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8"/>
  </p:notesMasterIdLst>
  <p:handoutMasterIdLst>
    <p:handoutMasterId r:id="rId69"/>
  </p:handoutMasterIdLst>
  <p:sldIdLst>
    <p:sldId id="256" r:id="rId2"/>
    <p:sldId id="1762" r:id="rId3"/>
    <p:sldId id="1763" r:id="rId4"/>
    <p:sldId id="1764" r:id="rId5"/>
    <p:sldId id="1765" r:id="rId6"/>
    <p:sldId id="1766" r:id="rId7"/>
    <p:sldId id="1767" r:id="rId8"/>
    <p:sldId id="1768" r:id="rId9"/>
    <p:sldId id="1804" r:id="rId10"/>
    <p:sldId id="1809" r:id="rId11"/>
    <p:sldId id="1808" r:id="rId12"/>
    <p:sldId id="1807" r:id="rId13"/>
    <p:sldId id="1806" r:id="rId14"/>
    <p:sldId id="1805" r:id="rId15"/>
    <p:sldId id="1770" r:id="rId16"/>
    <p:sldId id="1811" r:id="rId17"/>
    <p:sldId id="1771" r:id="rId18"/>
    <p:sldId id="1812" r:id="rId19"/>
    <p:sldId id="1772" r:id="rId20"/>
    <p:sldId id="1773" r:id="rId21"/>
    <p:sldId id="1774" r:id="rId22"/>
    <p:sldId id="1775" r:id="rId23"/>
    <p:sldId id="1776" r:id="rId24"/>
    <p:sldId id="1777" r:id="rId25"/>
    <p:sldId id="1778" r:id="rId26"/>
    <p:sldId id="1779" r:id="rId27"/>
    <p:sldId id="1780" r:id="rId28"/>
    <p:sldId id="1781" r:id="rId29"/>
    <p:sldId id="1782" r:id="rId30"/>
    <p:sldId id="1783" r:id="rId31"/>
    <p:sldId id="1784" r:id="rId32"/>
    <p:sldId id="1785" r:id="rId33"/>
    <p:sldId id="1786" r:id="rId34"/>
    <p:sldId id="1787" r:id="rId35"/>
    <p:sldId id="1788" r:id="rId36"/>
    <p:sldId id="1789" r:id="rId37"/>
    <p:sldId id="1790" r:id="rId38"/>
    <p:sldId id="1791" r:id="rId39"/>
    <p:sldId id="1792" r:id="rId40"/>
    <p:sldId id="1793" r:id="rId41"/>
    <p:sldId id="1794" r:id="rId42"/>
    <p:sldId id="1797" r:id="rId43"/>
    <p:sldId id="1798" r:id="rId44"/>
    <p:sldId id="1799" r:id="rId45"/>
    <p:sldId id="1753" r:id="rId46"/>
    <p:sldId id="1755" r:id="rId47"/>
    <p:sldId id="1726" r:id="rId48"/>
    <p:sldId id="1756" r:id="rId49"/>
    <p:sldId id="1727" r:id="rId50"/>
    <p:sldId id="1728" r:id="rId51"/>
    <p:sldId id="1544" r:id="rId52"/>
    <p:sldId id="1545" r:id="rId53"/>
    <p:sldId id="1546" r:id="rId54"/>
    <p:sldId id="1547" r:id="rId55"/>
    <p:sldId id="1548" r:id="rId56"/>
    <p:sldId id="1549" r:id="rId57"/>
    <p:sldId id="1550" r:id="rId58"/>
    <p:sldId id="1551" r:id="rId59"/>
    <p:sldId id="1552" r:id="rId60"/>
    <p:sldId id="1553" r:id="rId61"/>
    <p:sldId id="1758" r:id="rId62"/>
    <p:sldId id="1759" r:id="rId63"/>
    <p:sldId id="1757" r:id="rId64"/>
    <p:sldId id="1531" r:id="rId65"/>
    <p:sldId id="1532" r:id="rId66"/>
    <p:sldId id="1570" r:id="rId67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5C3C2"/>
    <a:srgbClr val="FF99FF"/>
    <a:srgbClr val="FCC094"/>
    <a:srgbClr val="FFFFBD"/>
    <a:srgbClr val="9933FF"/>
    <a:srgbClr val="FFC5F0"/>
    <a:srgbClr val="FF79DC"/>
    <a:srgbClr val="FF33CC"/>
    <a:srgbClr val="29C6D7"/>
    <a:srgbClr val="FC23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734" autoAdjust="0"/>
    <p:restoredTop sz="94799" autoAdjust="0"/>
  </p:normalViewPr>
  <p:slideViewPr>
    <p:cSldViewPr>
      <p:cViewPr varScale="1">
        <p:scale>
          <a:sx n="100" d="100"/>
          <a:sy n="100" d="100"/>
        </p:scale>
        <p:origin x="-4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50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notesMaster" Target="notesMasters/notesMaster1.xml"/><Relationship Id="rId69" Type="http://schemas.openxmlformats.org/officeDocument/2006/relationships/handoutMaster" Target="handoutMasters/handoutMaster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printerSettings" Target="printerSettings/printerSettings1.bin"/><Relationship Id="rId71" Type="http://schemas.openxmlformats.org/officeDocument/2006/relationships/presProps" Target="presProps.xml"/><Relationship Id="rId72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theme" Target="theme/theme1.xml"/><Relationship Id="rId74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FD2DE7E3-8D7A-4526-A176-8CFA392503A6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47705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0E64EEA1-AFA6-4CAA-BE2D-4997FDEED64A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4531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759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865643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55423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87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09099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09099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27972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279722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279722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64440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81559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7319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6457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63764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780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i="0" cap="all"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33566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96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881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69495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98778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534633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454970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971862" y="6551613"/>
            <a:ext cx="939341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400" b="0" i="0" dirty="0" err="1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Lec</a:t>
            </a:r>
            <a:r>
              <a:rPr lang="en-US" altLang="en-US" sz="1400" b="0" i="0" dirty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alt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21.</a:t>
            </a:r>
            <a:fld id="{6456B83E-17D0-4CDF-84AD-C8A97BEB5271}" type="slidenum">
              <a:rPr lang="en-US" altLang="en-US" sz="1400" b="0" i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pPr algn="ctr"/>
              <a:t>‹#›</a:t>
            </a:fld>
            <a:endParaRPr lang="en-US" altLang="en-US" sz="1400" b="0" i="0" dirty="0">
              <a:solidFill>
                <a:srgbClr val="2A40E2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6550025"/>
            <a:ext cx="1005381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11/13/2017</a:t>
            </a: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990600" y="685800"/>
            <a:ext cx="7162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3886200" y="6550025"/>
            <a:ext cx="1954359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CS162 © UCB Fall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0" i="0">
          <a:solidFill>
            <a:srgbClr val="2A40E2"/>
          </a:solidFill>
          <a:latin typeface="Gill Sans" charset="0"/>
          <a:ea typeface="Gill Sans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wm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5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2286000"/>
          </a:xfrm>
          <a:noFill/>
        </p:spPr>
        <p:txBody>
          <a:bodyPr/>
          <a:lstStyle/>
          <a:p>
            <a:r>
              <a:rPr lang="en-US" altLang="en-US" sz="3000" dirty="0" smtClean="0"/>
              <a:t>CS162</a:t>
            </a:r>
            <a:br>
              <a:rPr lang="en-US" altLang="en-US" sz="3000" dirty="0" smtClean="0"/>
            </a:br>
            <a:r>
              <a:rPr lang="en-US" altLang="en-US" sz="3000" dirty="0" smtClean="0"/>
              <a:t>Operating Systems and</a:t>
            </a:r>
            <a:br>
              <a:rPr lang="en-US" altLang="en-US" sz="3000" dirty="0" smtClean="0"/>
            </a:br>
            <a:r>
              <a:rPr lang="en-US" altLang="en-US" sz="3000" dirty="0" smtClean="0"/>
              <a:t>Systems Programming</a:t>
            </a:r>
            <a:br>
              <a:rPr lang="en-US" altLang="en-US" sz="3000" dirty="0" smtClean="0"/>
            </a:br>
            <a:r>
              <a:rPr lang="en-US" altLang="en-US" sz="3000" dirty="0" smtClean="0"/>
              <a:t>Lecture 22</a:t>
            </a:r>
            <a:br>
              <a:rPr lang="en-US" altLang="en-US" sz="3000" dirty="0" smtClean="0"/>
            </a:br>
            <a:r>
              <a:rPr lang="en-US" altLang="en-US" sz="3000" dirty="0" smtClean="0"/>
              <a:t> </a:t>
            </a:r>
            <a:br>
              <a:rPr lang="en-US" altLang="en-US" sz="3000" dirty="0" smtClean="0"/>
            </a:br>
            <a:r>
              <a:rPr lang="en-US" altLang="en-US" sz="3000" dirty="0" smtClean="0"/>
              <a:t>TCP Flow Control, </a:t>
            </a:r>
            <a:br>
              <a:rPr lang="en-US" altLang="en-US" sz="3000" dirty="0" smtClean="0"/>
            </a:br>
            <a:r>
              <a:rPr lang="en-US" altLang="en-US" sz="3000" dirty="0" smtClean="0"/>
              <a:t>Distributed Decision Making,</a:t>
            </a:r>
            <a:r>
              <a:rPr lang="en-US" altLang="en-US" sz="3000" dirty="0"/>
              <a:t/>
            </a:r>
            <a:br>
              <a:rPr lang="en-US" altLang="en-US" sz="3000" dirty="0"/>
            </a:br>
            <a:r>
              <a:rPr lang="en-US" altLang="en-US" sz="3000" dirty="0" smtClean="0"/>
              <a:t>RPC</a:t>
            </a:r>
            <a:r>
              <a:rPr lang="en-US" altLang="en-US" sz="3000" dirty="0"/>
              <a:t/>
            </a:r>
            <a:br>
              <a:rPr lang="en-US" altLang="en-US" sz="3000" dirty="0"/>
            </a:br>
            <a:endParaRPr lang="en-US" altLang="en-US" sz="3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  <a:noFill/>
        </p:spPr>
        <p:txBody>
          <a:bodyPr/>
          <a:lstStyle/>
          <a:p>
            <a:pPr marL="285750" indent="-285750"/>
            <a:r>
              <a:rPr lang="en-US" altLang="en-US" dirty="0" smtClean="0"/>
              <a:t>November</a:t>
            </a:r>
            <a:r>
              <a:rPr lang="en-US" altLang="en-US" b="0" dirty="0" smtClean="0">
                <a:latin typeface="Gill Sans Light" charset="0"/>
                <a:ea typeface="Gill Sans Light" charset="0"/>
                <a:cs typeface="Gill Sans Light" charset="0"/>
              </a:rPr>
              <a:t> </a:t>
            </a:r>
            <a:r>
              <a:rPr lang="en-US" altLang="en-US" dirty="0" smtClean="0"/>
              <a:t>13</a:t>
            </a:r>
            <a:r>
              <a:rPr lang="en-US" altLang="en-US" b="0" baseline="30000" dirty="0" smtClean="0">
                <a:latin typeface="Gill Sans Light" charset="0"/>
                <a:ea typeface="Gill Sans Light" charset="0"/>
                <a:cs typeface="Gill Sans Light" charset="0"/>
              </a:rPr>
              <a:t>th</a:t>
            </a:r>
            <a:r>
              <a:rPr lang="en-US" altLang="en-US" b="0" dirty="0" smtClean="0">
                <a:latin typeface="Gill Sans Light" charset="0"/>
                <a:ea typeface="Gill Sans Light" charset="0"/>
                <a:cs typeface="Gill Sans Light" charset="0"/>
              </a:rPr>
              <a:t>, 2017</a:t>
            </a:r>
          </a:p>
          <a:p>
            <a:pPr marL="285750" indent="-285750"/>
            <a:r>
              <a:rPr lang="en-US" altLang="en-US" b="0" dirty="0" smtClean="0">
                <a:latin typeface="Gill Sans Light" charset="0"/>
                <a:ea typeface="Gill Sans Light" charset="0"/>
                <a:cs typeface="Gill Sans Light" charset="0"/>
              </a:rPr>
              <a:t>Prof. Ion Stoica</a:t>
            </a:r>
          </a:p>
          <a:p>
            <a:pPr marL="285750" indent="-285750"/>
            <a:r>
              <a:rPr lang="en-US" altLang="en-US" b="0" dirty="0" smtClean="0">
                <a:latin typeface="Gill Sans Light" charset="0"/>
                <a:ea typeface="Gill Sans Light" charset="0"/>
                <a:cs typeface="Gill Sans Light" charset="0"/>
              </a:rPr>
              <a:t>http://cs162.eecs.Berkeley.edu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381000" y="3962400"/>
            <a:ext cx="8763000" cy="2362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LastByteWritten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: last byte written by sending process </a:t>
            </a:r>
          </a:p>
          <a:p>
            <a:pPr>
              <a:lnSpc>
                <a:spcPct val="80000"/>
              </a:lnSpc>
            </a:pPr>
            <a:r>
              <a:rPr lang="en-US" dirty="0" err="1">
                <a:solidFill>
                  <a:srgbClr val="FF6600"/>
                </a:solidFill>
                <a:latin typeface="Gill Sans Light"/>
                <a:ea typeface="ＭＳ Ｐゴシック" charset="0"/>
                <a:cs typeface="Gill Sans Light"/>
              </a:rPr>
              <a:t>LastByteSent</a:t>
            </a:r>
            <a:r>
              <a:rPr lang="en-US" dirty="0">
                <a:solidFill>
                  <a:srgbClr val="FF6600"/>
                </a:solidFill>
                <a:latin typeface="Gill Sans Light"/>
                <a:ea typeface="ＭＳ Ｐゴシック" charset="0"/>
                <a:cs typeface="Gill Sans Light"/>
              </a:rPr>
              <a:t>: last byte sent by sender to </a:t>
            </a:r>
            <a:r>
              <a:rPr lang="en-US" dirty="0" smtClean="0">
                <a:solidFill>
                  <a:srgbClr val="FF6600"/>
                </a:solidFill>
                <a:latin typeface="Gill Sans Light"/>
                <a:ea typeface="ＭＳ Ｐゴシック" charset="0"/>
                <a:cs typeface="Gill Sans Light"/>
              </a:rPr>
              <a:t>receiver</a:t>
            </a:r>
            <a:endParaRPr lang="en-US" dirty="0">
              <a:solidFill>
                <a:srgbClr val="FF6600"/>
              </a:solidFill>
              <a:latin typeface="Gill Sans Light"/>
              <a:ea typeface="ＭＳ Ｐゴシック" charset="0"/>
              <a:cs typeface="Gill Sans Light"/>
            </a:endParaRP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1885950" y="3124200"/>
            <a:ext cx="1744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 err="1">
                <a:solidFill>
                  <a:srgbClr val="FF6600"/>
                </a:solidFill>
                <a:latin typeface="Helvetica" charset="0"/>
                <a:cs typeface="Helvetica" charset="0"/>
              </a:rPr>
              <a:t>LastByteSent</a:t>
            </a:r>
            <a:r>
              <a:rPr lang="en-US" sz="1600" dirty="0">
                <a:solidFill>
                  <a:srgbClr val="FF6600"/>
                </a:solidFill>
                <a:latin typeface="Helvetica" charset="0"/>
                <a:cs typeface="Helvetica" charset="0"/>
              </a:rPr>
              <a:t>(0)</a:t>
            </a:r>
          </a:p>
        </p:txBody>
      </p:sp>
      <p:sp>
        <p:nvSpPr>
          <p:cNvPr id="13318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19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3320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13321" name="Freeform 14"/>
          <p:cNvSpPr>
            <a:spLocks/>
          </p:cNvSpPr>
          <p:nvPr/>
        </p:nvSpPr>
        <p:spPr bwMode="auto">
          <a:xfrm flipH="1">
            <a:off x="304800" y="1676400"/>
            <a:ext cx="12954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22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27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28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13330" name="Text Box 8"/>
          <p:cNvSpPr txBox="1">
            <a:spLocks noChangeArrowheads="1"/>
          </p:cNvSpPr>
          <p:nvPr/>
        </p:nvSpPr>
        <p:spPr bwMode="auto">
          <a:xfrm>
            <a:off x="304800" y="2178050"/>
            <a:ext cx="2003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LastByteWritten(0)</a:t>
            </a:r>
          </a:p>
        </p:txBody>
      </p:sp>
      <p:sp>
        <p:nvSpPr>
          <p:cNvPr id="13331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3333" name="Line 22"/>
          <p:cNvSpPr>
            <a:spLocks noChangeShapeType="1"/>
          </p:cNvSpPr>
          <p:nvPr/>
        </p:nvSpPr>
        <p:spPr bwMode="auto">
          <a:xfrm flipH="1" flipV="1">
            <a:off x="304800" y="2895600"/>
            <a:ext cx="1905000" cy="3048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34" name="Rectangle 5"/>
          <p:cNvSpPr>
            <a:spLocks noChangeArrowheads="1"/>
          </p:cNvSpPr>
          <p:nvPr/>
        </p:nvSpPr>
        <p:spPr bwMode="auto">
          <a:xfrm>
            <a:off x="4953000" y="2514600"/>
            <a:ext cx="38862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2705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381000" y="3962400"/>
            <a:ext cx="8763000" cy="2362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LastByteWritten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: last byte written by sending process </a:t>
            </a:r>
          </a:p>
          <a:p>
            <a:pPr>
              <a:lnSpc>
                <a:spcPct val="80000"/>
              </a:lnSpc>
            </a:pP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LastByteSent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: last byte sent by sender to receiver</a:t>
            </a:r>
          </a:p>
          <a:p>
            <a:pPr>
              <a:lnSpc>
                <a:spcPct val="80000"/>
              </a:lnSpc>
            </a:pPr>
            <a:r>
              <a:rPr lang="en-US" dirty="0" err="1">
                <a:solidFill>
                  <a:srgbClr val="FF6600"/>
                </a:solidFill>
                <a:latin typeface="Gill Sans Light"/>
                <a:ea typeface="ＭＳ Ｐゴシック" charset="0"/>
                <a:cs typeface="Gill Sans Light"/>
              </a:rPr>
              <a:t>LastByteAcked</a:t>
            </a:r>
            <a:r>
              <a:rPr lang="en-US" dirty="0">
                <a:solidFill>
                  <a:srgbClr val="FF6600"/>
                </a:solidFill>
                <a:latin typeface="Gill Sans Light"/>
                <a:ea typeface="ＭＳ Ｐゴシック" charset="0"/>
                <a:cs typeface="Gill Sans Light"/>
              </a:rPr>
              <a:t>: last </a:t>
            </a:r>
            <a:r>
              <a:rPr lang="en-US" dirty="0" err="1">
                <a:solidFill>
                  <a:srgbClr val="FF6600"/>
                </a:solidFill>
                <a:latin typeface="Gill Sans Light"/>
                <a:ea typeface="ＭＳ Ｐゴシック" charset="0"/>
                <a:cs typeface="Gill Sans Light"/>
              </a:rPr>
              <a:t>ack</a:t>
            </a:r>
            <a:r>
              <a:rPr lang="en-US" dirty="0">
                <a:solidFill>
                  <a:srgbClr val="FF6600"/>
                </a:solidFill>
                <a:latin typeface="Gill Sans Light"/>
                <a:ea typeface="ＭＳ Ｐゴシック" charset="0"/>
                <a:cs typeface="Gill Sans Light"/>
              </a:rPr>
              <a:t> received by sender from </a:t>
            </a:r>
            <a:r>
              <a:rPr lang="en-US" dirty="0" smtClean="0">
                <a:solidFill>
                  <a:srgbClr val="FF6600"/>
                </a:solidFill>
                <a:latin typeface="Gill Sans Light"/>
                <a:ea typeface="ＭＳ Ｐゴシック" charset="0"/>
                <a:cs typeface="Gill Sans Light"/>
              </a:rPr>
              <a:t>receiver</a:t>
            </a:r>
            <a:endParaRPr lang="en-US" dirty="0">
              <a:solidFill>
                <a:srgbClr val="FF6600"/>
              </a:solidFill>
              <a:latin typeface="Gill Sans Light"/>
              <a:ea typeface="ＭＳ Ｐゴシック" charset="0"/>
              <a:cs typeface="Gill Sans Light"/>
            </a:endParaRP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31750" y="3124200"/>
            <a:ext cx="1914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 err="1">
                <a:solidFill>
                  <a:srgbClr val="FF6600"/>
                </a:solidFill>
                <a:latin typeface="Helvetica" charset="0"/>
                <a:cs typeface="Helvetica" charset="0"/>
              </a:rPr>
              <a:t>LastByteAcked</a:t>
            </a:r>
            <a:r>
              <a:rPr lang="en-US" sz="1600" dirty="0">
                <a:solidFill>
                  <a:srgbClr val="FF6600"/>
                </a:solidFill>
                <a:latin typeface="Helvetica" charset="0"/>
                <a:cs typeface="Helvetica" charset="0"/>
              </a:rPr>
              <a:t>(0)</a:t>
            </a: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1885950" y="3124200"/>
            <a:ext cx="1744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LastByteSent(0)</a:t>
            </a:r>
          </a:p>
        </p:txBody>
      </p:sp>
      <p:sp>
        <p:nvSpPr>
          <p:cNvPr id="13318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19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3320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13321" name="Freeform 14"/>
          <p:cNvSpPr>
            <a:spLocks/>
          </p:cNvSpPr>
          <p:nvPr/>
        </p:nvSpPr>
        <p:spPr bwMode="auto">
          <a:xfrm flipH="1">
            <a:off x="304800" y="1676400"/>
            <a:ext cx="12954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22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27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28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13329" name="Line 22"/>
          <p:cNvSpPr>
            <a:spLocks noChangeShapeType="1"/>
          </p:cNvSpPr>
          <p:nvPr/>
        </p:nvSpPr>
        <p:spPr bwMode="auto">
          <a:xfrm flipV="1">
            <a:off x="304800" y="2895600"/>
            <a:ext cx="0" cy="2286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30" name="Text Box 8"/>
          <p:cNvSpPr txBox="1">
            <a:spLocks noChangeArrowheads="1"/>
          </p:cNvSpPr>
          <p:nvPr/>
        </p:nvSpPr>
        <p:spPr bwMode="auto">
          <a:xfrm>
            <a:off x="304800" y="2178050"/>
            <a:ext cx="2003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LastByteWritten(0)</a:t>
            </a:r>
          </a:p>
        </p:txBody>
      </p:sp>
      <p:sp>
        <p:nvSpPr>
          <p:cNvPr id="13331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3333" name="Line 22"/>
          <p:cNvSpPr>
            <a:spLocks noChangeShapeType="1"/>
          </p:cNvSpPr>
          <p:nvPr/>
        </p:nvSpPr>
        <p:spPr bwMode="auto">
          <a:xfrm flipH="1" flipV="1">
            <a:off x="304800" y="2895600"/>
            <a:ext cx="1905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34" name="Rectangle 5"/>
          <p:cNvSpPr>
            <a:spLocks noChangeArrowheads="1"/>
          </p:cNvSpPr>
          <p:nvPr/>
        </p:nvSpPr>
        <p:spPr bwMode="auto">
          <a:xfrm>
            <a:off x="4953000" y="2514600"/>
            <a:ext cx="38862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116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381000" y="3962400"/>
            <a:ext cx="8763000" cy="2362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LastByteWritten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: last byte written by sending process </a:t>
            </a:r>
          </a:p>
          <a:p>
            <a:pPr>
              <a:lnSpc>
                <a:spcPct val="80000"/>
              </a:lnSpc>
            </a:pP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LastByteSent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: last byte sent by sender to receiver</a:t>
            </a:r>
          </a:p>
          <a:p>
            <a:pPr>
              <a:lnSpc>
                <a:spcPct val="80000"/>
              </a:lnSpc>
            </a:pP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LastByteAcked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: last </a:t>
            </a: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ack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 received by sender from receiver</a:t>
            </a:r>
          </a:p>
          <a:p>
            <a:pPr>
              <a:lnSpc>
                <a:spcPct val="80000"/>
              </a:lnSpc>
            </a:pPr>
            <a:r>
              <a:rPr lang="en-US" dirty="0" err="1">
                <a:solidFill>
                  <a:srgbClr val="FF6600"/>
                </a:solidFill>
                <a:latin typeface="Gill Sans Light"/>
                <a:ea typeface="ＭＳ Ｐゴシック" charset="0"/>
                <a:cs typeface="Gill Sans Light"/>
              </a:rPr>
              <a:t>LastByteRcvd</a:t>
            </a:r>
            <a:r>
              <a:rPr lang="en-US" dirty="0">
                <a:solidFill>
                  <a:srgbClr val="FF6600"/>
                </a:solidFill>
                <a:latin typeface="Gill Sans Light"/>
                <a:ea typeface="ＭＳ Ｐゴシック" charset="0"/>
                <a:cs typeface="Gill Sans Light"/>
              </a:rPr>
              <a:t>: last byte received by receiver from </a:t>
            </a:r>
            <a:r>
              <a:rPr lang="en-US" dirty="0" smtClean="0">
                <a:solidFill>
                  <a:srgbClr val="FF6600"/>
                </a:solidFill>
                <a:latin typeface="Gill Sans Light"/>
                <a:ea typeface="ＭＳ Ｐゴシック" charset="0"/>
                <a:cs typeface="Gill Sans Light"/>
              </a:rPr>
              <a:t>sender</a:t>
            </a: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31750" y="3124200"/>
            <a:ext cx="1914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LastByteAcked(0)</a:t>
            </a: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1885950" y="3124200"/>
            <a:ext cx="1744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LastByteSent(0)</a:t>
            </a:r>
          </a:p>
        </p:txBody>
      </p:sp>
      <p:sp>
        <p:nvSpPr>
          <p:cNvPr id="13318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19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3320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13321" name="Freeform 14"/>
          <p:cNvSpPr>
            <a:spLocks/>
          </p:cNvSpPr>
          <p:nvPr/>
        </p:nvSpPr>
        <p:spPr bwMode="auto">
          <a:xfrm flipH="1">
            <a:off x="304800" y="1676400"/>
            <a:ext cx="12954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22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24" name="Text Box 20"/>
          <p:cNvSpPr txBox="1">
            <a:spLocks noChangeArrowheads="1"/>
          </p:cNvSpPr>
          <p:nvPr/>
        </p:nvSpPr>
        <p:spPr bwMode="auto">
          <a:xfrm>
            <a:off x="4648200" y="3124200"/>
            <a:ext cx="180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 err="1">
                <a:solidFill>
                  <a:srgbClr val="FF6600"/>
                </a:solidFill>
                <a:latin typeface="Helvetica" charset="0"/>
                <a:cs typeface="Helvetica" charset="0"/>
              </a:rPr>
              <a:t>LastByteRcvd</a:t>
            </a:r>
            <a:r>
              <a:rPr lang="en-US" sz="1600" dirty="0">
                <a:solidFill>
                  <a:srgbClr val="FF6600"/>
                </a:solidFill>
                <a:latin typeface="Helvetica" charset="0"/>
                <a:cs typeface="Helvetica" charset="0"/>
              </a:rPr>
              <a:t>(0)</a:t>
            </a:r>
          </a:p>
        </p:txBody>
      </p:sp>
      <p:sp>
        <p:nvSpPr>
          <p:cNvPr id="13326" name="Line 22"/>
          <p:cNvSpPr>
            <a:spLocks noChangeShapeType="1"/>
          </p:cNvSpPr>
          <p:nvPr/>
        </p:nvSpPr>
        <p:spPr bwMode="auto">
          <a:xfrm flipV="1">
            <a:off x="4953000" y="2895600"/>
            <a:ext cx="0" cy="2286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27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28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13329" name="Line 22"/>
          <p:cNvSpPr>
            <a:spLocks noChangeShapeType="1"/>
          </p:cNvSpPr>
          <p:nvPr/>
        </p:nvSpPr>
        <p:spPr bwMode="auto">
          <a:xfrm flipV="1">
            <a:off x="3048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30" name="Text Box 8"/>
          <p:cNvSpPr txBox="1">
            <a:spLocks noChangeArrowheads="1"/>
          </p:cNvSpPr>
          <p:nvPr/>
        </p:nvSpPr>
        <p:spPr bwMode="auto">
          <a:xfrm>
            <a:off x="304800" y="2178050"/>
            <a:ext cx="2003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LastByteWritten(0)</a:t>
            </a:r>
          </a:p>
        </p:txBody>
      </p:sp>
      <p:sp>
        <p:nvSpPr>
          <p:cNvPr id="13331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3333" name="Line 22"/>
          <p:cNvSpPr>
            <a:spLocks noChangeShapeType="1"/>
          </p:cNvSpPr>
          <p:nvPr/>
        </p:nvSpPr>
        <p:spPr bwMode="auto">
          <a:xfrm flipH="1" flipV="1">
            <a:off x="304800" y="2895600"/>
            <a:ext cx="1905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34" name="Rectangle 5"/>
          <p:cNvSpPr>
            <a:spLocks noChangeArrowheads="1"/>
          </p:cNvSpPr>
          <p:nvPr/>
        </p:nvSpPr>
        <p:spPr bwMode="auto">
          <a:xfrm>
            <a:off x="4953000" y="2514600"/>
            <a:ext cx="38862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9061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381000" y="3962400"/>
            <a:ext cx="8763000" cy="2362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LastByteWritten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: last byte written by sending process </a:t>
            </a:r>
          </a:p>
          <a:p>
            <a:pPr>
              <a:lnSpc>
                <a:spcPct val="80000"/>
              </a:lnSpc>
            </a:pP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LastByteSent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: last byte sent by sender to receiver</a:t>
            </a:r>
          </a:p>
          <a:p>
            <a:pPr>
              <a:lnSpc>
                <a:spcPct val="80000"/>
              </a:lnSpc>
            </a:pP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LastByteAcked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: last </a:t>
            </a: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ack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 received by sender from receiver</a:t>
            </a:r>
          </a:p>
          <a:p>
            <a:pPr>
              <a:lnSpc>
                <a:spcPct val="80000"/>
              </a:lnSpc>
            </a:pP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LastByteRcvd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: last byte received by receiver from sender</a:t>
            </a:r>
          </a:p>
          <a:p>
            <a:pPr>
              <a:lnSpc>
                <a:spcPct val="80000"/>
              </a:lnSpc>
            </a:pPr>
            <a:r>
              <a:rPr lang="en-US" dirty="0" err="1">
                <a:solidFill>
                  <a:srgbClr val="FF6600"/>
                </a:solidFill>
                <a:latin typeface="Gill Sans Light"/>
                <a:ea typeface="ＭＳ Ｐゴシック" charset="0"/>
                <a:cs typeface="Gill Sans Light"/>
              </a:rPr>
              <a:t>NextByteExpected</a:t>
            </a:r>
            <a:r>
              <a:rPr lang="en-US" dirty="0">
                <a:solidFill>
                  <a:srgbClr val="FF6600"/>
                </a:solidFill>
                <a:latin typeface="Gill Sans Light"/>
                <a:ea typeface="ＭＳ Ｐゴシック" charset="0"/>
                <a:cs typeface="Gill Sans Light"/>
              </a:rPr>
              <a:t>: last </a:t>
            </a:r>
            <a:r>
              <a:rPr lang="en-US" u="sng" dirty="0">
                <a:solidFill>
                  <a:srgbClr val="FF6600"/>
                </a:solidFill>
                <a:latin typeface="Gill Sans Light"/>
                <a:ea typeface="ＭＳ Ｐゴシック" charset="0"/>
                <a:cs typeface="Gill Sans Light"/>
              </a:rPr>
              <a:t>in-sequence</a:t>
            </a:r>
            <a:r>
              <a:rPr lang="en-US" dirty="0">
                <a:solidFill>
                  <a:srgbClr val="FF6600"/>
                </a:solidFill>
                <a:latin typeface="Gill Sans Light"/>
                <a:ea typeface="ＭＳ Ｐゴシック" charset="0"/>
                <a:cs typeface="Gill Sans Light"/>
              </a:rPr>
              <a:t> byte expected by </a:t>
            </a:r>
            <a:r>
              <a:rPr lang="en-US" dirty="0" smtClean="0">
                <a:solidFill>
                  <a:srgbClr val="FF6600"/>
                </a:solidFill>
                <a:latin typeface="Gill Sans Light"/>
                <a:ea typeface="ＭＳ Ｐゴシック" charset="0"/>
                <a:cs typeface="Gill Sans Light"/>
              </a:rPr>
              <a:t>receiver</a:t>
            </a:r>
            <a:endParaRPr lang="en-US" dirty="0">
              <a:solidFill>
                <a:srgbClr val="FF6600"/>
              </a:solidFill>
              <a:latin typeface="Gill Sans Light"/>
              <a:ea typeface="ＭＳ Ｐゴシック" charset="0"/>
              <a:cs typeface="Gill Sans Light"/>
            </a:endParaRP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31750" y="3124200"/>
            <a:ext cx="1914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LastByteAcked(0)</a:t>
            </a: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1885950" y="3124200"/>
            <a:ext cx="1744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LastByteSent(0)</a:t>
            </a:r>
          </a:p>
        </p:txBody>
      </p:sp>
      <p:sp>
        <p:nvSpPr>
          <p:cNvPr id="13318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19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3320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13321" name="Freeform 14"/>
          <p:cNvSpPr>
            <a:spLocks/>
          </p:cNvSpPr>
          <p:nvPr/>
        </p:nvSpPr>
        <p:spPr bwMode="auto">
          <a:xfrm flipH="1">
            <a:off x="304800" y="1676400"/>
            <a:ext cx="12954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22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23" name="Text Box 19"/>
          <p:cNvSpPr txBox="1">
            <a:spLocks noChangeArrowheads="1"/>
          </p:cNvSpPr>
          <p:nvPr/>
        </p:nvSpPr>
        <p:spPr bwMode="auto">
          <a:xfrm>
            <a:off x="6400800" y="3124200"/>
            <a:ext cx="2235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 err="1">
                <a:solidFill>
                  <a:srgbClr val="FF6600"/>
                </a:solidFill>
                <a:latin typeface="Helvetica" charset="0"/>
                <a:cs typeface="Helvetica" charset="0"/>
              </a:rPr>
              <a:t>NextByteExpected</a:t>
            </a:r>
            <a:r>
              <a:rPr lang="en-US" sz="1600" dirty="0">
                <a:solidFill>
                  <a:srgbClr val="FF6600"/>
                </a:solidFill>
                <a:latin typeface="Helvetica" charset="0"/>
                <a:cs typeface="Helvetica" charset="0"/>
              </a:rPr>
              <a:t>(1)</a:t>
            </a:r>
          </a:p>
        </p:txBody>
      </p:sp>
      <p:sp>
        <p:nvSpPr>
          <p:cNvPr id="13324" name="Text Box 20"/>
          <p:cNvSpPr txBox="1">
            <a:spLocks noChangeArrowheads="1"/>
          </p:cNvSpPr>
          <p:nvPr/>
        </p:nvSpPr>
        <p:spPr bwMode="auto">
          <a:xfrm>
            <a:off x="4648200" y="3124200"/>
            <a:ext cx="180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LastByteRcvd(0)</a:t>
            </a:r>
          </a:p>
        </p:txBody>
      </p:sp>
      <p:sp>
        <p:nvSpPr>
          <p:cNvPr id="13326" name="Line 22"/>
          <p:cNvSpPr>
            <a:spLocks noChangeShapeType="1"/>
          </p:cNvSpPr>
          <p:nvPr/>
        </p:nvSpPr>
        <p:spPr bwMode="auto">
          <a:xfrm flipV="1">
            <a:off x="49530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27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28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13329" name="Line 22"/>
          <p:cNvSpPr>
            <a:spLocks noChangeShapeType="1"/>
          </p:cNvSpPr>
          <p:nvPr/>
        </p:nvSpPr>
        <p:spPr bwMode="auto">
          <a:xfrm flipV="1">
            <a:off x="3048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30" name="Text Box 8"/>
          <p:cNvSpPr txBox="1">
            <a:spLocks noChangeArrowheads="1"/>
          </p:cNvSpPr>
          <p:nvPr/>
        </p:nvSpPr>
        <p:spPr bwMode="auto">
          <a:xfrm>
            <a:off x="304800" y="2178050"/>
            <a:ext cx="2003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LastByteWritten(0)</a:t>
            </a:r>
          </a:p>
        </p:txBody>
      </p:sp>
      <p:sp>
        <p:nvSpPr>
          <p:cNvPr id="13331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3333" name="Line 22"/>
          <p:cNvSpPr>
            <a:spLocks noChangeShapeType="1"/>
          </p:cNvSpPr>
          <p:nvPr/>
        </p:nvSpPr>
        <p:spPr bwMode="auto">
          <a:xfrm flipH="1" flipV="1">
            <a:off x="304800" y="2895600"/>
            <a:ext cx="1905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34" name="Rectangle 5"/>
          <p:cNvSpPr>
            <a:spLocks noChangeArrowheads="1"/>
          </p:cNvSpPr>
          <p:nvPr/>
        </p:nvSpPr>
        <p:spPr bwMode="auto">
          <a:xfrm>
            <a:off x="4953000" y="2514600"/>
            <a:ext cx="38862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3335" name="Line 22"/>
          <p:cNvSpPr>
            <a:spLocks noChangeShapeType="1"/>
          </p:cNvSpPr>
          <p:nvPr/>
        </p:nvSpPr>
        <p:spPr bwMode="auto">
          <a:xfrm flipH="1" flipV="1">
            <a:off x="4953000" y="2895600"/>
            <a:ext cx="1905000" cy="2286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712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381000" y="3962400"/>
            <a:ext cx="8763000" cy="2362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LastByteWritten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: last byte written by sending process </a:t>
            </a:r>
          </a:p>
          <a:p>
            <a:pPr>
              <a:lnSpc>
                <a:spcPct val="80000"/>
              </a:lnSpc>
            </a:pP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LastByteSent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: last byte sent by sender to receiver</a:t>
            </a:r>
          </a:p>
          <a:p>
            <a:pPr>
              <a:lnSpc>
                <a:spcPct val="80000"/>
              </a:lnSpc>
            </a:pP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LastByteAcked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: last </a:t>
            </a: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ack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 received by sender from receiver</a:t>
            </a:r>
          </a:p>
          <a:p>
            <a:pPr>
              <a:lnSpc>
                <a:spcPct val="80000"/>
              </a:lnSpc>
            </a:pP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LastByteRcvd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: last byte received by receiver from sender</a:t>
            </a:r>
          </a:p>
          <a:p>
            <a:pPr>
              <a:lnSpc>
                <a:spcPct val="80000"/>
              </a:lnSpc>
            </a:pP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NextByteExpected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: last </a:t>
            </a:r>
            <a:r>
              <a:rPr lang="en-US" u="sng" dirty="0">
                <a:latin typeface="Gill Sans Light"/>
                <a:ea typeface="ＭＳ Ｐゴシック" charset="0"/>
                <a:cs typeface="Gill Sans Light"/>
              </a:rPr>
              <a:t>in-sequence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 byte expected by receiver</a:t>
            </a:r>
          </a:p>
          <a:p>
            <a:pPr>
              <a:lnSpc>
                <a:spcPct val="80000"/>
              </a:lnSpc>
            </a:pPr>
            <a:r>
              <a:rPr lang="en-US" dirty="0" err="1">
                <a:solidFill>
                  <a:srgbClr val="FF6600"/>
                </a:solidFill>
                <a:latin typeface="Gill Sans Light"/>
                <a:ea typeface="ＭＳ Ｐゴシック" charset="0"/>
                <a:cs typeface="Gill Sans Light"/>
              </a:rPr>
              <a:t>LastByteRead</a:t>
            </a:r>
            <a:r>
              <a:rPr lang="en-US" dirty="0">
                <a:solidFill>
                  <a:srgbClr val="FF6600"/>
                </a:solidFill>
                <a:latin typeface="Gill Sans Light"/>
                <a:ea typeface="ＭＳ Ｐゴシック" charset="0"/>
                <a:cs typeface="Gill Sans Light"/>
              </a:rPr>
              <a:t>: last byte read by the receiving process</a:t>
            </a: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31750" y="3124200"/>
            <a:ext cx="1914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LastByteAcked(0)</a:t>
            </a: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1885950" y="3124200"/>
            <a:ext cx="1744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LastByteSent(0)</a:t>
            </a:r>
          </a:p>
        </p:txBody>
      </p:sp>
      <p:sp>
        <p:nvSpPr>
          <p:cNvPr id="13318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19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3320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13321" name="Freeform 14"/>
          <p:cNvSpPr>
            <a:spLocks/>
          </p:cNvSpPr>
          <p:nvPr/>
        </p:nvSpPr>
        <p:spPr bwMode="auto">
          <a:xfrm flipH="1">
            <a:off x="304800" y="1676400"/>
            <a:ext cx="12954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22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23" name="Text Box 19"/>
          <p:cNvSpPr txBox="1">
            <a:spLocks noChangeArrowheads="1"/>
          </p:cNvSpPr>
          <p:nvPr/>
        </p:nvSpPr>
        <p:spPr bwMode="auto">
          <a:xfrm>
            <a:off x="6400800" y="3124200"/>
            <a:ext cx="2235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NextByteExpected(1)</a:t>
            </a:r>
          </a:p>
        </p:txBody>
      </p:sp>
      <p:sp>
        <p:nvSpPr>
          <p:cNvPr id="13324" name="Text Box 20"/>
          <p:cNvSpPr txBox="1">
            <a:spLocks noChangeArrowheads="1"/>
          </p:cNvSpPr>
          <p:nvPr/>
        </p:nvSpPr>
        <p:spPr bwMode="auto">
          <a:xfrm>
            <a:off x="4648200" y="3124200"/>
            <a:ext cx="180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LastByteRcvd(0)</a:t>
            </a:r>
          </a:p>
        </p:txBody>
      </p:sp>
      <p:sp>
        <p:nvSpPr>
          <p:cNvPr id="13325" name="Text Box 21"/>
          <p:cNvSpPr txBox="1">
            <a:spLocks noChangeArrowheads="1"/>
          </p:cNvSpPr>
          <p:nvPr/>
        </p:nvSpPr>
        <p:spPr bwMode="auto">
          <a:xfrm>
            <a:off x="5021263" y="2178050"/>
            <a:ext cx="180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 err="1">
                <a:solidFill>
                  <a:srgbClr val="FF6600"/>
                </a:solidFill>
                <a:latin typeface="Helvetica" charset="0"/>
                <a:cs typeface="Helvetica" charset="0"/>
              </a:rPr>
              <a:t>LastByteRead</a:t>
            </a:r>
            <a:r>
              <a:rPr lang="en-US" sz="1600" dirty="0">
                <a:solidFill>
                  <a:srgbClr val="FF6600"/>
                </a:solidFill>
                <a:latin typeface="Helvetica" charset="0"/>
                <a:cs typeface="Helvetica" charset="0"/>
              </a:rPr>
              <a:t>(0)</a:t>
            </a:r>
          </a:p>
        </p:txBody>
      </p:sp>
      <p:sp>
        <p:nvSpPr>
          <p:cNvPr id="13326" name="Line 22"/>
          <p:cNvSpPr>
            <a:spLocks noChangeShapeType="1"/>
          </p:cNvSpPr>
          <p:nvPr/>
        </p:nvSpPr>
        <p:spPr bwMode="auto">
          <a:xfrm flipV="1">
            <a:off x="49530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27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28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13329" name="Line 22"/>
          <p:cNvSpPr>
            <a:spLocks noChangeShapeType="1"/>
          </p:cNvSpPr>
          <p:nvPr/>
        </p:nvSpPr>
        <p:spPr bwMode="auto">
          <a:xfrm flipV="1">
            <a:off x="3048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30" name="Text Box 8"/>
          <p:cNvSpPr txBox="1">
            <a:spLocks noChangeArrowheads="1"/>
          </p:cNvSpPr>
          <p:nvPr/>
        </p:nvSpPr>
        <p:spPr bwMode="auto">
          <a:xfrm>
            <a:off x="304800" y="2178050"/>
            <a:ext cx="2003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LastByteWritten(0)</a:t>
            </a:r>
          </a:p>
        </p:txBody>
      </p:sp>
      <p:sp>
        <p:nvSpPr>
          <p:cNvPr id="13331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3332" name="Freeform 14"/>
          <p:cNvSpPr>
            <a:spLocks/>
          </p:cNvSpPr>
          <p:nvPr/>
        </p:nvSpPr>
        <p:spPr bwMode="auto">
          <a:xfrm flipH="1">
            <a:off x="4953000" y="1676400"/>
            <a:ext cx="12192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rgbClr val="FF66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33" name="Line 22"/>
          <p:cNvSpPr>
            <a:spLocks noChangeShapeType="1"/>
          </p:cNvSpPr>
          <p:nvPr/>
        </p:nvSpPr>
        <p:spPr bwMode="auto">
          <a:xfrm flipH="1" flipV="1">
            <a:off x="304800" y="2895600"/>
            <a:ext cx="1905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34" name="Rectangle 5"/>
          <p:cNvSpPr>
            <a:spLocks noChangeArrowheads="1"/>
          </p:cNvSpPr>
          <p:nvPr/>
        </p:nvSpPr>
        <p:spPr bwMode="auto">
          <a:xfrm>
            <a:off x="4953000" y="2514600"/>
            <a:ext cx="38862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3335" name="Line 22"/>
          <p:cNvSpPr>
            <a:spLocks noChangeShapeType="1"/>
          </p:cNvSpPr>
          <p:nvPr/>
        </p:nvSpPr>
        <p:spPr bwMode="auto">
          <a:xfrm flipH="1" flipV="1">
            <a:off x="4953000" y="2895600"/>
            <a:ext cx="1905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115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14338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4339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14340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4341" name="Text Box 19"/>
          <p:cNvSpPr txBox="1">
            <a:spLocks noChangeArrowheads="1"/>
          </p:cNvSpPr>
          <p:nvPr/>
        </p:nvSpPr>
        <p:spPr bwMode="auto">
          <a:xfrm>
            <a:off x="4881563" y="3124200"/>
            <a:ext cx="20526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NextByteExpected</a:t>
            </a:r>
          </a:p>
        </p:txBody>
      </p:sp>
      <p:sp>
        <p:nvSpPr>
          <p:cNvPr id="14342" name="Text Box 20"/>
          <p:cNvSpPr txBox="1">
            <a:spLocks noChangeArrowheads="1"/>
          </p:cNvSpPr>
          <p:nvPr/>
        </p:nvSpPr>
        <p:spPr bwMode="auto">
          <a:xfrm>
            <a:off x="7212013" y="3124200"/>
            <a:ext cx="15509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LastByteRcvd</a:t>
            </a:r>
          </a:p>
        </p:txBody>
      </p:sp>
      <p:sp>
        <p:nvSpPr>
          <p:cNvPr id="14343" name="Line 22"/>
          <p:cNvSpPr>
            <a:spLocks noChangeShapeType="1"/>
          </p:cNvSpPr>
          <p:nvPr/>
        </p:nvSpPr>
        <p:spPr bwMode="auto">
          <a:xfrm flipH="1" flipV="1">
            <a:off x="7391400" y="28956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4344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4345" name="Rectangle 5"/>
          <p:cNvSpPr>
            <a:spLocks noChangeArrowheads="1"/>
          </p:cNvSpPr>
          <p:nvPr/>
        </p:nvSpPr>
        <p:spPr bwMode="auto">
          <a:xfrm>
            <a:off x="4953000" y="2514600"/>
            <a:ext cx="38862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4346" name="Line 22"/>
          <p:cNvSpPr>
            <a:spLocks noChangeShapeType="1"/>
          </p:cNvSpPr>
          <p:nvPr/>
        </p:nvSpPr>
        <p:spPr bwMode="auto">
          <a:xfrm flipV="1">
            <a:off x="6019800" y="2895600"/>
            <a:ext cx="1524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4347" name="Rectangle 56"/>
          <p:cNvSpPr>
            <a:spLocks noChangeArrowheads="1"/>
          </p:cNvSpPr>
          <p:nvPr/>
        </p:nvSpPr>
        <p:spPr bwMode="auto">
          <a:xfrm>
            <a:off x="6129338" y="2514600"/>
            <a:ext cx="652462" cy="381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4348" name="Text Box 21"/>
          <p:cNvSpPr txBox="1">
            <a:spLocks noChangeArrowheads="1"/>
          </p:cNvSpPr>
          <p:nvPr/>
        </p:nvSpPr>
        <p:spPr bwMode="auto">
          <a:xfrm>
            <a:off x="6096000" y="2178050"/>
            <a:ext cx="1550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</a:t>
            </a:r>
          </a:p>
        </p:txBody>
      </p:sp>
      <p:sp>
        <p:nvSpPr>
          <p:cNvPr id="14349" name="Freeform 14"/>
          <p:cNvSpPr>
            <a:spLocks/>
          </p:cNvSpPr>
          <p:nvPr/>
        </p:nvSpPr>
        <p:spPr bwMode="auto">
          <a:xfrm flipH="1">
            <a:off x="6146800" y="1752600"/>
            <a:ext cx="330200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72" name="Rectangle 71"/>
          <p:cNvSpPr/>
          <p:nvPr/>
        </p:nvSpPr>
        <p:spPr bwMode="auto">
          <a:xfrm>
            <a:off x="6096000" y="2514600"/>
            <a:ext cx="1295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25625" name="Content Placeholder 2"/>
          <p:cNvSpPr>
            <a:spLocks noGrp="1"/>
          </p:cNvSpPr>
          <p:nvPr>
            <p:ph idx="1"/>
          </p:nvPr>
        </p:nvSpPr>
        <p:spPr>
          <a:xfrm>
            <a:off x="0" y="3810000"/>
            <a:ext cx="9144000" cy="1905000"/>
          </a:xfrm>
        </p:spPr>
        <p:txBody>
          <a:bodyPr/>
          <a:lstStyle/>
          <a:p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AdvertisedWindow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: number of bytes TCP receiver can receive</a:t>
            </a:r>
          </a:p>
          <a:p>
            <a:endParaRPr lang="en-US" dirty="0">
              <a:latin typeface="Gill Sans Light"/>
              <a:ea typeface="ＭＳ Ｐゴシック" charset="0"/>
              <a:cs typeface="Gill Sans Light"/>
            </a:endParaRPr>
          </a:p>
          <a:p>
            <a:pPr lvl="2"/>
            <a:endParaRPr lang="en-US" dirty="0">
              <a:latin typeface="Gill Sans Light"/>
              <a:ea typeface="ＭＳ Ｐゴシック" charset="0"/>
              <a:cs typeface="Gill Sans Light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609600" y="4402138"/>
            <a:ext cx="7772400" cy="398462"/>
            <a:chOff x="609600" y="4402138"/>
            <a:chExt cx="7772400" cy="398462"/>
          </a:xfrm>
        </p:grpSpPr>
        <p:sp>
          <p:nvSpPr>
            <p:cNvPr id="65" name="Rectangle 2"/>
            <p:cNvSpPr>
              <a:spLocks noChangeArrowheads="1"/>
            </p:cNvSpPr>
            <p:nvPr/>
          </p:nvSpPr>
          <p:spPr bwMode="auto">
            <a:xfrm>
              <a:off x="609600" y="4402138"/>
              <a:ext cx="7772400" cy="39846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46662" dir="3284183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>
                <a:defRPr/>
              </a:pPr>
              <a:endParaRPr lang="en-US" sz="2000">
                <a:latin typeface="Gill Sans Light"/>
                <a:ea typeface="ＭＳ Ｐゴシック" charset="-128"/>
                <a:cs typeface="Gill Sans Light"/>
              </a:endParaRPr>
            </a:p>
          </p:txBody>
        </p:sp>
        <p:sp>
          <p:nvSpPr>
            <p:cNvPr id="14374" name="Text Box 34"/>
            <p:cNvSpPr txBox="1">
              <a:spLocks noChangeArrowheads="1"/>
            </p:cNvSpPr>
            <p:nvPr/>
          </p:nvSpPr>
          <p:spPr bwMode="auto">
            <a:xfrm>
              <a:off x="609600" y="4402138"/>
              <a:ext cx="7271272" cy="397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0B52FC"/>
                  </a:solidFill>
                  <a:latin typeface="Gill Sans Light"/>
                  <a:cs typeface="Gill Sans Light"/>
                </a:rPr>
                <a:t>AdvertisedWindow</a:t>
              </a:r>
              <a:r>
                <a:rPr lang="en-US" sz="2000">
                  <a:latin typeface="Gill Sans Light"/>
                  <a:cs typeface="Gill Sans Light"/>
                </a:rPr>
                <a:t> = MaxRcvBuffer – (LastByteRcvd – LastByteRead)</a:t>
              </a:r>
            </a:p>
          </p:txBody>
        </p:sp>
      </p:grpSp>
      <p:cxnSp>
        <p:nvCxnSpPr>
          <p:cNvPr id="14355" name="Straight Arrow Connector 45"/>
          <p:cNvCxnSpPr>
            <a:cxnSpLocks noChangeShapeType="1"/>
          </p:cNvCxnSpPr>
          <p:nvPr/>
        </p:nvCxnSpPr>
        <p:spPr bwMode="auto">
          <a:xfrm rot="10800000" flipH="1">
            <a:off x="4953000" y="2741613"/>
            <a:ext cx="388620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56" name="TextBox 46"/>
          <p:cNvSpPr txBox="1">
            <a:spLocks noChangeArrowheads="1"/>
          </p:cNvSpPr>
          <p:nvPr/>
        </p:nvSpPr>
        <p:spPr bwMode="auto">
          <a:xfrm>
            <a:off x="7377113" y="2438400"/>
            <a:ext cx="14700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MaxRcvBuffer</a:t>
            </a:r>
          </a:p>
        </p:txBody>
      </p:sp>
      <p:sp>
        <p:nvSpPr>
          <p:cNvPr id="5" name="Right Brace 4"/>
          <p:cNvSpPr/>
          <p:nvPr/>
        </p:nvSpPr>
        <p:spPr bwMode="auto">
          <a:xfrm rot="5400000">
            <a:off x="6591300" y="2324100"/>
            <a:ext cx="304800" cy="1295400"/>
          </a:xfrm>
          <a:prstGeom prst="rightBrace">
            <a:avLst/>
          </a:prstGeom>
          <a:noFill/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1" name="Right Brace 40"/>
          <p:cNvSpPr/>
          <p:nvPr/>
        </p:nvSpPr>
        <p:spPr bwMode="auto">
          <a:xfrm rot="16200000">
            <a:off x="6019800" y="2819400"/>
            <a:ext cx="304800" cy="3048000"/>
          </a:xfrm>
          <a:prstGeom prst="rightBrace">
            <a:avLst/>
          </a:prstGeom>
          <a:noFill/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7" name="Straight Connector 6"/>
          <p:cNvCxnSpPr>
            <a:stCxn id="41" idx="1"/>
            <a:endCxn id="5" idx="1"/>
          </p:cNvCxnSpPr>
          <p:nvPr/>
        </p:nvCxnSpPr>
        <p:spPr bwMode="auto">
          <a:xfrm flipV="1">
            <a:off x="6172200" y="3124200"/>
            <a:ext cx="571500" cy="10668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305734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5" grpId="0" build="p"/>
      <p:bldP spid="5" grpId="0" animBg="1"/>
      <p:bldP spid="4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14338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4339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14340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4341" name="Text Box 19"/>
          <p:cNvSpPr txBox="1">
            <a:spLocks noChangeArrowheads="1"/>
          </p:cNvSpPr>
          <p:nvPr/>
        </p:nvSpPr>
        <p:spPr bwMode="auto">
          <a:xfrm>
            <a:off x="4881563" y="3124200"/>
            <a:ext cx="20526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NextByteExpected</a:t>
            </a:r>
          </a:p>
        </p:txBody>
      </p:sp>
      <p:sp>
        <p:nvSpPr>
          <p:cNvPr id="14342" name="Text Box 20"/>
          <p:cNvSpPr txBox="1">
            <a:spLocks noChangeArrowheads="1"/>
          </p:cNvSpPr>
          <p:nvPr/>
        </p:nvSpPr>
        <p:spPr bwMode="auto">
          <a:xfrm>
            <a:off x="7212013" y="3124200"/>
            <a:ext cx="15509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LastByteRcvd</a:t>
            </a:r>
          </a:p>
        </p:txBody>
      </p:sp>
      <p:sp>
        <p:nvSpPr>
          <p:cNvPr id="14343" name="Line 22"/>
          <p:cNvSpPr>
            <a:spLocks noChangeShapeType="1"/>
          </p:cNvSpPr>
          <p:nvPr/>
        </p:nvSpPr>
        <p:spPr bwMode="auto">
          <a:xfrm flipH="1" flipV="1">
            <a:off x="7391400" y="28956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4344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4345" name="Rectangle 5"/>
          <p:cNvSpPr>
            <a:spLocks noChangeArrowheads="1"/>
          </p:cNvSpPr>
          <p:nvPr/>
        </p:nvSpPr>
        <p:spPr bwMode="auto">
          <a:xfrm>
            <a:off x="4953000" y="2514600"/>
            <a:ext cx="38862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4346" name="Line 22"/>
          <p:cNvSpPr>
            <a:spLocks noChangeShapeType="1"/>
          </p:cNvSpPr>
          <p:nvPr/>
        </p:nvSpPr>
        <p:spPr bwMode="auto">
          <a:xfrm flipV="1">
            <a:off x="6019800" y="2895600"/>
            <a:ext cx="1524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4347" name="Rectangle 56"/>
          <p:cNvSpPr>
            <a:spLocks noChangeArrowheads="1"/>
          </p:cNvSpPr>
          <p:nvPr/>
        </p:nvSpPr>
        <p:spPr bwMode="auto">
          <a:xfrm>
            <a:off x="6129338" y="2514600"/>
            <a:ext cx="652462" cy="381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4348" name="Text Box 21"/>
          <p:cNvSpPr txBox="1">
            <a:spLocks noChangeArrowheads="1"/>
          </p:cNvSpPr>
          <p:nvPr/>
        </p:nvSpPr>
        <p:spPr bwMode="auto">
          <a:xfrm>
            <a:off x="6096000" y="2178050"/>
            <a:ext cx="1550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</a:t>
            </a:r>
          </a:p>
        </p:txBody>
      </p:sp>
      <p:sp>
        <p:nvSpPr>
          <p:cNvPr id="14349" name="Freeform 14"/>
          <p:cNvSpPr>
            <a:spLocks/>
          </p:cNvSpPr>
          <p:nvPr/>
        </p:nvSpPr>
        <p:spPr bwMode="auto">
          <a:xfrm flipH="1">
            <a:off x="6146800" y="1752600"/>
            <a:ext cx="330200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72" name="Rectangle 71"/>
          <p:cNvSpPr/>
          <p:nvPr/>
        </p:nvSpPr>
        <p:spPr bwMode="auto">
          <a:xfrm>
            <a:off x="6096000" y="2514600"/>
            <a:ext cx="1295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25625" name="Content Placeholder 2"/>
          <p:cNvSpPr>
            <a:spLocks noGrp="1"/>
          </p:cNvSpPr>
          <p:nvPr>
            <p:ph idx="1"/>
          </p:nvPr>
        </p:nvSpPr>
        <p:spPr>
          <a:xfrm>
            <a:off x="0" y="3810000"/>
            <a:ext cx="9144000" cy="1905000"/>
          </a:xfrm>
        </p:spPr>
        <p:txBody>
          <a:bodyPr/>
          <a:lstStyle/>
          <a:p>
            <a:r>
              <a:rPr lang="en-US">
                <a:latin typeface="Gill Sans Light"/>
                <a:ea typeface="ＭＳ Ｐゴシック" charset="0"/>
                <a:cs typeface="Gill Sans Light"/>
              </a:rPr>
              <a:t>AdvertisedWindow: number of bytes TCP receiver can receive</a:t>
            </a:r>
          </a:p>
          <a:p>
            <a:endParaRPr lang="en-US">
              <a:latin typeface="Gill Sans Light"/>
              <a:ea typeface="ＭＳ Ｐゴシック" charset="0"/>
              <a:cs typeface="Gill Sans Light"/>
            </a:endParaRPr>
          </a:p>
          <a:p>
            <a:pPr lvl="2"/>
            <a:endParaRPr lang="en-US">
              <a:latin typeface="Gill Sans Light"/>
              <a:ea typeface="ＭＳ Ｐゴシック" charset="0"/>
              <a:cs typeface="Gill Sans Light"/>
            </a:endParaRPr>
          </a:p>
          <a:p>
            <a:r>
              <a:rPr lang="en-US">
                <a:latin typeface="Gill Sans Light"/>
                <a:ea typeface="ＭＳ Ｐゴシック" charset="0"/>
                <a:cs typeface="Gill Sans Light"/>
              </a:rPr>
              <a:t>SenderWindow: number of bytes TCP sender can send</a:t>
            </a:r>
          </a:p>
          <a:p>
            <a:pPr>
              <a:buFontTx/>
              <a:buNone/>
            </a:pPr>
            <a:endParaRPr lang="en-US">
              <a:latin typeface="Gill Sans Light"/>
              <a:ea typeface="ＭＳ Ｐゴシック" charset="0"/>
              <a:cs typeface="Gill Sans Light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609600" y="4402138"/>
            <a:ext cx="7772400" cy="398462"/>
            <a:chOff x="609600" y="4402138"/>
            <a:chExt cx="7772400" cy="398462"/>
          </a:xfrm>
        </p:grpSpPr>
        <p:sp>
          <p:nvSpPr>
            <p:cNvPr id="65" name="Rectangle 2"/>
            <p:cNvSpPr>
              <a:spLocks noChangeArrowheads="1"/>
            </p:cNvSpPr>
            <p:nvPr/>
          </p:nvSpPr>
          <p:spPr bwMode="auto">
            <a:xfrm>
              <a:off x="609600" y="4402138"/>
              <a:ext cx="7772400" cy="39846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46662" dir="3284183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>
                <a:defRPr/>
              </a:pPr>
              <a:endParaRPr lang="en-US" sz="2000">
                <a:latin typeface="Gill Sans Light"/>
                <a:ea typeface="ＭＳ Ｐゴシック" charset="-128"/>
                <a:cs typeface="Gill Sans Light"/>
              </a:endParaRPr>
            </a:p>
          </p:txBody>
        </p:sp>
        <p:sp>
          <p:nvSpPr>
            <p:cNvPr id="14374" name="Text Box 34"/>
            <p:cNvSpPr txBox="1">
              <a:spLocks noChangeArrowheads="1"/>
            </p:cNvSpPr>
            <p:nvPr/>
          </p:nvSpPr>
          <p:spPr bwMode="auto">
            <a:xfrm>
              <a:off x="609600" y="4402138"/>
              <a:ext cx="7271272" cy="397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0B52FC"/>
                  </a:solidFill>
                  <a:latin typeface="Gill Sans Light"/>
                  <a:cs typeface="Gill Sans Light"/>
                </a:rPr>
                <a:t>AdvertisedWindow</a:t>
              </a:r>
              <a:r>
                <a:rPr lang="en-US" sz="2000">
                  <a:latin typeface="Gill Sans Light"/>
                  <a:cs typeface="Gill Sans Light"/>
                </a:rPr>
                <a:t> = MaxRcvBuffer – (LastByteRcvd – LastByteRead)</a:t>
              </a: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609600" y="5562600"/>
            <a:ext cx="7772400" cy="457200"/>
            <a:chOff x="609600" y="5562600"/>
            <a:chExt cx="7924492" cy="762000"/>
          </a:xfrm>
        </p:grpSpPr>
        <p:sp>
          <p:nvSpPr>
            <p:cNvPr id="74" name="Rectangle 2"/>
            <p:cNvSpPr>
              <a:spLocks noChangeArrowheads="1"/>
            </p:cNvSpPr>
            <p:nvPr/>
          </p:nvSpPr>
          <p:spPr bwMode="auto">
            <a:xfrm>
              <a:off x="609600" y="5562600"/>
              <a:ext cx="7924492" cy="76200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46662" dir="3284183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>
                <a:defRPr/>
              </a:pPr>
              <a:endParaRPr lang="en-US" sz="2000">
                <a:latin typeface="Gill Sans Light"/>
                <a:ea typeface="ＭＳ Ｐゴシック" charset="-128"/>
                <a:cs typeface="Gill Sans Light"/>
              </a:endParaRPr>
            </a:p>
          </p:txBody>
        </p:sp>
        <p:sp>
          <p:nvSpPr>
            <p:cNvPr id="14372" name="Text Box 34"/>
            <p:cNvSpPr txBox="1">
              <a:spLocks noChangeArrowheads="1"/>
            </p:cNvSpPr>
            <p:nvPr/>
          </p:nvSpPr>
          <p:spPr bwMode="auto">
            <a:xfrm>
              <a:off x="609600" y="5562600"/>
              <a:ext cx="7544492" cy="662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0B52FC"/>
                  </a:solidFill>
                  <a:latin typeface="Gill Sans Light"/>
                  <a:cs typeface="Gill Sans Light"/>
                </a:rPr>
                <a:t>SenderWindow</a:t>
              </a:r>
              <a:r>
                <a:rPr lang="en-US" sz="2000">
                  <a:latin typeface="Gill Sans Light"/>
                  <a:cs typeface="Gill Sans Light"/>
                </a:rPr>
                <a:t> = AdvertisedWindow – (LastByteSent – LastByteAcked)</a:t>
              </a:r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66700" y="990600"/>
            <a:ext cx="4229100" cy="2470150"/>
            <a:chOff x="266733" y="990600"/>
            <a:chExt cx="4229067" cy="2469954"/>
          </a:xfrm>
        </p:grpSpPr>
        <p:sp>
          <p:nvSpPr>
            <p:cNvPr id="14360" name="Rectangle 5"/>
            <p:cNvSpPr>
              <a:spLocks noChangeArrowheads="1"/>
            </p:cNvSpPr>
            <p:nvPr/>
          </p:nvSpPr>
          <p:spPr bwMode="auto">
            <a:xfrm>
              <a:off x="304800" y="2514479"/>
              <a:ext cx="4191000" cy="38112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endParaRPr lang="en-US" sz="1600">
                <a:latin typeface="Helvetica" charset="0"/>
                <a:cs typeface="Helvetica" charset="0"/>
              </a:endParaRPr>
            </a:p>
          </p:txBody>
        </p:sp>
        <p:sp>
          <p:nvSpPr>
            <p:cNvPr id="14361" name="Text Box 6"/>
            <p:cNvSpPr txBox="1">
              <a:spLocks noChangeArrowheads="1"/>
            </p:cNvSpPr>
            <p:nvPr/>
          </p:nvSpPr>
          <p:spPr bwMode="auto">
            <a:xfrm>
              <a:off x="266733" y="3124200"/>
              <a:ext cx="1665221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LastByteAcked</a:t>
              </a:r>
            </a:p>
          </p:txBody>
        </p:sp>
        <p:sp>
          <p:nvSpPr>
            <p:cNvPr id="14362" name="Line 11"/>
            <p:cNvSpPr>
              <a:spLocks noChangeShapeType="1"/>
            </p:cNvSpPr>
            <p:nvPr/>
          </p:nvSpPr>
          <p:spPr bwMode="auto">
            <a:xfrm>
              <a:off x="457200" y="1981200"/>
              <a:ext cx="3505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4363" name="Oval 12"/>
            <p:cNvSpPr>
              <a:spLocks noChangeArrowheads="1"/>
            </p:cNvSpPr>
            <p:nvPr/>
          </p:nvSpPr>
          <p:spPr bwMode="auto">
            <a:xfrm>
              <a:off x="1219200" y="990600"/>
              <a:ext cx="2133600" cy="76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endParaRPr lang="en-US" sz="1600">
                <a:latin typeface="Helvetica" charset="0"/>
                <a:cs typeface="Helvetica" charset="0"/>
              </a:endParaRPr>
            </a:p>
          </p:txBody>
        </p:sp>
        <p:sp>
          <p:nvSpPr>
            <p:cNvPr id="14364" name="Text Box 13"/>
            <p:cNvSpPr txBox="1">
              <a:spLocks noChangeArrowheads="1"/>
            </p:cNvSpPr>
            <p:nvPr/>
          </p:nvSpPr>
          <p:spPr bwMode="auto">
            <a:xfrm>
              <a:off x="1356311" y="1219200"/>
              <a:ext cx="1849851" cy="335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Sending Process</a:t>
              </a:r>
            </a:p>
          </p:txBody>
        </p:sp>
        <p:sp>
          <p:nvSpPr>
            <p:cNvPr id="14365" name="Line 22"/>
            <p:cNvSpPr>
              <a:spLocks noChangeShapeType="1"/>
            </p:cNvSpPr>
            <p:nvPr/>
          </p:nvSpPr>
          <p:spPr bwMode="auto">
            <a:xfrm flipV="1">
              <a:off x="1447800" y="2895600"/>
              <a:ext cx="7620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4366" name="Text Box 8"/>
            <p:cNvSpPr txBox="1">
              <a:spLocks noChangeArrowheads="1"/>
            </p:cNvSpPr>
            <p:nvPr/>
          </p:nvSpPr>
          <p:spPr bwMode="auto">
            <a:xfrm>
              <a:off x="1379688" y="2178050"/>
              <a:ext cx="1820712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LastByteWritten</a:t>
              </a:r>
            </a:p>
          </p:txBody>
        </p:sp>
        <p:grpSp>
          <p:nvGrpSpPr>
            <p:cNvPr id="14367" name="Group 50"/>
            <p:cNvGrpSpPr>
              <a:grpSpLocks/>
            </p:cNvGrpSpPr>
            <p:nvPr/>
          </p:nvGrpSpPr>
          <p:grpSpPr bwMode="auto">
            <a:xfrm>
              <a:off x="2304971" y="2895602"/>
              <a:ext cx="1494000" cy="564952"/>
              <a:chOff x="2305169" y="2895600"/>
              <a:chExt cx="1493598" cy="564057"/>
            </a:xfrm>
          </p:grpSpPr>
          <p:sp>
            <p:nvSpPr>
              <p:cNvPr id="14369" name="Text Box 7"/>
              <p:cNvSpPr txBox="1">
                <a:spLocks noChangeArrowheads="1"/>
              </p:cNvSpPr>
              <p:nvPr/>
            </p:nvSpPr>
            <p:spPr bwMode="auto">
              <a:xfrm>
                <a:off x="2305169" y="3124200"/>
                <a:ext cx="1493598" cy="3354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600">
                    <a:latin typeface="Helvetica" charset="0"/>
                    <a:cs typeface="Helvetica" charset="0"/>
                  </a:rPr>
                  <a:t>LastByteSent</a:t>
                </a:r>
              </a:p>
            </p:txBody>
          </p:sp>
          <p:sp>
            <p:nvSpPr>
              <p:cNvPr id="14370" name="Line 22"/>
              <p:cNvSpPr>
                <a:spLocks noChangeShapeType="1"/>
              </p:cNvSpPr>
              <p:nvPr/>
            </p:nvSpPr>
            <p:spPr bwMode="auto">
              <a:xfrm flipH="1" flipV="1">
                <a:off x="2743200" y="2895600"/>
                <a:ext cx="76200" cy="3048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488" tIns="44450" rIns="90488" bIns="44450"/>
              <a:lstStyle/>
              <a:p>
                <a:endParaRPr lang="en-US"/>
              </a:p>
            </p:txBody>
          </p:sp>
        </p:grpSp>
        <p:sp>
          <p:nvSpPr>
            <p:cNvPr id="54" name="Rectangle 53"/>
            <p:cNvSpPr/>
            <p:nvPr/>
          </p:nvSpPr>
          <p:spPr bwMode="auto">
            <a:xfrm>
              <a:off x="1524023" y="2514479"/>
              <a:ext cx="1219190" cy="3809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 cap="flat" cmpd="sng" algn="ctr">
              <a:noFill/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600" b="0" dirty="0">
                <a:latin typeface="Helvetica"/>
                <a:ea typeface="ＭＳ Ｐゴシック" charset="-128"/>
                <a:cs typeface="Helvetica"/>
              </a:endParaRPr>
            </a:p>
          </p:txBody>
        </p:sp>
      </p:grpSp>
      <p:cxnSp>
        <p:nvCxnSpPr>
          <p:cNvPr id="14355" name="Straight Arrow Connector 45"/>
          <p:cNvCxnSpPr>
            <a:cxnSpLocks noChangeShapeType="1"/>
          </p:cNvCxnSpPr>
          <p:nvPr/>
        </p:nvCxnSpPr>
        <p:spPr bwMode="auto">
          <a:xfrm rot="10800000" flipH="1">
            <a:off x="4953000" y="2741613"/>
            <a:ext cx="388620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56" name="TextBox 46"/>
          <p:cNvSpPr txBox="1">
            <a:spLocks noChangeArrowheads="1"/>
          </p:cNvSpPr>
          <p:nvPr/>
        </p:nvSpPr>
        <p:spPr bwMode="auto">
          <a:xfrm>
            <a:off x="7377113" y="2438400"/>
            <a:ext cx="14700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MaxRcvBuffer</a:t>
            </a: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304800" y="2438400"/>
            <a:ext cx="4267200" cy="342900"/>
            <a:chOff x="304767" y="2438400"/>
            <a:chExt cx="4267233" cy="342824"/>
          </a:xfrm>
        </p:grpSpPr>
        <p:cxnSp>
          <p:nvCxnSpPr>
            <p:cNvPr id="14358" name="Straight Arrow Connector 45"/>
            <p:cNvCxnSpPr>
              <a:cxnSpLocks noChangeShapeType="1"/>
            </p:cNvCxnSpPr>
            <p:nvPr/>
          </p:nvCxnSpPr>
          <p:spPr bwMode="auto">
            <a:xfrm>
              <a:off x="304767" y="2743200"/>
              <a:ext cx="4191033" cy="3802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59" name="TextBox 46"/>
            <p:cNvSpPr txBox="1">
              <a:spLocks noChangeArrowheads="1"/>
            </p:cNvSpPr>
            <p:nvPr/>
          </p:nvSpPr>
          <p:spPr bwMode="auto">
            <a:xfrm>
              <a:off x="2976691" y="2438400"/>
              <a:ext cx="159530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b="0">
                  <a:latin typeface="Helvetica" charset="0"/>
                  <a:cs typeface="Helvetica" charset="0"/>
                </a:rPr>
                <a:t>MaxSendBuffer</a:t>
              </a:r>
            </a:p>
          </p:txBody>
        </p:sp>
      </p:grpSp>
      <p:sp>
        <p:nvSpPr>
          <p:cNvPr id="5" name="Right Brace 4"/>
          <p:cNvSpPr/>
          <p:nvPr/>
        </p:nvSpPr>
        <p:spPr bwMode="auto">
          <a:xfrm rot="5400000">
            <a:off x="1981200" y="2438400"/>
            <a:ext cx="304800" cy="1219200"/>
          </a:xfrm>
          <a:prstGeom prst="rightBrace">
            <a:avLst/>
          </a:prstGeom>
          <a:noFill/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1" name="Right Brace 40"/>
          <p:cNvSpPr/>
          <p:nvPr/>
        </p:nvSpPr>
        <p:spPr bwMode="auto">
          <a:xfrm rot="16200000">
            <a:off x="6248400" y="3962400"/>
            <a:ext cx="304800" cy="3048000"/>
          </a:xfrm>
          <a:prstGeom prst="rightBrace">
            <a:avLst/>
          </a:prstGeom>
          <a:noFill/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7" name="Straight Connector 6"/>
          <p:cNvCxnSpPr>
            <a:stCxn id="41" idx="1"/>
            <a:endCxn id="5" idx="1"/>
          </p:cNvCxnSpPr>
          <p:nvPr/>
        </p:nvCxnSpPr>
        <p:spPr bwMode="auto">
          <a:xfrm flipH="1" flipV="1">
            <a:off x="2133600" y="3200400"/>
            <a:ext cx="4267200" cy="2133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043441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15362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5363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15364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5365" name="Text Box 19"/>
          <p:cNvSpPr txBox="1">
            <a:spLocks noChangeArrowheads="1"/>
          </p:cNvSpPr>
          <p:nvPr/>
        </p:nvSpPr>
        <p:spPr bwMode="auto">
          <a:xfrm>
            <a:off x="4852988" y="3124200"/>
            <a:ext cx="2054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NextByteExpected</a:t>
            </a:r>
          </a:p>
        </p:txBody>
      </p:sp>
      <p:sp>
        <p:nvSpPr>
          <p:cNvPr id="15366" name="Text Box 20"/>
          <p:cNvSpPr txBox="1">
            <a:spLocks noChangeArrowheads="1"/>
          </p:cNvSpPr>
          <p:nvPr/>
        </p:nvSpPr>
        <p:spPr bwMode="auto">
          <a:xfrm>
            <a:off x="7162800" y="3124200"/>
            <a:ext cx="1550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LastByteRcvd</a:t>
            </a:r>
          </a:p>
        </p:txBody>
      </p:sp>
      <p:sp>
        <p:nvSpPr>
          <p:cNvPr id="15367" name="Line 22"/>
          <p:cNvSpPr>
            <a:spLocks noChangeShapeType="1"/>
          </p:cNvSpPr>
          <p:nvPr/>
        </p:nvSpPr>
        <p:spPr bwMode="auto">
          <a:xfrm flipH="1" flipV="1">
            <a:off x="7391400" y="28956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5368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5369" name="Rectangle 5"/>
          <p:cNvSpPr>
            <a:spLocks noChangeArrowheads="1"/>
          </p:cNvSpPr>
          <p:nvPr/>
        </p:nvSpPr>
        <p:spPr bwMode="auto">
          <a:xfrm>
            <a:off x="4953000" y="2514600"/>
            <a:ext cx="38862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5370" name="Line 22"/>
          <p:cNvSpPr>
            <a:spLocks noChangeShapeType="1"/>
          </p:cNvSpPr>
          <p:nvPr/>
        </p:nvSpPr>
        <p:spPr bwMode="auto">
          <a:xfrm flipV="1">
            <a:off x="6019800" y="28956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5371" name="Rectangle 56"/>
          <p:cNvSpPr>
            <a:spLocks noChangeArrowheads="1"/>
          </p:cNvSpPr>
          <p:nvPr/>
        </p:nvSpPr>
        <p:spPr bwMode="auto">
          <a:xfrm>
            <a:off x="6129338" y="2514600"/>
            <a:ext cx="652462" cy="381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5372" name="Text Box 21"/>
          <p:cNvSpPr txBox="1">
            <a:spLocks noChangeArrowheads="1"/>
          </p:cNvSpPr>
          <p:nvPr/>
        </p:nvSpPr>
        <p:spPr bwMode="auto">
          <a:xfrm>
            <a:off x="6096000" y="2178050"/>
            <a:ext cx="1550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</a:t>
            </a:r>
          </a:p>
        </p:txBody>
      </p:sp>
      <p:sp>
        <p:nvSpPr>
          <p:cNvPr id="15373" name="Freeform 14"/>
          <p:cNvSpPr>
            <a:spLocks/>
          </p:cNvSpPr>
          <p:nvPr/>
        </p:nvSpPr>
        <p:spPr bwMode="auto">
          <a:xfrm flipH="1">
            <a:off x="6146800" y="1752600"/>
            <a:ext cx="330200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72" name="Rectangle 71"/>
          <p:cNvSpPr/>
          <p:nvPr/>
        </p:nvSpPr>
        <p:spPr bwMode="auto">
          <a:xfrm>
            <a:off x="6781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327" name="Content Placeholder 2"/>
          <p:cNvSpPr>
            <a:spLocks noGrp="1"/>
          </p:cNvSpPr>
          <p:nvPr>
            <p:ph idx="1"/>
          </p:nvPr>
        </p:nvSpPr>
        <p:spPr>
          <a:xfrm>
            <a:off x="0" y="3810000"/>
            <a:ext cx="9144000" cy="1905000"/>
          </a:xfrm>
        </p:spPr>
        <p:txBody>
          <a:bodyPr/>
          <a:lstStyle/>
          <a:p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Still true if receiver missed data….</a:t>
            </a:r>
          </a:p>
          <a:p>
            <a:endParaRPr lang="en-US" dirty="0">
              <a:latin typeface="Gill Sans Light"/>
              <a:ea typeface="ＭＳ Ｐゴシック" charset="0"/>
              <a:cs typeface="Gill Sans Light"/>
            </a:endParaRPr>
          </a:p>
          <a:p>
            <a:pPr lvl="2"/>
            <a:endParaRPr lang="en-US" dirty="0">
              <a:latin typeface="Gill Sans Light"/>
              <a:ea typeface="ＭＳ Ｐゴシック" charset="0"/>
              <a:cs typeface="Gill Sans Light"/>
            </a:endParaRPr>
          </a:p>
        </p:txBody>
      </p:sp>
      <p:grpSp>
        <p:nvGrpSpPr>
          <p:cNvPr id="15376" name="Group 1"/>
          <p:cNvGrpSpPr>
            <a:grpSpLocks/>
          </p:cNvGrpSpPr>
          <p:nvPr/>
        </p:nvGrpSpPr>
        <p:grpSpPr bwMode="auto">
          <a:xfrm>
            <a:off x="609600" y="4402138"/>
            <a:ext cx="7772400" cy="398462"/>
            <a:chOff x="609600" y="4402138"/>
            <a:chExt cx="7772400" cy="398462"/>
          </a:xfrm>
        </p:grpSpPr>
        <p:sp>
          <p:nvSpPr>
            <p:cNvPr id="65" name="Rectangle 2"/>
            <p:cNvSpPr>
              <a:spLocks noChangeArrowheads="1"/>
            </p:cNvSpPr>
            <p:nvPr/>
          </p:nvSpPr>
          <p:spPr bwMode="auto">
            <a:xfrm>
              <a:off x="609600" y="4402138"/>
              <a:ext cx="7772400" cy="39846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46662" dir="3284183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>
                <a:defRPr/>
              </a:pPr>
              <a:endParaRPr lang="en-US" sz="2000">
                <a:latin typeface="Gill Sans Light"/>
                <a:ea typeface="ＭＳ Ｐゴシック" charset="-128"/>
                <a:cs typeface="Gill Sans Light"/>
              </a:endParaRPr>
            </a:p>
          </p:txBody>
        </p:sp>
        <p:sp>
          <p:nvSpPr>
            <p:cNvPr id="15401" name="Text Box 34"/>
            <p:cNvSpPr txBox="1">
              <a:spLocks noChangeArrowheads="1"/>
            </p:cNvSpPr>
            <p:nvPr/>
          </p:nvSpPr>
          <p:spPr bwMode="auto">
            <a:xfrm>
              <a:off x="609600" y="4402138"/>
              <a:ext cx="7271272" cy="397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0B52FC"/>
                  </a:solidFill>
                  <a:latin typeface="Gill Sans Light"/>
                  <a:cs typeface="Gill Sans Light"/>
                </a:rPr>
                <a:t>AdvertisedWindow</a:t>
              </a:r>
              <a:r>
                <a:rPr lang="en-US" sz="2000">
                  <a:latin typeface="Gill Sans Light"/>
                  <a:cs typeface="Gill Sans Light"/>
                </a:rPr>
                <a:t> = MaxRcvBuffer – (LastByteRcvd – LastByteRead)</a:t>
              </a:r>
            </a:p>
          </p:txBody>
        </p:sp>
      </p:grpSp>
      <p:sp>
        <p:nvSpPr>
          <p:cNvPr id="34" name="Rectangle 33"/>
          <p:cNvSpPr/>
          <p:nvPr/>
        </p:nvSpPr>
        <p:spPr bwMode="auto">
          <a:xfrm>
            <a:off x="6096000" y="2514600"/>
            <a:ext cx="228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Helvetica"/>
              <a:ea typeface="ＭＳ Ｐゴシック" charset="-128"/>
              <a:cs typeface="Helvetica"/>
            </a:endParaRPr>
          </a:p>
        </p:txBody>
      </p:sp>
      <p:cxnSp>
        <p:nvCxnSpPr>
          <p:cNvPr id="15380" name="Straight Arrow Connector 45"/>
          <p:cNvCxnSpPr>
            <a:cxnSpLocks noChangeShapeType="1"/>
          </p:cNvCxnSpPr>
          <p:nvPr/>
        </p:nvCxnSpPr>
        <p:spPr bwMode="auto">
          <a:xfrm rot="10800000" flipH="1">
            <a:off x="4953000" y="2741613"/>
            <a:ext cx="388620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81" name="TextBox 46"/>
          <p:cNvSpPr txBox="1">
            <a:spLocks noChangeArrowheads="1"/>
          </p:cNvSpPr>
          <p:nvPr/>
        </p:nvSpPr>
        <p:spPr bwMode="auto">
          <a:xfrm>
            <a:off x="7377113" y="2481263"/>
            <a:ext cx="14700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MaxRcvBuffer</a:t>
            </a:r>
          </a:p>
        </p:txBody>
      </p:sp>
      <p:sp>
        <p:nvSpPr>
          <p:cNvPr id="43" name="Right Brace 42"/>
          <p:cNvSpPr/>
          <p:nvPr/>
        </p:nvSpPr>
        <p:spPr bwMode="auto">
          <a:xfrm rot="5400000">
            <a:off x="6591300" y="2324100"/>
            <a:ext cx="304800" cy="1295400"/>
          </a:xfrm>
          <a:prstGeom prst="rightBrace">
            <a:avLst/>
          </a:prstGeom>
          <a:noFill/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 flipV="1">
            <a:off x="6172200" y="3124200"/>
            <a:ext cx="571500" cy="10668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Right Brace 44"/>
          <p:cNvSpPr/>
          <p:nvPr/>
        </p:nvSpPr>
        <p:spPr bwMode="auto">
          <a:xfrm rot="16200000">
            <a:off x="6019800" y="2819400"/>
            <a:ext cx="304800" cy="3048000"/>
          </a:xfrm>
          <a:prstGeom prst="rightBrace">
            <a:avLst/>
          </a:prstGeom>
          <a:noFill/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grpSp>
        <p:nvGrpSpPr>
          <p:cNvPr id="46" name="Group 45"/>
          <p:cNvGrpSpPr>
            <a:grpSpLocks/>
          </p:cNvGrpSpPr>
          <p:nvPr/>
        </p:nvGrpSpPr>
        <p:grpSpPr bwMode="auto">
          <a:xfrm>
            <a:off x="266700" y="990600"/>
            <a:ext cx="4229100" cy="2470150"/>
            <a:chOff x="266733" y="990600"/>
            <a:chExt cx="4229067" cy="2469954"/>
          </a:xfrm>
        </p:grpSpPr>
        <p:sp>
          <p:nvSpPr>
            <p:cNvPr id="47" name="Rectangle 5"/>
            <p:cNvSpPr>
              <a:spLocks noChangeArrowheads="1"/>
            </p:cNvSpPr>
            <p:nvPr/>
          </p:nvSpPr>
          <p:spPr bwMode="auto">
            <a:xfrm>
              <a:off x="304800" y="2514479"/>
              <a:ext cx="4191000" cy="38112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endParaRPr lang="en-US" sz="1600">
                <a:latin typeface="Helvetica" charset="0"/>
                <a:cs typeface="Helvetica" charset="0"/>
              </a:endParaRPr>
            </a:p>
          </p:txBody>
        </p:sp>
        <p:sp>
          <p:nvSpPr>
            <p:cNvPr id="48" name="Text Box 6"/>
            <p:cNvSpPr txBox="1">
              <a:spLocks noChangeArrowheads="1"/>
            </p:cNvSpPr>
            <p:nvPr/>
          </p:nvSpPr>
          <p:spPr bwMode="auto">
            <a:xfrm>
              <a:off x="266733" y="3124200"/>
              <a:ext cx="1665221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LastByteAcked</a:t>
              </a:r>
            </a:p>
          </p:txBody>
        </p:sp>
        <p:sp>
          <p:nvSpPr>
            <p:cNvPr id="49" name="Line 11"/>
            <p:cNvSpPr>
              <a:spLocks noChangeShapeType="1"/>
            </p:cNvSpPr>
            <p:nvPr/>
          </p:nvSpPr>
          <p:spPr bwMode="auto">
            <a:xfrm>
              <a:off x="457200" y="1981200"/>
              <a:ext cx="3505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50" name="Oval 12"/>
            <p:cNvSpPr>
              <a:spLocks noChangeArrowheads="1"/>
            </p:cNvSpPr>
            <p:nvPr/>
          </p:nvSpPr>
          <p:spPr bwMode="auto">
            <a:xfrm>
              <a:off x="1219200" y="990600"/>
              <a:ext cx="2133600" cy="76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endParaRPr lang="en-US" sz="1600">
                <a:latin typeface="Helvetica" charset="0"/>
                <a:cs typeface="Helvetica" charset="0"/>
              </a:endParaRPr>
            </a:p>
          </p:txBody>
        </p:sp>
        <p:sp>
          <p:nvSpPr>
            <p:cNvPr id="51" name="Text Box 13"/>
            <p:cNvSpPr txBox="1">
              <a:spLocks noChangeArrowheads="1"/>
            </p:cNvSpPr>
            <p:nvPr/>
          </p:nvSpPr>
          <p:spPr bwMode="auto">
            <a:xfrm>
              <a:off x="1356311" y="1219200"/>
              <a:ext cx="1849851" cy="335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Sending Process</a:t>
              </a:r>
            </a:p>
          </p:txBody>
        </p:sp>
        <p:sp>
          <p:nvSpPr>
            <p:cNvPr id="52" name="Line 22"/>
            <p:cNvSpPr>
              <a:spLocks noChangeShapeType="1"/>
            </p:cNvSpPr>
            <p:nvPr/>
          </p:nvSpPr>
          <p:spPr bwMode="auto">
            <a:xfrm flipV="1">
              <a:off x="1447800" y="2895600"/>
              <a:ext cx="7620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53" name="Text Box 8"/>
            <p:cNvSpPr txBox="1">
              <a:spLocks noChangeArrowheads="1"/>
            </p:cNvSpPr>
            <p:nvPr/>
          </p:nvSpPr>
          <p:spPr bwMode="auto">
            <a:xfrm>
              <a:off x="1379688" y="2178050"/>
              <a:ext cx="1820712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LastByteWritten</a:t>
              </a:r>
            </a:p>
          </p:txBody>
        </p:sp>
        <p:grpSp>
          <p:nvGrpSpPr>
            <p:cNvPr id="55" name="Group 50"/>
            <p:cNvGrpSpPr>
              <a:grpSpLocks/>
            </p:cNvGrpSpPr>
            <p:nvPr/>
          </p:nvGrpSpPr>
          <p:grpSpPr bwMode="auto">
            <a:xfrm>
              <a:off x="2304971" y="2895602"/>
              <a:ext cx="1494000" cy="564952"/>
              <a:chOff x="2305169" y="2895600"/>
              <a:chExt cx="1493598" cy="564057"/>
            </a:xfrm>
          </p:grpSpPr>
          <p:sp>
            <p:nvSpPr>
              <p:cNvPr id="57" name="Text Box 7"/>
              <p:cNvSpPr txBox="1">
                <a:spLocks noChangeArrowheads="1"/>
              </p:cNvSpPr>
              <p:nvPr/>
            </p:nvSpPr>
            <p:spPr bwMode="auto">
              <a:xfrm>
                <a:off x="2305169" y="3124200"/>
                <a:ext cx="1493598" cy="3354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600">
                    <a:latin typeface="Helvetica" charset="0"/>
                    <a:cs typeface="Helvetica" charset="0"/>
                  </a:rPr>
                  <a:t>LastByteSent</a:t>
                </a:r>
              </a:p>
            </p:txBody>
          </p:sp>
          <p:sp>
            <p:nvSpPr>
              <p:cNvPr id="58" name="Line 22"/>
              <p:cNvSpPr>
                <a:spLocks noChangeShapeType="1"/>
              </p:cNvSpPr>
              <p:nvPr/>
            </p:nvSpPr>
            <p:spPr bwMode="auto">
              <a:xfrm flipH="1" flipV="1">
                <a:off x="2743200" y="2895600"/>
                <a:ext cx="76200" cy="3048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488" tIns="44450" rIns="90488" bIns="44450"/>
              <a:lstStyle/>
              <a:p>
                <a:endParaRPr lang="en-US"/>
              </a:p>
            </p:txBody>
          </p:sp>
        </p:grpSp>
        <p:sp>
          <p:nvSpPr>
            <p:cNvPr id="56" name="Rectangle 55"/>
            <p:cNvSpPr/>
            <p:nvPr/>
          </p:nvSpPr>
          <p:spPr bwMode="auto">
            <a:xfrm>
              <a:off x="1524023" y="2514479"/>
              <a:ext cx="1219190" cy="3809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 cap="flat" cmpd="sng" algn="ctr">
              <a:noFill/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600" b="0" dirty="0">
                <a:latin typeface="Helvetica"/>
                <a:ea typeface="ＭＳ Ｐゴシック" charset="-128"/>
                <a:cs typeface="Helvetica"/>
              </a:endParaRPr>
            </a:p>
          </p:txBody>
        </p:sp>
      </p:grpSp>
      <p:grpSp>
        <p:nvGrpSpPr>
          <p:cNvPr id="59" name="Group 58"/>
          <p:cNvGrpSpPr>
            <a:grpSpLocks/>
          </p:cNvGrpSpPr>
          <p:nvPr/>
        </p:nvGrpSpPr>
        <p:grpSpPr bwMode="auto">
          <a:xfrm>
            <a:off x="304800" y="2438400"/>
            <a:ext cx="4267200" cy="342900"/>
            <a:chOff x="304767" y="2438400"/>
            <a:chExt cx="4267233" cy="342824"/>
          </a:xfrm>
        </p:grpSpPr>
        <p:cxnSp>
          <p:nvCxnSpPr>
            <p:cNvPr id="60" name="Straight Arrow Connector 45"/>
            <p:cNvCxnSpPr>
              <a:cxnSpLocks noChangeShapeType="1"/>
            </p:cNvCxnSpPr>
            <p:nvPr/>
          </p:nvCxnSpPr>
          <p:spPr bwMode="auto">
            <a:xfrm>
              <a:off x="304767" y="2743200"/>
              <a:ext cx="4191033" cy="3802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" name="TextBox 46"/>
            <p:cNvSpPr txBox="1">
              <a:spLocks noChangeArrowheads="1"/>
            </p:cNvSpPr>
            <p:nvPr/>
          </p:nvSpPr>
          <p:spPr bwMode="auto">
            <a:xfrm>
              <a:off x="2976691" y="2438400"/>
              <a:ext cx="159530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b="0">
                  <a:latin typeface="Helvetica" charset="0"/>
                  <a:cs typeface="Helvetica" charset="0"/>
                </a:rPr>
                <a:t>MaxSendBuffer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21644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15362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5363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15364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5365" name="Text Box 19"/>
          <p:cNvSpPr txBox="1">
            <a:spLocks noChangeArrowheads="1"/>
          </p:cNvSpPr>
          <p:nvPr/>
        </p:nvSpPr>
        <p:spPr bwMode="auto">
          <a:xfrm>
            <a:off x="4852988" y="3124200"/>
            <a:ext cx="2054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NextByteExpected</a:t>
            </a:r>
          </a:p>
        </p:txBody>
      </p:sp>
      <p:sp>
        <p:nvSpPr>
          <p:cNvPr id="15366" name="Text Box 20"/>
          <p:cNvSpPr txBox="1">
            <a:spLocks noChangeArrowheads="1"/>
          </p:cNvSpPr>
          <p:nvPr/>
        </p:nvSpPr>
        <p:spPr bwMode="auto">
          <a:xfrm>
            <a:off x="7162800" y="3124200"/>
            <a:ext cx="1550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LastByteRcvd</a:t>
            </a:r>
          </a:p>
        </p:txBody>
      </p:sp>
      <p:sp>
        <p:nvSpPr>
          <p:cNvPr id="15367" name="Line 22"/>
          <p:cNvSpPr>
            <a:spLocks noChangeShapeType="1"/>
          </p:cNvSpPr>
          <p:nvPr/>
        </p:nvSpPr>
        <p:spPr bwMode="auto">
          <a:xfrm flipH="1" flipV="1">
            <a:off x="7391400" y="28956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5368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5369" name="Rectangle 5"/>
          <p:cNvSpPr>
            <a:spLocks noChangeArrowheads="1"/>
          </p:cNvSpPr>
          <p:nvPr/>
        </p:nvSpPr>
        <p:spPr bwMode="auto">
          <a:xfrm>
            <a:off x="4953000" y="2514600"/>
            <a:ext cx="38862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5370" name="Line 22"/>
          <p:cNvSpPr>
            <a:spLocks noChangeShapeType="1"/>
          </p:cNvSpPr>
          <p:nvPr/>
        </p:nvSpPr>
        <p:spPr bwMode="auto">
          <a:xfrm flipV="1">
            <a:off x="6019800" y="28956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5371" name="Rectangle 56"/>
          <p:cNvSpPr>
            <a:spLocks noChangeArrowheads="1"/>
          </p:cNvSpPr>
          <p:nvPr/>
        </p:nvSpPr>
        <p:spPr bwMode="auto">
          <a:xfrm>
            <a:off x="6129338" y="2514600"/>
            <a:ext cx="652462" cy="381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5372" name="Text Box 21"/>
          <p:cNvSpPr txBox="1">
            <a:spLocks noChangeArrowheads="1"/>
          </p:cNvSpPr>
          <p:nvPr/>
        </p:nvSpPr>
        <p:spPr bwMode="auto">
          <a:xfrm>
            <a:off x="6096000" y="2178050"/>
            <a:ext cx="1550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</a:t>
            </a:r>
          </a:p>
        </p:txBody>
      </p:sp>
      <p:sp>
        <p:nvSpPr>
          <p:cNvPr id="15373" name="Freeform 14"/>
          <p:cNvSpPr>
            <a:spLocks/>
          </p:cNvSpPr>
          <p:nvPr/>
        </p:nvSpPr>
        <p:spPr bwMode="auto">
          <a:xfrm flipH="1">
            <a:off x="6146800" y="1752600"/>
            <a:ext cx="330200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72" name="Rectangle 71"/>
          <p:cNvSpPr/>
          <p:nvPr/>
        </p:nvSpPr>
        <p:spPr bwMode="auto">
          <a:xfrm>
            <a:off x="6781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327" name="Content Placeholder 2"/>
          <p:cNvSpPr>
            <a:spLocks noGrp="1"/>
          </p:cNvSpPr>
          <p:nvPr>
            <p:ph idx="1"/>
          </p:nvPr>
        </p:nvSpPr>
        <p:spPr>
          <a:xfrm>
            <a:off x="0" y="3810000"/>
            <a:ext cx="9144000" cy="1905000"/>
          </a:xfrm>
        </p:spPr>
        <p:txBody>
          <a:bodyPr/>
          <a:lstStyle/>
          <a:p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Still true if receiver missed data….</a:t>
            </a:r>
          </a:p>
          <a:p>
            <a:endParaRPr lang="en-US" dirty="0">
              <a:latin typeface="Gill Sans Light"/>
              <a:ea typeface="ＭＳ Ｐゴシック" charset="0"/>
              <a:cs typeface="Gill Sans Light"/>
            </a:endParaRPr>
          </a:p>
          <a:p>
            <a:pPr lvl="2"/>
            <a:endParaRPr lang="en-US" dirty="0">
              <a:latin typeface="Gill Sans Light"/>
              <a:ea typeface="ＭＳ Ｐゴシック" charset="0"/>
              <a:cs typeface="Gill Sans Light"/>
            </a:endParaRPr>
          </a:p>
          <a:p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WriteWindow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: number of bytes sending process can write</a:t>
            </a:r>
          </a:p>
        </p:txBody>
      </p:sp>
      <p:grpSp>
        <p:nvGrpSpPr>
          <p:cNvPr id="15376" name="Group 1"/>
          <p:cNvGrpSpPr>
            <a:grpSpLocks/>
          </p:cNvGrpSpPr>
          <p:nvPr/>
        </p:nvGrpSpPr>
        <p:grpSpPr bwMode="auto">
          <a:xfrm>
            <a:off x="609600" y="4402138"/>
            <a:ext cx="7772400" cy="398462"/>
            <a:chOff x="609600" y="4402138"/>
            <a:chExt cx="7772400" cy="398462"/>
          </a:xfrm>
        </p:grpSpPr>
        <p:sp>
          <p:nvSpPr>
            <p:cNvPr id="65" name="Rectangle 2"/>
            <p:cNvSpPr>
              <a:spLocks noChangeArrowheads="1"/>
            </p:cNvSpPr>
            <p:nvPr/>
          </p:nvSpPr>
          <p:spPr bwMode="auto">
            <a:xfrm>
              <a:off x="609600" y="4402138"/>
              <a:ext cx="7772400" cy="39846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46662" dir="3284183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>
                <a:defRPr/>
              </a:pPr>
              <a:endParaRPr lang="en-US" sz="2000">
                <a:latin typeface="Gill Sans Light"/>
                <a:ea typeface="ＭＳ Ｐゴシック" charset="-128"/>
                <a:cs typeface="Gill Sans Light"/>
              </a:endParaRPr>
            </a:p>
          </p:txBody>
        </p:sp>
        <p:sp>
          <p:nvSpPr>
            <p:cNvPr id="15401" name="Text Box 34"/>
            <p:cNvSpPr txBox="1">
              <a:spLocks noChangeArrowheads="1"/>
            </p:cNvSpPr>
            <p:nvPr/>
          </p:nvSpPr>
          <p:spPr bwMode="auto">
            <a:xfrm>
              <a:off x="609600" y="4402138"/>
              <a:ext cx="7271272" cy="397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0B52FC"/>
                  </a:solidFill>
                  <a:latin typeface="Gill Sans Light"/>
                  <a:cs typeface="Gill Sans Light"/>
                </a:rPr>
                <a:t>AdvertisedWindow</a:t>
              </a:r>
              <a:r>
                <a:rPr lang="en-US" sz="2000">
                  <a:latin typeface="Gill Sans Light"/>
                  <a:cs typeface="Gill Sans Light"/>
                </a:rPr>
                <a:t> = MaxRcvBuffer – (LastByteRcvd – LastByteRead)</a:t>
              </a:r>
            </a:p>
          </p:txBody>
        </p:sp>
      </p:grpSp>
      <p:grpSp>
        <p:nvGrpSpPr>
          <p:cNvPr id="13329" name="Group 2"/>
          <p:cNvGrpSpPr>
            <a:grpSpLocks/>
          </p:cNvGrpSpPr>
          <p:nvPr/>
        </p:nvGrpSpPr>
        <p:grpSpPr bwMode="auto">
          <a:xfrm>
            <a:off x="609600" y="5562600"/>
            <a:ext cx="7772400" cy="457200"/>
            <a:chOff x="609600" y="5562600"/>
            <a:chExt cx="7924800" cy="653146"/>
          </a:xfrm>
        </p:grpSpPr>
        <p:sp>
          <p:nvSpPr>
            <p:cNvPr id="74" name="Rectangle 2"/>
            <p:cNvSpPr>
              <a:spLocks noChangeArrowheads="1"/>
            </p:cNvSpPr>
            <p:nvPr/>
          </p:nvSpPr>
          <p:spPr bwMode="auto">
            <a:xfrm>
              <a:off x="609600" y="5562600"/>
              <a:ext cx="7924800" cy="653146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46662" dir="3284183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>
                <a:defRPr/>
              </a:pPr>
              <a:endParaRPr lang="en-US" sz="2000">
                <a:latin typeface="Gill Sans Light"/>
                <a:ea typeface="ＭＳ Ｐゴシック" charset="-128"/>
                <a:cs typeface="Gill Sans Light"/>
              </a:endParaRPr>
            </a:p>
          </p:txBody>
        </p:sp>
        <p:sp>
          <p:nvSpPr>
            <p:cNvPr id="15399" name="Text Box 34"/>
            <p:cNvSpPr txBox="1">
              <a:spLocks noChangeArrowheads="1"/>
            </p:cNvSpPr>
            <p:nvPr/>
          </p:nvSpPr>
          <p:spPr bwMode="auto">
            <a:xfrm>
              <a:off x="609600" y="5562600"/>
              <a:ext cx="7348041" cy="5679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0B52FC"/>
                  </a:solidFill>
                  <a:latin typeface="Gill Sans Light"/>
                  <a:cs typeface="Gill Sans Light"/>
                </a:rPr>
                <a:t>WriteWindow</a:t>
              </a:r>
              <a:r>
                <a:rPr lang="en-US" sz="2000">
                  <a:latin typeface="Gill Sans Light"/>
                  <a:cs typeface="Gill Sans Light"/>
                </a:rPr>
                <a:t> = MaxSendBuffer – (LastByteWritten – LastByteAcked)</a:t>
              </a:r>
            </a:p>
          </p:txBody>
        </p:sp>
      </p:grpSp>
      <p:grpSp>
        <p:nvGrpSpPr>
          <p:cNvPr id="15378" name="Group 3"/>
          <p:cNvGrpSpPr>
            <a:grpSpLocks/>
          </p:cNvGrpSpPr>
          <p:nvPr/>
        </p:nvGrpSpPr>
        <p:grpSpPr bwMode="auto">
          <a:xfrm>
            <a:off x="266700" y="990600"/>
            <a:ext cx="4229100" cy="2470150"/>
            <a:chOff x="266733" y="990600"/>
            <a:chExt cx="4229067" cy="2469954"/>
          </a:xfrm>
        </p:grpSpPr>
        <p:sp>
          <p:nvSpPr>
            <p:cNvPr id="15385" name="Rectangle 5"/>
            <p:cNvSpPr>
              <a:spLocks noChangeArrowheads="1"/>
            </p:cNvSpPr>
            <p:nvPr/>
          </p:nvSpPr>
          <p:spPr bwMode="auto">
            <a:xfrm>
              <a:off x="304800" y="2514479"/>
              <a:ext cx="4191000" cy="38112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endParaRPr lang="en-US" sz="1600">
                <a:latin typeface="Helvetica" charset="0"/>
                <a:cs typeface="Helvetica" charset="0"/>
              </a:endParaRPr>
            </a:p>
          </p:txBody>
        </p:sp>
        <p:sp>
          <p:nvSpPr>
            <p:cNvPr id="15386" name="Text Box 6"/>
            <p:cNvSpPr txBox="1">
              <a:spLocks noChangeArrowheads="1"/>
            </p:cNvSpPr>
            <p:nvPr/>
          </p:nvSpPr>
          <p:spPr bwMode="auto">
            <a:xfrm>
              <a:off x="266733" y="3124200"/>
              <a:ext cx="1665221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LastByteAcked</a:t>
              </a:r>
            </a:p>
          </p:txBody>
        </p:sp>
        <p:sp>
          <p:nvSpPr>
            <p:cNvPr id="15387" name="Line 11"/>
            <p:cNvSpPr>
              <a:spLocks noChangeShapeType="1"/>
            </p:cNvSpPr>
            <p:nvPr/>
          </p:nvSpPr>
          <p:spPr bwMode="auto">
            <a:xfrm>
              <a:off x="457200" y="1981200"/>
              <a:ext cx="3505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5388" name="Oval 12"/>
            <p:cNvSpPr>
              <a:spLocks noChangeArrowheads="1"/>
            </p:cNvSpPr>
            <p:nvPr/>
          </p:nvSpPr>
          <p:spPr bwMode="auto">
            <a:xfrm>
              <a:off x="1219200" y="990600"/>
              <a:ext cx="2133600" cy="76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endParaRPr lang="en-US" sz="1600">
                <a:latin typeface="Helvetica" charset="0"/>
                <a:cs typeface="Helvetica" charset="0"/>
              </a:endParaRPr>
            </a:p>
          </p:txBody>
        </p:sp>
        <p:sp>
          <p:nvSpPr>
            <p:cNvPr id="15389" name="Text Box 13"/>
            <p:cNvSpPr txBox="1">
              <a:spLocks noChangeArrowheads="1"/>
            </p:cNvSpPr>
            <p:nvPr/>
          </p:nvSpPr>
          <p:spPr bwMode="auto">
            <a:xfrm>
              <a:off x="1356311" y="1219200"/>
              <a:ext cx="1849851" cy="335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Sending Process</a:t>
              </a:r>
            </a:p>
          </p:txBody>
        </p:sp>
        <p:sp>
          <p:nvSpPr>
            <p:cNvPr id="15390" name="Freeform 14"/>
            <p:cNvSpPr>
              <a:spLocks/>
            </p:cNvSpPr>
            <p:nvPr/>
          </p:nvSpPr>
          <p:spPr bwMode="auto">
            <a:xfrm>
              <a:off x="2332038" y="1752600"/>
              <a:ext cx="792162" cy="762000"/>
            </a:xfrm>
            <a:custGeom>
              <a:avLst/>
              <a:gdLst>
                <a:gd name="T0" fmla="*/ 0 w 480"/>
                <a:gd name="T1" fmla="*/ 0 h 528"/>
                <a:gd name="T2" fmla="*/ 2147483647 w 480"/>
                <a:gd name="T3" fmla="*/ 2147483647 h 528"/>
                <a:gd name="T4" fmla="*/ 2147483647 w 480"/>
                <a:gd name="T5" fmla="*/ 2147483647 h 528"/>
                <a:gd name="T6" fmla="*/ 2147483647 w 480"/>
                <a:gd name="T7" fmla="*/ 2147483647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0"/>
                <a:gd name="T13" fmla="*/ 0 h 528"/>
                <a:gd name="T14" fmla="*/ 480 w 48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0" h="528">
                  <a:moveTo>
                    <a:pt x="0" y="0"/>
                  </a:moveTo>
                  <a:cubicBezTo>
                    <a:pt x="108" y="44"/>
                    <a:pt x="216" y="88"/>
                    <a:pt x="288" y="144"/>
                  </a:cubicBezTo>
                  <a:cubicBezTo>
                    <a:pt x="360" y="200"/>
                    <a:pt x="400" y="272"/>
                    <a:pt x="432" y="336"/>
                  </a:cubicBezTo>
                  <a:cubicBezTo>
                    <a:pt x="464" y="400"/>
                    <a:pt x="472" y="464"/>
                    <a:pt x="480" y="528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5391" name="Line 22"/>
            <p:cNvSpPr>
              <a:spLocks noChangeShapeType="1"/>
            </p:cNvSpPr>
            <p:nvPr/>
          </p:nvSpPr>
          <p:spPr bwMode="auto">
            <a:xfrm flipV="1">
              <a:off x="1447800" y="2895600"/>
              <a:ext cx="7620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5392" name="Text Box 8"/>
            <p:cNvSpPr txBox="1">
              <a:spLocks noChangeArrowheads="1"/>
            </p:cNvSpPr>
            <p:nvPr/>
          </p:nvSpPr>
          <p:spPr bwMode="auto">
            <a:xfrm>
              <a:off x="1379688" y="2178050"/>
              <a:ext cx="1820712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LastByteWritten</a:t>
              </a:r>
            </a:p>
          </p:txBody>
        </p:sp>
        <p:grpSp>
          <p:nvGrpSpPr>
            <p:cNvPr id="15393" name="Group 50"/>
            <p:cNvGrpSpPr>
              <a:grpSpLocks/>
            </p:cNvGrpSpPr>
            <p:nvPr/>
          </p:nvGrpSpPr>
          <p:grpSpPr bwMode="auto">
            <a:xfrm>
              <a:off x="2304971" y="2895602"/>
              <a:ext cx="1494000" cy="564952"/>
              <a:chOff x="2305169" y="2895600"/>
              <a:chExt cx="1493598" cy="564057"/>
            </a:xfrm>
          </p:grpSpPr>
          <p:sp>
            <p:nvSpPr>
              <p:cNvPr id="15396" name="Text Box 7"/>
              <p:cNvSpPr txBox="1">
                <a:spLocks noChangeArrowheads="1"/>
              </p:cNvSpPr>
              <p:nvPr/>
            </p:nvSpPr>
            <p:spPr bwMode="auto">
              <a:xfrm>
                <a:off x="2305169" y="3124200"/>
                <a:ext cx="1493598" cy="3354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600">
                    <a:latin typeface="Helvetica" charset="0"/>
                    <a:cs typeface="Helvetica" charset="0"/>
                  </a:rPr>
                  <a:t>LastByteSent</a:t>
                </a:r>
              </a:p>
            </p:txBody>
          </p:sp>
          <p:sp>
            <p:nvSpPr>
              <p:cNvPr id="15397" name="Line 22"/>
              <p:cNvSpPr>
                <a:spLocks noChangeShapeType="1"/>
              </p:cNvSpPr>
              <p:nvPr/>
            </p:nvSpPr>
            <p:spPr bwMode="auto">
              <a:xfrm flipH="1" flipV="1">
                <a:off x="2743200" y="2895600"/>
                <a:ext cx="76200" cy="3048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488" tIns="44450" rIns="90488" bIns="44450"/>
              <a:lstStyle/>
              <a:p>
                <a:endParaRPr lang="en-US"/>
              </a:p>
            </p:txBody>
          </p:sp>
        </p:grpSp>
        <p:sp>
          <p:nvSpPr>
            <p:cNvPr id="54" name="Rectangle 53"/>
            <p:cNvSpPr/>
            <p:nvPr/>
          </p:nvSpPr>
          <p:spPr bwMode="auto">
            <a:xfrm>
              <a:off x="1524023" y="2514479"/>
              <a:ext cx="1219190" cy="3809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 cap="flat" cmpd="sng" algn="ctr">
              <a:noFill/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600" b="0" dirty="0">
                <a:latin typeface="Helvetica"/>
                <a:ea typeface="ＭＳ Ｐゴシック" charset="-128"/>
                <a:cs typeface="Helvetica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743214" y="2514479"/>
              <a:ext cx="380997" cy="38097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 cap="flat" cmpd="sng" algn="ctr">
              <a:noFill/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600" b="0" dirty="0">
                <a:latin typeface="Helvetica"/>
                <a:ea typeface="ＭＳ Ｐゴシック" charset="-128"/>
                <a:cs typeface="Helvetica"/>
              </a:endParaRPr>
            </a:p>
          </p:txBody>
        </p:sp>
      </p:grpSp>
      <p:sp>
        <p:nvSpPr>
          <p:cNvPr id="34" name="Rectangle 33"/>
          <p:cNvSpPr/>
          <p:nvPr/>
        </p:nvSpPr>
        <p:spPr bwMode="auto">
          <a:xfrm>
            <a:off x="6096000" y="2514600"/>
            <a:ext cx="228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Helvetica"/>
              <a:ea typeface="ＭＳ Ｐゴシック" charset="-128"/>
              <a:cs typeface="Helvetica"/>
            </a:endParaRPr>
          </a:p>
        </p:txBody>
      </p:sp>
      <p:cxnSp>
        <p:nvCxnSpPr>
          <p:cNvPr id="15380" name="Straight Arrow Connector 45"/>
          <p:cNvCxnSpPr>
            <a:cxnSpLocks noChangeShapeType="1"/>
          </p:cNvCxnSpPr>
          <p:nvPr/>
        </p:nvCxnSpPr>
        <p:spPr bwMode="auto">
          <a:xfrm rot="10800000" flipH="1">
            <a:off x="4953000" y="2741613"/>
            <a:ext cx="388620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81" name="TextBox 46"/>
          <p:cNvSpPr txBox="1">
            <a:spLocks noChangeArrowheads="1"/>
          </p:cNvSpPr>
          <p:nvPr/>
        </p:nvSpPr>
        <p:spPr bwMode="auto">
          <a:xfrm>
            <a:off x="7377113" y="2481263"/>
            <a:ext cx="14700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MaxRcvBuffer</a:t>
            </a:r>
          </a:p>
        </p:txBody>
      </p:sp>
      <p:grpSp>
        <p:nvGrpSpPr>
          <p:cNvPr id="15382" name="Group 39"/>
          <p:cNvGrpSpPr>
            <a:grpSpLocks/>
          </p:cNvGrpSpPr>
          <p:nvPr/>
        </p:nvGrpSpPr>
        <p:grpSpPr bwMode="auto">
          <a:xfrm>
            <a:off x="304800" y="2438400"/>
            <a:ext cx="4267200" cy="342900"/>
            <a:chOff x="304767" y="2438400"/>
            <a:chExt cx="4267233" cy="342824"/>
          </a:xfrm>
        </p:grpSpPr>
        <p:cxnSp>
          <p:nvCxnSpPr>
            <p:cNvPr id="15383" name="Straight Arrow Connector 45"/>
            <p:cNvCxnSpPr>
              <a:cxnSpLocks noChangeShapeType="1"/>
            </p:cNvCxnSpPr>
            <p:nvPr/>
          </p:nvCxnSpPr>
          <p:spPr bwMode="auto">
            <a:xfrm>
              <a:off x="304767" y="2743200"/>
              <a:ext cx="4191033" cy="3802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84" name="TextBox 46"/>
            <p:cNvSpPr txBox="1">
              <a:spLocks noChangeArrowheads="1"/>
            </p:cNvSpPr>
            <p:nvPr/>
          </p:nvSpPr>
          <p:spPr bwMode="auto">
            <a:xfrm>
              <a:off x="2976691" y="2438400"/>
              <a:ext cx="159530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b="0">
                  <a:latin typeface="Helvetica" charset="0"/>
                  <a:cs typeface="Helvetica" charset="0"/>
                </a:rPr>
                <a:t>MaxSendBuffer</a:t>
              </a:r>
            </a:p>
          </p:txBody>
        </p:sp>
      </p:grpSp>
      <p:sp>
        <p:nvSpPr>
          <p:cNvPr id="43" name="Right Brace 42"/>
          <p:cNvSpPr/>
          <p:nvPr/>
        </p:nvSpPr>
        <p:spPr bwMode="auto">
          <a:xfrm rot="5400000">
            <a:off x="2171700" y="2247900"/>
            <a:ext cx="304800" cy="1600200"/>
          </a:xfrm>
          <a:prstGeom prst="rightBrace">
            <a:avLst/>
          </a:prstGeom>
          <a:noFill/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4" name="Right Brace 43"/>
          <p:cNvSpPr/>
          <p:nvPr/>
        </p:nvSpPr>
        <p:spPr bwMode="auto">
          <a:xfrm rot="16200000">
            <a:off x="5867400" y="3733800"/>
            <a:ext cx="304800" cy="3505200"/>
          </a:xfrm>
          <a:prstGeom prst="rightBrace">
            <a:avLst/>
          </a:prstGeom>
          <a:noFill/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45" name="Straight Connector 44"/>
          <p:cNvCxnSpPr>
            <a:stCxn id="44" idx="1"/>
            <a:endCxn id="43" idx="1"/>
          </p:cNvCxnSpPr>
          <p:nvPr/>
        </p:nvCxnSpPr>
        <p:spPr bwMode="auto">
          <a:xfrm flipH="1" flipV="1">
            <a:off x="2324100" y="3200400"/>
            <a:ext cx="3695700" cy="2133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076503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152400" y="4114800"/>
            <a:ext cx="8991600" cy="2209800"/>
          </a:xfrm>
        </p:spPr>
        <p:txBody>
          <a:bodyPr>
            <a:normAutofit/>
          </a:bodyPr>
          <a:lstStyle/>
          <a:p>
            <a:r>
              <a:rPr lang="en-US">
                <a:latin typeface="Gill Sans Light"/>
                <a:ea typeface="ＭＳ Ｐゴシック" charset="0"/>
                <a:cs typeface="Gill Sans Light"/>
              </a:rPr>
              <a:t>Sending app sends 350 bytes</a:t>
            </a:r>
          </a:p>
          <a:p>
            <a:r>
              <a:rPr lang="en-US">
                <a:latin typeface="Gill Sans Light"/>
                <a:ea typeface="ＭＳ Ｐゴシック" charset="0"/>
                <a:cs typeface="Gill Sans Light"/>
              </a:rPr>
              <a:t>Recall: </a:t>
            </a:r>
          </a:p>
          <a:p>
            <a:pPr lvl="1"/>
            <a:r>
              <a:rPr lang="en-US" sz="2400">
                <a:latin typeface="Gill Sans Light"/>
                <a:ea typeface="ＭＳ Ｐゴシック" charset="0"/>
                <a:cs typeface="Gill Sans Light"/>
              </a:rPr>
              <a:t>We assume IP only accepts packets no larger than 100 bytes</a:t>
            </a:r>
          </a:p>
          <a:p>
            <a:pPr lvl="1"/>
            <a:r>
              <a:rPr lang="en-US" sz="2400">
                <a:latin typeface="Gill Sans Light"/>
                <a:ea typeface="ＭＳ Ｐゴシック" charset="0"/>
                <a:cs typeface="Gill Sans Light"/>
              </a:rPr>
              <a:t>MaxRcvBuf = 300 bytes, so initial Advertised Window = 300 byets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31750" y="3124200"/>
            <a:ext cx="1914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LastByteAcked(0)</a:t>
            </a: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1885950" y="3124200"/>
            <a:ext cx="1744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LastByteSent(0)</a:t>
            </a:r>
          </a:p>
        </p:txBody>
      </p:sp>
      <p:sp>
        <p:nvSpPr>
          <p:cNvPr id="16390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6391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16392" name="Line 17"/>
          <p:cNvSpPr>
            <a:spLocks noChangeShapeType="1"/>
          </p:cNvSpPr>
          <p:nvPr/>
        </p:nvSpPr>
        <p:spPr bwMode="auto">
          <a:xfrm>
            <a:off x="4648200" y="10668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6393" name="Text Box 19"/>
          <p:cNvSpPr txBox="1">
            <a:spLocks noChangeArrowheads="1"/>
          </p:cNvSpPr>
          <p:nvPr/>
        </p:nvSpPr>
        <p:spPr bwMode="auto">
          <a:xfrm>
            <a:off x="6400800" y="3124200"/>
            <a:ext cx="2235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NextByteExpected(1)</a:t>
            </a:r>
          </a:p>
        </p:txBody>
      </p:sp>
      <p:sp>
        <p:nvSpPr>
          <p:cNvPr id="16394" name="Text Box 20"/>
          <p:cNvSpPr txBox="1">
            <a:spLocks noChangeArrowheads="1"/>
          </p:cNvSpPr>
          <p:nvPr/>
        </p:nvSpPr>
        <p:spPr bwMode="auto">
          <a:xfrm>
            <a:off x="4648200" y="3124200"/>
            <a:ext cx="180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LastByteRcvd(0)</a:t>
            </a:r>
          </a:p>
        </p:txBody>
      </p:sp>
      <p:sp>
        <p:nvSpPr>
          <p:cNvPr id="16395" name="Text Box 21"/>
          <p:cNvSpPr txBox="1">
            <a:spLocks noChangeArrowheads="1"/>
          </p:cNvSpPr>
          <p:nvPr/>
        </p:nvSpPr>
        <p:spPr bwMode="auto">
          <a:xfrm>
            <a:off x="5816600" y="2178050"/>
            <a:ext cx="180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LastByteRead(0)</a:t>
            </a:r>
          </a:p>
        </p:txBody>
      </p:sp>
      <p:sp>
        <p:nvSpPr>
          <p:cNvPr id="16396" name="Line 22"/>
          <p:cNvSpPr>
            <a:spLocks noChangeShapeType="1"/>
          </p:cNvSpPr>
          <p:nvPr/>
        </p:nvSpPr>
        <p:spPr bwMode="auto">
          <a:xfrm flipV="1">
            <a:off x="4953000" y="28956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6397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6398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16399" name="Line 22"/>
          <p:cNvSpPr>
            <a:spLocks noChangeShapeType="1"/>
          </p:cNvSpPr>
          <p:nvPr/>
        </p:nvSpPr>
        <p:spPr bwMode="auto">
          <a:xfrm flipV="1">
            <a:off x="3048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6400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511175" y="1752600"/>
            <a:ext cx="2232025" cy="762000"/>
            <a:chOff x="511659" y="1752600"/>
            <a:chExt cx="2231541" cy="762000"/>
          </a:xfrm>
        </p:grpSpPr>
        <p:sp>
          <p:nvSpPr>
            <p:cNvPr id="16408" name="Freeform 14"/>
            <p:cNvSpPr>
              <a:spLocks/>
            </p:cNvSpPr>
            <p:nvPr/>
          </p:nvSpPr>
          <p:spPr bwMode="auto">
            <a:xfrm>
              <a:off x="2332038" y="1752600"/>
              <a:ext cx="411162" cy="762000"/>
            </a:xfrm>
            <a:custGeom>
              <a:avLst/>
              <a:gdLst>
                <a:gd name="T0" fmla="*/ 0 w 480"/>
                <a:gd name="T1" fmla="*/ 0 h 528"/>
                <a:gd name="T2" fmla="*/ 2147483647 w 480"/>
                <a:gd name="T3" fmla="*/ 2147483647 h 528"/>
                <a:gd name="T4" fmla="*/ 2147483647 w 480"/>
                <a:gd name="T5" fmla="*/ 2147483647 h 528"/>
                <a:gd name="T6" fmla="*/ 2147483647 w 480"/>
                <a:gd name="T7" fmla="*/ 2147483647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0"/>
                <a:gd name="T13" fmla="*/ 0 h 528"/>
                <a:gd name="T14" fmla="*/ 480 w 48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0" h="528">
                  <a:moveTo>
                    <a:pt x="0" y="0"/>
                  </a:moveTo>
                  <a:cubicBezTo>
                    <a:pt x="108" y="44"/>
                    <a:pt x="216" y="88"/>
                    <a:pt x="288" y="144"/>
                  </a:cubicBezTo>
                  <a:cubicBezTo>
                    <a:pt x="360" y="200"/>
                    <a:pt x="400" y="272"/>
                    <a:pt x="432" y="336"/>
                  </a:cubicBezTo>
                  <a:cubicBezTo>
                    <a:pt x="464" y="400"/>
                    <a:pt x="472" y="464"/>
                    <a:pt x="480" y="528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6409" name="Text Box 8"/>
            <p:cNvSpPr txBox="1">
              <a:spLocks noChangeArrowheads="1"/>
            </p:cNvSpPr>
            <p:nvPr/>
          </p:nvSpPr>
          <p:spPr bwMode="auto">
            <a:xfrm>
              <a:off x="511659" y="2178050"/>
              <a:ext cx="2231059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LastByteWritten(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350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</p:grpSp>
      <p:sp>
        <p:nvSpPr>
          <p:cNvPr id="16402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6403" name="Freeform 14"/>
          <p:cNvSpPr>
            <a:spLocks/>
          </p:cNvSpPr>
          <p:nvPr/>
        </p:nvSpPr>
        <p:spPr bwMode="auto">
          <a:xfrm flipH="1">
            <a:off x="5791200" y="1676400"/>
            <a:ext cx="3810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6404" name="Line 22"/>
          <p:cNvSpPr>
            <a:spLocks noChangeShapeType="1"/>
          </p:cNvSpPr>
          <p:nvPr/>
        </p:nvSpPr>
        <p:spPr bwMode="auto">
          <a:xfrm flipH="1" flipV="1">
            <a:off x="5791200" y="2895600"/>
            <a:ext cx="1066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" name="Rectangle 24"/>
          <p:cNvSpPr/>
          <p:nvPr/>
        </p:nvSpPr>
        <p:spPr bwMode="auto">
          <a:xfrm>
            <a:off x="304800" y="2514600"/>
            <a:ext cx="2438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1, 350</a:t>
            </a:r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H="1" flipV="1">
            <a:off x="304800" y="2895600"/>
            <a:ext cx="1905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6407" name="Rectangle 5"/>
          <p:cNvSpPr>
            <a:spLocks noChangeArrowheads="1"/>
          </p:cNvSpPr>
          <p:nvPr/>
        </p:nvSpPr>
        <p:spPr bwMode="auto">
          <a:xfrm>
            <a:off x="57912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1801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Goals of Today’s Lecture</a:t>
            </a:r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Gill Sans Light"/>
                <a:ea typeface="ＭＳ Ｐゴシック" charset="0"/>
                <a:cs typeface="Gill Sans Light"/>
              </a:rPr>
              <a:t>TCP flow control</a:t>
            </a:r>
          </a:p>
          <a:p>
            <a:endParaRPr lang="en-US" sz="2800" dirty="0">
              <a:latin typeface="Gill Sans Light"/>
              <a:ea typeface="ＭＳ Ｐゴシック" charset="0"/>
              <a:cs typeface="Gill Sans Light"/>
            </a:endParaRPr>
          </a:p>
          <a:p>
            <a:r>
              <a:rPr lang="en-US" sz="2800" dirty="0" smtClean="0">
                <a:latin typeface="Gill Sans Light"/>
                <a:ea typeface="ＭＳ Ｐゴシック" charset="0"/>
                <a:cs typeface="Gill Sans Light"/>
              </a:rPr>
              <a:t>Two-Phase Commit</a:t>
            </a:r>
          </a:p>
          <a:p>
            <a:endParaRPr lang="en-US" sz="2800" dirty="0">
              <a:latin typeface="Gill Sans Light"/>
              <a:ea typeface="ＭＳ Ｐゴシック" charset="0"/>
              <a:cs typeface="Gill Sans Light"/>
            </a:endParaRPr>
          </a:p>
          <a:p>
            <a:pPr marL="0" indent="0">
              <a:buNone/>
            </a:pPr>
            <a:endParaRPr lang="en-US" sz="2800" dirty="0">
              <a:latin typeface="Gill Sans Light"/>
              <a:ea typeface="ＭＳ Ｐゴシック" charset="0"/>
              <a:cs typeface="Gill Sans Light"/>
            </a:endParaRPr>
          </a:p>
          <a:p>
            <a:endParaRPr lang="en-US" sz="2800" dirty="0">
              <a:latin typeface="Gill Sans Light"/>
              <a:ea typeface="ＭＳ Ｐゴシック" charset="0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6967408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 bwMode="auto">
          <a:xfrm>
            <a:off x="304800" y="2514600"/>
            <a:ext cx="2438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1, 350</a:t>
            </a:r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0" y="3124200"/>
            <a:ext cx="1916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LastByteAcked(0)</a:t>
            </a:r>
          </a:p>
        </p:txBody>
      </p:sp>
      <p:sp>
        <p:nvSpPr>
          <p:cNvPr id="17413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7414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7415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17416" name="Freeform 14"/>
          <p:cNvSpPr>
            <a:spLocks/>
          </p:cNvSpPr>
          <p:nvPr/>
        </p:nvSpPr>
        <p:spPr bwMode="auto">
          <a:xfrm>
            <a:off x="2332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7417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7418" name="Text Box 21"/>
          <p:cNvSpPr txBox="1">
            <a:spLocks noChangeArrowheads="1"/>
          </p:cNvSpPr>
          <p:nvPr/>
        </p:nvSpPr>
        <p:spPr bwMode="auto">
          <a:xfrm>
            <a:off x="5818188" y="2178050"/>
            <a:ext cx="180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LastByteRead(0)</a:t>
            </a:r>
          </a:p>
        </p:txBody>
      </p:sp>
      <p:sp>
        <p:nvSpPr>
          <p:cNvPr id="17419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7420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17421" name="Line 22"/>
          <p:cNvSpPr>
            <a:spLocks noChangeShapeType="1"/>
          </p:cNvSpPr>
          <p:nvPr/>
        </p:nvSpPr>
        <p:spPr bwMode="auto">
          <a:xfrm flipV="1">
            <a:off x="3048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7422" name="Text Box 8"/>
          <p:cNvSpPr txBox="1">
            <a:spLocks noChangeArrowheads="1"/>
          </p:cNvSpPr>
          <p:nvPr/>
        </p:nvSpPr>
        <p:spPr bwMode="auto">
          <a:xfrm>
            <a:off x="511175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sp>
        <p:nvSpPr>
          <p:cNvPr id="17423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7424" name="Freeform 14"/>
          <p:cNvSpPr>
            <a:spLocks/>
          </p:cNvSpPr>
          <p:nvPr/>
        </p:nvSpPr>
        <p:spPr bwMode="auto">
          <a:xfrm flipH="1">
            <a:off x="5791200" y="1676400"/>
            <a:ext cx="3810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" name="Rectangle 24"/>
          <p:cNvSpPr/>
          <p:nvPr/>
        </p:nvSpPr>
        <p:spPr bwMode="auto">
          <a:xfrm>
            <a:off x="914400" y="2514600"/>
            <a:ext cx="1828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914400" y="2895600"/>
            <a:ext cx="3124200" cy="565150"/>
            <a:chOff x="914400" y="2895600"/>
            <a:chExt cx="3124054" cy="564255"/>
          </a:xfrm>
        </p:grpSpPr>
        <p:sp>
          <p:nvSpPr>
            <p:cNvPr id="17445" name="Text Box 7"/>
            <p:cNvSpPr txBox="1">
              <a:spLocks noChangeArrowheads="1"/>
            </p:cNvSpPr>
            <p:nvPr/>
          </p:nvSpPr>
          <p:spPr bwMode="auto">
            <a:xfrm>
              <a:off x="2065483" y="3124200"/>
              <a:ext cx="1972971" cy="335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LastByteSent(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100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17446" name="Line 22"/>
            <p:cNvSpPr>
              <a:spLocks noChangeShapeType="1"/>
            </p:cNvSpPr>
            <p:nvPr/>
          </p:nvSpPr>
          <p:spPr bwMode="auto">
            <a:xfrm flipH="1" flipV="1">
              <a:off x="914400" y="2895600"/>
              <a:ext cx="129540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26" name="Rectangle 25"/>
          <p:cNvSpPr/>
          <p:nvPr/>
        </p:nvSpPr>
        <p:spPr bwMode="auto">
          <a:xfrm>
            <a:off x="304800" y="2514600"/>
            <a:ext cx="6096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1,</a:t>
            </a:r>
          </a:p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100</a:t>
            </a:r>
          </a:p>
        </p:txBody>
      </p:sp>
      <p:cxnSp>
        <p:nvCxnSpPr>
          <p:cNvPr id="17428" name="Straight Connector 31"/>
          <p:cNvCxnSpPr>
            <a:cxnSpLocks noChangeShapeType="1"/>
          </p:cNvCxnSpPr>
          <p:nvPr/>
        </p:nvCxnSpPr>
        <p:spPr bwMode="auto">
          <a:xfrm rot="5400000">
            <a:off x="9890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9" name="Straight Connector 34"/>
          <p:cNvCxnSpPr>
            <a:cxnSpLocks noChangeShapeType="1"/>
          </p:cNvCxnSpPr>
          <p:nvPr/>
        </p:nvCxnSpPr>
        <p:spPr bwMode="auto">
          <a:xfrm rot="5400000">
            <a:off x="52562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30" name="Rectangle 5"/>
          <p:cNvSpPr>
            <a:spLocks noChangeArrowheads="1"/>
          </p:cNvSpPr>
          <p:nvPr/>
        </p:nvSpPr>
        <p:spPr bwMode="auto">
          <a:xfrm>
            <a:off x="57912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4598988" y="2895600"/>
            <a:ext cx="4392612" cy="565150"/>
            <a:chOff x="4599190" y="2895599"/>
            <a:chExt cx="4392211" cy="564256"/>
          </a:xfrm>
        </p:grpSpPr>
        <p:sp>
          <p:nvSpPr>
            <p:cNvPr id="17441" name="Text Box 19"/>
            <p:cNvSpPr txBox="1">
              <a:spLocks noChangeArrowheads="1"/>
            </p:cNvSpPr>
            <p:nvPr/>
          </p:nvSpPr>
          <p:spPr bwMode="auto">
            <a:xfrm>
              <a:off x="6528000" y="3124200"/>
              <a:ext cx="2463401" cy="335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NextByteExpected(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101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17442" name="Text Box 20"/>
            <p:cNvSpPr txBox="1">
              <a:spLocks noChangeArrowheads="1"/>
            </p:cNvSpPr>
            <p:nvPr/>
          </p:nvSpPr>
          <p:spPr bwMode="auto">
            <a:xfrm>
              <a:off x="4599190" y="3124200"/>
              <a:ext cx="2030009" cy="335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LastByteRcvd(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100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17443" name="Line 22"/>
            <p:cNvSpPr>
              <a:spLocks noChangeShapeType="1"/>
            </p:cNvSpPr>
            <p:nvPr/>
          </p:nvSpPr>
          <p:spPr bwMode="auto">
            <a:xfrm flipV="1">
              <a:off x="5562600" y="2895599"/>
              <a:ext cx="838237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7444" name="Line 22"/>
            <p:cNvSpPr>
              <a:spLocks noChangeShapeType="1"/>
            </p:cNvSpPr>
            <p:nvPr/>
          </p:nvSpPr>
          <p:spPr bwMode="auto">
            <a:xfrm flipH="1" flipV="1">
              <a:off x="6400838" y="2895599"/>
              <a:ext cx="457162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48" name="Rectangle 47"/>
          <p:cNvSpPr/>
          <p:nvPr/>
        </p:nvSpPr>
        <p:spPr bwMode="auto">
          <a:xfrm>
            <a:off x="57912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1, 100</a:t>
            </a: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1216025" y="3638550"/>
            <a:ext cx="6621463" cy="628650"/>
            <a:chOff x="1216025" y="3638550"/>
            <a:chExt cx="6621240" cy="628650"/>
          </a:xfrm>
        </p:grpSpPr>
        <p:cxnSp>
          <p:nvCxnSpPr>
            <p:cNvPr id="17437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38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5107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Data[1,100]</a:t>
              </a:r>
            </a:p>
          </p:txBody>
        </p:sp>
        <p:sp>
          <p:nvSpPr>
            <p:cNvPr id="17439" name="TextBox 48"/>
            <p:cNvSpPr txBox="1">
              <a:spLocks noChangeArrowheads="1"/>
            </p:cNvSpPr>
            <p:nvPr/>
          </p:nvSpPr>
          <p:spPr bwMode="auto">
            <a:xfrm>
              <a:off x="1216025" y="365760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  <p:sp>
          <p:nvSpPr>
            <p:cNvPr id="17440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</p:grpSp>
      <p:cxnSp>
        <p:nvCxnSpPr>
          <p:cNvPr id="17434" name="Straight Arrow Connector 5"/>
          <p:cNvCxnSpPr>
            <a:cxnSpLocks noChangeShapeType="1"/>
          </p:cNvCxnSpPr>
          <p:nvPr/>
        </p:nvCxnSpPr>
        <p:spPr bwMode="auto">
          <a:xfrm>
            <a:off x="2228850" y="5867400"/>
            <a:ext cx="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35" name="TextBox 7"/>
          <p:cNvSpPr txBox="1">
            <a:spLocks noChangeArrowheads="1"/>
          </p:cNvSpPr>
          <p:nvPr/>
        </p:nvSpPr>
        <p:spPr bwMode="auto">
          <a:xfrm rot="-5400000">
            <a:off x="1693068" y="5926932"/>
            <a:ext cx="6715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time</a:t>
            </a:r>
          </a:p>
        </p:txBody>
      </p:sp>
      <p:sp>
        <p:nvSpPr>
          <p:cNvPr id="32" name="Rounded Rectangle 31"/>
          <p:cNvSpPr>
            <a:spLocks noChangeArrowheads="1"/>
          </p:cNvSpPr>
          <p:nvPr/>
        </p:nvSpPr>
        <p:spPr bwMode="auto">
          <a:xfrm>
            <a:off x="1447800" y="5715000"/>
            <a:ext cx="5943600" cy="990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400" b="0">
                <a:latin typeface="Gill Sans Light"/>
                <a:cs typeface="Gill Sans Light"/>
              </a:rPr>
              <a:t>Sender sends first packet (i.e., first 100 bytes) and receiver gets the packet</a:t>
            </a:r>
          </a:p>
        </p:txBody>
      </p:sp>
    </p:spTree>
    <p:extLst>
      <p:ext uri="{BB962C8B-B14F-4D97-AF65-F5344CB8AC3E}">
        <p14:creationId xmlns:p14="http://schemas.microsoft.com/office/powerpoint/2010/main" val="6040612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48" grpId="0" animBg="1"/>
      <p:bldP spid="3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cxnSp>
        <p:nvCxnSpPr>
          <p:cNvPr id="18434" name="Straight Connector 31"/>
          <p:cNvCxnSpPr>
            <a:cxnSpLocks noChangeShapeType="1"/>
          </p:cNvCxnSpPr>
          <p:nvPr/>
        </p:nvCxnSpPr>
        <p:spPr bwMode="auto">
          <a:xfrm rot="5400000">
            <a:off x="9890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35" name="Straight Connector 34"/>
          <p:cNvCxnSpPr>
            <a:cxnSpLocks noChangeShapeType="1"/>
          </p:cNvCxnSpPr>
          <p:nvPr/>
        </p:nvCxnSpPr>
        <p:spPr bwMode="auto">
          <a:xfrm rot="5400000">
            <a:off x="52562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8436" name="Group 39"/>
          <p:cNvGrpSpPr>
            <a:grpSpLocks/>
          </p:cNvGrpSpPr>
          <p:nvPr/>
        </p:nvGrpSpPr>
        <p:grpSpPr bwMode="auto">
          <a:xfrm>
            <a:off x="1219200" y="3638550"/>
            <a:ext cx="6621463" cy="628650"/>
            <a:chOff x="1216025" y="3638550"/>
            <a:chExt cx="6621240" cy="628650"/>
          </a:xfrm>
        </p:grpSpPr>
        <p:cxnSp>
          <p:nvCxnSpPr>
            <p:cNvPr id="18468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69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5107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Data[1,100]</a:t>
              </a:r>
            </a:p>
          </p:txBody>
        </p:sp>
        <p:sp>
          <p:nvSpPr>
            <p:cNvPr id="18470" name="TextBox 48"/>
            <p:cNvSpPr txBox="1">
              <a:spLocks noChangeArrowheads="1"/>
            </p:cNvSpPr>
            <p:nvPr/>
          </p:nvSpPr>
          <p:spPr bwMode="auto">
            <a:xfrm>
              <a:off x="1216025" y="365760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  <p:sp>
          <p:nvSpPr>
            <p:cNvPr id="18471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</p:grpSp>
      <p:sp>
        <p:nvSpPr>
          <p:cNvPr id="46" name="Rounded Rectangle 45"/>
          <p:cNvSpPr>
            <a:spLocks noChangeArrowheads="1"/>
          </p:cNvSpPr>
          <p:nvPr/>
        </p:nvSpPr>
        <p:spPr bwMode="auto">
          <a:xfrm>
            <a:off x="609600" y="5562600"/>
            <a:ext cx="8229600" cy="10668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 dirty="0">
                <a:latin typeface="Gill Sans Light"/>
                <a:cs typeface="Gill Sans Light"/>
              </a:rPr>
              <a:t>Receiver sends </a:t>
            </a:r>
            <a:r>
              <a:rPr lang="en-US" b="0" dirty="0" err="1">
                <a:latin typeface="Gill Sans Light"/>
                <a:cs typeface="Gill Sans Light"/>
              </a:rPr>
              <a:t>ack</a:t>
            </a:r>
            <a:r>
              <a:rPr lang="en-US" b="0" dirty="0">
                <a:latin typeface="Gill Sans Light"/>
                <a:cs typeface="Gill Sans Light"/>
              </a:rPr>
              <a:t> for 1</a:t>
            </a:r>
            <a:r>
              <a:rPr lang="en-US" b="0" baseline="30000" dirty="0">
                <a:latin typeface="Gill Sans Light"/>
                <a:cs typeface="Gill Sans Light"/>
              </a:rPr>
              <a:t>st</a:t>
            </a:r>
            <a:r>
              <a:rPr lang="en-US" b="0" dirty="0">
                <a:latin typeface="Gill Sans Light"/>
                <a:cs typeface="Gill Sans Light"/>
              </a:rPr>
              <a:t> packet</a:t>
            </a:r>
          </a:p>
          <a:p>
            <a:r>
              <a:rPr lang="en-US" sz="2200" dirty="0" err="1">
                <a:latin typeface="Gill Sans Light"/>
                <a:cs typeface="Gill Sans Light"/>
              </a:rPr>
              <a:t>AdvWin</a:t>
            </a:r>
            <a:r>
              <a:rPr lang="en-US" sz="2200" dirty="0">
                <a:latin typeface="Gill Sans Light"/>
                <a:cs typeface="Gill Sans Light"/>
              </a:rPr>
              <a:t> = </a:t>
            </a:r>
            <a:r>
              <a:rPr lang="en-US" sz="2200" dirty="0" err="1">
                <a:latin typeface="Gill Sans Light"/>
                <a:cs typeface="Gill Sans Light"/>
              </a:rPr>
              <a:t>MaxRcvBuffer</a:t>
            </a:r>
            <a:r>
              <a:rPr lang="en-US" sz="2200" dirty="0">
                <a:latin typeface="Gill Sans Light"/>
                <a:cs typeface="Gill Sans Light"/>
              </a:rPr>
              <a:t> – (</a:t>
            </a:r>
            <a:r>
              <a:rPr lang="en-US" sz="2200" dirty="0" err="1">
                <a:latin typeface="Gill Sans Light"/>
                <a:cs typeface="Gill Sans Light"/>
              </a:rPr>
              <a:t>LastByteRcvd</a:t>
            </a:r>
            <a:r>
              <a:rPr lang="en-US" sz="2200" dirty="0">
                <a:latin typeface="Gill Sans Light"/>
                <a:cs typeface="Gill Sans Light"/>
              </a:rPr>
              <a:t> – </a:t>
            </a:r>
            <a:r>
              <a:rPr lang="en-US" sz="2200" dirty="0" err="1">
                <a:latin typeface="Gill Sans Light"/>
                <a:cs typeface="Gill Sans Light"/>
              </a:rPr>
              <a:t>LastByteRead</a:t>
            </a:r>
            <a:r>
              <a:rPr lang="en-US" sz="2200" dirty="0">
                <a:latin typeface="Gill Sans Light"/>
                <a:cs typeface="Gill Sans Light"/>
              </a:rPr>
              <a:t>) </a:t>
            </a:r>
          </a:p>
          <a:p>
            <a:r>
              <a:rPr lang="en-US" sz="2200" dirty="0">
                <a:solidFill>
                  <a:srgbClr val="000000"/>
                </a:solidFill>
                <a:latin typeface="Gill Sans Light"/>
                <a:cs typeface="Gill Sans Light"/>
              </a:rPr>
              <a:t>             </a:t>
            </a:r>
            <a:r>
              <a:rPr lang="en-US" sz="2200" dirty="0" smtClean="0">
                <a:solidFill>
                  <a:srgbClr val="000000"/>
                </a:solidFill>
                <a:latin typeface="Gill Sans Light"/>
                <a:cs typeface="Gill Sans Light"/>
              </a:rPr>
              <a:t>= </a:t>
            </a:r>
            <a:r>
              <a:rPr lang="en-US" sz="2200" dirty="0">
                <a:solidFill>
                  <a:srgbClr val="000000"/>
                </a:solidFill>
                <a:latin typeface="Gill Sans Light"/>
                <a:cs typeface="Gill Sans Light"/>
              </a:rPr>
              <a:t>300 – (100 – 0) = 200</a:t>
            </a:r>
          </a:p>
        </p:txBody>
      </p:sp>
      <p:grpSp>
        <p:nvGrpSpPr>
          <p:cNvPr id="55" name="Group 36"/>
          <p:cNvGrpSpPr>
            <a:grpSpLocks/>
          </p:cNvGrpSpPr>
          <p:nvPr/>
        </p:nvGrpSpPr>
        <p:grpSpPr bwMode="auto">
          <a:xfrm>
            <a:off x="2855913" y="4178300"/>
            <a:ext cx="3773487" cy="706438"/>
            <a:chOff x="2855747" y="4191000"/>
            <a:chExt cx="3773653" cy="706615"/>
          </a:xfrm>
        </p:grpSpPr>
        <p:sp>
          <p:nvSpPr>
            <p:cNvPr id="18466" name="TextBox 46"/>
            <p:cNvSpPr txBox="1">
              <a:spLocks noChangeArrowheads="1"/>
            </p:cNvSpPr>
            <p:nvPr/>
          </p:nvSpPr>
          <p:spPr bwMode="auto">
            <a:xfrm rot="-713230">
              <a:off x="2855747" y="4497505"/>
              <a:ext cx="2922294" cy="400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Ack=101, AdvWin = 200</a:t>
              </a:r>
            </a:p>
          </p:txBody>
        </p:sp>
        <p:cxnSp>
          <p:nvCxnSpPr>
            <p:cNvPr id="18467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5715000" y="4191000"/>
              <a:ext cx="914400" cy="2413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4" name="Rectangle 53"/>
          <p:cNvSpPr/>
          <p:nvPr/>
        </p:nvSpPr>
        <p:spPr bwMode="auto">
          <a:xfrm>
            <a:off x="304800" y="2514600"/>
            <a:ext cx="2438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1, 350</a:t>
            </a:r>
          </a:p>
        </p:txBody>
      </p:sp>
      <p:sp>
        <p:nvSpPr>
          <p:cNvPr id="18440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8441" name="Text Box 6"/>
          <p:cNvSpPr txBox="1">
            <a:spLocks noChangeArrowheads="1"/>
          </p:cNvSpPr>
          <p:nvPr/>
        </p:nvSpPr>
        <p:spPr bwMode="auto">
          <a:xfrm>
            <a:off x="0" y="3124200"/>
            <a:ext cx="1916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LastByteAcked(0)</a:t>
            </a:r>
          </a:p>
        </p:txBody>
      </p:sp>
      <p:sp>
        <p:nvSpPr>
          <p:cNvPr id="18442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8443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8444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18445" name="Freeform 14"/>
          <p:cNvSpPr>
            <a:spLocks/>
          </p:cNvSpPr>
          <p:nvPr/>
        </p:nvSpPr>
        <p:spPr bwMode="auto">
          <a:xfrm>
            <a:off x="2332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8446" name="Text Box 21"/>
          <p:cNvSpPr txBox="1">
            <a:spLocks noChangeArrowheads="1"/>
          </p:cNvSpPr>
          <p:nvPr/>
        </p:nvSpPr>
        <p:spPr bwMode="auto">
          <a:xfrm>
            <a:off x="5818188" y="2178050"/>
            <a:ext cx="180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LastByteRead(0)</a:t>
            </a:r>
          </a:p>
        </p:txBody>
      </p:sp>
      <p:sp>
        <p:nvSpPr>
          <p:cNvPr id="18447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8448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18449" name="Line 22"/>
          <p:cNvSpPr>
            <a:spLocks noChangeShapeType="1"/>
          </p:cNvSpPr>
          <p:nvPr/>
        </p:nvSpPr>
        <p:spPr bwMode="auto">
          <a:xfrm flipV="1">
            <a:off x="3048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8450" name="Text Box 8"/>
          <p:cNvSpPr txBox="1">
            <a:spLocks noChangeArrowheads="1"/>
          </p:cNvSpPr>
          <p:nvPr/>
        </p:nvSpPr>
        <p:spPr bwMode="auto">
          <a:xfrm>
            <a:off x="511175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sp>
        <p:nvSpPr>
          <p:cNvPr id="18451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8452" name="Freeform 14"/>
          <p:cNvSpPr>
            <a:spLocks/>
          </p:cNvSpPr>
          <p:nvPr/>
        </p:nvSpPr>
        <p:spPr bwMode="auto">
          <a:xfrm flipH="1">
            <a:off x="5791200" y="1676400"/>
            <a:ext cx="3810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70" name="Rectangle 69"/>
          <p:cNvSpPr/>
          <p:nvPr/>
        </p:nvSpPr>
        <p:spPr bwMode="auto">
          <a:xfrm>
            <a:off x="914400" y="2514600"/>
            <a:ext cx="1828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grpSp>
        <p:nvGrpSpPr>
          <p:cNvPr id="18454" name="Group 34"/>
          <p:cNvGrpSpPr>
            <a:grpSpLocks/>
          </p:cNvGrpSpPr>
          <p:nvPr/>
        </p:nvGrpSpPr>
        <p:grpSpPr bwMode="auto">
          <a:xfrm>
            <a:off x="914400" y="2895600"/>
            <a:ext cx="3124200" cy="565150"/>
            <a:chOff x="914400" y="2895600"/>
            <a:chExt cx="3124054" cy="564255"/>
          </a:xfrm>
        </p:grpSpPr>
        <p:sp>
          <p:nvSpPr>
            <p:cNvPr id="18464" name="Text Box 7"/>
            <p:cNvSpPr txBox="1">
              <a:spLocks noChangeArrowheads="1"/>
            </p:cNvSpPr>
            <p:nvPr/>
          </p:nvSpPr>
          <p:spPr bwMode="auto">
            <a:xfrm>
              <a:off x="2065483" y="3124200"/>
              <a:ext cx="1972971" cy="335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LastByteSent(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100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18465" name="Line 22"/>
            <p:cNvSpPr>
              <a:spLocks noChangeShapeType="1"/>
            </p:cNvSpPr>
            <p:nvPr/>
          </p:nvSpPr>
          <p:spPr bwMode="auto">
            <a:xfrm flipH="1" flipV="1">
              <a:off x="914400" y="2895600"/>
              <a:ext cx="129540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74" name="Rectangle 73"/>
          <p:cNvSpPr/>
          <p:nvPr/>
        </p:nvSpPr>
        <p:spPr bwMode="auto">
          <a:xfrm>
            <a:off x="304800" y="2514600"/>
            <a:ext cx="6096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1,</a:t>
            </a:r>
          </a:p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100</a:t>
            </a:r>
          </a:p>
        </p:txBody>
      </p:sp>
      <p:sp>
        <p:nvSpPr>
          <p:cNvPr id="18456" name="Rectangle 5"/>
          <p:cNvSpPr>
            <a:spLocks noChangeArrowheads="1"/>
          </p:cNvSpPr>
          <p:nvPr/>
        </p:nvSpPr>
        <p:spPr bwMode="auto">
          <a:xfrm>
            <a:off x="57912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18457" name="Group 37"/>
          <p:cNvGrpSpPr>
            <a:grpSpLocks/>
          </p:cNvGrpSpPr>
          <p:nvPr/>
        </p:nvGrpSpPr>
        <p:grpSpPr bwMode="auto">
          <a:xfrm>
            <a:off x="4598988" y="2895600"/>
            <a:ext cx="4392612" cy="565150"/>
            <a:chOff x="4599190" y="2895599"/>
            <a:chExt cx="4392211" cy="564256"/>
          </a:xfrm>
        </p:grpSpPr>
        <p:sp>
          <p:nvSpPr>
            <p:cNvPr id="18460" name="Text Box 19"/>
            <p:cNvSpPr txBox="1">
              <a:spLocks noChangeArrowheads="1"/>
            </p:cNvSpPr>
            <p:nvPr/>
          </p:nvSpPr>
          <p:spPr bwMode="auto">
            <a:xfrm>
              <a:off x="6528000" y="3124200"/>
              <a:ext cx="2463401" cy="335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NextByteExpected(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101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18461" name="Text Box 20"/>
            <p:cNvSpPr txBox="1">
              <a:spLocks noChangeArrowheads="1"/>
            </p:cNvSpPr>
            <p:nvPr/>
          </p:nvSpPr>
          <p:spPr bwMode="auto">
            <a:xfrm>
              <a:off x="4599190" y="3124200"/>
              <a:ext cx="2030009" cy="335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LastByteRcvd(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100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18462" name="Line 22"/>
            <p:cNvSpPr>
              <a:spLocks noChangeShapeType="1"/>
            </p:cNvSpPr>
            <p:nvPr/>
          </p:nvSpPr>
          <p:spPr bwMode="auto">
            <a:xfrm flipV="1">
              <a:off x="5562600" y="2895599"/>
              <a:ext cx="838237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8463" name="Line 22"/>
            <p:cNvSpPr>
              <a:spLocks noChangeShapeType="1"/>
            </p:cNvSpPr>
            <p:nvPr/>
          </p:nvSpPr>
          <p:spPr bwMode="auto">
            <a:xfrm flipH="1" flipV="1">
              <a:off x="6400838" y="2895599"/>
              <a:ext cx="457162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81" name="Rectangle 80"/>
          <p:cNvSpPr/>
          <p:nvPr/>
        </p:nvSpPr>
        <p:spPr bwMode="auto">
          <a:xfrm>
            <a:off x="57912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1, 100</a:t>
            </a:r>
          </a:p>
        </p:txBody>
      </p:sp>
      <p:sp>
        <p:nvSpPr>
          <p:cNvPr id="18459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197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9459" name="Text Box 6"/>
          <p:cNvSpPr txBox="1">
            <a:spLocks noChangeArrowheads="1"/>
          </p:cNvSpPr>
          <p:nvPr/>
        </p:nvSpPr>
        <p:spPr bwMode="auto">
          <a:xfrm>
            <a:off x="0" y="3124200"/>
            <a:ext cx="1916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LastByteAcked(0)</a:t>
            </a:r>
          </a:p>
        </p:txBody>
      </p:sp>
      <p:sp>
        <p:nvSpPr>
          <p:cNvPr id="19460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9461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9462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19463" name="Freeform 14"/>
          <p:cNvSpPr>
            <a:spLocks/>
          </p:cNvSpPr>
          <p:nvPr/>
        </p:nvSpPr>
        <p:spPr bwMode="auto">
          <a:xfrm>
            <a:off x="2332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9464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9465" name="Text Box 21"/>
          <p:cNvSpPr txBox="1">
            <a:spLocks noChangeArrowheads="1"/>
          </p:cNvSpPr>
          <p:nvPr/>
        </p:nvSpPr>
        <p:spPr bwMode="auto">
          <a:xfrm>
            <a:off x="5818188" y="2178050"/>
            <a:ext cx="180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LastByteRead(0)</a:t>
            </a:r>
          </a:p>
        </p:txBody>
      </p:sp>
      <p:sp>
        <p:nvSpPr>
          <p:cNvPr id="19466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9467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19468" name="Line 22"/>
          <p:cNvSpPr>
            <a:spLocks noChangeShapeType="1"/>
          </p:cNvSpPr>
          <p:nvPr/>
        </p:nvSpPr>
        <p:spPr bwMode="auto">
          <a:xfrm flipV="1">
            <a:off x="3048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9469" name="Text Box 8"/>
          <p:cNvSpPr txBox="1">
            <a:spLocks noChangeArrowheads="1"/>
          </p:cNvSpPr>
          <p:nvPr/>
        </p:nvSpPr>
        <p:spPr bwMode="auto">
          <a:xfrm>
            <a:off x="511175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sp>
        <p:nvSpPr>
          <p:cNvPr id="19470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9471" name="Freeform 14"/>
          <p:cNvSpPr>
            <a:spLocks/>
          </p:cNvSpPr>
          <p:nvPr/>
        </p:nvSpPr>
        <p:spPr bwMode="auto">
          <a:xfrm flipH="1">
            <a:off x="5791200" y="1676400"/>
            <a:ext cx="3810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1524000" y="2895600"/>
            <a:ext cx="2514600" cy="565150"/>
            <a:chOff x="1523971" y="2895599"/>
            <a:chExt cx="2514450" cy="564058"/>
          </a:xfrm>
        </p:grpSpPr>
        <p:sp>
          <p:nvSpPr>
            <p:cNvPr id="19501" name="Text Box 7"/>
            <p:cNvSpPr txBox="1">
              <a:spLocks noChangeArrowheads="1"/>
            </p:cNvSpPr>
            <p:nvPr/>
          </p:nvSpPr>
          <p:spPr bwMode="auto">
            <a:xfrm>
              <a:off x="2065516" y="3124200"/>
              <a:ext cx="1972905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LastByteSent(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200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19502" name="Line 22"/>
            <p:cNvSpPr>
              <a:spLocks noChangeShapeType="1"/>
            </p:cNvSpPr>
            <p:nvPr/>
          </p:nvSpPr>
          <p:spPr bwMode="auto">
            <a:xfrm flipH="1" flipV="1">
              <a:off x="1523971" y="2895599"/>
              <a:ext cx="685829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cxnSp>
        <p:nvCxnSpPr>
          <p:cNvPr id="19473" name="Straight Connector 31"/>
          <p:cNvCxnSpPr>
            <a:cxnSpLocks noChangeShapeType="1"/>
          </p:cNvCxnSpPr>
          <p:nvPr/>
        </p:nvCxnSpPr>
        <p:spPr bwMode="auto">
          <a:xfrm rot="5400000">
            <a:off x="9890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4" name="Straight Connector 34"/>
          <p:cNvCxnSpPr>
            <a:cxnSpLocks noChangeShapeType="1"/>
          </p:cNvCxnSpPr>
          <p:nvPr/>
        </p:nvCxnSpPr>
        <p:spPr bwMode="auto">
          <a:xfrm rot="5400000">
            <a:off x="52562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5" name="Rectangle 5"/>
          <p:cNvSpPr>
            <a:spLocks noChangeArrowheads="1"/>
          </p:cNvSpPr>
          <p:nvPr/>
        </p:nvSpPr>
        <p:spPr bwMode="auto">
          <a:xfrm>
            <a:off x="57912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4598988" y="2895600"/>
            <a:ext cx="4392612" cy="565150"/>
            <a:chOff x="4599235" y="2895599"/>
            <a:chExt cx="4392112" cy="564058"/>
          </a:xfrm>
        </p:grpSpPr>
        <p:sp>
          <p:nvSpPr>
            <p:cNvPr id="19497" name="Text Box 19"/>
            <p:cNvSpPr txBox="1">
              <a:spLocks noChangeArrowheads="1"/>
            </p:cNvSpPr>
            <p:nvPr/>
          </p:nvSpPr>
          <p:spPr bwMode="auto">
            <a:xfrm>
              <a:off x="6528056" y="3124200"/>
              <a:ext cx="2463291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201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19498" name="Text Box 20"/>
            <p:cNvSpPr txBox="1">
              <a:spLocks noChangeArrowheads="1"/>
            </p:cNvSpPr>
            <p:nvPr/>
          </p:nvSpPr>
          <p:spPr bwMode="auto">
            <a:xfrm>
              <a:off x="4599235" y="3124200"/>
              <a:ext cx="2029919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LastByteRcvd(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200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19499" name="Line 22"/>
            <p:cNvSpPr>
              <a:spLocks noChangeShapeType="1"/>
            </p:cNvSpPr>
            <p:nvPr/>
          </p:nvSpPr>
          <p:spPr bwMode="auto">
            <a:xfrm flipV="1">
              <a:off x="5562600" y="2895599"/>
              <a:ext cx="1447782" cy="2285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9500" name="Line 22"/>
            <p:cNvSpPr>
              <a:spLocks noChangeShapeType="1"/>
            </p:cNvSpPr>
            <p:nvPr/>
          </p:nvSpPr>
          <p:spPr bwMode="auto">
            <a:xfrm flipH="1" flipV="1">
              <a:off x="7010382" y="2895599"/>
              <a:ext cx="304772" cy="2282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48" name="Rectangle 47"/>
          <p:cNvSpPr/>
          <p:nvPr/>
        </p:nvSpPr>
        <p:spPr bwMode="auto">
          <a:xfrm>
            <a:off x="6400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101, 200</a:t>
            </a:r>
          </a:p>
        </p:txBody>
      </p:sp>
      <p:sp>
        <p:nvSpPr>
          <p:cNvPr id="32" name="Rounded Rectangle 31"/>
          <p:cNvSpPr>
            <a:spLocks noChangeArrowheads="1"/>
          </p:cNvSpPr>
          <p:nvPr/>
        </p:nvSpPr>
        <p:spPr bwMode="auto">
          <a:xfrm>
            <a:off x="1600200" y="5715000"/>
            <a:ext cx="5943600" cy="990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400" b="0">
                <a:latin typeface="Gill Sans Light"/>
                <a:cs typeface="Gill Sans Light"/>
              </a:rPr>
              <a:t>Sender sends 2</a:t>
            </a:r>
            <a:r>
              <a:rPr lang="en-US" sz="2400" b="0" baseline="30000">
                <a:latin typeface="Gill Sans Light"/>
                <a:cs typeface="Gill Sans Light"/>
              </a:rPr>
              <a:t>nd</a:t>
            </a:r>
            <a:r>
              <a:rPr lang="en-US" sz="2400" b="0">
                <a:latin typeface="Gill Sans Light"/>
                <a:cs typeface="Gill Sans Light"/>
              </a:rPr>
              <a:t> packet (i.e., next 100 bytes) and receiver gets the packet</a:t>
            </a: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1216025" y="4019550"/>
            <a:ext cx="6621463" cy="628650"/>
            <a:chOff x="1215732" y="3638550"/>
            <a:chExt cx="6621495" cy="628650"/>
          </a:xfrm>
        </p:grpSpPr>
        <p:cxnSp>
          <p:nvCxnSpPr>
            <p:cNvPr id="19493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94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Data[101,200]</a:t>
              </a:r>
            </a:p>
          </p:txBody>
        </p:sp>
        <p:sp>
          <p:nvSpPr>
            <p:cNvPr id="19495" name="TextBox 48"/>
            <p:cNvSpPr txBox="1">
              <a:spLocks noChangeArrowheads="1"/>
            </p:cNvSpPr>
            <p:nvPr/>
          </p:nvSpPr>
          <p:spPr bwMode="auto">
            <a:xfrm>
              <a:off x="1215732" y="3657600"/>
              <a:ext cx="11464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  <p:sp>
          <p:nvSpPr>
            <p:cNvPr id="19496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</p:grpSp>
      <p:sp>
        <p:nvSpPr>
          <p:cNvPr id="38" name="Rectangle 37"/>
          <p:cNvSpPr/>
          <p:nvPr/>
        </p:nvSpPr>
        <p:spPr bwMode="auto">
          <a:xfrm>
            <a:off x="304800" y="2514600"/>
            <a:ext cx="6096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1,</a:t>
            </a:r>
          </a:p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100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914400" y="2514600"/>
            <a:ext cx="1828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914400" y="2514600"/>
            <a:ext cx="6096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</a:t>
            </a:r>
          </a:p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200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524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grpSp>
        <p:nvGrpSpPr>
          <p:cNvPr id="19484" name="Group 39"/>
          <p:cNvGrpSpPr>
            <a:grpSpLocks/>
          </p:cNvGrpSpPr>
          <p:nvPr/>
        </p:nvGrpSpPr>
        <p:grpSpPr bwMode="auto">
          <a:xfrm>
            <a:off x="1219200" y="3638550"/>
            <a:ext cx="6621463" cy="628650"/>
            <a:chOff x="1216025" y="3638550"/>
            <a:chExt cx="6621240" cy="628650"/>
          </a:xfrm>
        </p:grpSpPr>
        <p:cxnSp>
          <p:nvCxnSpPr>
            <p:cNvPr id="19489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90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5107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Data[1,100]</a:t>
              </a:r>
            </a:p>
          </p:txBody>
        </p:sp>
        <p:sp>
          <p:nvSpPr>
            <p:cNvPr id="19491" name="TextBox 48"/>
            <p:cNvSpPr txBox="1">
              <a:spLocks noChangeArrowheads="1"/>
            </p:cNvSpPr>
            <p:nvPr/>
          </p:nvSpPr>
          <p:spPr bwMode="auto">
            <a:xfrm>
              <a:off x="1216025" y="365760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  <p:sp>
          <p:nvSpPr>
            <p:cNvPr id="19492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</p:grpSp>
      <p:sp>
        <p:nvSpPr>
          <p:cNvPr id="45" name="Rectangle 44"/>
          <p:cNvSpPr/>
          <p:nvPr/>
        </p:nvSpPr>
        <p:spPr bwMode="auto">
          <a:xfrm>
            <a:off x="57912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1, 100</a:t>
            </a:r>
          </a:p>
        </p:txBody>
      </p:sp>
      <p:grpSp>
        <p:nvGrpSpPr>
          <p:cNvPr id="19486" name="Group 36"/>
          <p:cNvGrpSpPr>
            <a:grpSpLocks/>
          </p:cNvGrpSpPr>
          <p:nvPr/>
        </p:nvGrpSpPr>
        <p:grpSpPr bwMode="auto">
          <a:xfrm>
            <a:off x="2401888" y="4178300"/>
            <a:ext cx="4227512" cy="862013"/>
            <a:chOff x="2401831" y="4191000"/>
            <a:chExt cx="4227569" cy="861895"/>
          </a:xfrm>
        </p:grpSpPr>
        <p:sp>
          <p:nvSpPr>
            <p:cNvPr id="19487" name="TextBox 46"/>
            <p:cNvSpPr txBox="1">
              <a:spLocks noChangeArrowheads="1"/>
            </p:cNvSpPr>
            <p:nvPr/>
          </p:nvSpPr>
          <p:spPr bwMode="auto">
            <a:xfrm rot="-713230">
              <a:off x="2401831" y="4652785"/>
              <a:ext cx="292229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Ack=101, AdvWin = 200</a:t>
              </a:r>
            </a:p>
          </p:txBody>
        </p:sp>
        <p:cxnSp>
          <p:nvCxnSpPr>
            <p:cNvPr id="19488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5181600" y="4191000"/>
              <a:ext cx="1447800" cy="3937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2492286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32" grpId="0" animBg="1"/>
      <p:bldP spid="26" grpId="0" animBg="1"/>
      <p:bldP spid="2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0" y="3124200"/>
            <a:ext cx="1916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LastByteAcked(0)</a:t>
            </a:r>
          </a:p>
        </p:txBody>
      </p:sp>
      <p:sp>
        <p:nvSpPr>
          <p:cNvPr id="21508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1509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1510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21511" name="Freeform 14"/>
          <p:cNvSpPr>
            <a:spLocks/>
          </p:cNvSpPr>
          <p:nvPr/>
        </p:nvSpPr>
        <p:spPr bwMode="auto">
          <a:xfrm>
            <a:off x="2332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1512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1513" name="Text Box 21"/>
          <p:cNvSpPr txBox="1">
            <a:spLocks noChangeArrowheads="1"/>
          </p:cNvSpPr>
          <p:nvPr/>
        </p:nvSpPr>
        <p:spPr bwMode="auto">
          <a:xfrm>
            <a:off x="5818188" y="2178050"/>
            <a:ext cx="180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LastByteRead(0)</a:t>
            </a:r>
          </a:p>
        </p:txBody>
      </p:sp>
      <p:sp>
        <p:nvSpPr>
          <p:cNvPr id="21514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1515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21516" name="Line 22"/>
          <p:cNvSpPr>
            <a:spLocks noChangeShapeType="1"/>
          </p:cNvSpPr>
          <p:nvPr/>
        </p:nvSpPr>
        <p:spPr bwMode="auto">
          <a:xfrm flipV="1">
            <a:off x="3048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1517" name="Text Box 8"/>
          <p:cNvSpPr txBox="1">
            <a:spLocks noChangeArrowheads="1"/>
          </p:cNvSpPr>
          <p:nvPr/>
        </p:nvSpPr>
        <p:spPr bwMode="auto">
          <a:xfrm>
            <a:off x="511175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sp>
        <p:nvSpPr>
          <p:cNvPr id="21518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1519" name="Freeform 14"/>
          <p:cNvSpPr>
            <a:spLocks/>
          </p:cNvSpPr>
          <p:nvPr/>
        </p:nvSpPr>
        <p:spPr bwMode="auto">
          <a:xfrm flipH="1">
            <a:off x="5791200" y="1676400"/>
            <a:ext cx="3810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pSp>
        <p:nvGrpSpPr>
          <p:cNvPr id="21520" name="Group 34"/>
          <p:cNvGrpSpPr>
            <a:grpSpLocks/>
          </p:cNvGrpSpPr>
          <p:nvPr/>
        </p:nvGrpSpPr>
        <p:grpSpPr bwMode="auto">
          <a:xfrm>
            <a:off x="1524000" y="2895600"/>
            <a:ext cx="2514600" cy="565150"/>
            <a:chOff x="1523971" y="2895599"/>
            <a:chExt cx="2514450" cy="564058"/>
          </a:xfrm>
        </p:grpSpPr>
        <p:sp>
          <p:nvSpPr>
            <p:cNvPr id="21547" name="Text Box 7"/>
            <p:cNvSpPr txBox="1">
              <a:spLocks noChangeArrowheads="1"/>
            </p:cNvSpPr>
            <p:nvPr/>
          </p:nvSpPr>
          <p:spPr bwMode="auto">
            <a:xfrm>
              <a:off x="2065516" y="3124200"/>
              <a:ext cx="1972905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LastByteSent(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200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21548" name="Line 22"/>
            <p:cNvSpPr>
              <a:spLocks noChangeShapeType="1"/>
            </p:cNvSpPr>
            <p:nvPr/>
          </p:nvSpPr>
          <p:spPr bwMode="auto">
            <a:xfrm flipH="1" flipV="1">
              <a:off x="1523971" y="2895599"/>
              <a:ext cx="685829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cxnSp>
        <p:nvCxnSpPr>
          <p:cNvPr id="21521" name="Straight Connector 31"/>
          <p:cNvCxnSpPr>
            <a:cxnSpLocks noChangeShapeType="1"/>
          </p:cNvCxnSpPr>
          <p:nvPr/>
        </p:nvCxnSpPr>
        <p:spPr bwMode="auto">
          <a:xfrm rot="5400000">
            <a:off x="9890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2" name="Straight Connector 34"/>
          <p:cNvCxnSpPr>
            <a:cxnSpLocks noChangeShapeType="1"/>
          </p:cNvCxnSpPr>
          <p:nvPr/>
        </p:nvCxnSpPr>
        <p:spPr bwMode="auto">
          <a:xfrm rot="5400000">
            <a:off x="52562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3" name="Rectangle 5"/>
          <p:cNvSpPr>
            <a:spLocks noChangeArrowheads="1"/>
          </p:cNvSpPr>
          <p:nvPr/>
        </p:nvSpPr>
        <p:spPr bwMode="auto">
          <a:xfrm>
            <a:off x="57912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21524" name="Group 37"/>
          <p:cNvGrpSpPr>
            <a:grpSpLocks/>
          </p:cNvGrpSpPr>
          <p:nvPr/>
        </p:nvGrpSpPr>
        <p:grpSpPr bwMode="auto">
          <a:xfrm>
            <a:off x="4598988" y="2895600"/>
            <a:ext cx="4392612" cy="565150"/>
            <a:chOff x="4599235" y="2895599"/>
            <a:chExt cx="4392112" cy="564058"/>
          </a:xfrm>
        </p:grpSpPr>
        <p:sp>
          <p:nvSpPr>
            <p:cNvPr id="21543" name="Text Box 19"/>
            <p:cNvSpPr txBox="1">
              <a:spLocks noChangeArrowheads="1"/>
            </p:cNvSpPr>
            <p:nvPr/>
          </p:nvSpPr>
          <p:spPr bwMode="auto">
            <a:xfrm>
              <a:off x="6528056" y="3124200"/>
              <a:ext cx="2463291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NextByteExpected(201)</a:t>
              </a:r>
            </a:p>
          </p:txBody>
        </p:sp>
        <p:sp>
          <p:nvSpPr>
            <p:cNvPr id="21544" name="Text Box 20"/>
            <p:cNvSpPr txBox="1">
              <a:spLocks noChangeArrowheads="1"/>
            </p:cNvSpPr>
            <p:nvPr/>
          </p:nvSpPr>
          <p:spPr bwMode="auto">
            <a:xfrm>
              <a:off x="4599235" y="3124200"/>
              <a:ext cx="2029919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LastByteRcvd(200)</a:t>
              </a:r>
            </a:p>
          </p:txBody>
        </p:sp>
        <p:sp>
          <p:nvSpPr>
            <p:cNvPr id="21545" name="Line 22"/>
            <p:cNvSpPr>
              <a:spLocks noChangeShapeType="1"/>
            </p:cNvSpPr>
            <p:nvPr/>
          </p:nvSpPr>
          <p:spPr bwMode="auto">
            <a:xfrm flipV="1">
              <a:off x="5562600" y="2895599"/>
              <a:ext cx="1447782" cy="2285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21546" name="Line 22"/>
            <p:cNvSpPr>
              <a:spLocks noChangeShapeType="1"/>
            </p:cNvSpPr>
            <p:nvPr/>
          </p:nvSpPr>
          <p:spPr bwMode="auto">
            <a:xfrm flipH="1" flipV="1">
              <a:off x="7010382" y="2895599"/>
              <a:ext cx="304772" cy="2282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48" name="Rectangle 47"/>
          <p:cNvSpPr/>
          <p:nvPr/>
        </p:nvSpPr>
        <p:spPr bwMode="auto">
          <a:xfrm>
            <a:off x="57912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1, 200</a:t>
            </a:r>
          </a:p>
        </p:txBody>
      </p:sp>
      <p:grpSp>
        <p:nvGrpSpPr>
          <p:cNvPr id="21526" name="Group 39"/>
          <p:cNvGrpSpPr>
            <a:grpSpLocks/>
          </p:cNvGrpSpPr>
          <p:nvPr/>
        </p:nvGrpSpPr>
        <p:grpSpPr bwMode="auto">
          <a:xfrm>
            <a:off x="1216025" y="4019550"/>
            <a:ext cx="6621463" cy="628650"/>
            <a:chOff x="1215732" y="3638550"/>
            <a:chExt cx="6621495" cy="628650"/>
          </a:xfrm>
        </p:grpSpPr>
        <p:cxnSp>
          <p:nvCxnSpPr>
            <p:cNvPr id="21539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40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Data[101,200]</a:t>
              </a:r>
            </a:p>
          </p:txBody>
        </p:sp>
        <p:sp>
          <p:nvSpPr>
            <p:cNvPr id="21541" name="TextBox 48"/>
            <p:cNvSpPr txBox="1">
              <a:spLocks noChangeArrowheads="1"/>
            </p:cNvSpPr>
            <p:nvPr/>
          </p:nvSpPr>
          <p:spPr bwMode="auto">
            <a:xfrm>
              <a:off x="1215732" y="3657600"/>
              <a:ext cx="11464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  <p:sp>
          <p:nvSpPr>
            <p:cNvPr id="21542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914400" y="2514600"/>
            <a:ext cx="1828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304800" y="2514600"/>
            <a:ext cx="12192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1, 200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524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grpSp>
        <p:nvGrpSpPr>
          <p:cNvPr id="21530" name="Group 39"/>
          <p:cNvGrpSpPr>
            <a:grpSpLocks/>
          </p:cNvGrpSpPr>
          <p:nvPr/>
        </p:nvGrpSpPr>
        <p:grpSpPr bwMode="auto">
          <a:xfrm>
            <a:off x="1219200" y="3638550"/>
            <a:ext cx="6621463" cy="628650"/>
            <a:chOff x="1216025" y="3638550"/>
            <a:chExt cx="6621240" cy="628650"/>
          </a:xfrm>
        </p:grpSpPr>
        <p:cxnSp>
          <p:nvCxnSpPr>
            <p:cNvPr id="21535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36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5107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Data[1,100]</a:t>
              </a:r>
            </a:p>
          </p:txBody>
        </p:sp>
        <p:sp>
          <p:nvSpPr>
            <p:cNvPr id="21537" name="TextBox 48"/>
            <p:cNvSpPr txBox="1">
              <a:spLocks noChangeArrowheads="1"/>
            </p:cNvSpPr>
            <p:nvPr/>
          </p:nvSpPr>
          <p:spPr bwMode="auto">
            <a:xfrm>
              <a:off x="1216025" y="365760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  <p:sp>
          <p:nvSpPr>
            <p:cNvPr id="21538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</p:grpSp>
      <p:sp>
        <p:nvSpPr>
          <p:cNvPr id="21531" name="Rounded Rectangle 45"/>
          <p:cNvSpPr>
            <a:spLocks noChangeArrowheads="1"/>
          </p:cNvSpPr>
          <p:nvPr/>
        </p:nvSpPr>
        <p:spPr bwMode="auto">
          <a:xfrm>
            <a:off x="1600200" y="5715000"/>
            <a:ext cx="5943600" cy="990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400" b="0">
                <a:latin typeface="Gill Sans Light"/>
                <a:cs typeface="Gill Sans Light"/>
              </a:rPr>
              <a:t>Sender sends 2</a:t>
            </a:r>
            <a:r>
              <a:rPr lang="en-US" sz="2400" b="0" baseline="30000">
                <a:latin typeface="Gill Sans Light"/>
                <a:cs typeface="Gill Sans Light"/>
              </a:rPr>
              <a:t>nd</a:t>
            </a:r>
            <a:r>
              <a:rPr lang="en-US" sz="2400" b="0">
                <a:latin typeface="Gill Sans Light"/>
                <a:cs typeface="Gill Sans Light"/>
              </a:rPr>
              <a:t> packet (i.e., next 100 bytes) and receiver gets the packet</a:t>
            </a:r>
          </a:p>
        </p:txBody>
      </p:sp>
      <p:grpSp>
        <p:nvGrpSpPr>
          <p:cNvPr id="21532" name="Group 36"/>
          <p:cNvGrpSpPr>
            <a:grpSpLocks/>
          </p:cNvGrpSpPr>
          <p:nvPr/>
        </p:nvGrpSpPr>
        <p:grpSpPr bwMode="auto">
          <a:xfrm>
            <a:off x="2401888" y="4178300"/>
            <a:ext cx="4227512" cy="862013"/>
            <a:chOff x="2401831" y="4191000"/>
            <a:chExt cx="4227569" cy="861895"/>
          </a:xfrm>
        </p:grpSpPr>
        <p:sp>
          <p:nvSpPr>
            <p:cNvPr id="21533" name="TextBox 46"/>
            <p:cNvSpPr txBox="1">
              <a:spLocks noChangeArrowheads="1"/>
            </p:cNvSpPr>
            <p:nvPr/>
          </p:nvSpPr>
          <p:spPr bwMode="auto">
            <a:xfrm rot="-713230">
              <a:off x="2401831" y="4652785"/>
              <a:ext cx="292229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Ack=101, AdvWin = 200</a:t>
              </a:r>
            </a:p>
          </p:txBody>
        </p:sp>
        <p:cxnSp>
          <p:nvCxnSpPr>
            <p:cNvPr id="21534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5181600" y="4191000"/>
              <a:ext cx="1447800" cy="3937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6121275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22530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2531" name="Text Box 6"/>
          <p:cNvSpPr txBox="1">
            <a:spLocks noChangeArrowheads="1"/>
          </p:cNvSpPr>
          <p:nvPr/>
        </p:nvSpPr>
        <p:spPr bwMode="auto">
          <a:xfrm>
            <a:off x="0" y="3124200"/>
            <a:ext cx="1916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LastByteAcked(0)</a:t>
            </a:r>
          </a:p>
        </p:txBody>
      </p:sp>
      <p:sp>
        <p:nvSpPr>
          <p:cNvPr id="22532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2533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2534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22535" name="Freeform 14"/>
          <p:cNvSpPr>
            <a:spLocks/>
          </p:cNvSpPr>
          <p:nvPr/>
        </p:nvSpPr>
        <p:spPr bwMode="auto">
          <a:xfrm>
            <a:off x="2332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2536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2537" name="Line 22"/>
          <p:cNvSpPr>
            <a:spLocks noChangeShapeType="1"/>
          </p:cNvSpPr>
          <p:nvPr/>
        </p:nvSpPr>
        <p:spPr bwMode="auto">
          <a:xfrm flipV="1">
            <a:off x="3048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2538" name="Text Box 8"/>
          <p:cNvSpPr txBox="1">
            <a:spLocks noChangeArrowheads="1"/>
          </p:cNvSpPr>
          <p:nvPr/>
        </p:nvSpPr>
        <p:spPr bwMode="auto">
          <a:xfrm>
            <a:off x="511175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grpSp>
        <p:nvGrpSpPr>
          <p:cNvPr id="22539" name="Group 34"/>
          <p:cNvGrpSpPr>
            <a:grpSpLocks/>
          </p:cNvGrpSpPr>
          <p:nvPr/>
        </p:nvGrpSpPr>
        <p:grpSpPr bwMode="auto">
          <a:xfrm>
            <a:off x="1524000" y="2895600"/>
            <a:ext cx="2514600" cy="565150"/>
            <a:chOff x="1523971" y="2895599"/>
            <a:chExt cx="2514450" cy="564058"/>
          </a:xfrm>
        </p:grpSpPr>
        <p:sp>
          <p:nvSpPr>
            <p:cNvPr id="22572" name="Text Box 7"/>
            <p:cNvSpPr txBox="1">
              <a:spLocks noChangeArrowheads="1"/>
            </p:cNvSpPr>
            <p:nvPr/>
          </p:nvSpPr>
          <p:spPr bwMode="auto">
            <a:xfrm>
              <a:off x="2065516" y="3124200"/>
              <a:ext cx="1972905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LastByteSent(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200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22573" name="Line 22"/>
            <p:cNvSpPr>
              <a:spLocks noChangeShapeType="1"/>
            </p:cNvSpPr>
            <p:nvPr/>
          </p:nvSpPr>
          <p:spPr bwMode="auto">
            <a:xfrm flipH="1" flipV="1">
              <a:off x="1523971" y="2895599"/>
              <a:ext cx="685829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cxnSp>
        <p:nvCxnSpPr>
          <p:cNvPr id="22540" name="Straight Connector 31"/>
          <p:cNvCxnSpPr>
            <a:cxnSpLocks noChangeShapeType="1"/>
          </p:cNvCxnSpPr>
          <p:nvPr/>
        </p:nvCxnSpPr>
        <p:spPr bwMode="auto">
          <a:xfrm rot="5400000">
            <a:off x="9890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1" name="Straight Connector 34"/>
          <p:cNvCxnSpPr>
            <a:cxnSpLocks noChangeShapeType="1"/>
          </p:cNvCxnSpPr>
          <p:nvPr/>
        </p:nvCxnSpPr>
        <p:spPr bwMode="auto">
          <a:xfrm rot="5400000">
            <a:off x="52562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2542" name="Group 39"/>
          <p:cNvGrpSpPr>
            <a:grpSpLocks/>
          </p:cNvGrpSpPr>
          <p:nvPr/>
        </p:nvGrpSpPr>
        <p:grpSpPr bwMode="auto">
          <a:xfrm>
            <a:off x="1216025" y="4019550"/>
            <a:ext cx="6621463" cy="628650"/>
            <a:chOff x="1215732" y="3638550"/>
            <a:chExt cx="6621495" cy="628650"/>
          </a:xfrm>
        </p:grpSpPr>
        <p:cxnSp>
          <p:nvCxnSpPr>
            <p:cNvPr id="22568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569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Data[101,200]</a:t>
              </a:r>
            </a:p>
          </p:txBody>
        </p:sp>
        <p:sp>
          <p:nvSpPr>
            <p:cNvPr id="22570" name="TextBox 48"/>
            <p:cNvSpPr txBox="1">
              <a:spLocks noChangeArrowheads="1"/>
            </p:cNvSpPr>
            <p:nvPr/>
          </p:nvSpPr>
          <p:spPr bwMode="auto">
            <a:xfrm>
              <a:off x="1215732" y="3657600"/>
              <a:ext cx="11464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  <p:sp>
          <p:nvSpPr>
            <p:cNvPr id="22571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914400" y="2514600"/>
            <a:ext cx="1828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304800" y="2514600"/>
            <a:ext cx="12192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1, 200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524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grpSp>
        <p:nvGrpSpPr>
          <p:cNvPr id="22546" name="Group 39"/>
          <p:cNvGrpSpPr>
            <a:grpSpLocks/>
          </p:cNvGrpSpPr>
          <p:nvPr/>
        </p:nvGrpSpPr>
        <p:grpSpPr bwMode="auto">
          <a:xfrm>
            <a:off x="1219200" y="3638550"/>
            <a:ext cx="6621463" cy="628650"/>
            <a:chOff x="1216025" y="3638550"/>
            <a:chExt cx="6621240" cy="628650"/>
          </a:xfrm>
        </p:grpSpPr>
        <p:cxnSp>
          <p:nvCxnSpPr>
            <p:cNvPr id="22564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565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5107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Data[1,100]</a:t>
              </a:r>
            </a:p>
          </p:txBody>
        </p:sp>
        <p:sp>
          <p:nvSpPr>
            <p:cNvPr id="22566" name="TextBox 48"/>
            <p:cNvSpPr txBox="1">
              <a:spLocks noChangeArrowheads="1"/>
            </p:cNvSpPr>
            <p:nvPr/>
          </p:nvSpPr>
          <p:spPr bwMode="auto">
            <a:xfrm>
              <a:off x="1216025" y="365760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  <p:sp>
          <p:nvSpPr>
            <p:cNvPr id="22567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</p:grpSp>
      <p:sp>
        <p:nvSpPr>
          <p:cNvPr id="22547" name="Rounded Rectangle 45"/>
          <p:cNvSpPr>
            <a:spLocks noChangeArrowheads="1"/>
          </p:cNvSpPr>
          <p:nvPr/>
        </p:nvSpPr>
        <p:spPr bwMode="auto">
          <a:xfrm>
            <a:off x="1600200" y="5715000"/>
            <a:ext cx="5943600" cy="990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400" b="0">
                <a:latin typeface="Gill Sans Light"/>
                <a:cs typeface="Gill Sans Light"/>
              </a:rPr>
              <a:t>Receiving TCP delivers first 100 bytes to recienving process</a:t>
            </a:r>
          </a:p>
        </p:txBody>
      </p:sp>
      <p:grpSp>
        <p:nvGrpSpPr>
          <p:cNvPr id="22548" name="Group 36"/>
          <p:cNvGrpSpPr>
            <a:grpSpLocks/>
          </p:cNvGrpSpPr>
          <p:nvPr/>
        </p:nvGrpSpPr>
        <p:grpSpPr bwMode="auto">
          <a:xfrm>
            <a:off x="2401888" y="4178300"/>
            <a:ext cx="4227512" cy="862013"/>
            <a:chOff x="2401831" y="4191000"/>
            <a:chExt cx="4227569" cy="861895"/>
          </a:xfrm>
        </p:grpSpPr>
        <p:sp>
          <p:nvSpPr>
            <p:cNvPr id="22562" name="TextBox 46"/>
            <p:cNvSpPr txBox="1">
              <a:spLocks noChangeArrowheads="1"/>
            </p:cNvSpPr>
            <p:nvPr/>
          </p:nvSpPr>
          <p:spPr bwMode="auto">
            <a:xfrm rot="-713230">
              <a:off x="2401831" y="4652785"/>
              <a:ext cx="292229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Ack=101, AdvWin = 200</a:t>
              </a:r>
            </a:p>
          </p:txBody>
        </p:sp>
        <p:cxnSp>
          <p:nvCxnSpPr>
            <p:cNvPr id="22563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5181600" y="4191000"/>
              <a:ext cx="1447800" cy="3937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6324600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</a:t>
            </a:r>
            <a:r>
              <a:rPr lang="en-US" sz="1600">
                <a:solidFill>
                  <a:srgbClr val="FF0000"/>
                </a:solidFill>
                <a:latin typeface="Helvetica" charset="0"/>
                <a:cs typeface="Helvetica" charset="0"/>
              </a:rPr>
              <a:t>100</a:t>
            </a:r>
            <a:r>
              <a:rPr lang="en-US" sz="160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22550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2551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22552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2553" name="Freeform 14"/>
          <p:cNvSpPr>
            <a:spLocks/>
          </p:cNvSpPr>
          <p:nvPr/>
        </p:nvSpPr>
        <p:spPr bwMode="auto">
          <a:xfrm>
            <a:off x="6172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2554" name="Rectangle 5"/>
          <p:cNvSpPr>
            <a:spLocks noChangeArrowheads="1"/>
          </p:cNvSpPr>
          <p:nvPr/>
        </p:nvSpPr>
        <p:spPr bwMode="auto">
          <a:xfrm>
            <a:off x="57912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22555" name="Group 37"/>
          <p:cNvGrpSpPr>
            <a:grpSpLocks/>
          </p:cNvGrpSpPr>
          <p:nvPr/>
        </p:nvGrpSpPr>
        <p:grpSpPr bwMode="auto">
          <a:xfrm>
            <a:off x="4598988" y="2895600"/>
            <a:ext cx="4392612" cy="565150"/>
            <a:chOff x="4599235" y="2895598"/>
            <a:chExt cx="4392112" cy="564059"/>
          </a:xfrm>
        </p:grpSpPr>
        <p:sp>
          <p:nvSpPr>
            <p:cNvPr id="22558" name="Text Box 19"/>
            <p:cNvSpPr txBox="1">
              <a:spLocks noChangeArrowheads="1"/>
            </p:cNvSpPr>
            <p:nvPr/>
          </p:nvSpPr>
          <p:spPr bwMode="auto">
            <a:xfrm>
              <a:off x="6528056" y="3124200"/>
              <a:ext cx="2463291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NextByteExpected(201)</a:t>
              </a:r>
            </a:p>
          </p:txBody>
        </p:sp>
        <p:sp>
          <p:nvSpPr>
            <p:cNvPr id="22559" name="Text Box 20"/>
            <p:cNvSpPr txBox="1">
              <a:spLocks noChangeArrowheads="1"/>
            </p:cNvSpPr>
            <p:nvPr/>
          </p:nvSpPr>
          <p:spPr bwMode="auto">
            <a:xfrm>
              <a:off x="4599235" y="3124200"/>
              <a:ext cx="2029919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LastByteRcvd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(200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22560" name="Line 22"/>
            <p:cNvSpPr>
              <a:spLocks noChangeShapeType="1"/>
            </p:cNvSpPr>
            <p:nvPr/>
          </p:nvSpPr>
          <p:spPr bwMode="auto">
            <a:xfrm flipV="1">
              <a:off x="5562600" y="2895599"/>
              <a:ext cx="1447782" cy="2285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22561" name="Line 22"/>
            <p:cNvSpPr>
              <a:spLocks noChangeShapeType="1"/>
            </p:cNvSpPr>
            <p:nvPr/>
          </p:nvSpPr>
          <p:spPr bwMode="auto">
            <a:xfrm flipH="1" flipV="1">
              <a:off x="7010382" y="2895598"/>
              <a:ext cx="304772" cy="228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58" name="Rectangle 57"/>
          <p:cNvSpPr/>
          <p:nvPr/>
        </p:nvSpPr>
        <p:spPr bwMode="auto">
          <a:xfrm>
            <a:off x="6400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101, 200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5791200" y="18288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1, </a:t>
            </a:r>
          </a:p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6709286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23554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3555" name="Text Box 6"/>
          <p:cNvSpPr txBox="1">
            <a:spLocks noChangeArrowheads="1"/>
          </p:cNvSpPr>
          <p:nvPr/>
        </p:nvSpPr>
        <p:spPr bwMode="auto">
          <a:xfrm>
            <a:off x="0" y="3124200"/>
            <a:ext cx="1916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LastByteAcked(0)</a:t>
            </a:r>
          </a:p>
        </p:txBody>
      </p:sp>
      <p:sp>
        <p:nvSpPr>
          <p:cNvPr id="23556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3557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3558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23559" name="Freeform 14"/>
          <p:cNvSpPr>
            <a:spLocks/>
          </p:cNvSpPr>
          <p:nvPr/>
        </p:nvSpPr>
        <p:spPr bwMode="auto">
          <a:xfrm>
            <a:off x="2332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3560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3561" name="Line 22"/>
          <p:cNvSpPr>
            <a:spLocks noChangeShapeType="1"/>
          </p:cNvSpPr>
          <p:nvPr/>
        </p:nvSpPr>
        <p:spPr bwMode="auto">
          <a:xfrm flipV="1">
            <a:off x="3048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3562" name="Text Box 8"/>
          <p:cNvSpPr txBox="1">
            <a:spLocks noChangeArrowheads="1"/>
          </p:cNvSpPr>
          <p:nvPr/>
        </p:nvSpPr>
        <p:spPr bwMode="auto">
          <a:xfrm>
            <a:off x="511175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grpSp>
        <p:nvGrpSpPr>
          <p:cNvPr id="23563" name="Group 34"/>
          <p:cNvGrpSpPr>
            <a:grpSpLocks/>
          </p:cNvGrpSpPr>
          <p:nvPr/>
        </p:nvGrpSpPr>
        <p:grpSpPr bwMode="auto">
          <a:xfrm>
            <a:off x="1524000" y="2895600"/>
            <a:ext cx="2514600" cy="565150"/>
            <a:chOff x="1523971" y="2895599"/>
            <a:chExt cx="2514450" cy="564058"/>
          </a:xfrm>
        </p:grpSpPr>
        <p:sp>
          <p:nvSpPr>
            <p:cNvPr id="23598" name="Text Box 7"/>
            <p:cNvSpPr txBox="1">
              <a:spLocks noChangeArrowheads="1"/>
            </p:cNvSpPr>
            <p:nvPr/>
          </p:nvSpPr>
          <p:spPr bwMode="auto">
            <a:xfrm>
              <a:off x="2065516" y="3124200"/>
              <a:ext cx="1972905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LastByteSent(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200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23599" name="Line 22"/>
            <p:cNvSpPr>
              <a:spLocks noChangeShapeType="1"/>
            </p:cNvSpPr>
            <p:nvPr/>
          </p:nvSpPr>
          <p:spPr bwMode="auto">
            <a:xfrm flipH="1" flipV="1">
              <a:off x="1523971" y="2895599"/>
              <a:ext cx="685829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cxnSp>
        <p:nvCxnSpPr>
          <p:cNvPr id="23564" name="Straight Connector 31"/>
          <p:cNvCxnSpPr>
            <a:cxnSpLocks noChangeShapeType="1"/>
          </p:cNvCxnSpPr>
          <p:nvPr/>
        </p:nvCxnSpPr>
        <p:spPr bwMode="auto">
          <a:xfrm rot="5400000">
            <a:off x="9890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5" name="Straight Connector 34"/>
          <p:cNvCxnSpPr>
            <a:cxnSpLocks noChangeShapeType="1"/>
          </p:cNvCxnSpPr>
          <p:nvPr/>
        </p:nvCxnSpPr>
        <p:spPr bwMode="auto">
          <a:xfrm rot="5400000">
            <a:off x="52562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3566" name="Group 39"/>
          <p:cNvGrpSpPr>
            <a:grpSpLocks/>
          </p:cNvGrpSpPr>
          <p:nvPr/>
        </p:nvGrpSpPr>
        <p:grpSpPr bwMode="auto">
          <a:xfrm>
            <a:off x="1216025" y="4019550"/>
            <a:ext cx="6621463" cy="628650"/>
            <a:chOff x="1215732" y="3638550"/>
            <a:chExt cx="6621495" cy="628650"/>
          </a:xfrm>
        </p:grpSpPr>
        <p:cxnSp>
          <p:nvCxnSpPr>
            <p:cNvPr id="23594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595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Data[101,200]</a:t>
              </a:r>
            </a:p>
          </p:txBody>
        </p:sp>
        <p:sp>
          <p:nvSpPr>
            <p:cNvPr id="23596" name="TextBox 48"/>
            <p:cNvSpPr txBox="1">
              <a:spLocks noChangeArrowheads="1"/>
            </p:cNvSpPr>
            <p:nvPr/>
          </p:nvSpPr>
          <p:spPr bwMode="auto">
            <a:xfrm>
              <a:off x="1215732" y="3657600"/>
              <a:ext cx="11464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  <p:sp>
          <p:nvSpPr>
            <p:cNvPr id="23597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914400" y="2514600"/>
            <a:ext cx="1828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304800" y="2514600"/>
            <a:ext cx="12192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1, 200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524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grpSp>
        <p:nvGrpSpPr>
          <p:cNvPr id="23570" name="Group 39"/>
          <p:cNvGrpSpPr>
            <a:grpSpLocks/>
          </p:cNvGrpSpPr>
          <p:nvPr/>
        </p:nvGrpSpPr>
        <p:grpSpPr bwMode="auto">
          <a:xfrm>
            <a:off x="1219200" y="3638550"/>
            <a:ext cx="6621463" cy="628650"/>
            <a:chOff x="1216025" y="3638550"/>
            <a:chExt cx="6621240" cy="628650"/>
          </a:xfrm>
        </p:grpSpPr>
        <p:cxnSp>
          <p:nvCxnSpPr>
            <p:cNvPr id="23590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591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5107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Data[1,100]</a:t>
              </a:r>
            </a:p>
          </p:txBody>
        </p:sp>
        <p:sp>
          <p:nvSpPr>
            <p:cNvPr id="23592" name="TextBox 48"/>
            <p:cNvSpPr txBox="1">
              <a:spLocks noChangeArrowheads="1"/>
            </p:cNvSpPr>
            <p:nvPr/>
          </p:nvSpPr>
          <p:spPr bwMode="auto">
            <a:xfrm>
              <a:off x="1216025" y="365760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  <p:sp>
          <p:nvSpPr>
            <p:cNvPr id="23593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</p:grpSp>
      <p:grpSp>
        <p:nvGrpSpPr>
          <p:cNvPr id="23571" name="Group 36"/>
          <p:cNvGrpSpPr>
            <a:grpSpLocks/>
          </p:cNvGrpSpPr>
          <p:nvPr/>
        </p:nvGrpSpPr>
        <p:grpSpPr bwMode="auto">
          <a:xfrm>
            <a:off x="2401888" y="4178300"/>
            <a:ext cx="4227512" cy="862013"/>
            <a:chOff x="2401831" y="4191000"/>
            <a:chExt cx="4227569" cy="861895"/>
          </a:xfrm>
        </p:grpSpPr>
        <p:sp>
          <p:nvSpPr>
            <p:cNvPr id="23588" name="TextBox 46"/>
            <p:cNvSpPr txBox="1">
              <a:spLocks noChangeArrowheads="1"/>
            </p:cNvSpPr>
            <p:nvPr/>
          </p:nvSpPr>
          <p:spPr bwMode="auto">
            <a:xfrm rot="-713230">
              <a:off x="2401831" y="4652785"/>
              <a:ext cx="292229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Ack=101, AdvWin = 200</a:t>
              </a:r>
            </a:p>
          </p:txBody>
        </p:sp>
        <p:cxnSp>
          <p:nvCxnSpPr>
            <p:cNvPr id="23589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5181600" y="4191000"/>
              <a:ext cx="1447800" cy="3937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6" name="Group 36"/>
          <p:cNvGrpSpPr>
            <a:grpSpLocks/>
          </p:cNvGrpSpPr>
          <p:nvPr/>
        </p:nvGrpSpPr>
        <p:grpSpPr bwMode="auto">
          <a:xfrm>
            <a:off x="2855913" y="4572000"/>
            <a:ext cx="3773487" cy="706438"/>
            <a:chOff x="2855747" y="4191000"/>
            <a:chExt cx="3773653" cy="706615"/>
          </a:xfrm>
        </p:grpSpPr>
        <p:sp>
          <p:nvSpPr>
            <p:cNvPr id="23586" name="TextBox 46"/>
            <p:cNvSpPr txBox="1">
              <a:spLocks noChangeArrowheads="1"/>
            </p:cNvSpPr>
            <p:nvPr/>
          </p:nvSpPr>
          <p:spPr bwMode="auto">
            <a:xfrm rot="-713230">
              <a:off x="2855747" y="4497505"/>
              <a:ext cx="292229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Ack=201, AdvWin = 200</a:t>
              </a:r>
            </a:p>
          </p:txBody>
        </p:sp>
        <p:cxnSp>
          <p:nvCxnSpPr>
            <p:cNvPr id="23587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5715000" y="4191000"/>
              <a:ext cx="914400" cy="2413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0" name="Rounded Rectangle 49"/>
          <p:cNvSpPr>
            <a:spLocks noChangeArrowheads="1"/>
          </p:cNvSpPr>
          <p:nvPr/>
        </p:nvSpPr>
        <p:spPr bwMode="auto">
          <a:xfrm>
            <a:off x="609600" y="5562600"/>
            <a:ext cx="8229600" cy="10668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 dirty="0">
                <a:latin typeface="Gill Sans Light"/>
                <a:cs typeface="Gill Sans Light"/>
              </a:rPr>
              <a:t>Receiver sends </a:t>
            </a:r>
            <a:r>
              <a:rPr lang="en-US" b="0" dirty="0" err="1">
                <a:latin typeface="Gill Sans Light"/>
                <a:cs typeface="Gill Sans Light"/>
              </a:rPr>
              <a:t>ack</a:t>
            </a:r>
            <a:r>
              <a:rPr lang="en-US" b="0" dirty="0">
                <a:latin typeface="Gill Sans Light"/>
                <a:cs typeface="Gill Sans Light"/>
              </a:rPr>
              <a:t> for 2</a:t>
            </a:r>
            <a:r>
              <a:rPr lang="en-US" b="0" baseline="30000" dirty="0">
                <a:latin typeface="Gill Sans Light"/>
                <a:cs typeface="Gill Sans Light"/>
              </a:rPr>
              <a:t>nd</a:t>
            </a:r>
            <a:r>
              <a:rPr lang="en-US" b="0" dirty="0">
                <a:latin typeface="Gill Sans Light"/>
                <a:cs typeface="Gill Sans Light"/>
              </a:rPr>
              <a:t> packet</a:t>
            </a:r>
          </a:p>
          <a:p>
            <a:r>
              <a:rPr lang="en-US" sz="2200" dirty="0" err="1">
                <a:latin typeface="Gill Sans Light"/>
                <a:cs typeface="Gill Sans Light"/>
              </a:rPr>
              <a:t>AdvWin</a:t>
            </a:r>
            <a:r>
              <a:rPr lang="en-US" sz="2200" dirty="0">
                <a:latin typeface="Gill Sans Light"/>
                <a:cs typeface="Gill Sans Light"/>
              </a:rPr>
              <a:t> = </a:t>
            </a:r>
            <a:r>
              <a:rPr lang="en-US" sz="2200" dirty="0" err="1">
                <a:latin typeface="Gill Sans Light"/>
                <a:cs typeface="Gill Sans Light"/>
              </a:rPr>
              <a:t>MaxRcvBuffer</a:t>
            </a:r>
            <a:r>
              <a:rPr lang="en-US" sz="2200" dirty="0">
                <a:latin typeface="Gill Sans Light"/>
                <a:cs typeface="Gill Sans Light"/>
              </a:rPr>
              <a:t> – (</a:t>
            </a:r>
            <a:r>
              <a:rPr lang="en-US" sz="2200" dirty="0" err="1">
                <a:latin typeface="Gill Sans Light"/>
                <a:cs typeface="Gill Sans Light"/>
              </a:rPr>
              <a:t>LastByteRcvd</a:t>
            </a:r>
            <a:r>
              <a:rPr lang="en-US" sz="2200" dirty="0">
                <a:latin typeface="Gill Sans Light"/>
                <a:cs typeface="Gill Sans Light"/>
              </a:rPr>
              <a:t> – </a:t>
            </a:r>
            <a:r>
              <a:rPr lang="en-US" sz="2200" dirty="0" err="1">
                <a:latin typeface="Gill Sans Light"/>
                <a:cs typeface="Gill Sans Light"/>
              </a:rPr>
              <a:t>LastByteRead</a:t>
            </a:r>
            <a:r>
              <a:rPr lang="en-US" sz="2200" dirty="0">
                <a:latin typeface="Gill Sans Light"/>
                <a:cs typeface="Gill Sans Light"/>
              </a:rPr>
              <a:t>) </a:t>
            </a:r>
          </a:p>
          <a:p>
            <a:r>
              <a:rPr lang="en-US" sz="2200" dirty="0">
                <a:solidFill>
                  <a:srgbClr val="000000"/>
                </a:solidFill>
                <a:latin typeface="Gill Sans Light"/>
                <a:cs typeface="Gill Sans Light"/>
              </a:rPr>
              <a:t>             </a:t>
            </a:r>
            <a:r>
              <a:rPr lang="en-US" sz="2200" dirty="0" smtClean="0">
                <a:solidFill>
                  <a:srgbClr val="000000"/>
                </a:solidFill>
                <a:latin typeface="Gill Sans Light"/>
                <a:cs typeface="Gill Sans Light"/>
              </a:rPr>
              <a:t>= </a:t>
            </a:r>
            <a:r>
              <a:rPr lang="en-US" sz="2200" dirty="0">
                <a:solidFill>
                  <a:srgbClr val="000000"/>
                </a:solidFill>
                <a:latin typeface="Gill Sans Light"/>
                <a:cs typeface="Gill Sans Light"/>
              </a:rPr>
              <a:t>300 – (200 – 100) = 200</a:t>
            </a:r>
          </a:p>
        </p:txBody>
      </p:sp>
      <p:sp>
        <p:nvSpPr>
          <p:cNvPr id="23574" name="Text Box 21"/>
          <p:cNvSpPr txBox="1">
            <a:spLocks noChangeArrowheads="1"/>
          </p:cNvSpPr>
          <p:nvPr/>
        </p:nvSpPr>
        <p:spPr bwMode="auto">
          <a:xfrm>
            <a:off x="6324600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23575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3576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23577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3578" name="Freeform 14"/>
          <p:cNvSpPr>
            <a:spLocks/>
          </p:cNvSpPr>
          <p:nvPr/>
        </p:nvSpPr>
        <p:spPr bwMode="auto">
          <a:xfrm>
            <a:off x="6172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3579" name="Rectangle 5"/>
          <p:cNvSpPr>
            <a:spLocks noChangeArrowheads="1"/>
          </p:cNvSpPr>
          <p:nvPr/>
        </p:nvSpPr>
        <p:spPr bwMode="auto">
          <a:xfrm>
            <a:off x="57912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23580" name="Group 37"/>
          <p:cNvGrpSpPr>
            <a:grpSpLocks/>
          </p:cNvGrpSpPr>
          <p:nvPr/>
        </p:nvGrpSpPr>
        <p:grpSpPr bwMode="auto">
          <a:xfrm>
            <a:off x="4598988" y="2895600"/>
            <a:ext cx="4392612" cy="565150"/>
            <a:chOff x="4599235" y="2895598"/>
            <a:chExt cx="4392112" cy="564059"/>
          </a:xfrm>
        </p:grpSpPr>
        <p:sp>
          <p:nvSpPr>
            <p:cNvPr id="23582" name="Text Box 19"/>
            <p:cNvSpPr txBox="1">
              <a:spLocks noChangeArrowheads="1"/>
            </p:cNvSpPr>
            <p:nvPr/>
          </p:nvSpPr>
          <p:spPr bwMode="auto">
            <a:xfrm>
              <a:off x="6528056" y="3124200"/>
              <a:ext cx="2463291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NextByteExpected(201)</a:t>
              </a:r>
            </a:p>
          </p:txBody>
        </p:sp>
        <p:sp>
          <p:nvSpPr>
            <p:cNvPr id="23583" name="Text Box 20"/>
            <p:cNvSpPr txBox="1">
              <a:spLocks noChangeArrowheads="1"/>
            </p:cNvSpPr>
            <p:nvPr/>
          </p:nvSpPr>
          <p:spPr bwMode="auto">
            <a:xfrm>
              <a:off x="4599235" y="3124200"/>
              <a:ext cx="2029919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LastByteRcvd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(200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23584" name="Line 22"/>
            <p:cNvSpPr>
              <a:spLocks noChangeShapeType="1"/>
            </p:cNvSpPr>
            <p:nvPr/>
          </p:nvSpPr>
          <p:spPr bwMode="auto">
            <a:xfrm flipV="1">
              <a:off x="5562600" y="2895599"/>
              <a:ext cx="1447782" cy="2285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23585" name="Line 22"/>
            <p:cNvSpPr>
              <a:spLocks noChangeShapeType="1"/>
            </p:cNvSpPr>
            <p:nvPr/>
          </p:nvSpPr>
          <p:spPr bwMode="auto">
            <a:xfrm flipH="1" flipV="1">
              <a:off x="7010382" y="2895598"/>
              <a:ext cx="304772" cy="228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62" name="Rectangle 61"/>
          <p:cNvSpPr/>
          <p:nvPr/>
        </p:nvSpPr>
        <p:spPr bwMode="auto">
          <a:xfrm>
            <a:off x="6400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101, 200</a:t>
            </a:r>
          </a:p>
        </p:txBody>
      </p:sp>
    </p:spTree>
    <p:extLst>
      <p:ext uri="{BB962C8B-B14F-4D97-AF65-F5344CB8AC3E}">
        <p14:creationId xmlns:p14="http://schemas.microsoft.com/office/powerpoint/2010/main" val="36814905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24578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4579" name="Text Box 6"/>
          <p:cNvSpPr txBox="1">
            <a:spLocks noChangeArrowheads="1"/>
          </p:cNvSpPr>
          <p:nvPr/>
        </p:nvSpPr>
        <p:spPr bwMode="auto">
          <a:xfrm>
            <a:off x="0" y="3124200"/>
            <a:ext cx="1916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LastByteAcked(0)</a:t>
            </a:r>
          </a:p>
        </p:txBody>
      </p:sp>
      <p:sp>
        <p:nvSpPr>
          <p:cNvPr id="24580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4581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4582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24583" name="Freeform 14"/>
          <p:cNvSpPr>
            <a:spLocks/>
          </p:cNvSpPr>
          <p:nvPr/>
        </p:nvSpPr>
        <p:spPr bwMode="auto">
          <a:xfrm>
            <a:off x="2332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4584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4585" name="Line 22"/>
          <p:cNvSpPr>
            <a:spLocks noChangeShapeType="1"/>
          </p:cNvSpPr>
          <p:nvPr/>
        </p:nvSpPr>
        <p:spPr bwMode="auto">
          <a:xfrm flipV="1">
            <a:off x="3048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4586" name="Text Box 8"/>
          <p:cNvSpPr txBox="1">
            <a:spLocks noChangeArrowheads="1"/>
          </p:cNvSpPr>
          <p:nvPr/>
        </p:nvSpPr>
        <p:spPr bwMode="auto">
          <a:xfrm>
            <a:off x="511175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2065338" y="2895600"/>
            <a:ext cx="1973262" cy="565150"/>
            <a:chOff x="2065516" y="2895598"/>
            <a:chExt cx="1972904" cy="564059"/>
          </a:xfrm>
        </p:grpSpPr>
        <p:sp>
          <p:nvSpPr>
            <p:cNvPr id="24627" name="Text Box 7"/>
            <p:cNvSpPr txBox="1">
              <a:spLocks noChangeArrowheads="1"/>
            </p:cNvSpPr>
            <p:nvPr/>
          </p:nvSpPr>
          <p:spPr bwMode="auto">
            <a:xfrm>
              <a:off x="2065516" y="3124200"/>
              <a:ext cx="1972904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LastByteSent(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300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24628" name="Line 22"/>
            <p:cNvSpPr>
              <a:spLocks noChangeShapeType="1"/>
            </p:cNvSpPr>
            <p:nvPr/>
          </p:nvSpPr>
          <p:spPr bwMode="auto">
            <a:xfrm flipH="1" flipV="1">
              <a:off x="2133541" y="2895598"/>
              <a:ext cx="76257" cy="3048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cxnSp>
        <p:nvCxnSpPr>
          <p:cNvPr id="24588" name="Straight Connector 31"/>
          <p:cNvCxnSpPr>
            <a:cxnSpLocks noChangeShapeType="1"/>
          </p:cNvCxnSpPr>
          <p:nvPr/>
        </p:nvCxnSpPr>
        <p:spPr bwMode="auto">
          <a:xfrm rot="5400000">
            <a:off x="9890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9" name="Straight Connector 34"/>
          <p:cNvCxnSpPr>
            <a:cxnSpLocks noChangeShapeType="1"/>
          </p:cNvCxnSpPr>
          <p:nvPr/>
        </p:nvCxnSpPr>
        <p:spPr bwMode="auto">
          <a:xfrm rot="5400000">
            <a:off x="52562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4590" name="Group 39"/>
          <p:cNvGrpSpPr>
            <a:grpSpLocks/>
          </p:cNvGrpSpPr>
          <p:nvPr/>
        </p:nvGrpSpPr>
        <p:grpSpPr bwMode="auto">
          <a:xfrm>
            <a:off x="1216025" y="4019550"/>
            <a:ext cx="6621463" cy="628650"/>
            <a:chOff x="1215732" y="3638550"/>
            <a:chExt cx="6621495" cy="628650"/>
          </a:xfrm>
        </p:grpSpPr>
        <p:cxnSp>
          <p:nvCxnSpPr>
            <p:cNvPr id="24623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624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Data[101,200]</a:t>
              </a:r>
            </a:p>
          </p:txBody>
        </p:sp>
        <p:sp>
          <p:nvSpPr>
            <p:cNvPr id="24625" name="TextBox 48"/>
            <p:cNvSpPr txBox="1">
              <a:spLocks noChangeArrowheads="1"/>
            </p:cNvSpPr>
            <p:nvPr/>
          </p:nvSpPr>
          <p:spPr bwMode="auto">
            <a:xfrm>
              <a:off x="1215732" y="3657600"/>
              <a:ext cx="11464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  <p:sp>
          <p:nvSpPr>
            <p:cNvPr id="24626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914400" y="2514600"/>
            <a:ext cx="1828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304800" y="2514600"/>
            <a:ext cx="12192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1, 200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524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grpSp>
        <p:nvGrpSpPr>
          <p:cNvPr id="24594" name="Group 39"/>
          <p:cNvGrpSpPr>
            <a:grpSpLocks/>
          </p:cNvGrpSpPr>
          <p:nvPr/>
        </p:nvGrpSpPr>
        <p:grpSpPr bwMode="auto">
          <a:xfrm>
            <a:off x="1219200" y="3638550"/>
            <a:ext cx="6621463" cy="628650"/>
            <a:chOff x="1216025" y="3638550"/>
            <a:chExt cx="6621240" cy="628650"/>
          </a:xfrm>
        </p:grpSpPr>
        <p:cxnSp>
          <p:nvCxnSpPr>
            <p:cNvPr id="24619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620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5107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Data[1,100]</a:t>
              </a:r>
            </a:p>
          </p:txBody>
        </p:sp>
        <p:sp>
          <p:nvSpPr>
            <p:cNvPr id="24621" name="TextBox 48"/>
            <p:cNvSpPr txBox="1">
              <a:spLocks noChangeArrowheads="1"/>
            </p:cNvSpPr>
            <p:nvPr/>
          </p:nvSpPr>
          <p:spPr bwMode="auto">
            <a:xfrm>
              <a:off x="1216025" y="365760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  <p:sp>
          <p:nvSpPr>
            <p:cNvPr id="24622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</p:grpSp>
      <p:sp>
        <p:nvSpPr>
          <p:cNvPr id="46" name="Rounded Rectangle 45"/>
          <p:cNvSpPr>
            <a:spLocks noChangeArrowheads="1"/>
          </p:cNvSpPr>
          <p:nvPr/>
        </p:nvSpPr>
        <p:spPr bwMode="auto">
          <a:xfrm>
            <a:off x="1600200" y="5715000"/>
            <a:ext cx="5943600" cy="990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400" b="0">
                <a:latin typeface="Gill Sans Light"/>
                <a:cs typeface="Gill Sans Light"/>
              </a:rPr>
              <a:t>Sender sends 3</a:t>
            </a:r>
            <a:r>
              <a:rPr lang="en-US" sz="2400" b="0" baseline="30000">
                <a:latin typeface="Gill Sans Light"/>
                <a:cs typeface="Gill Sans Light"/>
              </a:rPr>
              <a:t>rd</a:t>
            </a:r>
            <a:r>
              <a:rPr lang="en-US" sz="2400" b="0">
                <a:latin typeface="Gill Sans Light"/>
                <a:cs typeface="Gill Sans Light"/>
              </a:rPr>
              <a:t> packet (i.e., next 100 bytes) and the packet is </a:t>
            </a:r>
            <a:r>
              <a:rPr lang="en-US" sz="2400" b="0">
                <a:solidFill>
                  <a:srgbClr val="FF0000"/>
                </a:solidFill>
                <a:latin typeface="Gill Sans Light"/>
                <a:cs typeface="Gill Sans Light"/>
              </a:rPr>
              <a:t>lost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1524000" y="2514600"/>
            <a:ext cx="6096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201,</a:t>
            </a:r>
          </a:p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300</a:t>
            </a:r>
          </a:p>
        </p:txBody>
      </p:sp>
      <p:grpSp>
        <p:nvGrpSpPr>
          <p:cNvPr id="54" name="Group 48"/>
          <p:cNvGrpSpPr>
            <a:grpSpLocks/>
          </p:cNvGrpSpPr>
          <p:nvPr/>
        </p:nvGrpSpPr>
        <p:grpSpPr bwMode="auto">
          <a:xfrm>
            <a:off x="1317625" y="4419600"/>
            <a:ext cx="4854575" cy="628650"/>
            <a:chOff x="1317425" y="4629150"/>
            <a:chExt cx="4854775" cy="628650"/>
          </a:xfrm>
        </p:grpSpPr>
        <p:sp>
          <p:nvSpPr>
            <p:cNvPr id="24613" name="TextBox 44"/>
            <p:cNvSpPr txBox="1">
              <a:spLocks noChangeArrowheads="1"/>
            </p:cNvSpPr>
            <p:nvPr/>
          </p:nvSpPr>
          <p:spPr bwMode="auto">
            <a:xfrm>
              <a:off x="1317425" y="4659868"/>
              <a:ext cx="1044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  <a:cs typeface="Helvetica" charset="0"/>
                </a:rPr>
                <a:t>{[1,300]}</a:t>
              </a:r>
            </a:p>
          </p:txBody>
        </p:sp>
        <p:cxnSp>
          <p:nvCxnSpPr>
            <p:cNvPr id="24614" name="Straight Arrow Connector 50"/>
            <p:cNvCxnSpPr>
              <a:cxnSpLocks noChangeShapeType="1"/>
            </p:cNvCxnSpPr>
            <p:nvPr/>
          </p:nvCxnSpPr>
          <p:spPr bwMode="auto">
            <a:xfrm>
              <a:off x="2362200" y="4876800"/>
              <a:ext cx="36576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615" name="TextBox 51"/>
            <p:cNvSpPr txBox="1">
              <a:spLocks noChangeArrowheads="1"/>
            </p:cNvSpPr>
            <p:nvPr/>
          </p:nvSpPr>
          <p:spPr bwMode="auto">
            <a:xfrm>
              <a:off x="3995738" y="4629150"/>
              <a:ext cx="179600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Data[201,300]</a:t>
              </a:r>
            </a:p>
          </p:txBody>
        </p:sp>
        <p:grpSp>
          <p:nvGrpSpPr>
            <p:cNvPr id="24616" name="Group 59"/>
            <p:cNvGrpSpPr>
              <a:grpSpLocks/>
            </p:cNvGrpSpPr>
            <p:nvPr/>
          </p:nvGrpSpPr>
          <p:grpSpPr bwMode="auto">
            <a:xfrm>
              <a:off x="5943600" y="4953000"/>
              <a:ext cx="228600" cy="304800"/>
              <a:chOff x="7467600" y="4267200"/>
              <a:chExt cx="228600" cy="304800"/>
            </a:xfrm>
          </p:grpSpPr>
          <p:cxnSp>
            <p:nvCxnSpPr>
              <p:cNvPr id="24617" name="Straight Connector 54"/>
              <p:cNvCxnSpPr>
                <a:cxnSpLocks noChangeShapeType="1"/>
              </p:cNvCxnSpPr>
              <p:nvPr/>
            </p:nvCxnSpPr>
            <p:spPr bwMode="auto">
              <a:xfrm rot="16200000" flipH="1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618" name="Straight Connector 57"/>
              <p:cNvCxnSpPr>
                <a:cxnSpLocks noChangeShapeType="1"/>
              </p:cNvCxnSpPr>
              <p:nvPr/>
            </p:nvCxnSpPr>
            <p:spPr bwMode="auto">
              <a:xfrm rot="5400000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65" name="Rectangle 64"/>
          <p:cNvSpPr/>
          <p:nvPr/>
        </p:nvSpPr>
        <p:spPr bwMode="auto">
          <a:xfrm>
            <a:off x="21336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301, 350</a:t>
            </a:r>
          </a:p>
        </p:txBody>
      </p:sp>
      <p:cxnSp>
        <p:nvCxnSpPr>
          <p:cNvPr id="24599" name="Straight Arrow Connector 37"/>
          <p:cNvCxnSpPr>
            <a:cxnSpLocks noChangeShapeType="1"/>
          </p:cNvCxnSpPr>
          <p:nvPr/>
        </p:nvCxnSpPr>
        <p:spPr bwMode="auto">
          <a:xfrm flipH="1">
            <a:off x="3810000" y="4178300"/>
            <a:ext cx="2819400" cy="6985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00" name="Straight Arrow Connector 37"/>
          <p:cNvCxnSpPr>
            <a:cxnSpLocks noChangeShapeType="1"/>
          </p:cNvCxnSpPr>
          <p:nvPr/>
        </p:nvCxnSpPr>
        <p:spPr bwMode="auto">
          <a:xfrm flipH="1">
            <a:off x="4648200" y="4572000"/>
            <a:ext cx="1981200" cy="457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601" name="Text Box 21"/>
          <p:cNvSpPr txBox="1">
            <a:spLocks noChangeArrowheads="1"/>
          </p:cNvSpPr>
          <p:nvPr/>
        </p:nvSpPr>
        <p:spPr bwMode="auto">
          <a:xfrm>
            <a:off x="6324600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24602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4603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24604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4605" name="Freeform 14"/>
          <p:cNvSpPr>
            <a:spLocks/>
          </p:cNvSpPr>
          <p:nvPr/>
        </p:nvSpPr>
        <p:spPr bwMode="auto">
          <a:xfrm>
            <a:off x="6172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4606" name="Rectangle 5"/>
          <p:cNvSpPr>
            <a:spLocks noChangeArrowheads="1"/>
          </p:cNvSpPr>
          <p:nvPr/>
        </p:nvSpPr>
        <p:spPr bwMode="auto">
          <a:xfrm>
            <a:off x="57912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24607" name="Group 37"/>
          <p:cNvGrpSpPr>
            <a:grpSpLocks/>
          </p:cNvGrpSpPr>
          <p:nvPr/>
        </p:nvGrpSpPr>
        <p:grpSpPr bwMode="auto">
          <a:xfrm>
            <a:off x="4598988" y="2895600"/>
            <a:ext cx="4392612" cy="565150"/>
            <a:chOff x="4599235" y="2895598"/>
            <a:chExt cx="4392112" cy="564059"/>
          </a:xfrm>
        </p:grpSpPr>
        <p:sp>
          <p:nvSpPr>
            <p:cNvPr id="24609" name="Text Box 19"/>
            <p:cNvSpPr txBox="1">
              <a:spLocks noChangeArrowheads="1"/>
            </p:cNvSpPr>
            <p:nvPr/>
          </p:nvSpPr>
          <p:spPr bwMode="auto">
            <a:xfrm>
              <a:off x="6528056" y="3124200"/>
              <a:ext cx="2463291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NextByteExpected(201)</a:t>
              </a:r>
            </a:p>
          </p:txBody>
        </p:sp>
        <p:sp>
          <p:nvSpPr>
            <p:cNvPr id="24610" name="Text Box 20"/>
            <p:cNvSpPr txBox="1">
              <a:spLocks noChangeArrowheads="1"/>
            </p:cNvSpPr>
            <p:nvPr/>
          </p:nvSpPr>
          <p:spPr bwMode="auto">
            <a:xfrm>
              <a:off x="4599235" y="3124200"/>
              <a:ext cx="2029919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LastByteRcvd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(200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24611" name="Line 22"/>
            <p:cNvSpPr>
              <a:spLocks noChangeShapeType="1"/>
            </p:cNvSpPr>
            <p:nvPr/>
          </p:nvSpPr>
          <p:spPr bwMode="auto">
            <a:xfrm flipV="1">
              <a:off x="5562600" y="2895599"/>
              <a:ext cx="1447782" cy="2285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24612" name="Line 22"/>
            <p:cNvSpPr>
              <a:spLocks noChangeShapeType="1"/>
            </p:cNvSpPr>
            <p:nvPr/>
          </p:nvSpPr>
          <p:spPr bwMode="auto">
            <a:xfrm flipH="1" flipV="1">
              <a:off x="7010382" y="2895598"/>
              <a:ext cx="304772" cy="228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68" name="Rectangle 67"/>
          <p:cNvSpPr/>
          <p:nvPr/>
        </p:nvSpPr>
        <p:spPr bwMode="auto">
          <a:xfrm>
            <a:off x="6400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101, 200</a:t>
            </a:r>
          </a:p>
        </p:txBody>
      </p:sp>
    </p:spTree>
    <p:extLst>
      <p:ext uri="{BB962C8B-B14F-4D97-AF65-F5344CB8AC3E}">
        <p14:creationId xmlns:p14="http://schemas.microsoft.com/office/powerpoint/2010/main" val="12691027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6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25602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5603" name="Text Box 6"/>
          <p:cNvSpPr txBox="1">
            <a:spLocks noChangeArrowheads="1"/>
          </p:cNvSpPr>
          <p:nvPr/>
        </p:nvSpPr>
        <p:spPr bwMode="auto">
          <a:xfrm>
            <a:off x="0" y="3124200"/>
            <a:ext cx="1916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LastByteAcked(0)</a:t>
            </a:r>
          </a:p>
        </p:txBody>
      </p:sp>
      <p:sp>
        <p:nvSpPr>
          <p:cNvPr id="25604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5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5606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25607" name="Freeform 14"/>
          <p:cNvSpPr>
            <a:spLocks/>
          </p:cNvSpPr>
          <p:nvPr/>
        </p:nvSpPr>
        <p:spPr bwMode="auto">
          <a:xfrm>
            <a:off x="2332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8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9" name="Line 22"/>
          <p:cNvSpPr>
            <a:spLocks noChangeShapeType="1"/>
          </p:cNvSpPr>
          <p:nvPr/>
        </p:nvSpPr>
        <p:spPr bwMode="auto">
          <a:xfrm flipV="1">
            <a:off x="3048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10" name="Text Box 8"/>
          <p:cNvSpPr txBox="1">
            <a:spLocks noChangeArrowheads="1"/>
          </p:cNvSpPr>
          <p:nvPr/>
        </p:nvSpPr>
        <p:spPr bwMode="auto">
          <a:xfrm>
            <a:off x="511175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grpSp>
        <p:nvGrpSpPr>
          <p:cNvPr id="25611" name="Group 34"/>
          <p:cNvGrpSpPr>
            <a:grpSpLocks/>
          </p:cNvGrpSpPr>
          <p:nvPr/>
        </p:nvGrpSpPr>
        <p:grpSpPr bwMode="auto">
          <a:xfrm>
            <a:off x="2065338" y="2895600"/>
            <a:ext cx="1973262" cy="565150"/>
            <a:chOff x="2065516" y="2895598"/>
            <a:chExt cx="1972904" cy="564059"/>
          </a:xfrm>
        </p:grpSpPr>
        <p:sp>
          <p:nvSpPr>
            <p:cNvPr id="25650" name="Text Box 7"/>
            <p:cNvSpPr txBox="1">
              <a:spLocks noChangeArrowheads="1"/>
            </p:cNvSpPr>
            <p:nvPr/>
          </p:nvSpPr>
          <p:spPr bwMode="auto">
            <a:xfrm>
              <a:off x="2065516" y="3124200"/>
              <a:ext cx="1972904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LastByteSent(300)</a:t>
              </a:r>
            </a:p>
          </p:txBody>
        </p:sp>
        <p:sp>
          <p:nvSpPr>
            <p:cNvPr id="25651" name="Line 22"/>
            <p:cNvSpPr>
              <a:spLocks noChangeShapeType="1"/>
            </p:cNvSpPr>
            <p:nvPr/>
          </p:nvSpPr>
          <p:spPr bwMode="auto">
            <a:xfrm flipH="1" flipV="1">
              <a:off x="2133541" y="2895598"/>
              <a:ext cx="76257" cy="3048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cxnSp>
        <p:nvCxnSpPr>
          <p:cNvPr id="25612" name="Straight Connector 31"/>
          <p:cNvCxnSpPr>
            <a:cxnSpLocks noChangeShapeType="1"/>
          </p:cNvCxnSpPr>
          <p:nvPr/>
        </p:nvCxnSpPr>
        <p:spPr bwMode="auto">
          <a:xfrm rot="5400000">
            <a:off x="9890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3" name="Straight Connector 34"/>
          <p:cNvCxnSpPr>
            <a:cxnSpLocks noChangeShapeType="1"/>
          </p:cNvCxnSpPr>
          <p:nvPr/>
        </p:nvCxnSpPr>
        <p:spPr bwMode="auto">
          <a:xfrm rot="5400000">
            <a:off x="52562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5614" name="Group 39"/>
          <p:cNvGrpSpPr>
            <a:grpSpLocks/>
          </p:cNvGrpSpPr>
          <p:nvPr/>
        </p:nvGrpSpPr>
        <p:grpSpPr bwMode="auto">
          <a:xfrm>
            <a:off x="1216025" y="4019550"/>
            <a:ext cx="6621463" cy="628650"/>
            <a:chOff x="1215732" y="3638550"/>
            <a:chExt cx="6621495" cy="628650"/>
          </a:xfrm>
        </p:grpSpPr>
        <p:cxnSp>
          <p:nvCxnSpPr>
            <p:cNvPr id="25646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647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Data[101,200]</a:t>
              </a:r>
            </a:p>
          </p:txBody>
        </p:sp>
        <p:sp>
          <p:nvSpPr>
            <p:cNvPr id="25648" name="TextBox 48"/>
            <p:cNvSpPr txBox="1">
              <a:spLocks noChangeArrowheads="1"/>
            </p:cNvSpPr>
            <p:nvPr/>
          </p:nvSpPr>
          <p:spPr bwMode="auto">
            <a:xfrm>
              <a:off x="1215732" y="3657600"/>
              <a:ext cx="11464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  <p:sp>
          <p:nvSpPr>
            <p:cNvPr id="25649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914400" y="2514600"/>
            <a:ext cx="1828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524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grpSp>
        <p:nvGrpSpPr>
          <p:cNvPr id="25617" name="Group 39"/>
          <p:cNvGrpSpPr>
            <a:grpSpLocks/>
          </p:cNvGrpSpPr>
          <p:nvPr/>
        </p:nvGrpSpPr>
        <p:grpSpPr bwMode="auto">
          <a:xfrm>
            <a:off x="1219200" y="3638550"/>
            <a:ext cx="6621463" cy="628650"/>
            <a:chOff x="1216025" y="3638550"/>
            <a:chExt cx="6621240" cy="628650"/>
          </a:xfrm>
        </p:grpSpPr>
        <p:cxnSp>
          <p:nvCxnSpPr>
            <p:cNvPr id="25642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643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5107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Data[1,100]</a:t>
              </a:r>
            </a:p>
          </p:txBody>
        </p:sp>
        <p:sp>
          <p:nvSpPr>
            <p:cNvPr id="25644" name="TextBox 48"/>
            <p:cNvSpPr txBox="1">
              <a:spLocks noChangeArrowheads="1"/>
            </p:cNvSpPr>
            <p:nvPr/>
          </p:nvSpPr>
          <p:spPr bwMode="auto">
            <a:xfrm>
              <a:off x="1216025" y="365760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  <p:sp>
          <p:nvSpPr>
            <p:cNvPr id="25645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</p:grpSp>
      <p:sp>
        <p:nvSpPr>
          <p:cNvPr id="25618" name="Rounded Rectangle 45"/>
          <p:cNvSpPr>
            <a:spLocks noChangeArrowheads="1"/>
          </p:cNvSpPr>
          <p:nvPr/>
        </p:nvSpPr>
        <p:spPr bwMode="auto">
          <a:xfrm>
            <a:off x="1219200" y="5715000"/>
            <a:ext cx="6934200" cy="990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 dirty="0">
                <a:latin typeface="Gill Sans Light"/>
                <a:cs typeface="Gill Sans Light"/>
              </a:rPr>
              <a:t>Sender stops sending as window full </a:t>
            </a:r>
            <a:endParaRPr lang="en-US" sz="2200" b="0" dirty="0">
              <a:latin typeface="Gill Sans Light"/>
              <a:cs typeface="Gill Sans Light"/>
            </a:endParaRPr>
          </a:p>
          <a:p>
            <a:r>
              <a:rPr lang="en-US" sz="2200" dirty="0" err="1">
                <a:latin typeface="Gill Sans Light"/>
                <a:cs typeface="Gill Sans Light"/>
              </a:rPr>
              <a:t>SndWin</a:t>
            </a:r>
            <a:r>
              <a:rPr lang="en-US" sz="2200" dirty="0">
                <a:latin typeface="Gill Sans Light"/>
                <a:cs typeface="Gill Sans Light"/>
              </a:rPr>
              <a:t> = </a:t>
            </a:r>
            <a:r>
              <a:rPr lang="en-US" sz="2200" dirty="0" err="1">
                <a:latin typeface="Gill Sans Light"/>
                <a:cs typeface="Gill Sans Light"/>
              </a:rPr>
              <a:t>AdvWin</a:t>
            </a:r>
            <a:r>
              <a:rPr lang="en-US" sz="2200" dirty="0">
                <a:latin typeface="Gill Sans Light"/>
                <a:cs typeface="Gill Sans Light"/>
              </a:rPr>
              <a:t> – (</a:t>
            </a:r>
            <a:r>
              <a:rPr lang="en-US" sz="2200" dirty="0" err="1">
                <a:latin typeface="Gill Sans Light"/>
                <a:cs typeface="Gill Sans Light"/>
              </a:rPr>
              <a:t>LastByteSent</a:t>
            </a:r>
            <a:r>
              <a:rPr lang="en-US" sz="2200" dirty="0">
                <a:latin typeface="Gill Sans Light"/>
                <a:cs typeface="Gill Sans Light"/>
              </a:rPr>
              <a:t> – </a:t>
            </a:r>
            <a:r>
              <a:rPr lang="en-US" sz="2200" dirty="0" err="1">
                <a:latin typeface="Gill Sans Light"/>
                <a:cs typeface="Gill Sans Light"/>
              </a:rPr>
              <a:t>LastByteAcked</a:t>
            </a:r>
            <a:r>
              <a:rPr lang="en-US" sz="2200" dirty="0">
                <a:latin typeface="Gill Sans Light"/>
                <a:cs typeface="Gill Sans Light"/>
              </a:rPr>
              <a:t>) </a:t>
            </a:r>
          </a:p>
          <a:p>
            <a:r>
              <a:rPr lang="en-US" sz="2200" dirty="0">
                <a:latin typeface="Gill Sans Light"/>
                <a:cs typeface="Gill Sans Light"/>
              </a:rPr>
              <a:t>             </a:t>
            </a:r>
            <a:r>
              <a:rPr lang="en-US" sz="2200" dirty="0" smtClean="0">
                <a:latin typeface="Gill Sans Light"/>
                <a:cs typeface="Gill Sans Light"/>
              </a:rPr>
              <a:t>= </a:t>
            </a:r>
            <a:r>
              <a:rPr lang="en-US" sz="2200" dirty="0">
                <a:latin typeface="Gill Sans Light"/>
                <a:cs typeface="Gill Sans Light"/>
              </a:rPr>
              <a:t>300 – (300 – 0) = 0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304800" y="2514600"/>
            <a:ext cx="1828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1,300</a:t>
            </a:r>
          </a:p>
        </p:txBody>
      </p:sp>
      <p:grpSp>
        <p:nvGrpSpPr>
          <p:cNvPr id="25620" name="Group 48"/>
          <p:cNvGrpSpPr>
            <a:grpSpLocks/>
          </p:cNvGrpSpPr>
          <p:nvPr/>
        </p:nvGrpSpPr>
        <p:grpSpPr bwMode="auto">
          <a:xfrm>
            <a:off x="1317625" y="4419600"/>
            <a:ext cx="4854575" cy="628650"/>
            <a:chOff x="1317425" y="4629150"/>
            <a:chExt cx="4854775" cy="628650"/>
          </a:xfrm>
        </p:grpSpPr>
        <p:sp>
          <p:nvSpPr>
            <p:cNvPr id="25636" name="TextBox 44"/>
            <p:cNvSpPr txBox="1">
              <a:spLocks noChangeArrowheads="1"/>
            </p:cNvSpPr>
            <p:nvPr/>
          </p:nvSpPr>
          <p:spPr bwMode="auto">
            <a:xfrm>
              <a:off x="1317425" y="4659868"/>
              <a:ext cx="1044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  <a:cs typeface="Helvetica" charset="0"/>
                </a:rPr>
                <a:t>{[1,300]}</a:t>
              </a:r>
            </a:p>
          </p:txBody>
        </p:sp>
        <p:cxnSp>
          <p:nvCxnSpPr>
            <p:cNvPr id="25637" name="Straight Arrow Connector 50"/>
            <p:cNvCxnSpPr>
              <a:cxnSpLocks noChangeShapeType="1"/>
            </p:cNvCxnSpPr>
            <p:nvPr/>
          </p:nvCxnSpPr>
          <p:spPr bwMode="auto">
            <a:xfrm>
              <a:off x="2362200" y="4876800"/>
              <a:ext cx="36576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638" name="TextBox 51"/>
            <p:cNvSpPr txBox="1">
              <a:spLocks noChangeArrowheads="1"/>
            </p:cNvSpPr>
            <p:nvPr/>
          </p:nvSpPr>
          <p:spPr bwMode="auto">
            <a:xfrm>
              <a:off x="3995738" y="4629150"/>
              <a:ext cx="179600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Data[201,300]</a:t>
              </a:r>
            </a:p>
          </p:txBody>
        </p:sp>
        <p:grpSp>
          <p:nvGrpSpPr>
            <p:cNvPr id="25639" name="Group 59"/>
            <p:cNvGrpSpPr>
              <a:grpSpLocks/>
            </p:cNvGrpSpPr>
            <p:nvPr/>
          </p:nvGrpSpPr>
          <p:grpSpPr bwMode="auto">
            <a:xfrm>
              <a:off x="5943600" y="4953000"/>
              <a:ext cx="228600" cy="304800"/>
              <a:chOff x="7467600" y="4267200"/>
              <a:chExt cx="228600" cy="304800"/>
            </a:xfrm>
          </p:grpSpPr>
          <p:cxnSp>
            <p:nvCxnSpPr>
              <p:cNvPr id="25640" name="Straight Connector 54"/>
              <p:cNvCxnSpPr>
                <a:cxnSpLocks noChangeShapeType="1"/>
              </p:cNvCxnSpPr>
              <p:nvPr/>
            </p:nvCxnSpPr>
            <p:spPr bwMode="auto">
              <a:xfrm rot="16200000" flipH="1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5641" name="Straight Connector 57"/>
              <p:cNvCxnSpPr>
                <a:cxnSpLocks noChangeShapeType="1"/>
              </p:cNvCxnSpPr>
              <p:nvPr/>
            </p:nvCxnSpPr>
            <p:spPr bwMode="auto">
              <a:xfrm rot="5400000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65" name="Rectangle 64"/>
          <p:cNvSpPr/>
          <p:nvPr/>
        </p:nvSpPr>
        <p:spPr bwMode="auto">
          <a:xfrm>
            <a:off x="21336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301, 350</a:t>
            </a:r>
          </a:p>
        </p:txBody>
      </p:sp>
      <p:cxnSp>
        <p:nvCxnSpPr>
          <p:cNvPr id="25622" name="Straight Arrow Connector 37"/>
          <p:cNvCxnSpPr>
            <a:cxnSpLocks noChangeShapeType="1"/>
          </p:cNvCxnSpPr>
          <p:nvPr/>
        </p:nvCxnSpPr>
        <p:spPr bwMode="auto">
          <a:xfrm flipH="1">
            <a:off x="3810000" y="4178300"/>
            <a:ext cx="2819400" cy="6985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3" name="Straight Arrow Connector 37"/>
          <p:cNvCxnSpPr>
            <a:cxnSpLocks noChangeShapeType="1"/>
          </p:cNvCxnSpPr>
          <p:nvPr/>
        </p:nvCxnSpPr>
        <p:spPr bwMode="auto">
          <a:xfrm flipH="1">
            <a:off x="4648200" y="4572000"/>
            <a:ext cx="1981200" cy="457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24" name="Text Box 21"/>
          <p:cNvSpPr txBox="1">
            <a:spLocks noChangeArrowheads="1"/>
          </p:cNvSpPr>
          <p:nvPr/>
        </p:nvSpPr>
        <p:spPr bwMode="auto">
          <a:xfrm>
            <a:off x="6324600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25625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25627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5628" name="Freeform 14"/>
          <p:cNvSpPr>
            <a:spLocks/>
          </p:cNvSpPr>
          <p:nvPr/>
        </p:nvSpPr>
        <p:spPr bwMode="auto">
          <a:xfrm>
            <a:off x="6172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29" name="Rectangle 5"/>
          <p:cNvSpPr>
            <a:spLocks noChangeArrowheads="1"/>
          </p:cNvSpPr>
          <p:nvPr/>
        </p:nvSpPr>
        <p:spPr bwMode="auto">
          <a:xfrm>
            <a:off x="57912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25630" name="Group 37"/>
          <p:cNvGrpSpPr>
            <a:grpSpLocks/>
          </p:cNvGrpSpPr>
          <p:nvPr/>
        </p:nvGrpSpPr>
        <p:grpSpPr bwMode="auto">
          <a:xfrm>
            <a:off x="4598988" y="2895600"/>
            <a:ext cx="4392612" cy="565150"/>
            <a:chOff x="4599235" y="2895598"/>
            <a:chExt cx="4392112" cy="564059"/>
          </a:xfrm>
        </p:grpSpPr>
        <p:sp>
          <p:nvSpPr>
            <p:cNvPr id="25632" name="Text Box 19"/>
            <p:cNvSpPr txBox="1">
              <a:spLocks noChangeArrowheads="1"/>
            </p:cNvSpPr>
            <p:nvPr/>
          </p:nvSpPr>
          <p:spPr bwMode="auto">
            <a:xfrm>
              <a:off x="6528056" y="3124200"/>
              <a:ext cx="2463291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NextByteExpected(201)</a:t>
              </a:r>
            </a:p>
          </p:txBody>
        </p:sp>
        <p:sp>
          <p:nvSpPr>
            <p:cNvPr id="25633" name="Text Box 20"/>
            <p:cNvSpPr txBox="1">
              <a:spLocks noChangeArrowheads="1"/>
            </p:cNvSpPr>
            <p:nvPr/>
          </p:nvSpPr>
          <p:spPr bwMode="auto">
            <a:xfrm>
              <a:off x="4599235" y="3124200"/>
              <a:ext cx="2029919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LastByteRcvd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(200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25634" name="Line 22"/>
            <p:cNvSpPr>
              <a:spLocks noChangeShapeType="1"/>
            </p:cNvSpPr>
            <p:nvPr/>
          </p:nvSpPr>
          <p:spPr bwMode="auto">
            <a:xfrm flipV="1">
              <a:off x="5562600" y="2895599"/>
              <a:ext cx="1447782" cy="2285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25635" name="Line 22"/>
            <p:cNvSpPr>
              <a:spLocks noChangeShapeType="1"/>
            </p:cNvSpPr>
            <p:nvPr/>
          </p:nvSpPr>
          <p:spPr bwMode="auto">
            <a:xfrm flipH="1" flipV="1">
              <a:off x="7010382" y="2895598"/>
              <a:ext cx="304772" cy="228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77" name="Rectangle 76"/>
          <p:cNvSpPr/>
          <p:nvPr/>
        </p:nvSpPr>
        <p:spPr bwMode="auto">
          <a:xfrm>
            <a:off x="6400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101, 200</a:t>
            </a:r>
          </a:p>
        </p:txBody>
      </p:sp>
    </p:spTree>
    <p:extLst>
      <p:ext uri="{BB962C8B-B14F-4D97-AF65-F5344CB8AC3E}">
        <p14:creationId xmlns:p14="http://schemas.microsoft.com/office/powerpoint/2010/main" val="1248375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625" name="Straight Arrow Connector 37"/>
          <p:cNvCxnSpPr>
            <a:cxnSpLocks noChangeShapeType="1"/>
          </p:cNvCxnSpPr>
          <p:nvPr/>
        </p:nvCxnSpPr>
        <p:spPr bwMode="auto">
          <a:xfrm flipH="1">
            <a:off x="4648200" y="4572000"/>
            <a:ext cx="1981200" cy="457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6628" name="Text Box 6"/>
          <p:cNvSpPr txBox="1">
            <a:spLocks noChangeArrowheads="1"/>
          </p:cNvSpPr>
          <p:nvPr/>
        </p:nvSpPr>
        <p:spPr bwMode="auto">
          <a:xfrm>
            <a:off x="0" y="3124200"/>
            <a:ext cx="1916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LastByteAcked(0)</a:t>
            </a:r>
          </a:p>
        </p:txBody>
      </p:sp>
      <p:sp>
        <p:nvSpPr>
          <p:cNvPr id="26629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6630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6631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26632" name="Freeform 14"/>
          <p:cNvSpPr>
            <a:spLocks/>
          </p:cNvSpPr>
          <p:nvPr/>
        </p:nvSpPr>
        <p:spPr bwMode="auto">
          <a:xfrm>
            <a:off x="2332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6633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6634" name="Line 22"/>
          <p:cNvSpPr>
            <a:spLocks noChangeShapeType="1"/>
          </p:cNvSpPr>
          <p:nvPr/>
        </p:nvSpPr>
        <p:spPr bwMode="auto">
          <a:xfrm flipV="1">
            <a:off x="3048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6635" name="Text Box 8"/>
          <p:cNvSpPr txBox="1">
            <a:spLocks noChangeArrowheads="1"/>
          </p:cNvSpPr>
          <p:nvPr/>
        </p:nvSpPr>
        <p:spPr bwMode="auto">
          <a:xfrm>
            <a:off x="511175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grpSp>
        <p:nvGrpSpPr>
          <p:cNvPr id="26636" name="Group 34"/>
          <p:cNvGrpSpPr>
            <a:grpSpLocks/>
          </p:cNvGrpSpPr>
          <p:nvPr/>
        </p:nvGrpSpPr>
        <p:grpSpPr bwMode="auto">
          <a:xfrm>
            <a:off x="2065338" y="2895600"/>
            <a:ext cx="1973262" cy="565150"/>
            <a:chOff x="2065516" y="2895598"/>
            <a:chExt cx="1972904" cy="564059"/>
          </a:xfrm>
        </p:grpSpPr>
        <p:sp>
          <p:nvSpPr>
            <p:cNvPr id="26676" name="Text Box 7"/>
            <p:cNvSpPr txBox="1">
              <a:spLocks noChangeArrowheads="1"/>
            </p:cNvSpPr>
            <p:nvPr/>
          </p:nvSpPr>
          <p:spPr bwMode="auto">
            <a:xfrm>
              <a:off x="2065516" y="3124200"/>
              <a:ext cx="1972904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LastByteSent(300)</a:t>
              </a:r>
            </a:p>
          </p:txBody>
        </p:sp>
        <p:sp>
          <p:nvSpPr>
            <p:cNvPr id="26677" name="Line 22"/>
            <p:cNvSpPr>
              <a:spLocks noChangeShapeType="1"/>
            </p:cNvSpPr>
            <p:nvPr/>
          </p:nvSpPr>
          <p:spPr bwMode="auto">
            <a:xfrm flipH="1" flipV="1">
              <a:off x="2133541" y="2895598"/>
              <a:ext cx="76257" cy="3048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cxnSp>
        <p:nvCxnSpPr>
          <p:cNvPr id="26637" name="Straight Connector 31"/>
          <p:cNvCxnSpPr>
            <a:cxnSpLocks noChangeShapeType="1"/>
          </p:cNvCxnSpPr>
          <p:nvPr/>
        </p:nvCxnSpPr>
        <p:spPr bwMode="auto">
          <a:xfrm rot="5400000">
            <a:off x="9890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8" name="Straight Connector 34"/>
          <p:cNvCxnSpPr>
            <a:cxnSpLocks noChangeShapeType="1"/>
          </p:cNvCxnSpPr>
          <p:nvPr/>
        </p:nvCxnSpPr>
        <p:spPr bwMode="auto">
          <a:xfrm rot="5400000">
            <a:off x="52562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Rectangle 38"/>
          <p:cNvSpPr/>
          <p:nvPr/>
        </p:nvSpPr>
        <p:spPr bwMode="auto">
          <a:xfrm>
            <a:off x="914400" y="2514600"/>
            <a:ext cx="1828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524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grpSp>
        <p:nvGrpSpPr>
          <p:cNvPr id="26641" name="Group 39"/>
          <p:cNvGrpSpPr>
            <a:grpSpLocks/>
          </p:cNvGrpSpPr>
          <p:nvPr/>
        </p:nvGrpSpPr>
        <p:grpSpPr bwMode="auto">
          <a:xfrm>
            <a:off x="1219200" y="3638550"/>
            <a:ext cx="6621463" cy="628650"/>
            <a:chOff x="1216025" y="3638550"/>
            <a:chExt cx="6621240" cy="628650"/>
          </a:xfrm>
        </p:grpSpPr>
        <p:cxnSp>
          <p:nvCxnSpPr>
            <p:cNvPr id="26672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73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5107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Data[1,100]</a:t>
              </a:r>
            </a:p>
          </p:txBody>
        </p:sp>
        <p:sp>
          <p:nvSpPr>
            <p:cNvPr id="26674" name="TextBox 48"/>
            <p:cNvSpPr txBox="1">
              <a:spLocks noChangeArrowheads="1"/>
            </p:cNvSpPr>
            <p:nvPr/>
          </p:nvSpPr>
          <p:spPr bwMode="auto">
            <a:xfrm>
              <a:off x="1216025" y="365760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  <p:sp>
          <p:nvSpPr>
            <p:cNvPr id="26675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</p:grpSp>
      <p:sp>
        <p:nvSpPr>
          <p:cNvPr id="46" name="Rounded Rectangle 45"/>
          <p:cNvSpPr>
            <a:spLocks noChangeArrowheads="1"/>
          </p:cNvSpPr>
          <p:nvPr/>
        </p:nvSpPr>
        <p:spPr bwMode="auto">
          <a:xfrm>
            <a:off x="1828800" y="5638800"/>
            <a:ext cx="5181600" cy="990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marL="342900" indent="-342900">
              <a:buFont typeface="Arial" charset="0"/>
              <a:buChar char="•"/>
            </a:pPr>
            <a:r>
              <a:rPr lang="en-US" sz="2400" b="0">
                <a:latin typeface="Gill Sans Light"/>
                <a:cs typeface="Gill Sans Light"/>
              </a:rPr>
              <a:t>Sender gets ack for 1</a:t>
            </a:r>
            <a:r>
              <a:rPr lang="en-US" sz="2400" b="0" baseline="30000">
                <a:latin typeface="Gill Sans Light"/>
                <a:cs typeface="Gill Sans Light"/>
              </a:rPr>
              <a:t>st</a:t>
            </a:r>
            <a:r>
              <a:rPr lang="en-US" sz="2400" b="0">
                <a:latin typeface="Gill Sans Light"/>
                <a:cs typeface="Gill Sans Light"/>
              </a:rPr>
              <a:t> packet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0">
                <a:latin typeface="Gill Sans Light"/>
                <a:cs typeface="Gill Sans Light"/>
              </a:rPr>
              <a:t>AdWin = 200</a:t>
            </a:r>
            <a:endParaRPr lang="en-US" sz="2400">
              <a:solidFill>
                <a:srgbClr val="000000"/>
              </a:solidFill>
              <a:latin typeface="Gill Sans Light"/>
              <a:cs typeface="Gill Sans Light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304800" y="2514600"/>
            <a:ext cx="1828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1,300</a:t>
            </a:r>
          </a:p>
        </p:txBody>
      </p:sp>
      <p:grpSp>
        <p:nvGrpSpPr>
          <p:cNvPr id="26644" name="Group 48"/>
          <p:cNvGrpSpPr>
            <a:grpSpLocks/>
          </p:cNvGrpSpPr>
          <p:nvPr/>
        </p:nvGrpSpPr>
        <p:grpSpPr bwMode="auto">
          <a:xfrm>
            <a:off x="1317625" y="4400550"/>
            <a:ext cx="4854575" cy="628650"/>
            <a:chOff x="1317425" y="4629150"/>
            <a:chExt cx="4854775" cy="628650"/>
          </a:xfrm>
        </p:grpSpPr>
        <p:sp>
          <p:nvSpPr>
            <p:cNvPr id="26666" name="TextBox 44"/>
            <p:cNvSpPr txBox="1">
              <a:spLocks noChangeArrowheads="1"/>
            </p:cNvSpPr>
            <p:nvPr/>
          </p:nvSpPr>
          <p:spPr bwMode="auto">
            <a:xfrm>
              <a:off x="1317425" y="4659868"/>
              <a:ext cx="1044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  <a:cs typeface="Helvetica" charset="0"/>
                </a:rPr>
                <a:t>{[1,300]}</a:t>
              </a:r>
            </a:p>
          </p:txBody>
        </p:sp>
        <p:cxnSp>
          <p:nvCxnSpPr>
            <p:cNvPr id="26667" name="Straight Arrow Connector 50"/>
            <p:cNvCxnSpPr>
              <a:cxnSpLocks noChangeShapeType="1"/>
            </p:cNvCxnSpPr>
            <p:nvPr/>
          </p:nvCxnSpPr>
          <p:spPr bwMode="auto">
            <a:xfrm>
              <a:off x="2362200" y="4876800"/>
              <a:ext cx="36576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68" name="TextBox 51"/>
            <p:cNvSpPr txBox="1">
              <a:spLocks noChangeArrowheads="1"/>
            </p:cNvSpPr>
            <p:nvPr/>
          </p:nvSpPr>
          <p:spPr bwMode="auto">
            <a:xfrm>
              <a:off x="3995738" y="4629150"/>
              <a:ext cx="179600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Data[201,300]</a:t>
              </a:r>
            </a:p>
          </p:txBody>
        </p:sp>
        <p:grpSp>
          <p:nvGrpSpPr>
            <p:cNvPr id="26669" name="Group 59"/>
            <p:cNvGrpSpPr>
              <a:grpSpLocks/>
            </p:cNvGrpSpPr>
            <p:nvPr/>
          </p:nvGrpSpPr>
          <p:grpSpPr bwMode="auto">
            <a:xfrm>
              <a:off x="5943600" y="4953000"/>
              <a:ext cx="228600" cy="304800"/>
              <a:chOff x="7467600" y="4267200"/>
              <a:chExt cx="228600" cy="304800"/>
            </a:xfrm>
          </p:grpSpPr>
          <p:cxnSp>
            <p:nvCxnSpPr>
              <p:cNvPr id="26670" name="Straight Connector 54"/>
              <p:cNvCxnSpPr>
                <a:cxnSpLocks noChangeShapeType="1"/>
              </p:cNvCxnSpPr>
              <p:nvPr/>
            </p:nvCxnSpPr>
            <p:spPr bwMode="auto">
              <a:xfrm rot="16200000" flipH="1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671" name="Straight Connector 57"/>
              <p:cNvCxnSpPr>
                <a:cxnSpLocks noChangeShapeType="1"/>
              </p:cNvCxnSpPr>
              <p:nvPr/>
            </p:nvCxnSpPr>
            <p:spPr bwMode="auto">
              <a:xfrm rot="5400000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65" name="Rectangle 64"/>
          <p:cNvSpPr/>
          <p:nvPr/>
        </p:nvSpPr>
        <p:spPr bwMode="auto">
          <a:xfrm>
            <a:off x="21336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301, 350</a:t>
            </a:r>
          </a:p>
        </p:txBody>
      </p:sp>
      <p:grpSp>
        <p:nvGrpSpPr>
          <p:cNvPr id="55" name="Group 36"/>
          <p:cNvGrpSpPr>
            <a:grpSpLocks/>
          </p:cNvGrpSpPr>
          <p:nvPr/>
        </p:nvGrpSpPr>
        <p:grpSpPr bwMode="auto">
          <a:xfrm>
            <a:off x="2362200" y="4178300"/>
            <a:ext cx="4267200" cy="1079500"/>
            <a:chOff x="2362200" y="4191000"/>
            <a:chExt cx="4267200" cy="1079500"/>
          </a:xfrm>
        </p:grpSpPr>
        <p:cxnSp>
          <p:nvCxnSpPr>
            <p:cNvPr id="26664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9271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65" name="TextBox 46"/>
            <p:cNvSpPr txBox="1">
              <a:spLocks noChangeArrowheads="1"/>
            </p:cNvSpPr>
            <p:nvPr/>
          </p:nvSpPr>
          <p:spPr bwMode="auto">
            <a:xfrm>
              <a:off x="2667000" y="4870390"/>
              <a:ext cx="2922294" cy="400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Ack=101, AdvWin = 200</a:t>
              </a:r>
            </a:p>
          </p:txBody>
        </p:sp>
      </p:grpSp>
      <p:grpSp>
        <p:nvGrpSpPr>
          <p:cNvPr id="26647" name="Group 39"/>
          <p:cNvGrpSpPr>
            <a:grpSpLocks/>
          </p:cNvGrpSpPr>
          <p:nvPr/>
        </p:nvGrpSpPr>
        <p:grpSpPr bwMode="auto">
          <a:xfrm>
            <a:off x="1216025" y="4019550"/>
            <a:ext cx="6621463" cy="628650"/>
            <a:chOff x="1215732" y="3638550"/>
            <a:chExt cx="6621495" cy="628650"/>
          </a:xfrm>
        </p:grpSpPr>
        <p:cxnSp>
          <p:nvCxnSpPr>
            <p:cNvPr id="26660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61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Data[101,200]</a:t>
              </a:r>
            </a:p>
          </p:txBody>
        </p:sp>
        <p:sp>
          <p:nvSpPr>
            <p:cNvPr id="26662" name="TextBox 48"/>
            <p:cNvSpPr txBox="1">
              <a:spLocks noChangeArrowheads="1"/>
            </p:cNvSpPr>
            <p:nvPr/>
          </p:nvSpPr>
          <p:spPr bwMode="auto">
            <a:xfrm>
              <a:off x="1215732" y="3657600"/>
              <a:ext cx="11464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  <p:sp>
          <p:nvSpPr>
            <p:cNvPr id="26663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</p:grpSp>
      <p:sp>
        <p:nvSpPr>
          <p:cNvPr id="26648" name="Text Box 21"/>
          <p:cNvSpPr txBox="1">
            <a:spLocks noChangeArrowheads="1"/>
          </p:cNvSpPr>
          <p:nvPr/>
        </p:nvSpPr>
        <p:spPr bwMode="auto">
          <a:xfrm>
            <a:off x="6324600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26649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26651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6652" name="Freeform 14"/>
          <p:cNvSpPr>
            <a:spLocks/>
          </p:cNvSpPr>
          <p:nvPr/>
        </p:nvSpPr>
        <p:spPr bwMode="auto">
          <a:xfrm>
            <a:off x="6172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6653" name="Rectangle 5"/>
          <p:cNvSpPr>
            <a:spLocks noChangeArrowheads="1"/>
          </p:cNvSpPr>
          <p:nvPr/>
        </p:nvSpPr>
        <p:spPr bwMode="auto">
          <a:xfrm>
            <a:off x="57912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26654" name="Group 37"/>
          <p:cNvGrpSpPr>
            <a:grpSpLocks/>
          </p:cNvGrpSpPr>
          <p:nvPr/>
        </p:nvGrpSpPr>
        <p:grpSpPr bwMode="auto">
          <a:xfrm>
            <a:off x="4598988" y="2895600"/>
            <a:ext cx="4392612" cy="565150"/>
            <a:chOff x="4599235" y="2895598"/>
            <a:chExt cx="4392112" cy="564059"/>
          </a:xfrm>
        </p:grpSpPr>
        <p:sp>
          <p:nvSpPr>
            <p:cNvPr id="26656" name="Text Box 19"/>
            <p:cNvSpPr txBox="1">
              <a:spLocks noChangeArrowheads="1"/>
            </p:cNvSpPr>
            <p:nvPr/>
          </p:nvSpPr>
          <p:spPr bwMode="auto">
            <a:xfrm>
              <a:off x="6528056" y="3124200"/>
              <a:ext cx="2463291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NextByteExpected(201)</a:t>
              </a:r>
            </a:p>
          </p:txBody>
        </p:sp>
        <p:sp>
          <p:nvSpPr>
            <p:cNvPr id="26657" name="Text Box 20"/>
            <p:cNvSpPr txBox="1">
              <a:spLocks noChangeArrowheads="1"/>
            </p:cNvSpPr>
            <p:nvPr/>
          </p:nvSpPr>
          <p:spPr bwMode="auto">
            <a:xfrm>
              <a:off x="4599235" y="3124200"/>
              <a:ext cx="2029919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LastByteRcvd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(200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26658" name="Line 22"/>
            <p:cNvSpPr>
              <a:spLocks noChangeShapeType="1"/>
            </p:cNvSpPr>
            <p:nvPr/>
          </p:nvSpPr>
          <p:spPr bwMode="auto">
            <a:xfrm flipV="1">
              <a:off x="5562600" y="2895599"/>
              <a:ext cx="1447782" cy="2285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26659" name="Line 22"/>
            <p:cNvSpPr>
              <a:spLocks noChangeShapeType="1"/>
            </p:cNvSpPr>
            <p:nvPr/>
          </p:nvSpPr>
          <p:spPr bwMode="auto">
            <a:xfrm flipH="1" flipV="1">
              <a:off x="7010382" y="2895598"/>
              <a:ext cx="304772" cy="228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68" name="Rectangle 67"/>
          <p:cNvSpPr/>
          <p:nvPr/>
        </p:nvSpPr>
        <p:spPr bwMode="auto">
          <a:xfrm>
            <a:off x="6400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101, 200</a:t>
            </a:r>
          </a:p>
        </p:txBody>
      </p:sp>
    </p:spTree>
    <p:extLst>
      <p:ext uri="{BB962C8B-B14F-4D97-AF65-F5344CB8AC3E}">
        <p14:creationId xmlns:p14="http://schemas.microsoft.com/office/powerpoint/2010/main" val="856929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649" name="Straight Arrow Connector 37"/>
          <p:cNvCxnSpPr>
            <a:cxnSpLocks noChangeShapeType="1"/>
          </p:cNvCxnSpPr>
          <p:nvPr/>
        </p:nvCxnSpPr>
        <p:spPr bwMode="auto">
          <a:xfrm flipH="1">
            <a:off x="4648200" y="4572000"/>
            <a:ext cx="1981200" cy="457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7652" name="Text Box 6"/>
          <p:cNvSpPr txBox="1">
            <a:spLocks noChangeArrowheads="1"/>
          </p:cNvSpPr>
          <p:nvPr/>
        </p:nvSpPr>
        <p:spPr bwMode="auto">
          <a:xfrm>
            <a:off x="65088" y="3124200"/>
            <a:ext cx="2144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</a:t>
            </a:r>
            <a:r>
              <a:rPr lang="en-US" sz="1600">
                <a:solidFill>
                  <a:srgbClr val="FF0000"/>
                </a:solidFill>
                <a:latin typeface="Helvetica" charset="0"/>
                <a:cs typeface="Helvetica" charset="0"/>
              </a:rPr>
              <a:t>100</a:t>
            </a:r>
            <a:r>
              <a:rPr lang="en-US" sz="160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27653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7654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7655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27656" name="Freeform 14"/>
          <p:cNvSpPr>
            <a:spLocks/>
          </p:cNvSpPr>
          <p:nvPr/>
        </p:nvSpPr>
        <p:spPr bwMode="auto">
          <a:xfrm>
            <a:off x="2332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7657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7658" name="Line 22"/>
          <p:cNvSpPr>
            <a:spLocks noChangeShapeType="1"/>
          </p:cNvSpPr>
          <p:nvPr/>
        </p:nvSpPr>
        <p:spPr bwMode="auto">
          <a:xfrm flipV="1">
            <a:off x="9144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7659" name="Text Box 8"/>
          <p:cNvSpPr txBox="1">
            <a:spLocks noChangeArrowheads="1"/>
          </p:cNvSpPr>
          <p:nvPr/>
        </p:nvSpPr>
        <p:spPr bwMode="auto">
          <a:xfrm>
            <a:off x="511175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grpSp>
        <p:nvGrpSpPr>
          <p:cNvPr id="27660" name="Group 34"/>
          <p:cNvGrpSpPr>
            <a:grpSpLocks/>
          </p:cNvGrpSpPr>
          <p:nvPr/>
        </p:nvGrpSpPr>
        <p:grpSpPr bwMode="auto">
          <a:xfrm>
            <a:off x="2065338" y="2895600"/>
            <a:ext cx="1973262" cy="565150"/>
            <a:chOff x="2065516" y="2895598"/>
            <a:chExt cx="1972904" cy="564059"/>
          </a:xfrm>
        </p:grpSpPr>
        <p:sp>
          <p:nvSpPr>
            <p:cNvPr id="27701" name="Text Box 7"/>
            <p:cNvSpPr txBox="1">
              <a:spLocks noChangeArrowheads="1"/>
            </p:cNvSpPr>
            <p:nvPr/>
          </p:nvSpPr>
          <p:spPr bwMode="auto">
            <a:xfrm>
              <a:off x="2065516" y="3124200"/>
              <a:ext cx="1972904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LastByteSent(300)</a:t>
              </a:r>
            </a:p>
          </p:txBody>
        </p:sp>
        <p:sp>
          <p:nvSpPr>
            <p:cNvPr id="27702" name="Line 22"/>
            <p:cNvSpPr>
              <a:spLocks noChangeShapeType="1"/>
            </p:cNvSpPr>
            <p:nvPr/>
          </p:nvSpPr>
          <p:spPr bwMode="auto">
            <a:xfrm flipH="1" flipV="1">
              <a:off x="2133541" y="2895598"/>
              <a:ext cx="76257" cy="3048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cxnSp>
        <p:nvCxnSpPr>
          <p:cNvPr id="27661" name="Straight Connector 31"/>
          <p:cNvCxnSpPr>
            <a:cxnSpLocks noChangeShapeType="1"/>
          </p:cNvCxnSpPr>
          <p:nvPr/>
        </p:nvCxnSpPr>
        <p:spPr bwMode="auto">
          <a:xfrm rot="5400000">
            <a:off x="9890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2" name="Straight Connector 34"/>
          <p:cNvCxnSpPr>
            <a:cxnSpLocks noChangeShapeType="1"/>
          </p:cNvCxnSpPr>
          <p:nvPr/>
        </p:nvCxnSpPr>
        <p:spPr bwMode="auto">
          <a:xfrm rot="5400000">
            <a:off x="52562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Rectangle 38"/>
          <p:cNvSpPr/>
          <p:nvPr/>
        </p:nvSpPr>
        <p:spPr bwMode="auto">
          <a:xfrm>
            <a:off x="914400" y="2514600"/>
            <a:ext cx="1828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524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grpSp>
        <p:nvGrpSpPr>
          <p:cNvPr id="27665" name="Group 39"/>
          <p:cNvGrpSpPr>
            <a:grpSpLocks/>
          </p:cNvGrpSpPr>
          <p:nvPr/>
        </p:nvGrpSpPr>
        <p:grpSpPr bwMode="auto">
          <a:xfrm>
            <a:off x="1219200" y="3638550"/>
            <a:ext cx="6621463" cy="628650"/>
            <a:chOff x="1216025" y="3638550"/>
            <a:chExt cx="6621240" cy="628650"/>
          </a:xfrm>
        </p:grpSpPr>
        <p:cxnSp>
          <p:nvCxnSpPr>
            <p:cNvPr id="27697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698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5107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Data[1,100]</a:t>
              </a:r>
            </a:p>
          </p:txBody>
        </p:sp>
        <p:sp>
          <p:nvSpPr>
            <p:cNvPr id="27699" name="TextBox 48"/>
            <p:cNvSpPr txBox="1">
              <a:spLocks noChangeArrowheads="1"/>
            </p:cNvSpPr>
            <p:nvPr/>
          </p:nvSpPr>
          <p:spPr bwMode="auto">
            <a:xfrm>
              <a:off x="1216025" y="365760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  <p:sp>
          <p:nvSpPr>
            <p:cNvPr id="27700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</p:grpSp>
      <p:sp>
        <p:nvSpPr>
          <p:cNvPr id="47" name="Rectangle 46"/>
          <p:cNvSpPr/>
          <p:nvPr/>
        </p:nvSpPr>
        <p:spPr bwMode="auto">
          <a:xfrm>
            <a:off x="914400" y="2514600"/>
            <a:ext cx="12192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101,300</a:t>
            </a:r>
          </a:p>
        </p:txBody>
      </p:sp>
      <p:grpSp>
        <p:nvGrpSpPr>
          <p:cNvPr id="27667" name="Group 48"/>
          <p:cNvGrpSpPr>
            <a:grpSpLocks/>
          </p:cNvGrpSpPr>
          <p:nvPr/>
        </p:nvGrpSpPr>
        <p:grpSpPr bwMode="auto">
          <a:xfrm>
            <a:off x="1317625" y="4400550"/>
            <a:ext cx="4854575" cy="628650"/>
            <a:chOff x="1317425" y="4629150"/>
            <a:chExt cx="4854775" cy="628650"/>
          </a:xfrm>
        </p:grpSpPr>
        <p:sp>
          <p:nvSpPr>
            <p:cNvPr id="27691" name="TextBox 44"/>
            <p:cNvSpPr txBox="1">
              <a:spLocks noChangeArrowheads="1"/>
            </p:cNvSpPr>
            <p:nvPr/>
          </p:nvSpPr>
          <p:spPr bwMode="auto">
            <a:xfrm>
              <a:off x="1317425" y="4659868"/>
              <a:ext cx="1044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  <a:cs typeface="Helvetica" charset="0"/>
                </a:rPr>
                <a:t>{[1,300]}</a:t>
              </a:r>
            </a:p>
          </p:txBody>
        </p:sp>
        <p:cxnSp>
          <p:nvCxnSpPr>
            <p:cNvPr id="27692" name="Straight Arrow Connector 50"/>
            <p:cNvCxnSpPr>
              <a:cxnSpLocks noChangeShapeType="1"/>
            </p:cNvCxnSpPr>
            <p:nvPr/>
          </p:nvCxnSpPr>
          <p:spPr bwMode="auto">
            <a:xfrm>
              <a:off x="2362200" y="4876800"/>
              <a:ext cx="36576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693" name="TextBox 51"/>
            <p:cNvSpPr txBox="1">
              <a:spLocks noChangeArrowheads="1"/>
            </p:cNvSpPr>
            <p:nvPr/>
          </p:nvSpPr>
          <p:spPr bwMode="auto">
            <a:xfrm>
              <a:off x="3995738" y="4629150"/>
              <a:ext cx="179600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Data[201,300]</a:t>
              </a:r>
            </a:p>
          </p:txBody>
        </p:sp>
        <p:grpSp>
          <p:nvGrpSpPr>
            <p:cNvPr id="27694" name="Group 59"/>
            <p:cNvGrpSpPr>
              <a:grpSpLocks/>
            </p:cNvGrpSpPr>
            <p:nvPr/>
          </p:nvGrpSpPr>
          <p:grpSpPr bwMode="auto">
            <a:xfrm>
              <a:off x="5943600" y="4953000"/>
              <a:ext cx="228600" cy="304800"/>
              <a:chOff x="7467600" y="4267200"/>
              <a:chExt cx="228600" cy="304800"/>
            </a:xfrm>
          </p:grpSpPr>
          <p:cxnSp>
            <p:nvCxnSpPr>
              <p:cNvPr id="27695" name="Straight Connector 54"/>
              <p:cNvCxnSpPr>
                <a:cxnSpLocks noChangeShapeType="1"/>
              </p:cNvCxnSpPr>
              <p:nvPr/>
            </p:nvCxnSpPr>
            <p:spPr bwMode="auto">
              <a:xfrm rot="16200000" flipH="1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7696" name="Straight Connector 57"/>
              <p:cNvCxnSpPr>
                <a:cxnSpLocks noChangeShapeType="1"/>
              </p:cNvCxnSpPr>
              <p:nvPr/>
            </p:nvCxnSpPr>
            <p:spPr bwMode="auto">
              <a:xfrm rot="5400000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65" name="Rectangle 64"/>
          <p:cNvSpPr/>
          <p:nvPr/>
        </p:nvSpPr>
        <p:spPr bwMode="auto">
          <a:xfrm>
            <a:off x="21336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301, 350</a:t>
            </a:r>
          </a:p>
        </p:txBody>
      </p:sp>
      <p:grpSp>
        <p:nvGrpSpPr>
          <p:cNvPr id="27669" name="Group 36"/>
          <p:cNvGrpSpPr>
            <a:grpSpLocks/>
          </p:cNvGrpSpPr>
          <p:nvPr/>
        </p:nvGrpSpPr>
        <p:grpSpPr bwMode="auto">
          <a:xfrm>
            <a:off x="990600" y="4178300"/>
            <a:ext cx="5638800" cy="1098550"/>
            <a:chOff x="990600" y="4191000"/>
            <a:chExt cx="5638800" cy="1098632"/>
          </a:xfrm>
        </p:grpSpPr>
        <p:cxnSp>
          <p:nvCxnSpPr>
            <p:cNvPr id="27688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9271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689" name="TextBox 46"/>
            <p:cNvSpPr txBox="1">
              <a:spLocks noChangeArrowheads="1"/>
            </p:cNvSpPr>
            <p:nvPr/>
          </p:nvSpPr>
          <p:spPr bwMode="auto">
            <a:xfrm>
              <a:off x="2667000" y="4889500"/>
              <a:ext cx="2922294" cy="4001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Ack=101, AdvWin = 200</a:t>
              </a:r>
            </a:p>
          </p:txBody>
        </p:sp>
        <p:sp>
          <p:nvSpPr>
            <p:cNvPr id="27690" name="TextBox 49"/>
            <p:cNvSpPr txBox="1">
              <a:spLocks noChangeArrowheads="1"/>
            </p:cNvSpPr>
            <p:nvPr/>
          </p:nvSpPr>
          <p:spPr bwMode="auto">
            <a:xfrm>
              <a:off x="990600" y="4889500"/>
              <a:ext cx="13644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{101, 300}</a:t>
              </a:r>
            </a:p>
          </p:txBody>
        </p:sp>
      </p:grpSp>
      <p:grpSp>
        <p:nvGrpSpPr>
          <p:cNvPr id="27670" name="Group 39"/>
          <p:cNvGrpSpPr>
            <a:grpSpLocks/>
          </p:cNvGrpSpPr>
          <p:nvPr/>
        </p:nvGrpSpPr>
        <p:grpSpPr bwMode="auto">
          <a:xfrm>
            <a:off x="1216025" y="4019550"/>
            <a:ext cx="6621463" cy="628650"/>
            <a:chOff x="1215732" y="3638550"/>
            <a:chExt cx="6621495" cy="628650"/>
          </a:xfrm>
        </p:grpSpPr>
        <p:cxnSp>
          <p:nvCxnSpPr>
            <p:cNvPr id="27684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685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Data[101,200]</a:t>
              </a:r>
            </a:p>
          </p:txBody>
        </p:sp>
        <p:sp>
          <p:nvSpPr>
            <p:cNvPr id="27686" name="TextBox 48"/>
            <p:cNvSpPr txBox="1">
              <a:spLocks noChangeArrowheads="1"/>
            </p:cNvSpPr>
            <p:nvPr/>
          </p:nvSpPr>
          <p:spPr bwMode="auto">
            <a:xfrm>
              <a:off x="1215732" y="3657600"/>
              <a:ext cx="11464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  <p:sp>
          <p:nvSpPr>
            <p:cNvPr id="27687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</p:grpSp>
      <p:sp>
        <p:nvSpPr>
          <p:cNvPr id="27671" name="Rounded Rectangle 67"/>
          <p:cNvSpPr>
            <a:spLocks noChangeArrowheads="1"/>
          </p:cNvSpPr>
          <p:nvPr/>
        </p:nvSpPr>
        <p:spPr bwMode="auto">
          <a:xfrm>
            <a:off x="1447800" y="5562600"/>
            <a:ext cx="6248400" cy="11430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marL="342900" indent="-342900">
              <a:buFont typeface="Arial" charset="0"/>
              <a:buChar char="•"/>
            </a:pPr>
            <a:r>
              <a:rPr lang="en-US" sz="2400" b="0">
                <a:latin typeface="Gill Sans Light"/>
                <a:cs typeface="Gill Sans Light"/>
              </a:rPr>
              <a:t>Ack for 1</a:t>
            </a:r>
            <a:r>
              <a:rPr lang="en-US" sz="2400" b="0" baseline="30000">
                <a:latin typeface="Gill Sans Light"/>
                <a:cs typeface="Gill Sans Light"/>
              </a:rPr>
              <a:t>st</a:t>
            </a:r>
            <a:r>
              <a:rPr lang="en-US" sz="2400" b="0">
                <a:latin typeface="Gill Sans Light"/>
                <a:cs typeface="Gill Sans Light"/>
              </a:rPr>
              <a:t> packet (ack indicates next byte expected by receiver)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0">
                <a:latin typeface="Gill Sans Light"/>
                <a:cs typeface="Gill Sans Light"/>
              </a:rPr>
              <a:t>Receiver no longer needs first 100 bytes</a:t>
            </a:r>
          </a:p>
        </p:txBody>
      </p:sp>
      <p:sp>
        <p:nvSpPr>
          <p:cNvPr id="27672" name="Text Box 21"/>
          <p:cNvSpPr txBox="1">
            <a:spLocks noChangeArrowheads="1"/>
          </p:cNvSpPr>
          <p:nvPr/>
        </p:nvSpPr>
        <p:spPr bwMode="auto">
          <a:xfrm>
            <a:off x="6324600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27673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27675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7676" name="Freeform 14"/>
          <p:cNvSpPr>
            <a:spLocks/>
          </p:cNvSpPr>
          <p:nvPr/>
        </p:nvSpPr>
        <p:spPr bwMode="auto">
          <a:xfrm>
            <a:off x="6172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7677" name="Rectangle 5"/>
          <p:cNvSpPr>
            <a:spLocks noChangeArrowheads="1"/>
          </p:cNvSpPr>
          <p:nvPr/>
        </p:nvSpPr>
        <p:spPr bwMode="auto">
          <a:xfrm>
            <a:off x="57912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27678" name="Group 37"/>
          <p:cNvGrpSpPr>
            <a:grpSpLocks/>
          </p:cNvGrpSpPr>
          <p:nvPr/>
        </p:nvGrpSpPr>
        <p:grpSpPr bwMode="auto">
          <a:xfrm>
            <a:off x="4598988" y="2895600"/>
            <a:ext cx="4392612" cy="565150"/>
            <a:chOff x="4599235" y="2895598"/>
            <a:chExt cx="4392112" cy="564059"/>
          </a:xfrm>
        </p:grpSpPr>
        <p:sp>
          <p:nvSpPr>
            <p:cNvPr id="27680" name="Text Box 19"/>
            <p:cNvSpPr txBox="1">
              <a:spLocks noChangeArrowheads="1"/>
            </p:cNvSpPr>
            <p:nvPr/>
          </p:nvSpPr>
          <p:spPr bwMode="auto">
            <a:xfrm>
              <a:off x="6528056" y="3124200"/>
              <a:ext cx="2463291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NextByteExpected(201)</a:t>
              </a:r>
            </a:p>
          </p:txBody>
        </p:sp>
        <p:sp>
          <p:nvSpPr>
            <p:cNvPr id="27681" name="Text Box 20"/>
            <p:cNvSpPr txBox="1">
              <a:spLocks noChangeArrowheads="1"/>
            </p:cNvSpPr>
            <p:nvPr/>
          </p:nvSpPr>
          <p:spPr bwMode="auto">
            <a:xfrm>
              <a:off x="4599235" y="3124200"/>
              <a:ext cx="2029919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LastByteRcvd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(200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27682" name="Line 22"/>
            <p:cNvSpPr>
              <a:spLocks noChangeShapeType="1"/>
            </p:cNvSpPr>
            <p:nvPr/>
          </p:nvSpPr>
          <p:spPr bwMode="auto">
            <a:xfrm flipV="1">
              <a:off x="5562600" y="2895599"/>
              <a:ext cx="1447782" cy="2285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27683" name="Line 22"/>
            <p:cNvSpPr>
              <a:spLocks noChangeShapeType="1"/>
            </p:cNvSpPr>
            <p:nvPr/>
          </p:nvSpPr>
          <p:spPr bwMode="auto">
            <a:xfrm flipH="1" flipV="1">
              <a:off x="7010382" y="2895598"/>
              <a:ext cx="304772" cy="228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68" name="Rectangle 67"/>
          <p:cNvSpPr/>
          <p:nvPr/>
        </p:nvSpPr>
        <p:spPr bwMode="auto">
          <a:xfrm>
            <a:off x="6400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101, 200</a:t>
            </a:r>
          </a:p>
        </p:txBody>
      </p:sp>
    </p:spTree>
    <p:extLst>
      <p:ext uri="{BB962C8B-B14F-4D97-AF65-F5344CB8AC3E}">
        <p14:creationId xmlns:p14="http://schemas.microsoft.com/office/powerpoint/2010/main" val="24439166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Flow Control</a:t>
            </a:r>
          </a:p>
        </p:txBody>
      </p:sp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05800" cy="3200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Recall: Flow control ensures a fast sender does not  overwhelm a slow receiver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Example: Producer-consumer with bounded buffer (Lecture 5)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A buffer between producer and consumer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Producer puts items into buffer as long as buffer </a:t>
            </a:r>
            <a:r>
              <a:rPr lang="en-US" sz="2400" b="1" dirty="0">
                <a:latin typeface="Gill Sans Light"/>
                <a:ea typeface="ＭＳ Ｐゴシック" charset="0"/>
                <a:cs typeface="Gill Sans Light"/>
              </a:rPr>
              <a:t>not full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Consumer consumes items from buffer</a:t>
            </a:r>
          </a:p>
          <a:p>
            <a:pPr>
              <a:lnSpc>
                <a:spcPct val="100000"/>
              </a:lnSpc>
            </a:pPr>
            <a:endParaRPr lang="en-US" dirty="0">
              <a:latin typeface="Gill Sans Light"/>
              <a:ea typeface="ＭＳ Ｐゴシック" charset="0"/>
              <a:cs typeface="Gill Sans Light"/>
            </a:endParaRPr>
          </a:p>
          <a:p>
            <a:pPr>
              <a:lnSpc>
                <a:spcPct val="100000"/>
              </a:lnSpc>
            </a:pPr>
            <a:endParaRPr lang="en-US" dirty="0">
              <a:latin typeface="Gill Sans Light"/>
              <a:ea typeface="ＭＳ Ｐゴシック" charset="0"/>
              <a:cs typeface="Gill Sans Light"/>
            </a:endParaRPr>
          </a:p>
        </p:txBody>
      </p:sp>
      <p:sp>
        <p:nvSpPr>
          <p:cNvPr id="7171" name="Oval 1"/>
          <p:cNvSpPr>
            <a:spLocks noChangeArrowheads="1"/>
          </p:cNvSpPr>
          <p:nvPr/>
        </p:nvSpPr>
        <p:spPr bwMode="auto">
          <a:xfrm>
            <a:off x="1066800" y="4267200"/>
            <a:ext cx="1371600" cy="1219200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000" b="0">
                <a:latin typeface="Helvetica" charset="0"/>
                <a:cs typeface="Helvetica" charset="0"/>
              </a:rPr>
              <a:t>Produ-cer</a:t>
            </a:r>
            <a:endParaRPr lang="en-US" sz="2000">
              <a:latin typeface="Helvetica" charset="0"/>
              <a:cs typeface="Helvetica" charset="0"/>
            </a:endParaRPr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6553200" y="4267200"/>
            <a:ext cx="1295400" cy="1219200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000" b="0">
                <a:latin typeface="Helvetica" charset="0"/>
                <a:cs typeface="Helvetica" charset="0"/>
              </a:rPr>
              <a:t>Con-sumer</a:t>
            </a:r>
            <a:endParaRPr lang="en-US" sz="2000">
              <a:latin typeface="Helvetica" charset="0"/>
              <a:cs typeface="Helvetica" charset="0"/>
            </a:endParaRPr>
          </a:p>
        </p:txBody>
      </p:sp>
      <p:sp>
        <p:nvSpPr>
          <p:cNvPr id="7173" name="Rectangle 2"/>
          <p:cNvSpPr>
            <a:spLocks noChangeArrowheads="1"/>
          </p:cNvSpPr>
          <p:nvPr/>
        </p:nvSpPr>
        <p:spPr bwMode="auto">
          <a:xfrm>
            <a:off x="5715000" y="4648200"/>
            <a:ext cx="304800" cy="381000"/>
          </a:xfrm>
          <a:prstGeom prst="rect">
            <a:avLst/>
          </a:prstGeom>
          <a:solidFill>
            <a:srgbClr val="3366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410200" y="4648200"/>
            <a:ext cx="304800" cy="381000"/>
          </a:xfrm>
          <a:prstGeom prst="rect">
            <a:avLst/>
          </a:prstGeom>
          <a:solidFill>
            <a:srgbClr val="3366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105400" y="4648200"/>
            <a:ext cx="304800" cy="381000"/>
          </a:xfrm>
          <a:prstGeom prst="rect">
            <a:avLst/>
          </a:prstGeom>
          <a:solidFill>
            <a:srgbClr val="3366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cxnSp>
        <p:nvCxnSpPr>
          <p:cNvPr id="7176" name="Straight Connector 5"/>
          <p:cNvCxnSpPr>
            <a:cxnSpLocks noChangeShapeType="1"/>
          </p:cNvCxnSpPr>
          <p:nvPr/>
        </p:nvCxnSpPr>
        <p:spPr bwMode="auto">
          <a:xfrm>
            <a:off x="4648200" y="46482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7" name="Straight Connector 12"/>
          <p:cNvCxnSpPr>
            <a:cxnSpLocks noChangeShapeType="1"/>
          </p:cNvCxnSpPr>
          <p:nvPr/>
        </p:nvCxnSpPr>
        <p:spPr bwMode="auto">
          <a:xfrm>
            <a:off x="4648200" y="50292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8" name="Straight Arrow Connector 11"/>
          <p:cNvCxnSpPr>
            <a:cxnSpLocks noChangeShapeType="1"/>
          </p:cNvCxnSpPr>
          <p:nvPr/>
        </p:nvCxnSpPr>
        <p:spPr bwMode="auto">
          <a:xfrm>
            <a:off x="6019800" y="4876800"/>
            <a:ext cx="5334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9" name="Straight Arrow Connector 20"/>
          <p:cNvCxnSpPr>
            <a:cxnSpLocks noChangeShapeType="1"/>
            <a:stCxn id="7171" idx="6"/>
          </p:cNvCxnSpPr>
          <p:nvPr/>
        </p:nvCxnSpPr>
        <p:spPr bwMode="auto">
          <a:xfrm>
            <a:off x="2438400" y="4876800"/>
            <a:ext cx="22860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80" name="TextBox 22"/>
          <p:cNvSpPr txBox="1">
            <a:spLocks noChangeArrowheads="1"/>
          </p:cNvSpPr>
          <p:nvPr/>
        </p:nvSpPr>
        <p:spPr bwMode="auto">
          <a:xfrm>
            <a:off x="4953000" y="4114800"/>
            <a:ext cx="836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0">
                <a:latin typeface="Helvetica" charset="0"/>
                <a:cs typeface="Helvetica" charset="0"/>
              </a:rPr>
              <a:t>buffer</a:t>
            </a:r>
          </a:p>
        </p:txBody>
      </p:sp>
    </p:spTree>
    <p:extLst>
      <p:ext uri="{BB962C8B-B14F-4D97-AF65-F5344CB8AC3E}">
        <p14:creationId xmlns:p14="http://schemas.microsoft.com/office/powerpoint/2010/main" val="24414402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673" name="Straight Arrow Connector 37"/>
          <p:cNvCxnSpPr>
            <a:cxnSpLocks noChangeShapeType="1"/>
          </p:cNvCxnSpPr>
          <p:nvPr/>
        </p:nvCxnSpPr>
        <p:spPr bwMode="auto">
          <a:xfrm flipH="1">
            <a:off x="4648200" y="4572000"/>
            <a:ext cx="1981200" cy="457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8676" name="Text Box 6"/>
          <p:cNvSpPr txBox="1">
            <a:spLocks noChangeArrowheads="1"/>
          </p:cNvSpPr>
          <p:nvPr/>
        </p:nvSpPr>
        <p:spPr bwMode="auto">
          <a:xfrm>
            <a:off x="65088" y="3124200"/>
            <a:ext cx="2144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</a:t>
            </a:r>
            <a:r>
              <a:rPr lang="en-US" sz="1600">
                <a:solidFill>
                  <a:srgbClr val="FF0000"/>
                </a:solidFill>
                <a:latin typeface="Helvetica" charset="0"/>
                <a:cs typeface="Helvetica" charset="0"/>
              </a:rPr>
              <a:t>100</a:t>
            </a:r>
            <a:r>
              <a:rPr lang="en-US" sz="160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28677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678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8679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28680" name="Freeform 14"/>
          <p:cNvSpPr>
            <a:spLocks/>
          </p:cNvSpPr>
          <p:nvPr/>
        </p:nvSpPr>
        <p:spPr bwMode="auto">
          <a:xfrm>
            <a:off x="2332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681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682" name="Line 22"/>
          <p:cNvSpPr>
            <a:spLocks noChangeShapeType="1"/>
          </p:cNvSpPr>
          <p:nvPr/>
        </p:nvSpPr>
        <p:spPr bwMode="auto">
          <a:xfrm flipV="1">
            <a:off x="9144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683" name="Text Box 8"/>
          <p:cNvSpPr txBox="1">
            <a:spLocks noChangeArrowheads="1"/>
          </p:cNvSpPr>
          <p:nvPr/>
        </p:nvSpPr>
        <p:spPr bwMode="auto">
          <a:xfrm>
            <a:off x="511175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grpSp>
        <p:nvGrpSpPr>
          <p:cNvPr id="28684" name="Group 34"/>
          <p:cNvGrpSpPr>
            <a:grpSpLocks/>
          </p:cNvGrpSpPr>
          <p:nvPr/>
        </p:nvGrpSpPr>
        <p:grpSpPr bwMode="auto">
          <a:xfrm>
            <a:off x="2065338" y="2895600"/>
            <a:ext cx="1973262" cy="565150"/>
            <a:chOff x="2065516" y="2895598"/>
            <a:chExt cx="1972904" cy="564059"/>
          </a:xfrm>
        </p:grpSpPr>
        <p:sp>
          <p:nvSpPr>
            <p:cNvPr id="28725" name="Text Box 7"/>
            <p:cNvSpPr txBox="1">
              <a:spLocks noChangeArrowheads="1"/>
            </p:cNvSpPr>
            <p:nvPr/>
          </p:nvSpPr>
          <p:spPr bwMode="auto">
            <a:xfrm>
              <a:off x="2065516" y="3124200"/>
              <a:ext cx="1972904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LastByteSent(300)</a:t>
              </a:r>
            </a:p>
          </p:txBody>
        </p:sp>
        <p:sp>
          <p:nvSpPr>
            <p:cNvPr id="28726" name="Line 22"/>
            <p:cNvSpPr>
              <a:spLocks noChangeShapeType="1"/>
            </p:cNvSpPr>
            <p:nvPr/>
          </p:nvSpPr>
          <p:spPr bwMode="auto">
            <a:xfrm flipH="1" flipV="1">
              <a:off x="2133541" y="2895598"/>
              <a:ext cx="76257" cy="3048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cxnSp>
        <p:nvCxnSpPr>
          <p:cNvPr id="28685" name="Straight Connector 31"/>
          <p:cNvCxnSpPr>
            <a:cxnSpLocks noChangeShapeType="1"/>
          </p:cNvCxnSpPr>
          <p:nvPr/>
        </p:nvCxnSpPr>
        <p:spPr bwMode="auto">
          <a:xfrm rot="5400000">
            <a:off x="9890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6" name="Straight Connector 34"/>
          <p:cNvCxnSpPr>
            <a:cxnSpLocks noChangeShapeType="1"/>
          </p:cNvCxnSpPr>
          <p:nvPr/>
        </p:nvCxnSpPr>
        <p:spPr bwMode="auto">
          <a:xfrm rot="5400000">
            <a:off x="52562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Rectangle 38"/>
          <p:cNvSpPr/>
          <p:nvPr/>
        </p:nvSpPr>
        <p:spPr bwMode="auto">
          <a:xfrm>
            <a:off x="914400" y="2514600"/>
            <a:ext cx="1828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524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grpSp>
        <p:nvGrpSpPr>
          <p:cNvPr id="28689" name="Group 39"/>
          <p:cNvGrpSpPr>
            <a:grpSpLocks/>
          </p:cNvGrpSpPr>
          <p:nvPr/>
        </p:nvGrpSpPr>
        <p:grpSpPr bwMode="auto">
          <a:xfrm>
            <a:off x="1219200" y="3638550"/>
            <a:ext cx="6621463" cy="628650"/>
            <a:chOff x="1216025" y="3638550"/>
            <a:chExt cx="6621240" cy="628650"/>
          </a:xfrm>
        </p:grpSpPr>
        <p:cxnSp>
          <p:nvCxnSpPr>
            <p:cNvPr id="28721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722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5107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Data[1,100]</a:t>
              </a:r>
            </a:p>
          </p:txBody>
        </p:sp>
        <p:sp>
          <p:nvSpPr>
            <p:cNvPr id="28723" name="TextBox 48"/>
            <p:cNvSpPr txBox="1">
              <a:spLocks noChangeArrowheads="1"/>
            </p:cNvSpPr>
            <p:nvPr/>
          </p:nvSpPr>
          <p:spPr bwMode="auto">
            <a:xfrm>
              <a:off x="1216025" y="365760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  <p:sp>
          <p:nvSpPr>
            <p:cNvPr id="28724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</p:grpSp>
      <p:sp>
        <p:nvSpPr>
          <p:cNvPr id="47" name="Rectangle 46"/>
          <p:cNvSpPr/>
          <p:nvPr/>
        </p:nvSpPr>
        <p:spPr bwMode="auto">
          <a:xfrm>
            <a:off x="914400" y="2514600"/>
            <a:ext cx="12192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101,300</a:t>
            </a:r>
          </a:p>
        </p:txBody>
      </p:sp>
      <p:grpSp>
        <p:nvGrpSpPr>
          <p:cNvPr id="28691" name="Group 48"/>
          <p:cNvGrpSpPr>
            <a:grpSpLocks/>
          </p:cNvGrpSpPr>
          <p:nvPr/>
        </p:nvGrpSpPr>
        <p:grpSpPr bwMode="auto">
          <a:xfrm>
            <a:off x="1317625" y="4400550"/>
            <a:ext cx="4854575" cy="628650"/>
            <a:chOff x="1317425" y="4629150"/>
            <a:chExt cx="4854775" cy="628650"/>
          </a:xfrm>
        </p:grpSpPr>
        <p:sp>
          <p:nvSpPr>
            <p:cNvPr id="28715" name="TextBox 44"/>
            <p:cNvSpPr txBox="1">
              <a:spLocks noChangeArrowheads="1"/>
            </p:cNvSpPr>
            <p:nvPr/>
          </p:nvSpPr>
          <p:spPr bwMode="auto">
            <a:xfrm>
              <a:off x="1317425" y="4659868"/>
              <a:ext cx="1044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  <a:cs typeface="Helvetica" charset="0"/>
                </a:rPr>
                <a:t>{[1,300]}</a:t>
              </a:r>
            </a:p>
          </p:txBody>
        </p:sp>
        <p:cxnSp>
          <p:nvCxnSpPr>
            <p:cNvPr id="28716" name="Straight Arrow Connector 50"/>
            <p:cNvCxnSpPr>
              <a:cxnSpLocks noChangeShapeType="1"/>
            </p:cNvCxnSpPr>
            <p:nvPr/>
          </p:nvCxnSpPr>
          <p:spPr bwMode="auto">
            <a:xfrm>
              <a:off x="2362200" y="4876800"/>
              <a:ext cx="36576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717" name="TextBox 51"/>
            <p:cNvSpPr txBox="1">
              <a:spLocks noChangeArrowheads="1"/>
            </p:cNvSpPr>
            <p:nvPr/>
          </p:nvSpPr>
          <p:spPr bwMode="auto">
            <a:xfrm>
              <a:off x="3995738" y="4629150"/>
              <a:ext cx="179600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Data[201,300]</a:t>
              </a:r>
            </a:p>
          </p:txBody>
        </p:sp>
        <p:grpSp>
          <p:nvGrpSpPr>
            <p:cNvPr id="28718" name="Group 59"/>
            <p:cNvGrpSpPr>
              <a:grpSpLocks/>
            </p:cNvGrpSpPr>
            <p:nvPr/>
          </p:nvGrpSpPr>
          <p:grpSpPr bwMode="auto">
            <a:xfrm>
              <a:off x="5943600" y="4953000"/>
              <a:ext cx="228600" cy="304800"/>
              <a:chOff x="7467600" y="4267200"/>
              <a:chExt cx="228600" cy="304800"/>
            </a:xfrm>
          </p:grpSpPr>
          <p:cxnSp>
            <p:nvCxnSpPr>
              <p:cNvPr id="28719" name="Straight Connector 54"/>
              <p:cNvCxnSpPr>
                <a:cxnSpLocks noChangeShapeType="1"/>
              </p:cNvCxnSpPr>
              <p:nvPr/>
            </p:nvCxnSpPr>
            <p:spPr bwMode="auto">
              <a:xfrm rot="16200000" flipH="1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720" name="Straight Connector 57"/>
              <p:cNvCxnSpPr>
                <a:cxnSpLocks noChangeShapeType="1"/>
              </p:cNvCxnSpPr>
              <p:nvPr/>
            </p:nvCxnSpPr>
            <p:spPr bwMode="auto">
              <a:xfrm rot="5400000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65" name="Rectangle 64"/>
          <p:cNvSpPr/>
          <p:nvPr/>
        </p:nvSpPr>
        <p:spPr bwMode="auto">
          <a:xfrm>
            <a:off x="21336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301, 350</a:t>
            </a:r>
          </a:p>
        </p:txBody>
      </p:sp>
      <p:grpSp>
        <p:nvGrpSpPr>
          <p:cNvPr id="28693" name="Group 36"/>
          <p:cNvGrpSpPr>
            <a:grpSpLocks/>
          </p:cNvGrpSpPr>
          <p:nvPr/>
        </p:nvGrpSpPr>
        <p:grpSpPr bwMode="auto">
          <a:xfrm>
            <a:off x="990600" y="4178300"/>
            <a:ext cx="5638800" cy="1098550"/>
            <a:chOff x="990600" y="4191000"/>
            <a:chExt cx="5638800" cy="1098640"/>
          </a:xfrm>
        </p:grpSpPr>
        <p:cxnSp>
          <p:nvCxnSpPr>
            <p:cNvPr id="28712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9271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713" name="TextBox 46"/>
            <p:cNvSpPr txBox="1">
              <a:spLocks noChangeArrowheads="1"/>
            </p:cNvSpPr>
            <p:nvPr/>
          </p:nvSpPr>
          <p:spPr bwMode="auto">
            <a:xfrm>
              <a:off x="2667000" y="4889500"/>
              <a:ext cx="2922294" cy="4001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Ack=101, AdvWin = 200</a:t>
              </a:r>
            </a:p>
          </p:txBody>
        </p:sp>
        <p:sp>
          <p:nvSpPr>
            <p:cNvPr id="28714" name="TextBox 49"/>
            <p:cNvSpPr txBox="1">
              <a:spLocks noChangeArrowheads="1"/>
            </p:cNvSpPr>
            <p:nvPr/>
          </p:nvSpPr>
          <p:spPr bwMode="auto">
            <a:xfrm>
              <a:off x="990600" y="4889500"/>
              <a:ext cx="13644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{101, 300}</a:t>
              </a:r>
            </a:p>
          </p:txBody>
        </p:sp>
      </p:grpSp>
      <p:grpSp>
        <p:nvGrpSpPr>
          <p:cNvPr id="28694" name="Group 39"/>
          <p:cNvGrpSpPr>
            <a:grpSpLocks/>
          </p:cNvGrpSpPr>
          <p:nvPr/>
        </p:nvGrpSpPr>
        <p:grpSpPr bwMode="auto">
          <a:xfrm>
            <a:off x="1216025" y="4019550"/>
            <a:ext cx="6621463" cy="628650"/>
            <a:chOff x="1215732" y="3638550"/>
            <a:chExt cx="6621495" cy="628650"/>
          </a:xfrm>
        </p:grpSpPr>
        <p:cxnSp>
          <p:nvCxnSpPr>
            <p:cNvPr id="28708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709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Data[101,200]</a:t>
              </a:r>
            </a:p>
          </p:txBody>
        </p:sp>
        <p:sp>
          <p:nvSpPr>
            <p:cNvPr id="28710" name="TextBox 48"/>
            <p:cNvSpPr txBox="1">
              <a:spLocks noChangeArrowheads="1"/>
            </p:cNvSpPr>
            <p:nvPr/>
          </p:nvSpPr>
          <p:spPr bwMode="auto">
            <a:xfrm>
              <a:off x="1215732" y="3657600"/>
              <a:ext cx="11464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  <p:sp>
          <p:nvSpPr>
            <p:cNvPr id="28711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</p:grpSp>
      <p:sp>
        <p:nvSpPr>
          <p:cNvPr id="28695" name="Rounded Rectangle 45"/>
          <p:cNvSpPr>
            <a:spLocks noChangeArrowheads="1"/>
          </p:cNvSpPr>
          <p:nvPr/>
        </p:nvSpPr>
        <p:spPr bwMode="auto">
          <a:xfrm>
            <a:off x="990600" y="5715000"/>
            <a:ext cx="6934200" cy="990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 dirty="0">
                <a:latin typeface="Gill Sans Light"/>
                <a:cs typeface="Gill Sans Light"/>
              </a:rPr>
              <a:t>Sender still cannot send as window full</a:t>
            </a:r>
          </a:p>
          <a:p>
            <a:r>
              <a:rPr lang="en-US" sz="2400" dirty="0" err="1">
                <a:latin typeface="Gill Sans Light"/>
                <a:cs typeface="Gill Sans Light"/>
              </a:rPr>
              <a:t>SndWin</a:t>
            </a:r>
            <a:r>
              <a:rPr lang="en-US" sz="2400" dirty="0">
                <a:latin typeface="Gill Sans Light"/>
                <a:cs typeface="Gill Sans Light"/>
              </a:rPr>
              <a:t> = </a:t>
            </a:r>
            <a:r>
              <a:rPr lang="en-US" sz="2400" dirty="0" err="1">
                <a:latin typeface="Gill Sans Light"/>
                <a:cs typeface="Gill Sans Light"/>
              </a:rPr>
              <a:t>AdvWin</a:t>
            </a:r>
            <a:r>
              <a:rPr lang="en-US" sz="2400" dirty="0">
                <a:latin typeface="Gill Sans Light"/>
                <a:cs typeface="Gill Sans Light"/>
              </a:rPr>
              <a:t> – (</a:t>
            </a:r>
            <a:r>
              <a:rPr lang="en-US" sz="2400" dirty="0" err="1">
                <a:latin typeface="Gill Sans Light"/>
                <a:cs typeface="Gill Sans Light"/>
              </a:rPr>
              <a:t>LastByteSent</a:t>
            </a:r>
            <a:r>
              <a:rPr lang="en-US" sz="2400" dirty="0">
                <a:latin typeface="Gill Sans Light"/>
                <a:cs typeface="Gill Sans Light"/>
              </a:rPr>
              <a:t> – </a:t>
            </a:r>
            <a:r>
              <a:rPr lang="en-US" sz="2400" dirty="0" err="1">
                <a:latin typeface="Gill Sans Light"/>
                <a:cs typeface="Gill Sans Light"/>
              </a:rPr>
              <a:t>LastByteAcked</a:t>
            </a:r>
            <a:r>
              <a:rPr lang="en-US" sz="2400" dirty="0">
                <a:latin typeface="Gill Sans Light"/>
                <a:cs typeface="Gill Sans Light"/>
              </a:rPr>
              <a:t>) </a:t>
            </a:r>
          </a:p>
          <a:p>
            <a:r>
              <a:rPr lang="en-US" sz="2400" dirty="0">
                <a:latin typeface="Gill Sans Light"/>
                <a:cs typeface="Gill Sans Light"/>
              </a:rPr>
              <a:t>            </a:t>
            </a:r>
            <a:r>
              <a:rPr lang="en-US" sz="2400" dirty="0" smtClean="0">
                <a:latin typeface="Gill Sans Light"/>
                <a:cs typeface="Gill Sans Light"/>
              </a:rPr>
              <a:t> = </a:t>
            </a:r>
            <a:r>
              <a:rPr lang="en-US" sz="2400" dirty="0">
                <a:latin typeface="Gill Sans Light"/>
                <a:cs typeface="Gill Sans Light"/>
              </a:rPr>
              <a:t>200 – (300 – 100) = 0</a:t>
            </a:r>
          </a:p>
        </p:txBody>
      </p:sp>
      <p:sp>
        <p:nvSpPr>
          <p:cNvPr id="28696" name="Text Box 21"/>
          <p:cNvSpPr txBox="1">
            <a:spLocks noChangeArrowheads="1"/>
          </p:cNvSpPr>
          <p:nvPr/>
        </p:nvSpPr>
        <p:spPr bwMode="auto">
          <a:xfrm>
            <a:off x="6324600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28697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28699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8700" name="Freeform 14"/>
          <p:cNvSpPr>
            <a:spLocks/>
          </p:cNvSpPr>
          <p:nvPr/>
        </p:nvSpPr>
        <p:spPr bwMode="auto">
          <a:xfrm>
            <a:off x="6172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701" name="Rectangle 5"/>
          <p:cNvSpPr>
            <a:spLocks noChangeArrowheads="1"/>
          </p:cNvSpPr>
          <p:nvPr/>
        </p:nvSpPr>
        <p:spPr bwMode="auto">
          <a:xfrm>
            <a:off x="57912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28702" name="Group 37"/>
          <p:cNvGrpSpPr>
            <a:grpSpLocks/>
          </p:cNvGrpSpPr>
          <p:nvPr/>
        </p:nvGrpSpPr>
        <p:grpSpPr bwMode="auto">
          <a:xfrm>
            <a:off x="4598988" y="2895600"/>
            <a:ext cx="4392612" cy="565150"/>
            <a:chOff x="4599235" y="2895598"/>
            <a:chExt cx="4392112" cy="564059"/>
          </a:xfrm>
        </p:grpSpPr>
        <p:sp>
          <p:nvSpPr>
            <p:cNvPr id="28704" name="Text Box 19"/>
            <p:cNvSpPr txBox="1">
              <a:spLocks noChangeArrowheads="1"/>
            </p:cNvSpPr>
            <p:nvPr/>
          </p:nvSpPr>
          <p:spPr bwMode="auto">
            <a:xfrm>
              <a:off x="6528056" y="3124200"/>
              <a:ext cx="2463291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NextByteExpected(201)</a:t>
              </a:r>
            </a:p>
          </p:txBody>
        </p:sp>
        <p:sp>
          <p:nvSpPr>
            <p:cNvPr id="28705" name="Text Box 20"/>
            <p:cNvSpPr txBox="1">
              <a:spLocks noChangeArrowheads="1"/>
            </p:cNvSpPr>
            <p:nvPr/>
          </p:nvSpPr>
          <p:spPr bwMode="auto">
            <a:xfrm>
              <a:off x="4599235" y="3124200"/>
              <a:ext cx="2029919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LastByteRcvd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(200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28706" name="Line 22"/>
            <p:cNvSpPr>
              <a:spLocks noChangeShapeType="1"/>
            </p:cNvSpPr>
            <p:nvPr/>
          </p:nvSpPr>
          <p:spPr bwMode="auto">
            <a:xfrm flipV="1">
              <a:off x="5562600" y="2895599"/>
              <a:ext cx="1447782" cy="2285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28707" name="Line 22"/>
            <p:cNvSpPr>
              <a:spLocks noChangeShapeType="1"/>
            </p:cNvSpPr>
            <p:nvPr/>
          </p:nvSpPr>
          <p:spPr bwMode="auto">
            <a:xfrm flipH="1" flipV="1">
              <a:off x="7010382" y="2895598"/>
              <a:ext cx="304772" cy="228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68" name="Rectangle 67"/>
          <p:cNvSpPr/>
          <p:nvPr/>
        </p:nvSpPr>
        <p:spPr bwMode="auto">
          <a:xfrm>
            <a:off x="6400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101, 200</a:t>
            </a:r>
          </a:p>
        </p:txBody>
      </p:sp>
    </p:spTree>
    <p:extLst>
      <p:ext uri="{BB962C8B-B14F-4D97-AF65-F5344CB8AC3E}">
        <p14:creationId xmlns:p14="http://schemas.microsoft.com/office/powerpoint/2010/main" val="9412673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29698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65088" y="3124200"/>
            <a:ext cx="2144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Helvetica" charset="0"/>
                <a:cs typeface="Helvetica" charset="0"/>
              </a:rPr>
              <a:t>LastByteAcked(100)</a:t>
            </a:r>
          </a:p>
        </p:txBody>
      </p:sp>
      <p:sp>
        <p:nvSpPr>
          <p:cNvPr id="29700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9701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9702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29703" name="Freeform 14"/>
          <p:cNvSpPr>
            <a:spLocks/>
          </p:cNvSpPr>
          <p:nvPr/>
        </p:nvSpPr>
        <p:spPr bwMode="auto">
          <a:xfrm>
            <a:off x="2332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9704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9705" name="Text Box 21"/>
          <p:cNvSpPr txBox="1">
            <a:spLocks noChangeArrowheads="1"/>
          </p:cNvSpPr>
          <p:nvPr/>
        </p:nvSpPr>
        <p:spPr bwMode="auto">
          <a:xfrm>
            <a:off x="6324600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29706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9707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29708" name="Line 22"/>
          <p:cNvSpPr>
            <a:spLocks noChangeShapeType="1"/>
          </p:cNvSpPr>
          <p:nvPr/>
        </p:nvSpPr>
        <p:spPr bwMode="auto">
          <a:xfrm flipV="1">
            <a:off x="9144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9709" name="Text Box 8"/>
          <p:cNvSpPr txBox="1">
            <a:spLocks noChangeArrowheads="1"/>
          </p:cNvSpPr>
          <p:nvPr/>
        </p:nvSpPr>
        <p:spPr bwMode="auto">
          <a:xfrm>
            <a:off x="511175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sp>
        <p:nvSpPr>
          <p:cNvPr id="29710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9711" name="Freeform 14"/>
          <p:cNvSpPr>
            <a:spLocks/>
          </p:cNvSpPr>
          <p:nvPr/>
        </p:nvSpPr>
        <p:spPr bwMode="auto">
          <a:xfrm>
            <a:off x="6172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pSp>
        <p:nvGrpSpPr>
          <p:cNvPr id="29712" name="Group 34"/>
          <p:cNvGrpSpPr>
            <a:grpSpLocks/>
          </p:cNvGrpSpPr>
          <p:nvPr/>
        </p:nvGrpSpPr>
        <p:grpSpPr bwMode="auto">
          <a:xfrm>
            <a:off x="2065338" y="2895600"/>
            <a:ext cx="1973262" cy="565150"/>
            <a:chOff x="2065516" y="2895598"/>
            <a:chExt cx="1972904" cy="564059"/>
          </a:xfrm>
        </p:grpSpPr>
        <p:sp>
          <p:nvSpPr>
            <p:cNvPr id="29751" name="Text Box 7"/>
            <p:cNvSpPr txBox="1">
              <a:spLocks noChangeArrowheads="1"/>
            </p:cNvSpPr>
            <p:nvPr/>
          </p:nvSpPr>
          <p:spPr bwMode="auto">
            <a:xfrm>
              <a:off x="2065516" y="3124200"/>
              <a:ext cx="1972904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LastByteSent(300)</a:t>
              </a:r>
            </a:p>
          </p:txBody>
        </p:sp>
        <p:sp>
          <p:nvSpPr>
            <p:cNvPr id="29752" name="Line 22"/>
            <p:cNvSpPr>
              <a:spLocks noChangeShapeType="1"/>
            </p:cNvSpPr>
            <p:nvPr/>
          </p:nvSpPr>
          <p:spPr bwMode="auto">
            <a:xfrm flipH="1" flipV="1">
              <a:off x="2133541" y="2895598"/>
              <a:ext cx="76257" cy="3048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cxnSp>
        <p:nvCxnSpPr>
          <p:cNvPr id="29713" name="Straight Connector 31"/>
          <p:cNvCxnSpPr>
            <a:cxnSpLocks noChangeShapeType="1"/>
          </p:cNvCxnSpPr>
          <p:nvPr/>
        </p:nvCxnSpPr>
        <p:spPr bwMode="auto">
          <a:xfrm rot="5400000">
            <a:off x="9890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4" name="Straight Connector 34"/>
          <p:cNvCxnSpPr>
            <a:cxnSpLocks noChangeShapeType="1"/>
          </p:cNvCxnSpPr>
          <p:nvPr/>
        </p:nvCxnSpPr>
        <p:spPr bwMode="auto">
          <a:xfrm rot="5400000">
            <a:off x="52562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15" name="Rectangle 5"/>
          <p:cNvSpPr>
            <a:spLocks noChangeArrowheads="1"/>
          </p:cNvSpPr>
          <p:nvPr/>
        </p:nvSpPr>
        <p:spPr bwMode="auto">
          <a:xfrm>
            <a:off x="57912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29716" name="Group 37"/>
          <p:cNvGrpSpPr>
            <a:grpSpLocks/>
          </p:cNvGrpSpPr>
          <p:nvPr/>
        </p:nvGrpSpPr>
        <p:grpSpPr bwMode="auto">
          <a:xfrm>
            <a:off x="4598988" y="2895600"/>
            <a:ext cx="4392612" cy="565150"/>
            <a:chOff x="4599235" y="2895598"/>
            <a:chExt cx="4392112" cy="564059"/>
          </a:xfrm>
        </p:grpSpPr>
        <p:sp>
          <p:nvSpPr>
            <p:cNvPr id="29747" name="Text Box 19"/>
            <p:cNvSpPr txBox="1">
              <a:spLocks noChangeArrowheads="1"/>
            </p:cNvSpPr>
            <p:nvPr/>
          </p:nvSpPr>
          <p:spPr bwMode="auto">
            <a:xfrm>
              <a:off x="6528056" y="3124200"/>
              <a:ext cx="2463291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NextByteExpected(201)</a:t>
              </a:r>
            </a:p>
          </p:txBody>
        </p:sp>
        <p:sp>
          <p:nvSpPr>
            <p:cNvPr id="29748" name="Text Box 20"/>
            <p:cNvSpPr txBox="1">
              <a:spLocks noChangeArrowheads="1"/>
            </p:cNvSpPr>
            <p:nvPr/>
          </p:nvSpPr>
          <p:spPr bwMode="auto">
            <a:xfrm>
              <a:off x="4599235" y="3124200"/>
              <a:ext cx="2029919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LastByteRcvd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(200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29749" name="Line 22"/>
            <p:cNvSpPr>
              <a:spLocks noChangeShapeType="1"/>
            </p:cNvSpPr>
            <p:nvPr/>
          </p:nvSpPr>
          <p:spPr bwMode="auto">
            <a:xfrm flipV="1">
              <a:off x="5562600" y="2895599"/>
              <a:ext cx="1447782" cy="2285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29750" name="Line 22"/>
            <p:cNvSpPr>
              <a:spLocks noChangeShapeType="1"/>
            </p:cNvSpPr>
            <p:nvPr/>
          </p:nvSpPr>
          <p:spPr bwMode="auto">
            <a:xfrm flipH="1" flipV="1">
              <a:off x="7010382" y="2895598"/>
              <a:ext cx="304772" cy="228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48" name="Rectangle 47"/>
          <p:cNvSpPr/>
          <p:nvPr/>
        </p:nvSpPr>
        <p:spPr bwMode="auto">
          <a:xfrm>
            <a:off x="6400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101, 200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914400" y="2514600"/>
            <a:ext cx="1828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524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grpSp>
        <p:nvGrpSpPr>
          <p:cNvPr id="29720" name="Group 39"/>
          <p:cNvGrpSpPr>
            <a:grpSpLocks/>
          </p:cNvGrpSpPr>
          <p:nvPr/>
        </p:nvGrpSpPr>
        <p:grpSpPr bwMode="auto">
          <a:xfrm>
            <a:off x="1219200" y="3638550"/>
            <a:ext cx="6621463" cy="628650"/>
            <a:chOff x="1216025" y="3638550"/>
            <a:chExt cx="6621240" cy="628650"/>
          </a:xfrm>
        </p:grpSpPr>
        <p:cxnSp>
          <p:nvCxnSpPr>
            <p:cNvPr id="29743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44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5107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Data[1,100]</a:t>
              </a:r>
            </a:p>
          </p:txBody>
        </p:sp>
        <p:sp>
          <p:nvSpPr>
            <p:cNvPr id="29745" name="TextBox 48"/>
            <p:cNvSpPr txBox="1">
              <a:spLocks noChangeArrowheads="1"/>
            </p:cNvSpPr>
            <p:nvPr/>
          </p:nvSpPr>
          <p:spPr bwMode="auto">
            <a:xfrm>
              <a:off x="1216025" y="365760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  <p:sp>
          <p:nvSpPr>
            <p:cNvPr id="29746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</p:grpSp>
      <p:sp>
        <p:nvSpPr>
          <p:cNvPr id="29721" name="Rounded Rectangle 45"/>
          <p:cNvSpPr>
            <a:spLocks noChangeArrowheads="1"/>
          </p:cNvSpPr>
          <p:nvPr/>
        </p:nvSpPr>
        <p:spPr bwMode="auto">
          <a:xfrm>
            <a:off x="1447800" y="5791200"/>
            <a:ext cx="6248400" cy="9144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marL="342900" indent="-342900">
              <a:buFont typeface="Arial" charset="0"/>
              <a:buChar char="•"/>
            </a:pPr>
            <a:r>
              <a:rPr lang="en-US" sz="2400" b="0">
                <a:latin typeface="Gill Sans Light"/>
                <a:cs typeface="Gill Sans Light"/>
              </a:rPr>
              <a:t>Receiver gets ack for 2</a:t>
            </a:r>
            <a:r>
              <a:rPr lang="en-US" sz="2400" b="0" baseline="30000">
                <a:latin typeface="Gill Sans Light"/>
                <a:cs typeface="Gill Sans Light"/>
              </a:rPr>
              <a:t>nd</a:t>
            </a:r>
            <a:r>
              <a:rPr lang="en-US" sz="2400" b="0">
                <a:latin typeface="Gill Sans Light"/>
                <a:cs typeface="Gill Sans Light"/>
              </a:rPr>
              <a:t> packet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0">
                <a:latin typeface="Gill Sans Light"/>
                <a:cs typeface="Gill Sans Light"/>
              </a:rPr>
              <a:t>AdvWin = 200 bytes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914400" y="2514600"/>
            <a:ext cx="12192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101,300</a:t>
            </a:r>
          </a:p>
        </p:txBody>
      </p:sp>
      <p:grpSp>
        <p:nvGrpSpPr>
          <p:cNvPr id="29723" name="Group 48"/>
          <p:cNvGrpSpPr>
            <a:grpSpLocks/>
          </p:cNvGrpSpPr>
          <p:nvPr/>
        </p:nvGrpSpPr>
        <p:grpSpPr bwMode="auto">
          <a:xfrm>
            <a:off x="1317625" y="4400550"/>
            <a:ext cx="4854575" cy="628650"/>
            <a:chOff x="1317425" y="4629150"/>
            <a:chExt cx="4854775" cy="628650"/>
          </a:xfrm>
        </p:grpSpPr>
        <p:sp>
          <p:nvSpPr>
            <p:cNvPr id="29737" name="TextBox 44"/>
            <p:cNvSpPr txBox="1">
              <a:spLocks noChangeArrowheads="1"/>
            </p:cNvSpPr>
            <p:nvPr/>
          </p:nvSpPr>
          <p:spPr bwMode="auto">
            <a:xfrm>
              <a:off x="1317425" y="4659868"/>
              <a:ext cx="1044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  <a:cs typeface="Helvetica" charset="0"/>
                </a:rPr>
                <a:t>{[1,300]}</a:t>
              </a:r>
            </a:p>
          </p:txBody>
        </p:sp>
        <p:cxnSp>
          <p:nvCxnSpPr>
            <p:cNvPr id="29738" name="Straight Arrow Connector 50"/>
            <p:cNvCxnSpPr>
              <a:cxnSpLocks noChangeShapeType="1"/>
            </p:cNvCxnSpPr>
            <p:nvPr/>
          </p:nvCxnSpPr>
          <p:spPr bwMode="auto">
            <a:xfrm>
              <a:off x="2362200" y="4876800"/>
              <a:ext cx="36576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39" name="TextBox 51"/>
            <p:cNvSpPr txBox="1">
              <a:spLocks noChangeArrowheads="1"/>
            </p:cNvSpPr>
            <p:nvPr/>
          </p:nvSpPr>
          <p:spPr bwMode="auto">
            <a:xfrm>
              <a:off x="3995738" y="4629150"/>
              <a:ext cx="179600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Data[201,300]</a:t>
              </a:r>
            </a:p>
          </p:txBody>
        </p:sp>
        <p:grpSp>
          <p:nvGrpSpPr>
            <p:cNvPr id="29740" name="Group 59"/>
            <p:cNvGrpSpPr>
              <a:grpSpLocks/>
            </p:cNvGrpSpPr>
            <p:nvPr/>
          </p:nvGrpSpPr>
          <p:grpSpPr bwMode="auto">
            <a:xfrm>
              <a:off x="5943600" y="4953000"/>
              <a:ext cx="228600" cy="304800"/>
              <a:chOff x="7467600" y="4267200"/>
              <a:chExt cx="228600" cy="304800"/>
            </a:xfrm>
          </p:grpSpPr>
          <p:cxnSp>
            <p:nvCxnSpPr>
              <p:cNvPr id="29741" name="Straight Connector 54"/>
              <p:cNvCxnSpPr>
                <a:cxnSpLocks noChangeShapeType="1"/>
              </p:cNvCxnSpPr>
              <p:nvPr/>
            </p:nvCxnSpPr>
            <p:spPr bwMode="auto">
              <a:xfrm rot="16200000" flipH="1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9742" name="Straight Connector 57"/>
              <p:cNvCxnSpPr>
                <a:cxnSpLocks noChangeShapeType="1"/>
              </p:cNvCxnSpPr>
              <p:nvPr/>
            </p:nvCxnSpPr>
            <p:spPr bwMode="auto">
              <a:xfrm rot="5400000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65" name="Rectangle 64"/>
          <p:cNvSpPr/>
          <p:nvPr/>
        </p:nvSpPr>
        <p:spPr bwMode="auto">
          <a:xfrm>
            <a:off x="21336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301, 350</a:t>
            </a:r>
          </a:p>
        </p:txBody>
      </p:sp>
      <p:grpSp>
        <p:nvGrpSpPr>
          <p:cNvPr id="29725" name="Group 36"/>
          <p:cNvGrpSpPr>
            <a:grpSpLocks/>
          </p:cNvGrpSpPr>
          <p:nvPr/>
        </p:nvGrpSpPr>
        <p:grpSpPr bwMode="auto">
          <a:xfrm>
            <a:off x="990600" y="4178300"/>
            <a:ext cx="5638800" cy="1098550"/>
            <a:chOff x="990600" y="4191000"/>
            <a:chExt cx="5638800" cy="1098610"/>
          </a:xfrm>
        </p:grpSpPr>
        <p:cxnSp>
          <p:nvCxnSpPr>
            <p:cNvPr id="29735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9271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36" name="TextBox 49"/>
            <p:cNvSpPr txBox="1">
              <a:spLocks noChangeArrowheads="1"/>
            </p:cNvSpPr>
            <p:nvPr/>
          </p:nvSpPr>
          <p:spPr bwMode="auto">
            <a:xfrm>
              <a:off x="990600" y="4889500"/>
              <a:ext cx="13644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{101, 300}</a:t>
              </a:r>
            </a:p>
          </p:txBody>
        </p:sp>
      </p:grpSp>
      <p:grpSp>
        <p:nvGrpSpPr>
          <p:cNvPr id="29726" name="Group 39"/>
          <p:cNvGrpSpPr>
            <a:grpSpLocks/>
          </p:cNvGrpSpPr>
          <p:nvPr/>
        </p:nvGrpSpPr>
        <p:grpSpPr bwMode="auto">
          <a:xfrm>
            <a:off x="1216025" y="4019550"/>
            <a:ext cx="6904038" cy="628650"/>
            <a:chOff x="1215732" y="3638550"/>
            <a:chExt cx="6903613" cy="628650"/>
          </a:xfrm>
        </p:grpSpPr>
        <p:cxnSp>
          <p:nvCxnSpPr>
            <p:cNvPr id="29731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32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Data[101,200]</a:t>
              </a:r>
            </a:p>
          </p:txBody>
        </p:sp>
        <p:sp>
          <p:nvSpPr>
            <p:cNvPr id="29733" name="TextBox 48"/>
            <p:cNvSpPr txBox="1">
              <a:spLocks noChangeArrowheads="1"/>
            </p:cNvSpPr>
            <p:nvPr/>
          </p:nvSpPr>
          <p:spPr bwMode="auto">
            <a:xfrm>
              <a:off x="1215732" y="3657600"/>
              <a:ext cx="11464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  <p:sp>
          <p:nvSpPr>
            <p:cNvPr id="29734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42854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{[101,200]}</a:t>
              </a:r>
            </a:p>
          </p:txBody>
        </p:sp>
      </p:grpSp>
      <p:grpSp>
        <p:nvGrpSpPr>
          <p:cNvPr id="66" name="Group 36"/>
          <p:cNvGrpSpPr>
            <a:grpSpLocks/>
          </p:cNvGrpSpPr>
          <p:nvPr/>
        </p:nvGrpSpPr>
        <p:grpSpPr bwMode="auto">
          <a:xfrm>
            <a:off x="990600" y="4572000"/>
            <a:ext cx="5638800" cy="1098550"/>
            <a:chOff x="990600" y="4191000"/>
            <a:chExt cx="5638800" cy="1098632"/>
          </a:xfrm>
        </p:grpSpPr>
        <p:cxnSp>
          <p:nvCxnSpPr>
            <p:cNvPr id="29728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9271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29" name="TextBox 46"/>
            <p:cNvSpPr txBox="1">
              <a:spLocks noChangeArrowheads="1"/>
            </p:cNvSpPr>
            <p:nvPr/>
          </p:nvSpPr>
          <p:spPr bwMode="auto">
            <a:xfrm>
              <a:off x="2667000" y="4889500"/>
              <a:ext cx="2922294" cy="4001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Ack=201, AdvWin = 200</a:t>
              </a:r>
            </a:p>
          </p:txBody>
        </p:sp>
        <p:sp>
          <p:nvSpPr>
            <p:cNvPr id="29730" name="TextBox 49"/>
            <p:cNvSpPr txBox="1">
              <a:spLocks noChangeArrowheads="1"/>
            </p:cNvSpPr>
            <p:nvPr/>
          </p:nvSpPr>
          <p:spPr bwMode="auto">
            <a:xfrm>
              <a:off x="990600" y="4889500"/>
              <a:ext cx="13644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{201, 300}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76552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30722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0723" name="Text Box 6"/>
          <p:cNvSpPr txBox="1">
            <a:spLocks noChangeArrowheads="1"/>
          </p:cNvSpPr>
          <p:nvPr/>
        </p:nvSpPr>
        <p:spPr bwMode="auto">
          <a:xfrm>
            <a:off x="65088" y="3124200"/>
            <a:ext cx="2144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LastByteAcked(200)</a:t>
            </a:r>
          </a:p>
        </p:txBody>
      </p:sp>
      <p:sp>
        <p:nvSpPr>
          <p:cNvPr id="30724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0725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0726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30727" name="Freeform 14"/>
          <p:cNvSpPr>
            <a:spLocks/>
          </p:cNvSpPr>
          <p:nvPr/>
        </p:nvSpPr>
        <p:spPr bwMode="auto">
          <a:xfrm>
            <a:off x="2332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0728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0729" name="Text Box 21"/>
          <p:cNvSpPr txBox="1">
            <a:spLocks noChangeArrowheads="1"/>
          </p:cNvSpPr>
          <p:nvPr/>
        </p:nvSpPr>
        <p:spPr bwMode="auto">
          <a:xfrm>
            <a:off x="6324600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30730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0731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30732" name="Line 22"/>
          <p:cNvSpPr>
            <a:spLocks noChangeShapeType="1"/>
          </p:cNvSpPr>
          <p:nvPr/>
        </p:nvSpPr>
        <p:spPr bwMode="auto">
          <a:xfrm flipV="1">
            <a:off x="914400" y="2895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0733" name="Text Box 8"/>
          <p:cNvSpPr txBox="1">
            <a:spLocks noChangeArrowheads="1"/>
          </p:cNvSpPr>
          <p:nvPr/>
        </p:nvSpPr>
        <p:spPr bwMode="auto">
          <a:xfrm>
            <a:off x="511175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sp>
        <p:nvSpPr>
          <p:cNvPr id="30734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0735" name="Freeform 14"/>
          <p:cNvSpPr>
            <a:spLocks/>
          </p:cNvSpPr>
          <p:nvPr/>
        </p:nvSpPr>
        <p:spPr bwMode="auto">
          <a:xfrm>
            <a:off x="6172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cxnSp>
        <p:nvCxnSpPr>
          <p:cNvPr id="30736" name="Straight Connector 31"/>
          <p:cNvCxnSpPr>
            <a:cxnSpLocks noChangeShapeType="1"/>
          </p:cNvCxnSpPr>
          <p:nvPr/>
        </p:nvCxnSpPr>
        <p:spPr bwMode="auto">
          <a:xfrm rot="5400000">
            <a:off x="9890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7" name="Straight Connector 34"/>
          <p:cNvCxnSpPr>
            <a:cxnSpLocks noChangeShapeType="1"/>
          </p:cNvCxnSpPr>
          <p:nvPr/>
        </p:nvCxnSpPr>
        <p:spPr bwMode="auto">
          <a:xfrm rot="5400000">
            <a:off x="52562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38" name="Rectangle 5"/>
          <p:cNvSpPr>
            <a:spLocks noChangeArrowheads="1"/>
          </p:cNvSpPr>
          <p:nvPr/>
        </p:nvSpPr>
        <p:spPr bwMode="auto">
          <a:xfrm>
            <a:off x="57912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30739" name="Group 37"/>
          <p:cNvGrpSpPr>
            <a:grpSpLocks/>
          </p:cNvGrpSpPr>
          <p:nvPr/>
        </p:nvGrpSpPr>
        <p:grpSpPr bwMode="auto">
          <a:xfrm>
            <a:off x="4598988" y="2895600"/>
            <a:ext cx="4392612" cy="565150"/>
            <a:chOff x="4599235" y="2895598"/>
            <a:chExt cx="4392112" cy="564059"/>
          </a:xfrm>
        </p:grpSpPr>
        <p:sp>
          <p:nvSpPr>
            <p:cNvPr id="30773" name="Text Box 19"/>
            <p:cNvSpPr txBox="1">
              <a:spLocks noChangeArrowheads="1"/>
            </p:cNvSpPr>
            <p:nvPr/>
          </p:nvSpPr>
          <p:spPr bwMode="auto">
            <a:xfrm>
              <a:off x="6528056" y="3124200"/>
              <a:ext cx="2463291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NextByteExpected(201)</a:t>
              </a:r>
            </a:p>
          </p:txBody>
        </p:sp>
        <p:sp>
          <p:nvSpPr>
            <p:cNvPr id="30774" name="Text Box 20"/>
            <p:cNvSpPr txBox="1">
              <a:spLocks noChangeArrowheads="1"/>
            </p:cNvSpPr>
            <p:nvPr/>
          </p:nvSpPr>
          <p:spPr bwMode="auto">
            <a:xfrm>
              <a:off x="4599235" y="3124200"/>
              <a:ext cx="2029919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LastByteRcvd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(200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30775" name="Line 22"/>
            <p:cNvSpPr>
              <a:spLocks noChangeShapeType="1"/>
            </p:cNvSpPr>
            <p:nvPr/>
          </p:nvSpPr>
          <p:spPr bwMode="auto">
            <a:xfrm flipV="1">
              <a:off x="5562600" y="2895599"/>
              <a:ext cx="1447782" cy="2285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30776" name="Line 22"/>
            <p:cNvSpPr>
              <a:spLocks noChangeShapeType="1"/>
            </p:cNvSpPr>
            <p:nvPr/>
          </p:nvSpPr>
          <p:spPr bwMode="auto">
            <a:xfrm flipH="1" flipV="1">
              <a:off x="7010382" y="2895598"/>
              <a:ext cx="304772" cy="228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1447800" y="2514600"/>
            <a:ext cx="1295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524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grpSp>
        <p:nvGrpSpPr>
          <p:cNvPr id="30742" name="Group 39"/>
          <p:cNvGrpSpPr>
            <a:grpSpLocks/>
          </p:cNvGrpSpPr>
          <p:nvPr/>
        </p:nvGrpSpPr>
        <p:grpSpPr bwMode="auto">
          <a:xfrm>
            <a:off x="1219200" y="3638550"/>
            <a:ext cx="6621463" cy="628650"/>
            <a:chOff x="1216025" y="3638550"/>
            <a:chExt cx="6621240" cy="628650"/>
          </a:xfrm>
        </p:grpSpPr>
        <p:cxnSp>
          <p:nvCxnSpPr>
            <p:cNvPr id="30769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70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5107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Data[1,100]</a:t>
              </a:r>
            </a:p>
          </p:txBody>
        </p:sp>
        <p:sp>
          <p:nvSpPr>
            <p:cNvPr id="30771" name="TextBox 48"/>
            <p:cNvSpPr txBox="1">
              <a:spLocks noChangeArrowheads="1"/>
            </p:cNvSpPr>
            <p:nvPr/>
          </p:nvSpPr>
          <p:spPr bwMode="auto">
            <a:xfrm>
              <a:off x="1216025" y="365760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  <p:sp>
          <p:nvSpPr>
            <p:cNvPr id="30772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</p:grpSp>
      <p:sp>
        <p:nvSpPr>
          <p:cNvPr id="47" name="Rectangle 46"/>
          <p:cNvSpPr/>
          <p:nvPr/>
        </p:nvSpPr>
        <p:spPr bwMode="auto">
          <a:xfrm>
            <a:off x="1447800" y="2514600"/>
            <a:ext cx="68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201,300</a:t>
            </a:r>
          </a:p>
        </p:txBody>
      </p:sp>
      <p:grpSp>
        <p:nvGrpSpPr>
          <p:cNvPr id="30744" name="Group 48"/>
          <p:cNvGrpSpPr>
            <a:grpSpLocks/>
          </p:cNvGrpSpPr>
          <p:nvPr/>
        </p:nvGrpSpPr>
        <p:grpSpPr bwMode="auto">
          <a:xfrm>
            <a:off x="1317625" y="4400550"/>
            <a:ext cx="4854575" cy="628650"/>
            <a:chOff x="1317425" y="4629150"/>
            <a:chExt cx="4854775" cy="628650"/>
          </a:xfrm>
        </p:grpSpPr>
        <p:sp>
          <p:nvSpPr>
            <p:cNvPr id="30763" name="TextBox 44"/>
            <p:cNvSpPr txBox="1">
              <a:spLocks noChangeArrowheads="1"/>
            </p:cNvSpPr>
            <p:nvPr/>
          </p:nvSpPr>
          <p:spPr bwMode="auto">
            <a:xfrm>
              <a:off x="1317425" y="4659868"/>
              <a:ext cx="1044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  <a:cs typeface="Helvetica" charset="0"/>
                </a:rPr>
                <a:t>{[1,300]}</a:t>
              </a:r>
            </a:p>
          </p:txBody>
        </p:sp>
        <p:cxnSp>
          <p:nvCxnSpPr>
            <p:cNvPr id="30764" name="Straight Arrow Connector 50"/>
            <p:cNvCxnSpPr>
              <a:cxnSpLocks noChangeShapeType="1"/>
            </p:cNvCxnSpPr>
            <p:nvPr/>
          </p:nvCxnSpPr>
          <p:spPr bwMode="auto">
            <a:xfrm>
              <a:off x="2362200" y="4876800"/>
              <a:ext cx="36576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65" name="TextBox 51"/>
            <p:cNvSpPr txBox="1">
              <a:spLocks noChangeArrowheads="1"/>
            </p:cNvSpPr>
            <p:nvPr/>
          </p:nvSpPr>
          <p:spPr bwMode="auto">
            <a:xfrm>
              <a:off x="3995738" y="4629150"/>
              <a:ext cx="179600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Data[201,300]</a:t>
              </a:r>
            </a:p>
          </p:txBody>
        </p:sp>
        <p:grpSp>
          <p:nvGrpSpPr>
            <p:cNvPr id="30766" name="Group 59"/>
            <p:cNvGrpSpPr>
              <a:grpSpLocks/>
            </p:cNvGrpSpPr>
            <p:nvPr/>
          </p:nvGrpSpPr>
          <p:grpSpPr bwMode="auto">
            <a:xfrm>
              <a:off x="5943600" y="4953000"/>
              <a:ext cx="228600" cy="304800"/>
              <a:chOff x="7467600" y="4267200"/>
              <a:chExt cx="228600" cy="304800"/>
            </a:xfrm>
          </p:grpSpPr>
          <p:cxnSp>
            <p:nvCxnSpPr>
              <p:cNvPr id="30767" name="Straight Connector 54"/>
              <p:cNvCxnSpPr>
                <a:cxnSpLocks noChangeShapeType="1"/>
              </p:cNvCxnSpPr>
              <p:nvPr/>
            </p:nvCxnSpPr>
            <p:spPr bwMode="auto">
              <a:xfrm rot="16200000" flipH="1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0768" name="Straight Connector 57"/>
              <p:cNvCxnSpPr>
                <a:cxnSpLocks noChangeShapeType="1"/>
              </p:cNvCxnSpPr>
              <p:nvPr/>
            </p:nvCxnSpPr>
            <p:spPr bwMode="auto">
              <a:xfrm rot="5400000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65" name="Rectangle 64"/>
          <p:cNvSpPr/>
          <p:nvPr/>
        </p:nvSpPr>
        <p:spPr bwMode="auto">
          <a:xfrm>
            <a:off x="21336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301, 350</a:t>
            </a:r>
          </a:p>
        </p:txBody>
      </p:sp>
      <p:grpSp>
        <p:nvGrpSpPr>
          <p:cNvPr id="30746" name="Group 36"/>
          <p:cNvGrpSpPr>
            <a:grpSpLocks/>
          </p:cNvGrpSpPr>
          <p:nvPr/>
        </p:nvGrpSpPr>
        <p:grpSpPr bwMode="auto">
          <a:xfrm>
            <a:off x="990600" y="4178300"/>
            <a:ext cx="5638800" cy="1098550"/>
            <a:chOff x="990600" y="4191000"/>
            <a:chExt cx="5638800" cy="1098610"/>
          </a:xfrm>
        </p:grpSpPr>
        <p:cxnSp>
          <p:nvCxnSpPr>
            <p:cNvPr id="30761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9271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62" name="TextBox 49"/>
            <p:cNvSpPr txBox="1">
              <a:spLocks noChangeArrowheads="1"/>
            </p:cNvSpPr>
            <p:nvPr/>
          </p:nvSpPr>
          <p:spPr bwMode="auto">
            <a:xfrm>
              <a:off x="990600" y="4889500"/>
              <a:ext cx="13644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{101, 300}</a:t>
              </a:r>
            </a:p>
          </p:txBody>
        </p:sp>
      </p:grpSp>
      <p:grpSp>
        <p:nvGrpSpPr>
          <p:cNvPr id="30747" name="Group 39"/>
          <p:cNvGrpSpPr>
            <a:grpSpLocks/>
          </p:cNvGrpSpPr>
          <p:nvPr/>
        </p:nvGrpSpPr>
        <p:grpSpPr bwMode="auto">
          <a:xfrm>
            <a:off x="1216025" y="4019550"/>
            <a:ext cx="6904038" cy="628650"/>
            <a:chOff x="1215732" y="3638550"/>
            <a:chExt cx="6903613" cy="628650"/>
          </a:xfrm>
        </p:grpSpPr>
        <p:cxnSp>
          <p:nvCxnSpPr>
            <p:cNvPr id="30757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58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Data[101,200]</a:t>
              </a:r>
            </a:p>
          </p:txBody>
        </p:sp>
        <p:sp>
          <p:nvSpPr>
            <p:cNvPr id="30759" name="TextBox 48"/>
            <p:cNvSpPr txBox="1">
              <a:spLocks noChangeArrowheads="1"/>
            </p:cNvSpPr>
            <p:nvPr/>
          </p:nvSpPr>
          <p:spPr bwMode="auto">
            <a:xfrm>
              <a:off x="1215732" y="3657600"/>
              <a:ext cx="11464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  <p:sp>
          <p:nvSpPr>
            <p:cNvPr id="30760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42854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{[101,200]}</a:t>
              </a:r>
            </a:p>
          </p:txBody>
        </p:sp>
      </p:grpSp>
      <p:grpSp>
        <p:nvGrpSpPr>
          <p:cNvPr id="30748" name="Group 36"/>
          <p:cNvGrpSpPr>
            <a:grpSpLocks/>
          </p:cNvGrpSpPr>
          <p:nvPr/>
        </p:nvGrpSpPr>
        <p:grpSpPr bwMode="auto">
          <a:xfrm>
            <a:off x="990600" y="4572000"/>
            <a:ext cx="5638800" cy="1098550"/>
            <a:chOff x="990600" y="4191000"/>
            <a:chExt cx="5638800" cy="1098610"/>
          </a:xfrm>
        </p:grpSpPr>
        <p:cxnSp>
          <p:nvCxnSpPr>
            <p:cNvPr id="30754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9271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55" name="TextBox 46"/>
            <p:cNvSpPr txBox="1">
              <a:spLocks noChangeArrowheads="1"/>
            </p:cNvSpPr>
            <p:nvPr/>
          </p:nvSpPr>
          <p:spPr bwMode="auto">
            <a:xfrm>
              <a:off x="2667000" y="4889500"/>
              <a:ext cx="2922294" cy="400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Ack=201, AdvWin = 200</a:t>
              </a:r>
            </a:p>
          </p:txBody>
        </p:sp>
        <p:sp>
          <p:nvSpPr>
            <p:cNvPr id="30756" name="TextBox 49"/>
            <p:cNvSpPr txBox="1">
              <a:spLocks noChangeArrowheads="1"/>
            </p:cNvSpPr>
            <p:nvPr/>
          </p:nvSpPr>
          <p:spPr bwMode="auto">
            <a:xfrm>
              <a:off x="990600" y="4889500"/>
              <a:ext cx="13644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{201, 300}</a:t>
              </a:r>
            </a:p>
          </p:txBody>
        </p:sp>
      </p:grpSp>
      <p:sp>
        <p:nvSpPr>
          <p:cNvPr id="30749" name="Rounded Rectangle 69"/>
          <p:cNvSpPr>
            <a:spLocks noChangeArrowheads="1"/>
          </p:cNvSpPr>
          <p:nvPr/>
        </p:nvSpPr>
        <p:spPr bwMode="auto">
          <a:xfrm>
            <a:off x="762000" y="5791200"/>
            <a:ext cx="7315200" cy="8382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 dirty="0">
                <a:latin typeface="Gill Sans Light"/>
                <a:cs typeface="Gill Sans Light"/>
              </a:rPr>
              <a:t>Sender can now send new data! </a:t>
            </a:r>
          </a:p>
          <a:p>
            <a:pPr algn="ctr"/>
            <a:r>
              <a:rPr lang="en-US" sz="2200" dirty="0" err="1">
                <a:latin typeface="Gill Sans Light"/>
                <a:cs typeface="Gill Sans Light"/>
              </a:rPr>
              <a:t>SndWin</a:t>
            </a:r>
            <a:r>
              <a:rPr lang="en-US" sz="2200" dirty="0">
                <a:latin typeface="Gill Sans Light"/>
                <a:cs typeface="Gill Sans Light"/>
              </a:rPr>
              <a:t> = </a:t>
            </a:r>
            <a:r>
              <a:rPr lang="en-US" sz="2200" dirty="0" err="1">
                <a:latin typeface="Gill Sans Light"/>
                <a:cs typeface="Gill Sans Light"/>
              </a:rPr>
              <a:t>AdvWin</a:t>
            </a:r>
            <a:r>
              <a:rPr lang="en-US" sz="2200" dirty="0">
                <a:latin typeface="Gill Sans Light"/>
                <a:cs typeface="Gill Sans Light"/>
              </a:rPr>
              <a:t> – (</a:t>
            </a:r>
            <a:r>
              <a:rPr lang="en-US" sz="2200" dirty="0" err="1">
                <a:latin typeface="Gill Sans Light"/>
                <a:cs typeface="Gill Sans Light"/>
              </a:rPr>
              <a:t>LasByteSent</a:t>
            </a:r>
            <a:r>
              <a:rPr lang="en-US" sz="2200" dirty="0">
                <a:latin typeface="Gill Sans Light"/>
                <a:cs typeface="Gill Sans Light"/>
              </a:rPr>
              <a:t> – </a:t>
            </a:r>
            <a:r>
              <a:rPr lang="en-US" sz="2200" dirty="0" err="1">
                <a:latin typeface="Gill Sans Light"/>
                <a:cs typeface="Gill Sans Light"/>
              </a:rPr>
              <a:t>LastByteAcked</a:t>
            </a:r>
            <a:r>
              <a:rPr lang="en-US" sz="2200" dirty="0">
                <a:latin typeface="Gill Sans Light"/>
                <a:cs typeface="Gill Sans Light"/>
              </a:rPr>
              <a:t>) = 100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6400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101, 200</a:t>
            </a:r>
          </a:p>
        </p:txBody>
      </p:sp>
      <p:grpSp>
        <p:nvGrpSpPr>
          <p:cNvPr id="30751" name="Group 34"/>
          <p:cNvGrpSpPr>
            <a:grpSpLocks/>
          </p:cNvGrpSpPr>
          <p:nvPr/>
        </p:nvGrpSpPr>
        <p:grpSpPr bwMode="auto">
          <a:xfrm>
            <a:off x="2065338" y="2895600"/>
            <a:ext cx="1973262" cy="565150"/>
            <a:chOff x="2065516" y="2895598"/>
            <a:chExt cx="1972904" cy="564059"/>
          </a:xfrm>
        </p:grpSpPr>
        <p:sp>
          <p:nvSpPr>
            <p:cNvPr id="30752" name="Text Box 7"/>
            <p:cNvSpPr txBox="1">
              <a:spLocks noChangeArrowheads="1"/>
            </p:cNvSpPr>
            <p:nvPr/>
          </p:nvSpPr>
          <p:spPr bwMode="auto">
            <a:xfrm>
              <a:off x="2065516" y="3124200"/>
              <a:ext cx="1972904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LastByteSent(300)</a:t>
              </a:r>
            </a:p>
          </p:txBody>
        </p:sp>
        <p:sp>
          <p:nvSpPr>
            <p:cNvPr id="30753" name="Line 22"/>
            <p:cNvSpPr>
              <a:spLocks noChangeShapeType="1"/>
            </p:cNvSpPr>
            <p:nvPr/>
          </p:nvSpPr>
          <p:spPr bwMode="auto">
            <a:xfrm flipH="1" flipV="1">
              <a:off x="2133541" y="2895598"/>
              <a:ext cx="76257" cy="3048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960218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31746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1747" name="Text Box 6"/>
          <p:cNvSpPr txBox="1">
            <a:spLocks noChangeArrowheads="1"/>
          </p:cNvSpPr>
          <p:nvPr/>
        </p:nvSpPr>
        <p:spPr bwMode="auto">
          <a:xfrm>
            <a:off x="65088" y="3124200"/>
            <a:ext cx="2144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Helvetica" charset="0"/>
                <a:cs typeface="Helvetica" charset="0"/>
              </a:rPr>
              <a:t>LastByteAcked(200)</a:t>
            </a:r>
          </a:p>
        </p:txBody>
      </p:sp>
      <p:sp>
        <p:nvSpPr>
          <p:cNvPr id="31748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1749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1750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31751" name="Freeform 14"/>
          <p:cNvSpPr>
            <a:spLocks/>
          </p:cNvSpPr>
          <p:nvPr/>
        </p:nvSpPr>
        <p:spPr bwMode="auto">
          <a:xfrm>
            <a:off x="2332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1752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1753" name="Text Box 21"/>
          <p:cNvSpPr txBox="1">
            <a:spLocks noChangeArrowheads="1"/>
          </p:cNvSpPr>
          <p:nvPr/>
        </p:nvSpPr>
        <p:spPr bwMode="auto">
          <a:xfrm>
            <a:off x="6324600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31754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1755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31756" name="Line 22"/>
          <p:cNvSpPr>
            <a:spLocks noChangeShapeType="1"/>
          </p:cNvSpPr>
          <p:nvPr/>
        </p:nvSpPr>
        <p:spPr bwMode="auto">
          <a:xfrm flipV="1">
            <a:off x="914400" y="2895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1757" name="Text Box 8"/>
          <p:cNvSpPr txBox="1">
            <a:spLocks noChangeArrowheads="1"/>
          </p:cNvSpPr>
          <p:nvPr/>
        </p:nvSpPr>
        <p:spPr bwMode="auto">
          <a:xfrm>
            <a:off x="511175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sp>
        <p:nvSpPr>
          <p:cNvPr id="31758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1759" name="Freeform 14"/>
          <p:cNvSpPr>
            <a:spLocks/>
          </p:cNvSpPr>
          <p:nvPr/>
        </p:nvSpPr>
        <p:spPr bwMode="auto">
          <a:xfrm>
            <a:off x="6172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cxnSp>
        <p:nvCxnSpPr>
          <p:cNvPr id="31760" name="Straight Connector 31"/>
          <p:cNvCxnSpPr>
            <a:cxnSpLocks noChangeShapeType="1"/>
          </p:cNvCxnSpPr>
          <p:nvPr/>
        </p:nvCxnSpPr>
        <p:spPr bwMode="auto">
          <a:xfrm rot="5400000">
            <a:off x="9890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1" name="Straight Connector 34"/>
          <p:cNvCxnSpPr>
            <a:cxnSpLocks noChangeShapeType="1"/>
          </p:cNvCxnSpPr>
          <p:nvPr/>
        </p:nvCxnSpPr>
        <p:spPr bwMode="auto">
          <a:xfrm rot="5400000">
            <a:off x="52562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62" name="Rectangle 5"/>
          <p:cNvSpPr>
            <a:spLocks noChangeArrowheads="1"/>
          </p:cNvSpPr>
          <p:nvPr/>
        </p:nvSpPr>
        <p:spPr bwMode="auto">
          <a:xfrm>
            <a:off x="64008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4598988" y="2895600"/>
            <a:ext cx="4392612" cy="565150"/>
            <a:chOff x="4599235" y="2895597"/>
            <a:chExt cx="4392112" cy="564060"/>
          </a:xfrm>
        </p:grpSpPr>
        <p:sp>
          <p:nvSpPr>
            <p:cNvPr id="31801" name="Text Box 19"/>
            <p:cNvSpPr txBox="1">
              <a:spLocks noChangeArrowheads="1"/>
            </p:cNvSpPr>
            <p:nvPr/>
          </p:nvSpPr>
          <p:spPr bwMode="auto">
            <a:xfrm>
              <a:off x="6528056" y="3124200"/>
              <a:ext cx="2463291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NextByteExpected(201)</a:t>
              </a:r>
            </a:p>
          </p:txBody>
        </p:sp>
        <p:sp>
          <p:nvSpPr>
            <p:cNvPr id="31802" name="Text Box 20"/>
            <p:cNvSpPr txBox="1">
              <a:spLocks noChangeArrowheads="1"/>
            </p:cNvSpPr>
            <p:nvPr/>
          </p:nvSpPr>
          <p:spPr bwMode="auto">
            <a:xfrm>
              <a:off x="4599235" y="3124200"/>
              <a:ext cx="2029919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LastByteRcvd(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350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31803" name="Line 22"/>
            <p:cNvSpPr>
              <a:spLocks noChangeShapeType="1"/>
            </p:cNvSpPr>
            <p:nvPr/>
          </p:nvSpPr>
          <p:spPr bwMode="auto">
            <a:xfrm flipV="1">
              <a:off x="5562600" y="2895597"/>
              <a:ext cx="2666871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31804" name="Line 22"/>
            <p:cNvSpPr>
              <a:spLocks noChangeShapeType="1"/>
            </p:cNvSpPr>
            <p:nvPr/>
          </p:nvSpPr>
          <p:spPr bwMode="auto">
            <a:xfrm flipH="1" flipV="1">
              <a:off x="7010382" y="2895598"/>
              <a:ext cx="304772" cy="228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1447800" y="2514600"/>
            <a:ext cx="1295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524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grpSp>
        <p:nvGrpSpPr>
          <p:cNvPr id="31766" name="Group 39"/>
          <p:cNvGrpSpPr>
            <a:grpSpLocks/>
          </p:cNvGrpSpPr>
          <p:nvPr/>
        </p:nvGrpSpPr>
        <p:grpSpPr bwMode="auto">
          <a:xfrm>
            <a:off x="1219200" y="3638550"/>
            <a:ext cx="6621463" cy="628650"/>
            <a:chOff x="1216025" y="3638550"/>
            <a:chExt cx="6621240" cy="628650"/>
          </a:xfrm>
        </p:grpSpPr>
        <p:cxnSp>
          <p:nvCxnSpPr>
            <p:cNvPr id="31797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98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5107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Data[1,100]</a:t>
              </a:r>
            </a:p>
          </p:txBody>
        </p:sp>
        <p:sp>
          <p:nvSpPr>
            <p:cNvPr id="31799" name="TextBox 48"/>
            <p:cNvSpPr txBox="1">
              <a:spLocks noChangeArrowheads="1"/>
            </p:cNvSpPr>
            <p:nvPr/>
          </p:nvSpPr>
          <p:spPr bwMode="auto">
            <a:xfrm>
              <a:off x="1216025" y="365760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  <p:sp>
          <p:nvSpPr>
            <p:cNvPr id="31800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</p:grpSp>
      <p:sp>
        <p:nvSpPr>
          <p:cNvPr id="47" name="Rectangle 46"/>
          <p:cNvSpPr/>
          <p:nvPr/>
        </p:nvSpPr>
        <p:spPr bwMode="auto">
          <a:xfrm>
            <a:off x="1447800" y="2514600"/>
            <a:ext cx="68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201,300</a:t>
            </a:r>
          </a:p>
        </p:txBody>
      </p:sp>
      <p:grpSp>
        <p:nvGrpSpPr>
          <p:cNvPr id="31768" name="Group 48"/>
          <p:cNvGrpSpPr>
            <a:grpSpLocks/>
          </p:cNvGrpSpPr>
          <p:nvPr/>
        </p:nvGrpSpPr>
        <p:grpSpPr bwMode="auto">
          <a:xfrm>
            <a:off x="1317625" y="4400550"/>
            <a:ext cx="4854575" cy="628650"/>
            <a:chOff x="1317425" y="4629150"/>
            <a:chExt cx="4854775" cy="628650"/>
          </a:xfrm>
        </p:grpSpPr>
        <p:sp>
          <p:nvSpPr>
            <p:cNvPr id="31791" name="TextBox 44"/>
            <p:cNvSpPr txBox="1">
              <a:spLocks noChangeArrowheads="1"/>
            </p:cNvSpPr>
            <p:nvPr/>
          </p:nvSpPr>
          <p:spPr bwMode="auto">
            <a:xfrm>
              <a:off x="1317425" y="4659868"/>
              <a:ext cx="1044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  <a:cs typeface="Helvetica" charset="0"/>
                </a:rPr>
                <a:t>{[1,300]}</a:t>
              </a:r>
            </a:p>
          </p:txBody>
        </p:sp>
        <p:cxnSp>
          <p:nvCxnSpPr>
            <p:cNvPr id="31792" name="Straight Arrow Connector 50"/>
            <p:cNvCxnSpPr>
              <a:cxnSpLocks noChangeShapeType="1"/>
            </p:cNvCxnSpPr>
            <p:nvPr/>
          </p:nvCxnSpPr>
          <p:spPr bwMode="auto">
            <a:xfrm>
              <a:off x="2362200" y="4876800"/>
              <a:ext cx="36576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93" name="TextBox 51"/>
            <p:cNvSpPr txBox="1">
              <a:spLocks noChangeArrowheads="1"/>
            </p:cNvSpPr>
            <p:nvPr/>
          </p:nvSpPr>
          <p:spPr bwMode="auto">
            <a:xfrm>
              <a:off x="3995738" y="4629150"/>
              <a:ext cx="179600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Data[201,300]</a:t>
              </a:r>
            </a:p>
          </p:txBody>
        </p:sp>
        <p:grpSp>
          <p:nvGrpSpPr>
            <p:cNvPr id="31794" name="Group 59"/>
            <p:cNvGrpSpPr>
              <a:grpSpLocks/>
            </p:cNvGrpSpPr>
            <p:nvPr/>
          </p:nvGrpSpPr>
          <p:grpSpPr bwMode="auto">
            <a:xfrm>
              <a:off x="5943600" y="4953000"/>
              <a:ext cx="228600" cy="304800"/>
              <a:chOff x="7467600" y="4267200"/>
              <a:chExt cx="228600" cy="304800"/>
            </a:xfrm>
          </p:grpSpPr>
          <p:cxnSp>
            <p:nvCxnSpPr>
              <p:cNvPr id="31795" name="Straight Connector 54"/>
              <p:cNvCxnSpPr>
                <a:cxnSpLocks noChangeShapeType="1"/>
              </p:cNvCxnSpPr>
              <p:nvPr/>
            </p:nvCxnSpPr>
            <p:spPr bwMode="auto">
              <a:xfrm rot="16200000" flipH="1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796" name="Straight Connector 57"/>
              <p:cNvCxnSpPr>
                <a:cxnSpLocks noChangeShapeType="1"/>
              </p:cNvCxnSpPr>
              <p:nvPr/>
            </p:nvCxnSpPr>
            <p:spPr bwMode="auto">
              <a:xfrm rot="5400000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65" name="Rectangle 64"/>
          <p:cNvSpPr/>
          <p:nvPr/>
        </p:nvSpPr>
        <p:spPr bwMode="auto">
          <a:xfrm>
            <a:off x="21336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301, 350</a:t>
            </a:r>
          </a:p>
        </p:txBody>
      </p:sp>
      <p:grpSp>
        <p:nvGrpSpPr>
          <p:cNvPr id="31770" name="Group 36"/>
          <p:cNvGrpSpPr>
            <a:grpSpLocks/>
          </p:cNvGrpSpPr>
          <p:nvPr/>
        </p:nvGrpSpPr>
        <p:grpSpPr bwMode="auto">
          <a:xfrm>
            <a:off x="990600" y="4178300"/>
            <a:ext cx="5638800" cy="1098550"/>
            <a:chOff x="990600" y="4191000"/>
            <a:chExt cx="5638800" cy="1098610"/>
          </a:xfrm>
        </p:grpSpPr>
        <p:cxnSp>
          <p:nvCxnSpPr>
            <p:cNvPr id="31789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9271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90" name="TextBox 49"/>
            <p:cNvSpPr txBox="1">
              <a:spLocks noChangeArrowheads="1"/>
            </p:cNvSpPr>
            <p:nvPr/>
          </p:nvSpPr>
          <p:spPr bwMode="auto">
            <a:xfrm>
              <a:off x="990600" y="4889500"/>
              <a:ext cx="13644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{101, 300}</a:t>
              </a:r>
            </a:p>
          </p:txBody>
        </p:sp>
      </p:grpSp>
      <p:grpSp>
        <p:nvGrpSpPr>
          <p:cNvPr id="31771" name="Group 39"/>
          <p:cNvGrpSpPr>
            <a:grpSpLocks/>
          </p:cNvGrpSpPr>
          <p:nvPr/>
        </p:nvGrpSpPr>
        <p:grpSpPr bwMode="auto">
          <a:xfrm>
            <a:off x="1216025" y="4019550"/>
            <a:ext cx="6904038" cy="628650"/>
            <a:chOff x="1215732" y="3638550"/>
            <a:chExt cx="6903613" cy="628650"/>
          </a:xfrm>
        </p:grpSpPr>
        <p:cxnSp>
          <p:nvCxnSpPr>
            <p:cNvPr id="31785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86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Data[101,200]</a:t>
              </a:r>
            </a:p>
          </p:txBody>
        </p:sp>
        <p:sp>
          <p:nvSpPr>
            <p:cNvPr id="31787" name="TextBox 48"/>
            <p:cNvSpPr txBox="1">
              <a:spLocks noChangeArrowheads="1"/>
            </p:cNvSpPr>
            <p:nvPr/>
          </p:nvSpPr>
          <p:spPr bwMode="auto">
            <a:xfrm>
              <a:off x="1215732" y="3657600"/>
              <a:ext cx="11464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  <p:sp>
          <p:nvSpPr>
            <p:cNvPr id="31788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42854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{[101,200]}</a:t>
              </a:r>
            </a:p>
          </p:txBody>
        </p:sp>
      </p:grpSp>
      <p:cxnSp>
        <p:nvCxnSpPr>
          <p:cNvPr id="31772" name="Straight Arrow Connector 37"/>
          <p:cNvCxnSpPr>
            <a:cxnSpLocks noChangeShapeType="1"/>
          </p:cNvCxnSpPr>
          <p:nvPr/>
        </p:nvCxnSpPr>
        <p:spPr bwMode="auto">
          <a:xfrm flipH="1">
            <a:off x="2362200" y="4572000"/>
            <a:ext cx="4267200" cy="9271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" name="Rectangle 70"/>
          <p:cNvSpPr/>
          <p:nvPr/>
        </p:nvSpPr>
        <p:spPr bwMode="auto">
          <a:xfrm>
            <a:off x="6400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101, 200</a:t>
            </a:r>
          </a:p>
        </p:txBody>
      </p:sp>
      <p:sp>
        <p:nvSpPr>
          <p:cNvPr id="31774" name="Rectangle 5"/>
          <p:cNvSpPr>
            <a:spLocks noChangeArrowheads="1"/>
          </p:cNvSpPr>
          <p:nvPr/>
        </p:nvSpPr>
        <p:spPr bwMode="auto">
          <a:xfrm>
            <a:off x="5791200" y="2514600"/>
            <a:ext cx="6096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73" name="Group 72"/>
          <p:cNvGrpSpPr>
            <a:grpSpLocks/>
          </p:cNvGrpSpPr>
          <p:nvPr/>
        </p:nvGrpSpPr>
        <p:grpSpPr bwMode="auto">
          <a:xfrm>
            <a:off x="914400" y="5314950"/>
            <a:ext cx="8350250" cy="628650"/>
            <a:chOff x="911237" y="3638550"/>
            <a:chExt cx="8349406" cy="628650"/>
          </a:xfrm>
        </p:grpSpPr>
        <p:cxnSp>
          <p:nvCxnSpPr>
            <p:cNvPr id="31781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82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6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Data[301,350]</a:t>
              </a:r>
            </a:p>
          </p:txBody>
        </p:sp>
        <p:sp>
          <p:nvSpPr>
            <p:cNvPr id="31783" name="TextBox 48"/>
            <p:cNvSpPr txBox="1">
              <a:spLocks noChangeArrowheads="1"/>
            </p:cNvSpPr>
            <p:nvPr/>
          </p:nvSpPr>
          <p:spPr bwMode="auto">
            <a:xfrm>
              <a:off x="911237" y="3657600"/>
              <a:ext cx="14285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{[201,350]}</a:t>
              </a:r>
            </a:p>
          </p:txBody>
        </p:sp>
        <p:sp>
          <p:nvSpPr>
            <p:cNvPr id="31784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25698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{[101,200],[301,350]}</a:t>
              </a:r>
            </a:p>
          </p:txBody>
        </p:sp>
      </p:grpSp>
      <p:sp>
        <p:nvSpPr>
          <p:cNvPr id="78" name="Rectangle 77"/>
          <p:cNvSpPr/>
          <p:nvPr/>
        </p:nvSpPr>
        <p:spPr bwMode="auto">
          <a:xfrm>
            <a:off x="2057400" y="2514600"/>
            <a:ext cx="68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301,350</a:t>
            </a:r>
          </a:p>
        </p:txBody>
      </p:sp>
      <p:grpSp>
        <p:nvGrpSpPr>
          <p:cNvPr id="79" name="Group 34"/>
          <p:cNvGrpSpPr>
            <a:grpSpLocks/>
          </p:cNvGrpSpPr>
          <p:nvPr/>
        </p:nvGrpSpPr>
        <p:grpSpPr bwMode="auto">
          <a:xfrm>
            <a:off x="2667000" y="2895600"/>
            <a:ext cx="1973263" cy="565150"/>
            <a:chOff x="2065649" y="2895598"/>
            <a:chExt cx="1972638" cy="563942"/>
          </a:xfrm>
        </p:grpSpPr>
        <p:sp>
          <p:nvSpPr>
            <p:cNvPr id="31779" name="Text Box 7"/>
            <p:cNvSpPr txBox="1">
              <a:spLocks noChangeArrowheads="1"/>
            </p:cNvSpPr>
            <p:nvPr/>
          </p:nvSpPr>
          <p:spPr bwMode="auto">
            <a:xfrm>
              <a:off x="2065649" y="3124200"/>
              <a:ext cx="1972638" cy="335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LastByteSent(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350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31780" name="Line 22"/>
            <p:cNvSpPr>
              <a:spLocks noChangeShapeType="1"/>
            </p:cNvSpPr>
            <p:nvPr/>
          </p:nvSpPr>
          <p:spPr bwMode="auto">
            <a:xfrm flipH="1" flipV="1">
              <a:off x="2133541" y="2895598"/>
              <a:ext cx="76257" cy="3048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82" name="Rectangle 81"/>
          <p:cNvSpPr/>
          <p:nvPr/>
        </p:nvSpPr>
        <p:spPr bwMode="auto">
          <a:xfrm>
            <a:off x="76200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301, 350</a:t>
            </a:r>
          </a:p>
        </p:txBody>
      </p:sp>
    </p:spTree>
    <p:extLst>
      <p:ext uri="{BB962C8B-B14F-4D97-AF65-F5344CB8AC3E}">
        <p14:creationId xmlns:p14="http://schemas.microsoft.com/office/powerpoint/2010/main" val="6425695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8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32770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2771" name="Text Box 6"/>
          <p:cNvSpPr txBox="1">
            <a:spLocks noChangeArrowheads="1"/>
          </p:cNvSpPr>
          <p:nvPr/>
        </p:nvSpPr>
        <p:spPr bwMode="auto">
          <a:xfrm>
            <a:off x="65088" y="3124200"/>
            <a:ext cx="2144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Helvetica" charset="0"/>
                <a:cs typeface="Helvetica" charset="0"/>
              </a:rPr>
              <a:t>LastByteAcked(200)</a:t>
            </a:r>
          </a:p>
        </p:txBody>
      </p:sp>
      <p:sp>
        <p:nvSpPr>
          <p:cNvPr id="32772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2773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2774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32775" name="Freeform 14"/>
          <p:cNvSpPr>
            <a:spLocks/>
          </p:cNvSpPr>
          <p:nvPr/>
        </p:nvSpPr>
        <p:spPr bwMode="auto">
          <a:xfrm>
            <a:off x="2332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2776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2777" name="Text Box 21"/>
          <p:cNvSpPr txBox="1">
            <a:spLocks noChangeArrowheads="1"/>
          </p:cNvSpPr>
          <p:nvPr/>
        </p:nvSpPr>
        <p:spPr bwMode="auto">
          <a:xfrm>
            <a:off x="6324600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32778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2779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32780" name="Line 22"/>
          <p:cNvSpPr>
            <a:spLocks noChangeShapeType="1"/>
          </p:cNvSpPr>
          <p:nvPr/>
        </p:nvSpPr>
        <p:spPr bwMode="auto">
          <a:xfrm flipV="1">
            <a:off x="914400" y="2895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2781" name="Text Box 8"/>
          <p:cNvSpPr txBox="1">
            <a:spLocks noChangeArrowheads="1"/>
          </p:cNvSpPr>
          <p:nvPr/>
        </p:nvSpPr>
        <p:spPr bwMode="auto">
          <a:xfrm>
            <a:off x="511175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sp>
        <p:nvSpPr>
          <p:cNvPr id="32782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2783" name="Freeform 14"/>
          <p:cNvSpPr>
            <a:spLocks/>
          </p:cNvSpPr>
          <p:nvPr/>
        </p:nvSpPr>
        <p:spPr bwMode="auto">
          <a:xfrm>
            <a:off x="6172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cxnSp>
        <p:nvCxnSpPr>
          <p:cNvPr id="32784" name="Straight Connector 31"/>
          <p:cNvCxnSpPr>
            <a:cxnSpLocks noChangeShapeType="1"/>
          </p:cNvCxnSpPr>
          <p:nvPr/>
        </p:nvCxnSpPr>
        <p:spPr bwMode="auto">
          <a:xfrm rot="5400000">
            <a:off x="9890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85" name="Straight Connector 34"/>
          <p:cNvCxnSpPr>
            <a:cxnSpLocks noChangeShapeType="1"/>
          </p:cNvCxnSpPr>
          <p:nvPr/>
        </p:nvCxnSpPr>
        <p:spPr bwMode="auto">
          <a:xfrm rot="5400000">
            <a:off x="52562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86" name="Rectangle 5"/>
          <p:cNvSpPr>
            <a:spLocks noChangeArrowheads="1"/>
          </p:cNvSpPr>
          <p:nvPr/>
        </p:nvSpPr>
        <p:spPr bwMode="auto">
          <a:xfrm>
            <a:off x="64008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32787" name="Group 37"/>
          <p:cNvGrpSpPr>
            <a:grpSpLocks/>
          </p:cNvGrpSpPr>
          <p:nvPr/>
        </p:nvGrpSpPr>
        <p:grpSpPr bwMode="auto">
          <a:xfrm>
            <a:off x="4598988" y="2895600"/>
            <a:ext cx="4392612" cy="565150"/>
            <a:chOff x="4599235" y="2895597"/>
            <a:chExt cx="4392112" cy="564060"/>
          </a:xfrm>
        </p:grpSpPr>
        <p:sp>
          <p:nvSpPr>
            <p:cNvPr id="32829" name="Text Box 19"/>
            <p:cNvSpPr txBox="1">
              <a:spLocks noChangeArrowheads="1"/>
            </p:cNvSpPr>
            <p:nvPr/>
          </p:nvSpPr>
          <p:spPr bwMode="auto">
            <a:xfrm>
              <a:off x="6528056" y="3124200"/>
              <a:ext cx="2463291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NextByteExpected(201)</a:t>
              </a:r>
            </a:p>
          </p:txBody>
        </p:sp>
        <p:sp>
          <p:nvSpPr>
            <p:cNvPr id="32830" name="Text Box 20"/>
            <p:cNvSpPr txBox="1">
              <a:spLocks noChangeArrowheads="1"/>
            </p:cNvSpPr>
            <p:nvPr/>
          </p:nvSpPr>
          <p:spPr bwMode="auto">
            <a:xfrm>
              <a:off x="4599235" y="3124200"/>
              <a:ext cx="2029919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LastByteRcvd(350)</a:t>
              </a:r>
            </a:p>
          </p:txBody>
        </p:sp>
        <p:sp>
          <p:nvSpPr>
            <p:cNvPr id="32831" name="Line 22"/>
            <p:cNvSpPr>
              <a:spLocks noChangeShapeType="1"/>
            </p:cNvSpPr>
            <p:nvPr/>
          </p:nvSpPr>
          <p:spPr bwMode="auto">
            <a:xfrm flipV="1">
              <a:off x="5562600" y="2895597"/>
              <a:ext cx="2666871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32832" name="Line 22"/>
            <p:cNvSpPr>
              <a:spLocks noChangeShapeType="1"/>
            </p:cNvSpPr>
            <p:nvPr/>
          </p:nvSpPr>
          <p:spPr bwMode="auto">
            <a:xfrm flipH="1" flipV="1">
              <a:off x="7010382" y="2895598"/>
              <a:ext cx="304772" cy="228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1447800" y="2514600"/>
            <a:ext cx="1295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524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grpSp>
        <p:nvGrpSpPr>
          <p:cNvPr id="32790" name="Group 39"/>
          <p:cNvGrpSpPr>
            <a:grpSpLocks/>
          </p:cNvGrpSpPr>
          <p:nvPr/>
        </p:nvGrpSpPr>
        <p:grpSpPr bwMode="auto">
          <a:xfrm>
            <a:off x="1219200" y="3638550"/>
            <a:ext cx="6621463" cy="628650"/>
            <a:chOff x="1216025" y="3638550"/>
            <a:chExt cx="6621240" cy="628650"/>
          </a:xfrm>
        </p:grpSpPr>
        <p:cxnSp>
          <p:nvCxnSpPr>
            <p:cNvPr id="32825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826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5107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Data[1,100]</a:t>
              </a:r>
            </a:p>
          </p:txBody>
        </p:sp>
        <p:sp>
          <p:nvSpPr>
            <p:cNvPr id="32827" name="TextBox 48"/>
            <p:cNvSpPr txBox="1">
              <a:spLocks noChangeArrowheads="1"/>
            </p:cNvSpPr>
            <p:nvPr/>
          </p:nvSpPr>
          <p:spPr bwMode="auto">
            <a:xfrm>
              <a:off x="1216025" y="365760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  <p:sp>
          <p:nvSpPr>
            <p:cNvPr id="32828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</p:grpSp>
      <p:sp>
        <p:nvSpPr>
          <p:cNvPr id="47" name="Rectangle 46"/>
          <p:cNvSpPr/>
          <p:nvPr/>
        </p:nvSpPr>
        <p:spPr bwMode="auto">
          <a:xfrm>
            <a:off x="1447800" y="2514600"/>
            <a:ext cx="68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201,300</a:t>
            </a:r>
          </a:p>
        </p:txBody>
      </p:sp>
      <p:grpSp>
        <p:nvGrpSpPr>
          <p:cNvPr id="32792" name="Group 48"/>
          <p:cNvGrpSpPr>
            <a:grpSpLocks/>
          </p:cNvGrpSpPr>
          <p:nvPr/>
        </p:nvGrpSpPr>
        <p:grpSpPr bwMode="auto">
          <a:xfrm>
            <a:off x="1317625" y="4400550"/>
            <a:ext cx="4854575" cy="628650"/>
            <a:chOff x="1317425" y="4629150"/>
            <a:chExt cx="4854775" cy="628650"/>
          </a:xfrm>
        </p:grpSpPr>
        <p:sp>
          <p:nvSpPr>
            <p:cNvPr id="32819" name="TextBox 44"/>
            <p:cNvSpPr txBox="1">
              <a:spLocks noChangeArrowheads="1"/>
            </p:cNvSpPr>
            <p:nvPr/>
          </p:nvSpPr>
          <p:spPr bwMode="auto">
            <a:xfrm>
              <a:off x="1317425" y="4659868"/>
              <a:ext cx="1044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  <a:cs typeface="Helvetica" charset="0"/>
                </a:rPr>
                <a:t>{[1,300]}</a:t>
              </a:r>
            </a:p>
          </p:txBody>
        </p:sp>
        <p:cxnSp>
          <p:nvCxnSpPr>
            <p:cNvPr id="32820" name="Straight Arrow Connector 50"/>
            <p:cNvCxnSpPr>
              <a:cxnSpLocks noChangeShapeType="1"/>
            </p:cNvCxnSpPr>
            <p:nvPr/>
          </p:nvCxnSpPr>
          <p:spPr bwMode="auto">
            <a:xfrm>
              <a:off x="2362200" y="4876800"/>
              <a:ext cx="36576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821" name="TextBox 51"/>
            <p:cNvSpPr txBox="1">
              <a:spLocks noChangeArrowheads="1"/>
            </p:cNvSpPr>
            <p:nvPr/>
          </p:nvSpPr>
          <p:spPr bwMode="auto">
            <a:xfrm>
              <a:off x="3995738" y="4629150"/>
              <a:ext cx="179600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Data[201,300]</a:t>
              </a:r>
            </a:p>
          </p:txBody>
        </p:sp>
        <p:grpSp>
          <p:nvGrpSpPr>
            <p:cNvPr id="32822" name="Group 59"/>
            <p:cNvGrpSpPr>
              <a:grpSpLocks/>
            </p:cNvGrpSpPr>
            <p:nvPr/>
          </p:nvGrpSpPr>
          <p:grpSpPr bwMode="auto">
            <a:xfrm>
              <a:off x="5943600" y="4953000"/>
              <a:ext cx="228600" cy="304800"/>
              <a:chOff x="7467600" y="4267200"/>
              <a:chExt cx="228600" cy="304800"/>
            </a:xfrm>
          </p:grpSpPr>
          <p:cxnSp>
            <p:nvCxnSpPr>
              <p:cNvPr id="32823" name="Straight Connector 54"/>
              <p:cNvCxnSpPr>
                <a:cxnSpLocks noChangeShapeType="1"/>
              </p:cNvCxnSpPr>
              <p:nvPr/>
            </p:nvCxnSpPr>
            <p:spPr bwMode="auto">
              <a:xfrm rot="16200000" flipH="1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2824" name="Straight Connector 57"/>
              <p:cNvCxnSpPr>
                <a:cxnSpLocks noChangeShapeType="1"/>
              </p:cNvCxnSpPr>
              <p:nvPr/>
            </p:nvCxnSpPr>
            <p:spPr bwMode="auto">
              <a:xfrm rot="5400000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65" name="Rectangle 64"/>
          <p:cNvSpPr/>
          <p:nvPr/>
        </p:nvSpPr>
        <p:spPr bwMode="auto">
          <a:xfrm>
            <a:off x="21336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301, 350</a:t>
            </a:r>
          </a:p>
        </p:txBody>
      </p:sp>
      <p:grpSp>
        <p:nvGrpSpPr>
          <p:cNvPr id="32794" name="Group 36"/>
          <p:cNvGrpSpPr>
            <a:grpSpLocks/>
          </p:cNvGrpSpPr>
          <p:nvPr/>
        </p:nvGrpSpPr>
        <p:grpSpPr bwMode="auto">
          <a:xfrm>
            <a:off x="990600" y="4178300"/>
            <a:ext cx="5638800" cy="1098550"/>
            <a:chOff x="990600" y="4191000"/>
            <a:chExt cx="5638800" cy="1098610"/>
          </a:xfrm>
        </p:grpSpPr>
        <p:cxnSp>
          <p:nvCxnSpPr>
            <p:cNvPr id="32817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9271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818" name="TextBox 49"/>
            <p:cNvSpPr txBox="1">
              <a:spLocks noChangeArrowheads="1"/>
            </p:cNvSpPr>
            <p:nvPr/>
          </p:nvSpPr>
          <p:spPr bwMode="auto">
            <a:xfrm>
              <a:off x="990600" y="4889500"/>
              <a:ext cx="13644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{101, 300}</a:t>
              </a:r>
            </a:p>
          </p:txBody>
        </p:sp>
      </p:grpSp>
      <p:grpSp>
        <p:nvGrpSpPr>
          <p:cNvPr id="32795" name="Group 39"/>
          <p:cNvGrpSpPr>
            <a:grpSpLocks/>
          </p:cNvGrpSpPr>
          <p:nvPr/>
        </p:nvGrpSpPr>
        <p:grpSpPr bwMode="auto">
          <a:xfrm>
            <a:off x="1216025" y="4019550"/>
            <a:ext cx="6904038" cy="628650"/>
            <a:chOff x="1215732" y="3638550"/>
            <a:chExt cx="6903613" cy="628650"/>
          </a:xfrm>
        </p:grpSpPr>
        <p:cxnSp>
          <p:nvCxnSpPr>
            <p:cNvPr id="32813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814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Data[101,200]</a:t>
              </a:r>
            </a:p>
          </p:txBody>
        </p:sp>
        <p:sp>
          <p:nvSpPr>
            <p:cNvPr id="32815" name="TextBox 48"/>
            <p:cNvSpPr txBox="1">
              <a:spLocks noChangeArrowheads="1"/>
            </p:cNvSpPr>
            <p:nvPr/>
          </p:nvSpPr>
          <p:spPr bwMode="auto">
            <a:xfrm>
              <a:off x="1215732" y="3657600"/>
              <a:ext cx="11464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  <p:sp>
          <p:nvSpPr>
            <p:cNvPr id="32816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42854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{[101,200]}</a:t>
              </a:r>
            </a:p>
          </p:txBody>
        </p:sp>
      </p:grpSp>
      <p:cxnSp>
        <p:nvCxnSpPr>
          <p:cNvPr id="32796" name="Straight Arrow Connector 37"/>
          <p:cNvCxnSpPr>
            <a:cxnSpLocks noChangeShapeType="1"/>
          </p:cNvCxnSpPr>
          <p:nvPr/>
        </p:nvCxnSpPr>
        <p:spPr bwMode="auto">
          <a:xfrm flipH="1">
            <a:off x="2362200" y="4572000"/>
            <a:ext cx="4267200" cy="9271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" name="Rectangle 70"/>
          <p:cNvSpPr/>
          <p:nvPr/>
        </p:nvSpPr>
        <p:spPr bwMode="auto">
          <a:xfrm>
            <a:off x="6400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101, 200</a:t>
            </a:r>
          </a:p>
        </p:txBody>
      </p:sp>
      <p:sp>
        <p:nvSpPr>
          <p:cNvPr id="32798" name="Rectangle 5"/>
          <p:cNvSpPr>
            <a:spLocks noChangeArrowheads="1"/>
          </p:cNvSpPr>
          <p:nvPr/>
        </p:nvSpPr>
        <p:spPr bwMode="auto">
          <a:xfrm>
            <a:off x="5791200" y="2514600"/>
            <a:ext cx="6096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32799" name="Group 72"/>
          <p:cNvGrpSpPr>
            <a:grpSpLocks/>
          </p:cNvGrpSpPr>
          <p:nvPr/>
        </p:nvGrpSpPr>
        <p:grpSpPr bwMode="auto">
          <a:xfrm>
            <a:off x="914400" y="5314950"/>
            <a:ext cx="8350250" cy="628650"/>
            <a:chOff x="911237" y="3638550"/>
            <a:chExt cx="8349406" cy="628650"/>
          </a:xfrm>
        </p:grpSpPr>
        <p:cxnSp>
          <p:nvCxnSpPr>
            <p:cNvPr id="32809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810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6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Data[301,350]</a:t>
              </a:r>
            </a:p>
          </p:txBody>
        </p:sp>
        <p:sp>
          <p:nvSpPr>
            <p:cNvPr id="32811" name="TextBox 48"/>
            <p:cNvSpPr txBox="1">
              <a:spLocks noChangeArrowheads="1"/>
            </p:cNvSpPr>
            <p:nvPr/>
          </p:nvSpPr>
          <p:spPr bwMode="auto">
            <a:xfrm>
              <a:off x="911237" y="3657600"/>
              <a:ext cx="14285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{[201,350]}</a:t>
              </a:r>
            </a:p>
          </p:txBody>
        </p:sp>
        <p:sp>
          <p:nvSpPr>
            <p:cNvPr id="32812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25698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{[101,200],[301,350]}</a:t>
              </a:r>
            </a:p>
          </p:txBody>
        </p:sp>
      </p:grpSp>
      <p:sp>
        <p:nvSpPr>
          <p:cNvPr id="78" name="Rectangle 77"/>
          <p:cNvSpPr/>
          <p:nvPr/>
        </p:nvSpPr>
        <p:spPr bwMode="auto">
          <a:xfrm>
            <a:off x="2057400" y="2514600"/>
            <a:ext cx="68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301,350</a:t>
            </a:r>
          </a:p>
        </p:txBody>
      </p:sp>
      <p:grpSp>
        <p:nvGrpSpPr>
          <p:cNvPr id="32801" name="Group 34"/>
          <p:cNvGrpSpPr>
            <a:grpSpLocks/>
          </p:cNvGrpSpPr>
          <p:nvPr/>
        </p:nvGrpSpPr>
        <p:grpSpPr bwMode="auto">
          <a:xfrm>
            <a:off x="2667000" y="2895600"/>
            <a:ext cx="1973263" cy="565150"/>
            <a:chOff x="2065649" y="2895598"/>
            <a:chExt cx="1972638" cy="563942"/>
          </a:xfrm>
        </p:grpSpPr>
        <p:sp>
          <p:nvSpPr>
            <p:cNvPr id="32807" name="Text Box 7"/>
            <p:cNvSpPr txBox="1">
              <a:spLocks noChangeArrowheads="1"/>
            </p:cNvSpPr>
            <p:nvPr/>
          </p:nvSpPr>
          <p:spPr bwMode="auto">
            <a:xfrm>
              <a:off x="2065649" y="3124200"/>
              <a:ext cx="1972638" cy="335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LastByteSent(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350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32808" name="Line 22"/>
            <p:cNvSpPr>
              <a:spLocks noChangeShapeType="1"/>
            </p:cNvSpPr>
            <p:nvPr/>
          </p:nvSpPr>
          <p:spPr bwMode="auto">
            <a:xfrm flipH="1" flipV="1">
              <a:off x="2133541" y="2895598"/>
              <a:ext cx="76257" cy="3048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82" name="Rectangle 81"/>
          <p:cNvSpPr/>
          <p:nvPr/>
        </p:nvSpPr>
        <p:spPr bwMode="auto">
          <a:xfrm>
            <a:off x="76200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301, 350</a:t>
            </a:r>
          </a:p>
        </p:txBody>
      </p:sp>
      <p:grpSp>
        <p:nvGrpSpPr>
          <p:cNvPr id="84" name="Group 36"/>
          <p:cNvGrpSpPr>
            <a:grpSpLocks/>
          </p:cNvGrpSpPr>
          <p:nvPr/>
        </p:nvGrpSpPr>
        <p:grpSpPr bwMode="auto">
          <a:xfrm>
            <a:off x="990600" y="5867400"/>
            <a:ext cx="5638800" cy="476250"/>
            <a:chOff x="990600" y="4191000"/>
            <a:chExt cx="5638800" cy="476310"/>
          </a:xfrm>
        </p:grpSpPr>
        <p:cxnSp>
          <p:nvCxnSpPr>
            <p:cNvPr id="32804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3048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805" name="TextBox 46"/>
            <p:cNvSpPr txBox="1">
              <a:spLocks noChangeArrowheads="1"/>
            </p:cNvSpPr>
            <p:nvPr/>
          </p:nvSpPr>
          <p:spPr bwMode="auto">
            <a:xfrm>
              <a:off x="2868906" y="4191000"/>
              <a:ext cx="2779652" cy="400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</a:t>
              </a:r>
              <a:r>
                <a:rPr lang="en-US" sz="2000" b="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201</a:t>
              </a:r>
              <a:r>
                <a:rPr lang="en-US" sz="2000" b="0">
                  <a:latin typeface="Helvetica" charset="0"/>
                  <a:cs typeface="Helvetica" charset="0"/>
                </a:rPr>
                <a:t>, AdvWin = </a:t>
              </a:r>
              <a:r>
                <a:rPr lang="en-US" sz="2000" b="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50</a:t>
              </a:r>
            </a:p>
          </p:txBody>
        </p:sp>
        <p:sp>
          <p:nvSpPr>
            <p:cNvPr id="32806" name="TextBox 49"/>
            <p:cNvSpPr txBox="1">
              <a:spLocks noChangeArrowheads="1"/>
            </p:cNvSpPr>
            <p:nvPr/>
          </p:nvSpPr>
          <p:spPr bwMode="auto">
            <a:xfrm>
              <a:off x="990600" y="4267200"/>
              <a:ext cx="13644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{201, 350}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98984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33794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3795" name="Text Box 6"/>
          <p:cNvSpPr txBox="1">
            <a:spLocks noChangeArrowheads="1"/>
          </p:cNvSpPr>
          <p:nvPr/>
        </p:nvSpPr>
        <p:spPr bwMode="auto">
          <a:xfrm>
            <a:off x="65088" y="3124200"/>
            <a:ext cx="2144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Helvetica" charset="0"/>
                <a:cs typeface="Helvetica" charset="0"/>
              </a:rPr>
              <a:t>LastByteAcked(200)</a:t>
            </a:r>
          </a:p>
        </p:txBody>
      </p:sp>
      <p:sp>
        <p:nvSpPr>
          <p:cNvPr id="33796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3797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3798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33799" name="Freeform 14"/>
          <p:cNvSpPr>
            <a:spLocks/>
          </p:cNvSpPr>
          <p:nvPr/>
        </p:nvSpPr>
        <p:spPr bwMode="auto">
          <a:xfrm>
            <a:off x="2332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3800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3801" name="Text Box 21"/>
          <p:cNvSpPr txBox="1">
            <a:spLocks noChangeArrowheads="1"/>
          </p:cNvSpPr>
          <p:nvPr/>
        </p:nvSpPr>
        <p:spPr bwMode="auto">
          <a:xfrm>
            <a:off x="6324600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33802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3803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33804" name="Line 22"/>
          <p:cNvSpPr>
            <a:spLocks noChangeShapeType="1"/>
          </p:cNvSpPr>
          <p:nvPr/>
        </p:nvSpPr>
        <p:spPr bwMode="auto">
          <a:xfrm flipV="1">
            <a:off x="914400" y="2895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3805" name="Text Box 8"/>
          <p:cNvSpPr txBox="1">
            <a:spLocks noChangeArrowheads="1"/>
          </p:cNvSpPr>
          <p:nvPr/>
        </p:nvSpPr>
        <p:spPr bwMode="auto">
          <a:xfrm>
            <a:off x="511175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sp>
        <p:nvSpPr>
          <p:cNvPr id="33806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3807" name="Freeform 14"/>
          <p:cNvSpPr>
            <a:spLocks/>
          </p:cNvSpPr>
          <p:nvPr/>
        </p:nvSpPr>
        <p:spPr bwMode="auto">
          <a:xfrm>
            <a:off x="6172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cxnSp>
        <p:nvCxnSpPr>
          <p:cNvPr id="33808" name="Straight Connector 31"/>
          <p:cNvCxnSpPr>
            <a:cxnSpLocks noChangeShapeType="1"/>
          </p:cNvCxnSpPr>
          <p:nvPr/>
        </p:nvCxnSpPr>
        <p:spPr bwMode="auto">
          <a:xfrm rot="5400000">
            <a:off x="9890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9" name="Straight Connector 34"/>
          <p:cNvCxnSpPr>
            <a:cxnSpLocks noChangeShapeType="1"/>
          </p:cNvCxnSpPr>
          <p:nvPr/>
        </p:nvCxnSpPr>
        <p:spPr bwMode="auto">
          <a:xfrm rot="5400000">
            <a:off x="52562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0" name="Rectangle 5"/>
          <p:cNvSpPr>
            <a:spLocks noChangeArrowheads="1"/>
          </p:cNvSpPr>
          <p:nvPr/>
        </p:nvSpPr>
        <p:spPr bwMode="auto">
          <a:xfrm>
            <a:off x="64008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33811" name="Group 37"/>
          <p:cNvGrpSpPr>
            <a:grpSpLocks/>
          </p:cNvGrpSpPr>
          <p:nvPr/>
        </p:nvGrpSpPr>
        <p:grpSpPr bwMode="auto">
          <a:xfrm>
            <a:off x="4598988" y="2895600"/>
            <a:ext cx="4392612" cy="565150"/>
            <a:chOff x="4599235" y="2895597"/>
            <a:chExt cx="4392112" cy="564060"/>
          </a:xfrm>
        </p:grpSpPr>
        <p:sp>
          <p:nvSpPr>
            <p:cNvPr id="33834" name="Text Box 19"/>
            <p:cNvSpPr txBox="1">
              <a:spLocks noChangeArrowheads="1"/>
            </p:cNvSpPr>
            <p:nvPr/>
          </p:nvSpPr>
          <p:spPr bwMode="auto">
            <a:xfrm>
              <a:off x="6528056" y="3124200"/>
              <a:ext cx="2463291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NextByteExpected(201)</a:t>
              </a:r>
            </a:p>
          </p:txBody>
        </p:sp>
        <p:sp>
          <p:nvSpPr>
            <p:cNvPr id="33835" name="Text Box 20"/>
            <p:cNvSpPr txBox="1">
              <a:spLocks noChangeArrowheads="1"/>
            </p:cNvSpPr>
            <p:nvPr/>
          </p:nvSpPr>
          <p:spPr bwMode="auto">
            <a:xfrm>
              <a:off x="4599235" y="3124200"/>
              <a:ext cx="2029919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LastByteRcvd(350)</a:t>
              </a:r>
            </a:p>
          </p:txBody>
        </p:sp>
        <p:sp>
          <p:nvSpPr>
            <p:cNvPr id="33836" name="Line 22"/>
            <p:cNvSpPr>
              <a:spLocks noChangeShapeType="1"/>
            </p:cNvSpPr>
            <p:nvPr/>
          </p:nvSpPr>
          <p:spPr bwMode="auto">
            <a:xfrm flipV="1">
              <a:off x="5562600" y="2895597"/>
              <a:ext cx="2666871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33837" name="Line 22"/>
            <p:cNvSpPr>
              <a:spLocks noChangeShapeType="1"/>
            </p:cNvSpPr>
            <p:nvPr/>
          </p:nvSpPr>
          <p:spPr bwMode="auto">
            <a:xfrm flipH="1" flipV="1">
              <a:off x="7010382" y="2895598"/>
              <a:ext cx="304772" cy="228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1447800" y="2514600"/>
            <a:ext cx="1295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524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1447800" y="2514600"/>
            <a:ext cx="68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201,300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21336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301, 350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6400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101, 200</a:t>
            </a:r>
          </a:p>
        </p:txBody>
      </p:sp>
      <p:sp>
        <p:nvSpPr>
          <p:cNvPr id="33817" name="Rectangle 5"/>
          <p:cNvSpPr>
            <a:spLocks noChangeArrowheads="1"/>
          </p:cNvSpPr>
          <p:nvPr/>
        </p:nvSpPr>
        <p:spPr bwMode="auto">
          <a:xfrm>
            <a:off x="5791200" y="2514600"/>
            <a:ext cx="6096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2057400" y="2514600"/>
            <a:ext cx="68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301,350</a:t>
            </a:r>
          </a:p>
        </p:txBody>
      </p:sp>
      <p:grpSp>
        <p:nvGrpSpPr>
          <p:cNvPr id="33819" name="Group 34"/>
          <p:cNvGrpSpPr>
            <a:grpSpLocks/>
          </p:cNvGrpSpPr>
          <p:nvPr/>
        </p:nvGrpSpPr>
        <p:grpSpPr bwMode="auto">
          <a:xfrm>
            <a:off x="2667000" y="2895600"/>
            <a:ext cx="1973263" cy="565150"/>
            <a:chOff x="2065649" y="2895598"/>
            <a:chExt cx="1972638" cy="563942"/>
          </a:xfrm>
        </p:grpSpPr>
        <p:sp>
          <p:nvSpPr>
            <p:cNvPr id="33832" name="Text Box 7"/>
            <p:cNvSpPr txBox="1">
              <a:spLocks noChangeArrowheads="1"/>
            </p:cNvSpPr>
            <p:nvPr/>
          </p:nvSpPr>
          <p:spPr bwMode="auto">
            <a:xfrm>
              <a:off x="2065649" y="3124200"/>
              <a:ext cx="1972638" cy="335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LastByteSent(350)</a:t>
              </a:r>
            </a:p>
          </p:txBody>
        </p:sp>
        <p:sp>
          <p:nvSpPr>
            <p:cNvPr id="33833" name="Line 22"/>
            <p:cNvSpPr>
              <a:spLocks noChangeShapeType="1"/>
            </p:cNvSpPr>
            <p:nvPr/>
          </p:nvSpPr>
          <p:spPr bwMode="auto">
            <a:xfrm flipH="1" flipV="1">
              <a:off x="2133541" y="2895598"/>
              <a:ext cx="76257" cy="3048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82" name="Rectangle 81"/>
          <p:cNvSpPr/>
          <p:nvPr/>
        </p:nvSpPr>
        <p:spPr bwMode="auto">
          <a:xfrm>
            <a:off x="76200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301, 350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914400" y="5295900"/>
            <a:ext cx="8350250" cy="1028700"/>
            <a:chOff x="914400" y="3771840"/>
            <a:chExt cx="8349692" cy="1028760"/>
          </a:xfrm>
        </p:grpSpPr>
        <p:grpSp>
          <p:nvGrpSpPr>
            <p:cNvPr id="33823" name="Group 72"/>
            <p:cNvGrpSpPr>
              <a:grpSpLocks/>
            </p:cNvGrpSpPr>
            <p:nvPr/>
          </p:nvGrpSpPr>
          <p:grpSpPr bwMode="auto">
            <a:xfrm>
              <a:off x="914400" y="3771840"/>
              <a:ext cx="8349692" cy="628650"/>
              <a:chOff x="911237" y="3638550"/>
              <a:chExt cx="8349406" cy="628650"/>
            </a:xfrm>
          </p:grpSpPr>
          <p:cxnSp>
            <p:nvCxnSpPr>
              <p:cNvPr id="33828" name="Straight Arrow Connector 36"/>
              <p:cNvCxnSpPr>
                <a:cxnSpLocks noChangeShapeType="1"/>
              </p:cNvCxnSpPr>
              <p:nvPr/>
            </p:nvCxnSpPr>
            <p:spPr bwMode="auto">
              <a:xfrm>
                <a:off x="2362200" y="3886200"/>
                <a:ext cx="4267200" cy="22860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3829" name="TextBox 45"/>
              <p:cNvSpPr txBox="1">
                <a:spLocks noChangeArrowheads="1"/>
              </p:cNvSpPr>
              <p:nvPr/>
            </p:nvSpPr>
            <p:spPr bwMode="auto">
              <a:xfrm>
                <a:off x="3978275" y="3638550"/>
                <a:ext cx="179600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 b="0">
                    <a:latin typeface="Helvetica" charset="0"/>
                    <a:cs typeface="Helvetica" charset="0"/>
                  </a:rPr>
                  <a:t>Data[301,350]</a:t>
                </a:r>
              </a:p>
            </p:txBody>
          </p:sp>
          <p:sp>
            <p:nvSpPr>
              <p:cNvPr id="33830" name="TextBox 48"/>
              <p:cNvSpPr txBox="1">
                <a:spLocks noChangeArrowheads="1"/>
              </p:cNvSpPr>
              <p:nvPr/>
            </p:nvSpPr>
            <p:spPr bwMode="auto">
              <a:xfrm>
                <a:off x="911237" y="3657600"/>
                <a:ext cx="142854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 b="0">
                    <a:latin typeface="Helvetica" charset="0"/>
                    <a:cs typeface="Helvetica" charset="0"/>
                  </a:rPr>
                  <a:t>{[201,350]}</a:t>
                </a:r>
              </a:p>
            </p:txBody>
          </p:sp>
          <p:sp>
            <p:nvSpPr>
              <p:cNvPr id="33831" name="TextBox 48"/>
              <p:cNvSpPr txBox="1">
                <a:spLocks noChangeArrowheads="1"/>
              </p:cNvSpPr>
              <p:nvPr/>
            </p:nvSpPr>
            <p:spPr bwMode="auto">
              <a:xfrm>
                <a:off x="6690797" y="3867090"/>
                <a:ext cx="256984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 b="0">
                    <a:latin typeface="Helvetica" charset="0"/>
                    <a:cs typeface="Helvetica" charset="0"/>
                  </a:rPr>
                  <a:t>{[101,200],[301,350]}</a:t>
                </a:r>
              </a:p>
            </p:txBody>
          </p:sp>
        </p:grpSp>
        <p:grpSp>
          <p:nvGrpSpPr>
            <p:cNvPr id="33824" name="Group 36"/>
            <p:cNvGrpSpPr>
              <a:grpSpLocks/>
            </p:cNvGrpSpPr>
            <p:nvPr/>
          </p:nvGrpSpPr>
          <p:grpSpPr bwMode="auto">
            <a:xfrm>
              <a:off x="990600" y="4324290"/>
              <a:ext cx="5638800" cy="476310"/>
              <a:chOff x="990600" y="4191000"/>
              <a:chExt cx="5638800" cy="476310"/>
            </a:xfrm>
          </p:grpSpPr>
          <p:cxnSp>
            <p:nvCxnSpPr>
              <p:cNvPr id="33825" name="Straight Arrow Connector 37"/>
              <p:cNvCxnSpPr>
                <a:cxnSpLocks noChangeShapeType="1"/>
              </p:cNvCxnSpPr>
              <p:nvPr/>
            </p:nvCxnSpPr>
            <p:spPr bwMode="auto">
              <a:xfrm flipH="1">
                <a:off x="2362200" y="4191000"/>
                <a:ext cx="4267200" cy="30480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3826" name="TextBox 46"/>
              <p:cNvSpPr txBox="1">
                <a:spLocks noChangeArrowheads="1"/>
              </p:cNvSpPr>
              <p:nvPr/>
            </p:nvSpPr>
            <p:spPr bwMode="auto">
              <a:xfrm>
                <a:off x="2868906" y="4191000"/>
                <a:ext cx="2779652" cy="40011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 b="0">
                    <a:latin typeface="Helvetica" charset="0"/>
                    <a:cs typeface="Helvetica" charset="0"/>
                  </a:rPr>
                  <a:t>Ack=201, AdvWin = 50</a:t>
                </a:r>
              </a:p>
            </p:txBody>
          </p:sp>
          <p:sp>
            <p:nvSpPr>
              <p:cNvPr id="33827" name="TextBox 49"/>
              <p:cNvSpPr txBox="1">
                <a:spLocks noChangeArrowheads="1"/>
              </p:cNvSpPr>
              <p:nvPr/>
            </p:nvSpPr>
            <p:spPr bwMode="auto">
              <a:xfrm>
                <a:off x="990600" y="4267200"/>
                <a:ext cx="136447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 b="0">
                    <a:latin typeface="Helvetica" charset="0"/>
                    <a:cs typeface="Helvetica" charset="0"/>
                  </a:rPr>
                  <a:t>{201, 350}</a:t>
                </a:r>
              </a:p>
            </p:txBody>
          </p:sp>
        </p:grpSp>
      </p:grpSp>
      <p:sp>
        <p:nvSpPr>
          <p:cNvPr id="66" name="Rounded Rectangle 65"/>
          <p:cNvSpPr>
            <a:spLocks noChangeArrowheads="1"/>
          </p:cNvSpPr>
          <p:nvPr/>
        </p:nvSpPr>
        <p:spPr bwMode="auto">
          <a:xfrm>
            <a:off x="914400" y="5791200"/>
            <a:ext cx="7467600" cy="9144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marL="342900" indent="-342900">
              <a:buFont typeface="Arial" charset="0"/>
              <a:buChar char="•"/>
            </a:pPr>
            <a:r>
              <a:rPr lang="en-US" sz="2400" b="0" dirty="0" err="1">
                <a:latin typeface="Gill Sans Light"/>
                <a:cs typeface="Gill Sans Light"/>
              </a:rPr>
              <a:t>Ack</a:t>
            </a:r>
            <a:r>
              <a:rPr lang="en-US" sz="2400" b="0" dirty="0">
                <a:latin typeface="Gill Sans Light"/>
                <a:cs typeface="Gill Sans Light"/>
              </a:rPr>
              <a:t> still specifies 201 (first byte out of sequence)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0" dirty="0" err="1">
                <a:latin typeface="Gill Sans Light"/>
                <a:cs typeface="Gill Sans Light"/>
              </a:rPr>
              <a:t>AdvWin</a:t>
            </a:r>
            <a:r>
              <a:rPr lang="en-US" sz="2400" b="0" dirty="0">
                <a:latin typeface="Gill Sans Light"/>
                <a:cs typeface="Gill Sans Light"/>
              </a:rPr>
              <a:t> = 50, so can sender re-send 3</a:t>
            </a:r>
            <a:r>
              <a:rPr lang="en-US" sz="2400" b="0" baseline="30000" dirty="0">
                <a:latin typeface="Gill Sans Light"/>
                <a:cs typeface="Gill Sans Light"/>
              </a:rPr>
              <a:t>rd</a:t>
            </a:r>
            <a:r>
              <a:rPr lang="en-US" sz="2400" b="0" dirty="0">
                <a:latin typeface="Gill Sans Light"/>
                <a:cs typeface="Gill Sans Light"/>
              </a:rPr>
              <a:t> packet?</a:t>
            </a:r>
          </a:p>
        </p:txBody>
      </p:sp>
    </p:spTree>
    <p:extLst>
      <p:ext uri="{BB962C8B-B14F-4D97-AF65-F5344CB8AC3E}">
        <p14:creationId xmlns:p14="http://schemas.microsoft.com/office/powerpoint/2010/main" val="36074723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1.11111E-6 L -6.11111E-6 -0.24444 " pathEditMode="relative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34818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4819" name="Text Box 6"/>
          <p:cNvSpPr txBox="1">
            <a:spLocks noChangeArrowheads="1"/>
          </p:cNvSpPr>
          <p:nvPr/>
        </p:nvSpPr>
        <p:spPr bwMode="auto">
          <a:xfrm>
            <a:off x="65088" y="3124200"/>
            <a:ext cx="2144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Helvetica" charset="0"/>
                <a:cs typeface="Helvetica" charset="0"/>
              </a:rPr>
              <a:t>LastByteAcked(200)</a:t>
            </a:r>
          </a:p>
        </p:txBody>
      </p:sp>
      <p:sp>
        <p:nvSpPr>
          <p:cNvPr id="34820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4821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4822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34823" name="Freeform 14"/>
          <p:cNvSpPr>
            <a:spLocks/>
          </p:cNvSpPr>
          <p:nvPr/>
        </p:nvSpPr>
        <p:spPr bwMode="auto">
          <a:xfrm>
            <a:off x="2332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4824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4825" name="Text Box 21"/>
          <p:cNvSpPr txBox="1">
            <a:spLocks noChangeArrowheads="1"/>
          </p:cNvSpPr>
          <p:nvPr/>
        </p:nvSpPr>
        <p:spPr bwMode="auto">
          <a:xfrm>
            <a:off x="6324600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34826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4827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34828" name="Line 22"/>
          <p:cNvSpPr>
            <a:spLocks noChangeShapeType="1"/>
          </p:cNvSpPr>
          <p:nvPr/>
        </p:nvSpPr>
        <p:spPr bwMode="auto">
          <a:xfrm flipV="1">
            <a:off x="914400" y="2895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4829" name="Text Box 8"/>
          <p:cNvSpPr txBox="1">
            <a:spLocks noChangeArrowheads="1"/>
          </p:cNvSpPr>
          <p:nvPr/>
        </p:nvSpPr>
        <p:spPr bwMode="auto">
          <a:xfrm>
            <a:off x="511175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sp>
        <p:nvSpPr>
          <p:cNvPr id="34830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4831" name="Freeform 14"/>
          <p:cNvSpPr>
            <a:spLocks/>
          </p:cNvSpPr>
          <p:nvPr/>
        </p:nvSpPr>
        <p:spPr bwMode="auto">
          <a:xfrm>
            <a:off x="6172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cxnSp>
        <p:nvCxnSpPr>
          <p:cNvPr id="34832" name="Straight Connector 31"/>
          <p:cNvCxnSpPr>
            <a:cxnSpLocks noChangeShapeType="1"/>
          </p:cNvCxnSpPr>
          <p:nvPr/>
        </p:nvCxnSpPr>
        <p:spPr bwMode="auto">
          <a:xfrm rot="5400000">
            <a:off x="9890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3" name="Straight Connector 34"/>
          <p:cNvCxnSpPr>
            <a:cxnSpLocks noChangeShapeType="1"/>
          </p:cNvCxnSpPr>
          <p:nvPr/>
        </p:nvCxnSpPr>
        <p:spPr bwMode="auto">
          <a:xfrm rot="5400000">
            <a:off x="52562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34" name="Rectangle 5"/>
          <p:cNvSpPr>
            <a:spLocks noChangeArrowheads="1"/>
          </p:cNvSpPr>
          <p:nvPr/>
        </p:nvSpPr>
        <p:spPr bwMode="auto">
          <a:xfrm>
            <a:off x="64008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34835" name="Group 37"/>
          <p:cNvGrpSpPr>
            <a:grpSpLocks/>
          </p:cNvGrpSpPr>
          <p:nvPr/>
        </p:nvGrpSpPr>
        <p:grpSpPr bwMode="auto">
          <a:xfrm>
            <a:off x="4598988" y="2895600"/>
            <a:ext cx="4392612" cy="565150"/>
            <a:chOff x="4599235" y="2895597"/>
            <a:chExt cx="4392112" cy="564060"/>
          </a:xfrm>
        </p:grpSpPr>
        <p:sp>
          <p:nvSpPr>
            <p:cNvPr id="34858" name="Text Box 19"/>
            <p:cNvSpPr txBox="1">
              <a:spLocks noChangeArrowheads="1"/>
            </p:cNvSpPr>
            <p:nvPr/>
          </p:nvSpPr>
          <p:spPr bwMode="auto">
            <a:xfrm>
              <a:off x="6528056" y="3124200"/>
              <a:ext cx="2463291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NextByteExpected(201)</a:t>
              </a:r>
            </a:p>
          </p:txBody>
        </p:sp>
        <p:sp>
          <p:nvSpPr>
            <p:cNvPr id="34859" name="Text Box 20"/>
            <p:cNvSpPr txBox="1">
              <a:spLocks noChangeArrowheads="1"/>
            </p:cNvSpPr>
            <p:nvPr/>
          </p:nvSpPr>
          <p:spPr bwMode="auto">
            <a:xfrm>
              <a:off x="4599235" y="3124200"/>
              <a:ext cx="2029919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LastByteRcvd(350)</a:t>
              </a:r>
            </a:p>
          </p:txBody>
        </p:sp>
        <p:sp>
          <p:nvSpPr>
            <p:cNvPr id="34860" name="Line 22"/>
            <p:cNvSpPr>
              <a:spLocks noChangeShapeType="1"/>
            </p:cNvSpPr>
            <p:nvPr/>
          </p:nvSpPr>
          <p:spPr bwMode="auto">
            <a:xfrm flipV="1">
              <a:off x="5562600" y="2895597"/>
              <a:ext cx="2666871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34861" name="Line 22"/>
            <p:cNvSpPr>
              <a:spLocks noChangeShapeType="1"/>
            </p:cNvSpPr>
            <p:nvPr/>
          </p:nvSpPr>
          <p:spPr bwMode="auto">
            <a:xfrm flipH="1" flipV="1">
              <a:off x="7010382" y="2895598"/>
              <a:ext cx="304772" cy="228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1447800" y="2514600"/>
            <a:ext cx="1295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524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1447800" y="2514600"/>
            <a:ext cx="68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201,300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21336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301, 350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6400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101, 200</a:t>
            </a:r>
          </a:p>
        </p:txBody>
      </p:sp>
      <p:sp>
        <p:nvSpPr>
          <p:cNvPr id="34841" name="Rectangle 5"/>
          <p:cNvSpPr>
            <a:spLocks noChangeArrowheads="1"/>
          </p:cNvSpPr>
          <p:nvPr/>
        </p:nvSpPr>
        <p:spPr bwMode="auto">
          <a:xfrm>
            <a:off x="5791200" y="2514600"/>
            <a:ext cx="6096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2057400" y="2514600"/>
            <a:ext cx="68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301,350</a:t>
            </a:r>
          </a:p>
        </p:txBody>
      </p:sp>
      <p:grpSp>
        <p:nvGrpSpPr>
          <p:cNvPr id="34843" name="Group 34"/>
          <p:cNvGrpSpPr>
            <a:grpSpLocks/>
          </p:cNvGrpSpPr>
          <p:nvPr/>
        </p:nvGrpSpPr>
        <p:grpSpPr bwMode="auto">
          <a:xfrm>
            <a:off x="2667000" y="2895600"/>
            <a:ext cx="1973263" cy="565150"/>
            <a:chOff x="2065649" y="2895598"/>
            <a:chExt cx="1972638" cy="563942"/>
          </a:xfrm>
        </p:grpSpPr>
        <p:sp>
          <p:nvSpPr>
            <p:cNvPr id="34856" name="Text Box 7"/>
            <p:cNvSpPr txBox="1">
              <a:spLocks noChangeArrowheads="1"/>
            </p:cNvSpPr>
            <p:nvPr/>
          </p:nvSpPr>
          <p:spPr bwMode="auto">
            <a:xfrm>
              <a:off x="2065649" y="3124200"/>
              <a:ext cx="1972638" cy="335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LastByteSent(350)</a:t>
              </a:r>
            </a:p>
          </p:txBody>
        </p:sp>
        <p:sp>
          <p:nvSpPr>
            <p:cNvPr id="34857" name="Line 22"/>
            <p:cNvSpPr>
              <a:spLocks noChangeShapeType="1"/>
            </p:cNvSpPr>
            <p:nvPr/>
          </p:nvSpPr>
          <p:spPr bwMode="auto">
            <a:xfrm flipH="1" flipV="1">
              <a:off x="2133541" y="2895598"/>
              <a:ext cx="76257" cy="3048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82" name="Rectangle 81"/>
          <p:cNvSpPr/>
          <p:nvPr/>
        </p:nvSpPr>
        <p:spPr bwMode="auto">
          <a:xfrm>
            <a:off x="76200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301, 350</a:t>
            </a:r>
          </a:p>
        </p:txBody>
      </p:sp>
      <p:grpSp>
        <p:nvGrpSpPr>
          <p:cNvPr id="34845" name="Group 1"/>
          <p:cNvGrpSpPr>
            <a:grpSpLocks/>
          </p:cNvGrpSpPr>
          <p:nvPr/>
        </p:nvGrpSpPr>
        <p:grpSpPr bwMode="auto">
          <a:xfrm>
            <a:off x="914400" y="3619500"/>
            <a:ext cx="8350250" cy="1028700"/>
            <a:chOff x="914400" y="3771840"/>
            <a:chExt cx="8349692" cy="1028760"/>
          </a:xfrm>
        </p:grpSpPr>
        <p:grpSp>
          <p:nvGrpSpPr>
            <p:cNvPr id="34847" name="Group 72"/>
            <p:cNvGrpSpPr>
              <a:grpSpLocks/>
            </p:cNvGrpSpPr>
            <p:nvPr/>
          </p:nvGrpSpPr>
          <p:grpSpPr bwMode="auto">
            <a:xfrm>
              <a:off x="914400" y="3771840"/>
              <a:ext cx="8349692" cy="628650"/>
              <a:chOff x="911237" y="3638550"/>
              <a:chExt cx="8349406" cy="628650"/>
            </a:xfrm>
          </p:grpSpPr>
          <p:cxnSp>
            <p:nvCxnSpPr>
              <p:cNvPr id="34852" name="Straight Arrow Connector 36"/>
              <p:cNvCxnSpPr>
                <a:cxnSpLocks noChangeShapeType="1"/>
              </p:cNvCxnSpPr>
              <p:nvPr/>
            </p:nvCxnSpPr>
            <p:spPr bwMode="auto">
              <a:xfrm>
                <a:off x="2362200" y="3886200"/>
                <a:ext cx="4267200" cy="22860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4853" name="TextBox 45"/>
              <p:cNvSpPr txBox="1">
                <a:spLocks noChangeArrowheads="1"/>
              </p:cNvSpPr>
              <p:nvPr/>
            </p:nvSpPr>
            <p:spPr bwMode="auto">
              <a:xfrm>
                <a:off x="3978275" y="3638550"/>
                <a:ext cx="179600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 b="0">
                    <a:latin typeface="Helvetica" charset="0"/>
                    <a:cs typeface="Helvetica" charset="0"/>
                  </a:rPr>
                  <a:t>Data[301,350]</a:t>
                </a:r>
              </a:p>
            </p:txBody>
          </p:sp>
          <p:sp>
            <p:nvSpPr>
              <p:cNvPr id="34854" name="TextBox 48"/>
              <p:cNvSpPr txBox="1">
                <a:spLocks noChangeArrowheads="1"/>
              </p:cNvSpPr>
              <p:nvPr/>
            </p:nvSpPr>
            <p:spPr bwMode="auto">
              <a:xfrm>
                <a:off x="911237" y="3657600"/>
                <a:ext cx="142854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 b="0">
                    <a:latin typeface="Helvetica" charset="0"/>
                    <a:cs typeface="Helvetica" charset="0"/>
                  </a:rPr>
                  <a:t>{[201,350]}</a:t>
                </a:r>
              </a:p>
            </p:txBody>
          </p:sp>
          <p:sp>
            <p:nvSpPr>
              <p:cNvPr id="34855" name="TextBox 48"/>
              <p:cNvSpPr txBox="1">
                <a:spLocks noChangeArrowheads="1"/>
              </p:cNvSpPr>
              <p:nvPr/>
            </p:nvSpPr>
            <p:spPr bwMode="auto">
              <a:xfrm>
                <a:off x="6690797" y="3867090"/>
                <a:ext cx="256984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 b="0">
                    <a:latin typeface="Helvetica" charset="0"/>
                    <a:cs typeface="Helvetica" charset="0"/>
                  </a:rPr>
                  <a:t>{[101,200],[301,350]}</a:t>
                </a:r>
              </a:p>
            </p:txBody>
          </p:sp>
        </p:grpSp>
        <p:grpSp>
          <p:nvGrpSpPr>
            <p:cNvPr id="34848" name="Group 36"/>
            <p:cNvGrpSpPr>
              <a:grpSpLocks/>
            </p:cNvGrpSpPr>
            <p:nvPr/>
          </p:nvGrpSpPr>
          <p:grpSpPr bwMode="auto">
            <a:xfrm>
              <a:off x="990600" y="4324290"/>
              <a:ext cx="5638800" cy="476310"/>
              <a:chOff x="990600" y="4191000"/>
              <a:chExt cx="5638800" cy="476310"/>
            </a:xfrm>
          </p:grpSpPr>
          <p:cxnSp>
            <p:nvCxnSpPr>
              <p:cNvPr id="34849" name="Straight Arrow Connector 37"/>
              <p:cNvCxnSpPr>
                <a:cxnSpLocks noChangeShapeType="1"/>
              </p:cNvCxnSpPr>
              <p:nvPr/>
            </p:nvCxnSpPr>
            <p:spPr bwMode="auto">
              <a:xfrm flipH="1">
                <a:off x="2362200" y="4191000"/>
                <a:ext cx="4267200" cy="30480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4850" name="TextBox 46"/>
              <p:cNvSpPr txBox="1">
                <a:spLocks noChangeArrowheads="1"/>
              </p:cNvSpPr>
              <p:nvPr/>
            </p:nvSpPr>
            <p:spPr bwMode="auto">
              <a:xfrm>
                <a:off x="2868906" y="4191000"/>
                <a:ext cx="2779652" cy="40011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 b="0">
                    <a:latin typeface="Helvetica" charset="0"/>
                    <a:cs typeface="Helvetica" charset="0"/>
                  </a:rPr>
                  <a:t>Ack=201, AdvWin = 50</a:t>
                </a:r>
              </a:p>
            </p:txBody>
          </p:sp>
          <p:sp>
            <p:nvSpPr>
              <p:cNvPr id="34851" name="TextBox 49"/>
              <p:cNvSpPr txBox="1">
                <a:spLocks noChangeArrowheads="1"/>
              </p:cNvSpPr>
              <p:nvPr/>
            </p:nvSpPr>
            <p:spPr bwMode="auto">
              <a:xfrm>
                <a:off x="990600" y="4267200"/>
                <a:ext cx="136447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 b="0">
                    <a:latin typeface="Helvetica" charset="0"/>
                    <a:cs typeface="Helvetica" charset="0"/>
                  </a:rPr>
                  <a:t>{201, 350}</a:t>
                </a:r>
              </a:p>
            </p:txBody>
          </p:sp>
        </p:grpSp>
      </p:grpSp>
      <p:sp>
        <p:nvSpPr>
          <p:cNvPr id="34846" name="Rounded Rectangle 65"/>
          <p:cNvSpPr>
            <a:spLocks noChangeArrowheads="1"/>
          </p:cNvSpPr>
          <p:nvPr/>
        </p:nvSpPr>
        <p:spPr bwMode="auto">
          <a:xfrm>
            <a:off x="914400" y="5791200"/>
            <a:ext cx="7467600" cy="9144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marL="342900" indent="-342900">
              <a:buFont typeface="Arial" charset="0"/>
              <a:buChar char="•"/>
            </a:pPr>
            <a:r>
              <a:rPr lang="en-US" sz="2400" b="0">
                <a:latin typeface="Gill Sans Light"/>
                <a:cs typeface="Gill Sans Light"/>
              </a:rPr>
              <a:t>Ack still specifies 201 (first byte out of sequence)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0">
                <a:latin typeface="Gill Sans Light"/>
                <a:cs typeface="Gill Sans Light"/>
              </a:rPr>
              <a:t>AdvWin = 50, so can sender re-send 3</a:t>
            </a:r>
            <a:r>
              <a:rPr lang="en-US" sz="2400" b="0" baseline="30000">
                <a:latin typeface="Gill Sans Light"/>
                <a:cs typeface="Gill Sans Light"/>
              </a:rPr>
              <a:t>rd</a:t>
            </a:r>
            <a:r>
              <a:rPr lang="en-US" sz="2400" b="0">
                <a:latin typeface="Gill Sans Light"/>
                <a:cs typeface="Gill Sans Light"/>
              </a:rPr>
              <a:t> packet?</a:t>
            </a:r>
          </a:p>
        </p:txBody>
      </p:sp>
    </p:spTree>
    <p:extLst>
      <p:ext uri="{BB962C8B-B14F-4D97-AF65-F5344CB8AC3E}">
        <p14:creationId xmlns:p14="http://schemas.microsoft.com/office/powerpoint/2010/main" val="30928725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35842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5843" name="Text Box 6"/>
          <p:cNvSpPr txBox="1">
            <a:spLocks noChangeArrowheads="1"/>
          </p:cNvSpPr>
          <p:nvPr/>
        </p:nvSpPr>
        <p:spPr bwMode="auto">
          <a:xfrm>
            <a:off x="65088" y="3124200"/>
            <a:ext cx="2144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LastByteAcked(200)</a:t>
            </a:r>
          </a:p>
        </p:txBody>
      </p:sp>
      <p:sp>
        <p:nvSpPr>
          <p:cNvPr id="35844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5845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5846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35847" name="Freeform 14"/>
          <p:cNvSpPr>
            <a:spLocks/>
          </p:cNvSpPr>
          <p:nvPr/>
        </p:nvSpPr>
        <p:spPr bwMode="auto">
          <a:xfrm>
            <a:off x="2332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5848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5849" name="Text Box 21"/>
          <p:cNvSpPr txBox="1">
            <a:spLocks noChangeArrowheads="1"/>
          </p:cNvSpPr>
          <p:nvPr/>
        </p:nvSpPr>
        <p:spPr bwMode="auto">
          <a:xfrm>
            <a:off x="6324600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35850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5851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35852" name="Line 22"/>
          <p:cNvSpPr>
            <a:spLocks noChangeShapeType="1"/>
          </p:cNvSpPr>
          <p:nvPr/>
        </p:nvSpPr>
        <p:spPr bwMode="auto">
          <a:xfrm flipV="1">
            <a:off x="914400" y="2895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5853" name="Text Box 8"/>
          <p:cNvSpPr txBox="1">
            <a:spLocks noChangeArrowheads="1"/>
          </p:cNvSpPr>
          <p:nvPr/>
        </p:nvSpPr>
        <p:spPr bwMode="auto">
          <a:xfrm>
            <a:off x="511175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sp>
        <p:nvSpPr>
          <p:cNvPr id="35854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5855" name="Freeform 14"/>
          <p:cNvSpPr>
            <a:spLocks/>
          </p:cNvSpPr>
          <p:nvPr/>
        </p:nvSpPr>
        <p:spPr bwMode="auto">
          <a:xfrm>
            <a:off x="6172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cxnSp>
        <p:nvCxnSpPr>
          <p:cNvPr id="35856" name="Straight Connector 31"/>
          <p:cNvCxnSpPr>
            <a:cxnSpLocks noChangeShapeType="1"/>
          </p:cNvCxnSpPr>
          <p:nvPr/>
        </p:nvCxnSpPr>
        <p:spPr bwMode="auto">
          <a:xfrm rot="5400000">
            <a:off x="9890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7" name="Straight Connector 34"/>
          <p:cNvCxnSpPr>
            <a:cxnSpLocks noChangeShapeType="1"/>
          </p:cNvCxnSpPr>
          <p:nvPr/>
        </p:nvCxnSpPr>
        <p:spPr bwMode="auto">
          <a:xfrm rot="5400000">
            <a:off x="52562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8" name="Rectangle 5"/>
          <p:cNvSpPr>
            <a:spLocks noChangeArrowheads="1"/>
          </p:cNvSpPr>
          <p:nvPr/>
        </p:nvSpPr>
        <p:spPr bwMode="auto">
          <a:xfrm>
            <a:off x="64008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5859" name="Text Box 20"/>
          <p:cNvSpPr txBox="1">
            <a:spLocks noChangeArrowheads="1"/>
          </p:cNvSpPr>
          <p:nvPr/>
        </p:nvSpPr>
        <p:spPr bwMode="auto">
          <a:xfrm>
            <a:off x="4598988" y="3124200"/>
            <a:ext cx="2030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Helvetica" charset="0"/>
                <a:cs typeface="Helvetica" charset="0"/>
              </a:rPr>
              <a:t>LastByteRcvd(350)</a:t>
            </a:r>
          </a:p>
        </p:txBody>
      </p:sp>
      <p:sp>
        <p:nvSpPr>
          <p:cNvPr id="35860" name="Line 22"/>
          <p:cNvSpPr>
            <a:spLocks noChangeShapeType="1"/>
          </p:cNvSpPr>
          <p:nvPr/>
        </p:nvSpPr>
        <p:spPr bwMode="auto">
          <a:xfrm flipV="1">
            <a:off x="5562600" y="2895600"/>
            <a:ext cx="2667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6527800" y="2895600"/>
            <a:ext cx="2463800" cy="565150"/>
            <a:chOff x="6528030" y="2895600"/>
            <a:chExt cx="2463516" cy="564954"/>
          </a:xfrm>
        </p:grpSpPr>
        <p:sp>
          <p:nvSpPr>
            <p:cNvPr id="35889" name="Text Box 19"/>
            <p:cNvSpPr txBox="1">
              <a:spLocks noChangeArrowheads="1"/>
            </p:cNvSpPr>
            <p:nvPr/>
          </p:nvSpPr>
          <p:spPr bwMode="auto">
            <a:xfrm>
              <a:off x="6528030" y="3124565"/>
              <a:ext cx="2463516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351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35890" name="Line 22"/>
            <p:cNvSpPr>
              <a:spLocks noChangeShapeType="1"/>
            </p:cNvSpPr>
            <p:nvPr/>
          </p:nvSpPr>
          <p:spPr bwMode="auto">
            <a:xfrm flipV="1">
              <a:off x="7696200" y="2895600"/>
              <a:ext cx="5334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1447800" y="2514600"/>
            <a:ext cx="1295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524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1447800" y="2514600"/>
            <a:ext cx="68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201,300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21336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301, 350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6400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101, 200</a:t>
            </a:r>
          </a:p>
        </p:txBody>
      </p:sp>
      <p:sp>
        <p:nvSpPr>
          <p:cNvPr id="35867" name="Rectangle 5"/>
          <p:cNvSpPr>
            <a:spLocks noChangeArrowheads="1"/>
          </p:cNvSpPr>
          <p:nvPr/>
        </p:nvSpPr>
        <p:spPr bwMode="auto">
          <a:xfrm>
            <a:off x="5791200" y="2514600"/>
            <a:ext cx="6096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35868" name="Group 72"/>
          <p:cNvGrpSpPr>
            <a:grpSpLocks/>
          </p:cNvGrpSpPr>
          <p:nvPr/>
        </p:nvGrpSpPr>
        <p:grpSpPr bwMode="auto">
          <a:xfrm>
            <a:off x="914400" y="3600450"/>
            <a:ext cx="8350250" cy="628650"/>
            <a:chOff x="911237" y="3638550"/>
            <a:chExt cx="8349406" cy="628650"/>
          </a:xfrm>
        </p:grpSpPr>
        <p:cxnSp>
          <p:nvCxnSpPr>
            <p:cNvPr id="35885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86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6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Data[301,350]</a:t>
              </a:r>
            </a:p>
          </p:txBody>
        </p:sp>
        <p:sp>
          <p:nvSpPr>
            <p:cNvPr id="35887" name="TextBox 48"/>
            <p:cNvSpPr txBox="1">
              <a:spLocks noChangeArrowheads="1"/>
            </p:cNvSpPr>
            <p:nvPr/>
          </p:nvSpPr>
          <p:spPr bwMode="auto">
            <a:xfrm>
              <a:off x="911237" y="3657600"/>
              <a:ext cx="14285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{[201,350]}</a:t>
              </a:r>
            </a:p>
          </p:txBody>
        </p:sp>
        <p:sp>
          <p:nvSpPr>
            <p:cNvPr id="35888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25698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{[101,200],[301,350]}</a:t>
              </a:r>
            </a:p>
          </p:txBody>
        </p:sp>
      </p:grpSp>
      <p:sp>
        <p:nvSpPr>
          <p:cNvPr id="78" name="Rectangle 77"/>
          <p:cNvSpPr/>
          <p:nvPr/>
        </p:nvSpPr>
        <p:spPr bwMode="auto">
          <a:xfrm>
            <a:off x="2057400" y="2514600"/>
            <a:ext cx="68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301,350</a:t>
            </a:r>
          </a:p>
        </p:txBody>
      </p:sp>
      <p:grpSp>
        <p:nvGrpSpPr>
          <p:cNvPr id="35870" name="Group 34"/>
          <p:cNvGrpSpPr>
            <a:grpSpLocks/>
          </p:cNvGrpSpPr>
          <p:nvPr/>
        </p:nvGrpSpPr>
        <p:grpSpPr bwMode="auto">
          <a:xfrm>
            <a:off x="2667000" y="2895600"/>
            <a:ext cx="1973263" cy="565150"/>
            <a:chOff x="2065649" y="2895598"/>
            <a:chExt cx="1972638" cy="563942"/>
          </a:xfrm>
        </p:grpSpPr>
        <p:sp>
          <p:nvSpPr>
            <p:cNvPr id="35883" name="Text Box 7"/>
            <p:cNvSpPr txBox="1">
              <a:spLocks noChangeArrowheads="1"/>
            </p:cNvSpPr>
            <p:nvPr/>
          </p:nvSpPr>
          <p:spPr bwMode="auto">
            <a:xfrm>
              <a:off x="2065649" y="3124200"/>
              <a:ext cx="1972638" cy="335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LastByteSent(350)</a:t>
              </a:r>
            </a:p>
          </p:txBody>
        </p:sp>
        <p:sp>
          <p:nvSpPr>
            <p:cNvPr id="35884" name="Line 22"/>
            <p:cNvSpPr>
              <a:spLocks noChangeShapeType="1"/>
            </p:cNvSpPr>
            <p:nvPr/>
          </p:nvSpPr>
          <p:spPr bwMode="auto">
            <a:xfrm flipH="1" flipV="1">
              <a:off x="2133541" y="2895598"/>
              <a:ext cx="76257" cy="3048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82" name="Rectangle 81"/>
          <p:cNvSpPr/>
          <p:nvPr/>
        </p:nvSpPr>
        <p:spPr bwMode="auto">
          <a:xfrm>
            <a:off x="76200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301, 350</a:t>
            </a:r>
          </a:p>
        </p:txBody>
      </p:sp>
      <p:grpSp>
        <p:nvGrpSpPr>
          <p:cNvPr id="35872" name="Group 36"/>
          <p:cNvGrpSpPr>
            <a:grpSpLocks/>
          </p:cNvGrpSpPr>
          <p:nvPr/>
        </p:nvGrpSpPr>
        <p:grpSpPr bwMode="auto">
          <a:xfrm>
            <a:off x="990600" y="4152900"/>
            <a:ext cx="5638800" cy="476250"/>
            <a:chOff x="990600" y="4191000"/>
            <a:chExt cx="5638800" cy="476310"/>
          </a:xfrm>
        </p:grpSpPr>
        <p:cxnSp>
          <p:nvCxnSpPr>
            <p:cNvPr id="35880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3048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81" name="TextBox 46"/>
            <p:cNvSpPr txBox="1">
              <a:spLocks noChangeArrowheads="1"/>
            </p:cNvSpPr>
            <p:nvPr/>
          </p:nvSpPr>
          <p:spPr bwMode="auto">
            <a:xfrm>
              <a:off x="2868906" y="4191000"/>
              <a:ext cx="2779652" cy="400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Ack=201, AdvWin = 50</a:t>
              </a:r>
            </a:p>
          </p:txBody>
        </p:sp>
        <p:sp>
          <p:nvSpPr>
            <p:cNvPr id="35882" name="TextBox 49"/>
            <p:cNvSpPr txBox="1">
              <a:spLocks noChangeArrowheads="1"/>
            </p:cNvSpPr>
            <p:nvPr/>
          </p:nvSpPr>
          <p:spPr bwMode="auto">
            <a:xfrm>
              <a:off x="990600" y="4267200"/>
              <a:ext cx="13644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{201, 350}</a:t>
              </a:r>
            </a:p>
          </p:txBody>
        </p:sp>
      </p:grpSp>
      <p:sp>
        <p:nvSpPr>
          <p:cNvPr id="35873" name="Rounded Rectangle 65"/>
          <p:cNvSpPr>
            <a:spLocks noChangeArrowheads="1"/>
          </p:cNvSpPr>
          <p:nvPr/>
        </p:nvSpPr>
        <p:spPr bwMode="auto">
          <a:xfrm>
            <a:off x="685800" y="5791200"/>
            <a:ext cx="7848600" cy="9144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sz="2400" b="0">
                <a:latin typeface="Gill Sans Light"/>
                <a:cs typeface="Gill Sans Light"/>
              </a:rPr>
              <a:t>Yes! Sender can re-send 2</a:t>
            </a:r>
            <a:r>
              <a:rPr lang="en-US" sz="2400" b="0" baseline="30000">
                <a:latin typeface="Gill Sans Light"/>
                <a:cs typeface="Gill Sans Light"/>
              </a:rPr>
              <a:t>nd</a:t>
            </a:r>
            <a:r>
              <a:rPr lang="en-US" sz="2400" b="0">
                <a:latin typeface="Gill Sans Light"/>
                <a:cs typeface="Gill Sans Light"/>
              </a:rPr>
              <a:t> packet since it’s in existing window – won’t cause receiver window to grow  </a:t>
            </a:r>
          </a:p>
        </p:txBody>
      </p:sp>
      <p:grpSp>
        <p:nvGrpSpPr>
          <p:cNvPr id="46" name="Group 45"/>
          <p:cNvGrpSpPr>
            <a:grpSpLocks/>
          </p:cNvGrpSpPr>
          <p:nvPr/>
        </p:nvGrpSpPr>
        <p:grpSpPr bwMode="auto">
          <a:xfrm>
            <a:off x="946150" y="4476750"/>
            <a:ext cx="7208838" cy="628650"/>
            <a:chOff x="911237" y="3638550"/>
            <a:chExt cx="7208107" cy="628650"/>
          </a:xfrm>
        </p:grpSpPr>
        <p:cxnSp>
          <p:nvCxnSpPr>
            <p:cNvPr id="35876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77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Data[201,300]</a:t>
              </a:r>
            </a:p>
          </p:txBody>
        </p:sp>
        <p:sp>
          <p:nvSpPr>
            <p:cNvPr id="35878" name="TextBox 48"/>
            <p:cNvSpPr txBox="1">
              <a:spLocks noChangeArrowheads="1"/>
            </p:cNvSpPr>
            <p:nvPr/>
          </p:nvSpPr>
          <p:spPr bwMode="auto">
            <a:xfrm>
              <a:off x="911237" y="3657600"/>
              <a:ext cx="14285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{[201,350]}</a:t>
              </a:r>
            </a:p>
          </p:txBody>
        </p:sp>
        <p:sp>
          <p:nvSpPr>
            <p:cNvPr id="35879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4285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{[101,350]}</a:t>
              </a:r>
            </a:p>
          </p:txBody>
        </p:sp>
      </p:grpSp>
      <p:sp>
        <p:nvSpPr>
          <p:cNvPr id="52" name="Rectangle 51"/>
          <p:cNvSpPr/>
          <p:nvPr/>
        </p:nvSpPr>
        <p:spPr bwMode="auto">
          <a:xfrm>
            <a:off x="70104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201, 300</a:t>
            </a:r>
          </a:p>
        </p:txBody>
      </p:sp>
    </p:spTree>
    <p:extLst>
      <p:ext uri="{BB962C8B-B14F-4D97-AF65-F5344CB8AC3E}">
        <p14:creationId xmlns:p14="http://schemas.microsoft.com/office/powerpoint/2010/main" val="34267533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36866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6867" name="Text Box 6"/>
          <p:cNvSpPr txBox="1">
            <a:spLocks noChangeArrowheads="1"/>
          </p:cNvSpPr>
          <p:nvPr/>
        </p:nvSpPr>
        <p:spPr bwMode="auto">
          <a:xfrm>
            <a:off x="65088" y="3124200"/>
            <a:ext cx="2144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LastByteAcked(200)</a:t>
            </a:r>
          </a:p>
        </p:txBody>
      </p:sp>
      <p:sp>
        <p:nvSpPr>
          <p:cNvPr id="36868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6869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6870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36871" name="Freeform 14"/>
          <p:cNvSpPr>
            <a:spLocks/>
          </p:cNvSpPr>
          <p:nvPr/>
        </p:nvSpPr>
        <p:spPr bwMode="auto">
          <a:xfrm>
            <a:off x="2332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6872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6873" name="Text Box 21"/>
          <p:cNvSpPr txBox="1">
            <a:spLocks noChangeArrowheads="1"/>
          </p:cNvSpPr>
          <p:nvPr/>
        </p:nvSpPr>
        <p:spPr bwMode="auto">
          <a:xfrm>
            <a:off x="6324600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36874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6875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36876" name="Line 22"/>
          <p:cNvSpPr>
            <a:spLocks noChangeShapeType="1"/>
          </p:cNvSpPr>
          <p:nvPr/>
        </p:nvSpPr>
        <p:spPr bwMode="auto">
          <a:xfrm flipV="1">
            <a:off x="914400" y="2895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6877" name="Text Box 8"/>
          <p:cNvSpPr txBox="1">
            <a:spLocks noChangeArrowheads="1"/>
          </p:cNvSpPr>
          <p:nvPr/>
        </p:nvSpPr>
        <p:spPr bwMode="auto">
          <a:xfrm>
            <a:off x="511175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sp>
        <p:nvSpPr>
          <p:cNvPr id="36878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6879" name="Freeform 14"/>
          <p:cNvSpPr>
            <a:spLocks/>
          </p:cNvSpPr>
          <p:nvPr/>
        </p:nvSpPr>
        <p:spPr bwMode="auto">
          <a:xfrm>
            <a:off x="6172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cxnSp>
        <p:nvCxnSpPr>
          <p:cNvPr id="36880" name="Straight Connector 31"/>
          <p:cNvCxnSpPr>
            <a:cxnSpLocks noChangeShapeType="1"/>
          </p:cNvCxnSpPr>
          <p:nvPr/>
        </p:nvCxnSpPr>
        <p:spPr bwMode="auto">
          <a:xfrm rot="5400000">
            <a:off x="9890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81" name="Straight Connector 34"/>
          <p:cNvCxnSpPr>
            <a:cxnSpLocks noChangeShapeType="1"/>
          </p:cNvCxnSpPr>
          <p:nvPr/>
        </p:nvCxnSpPr>
        <p:spPr bwMode="auto">
          <a:xfrm rot="5400000">
            <a:off x="52562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82" name="Rectangle 5"/>
          <p:cNvSpPr>
            <a:spLocks noChangeArrowheads="1"/>
          </p:cNvSpPr>
          <p:nvPr/>
        </p:nvSpPr>
        <p:spPr bwMode="auto">
          <a:xfrm>
            <a:off x="64008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6883" name="Text Box 20"/>
          <p:cNvSpPr txBox="1">
            <a:spLocks noChangeArrowheads="1"/>
          </p:cNvSpPr>
          <p:nvPr/>
        </p:nvSpPr>
        <p:spPr bwMode="auto">
          <a:xfrm>
            <a:off x="4598988" y="3124200"/>
            <a:ext cx="2030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Helvetica" charset="0"/>
                <a:cs typeface="Helvetica" charset="0"/>
              </a:rPr>
              <a:t>LastByteRcvd(350)</a:t>
            </a:r>
          </a:p>
        </p:txBody>
      </p:sp>
      <p:sp>
        <p:nvSpPr>
          <p:cNvPr id="36884" name="Line 22"/>
          <p:cNvSpPr>
            <a:spLocks noChangeShapeType="1"/>
          </p:cNvSpPr>
          <p:nvPr/>
        </p:nvSpPr>
        <p:spPr bwMode="auto">
          <a:xfrm flipV="1">
            <a:off x="5562600" y="2895600"/>
            <a:ext cx="2667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pSp>
        <p:nvGrpSpPr>
          <p:cNvPr id="36885" name="Group 1"/>
          <p:cNvGrpSpPr>
            <a:grpSpLocks/>
          </p:cNvGrpSpPr>
          <p:nvPr/>
        </p:nvGrpSpPr>
        <p:grpSpPr bwMode="auto">
          <a:xfrm>
            <a:off x="6527800" y="2895600"/>
            <a:ext cx="2463800" cy="565150"/>
            <a:chOff x="6528030" y="2895600"/>
            <a:chExt cx="2463516" cy="564954"/>
          </a:xfrm>
        </p:grpSpPr>
        <p:sp>
          <p:nvSpPr>
            <p:cNvPr id="36911" name="Text Box 19"/>
            <p:cNvSpPr txBox="1">
              <a:spLocks noChangeArrowheads="1"/>
            </p:cNvSpPr>
            <p:nvPr/>
          </p:nvSpPr>
          <p:spPr bwMode="auto">
            <a:xfrm>
              <a:off x="6528030" y="3124565"/>
              <a:ext cx="2463516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351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36912" name="Line 22"/>
            <p:cNvSpPr>
              <a:spLocks noChangeShapeType="1"/>
            </p:cNvSpPr>
            <p:nvPr/>
          </p:nvSpPr>
          <p:spPr bwMode="auto">
            <a:xfrm flipV="1">
              <a:off x="7696200" y="2895600"/>
              <a:ext cx="5334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1447800" y="2514600"/>
            <a:ext cx="1295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524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1447800" y="2514600"/>
            <a:ext cx="68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201,300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21336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301, 350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6400800" y="2514600"/>
            <a:ext cx="1828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101, 350</a:t>
            </a:r>
          </a:p>
        </p:txBody>
      </p:sp>
      <p:sp>
        <p:nvSpPr>
          <p:cNvPr id="36891" name="Rectangle 5"/>
          <p:cNvSpPr>
            <a:spLocks noChangeArrowheads="1"/>
          </p:cNvSpPr>
          <p:nvPr/>
        </p:nvSpPr>
        <p:spPr bwMode="auto">
          <a:xfrm>
            <a:off x="5791200" y="2514600"/>
            <a:ext cx="6096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36892" name="Group 72"/>
          <p:cNvGrpSpPr>
            <a:grpSpLocks/>
          </p:cNvGrpSpPr>
          <p:nvPr/>
        </p:nvGrpSpPr>
        <p:grpSpPr bwMode="auto">
          <a:xfrm>
            <a:off x="914400" y="3581400"/>
            <a:ext cx="8350250" cy="628650"/>
            <a:chOff x="911237" y="3638550"/>
            <a:chExt cx="8349406" cy="628650"/>
          </a:xfrm>
        </p:grpSpPr>
        <p:cxnSp>
          <p:nvCxnSpPr>
            <p:cNvPr id="36907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908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6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Data[301,350]</a:t>
              </a:r>
            </a:p>
          </p:txBody>
        </p:sp>
        <p:sp>
          <p:nvSpPr>
            <p:cNvPr id="36909" name="TextBox 48"/>
            <p:cNvSpPr txBox="1">
              <a:spLocks noChangeArrowheads="1"/>
            </p:cNvSpPr>
            <p:nvPr/>
          </p:nvSpPr>
          <p:spPr bwMode="auto">
            <a:xfrm>
              <a:off x="911237" y="3657600"/>
              <a:ext cx="14285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{[201,350]}</a:t>
              </a:r>
            </a:p>
          </p:txBody>
        </p:sp>
        <p:sp>
          <p:nvSpPr>
            <p:cNvPr id="36910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25698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{[101,200],[301,350]}</a:t>
              </a:r>
            </a:p>
          </p:txBody>
        </p:sp>
      </p:grpSp>
      <p:sp>
        <p:nvSpPr>
          <p:cNvPr id="78" name="Rectangle 77"/>
          <p:cNvSpPr/>
          <p:nvPr/>
        </p:nvSpPr>
        <p:spPr bwMode="auto">
          <a:xfrm>
            <a:off x="2057400" y="2514600"/>
            <a:ext cx="68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301,350</a:t>
            </a:r>
          </a:p>
        </p:txBody>
      </p:sp>
      <p:grpSp>
        <p:nvGrpSpPr>
          <p:cNvPr id="36894" name="Group 34"/>
          <p:cNvGrpSpPr>
            <a:grpSpLocks/>
          </p:cNvGrpSpPr>
          <p:nvPr/>
        </p:nvGrpSpPr>
        <p:grpSpPr bwMode="auto">
          <a:xfrm>
            <a:off x="2667000" y="2895600"/>
            <a:ext cx="1973263" cy="565150"/>
            <a:chOff x="2065649" y="2895598"/>
            <a:chExt cx="1972638" cy="563942"/>
          </a:xfrm>
        </p:grpSpPr>
        <p:sp>
          <p:nvSpPr>
            <p:cNvPr id="36905" name="Text Box 7"/>
            <p:cNvSpPr txBox="1">
              <a:spLocks noChangeArrowheads="1"/>
            </p:cNvSpPr>
            <p:nvPr/>
          </p:nvSpPr>
          <p:spPr bwMode="auto">
            <a:xfrm>
              <a:off x="2065649" y="3124200"/>
              <a:ext cx="1972638" cy="335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LastByteSent(350)</a:t>
              </a:r>
            </a:p>
          </p:txBody>
        </p:sp>
        <p:sp>
          <p:nvSpPr>
            <p:cNvPr id="36906" name="Line 22"/>
            <p:cNvSpPr>
              <a:spLocks noChangeShapeType="1"/>
            </p:cNvSpPr>
            <p:nvPr/>
          </p:nvSpPr>
          <p:spPr bwMode="auto">
            <a:xfrm flipH="1" flipV="1">
              <a:off x="2133541" y="2895598"/>
              <a:ext cx="76257" cy="3048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grpSp>
        <p:nvGrpSpPr>
          <p:cNvPr id="36895" name="Group 36"/>
          <p:cNvGrpSpPr>
            <a:grpSpLocks/>
          </p:cNvGrpSpPr>
          <p:nvPr/>
        </p:nvGrpSpPr>
        <p:grpSpPr bwMode="auto">
          <a:xfrm>
            <a:off x="990600" y="4133850"/>
            <a:ext cx="5638800" cy="476250"/>
            <a:chOff x="990600" y="4191000"/>
            <a:chExt cx="5638800" cy="476310"/>
          </a:xfrm>
        </p:grpSpPr>
        <p:cxnSp>
          <p:nvCxnSpPr>
            <p:cNvPr id="36902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3048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903" name="TextBox 46"/>
            <p:cNvSpPr txBox="1">
              <a:spLocks noChangeArrowheads="1"/>
            </p:cNvSpPr>
            <p:nvPr/>
          </p:nvSpPr>
          <p:spPr bwMode="auto">
            <a:xfrm>
              <a:off x="2868906" y="4191000"/>
              <a:ext cx="2779652" cy="4001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Ack=201, AdvWin = 50</a:t>
              </a:r>
            </a:p>
          </p:txBody>
        </p:sp>
        <p:sp>
          <p:nvSpPr>
            <p:cNvPr id="36904" name="TextBox 49"/>
            <p:cNvSpPr txBox="1">
              <a:spLocks noChangeArrowheads="1"/>
            </p:cNvSpPr>
            <p:nvPr/>
          </p:nvSpPr>
          <p:spPr bwMode="auto">
            <a:xfrm>
              <a:off x="990600" y="4267200"/>
              <a:ext cx="13644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{201, 350}</a:t>
              </a:r>
            </a:p>
          </p:txBody>
        </p:sp>
      </p:grpSp>
      <p:sp>
        <p:nvSpPr>
          <p:cNvPr id="36896" name="Rounded Rectangle 65"/>
          <p:cNvSpPr>
            <a:spLocks noChangeArrowheads="1"/>
          </p:cNvSpPr>
          <p:nvPr/>
        </p:nvSpPr>
        <p:spPr bwMode="auto">
          <a:xfrm>
            <a:off x="685800" y="5791200"/>
            <a:ext cx="7848600" cy="9144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sz="2400" b="0">
                <a:latin typeface="Gill Sans Light"/>
                <a:cs typeface="Gill Sans Light"/>
              </a:rPr>
              <a:t>Yes! Sender can re-send 2</a:t>
            </a:r>
            <a:r>
              <a:rPr lang="en-US" sz="2400" b="0" baseline="30000">
                <a:latin typeface="Gill Sans Light"/>
                <a:cs typeface="Gill Sans Light"/>
              </a:rPr>
              <a:t>nd</a:t>
            </a:r>
            <a:r>
              <a:rPr lang="en-US" sz="2400" b="0">
                <a:latin typeface="Gill Sans Light"/>
                <a:cs typeface="Gill Sans Light"/>
              </a:rPr>
              <a:t> packet since it’s in existing window – won’t cause receiver window to grow  </a:t>
            </a:r>
          </a:p>
        </p:txBody>
      </p:sp>
      <p:grpSp>
        <p:nvGrpSpPr>
          <p:cNvPr id="36897" name="Group 45"/>
          <p:cNvGrpSpPr>
            <a:grpSpLocks/>
          </p:cNvGrpSpPr>
          <p:nvPr/>
        </p:nvGrpSpPr>
        <p:grpSpPr bwMode="auto">
          <a:xfrm>
            <a:off x="946150" y="4457700"/>
            <a:ext cx="7208838" cy="628650"/>
            <a:chOff x="911237" y="3638550"/>
            <a:chExt cx="7208107" cy="628650"/>
          </a:xfrm>
        </p:grpSpPr>
        <p:cxnSp>
          <p:nvCxnSpPr>
            <p:cNvPr id="36898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899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Data[201,300]</a:t>
              </a:r>
            </a:p>
          </p:txBody>
        </p:sp>
        <p:sp>
          <p:nvSpPr>
            <p:cNvPr id="36900" name="TextBox 48"/>
            <p:cNvSpPr txBox="1">
              <a:spLocks noChangeArrowheads="1"/>
            </p:cNvSpPr>
            <p:nvPr/>
          </p:nvSpPr>
          <p:spPr bwMode="auto">
            <a:xfrm>
              <a:off x="911237" y="3657600"/>
              <a:ext cx="14285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{[201,350]}</a:t>
              </a:r>
            </a:p>
          </p:txBody>
        </p:sp>
        <p:sp>
          <p:nvSpPr>
            <p:cNvPr id="36901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4285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{[101,350]}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93107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Line 11"/>
          <p:cNvSpPr>
            <a:spLocks noChangeShapeType="1"/>
          </p:cNvSpPr>
          <p:nvPr/>
        </p:nvSpPr>
        <p:spPr bwMode="auto">
          <a:xfrm>
            <a:off x="2743200" y="2438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37891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7892" name="Text Box 6"/>
          <p:cNvSpPr txBox="1">
            <a:spLocks noChangeArrowheads="1"/>
          </p:cNvSpPr>
          <p:nvPr/>
        </p:nvSpPr>
        <p:spPr bwMode="auto">
          <a:xfrm>
            <a:off x="65088" y="3124200"/>
            <a:ext cx="2144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LastByteAcked(200)</a:t>
            </a:r>
          </a:p>
        </p:txBody>
      </p:sp>
      <p:sp>
        <p:nvSpPr>
          <p:cNvPr id="37893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7894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37896" name="Freeform 14"/>
          <p:cNvSpPr>
            <a:spLocks/>
          </p:cNvSpPr>
          <p:nvPr/>
        </p:nvSpPr>
        <p:spPr bwMode="auto">
          <a:xfrm>
            <a:off x="2332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7897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7898" name="Text Box 21"/>
          <p:cNvSpPr txBox="1">
            <a:spLocks noChangeArrowheads="1"/>
          </p:cNvSpPr>
          <p:nvPr/>
        </p:nvSpPr>
        <p:spPr bwMode="auto">
          <a:xfrm>
            <a:off x="6324600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37899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7900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37901" name="Line 22"/>
          <p:cNvSpPr>
            <a:spLocks noChangeShapeType="1"/>
          </p:cNvSpPr>
          <p:nvPr/>
        </p:nvSpPr>
        <p:spPr bwMode="auto">
          <a:xfrm flipV="1">
            <a:off x="914400" y="2895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7902" name="Text Box 8"/>
          <p:cNvSpPr txBox="1">
            <a:spLocks noChangeArrowheads="1"/>
          </p:cNvSpPr>
          <p:nvPr/>
        </p:nvSpPr>
        <p:spPr bwMode="auto">
          <a:xfrm>
            <a:off x="511175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sp>
        <p:nvSpPr>
          <p:cNvPr id="37903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7904" name="Freeform 14"/>
          <p:cNvSpPr>
            <a:spLocks/>
          </p:cNvSpPr>
          <p:nvPr/>
        </p:nvSpPr>
        <p:spPr bwMode="auto">
          <a:xfrm>
            <a:off x="6172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cxnSp>
        <p:nvCxnSpPr>
          <p:cNvPr id="37905" name="Straight Connector 31"/>
          <p:cNvCxnSpPr>
            <a:cxnSpLocks noChangeShapeType="1"/>
          </p:cNvCxnSpPr>
          <p:nvPr/>
        </p:nvCxnSpPr>
        <p:spPr bwMode="auto">
          <a:xfrm rot="5400000">
            <a:off x="9890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6" name="Straight Connector 34"/>
          <p:cNvCxnSpPr>
            <a:cxnSpLocks noChangeShapeType="1"/>
          </p:cNvCxnSpPr>
          <p:nvPr/>
        </p:nvCxnSpPr>
        <p:spPr bwMode="auto">
          <a:xfrm rot="5400000">
            <a:off x="52562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07" name="Rectangle 5"/>
          <p:cNvSpPr>
            <a:spLocks noChangeArrowheads="1"/>
          </p:cNvSpPr>
          <p:nvPr/>
        </p:nvSpPr>
        <p:spPr bwMode="auto">
          <a:xfrm>
            <a:off x="64008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4598988" y="3124200"/>
            <a:ext cx="2030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Helvetica" charset="0"/>
                <a:cs typeface="Helvetica" charset="0"/>
              </a:rPr>
              <a:t>LastByteRcvd(350)</a:t>
            </a:r>
          </a:p>
        </p:txBody>
      </p:sp>
      <p:sp>
        <p:nvSpPr>
          <p:cNvPr id="37909" name="Line 22"/>
          <p:cNvSpPr>
            <a:spLocks noChangeShapeType="1"/>
          </p:cNvSpPr>
          <p:nvPr/>
        </p:nvSpPr>
        <p:spPr bwMode="auto">
          <a:xfrm flipV="1">
            <a:off x="5562600" y="2895600"/>
            <a:ext cx="2667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pSp>
        <p:nvGrpSpPr>
          <p:cNvPr id="37910" name="Group 1"/>
          <p:cNvGrpSpPr>
            <a:grpSpLocks/>
          </p:cNvGrpSpPr>
          <p:nvPr/>
        </p:nvGrpSpPr>
        <p:grpSpPr bwMode="auto">
          <a:xfrm>
            <a:off x="6527800" y="2895600"/>
            <a:ext cx="2463800" cy="565150"/>
            <a:chOff x="6528030" y="2895600"/>
            <a:chExt cx="2463516" cy="564954"/>
          </a:xfrm>
        </p:grpSpPr>
        <p:sp>
          <p:nvSpPr>
            <p:cNvPr id="37937" name="Text Box 19"/>
            <p:cNvSpPr txBox="1">
              <a:spLocks noChangeArrowheads="1"/>
            </p:cNvSpPr>
            <p:nvPr/>
          </p:nvSpPr>
          <p:spPr bwMode="auto">
            <a:xfrm>
              <a:off x="6528030" y="3124565"/>
              <a:ext cx="2463516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351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37938" name="Line 22"/>
            <p:cNvSpPr>
              <a:spLocks noChangeShapeType="1"/>
            </p:cNvSpPr>
            <p:nvPr/>
          </p:nvSpPr>
          <p:spPr bwMode="auto">
            <a:xfrm flipV="1">
              <a:off x="7696200" y="2895600"/>
              <a:ext cx="5334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71" name="Rectangle 70"/>
          <p:cNvSpPr/>
          <p:nvPr/>
        </p:nvSpPr>
        <p:spPr bwMode="auto">
          <a:xfrm>
            <a:off x="6400800" y="2514600"/>
            <a:ext cx="1828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101, 350</a:t>
            </a:r>
          </a:p>
        </p:txBody>
      </p:sp>
      <p:sp>
        <p:nvSpPr>
          <p:cNvPr id="37912" name="Rectangle 5"/>
          <p:cNvSpPr>
            <a:spLocks noChangeArrowheads="1"/>
          </p:cNvSpPr>
          <p:nvPr/>
        </p:nvSpPr>
        <p:spPr bwMode="auto">
          <a:xfrm>
            <a:off x="5791200" y="2514600"/>
            <a:ext cx="6096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37913" name="Group 72"/>
          <p:cNvGrpSpPr>
            <a:grpSpLocks/>
          </p:cNvGrpSpPr>
          <p:nvPr/>
        </p:nvGrpSpPr>
        <p:grpSpPr bwMode="auto">
          <a:xfrm>
            <a:off x="914400" y="3581400"/>
            <a:ext cx="8350250" cy="628650"/>
            <a:chOff x="911237" y="3638550"/>
            <a:chExt cx="8349406" cy="628650"/>
          </a:xfrm>
        </p:grpSpPr>
        <p:cxnSp>
          <p:nvCxnSpPr>
            <p:cNvPr id="37933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934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6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Data[301,350]</a:t>
              </a:r>
            </a:p>
          </p:txBody>
        </p:sp>
        <p:sp>
          <p:nvSpPr>
            <p:cNvPr id="37935" name="TextBox 48"/>
            <p:cNvSpPr txBox="1">
              <a:spLocks noChangeArrowheads="1"/>
            </p:cNvSpPr>
            <p:nvPr/>
          </p:nvSpPr>
          <p:spPr bwMode="auto">
            <a:xfrm>
              <a:off x="911237" y="3657600"/>
              <a:ext cx="14285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{[201,350]}</a:t>
              </a:r>
            </a:p>
          </p:txBody>
        </p:sp>
        <p:sp>
          <p:nvSpPr>
            <p:cNvPr id="37936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25698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{[101,200],[301,350]}</a:t>
              </a:r>
            </a:p>
          </p:txBody>
        </p:sp>
      </p:grpSp>
      <p:grpSp>
        <p:nvGrpSpPr>
          <p:cNvPr id="37914" name="Group 34"/>
          <p:cNvGrpSpPr>
            <a:grpSpLocks/>
          </p:cNvGrpSpPr>
          <p:nvPr/>
        </p:nvGrpSpPr>
        <p:grpSpPr bwMode="auto">
          <a:xfrm>
            <a:off x="2667000" y="2895600"/>
            <a:ext cx="1973263" cy="565150"/>
            <a:chOff x="2065649" y="2895598"/>
            <a:chExt cx="1972638" cy="563942"/>
          </a:xfrm>
        </p:grpSpPr>
        <p:sp>
          <p:nvSpPr>
            <p:cNvPr id="37931" name="Text Box 7"/>
            <p:cNvSpPr txBox="1">
              <a:spLocks noChangeArrowheads="1"/>
            </p:cNvSpPr>
            <p:nvPr/>
          </p:nvSpPr>
          <p:spPr bwMode="auto">
            <a:xfrm>
              <a:off x="2065649" y="3124200"/>
              <a:ext cx="1972638" cy="335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LastByteSent(350)</a:t>
              </a:r>
            </a:p>
          </p:txBody>
        </p:sp>
        <p:sp>
          <p:nvSpPr>
            <p:cNvPr id="37932" name="Line 22"/>
            <p:cNvSpPr>
              <a:spLocks noChangeShapeType="1"/>
            </p:cNvSpPr>
            <p:nvPr/>
          </p:nvSpPr>
          <p:spPr bwMode="auto">
            <a:xfrm flipH="1" flipV="1">
              <a:off x="2133541" y="2895598"/>
              <a:ext cx="76257" cy="3048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grpSp>
        <p:nvGrpSpPr>
          <p:cNvPr id="37915" name="Group 36"/>
          <p:cNvGrpSpPr>
            <a:grpSpLocks/>
          </p:cNvGrpSpPr>
          <p:nvPr/>
        </p:nvGrpSpPr>
        <p:grpSpPr bwMode="auto">
          <a:xfrm>
            <a:off x="990600" y="4133850"/>
            <a:ext cx="5638800" cy="476250"/>
            <a:chOff x="990600" y="4191000"/>
            <a:chExt cx="5638800" cy="476310"/>
          </a:xfrm>
        </p:grpSpPr>
        <p:cxnSp>
          <p:nvCxnSpPr>
            <p:cNvPr id="37928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3048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929" name="TextBox 46"/>
            <p:cNvSpPr txBox="1">
              <a:spLocks noChangeArrowheads="1"/>
            </p:cNvSpPr>
            <p:nvPr/>
          </p:nvSpPr>
          <p:spPr bwMode="auto">
            <a:xfrm>
              <a:off x="2868906" y="4191000"/>
              <a:ext cx="2779652" cy="4001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Ack=201, AdvWin = 50</a:t>
              </a:r>
            </a:p>
          </p:txBody>
        </p:sp>
        <p:sp>
          <p:nvSpPr>
            <p:cNvPr id="37930" name="TextBox 49"/>
            <p:cNvSpPr txBox="1">
              <a:spLocks noChangeArrowheads="1"/>
            </p:cNvSpPr>
            <p:nvPr/>
          </p:nvSpPr>
          <p:spPr bwMode="auto">
            <a:xfrm>
              <a:off x="990600" y="4267200"/>
              <a:ext cx="13644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{201, 350}</a:t>
              </a:r>
            </a:p>
          </p:txBody>
        </p:sp>
      </p:grpSp>
      <p:sp>
        <p:nvSpPr>
          <p:cNvPr id="37916" name="Rounded Rectangle 65"/>
          <p:cNvSpPr>
            <a:spLocks noChangeArrowheads="1"/>
          </p:cNvSpPr>
          <p:nvPr/>
        </p:nvSpPr>
        <p:spPr bwMode="auto">
          <a:xfrm>
            <a:off x="533400" y="5791200"/>
            <a:ext cx="7696200" cy="8382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marL="342900" indent="-342900">
              <a:buFont typeface="Arial" charset="0"/>
              <a:buChar char="•"/>
            </a:pPr>
            <a:r>
              <a:rPr lang="en-US" sz="2400" b="0">
                <a:latin typeface="Gill Sans Light"/>
                <a:cs typeface="Gill Sans Light"/>
              </a:rPr>
              <a:t>Sender gets 3</a:t>
            </a:r>
            <a:r>
              <a:rPr lang="en-US" sz="2400" b="0" baseline="30000">
                <a:latin typeface="Gill Sans Light"/>
                <a:cs typeface="Gill Sans Light"/>
              </a:rPr>
              <a:t>rd</a:t>
            </a:r>
            <a:r>
              <a:rPr lang="en-US" sz="2400" b="0">
                <a:latin typeface="Gill Sans Light"/>
                <a:cs typeface="Gill Sans Light"/>
              </a:rPr>
              <a:t> packet and sends Ack for 351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0">
                <a:latin typeface="Gill Sans Light"/>
                <a:cs typeface="Gill Sans Light"/>
              </a:rPr>
              <a:t>AdvWin = 50</a:t>
            </a:r>
          </a:p>
        </p:txBody>
      </p:sp>
      <p:grpSp>
        <p:nvGrpSpPr>
          <p:cNvPr id="37917" name="Group 45"/>
          <p:cNvGrpSpPr>
            <a:grpSpLocks/>
          </p:cNvGrpSpPr>
          <p:nvPr/>
        </p:nvGrpSpPr>
        <p:grpSpPr bwMode="auto">
          <a:xfrm>
            <a:off x="946150" y="4457700"/>
            <a:ext cx="7208838" cy="628650"/>
            <a:chOff x="911237" y="3638550"/>
            <a:chExt cx="7208107" cy="628650"/>
          </a:xfrm>
        </p:grpSpPr>
        <p:cxnSp>
          <p:nvCxnSpPr>
            <p:cNvPr id="37924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925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Data[201,300]</a:t>
              </a:r>
            </a:p>
          </p:txBody>
        </p:sp>
        <p:sp>
          <p:nvSpPr>
            <p:cNvPr id="37926" name="TextBox 48"/>
            <p:cNvSpPr txBox="1">
              <a:spLocks noChangeArrowheads="1"/>
            </p:cNvSpPr>
            <p:nvPr/>
          </p:nvSpPr>
          <p:spPr bwMode="auto">
            <a:xfrm>
              <a:off x="911237" y="3657600"/>
              <a:ext cx="14285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{[201,350]}</a:t>
              </a:r>
            </a:p>
          </p:txBody>
        </p:sp>
        <p:sp>
          <p:nvSpPr>
            <p:cNvPr id="37927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4285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{[101,350]}</a:t>
              </a:r>
            </a:p>
          </p:txBody>
        </p:sp>
      </p:grpSp>
      <p:grpSp>
        <p:nvGrpSpPr>
          <p:cNvPr id="50" name="Group 36"/>
          <p:cNvGrpSpPr>
            <a:grpSpLocks/>
          </p:cNvGrpSpPr>
          <p:nvPr/>
        </p:nvGrpSpPr>
        <p:grpSpPr bwMode="auto">
          <a:xfrm>
            <a:off x="1922463" y="5010150"/>
            <a:ext cx="4706937" cy="476250"/>
            <a:chOff x="1921798" y="4191000"/>
            <a:chExt cx="4707602" cy="476360"/>
          </a:xfrm>
        </p:grpSpPr>
        <p:cxnSp>
          <p:nvCxnSpPr>
            <p:cNvPr id="37921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3048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922" name="TextBox 46"/>
            <p:cNvSpPr txBox="1">
              <a:spLocks noChangeArrowheads="1"/>
            </p:cNvSpPr>
            <p:nvPr/>
          </p:nvSpPr>
          <p:spPr bwMode="auto">
            <a:xfrm>
              <a:off x="2868906" y="4191000"/>
              <a:ext cx="2779652" cy="4001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Ack=351, AdvWin = 50</a:t>
              </a:r>
            </a:p>
          </p:txBody>
        </p:sp>
        <p:sp>
          <p:nvSpPr>
            <p:cNvPr id="37923" name="TextBox 49"/>
            <p:cNvSpPr txBox="1">
              <a:spLocks noChangeArrowheads="1"/>
            </p:cNvSpPr>
            <p:nvPr/>
          </p:nvSpPr>
          <p:spPr bwMode="auto">
            <a:xfrm>
              <a:off x="1921798" y="4267200"/>
              <a:ext cx="364202" cy="400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{}</a:t>
              </a:r>
            </a:p>
          </p:txBody>
        </p:sp>
      </p:grpSp>
      <p:sp>
        <p:nvSpPr>
          <p:cNvPr id="54" name="Rectangle 53"/>
          <p:cNvSpPr/>
          <p:nvPr/>
        </p:nvSpPr>
        <p:spPr bwMode="auto">
          <a:xfrm>
            <a:off x="1447800" y="2514600"/>
            <a:ext cx="68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201,300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2057400" y="2514600"/>
            <a:ext cx="68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301,350</a:t>
            </a:r>
          </a:p>
        </p:txBody>
      </p:sp>
    </p:spTree>
    <p:extLst>
      <p:ext uri="{BB962C8B-B14F-4D97-AF65-F5344CB8AC3E}">
        <p14:creationId xmlns:p14="http://schemas.microsoft.com/office/powerpoint/2010/main" val="25288700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05800" cy="5105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TCP: sliding window protocol at byte (not packet) level</a:t>
            </a:r>
          </a:p>
          <a:p>
            <a:pPr>
              <a:lnSpc>
                <a:spcPct val="100000"/>
              </a:lnSpc>
            </a:pPr>
            <a:endParaRPr lang="en-US" dirty="0">
              <a:latin typeface="Gill Sans Light"/>
              <a:ea typeface="ＭＳ Ｐゴシック" charset="0"/>
              <a:cs typeface="Gill Sans Light"/>
            </a:endParaRPr>
          </a:p>
          <a:p>
            <a:pPr>
              <a:lnSpc>
                <a:spcPct val="100000"/>
              </a:lnSpc>
            </a:pP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Receiver tells sender how many more bytes it can receive without overflowing its buffer (i.e., </a:t>
            </a: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AdvertisedWindow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)</a:t>
            </a:r>
          </a:p>
          <a:p>
            <a:pPr>
              <a:lnSpc>
                <a:spcPct val="100000"/>
              </a:lnSpc>
            </a:pPr>
            <a:endParaRPr lang="en-US" dirty="0">
              <a:latin typeface="Gill Sans Light"/>
              <a:ea typeface="ＭＳ Ｐゴシック" charset="0"/>
              <a:cs typeface="Gill Sans Light"/>
            </a:endParaRPr>
          </a:p>
          <a:p>
            <a:pPr>
              <a:lnSpc>
                <a:spcPct val="100000"/>
              </a:lnSpc>
            </a:pP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The </a:t>
            </a: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ack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(</a:t>
            </a: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nowledgement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) contains sequence number N of </a:t>
            </a:r>
            <a:r>
              <a:rPr lang="en-US" dirty="0">
                <a:solidFill>
                  <a:srgbClr val="FF0000"/>
                </a:solidFill>
                <a:latin typeface="Gill Sans Light"/>
                <a:ea typeface="ＭＳ Ｐゴシック" charset="0"/>
                <a:cs typeface="Gill Sans Light"/>
              </a:rPr>
              <a:t>next byte the receiver expects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, i.e., receiver has received all bytes </a:t>
            </a:r>
            <a:r>
              <a:rPr lang="en-US" dirty="0">
                <a:solidFill>
                  <a:srgbClr val="FF0000"/>
                </a:solidFill>
                <a:latin typeface="Gill Sans Light"/>
                <a:ea typeface="ＭＳ Ｐゴシック" charset="0"/>
                <a:cs typeface="Gill Sans Light"/>
              </a:rPr>
              <a:t>in sequence 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up to and including N-1</a:t>
            </a:r>
          </a:p>
        </p:txBody>
      </p:sp>
    </p:spTree>
    <p:extLst>
      <p:ext uri="{BB962C8B-B14F-4D97-AF65-F5344CB8AC3E}">
        <p14:creationId xmlns:p14="http://schemas.microsoft.com/office/powerpoint/2010/main" val="28624159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38914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8915" name="Text Box 6"/>
          <p:cNvSpPr txBox="1">
            <a:spLocks noChangeArrowheads="1"/>
          </p:cNvSpPr>
          <p:nvPr/>
        </p:nvSpPr>
        <p:spPr bwMode="auto">
          <a:xfrm>
            <a:off x="65088" y="3124200"/>
            <a:ext cx="2144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LastByteAcked(350)</a:t>
            </a:r>
          </a:p>
        </p:txBody>
      </p:sp>
      <p:sp>
        <p:nvSpPr>
          <p:cNvPr id="38916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8917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8918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38919" name="Freeform 14"/>
          <p:cNvSpPr>
            <a:spLocks/>
          </p:cNvSpPr>
          <p:nvPr/>
        </p:nvSpPr>
        <p:spPr bwMode="auto">
          <a:xfrm>
            <a:off x="2332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8920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8921" name="Text Box 21"/>
          <p:cNvSpPr txBox="1">
            <a:spLocks noChangeArrowheads="1"/>
          </p:cNvSpPr>
          <p:nvPr/>
        </p:nvSpPr>
        <p:spPr bwMode="auto">
          <a:xfrm>
            <a:off x="6324600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38922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8923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38924" name="Line 22"/>
          <p:cNvSpPr>
            <a:spLocks noChangeShapeType="1"/>
          </p:cNvSpPr>
          <p:nvPr/>
        </p:nvSpPr>
        <p:spPr bwMode="auto">
          <a:xfrm flipV="1">
            <a:off x="914400" y="2895600"/>
            <a:ext cx="1828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8925" name="Text Box 8"/>
          <p:cNvSpPr txBox="1">
            <a:spLocks noChangeArrowheads="1"/>
          </p:cNvSpPr>
          <p:nvPr/>
        </p:nvSpPr>
        <p:spPr bwMode="auto">
          <a:xfrm>
            <a:off x="511175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sp>
        <p:nvSpPr>
          <p:cNvPr id="38926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8927" name="Freeform 14"/>
          <p:cNvSpPr>
            <a:spLocks/>
          </p:cNvSpPr>
          <p:nvPr/>
        </p:nvSpPr>
        <p:spPr bwMode="auto">
          <a:xfrm>
            <a:off x="6172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cxnSp>
        <p:nvCxnSpPr>
          <p:cNvPr id="38928" name="Straight Connector 31"/>
          <p:cNvCxnSpPr>
            <a:cxnSpLocks noChangeShapeType="1"/>
          </p:cNvCxnSpPr>
          <p:nvPr/>
        </p:nvCxnSpPr>
        <p:spPr bwMode="auto">
          <a:xfrm rot="5400000">
            <a:off x="9890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29" name="Straight Connector 34"/>
          <p:cNvCxnSpPr>
            <a:cxnSpLocks noChangeShapeType="1"/>
          </p:cNvCxnSpPr>
          <p:nvPr/>
        </p:nvCxnSpPr>
        <p:spPr bwMode="auto">
          <a:xfrm rot="5400000">
            <a:off x="52562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30" name="Rectangle 5"/>
          <p:cNvSpPr>
            <a:spLocks noChangeArrowheads="1"/>
          </p:cNvSpPr>
          <p:nvPr/>
        </p:nvSpPr>
        <p:spPr bwMode="auto">
          <a:xfrm>
            <a:off x="64008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8931" name="Text Box 20"/>
          <p:cNvSpPr txBox="1">
            <a:spLocks noChangeArrowheads="1"/>
          </p:cNvSpPr>
          <p:nvPr/>
        </p:nvSpPr>
        <p:spPr bwMode="auto">
          <a:xfrm>
            <a:off x="4598988" y="3124200"/>
            <a:ext cx="2030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Helvetica" charset="0"/>
                <a:cs typeface="Helvetica" charset="0"/>
              </a:rPr>
              <a:t>LastByteRcvd(350)</a:t>
            </a:r>
          </a:p>
        </p:txBody>
      </p:sp>
      <p:sp>
        <p:nvSpPr>
          <p:cNvPr id="38932" name="Line 22"/>
          <p:cNvSpPr>
            <a:spLocks noChangeShapeType="1"/>
          </p:cNvSpPr>
          <p:nvPr/>
        </p:nvSpPr>
        <p:spPr bwMode="auto">
          <a:xfrm flipV="1">
            <a:off x="5562600" y="2895600"/>
            <a:ext cx="2667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pSp>
        <p:nvGrpSpPr>
          <p:cNvPr id="38933" name="Group 1"/>
          <p:cNvGrpSpPr>
            <a:grpSpLocks/>
          </p:cNvGrpSpPr>
          <p:nvPr/>
        </p:nvGrpSpPr>
        <p:grpSpPr bwMode="auto">
          <a:xfrm>
            <a:off x="6527800" y="2895600"/>
            <a:ext cx="2463800" cy="565150"/>
            <a:chOff x="6528030" y="2895600"/>
            <a:chExt cx="2463516" cy="564954"/>
          </a:xfrm>
        </p:grpSpPr>
        <p:sp>
          <p:nvSpPr>
            <p:cNvPr id="38959" name="Text Box 19"/>
            <p:cNvSpPr txBox="1">
              <a:spLocks noChangeArrowheads="1"/>
            </p:cNvSpPr>
            <p:nvPr/>
          </p:nvSpPr>
          <p:spPr bwMode="auto">
            <a:xfrm>
              <a:off x="6528030" y="3124565"/>
              <a:ext cx="2463516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351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38960" name="Line 22"/>
            <p:cNvSpPr>
              <a:spLocks noChangeShapeType="1"/>
            </p:cNvSpPr>
            <p:nvPr/>
          </p:nvSpPr>
          <p:spPr bwMode="auto">
            <a:xfrm flipV="1">
              <a:off x="7696200" y="2895600"/>
              <a:ext cx="5334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71" name="Rectangle 70"/>
          <p:cNvSpPr/>
          <p:nvPr/>
        </p:nvSpPr>
        <p:spPr bwMode="auto">
          <a:xfrm>
            <a:off x="6400800" y="2514600"/>
            <a:ext cx="1828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101, 350</a:t>
            </a:r>
          </a:p>
        </p:txBody>
      </p:sp>
      <p:sp>
        <p:nvSpPr>
          <p:cNvPr id="38935" name="Rectangle 5"/>
          <p:cNvSpPr>
            <a:spLocks noChangeArrowheads="1"/>
          </p:cNvSpPr>
          <p:nvPr/>
        </p:nvSpPr>
        <p:spPr bwMode="auto">
          <a:xfrm>
            <a:off x="5791200" y="2514600"/>
            <a:ext cx="6096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38936" name="Group 72"/>
          <p:cNvGrpSpPr>
            <a:grpSpLocks/>
          </p:cNvGrpSpPr>
          <p:nvPr/>
        </p:nvGrpSpPr>
        <p:grpSpPr bwMode="auto">
          <a:xfrm>
            <a:off x="914400" y="3581400"/>
            <a:ext cx="8350250" cy="628650"/>
            <a:chOff x="911237" y="3638550"/>
            <a:chExt cx="8349406" cy="628650"/>
          </a:xfrm>
        </p:grpSpPr>
        <p:cxnSp>
          <p:nvCxnSpPr>
            <p:cNvPr id="38955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956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6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Data[301,350]</a:t>
              </a:r>
            </a:p>
          </p:txBody>
        </p:sp>
        <p:sp>
          <p:nvSpPr>
            <p:cNvPr id="38957" name="TextBox 48"/>
            <p:cNvSpPr txBox="1">
              <a:spLocks noChangeArrowheads="1"/>
            </p:cNvSpPr>
            <p:nvPr/>
          </p:nvSpPr>
          <p:spPr bwMode="auto">
            <a:xfrm>
              <a:off x="911237" y="3657600"/>
              <a:ext cx="14285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{[201,350]}</a:t>
              </a:r>
            </a:p>
          </p:txBody>
        </p:sp>
        <p:sp>
          <p:nvSpPr>
            <p:cNvPr id="38958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25698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{[101,200],[301,350]}</a:t>
              </a:r>
            </a:p>
          </p:txBody>
        </p:sp>
      </p:grpSp>
      <p:grpSp>
        <p:nvGrpSpPr>
          <p:cNvPr id="38937" name="Group 34"/>
          <p:cNvGrpSpPr>
            <a:grpSpLocks/>
          </p:cNvGrpSpPr>
          <p:nvPr/>
        </p:nvGrpSpPr>
        <p:grpSpPr bwMode="auto">
          <a:xfrm>
            <a:off x="2667000" y="2895600"/>
            <a:ext cx="1973263" cy="565150"/>
            <a:chOff x="2065649" y="2895598"/>
            <a:chExt cx="1972638" cy="563942"/>
          </a:xfrm>
        </p:grpSpPr>
        <p:sp>
          <p:nvSpPr>
            <p:cNvPr id="38953" name="Text Box 7"/>
            <p:cNvSpPr txBox="1">
              <a:spLocks noChangeArrowheads="1"/>
            </p:cNvSpPr>
            <p:nvPr/>
          </p:nvSpPr>
          <p:spPr bwMode="auto">
            <a:xfrm>
              <a:off x="2065649" y="3124200"/>
              <a:ext cx="1972638" cy="335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LastByteSent(350)</a:t>
              </a:r>
            </a:p>
          </p:txBody>
        </p:sp>
        <p:sp>
          <p:nvSpPr>
            <p:cNvPr id="38954" name="Line 22"/>
            <p:cNvSpPr>
              <a:spLocks noChangeShapeType="1"/>
            </p:cNvSpPr>
            <p:nvPr/>
          </p:nvSpPr>
          <p:spPr bwMode="auto">
            <a:xfrm flipH="1" flipV="1">
              <a:off x="2133541" y="2895598"/>
              <a:ext cx="76257" cy="3048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grpSp>
        <p:nvGrpSpPr>
          <p:cNvPr id="38938" name="Group 36"/>
          <p:cNvGrpSpPr>
            <a:grpSpLocks/>
          </p:cNvGrpSpPr>
          <p:nvPr/>
        </p:nvGrpSpPr>
        <p:grpSpPr bwMode="auto">
          <a:xfrm>
            <a:off x="990600" y="4133850"/>
            <a:ext cx="5638800" cy="476250"/>
            <a:chOff x="990600" y="4191000"/>
            <a:chExt cx="5638800" cy="476310"/>
          </a:xfrm>
        </p:grpSpPr>
        <p:cxnSp>
          <p:nvCxnSpPr>
            <p:cNvPr id="38950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3048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951" name="TextBox 46"/>
            <p:cNvSpPr txBox="1">
              <a:spLocks noChangeArrowheads="1"/>
            </p:cNvSpPr>
            <p:nvPr/>
          </p:nvSpPr>
          <p:spPr bwMode="auto">
            <a:xfrm>
              <a:off x="2868906" y="4191000"/>
              <a:ext cx="2779652" cy="4001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Ack=201, AdvWin = 50</a:t>
              </a:r>
            </a:p>
          </p:txBody>
        </p:sp>
        <p:sp>
          <p:nvSpPr>
            <p:cNvPr id="38952" name="TextBox 49"/>
            <p:cNvSpPr txBox="1">
              <a:spLocks noChangeArrowheads="1"/>
            </p:cNvSpPr>
            <p:nvPr/>
          </p:nvSpPr>
          <p:spPr bwMode="auto">
            <a:xfrm>
              <a:off x="990600" y="4267200"/>
              <a:ext cx="13644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{201, 350}</a:t>
              </a:r>
            </a:p>
          </p:txBody>
        </p:sp>
      </p:grpSp>
      <p:sp>
        <p:nvSpPr>
          <p:cNvPr id="38939" name="Rounded Rectangle 65"/>
          <p:cNvSpPr>
            <a:spLocks noChangeArrowheads="1"/>
          </p:cNvSpPr>
          <p:nvPr/>
        </p:nvSpPr>
        <p:spPr bwMode="auto">
          <a:xfrm>
            <a:off x="1752600" y="5791200"/>
            <a:ext cx="5943600" cy="9144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400" b="0">
                <a:latin typeface="Gill Sans Light"/>
                <a:cs typeface="Gill Sans Light"/>
              </a:rPr>
              <a:t>Sender DONE with sending all bytes! </a:t>
            </a:r>
          </a:p>
        </p:txBody>
      </p:sp>
      <p:grpSp>
        <p:nvGrpSpPr>
          <p:cNvPr id="38940" name="Group 45"/>
          <p:cNvGrpSpPr>
            <a:grpSpLocks/>
          </p:cNvGrpSpPr>
          <p:nvPr/>
        </p:nvGrpSpPr>
        <p:grpSpPr bwMode="auto">
          <a:xfrm>
            <a:off x="946150" y="4457700"/>
            <a:ext cx="7208838" cy="628650"/>
            <a:chOff x="911237" y="3638550"/>
            <a:chExt cx="7208107" cy="628650"/>
          </a:xfrm>
        </p:grpSpPr>
        <p:cxnSp>
          <p:nvCxnSpPr>
            <p:cNvPr id="38946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947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Data[201,300]</a:t>
              </a:r>
            </a:p>
          </p:txBody>
        </p:sp>
        <p:sp>
          <p:nvSpPr>
            <p:cNvPr id="38948" name="TextBox 48"/>
            <p:cNvSpPr txBox="1">
              <a:spLocks noChangeArrowheads="1"/>
            </p:cNvSpPr>
            <p:nvPr/>
          </p:nvSpPr>
          <p:spPr bwMode="auto">
            <a:xfrm>
              <a:off x="911237" y="3657600"/>
              <a:ext cx="14285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{[201,350]}</a:t>
              </a:r>
            </a:p>
          </p:txBody>
        </p:sp>
        <p:sp>
          <p:nvSpPr>
            <p:cNvPr id="38949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4285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{[101,350]}</a:t>
              </a:r>
            </a:p>
          </p:txBody>
        </p:sp>
      </p:grpSp>
      <p:grpSp>
        <p:nvGrpSpPr>
          <p:cNvPr id="50" name="Group 36"/>
          <p:cNvGrpSpPr>
            <a:grpSpLocks/>
          </p:cNvGrpSpPr>
          <p:nvPr/>
        </p:nvGrpSpPr>
        <p:grpSpPr bwMode="auto">
          <a:xfrm>
            <a:off x="1922463" y="5010150"/>
            <a:ext cx="4706937" cy="476250"/>
            <a:chOff x="1921798" y="4191000"/>
            <a:chExt cx="4707602" cy="476360"/>
          </a:xfrm>
        </p:grpSpPr>
        <p:cxnSp>
          <p:nvCxnSpPr>
            <p:cNvPr id="38943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3048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944" name="TextBox 46"/>
            <p:cNvSpPr txBox="1">
              <a:spLocks noChangeArrowheads="1"/>
            </p:cNvSpPr>
            <p:nvPr/>
          </p:nvSpPr>
          <p:spPr bwMode="auto">
            <a:xfrm>
              <a:off x="2868906" y="4191000"/>
              <a:ext cx="2779652" cy="4001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Ack=351, AdvWin = 50</a:t>
              </a:r>
            </a:p>
          </p:txBody>
        </p:sp>
        <p:sp>
          <p:nvSpPr>
            <p:cNvPr id="38945" name="TextBox 49"/>
            <p:cNvSpPr txBox="1">
              <a:spLocks noChangeArrowheads="1"/>
            </p:cNvSpPr>
            <p:nvPr/>
          </p:nvSpPr>
          <p:spPr bwMode="auto">
            <a:xfrm>
              <a:off x="1921798" y="4267200"/>
              <a:ext cx="364202" cy="400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{}</a:t>
              </a:r>
            </a:p>
          </p:txBody>
        </p:sp>
      </p:grpSp>
      <p:sp>
        <p:nvSpPr>
          <p:cNvPr id="38942" name="Line 11"/>
          <p:cNvSpPr>
            <a:spLocks noChangeShapeType="1"/>
          </p:cNvSpPr>
          <p:nvPr/>
        </p:nvSpPr>
        <p:spPr bwMode="auto">
          <a:xfrm>
            <a:off x="2743200" y="2438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458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dirty="0" smtClean="0"/>
              <a:t>Why not have a huge buffer at the receiver (memory is cheap!)?</a:t>
            </a:r>
          </a:p>
          <a:p>
            <a:pPr>
              <a:lnSpc>
                <a:spcPct val="100000"/>
              </a:lnSpc>
              <a:defRPr/>
            </a:pPr>
            <a:endParaRPr lang="en-US" dirty="0"/>
          </a:p>
          <a:p>
            <a:pPr>
              <a:lnSpc>
                <a:spcPct val="100000"/>
              </a:lnSpc>
              <a:defRPr/>
            </a:pPr>
            <a:r>
              <a:rPr lang="en-US" dirty="0" smtClean="0"/>
              <a:t>Sending window (</a:t>
            </a:r>
            <a:r>
              <a:rPr lang="en-US" dirty="0" err="1" smtClean="0"/>
              <a:t>SndWnd</a:t>
            </a:r>
            <a:r>
              <a:rPr lang="en-US" dirty="0" smtClean="0"/>
              <a:t>) also depends on network congestion</a:t>
            </a:r>
          </a:p>
          <a:p>
            <a:pPr lvl="1">
              <a:lnSpc>
                <a:spcPct val="100000"/>
              </a:lnSpc>
              <a:defRPr/>
            </a:pPr>
            <a:r>
              <a:rPr lang="en-US" b="1" dirty="0" smtClean="0"/>
              <a:t>Congestion control</a:t>
            </a:r>
            <a:r>
              <a:rPr lang="en-US" dirty="0" smtClean="0"/>
              <a:t>: ensure that </a:t>
            </a:r>
            <a:r>
              <a:rPr lang="en-US" dirty="0" smtClean="0"/>
              <a:t>a </a:t>
            </a:r>
            <a:r>
              <a:rPr lang="en-US" smtClean="0"/>
              <a:t>fast </a:t>
            </a:r>
            <a:r>
              <a:rPr lang="en-US" smtClean="0"/>
              <a:t>send</a:t>
            </a:r>
            <a:r>
              <a:rPr lang="en-US" smtClean="0"/>
              <a:t>er </a:t>
            </a:r>
            <a:r>
              <a:rPr lang="en-US" dirty="0" smtClean="0"/>
              <a:t>doesn’t overwhelm a router in the network (discussed in detail in cs168)</a:t>
            </a:r>
          </a:p>
          <a:p>
            <a:pPr>
              <a:lnSpc>
                <a:spcPct val="100000"/>
              </a:lnSpc>
              <a:defRPr/>
            </a:pPr>
            <a:endParaRPr lang="en-US" dirty="0"/>
          </a:p>
          <a:p>
            <a:pPr>
              <a:lnSpc>
                <a:spcPct val="100000"/>
              </a:lnSpc>
              <a:defRPr/>
            </a:pPr>
            <a:r>
              <a:rPr lang="en-US" dirty="0" smtClean="0"/>
              <a:t>In practice there is another set of buffers in the protocol stack, at the </a:t>
            </a:r>
            <a:r>
              <a:rPr lang="en-US" b="1" dirty="0" smtClean="0"/>
              <a:t>link layer</a:t>
            </a:r>
            <a:r>
              <a:rPr lang="en-US" dirty="0" smtClean="0"/>
              <a:t> (i.e., Network Interface Card)</a:t>
            </a:r>
          </a:p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1618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382000" cy="5638800"/>
          </a:xfrm>
        </p:spPr>
        <p:txBody>
          <a:bodyPr/>
          <a:lstStyle/>
          <a:p>
            <a:r>
              <a:rPr lang="en-US" sz="2800" dirty="0" smtClean="0"/>
              <a:t>Midterm </a:t>
            </a:r>
            <a:r>
              <a:rPr lang="en-US" sz="2800" dirty="0"/>
              <a:t>3</a:t>
            </a:r>
            <a:r>
              <a:rPr lang="en-US" sz="2800" dirty="0" smtClean="0"/>
              <a:t> coming up on </a:t>
            </a:r>
            <a:r>
              <a:rPr lang="en-US" sz="280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Wen</a:t>
            </a:r>
            <a:r>
              <a:rPr lang="en-US" sz="280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11/29 6:30-8PM</a:t>
            </a:r>
          </a:p>
          <a:p>
            <a:pPr lvl="1"/>
            <a:r>
              <a:rPr lang="en-US" sz="2400" dirty="0" smtClean="0"/>
              <a:t>All topics up to and including Lecture </a:t>
            </a:r>
            <a:r>
              <a:rPr lang="en-US" sz="2400" dirty="0" smtClean="0"/>
              <a:t>24</a:t>
            </a:r>
            <a:endParaRPr lang="en-US" sz="2400" dirty="0" smtClean="0"/>
          </a:p>
          <a:p>
            <a:pPr lvl="2"/>
            <a:r>
              <a:rPr lang="en-US" sz="2400" dirty="0" smtClean="0"/>
              <a:t>Focus will be on Lectures 17 – 24 and associated readings, and Projects 3</a:t>
            </a:r>
          </a:p>
          <a:p>
            <a:pPr lvl="2"/>
            <a:r>
              <a:rPr lang="en-US" sz="2400" dirty="0" smtClean="0"/>
              <a:t>But expect 20-30% questions from materials from Lectures 1-16</a:t>
            </a:r>
          </a:p>
          <a:p>
            <a:pPr lvl="1"/>
            <a:r>
              <a:rPr lang="en-US" sz="2400" dirty="0" smtClean="0"/>
              <a:t>Closed book</a:t>
            </a:r>
          </a:p>
          <a:p>
            <a:pPr lvl="1"/>
            <a:r>
              <a:rPr lang="en-US" sz="2400" dirty="0" smtClean="0"/>
              <a:t>2 sides hand-written notes both sides</a:t>
            </a:r>
            <a:endParaRPr lang="en-US" sz="48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29418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407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Goals of Today’s Lecture</a:t>
            </a:r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Gill Sans Light"/>
                <a:ea typeface="ＭＳ Ｐゴシック" charset="0"/>
                <a:cs typeface="Gill Sans Light"/>
              </a:rPr>
              <a:t>TCP flow control</a:t>
            </a:r>
          </a:p>
          <a:p>
            <a:endParaRPr lang="en-US" sz="2800" dirty="0">
              <a:latin typeface="Gill Sans Light"/>
              <a:ea typeface="ＭＳ Ｐゴシック" charset="0"/>
              <a:cs typeface="Gill Sans Light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Gill Sans Light"/>
                <a:ea typeface="ＭＳ Ｐゴシック" charset="0"/>
                <a:cs typeface="Gill Sans Light"/>
              </a:rPr>
              <a:t>Two-Phase Commit</a:t>
            </a:r>
          </a:p>
          <a:p>
            <a:endParaRPr lang="en-US" sz="2800" dirty="0">
              <a:latin typeface="Gill Sans Light"/>
              <a:ea typeface="ＭＳ Ｐゴシック" charset="0"/>
              <a:cs typeface="Gill Sans Light"/>
            </a:endParaRPr>
          </a:p>
          <a:p>
            <a:pPr marL="0" indent="0">
              <a:buNone/>
            </a:pPr>
            <a:endParaRPr lang="en-US" sz="2800" dirty="0">
              <a:latin typeface="Gill Sans Light"/>
              <a:ea typeface="ＭＳ Ｐゴシック" charset="0"/>
              <a:cs typeface="Gill Sans Light"/>
            </a:endParaRPr>
          </a:p>
          <a:p>
            <a:endParaRPr lang="en-US" sz="2800" dirty="0">
              <a:latin typeface="Gill Sans Light"/>
              <a:ea typeface="ＭＳ Ｐゴシック" charset="0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8535848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General’s Paradox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2362200"/>
            <a:ext cx="8850312" cy="4419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10000"/>
              </a:spcBef>
              <a:tabLst>
                <a:tab pos="7205663" algn="l"/>
              </a:tabLst>
            </a:pPr>
            <a:r>
              <a:rPr lang="en-US" altLang="ko-KR" sz="2600" dirty="0" smtClean="0">
                <a:ea typeface="굴림" panose="020B0600000101010101" pitchFamily="34" charset="-127"/>
              </a:rPr>
              <a:t>Constraints </a:t>
            </a:r>
            <a:r>
              <a:rPr lang="en-US" altLang="ko-KR" sz="2600" dirty="0">
                <a:ea typeface="굴림" panose="020B0600000101010101" pitchFamily="34" charset="-127"/>
              </a:rPr>
              <a:t>of problem: 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tabLst>
                <a:tab pos="7205663" algn="l"/>
              </a:tabLst>
            </a:pPr>
            <a:r>
              <a:rPr lang="en-US" altLang="ko-KR" sz="2600" dirty="0">
                <a:ea typeface="굴림" panose="020B0600000101010101" pitchFamily="34" charset="-127"/>
              </a:rPr>
              <a:t>Two generals, on separate mountains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tabLst>
                <a:tab pos="7205663" algn="l"/>
              </a:tabLst>
            </a:pPr>
            <a:r>
              <a:rPr lang="en-US" altLang="ko-KR" sz="2600" dirty="0">
                <a:ea typeface="굴림" panose="020B0600000101010101" pitchFamily="34" charset="-127"/>
              </a:rPr>
              <a:t>Can only communicate via messengers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tabLst>
                <a:tab pos="7205663" algn="l"/>
              </a:tabLst>
            </a:pPr>
            <a:r>
              <a:rPr lang="en-US" altLang="ko-KR" sz="2600" dirty="0">
                <a:ea typeface="굴림" panose="020B0600000101010101" pitchFamily="34" charset="-127"/>
              </a:rPr>
              <a:t>Messengers can be captured</a:t>
            </a:r>
          </a:p>
          <a:p>
            <a:pPr>
              <a:lnSpc>
                <a:spcPct val="100000"/>
              </a:lnSpc>
              <a:spcBef>
                <a:spcPct val="10000"/>
              </a:spcBef>
              <a:tabLst>
                <a:tab pos="7205663" algn="l"/>
              </a:tabLst>
            </a:pPr>
            <a:r>
              <a:rPr lang="en-US" altLang="ko-KR" sz="2600" dirty="0">
                <a:ea typeface="굴림" panose="020B0600000101010101" pitchFamily="34" charset="-127"/>
              </a:rPr>
              <a:t>Problem: need to coordinate attack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tabLst>
                <a:tab pos="7205663" algn="l"/>
              </a:tabLst>
            </a:pPr>
            <a:r>
              <a:rPr lang="en-US" altLang="ko-KR" sz="2600" dirty="0">
                <a:ea typeface="굴림" panose="020B0600000101010101" pitchFamily="34" charset="-127"/>
              </a:rPr>
              <a:t>If they attack at different times, they all die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tabLst>
                <a:tab pos="7205663" algn="l"/>
              </a:tabLst>
            </a:pPr>
            <a:r>
              <a:rPr lang="en-US" altLang="ko-KR" sz="2600" dirty="0">
                <a:ea typeface="굴림" panose="020B0600000101010101" pitchFamily="34" charset="-127"/>
              </a:rPr>
              <a:t>If they attack at same time, they win</a:t>
            </a:r>
          </a:p>
          <a:p>
            <a:pPr>
              <a:lnSpc>
                <a:spcPct val="100000"/>
              </a:lnSpc>
              <a:spcBef>
                <a:spcPct val="10000"/>
              </a:spcBef>
              <a:tabLst>
                <a:tab pos="7205663" algn="l"/>
              </a:tabLst>
            </a:pPr>
            <a:r>
              <a:rPr lang="en-US" altLang="ko-KR" sz="2600" dirty="0">
                <a:ea typeface="굴림" panose="020B0600000101010101" pitchFamily="34" charset="-127"/>
              </a:rPr>
              <a:t>Named after Custer, who died at Little Big Horn because he arrived a couple of days too early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838200"/>
            <a:ext cx="67564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8584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General’s Paradox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2590800"/>
            <a:ext cx="8850312" cy="4191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10000"/>
              </a:spcBef>
              <a:tabLst>
                <a:tab pos="7205663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Can messages over an unreliable network be used to guarantee two entities do something simultaneously?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tabLst>
                <a:tab pos="7205663" algn="l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Remarkably, “</a:t>
            </a:r>
            <a:r>
              <a:rPr lang="en-US" altLang="ko-KR" sz="2400" dirty="0">
                <a:solidFill>
                  <a:srgbClr val="FF0000"/>
                </a:solidFill>
                <a:ea typeface="굴림" panose="020B0600000101010101" pitchFamily="34" charset="-127"/>
              </a:rPr>
              <a:t>no</a:t>
            </a:r>
            <a:r>
              <a:rPr lang="en-US" altLang="ko-KR" sz="2400" dirty="0">
                <a:ea typeface="굴림" panose="020B0600000101010101" pitchFamily="34" charset="-127"/>
              </a:rPr>
              <a:t>”, even if all messages get </a:t>
            </a:r>
            <a:r>
              <a:rPr lang="en-US" altLang="ko-KR" sz="2400" dirty="0" smtClean="0">
                <a:ea typeface="굴림" panose="020B0600000101010101" pitchFamily="34" charset="-127"/>
              </a:rPr>
              <a:t>through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tabLst>
                <a:tab pos="7205663" algn="l"/>
              </a:tabLst>
            </a:pPr>
            <a:endParaRPr lang="en-US" altLang="ko-KR" sz="2400" dirty="0">
              <a:ea typeface="굴림" panose="020B0600000101010101" pitchFamily="34" charset="-127"/>
            </a:endParaRPr>
          </a:p>
          <a:p>
            <a:pPr lvl="1">
              <a:lnSpc>
                <a:spcPct val="100000"/>
              </a:lnSpc>
              <a:spcBef>
                <a:spcPct val="10000"/>
              </a:spcBef>
              <a:tabLst>
                <a:tab pos="7205663" algn="l"/>
              </a:tabLst>
            </a:pPr>
            <a:endParaRPr lang="en-US" altLang="ko-KR" sz="2400" dirty="0" smtClean="0">
              <a:ea typeface="굴림" panose="020B0600000101010101" pitchFamily="34" charset="-127"/>
            </a:endParaRPr>
          </a:p>
          <a:p>
            <a:pPr lvl="1">
              <a:lnSpc>
                <a:spcPct val="100000"/>
              </a:lnSpc>
              <a:spcBef>
                <a:spcPct val="10000"/>
              </a:spcBef>
              <a:tabLst>
                <a:tab pos="7205663" algn="l"/>
              </a:tabLst>
            </a:pPr>
            <a:endParaRPr lang="en-US" altLang="ko-KR" sz="2400" dirty="0">
              <a:ea typeface="굴림" panose="020B0600000101010101" pitchFamily="34" charset="-127"/>
            </a:endParaRPr>
          </a:p>
          <a:p>
            <a:pPr lvl="1">
              <a:lnSpc>
                <a:spcPct val="100000"/>
              </a:lnSpc>
              <a:spcBef>
                <a:spcPct val="10000"/>
              </a:spcBef>
              <a:tabLst>
                <a:tab pos="7205663" algn="l"/>
              </a:tabLst>
            </a:pPr>
            <a:endParaRPr lang="en-US" altLang="ko-KR" sz="2400" dirty="0" smtClean="0">
              <a:ea typeface="굴림" panose="020B0600000101010101" pitchFamily="34" charset="-127"/>
            </a:endParaRPr>
          </a:p>
          <a:p>
            <a:pPr lvl="1">
              <a:lnSpc>
                <a:spcPct val="100000"/>
              </a:lnSpc>
              <a:spcBef>
                <a:spcPct val="10000"/>
              </a:spcBef>
              <a:tabLst>
                <a:tab pos="7205663" algn="l"/>
              </a:tabLst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 lvl="1">
              <a:lnSpc>
                <a:spcPct val="100000"/>
              </a:lnSpc>
              <a:spcBef>
                <a:spcPct val="10000"/>
              </a:spcBef>
              <a:tabLst>
                <a:tab pos="7205663" algn="l"/>
              </a:tabLst>
            </a:pPr>
            <a:endParaRPr lang="en-US" altLang="ko-KR" sz="1800" dirty="0" smtClean="0">
              <a:ea typeface="굴림" panose="020B0600000101010101" pitchFamily="34" charset="-127"/>
            </a:endParaRPr>
          </a:p>
          <a:p>
            <a:pPr lvl="1">
              <a:lnSpc>
                <a:spcPct val="100000"/>
              </a:lnSpc>
              <a:spcBef>
                <a:spcPct val="10000"/>
              </a:spcBef>
              <a:tabLst>
                <a:tab pos="7205663" algn="l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No way to be sure last message gets through!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tabLst>
                <a:tab pos="7205663" algn="l"/>
              </a:tabLst>
            </a:pPr>
            <a:endParaRPr lang="en-US" altLang="ko-KR" sz="2400" dirty="0">
              <a:ea typeface="굴림" panose="020B0600000101010101" pitchFamily="34" charset="-127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838200"/>
            <a:ext cx="6756400" cy="1828800"/>
          </a:xfrm>
          <a:prstGeom prst="rect">
            <a:avLst/>
          </a:prstGeom>
        </p:spPr>
      </p:pic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2965450" y="5111749"/>
            <a:ext cx="2552700" cy="755651"/>
            <a:chOff x="1849" y="3464"/>
            <a:chExt cx="1608" cy="476"/>
          </a:xfrm>
        </p:grpSpPr>
        <p:sp>
          <p:nvSpPr>
            <p:cNvPr id="6" name="Line 12"/>
            <p:cNvSpPr>
              <a:spLocks noChangeShapeType="1"/>
            </p:cNvSpPr>
            <p:nvPr/>
          </p:nvSpPr>
          <p:spPr bwMode="auto">
            <a:xfrm flipH="1">
              <a:off x="1849" y="3464"/>
              <a:ext cx="1608" cy="1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" name="Text Box 19"/>
            <p:cNvSpPr txBox="1">
              <a:spLocks noChangeArrowheads="1"/>
            </p:cNvSpPr>
            <p:nvPr/>
          </p:nvSpPr>
          <p:spPr bwMode="auto">
            <a:xfrm rot="21324669">
              <a:off x="1968" y="3496"/>
              <a:ext cx="1463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Yeah, but what if you</a:t>
              </a:r>
            </a:p>
            <a:p>
              <a:pPr>
                <a:spcBef>
                  <a:spcPct val="0"/>
                </a:spcBef>
              </a:pPr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Don’t get this ack?</a:t>
              </a:r>
            </a:p>
          </p:txBody>
        </p:sp>
      </p:grp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1782762" y="4032242"/>
            <a:ext cx="5151438" cy="1509713"/>
            <a:chOff x="1104" y="2784"/>
            <a:chExt cx="3245" cy="951"/>
          </a:xfrm>
        </p:grpSpPr>
        <p:pic>
          <p:nvPicPr>
            <p:cNvPr id="9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12" y="2784"/>
              <a:ext cx="637" cy="9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104" y="2784"/>
              <a:ext cx="637" cy="9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" name="Group 21"/>
          <p:cNvGrpSpPr>
            <a:grpSpLocks/>
          </p:cNvGrpSpPr>
          <p:nvPr/>
        </p:nvGrpSpPr>
        <p:grpSpPr bwMode="auto">
          <a:xfrm>
            <a:off x="2965450" y="4057647"/>
            <a:ext cx="2651125" cy="477838"/>
            <a:chOff x="1849" y="2800"/>
            <a:chExt cx="1670" cy="301"/>
          </a:xfrm>
        </p:grpSpPr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1849" y="2875"/>
              <a:ext cx="1670" cy="22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 rot="460914">
              <a:off x="2558" y="2800"/>
              <a:ext cx="77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11 am ok?</a:t>
              </a:r>
            </a:p>
          </p:txBody>
        </p:sp>
      </p:grpSp>
      <p:grpSp>
        <p:nvGrpSpPr>
          <p:cNvPr id="14" name="Group 23"/>
          <p:cNvGrpSpPr>
            <a:grpSpLocks/>
          </p:cNvGrpSpPr>
          <p:nvPr/>
        </p:nvGrpSpPr>
        <p:grpSpPr bwMode="auto">
          <a:xfrm>
            <a:off x="2965450" y="4619614"/>
            <a:ext cx="2651125" cy="492124"/>
            <a:chOff x="1849" y="3154"/>
            <a:chExt cx="1670" cy="310"/>
          </a:xfrm>
        </p:grpSpPr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1849" y="3237"/>
              <a:ext cx="1670" cy="2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 rot="460914">
              <a:off x="2474" y="3154"/>
              <a:ext cx="8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000" b="0" dirty="0">
                  <a:latin typeface="Gill Sans" charset="0"/>
                  <a:ea typeface="Gill Sans" charset="0"/>
                  <a:cs typeface="Gill Sans" charset="0"/>
                </a:rPr>
                <a:t>So, 11 it is?</a:t>
              </a:r>
            </a:p>
          </p:txBody>
        </p:sp>
      </p:grpSp>
      <p:grpSp>
        <p:nvGrpSpPr>
          <p:cNvPr id="17" name="Group 22"/>
          <p:cNvGrpSpPr>
            <a:grpSpLocks/>
          </p:cNvGrpSpPr>
          <p:nvPr/>
        </p:nvGrpSpPr>
        <p:grpSpPr bwMode="auto">
          <a:xfrm>
            <a:off x="2965450" y="4322767"/>
            <a:ext cx="2552700" cy="428626"/>
            <a:chOff x="1849" y="2967"/>
            <a:chExt cx="1608" cy="270"/>
          </a:xfrm>
        </p:grpSpPr>
        <p:sp>
          <p:nvSpPr>
            <p:cNvPr id="18" name="Line 10"/>
            <p:cNvSpPr>
              <a:spLocks noChangeShapeType="1"/>
            </p:cNvSpPr>
            <p:nvPr/>
          </p:nvSpPr>
          <p:spPr bwMode="auto">
            <a:xfrm flipH="1">
              <a:off x="1849" y="3101"/>
              <a:ext cx="1608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 rot="21324669">
              <a:off x="2015" y="2967"/>
              <a:ext cx="100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000" b="0" dirty="0">
                  <a:latin typeface="Gill Sans" charset="0"/>
                  <a:ea typeface="Gill Sans" charset="0"/>
                  <a:cs typeface="Gill Sans" charset="0"/>
                </a:rPr>
                <a:t>Yes, 11 works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459162" y="5022842"/>
            <a:ext cx="1219200" cy="609600"/>
            <a:chOff x="3429000" y="5410200"/>
            <a:chExt cx="1219200" cy="609600"/>
          </a:xfrm>
        </p:grpSpPr>
        <p:cxnSp>
          <p:nvCxnSpPr>
            <p:cNvPr id="21" name="Straight Connector 20"/>
            <p:cNvCxnSpPr/>
            <p:nvPr/>
          </p:nvCxnSpPr>
          <p:spPr bwMode="auto">
            <a:xfrm>
              <a:off x="3429000" y="5410200"/>
              <a:ext cx="1219200" cy="609600"/>
            </a:xfrm>
            <a:prstGeom prst="line">
              <a:avLst/>
            </a:prstGeom>
            <a:solidFill>
              <a:schemeClr val="bg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Straight Connector 21"/>
            <p:cNvCxnSpPr/>
            <p:nvPr/>
          </p:nvCxnSpPr>
          <p:spPr bwMode="auto">
            <a:xfrm flipV="1">
              <a:off x="3429000" y="5410200"/>
              <a:ext cx="990600" cy="609600"/>
            </a:xfrm>
            <a:prstGeom prst="line">
              <a:avLst/>
            </a:prstGeom>
            <a:solidFill>
              <a:schemeClr val="bg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3" name="Group 22"/>
          <p:cNvGrpSpPr/>
          <p:nvPr/>
        </p:nvGrpSpPr>
        <p:grpSpPr>
          <a:xfrm>
            <a:off x="3763962" y="4641842"/>
            <a:ext cx="1219200" cy="609600"/>
            <a:chOff x="3429000" y="5410200"/>
            <a:chExt cx="1219200" cy="609600"/>
          </a:xfrm>
        </p:grpSpPr>
        <p:cxnSp>
          <p:nvCxnSpPr>
            <p:cNvPr id="24" name="Straight Connector 23"/>
            <p:cNvCxnSpPr/>
            <p:nvPr/>
          </p:nvCxnSpPr>
          <p:spPr bwMode="auto">
            <a:xfrm>
              <a:off x="3429000" y="5410200"/>
              <a:ext cx="1219200" cy="609600"/>
            </a:xfrm>
            <a:prstGeom prst="line">
              <a:avLst/>
            </a:prstGeom>
            <a:solidFill>
              <a:schemeClr val="bg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Straight Connector 24"/>
            <p:cNvCxnSpPr/>
            <p:nvPr/>
          </p:nvCxnSpPr>
          <p:spPr bwMode="auto">
            <a:xfrm flipV="1">
              <a:off x="3429000" y="5410200"/>
              <a:ext cx="990600" cy="609600"/>
            </a:xfrm>
            <a:prstGeom prst="line">
              <a:avLst/>
            </a:prstGeom>
            <a:solidFill>
              <a:schemeClr val="bg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2630809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Two-Phase Commit</a:t>
            </a:r>
          </a:p>
        </p:txBody>
      </p:sp>
      <p:sp>
        <p:nvSpPr>
          <p:cNvPr id="9809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8991600" cy="6096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Since we can’t solve the General’s Paradox (i.e. simultaneous action), let’s solve a related problem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endParaRPr lang="en-US" altLang="ko-KR" sz="2400" dirty="0" smtClean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sz="2600" dirty="0" smtClean="0">
                <a:solidFill>
                  <a:srgbClr val="FF0000"/>
                </a:solidFill>
                <a:ea typeface="굴림" panose="020B0600000101010101" pitchFamily="34" charset="-127"/>
              </a:rPr>
              <a:t>Distributed transaction</a:t>
            </a:r>
            <a:r>
              <a:rPr lang="en-US" altLang="ko-KR" sz="2600" dirty="0" smtClean="0">
                <a:ea typeface="굴림" panose="020B0600000101010101" pitchFamily="34" charset="-127"/>
              </a:rPr>
              <a:t>: Two or more machines agree to do something, or not do it, </a:t>
            </a:r>
            <a:r>
              <a:rPr lang="en-US" altLang="ko-KR" sz="2600" dirty="0" smtClean="0">
                <a:solidFill>
                  <a:srgbClr val="FF0000"/>
                </a:solidFill>
                <a:ea typeface="굴림" panose="020B0600000101010101" pitchFamily="34" charset="-127"/>
              </a:rPr>
              <a:t>atomically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ko-KR" sz="2600" dirty="0" smtClean="0">
              <a:solidFill>
                <a:srgbClr val="262626"/>
              </a:solidFill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sz="2600" dirty="0" smtClean="0">
                <a:solidFill>
                  <a:srgbClr val="FF0000"/>
                </a:solidFill>
                <a:ea typeface="굴림" panose="020B0600000101010101" pitchFamily="34" charset="-127"/>
              </a:rPr>
              <a:t>Two-Phase Commit protocol</a:t>
            </a:r>
            <a:r>
              <a:rPr lang="en-US" altLang="ko-KR" sz="2600" dirty="0" smtClean="0">
                <a:solidFill>
                  <a:srgbClr val="262626"/>
                </a:solidFill>
                <a:ea typeface="굴림" panose="020B0600000101010101" pitchFamily="34" charset="-127"/>
              </a:rPr>
              <a:t>: </a:t>
            </a:r>
            <a:r>
              <a:rPr lang="sv-SE" sz="2600" dirty="0" err="1"/>
              <a:t>Developed</a:t>
            </a:r>
            <a:r>
              <a:rPr lang="sv-SE" sz="2600" dirty="0"/>
              <a:t> by Turing A</a:t>
            </a:r>
            <a:r>
              <a:rPr lang="sv-SE" sz="2600" dirty="0" smtClean="0"/>
              <a:t>ward </a:t>
            </a:r>
            <a:r>
              <a:rPr lang="sv-SE" sz="2600" dirty="0" err="1" smtClean="0"/>
              <a:t>winner</a:t>
            </a:r>
            <a:r>
              <a:rPr lang="sv-SE" sz="2600" dirty="0" smtClean="0"/>
              <a:t> </a:t>
            </a:r>
            <a:r>
              <a:rPr lang="sv-SE" sz="2600" dirty="0"/>
              <a:t>Jim Gray (</a:t>
            </a:r>
            <a:r>
              <a:rPr lang="sv-SE" sz="2600" dirty="0" err="1"/>
              <a:t>first</a:t>
            </a:r>
            <a:r>
              <a:rPr lang="sv-SE" sz="2600" dirty="0"/>
              <a:t> Berkeley CS PhD, 1969</a:t>
            </a:r>
            <a:r>
              <a:rPr lang="sv-SE" sz="2600" dirty="0" smtClean="0"/>
              <a:t>)</a:t>
            </a:r>
            <a:endParaRPr lang="sv-SE" sz="2600" dirty="0"/>
          </a:p>
        </p:txBody>
      </p:sp>
    </p:spTree>
    <p:extLst>
      <p:ext uri="{BB962C8B-B14F-4D97-AF65-F5344CB8AC3E}">
        <p14:creationId xmlns:p14="http://schemas.microsoft.com/office/powerpoint/2010/main" val="8497823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0997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Two-Phase Commit Protocol</a:t>
            </a:r>
          </a:p>
        </p:txBody>
      </p:sp>
      <p:sp>
        <p:nvSpPr>
          <p:cNvPr id="9809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" y="685800"/>
            <a:ext cx="8991600" cy="6248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Persistent</a:t>
            </a:r>
            <a:r>
              <a:rPr lang="en-US" altLang="ko-KR" dirty="0" smtClean="0"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stable log</a:t>
            </a:r>
            <a:r>
              <a:rPr lang="en-US" altLang="ko-KR" dirty="0" smtClean="0"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on each machine</a:t>
            </a:r>
            <a:r>
              <a:rPr lang="en-US" altLang="ko-KR" dirty="0" smtClean="0">
                <a:ea typeface="굴림" panose="020B0600000101010101" pitchFamily="34" charset="-127"/>
              </a:rPr>
              <a:t>: keep track of whether commit has happened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If a machine crashes, when it wakes up it first checks its log to recover state of world at time of crash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Prepare Phase</a:t>
            </a:r>
            <a:r>
              <a:rPr lang="en-US" altLang="ko-KR" dirty="0" smtClean="0">
                <a:ea typeface="굴림" panose="020B0600000101010101" pitchFamily="34" charset="-127"/>
              </a:rPr>
              <a:t>: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The global coordinator requests that all participants will promise to commit or </a:t>
            </a: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rollback</a:t>
            </a:r>
            <a:r>
              <a:rPr lang="en-US" altLang="ko-KR" dirty="0" smtClean="0">
                <a:ea typeface="굴림" panose="020B0600000101010101" pitchFamily="34" charset="-127"/>
              </a:rPr>
              <a:t> the </a:t>
            </a: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transaction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Participants record promise in log, then acknowledge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If anyone votes to abort, coordinator writes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Abort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dirty="0" smtClean="0">
                <a:ea typeface="굴림" panose="020B0600000101010101" pitchFamily="34" charset="-127"/>
              </a:rPr>
              <a:t>in its log and tells everyone to abort; each records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Abort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dirty="0" smtClean="0">
                <a:ea typeface="굴림" panose="020B0600000101010101" pitchFamily="34" charset="-127"/>
              </a:rPr>
              <a:t>in log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Commit Phase</a:t>
            </a:r>
            <a:r>
              <a:rPr lang="en-US" altLang="ko-KR" dirty="0" smtClean="0">
                <a:ea typeface="굴림" panose="020B0600000101010101" pitchFamily="34" charset="-127"/>
              </a:rPr>
              <a:t>: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After all participants respond that they are prepared, then the coordinator writes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Commit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dirty="0" smtClean="0">
                <a:ea typeface="굴림" panose="020B0600000101010101" pitchFamily="34" charset="-127"/>
              </a:rPr>
              <a:t>to its log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Then asks all nodes to commit; they respond with ACK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After receive ACKs, coordinator writes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Got Commit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dirty="0" smtClean="0">
                <a:ea typeface="굴림" panose="020B0600000101010101" pitchFamily="34" charset="-127"/>
              </a:rPr>
              <a:t>to log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Log used to guarantee that all machines either commit or don’t</a:t>
            </a:r>
          </a:p>
        </p:txBody>
      </p:sp>
    </p:spTree>
    <p:extLst>
      <p:ext uri="{BB962C8B-B14F-4D97-AF65-F5344CB8AC3E}">
        <p14:creationId xmlns:p14="http://schemas.microsoft.com/office/powerpoint/2010/main" val="12179499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0997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ea typeface="MS PGothic" charset="0"/>
              </a:rPr>
              <a:t>2PC Algorithm</a:t>
            </a:r>
            <a:endParaRPr lang="en-US">
              <a:ea typeface="MS PGothic" charset="0"/>
            </a:endParaRP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9436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MS PGothic" charset="0"/>
              </a:rPr>
              <a:t>One coordinator </a:t>
            </a:r>
          </a:p>
          <a:p>
            <a:r>
              <a:rPr lang="en-US" dirty="0" smtClean="0">
                <a:ea typeface="MS PGothic" charset="0"/>
              </a:rPr>
              <a:t>N </a:t>
            </a:r>
            <a:r>
              <a:rPr lang="en-US" dirty="0">
                <a:ea typeface="MS PGothic" charset="0"/>
              </a:rPr>
              <a:t>workers (replicas) </a:t>
            </a:r>
          </a:p>
          <a:p>
            <a:r>
              <a:rPr lang="en-US" dirty="0" smtClean="0">
                <a:ea typeface="MS PGothic" charset="0"/>
              </a:rPr>
              <a:t>High </a:t>
            </a:r>
            <a:r>
              <a:rPr lang="en-US" dirty="0">
                <a:ea typeface="MS PGothic" charset="0"/>
              </a:rPr>
              <a:t>level algorithm </a:t>
            </a:r>
            <a:r>
              <a:rPr lang="en-US" dirty="0" smtClean="0">
                <a:ea typeface="MS PGothic" charset="0"/>
              </a:rPr>
              <a:t>description:</a:t>
            </a:r>
            <a:endParaRPr lang="en-US" dirty="0">
              <a:ea typeface="MS PGothic" charset="0"/>
            </a:endParaRPr>
          </a:p>
          <a:p>
            <a:pPr lvl="1"/>
            <a:r>
              <a:rPr lang="en-US" dirty="0">
                <a:ea typeface="MS PGothic" charset="0"/>
              </a:rPr>
              <a:t>Coordinator asks all workers if they can commit</a:t>
            </a:r>
          </a:p>
          <a:p>
            <a:pPr lvl="1"/>
            <a:r>
              <a:rPr lang="en-US" dirty="0">
                <a:ea typeface="MS PGothic" charset="0"/>
              </a:rPr>
              <a:t>If all workers reply </a:t>
            </a:r>
            <a:r>
              <a:rPr lang="en-US" sz="2400" dirty="0">
                <a:ea typeface="MS PGothic" charset="0"/>
              </a:rPr>
              <a:t>“</a:t>
            </a:r>
            <a:r>
              <a:rPr lang="en-US" altLang="ja-JP" dirty="0">
                <a:solidFill>
                  <a:srgbClr val="FF0000"/>
                </a:solidFill>
                <a:latin typeface="Calibri"/>
                <a:ea typeface="MS PGothic" charset="0"/>
                <a:cs typeface="Calibri"/>
              </a:rPr>
              <a:t>VOTE-COMMIT</a:t>
            </a:r>
            <a:r>
              <a:rPr lang="en-US" dirty="0">
                <a:ea typeface="MS PGothic" charset="0"/>
              </a:rPr>
              <a:t>”</a:t>
            </a:r>
            <a:r>
              <a:rPr lang="en-US" altLang="ja-JP" dirty="0">
                <a:ea typeface="MS PGothic" charset="0"/>
              </a:rPr>
              <a:t>, then coordinator broadcasts </a:t>
            </a:r>
            <a:r>
              <a:rPr lang="en-US" sz="2400" dirty="0">
                <a:ea typeface="MS PGothic" charset="0"/>
              </a:rPr>
              <a:t>“</a:t>
            </a:r>
            <a:r>
              <a:rPr lang="en-US" altLang="ja-JP" dirty="0">
                <a:solidFill>
                  <a:srgbClr val="FF0000"/>
                </a:solidFill>
                <a:latin typeface="Calibri"/>
                <a:ea typeface="MS PGothic" charset="0"/>
                <a:cs typeface="Calibri"/>
              </a:rPr>
              <a:t>GLOBAL-COMMIT</a:t>
            </a:r>
            <a:r>
              <a:rPr lang="en-US" dirty="0" smtClean="0">
                <a:ea typeface="MS PGothic" charset="0"/>
              </a:rPr>
              <a:t>”</a:t>
            </a:r>
            <a:r>
              <a:rPr lang="en-US" altLang="ja-JP" dirty="0" smtClean="0">
                <a:ea typeface="MS PGothic" charset="0"/>
              </a:rPr>
              <a:t> </a:t>
            </a:r>
            <a:endParaRPr lang="en-US" altLang="ja-JP" dirty="0">
              <a:ea typeface="MS PGothic" charset="0"/>
            </a:endParaRPr>
          </a:p>
          <a:p>
            <a:pPr lvl="1">
              <a:buFontTx/>
              <a:buNone/>
            </a:pPr>
            <a:r>
              <a:rPr lang="en-US" dirty="0">
                <a:ea typeface="MS PGothic" charset="0"/>
              </a:rPr>
              <a:t>	Otherwise coordinator broadcasts </a:t>
            </a:r>
            <a:r>
              <a:rPr lang="en-US" sz="2400" dirty="0" smtClean="0">
                <a:ea typeface="MS PGothic" charset="0"/>
              </a:rPr>
              <a:t>“</a:t>
            </a:r>
            <a:r>
              <a:rPr lang="en-US" altLang="ja-JP" dirty="0" smtClean="0">
                <a:solidFill>
                  <a:srgbClr val="FF0000"/>
                </a:solidFill>
                <a:latin typeface="Calibri"/>
                <a:ea typeface="MS PGothic" charset="0"/>
                <a:cs typeface="Calibri"/>
              </a:rPr>
              <a:t>GLOBAL-ABORT</a:t>
            </a:r>
            <a:r>
              <a:rPr lang="en-US" dirty="0" smtClean="0">
                <a:ea typeface="MS PGothic" charset="0"/>
              </a:rPr>
              <a:t>”</a:t>
            </a:r>
            <a:endParaRPr lang="en-US" altLang="ja-JP" dirty="0">
              <a:ea typeface="MS PGothic" charset="0"/>
            </a:endParaRPr>
          </a:p>
          <a:p>
            <a:pPr lvl="1"/>
            <a:r>
              <a:rPr lang="en-US" dirty="0">
                <a:ea typeface="MS PGothic" charset="0"/>
              </a:rPr>
              <a:t>Workers obey the </a:t>
            </a:r>
            <a:r>
              <a:rPr lang="en-US" dirty="0">
                <a:solidFill>
                  <a:srgbClr val="FF0000"/>
                </a:solidFill>
                <a:latin typeface="Calibri"/>
                <a:ea typeface="MS PGothic" charset="0"/>
                <a:cs typeface="Calibri"/>
              </a:rPr>
              <a:t>GLOBAL</a:t>
            </a:r>
            <a:r>
              <a:rPr lang="en-US" dirty="0">
                <a:ea typeface="MS PGothic" charset="0"/>
              </a:rPr>
              <a:t> </a:t>
            </a:r>
            <a:r>
              <a:rPr lang="en-US" dirty="0" smtClean="0">
                <a:ea typeface="MS PGothic" charset="0"/>
              </a:rPr>
              <a:t>messages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Use </a:t>
            </a:r>
            <a:r>
              <a:rPr lang="en-US" altLang="ko-KR" dirty="0">
                <a:ea typeface="굴림" panose="020B0600000101010101" pitchFamily="34" charset="-127"/>
              </a:rPr>
              <a:t>a persistent, stable log on each machine to keep track of </a:t>
            </a:r>
            <a:r>
              <a:rPr lang="en-US" altLang="ko-KR" dirty="0" smtClean="0">
                <a:ea typeface="굴림" panose="020B0600000101010101" pitchFamily="34" charset="-127"/>
              </a:rPr>
              <a:t>what you are doing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If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a machine crashes, when it wakes up it first checks its log to recover state of world at time of crash</a:t>
            </a:r>
            <a:endParaRPr lang="sv-SE" dirty="0">
              <a:solidFill>
                <a:srgbClr val="FF0000"/>
              </a:solidFill>
            </a:endParaRPr>
          </a:p>
          <a:p>
            <a:endParaRPr lang="en-US" dirty="0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8687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49"/>
          <p:cNvSpPr>
            <a:spLocks noChangeArrowheads="1"/>
          </p:cNvSpPr>
          <p:nvPr/>
        </p:nvSpPr>
        <p:spPr bwMode="auto">
          <a:xfrm>
            <a:off x="1066800" y="1905000"/>
            <a:ext cx="2514600" cy="1524000"/>
          </a:xfrm>
          <a:prstGeom prst="rect">
            <a:avLst/>
          </a:prstGeom>
          <a:solidFill>
            <a:srgbClr val="FFFFAA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triangle" w="med" len="med"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9218" name="Rectangle 50"/>
          <p:cNvSpPr>
            <a:spLocks noChangeArrowheads="1"/>
          </p:cNvSpPr>
          <p:nvPr/>
        </p:nvSpPr>
        <p:spPr bwMode="auto">
          <a:xfrm>
            <a:off x="5486400" y="1905000"/>
            <a:ext cx="2514600" cy="1524000"/>
          </a:xfrm>
          <a:prstGeom prst="rect">
            <a:avLst/>
          </a:prstGeom>
          <a:solidFill>
            <a:srgbClr val="FFFFAA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triangle" w="med" len="med"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9219" name="Rectangle 31"/>
          <p:cNvSpPr>
            <a:spLocks noChangeArrowheads="1"/>
          </p:cNvSpPr>
          <p:nvPr/>
        </p:nvSpPr>
        <p:spPr bwMode="auto">
          <a:xfrm>
            <a:off x="5486400" y="762000"/>
            <a:ext cx="2514600" cy="2667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9220" name="Rectangle 1"/>
          <p:cNvSpPr>
            <a:spLocks noChangeArrowheads="1"/>
          </p:cNvSpPr>
          <p:nvPr/>
        </p:nvSpPr>
        <p:spPr bwMode="auto">
          <a:xfrm>
            <a:off x="1066800" y="762000"/>
            <a:ext cx="2514600" cy="2667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92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>
          <a:xfrm>
            <a:off x="381000" y="3657600"/>
            <a:ext cx="8763000" cy="2971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TCP/IP implemented by OS (Kernel)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Cannot do context switching on sending/receiving every packet</a:t>
            </a:r>
          </a:p>
          <a:p>
            <a:pPr lvl="2">
              <a:lnSpc>
                <a:spcPct val="80000"/>
              </a:lnSpc>
            </a:pP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At </a:t>
            </a:r>
            <a:r>
              <a:rPr lang="en-US" sz="2400" dirty="0" smtClean="0">
                <a:latin typeface="Gill Sans Light"/>
                <a:ea typeface="ＭＳ Ｐゴシック" charset="0"/>
                <a:cs typeface="Gill Sans Light"/>
              </a:rPr>
              <a:t>10Gbps</a:t>
            </a: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, it takes </a:t>
            </a:r>
            <a:r>
              <a:rPr lang="en-US" sz="2400" dirty="0" smtClean="0">
                <a:latin typeface="Gill Sans Light"/>
                <a:ea typeface="ＭＳ Ｐゴシック" charset="0"/>
                <a:cs typeface="Gill Sans Light"/>
              </a:rPr>
              <a:t>1.2 </a:t>
            </a:r>
            <a:r>
              <a:rPr lang="en-US" sz="2400" dirty="0" err="1">
                <a:latin typeface="Gill Sans Light"/>
                <a:ea typeface="ＭＳ Ｐゴシック" charset="0"/>
                <a:cs typeface="Gill Sans Light"/>
              </a:rPr>
              <a:t>usec</a:t>
            </a: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 to send an 1500 bytes, and </a:t>
            </a:r>
            <a:r>
              <a:rPr lang="en-US" sz="2400" dirty="0" smtClean="0">
                <a:latin typeface="Gill Sans Light"/>
                <a:ea typeface="ＭＳ Ｐゴシック" charset="0"/>
                <a:cs typeface="Gill Sans Light"/>
              </a:rPr>
              <a:t>80nsec </a:t>
            </a: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to send an 100 byte packet  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Need buffers to match … 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sending app with sending TCP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receiving TCP with receiving app</a:t>
            </a:r>
          </a:p>
        </p:txBody>
      </p:sp>
      <p:sp>
        <p:nvSpPr>
          <p:cNvPr id="9223" name="Line 11"/>
          <p:cNvSpPr>
            <a:spLocks noChangeShapeType="1"/>
          </p:cNvSpPr>
          <p:nvPr/>
        </p:nvSpPr>
        <p:spPr bwMode="auto">
          <a:xfrm>
            <a:off x="1066800" y="1905000"/>
            <a:ext cx="251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9224" name="Oval 12"/>
          <p:cNvSpPr>
            <a:spLocks noChangeArrowheads="1"/>
          </p:cNvSpPr>
          <p:nvPr/>
        </p:nvSpPr>
        <p:spPr bwMode="auto">
          <a:xfrm>
            <a:off x="1219200" y="9144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9225" name="Text Box 13"/>
          <p:cNvSpPr txBox="1">
            <a:spLocks noChangeArrowheads="1"/>
          </p:cNvSpPr>
          <p:nvPr/>
        </p:nvSpPr>
        <p:spPr bwMode="auto">
          <a:xfrm>
            <a:off x="1355725" y="11430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9226" name="Text Box 26"/>
          <p:cNvSpPr txBox="1">
            <a:spLocks noChangeArrowheads="1"/>
          </p:cNvSpPr>
          <p:nvPr/>
        </p:nvSpPr>
        <p:spPr bwMode="auto">
          <a:xfrm>
            <a:off x="5794375" y="11112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9227" name="Oval 12"/>
          <p:cNvSpPr>
            <a:spLocks noChangeArrowheads="1"/>
          </p:cNvSpPr>
          <p:nvPr/>
        </p:nvSpPr>
        <p:spPr bwMode="auto">
          <a:xfrm>
            <a:off x="5638800" y="9144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9228" name="Freeform 14"/>
          <p:cNvSpPr>
            <a:spLocks/>
          </p:cNvSpPr>
          <p:nvPr/>
        </p:nvSpPr>
        <p:spPr bwMode="auto">
          <a:xfrm flipH="1" flipV="1">
            <a:off x="2362200" y="1676400"/>
            <a:ext cx="3429000" cy="9144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9229" name="Line 11"/>
          <p:cNvSpPr>
            <a:spLocks noChangeShapeType="1"/>
          </p:cNvSpPr>
          <p:nvPr/>
        </p:nvSpPr>
        <p:spPr bwMode="auto">
          <a:xfrm>
            <a:off x="5486400" y="1905000"/>
            <a:ext cx="251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pSp>
        <p:nvGrpSpPr>
          <p:cNvPr id="9230" name="Group 2"/>
          <p:cNvGrpSpPr>
            <a:grpSpLocks/>
          </p:cNvGrpSpPr>
          <p:nvPr/>
        </p:nvGrpSpPr>
        <p:grpSpPr bwMode="auto">
          <a:xfrm>
            <a:off x="5562600" y="2362200"/>
            <a:ext cx="1066800" cy="381000"/>
            <a:chOff x="5791200" y="2590800"/>
            <a:chExt cx="1371600" cy="381000"/>
          </a:xfrm>
        </p:grpSpPr>
        <p:sp>
          <p:nvSpPr>
            <p:cNvPr id="34" name="Rectangle 33"/>
            <p:cNvSpPr/>
            <p:nvPr/>
          </p:nvSpPr>
          <p:spPr bwMode="auto">
            <a:xfrm>
              <a:off x="6858681" y="2590800"/>
              <a:ext cx="304119" cy="38100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b="0" dirty="0">
                <a:latin typeface="Helvetica"/>
                <a:cs typeface="Helvetica"/>
              </a:endParaRPr>
            </a:p>
          </p:txBody>
        </p:sp>
        <p:sp>
          <p:nvSpPr>
            <p:cNvPr id="9235" name="Rectangle 34"/>
            <p:cNvSpPr>
              <a:spLocks noChangeArrowheads="1"/>
            </p:cNvSpPr>
            <p:nvPr/>
          </p:nvSpPr>
          <p:spPr bwMode="auto">
            <a:xfrm>
              <a:off x="6553200" y="2590800"/>
              <a:ext cx="304800" cy="381000"/>
            </a:xfrm>
            <a:prstGeom prst="rect">
              <a:avLst/>
            </a:prstGeom>
            <a:solidFill>
              <a:srgbClr val="8CA4FD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  <a:cs typeface="Helvetica" charset="0"/>
              </a:endParaRPr>
            </a:p>
          </p:txBody>
        </p:sp>
        <p:sp>
          <p:nvSpPr>
            <p:cNvPr id="9236" name="Rectangle 35"/>
            <p:cNvSpPr>
              <a:spLocks noChangeArrowheads="1"/>
            </p:cNvSpPr>
            <p:nvPr/>
          </p:nvSpPr>
          <p:spPr bwMode="auto">
            <a:xfrm>
              <a:off x="6248400" y="2590800"/>
              <a:ext cx="304800" cy="381000"/>
            </a:xfrm>
            <a:prstGeom prst="rect">
              <a:avLst/>
            </a:prstGeom>
            <a:solidFill>
              <a:srgbClr val="8CA4FD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  <a:cs typeface="Helvetica" charset="0"/>
              </a:endParaRPr>
            </a:p>
          </p:txBody>
        </p:sp>
        <p:cxnSp>
          <p:nvCxnSpPr>
            <p:cNvPr id="9237" name="Straight Connector 36"/>
            <p:cNvCxnSpPr>
              <a:cxnSpLocks noChangeShapeType="1"/>
            </p:cNvCxnSpPr>
            <p:nvPr/>
          </p:nvCxnSpPr>
          <p:spPr bwMode="auto">
            <a:xfrm>
              <a:off x="5791200" y="2590800"/>
              <a:ext cx="1371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38" name="Straight Connector 37"/>
            <p:cNvCxnSpPr>
              <a:cxnSpLocks noChangeShapeType="1"/>
            </p:cNvCxnSpPr>
            <p:nvPr/>
          </p:nvCxnSpPr>
          <p:spPr bwMode="auto">
            <a:xfrm>
              <a:off x="5791200" y="2971800"/>
              <a:ext cx="1371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231" name="TextBox 51"/>
          <p:cNvSpPr txBox="1">
            <a:spLocks noChangeArrowheads="1"/>
          </p:cNvSpPr>
          <p:nvPr/>
        </p:nvSpPr>
        <p:spPr bwMode="auto">
          <a:xfrm>
            <a:off x="1666875" y="2209800"/>
            <a:ext cx="13811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0">
                <a:latin typeface="Helvetica" charset="0"/>
                <a:cs typeface="Helvetica" charset="0"/>
              </a:rPr>
              <a:t>OS</a:t>
            </a:r>
          </a:p>
          <a:p>
            <a:pPr algn="ctr" eaLnBrk="1" hangingPunct="1"/>
            <a:r>
              <a:rPr lang="en-US" b="0">
                <a:latin typeface="Helvetica" charset="0"/>
                <a:cs typeface="Helvetica" charset="0"/>
              </a:rPr>
              <a:t>(TCP/IP)</a:t>
            </a:r>
          </a:p>
        </p:txBody>
      </p:sp>
      <p:sp>
        <p:nvSpPr>
          <p:cNvPr id="9232" name="TextBox 51"/>
          <p:cNvSpPr txBox="1">
            <a:spLocks noChangeArrowheads="1"/>
          </p:cNvSpPr>
          <p:nvPr/>
        </p:nvSpPr>
        <p:spPr bwMode="auto">
          <a:xfrm>
            <a:off x="6400800" y="2362200"/>
            <a:ext cx="13811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0">
                <a:latin typeface="Helvetica" charset="0"/>
                <a:cs typeface="Helvetica" charset="0"/>
              </a:rPr>
              <a:t>OS</a:t>
            </a:r>
          </a:p>
          <a:p>
            <a:pPr algn="ctr" eaLnBrk="1" hangingPunct="1"/>
            <a:r>
              <a:rPr lang="en-US" b="0">
                <a:latin typeface="Helvetica" charset="0"/>
                <a:cs typeface="Helvetica" charset="0"/>
              </a:rPr>
              <a:t>(TCP/IP)</a:t>
            </a:r>
          </a:p>
        </p:txBody>
      </p:sp>
      <p:sp>
        <p:nvSpPr>
          <p:cNvPr id="9233" name="Freeform 14"/>
          <p:cNvSpPr>
            <a:spLocks/>
          </p:cNvSpPr>
          <p:nvPr/>
        </p:nvSpPr>
        <p:spPr bwMode="auto">
          <a:xfrm rot="-5400000" flipH="1" flipV="1">
            <a:off x="6343650" y="1962150"/>
            <a:ext cx="876300" cy="3048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514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Detailed Algorithm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4495800" y="990600"/>
            <a:ext cx="0" cy="541020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6" name="Rectangle 5"/>
          <p:cNvSpPr/>
          <p:nvPr/>
        </p:nvSpPr>
        <p:spPr bwMode="auto">
          <a:xfrm>
            <a:off x="76200" y="1219200"/>
            <a:ext cx="4267200" cy="914400"/>
          </a:xfrm>
          <a:prstGeom prst="rect">
            <a:avLst/>
          </a:prstGeom>
          <a:solidFill>
            <a:srgbClr val="FFFFAA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marL="0" lvl="1">
              <a:defRPr/>
            </a:pP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Coordinator sends 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VOTE-REQ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to all workers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648200" y="1981200"/>
            <a:ext cx="4419600" cy="2209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marL="285750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Wait for </a:t>
            </a:r>
            <a:r>
              <a:rPr lang="en-US" sz="2000" dirty="0">
                <a:solidFill>
                  <a:srgbClr val="FF0000"/>
                </a:solidFill>
                <a:latin typeface="Calibri"/>
                <a:cs typeface="Calibri"/>
              </a:rPr>
              <a:t>VOTE-REQ </a:t>
            </a: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from coordinator</a:t>
            </a:r>
          </a:p>
          <a:p>
            <a:pPr marL="285750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If ready, send </a:t>
            </a:r>
            <a:r>
              <a:rPr lang="en-US" sz="2000" dirty="0">
                <a:solidFill>
                  <a:srgbClr val="FF0000"/>
                </a:solidFill>
                <a:latin typeface="Calibri"/>
                <a:cs typeface="Calibri"/>
              </a:rPr>
              <a:t>VOTE-COMMIT </a:t>
            </a: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to coordinator</a:t>
            </a:r>
          </a:p>
          <a:p>
            <a:pPr marL="285750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If not ready, send </a:t>
            </a:r>
            <a:r>
              <a:rPr lang="en-US" sz="2000" dirty="0">
                <a:solidFill>
                  <a:srgbClr val="FF0000"/>
                </a:solidFill>
                <a:latin typeface="Calibri"/>
                <a:cs typeface="Calibri"/>
              </a:rPr>
              <a:t>VOTE-ABORT </a:t>
            </a: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to coordinator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And immediately abort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6200" y="3276600"/>
            <a:ext cx="4267200" cy="2209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marL="2857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If receive </a:t>
            </a:r>
            <a:r>
              <a:rPr lang="en-US" sz="2000" dirty="0">
                <a:solidFill>
                  <a:srgbClr val="FF0000"/>
                </a:solidFill>
                <a:latin typeface="Calibri"/>
                <a:cs typeface="Calibri"/>
              </a:rPr>
              <a:t>VOTE-COMMIT </a:t>
            </a: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from all N workers, send </a:t>
            </a:r>
            <a:r>
              <a:rPr lang="en-US" sz="20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GLOBAL-COMMIT</a:t>
            </a: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 to all workers</a:t>
            </a:r>
          </a:p>
          <a:p>
            <a:pPr marL="2857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If doesn’t receive </a:t>
            </a:r>
            <a:r>
              <a:rPr lang="en-US" sz="2000" dirty="0">
                <a:solidFill>
                  <a:srgbClr val="FF0000"/>
                </a:solidFill>
                <a:latin typeface="Calibri"/>
                <a:cs typeface="Calibri"/>
              </a:rPr>
              <a:t>VOTE-COMMIT</a:t>
            </a:r>
            <a:r>
              <a:rPr lang="en-US" sz="20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from all N workers, send</a:t>
            </a:r>
            <a:r>
              <a:rPr lang="en-US" sz="2000" dirty="0">
                <a:latin typeface="Gill Sans Light"/>
                <a:cs typeface="Gill Sans Light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alibri"/>
                <a:cs typeface="Calibri"/>
              </a:rPr>
              <a:t>GLOBAL-ABORT</a:t>
            </a:r>
            <a:r>
              <a:rPr lang="en-US" sz="2000" dirty="0">
                <a:latin typeface="Gill Sans Light"/>
                <a:cs typeface="Gill Sans Light"/>
              </a:rPr>
              <a:t> </a:t>
            </a: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to all workers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648200" y="5029200"/>
            <a:ext cx="4419600" cy="13716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marL="285750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If receive </a:t>
            </a:r>
            <a:r>
              <a:rPr lang="en-US" sz="20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GLOBAL-COMMIT</a:t>
            </a:r>
            <a:r>
              <a:rPr lang="en-US" sz="2000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then commit</a:t>
            </a:r>
          </a:p>
          <a:p>
            <a:pPr marL="285750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If receive </a:t>
            </a:r>
            <a:r>
              <a:rPr lang="en-US" sz="2000" dirty="0">
                <a:solidFill>
                  <a:srgbClr val="FF0000"/>
                </a:solidFill>
                <a:latin typeface="Calibri"/>
                <a:cs typeface="Calibri"/>
              </a:rPr>
              <a:t>GLOBAL-ABORT </a:t>
            </a: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then abort</a:t>
            </a:r>
            <a:endParaRPr lang="en-US" sz="2000" b="0" dirty="0">
              <a:solidFill>
                <a:srgbClr val="7F7F7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3495" name="TextBox 15"/>
          <p:cNvSpPr txBox="1">
            <a:spLocks noChangeArrowheads="1"/>
          </p:cNvSpPr>
          <p:nvPr/>
        </p:nvSpPr>
        <p:spPr bwMode="auto">
          <a:xfrm>
            <a:off x="685800" y="685800"/>
            <a:ext cx="30719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Coordinator Algorithm</a:t>
            </a:r>
          </a:p>
        </p:txBody>
      </p:sp>
      <p:sp>
        <p:nvSpPr>
          <p:cNvPr id="63496" name="TextBox 16"/>
          <p:cNvSpPr txBox="1">
            <a:spLocks noChangeArrowheads="1"/>
          </p:cNvSpPr>
          <p:nvPr/>
        </p:nvSpPr>
        <p:spPr bwMode="auto">
          <a:xfrm>
            <a:off x="5638800" y="685800"/>
            <a:ext cx="24856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Worker Algorithm</a:t>
            </a:r>
          </a:p>
        </p:txBody>
      </p:sp>
      <p:cxnSp>
        <p:nvCxnSpPr>
          <p:cNvPr id="19" name="Straight Arrow Connector 18"/>
          <p:cNvCxnSpPr>
            <a:cxnSpLocks noChangeShapeType="1"/>
            <a:stCxn id="6" idx="3"/>
          </p:cNvCxnSpPr>
          <p:nvPr/>
        </p:nvCxnSpPr>
        <p:spPr bwMode="auto">
          <a:xfrm>
            <a:off x="4343400" y="1676400"/>
            <a:ext cx="304800" cy="3048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Arrow Connector 22"/>
          <p:cNvCxnSpPr>
            <a:cxnSpLocks noChangeShapeType="1"/>
            <a:stCxn id="7" idx="1"/>
          </p:cNvCxnSpPr>
          <p:nvPr/>
        </p:nvCxnSpPr>
        <p:spPr bwMode="auto">
          <a:xfrm flipH="1">
            <a:off x="4343400" y="3086100"/>
            <a:ext cx="304800" cy="2667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Arrow Connector 25"/>
          <p:cNvCxnSpPr>
            <a:cxnSpLocks noChangeShapeType="1"/>
            <a:stCxn id="10" idx="3"/>
          </p:cNvCxnSpPr>
          <p:nvPr/>
        </p:nvCxnSpPr>
        <p:spPr bwMode="auto">
          <a:xfrm>
            <a:off x="4343400" y="4381500"/>
            <a:ext cx="304800" cy="6477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744328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2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ea typeface="MS PGothic" charset="0"/>
              </a:rPr>
              <a:t>Failure Free Example Execution</a:t>
            </a:r>
            <a:endParaRPr lang="en-US" dirty="0">
              <a:ea typeface="MS PGothic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447800" y="1741488"/>
            <a:ext cx="7086600" cy="15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447800" y="2806700"/>
            <a:ext cx="70866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447800" y="3873500"/>
            <a:ext cx="70866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447800" y="4940300"/>
            <a:ext cx="70866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518" name="TextBox 11"/>
          <p:cNvSpPr txBox="1">
            <a:spLocks noChangeArrowheads="1"/>
          </p:cNvSpPr>
          <p:nvPr/>
        </p:nvSpPr>
        <p:spPr bwMode="auto">
          <a:xfrm>
            <a:off x="304800" y="12192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b="0">
                <a:latin typeface="Gill Sans" charset="0"/>
                <a:ea typeface="Gill Sans" charset="0"/>
                <a:cs typeface="Gill Sans" charset="0"/>
              </a:rPr>
              <a:t>coordinator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4519" name="TextBox 12"/>
          <p:cNvSpPr txBox="1">
            <a:spLocks noChangeArrowheads="1"/>
          </p:cNvSpPr>
          <p:nvPr/>
        </p:nvSpPr>
        <p:spPr bwMode="auto">
          <a:xfrm>
            <a:off x="304800" y="23622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>
                <a:latin typeface="Gill Sans" charset="0"/>
                <a:ea typeface="Gill Sans" charset="0"/>
                <a:cs typeface="Gill Sans" charset="0"/>
              </a:rPr>
              <a:t>w</a:t>
            </a:r>
            <a:r>
              <a:rPr lang="sv-SE" b="0">
                <a:latin typeface="Gill Sans" charset="0"/>
                <a:ea typeface="Gill Sans" charset="0"/>
                <a:cs typeface="Gill Sans" charset="0"/>
              </a:rPr>
              <a:t>orker 1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4520" name="TextBox 15"/>
          <p:cNvSpPr txBox="1">
            <a:spLocks noChangeArrowheads="1"/>
          </p:cNvSpPr>
          <p:nvPr/>
        </p:nvSpPr>
        <p:spPr bwMode="auto">
          <a:xfrm>
            <a:off x="7924800" y="5029200"/>
            <a:ext cx="83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b="0" dirty="0" err="1">
                <a:latin typeface="Gill Sans" charset="0"/>
                <a:ea typeface="Gill Sans" charset="0"/>
                <a:cs typeface="Gill Sans" charset="0"/>
              </a:rPr>
              <a:t>time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209800" y="1741488"/>
            <a:ext cx="1676400" cy="3200400"/>
            <a:chOff x="2209800" y="1741488"/>
            <a:chExt cx="1676400" cy="3200400"/>
          </a:xfrm>
        </p:grpSpPr>
        <p:cxnSp>
          <p:nvCxnSpPr>
            <p:cNvPr id="18" name="Straight Arrow Connector 17"/>
            <p:cNvCxnSpPr/>
            <p:nvPr/>
          </p:nvCxnSpPr>
          <p:spPr>
            <a:xfrm rot="16200000" flipH="1">
              <a:off x="1981200" y="1970088"/>
              <a:ext cx="1066800" cy="6096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16200000" flipH="1">
              <a:off x="1562100" y="2389188"/>
              <a:ext cx="2133600" cy="838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16200000" flipH="1">
              <a:off x="952500" y="2998788"/>
              <a:ext cx="3200400" cy="6858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530" name="TextBox 35"/>
            <p:cNvSpPr txBox="1">
              <a:spLocks noChangeArrowheads="1"/>
            </p:cNvSpPr>
            <p:nvPr/>
          </p:nvSpPr>
          <p:spPr bwMode="auto">
            <a:xfrm>
              <a:off x="2667000" y="1828800"/>
              <a:ext cx="1219200" cy="830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sv-SE" dirty="0">
                  <a:solidFill>
                    <a:srgbClr val="FF0000"/>
                  </a:solidFill>
                  <a:latin typeface="Calibri" charset="0"/>
                </a:rPr>
                <a:t>VOTE-REQ</a:t>
              </a:r>
              <a:endParaRPr lang="en-US" dirty="0">
                <a:solidFill>
                  <a:srgbClr val="FF0000"/>
                </a:solidFill>
                <a:latin typeface="Calibri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505200" y="1741488"/>
            <a:ext cx="1676400" cy="3200400"/>
            <a:chOff x="3505200" y="1741488"/>
            <a:chExt cx="1676400" cy="3200400"/>
          </a:xfrm>
        </p:grpSpPr>
        <p:cxnSp>
          <p:nvCxnSpPr>
            <p:cNvPr id="23" name="Straight Arrow Connector 22"/>
            <p:cNvCxnSpPr/>
            <p:nvPr/>
          </p:nvCxnSpPr>
          <p:spPr>
            <a:xfrm rot="5400000" flipH="1" flipV="1">
              <a:off x="4076700" y="2084388"/>
              <a:ext cx="1066800" cy="3810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5400000" flipH="1" flipV="1">
              <a:off x="3695700" y="2617788"/>
              <a:ext cx="2133600" cy="3810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5400000" flipH="1" flipV="1">
              <a:off x="3352800" y="3113088"/>
              <a:ext cx="3200400" cy="457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531" name="TextBox 36"/>
            <p:cNvSpPr txBox="1">
              <a:spLocks noChangeArrowheads="1"/>
            </p:cNvSpPr>
            <p:nvPr/>
          </p:nvSpPr>
          <p:spPr bwMode="auto">
            <a:xfrm>
              <a:off x="3505200" y="3951288"/>
              <a:ext cx="1447800" cy="830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sv-SE">
                  <a:solidFill>
                    <a:srgbClr val="FF0000"/>
                  </a:solidFill>
                  <a:latin typeface="Calibri" charset="0"/>
                </a:rPr>
                <a:t>VOTE-COMMIT</a:t>
              </a:r>
              <a:endParaRPr lang="en-US">
                <a:solidFill>
                  <a:srgbClr val="FF0000"/>
                </a:solidFill>
                <a:latin typeface="Calibri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096000" y="1741488"/>
            <a:ext cx="2209800" cy="3200400"/>
            <a:chOff x="6096000" y="1741488"/>
            <a:chExt cx="2209800" cy="3200400"/>
          </a:xfrm>
        </p:grpSpPr>
        <p:cxnSp>
          <p:nvCxnSpPr>
            <p:cNvPr id="33" name="Straight Arrow Connector 32"/>
            <p:cNvCxnSpPr/>
            <p:nvPr/>
          </p:nvCxnSpPr>
          <p:spPr>
            <a:xfrm rot="16200000" flipH="1">
              <a:off x="5867400" y="1970088"/>
              <a:ext cx="1066800" cy="6096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16200000" flipH="1">
              <a:off x="5448300" y="2389188"/>
              <a:ext cx="2133600" cy="838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rot="16200000" flipH="1">
              <a:off x="4838700" y="2998788"/>
              <a:ext cx="3200400" cy="6858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532" name="TextBox 37"/>
            <p:cNvSpPr txBox="1">
              <a:spLocks noChangeArrowheads="1"/>
            </p:cNvSpPr>
            <p:nvPr/>
          </p:nvSpPr>
          <p:spPr bwMode="auto">
            <a:xfrm>
              <a:off x="6781800" y="1817688"/>
              <a:ext cx="1524000" cy="830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sv-SE">
                  <a:solidFill>
                    <a:srgbClr val="FF0000"/>
                  </a:solidFill>
                  <a:latin typeface="Calibri" charset="0"/>
                </a:rPr>
                <a:t>GLOBAL-COMMIT</a:t>
              </a:r>
              <a:endParaRPr lang="en-US">
                <a:solidFill>
                  <a:srgbClr val="FF0000"/>
                </a:solidFill>
                <a:latin typeface="Calibri" charset="0"/>
              </a:endParaRPr>
            </a:p>
          </p:txBody>
        </p:sp>
      </p:grpSp>
      <p:sp>
        <p:nvSpPr>
          <p:cNvPr id="64533" name="TextBox 23"/>
          <p:cNvSpPr txBox="1">
            <a:spLocks noChangeArrowheads="1"/>
          </p:cNvSpPr>
          <p:nvPr/>
        </p:nvSpPr>
        <p:spPr bwMode="auto">
          <a:xfrm>
            <a:off x="304800" y="3424238"/>
            <a:ext cx="1447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>
                <a:latin typeface="Gill Sans" charset="0"/>
                <a:ea typeface="Gill Sans" charset="0"/>
                <a:cs typeface="Gill Sans" charset="0"/>
              </a:rPr>
              <a:t>w</a:t>
            </a:r>
            <a:r>
              <a:rPr lang="sv-SE" b="0">
                <a:latin typeface="Gill Sans" charset="0"/>
                <a:ea typeface="Gill Sans" charset="0"/>
                <a:cs typeface="Gill Sans" charset="0"/>
              </a:rPr>
              <a:t>orker 2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4534" name="TextBox 24"/>
          <p:cNvSpPr txBox="1">
            <a:spLocks noChangeArrowheads="1"/>
          </p:cNvSpPr>
          <p:nvPr/>
        </p:nvSpPr>
        <p:spPr bwMode="auto">
          <a:xfrm>
            <a:off x="304800" y="4491038"/>
            <a:ext cx="1447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>
                <a:latin typeface="Gill Sans" charset="0"/>
                <a:ea typeface="Gill Sans" charset="0"/>
                <a:cs typeface="Gill Sans" charset="0"/>
              </a:rPr>
              <a:t>w</a:t>
            </a:r>
            <a:r>
              <a:rPr lang="sv-SE" b="0">
                <a:latin typeface="Gill Sans" charset="0"/>
                <a:ea typeface="Gill Sans" charset="0"/>
                <a:cs typeface="Gill Sans" charset="0"/>
              </a:rPr>
              <a:t>orker 3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0451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ea typeface="MS PGothic" charset="0"/>
              </a:rPr>
              <a:t>State Machine of Coordinator</a:t>
            </a:r>
            <a:endParaRPr lang="en-US" dirty="0">
              <a:ea typeface="MS PGothic" charset="0"/>
            </a:endParaRPr>
          </a:p>
        </p:txBody>
      </p:sp>
      <p:sp>
        <p:nvSpPr>
          <p:cNvPr id="65538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525963"/>
          </a:xfrm>
        </p:spPr>
        <p:txBody>
          <a:bodyPr/>
          <a:lstStyle/>
          <a:p>
            <a:r>
              <a:rPr lang="sv-SE" sz="2800" dirty="0">
                <a:ea typeface="MS PGothic" charset="0"/>
              </a:rPr>
              <a:t>Coordinator implements simple state </a:t>
            </a:r>
            <a:r>
              <a:rPr lang="sv-SE" sz="2800" dirty="0" smtClean="0">
                <a:ea typeface="MS PGothic" charset="0"/>
              </a:rPr>
              <a:t>machine:</a:t>
            </a:r>
            <a:endParaRPr lang="sv-SE" sz="2800" dirty="0">
              <a:ea typeface="MS PGothic" charset="0"/>
            </a:endParaRPr>
          </a:p>
          <a:p>
            <a:endParaRPr lang="sv-SE" dirty="0">
              <a:ea typeface="MS PGothic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10000" y="27432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 sz="2000" dirty="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INIT</a:t>
            </a:r>
            <a:endParaRPr lang="en-US" sz="2000" dirty="0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10000" y="39624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 sz="20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WAIT</a:t>
            </a:r>
            <a:endParaRPr lang="en-US" sz="2000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19400" y="51816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 sz="20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ABORT</a:t>
            </a:r>
            <a:endParaRPr lang="en-US" sz="2000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00600" y="51816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 sz="20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COMMIT</a:t>
            </a:r>
            <a:endParaRPr lang="en-US" sz="2000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cxnSp>
        <p:nvCxnSpPr>
          <p:cNvPr id="11" name="Straight Arrow Connector 10"/>
          <p:cNvCxnSpPr>
            <a:stCxn id="4" idx="2"/>
            <a:endCxn id="5" idx="0"/>
          </p:cNvCxnSpPr>
          <p:nvPr/>
        </p:nvCxnSpPr>
        <p:spPr>
          <a:xfrm rot="5400000">
            <a:off x="4229101" y="3619500"/>
            <a:ext cx="685800" cy="3175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3733800" y="4343400"/>
            <a:ext cx="685800" cy="990600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4724400" y="4343400"/>
            <a:ext cx="685800" cy="990600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546" name="TextBox 29"/>
          <p:cNvSpPr txBox="1">
            <a:spLocks noChangeArrowheads="1"/>
          </p:cNvSpPr>
          <p:nvPr/>
        </p:nvSpPr>
        <p:spPr bwMode="auto">
          <a:xfrm>
            <a:off x="4648200" y="3254514"/>
            <a:ext cx="2286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2000" dirty="0" err="1">
                <a:latin typeface="Calibri" charset="0"/>
              </a:rPr>
              <a:t>Recv</a:t>
            </a:r>
            <a:r>
              <a:rPr lang="sv-SE" sz="2000" dirty="0">
                <a:latin typeface="Calibri" charset="0"/>
              </a:rPr>
              <a:t>: START</a:t>
            </a:r>
          </a:p>
          <a:p>
            <a:pPr eaLnBrk="1" hangingPunct="1"/>
            <a:r>
              <a:rPr lang="sv-SE" sz="2000" dirty="0" err="1">
                <a:latin typeface="Calibri" charset="0"/>
              </a:rPr>
              <a:t>Send</a:t>
            </a:r>
            <a:r>
              <a:rPr lang="sv-SE" sz="2000" dirty="0">
                <a:latin typeface="Calibri" charset="0"/>
              </a:rPr>
              <a:t>: VOTE-REQ</a:t>
            </a:r>
            <a:endParaRPr lang="en-US" sz="2000" dirty="0">
              <a:latin typeface="Calibri" charset="0"/>
            </a:endParaRPr>
          </a:p>
        </p:txBody>
      </p:sp>
      <p:sp>
        <p:nvSpPr>
          <p:cNvPr id="65547" name="TextBox 30"/>
          <p:cNvSpPr txBox="1">
            <a:spLocks noChangeArrowheads="1"/>
          </p:cNvSpPr>
          <p:nvPr/>
        </p:nvSpPr>
        <p:spPr bwMode="auto">
          <a:xfrm>
            <a:off x="1371600" y="4397514"/>
            <a:ext cx="2895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2000" dirty="0" err="1">
                <a:latin typeface="Calibri" charset="0"/>
              </a:rPr>
              <a:t>Recv</a:t>
            </a:r>
            <a:r>
              <a:rPr lang="sv-SE" sz="2000" dirty="0">
                <a:latin typeface="Calibri" charset="0"/>
              </a:rPr>
              <a:t>: VOTE-ABORT</a:t>
            </a:r>
          </a:p>
          <a:p>
            <a:pPr eaLnBrk="1" hangingPunct="1"/>
            <a:r>
              <a:rPr lang="sv-SE" sz="2000" dirty="0" err="1">
                <a:latin typeface="Calibri" charset="0"/>
              </a:rPr>
              <a:t>Send</a:t>
            </a:r>
            <a:r>
              <a:rPr lang="sv-SE" sz="2000" dirty="0">
                <a:latin typeface="Calibri" charset="0"/>
              </a:rPr>
              <a:t>: GLOBAL-ABORT</a:t>
            </a:r>
            <a:endParaRPr lang="en-US" sz="2000" dirty="0">
              <a:latin typeface="Calibri" charset="0"/>
            </a:endParaRPr>
          </a:p>
        </p:txBody>
      </p:sp>
      <p:sp>
        <p:nvSpPr>
          <p:cNvPr id="65548" name="TextBox 31"/>
          <p:cNvSpPr txBox="1">
            <a:spLocks noChangeArrowheads="1"/>
          </p:cNvSpPr>
          <p:nvPr/>
        </p:nvSpPr>
        <p:spPr bwMode="auto">
          <a:xfrm>
            <a:off x="5334000" y="4343400"/>
            <a:ext cx="2895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2000" dirty="0" err="1">
                <a:latin typeface="Calibri" charset="0"/>
              </a:rPr>
              <a:t>Recv</a:t>
            </a:r>
            <a:r>
              <a:rPr lang="sv-SE" sz="2000" dirty="0">
                <a:latin typeface="Calibri" charset="0"/>
              </a:rPr>
              <a:t>: </a:t>
            </a:r>
            <a:r>
              <a:rPr lang="sv-SE" sz="2000" dirty="0" smtClean="0">
                <a:latin typeface="Calibri" charset="0"/>
              </a:rPr>
              <a:t>all VOTE</a:t>
            </a:r>
            <a:r>
              <a:rPr lang="sv-SE" sz="2000" dirty="0">
                <a:latin typeface="Calibri" charset="0"/>
              </a:rPr>
              <a:t>-COMMIT</a:t>
            </a:r>
          </a:p>
          <a:p>
            <a:pPr eaLnBrk="1" hangingPunct="1"/>
            <a:r>
              <a:rPr lang="sv-SE" sz="2000" dirty="0" err="1">
                <a:latin typeface="Calibri" charset="0"/>
              </a:rPr>
              <a:t>Send</a:t>
            </a:r>
            <a:r>
              <a:rPr lang="sv-SE" sz="2000" dirty="0">
                <a:latin typeface="Calibri" charset="0"/>
              </a:rPr>
              <a:t>: GLOBAL-COMMIT</a:t>
            </a:r>
            <a:endParaRPr lang="en-US" sz="20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792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ea typeface="MS PGothic" charset="0"/>
              </a:rPr>
              <a:t>State Machine of </a:t>
            </a:r>
            <a:r>
              <a:rPr lang="en-US" dirty="0">
                <a:ea typeface="MS PGothic" charset="0"/>
              </a:rPr>
              <a:t>Worker</a:t>
            </a:r>
            <a:r>
              <a:rPr lang="sv-SE" dirty="0">
                <a:ea typeface="MS PGothic" charset="0"/>
              </a:rPr>
              <a:t>s</a:t>
            </a:r>
            <a:endParaRPr lang="en-US" dirty="0">
              <a:ea typeface="MS PGothic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810000" y="26670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 sz="20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INIT</a:t>
            </a:r>
            <a:endParaRPr lang="en-US" sz="2000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810000" y="38862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 sz="20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READY</a:t>
            </a:r>
            <a:endParaRPr lang="en-US" sz="2000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819400" y="51054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 sz="20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ABORT</a:t>
            </a:r>
            <a:endParaRPr lang="en-US" sz="2000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800600" y="51054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 sz="20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COMMIT</a:t>
            </a:r>
            <a:endParaRPr lang="en-US" sz="2000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cxnSp>
        <p:nvCxnSpPr>
          <p:cNvPr id="20" name="Straight Arrow Connector 19"/>
          <p:cNvCxnSpPr>
            <a:stCxn id="16" idx="2"/>
            <a:endCxn id="17" idx="0"/>
          </p:cNvCxnSpPr>
          <p:nvPr/>
        </p:nvCxnSpPr>
        <p:spPr>
          <a:xfrm rot="5400000">
            <a:off x="4229101" y="3543300"/>
            <a:ext cx="685800" cy="3175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7" idx="2"/>
            <a:endCxn id="18" idx="0"/>
          </p:cNvCxnSpPr>
          <p:nvPr/>
        </p:nvCxnSpPr>
        <p:spPr>
          <a:xfrm rot="5400000">
            <a:off x="3733800" y="4267200"/>
            <a:ext cx="685800" cy="990600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7" idx="2"/>
            <a:endCxn id="19" idx="0"/>
          </p:cNvCxnSpPr>
          <p:nvPr/>
        </p:nvCxnSpPr>
        <p:spPr>
          <a:xfrm rot="16200000" flipH="1">
            <a:off x="4724400" y="4267200"/>
            <a:ext cx="685800" cy="990600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3"/>
          <p:cNvCxnSpPr>
            <a:stCxn id="16" idx="2"/>
            <a:endCxn id="18" idx="1"/>
          </p:cNvCxnSpPr>
          <p:nvPr/>
        </p:nvCxnSpPr>
        <p:spPr>
          <a:xfrm rot="5400000">
            <a:off x="2609850" y="3409950"/>
            <a:ext cx="2171700" cy="1752600"/>
          </a:xfrm>
          <a:prstGeom prst="curvedConnector4">
            <a:avLst>
              <a:gd name="adj1" fmla="val 24386"/>
              <a:gd name="adj2" fmla="val 140040"/>
            </a:avLst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571" name="TextBox 23"/>
          <p:cNvSpPr txBox="1">
            <a:spLocks noChangeArrowheads="1"/>
          </p:cNvSpPr>
          <p:nvPr/>
        </p:nvSpPr>
        <p:spPr bwMode="auto">
          <a:xfrm>
            <a:off x="1600200" y="3048000"/>
            <a:ext cx="2286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2000" dirty="0" err="1">
                <a:latin typeface="Calibri" charset="0"/>
              </a:rPr>
              <a:t>Recv</a:t>
            </a:r>
            <a:r>
              <a:rPr lang="sv-SE" sz="2000" dirty="0">
                <a:latin typeface="Calibri" charset="0"/>
              </a:rPr>
              <a:t>: VOTE-REQ</a:t>
            </a:r>
          </a:p>
          <a:p>
            <a:pPr eaLnBrk="1" hangingPunct="1"/>
            <a:r>
              <a:rPr lang="sv-SE" sz="2000" dirty="0" err="1">
                <a:latin typeface="Calibri" charset="0"/>
              </a:rPr>
              <a:t>Send</a:t>
            </a:r>
            <a:r>
              <a:rPr lang="sv-SE" sz="2000" dirty="0">
                <a:latin typeface="Calibri" charset="0"/>
              </a:rPr>
              <a:t>: VOTE-ABORT</a:t>
            </a:r>
            <a:endParaRPr lang="en-US" sz="2000" dirty="0">
              <a:latin typeface="Calibri" charset="0"/>
            </a:endParaRPr>
          </a:p>
        </p:txBody>
      </p:sp>
      <p:sp>
        <p:nvSpPr>
          <p:cNvPr id="66572" name="TextBox 24"/>
          <p:cNvSpPr txBox="1">
            <a:spLocks noChangeArrowheads="1"/>
          </p:cNvSpPr>
          <p:nvPr/>
        </p:nvSpPr>
        <p:spPr bwMode="auto">
          <a:xfrm>
            <a:off x="4572000" y="3200400"/>
            <a:ext cx="3124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2000" dirty="0" err="1">
                <a:latin typeface="Calibri" charset="0"/>
              </a:rPr>
              <a:t>Recv</a:t>
            </a:r>
            <a:r>
              <a:rPr lang="sv-SE" sz="2000" dirty="0">
                <a:latin typeface="Calibri" charset="0"/>
              </a:rPr>
              <a:t>: VOTE-REQ</a:t>
            </a:r>
          </a:p>
          <a:p>
            <a:pPr eaLnBrk="1" hangingPunct="1"/>
            <a:r>
              <a:rPr lang="sv-SE" sz="2000" dirty="0" err="1">
                <a:latin typeface="Calibri" charset="0"/>
              </a:rPr>
              <a:t>Send</a:t>
            </a:r>
            <a:r>
              <a:rPr lang="sv-SE" sz="2000" dirty="0">
                <a:latin typeface="Calibri" charset="0"/>
              </a:rPr>
              <a:t>: VOTE-COMMIT</a:t>
            </a:r>
            <a:endParaRPr lang="en-US" sz="2000" dirty="0">
              <a:latin typeface="Calibri" charset="0"/>
            </a:endParaRPr>
          </a:p>
        </p:txBody>
      </p:sp>
      <p:sp>
        <p:nvSpPr>
          <p:cNvPr id="66573" name="TextBox 25"/>
          <p:cNvSpPr txBox="1">
            <a:spLocks noChangeArrowheads="1"/>
          </p:cNvSpPr>
          <p:nvPr/>
        </p:nvSpPr>
        <p:spPr bwMode="auto">
          <a:xfrm>
            <a:off x="2514600" y="4419600"/>
            <a:ext cx="2286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2000" dirty="0" err="1">
                <a:latin typeface="Calibri" charset="0"/>
              </a:rPr>
              <a:t>Recv</a:t>
            </a:r>
            <a:r>
              <a:rPr lang="sv-SE" sz="2000" dirty="0">
                <a:latin typeface="Calibri" charset="0"/>
              </a:rPr>
              <a:t>: GLOBAL-ABORT</a:t>
            </a:r>
          </a:p>
        </p:txBody>
      </p:sp>
      <p:sp>
        <p:nvSpPr>
          <p:cNvPr id="66574" name="TextBox 26"/>
          <p:cNvSpPr txBox="1">
            <a:spLocks noChangeArrowheads="1"/>
          </p:cNvSpPr>
          <p:nvPr/>
        </p:nvSpPr>
        <p:spPr bwMode="auto">
          <a:xfrm>
            <a:off x="5257800" y="4552890"/>
            <a:ext cx="3352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2000" dirty="0" err="1">
                <a:latin typeface="Calibri" charset="0"/>
              </a:rPr>
              <a:t>Recv</a:t>
            </a:r>
            <a:r>
              <a:rPr lang="sv-SE" sz="2000" dirty="0">
                <a:latin typeface="Calibri" charset="0"/>
              </a:rPr>
              <a:t>: GLOBAL-COMMIT</a:t>
            </a:r>
          </a:p>
        </p:txBody>
      </p:sp>
    </p:spTree>
    <p:extLst>
      <p:ext uri="{BB962C8B-B14F-4D97-AF65-F5344CB8AC3E}">
        <p14:creationId xmlns:p14="http://schemas.microsoft.com/office/powerpoint/2010/main" val="15236567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Dealing with </a:t>
            </a:r>
            <a:r>
              <a:rPr lang="en-US" dirty="0" smtClean="0"/>
              <a:t>Worker </a:t>
            </a:r>
            <a:r>
              <a:rPr lang="sv-SE" dirty="0" smtClean="0"/>
              <a:t>Failures</a:t>
            </a:r>
            <a:endParaRPr lang="en-US" dirty="0"/>
          </a:p>
        </p:txBody>
      </p:sp>
      <p:sp>
        <p:nvSpPr>
          <p:cNvPr id="67586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79248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Failure only affects states in which the coordinator is waiting for messages</a:t>
            </a:r>
          </a:p>
          <a:p>
            <a:r>
              <a:rPr lang="en-US" sz="2800" dirty="0" smtClean="0"/>
              <a:t>Coordinator only waits for votes in “</a:t>
            </a:r>
            <a:r>
              <a:rPr lang="en-US" sz="2800" dirty="0" smtClean="0">
                <a:latin typeface="Calibri"/>
                <a:cs typeface="Calibri"/>
              </a:rPr>
              <a:t>WAIT</a:t>
            </a:r>
            <a:r>
              <a:rPr lang="en-US" sz="2800" dirty="0" smtClean="0"/>
              <a:t>” state</a:t>
            </a:r>
          </a:p>
          <a:p>
            <a:r>
              <a:rPr lang="en-US" sz="2800" dirty="0" smtClean="0"/>
              <a:t>In </a:t>
            </a:r>
            <a:r>
              <a:rPr lang="en-US" sz="2800" dirty="0" smtClean="0">
                <a:latin typeface="Calibri"/>
                <a:cs typeface="Calibri"/>
              </a:rPr>
              <a:t>WAIT</a:t>
            </a:r>
            <a:r>
              <a:rPr lang="en-US" sz="2800" dirty="0" smtClean="0"/>
              <a:t>, if doesn’t receive N votes, it times out and sends </a:t>
            </a:r>
            <a:r>
              <a:rPr lang="en-US" sz="2800" dirty="0" smtClean="0">
                <a:latin typeface="Calibri"/>
                <a:cs typeface="Calibri"/>
              </a:rPr>
              <a:t>GLOBAL-ABORT</a:t>
            </a:r>
          </a:p>
          <a:p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3352800" y="30480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INIT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352800" y="4267200"/>
            <a:ext cx="1524000" cy="533400"/>
          </a:xfrm>
          <a:prstGeom prst="roundRect">
            <a:avLst/>
          </a:prstGeom>
          <a:solidFill>
            <a:srgbClr val="FF0000">
              <a:alpha val="25000"/>
            </a:srgb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WAIT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362200" y="54864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ABORT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343400" y="54864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COMMIT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cxnSp>
        <p:nvCxnSpPr>
          <p:cNvPr id="11" name="Straight Arrow Connector 10"/>
          <p:cNvCxnSpPr>
            <a:stCxn id="4" idx="2"/>
            <a:endCxn id="5" idx="0"/>
          </p:cNvCxnSpPr>
          <p:nvPr/>
        </p:nvCxnSpPr>
        <p:spPr>
          <a:xfrm rot="5400000">
            <a:off x="3771901" y="3924300"/>
            <a:ext cx="685800" cy="3175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8" idx="0"/>
          </p:cNvCxnSpPr>
          <p:nvPr/>
        </p:nvCxnSpPr>
        <p:spPr>
          <a:xfrm rot="5400000">
            <a:off x="3276600" y="4648200"/>
            <a:ext cx="685800" cy="990600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9" idx="0"/>
          </p:cNvCxnSpPr>
          <p:nvPr/>
        </p:nvCxnSpPr>
        <p:spPr>
          <a:xfrm rot="16200000" flipH="1">
            <a:off x="4267200" y="4648200"/>
            <a:ext cx="685800" cy="990600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594" name="TextBox 29"/>
          <p:cNvSpPr txBox="1">
            <a:spLocks noChangeArrowheads="1"/>
          </p:cNvSpPr>
          <p:nvPr/>
        </p:nvSpPr>
        <p:spPr bwMode="auto">
          <a:xfrm>
            <a:off x="4191000" y="3606800"/>
            <a:ext cx="2286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1800">
                <a:latin typeface="Calibri" charset="0"/>
              </a:rPr>
              <a:t>Recv: START</a:t>
            </a:r>
          </a:p>
          <a:p>
            <a:pPr eaLnBrk="1" hangingPunct="1"/>
            <a:r>
              <a:rPr lang="sv-SE" sz="1800">
                <a:latin typeface="Calibri" charset="0"/>
              </a:rPr>
              <a:t>Send: VOTE-REQ</a:t>
            </a:r>
            <a:endParaRPr lang="en-US" sz="1800">
              <a:latin typeface="Calibri" charset="0"/>
            </a:endParaRPr>
          </a:p>
        </p:txBody>
      </p:sp>
      <p:sp>
        <p:nvSpPr>
          <p:cNvPr id="67595" name="TextBox 30"/>
          <p:cNvSpPr txBox="1">
            <a:spLocks noChangeArrowheads="1"/>
          </p:cNvSpPr>
          <p:nvPr/>
        </p:nvSpPr>
        <p:spPr bwMode="auto">
          <a:xfrm>
            <a:off x="1524000" y="4764088"/>
            <a:ext cx="2286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1800">
                <a:latin typeface="Calibri" charset="0"/>
              </a:rPr>
              <a:t>Recv: VOTE-ABORT</a:t>
            </a:r>
          </a:p>
          <a:p>
            <a:pPr eaLnBrk="1" hangingPunct="1"/>
            <a:r>
              <a:rPr lang="sv-SE" sz="1800">
                <a:latin typeface="Calibri" charset="0"/>
              </a:rPr>
              <a:t>Send: GLOBAL-ABORT</a:t>
            </a:r>
            <a:endParaRPr lang="en-US" sz="1800">
              <a:latin typeface="Calibri" charset="0"/>
            </a:endParaRPr>
          </a:p>
        </p:txBody>
      </p:sp>
      <p:sp>
        <p:nvSpPr>
          <p:cNvPr id="67596" name="TextBox 31"/>
          <p:cNvSpPr txBox="1">
            <a:spLocks noChangeArrowheads="1"/>
          </p:cNvSpPr>
          <p:nvPr/>
        </p:nvSpPr>
        <p:spPr bwMode="auto">
          <a:xfrm>
            <a:off x="4495800" y="4764088"/>
            <a:ext cx="2514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1800">
                <a:latin typeface="Calibri" charset="0"/>
              </a:rPr>
              <a:t>Recv: VOTE-COMMIT</a:t>
            </a:r>
          </a:p>
          <a:p>
            <a:pPr eaLnBrk="1" hangingPunct="1"/>
            <a:r>
              <a:rPr lang="sv-SE" sz="1800">
                <a:latin typeface="Calibri" charset="0"/>
              </a:rPr>
              <a:t>Send: GLOBAL-COMMIT</a:t>
            </a:r>
            <a:endParaRPr lang="en-US" sz="18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5075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ea typeface="MS PGothic" charset="0"/>
              </a:rPr>
              <a:t>Example of </a:t>
            </a:r>
            <a:r>
              <a:rPr lang="en-US" dirty="0">
                <a:ea typeface="MS PGothic" charset="0"/>
              </a:rPr>
              <a:t>Worker</a:t>
            </a:r>
            <a:r>
              <a:rPr lang="sv-SE" dirty="0">
                <a:ea typeface="MS PGothic" charset="0"/>
              </a:rPr>
              <a:t> Failure</a:t>
            </a:r>
            <a:endParaRPr lang="en-US" dirty="0">
              <a:ea typeface="MS PGothic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143000" y="2714625"/>
            <a:ext cx="70866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143000" y="3779838"/>
            <a:ext cx="7086600" cy="15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143000" y="4846638"/>
            <a:ext cx="7086600" cy="15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143000" y="5903913"/>
            <a:ext cx="3657600" cy="952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614" name="TextBox 11"/>
          <p:cNvSpPr txBox="1">
            <a:spLocks noChangeArrowheads="1"/>
          </p:cNvSpPr>
          <p:nvPr/>
        </p:nvSpPr>
        <p:spPr bwMode="auto">
          <a:xfrm>
            <a:off x="152400" y="22860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>
                <a:latin typeface="Gill Sans" charset="0"/>
                <a:ea typeface="Gill Sans" charset="0"/>
                <a:cs typeface="Gill Sans" charset="0"/>
              </a:rPr>
              <a:t>coordinator</a:t>
            </a:r>
          </a:p>
        </p:txBody>
      </p:sp>
      <p:sp>
        <p:nvSpPr>
          <p:cNvPr id="68615" name="TextBox 12"/>
          <p:cNvSpPr txBox="1">
            <a:spLocks noChangeArrowheads="1"/>
          </p:cNvSpPr>
          <p:nvPr/>
        </p:nvSpPr>
        <p:spPr bwMode="auto">
          <a:xfrm>
            <a:off x="152400" y="33528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>
                <a:latin typeface="Gill Sans" charset="0"/>
                <a:ea typeface="Gill Sans" charset="0"/>
                <a:cs typeface="Gill Sans" charset="0"/>
              </a:rPr>
              <a:t>w</a:t>
            </a:r>
            <a:r>
              <a:rPr lang="sv-SE" b="0">
                <a:latin typeface="Gill Sans" charset="0"/>
                <a:ea typeface="Gill Sans" charset="0"/>
                <a:cs typeface="Gill Sans" charset="0"/>
              </a:rPr>
              <a:t>orker 1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8616" name="TextBox 15"/>
          <p:cNvSpPr txBox="1">
            <a:spLocks noChangeArrowheads="1"/>
          </p:cNvSpPr>
          <p:nvPr/>
        </p:nvSpPr>
        <p:spPr bwMode="auto">
          <a:xfrm>
            <a:off x="4876800" y="5599113"/>
            <a:ext cx="838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b="0">
                <a:latin typeface="Gill Sans" charset="0"/>
                <a:ea typeface="Gill Sans" charset="0"/>
                <a:cs typeface="Gill Sans" charset="0"/>
              </a:rPr>
              <a:t>time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16200000" flipH="1">
            <a:off x="1676400" y="2943225"/>
            <a:ext cx="1066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1181100" y="3362325"/>
            <a:ext cx="2133600" cy="838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495300" y="3971925"/>
            <a:ext cx="320040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3771900" y="3057525"/>
            <a:ext cx="106680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3390900" y="3590925"/>
            <a:ext cx="213360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622" name="TextBox 35"/>
          <p:cNvSpPr txBox="1">
            <a:spLocks noChangeArrowheads="1"/>
          </p:cNvSpPr>
          <p:nvPr/>
        </p:nvSpPr>
        <p:spPr bwMode="auto">
          <a:xfrm>
            <a:off x="2362200" y="3119438"/>
            <a:ext cx="1600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VOTE-REQ</a:t>
            </a:r>
            <a:endParaRPr lang="en-US">
              <a:latin typeface="Calibri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971800" y="4010025"/>
            <a:ext cx="1676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VOTE-COMMIT</a:t>
            </a:r>
            <a:endParaRPr lang="en-US">
              <a:latin typeface="Calibri" charset="0"/>
            </a:endParaRPr>
          </a:p>
        </p:txBody>
      </p: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6248400" y="2714625"/>
            <a:ext cx="2590800" cy="2133600"/>
            <a:chOff x="5715000" y="2678668"/>
            <a:chExt cx="2590800" cy="2133603"/>
          </a:xfrm>
        </p:grpSpPr>
        <p:cxnSp>
          <p:nvCxnSpPr>
            <p:cNvPr id="33" name="Straight Arrow Connector 32"/>
            <p:cNvCxnSpPr/>
            <p:nvPr/>
          </p:nvCxnSpPr>
          <p:spPr>
            <a:xfrm rot="16200000" flipH="1">
              <a:off x="5562599" y="2907269"/>
              <a:ext cx="1066802" cy="6096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16200000" flipH="1">
              <a:off x="5067299" y="3326370"/>
              <a:ext cx="2133603" cy="838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643" name="TextBox 37"/>
            <p:cNvSpPr txBox="1">
              <a:spLocks noChangeArrowheads="1"/>
            </p:cNvSpPr>
            <p:nvPr/>
          </p:nvSpPr>
          <p:spPr bwMode="auto">
            <a:xfrm>
              <a:off x="6477000" y="2754868"/>
              <a:ext cx="1828800" cy="830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sv-SE">
                  <a:latin typeface="Calibri" charset="0"/>
                </a:rPr>
                <a:t>GLOBAL-ABORT</a:t>
              </a:r>
              <a:endParaRPr lang="en-US">
                <a:latin typeface="Calibri" charset="0"/>
              </a:endParaRPr>
            </a:p>
          </p:txBody>
        </p:sp>
      </p:grpSp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4343400" y="5229225"/>
            <a:ext cx="304800" cy="685800"/>
            <a:chOff x="4343400" y="5193268"/>
            <a:chExt cx="304800" cy="685800"/>
          </a:xfrm>
        </p:grpSpPr>
        <p:cxnSp>
          <p:nvCxnSpPr>
            <p:cNvPr id="30" name="Straight Arrow Connector 29"/>
            <p:cNvCxnSpPr/>
            <p:nvPr/>
          </p:nvCxnSpPr>
          <p:spPr>
            <a:xfrm rot="5400000" flipH="1" flipV="1">
              <a:off x="4267200" y="5650468"/>
              <a:ext cx="381000" cy="76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8638" name="Group 30"/>
            <p:cNvGrpSpPr>
              <a:grpSpLocks/>
            </p:cNvGrpSpPr>
            <p:nvPr/>
          </p:nvGrpSpPr>
          <p:grpSpPr bwMode="auto">
            <a:xfrm>
              <a:off x="4343400" y="5193268"/>
              <a:ext cx="304800" cy="304800"/>
              <a:chOff x="4953000" y="1524000"/>
              <a:chExt cx="304800" cy="304800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rot="16200000" flipH="1">
                <a:off x="4953000" y="1524000"/>
                <a:ext cx="304800" cy="304800"/>
              </a:xfrm>
              <a:prstGeom prst="line">
                <a:avLst/>
              </a:prstGeom>
              <a:ln w="635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>
                <a:off x="4953000" y="1524000"/>
                <a:ext cx="304800" cy="304800"/>
              </a:xfrm>
              <a:prstGeom prst="line">
                <a:avLst/>
              </a:prstGeom>
              <a:ln w="635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8626" name="Group 50"/>
          <p:cNvGrpSpPr>
            <a:grpSpLocks/>
          </p:cNvGrpSpPr>
          <p:nvPr/>
        </p:nvGrpSpPr>
        <p:grpSpPr bwMode="auto">
          <a:xfrm>
            <a:off x="3200400" y="990600"/>
            <a:ext cx="1752600" cy="1592263"/>
            <a:chOff x="3276600" y="2895600"/>
            <a:chExt cx="3505200" cy="2971800"/>
          </a:xfrm>
        </p:grpSpPr>
        <p:sp>
          <p:nvSpPr>
            <p:cNvPr id="52" name="Rounded Rectangle 51"/>
            <p:cNvSpPr/>
            <p:nvPr/>
          </p:nvSpPr>
          <p:spPr>
            <a:xfrm>
              <a:off x="4270376" y="2895600"/>
              <a:ext cx="1517650" cy="533324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INIT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4270376" y="4116319"/>
              <a:ext cx="1517650" cy="530362"/>
            </a:xfrm>
            <a:prstGeom prst="roundRect">
              <a:avLst/>
            </a:prstGeom>
            <a:solidFill>
              <a:srgbClr val="FF0000">
                <a:alpha val="25000"/>
              </a:srgb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WAIT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3276600" y="5334076"/>
              <a:ext cx="1524000" cy="533324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ABORT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5257800" y="5334076"/>
              <a:ext cx="1524000" cy="533324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COMM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cxnSp>
          <p:nvCxnSpPr>
            <p:cNvPr id="56" name="Straight Arrow Connector 55"/>
            <p:cNvCxnSpPr>
              <a:stCxn id="52" idx="2"/>
              <a:endCxn id="53" idx="0"/>
            </p:cNvCxnSpPr>
            <p:nvPr/>
          </p:nvCxnSpPr>
          <p:spPr>
            <a:xfrm rot="5400000">
              <a:off x="4685502" y="3772621"/>
              <a:ext cx="687395" cy="0"/>
            </a:xfrm>
            <a:prstGeom prst="straightConnector1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53" idx="2"/>
              <a:endCxn id="54" idx="0"/>
            </p:cNvCxnSpPr>
            <p:nvPr/>
          </p:nvCxnSpPr>
          <p:spPr>
            <a:xfrm rot="5400000">
              <a:off x="4188616" y="4493491"/>
              <a:ext cx="687395" cy="993774"/>
            </a:xfrm>
            <a:prstGeom prst="straightConnector1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53" idx="2"/>
              <a:endCxn id="55" idx="0"/>
            </p:cNvCxnSpPr>
            <p:nvPr/>
          </p:nvCxnSpPr>
          <p:spPr>
            <a:xfrm rot="16200000" flipH="1">
              <a:off x="5182390" y="4493491"/>
              <a:ext cx="687395" cy="993776"/>
            </a:xfrm>
            <a:prstGeom prst="straightConnector1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5257800" y="2205038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b="0">
                <a:latin typeface="Gill Sans" charset="0"/>
                <a:ea typeface="Gill Sans" charset="0"/>
                <a:cs typeface="Gill Sans" charset="0"/>
              </a:rPr>
              <a:t>timeout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8628" name="TextBox 12"/>
          <p:cNvSpPr txBox="1">
            <a:spLocks noChangeArrowheads="1"/>
          </p:cNvSpPr>
          <p:nvPr/>
        </p:nvSpPr>
        <p:spPr bwMode="auto">
          <a:xfrm>
            <a:off x="152400" y="4414838"/>
            <a:ext cx="1371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>
                <a:latin typeface="Gill Sans" charset="0"/>
                <a:ea typeface="Gill Sans" charset="0"/>
                <a:cs typeface="Gill Sans" charset="0"/>
              </a:rPr>
              <a:t>w</a:t>
            </a:r>
            <a:r>
              <a:rPr lang="sv-SE" b="0">
                <a:latin typeface="Gill Sans" charset="0"/>
                <a:ea typeface="Gill Sans" charset="0"/>
                <a:cs typeface="Gill Sans" charset="0"/>
              </a:rPr>
              <a:t>orker 2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8629" name="TextBox 12"/>
          <p:cNvSpPr txBox="1">
            <a:spLocks noChangeArrowheads="1"/>
          </p:cNvSpPr>
          <p:nvPr/>
        </p:nvSpPr>
        <p:spPr bwMode="auto">
          <a:xfrm>
            <a:off x="152400" y="5481638"/>
            <a:ext cx="1371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>
                <a:latin typeface="Gill Sans" charset="0"/>
                <a:ea typeface="Gill Sans" charset="0"/>
                <a:cs typeface="Gill Sans" charset="0"/>
              </a:rPr>
              <a:t>w</a:t>
            </a:r>
            <a:r>
              <a:rPr lang="sv-SE" b="0">
                <a:latin typeface="Gill Sans" charset="0"/>
                <a:ea typeface="Gill Sans" charset="0"/>
                <a:cs typeface="Gill Sans" charset="0"/>
              </a:rPr>
              <a:t>orker 3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5416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59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ea typeface="MS PGothic" charset="0"/>
              </a:rPr>
              <a:t>Dealing with Coordinator Failure</a:t>
            </a:r>
            <a:endParaRPr lang="en-US" dirty="0">
              <a:ea typeface="MS PGothic" charset="0"/>
            </a:endParaRPr>
          </a:p>
        </p:txBody>
      </p:sp>
      <p:sp>
        <p:nvSpPr>
          <p:cNvPr id="65538" name="Content Placeholder 2"/>
          <p:cNvSpPr>
            <a:spLocks noGrp="1"/>
          </p:cNvSpPr>
          <p:nvPr>
            <p:ph idx="1"/>
          </p:nvPr>
        </p:nvSpPr>
        <p:spPr>
          <a:xfrm>
            <a:off x="152400" y="942036"/>
            <a:ext cx="86868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>
                <a:ea typeface="ＭＳ Ｐゴシック" charset="0"/>
              </a:rPr>
              <a:t>W</a:t>
            </a:r>
            <a:r>
              <a:rPr lang="en-US" sz="2800" dirty="0" smtClean="0">
                <a:ea typeface="ＭＳ Ｐゴシック" charset="0"/>
              </a:rPr>
              <a:t>orker waits for </a:t>
            </a:r>
            <a:r>
              <a:rPr lang="en-US" sz="2800" dirty="0" smtClean="0">
                <a:latin typeface="Calibri"/>
                <a:ea typeface="ＭＳ Ｐゴシック" charset="0"/>
                <a:cs typeface="Calibri"/>
              </a:rPr>
              <a:t>VOTE-REQ </a:t>
            </a:r>
            <a:r>
              <a:rPr lang="en-US" sz="2800" dirty="0" smtClean="0">
                <a:ea typeface="ＭＳ Ｐゴシック" charset="0"/>
              </a:rPr>
              <a:t>in </a:t>
            </a:r>
            <a:r>
              <a:rPr lang="en-US" sz="2800" dirty="0" smtClean="0">
                <a:latin typeface="Calibri"/>
                <a:ea typeface="ＭＳ Ｐゴシック" charset="0"/>
                <a:cs typeface="Calibri"/>
              </a:rPr>
              <a:t>INIT</a:t>
            </a:r>
          </a:p>
          <a:p>
            <a:pPr lvl="1">
              <a:defRPr/>
            </a:pPr>
            <a:r>
              <a:rPr lang="en-US" sz="2400" dirty="0" smtClean="0">
                <a:ea typeface="ＭＳ Ｐゴシック" charset="0"/>
              </a:rPr>
              <a:t>Worker can time out and abort (coordinator handles it)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</a:rPr>
              <a:t>W</a:t>
            </a:r>
            <a:r>
              <a:rPr lang="en-US" sz="2800" dirty="0" smtClean="0">
                <a:ea typeface="ＭＳ Ｐゴシック" charset="0"/>
              </a:rPr>
              <a:t>orker waits for </a:t>
            </a:r>
            <a:r>
              <a:rPr lang="en-US" sz="2800" dirty="0" smtClean="0">
                <a:latin typeface="Calibri"/>
                <a:ea typeface="ＭＳ Ｐゴシック" charset="0"/>
                <a:cs typeface="Calibri"/>
              </a:rPr>
              <a:t>GLOBAL-*</a:t>
            </a:r>
            <a:r>
              <a:rPr lang="en-US" sz="2800" dirty="0" smtClean="0">
                <a:ea typeface="ＭＳ Ｐゴシック" charset="0"/>
              </a:rPr>
              <a:t> message in </a:t>
            </a:r>
            <a:r>
              <a:rPr lang="en-US" sz="2800" dirty="0" smtClean="0">
                <a:latin typeface="Calibri"/>
                <a:ea typeface="ＭＳ Ｐゴシック" charset="0"/>
                <a:cs typeface="Calibri"/>
              </a:rPr>
              <a:t>READY</a:t>
            </a:r>
          </a:p>
          <a:p>
            <a:pPr lvl="1">
              <a:defRPr/>
            </a:pPr>
            <a:r>
              <a:rPr lang="en-US" sz="2400" dirty="0" smtClean="0">
                <a:ea typeface="ＭＳ Ｐゴシック" charset="0"/>
              </a:rPr>
              <a:t>If coordinator fails, workers must </a:t>
            </a:r>
            <a:r>
              <a:rPr lang="en-US" sz="2400" b="1" dirty="0" smtClean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BLOCK</a:t>
            </a:r>
            <a:r>
              <a:rPr lang="en-US" sz="2400" dirty="0" smtClean="0">
                <a:ea typeface="ＭＳ Ｐゴシック" charset="0"/>
              </a:rPr>
              <a:t> waiting for coordinator to recover and send </a:t>
            </a:r>
            <a:r>
              <a:rPr lang="en-US" sz="2400" dirty="0" smtClean="0">
                <a:latin typeface="Calibri"/>
                <a:ea typeface="ＭＳ Ｐゴシック" charset="0"/>
                <a:cs typeface="Calibri"/>
              </a:rPr>
              <a:t>GLOBAL_*</a:t>
            </a:r>
            <a:r>
              <a:rPr lang="en-US" sz="2400" dirty="0" smtClean="0">
                <a:ea typeface="ＭＳ Ｐゴシック" charset="0"/>
              </a:rPr>
              <a:t> message</a:t>
            </a:r>
          </a:p>
          <a:p>
            <a:pPr marL="0" indent="0">
              <a:buFontTx/>
              <a:buNone/>
              <a:defRPr/>
            </a:pPr>
            <a:endParaRPr lang="en-US" sz="2800" dirty="0">
              <a:ea typeface="ＭＳ Ｐゴシック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581400" y="3352800"/>
            <a:ext cx="1524000" cy="533400"/>
          </a:xfrm>
          <a:prstGeom prst="roundRect">
            <a:avLst/>
          </a:prstGeom>
          <a:solidFill>
            <a:srgbClr val="FF0000">
              <a:alpha val="25000"/>
            </a:srgb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INIT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581400" y="4572000"/>
            <a:ext cx="1524000" cy="533400"/>
          </a:xfrm>
          <a:prstGeom prst="roundRect">
            <a:avLst/>
          </a:prstGeom>
          <a:solidFill>
            <a:srgbClr val="FF0000">
              <a:alpha val="25000"/>
            </a:srgb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READY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590800" y="57912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ABORT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572000" y="57912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COMMIT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cxnSp>
        <p:nvCxnSpPr>
          <p:cNvPr id="20" name="Straight Arrow Connector 19"/>
          <p:cNvCxnSpPr>
            <a:stCxn id="16" idx="2"/>
            <a:endCxn id="17" idx="0"/>
          </p:cNvCxnSpPr>
          <p:nvPr/>
        </p:nvCxnSpPr>
        <p:spPr>
          <a:xfrm rot="5400000">
            <a:off x="4000501" y="4229100"/>
            <a:ext cx="685800" cy="3175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3352800" y="4953000"/>
            <a:ext cx="685800" cy="990600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H="1">
            <a:off x="4343400" y="4953000"/>
            <a:ext cx="685800" cy="990600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3"/>
          <p:cNvCxnSpPr>
            <a:stCxn id="16" idx="2"/>
            <a:endCxn id="18" idx="1"/>
          </p:cNvCxnSpPr>
          <p:nvPr/>
        </p:nvCxnSpPr>
        <p:spPr>
          <a:xfrm rot="5400000">
            <a:off x="2381250" y="4095750"/>
            <a:ext cx="2171700" cy="1752600"/>
          </a:xfrm>
          <a:prstGeom prst="curvedConnector4">
            <a:avLst>
              <a:gd name="adj1" fmla="val 24386"/>
              <a:gd name="adj2" fmla="val 113043"/>
            </a:avLst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43" name="TextBox 23"/>
          <p:cNvSpPr txBox="1">
            <a:spLocks noChangeArrowheads="1"/>
          </p:cNvSpPr>
          <p:nvPr/>
        </p:nvSpPr>
        <p:spPr bwMode="auto">
          <a:xfrm>
            <a:off x="2133600" y="3810000"/>
            <a:ext cx="2286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1800">
                <a:latin typeface="Calibri" charset="0"/>
              </a:rPr>
              <a:t>Recv: VOTE-REQ</a:t>
            </a:r>
          </a:p>
          <a:p>
            <a:pPr eaLnBrk="1" hangingPunct="1"/>
            <a:r>
              <a:rPr lang="sv-SE" sz="1800">
                <a:latin typeface="Calibri" charset="0"/>
              </a:rPr>
              <a:t>Send: VOTE-ABORT</a:t>
            </a:r>
            <a:endParaRPr lang="en-US" sz="1800">
              <a:latin typeface="Calibri" charset="0"/>
            </a:endParaRPr>
          </a:p>
        </p:txBody>
      </p:sp>
      <p:sp>
        <p:nvSpPr>
          <p:cNvPr id="69644" name="TextBox 24"/>
          <p:cNvSpPr txBox="1">
            <a:spLocks noChangeArrowheads="1"/>
          </p:cNvSpPr>
          <p:nvPr/>
        </p:nvSpPr>
        <p:spPr bwMode="auto">
          <a:xfrm>
            <a:off x="4343400" y="3911600"/>
            <a:ext cx="2286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1800">
                <a:latin typeface="Calibri" charset="0"/>
              </a:rPr>
              <a:t>Recv: VOTE-REQ</a:t>
            </a:r>
          </a:p>
          <a:p>
            <a:pPr eaLnBrk="1" hangingPunct="1"/>
            <a:r>
              <a:rPr lang="sv-SE" sz="1800">
                <a:latin typeface="Calibri" charset="0"/>
              </a:rPr>
              <a:t>Send: VOTE-COMMIT</a:t>
            </a:r>
            <a:endParaRPr lang="en-US" sz="1800">
              <a:latin typeface="Calibri" charset="0"/>
            </a:endParaRPr>
          </a:p>
        </p:txBody>
      </p:sp>
      <p:sp>
        <p:nvSpPr>
          <p:cNvPr id="69645" name="TextBox 25"/>
          <p:cNvSpPr txBox="1">
            <a:spLocks noChangeArrowheads="1"/>
          </p:cNvSpPr>
          <p:nvPr/>
        </p:nvSpPr>
        <p:spPr bwMode="auto">
          <a:xfrm>
            <a:off x="2133600" y="5300663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1800">
                <a:latin typeface="Calibri" charset="0"/>
              </a:rPr>
              <a:t>Recv: GLOBAL-ABORT</a:t>
            </a:r>
          </a:p>
        </p:txBody>
      </p:sp>
      <p:sp>
        <p:nvSpPr>
          <p:cNvPr id="69646" name="TextBox 26"/>
          <p:cNvSpPr txBox="1">
            <a:spLocks noChangeArrowheads="1"/>
          </p:cNvSpPr>
          <p:nvPr/>
        </p:nvSpPr>
        <p:spPr bwMode="auto">
          <a:xfrm>
            <a:off x="4419600" y="5300663"/>
            <a:ext cx="2514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1800">
                <a:latin typeface="Calibri" charset="0"/>
              </a:rPr>
              <a:t>Recv: GLOBAL-COMMIT</a:t>
            </a:r>
          </a:p>
        </p:txBody>
      </p:sp>
    </p:spTree>
    <p:extLst>
      <p:ext uri="{BB962C8B-B14F-4D97-AF65-F5344CB8AC3E}">
        <p14:creationId xmlns:p14="http://schemas.microsoft.com/office/powerpoint/2010/main" val="2121398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ea typeface="MS PGothic" charset="0"/>
              </a:rPr>
              <a:t>Example of Coordinator Failure #1</a:t>
            </a:r>
            <a:endParaRPr lang="en-US" dirty="0">
              <a:ea typeface="MS PGothic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05000" y="2655888"/>
            <a:ext cx="1370013" cy="15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905000" y="3721100"/>
            <a:ext cx="5410200" cy="127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905000" y="4787900"/>
            <a:ext cx="5410200" cy="127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905000" y="5854700"/>
            <a:ext cx="5410200" cy="127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62" name="TextBox 11"/>
          <p:cNvSpPr txBox="1">
            <a:spLocks noChangeArrowheads="1"/>
          </p:cNvSpPr>
          <p:nvPr/>
        </p:nvSpPr>
        <p:spPr bwMode="auto">
          <a:xfrm>
            <a:off x="228600" y="2362200"/>
            <a:ext cx="2209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b="0">
                <a:latin typeface="Gill Sans" charset="0"/>
                <a:ea typeface="Gill Sans" charset="0"/>
                <a:cs typeface="Gill Sans" charset="0"/>
              </a:rPr>
              <a:t>coordinator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0663" name="TextBox 12"/>
          <p:cNvSpPr txBox="1">
            <a:spLocks noChangeArrowheads="1"/>
          </p:cNvSpPr>
          <p:nvPr/>
        </p:nvSpPr>
        <p:spPr bwMode="auto">
          <a:xfrm>
            <a:off x="533400" y="3505200"/>
            <a:ext cx="167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>
                <a:latin typeface="Gill Sans" charset="0"/>
                <a:ea typeface="Gill Sans" charset="0"/>
                <a:cs typeface="Gill Sans" charset="0"/>
              </a:rPr>
              <a:t>w</a:t>
            </a:r>
            <a:r>
              <a:rPr lang="sv-SE" b="0">
                <a:latin typeface="Gill Sans" charset="0"/>
                <a:ea typeface="Gill Sans" charset="0"/>
                <a:cs typeface="Gill Sans" charset="0"/>
              </a:rPr>
              <a:t>orker 1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16200000" flipH="1">
            <a:off x="2578894" y="2743994"/>
            <a:ext cx="404812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2409825" y="2836863"/>
            <a:ext cx="596900" cy="2349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2220119" y="2950369"/>
            <a:ext cx="749300" cy="1603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5872956" y="3042444"/>
            <a:ext cx="1055688" cy="304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5404644" y="3423444"/>
            <a:ext cx="2144712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69" name="TextBox 35"/>
          <p:cNvSpPr txBox="1">
            <a:spLocks noChangeArrowheads="1"/>
          </p:cNvSpPr>
          <p:nvPr/>
        </p:nvSpPr>
        <p:spPr bwMode="auto">
          <a:xfrm>
            <a:off x="3124200" y="2960688"/>
            <a:ext cx="1219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VOTE-REQ</a:t>
            </a:r>
            <a:endParaRPr lang="en-US">
              <a:latin typeface="Calibri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6629400" y="3962400"/>
            <a:ext cx="1219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VOTE-ABORT</a:t>
            </a:r>
            <a:endParaRPr lang="en-US">
              <a:latin typeface="Calibri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rot="5400000" flipH="1" flipV="1">
            <a:off x="4953000" y="3810000"/>
            <a:ext cx="3200400" cy="914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4724400" y="54102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b="0">
                <a:latin typeface="Gill Sans" charset="0"/>
                <a:ea typeface="Gill Sans" charset="0"/>
                <a:cs typeface="Gill Sans" charset="0"/>
              </a:rPr>
              <a:t>timeout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70673" name="Group 30"/>
          <p:cNvGrpSpPr>
            <a:grpSpLocks/>
          </p:cNvGrpSpPr>
          <p:nvPr/>
        </p:nvGrpSpPr>
        <p:grpSpPr bwMode="auto">
          <a:xfrm>
            <a:off x="2895600" y="3252788"/>
            <a:ext cx="304800" cy="304800"/>
            <a:chOff x="4953000" y="1524000"/>
            <a:chExt cx="304800" cy="304800"/>
          </a:xfrm>
        </p:grpSpPr>
        <p:cxnSp>
          <p:nvCxnSpPr>
            <p:cNvPr id="44" name="Straight Connector 43"/>
            <p:cNvCxnSpPr/>
            <p:nvPr/>
          </p:nvCxnSpPr>
          <p:spPr>
            <a:xfrm rot="16200000" flipH="1">
              <a:off x="4953000" y="1524000"/>
              <a:ext cx="304800" cy="30480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4953000" y="1524000"/>
              <a:ext cx="304800" cy="30480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674" name="Group 65"/>
          <p:cNvGrpSpPr>
            <a:grpSpLocks/>
          </p:cNvGrpSpPr>
          <p:nvPr/>
        </p:nvGrpSpPr>
        <p:grpSpPr bwMode="auto">
          <a:xfrm>
            <a:off x="4114800" y="838200"/>
            <a:ext cx="2057400" cy="1905000"/>
            <a:chOff x="1295400" y="2514600"/>
            <a:chExt cx="3505200" cy="2971800"/>
          </a:xfrm>
        </p:grpSpPr>
        <p:sp>
          <p:nvSpPr>
            <p:cNvPr id="67" name="Rounded Rectangle 66"/>
            <p:cNvSpPr/>
            <p:nvPr/>
          </p:nvSpPr>
          <p:spPr>
            <a:xfrm>
              <a:off x="2285294" y="2514600"/>
              <a:ext cx="1525411" cy="532448"/>
            </a:xfrm>
            <a:prstGeom prst="roundRect">
              <a:avLst/>
            </a:prstGeom>
            <a:solidFill>
              <a:srgbClr val="FF0000">
                <a:alpha val="25000"/>
              </a:srgb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INIT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2285294" y="3735515"/>
              <a:ext cx="1525411" cy="529971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READY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1295400" y="4953953"/>
              <a:ext cx="1522707" cy="532447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ABORT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3277894" y="4953953"/>
              <a:ext cx="1522706" cy="532447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COMM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cxnSp>
          <p:nvCxnSpPr>
            <p:cNvPr id="71" name="Straight Arrow Connector 70"/>
            <p:cNvCxnSpPr>
              <a:stCxn id="67" idx="2"/>
              <a:endCxn id="68" idx="0"/>
            </p:cNvCxnSpPr>
            <p:nvPr/>
          </p:nvCxnSpPr>
          <p:spPr>
            <a:xfrm rot="5400000">
              <a:off x="2705004" y="3392520"/>
              <a:ext cx="685991" cy="0"/>
            </a:xfrm>
            <a:prstGeom prst="straightConnector1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68" idx="2"/>
              <a:endCxn id="69" idx="0"/>
            </p:cNvCxnSpPr>
            <p:nvPr/>
          </p:nvCxnSpPr>
          <p:spPr>
            <a:xfrm rot="5400000">
              <a:off x="2208819" y="4114773"/>
              <a:ext cx="688467" cy="989894"/>
            </a:xfrm>
            <a:prstGeom prst="straightConnector1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68" idx="2"/>
              <a:endCxn id="70" idx="0"/>
            </p:cNvCxnSpPr>
            <p:nvPr/>
          </p:nvCxnSpPr>
          <p:spPr>
            <a:xfrm rot="16200000" flipH="1">
              <a:off x="3198714" y="4114773"/>
              <a:ext cx="688467" cy="989894"/>
            </a:xfrm>
            <a:prstGeom prst="straightConnector1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23"/>
            <p:cNvCxnSpPr>
              <a:stCxn id="67" idx="2"/>
              <a:endCxn id="69" idx="1"/>
            </p:cNvCxnSpPr>
            <p:nvPr/>
          </p:nvCxnSpPr>
          <p:spPr>
            <a:xfrm rot="5400000">
              <a:off x="1084516" y="3257933"/>
              <a:ext cx="2174367" cy="1752600"/>
            </a:xfrm>
            <a:prstGeom prst="curvedConnector4">
              <a:avLst>
                <a:gd name="adj1" fmla="val 24386"/>
                <a:gd name="adj2" fmla="val 113043"/>
              </a:avLst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4724400" y="44196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b="0">
                <a:latin typeface="Gill Sans" charset="0"/>
                <a:ea typeface="Gill Sans" charset="0"/>
                <a:cs typeface="Gill Sans" charset="0"/>
              </a:rPr>
              <a:t>timeout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4724400" y="33528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b="0">
                <a:latin typeface="Gill Sans" charset="0"/>
                <a:ea typeface="Gill Sans" charset="0"/>
                <a:cs typeface="Gill Sans" charset="0"/>
              </a:rPr>
              <a:t>timeout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0677" name="TextBox 12"/>
          <p:cNvSpPr txBox="1">
            <a:spLocks noChangeArrowheads="1"/>
          </p:cNvSpPr>
          <p:nvPr/>
        </p:nvSpPr>
        <p:spPr bwMode="auto">
          <a:xfrm>
            <a:off x="533400" y="4495800"/>
            <a:ext cx="167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>
                <a:latin typeface="Gill Sans" charset="0"/>
                <a:ea typeface="Gill Sans" charset="0"/>
                <a:cs typeface="Gill Sans" charset="0"/>
              </a:rPr>
              <a:t>w</a:t>
            </a:r>
            <a:r>
              <a:rPr lang="sv-SE" b="0">
                <a:latin typeface="Gill Sans" charset="0"/>
                <a:ea typeface="Gill Sans" charset="0"/>
                <a:cs typeface="Gill Sans" charset="0"/>
              </a:rPr>
              <a:t>orker 2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0678" name="TextBox 12"/>
          <p:cNvSpPr txBox="1">
            <a:spLocks noChangeArrowheads="1"/>
          </p:cNvSpPr>
          <p:nvPr/>
        </p:nvSpPr>
        <p:spPr bwMode="auto">
          <a:xfrm>
            <a:off x="533400" y="5557838"/>
            <a:ext cx="167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>
                <a:latin typeface="Gill Sans" charset="0"/>
                <a:ea typeface="Gill Sans" charset="0"/>
                <a:cs typeface="Gill Sans" charset="0"/>
              </a:rPr>
              <a:t>w</a:t>
            </a:r>
            <a:r>
              <a:rPr lang="sv-SE" b="0">
                <a:latin typeface="Gill Sans" charset="0"/>
                <a:ea typeface="Gill Sans" charset="0"/>
                <a:cs typeface="Gill Sans" charset="0"/>
              </a:rPr>
              <a:t>orker 3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118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59" grpId="0"/>
      <p:bldP spid="84" grpId="0"/>
      <p:bldP spid="85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ea typeface="MS PGothic" charset="0"/>
              </a:rPr>
              <a:t>Example of Coordinator Failure #2</a:t>
            </a:r>
            <a:endParaRPr lang="en-US">
              <a:ea typeface="MS PGothic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295400" y="2960688"/>
            <a:ext cx="3654425" cy="317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295400" y="4025900"/>
            <a:ext cx="70866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295400" y="5092700"/>
            <a:ext cx="70866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295400" y="6159500"/>
            <a:ext cx="70866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rot="16200000" flipH="1">
            <a:off x="1524000" y="3173413"/>
            <a:ext cx="1066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rot="16200000" flipH="1">
            <a:off x="1028700" y="3592513"/>
            <a:ext cx="2133600" cy="838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rot="16200000" flipH="1">
            <a:off x="342900" y="4202113"/>
            <a:ext cx="320040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rot="5400000" flipH="1" flipV="1">
            <a:off x="3467100" y="3287713"/>
            <a:ext cx="106680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rot="5400000" flipH="1" flipV="1">
            <a:off x="3086100" y="3821113"/>
            <a:ext cx="213360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691" name="TextBox 107"/>
          <p:cNvSpPr txBox="1">
            <a:spLocks noChangeArrowheads="1"/>
          </p:cNvSpPr>
          <p:nvPr/>
        </p:nvSpPr>
        <p:spPr bwMode="auto">
          <a:xfrm>
            <a:off x="2133600" y="3249613"/>
            <a:ext cx="152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VOTE-REQ</a:t>
            </a:r>
            <a:endParaRPr lang="en-US">
              <a:latin typeface="Calibri" charset="0"/>
            </a:endParaRPr>
          </a:p>
        </p:txBody>
      </p:sp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2743200" y="4240213"/>
            <a:ext cx="1600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VOTE-COMMIT</a:t>
            </a:r>
            <a:endParaRPr lang="en-US">
              <a:latin typeface="Calibri" charset="0"/>
            </a:endParaRPr>
          </a:p>
        </p:txBody>
      </p:sp>
      <p:cxnSp>
        <p:nvCxnSpPr>
          <p:cNvPr id="111" name="Straight Arrow Connector 110"/>
          <p:cNvCxnSpPr/>
          <p:nvPr/>
        </p:nvCxnSpPr>
        <p:spPr>
          <a:xfrm rot="5400000" flipH="1" flipV="1">
            <a:off x="2718593" y="4368007"/>
            <a:ext cx="3173413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4572000" y="2819400"/>
            <a:ext cx="304800" cy="304800"/>
            <a:chOff x="4953000" y="1524000"/>
            <a:chExt cx="304800" cy="304800"/>
          </a:xfrm>
        </p:grpSpPr>
        <p:cxnSp>
          <p:nvCxnSpPr>
            <p:cNvPr id="113" name="Straight Connector 112"/>
            <p:cNvCxnSpPr/>
            <p:nvPr/>
          </p:nvCxnSpPr>
          <p:spPr>
            <a:xfrm rot="16200000" flipH="1">
              <a:off x="4953000" y="1524000"/>
              <a:ext cx="304800" cy="30480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rot="5400000">
              <a:off x="4953000" y="1524000"/>
              <a:ext cx="304800" cy="30480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15"/>
          <p:cNvGrpSpPr>
            <a:grpSpLocks/>
          </p:cNvGrpSpPr>
          <p:nvPr/>
        </p:nvGrpSpPr>
        <p:grpSpPr bwMode="auto">
          <a:xfrm>
            <a:off x="3730625" y="762000"/>
            <a:ext cx="1984376" cy="1752600"/>
            <a:chOff x="1295399" y="2514600"/>
            <a:chExt cx="3505201" cy="2971800"/>
          </a:xfrm>
        </p:grpSpPr>
        <p:sp>
          <p:nvSpPr>
            <p:cNvPr id="117" name="Rounded Rectangle 116"/>
            <p:cNvSpPr/>
            <p:nvPr/>
          </p:nvSpPr>
          <p:spPr>
            <a:xfrm>
              <a:off x="2285269" y="2514600"/>
              <a:ext cx="1525463" cy="532986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INIT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2285269" y="3734008"/>
              <a:ext cx="1525463" cy="532986"/>
            </a:xfrm>
            <a:prstGeom prst="roundRect">
              <a:avLst/>
            </a:prstGeom>
            <a:solidFill>
              <a:srgbClr val="F5C3C2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READY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sp>
          <p:nvSpPr>
            <p:cNvPr id="119" name="Rounded Rectangle 118"/>
            <p:cNvSpPr/>
            <p:nvPr/>
          </p:nvSpPr>
          <p:spPr>
            <a:xfrm>
              <a:off x="1295400" y="4953414"/>
              <a:ext cx="1522660" cy="532986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ABORT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sp>
          <p:nvSpPr>
            <p:cNvPr id="120" name="Rounded Rectangle 119"/>
            <p:cNvSpPr/>
            <p:nvPr/>
          </p:nvSpPr>
          <p:spPr>
            <a:xfrm>
              <a:off x="3277942" y="4953414"/>
              <a:ext cx="1522658" cy="532986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COMM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cxnSp>
          <p:nvCxnSpPr>
            <p:cNvPr id="121" name="Straight Arrow Connector 120"/>
            <p:cNvCxnSpPr>
              <a:stCxn id="117" idx="2"/>
              <a:endCxn id="118" idx="0"/>
            </p:cNvCxnSpPr>
            <p:nvPr/>
          </p:nvCxnSpPr>
          <p:spPr>
            <a:xfrm rot="5400000">
              <a:off x="2706135" y="3392144"/>
              <a:ext cx="683729" cy="0"/>
            </a:xfrm>
            <a:prstGeom prst="straightConnector1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>
              <a:stCxn id="118" idx="2"/>
              <a:endCxn id="119" idx="0"/>
            </p:cNvCxnSpPr>
            <p:nvPr/>
          </p:nvCxnSpPr>
          <p:spPr>
            <a:xfrm rot="5400000">
              <a:off x="2209856" y="4115269"/>
              <a:ext cx="686420" cy="989869"/>
            </a:xfrm>
            <a:prstGeom prst="straightConnector1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>
              <a:stCxn id="118" idx="2"/>
              <a:endCxn id="120" idx="0"/>
            </p:cNvCxnSpPr>
            <p:nvPr/>
          </p:nvCxnSpPr>
          <p:spPr>
            <a:xfrm rot="16200000" flipH="1">
              <a:off x="3199724" y="4115269"/>
              <a:ext cx="686420" cy="989867"/>
            </a:xfrm>
            <a:prstGeom prst="straightConnector1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23"/>
            <p:cNvCxnSpPr>
              <a:stCxn id="117" idx="2"/>
              <a:endCxn id="119" idx="1"/>
            </p:cNvCxnSpPr>
            <p:nvPr/>
          </p:nvCxnSpPr>
          <p:spPr>
            <a:xfrm rot="5400000">
              <a:off x="1085539" y="3257447"/>
              <a:ext cx="2172322" cy="1752601"/>
            </a:xfrm>
            <a:prstGeom prst="curvedConnector4">
              <a:avLst>
                <a:gd name="adj1" fmla="val 24386"/>
                <a:gd name="adj2" fmla="val 113043"/>
              </a:avLst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5" name="TextBox 124"/>
          <p:cNvSpPr txBox="1">
            <a:spLocks noChangeArrowheads="1"/>
          </p:cNvSpPr>
          <p:nvPr/>
        </p:nvSpPr>
        <p:spPr bwMode="auto">
          <a:xfrm>
            <a:off x="3962400" y="5334000"/>
            <a:ext cx="3276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sv-SE" b="0">
                <a:latin typeface="Gill Sans" charset="0"/>
                <a:ea typeface="Gill Sans" charset="0"/>
                <a:cs typeface="Gill Sans" charset="0"/>
              </a:rPr>
              <a:t>block waiting for coordinator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28" name="Straight Arrow Connector 127"/>
          <p:cNvCxnSpPr/>
          <p:nvPr/>
        </p:nvCxnSpPr>
        <p:spPr>
          <a:xfrm>
            <a:off x="5957888" y="2971800"/>
            <a:ext cx="2347912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>
            <a:spLocks noChangeArrowheads="1"/>
          </p:cNvSpPr>
          <p:nvPr/>
        </p:nvSpPr>
        <p:spPr bwMode="auto">
          <a:xfrm>
            <a:off x="5257800" y="2514600"/>
            <a:ext cx="2667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sv-SE" b="0">
                <a:latin typeface="Gill Sans" charset="0"/>
                <a:ea typeface="Gill Sans" charset="0"/>
                <a:cs typeface="Gill Sans" charset="0"/>
              </a:rPr>
              <a:t>restarted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34" name="Straight Arrow Connector 133"/>
          <p:cNvCxnSpPr/>
          <p:nvPr/>
        </p:nvCxnSpPr>
        <p:spPr>
          <a:xfrm rot="16200000" flipH="1">
            <a:off x="6324600" y="3200400"/>
            <a:ext cx="1066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 rot="16200000" flipH="1">
            <a:off x="5676900" y="3619500"/>
            <a:ext cx="2133600" cy="838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>
            <a:spLocks noChangeArrowheads="1"/>
          </p:cNvSpPr>
          <p:nvPr/>
        </p:nvSpPr>
        <p:spPr bwMode="auto">
          <a:xfrm>
            <a:off x="6934200" y="4267200"/>
            <a:ext cx="1828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GLOBAL-ABORT</a:t>
            </a:r>
            <a:endParaRPr lang="en-US">
              <a:latin typeface="Calibri" charset="0"/>
            </a:endParaRPr>
          </a:p>
        </p:txBody>
      </p:sp>
      <p:cxnSp>
        <p:nvCxnSpPr>
          <p:cNvPr id="138" name="Straight Arrow Connector 137"/>
          <p:cNvCxnSpPr/>
          <p:nvPr/>
        </p:nvCxnSpPr>
        <p:spPr>
          <a:xfrm rot="16200000" flipH="1">
            <a:off x="4953000" y="4191000"/>
            <a:ext cx="3276600" cy="838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03" name="TextBox 11"/>
          <p:cNvSpPr txBox="1">
            <a:spLocks noChangeArrowheads="1"/>
          </p:cNvSpPr>
          <p:nvPr/>
        </p:nvSpPr>
        <p:spPr bwMode="auto">
          <a:xfrm>
            <a:off x="-76200" y="2514600"/>
            <a:ext cx="2209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b="0">
                <a:latin typeface="Gill Sans" charset="0"/>
                <a:ea typeface="Gill Sans" charset="0"/>
                <a:cs typeface="Gill Sans" charset="0"/>
              </a:rPr>
              <a:t>coordinator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704" name="TextBox 12"/>
          <p:cNvSpPr txBox="1">
            <a:spLocks noChangeArrowheads="1"/>
          </p:cNvSpPr>
          <p:nvPr/>
        </p:nvSpPr>
        <p:spPr bwMode="auto">
          <a:xfrm>
            <a:off x="228600" y="3657600"/>
            <a:ext cx="167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>
                <a:latin typeface="Gill Sans" charset="0"/>
                <a:ea typeface="Gill Sans" charset="0"/>
                <a:cs typeface="Gill Sans" charset="0"/>
              </a:rPr>
              <a:t>w</a:t>
            </a:r>
            <a:r>
              <a:rPr lang="sv-SE" b="0">
                <a:latin typeface="Gill Sans" charset="0"/>
                <a:ea typeface="Gill Sans" charset="0"/>
                <a:cs typeface="Gill Sans" charset="0"/>
              </a:rPr>
              <a:t>orker 1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705" name="TextBox 12"/>
          <p:cNvSpPr txBox="1">
            <a:spLocks noChangeArrowheads="1"/>
          </p:cNvSpPr>
          <p:nvPr/>
        </p:nvSpPr>
        <p:spPr bwMode="auto">
          <a:xfrm>
            <a:off x="228600" y="4648200"/>
            <a:ext cx="167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>
                <a:latin typeface="Gill Sans" charset="0"/>
                <a:ea typeface="Gill Sans" charset="0"/>
                <a:cs typeface="Gill Sans" charset="0"/>
              </a:rPr>
              <a:t>w</a:t>
            </a:r>
            <a:r>
              <a:rPr lang="sv-SE" b="0">
                <a:latin typeface="Gill Sans" charset="0"/>
                <a:ea typeface="Gill Sans" charset="0"/>
                <a:cs typeface="Gill Sans" charset="0"/>
              </a:rPr>
              <a:t>orker 2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706" name="TextBox 12"/>
          <p:cNvSpPr txBox="1">
            <a:spLocks noChangeArrowheads="1"/>
          </p:cNvSpPr>
          <p:nvPr/>
        </p:nvSpPr>
        <p:spPr bwMode="auto">
          <a:xfrm>
            <a:off x="228600" y="5710238"/>
            <a:ext cx="167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>
                <a:latin typeface="Gill Sans" charset="0"/>
                <a:ea typeface="Gill Sans" charset="0"/>
                <a:cs typeface="Gill Sans" charset="0"/>
              </a:rPr>
              <a:t>w</a:t>
            </a:r>
            <a:r>
              <a:rPr lang="sv-SE" b="0">
                <a:latin typeface="Gill Sans" charset="0"/>
                <a:ea typeface="Gill Sans" charset="0"/>
                <a:cs typeface="Gill Sans" charset="0"/>
              </a:rPr>
              <a:t>orker 3</a:t>
            </a:r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0377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25" grpId="0"/>
      <p:bldP spid="132" grpId="0"/>
      <p:bldP spid="136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Durability</a:t>
            </a:r>
            <a:endParaRPr lang="en-US" dirty="0"/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All nodes use </a:t>
            </a:r>
            <a:r>
              <a:rPr lang="en-US" sz="2800" dirty="0" smtClean="0">
                <a:solidFill>
                  <a:srgbClr val="FF0000"/>
                </a:solidFill>
              </a:rPr>
              <a:t>stable storage </a:t>
            </a:r>
            <a:r>
              <a:rPr lang="en-US" sz="2800" dirty="0" smtClean="0"/>
              <a:t>to store current state</a:t>
            </a:r>
          </a:p>
          <a:p>
            <a:pPr lvl="1"/>
            <a:r>
              <a:rPr lang="en-US" sz="2400" dirty="0" smtClean="0"/>
              <a:t>stable </a:t>
            </a:r>
            <a:r>
              <a:rPr lang="en-US" sz="2400" dirty="0"/>
              <a:t>storage is non-volatile storage (e.g. backed by disk) that guarantees atomic writes. </a:t>
            </a:r>
          </a:p>
          <a:p>
            <a:endParaRPr lang="en-US" sz="2800" dirty="0" smtClean="0"/>
          </a:p>
          <a:p>
            <a:r>
              <a:rPr lang="en-US" sz="2800" dirty="0" smtClean="0"/>
              <a:t>Upon recovery, it can restore state and resume:</a:t>
            </a:r>
          </a:p>
          <a:p>
            <a:pPr lvl="1"/>
            <a:r>
              <a:rPr lang="en-US" sz="2400" dirty="0" smtClean="0"/>
              <a:t>Coordinator aborts in </a:t>
            </a:r>
            <a:r>
              <a:rPr lang="en-US" sz="2400" dirty="0" smtClean="0">
                <a:latin typeface="Calibri"/>
                <a:cs typeface="Calibri"/>
              </a:rPr>
              <a:t>INIT</a:t>
            </a:r>
            <a:r>
              <a:rPr lang="en-US" sz="2400" dirty="0" smtClean="0"/>
              <a:t>, </a:t>
            </a:r>
            <a:r>
              <a:rPr lang="en-US" sz="2400" dirty="0" smtClean="0">
                <a:latin typeface="Calibri"/>
                <a:cs typeface="Calibri"/>
              </a:rPr>
              <a:t>WAIT</a:t>
            </a:r>
            <a:r>
              <a:rPr lang="en-US" sz="2400" dirty="0" smtClean="0"/>
              <a:t>, or </a:t>
            </a:r>
            <a:r>
              <a:rPr lang="en-US" sz="2400" dirty="0" smtClean="0">
                <a:latin typeface="Calibri"/>
                <a:cs typeface="Calibri"/>
              </a:rPr>
              <a:t>ABORT</a:t>
            </a:r>
          </a:p>
          <a:p>
            <a:pPr lvl="1"/>
            <a:r>
              <a:rPr lang="en-US" sz="2400" dirty="0" smtClean="0"/>
              <a:t>Coordinator commits in </a:t>
            </a:r>
            <a:r>
              <a:rPr lang="en-US" sz="2400" dirty="0" smtClean="0">
                <a:latin typeface="Calibri"/>
                <a:cs typeface="Calibri"/>
              </a:rPr>
              <a:t>COMMIT</a:t>
            </a:r>
          </a:p>
          <a:p>
            <a:pPr lvl="1"/>
            <a:r>
              <a:rPr lang="en-US" sz="2400" dirty="0" smtClean="0"/>
              <a:t>Worker aborts in </a:t>
            </a:r>
            <a:r>
              <a:rPr lang="en-US" sz="2400" dirty="0" smtClean="0">
                <a:latin typeface="Calibri"/>
                <a:cs typeface="Calibri"/>
              </a:rPr>
              <a:t>INIT</a:t>
            </a:r>
            <a:r>
              <a:rPr lang="en-US" sz="2400" dirty="0" smtClean="0"/>
              <a:t>, </a:t>
            </a:r>
            <a:r>
              <a:rPr lang="en-US" sz="2400" dirty="0" smtClean="0">
                <a:latin typeface="Calibri"/>
                <a:cs typeface="Calibri"/>
              </a:rPr>
              <a:t>ABORT</a:t>
            </a:r>
          </a:p>
          <a:p>
            <a:pPr lvl="1"/>
            <a:r>
              <a:rPr lang="en-US" sz="2400" dirty="0" smtClean="0"/>
              <a:t>Worker commits in </a:t>
            </a:r>
            <a:r>
              <a:rPr lang="en-US" sz="2400" dirty="0" smtClean="0">
                <a:latin typeface="Calibri"/>
                <a:cs typeface="Calibri"/>
              </a:rPr>
              <a:t>COMMIT</a:t>
            </a:r>
          </a:p>
          <a:p>
            <a:pPr lvl="1"/>
            <a:r>
              <a:rPr lang="en-US" sz="2400" dirty="0" smtClean="0"/>
              <a:t>Worker asks Coordinator in </a:t>
            </a:r>
            <a:r>
              <a:rPr lang="en-US" sz="2400" dirty="0" smtClean="0">
                <a:latin typeface="Calibri"/>
                <a:cs typeface="Calibri"/>
              </a:rPr>
              <a:t>READY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5202817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50"/>
          <p:cNvSpPr>
            <a:spLocks noChangeArrowheads="1"/>
          </p:cNvSpPr>
          <p:nvPr/>
        </p:nvSpPr>
        <p:spPr bwMode="auto">
          <a:xfrm>
            <a:off x="4800600" y="1981200"/>
            <a:ext cx="4267200" cy="1752600"/>
          </a:xfrm>
          <a:prstGeom prst="rect">
            <a:avLst/>
          </a:prstGeom>
          <a:solidFill>
            <a:srgbClr val="FFFFAA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triangle" w="med" len="med"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0242" name="Rectangle 49"/>
          <p:cNvSpPr>
            <a:spLocks noChangeArrowheads="1"/>
          </p:cNvSpPr>
          <p:nvPr/>
        </p:nvSpPr>
        <p:spPr bwMode="auto">
          <a:xfrm>
            <a:off x="685800" y="1981200"/>
            <a:ext cx="3962400" cy="1752600"/>
          </a:xfrm>
          <a:prstGeom prst="rect">
            <a:avLst/>
          </a:prstGeom>
          <a:solidFill>
            <a:srgbClr val="FFFFAA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triangle" w="med" len="med"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10244" name="Content Placeholder 2"/>
          <p:cNvSpPr>
            <a:spLocks noGrp="1"/>
          </p:cNvSpPr>
          <p:nvPr>
            <p:ph idx="1"/>
          </p:nvPr>
        </p:nvSpPr>
        <p:spPr>
          <a:xfrm>
            <a:off x="381000" y="4038600"/>
            <a:ext cx="8763000" cy="2286000"/>
          </a:xfrm>
        </p:spPr>
        <p:txBody>
          <a:bodyPr>
            <a:normAutofit/>
          </a:bodyPr>
          <a:lstStyle/>
          <a:p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Three pairs of producer-consumer</a:t>
            </a:r>
            <a:r>
              <a:rPr lang="ja-JP" altLang="en-US" dirty="0">
                <a:latin typeface="Gill Sans Light"/>
                <a:ea typeface="ＭＳ Ｐゴシック" charset="0"/>
                <a:cs typeface="Gill Sans Light"/>
              </a:rPr>
              <a:t>’</a:t>
            </a:r>
            <a:r>
              <a:rPr lang="en-US" altLang="ja-JP" dirty="0">
                <a:latin typeface="Gill Sans Light"/>
                <a:ea typeface="ＭＳ Ｐゴシック" charset="0"/>
                <a:cs typeface="Gill Sans Light"/>
              </a:rPr>
              <a:t>s</a:t>
            </a:r>
          </a:p>
          <a:p>
            <a:pPr marL="914400" lvl="1" indent="-457200">
              <a:buFontTx/>
              <a:buAutoNum type="circleNumDbPlain"/>
            </a:pP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sending process </a:t>
            </a:r>
            <a:r>
              <a:rPr lang="en-US" sz="2400" dirty="0">
                <a:latin typeface="Gill Sans Light"/>
                <a:ea typeface="ＭＳ Ｐゴシック" charset="0"/>
                <a:cs typeface="Gill Sans Light"/>
                <a:sym typeface="Wingdings" charset="0"/>
              </a:rPr>
              <a:t> sending TCP</a:t>
            </a:r>
            <a:endParaRPr lang="en-US" sz="2400" dirty="0">
              <a:latin typeface="Gill Sans Light"/>
              <a:ea typeface="ＭＳ Ｐゴシック" charset="0"/>
              <a:cs typeface="Gill Sans Light"/>
            </a:endParaRPr>
          </a:p>
          <a:p>
            <a:pPr marL="914400" lvl="1" indent="-457200">
              <a:buFontTx/>
              <a:buAutoNum type="circleNumDbPlain"/>
            </a:pP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Sending TCP </a:t>
            </a:r>
            <a:r>
              <a:rPr lang="en-US" sz="2400" dirty="0">
                <a:latin typeface="Gill Sans Light"/>
                <a:ea typeface="ＭＳ Ｐゴシック" charset="0"/>
                <a:cs typeface="Gill Sans Light"/>
                <a:sym typeface="Wingdings" charset="0"/>
              </a:rPr>
              <a:t> receiving TCP</a:t>
            </a:r>
          </a:p>
          <a:p>
            <a:pPr marL="914400" lvl="1" indent="-457200">
              <a:buFontTx/>
              <a:buAutoNum type="circleNumDbPlain"/>
            </a:pPr>
            <a:r>
              <a:rPr lang="en-US" sz="2400" dirty="0">
                <a:latin typeface="Gill Sans Light"/>
                <a:ea typeface="ＭＳ Ｐゴシック" charset="0"/>
                <a:cs typeface="Gill Sans Light"/>
                <a:sym typeface="Wingdings" charset="0"/>
              </a:rPr>
              <a:t>receiving TCP  receiving process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762000" y="2362200"/>
            <a:ext cx="3733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0246" name="Line 11"/>
          <p:cNvSpPr>
            <a:spLocks noChangeShapeType="1"/>
          </p:cNvSpPr>
          <p:nvPr/>
        </p:nvSpPr>
        <p:spPr bwMode="auto">
          <a:xfrm>
            <a:off x="762000" y="1981200"/>
            <a:ext cx="3733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247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0248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10249" name="Freeform 14"/>
          <p:cNvSpPr>
            <a:spLocks/>
          </p:cNvSpPr>
          <p:nvPr/>
        </p:nvSpPr>
        <p:spPr bwMode="auto">
          <a:xfrm flipH="1">
            <a:off x="2209800" y="1752600"/>
            <a:ext cx="228600" cy="6096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250" name="Line 17"/>
          <p:cNvSpPr>
            <a:spLocks noChangeShapeType="1"/>
          </p:cNvSpPr>
          <p:nvPr/>
        </p:nvSpPr>
        <p:spPr bwMode="auto">
          <a:xfrm>
            <a:off x="47244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251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0253" name="Freeform 14"/>
          <p:cNvSpPr>
            <a:spLocks/>
          </p:cNvSpPr>
          <p:nvPr/>
        </p:nvSpPr>
        <p:spPr bwMode="auto">
          <a:xfrm flipH="1">
            <a:off x="6477000" y="1752600"/>
            <a:ext cx="152400" cy="6096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254" name="Rectangle 5"/>
          <p:cNvSpPr>
            <a:spLocks noChangeArrowheads="1"/>
          </p:cNvSpPr>
          <p:nvPr/>
        </p:nvSpPr>
        <p:spPr bwMode="auto">
          <a:xfrm>
            <a:off x="4953000" y="2362200"/>
            <a:ext cx="38862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1295400" y="23622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248400" y="23622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257" name="Line 11"/>
          <p:cNvSpPr>
            <a:spLocks noChangeShapeType="1"/>
          </p:cNvSpPr>
          <p:nvPr/>
        </p:nvSpPr>
        <p:spPr bwMode="auto">
          <a:xfrm>
            <a:off x="762000" y="29718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258" name="TextBox 28"/>
          <p:cNvSpPr txBox="1">
            <a:spLocks noChangeArrowheads="1"/>
          </p:cNvSpPr>
          <p:nvPr/>
        </p:nvSpPr>
        <p:spPr bwMode="auto">
          <a:xfrm>
            <a:off x="685800" y="1962150"/>
            <a:ext cx="1320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TCP layer</a:t>
            </a:r>
          </a:p>
        </p:txBody>
      </p:sp>
      <p:sp>
        <p:nvSpPr>
          <p:cNvPr id="10259" name="TextBox 29"/>
          <p:cNvSpPr txBox="1">
            <a:spLocks noChangeArrowheads="1"/>
          </p:cNvSpPr>
          <p:nvPr/>
        </p:nvSpPr>
        <p:spPr bwMode="auto">
          <a:xfrm>
            <a:off x="7594600" y="1962150"/>
            <a:ext cx="1320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TCP layer</a:t>
            </a:r>
          </a:p>
        </p:txBody>
      </p:sp>
      <p:sp>
        <p:nvSpPr>
          <p:cNvPr id="10260" name="TextBox 30"/>
          <p:cNvSpPr txBox="1">
            <a:spLocks noChangeArrowheads="1"/>
          </p:cNvSpPr>
          <p:nvPr/>
        </p:nvSpPr>
        <p:spPr bwMode="auto">
          <a:xfrm>
            <a:off x="685800" y="2971800"/>
            <a:ext cx="1049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IP layer</a:t>
            </a:r>
          </a:p>
        </p:txBody>
      </p:sp>
      <p:sp>
        <p:nvSpPr>
          <p:cNvPr id="10261" name="TextBox 31"/>
          <p:cNvSpPr txBox="1">
            <a:spLocks noChangeArrowheads="1"/>
          </p:cNvSpPr>
          <p:nvPr/>
        </p:nvSpPr>
        <p:spPr bwMode="auto">
          <a:xfrm>
            <a:off x="7848600" y="2971800"/>
            <a:ext cx="1049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IP layer</a:t>
            </a:r>
          </a:p>
        </p:txBody>
      </p:sp>
      <p:sp>
        <p:nvSpPr>
          <p:cNvPr id="10262" name="Freeform 40"/>
          <p:cNvSpPr>
            <a:spLocks noChangeArrowheads="1"/>
          </p:cNvSpPr>
          <p:nvPr/>
        </p:nvSpPr>
        <p:spPr bwMode="auto">
          <a:xfrm>
            <a:off x="1752600" y="2667000"/>
            <a:ext cx="5257800" cy="1001713"/>
          </a:xfrm>
          <a:custGeom>
            <a:avLst/>
            <a:gdLst>
              <a:gd name="T0" fmla="*/ 0 w 5689600"/>
              <a:gd name="T1" fmla="*/ 605885 h 857956"/>
              <a:gd name="T2" fmla="*/ 67055 w 5689600"/>
              <a:gd name="T3" fmla="*/ 6058881 h 857956"/>
              <a:gd name="T4" fmla="*/ 354431 w 5689600"/>
              <a:gd name="T5" fmla="*/ 9290303 h 857956"/>
              <a:gd name="T6" fmla="*/ 1384196 w 5689600"/>
              <a:gd name="T7" fmla="*/ 8684410 h 857956"/>
              <a:gd name="T8" fmla="*/ 1609308 w 5689600"/>
              <a:gd name="T9" fmla="*/ 0 h 8579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89600"/>
              <a:gd name="T16" fmla="*/ 0 h 857956"/>
              <a:gd name="T17" fmla="*/ 5689600 w 5689600"/>
              <a:gd name="T18" fmla="*/ 857956 h 8579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89600" h="857956">
                <a:moveTo>
                  <a:pt x="0" y="50800"/>
                </a:moveTo>
                <a:cubicBezTo>
                  <a:pt x="14111" y="218722"/>
                  <a:pt x="28223" y="386644"/>
                  <a:pt x="237067" y="508000"/>
                </a:cubicBezTo>
                <a:cubicBezTo>
                  <a:pt x="445911" y="629356"/>
                  <a:pt x="476956" y="742245"/>
                  <a:pt x="1253067" y="778934"/>
                </a:cubicBezTo>
                <a:cubicBezTo>
                  <a:pt x="2029178" y="815623"/>
                  <a:pt x="4154312" y="857956"/>
                  <a:pt x="4893734" y="728134"/>
                </a:cubicBezTo>
                <a:cubicBezTo>
                  <a:pt x="5633156" y="598312"/>
                  <a:pt x="5689600" y="0"/>
                  <a:pt x="568960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2" name="Rectangle 41"/>
          <p:cNvSpPr/>
          <p:nvPr/>
        </p:nvSpPr>
        <p:spPr bwMode="auto">
          <a:xfrm>
            <a:off x="4191000" y="3124200"/>
            <a:ext cx="381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048000" y="3124200"/>
            <a:ext cx="381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953000" y="3124200"/>
            <a:ext cx="381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266" name="Line 11"/>
          <p:cNvSpPr>
            <a:spLocks noChangeShapeType="1"/>
          </p:cNvSpPr>
          <p:nvPr/>
        </p:nvSpPr>
        <p:spPr bwMode="auto">
          <a:xfrm>
            <a:off x="4953000" y="1981200"/>
            <a:ext cx="388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267" name="Line 11"/>
          <p:cNvSpPr>
            <a:spLocks noChangeShapeType="1"/>
          </p:cNvSpPr>
          <p:nvPr/>
        </p:nvSpPr>
        <p:spPr bwMode="auto">
          <a:xfrm>
            <a:off x="4953000" y="2971800"/>
            <a:ext cx="388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268" name="TextBox 51"/>
          <p:cNvSpPr txBox="1">
            <a:spLocks noChangeArrowheads="1"/>
          </p:cNvSpPr>
          <p:nvPr/>
        </p:nvSpPr>
        <p:spPr bwMode="auto">
          <a:xfrm>
            <a:off x="0" y="2647950"/>
            <a:ext cx="555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OS</a:t>
            </a:r>
          </a:p>
        </p:txBody>
      </p:sp>
      <p:sp>
        <p:nvSpPr>
          <p:cNvPr id="10269" name="Left Brace 52"/>
          <p:cNvSpPr>
            <a:spLocks/>
          </p:cNvSpPr>
          <p:nvPr/>
        </p:nvSpPr>
        <p:spPr bwMode="auto">
          <a:xfrm>
            <a:off x="457200" y="1981200"/>
            <a:ext cx="228600" cy="1752600"/>
          </a:xfrm>
          <a:prstGeom prst="leftBrace">
            <a:avLst>
              <a:gd name="adj1" fmla="val 8341"/>
              <a:gd name="adj2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grpSp>
        <p:nvGrpSpPr>
          <p:cNvPr id="10270" name="Group 3"/>
          <p:cNvGrpSpPr>
            <a:grpSpLocks/>
          </p:cNvGrpSpPr>
          <p:nvPr/>
        </p:nvGrpSpPr>
        <p:grpSpPr bwMode="auto">
          <a:xfrm>
            <a:off x="2286000" y="1905000"/>
            <a:ext cx="312738" cy="369888"/>
            <a:chOff x="8602356" y="279400"/>
            <a:chExt cx="313044" cy="369332"/>
          </a:xfrm>
        </p:grpSpPr>
        <p:sp>
          <p:nvSpPr>
            <p:cNvPr id="10277" name="Oval 1"/>
            <p:cNvSpPr>
              <a:spLocks noChangeArrowheads="1"/>
            </p:cNvSpPr>
            <p:nvPr/>
          </p:nvSpPr>
          <p:spPr bwMode="auto">
            <a:xfrm>
              <a:off x="8610600" y="304800"/>
              <a:ext cx="304800" cy="304800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  <a:cs typeface="Helvetica" charset="0"/>
              </a:endParaRPr>
            </a:p>
            <a:p>
              <a:pPr algn="ctr"/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10278" name="TextBox 2"/>
            <p:cNvSpPr txBox="1">
              <a:spLocks noChangeArrowheads="1"/>
            </p:cNvSpPr>
            <p:nvPr/>
          </p:nvSpPr>
          <p:spPr bwMode="auto">
            <a:xfrm>
              <a:off x="8602356" y="279400"/>
              <a:ext cx="3130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  <a:cs typeface="Helvetica" charset="0"/>
                </a:rPr>
                <a:t>1</a:t>
              </a:r>
            </a:p>
          </p:txBody>
        </p:sp>
      </p:grpSp>
      <p:grpSp>
        <p:nvGrpSpPr>
          <p:cNvPr id="10271" name="Group 33"/>
          <p:cNvGrpSpPr>
            <a:grpSpLocks/>
          </p:cNvGrpSpPr>
          <p:nvPr/>
        </p:nvGrpSpPr>
        <p:grpSpPr bwMode="auto">
          <a:xfrm>
            <a:off x="4343400" y="3657600"/>
            <a:ext cx="312738" cy="369888"/>
            <a:chOff x="8602356" y="279400"/>
            <a:chExt cx="313044" cy="369332"/>
          </a:xfrm>
        </p:grpSpPr>
        <p:sp>
          <p:nvSpPr>
            <p:cNvPr id="10275" name="Oval 34"/>
            <p:cNvSpPr>
              <a:spLocks noChangeArrowheads="1"/>
            </p:cNvSpPr>
            <p:nvPr/>
          </p:nvSpPr>
          <p:spPr bwMode="auto">
            <a:xfrm>
              <a:off x="8610600" y="304800"/>
              <a:ext cx="304800" cy="304800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  <a:cs typeface="Helvetica" charset="0"/>
              </a:endParaRPr>
            </a:p>
            <a:p>
              <a:pPr algn="ctr"/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10276" name="TextBox 35"/>
            <p:cNvSpPr txBox="1">
              <a:spLocks noChangeArrowheads="1"/>
            </p:cNvSpPr>
            <p:nvPr/>
          </p:nvSpPr>
          <p:spPr bwMode="auto">
            <a:xfrm>
              <a:off x="8602356" y="279400"/>
              <a:ext cx="3130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  <a:cs typeface="Helvetica" charset="0"/>
                </a:rPr>
                <a:t>2</a:t>
              </a:r>
            </a:p>
          </p:txBody>
        </p:sp>
      </p:grpSp>
      <p:grpSp>
        <p:nvGrpSpPr>
          <p:cNvPr id="10272" name="Group 37"/>
          <p:cNvGrpSpPr>
            <a:grpSpLocks/>
          </p:cNvGrpSpPr>
          <p:nvPr/>
        </p:nvGrpSpPr>
        <p:grpSpPr bwMode="auto">
          <a:xfrm>
            <a:off x="6096000" y="1905000"/>
            <a:ext cx="312738" cy="369888"/>
            <a:chOff x="8602356" y="279400"/>
            <a:chExt cx="313044" cy="369332"/>
          </a:xfrm>
        </p:grpSpPr>
        <p:sp>
          <p:nvSpPr>
            <p:cNvPr id="10273" name="Oval 38"/>
            <p:cNvSpPr>
              <a:spLocks noChangeArrowheads="1"/>
            </p:cNvSpPr>
            <p:nvPr/>
          </p:nvSpPr>
          <p:spPr bwMode="auto">
            <a:xfrm>
              <a:off x="8610600" y="304800"/>
              <a:ext cx="304800" cy="304800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  <a:cs typeface="Helvetica" charset="0"/>
              </a:endParaRPr>
            </a:p>
            <a:p>
              <a:pPr algn="ctr"/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10274" name="TextBox 39"/>
            <p:cNvSpPr txBox="1">
              <a:spLocks noChangeArrowheads="1"/>
            </p:cNvSpPr>
            <p:nvPr/>
          </p:nvSpPr>
          <p:spPr bwMode="auto">
            <a:xfrm>
              <a:off x="8602356" y="279400"/>
              <a:ext cx="3130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  <a:cs typeface="Helvetica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78486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sv-SE" dirty="0" smtClean="0">
                <a:ea typeface="ＭＳ Ｐゴシック" charset="-128"/>
                <a:cs typeface="ＭＳ Ｐゴシック" charset="-128"/>
              </a:rPr>
              <a:t>Blocking for Coordinator to Recover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3730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839200" cy="5791200"/>
          </a:xfrm>
        </p:spPr>
        <p:txBody>
          <a:bodyPr>
            <a:normAutofit/>
          </a:bodyPr>
          <a:lstStyle/>
          <a:p>
            <a:r>
              <a:rPr lang="en-US" sz="2800" dirty="0">
                <a:ea typeface="MS PGothic" charset="0"/>
              </a:rPr>
              <a:t>A worker waiting for global decision can ask fellow workers about their state</a:t>
            </a:r>
          </a:p>
          <a:p>
            <a:pPr lvl="1"/>
            <a:r>
              <a:rPr lang="en-US" sz="2400" dirty="0">
                <a:ea typeface="MS PGothic" charset="0"/>
              </a:rPr>
              <a:t>If another worker is in </a:t>
            </a:r>
            <a:r>
              <a:rPr lang="en-US" sz="2400" dirty="0" smtClean="0">
                <a:latin typeface="Calibri"/>
                <a:ea typeface="MS PGothic" charset="0"/>
                <a:cs typeface="Calibri"/>
              </a:rPr>
              <a:t>ABORT</a:t>
            </a:r>
            <a:r>
              <a:rPr lang="en-US" sz="2400" dirty="0" smtClean="0">
                <a:ea typeface="MS PGothic" charset="0"/>
              </a:rPr>
              <a:t> or </a:t>
            </a:r>
            <a:br>
              <a:rPr lang="en-US" sz="2400" dirty="0" smtClean="0">
                <a:ea typeface="MS PGothic" charset="0"/>
              </a:rPr>
            </a:br>
            <a:r>
              <a:rPr lang="en-US" sz="2400" dirty="0" smtClean="0">
                <a:latin typeface="Calibri"/>
                <a:ea typeface="MS PGothic" charset="0"/>
                <a:cs typeface="Calibri"/>
              </a:rPr>
              <a:t>COMMIT</a:t>
            </a:r>
            <a:r>
              <a:rPr lang="en-US" sz="2400" dirty="0" smtClean="0">
                <a:ea typeface="MS PGothic" charset="0"/>
              </a:rPr>
              <a:t> </a:t>
            </a:r>
            <a:r>
              <a:rPr lang="en-US" sz="2400" dirty="0">
                <a:ea typeface="MS PGothic" charset="0"/>
              </a:rPr>
              <a:t>state then coordinator </a:t>
            </a:r>
            <a:r>
              <a:rPr lang="en-US" sz="2400" dirty="0" smtClean="0">
                <a:ea typeface="MS PGothic" charset="0"/>
              </a:rPr>
              <a:t/>
            </a:r>
            <a:br>
              <a:rPr lang="en-US" sz="2400" dirty="0" smtClean="0">
                <a:ea typeface="MS PGothic" charset="0"/>
              </a:rPr>
            </a:br>
            <a:r>
              <a:rPr lang="en-US" sz="2400" dirty="0" smtClean="0">
                <a:ea typeface="MS PGothic" charset="0"/>
              </a:rPr>
              <a:t>must </a:t>
            </a:r>
            <a:r>
              <a:rPr lang="en-US" sz="2400" dirty="0">
                <a:ea typeface="MS PGothic" charset="0"/>
              </a:rPr>
              <a:t>have sent </a:t>
            </a:r>
            <a:r>
              <a:rPr lang="en-US" sz="2400" dirty="0">
                <a:latin typeface="Calibri"/>
                <a:ea typeface="MS PGothic" charset="0"/>
                <a:cs typeface="Calibri"/>
              </a:rPr>
              <a:t>GLOBAL-*</a:t>
            </a:r>
          </a:p>
          <a:p>
            <a:pPr lvl="2"/>
            <a:r>
              <a:rPr lang="en-US" sz="2400" dirty="0">
                <a:ea typeface="MS PGothic" charset="0"/>
              </a:rPr>
              <a:t>Thus, worker can safely </a:t>
            </a:r>
            <a:r>
              <a:rPr lang="en-US" sz="2400" dirty="0" smtClean="0">
                <a:ea typeface="MS PGothic" charset="0"/>
              </a:rPr>
              <a:t/>
            </a:r>
            <a:br>
              <a:rPr lang="en-US" sz="2400" dirty="0" smtClean="0">
                <a:ea typeface="MS PGothic" charset="0"/>
              </a:rPr>
            </a:br>
            <a:r>
              <a:rPr lang="en-US" sz="2400" dirty="0" smtClean="0">
                <a:ea typeface="MS PGothic" charset="0"/>
              </a:rPr>
              <a:t>abort </a:t>
            </a:r>
            <a:r>
              <a:rPr lang="en-US" sz="2400" dirty="0">
                <a:ea typeface="MS PGothic" charset="0"/>
              </a:rPr>
              <a:t>or commit, respectively</a:t>
            </a:r>
          </a:p>
          <a:p>
            <a:pPr lvl="1"/>
            <a:endParaRPr lang="en-US" sz="2400" dirty="0" smtClean="0">
              <a:ea typeface="MS PGothic" charset="0"/>
            </a:endParaRPr>
          </a:p>
          <a:p>
            <a:pPr lvl="1"/>
            <a:r>
              <a:rPr lang="en-US" sz="2400" dirty="0" smtClean="0">
                <a:ea typeface="MS PGothic" charset="0"/>
              </a:rPr>
              <a:t>If </a:t>
            </a:r>
            <a:r>
              <a:rPr lang="en-US" sz="2400" dirty="0">
                <a:ea typeface="MS PGothic" charset="0"/>
              </a:rPr>
              <a:t>another worker is still in </a:t>
            </a:r>
            <a:r>
              <a:rPr lang="en-US" sz="2400" dirty="0" smtClean="0">
                <a:ea typeface="MS PGothic" charset="0"/>
              </a:rPr>
              <a:t/>
            </a:r>
            <a:br>
              <a:rPr lang="en-US" sz="2400" dirty="0" smtClean="0">
                <a:ea typeface="MS PGothic" charset="0"/>
              </a:rPr>
            </a:br>
            <a:r>
              <a:rPr lang="en-US" sz="2400" dirty="0" smtClean="0">
                <a:latin typeface="Calibri"/>
                <a:ea typeface="MS PGothic" charset="0"/>
                <a:cs typeface="Calibri"/>
              </a:rPr>
              <a:t>INIT</a:t>
            </a:r>
            <a:r>
              <a:rPr lang="en-US" sz="2400" dirty="0" smtClean="0">
                <a:ea typeface="MS PGothic" charset="0"/>
              </a:rPr>
              <a:t> state then </a:t>
            </a:r>
            <a:r>
              <a:rPr lang="en-US" sz="2400" dirty="0">
                <a:ea typeface="MS PGothic" charset="0"/>
              </a:rPr>
              <a:t>both workers </a:t>
            </a:r>
            <a:r>
              <a:rPr lang="en-US" sz="2400" dirty="0" smtClean="0">
                <a:ea typeface="MS PGothic" charset="0"/>
              </a:rPr>
              <a:t/>
            </a:r>
            <a:br>
              <a:rPr lang="en-US" sz="2400" dirty="0" smtClean="0">
                <a:ea typeface="MS PGothic" charset="0"/>
              </a:rPr>
            </a:br>
            <a:r>
              <a:rPr lang="en-US" sz="2400" dirty="0" smtClean="0">
                <a:ea typeface="MS PGothic" charset="0"/>
              </a:rPr>
              <a:t>can </a:t>
            </a:r>
            <a:r>
              <a:rPr lang="en-US" sz="2400" dirty="0">
                <a:ea typeface="MS PGothic" charset="0"/>
              </a:rPr>
              <a:t>decide to abort </a:t>
            </a:r>
          </a:p>
          <a:p>
            <a:pPr lvl="1"/>
            <a:endParaRPr lang="en-US" sz="2400" dirty="0" smtClean="0">
              <a:ea typeface="MS PGothic" charset="0"/>
            </a:endParaRPr>
          </a:p>
          <a:p>
            <a:pPr lvl="1"/>
            <a:r>
              <a:rPr lang="en-US" sz="2400" dirty="0" smtClean="0">
                <a:ea typeface="MS PGothic" charset="0"/>
              </a:rPr>
              <a:t>If </a:t>
            </a:r>
            <a:r>
              <a:rPr lang="en-US" sz="2400" dirty="0">
                <a:ea typeface="MS PGothic" charset="0"/>
              </a:rPr>
              <a:t>all workers are in ready, </a:t>
            </a:r>
            <a:r>
              <a:rPr lang="en-US" sz="2400" dirty="0" smtClean="0">
                <a:ea typeface="MS PGothic" charset="0"/>
              </a:rPr>
              <a:t>need </a:t>
            </a:r>
            <a:r>
              <a:rPr lang="en-US" sz="2400" dirty="0">
                <a:ea typeface="MS PGothic" charset="0"/>
              </a:rPr>
              <a:t>to </a:t>
            </a:r>
            <a:r>
              <a:rPr lang="en-US" sz="2400" b="1" dirty="0">
                <a:solidFill>
                  <a:srgbClr val="FF0000"/>
                </a:solidFill>
                <a:latin typeface="Calibri"/>
                <a:ea typeface="MS PGothic" charset="0"/>
                <a:cs typeface="Calibri"/>
              </a:rPr>
              <a:t>BLOCK</a:t>
            </a:r>
            <a:r>
              <a:rPr lang="en-US" sz="2400" b="1" dirty="0">
                <a:solidFill>
                  <a:srgbClr val="FF0000"/>
                </a:solidFill>
                <a:ea typeface="MS PGothic" charset="0"/>
              </a:rPr>
              <a:t> </a:t>
            </a:r>
            <a:r>
              <a:rPr lang="en-US" sz="2400" dirty="0">
                <a:ea typeface="MS PGothic" charset="0"/>
              </a:rPr>
              <a:t>(don’t know if coordinator wanted to abort or commit)</a:t>
            </a:r>
          </a:p>
        </p:txBody>
      </p:sp>
      <p:grpSp>
        <p:nvGrpSpPr>
          <p:cNvPr id="73731" name="Group 15"/>
          <p:cNvGrpSpPr>
            <a:grpSpLocks/>
          </p:cNvGrpSpPr>
          <p:nvPr/>
        </p:nvGrpSpPr>
        <p:grpSpPr bwMode="auto">
          <a:xfrm>
            <a:off x="4876800" y="1828800"/>
            <a:ext cx="4267200" cy="2514600"/>
            <a:chOff x="4918363" y="3810000"/>
            <a:chExt cx="5043056" cy="2971800"/>
          </a:xfrm>
        </p:grpSpPr>
        <p:sp>
          <p:nvSpPr>
            <p:cNvPr id="4" name="Rounded Rectangle 3"/>
            <p:cNvSpPr/>
            <p:nvPr/>
          </p:nvSpPr>
          <p:spPr>
            <a:xfrm>
              <a:off x="6552479" y="3810000"/>
              <a:ext cx="1525299" cy="532823"/>
            </a:xfrm>
            <a:prstGeom prst="roundRect">
              <a:avLst/>
            </a:prstGeom>
            <a:solidFill>
              <a:srgbClr val="F5C3C2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dirty="0">
                  <a:solidFill>
                    <a:schemeClr val="tx1"/>
                  </a:solidFill>
                  <a:latin typeface="Calibri"/>
                  <a:cs typeface="Calibri"/>
                </a:rPr>
                <a:t>INIT</a:t>
              </a:r>
              <a:endParaRPr lang="en-US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6552479" y="5029489"/>
              <a:ext cx="1525299" cy="532823"/>
            </a:xfrm>
            <a:prstGeom prst="roundRect">
              <a:avLst/>
            </a:prstGeom>
            <a:solidFill>
              <a:srgbClr val="F5C3C2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dirty="0">
                  <a:solidFill>
                    <a:schemeClr val="tx1"/>
                  </a:solidFill>
                  <a:latin typeface="Calibri"/>
                  <a:cs typeface="Calibri"/>
                </a:rPr>
                <a:t>READY</a:t>
              </a:r>
              <a:endParaRPr lang="en-US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5561879" y="6248977"/>
              <a:ext cx="1525299" cy="532823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dirty="0">
                  <a:solidFill>
                    <a:schemeClr val="tx1"/>
                  </a:solidFill>
                  <a:latin typeface="Calibri"/>
                  <a:cs typeface="Calibri"/>
                </a:rPr>
                <a:t>ABORT</a:t>
              </a:r>
              <a:endParaRPr lang="en-US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7543079" y="6248977"/>
              <a:ext cx="1525299" cy="532823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dirty="0">
                  <a:solidFill>
                    <a:schemeClr val="tx1"/>
                  </a:solidFill>
                  <a:latin typeface="Calibri"/>
                  <a:cs typeface="Calibri"/>
                </a:rPr>
                <a:t>COMMIT</a:t>
              </a:r>
              <a:endParaRPr lang="en-US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cxnSp>
          <p:nvCxnSpPr>
            <p:cNvPr id="8" name="Straight Arrow Connector 7"/>
            <p:cNvCxnSpPr>
              <a:stCxn id="4" idx="2"/>
              <a:endCxn id="5" idx="0"/>
            </p:cNvCxnSpPr>
            <p:nvPr/>
          </p:nvCxnSpPr>
          <p:spPr>
            <a:xfrm rot="5400000">
              <a:off x="6972734" y="4686156"/>
              <a:ext cx="684789" cy="1876"/>
            </a:xfrm>
            <a:prstGeom prst="straightConnector1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5" idx="2"/>
              <a:endCxn id="6" idx="0"/>
            </p:cNvCxnSpPr>
            <p:nvPr/>
          </p:nvCxnSpPr>
          <p:spPr>
            <a:xfrm rot="5400000">
              <a:off x="6477433" y="5410345"/>
              <a:ext cx="686666" cy="990600"/>
            </a:xfrm>
            <a:prstGeom prst="straightConnector1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5" idx="2"/>
              <a:endCxn id="7" idx="0"/>
            </p:cNvCxnSpPr>
            <p:nvPr/>
          </p:nvCxnSpPr>
          <p:spPr>
            <a:xfrm rot="16200000" flipH="1">
              <a:off x="7468033" y="5410345"/>
              <a:ext cx="686666" cy="990600"/>
            </a:xfrm>
            <a:prstGeom prst="straightConnector1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23"/>
            <p:cNvCxnSpPr>
              <a:stCxn id="4" idx="2"/>
              <a:endCxn id="6" idx="1"/>
            </p:cNvCxnSpPr>
            <p:nvPr/>
          </p:nvCxnSpPr>
          <p:spPr>
            <a:xfrm rot="5400000">
              <a:off x="5352689" y="4552013"/>
              <a:ext cx="2172566" cy="1754187"/>
            </a:xfrm>
            <a:prstGeom prst="curvedConnector4">
              <a:avLst>
                <a:gd name="adj1" fmla="val 24386"/>
                <a:gd name="adj2" fmla="val 113043"/>
              </a:avLst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740" name="TextBox 11"/>
            <p:cNvSpPr txBox="1">
              <a:spLocks noChangeArrowheads="1"/>
            </p:cNvSpPr>
            <p:nvPr/>
          </p:nvSpPr>
          <p:spPr bwMode="auto">
            <a:xfrm>
              <a:off x="4918363" y="4267201"/>
              <a:ext cx="2285998" cy="69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sv-SE" sz="1600" dirty="0" err="1">
                  <a:latin typeface="Calibri" charset="0"/>
                </a:rPr>
                <a:t>Recv</a:t>
              </a:r>
              <a:r>
                <a:rPr lang="sv-SE" sz="1600" dirty="0">
                  <a:latin typeface="Calibri" charset="0"/>
                </a:rPr>
                <a:t>: VOTE-REQ</a:t>
              </a:r>
            </a:p>
            <a:p>
              <a:pPr eaLnBrk="1" hangingPunct="1"/>
              <a:r>
                <a:rPr lang="sv-SE" sz="1600" dirty="0" err="1">
                  <a:latin typeface="Calibri" charset="0"/>
                </a:rPr>
                <a:t>Send</a:t>
              </a:r>
              <a:r>
                <a:rPr lang="sv-SE" sz="1600" dirty="0">
                  <a:latin typeface="Calibri" charset="0"/>
                </a:rPr>
                <a:t>: VOTE-ABORT</a:t>
              </a:r>
              <a:endParaRPr lang="en-US" sz="1600" dirty="0">
                <a:latin typeface="Calibri" charset="0"/>
              </a:endParaRPr>
            </a:p>
          </p:txBody>
        </p:sp>
        <p:sp>
          <p:nvSpPr>
            <p:cNvPr id="73741" name="TextBox 12"/>
            <p:cNvSpPr txBox="1">
              <a:spLocks noChangeArrowheads="1"/>
            </p:cNvSpPr>
            <p:nvPr/>
          </p:nvSpPr>
          <p:spPr bwMode="auto">
            <a:xfrm>
              <a:off x="7405256" y="4368225"/>
              <a:ext cx="2556163" cy="69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sv-SE" sz="1600">
                  <a:latin typeface="Calibri" charset="0"/>
                </a:rPr>
                <a:t>Recv: VOTE-REQ</a:t>
              </a:r>
            </a:p>
            <a:p>
              <a:pPr eaLnBrk="1" hangingPunct="1"/>
              <a:r>
                <a:rPr lang="sv-SE" sz="1600">
                  <a:latin typeface="Calibri" charset="0"/>
                </a:rPr>
                <a:t>Send: VOTE-COMMIT</a:t>
              </a:r>
              <a:endParaRPr lang="en-US" sz="1600">
                <a:latin typeface="Calibri" charset="0"/>
              </a:endParaRPr>
            </a:p>
          </p:txBody>
        </p:sp>
        <p:sp>
          <p:nvSpPr>
            <p:cNvPr id="73742" name="TextBox 13"/>
            <p:cNvSpPr txBox="1">
              <a:spLocks noChangeArrowheads="1"/>
            </p:cNvSpPr>
            <p:nvPr/>
          </p:nvSpPr>
          <p:spPr bwMode="auto">
            <a:xfrm>
              <a:off x="5008418" y="5757446"/>
              <a:ext cx="2535381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sv-SE" sz="1600">
                  <a:latin typeface="Calibri" charset="0"/>
                </a:rPr>
                <a:t>Recv: GLOBAL-ABORT</a:t>
              </a:r>
            </a:p>
          </p:txBody>
        </p:sp>
        <p:sp>
          <p:nvSpPr>
            <p:cNvPr id="73743" name="TextBox 14"/>
            <p:cNvSpPr txBox="1">
              <a:spLocks noChangeArrowheads="1"/>
            </p:cNvSpPr>
            <p:nvPr/>
          </p:nvSpPr>
          <p:spPr bwMode="auto">
            <a:xfrm>
              <a:off x="7315200" y="5757446"/>
              <a:ext cx="2646219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sv-SE" sz="1600">
                  <a:latin typeface="Calibri" charset="0"/>
                </a:rPr>
                <a:t>Recv: GLOBAL-COMMIT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639299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9248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Distributed Decision Making Discussion (1/2)</a:t>
            </a:r>
          </a:p>
        </p:txBody>
      </p:sp>
      <p:sp>
        <p:nvSpPr>
          <p:cNvPr id="98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413" y="762000"/>
            <a:ext cx="8866187" cy="6019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Why is distributed decision making desirable?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Fault Tolerance!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A group of machines can come to a decision even if one or more of them fail during the process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Simple failure mode called “</a:t>
            </a:r>
            <a:r>
              <a:rPr lang="en-US" altLang="ko-KR" sz="2400" dirty="0" err="1" smtClean="0">
                <a:ea typeface="굴림" panose="020B0600000101010101" pitchFamily="34" charset="-127"/>
              </a:rPr>
              <a:t>failstop</a:t>
            </a:r>
            <a:r>
              <a:rPr lang="en-US" altLang="ko-KR" sz="2400" dirty="0" smtClean="0">
                <a:ea typeface="굴림" panose="020B0600000101010101" pitchFamily="34" charset="-127"/>
              </a:rPr>
              <a:t>” (different modes later)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After decision made, result recorded in multiple places</a:t>
            </a:r>
          </a:p>
        </p:txBody>
      </p:sp>
    </p:spTree>
    <p:extLst>
      <p:ext uri="{BB962C8B-B14F-4D97-AF65-F5344CB8AC3E}">
        <p14:creationId xmlns:p14="http://schemas.microsoft.com/office/powerpoint/2010/main" val="21154302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4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6962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Distributed Decision Making Discussion (2/2)</a:t>
            </a:r>
          </a:p>
        </p:txBody>
      </p:sp>
      <p:sp>
        <p:nvSpPr>
          <p:cNvPr id="98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413" y="762000"/>
            <a:ext cx="8866187" cy="6019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Undesirable feature of Two-Phase Commit: Blocking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One machine can be stalled until another site recovers: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Site B writes 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altLang="ko-KR" sz="2400" dirty="0" smtClean="0">
                <a:latin typeface="Consolas" charset="0"/>
                <a:ea typeface="Consolas" charset="0"/>
                <a:cs typeface="Consolas" charset="0"/>
              </a:rPr>
              <a:t>prepared to commit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altLang="ko-KR" sz="24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400" dirty="0" smtClean="0">
                <a:ea typeface="굴림" panose="020B0600000101010101" pitchFamily="34" charset="-127"/>
              </a:rPr>
              <a:t>record to its log, sends a 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altLang="ko-KR" sz="2400" dirty="0" smtClean="0">
                <a:latin typeface="Consolas" charset="0"/>
                <a:ea typeface="Consolas" charset="0"/>
                <a:cs typeface="Consolas" charset="0"/>
              </a:rPr>
              <a:t>yes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altLang="ko-KR" sz="24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400" dirty="0" smtClean="0">
                <a:ea typeface="굴림" panose="020B0600000101010101" pitchFamily="34" charset="-127"/>
              </a:rPr>
              <a:t>vote to the coordinator (site A) and crashes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Site A crashes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Site B wakes up, check its log, and realizes that it has voted 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altLang="ko-KR" sz="2400" dirty="0" smtClean="0">
                <a:latin typeface="Consolas" charset="0"/>
                <a:ea typeface="Consolas" charset="0"/>
                <a:cs typeface="Consolas" charset="0"/>
              </a:rPr>
              <a:t>yes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altLang="ko-KR" sz="24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400" dirty="0" smtClean="0">
                <a:ea typeface="굴림" panose="020B0600000101010101" pitchFamily="34" charset="-127"/>
              </a:rPr>
              <a:t>on the update. It sends a message to site A asking what happened. At this point, B cannot decide to abort, because update may have committed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B is blocked until A comes back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A blocked site holds resources (locks on updated items, pages pinned in memory, </a:t>
            </a:r>
            <a:r>
              <a:rPr lang="en-US" altLang="ko-KR" sz="2400" dirty="0" err="1" smtClean="0">
                <a:ea typeface="굴림" panose="020B0600000101010101" pitchFamily="34" charset="-127"/>
              </a:rPr>
              <a:t>etc</a:t>
            </a:r>
            <a:r>
              <a:rPr lang="en-US" altLang="ko-KR" sz="2400" dirty="0" smtClean="0">
                <a:ea typeface="굴림" panose="020B0600000101010101" pitchFamily="34" charset="-127"/>
              </a:rPr>
              <a:t>) until learns fate of update</a:t>
            </a:r>
          </a:p>
        </p:txBody>
      </p:sp>
    </p:spTree>
    <p:extLst>
      <p:ext uri="{BB962C8B-B14F-4D97-AF65-F5344CB8AC3E}">
        <p14:creationId xmlns:p14="http://schemas.microsoft.com/office/powerpoint/2010/main" val="11323837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4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PAXOS</a:t>
            </a:r>
          </a:p>
        </p:txBody>
      </p:sp>
      <p:sp>
        <p:nvSpPr>
          <p:cNvPr id="98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413" y="762000"/>
            <a:ext cx="8866187" cy="6019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PAXOS</a:t>
            </a:r>
            <a:r>
              <a:rPr lang="en-US" altLang="ko-KR" dirty="0" smtClean="0">
                <a:ea typeface="굴림" panose="020B0600000101010101" pitchFamily="34" charset="-127"/>
              </a:rPr>
              <a:t>: An alternative used by Google and others that does not have this blocking problem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Develop by Leslie </a:t>
            </a:r>
            <a:r>
              <a:rPr lang="en-US" altLang="ko-KR" dirty="0" err="1" smtClean="0">
                <a:ea typeface="굴림" panose="020B0600000101010101" pitchFamily="34" charset="-127"/>
              </a:rPr>
              <a:t>Lamport</a:t>
            </a:r>
            <a:r>
              <a:rPr lang="en-US" altLang="ko-KR" dirty="0" smtClean="0">
                <a:ea typeface="굴림" panose="020B0600000101010101" pitchFamily="34" charset="-127"/>
              </a:rPr>
              <a:t> (Turing Award Winner)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happens if one or more of the nodes is malicious?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Malicious:</a:t>
            </a:r>
            <a:r>
              <a:rPr lang="en-US" altLang="ko-KR" sz="2400" dirty="0" smtClean="0">
                <a:ea typeface="굴림" panose="020B0600000101010101" pitchFamily="34" charset="-127"/>
              </a:rPr>
              <a:t> attempting to compromise the decision making</a:t>
            </a:r>
          </a:p>
        </p:txBody>
      </p:sp>
    </p:spTree>
    <p:extLst>
      <p:ext uri="{BB962C8B-B14F-4D97-AF65-F5344CB8AC3E}">
        <p14:creationId xmlns:p14="http://schemas.microsoft.com/office/powerpoint/2010/main" val="7984148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4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509393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Byzantine General’s Problem</a:t>
            </a:r>
          </a:p>
        </p:txBody>
      </p:sp>
      <p:sp>
        <p:nvSpPr>
          <p:cNvPr id="9861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" y="3825875"/>
            <a:ext cx="9067800" cy="2651125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en-US" altLang="ko-KR" sz="2800" dirty="0" err="1" smtClean="0">
                <a:ea typeface="굴림" panose="020B0600000101010101" pitchFamily="34" charset="-127"/>
              </a:rPr>
              <a:t>Byazantine</a:t>
            </a:r>
            <a:r>
              <a:rPr lang="en-US" altLang="ko-KR" sz="2800" dirty="0" smtClean="0">
                <a:ea typeface="굴림" panose="020B0600000101010101" pitchFamily="34" charset="-127"/>
              </a:rPr>
              <a:t> General’s Problem (n players):</a:t>
            </a:r>
          </a:p>
          <a:p>
            <a:pPr lvl="1"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One General and n-1 Lieutenants</a:t>
            </a:r>
          </a:p>
          <a:p>
            <a:pPr lvl="1"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Some number of these (</a:t>
            </a:r>
            <a:r>
              <a:rPr lang="en-US" altLang="ko-KR" sz="2400" i="1" dirty="0" smtClean="0">
                <a:ea typeface="굴림" panose="020B0600000101010101" pitchFamily="34" charset="-127"/>
              </a:rPr>
              <a:t>f</a:t>
            </a:r>
            <a:r>
              <a:rPr lang="en-US" altLang="ko-KR" sz="2400" dirty="0" smtClean="0">
                <a:ea typeface="굴림" panose="020B0600000101010101" pitchFamily="34" charset="-127"/>
              </a:rPr>
              <a:t>) can be insane or malicious</a:t>
            </a:r>
          </a:p>
          <a:p>
            <a:pPr>
              <a:spcBef>
                <a:spcPct val="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The commanding general must send an order to his n-1 lieutenants such that the following Integrity Constraints apply:</a:t>
            </a:r>
          </a:p>
          <a:p>
            <a:pPr lvl="1"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IC1: All loyal lieutenants obey the same order</a:t>
            </a:r>
          </a:p>
          <a:p>
            <a:pPr lvl="1">
              <a:spcBef>
                <a:spcPct val="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IC2: If the commanding general is loyal, then all loyal lieutenants obey the order he sends</a:t>
            </a:r>
          </a:p>
        </p:txBody>
      </p:sp>
      <p:grpSp>
        <p:nvGrpSpPr>
          <p:cNvPr id="986148" name="Group 36"/>
          <p:cNvGrpSpPr>
            <a:grpSpLocks/>
          </p:cNvGrpSpPr>
          <p:nvPr/>
        </p:nvGrpSpPr>
        <p:grpSpPr bwMode="auto">
          <a:xfrm>
            <a:off x="1828800" y="1208089"/>
            <a:ext cx="1122363" cy="1916288"/>
            <a:chOff x="1152" y="734"/>
            <a:chExt cx="707" cy="1264"/>
          </a:xfrm>
        </p:grpSpPr>
        <p:pic>
          <p:nvPicPr>
            <p:cNvPr id="27695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734"/>
              <a:ext cx="659" cy="9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7696" name="Text Box 16"/>
            <p:cNvSpPr txBox="1">
              <a:spLocks noChangeArrowheads="1"/>
            </p:cNvSpPr>
            <p:nvPr/>
          </p:nvSpPr>
          <p:spPr bwMode="auto">
            <a:xfrm>
              <a:off x="1152" y="1728"/>
              <a:ext cx="691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General</a:t>
              </a:r>
            </a:p>
          </p:txBody>
        </p:sp>
      </p:grpSp>
      <p:grpSp>
        <p:nvGrpSpPr>
          <p:cNvPr id="986164" name="Group 52"/>
          <p:cNvGrpSpPr>
            <a:grpSpLocks/>
          </p:cNvGrpSpPr>
          <p:nvPr/>
        </p:nvGrpSpPr>
        <p:grpSpPr bwMode="auto">
          <a:xfrm>
            <a:off x="2955926" y="1236663"/>
            <a:ext cx="3140076" cy="1431152"/>
            <a:chOff x="1862" y="779"/>
            <a:chExt cx="1978" cy="944"/>
          </a:xfrm>
        </p:grpSpPr>
        <p:grpSp>
          <p:nvGrpSpPr>
            <p:cNvPr id="27686" name="Group 51"/>
            <p:cNvGrpSpPr>
              <a:grpSpLocks/>
            </p:cNvGrpSpPr>
            <p:nvPr/>
          </p:nvGrpSpPr>
          <p:grpSpPr bwMode="auto">
            <a:xfrm>
              <a:off x="1920" y="1128"/>
              <a:ext cx="1920" cy="456"/>
              <a:chOff x="1920" y="1128"/>
              <a:chExt cx="1920" cy="456"/>
            </a:xfrm>
          </p:grpSpPr>
          <p:sp>
            <p:nvSpPr>
              <p:cNvPr id="27693" name="Line 11"/>
              <p:cNvSpPr>
                <a:spLocks noChangeShapeType="1"/>
              </p:cNvSpPr>
              <p:nvPr/>
            </p:nvSpPr>
            <p:spPr bwMode="auto">
              <a:xfrm>
                <a:off x="1920" y="1227"/>
                <a:ext cx="1920" cy="357"/>
              </a:xfrm>
              <a:prstGeom prst="line">
                <a:avLst/>
              </a:prstGeom>
              <a:noFill/>
              <a:ln w="38100">
                <a:solidFill>
                  <a:schemeClr val="accent6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7694" name="Text Box 22"/>
              <p:cNvSpPr txBox="1">
                <a:spLocks noChangeArrowheads="1"/>
              </p:cNvSpPr>
              <p:nvPr/>
            </p:nvSpPr>
            <p:spPr bwMode="auto">
              <a:xfrm rot="345725">
                <a:off x="2147" y="1128"/>
                <a:ext cx="49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600" b="0">
                    <a:solidFill>
                      <a:schemeClr val="accent6"/>
                    </a:solidFill>
                    <a:latin typeface="Gill Sans" charset="0"/>
                    <a:ea typeface="Gill Sans" charset="0"/>
                    <a:cs typeface="Gill Sans" charset="0"/>
                  </a:rPr>
                  <a:t>Attack!</a:t>
                </a:r>
              </a:p>
            </p:txBody>
          </p:sp>
        </p:grpSp>
        <p:grpSp>
          <p:nvGrpSpPr>
            <p:cNvPr id="27687" name="Group 42"/>
            <p:cNvGrpSpPr>
              <a:grpSpLocks/>
            </p:cNvGrpSpPr>
            <p:nvPr/>
          </p:nvGrpSpPr>
          <p:grpSpPr bwMode="auto">
            <a:xfrm>
              <a:off x="1920" y="779"/>
              <a:ext cx="689" cy="352"/>
              <a:chOff x="1920" y="779"/>
              <a:chExt cx="689" cy="352"/>
            </a:xfrm>
          </p:grpSpPr>
          <p:sp>
            <p:nvSpPr>
              <p:cNvPr id="27691" name="Line 10"/>
              <p:cNvSpPr>
                <a:spLocks noChangeShapeType="1"/>
              </p:cNvSpPr>
              <p:nvPr/>
            </p:nvSpPr>
            <p:spPr bwMode="auto">
              <a:xfrm flipV="1">
                <a:off x="1920" y="795"/>
                <a:ext cx="689" cy="336"/>
              </a:xfrm>
              <a:prstGeom prst="line">
                <a:avLst/>
              </a:prstGeom>
              <a:noFill/>
              <a:ln w="38100">
                <a:solidFill>
                  <a:schemeClr val="accent6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7692" name="Text Box 34"/>
              <p:cNvSpPr txBox="1">
                <a:spLocks noChangeArrowheads="1"/>
              </p:cNvSpPr>
              <p:nvPr/>
            </p:nvSpPr>
            <p:spPr bwMode="auto">
              <a:xfrm rot="20108178">
                <a:off x="1954" y="779"/>
                <a:ext cx="49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600" b="0">
                    <a:solidFill>
                      <a:schemeClr val="accent6"/>
                    </a:solidFill>
                    <a:latin typeface="Gill Sans" charset="0"/>
                    <a:ea typeface="Gill Sans" charset="0"/>
                    <a:cs typeface="Gill Sans" charset="0"/>
                  </a:rPr>
                  <a:t>Attack!</a:t>
                </a:r>
              </a:p>
            </p:txBody>
          </p:sp>
        </p:grpSp>
        <p:grpSp>
          <p:nvGrpSpPr>
            <p:cNvPr id="27688" name="Group 45"/>
            <p:cNvGrpSpPr>
              <a:grpSpLocks/>
            </p:cNvGrpSpPr>
            <p:nvPr/>
          </p:nvGrpSpPr>
          <p:grpSpPr bwMode="auto">
            <a:xfrm>
              <a:off x="1862" y="1296"/>
              <a:ext cx="698" cy="427"/>
              <a:chOff x="1862" y="1296"/>
              <a:chExt cx="698" cy="427"/>
            </a:xfrm>
          </p:grpSpPr>
          <p:sp>
            <p:nvSpPr>
              <p:cNvPr id="27689" name="Line 13"/>
              <p:cNvSpPr>
                <a:spLocks noChangeShapeType="1"/>
              </p:cNvSpPr>
              <p:nvPr/>
            </p:nvSpPr>
            <p:spPr bwMode="auto">
              <a:xfrm>
                <a:off x="1900" y="1296"/>
                <a:ext cx="660" cy="427"/>
              </a:xfrm>
              <a:prstGeom prst="line">
                <a:avLst/>
              </a:prstGeom>
              <a:noFill/>
              <a:ln w="38100">
                <a:solidFill>
                  <a:schemeClr val="accent6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7690" name="Text Box 35"/>
              <p:cNvSpPr txBox="1">
                <a:spLocks noChangeArrowheads="1"/>
              </p:cNvSpPr>
              <p:nvPr/>
            </p:nvSpPr>
            <p:spPr bwMode="auto">
              <a:xfrm rot="1798899">
                <a:off x="1862" y="1436"/>
                <a:ext cx="49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600" b="0">
                    <a:solidFill>
                      <a:schemeClr val="accent6"/>
                    </a:solidFill>
                    <a:latin typeface="Gill Sans" charset="0"/>
                    <a:ea typeface="Gill Sans" charset="0"/>
                    <a:cs typeface="Gill Sans" charset="0"/>
                  </a:rPr>
                  <a:t>Attack!</a:t>
                </a:r>
              </a:p>
            </p:txBody>
          </p:sp>
        </p:grpSp>
      </p:grpSp>
      <p:grpSp>
        <p:nvGrpSpPr>
          <p:cNvPr id="986186" name="Group 74"/>
          <p:cNvGrpSpPr>
            <a:grpSpLocks/>
          </p:cNvGrpSpPr>
          <p:nvPr/>
        </p:nvGrpSpPr>
        <p:grpSpPr bwMode="auto">
          <a:xfrm>
            <a:off x="4800600" y="2576513"/>
            <a:ext cx="1143000" cy="418430"/>
            <a:chOff x="3024" y="1623"/>
            <a:chExt cx="720" cy="276"/>
          </a:xfrm>
        </p:grpSpPr>
        <p:sp>
          <p:nvSpPr>
            <p:cNvPr id="27684" name="Text Box 60"/>
            <p:cNvSpPr txBox="1">
              <a:spLocks noChangeArrowheads="1"/>
            </p:cNvSpPr>
            <p:nvPr/>
          </p:nvSpPr>
          <p:spPr bwMode="auto">
            <a:xfrm rot="20835745">
              <a:off x="3096" y="1623"/>
              <a:ext cx="54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600" b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Retreat!</a:t>
              </a:r>
            </a:p>
          </p:txBody>
        </p:sp>
        <p:sp>
          <p:nvSpPr>
            <p:cNvPr id="27685" name="Line 27"/>
            <p:cNvSpPr>
              <a:spLocks noChangeShapeType="1"/>
            </p:cNvSpPr>
            <p:nvPr/>
          </p:nvSpPr>
          <p:spPr bwMode="auto">
            <a:xfrm flipV="1">
              <a:off x="3024" y="1728"/>
              <a:ext cx="720" cy="171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986187" name="Group 75"/>
          <p:cNvGrpSpPr>
            <a:grpSpLocks/>
          </p:cNvGrpSpPr>
          <p:nvPr/>
        </p:nvGrpSpPr>
        <p:grpSpPr bwMode="auto">
          <a:xfrm>
            <a:off x="4800600" y="2852742"/>
            <a:ext cx="1143000" cy="410850"/>
            <a:chOff x="3024" y="1797"/>
            <a:chExt cx="720" cy="271"/>
          </a:xfrm>
        </p:grpSpPr>
        <p:sp>
          <p:nvSpPr>
            <p:cNvPr id="27682" name="Text Box 40"/>
            <p:cNvSpPr txBox="1">
              <a:spLocks noChangeArrowheads="1"/>
            </p:cNvSpPr>
            <p:nvPr/>
          </p:nvSpPr>
          <p:spPr bwMode="auto">
            <a:xfrm rot="20901608">
              <a:off x="3202" y="1856"/>
              <a:ext cx="49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600" b="0">
                  <a:latin typeface="Gill Sans" charset="0"/>
                  <a:ea typeface="Gill Sans" charset="0"/>
                  <a:cs typeface="Gill Sans" charset="0"/>
                </a:rPr>
                <a:t>Attack!</a:t>
              </a:r>
            </a:p>
          </p:txBody>
        </p:sp>
        <p:sp>
          <p:nvSpPr>
            <p:cNvPr id="27683" name="Line 59"/>
            <p:cNvSpPr>
              <a:spLocks noChangeShapeType="1"/>
            </p:cNvSpPr>
            <p:nvPr/>
          </p:nvSpPr>
          <p:spPr bwMode="auto">
            <a:xfrm flipV="1">
              <a:off x="3024" y="1797"/>
              <a:ext cx="720" cy="17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986185" name="Group 73"/>
          <p:cNvGrpSpPr>
            <a:grpSpLocks/>
          </p:cNvGrpSpPr>
          <p:nvPr/>
        </p:nvGrpSpPr>
        <p:grpSpPr bwMode="auto">
          <a:xfrm>
            <a:off x="4724400" y="1752600"/>
            <a:ext cx="1243013" cy="1018786"/>
            <a:chOff x="2976" y="1104"/>
            <a:chExt cx="783" cy="672"/>
          </a:xfrm>
        </p:grpSpPr>
        <p:sp>
          <p:nvSpPr>
            <p:cNvPr id="27680" name="Text Box 41"/>
            <p:cNvSpPr txBox="1">
              <a:spLocks noChangeArrowheads="1"/>
            </p:cNvSpPr>
            <p:nvPr/>
          </p:nvSpPr>
          <p:spPr bwMode="auto">
            <a:xfrm>
              <a:off x="3216" y="1248"/>
              <a:ext cx="54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600" b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Retreat!</a:t>
              </a:r>
            </a:p>
          </p:txBody>
        </p:sp>
        <p:sp>
          <p:nvSpPr>
            <p:cNvPr id="27681" name="Freeform 64"/>
            <p:cNvSpPr>
              <a:spLocks/>
            </p:cNvSpPr>
            <p:nvPr/>
          </p:nvSpPr>
          <p:spPr bwMode="auto">
            <a:xfrm>
              <a:off x="2976" y="1104"/>
              <a:ext cx="240" cy="672"/>
            </a:xfrm>
            <a:custGeom>
              <a:avLst/>
              <a:gdLst>
                <a:gd name="T0" fmla="*/ 0 w 240"/>
                <a:gd name="T1" fmla="*/ 672 h 672"/>
                <a:gd name="T2" fmla="*/ 144 w 240"/>
                <a:gd name="T3" fmla="*/ 528 h 672"/>
                <a:gd name="T4" fmla="*/ 240 w 240"/>
                <a:gd name="T5" fmla="*/ 240 h 672"/>
                <a:gd name="T6" fmla="*/ 144 w 240"/>
                <a:gd name="T7" fmla="*/ 0 h 6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0" h="672">
                  <a:moveTo>
                    <a:pt x="0" y="672"/>
                  </a:moveTo>
                  <a:cubicBezTo>
                    <a:pt x="52" y="636"/>
                    <a:pt x="104" y="600"/>
                    <a:pt x="144" y="528"/>
                  </a:cubicBezTo>
                  <a:cubicBezTo>
                    <a:pt x="184" y="456"/>
                    <a:pt x="240" y="328"/>
                    <a:pt x="240" y="240"/>
                  </a:cubicBezTo>
                  <a:cubicBezTo>
                    <a:pt x="240" y="152"/>
                    <a:pt x="192" y="76"/>
                    <a:pt x="144" y="0"/>
                  </a:cubicBez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986184" name="Group 72"/>
          <p:cNvGrpSpPr>
            <a:grpSpLocks/>
          </p:cNvGrpSpPr>
          <p:nvPr/>
        </p:nvGrpSpPr>
        <p:grpSpPr bwMode="auto">
          <a:xfrm>
            <a:off x="3963988" y="1828800"/>
            <a:ext cx="989012" cy="873246"/>
            <a:chOff x="2496" y="1154"/>
            <a:chExt cx="623" cy="576"/>
          </a:xfrm>
        </p:grpSpPr>
        <p:sp>
          <p:nvSpPr>
            <p:cNvPr id="27678" name="Freeform 61"/>
            <p:cNvSpPr>
              <a:spLocks/>
            </p:cNvSpPr>
            <p:nvPr/>
          </p:nvSpPr>
          <p:spPr bwMode="auto">
            <a:xfrm rot="406774">
              <a:off x="2975" y="1154"/>
              <a:ext cx="144" cy="576"/>
            </a:xfrm>
            <a:custGeom>
              <a:avLst/>
              <a:gdLst>
                <a:gd name="T0" fmla="*/ 26 w 264"/>
                <a:gd name="T1" fmla="*/ 0 h 576"/>
                <a:gd name="T2" fmla="*/ 131 w 264"/>
                <a:gd name="T3" fmla="*/ 192 h 576"/>
                <a:gd name="T4" fmla="*/ 105 w 264"/>
                <a:gd name="T5" fmla="*/ 432 h 576"/>
                <a:gd name="T6" fmla="*/ 0 w 264"/>
                <a:gd name="T7" fmla="*/ 576 h 5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4" h="576">
                  <a:moveTo>
                    <a:pt x="48" y="0"/>
                  </a:moveTo>
                  <a:cubicBezTo>
                    <a:pt x="132" y="60"/>
                    <a:pt x="216" y="120"/>
                    <a:pt x="240" y="192"/>
                  </a:cubicBezTo>
                  <a:cubicBezTo>
                    <a:pt x="264" y="264"/>
                    <a:pt x="232" y="368"/>
                    <a:pt x="192" y="432"/>
                  </a:cubicBezTo>
                  <a:cubicBezTo>
                    <a:pt x="152" y="496"/>
                    <a:pt x="76" y="536"/>
                    <a:pt x="0" y="576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679" name="Text Box 65"/>
            <p:cNvSpPr txBox="1">
              <a:spLocks noChangeArrowheads="1"/>
            </p:cNvSpPr>
            <p:nvPr/>
          </p:nvSpPr>
          <p:spPr bwMode="auto">
            <a:xfrm>
              <a:off x="2496" y="1440"/>
              <a:ext cx="49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600" b="0">
                  <a:latin typeface="Gill Sans" charset="0"/>
                  <a:ea typeface="Gill Sans" charset="0"/>
                  <a:cs typeface="Gill Sans" charset="0"/>
                </a:rPr>
                <a:t>Attack!</a:t>
              </a:r>
            </a:p>
          </p:txBody>
        </p:sp>
      </p:grpSp>
      <p:grpSp>
        <p:nvGrpSpPr>
          <p:cNvPr id="986188" name="Group 76"/>
          <p:cNvGrpSpPr>
            <a:grpSpLocks/>
          </p:cNvGrpSpPr>
          <p:nvPr/>
        </p:nvGrpSpPr>
        <p:grpSpPr bwMode="auto">
          <a:xfrm>
            <a:off x="4876800" y="1219200"/>
            <a:ext cx="1524000" cy="660998"/>
            <a:chOff x="3072" y="768"/>
            <a:chExt cx="960" cy="436"/>
          </a:xfrm>
        </p:grpSpPr>
        <p:grpSp>
          <p:nvGrpSpPr>
            <p:cNvPr id="27672" name="Group 71"/>
            <p:cNvGrpSpPr>
              <a:grpSpLocks/>
            </p:cNvGrpSpPr>
            <p:nvPr/>
          </p:nvGrpSpPr>
          <p:grpSpPr bwMode="auto">
            <a:xfrm>
              <a:off x="3120" y="768"/>
              <a:ext cx="912" cy="357"/>
              <a:chOff x="3120" y="768"/>
              <a:chExt cx="912" cy="357"/>
            </a:xfrm>
          </p:grpSpPr>
          <p:sp>
            <p:nvSpPr>
              <p:cNvPr id="27676" name="Line 66"/>
              <p:cNvSpPr>
                <a:spLocks noChangeShapeType="1"/>
              </p:cNvSpPr>
              <p:nvPr/>
            </p:nvSpPr>
            <p:spPr bwMode="auto">
              <a:xfrm>
                <a:off x="3120" y="768"/>
                <a:ext cx="912" cy="35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7677" name="Text Box 67"/>
              <p:cNvSpPr txBox="1">
                <a:spLocks noChangeArrowheads="1"/>
              </p:cNvSpPr>
              <p:nvPr/>
            </p:nvSpPr>
            <p:spPr bwMode="auto">
              <a:xfrm rot="1183538">
                <a:off x="3490" y="800"/>
                <a:ext cx="49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600" b="0">
                    <a:latin typeface="Gill Sans" charset="0"/>
                    <a:ea typeface="Gill Sans" charset="0"/>
                    <a:cs typeface="Gill Sans" charset="0"/>
                  </a:rPr>
                  <a:t>Attack!</a:t>
                </a:r>
              </a:p>
            </p:txBody>
          </p:sp>
        </p:grpSp>
        <p:grpSp>
          <p:nvGrpSpPr>
            <p:cNvPr id="27673" name="Group 70"/>
            <p:cNvGrpSpPr>
              <a:grpSpLocks/>
            </p:cNvGrpSpPr>
            <p:nvPr/>
          </p:nvGrpSpPr>
          <p:grpSpPr bwMode="auto">
            <a:xfrm>
              <a:off x="3072" y="843"/>
              <a:ext cx="912" cy="361"/>
              <a:chOff x="3072" y="843"/>
              <a:chExt cx="912" cy="361"/>
            </a:xfrm>
          </p:grpSpPr>
          <p:sp>
            <p:nvSpPr>
              <p:cNvPr id="27674" name="Line 23"/>
              <p:cNvSpPr>
                <a:spLocks noChangeShapeType="1"/>
              </p:cNvSpPr>
              <p:nvPr/>
            </p:nvSpPr>
            <p:spPr bwMode="auto">
              <a:xfrm>
                <a:off x="3072" y="843"/>
                <a:ext cx="912" cy="35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7675" name="Text Box 68"/>
              <p:cNvSpPr txBox="1">
                <a:spLocks noChangeArrowheads="1"/>
              </p:cNvSpPr>
              <p:nvPr/>
            </p:nvSpPr>
            <p:spPr bwMode="auto">
              <a:xfrm rot="1183538">
                <a:off x="3250" y="992"/>
                <a:ext cx="49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600" b="0">
                    <a:latin typeface="Gill Sans" charset="0"/>
                    <a:ea typeface="Gill Sans" charset="0"/>
                    <a:cs typeface="Gill Sans" charset="0"/>
                  </a:rPr>
                  <a:t>Attack!</a:t>
                </a:r>
              </a:p>
            </p:txBody>
          </p:sp>
        </p:grpSp>
      </p:grpSp>
      <p:grpSp>
        <p:nvGrpSpPr>
          <p:cNvPr id="986181" name="Group 69"/>
          <p:cNvGrpSpPr>
            <a:grpSpLocks/>
          </p:cNvGrpSpPr>
          <p:nvPr/>
        </p:nvGrpSpPr>
        <p:grpSpPr bwMode="auto">
          <a:xfrm>
            <a:off x="4038600" y="576263"/>
            <a:ext cx="4298950" cy="3233737"/>
            <a:chOff x="2544" y="363"/>
            <a:chExt cx="2708" cy="2133"/>
          </a:xfrm>
        </p:grpSpPr>
        <p:grpSp>
          <p:nvGrpSpPr>
            <p:cNvPr id="27663" name="Group 24"/>
            <p:cNvGrpSpPr>
              <a:grpSpLocks/>
            </p:cNvGrpSpPr>
            <p:nvPr/>
          </p:nvGrpSpPr>
          <p:grpSpPr bwMode="auto">
            <a:xfrm>
              <a:off x="2544" y="363"/>
              <a:ext cx="1448" cy="933"/>
              <a:chOff x="2784" y="384"/>
              <a:chExt cx="1448" cy="933"/>
            </a:xfrm>
          </p:grpSpPr>
          <p:pic>
            <p:nvPicPr>
              <p:cNvPr id="27670" name="Picture 7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784" y="384"/>
                <a:ext cx="543" cy="9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7671" name="Text Box 17"/>
              <p:cNvSpPr txBox="1">
                <a:spLocks noChangeArrowheads="1"/>
              </p:cNvSpPr>
              <p:nvPr/>
            </p:nvSpPr>
            <p:spPr bwMode="auto">
              <a:xfrm>
                <a:off x="3360" y="576"/>
                <a:ext cx="872" cy="2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Lieutenant</a:t>
                </a:r>
              </a:p>
            </p:txBody>
          </p:sp>
        </p:grpSp>
        <p:grpSp>
          <p:nvGrpSpPr>
            <p:cNvPr id="27664" name="Group 25"/>
            <p:cNvGrpSpPr>
              <a:grpSpLocks/>
            </p:cNvGrpSpPr>
            <p:nvPr/>
          </p:nvGrpSpPr>
          <p:grpSpPr bwMode="auto">
            <a:xfrm>
              <a:off x="3840" y="1104"/>
              <a:ext cx="1412" cy="932"/>
              <a:chOff x="3792" y="960"/>
              <a:chExt cx="1412" cy="932"/>
            </a:xfrm>
          </p:grpSpPr>
          <p:pic>
            <p:nvPicPr>
              <p:cNvPr id="27668" name="Picture 8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792" y="960"/>
                <a:ext cx="543" cy="9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7669" name="Text Box 20"/>
              <p:cNvSpPr txBox="1">
                <a:spLocks noChangeArrowheads="1"/>
              </p:cNvSpPr>
              <p:nvPr/>
            </p:nvSpPr>
            <p:spPr bwMode="auto">
              <a:xfrm>
                <a:off x="4332" y="1311"/>
                <a:ext cx="872" cy="2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Lieutenant</a:t>
                </a:r>
              </a:p>
            </p:txBody>
          </p:sp>
        </p:grpSp>
        <p:grpSp>
          <p:nvGrpSpPr>
            <p:cNvPr id="27665" name="Group 58"/>
            <p:cNvGrpSpPr>
              <a:grpSpLocks/>
            </p:cNvGrpSpPr>
            <p:nvPr/>
          </p:nvGrpSpPr>
          <p:grpSpPr bwMode="auto">
            <a:xfrm>
              <a:off x="2556" y="1584"/>
              <a:ext cx="1256" cy="912"/>
              <a:chOff x="2640" y="1488"/>
              <a:chExt cx="1256" cy="912"/>
            </a:xfrm>
          </p:grpSpPr>
          <p:sp>
            <p:nvSpPr>
              <p:cNvPr id="27666" name="Text Box 21"/>
              <p:cNvSpPr txBox="1">
                <a:spLocks noChangeArrowheads="1"/>
              </p:cNvSpPr>
              <p:nvPr/>
            </p:nvSpPr>
            <p:spPr bwMode="auto">
              <a:xfrm>
                <a:off x="3024" y="2064"/>
                <a:ext cx="872" cy="2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Lieutenant</a:t>
                </a:r>
              </a:p>
            </p:txBody>
          </p:sp>
          <p:pic>
            <p:nvPicPr>
              <p:cNvPr id="27667" name="Picture 57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40" y="1488"/>
                <a:ext cx="427" cy="9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986191" name="Group 79"/>
          <p:cNvGrpSpPr>
            <a:grpSpLocks/>
          </p:cNvGrpSpPr>
          <p:nvPr/>
        </p:nvGrpSpPr>
        <p:grpSpPr bwMode="auto">
          <a:xfrm>
            <a:off x="2127250" y="3200402"/>
            <a:ext cx="1987550" cy="723157"/>
            <a:chOff x="1340" y="2016"/>
            <a:chExt cx="1252" cy="477"/>
          </a:xfrm>
        </p:grpSpPr>
        <p:sp>
          <p:nvSpPr>
            <p:cNvPr id="27661" name="Text Box 77"/>
            <p:cNvSpPr txBox="1">
              <a:spLocks noChangeArrowheads="1"/>
            </p:cNvSpPr>
            <p:nvPr/>
          </p:nvSpPr>
          <p:spPr bwMode="auto">
            <a:xfrm>
              <a:off x="1340" y="2223"/>
              <a:ext cx="829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Malicious!</a:t>
              </a:r>
            </a:p>
          </p:txBody>
        </p:sp>
        <p:sp>
          <p:nvSpPr>
            <p:cNvPr id="27662" name="AutoShape 78"/>
            <p:cNvSpPr>
              <a:spLocks noChangeArrowheads="1"/>
            </p:cNvSpPr>
            <p:nvPr/>
          </p:nvSpPr>
          <p:spPr bwMode="auto">
            <a:xfrm rot="-1979047">
              <a:off x="2208" y="2016"/>
              <a:ext cx="384" cy="336"/>
            </a:xfrm>
            <a:prstGeom prst="rightArrow">
              <a:avLst>
                <a:gd name="adj1" fmla="val 50000"/>
                <a:gd name="adj2" fmla="val 28571"/>
              </a:avLst>
            </a:prstGeom>
            <a:solidFill>
              <a:srgbClr val="FC0128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79491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8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8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98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98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98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8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8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6117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Byzantine General’s Problem (con’t)</a:t>
            </a:r>
          </a:p>
        </p:txBody>
      </p:sp>
      <p:sp>
        <p:nvSpPr>
          <p:cNvPr id="98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762000"/>
            <a:ext cx="8674100" cy="5410200"/>
          </a:xfrm>
        </p:spPr>
        <p:txBody>
          <a:bodyPr/>
          <a:lstStyle/>
          <a:p>
            <a:pPr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Impossibility Results:</a:t>
            </a:r>
          </a:p>
          <a:p>
            <a:pPr lvl="1"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Cannot solve Byzantine General’s Problem with </a:t>
            </a:r>
            <a:r>
              <a:rPr lang="en-US" altLang="ko-KR" i="1" dirty="0" smtClean="0">
                <a:ea typeface="굴림" panose="020B0600000101010101" pitchFamily="34" charset="-127"/>
              </a:rPr>
              <a:t>n=3</a:t>
            </a:r>
            <a:r>
              <a:rPr lang="en-US" altLang="ko-KR" dirty="0" smtClean="0">
                <a:ea typeface="굴림" panose="020B0600000101010101" pitchFamily="34" charset="-127"/>
              </a:rPr>
              <a:t> because one malicious player can mess up things</a:t>
            </a:r>
          </a:p>
          <a:p>
            <a:pPr lvl="1">
              <a:spcBef>
                <a:spcPct val="5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spcBef>
                <a:spcPct val="5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spcBef>
                <a:spcPct val="5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spcBef>
                <a:spcPct val="5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marL="457200" lvl="1" indent="0">
              <a:spcBef>
                <a:spcPct val="15000"/>
              </a:spcBef>
              <a:buNone/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With </a:t>
            </a:r>
            <a:r>
              <a:rPr lang="en-US" altLang="ko-KR" i="1" dirty="0" smtClean="0">
                <a:ea typeface="굴림" panose="020B0600000101010101" pitchFamily="34" charset="-127"/>
              </a:rPr>
              <a:t>f</a:t>
            </a:r>
            <a:r>
              <a:rPr lang="en-US" altLang="ko-KR" dirty="0" smtClean="0">
                <a:ea typeface="굴림" panose="020B0600000101010101" pitchFamily="34" charset="-127"/>
              </a:rPr>
              <a:t> faults, need </a:t>
            </a:r>
            <a:r>
              <a:rPr lang="en-US" altLang="ko-KR" i="1" dirty="0" smtClean="0">
                <a:ea typeface="굴림" panose="020B0600000101010101" pitchFamily="34" charset="-127"/>
              </a:rPr>
              <a:t>n &gt; 3f</a:t>
            </a:r>
            <a:r>
              <a:rPr lang="en-US" altLang="ko-KR" dirty="0" smtClean="0">
                <a:ea typeface="굴림" panose="020B0600000101010101" pitchFamily="34" charset="-127"/>
              </a:rPr>
              <a:t> to solve problem</a:t>
            </a:r>
          </a:p>
          <a:p>
            <a:pPr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Various algorithms exist to solve problem</a:t>
            </a:r>
          </a:p>
          <a:p>
            <a:pPr lvl="1"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Original algorithm has #messages exponential in n</a:t>
            </a:r>
          </a:p>
          <a:p>
            <a:pPr lvl="1"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Newer algorithms have message complexity O(</a:t>
            </a:r>
            <a:r>
              <a:rPr lang="en-US" altLang="ko-KR" i="1" dirty="0" smtClean="0">
                <a:ea typeface="굴림" panose="020B0600000101010101" pitchFamily="34" charset="-127"/>
              </a:rPr>
              <a:t>n</a:t>
            </a:r>
            <a:r>
              <a:rPr lang="en-US" altLang="ko-KR" i="1" baseline="30000" dirty="0" smtClean="0">
                <a:ea typeface="굴림" panose="020B0600000101010101" pitchFamily="34" charset="-127"/>
              </a:rPr>
              <a:t>2</a:t>
            </a:r>
            <a:r>
              <a:rPr lang="en-US" altLang="ko-KR" dirty="0" smtClean="0">
                <a:ea typeface="굴림" panose="020B0600000101010101" pitchFamily="34" charset="-127"/>
              </a:rPr>
              <a:t>)</a:t>
            </a:r>
          </a:p>
          <a:p>
            <a:pPr lvl="2"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One from MIT, for instance (Castro and </a:t>
            </a:r>
            <a:r>
              <a:rPr lang="en-US" altLang="ko-KR" dirty="0" err="1" smtClean="0">
                <a:ea typeface="굴림" panose="020B0600000101010101" pitchFamily="34" charset="-127"/>
              </a:rPr>
              <a:t>Liskov</a:t>
            </a:r>
            <a:r>
              <a:rPr lang="en-US" altLang="ko-KR" dirty="0" smtClean="0">
                <a:ea typeface="굴림" panose="020B0600000101010101" pitchFamily="34" charset="-127"/>
              </a:rPr>
              <a:t>, 1999)</a:t>
            </a:r>
          </a:p>
          <a:p>
            <a:pPr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Use of BFT (Byzantine Fault Tolerance) algorithm</a:t>
            </a:r>
          </a:p>
          <a:p>
            <a:pPr lvl="1"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Allow multiple machines to make a coordinated decision even if some subset of them (</a:t>
            </a:r>
            <a:r>
              <a:rPr lang="en-US" altLang="ko-KR" i="1" dirty="0" smtClean="0">
                <a:ea typeface="굴림" panose="020B0600000101010101" pitchFamily="34" charset="-127"/>
              </a:rPr>
              <a:t>&lt; n/3</a:t>
            </a:r>
            <a:r>
              <a:rPr lang="en-US" altLang="ko-KR" dirty="0" smtClean="0">
                <a:ea typeface="굴림" panose="020B0600000101010101" pitchFamily="34" charset="-127"/>
              </a:rPr>
              <a:t> ) are malicious</a:t>
            </a:r>
          </a:p>
        </p:txBody>
      </p:sp>
      <p:grpSp>
        <p:nvGrpSpPr>
          <p:cNvPr id="987169" name="Group 33"/>
          <p:cNvGrpSpPr>
            <a:grpSpLocks/>
          </p:cNvGrpSpPr>
          <p:nvPr/>
        </p:nvGrpSpPr>
        <p:grpSpPr bwMode="auto">
          <a:xfrm>
            <a:off x="1447800" y="1952638"/>
            <a:ext cx="6176338" cy="1323962"/>
            <a:chOff x="576" y="432"/>
            <a:chExt cx="4464" cy="1111"/>
          </a:xfrm>
        </p:grpSpPr>
        <p:grpSp>
          <p:nvGrpSpPr>
            <p:cNvPr id="28700" name="Group 26"/>
            <p:cNvGrpSpPr>
              <a:grpSpLocks/>
            </p:cNvGrpSpPr>
            <p:nvPr/>
          </p:nvGrpSpPr>
          <p:grpSpPr bwMode="auto">
            <a:xfrm>
              <a:off x="576" y="432"/>
              <a:ext cx="2160" cy="1111"/>
              <a:chOff x="432" y="576"/>
              <a:chExt cx="2160" cy="1113"/>
            </a:xfrm>
          </p:grpSpPr>
          <p:grpSp>
            <p:nvGrpSpPr>
              <p:cNvPr id="28712" name="Group 11"/>
              <p:cNvGrpSpPr>
                <a:grpSpLocks/>
              </p:cNvGrpSpPr>
              <p:nvPr/>
            </p:nvGrpSpPr>
            <p:grpSpPr bwMode="auto">
              <a:xfrm>
                <a:off x="432" y="576"/>
                <a:ext cx="2160" cy="1008"/>
                <a:chOff x="1824" y="528"/>
                <a:chExt cx="2160" cy="1008"/>
              </a:xfrm>
            </p:grpSpPr>
            <p:sp>
              <p:nvSpPr>
                <p:cNvPr id="28716" name="Oval 4"/>
                <p:cNvSpPr>
                  <a:spLocks noChangeArrowheads="1"/>
                </p:cNvSpPr>
                <p:nvPr/>
              </p:nvSpPr>
              <p:spPr bwMode="auto">
                <a:xfrm>
                  <a:off x="2496" y="528"/>
                  <a:ext cx="816" cy="432"/>
                </a:xfrm>
                <a:prstGeom prst="ellipse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/>
                  <a:r>
                    <a:rPr lang="en-US" altLang="en-US" sz="1800" b="0">
                      <a:latin typeface="Gill Sans" charset="0"/>
                      <a:ea typeface="Gill Sans" charset="0"/>
                      <a:cs typeface="Gill Sans" charset="0"/>
                    </a:rPr>
                    <a:t>General</a:t>
                  </a:r>
                </a:p>
              </p:txBody>
            </p:sp>
            <p:sp>
              <p:nvSpPr>
                <p:cNvPr id="28717" name="Oval 5"/>
                <p:cNvSpPr>
                  <a:spLocks noChangeArrowheads="1"/>
                </p:cNvSpPr>
                <p:nvPr/>
              </p:nvSpPr>
              <p:spPr bwMode="auto">
                <a:xfrm>
                  <a:off x="3168" y="1104"/>
                  <a:ext cx="816" cy="432"/>
                </a:xfrm>
                <a:prstGeom prst="ellipse">
                  <a:avLst/>
                </a:prstGeom>
                <a:solidFill>
                  <a:srgbClr val="FCC094">
                    <a:alpha val="39999"/>
                  </a:srgbClr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/>
                  <a:r>
                    <a:rPr lang="en-US" altLang="en-US" sz="1800" b="0" dirty="0">
                      <a:latin typeface="Gill Sans" charset="0"/>
                      <a:ea typeface="Gill Sans" charset="0"/>
                      <a:cs typeface="Gill Sans" charset="0"/>
                    </a:rPr>
                    <a:t>Lieutenant</a:t>
                  </a:r>
                </a:p>
              </p:txBody>
            </p:sp>
            <p:sp>
              <p:nvSpPr>
                <p:cNvPr id="28718" name="Oval 7"/>
                <p:cNvSpPr>
                  <a:spLocks noChangeArrowheads="1"/>
                </p:cNvSpPr>
                <p:nvPr/>
              </p:nvSpPr>
              <p:spPr bwMode="auto">
                <a:xfrm>
                  <a:off x="1824" y="1104"/>
                  <a:ext cx="816" cy="432"/>
                </a:xfrm>
                <a:prstGeom prst="ellipse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/>
                  <a:r>
                    <a:rPr lang="en-US" altLang="en-US" sz="1800" b="0" dirty="0">
                      <a:latin typeface="Gill Sans" charset="0"/>
                      <a:ea typeface="Gill Sans" charset="0"/>
                      <a:cs typeface="Gill Sans" charset="0"/>
                    </a:rPr>
                    <a:t>Lieutenant</a:t>
                  </a:r>
                </a:p>
              </p:txBody>
            </p:sp>
            <p:sp>
              <p:nvSpPr>
                <p:cNvPr id="28719" name="Line 8"/>
                <p:cNvSpPr>
                  <a:spLocks noChangeShapeType="1"/>
                </p:cNvSpPr>
                <p:nvPr/>
              </p:nvSpPr>
              <p:spPr bwMode="auto">
                <a:xfrm>
                  <a:off x="3168" y="912"/>
                  <a:ext cx="192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8720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2448" y="912"/>
                  <a:ext cx="192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8721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2640" y="1312"/>
                  <a:ext cx="52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  <p:sp>
            <p:nvSpPr>
              <p:cNvPr id="28713" name="Text Box 19"/>
              <p:cNvSpPr txBox="1">
                <a:spLocks noChangeArrowheads="1"/>
              </p:cNvSpPr>
              <p:nvPr/>
            </p:nvSpPr>
            <p:spPr bwMode="auto">
              <a:xfrm>
                <a:off x="486" y="868"/>
                <a:ext cx="678" cy="3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2000" b="0" dirty="0">
                    <a:latin typeface="Gill Sans" charset="0"/>
                    <a:ea typeface="Gill Sans" charset="0"/>
                    <a:cs typeface="Gill Sans" charset="0"/>
                  </a:rPr>
                  <a:t>Attack!</a:t>
                </a:r>
              </a:p>
            </p:txBody>
          </p:sp>
          <p:sp>
            <p:nvSpPr>
              <p:cNvPr id="28714" name="Text Box 20"/>
              <p:cNvSpPr txBox="1">
                <a:spLocks noChangeArrowheads="1"/>
              </p:cNvSpPr>
              <p:nvPr/>
            </p:nvSpPr>
            <p:spPr bwMode="auto">
              <a:xfrm>
                <a:off x="1874" y="868"/>
                <a:ext cx="623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 b="0" dirty="0">
                    <a:latin typeface="Gill Sans" charset="0"/>
                    <a:ea typeface="Gill Sans" charset="0"/>
                    <a:cs typeface="Gill Sans" charset="0"/>
                  </a:rPr>
                  <a:t>Attack!</a:t>
                </a:r>
              </a:p>
            </p:txBody>
          </p:sp>
          <p:sp>
            <p:nvSpPr>
              <p:cNvPr id="28715" name="Text Box 21"/>
              <p:cNvSpPr txBox="1">
                <a:spLocks noChangeArrowheads="1"/>
              </p:cNvSpPr>
              <p:nvPr/>
            </p:nvSpPr>
            <p:spPr bwMode="auto">
              <a:xfrm>
                <a:off x="1165" y="1381"/>
                <a:ext cx="683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 b="0" dirty="0">
                    <a:latin typeface="Gill Sans" charset="0"/>
                    <a:ea typeface="Gill Sans" charset="0"/>
                    <a:cs typeface="Gill Sans" charset="0"/>
                  </a:rPr>
                  <a:t>Retreat!</a:t>
                </a:r>
              </a:p>
            </p:txBody>
          </p:sp>
        </p:grpSp>
        <p:grpSp>
          <p:nvGrpSpPr>
            <p:cNvPr id="28701" name="Group 25"/>
            <p:cNvGrpSpPr>
              <a:grpSpLocks/>
            </p:cNvGrpSpPr>
            <p:nvPr/>
          </p:nvGrpSpPr>
          <p:grpSpPr bwMode="auto">
            <a:xfrm>
              <a:off x="2880" y="432"/>
              <a:ext cx="2160" cy="1111"/>
              <a:chOff x="2928" y="576"/>
              <a:chExt cx="2160" cy="1111"/>
            </a:xfrm>
          </p:grpSpPr>
          <p:grpSp>
            <p:nvGrpSpPr>
              <p:cNvPr id="28702" name="Group 12"/>
              <p:cNvGrpSpPr>
                <a:grpSpLocks/>
              </p:cNvGrpSpPr>
              <p:nvPr/>
            </p:nvGrpSpPr>
            <p:grpSpPr bwMode="auto">
              <a:xfrm>
                <a:off x="2928" y="576"/>
                <a:ext cx="2160" cy="1008"/>
                <a:chOff x="1824" y="528"/>
                <a:chExt cx="2160" cy="1008"/>
              </a:xfrm>
            </p:grpSpPr>
            <p:sp>
              <p:nvSpPr>
                <p:cNvPr id="28706" name="Oval 13"/>
                <p:cNvSpPr>
                  <a:spLocks noChangeArrowheads="1"/>
                </p:cNvSpPr>
                <p:nvPr/>
              </p:nvSpPr>
              <p:spPr bwMode="auto">
                <a:xfrm>
                  <a:off x="2496" y="528"/>
                  <a:ext cx="816" cy="432"/>
                </a:xfrm>
                <a:prstGeom prst="ellipse">
                  <a:avLst/>
                </a:prstGeom>
                <a:solidFill>
                  <a:srgbClr val="FCC094">
                    <a:alpha val="39999"/>
                  </a:srgbClr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/>
                  <a:r>
                    <a:rPr lang="en-US" altLang="en-US" sz="1800" b="0">
                      <a:latin typeface="Gill Sans" charset="0"/>
                      <a:ea typeface="Gill Sans" charset="0"/>
                      <a:cs typeface="Gill Sans" charset="0"/>
                    </a:rPr>
                    <a:t>General</a:t>
                  </a:r>
                </a:p>
              </p:txBody>
            </p:sp>
            <p:sp>
              <p:nvSpPr>
                <p:cNvPr id="28707" name="Oval 14"/>
                <p:cNvSpPr>
                  <a:spLocks noChangeArrowheads="1"/>
                </p:cNvSpPr>
                <p:nvPr/>
              </p:nvSpPr>
              <p:spPr bwMode="auto">
                <a:xfrm>
                  <a:off x="3168" y="1104"/>
                  <a:ext cx="816" cy="432"/>
                </a:xfrm>
                <a:prstGeom prst="ellipse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/>
                  <a:r>
                    <a:rPr lang="en-US" altLang="en-US" sz="1800" b="0">
                      <a:latin typeface="Gill Sans" charset="0"/>
                      <a:ea typeface="Gill Sans" charset="0"/>
                      <a:cs typeface="Gill Sans" charset="0"/>
                    </a:rPr>
                    <a:t>Lieutenant</a:t>
                  </a:r>
                </a:p>
              </p:txBody>
            </p:sp>
            <p:sp>
              <p:nvSpPr>
                <p:cNvPr id="28708" name="Oval 15"/>
                <p:cNvSpPr>
                  <a:spLocks noChangeArrowheads="1"/>
                </p:cNvSpPr>
                <p:nvPr/>
              </p:nvSpPr>
              <p:spPr bwMode="auto">
                <a:xfrm>
                  <a:off x="1824" y="1104"/>
                  <a:ext cx="816" cy="432"/>
                </a:xfrm>
                <a:prstGeom prst="ellipse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/>
                  <a:r>
                    <a:rPr lang="en-US" altLang="en-US" sz="1800" b="0">
                      <a:latin typeface="Gill Sans" charset="0"/>
                      <a:ea typeface="Gill Sans" charset="0"/>
                      <a:cs typeface="Gill Sans" charset="0"/>
                    </a:rPr>
                    <a:t>Lieutenant</a:t>
                  </a:r>
                </a:p>
              </p:txBody>
            </p:sp>
            <p:sp>
              <p:nvSpPr>
                <p:cNvPr id="28709" name="Line 16"/>
                <p:cNvSpPr>
                  <a:spLocks noChangeShapeType="1"/>
                </p:cNvSpPr>
                <p:nvPr/>
              </p:nvSpPr>
              <p:spPr bwMode="auto">
                <a:xfrm>
                  <a:off x="3168" y="912"/>
                  <a:ext cx="192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8710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2448" y="912"/>
                  <a:ext cx="192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8711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2640" y="1312"/>
                  <a:ext cx="52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  <p:sp>
            <p:nvSpPr>
              <p:cNvPr id="28703" name="Text Box 22"/>
              <p:cNvSpPr txBox="1">
                <a:spLocks noChangeArrowheads="1"/>
              </p:cNvSpPr>
              <p:nvPr/>
            </p:nvSpPr>
            <p:spPr bwMode="auto">
              <a:xfrm>
                <a:off x="2980" y="868"/>
                <a:ext cx="623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 b="0" dirty="0">
                    <a:latin typeface="Gill Sans" charset="0"/>
                    <a:ea typeface="Gill Sans" charset="0"/>
                    <a:cs typeface="Gill Sans" charset="0"/>
                  </a:rPr>
                  <a:t>Attack!</a:t>
                </a:r>
              </a:p>
            </p:txBody>
          </p:sp>
          <p:sp>
            <p:nvSpPr>
              <p:cNvPr id="28704" name="Text Box 23"/>
              <p:cNvSpPr txBox="1">
                <a:spLocks noChangeArrowheads="1"/>
              </p:cNvSpPr>
              <p:nvPr/>
            </p:nvSpPr>
            <p:spPr bwMode="auto">
              <a:xfrm>
                <a:off x="4367" y="868"/>
                <a:ext cx="683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 b="0" dirty="0">
                    <a:latin typeface="Gill Sans" charset="0"/>
                    <a:ea typeface="Gill Sans" charset="0"/>
                    <a:cs typeface="Gill Sans" charset="0"/>
                  </a:rPr>
                  <a:t>Retreat!</a:t>
                </a:r>
              </a:p>
            </p:txBody>
          </p:sp>
          <p:sp>
            <p:nvSpPr>
              <p:cNvPr id="28705" name="Text Box 24"/>
              <p:cNvSpPr txBox="1">
                <a:spLocks noChangeArrowheads="1"/>
              </p:cNvSpPr>
              <p:nvPr/>
            </p:nvSpPr>
            <p:spPr bwMode="auto">
              <a:xfrm>
                <a:off x="3708" y="1379"/>
                <a:ext cx="683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 b="0" dirty="0">
                    <a:latin typeface="Gill Sans" charset="0"/>
                    <a:ea typeface="Gill Sans" charset="0"/>
                    <a:cs typeface="Gill Sans" charset="0"/>
                  </a:rPr>
                  <a:t>Retreat!</a:t>
                </a:r>
              </a:p>
            </p:txBody>
          </p:sp>
        </p:grpSp>
      </p:grpSp>
      <p:grpSp>
        <p:nvGrpSpPr>
          <p:cNvPr id="987190" name="Group 54"/>
          <p:cNvGrpSpPr>
            <a:grpSpLocks/>
          </p:cNvGrpSpPr>
          <p:nvPr/>
        </p:nvGrpSpPr>
        <p:grpSpPr bwMode="auto">
          <a:xfrm>
            <a:off x="4648200" y="5715000"/>
            <a:ext cx="4508588" cy="914400"/>
            <a:chOff x="569" y="3312"/>
            <a:chExt cx="4511" cy="960"/>
          </a:xfrm>
        </p:grpSpPr>
        <p:sp>
          <p:nvSpPr>
            <p:cNvPr id="28678" name="Line 28"/>
            <p:cNvSpPr>
              <a:spLocks noChangeShapeType="1"/>
            </p:cNvSpPr>
            <p:nvPr/>
          </p:nvSpPr>
          <p:spPr bwMode="auto">
            <a:xfrm>
              <a:off x="1536" y="3792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8679" name="Text Box 29"/>
            <p:cNvSpPr txBox="1">
              <a:spLocks noChangeArrowheads="1"/>
            </p:cNvSpPr>
            <p:nvPr/>
          </p:nvSpPr>
          <p:spPr bwMode="auto">
            <a:xfrm>
              <a:off x="569" y="3552"/>
              <a:ext cx="940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 b="0" dirty="0">
                  <a:latin typeface="Gill Sans" charset="0"/>
                  <a:ea typeface="Gill Sans" charset="0"/>
                  <a:cs typeface="Gill Sans" charset="0"/>
                </a:rPr>
                <a:t>Request</a:t>
              </a:r>
            </a:p>
          </p:txBody>
        </p:sp>
        <p:sp>
          <p:nvSpPr>
            <p:cNvPr id="28680" name="Text Box 30"/>
            <p:cNvSpPr txBox="1">
              <a:spLocks noChangeArrowheads="1"/>
            </p:cNvSpPr>
            <p:nvPr/>
          </p:nvSpPr>
          <p:spPr bwMode="auto">
            <a:xfrm>
              <a:off x="3829" y="3552"/>
              <a:ext cx="1251" cy="6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 b="0" dirty="0">
                  <a:latin typeface="Gill Sans" charset="0"/>
                  <a:ea typeface="Gill Sans" charset="0"/>
                  <a:cs typeface="Gill Sans" charset="0"/>
                </a:rPr>
                <a:t>Distributed</a:t>
              </a:r>
            </a:p>
            <a:p>
              <a:pPr>
                <a:spcBef>
                  <a:spcPct val="0"/>
                </a:spcBef>
              </a:pPr>
              <a:r>
                <a:rPr lang="en-US" altLang="en-US" sz="1800" b="0" dirty="0">
                  <a:latin typeface="Gill Sans" charset="0"/>
                  <a:ea typeface="Gill Sans" charset="0"/>
                  <a:cs typeface="Gill Sans" charset="0"/>
                </a:rPr>
                <a:t>Decision</a:t>
              </a:r>
            </a:p>
          </p:txBody>
        </p:sp>
        <p:sp>
          <p:nvSpPr>
            <p:cNvPr id="28681" name="Line 31"/>
            <p:cNvSpPr>
              <a:spLocks noChangeShapeType="1"/>
            </p:cNvSpPr>
            <p:nvPr/>
          </p:nvSpPr>
          <p:spPr bwMode="auto">
            <a:xfrm>
              <a:off x="3456" y="3840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28682" name="Group 53"/>
            <p:cNvGrpSpPr>
              <a:grpSpLocks/>
            </p:cNvGrpSpPr>
            <p:nvPr/>
          </p:nvGrpSpPr>
          <p:grpSpPr bwMode="auto">
            <a:xfrm>
              <a:off x="1920" y="3312"/>
              <a:ext cx="1536" cy="960"/>
              <a:chOff x="1920" y="3312"/>
              <a:chExt cx="1536" cy="960"/>
            </a:xfrm>
          </p:grpSpPr>
          <p:sp>
            <p:nvSpPr>
              <p:cNvPr id="28683" name="Rectangle 27"/>
              <p:cNvSpPr>
                <a:spLocks noChangeArrowheads="1"/>
              </p:cNvSpPr>
              <p:nvPr/>
            </p:nvSpPr>
            <p:spPr bwMode="auto">
              <a:xfrm>
                <a:off x="1920" y="3312"/>
                <a:ext cx="1536" cy="960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8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8684" name="Oval 34"/>
              <p:cNvSpPr>
                <a:spLocks noChangeArrowheads="1"/>
              </p:cNvSpPr>
              <p:nvPr/>
            </p:nvSpPr>
            <p:spPr bwMode="auto">
              <a:xfrm>
                <a:off x="2880" y="3648"/>
                <a:ext cx="240" cy="240"/>
              </a:xfrm>
              <a:prstGeom prst="ellipse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8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8685" name="Oval 35"/>
              <p:cNvSpPr>
                <a:spLocks noChangeArrowheads="1"/>
              </p:cNvSpPr>
              <p:nvPr/>
            </p:nvSpPr>
            <p:spPr bwMode="auto">
              <a:xfrm>
                <a:off x="3120" y="3408"/>
                <a:ext cx="240" cy="240"/>
              </a:xfrm>
              <a:prstGeom prst="ellipse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8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8686" name="Oval 36"/>
              <p:cNvSpPr>
                <a:spLocks noChangeArrowheads="1"/>
              </p:cNvSpPr>
              <p:nvPr/>
            </p:nvSpPr>
            <p:spPr bwMode="auto">
              <a:xfrm>
                <a:off x="2352" y="3600"/>
                <a:ext cx="240" cy="240"/>
              </a:xfrm>
              <a:prstGeom prst="ellipse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8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8687" name="Oval 37"/>
              <p:cNvSpPr>
                <a:spLocks noChangeArrowheads="1"/>
              </p:cNvSpPr>
              <p:nvPr/>
            </p:nvSpPr>
            <p:spPr bwMode="auto">
              <a:xfrm>
                <a:off x="2400" y="3840"/>
                <a:ext cx="240" cy="240"/>
              </a:xfrm>
              <a:prstGeom prst="ellipse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8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8688" name="Oval 38"/>
              <p:cNvSpPr>
                <a:spLocks noChangeArrowheads="1"/>
              </p:cNvSpPr>
              <p:nvPr/>
            </p:nvSpPr>
            <p:spPr bwMode="auto">
              <a:xfrm>
                <a:off x="2544" y="3360"/>
                <a:ext cx="240" cy="240"/>
              </a:xfrm>
              <a:prstGeom prst="ellipse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8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8689" name="Oval 39"/>
              <p:cNvSpPr>
                <a:spLocks noChangeArrowheads="1"/>
              </p:cNvSpPr>
              <p:nvPr/>
            </p:nvSpPr>
            <p:spPr bwMode="auto">
              <a:xfrm>
                <a:off x="3168" y="3696"/>
                <a:ext cx="240" cy="240"/>
              </a:xfrm>
              <a:prstGeom prst="ellipse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8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8690" name="Oval 40"/>
              <p:cNvSpPr>
                <a:spLocks noChangeArrowheads="1"/>
              </p:cNvSpPr>
              <p:nvPr/>
            </p:nvSpPr>
            <p:spPr bwMode="auto">
              <a:xfrm>
                <a:off x="2832" y="3360"/>
                <a:ext cx="240" cy="240"/>
              </a:xfrm>
              <a:prstGeom prst="ellipse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8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8691" name="Oval 41"/>
              <p:cNvSpPr>
                <a:spLocks noChangeArrowheads="1"/>
              </p:cNvSpPr>
              <p:nvPr/>
            </p:nvSpPr>
            <p:spPr bwMode="auto">
              <a:xfrm>
                <a:off x="2832" y="3936"/>
                <a:ext cx="240" cy="240"/>
              </a:xfrm>
              <a:prstGeom prst="ellipse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8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8692" name="Oval 42"/>
              <p:cNvSpPr>
                <a:spLocks noChangeArrowheads="1"/>
              </p:cNvSpPr>
              <p:nvPr/>
            </p:nvSpPr>
            <p:spPr bwMode="auto">
              <a:xfrm>
                <a:off x="2208" y="3984"/>
                <a:ext cx="240" cy="240"/>
              </a:xfrm>
              <a:prstGeom prst="ellipse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8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8693" name="Oval 43"/>
              <p:cNvSpPr>
                <a:spLocks noChangeArrowheads="1"/>
              </p:cNvSpPr>
              <p:nvPr/>
            </p:nvSpPr>
            <p:spPr bwMode="auto">
              <a:xfrm>
                <a:off x="2112" y="3744"/>
                <a:ext cx="240" cy="240"/>
              </a:xfrm>
              <a:prstGeom prst="ellipse">
                <a:avLst/>
              </a:prstGeom>
              <a:solidFill>
                <a:schemeClr val="hlink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8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8694" name="Oval 44"/>
              <p:cNvSpPr>
                <a:spLocks noChangeArrowheads="1"/>
              </p:cNvSpPr>
              <p:nvPr/>
            </p:nvSpPr>
            <p:spPr bwMode="auto">
              <a:xfrm>
                <a:off x="2592" y="3648"/>
                <a:ext cx="240" cy="240"/>
              </a:xfrm>
              <a:prstGeom prst="ellipse">
                <a:avLst/>
              </a:prstGeom>
              <a:solidFill>
                <a:schemeClr val="hlink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8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8695" name="Oval 46"/>
              <p:cNvSpPr>
                <a:spLocks noChangeArrowheads="1"/>
              </p:cNvSpPr>
              <p:nvPr/>
            </p:nvSpPr>
            <p:spPr bwMode="auto">
              <a:xfrm>
                <a:off x="2208" y="3360"/>
                <a:ext cx="240" cy="240"/>
              </a:xfrm>
              <a:prstGeom prst="ellipse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8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8696" name="Oval 47"/>
              <p:cNvSpPr>
                <a:spLocks noChangeArrowheads="1"/>
              </p:cNvSpPr>
              <p:nvPr/>
            </p:nvSpPr>
            <p:spPr bwMode="auto">
              <a:xfrm>
                <a:off x="2016" y="3504"/>
                <a:ext cx="240" cy="240"/>
              </a:xfrm>
              <a:prstGeom prst="ellipse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8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8697" name="Oval 48"/>
              <p:cNvSpPr>
                <a:spLocks noChangeArrowheads="1"/>
              </p:cNvSpPr>
              <p:nvPr/>
            </p:nvSpPr>
            <p:spPr bwMode="auto">
              <a:xfrm>
                <a:off x="3120" y="3984"/>
                <a:ext cx="240" cy="240"/>
              </a:xfrm>
              <a:prstGeom prst="ellipse">
                <a:avLst/>
              </a:prstGeom>
              <a:solidFill>
                <a:schemeClr val="hlink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8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8698" name="Oval 49"/>
              <p:cNvSpPr>
                <a:spLocks noChangeArrowheads="1"/>
              </p:cNvSpPr>
              <p:nvPr/>
            </p:nvSpPr>
            <p:spPr bwMode="auto">
              <a:xfrm>
                <a:off x="2592" y="3984"/>
                <a:ext cx="240" cy="240"/>
              </a:xfrm>
              <a:prstGeom prst="ellipse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8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8699" name="Oval 52"/>
              <p:cNvSpPr>
                <a:spLocks noChangeArrowheads="1"/>
              </p:cNvSpPr>
              <p:nvPr/>
            </p:nvSpPr>
            <p:spPr bwMode="auto">
              <a:xfrm>
                <a:off x="1968" y="3936"/>
                <a:ext cx="240" cy="240"/>
              </a:xfrm>
              <a:prstGeom prst="ellipse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8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712109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8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7139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Summary</a:t>
            </a:r>
          </a:p>
        </p:txBody>
      </p:sp>
      <p:sp>
        <p:nvSpPr>
          <p:cNvPr id="97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29640"/>
            <a:ext cx="9144000" cy="653796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ko-KR" dirty="0" smtClean="0"/>
              <a:t>TCP flow control</a:t>
            </a:r>
          </a:p>
          <a:p>
            <a:pPr lvl="1">
              <a:defRPr/>
            </a:pP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E</a:t>
            </a:r>
            <a:r>
              <a:rPr lang="en-US" dirty="0" smtClean="0">
                <a:latin typeface="Gill Sans Light"/>
                <a:ea typeface="ＭＳ Ｐゴシック" charset="0"/>
                <a:cs typeface="Gill Sans Light"/>
              </a:rPr>
              <a:t>nsures 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a fast sender does not  overwhelm a slow </a:t>
            </a:r>
            <a:r>
              <a:rPr lang="en-US" dirty="0" smtClean="0">
                <a:latin typeface="Gill Sans Light"/>
                <a:ea typeface="ＭＳ Ｐゴシック" charset="0"/>
                <a:cs typeface="Gill Sans Light"/>
              </a:rPr>
              <a:t>receiver</a:t>
            </a:r>
          </a:p>
          <a:p>
            <a:pPr lvl="1">
              <a:defRPr/>
            </a:pPr>
            <a:r>
              <a:rPr lang="en-US" dirty="0" smtClean="0">
                <a:latin typeface="Gill Sans Light"/>
                <a:ea typeface="ＭＳ Ｐゴシック" charset="0"/>
                <a:cs typeface="Gill Sans Light"/>
              </a:rPr>
              <a:t>Receiver 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tells sender how many more bytes it can receive without overflowing its buffer (i.e., </a:t>
            </a: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AdvertisedWindow</a:t>
            </a:r>
            <a:r>
              <a:rPr lang="en-US" dirty="0" smtClean="0">
                <a:latin typeface="Gill Sans Light"/>
                <a:ea typeface="ＭＳ Ｐゴシック" charset="0"/>
                <a:cs typeface="Gill Sans Light"/>
              </a:rPr>
              <a:t>)</a:t>
            </a:r>
          </a:p>
          <a:p>
            <a:pPr lvl="1">
              <a:defRPr/>
            </a:pPr>
            <a:r>
              <a:rPr lang="en-US" dirty="0" smtClean="0">
                <a:latin typeface="Gill Sans Light"/>
                <a:ea typeface="ＭＳ Ｐゴシック" charset="0"/>
                <a:cs typeface="Gill Sans Light"/>
              </a:rPr>
              <a:t>The </a:t>
            </a: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ack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(</a:t>
            </a: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nowledgement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) contains sequence number N of </a:t>
            </a:r>
            <a:r>
              <a:rPr lang="en-US" dirty="0">
                <a:solidFill>
                  <a:srgbClr val="FF0000"/>
                </a:solidFill>
                <a:latin typeface="Gill Sans Light"/>
                <a:ea typeface="ＭＳ Ｐゴシック" charset="0"/>
                <a:cs typeface="Gill Sans Light"/>
              </a:rPr>
              <a:t>next byte the receiver expects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, i.e., receiver has received all bytes </a:t>
            </a:r>
            <a:r>
              <a:rPr lang="en-US" dirty="0">
                <a:solidFill>
                  <a:srgbClr val="FF0000"/>
                </a:solidFill>
                <a:latin typeface="Gill Sans Light"/>
                <a:ea typeface="ＭＳ Ｐゴシック" charset="0"/>
                <a:cs typeface="Gill Sans Light"/>
              </a:rPr>
              <a:t>in sequence 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up to and including N-</a:t>
            </a:r>
            <a:r>
              <a:rPr lang="en-US" dirty="0" smtClean="0">
                <a:latin typeface="Gill Sans Light"/>
                <a:ea typeface="ＭＳ Ｐゴシック" charset="0"/>
                <a:cs typeface="Gill Sans Light"/>
              </a:rPr>
              <a:t>1</a:t>
            </a:r>
            <a:endParaRPr lang="en-US" altLang="ko-KR" dirty="0" smtClean="0"/>
          </a:p>
          <a:p>
            <a:pPr>
              <a:defRPr/>
            </a:pPr>
            <a:endParaRPr lang="en-US" altLang="ko-KR" dirty="0"/>
          </a:p>
          <a:p>
            <a:pPr>
              <a:defRPr/>
            </a:pPr>
            <a:r>
              <a:rPr lang="en-US" altLang="ko-KR" dirty="0" smtClean="0"/>
              <a:t>Two</a:t>
            </a:r>
            <a:r>
              <a:rPr lang="en-US" altLang="ko-KR" dirty="0" smtClean="0"/>
              <a:t>-phase commit: distributed decision making</a:t>
            </a:r>
          </a:p>
          <a:p>
            <a:pPr lvl="1">
              <a:defRPr/>
            </a:pPr>
            <a:r>
              <a:rPr lang="en-US" altLang="ko-KR" sz="2400" dirty="0" smtClean="0"/>
              <a:t>First, make sure everyone guarantees they will commit if asked (prepare)</a:t>
            </a:r>
          </a:p>
          <a:p>
            <a:pPr lvl="1">
              <a:defRPr/>
            </a:pPr>
            <a:r>
              <a:rPr lang="en-US" altLang="ko-KR" sz="2400" dirty="0" smtClean="0"/>
              <a:t>Next, ask everyone to commit</a:t>
            </a:r>
          </a:p>
          <a:p>
            <a:pPr lvl="1">
              <a:defRPr/>
            </a:pPr>
            <a:endParaRPr lang="en-US" altLang="ko-KR" sz="2400" dirty="0" smtClean="0"/>
          </a:p>
        </p:txBody>
      </p:sp>
    </p:spTree>
    <p:extLst>
      <p:ext uri="{BB962C8B-B14F-4D97-AF65-F5344CB8AC3E}">
        <p14:creationId xmlns:p14="http://schemas.microsoft.com/office/powerpoint/2010/main" val="42390578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99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50"/>
          <p:cNvSpPr>
            <a:spLocks noChangeArrowheads="1"/>
          </p:cNvSpPr>
          <p:nvPr/>
        </p:nvSpPr>
        <p:spPr bwMode="auto">
          <a:xfrm>
            <a:off x="4800600" y="1981200"/>
            <a:ext cx="4267200" cy="1752600"/>
          </a:xfrm>
          <a:prstGeom prst="rect">
            <a:avLst/>
          </a:prstGeom>
          <a:solidFill>
            <a:srgbClr val="FFFFAA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triangle" w="med" len="med"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1266" name="Rectangle 49"/>
          <p:cNvSpPr>
            <a:spLocks noChangeArrowheads="1"/>
          </p:cNvSpPr>
          <p:nvPr/>
        </p:nvSpPr>
        <p:spPr bwMode="auto">
          <a:xfrm>
            <a:off x="685800" y="1981200"/>
            <a:ext cx="3962400" cy="1752600"/>
          </a:xfrm>
          <a:prstGeom prst="rect">
            <a:avLst/>
          </a:prstGeom>
          <a:solidFill>
            <a:srgbClr val="FFFFAA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triangle" w="med" len="med"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11268" name="Content Placeholder 2"/>
          <p:cNvSpPr>
            <a:spLocks noGrp="1"/>
          </p:cNvSpPr>
          <p:nvPr>
            <p:ph idx="1"/>
          </p:nvPr>
        </p:nvSpPr>
        <p:spPr>
          <a:xfrm>
            <a:off x="381000" y="3962400"/>
            <a:ext cx="8763000" cy="2590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Example assumptions: 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Maximum IP packet size = </a:t>
            </a:r>
            <a:r>
              <a:rPr lang="en-US" sz="2400" dirty="0">
                <a:solidFill>
                  <a:srgbClr val="FF0000"/>
                </a:solidFill>
                <a:latin typeface="Gill Sans Light"/>
                <a:ea typeface="ＭＳ Ｐゴシック" charset="0"/>
                <a:cs typeface="Gill Sans Light"/>
              </a:rPr>
              <a:t>100 bytes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Size of the receiving buffer (</a:t>
            </a:r>
            <a:r>
              <a:rPr lang="en-US" sz="2400" dirty="0" err="1">
                <a:latin typeface="Gill Sans Light"/>
                <a:ea typeface="ＭＳ Ｐゴシック" charset="0"/>
                <a:cs typeface="Gill Sans Light"/>
              </a:rPr>
              <a:t>MaxRcvBuf</a:t>
            </a: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) = </a:t>
            </a:r>
            <a:r>
              <a:rPr lang="en-US" sz="2400" dirty="0">
                <a:solidFill>
                  <a:srgbClr val="FF6600"/>
                </a:solidFill>
                <a:latin typeface="Gill Sans Light"/>
                <a:ea typeface="ＭＳ Ｐゴシック" charset="0"/>
                <a:cs typeface="Gill Sans Light"/>
              </a:rPr>
              <a:t>300 bytes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Recall, </a:t>
            </a: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ack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 indicates the </a:t>
            </a:r>
            <a:r>
              <a:rPr lang="en-US" dirty="0">
                <a:solidFill>
                  <a:srgbClr val="FF0000"/>
                </a:solidFill>
                <a:latin typeface="Gill Sans Light"/>
                <a:ea typeface="ＭＳ Ｐゴシック" charset="0"/>
                <a:cs typeface="Gill Sans Light"/>
              </a:rPr>
              <a:t>next expected byte 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in-sequence, not the last received byte 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Use circular buffers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dirty="0">
              <a:latin typeface="Gill Sans Light"/>
              <a:ea typeface="ＭＳ Ｐゴシック" charset="0"/>
              <a:cs typeface="Gill Sans Light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762000" y="2362200"/>
            <a:ext cx="3733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1270" name="Line 11"/>
          <p:cNvSpPr>
            <a:spLocks noChangeShapeType="1"/>
          </p:cNvSpPr>
          <p:nvPr/>
        </p:nvSpPr>
        <p:spPr bwMode="auto">
          <a:xfrm>
            <a:off x="762000" y="1981200"/>
            <a:ext cx="3733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271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1272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11273" name="Freeform 14"/>
          <p:cNvSpPr>
            <a:spLocks/>
          </p:cNvSpPr>
          <p:nvPr/>
        </p:nvSpPr>
        <p:spPr bwMode="auto">
          <a:xfrm flipH="1">
            <a:off x="2209800" y="1752600"/>
            <a:ext cx="228600" cy="6096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274" name="Line 17"/>
          <p:cNvSpPr>
            <a:spLocks noChangeShapeType="1"/>
          </p:cNvSpPr>
          <p:nvPr/>
        </p:nvSpPr>
        <p:spPr bwMode="auto">
          <a:xfrm>
            <a:off x="47244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275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1277" name="Freeform 14"/>
          <p:cNvSpPr>
            <a:spLocks/>
          </p:cNvSpPr>
          <p:nvPr/>
        </p:nvSpPr>
        <p:spPr bwMode="auto">
          <a:xfrm flipH="1">
            <a:off x="6477000" y="1752600"/>
            <a:ext cx="152400" cy="6096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278" name="Rectangle 5"/>
          <p:cNvSpPr>
            <a:spLocks noChangeArrowheads="1"/>
          </p:cNvSpPr>
          <p:nvPr/>
        </p:nvSpPr>
        <p:spPr bwMode="auto">
          <a:xfrm>
            <a:off x="4953000" y="2362200"/>
            <a:ext cx="38862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1295400" y="23622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248400" y="23622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281" name="Line 11"/>
          <p:cNvSpPr>
            <a:spLocks noChangeShapeType="1"/>
          </p:cNvSpPr>
          <p:nvPr/>
        </p:nvSpPr>
        <p:spPr bwMode="auto">
          <a:xfrm>
            <a:off x="762000" y="29718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282" name="TextBox 28"/>
          <p:cNvSpPr txBox="1">
            <a:spLocks noChangeArrowheads="1"/>
          </p:cNvSpPr>
          <p:nvPr/>
        </p:nvSpPr>
        <p:spPr bwMode="auto">
          <a:xfrm>
            <a:off x="685800" y="1962150"/>
            <a:ext cx="1320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TCP layer</a:t>
            </a:r>
          </a:p>
        </p:txBody>
      </p:sp>
      <p:sp>
        <p:nvSpPr>
          <p:cNvPr id="11283" name="TextBox 29"/>
          <p:cNvSpPr txBox="1">
            <a:spLocks noChangeArrowheads="1"/>
          </p:cNvSpPr>
          <p:nvPr/>
        </p:nvSpPr>
        <p:spPr bwMode="auto">
          <a:xfrm>
            <a:off x="7594600" y="1962150"/>
            <a:ext cx="1320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TCP layer</a:t>
            </a:r>
          </a:p>
        </p:txBody>
      </p:sp>
      <p:sp>
        <p:nvSpPr>
          <p:cNvPr id="11284" name="TextBox 30"/>
          <p:cNvSpPr txBox="1">
            <a:spLocks noChangeArrowheads="1"/>
          </p:cNvSpPr>
          <p:nvPr/>
        </p:nvSpPr>
        <p:spPr bwMode="auto">
          <a:xfrm>
            <a:off x="685800" y="2971800"/>
            <a:ext cx="1049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IP layer</a:t>
            </a:r>
          </a:p>
        </p:txBody>
      </p:sp>
      <p:sp>
        <p:nvSpPr>
          <p:cNvPr id="11285" name="TextBox 31"/>
          <p:cNvSpPr txBox="1">
            <a:spLocks noChangeArrowheads="1"/>
          </p:cNvSpPr>
          <p:nvPr/>
        </p:nvSpPr>
        <p:spPr bwMode="auto">
          <a:xfrm>
            <a:off x="7848600" y="2971800"/>
            <a:ext cx="1049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IP layer</a:t>
            </a:r>
          </a:p>
        </p:txBody>
      </p:sp>
      <p:sp>
        <p:nvSpPr>
          <p:cNvPr id="11286" name="Freeform 40"/>
          <p:cNvSpPr>
            <a:spLocks noChangeArrowheads="1"/>
          </p:cNvSpPr>
          <p:nvPr/>
        </p:nvSpPr>
        <p:spPr bwMode="auto">
          <a:xfrm>
            <a:off x="1752600" y="2667000"/>
            <a:ext cx="5257800" cy="1001713"/>
          </a:xfrm>
          <a:custGeom>
            <a:avLst/>
            <a:gdLst>
              <a:gd name="T0" fmla="*/ 0 w 5689600"/>
              <a:gd name="T1" fmla="*/ 605885 h 857956"/>
              <a:gd name="T2" fmla="*/ 67055 w 5689600"/>
              <a:gd name="T3" fmla="*/ 6058881 h 857956"/>
              <a:gd name="T4" fmla="*/ 354431 w 5689600"/>
              <a:gd name="T5" fmla="*/ 9290303 h 857956"/>
              <a:gd name="T6" fmla="*/ 1384196 w 5689600"/>
              <a:gd name="T7" fmla="*/ 8684410 h 857956"/>
              <a:gd name="T8" fmla="*/ 1609308 w 5689600"/>
              <a:gd name="T9" fmla="*/ 0 h 8579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89600"/>
              <a:gd name="T16" fmla="*/ 0 h 857956"/>
              <a:gd name="T17" fmla="*/ 5689600 w 5689600"/>
              <a:gd name="T18" fmla="*/ 857956 h 8579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89600" h="857956">
                <a:moveTo>
                  <a:pt x="0" y="50800"/>
                </a:moveTo>
                <a:cubicBezTo>
                  <a:pt x="14111" y="218722"/>
                  <a:pt x="28223" y="386644"/>
                  <a:pt x="237067" y="508000"/>
                </a:cubicBezTo>
                <a:cubicBezTo>
                  <a:pt x="445911" y="629356"/>
                  <a:pt x="476956" y="742245"/>
                  <a:pt x="1253067" y="778934"/>
                </a:cubicBezTo>
                <a:cubicBezTo>
                  <a:pt x="2029178" y="815623"/>
                  <a:pt x="4154312" y="857956"/>
                  <a:pt x="4893734" y="728134"/>
                </a:cubicBezTo>
                <a:cubicBezTo>
                  <a:pt x="5633156" y="598312"/>
                  <a:pt x="5689600" y="0"/>
                  <a:pt x="568960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2" name="Rectangle 41"/>
          <p:cNvSpPr/>
          <p:nvPr/>
        </p:nvSpPr>
        <p:spPr bwMode="auto">
          <a:xfrm>
            <a:off x="4191000" y="3124200"/>
            <a:ext cx="381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048000" y="3124200"/>
            <a:ext cx="381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953000" y="3124200"/>
            <a:ext cx="381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Helvetica"/>
              <a:ea typeface="ＭＳ Ｐゴシック" charset="-128"/>
              <a:cs typeface="Helvetica"/>
            </a:endParaRPr>
          </a:p>
        </p:txBody>
      </p:sp>
      <p:cxnSp>
        <p:nvCxnSpPr>
          <p:cNvPr id="11290" name="Straight Arrow Connector 45"/>
          <p:cNvCxnSpPr>
            <a:cxnSpLocks noChangeShapeType="1"/>
          </p:cNvCxnSpPr>
          <p:nvPr/>
        </p:nvCxnSpPr>
        <p:spPr bwMode="auto">
          <a:xfrm rot="10800000" flipH="1">
            <a:off x="4953000" y="2590800"/>
            <a:ext cx="388620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91" name="TextBox 46"/>
          <p:cNvSpPr txBox="1">
            <a:spLocks noChangeArrowheads="1"/>
          </p:cNvSpPr>
          <p:nvPr/>
        </p:nvSpPr>
        <p:spPr bwMode="auto">
          <a:xfrm>
            <a:off x="5402263" y="2286000"/>
            <a:ext cx="10747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300 bytes</a:t>
            </a:r>
          </a:p>
        </p:txBody>
      </p:sp>
      <p:sp>
        <p:nvSpPr>
          <p:cNvPr id="11292" name="Line 11"/>
          <p:cNvSpPr>
            <a:spLocks noChangeShapeType="1"/>
          </p:cNvSpPr>
          <p:nvPr/>
        </p:nvSpPr>
        <p:spPr bwMode="auto">
          <a:xfrm>
            <a:off x="4953000" y="1981200"/>
            <a:ext cx="388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293" name="Line 11"/>
          <p:cNvSpPr>
            <a:spLocks noChangeShapeType="1"/>
          </p:cNvSpPr>
          <p:nvPr/>
        </p:nvSpPr>
        <p:spPr bwMode="auto">
          <a:xfrm>
            <a:off x="4953000" y="2971800"/>
            <a:ext cx="388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294" name="TextBox 51"/>
          <p:cNvSpPr txBox="1">
            <a:spLocks noChangeArrowheads="1"/>
          </p:cNvSpPr>
          <p:nvPr/>
        </p:nvSpPr>
        <p:spPr bwMode="auto">
          <a:xfrm>
            <a:off x="0" y="2647950"/>
            <a:ext cx="555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OS</a:t>
            </a:r>
          </a:p>
        </p:txBody>
      </p:sp>
      <p:sp>
        <p:nvSpPr>
          <p:cNvPr id="11295" name="Left Brace 52"/>
          <p:cNvSpPr>
            <a:spLocks/>
          </p:cNvSpPr>
          <p:nvPr/>
        </p:nvSpPr>
        <p:spPr bwMode="auto">
          <a:xfrm>
            <a:off x="457200" y="1981200"/>
            <a:ext cx="228600" cy="1752600"/>
          </a:xfrm>
          <a:prstGeom prst="leftBrace">
            <a:avLst>
              <a:gd name="adj1" fmla="val 8341"/>
              <a:gd name="adj2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347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Circular Buffer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296400" cy="2895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Gill Sans Light"/>
                <a:ea typeface="ＭＳ Ｐゴシック" charset="0"/>
                <a:cs typeface="Gill Sans Light"/>
              </a:rPr>
              <a:t>Assume</a:t>
            </a:r>
          </a:p>
          <a:p>
            <a:pPr lvl="1">
              <a:defRPr/>
            </a:pPr>
            <a:r>
              <a:rPr lang="en-US" altLang="ja-JP" dirty="0" smtClean="0">
                <a:latin typeface="Gill Sans Light"/>
                <a:ea typeface="ＭＳ Ｐゴシック" charset="0"/>
                <a:cs typeface="Gill Sans Light"/>
              </a:rPr>
              <a:t>A buffer of size N</a:t>
            </a:r>
          </a:p>
          <a:p>
            <a:pPr lvl="1">
              <a:defRPr/>
            </a:pPr>
            <a:r>
              <a:rPr lang="en-US" dirty="0" smtClean="0">
                <a:latin typeface="Gill Sans Light"/>
                <a:ea typeface="ＭＳ Ｐゴシック" charset="0"/>
                <a:cs typeface="Gill Sans Light"/>
              </a:rPr>
              <a:t>A stream of bytes, where bytes have increasing sequence numbers</a:t>
            </a:r>
          </a:p>
          <a:p>
            <a:pPr lvl="2">
              <a:defRPr/>
            </a:pPr>
            <a:r>
              <a:rPr lang="en-US" dirty="0" smtClean="0">
                <a:latin typeface="Gill Sans Light"/>
                <a:ea typeface="ＭＳ Ｐゴシック" charset="0"/>
                <a:cs typeface="Gill Sans Light"/>
              </a:rPr>
              <a:t>Think of stream as an unbounded array of bytes and of sequence number as indexes in this array</a:t>
            </a:r>
          </a:p>
          <a:p>
            <a:pPr>
              <a:defRPr/>
            </a:pPr>
            <a:r>
              <a:rPr lang="en-US" dirty="0" smtClean="0">
                <a:latin typeface="Gill Sans Light"/>
                <a:ea typeface="ＭＳ Ｐゴシック" charset="0"/>
                <a:cs typeface="Gill Sans Light"/>
              </a:rPr>
              <a:t>Buffer stores at most N consecutive bytes from the stream</a:t>
            </a:r>
            <a:endParaRPr lang="en-US" dirty="0">
              <a:latin typeface="Gill Sans Light"/>
              <a:ea typeface="ＭＳ Ｐゴシック" charset="0"/>
              <a:cs typeface="Gill Sans Light"/>
            </a:endParaRPr>
          </a:p>
          <a:p>
            <a:pPr>
              <a:defRPr/>
            </a:pP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B</a:t>
            </a:r>
            <a:r>
              <a:rPr lang="en-US" dirty="0" smtClean="0">
                <a:latin typeface="Gill Sans Light"/>
                <a:ea typeface="ＭＳ Ｐゴシック" charset="0"/>
                <a:cs typeface="Gill Sans Light"/>
              </a:rPr>
              <a:t>yte k stored at position (k mod N) + 1 in the buffer</a:t>
            </a:r>
          </a:p>
          <a:p>
            <a:pPr marL="457200" lvl="1" indent="0">
              <a:buFontTx/>
              <a:buNone/>
              <a:defRPr/>
            </a:pPr>
            <a:endParaRPr lang="en-US" dirty="0">
              <a:latin typeface="Gill Sans Light"/>
              <a:ea typeface="ＭＳ Ｐゴシック" charset="0"/>
              <a:cs typeface="Gill Sans Light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286000" y="4267200"/>
            <a:ext cx="381000" cy="381000"/>
          </a:xfrm>
          <a:prstGeom prst="rect">
            <a:avLst/>
          </a:prstGeom>
          <a:solidFill>
            <a:srgbClr val="D9D9D9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000" b="0">
                <a:latin typeface="Helvetica" charset="0"/>
                <a:cs typeface="Helvetica" charset="0"/>
              </a:rPr>
              <a:t>H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667000" y="4267200"/>
            <a:ext cx="381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cs typeface="Helvetica"/>
              </a:rPr>
              <a:t>E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048000" y="4267200"/>
            <a:ext cx="381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cs typeface="Helvetica"/>
              </a:rPr>
              <a:t>L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429000" y="4267200"/>
            <a:ext cx="381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cs typeface="Helvetica"/>
              </a:rPr>
              <a:t>L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810000" y="4267200"/>
            <a:ext cx="381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cs typeface="Helvetica"/>
              </a:rPr>
              <a:t>O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334000" y="4267200"/>
            <a:ext cx="381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cs typeface="Helvetica"/>
              </a:rPr>
              <a:t>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5715000" y="4267200"/>
            <a:ext cx="3810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cs typeface="Helvetica"/>
              </a:rPr>
              <a:t>L</a:t>
            </a:r>
          </a:p>
        </p:txBody>
      </p:sp>
      <p:cxnSp>
        <p:nvCxnSpPr>
          <p:cNvPr id="12298" name="Straight Connector 12"/>
          <p:cNvCxnSpPr>
            <a:cxnSpLocks noChangeShapeType="1"/>
          </p:cNvCxnSpPr>
          <p:nvPr/>
        </p:nvCxnSpPr>
        <p:spPr bwMode="auto">
          <a:xfrm>
            <a:off x="990600" y="4267200"/>
            <a:ext cx="7086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9" name="Straight Connector 13"/>
          <p:cNvCxnSpPr>
            <a:cxnSpLocks noChangeShapeType="1"/>
          </p:cNvCxnSpPr>
          <p:nvPr/>
        </p:nvCxnSpPr>
        <p:spPr bwMode="auto">
          <a:xfrm>
            <a:off x="990600" y="4648200"/>
            <a:ext cx="7086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 bwMode="auto">
          <a:xfrm>
            <a:off x="4191000" y="4267200"/>
            <a:ext cx="381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cs typeface="Helvetica"/>
              </a:rPr>
              <a:t>  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4267200"/>
            <a:ext cx="381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cs typeface="Helvetica"/>
              </a:rPr>
              <a:t>W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953000" y="4267200"/>
            <a:ext cx="381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cs typeface="Helvetica"/>
              </a:rPr>
              <a:t>O</a:t>
            </a:r>
          </a:p>
        </p:txBody>
      </p:sp>
      <p:sp>
        <p:nvSpPr>
          <p:cNvPr id="12303" name="TextBox 17"/>
          <p:cNvSpPr txBox="1">
            <a:spLocks noChangeArrowheads="1"/>
          </p:cNvSpPr>
          <p:nvPr/>
        </p:nvSpPr>
        <p:spPr bwMode="auto">
          <a:xfrm>
            <a:off x="2286000" y="3962400"/>
            <a:ext cx="4159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27</a:t>
            </a:r>
          </a:p>
        </p:txBody>
      </p:sp>
      <p:sp>
        <p:nvSpPr>
          <p:cNvPr id="12304" name="TextBox 18"/>
          <p:cNvSpPr txBox="1">
            <a:spLocks noChangeArrowheads="1"/>
          </p:cNvSpPr>
          <p:nvPr/>
        </p:nvSpPr>
        <p:spPr bwMode="auto">
          <a:xfrm>
            <a:off x="2635250" y="3962400"/>
            <a:ext cx="4159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28</a:t>
            </a:r>
          </a:p>
        </p:txBody>
      </p:sp>
      <p:sp>
        <p:nvSpPr>
          <p:cNvPr id="12305" name="TextBox 19"/>
          <p:cNvSpPr txBox="1">
            <a:spLocks noChangeArrowheads="1"/>
          </p:cNvSpPr>
          <p:nvPr/>
        </p:nvSpPr>
        <p:spPr bwMode="auto">
          <a:xfrm>
            <a:off x="3048000" y="3962400"/>
            <a:ext cx="4159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29</a:t>
            </a:r>
          </a:p>
        </p:txBody>
      </p:sp>
      <p:sp>
        <p:nvSpPr>
          <p:cNvPr id="12306" name="TextBox 20"/>
          <p:cNvSpPr txBox="1">
            <a:spLocks noChangeArrowheads="1"/>
          </p:cNvSpPr>
          <p:nvPr/>
        </p:nvSpPr>
        <p:spPr bwMode="auto">
          <a:xfrm>
            <a:off x="3429000" y="3962400"/>
            <a:ext cx="4159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30</a:t>
            </a:r>
          </a:p>
        </p:txBody>
      </p:sp>
      <p:sp>
        <p:nvSpPr>
          <p:cNvPr id="12307" name="TextBox 21"/>
          <p:cNvSpPr txBox="1">
            <a:spLocks noChangeArrowheads="1"/>
          </p:cNvSpPr>
          <p:nvPr/>
        </p:nvSpPr>
        <p:spPr bwMode="auto">
          <a:xfrm>
            <a:off x="3778250" y="3962400"/>
            <a:ext cx="412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31</a:t>
            </a:r>
          </a:p>
        </p:txBody>
      </p:sp>
      <p:sp>
        <p:nvSpPr>
          <p:cNvPr id="12308" name="TextBox 22"/>
          <p:cNvSpPr txBox="1">
            <a:spLocks noChangeArrowheads="1"/>
          </p:cNvSpPr>
          <p:nvPr/>
        </p:nvSpPr>
        <p:spPr bwMode="auto">
          <a:xfrm>
            <a:off x="4191000" y="3962400"/>
            <a:ext cx="4159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32</a:t>
            </a:r>
          </a:p>
        </p:txBody>
      </p:sp>
      <p:sp>
        <p:nvSpPr>
          <p:cNvPr id="12309" name="TextBox 23"/>
          <p:cNvSpPr txBox="1">
            <a:spLocks noChangeArrowheads="1"/>
          </p:cNvSpPr>
          <p:nvPr/>
        </p:nvSpPr>
        <p:spPr bwMode="auto">
          <a:xfrm>
            <a:off x="4572000" y="3962400"/>
            <a:ext cx="412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33</a:t>
            </a:r>
          </a:p>
        </p:txBody>
      </p:sp>
      <p:sp>
        <p:nvSpPr>
          <p:cNvPr id="12310" name="TextBox 24"/>
          <p:cNvSpPr txBox="1">
            <a:spLocks noChangeArrowheads="1"/>
          </p:cNvSpPr>
          <p:nvPr/>
        </p:nvSpPr>
        <p:spPr bwMode="auto">
          <a:xfrm>
            <a:off x="4921250" y="3962400"/>
            <a:ext cx="412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34</a:t>
            </a:r>
          </a:p>
        </p:txBody>
      </p:sp>
      <p:sp>
        <p:nvSpPr>
          <p:cNvPr id="12311" name="TextBox 25"/>
          <p:cNvSpPr txBox="1">
            <a:spLocks noChangeArrowheads="1"/>
          </p:cNvSpPr>
          <p:nvPr/>
        </p:nvSpPr>
        <p:spPr bwMode="auto">
          <a:xfrm>
            <a:off x="5334000" y="3962400"/>
            <a:ext cx="4159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35</a:t>
            </a:r>
          </a:p>
        </p:txBody>
      </p:sp>
      <p:sp>
        <p:nvSpPr>
          <p:cNvPr id="12312" name="TextBox 26"/>
          <p:cNvSpPr txBox="1">
            <a:spLocks noChangeArrowheads="1"/>
          </p:cNvSpPr>
          <p:nvPr/>
        </p:nvSpPr>
        <p:spPr bwMode="auto">
          <a:xfrm>
            <a:off x="5715000" y="3962400"/>
            <a:ext cx="4159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36</a:t>
            </a:r>
          </a:p>
        </p:txBody>
      </p:sp>
      <p:sp>
        <p:nvSpPr>
          <p:cNvPr id="12313" name="TextBox 29"/>
          <p:cNvSpPr txBox="1">
            <a:spLocks noChangeArrowheads="1"/>
          </p:cNvSpPr>
          <p:nvPr/>
        </p:nvSpPr>
        <p:spPr bwMode="auto">
          <a:xfrm>
            <a:off x="457200" y="3733800"/>
            <a:ext cx="1443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sequence  #</a:t>
            </a:r>
          </a:p>
        </p:txBody>
      </p:sp>
      <p:cxnSp>
        <p:nvCxnSpPr>
          <p:cNvPr id="12314" name="Straight Arrow Connector 31"/>
          <p:cNvCxnSpPr>
            <a:cxnSpLocks noChangeShapeType="1"/>
            <a:endCxn id="12303" idx="1"/>
          </p:cNvCxnSpPr>
          <p:nvPr/>
        </p:nvCxnSpPr>
        <p:spPr bwMode="auto">
          <a:xfrm>
            <a:off x="1905000" y="3962400"/>
            <a:ext cx="381000" cy="1698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15" name="TextBox 64"/>
          <p:cNvSpPr txBox="1">
            <a:spLocks noChangeArrowheads="1"/>
          </p:cNvSpPr>
          <p:nvPr/>
        </p:nvSpPr>
        <p:spPr bwMode="auto">
          <a:xfrm>
            <a:off x="2409825" y="5757863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1</a:t>
            </a:r>
          </a:p>
        </p:txBody>
      </p:sp>
      <p:sp>
        <p:nvSpPr>
          <p:cNvPr id="12316" name="TextBox 101"/>
          <p:cNvSpPr txBox="1">
            <a:spLocks noChangeArrowheads="1"/>
          </p:cNvSpPr>
          <p:nvPr/>
        </p:nvSpPr>
        <p:spPr bwMode="auto">
          <a:xfrm>
            <a:off x="2790825" y="5757863"/>
            <a:ext cx="3000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2</a:t>
            </a:r>
          </a:p>
        </p:txBody>
      </p:sp>
      <p:sp>
        <p:nvSpPr>
          <p:cNvPr id="12317" name="TextBox 102"/>
          <p:cNvSpPr txBox="1">
            <a:spLocks noChangeArrowheads="1"/>
          </p:cNvSpPr>
          <p:nvPr/>
        </p:nvSpPr>
        <p:spPr bwMode="auto">
          <a:xfrm>
            <a:off x="3171825" y="5757863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3</a:t>
            </a:r>
          </a:p>
        </p:txBody>
      </p:sp>
      <p:sp>
        <p:nvSpPr>
          <p:cNvPr id="12318" name="TextBox 103"/>
          <p:cNvSpPr txBox="1">
            <a:spLocks noChangeArrowheads="1"/>
          </p:cNvSpPr>
          <p:nvPr/>
        </p:nvSpPr>
        <p:spPr bwMode="auto">
          <a:xfrm>
            <a:off x="3554413" y="5757863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4</a:t>
            </a:r>
          </a:p>
        </p:txBody>
      </p:sp>
      <p:sp>
        <p:nvSpPr>
          <p:cNvPr id="12319" name="TextBox 104"/>
          <p:cNvSpPr txBox="1">
            <a:spLocks noChangeArrowheads="1"/>
          </p:cNvSpPr>
          <p:nvPr/>
        </p:nvSpPr>
        <p:spPr bwMode="auto">
          <a:xfrm>
            <a:off x="3935413" y="5757863"/>
            <a:ext cx="3000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5</a:t>
            </a:r>
          </a:p>
        </p:txBody>
      </p:sp>
      <p:sp>
        <p:nvSpPr>
          <p:cNvPr id="12320" name="TextBox 105"/>
          <p:cNvSpPr txBox="1">
            <a:spLocks noChangeArrowheads="1"/>
          </p:cNvSpPr>
          <p:nvPr/>
        </p:nvSpPr>
        <p:spPr bwMode="auto">
          <a:xfrm>
            <a:off x="4314825" y="5757863"/>
            <a:ext cx="3000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6</a:t>
            </a:r>
          </a:p>
        </p:txBody>
      </p:sp>
      <p:sp>
        <p:nvSpPr>
          <p:cNvPr id="12321" name="TextBox 106"/>
          <p:cNvSpPr txBox="1">
            <a:spLocks noChangeArrowheads="1"/>
          </p:cNvSpPr>
          <p:nvPr/>
        </p:nvSpPr>
        <p:spPr bwMode="auto">
          <a:xfrm>
            <a:off x="4613275" y="5757863"/>
            <a:ext cx="3000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7</a:t>
            </a:r>
          </a:p>
        </p:txBody>
      </p:sp>
      <p:sp>
        <p:nvSpPr>
          <p:cNvPr id="12322" name="TextBox 107"/>
          <p:cNvSpPr txBox="1">
            <a:spLocks noChangeArrowheads="1"/>
          </p:cNvSpPr>
          <p:nvPr/>
        </p:nvSpPr>
        <p:spPr bwMode="auto">
          <a:xfrm>
            <a:off x="4994275" y="5757863"/>
            <a:ext cx="3000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8</a:t>
            </a:r>
          </a:p>
        </p:txBody>
      </p:sp>
      <p:sp>
        <p:nvSpPr>
          <p:cNvPr id="12323" name="TextBox 108"/>
          <p:cNvSpPr txBox="1">
            <a:spLocks noChangeArrowheads="1"/>
          </p:cNvSpPr>
          <p:nvPr/>
        </p:nvSpPr>
        <p:spPr bwMode="auto">
          <a:xfrm>
            <a:off x="5457825" y="5757863"/>
            <a:ext cx="3000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9</a:t>
            </a:r>
          </a:p>
        </p:txBody>
      </p:sp>
      <p:sp>
        <p:nvSpPr>
          <p:cNvPr id="12324" name="TextBox 109"/>
          <p:cNvSpPr txBox="1">
            <a:spLocks noChangeArrowheads="1"/>
          </p:cNvSpPr>
          <p:nvPr/>
        </p:nvSpPr>
        <p:spPr bwMode="auto">
          <a:xfrm>
            <a:off x="5756275" y="5757863"/>
            <a:ext cx="4159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10</a:t>
            </a:r>
          </a:p>
        </p:txBody>
      </p:sp>
      <p:sp>
        <p:nvSpPr>
          <p:cNvPr id="12325" name="TextBox 112"/>
          <p:cNvSpPr txBox="1">
            <a:spLocks noChangeArrowheads="1"/>
          </p:cNvSpPr>
          <p:nvPr/>
        </p:nvSpPr>
        <p:spPr bwMode="auto">
          <a:xfrm>
            <a:off x="533400" y="5257800"/>
            <a:ext cx="1790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Circular buffer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(N = 10)</a:t>
            </a:r>
          </a:p>
        </p:txBody>
      </p:sp>
      <p:sp>
        <p:nvSpPr>
          <p:cNvPr id="12326" name="Right Brace 121"/>
          <p:cNvSpPr>
            <a:spLocks/>
          </p:cNvSpPr>
          <p:nvPr/>
        </p:nvSpPr>
        <p:spPr bwMode="auto">
          <a:xfrm rot="-5400000">
            <a:off x="4114800" y="2362200"/>
            <a:ext cx="228600" cy="2971800"/>
          </a:xfrm>
          <a:prstGeom prst="rightBrace">
            <a:avLst>
              <a:gd name="adj1" fmla="val 8306"/>
              <a:gd name="adj2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sp>
        <p:nvSpPr>
          <p:cNvPr id="12327" name="TextBox 122"/>
          <p:cNvSpPr txBox="1">
            <a:spLocks noChangeArrowheads="1"/>
          </p:cNvSpPr>
          <p:nvPr/>
        </p:nvSpPr>
        <p:spPr bwMode="auto">
          <a:xfrm>
            <a:off x="3505200" y="3352800"/>
            <a:ext cx="1692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buffered data</a:t>
            </a:r>
          </a:p>
        </p:txBody>
      </p:sp>
      <p:grpSp>
        <p:nvGrpSpPr>
          <p:cNvPr id="12328" name="Group 134"/>
          <p:cNvGrpSpPr>
            <a:grpSpLocks/>
          </p:cNvGrpSpPr>
          <p:nvPr/>
        </p:nvGrpSpPr>
        <p:grpSpPr bwMode="auto">
          <a:xfrm>
            <a:off x="2362200" y="5410200"/>
            <a:ext cx="3810000" cy="381000"/>
            <a:chOff x="2362200" y="6172200"/>
            <a:chExt cx="3810000" cy="381000"/>
          </a:xfrm>
        </p:grpSpPr>
        <p:sp>
          <p:nvSpPr>
            <p:cNvPr id="12351" name="Rectangle 123"/>
            <p:cNvSpPr>
              <a:spLocks noChangeArrowheads="1"/>
            </p:cNvSpPr>
            <p:nvPr/>
          </p:nvSpPr>
          <p:spPr bwMode="auto">
            <a:xfrm>
              <a:off x="4267200" y="6172200"/>
              <a:ext cx="3810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sz="2000" b="0">
                <a:latin typeface="Helvetica" charset="0"/>
                <a:cs typeface="Helvetica" charset="0"/>
              </a:endParaRPr>
            </a:p>
          </p:txBody>
        </p:sp>
        <p:sp>
          <p:nvSpPr>
            <p:cNvPr id="12352" name="Rectangle 124"/>
            <p:cNvSpPr>
              <a:spLocks noChangeArrowheads="1"/>
            </p:cNvSpPr>
            <p:nvPr/>
          </p:nvSpPr>
          <p:spPr bwMode="auto">
            <a:xfrm>
              <a:off x="3886200" y="6172200"/>
              <a:ext cx="3810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sz="2000" b="0">
                <a:latin typeface="Helvetica" charset="0"/>
                <a:cs typeface="Helvetica" charset="0"/>
              </a:endParaRPr>
            </a:p>
          </p:txBody>
        </p:sp>
        <p:sp>
          <p:nvSpPr>
            <p:cNvPr id="12353" name="Rectangle 125"/>
            <p:cNvSpPr>
              <a:spLocks noChangeArrowheads="1"/>
            </p:cNvSpPr>
            <p:nvPr/>
          </p:nvSpPr>
          <p:spPr bwMode="auto">
            <a:xfrm>
              <a:off x="3505200" y="6172200"/>
              <a:ext cx="3810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sz="2000" b="0">
                <a:latin typeface="Helvetica" charset="0"/>
                <a:cs typeface="Helvetica" charset="0"/>
              </a:endParaRPr>
            </a:p>
          </p:txBody>
        </p:sp>
        <p:sp>
          <p:nvSpPr>
            <p:cNvPr id="12354" name="Rectangle 126"/>
            <p:cNvSpPr>
              <a:spLocks noChangeArrowheads="1"/>
            </p:cNvSpPr>
            <p:nvPr/>
          </p:nvSpPr>
          <p:spPr bwMode="auto">
            <a:xfrm>
              <a:off x="3124200" y="6172200"/>
              <a:ext cx="3810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sz="2000" b="0">
                <a:latin typeface="Helvetica" charset="0"/>
                <a:cs typeface="Helvetica" charset="0"/>
              </a:endParaRPr>
            </a:p>
          </p:txBody>
        </p:sp>
        <p:sp>
          <p:nvSpPr>
            <p:cNvPr id="12355" name="Rectangle 127"/>
            <p:cNvSpPr>
              <a:spLocks noChangeArrowheads="1"/>
            </p:cNvSpPr>
            <p:nvPr/>
          </p:nvSpPr>
          <p:spPr bwMode="auto">
            <a:xfrm>
              <a:off x="2743200" y="6172200"/>
              <a:ext cx="3810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sz="2000" b="0">
                <a:latin typeface="Helvetica" charset="0"/>
                <a:cs typeface="Helvetica" charset="0"/>
              </a:endParaRPr>
            </a:p>
          </p:txBody>
        </p:sp>
        <p:sp>
          <p:nvSpPr>
            <p:cNvPr id="12356" name="Rectangle 128"/>
            <p:cNvSpPr>
              <a:spLocks noChangeArrowheads="1"/>
            </p:cNvSpPr>
            <p:nvPr/>
          </p:nvSpPr>
          <p:spPr bwMode="auto">
            <a:xfrm>
              <a:off x="2362200" y="6172200"/>
              <a:ext cx="3810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sz="2000" b="0">
                <a:latin typeface="Helvetica" charset="0"/>
                <a:cs typeface="Helvetica" charset="0"/>
              </a:endParaRPr>
            </a:p>
          </p:txBody>
        </p:sp>
        <p:sp>
          <p:nvSpPr>
            <p:cNvPr id="12357" name="Rectangle 129"/>
            <p:cNvSpPr>
              <a:spLocks noChangeArrowheads="1"/>
            </p:cNvSpPr>
            <p:nvPr/>
          </p:nvSpPr>
          <p:spPr bwMode="auto">
            <a:xfrm>
              <a:off x="5791200" y="6172200"/>
              <a:ext cx="3810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sz="2000" b="0">
                <a:latin typeface="Helvetica" charset="0"/>
                <a:cs typeface="Helvetica" charset="0"/>
              </a:endParaRPr>
            </a:p>
          </p:txBody>
        </p:sp>
        <p:sp>
          <p:nvSpPr>
            <p:cNvPr id="12358" name="Rectangle 130"/>
            <p:cNvSpPr>
              <a:spLocks noChangeArrowheads="1"/>
            </p:cNvSpPr>
            <p:nvPr/>
          </p:nvSpPr>
          <p:spPr bwMode="auto">
            <a:xfrm>
              <a:off x="5410200" y="6172200"/>
              <a:ext cx="3810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sz="2000" b="0">
                <a:latin typeface="Helvetica" charset="0"/>
                <a:cs typeface="Helvetica" charset="0"/>
              </a:endParaRPr>
            </a:p>
          </p:txBody>
        </p:sp>
        <p:sp>
          <p:nvSpPr>
            <p:cNvPr id="12359" name="Rectangle 132"/>
            <p:cNvSpPr>
              <a:spLocks noChangeArrowheads="1"/>
            </p:cNvSpPr>
            <p:nvPr/>
          </p:nvSpPr>
          <p:spPr bwMode="auto">
            <a:xfrm>
              <a:off x="5029200" y="6172200"/>
              <a:ext cx="3810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sz="2000" b="0">
                <a:latin typeface="Helvetica" charset="0"/>
                <a:cs typeface="Helvetica" charset="0"/>
              </a:endParaRPr>
            </a:p>
          </p:txBody>
        </p:sp>
        <p:sp>
          <p:nvSpPr>
            <p:cNvPr id="12360" name="Rectangle 133"/>
            <p:cNvSpPr>
              <a:spLocks noChangeArrowheads="1"/>
            </p:cNvSpPr>
            <p:nvPr/>
          </p:nvSpPr>
          <p:spPr bwMode="auto">
            <a:xfrm>
              <a:off x="4648200" y="6172200"/>
              <a:ext cx="3810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sz="2000" b="0">
                <a:latin typeface="Helvetica" charset="0"/>
                <a:cs typeface="Helvetica" charset="0"/>
              </a:endParaRPr>
            </a:p>
          </p:txBody>
        </p:sp>
      </p:grpSp>
      <p:cxnSp>
        <p:nvCxnSpPr>
          <p:cNvPr id="138" name="Straight Arrow Connector 137"/>
          <p:cNvCxnSpPr>
            <a:cxnSpLocks noChangeShapeType="1"/>
          </p:cNvCxnSpPr>
          <p:nvPr/>
        </p:nvCxnSpPr>
        <p:spPr bwMode="auto">
          <a:xfrm>
            <a:off x="2857500" y="4648200"/>
            <a:ext cx="2708275" cy="762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9" name="TextBox 138"/>
          <p:cNvSpPr txBox="1">
            <a:spLocks noChangeArrowheads="1"/>
          </p:cNvSpPr>
          <p:nvPr/>
        </p:nvSpPr>
        <p:spPr bwMode="auto">
          <a:xfrm>
            <a:off x="1371600" y="4735513"/>
            <a:ext cx="2211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(28 mod 10) + 1 = 9 </a:t>
            </a:r>
          </a:p>
        </p:txBody>
      </p:sp>
      <p:sp>
        <p:nvSpPr>
          <p:cNvPr id="141" name="Rectangle 140"/>
          <p:cNvSpPr/>
          <p:nvPr/>
        </p:nvSpPr>
        <p:spPr bwMode="auto">
          <a:xfrm>
            <a:off x="5410200" y="5410200"/>
            <a:ext cx="3810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cs typeface="Helvetica"/>
              </a:rPr>
              <a:t>E</a:t>
            </a:r>
          </a:p>
        </p:txBody>
      </p:sp>
      <p:grpSp>
        <p:nvGrpSpPr>
          <p:cNvPr id="142" name="Group 141"/>
          <p:cNvGrpSpPr>
            <a:grpSpLocks/>
          </p:cNvGrpSpPr>
          <p:nvPr/>
        </p:nvGrpSpPr>
        <p:grpSpPr bwMode="auto">
          <a:xfrm>
            <a:off x="2362200" y="5410200"/>
            <a:ext cx="3810000" cy="381000"/>
            <a:chOff x="2327702" y="5410200"/>
            <a:chExt cx="3810000" cy="381000"/>
          </a:xfrm>
        </p:grpSpPr>
        <p:sp>
          <p:nvSpPr>
            <p:cNvPr id="143" name="Rectangle 142"/>
            <p:cNvSpPr/>
            <p:nvPr/>
          </p:nvSpPr>
          <p:spPr bwMode="auto">
            <a:xfrm>
              <a:off x="5756702" y="5410200"/>
              <a:ext cx="3810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2000" b="0" dirty="0">
                  <a:latin typeface="Helvetica"/>
                  <a:cs typeface="Helvetica"/>
                </a:rPr>
                <a:t>L</a:t>
              </a:r>
            </a:p>
          </p:txBody>
        </p:sp>
        <p:sp>
          <p:nvSpPr>
            <p:cNvPr id="144" name="Rectangle 143"/>
            <p:cNvSpPr/>
            <p:nvPr/>
          </p:nvSpPr>
          <p:spPr bwMode="auto">
            <a:xfrm>
              <a:off x="2708702" y="5410200"/>
              <a:ext cx="3810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2000" b="0" dirty="0">
                  <a:latin typeface="Helvetica"/>
                  <a:cs typeface="Helvetica"/>
                </a:rPr>
                <a:t>O</a:t>
              </a: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4232702" y="5410200"/>
              <a:ext cx="3810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2000" b="0" dirty="0">
                  <a:latin typeface="Helvetica"/>
                  <a:cs typeface="Helvetica"/>
                </a:rPr>
                <a:t>R</a:t>
              </a: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3089702" y="5410200"/>
              <a:ext cx="3810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2000" b="0" dirty="0">
                  <a:latin typeface="Helvetica"/>
                  <a:cs typeface="Helvetica"/>
                </a:rPr>
                <a:t>  </a:t>
              </a:r>
            </a:p>
          </p:txBody>
        </p:sp>
        <p:sp>
          <p:nvSpPr>
            <p:cNvPr id="147" name="Rectangle 146"/>
            <p:cNvSpPr/>
            <p:nvPr/>
          </p:nvSpPr>
          <p:spPr bwMode="auto">
            <a:xfrm>
              <a:off x="3470702" y="5410200"/>
              <a:ext cx="3810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2000" b="0" dirty="0">
                  <a:latin typeface="Helvetica"/>
                  <a:cs typeface="Helvetica"/>
                </a:rPr>
                <a:t>W</a:t>
              </a: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3851702" y="5410200"/>
              <a:ext cx="3810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2000" b="0" dirty="0">
                  <a:latin typeface="Helvetica"/>
                  <a:cs typeface="Helvetica"/>
                </a:rPr>
                <a:t>O</a:t>
              </a: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5375702" y="5410200"/>
              <a:ext cx="3810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2000" b="0" dirty="0">
                  <a:latin typeface="Helvetica"/>
                  <a:cs typeface="Helvetica"/>
                </a:rPr>
                <a:t>E</a:t>
              </a: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2327702" y="5410200"/>
              <a:ext cx="3810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2000" b="0" dirty="0">
                  <a:latin typeface="Helvetica"/>
                  <a:cs typeface="Helvetica"/>
                </a:rPr>
                <a:t>L</a:t>
              </a:r>
            </a:p>
          </p:txBody>
        </p:sp>
        <p:sp>
          <p:nvSpPr>
            <p:cNvPr id="12349" name="Rectangle 150"/>
            <p:cNvSpPr>
              <a:spLocks noChangeArrowheads="1"/>
            </p:cNvSpPr>
            <p:nvPr/>
          </p:nvSpPr>
          <p:spPr bwMode="auto">
            <a:xfrm>
              <a:off x="4613702" y="5410200"/>
              <a:ext cx="3810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sz="2000" b="0">
                <a:latin typeface="Helvetica" charset="0"/>
                <a:cs typeface="Helvetica" charset="0"/>
              </a:endParaRPr>
            </a:p>
          </p:txBody>
        </p:sp>
        <p:sp>
          <p:nvSpPr>
            <p:cNvPr id="12350" name="Rectangle 151"/>
            <p:cNvSpPr>
              <a:spLocks noChangeArrowheads="1"/>
            </p:cNvSpPr>
            <p:nvPr/>
          </p:nvSpPr>
          <p:spPr bwMode="auto">
            <a:xfrm>
              <a:off x="4994702" y="5410200"/>
              <a:ext cx="3810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sz="2000" b="0">
                <a:latin typeface="Helvetica" charset="0"/>
                <a:cs typeface="Helvetica" charset="0"/>
              </a:endParaRPr>
            </a:p>
          </p:txBody>
        </p:sp>
      </p:grpSp>
      <p:grpSp>
        <p:nvGrpSpPr>
          <p:cNvPr id="164" name="Group 163"/>
          <p:cNvGrpSpPr>
            <a:grpSpLocks/>
          </p:cNvGrpSpPr>
          <p:nvPr/>
        </p:nvGrpSpPr>
        <p:grpSpPr bwMode="auto">
          <a:xfrm>
            <a:off x="4422775" y="4648200"/>
            <a:ext cx="2970213" cy="762000"/>
            <a:chOff x="4423202" y="4648200"/>
            <a:chExt cx="2970512" cy="762000"/>
          </a:xfrm>
        </p:grpSpPr>
        <p:cxnSp>
          <p:nvCxnSpPr>
            <p:cNvPr id="12339" name="Straight Arrow Connector 164"/>
            <p:cNvCxnSpPr>
              <a:cxnSpLocks noChangeShapeType="1"/>
            </p:cNvCxnSpPr>
            <p:nvPr/>
          </p:nvCxnSpPr>
          <p:spPr bwMode="auto">
            <a:xfrm flipH="1">
              <a:off x="4423202" y="4648200"/>
              <a:ext cx="1101298" cy="76200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340" name="TextBox 165"/>
            <p:cNvSpPr txBox="1">
              <a:spLocks noChangeArrowheads="1"/>
            </p:cNvSpPr>
            <p:nvPr/>
          </p:nvSpPr>
          <p:spPr bwMode="auto">
            <a:xfrm>
              <a:off x="5181600" y="4724400"/>
              <a:ext cx="221211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  <a:cs typeface="Helvetica" charset="0"/>
                </a:rPr>
                <a:t>(35 mod 10) + 1 = 6 </a:t>
              </a:r>
            </a:p>
          </p:txBody>
        </p:sp>
      </p:grpSp>
      <p:grpSp>
        <p:nvGrpSpPr>
          <p:cNvPr id="176" name="Group 175"/>
          <p:cNvGrpSpPr>
            <a:grpSpLocks/>
          </p:cNvGrpSpPr>
          <p:nvPr/>
        </p:nvGrpSpPr>
        <p:grpSpPr bwMode="auto">
          <a:xfrm>
            <a:off x="4192588" y="6019800"/>
            <a:ext cx="1825625" cy="476250"/>
            <a:chOff x="4193325" y="6019800"/>
            <a:chExt cx="1824150" cy="476310"/>
          </a:xfrm>
        </p:grpSpPr>
        <p:cxnSp>
          <p:nvCxnSpPr>
            <p:cNvPr id="12335" name="Straight Arrow Connector 167"/>
            <p:cNvCxnSpPr>
              <a:cxnSpLocks noChangeShapeType="1"/>
            </p:cNvCxnSpPr>
            <p:nvPr/>
          </p:nvCxnSpPr>
          <p:spPr bwMode="auto">
            <a:xfrm flipV="1">
              <a:off x="5638799" y="6019800"/>
              <a:ext cx="1" cy="22860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36" name="Straight Arrow Connector 172"/>
            <p:cNvCxnSpPr>
              <a:cxnSpLocks noChangeShapeType="1"/>
            </p:cNvCxnSpPr>
            <p:nvPr/>
          </p:nvCxnSpPr>
          <p:spPr bwMode="auto">
            <a:xfrm flipV="1">
              <a:off x="4495799" y="6019800"/>
              <a:ext cx="1" cy="22860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337" name="TextBox 173"/>
            <p:cNvSpPr txBox="1">
              <a:spLocks noChangeArrowheads="1"/>
            </p:cNvSpPr>
            <p:nvPr/>
          </p:nvSpPr>
          <p:spPr bwMode="auto">
            <a:xfrm>
              <a:off x="5334000" y="6096000"/>
              <a:ext cx="6834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start</a:t>
              </a:r>
            </a:p>
          </p:txBody>
        </p:sp>
        <p:sp>
          <p:nvSpPr>
            <p:cNvPr id="12338" name="TextBox 174"/>
            <p:cNvSpPr txBox="1">
              <a:spLocks noChangeArrowheads="1"/>
            </p:cNvSpPr>
            <p:nvPr/>
          </p:nvSpPr>
          <p:spPr bwMode="auto">
            <a:xfrm>
              <a:off x="4193325" y="6096000"/>
              <a:ext cx="61259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end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9828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/>
      <p:bldP spid="1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381000" y="3962400"/>
            <a:ext cx="8763000" cy="2362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dirty="0" err="1">
                <a:solidFill>
                  <a:srgbClr val="FF6600"/>
                </a:solidFill>
                <a:latin typeface="Gill Sans Light"/>
                <a:ea typeface="ＭＳ Ｐゴシック" charset="0"/>
                <a:cs typeface="Gill Sans Light"/>
              </a:rPr>
              <a:t>LastByteWritten</a:t>
            </a:r>
            <a:r>
              <a:rPr lang="en-US" dirty="0">
                <a:solidFill>
                  <a:srgbClr val="FF6600"/>
                </a:solidFill>
                <a:latin typeface="Gill Sans Light"/>
                <a:ea typeface="ＭＳ Ｐゴシック" charset="0"/>
                <a:cs typeface="Gill Sans Light"/>
              </a:rPr>
              <a:t>: last byte written by sending process </a:t>
            </a: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3318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19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3320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13321" name="Freeform 14"/>
          <p:cNvSpPr>
            <a:spLocks/>
          </p:cNvSpPr>
          <p:nvPr/>
        </p:nvSpPr>
        <p:spPr bwMode="auto">
          <a:xfrm flipH="1">
            <a:off x="304800" y="1676400"/>
            <a:ext cx="12954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22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27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28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13330" name="Text Box 8"/>
          <p:cNvSpPr txBox="1">
            <a:spLocks noChangeArrowheads="1"/>
          </p:cNvSpPr>
          <p:nvPr/>
        </p:nvSpPr>
        <p:spPr bwMode="auto">
          <a:xfrm>
            <a:off x="304800" y="2178050"/>
            <a:ext cx="2003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 err="1">
                <a:solidFill>
                  <a:srgbClr val="FF6600"/>
                </a:solidFill>
                <a:latin typeface="Helvetica" charset="0"/>
                <a:cs typeface="Helvetica" charset="0"/>
              </a:rPr>
              <a:t>LastByteWritten</a:t>
            </a:r>
            <a:r>
              <a:rPr lang="en-US" sz="1600" dirty="0">
                <a:solidFill>
                  <a:srgbClr val="FF6600"/>
                </a:solidFill>
                <a:latin typeface="Helvetica" charset="0"/>
                <a:cs typeface="Helvetica" charset="0"/>
              </a:rPr>
              <a:t>(0)</a:t>
            </a:r>
          </a:p>
        </p:txBody>
      </p:sp>
      <p:sp>
        <p:nvSpPr>
          <p:cNvPr id="13331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3334" name="Rectangle 5"/>
          <p:cNvSpPr>
            <a:spLocks noChangeArrowheads="1"/>
          </p:cNvSpPr>
          <p:nvPr/>
        </p:nvSpPr>
        <p:spPr bwMode="auto">
          <a:xfrm>
            <a:off x="4953000" y="2514600"/>
            <a:ext cx="38862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8220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81402</TotalTime>
  <Pages>60</Pages>
  <Words>4829</Words>
  <Application>Microsoft Macintosh PowerPoint</Application>
  <PresentationFormat>On-screen Show (4:3)</PresentationFormat>
  <Paragraphs>1061</Paragraphs>
  <Slides>66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Office</vt:lpstr>
      <vt:lpstr>CS162 Operating Systems and Systems Programming Lecture 22   TCP Flow Control,  Distributed Decision Making, RPC </vt:lpstr>
      <vt:lpstr>Goals of Today’s Lecture</vt:lpstr>
      <vt:lpstr>Flow Control</vt:lpstr>
      <vt:lpstr>TCP Flow Control</vt:lpstr>
      <vt:lpstr>TCP Flow Control</vt:lpstr>
      <vt:lpstr>TCP Flow Control</vt:lpstr>
      <vt:lpstr>TCP Flow Control</vt:lpstr>
      <vt:lpstr>Circular Buffer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Discussion</vt:lpstr>
      <vt:lpstr>Administrivia</vt:lpstr>
      <vt:lpstr>Break</vt:lpstr>
      <vt:lpstr>Goals of Today’s Lecture</vt:lpstr>
      <vt:lpstr>General’s Paradox</vt:lpstr>
      <vt:lpstr>General’s Paradox</vt:lpstr>
      <vt:lpstr>Two-Phase Commit</vt:lpstr>
      <vt:lpstr>Two-Phase Commit Protocol</vt:lpstr>
      <vt:lpstr>2PC Algorithm</vt:lpstr>
      <vt:lpstr>Detailed Algorithm</vt:lpstr>
      <vt:lpstr>Failure Free Example Execution</vt:lpstr>
      <vt:lpstr>State Machine of Coordinator</vt:lpstr>
      <vt:lpstr>State Machine of Workers</vt:lpstr>
      <vt:lpstr>Dealing with Worker Failures</vt:lpstr>
      <vt:lpstr>Example of Worker Failure</vt:lpstr>
      <vt:lpstr>Dealing with Coordinator Failure</vt:lpstr>
      <vt:lpstr>Example of Coordinator Failure #1</vt:lpstr>
      <vt:lpstr>Example of Coordinator Failure #2</vt:lpstr>
      <vt:lpstr>Durability</vt:lpstr>
      <vt:lpstr>Blocking for Coordinator to Recover</vt:lpstr>
      <vt:lpstr>Distributed Decision Making Discussion (1/2)</vt:lpstr>
      <vt:lpstr>Distributed Decision Making Discussion (2/2)</vt:lpstr>
      <vt:lpstr>PAXOS</vt:lpstr>
      <vt:lpstr>Byzantine General’s Problem</vt:lpstr>
      <vt:lpstr>Byzantine General’s Problem (con’t)</vt:lpstr>
      <vt:lpstr>Summary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Ion Stoica</cp:lastModifiedBy>
  <cp:revision>1013</cp:revision>
  <cp:lastPrinted>2017-04-17T23:54:18Z</cp:lastPrinted>
  <dcterms:created xsi:type="dcterms:W3CDTF">1995-08-12T11:37:26Z</dcterms:created>
  <dcterms:modified xsi:type="dcterms:W3CDTF">2017-11-14T04:14:24Z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