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10" r:id="rId3"/>
    <p:sldId id="504" r:id="rId4"/>
    <p:sldId id="510" r:id="rId5"/>
    <p:sldId id="509" r:id="rId6"/>
    <p:sldId id="505" r:id="rId7"/>
    <p:sldId id="506" r:id="rId8"/>
    <p:sldId id="465" r:id="rId9"/>
    <p:sldId id="466" r:id="rId10"/>
    <p:sldId id="467" r:id="rId11"/>
    <p:sldId id="413" r:id="rId12"/>
    <p:sldId id="414" r:id="rId13"/>
    <p:sldId id="416" r:id="rId14"/>
    <p:sldId id="468" r:id="rId15"/>
    <p:sldId id="470" r:id="rId16"/>
    <p:sldId id="471" r:id="rId17"/>
    <p:sldId id="420" r:id="rId18"/>
    <p:sldId id="422" r:id="rId19"/>
    <p:sldId id="482" r:id="rId20"/>
    <p:sldId id="473" r:id="rId21"/>
    <p:sldId id="472" r:id="rId22"/>
    <p:sldId id="474" r:id="rId23"/>
    <p:sldId id="477" r:id="rId24"/>
    <p:sldId id="487" r:id="rId25"/>
    <p:sldId id="490" r:id="rId26"/>
    <p:sldId id="423" r:id="rId27"/>
    <p:sldId id="501" r:id="rId28"/>
    <p:sldId id="499" r:id="rId29"/>
    <p:sldId id="500" r:id="rId30"/>
    <p:sldId id="515" r:id="rId31"/>
    <p:sldId id="517" r:id="rId32"/>
    <p:sldId id="481" r:id="rId33"/>
    <p:sldId id="425" r:id="rId34"/>
    <p:sldId id="428" r:id="rId35"/>
    <p:sldId id="429" r:id="rId36"/>
    <p:sldId id="430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86" r:id="rId45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3" autoAdjust="0"/>
    <p:restoredTop sz="94799" autoAdjust="0"/>
  </p:normalViewPr>
  <p:slideViewPr>
    <p:cSldViewPr>
      <p:cViewPr varScale="1">
        <p:scale>
          <a:sx n="112" d="100"/>
          <a:sy n="112" d="100"/>
        </p:scale>
        <p:origin x="-9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48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1817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8" y="8763000"/>
            <a:ext cx="3038475" cy="409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9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73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70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51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2108773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Multics: MIT, GE, Bell Labs, 1969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Revolutionary but “bloated” at 135kB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Famous “failures”: Multics, Mach, NextStep: innovative but too flawed to succeed.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Microsoft established itself by writing an OS to compete with CP/M which IBM couldn’t negotiate with its author. They instead bought QDOS from a small code author who had written it from the CP/M manual. 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Interestingly, there were some other OSes that didn’t have such a long lineage (e.g. IBM OS/2)</a:t>
            </a:r>
          </a:p>
        </p:txBody>
      </p:sp>
    </p:spTree>
    <p:extLst>
      <p:ext uri="{BB962C8B-B14F-4D97-AF65-F5344CB8AC3E}">
        <p14:creationId xmlns:p14="http://schemas.microsoft.com/office/powerpoint/2010/main" val="240092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5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8016745" y="6551613"/>
            <a:ext cx="84957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607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8/28/17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429000" y="6550236"/>
            <a:ext cx="238536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Stoica CS162 ©UCB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lCentral.Berkeley.edu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848600" cy="20574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</a:t>
            </a:r>
            <a:br>
              <a:rPr lang="en-US" altLang="en-US" sz="30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Introduction to Processes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August 28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</a:p>
          <a:p>
            <a:pPr marL="285750" indent="-285750"/>
            <a:r>
              <a:rPr lang="en-US" altLang="en-US" dirty="0" smtClean="0"/>
              <a:t>Prof. Ion Stoica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382000" cy="533400"/>
          </a:xfrm>
        </p:spPr>
        <p:txBody>
          <a:bodyPr/>
          <a:lstStyle/>
          <a:p>
            <a:r>
              <a:rPr lang="en-US" altLang="en-US" smtClean="0"/>
              <a:t>Migration of OS Concepts and Features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089" r="1250" b="2301"/>
          <a:stretch>
            <a:fillRect/>
          </a:stretch>
        </p:blipFill>
        <p:spPr bwMode="auto">
          <a:xfrm>
            <a:off x="2297113" y="1066800"/>
            <a:ext cx="6846887" cy="501173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286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28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016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20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Thread</a:t>
            </a:r>
          </a:p>
          <a:p>
            <a:pPr lvl="1"/>
            <a:r>
              <a:rPr lang="en-US" altLang="en-US" dirty="0" smtClean="0"/>
              <a:t>Single </a:t>
            </a:r>
            <a:r>
              <a:rPr lang="en-US" altLang="en-US" dirty="0"/>
              <a:t>unique execution </a:t>
            </a:r>
            <a:r>
              <a:rPr lang="en-US" altLang="en-US" dirty="0" smtClean="0"/>
              <a:t>context: fully describes program state</a:t>
            </a:r>
            <a:endParaRPr lang="en-US" altLang="en-US" dirty="0"/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dirty="0"/>
              <a:t>Address </a:t>
            </a:r>
            <a:r>
              <a:rPr lang="en-US" dirty="0" smtClean="0"/>
              <a:t>space (with translation)</a:t>
            </a:r>
            <a:endParaRPr lang="en-US" dirty="0"/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dirty="0" smtClean="0"/>
              <a:t>Dual mode operation / 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6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507" y="89069"/>
            <a:ext cx="7162800" cy="533400"/>
          </a:xfrm>
        </p:spPr>
        <p:txBody>
          <a:bodyPr/>
          <a:lstStyle/>
          <a:p>
            <a:r>
              <a:rPr lang="en-US" dirty="0" smtClean="0"/>
              <a:t>OS Bottom Line: Run Programs</a:t>
            </a:r>
            <a:endParaRPr lang="en-US" dirty="0"/>
          </a:p>
        </p:txBody>
      </p:sp>
      <p:pic>
        <p:nvPicPr>
          <p:cNvPr id="12" name="Picture 11" descr="Screen Shot 2014-08-28 at 9.53.0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1144090" cy="13718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47800" y="1219200"/>
            <a:ext cx="1828800" cy="2502932"/>
            <a:chOff x="1447800" y="1219200"/>
            <a:chExt cx="1828800" cy="2502932"/>
          </a:xfrm>
        </p:grpSpPr>
        <p:sp>
          <p:nvSpPr>
            <p:cNvPr id="7" name="Punched Tape 6"/>
            <p:cNvSpPr/>
            <p:nvPr/>
          </p:nvSpPr>
          <p:spPr bwMode="auto">
            <a:xfrm rot="5400000">
              <a:off x="1714500" y="1790700"/>
              <a:ext cx="1676400" cy="1447800"/>
            </a:xfrm>
            <a:prstGeom prst="flowChartPunchedTap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1752600"/>
              <a:ext cx="93326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latin typeface="Gill Sans" charset="0"/>
                  <a:ea typeface="Gill Sans" charset="0"/>
                  <a:cs typeface="Gill Sans" charset="0"/>
                </a:rPr>
                <a:t>i</a:t>
              </a:r>
              <a:r>
                <a:rPr lang="en-US" sz="1400" b="0" dirty="0" err="1" smtClean="0">
                  <a:latin typeface="Gill Sans" charset="0"/>
                  <a:ea typeface="Gill Sans" charset="0"/>
                  <a:cs typeface="Gill Sans" charset="0"/>
                </a:rPr>
                <a:t>nt</a:t>
              </a:r>
              <a:r>
                <a:rPr lang="en-US" sz="1400" b="0" dirty="0" smtClean="0">
                  <a:latin typeface="Gill Sans" charset="0"/>
                  <a:ea typeface="Gill Sans" charset="0"/>
                  <a:cs typeface="Gill Sans" charset="0"/>
                </a:rPr>
                <a:t> main() </a:t>
              </a:r>
            </a:p>
            <a:p>
              <a:r>
                <a:rPr lang="en-US" sz="1400" b="0" dirty="0" smtClean="0">
                  <a:latin typeface="Gill Sans" charset="0"/>
                  <a:ea typeface="Gill Sans" charset="0"/>
                  <a:cs typeface="Gill Sans" charset="0"/>
                </a:rPr>
                <a:t>{ … ;</a:t>
              </a:r>
            </a:p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 }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1447800" y="27432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 rot="16200000">
              <a:off x="1251425" y="2101376"/>
              <a:ext cx="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editor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1219200"/>
              <a:ext cx="1688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Program Source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3352800"/>
              <a:ext cx="639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oo.c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15101" y="838200"/>
            <a:ext cx="3676499" cy="5105400"/>
            <a:chOff x="5315101" y="838200"/>
            <a:chExt cx="3676499" cy="51054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5315101" y="2512996"/>
              <a:ext cx="1196854" cy="7636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 rot="16200000">
              <a:off x="5435983" y="1930783"/>
              <a:ext cx="113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Load &amp; Execute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5400000">
              <a:off x="7974511" y="2426732"/>
              <a:ext cx="97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Memory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05560" y="47244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PC: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556067" y="4800600"/>
              <a:ext cx="1441852" cy="685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32267" y="5574268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Processor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556067" y="5004137"/>
              <a:ext cx="1441852" cy="17746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32267" y="5181600"/>
              <a:ext cx="8987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flipV="1">
              <a:off x="6556067" y="902732"/>
              <a:ext cx="1441852" cy="3581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03867" y="4267200"/>
              <a:ext cx="987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0x000…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27667" y="838200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0xFFF…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flipV="1">
              <a:off x="6660631" y="3645932"/>
              <a:ext cx="1247564" cy="685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03642" y="3886200"/>
              <a:ext cx="1282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flipV="1">
              <a:off x="6660631" y="31125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15165" y="320040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 flipV="1">
              <a:off x="6660631" y="25791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83042" y="2667000"/>
              <a:ext cx="62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 flipV="1">
              <a:off x="6660631" y="18933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70419" y="19812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7622867" y="1893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7622867" y="2655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6403667" y="1740932"/>
              <a:ext cx="167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3" name="Rectangle 52"/>
            <p:cNvSpPr/>
            <p:nvPr/>
          </p:nvSpPr>
          <p:spPr bwMode="auto">
            <a:xfrm flipV="1">
              <a:off x="6632267" y="1055132"/>
              <a:ext cx="1275928" cy="5334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63001" y="1143000"/>
              <a:ext cx="48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OS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77188" y="3886199"/>
              <a:ext cx="937713" cy="1027791"/>
            </a:xfrm>
            <a:custGeom>
              <a:avLst/>
              <a:gdLst>
                <a:gd name="connsiteX0" fmla="*/ 0 w 937713"/>
                <a:gd name="connsiteY0" fmla="*/ 3249390 h 3338853"/>
                <a:gd name="connsiteX1" fmla="*/ 642325 w 937713"/>
                <a:gd name="connsiteY1" fmla="*/ 3205592 h 3338853"/>
                <a:gd name="connsiteX2" fmla="*/ 934290 w 937713"/>
                <a:gd name="connsiteY2" fmla="*/ 1979254 h 3338853"/>
                <a:gd name="connsiteX3" fmla="*/ 773709 w 937713"/>
                <a:gd name="connsiteY3" fmla="*/ 928108 h 3338853"/>
                <a:gd name="connsiteX4" fmla="*/ 934290 w 937713"/>
                <a:gd name="connsiteY4" fmla="*/ 285741 h 3338853"/>
                <a:gd name="connsiteX5" fmla="*/ 802906 w 937713"/>
                <a:gd name="connsiteY5" fmla="*/ 8355 h 3338853"/>
                <a:gd name="connsiteX6" fmla="*/ 0 w 937713"/>
                <a:gd name="connsiteY6" fmla="*/ 66752 h 33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13" h="3338853">
                  <a:moveTo>
                    <a:pt x="0" y="3249390"/>
                  </a:moveTo>
                  <a:cubicBezTo>
                    <a:pt x="243305" y="3333335"/>
                    <a:pt x="486610" y="3417281"/>
                    <a:pt x="642325" y="3205592"/>
                  </a:cubicBezTo>
                  <a:cubicBezTo>
                    <a:pt x="798040" y="2993903"/>
                    <a:pt x="912393" y="2358835"/>
                    <a:pt x="934290" y="1979254"/>
                  </a:cubicBezTo>
                  <a:cubicBezTo>
                    <a:pt x="956187" y="1599673"/>
                    <a:pt x="773709" y="1210360"/>
                    <a:pt x="773709" y="928108"/>
                  </a:cubicBezTo>
                  <a:cubicBezTo>
                    <a:pt x="773709" y="645856"/>
                    <a:pt x="929424" y="439033"/>
                    <a:pt x="934290" y="285741"/>
                  </a:cubicBezTo>
                  <a:cubicBezTo>
                    <a:pt x="939156" y="132449"/>
                    <a:pt x="958621" y="44853"/>
                    <a:pt x="802906" y="8355"/>
                  </a:cubicBezTo>
                  <a:cubicBezTo>
                    <a:pt x="647191" y="-28143"/>
                    <a:pt x="0" y="66752"/>
                    <a:pt x="0" y="66752"/>
                  </a:cubicBezTo>
                </a:path>
              </a:pathLst>
            </a:custGeom>
            <a:ln>
              <a:solidFill>
                <a:srgbClr val="618FFD"/>
              </a:solidFill>
              <a:headEnd type="oval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52800" y="990600"/>
            <a:ext cx="2042765" cy="2655332"/>
            <a:chOff x="3352800" y="990600"/>
            <a:chExt cx="2042765" cy="2655332"/>
          </a:xfrm>
        </p:grpSpPr>
        <p:sp>
          <p:nvSpPr>
            <p:cNvPr id="8" name="Rectangle 7"/>
            <p:cNvSpPr/>
            <p:nvPr/>
          </p:nvSpPr>
          <p:spPr bwMode="auto">
            <a:xfrm>
              <a:off x="4028863" y="1524000"/>
              <a:ext cx="1352973" cy="1752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3352800" y="26670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 rot="16200000">
              <a:off x="3108560" y="1944002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compiler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13180" y="990600"/>
              <a:ext cx="118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Executable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7532" y="327660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a.out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105064" y="1828800"/>
              <a:ext cx="1228936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105064" y="2514600"/>
              <a:ext cx="1228936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7532" y="198120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2842" y="2564480"/>
              <a:ext cx="1282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607684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/>
              <a:t>Create stack and heap</a:t>
            </a:r>
          </a:p>
          <a:p>
            <a:r>
              <a:rPr lang="en-US" dirty="0" smtClean="0"/>
              <a:t>“Transfer control to program”</a:t>
            </a:r>
          </a:p>
          <a:p>
            <a:r>
              <a:rPr lang="en-US" dirty="0" smtClean="0"/>
              <a:t>Provide services to program</a:t>
            </a:r>
          </a:p>
          <a:p>
            <a:r>
              <a:rPr lang="en-US" dirty="0" smtClean="0"/>
              <a:t>While protecting OS and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14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dirty="0" smtClean="0"/>
              <a:t>Recall (61B): Instruction Fetch/Decode/Execute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instruction cycle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362200" y="1871246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79504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PC: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10200" y="1600200"/>
            <a:ext cx="1981200" cy="449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203737" y="2079727"/>
            <a:ext cx="2438881" cy="72151"/>
          </a:xfrm>
          <a:custGeom>
            <a:avLst/>
            <a:gdLst>
              <a:gd name="connsiteX0" fmla="*/ 0 w 2438881"/>
              <a:gd name="connsiteY0" fmla="*/ 0 h 72151"/>
              <a:gd name="connsiteX1" fmla="*/ 0 w 2438881"/>
              <a:gd name="connsiteY1" fmla="*/ 0 h 72151"/>
              <a:gd name="connsiteX2" fmla="*/ 2438881 w 2438881"/>
              <a:gd name="connsiteY2" fmla="*/ 72151 h 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881" h="72151">
                <a:moveTo>
                  <a:pt x="0" y="0"/>
                </a:moveTo>
                <a:lnTo>
                  <a:pt x="0" y="0"/>
                </a:lnTo>
                <a:lnTo>
                  <a:pt x="2438881" y="72151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6600" y="2099846"/>
            <a:ext cx="2133600" cy="186154"/>
            <a:chOff x="3276600" y="2099846"/>
            <a:chExt cx="2133600" cy="186154"/>
          </a:xfrm>
        </p:grpSpPr>
        <p:cxnSp>
          <p:nvCxnSpPr>
            <p:cNvPr id="34" name="Straight Connector 33"/>
            <p:cNvCxnSpPr>
              <a:endCxn id="8" idx="2"/>
            </p:cNvCxnSpPr>
            <p:nvPr/>
          </p:nvCxnSpPr>
          <p:spPr bwMode="auto">
            <a:xfrm flipV="1">
              <a:off x="3276600" y="20998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276600" y="2286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762000" y="2209800"/>
            <a:ext cx="4648200" cy="457200"/>
            <a:chOff x="762000" y="2209800"/>
            <a:chExt cx="4648200" cy="457200"/>
          </a:xfrm>
        </p:grpSpPr>
        <p:sp>
          <p:nvSpPr>
            <p:cNvPr id="49" name="TextBox 48"/>
            <p:cNvSpPr txBox="1"/>
            <p:nvPr/>
          </p:nvSpPr>
          <p:spPr>
            <a:xfrm>
              <a:off x="762000" y="2209800"/>
              <a:ext cx="1894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Instruction fetch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3276600" y="24384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3276600" y="2438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755667" y="3200400"/>
            <a:ext cx="4883133" cy="3200400"/>
            <a:chOff x="755667" y="3200400"/>
            <a:chExt cx="4883133" cy="3200400"/>
          </a:xfrm>
        </p:grpSpPr>
        <p:sp>
          <p:nvSpPr>
            <p:cNvPr id="15" name="Trapezoid 14"/>
            <p:cNvSpPr/>
            <p:nvPr/>
          </p:nvSpPr>
          <p:spPr bwMode="auto">
            <a:xfrm flipV="1">
              <a:off x="2362200" y="4648200"/>
              <a:ext cx="1828800" cy="838200"/>
            </a:xfrm>
            <a:prstGeom prst="trapezoid">
              <a:avLst>
                <a:gd name="adj" fmla="val 55991"/>
              </a:avLst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3505200" y="5562600"/>
              <a:ext cx="1905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505200" y="5715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3505200"/>
              <a:ext cx="944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5600" y="48006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ALU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2667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810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2362200" y="59436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4" name="Straight Arrow Connector 23"/>
            <p:cNvCxnSpPr>
              <a:stCxn id="15" idx="0"/>
              <a:endCxn id="23" idx="0"/>
            </p:cNvCxnSpPr>
            <p:nvPr/>
          </p:nvCxnSpPr>
          <p:spPr bwMode="auto">
            <a:xfrm>
              <a:off x="3276600" y="54864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8" name="Straight Connector 37"/>
            <p:cNvCxnSpPr>
              <a:endCxn id="7" idx="0"/>
            </p:cNvCxnSpPr>
            <p:nvPr/>
          </p:nvCxnSpPr>
          <p:spPr bwMode="auto">
            <a:xfrm>
              <a:off x="3276600" y="32004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med"/>
            </a:ln>
            <a:effectLst/>
          </p:spPr>
        </p:cxnSp>
        <p:cxnSp>
          <p:nvCxnSpPr>
            <p:cNvPr id="40" name="Straight Connector 39"/>
            <p:cNvCxnSpPr>
              <a:stCxn id="23" idx="2"/>
            </p:cNvCxnSpPr>
            <p:nvPr/>
          </p:nvCxnSpPr>
          <p:spPr bwMode="auto">
            <a:xfrm>
              <a:off x="3276600" y="6172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133600" y="64008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2133600" y="3200400"/>
              <a:ext cx="0" cy="3200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32004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755667" y="4267200"/>
              <a:ext cx="1005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E</a:t>
              </a:r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xecute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V="1">
              <a:off x="3505200" y="53764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3505200" y="57150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5791200" y="1219200"/>
            <a:ext cx="97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15000" y="2133600"/>
            <a:ext cx="1305165" cy="40011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instruction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2590800"/>
            <a:ext cx="3200400" cy="476310"/>
            <a:chOff x="762000" y="2590800"/>
            <a:chExt cx="3200400" cy="476310"/>
          </a:xfrm>
        </p:grpSpPr>
        <p:sp>
          <p:nvSpPr>
            <p:cNvPr id="50" name="TextBox 49"/>
            <p:cNvSpPr txBox="1"/>
            <p:nvPr/>
          </p:nvSpPr>
          <p:spPr>
            <a:xfrm>
              <a:off x="762000" y="2667000"/>
              <a:ext cx="10086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Decode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2590800" y="26670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91828" y="259080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decode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90800" y="1371600"/>
            <a:ext cx="1752600" cy="914400"/>
            <a:chOff x="2590800" y="1371600"/>
            <a:chExt cx="1752600" cy="91440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2590800" y="14478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71800" y="1371600"/>
              <a:ext cx="620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next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3276600" y="1676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343400" y="1600200"/>
              <a:ext cx="0" cy="685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Arrow Connector 75"/>
            <p:cNvCxnSpPr>
              <a:endCxn id="68" idx="3"/>
            </p:cNvCxnSpPr>
            <p:nvPr/>
          </p:nvCxnSpPr>
          <p:spPr bwMode="auto">
            <a:xfrm flipH="1">
              <a:off x="3962400" y="16002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78" name="TextBox 77"/>
          <p:cNvSpPr txBox="1"/>
          <p:nvPr/>
        </p:nvSpPr>
        <p:spPr>
          <a:xfrm>
            <a:off x="6019800" y="5391090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data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5445" y="1383268"/>
            <a:ext cx="1228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Processor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4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990600" y="838200"/>
            <a:ext cx="4419600" cy="2743200"/>
            <a:chOff x="672" y="432"/>
            <a:chExt cx="2784" cy="1728"/>
          </a:xfrm>
        </p:grpSpPr>
        <p:sp>
          <p:nvSpPr>
            <p:cNvPr id="12310" name="Oval 3"/>
            <p:cNvSpPr>
              <a:spLocks noChangeArrowheads="1"/>
            </p:cNvSpPr>
            <p:nvPr/>
          </p:nvSpPr>
          <p:spPr bwMode="auto">
            <a:xfrm>
              <a:off x="672" y="432"/>
              <a:ext cx="2784" cy="1728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11" name="Oval 4"/>
            <p:cNvSpPr>
              <a:spLocks noChangeArrowheads="1"/>
            </p:cNvSpPr>
            <p:nvPr/>
          </p:nvSpPr>
          <p:spPr bwMode="auto">
            <a:xfrm>
              <a:off x="2515" y="960"/>
              <a:ext cx="720" cy="624"/>
            </a:xfrm>
            <a:prstGeom prst="ellipse">
              <a:avLst/>
            </a:prstGeom>
            <a:solidFill>
              <a:srgbClr val="53FB25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Fetch</a:t>
              </a:r>
            </a:p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Exec</a:t>
              </a:r>
            </a:p>
          </p:txBody>
        </p:sp>
        <p:sp>
          <p:nvSpPr>
            <p:cNvPr id="12312" name="AutoShape 5"/>
            <p:cNvSpPr>
              <a:spLocks noChangeArrowheads="1"/>
            </p:cNvSpPr>
            <p:nvPr/>
          </p:nvSpPr>
          <p:spPr bwMode="auto">
            <a:xfrm rot="10800000">
              <a:off x="1968" y="1032"/>
              <a:ext cx="528" cy="480"/>
            </a:xfrm>
            <a:prstGeom prst="leftRightArrow">
              <a:avLst>
                <a:gd name="adj1" fmla="val 50000"/>
                <a:gd name="adj2" fmla="val 220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13" name="Rectangle 6"/>
            <p:cNvSpPr>
              <a:spLocks noChangeArrowheads="1"/>
            </p:cNvSpPr>
            <p:nvPr/>
          </p:nvSpPr>
          <p:spPr bwMode="auto">
            <a:xfrm>
              <a:off x="1344" y="624"/>
              <a:ext cx="624" cy="129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R0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R31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F0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F30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</p:grpSp>
      <p:sp>
        <p:nvSpPr>
          <p:cNvPr id="12291" name="AutoShape 7"/>
          <p:cNvSpPr>
            <a:spLocks noChangeArrowheads="1"/>
          </p:cNvSpPr>
          <p:nvPr/>
        </p:nvSpPr>
        <p:spPr bwMode="auto">
          <a:xfrm rot="10800000">
            <a:off x="5410200" y="1828800"/>
            <a:ext cx="838200" cy="762000"/>
          </a:xfrm>
          <a:prstGeom prst="leftRightArrow">
            <a:avLst>
              <a:gd name="adj1" fmla="val 50000"/>
              <a:gd name="adj2" fmla="val 22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6256338" y="1244600"/>
            <a:ext cx="1439862" cy="46228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Data1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Data0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Inst237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Inst236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Inst5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Inst4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Inst3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</a:t>
            </a:r>
            <a:b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Inst1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Inst0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6354763" y="5919788"/>
            <a:ext cx="9165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Addr 0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6188075" y="839788"/>
            <a:ext cx="12980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Addr 2</a:t>
            </a:r>
            <a:r>
              <a:rPr lang="en-US" altLang="en-US" sz="2000" b="0" baseline="30000">
                <a:latin typeface="Gill Sans" charset="0"/>
                <a:ea typeface="Gill Sans" charset="0"/>
                <a:cs typeface="Gill Sans" charset="0"/>
              </a:rPr>
              <a:t>32</a:t>
            </a: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-1</a:t>
            </a:r>
          </a:p>
        </p:txBody>
      </p:sp>
      <p:sp>
        <p:nvSpPr>
          <p:cNvPr id="12295" name="Rectangle 11"/>
          <p:cNvSpPr>
            <a:spLocks noGrp="1" noChangeArrowheads="1"/>
          </p:cNvSpPr>
          <p:nvPr>
            <p:ph type="title"/>
          </p:nvPr>
        </p:nvSpPr>
        <p:spPr>
          <a:xfrm>
            <a:off x="31750" y="228600"/>
            <a:ext cx="8731250" cy="533400"/>
          </a:xfrm>
        </p:spPr>
        <p:txBody>
          <a:bodyPr/>
          <a:lstStyle/>
          <a:p>
            <a:r>
              <a:rPr lang="en-US" altLang="en-US" sz="2800" dirty="0" smtClean="0"/>
              <a:t>Recall (61C): What happens during program execution?</a:t>
            </a:r>
          </a:p>
        </p:txBody>
      </p:sp>
      <p:sp>
        <p:nvSpPr>
          <p:cNvPr id="3072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62000" y="3687763"/>
            <a:ext cx="5715000" cy="2973387"/>
          </a:xfrm>
        </p:spPr>
        <p:txBody>
          <a:bodyPr/>
          <a:lstStyle/>
          <a:p>
            <a:r>
              <a:rPr lang="en-US" altLang="en-US" dirty="0" smtClean="0"/>
              <a:t>Execution sequence:</a:t>
            </a:r>
          </a:p>
          <a:p>
            <a:pPr lvl="1"/>
            <a:r>
              <a:rPr lang="en-US" altLang="en-US" dirty="0" smtClean="0"/>
              <a:t>Fetch Instruction at PC 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Decode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Execute (possibly using registers)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Write results to registers/</a:t>
            </a:r>
            <a:r>
              <a:rPr lang="en-US" altLang="en-US" dirty="0" err="1" smtClean="0">
                <a:sym typeface="Symbol" panose="05050102010706020507" pitchFamily="18" charset="2"/>
              </a:rPr>
              <a:t>mem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PC = Next Instruction(PC)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Repeat </a:t>
            </a:r>
          </a:p>
          <a:p>
            <a:endParaRPr lang="en-US" altLang="en-US" dirty="0" smtClean="0"/>
          </a:p>
        </p:txBody>
      </p:sp>
      <p:grpSp>
        <p:nvGrpSpPr>
          <p:cNvPr id="307213" name="Group 13"/>
          <p:cNvGrpSpPr>
            <a:grpSpLocks/>
          </p:cNvGrpSpPr>
          <p:nvPr/>
        </p:nvGrpSpPr>
        <p:grpSpPr bwMode="auto">
          <a:xfrm>
            <a:off x="7696206" y="5334004"/>
            <a:ext cx="1063626" cy="523876"/>
            <a:chOff x="4570" y="2832"/>
            <a:chExt cx="670" cy="330"/>
          </a:xfrm>
        </p:grpSpPr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9" name="Line 15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16" name="Group 16"/>
          <p:cNvGrpSpPr>
            <a:grpSpLocks/>
          </p:cNvGrpSpPr>
          <p:nvPr/>
        </p:nvGrpSpPr>
        <p:grpSpPr bwMode="auto">
          <a:xfrm>
            <a:off x="7696206" y="4953004"/>
            <a:ext cx="1063626" cy="523876"/>
            <a:chOff x="4570" y="2832"/>
            <a:chExt cx="670" cy="330"/>
          </a:xfrm>
        </p:grpSpPr>
        <p:sp>
          <p:nvSpPr>
            <p:cNvPr id="12306" name="Text Box 17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19" name="Group 19"/>
          <p:cNvGrpSpPr>
            <a:grpSpLocks/>
          </p:cNvGrpSpPr>
          <p:nvPr/>
        </p:nvGrpSpPr>
        <p:grpSpPr bwMode="auto">
          <a:xfrm>
            <a:off x="7696206" y="4572004"/>
            <a:ext cx="1063626" cy="523876"/>
            <a:chOff x="4570" y="2832"/>
            <a:chExt cx="670" cy="330"/>
          </a:xfrm>
        </p:grpSpPr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5" name="Line 21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22" name="Group 22"/>
          <p:cNvGrpSpPr>
            <a:grpSpLocks/>
          </p:cNvGrpSpPr>
          <p:nvPr/>
        </p:nvGrpSpPr>
        <p:grpSpPr bwMode="auto">
          <a:xfrm>
            <a:off x="7696206" y="4191004"/>
            <a:ext cx="1063626" cy="523876"/>
            <a:chOff x="4570" y="2832"/>
            <a:chExt cx="670" cy="330"/>
          </a:xfrm>
        </p:grpSpPr>
        <p:sp>
          <p:nvSpPr>
            <p:cNvPr id="12302" name="Text Box 23"/>
            <p:cNvSpPr txBox="1">
              <a:spLocks noChangeArrowheads="1"/>
            </p:cNvSpPr>
            <p:nvPr/>
          </p:nvSpPr>
          <p:spPr bwMode="auto">
            <a:xfrm>
              <a:off x="4848" y="2832"/>
              <a:ext cx="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3" name="Line 24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07225" name="AutoShape 25"/>
          <p:cNvSpPr>
            <a:spLocks noChangeArrowheads="1"/>
          </p:cNvSpPr>
          <p:nvPr/>
        </p:nvSpPr>
        <p:spPr bwMode="auto">
          <a:xfrm flipV="1">
            <a:off x="304800" y="3810000"/>
            <a:ext cx="762000" cy="26670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7479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1" build="p"/>
      <p:bldP spid="3072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OS Concept: Thread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1534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Certain registers hold the </a:t>
            </a:r>
            <a:r>
              <a:rPr lang="en-US" i="1" dirty="0" smtClean="0"/>
              <a:t>context </a:t>
            </a:r>
            <a:r>
              <a:rPr lang="en-US" dirty="0" smtClean="0"/>
              <a:t>of thread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Stack pointer holds the address of the top of stack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Other conventions: Frame pointer, Heap pointer, Data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May be defined by the instruction set architecture or by compiler conventions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Thread</a:t>
            </a:r>
            <a:r>
              <a:rPr lang="en-US" altLang="en-US" dirty="0">
                <a:solidFill>
                  <a:srgbClr val="FF0000"/>
                </a:solidFill>
              </a:rPr>
              <a:t>: Single unique execution context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Program Counter, Registers, Execution Flags, Stack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 thread is executing on a processor when it is resident in the processor registers.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PC register holds the address of executing instruction in the thread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Registers hold the root state of the thread.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 rest is “in memory”</a:t>
            </a:r>
          </a:p>
        </p:txBody>
      </p:sp>
    </p:spTree>
    <p:extLst>
      <p:ext uri="{BB962C8B-B14F-4D97-AF65-F5344CB8AC3E}">
        <p14:creationId xmlns:p14="http://schemas.microsoft.com/office/powerpoint/2010/main" val="3840004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en-US" dirty="0" smtClean="0"/>
              <a:t>Second OS Concept: Program’s Address Space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889773" y="826532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0973" y="3505200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4773" y="7620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5965973" y="2883932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807" y="3200400"/>
            <a:ext cx="63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65973" y="23505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2855" y="24384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Static Data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V="1">
            <a:off x="5965973" y="18171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2654" y="190500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5965973" y="902732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365" y="990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489973" y="902732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489973" y="1664732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867400" cy="54864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Address space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rgbClr val="FF0000"/>
                </a:solidFill>
              </a:rPr>
              <a:t>the set of accessible addresses + state associated with them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For a 32-bit processor there are 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4 billion addresses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What happens when you read or write to an address?</a:t>
            </a:r>
          </a:p>
          <a:p>
            <a:pPr lvl="1"/>
            <a:r>
              <a:rPr lang="en-US" altLang="en-US" dirty="0" smtClean="0"/>
              <a:t>Perhaps nothing</a:t>
            </a:r>
          </a:p>
          <a:p>
            <a:pPr lvl="1"/>
            <a:r>
              <a:rPr lang="en-US" altLang="en-US" dirty="0" smtClean="0"/>
              <a:t>Perhaps acts like regular memory</a:t>
            </a:r>
          </a:p>
          <a:p>
            <a:pPr lvl="1"/>
            <a:r>
              <a:rPr lang="en-US" altLang="en-US" dirty="0" smtClean="0"/>
              <a:t>Perhaps ignores writes</a:t>
            </a:r>
          </a:p>
          <a:p>
            <a:pPr lvl="1"/>
            <a:r>
              <a:rPr lang="en-US" altLang="en-US" dirty="0" smtClean="0"/>
              <a:t>Perhaps causes I/O operation</a:t>
            </a:r>
          </a:p>
          <a:p>
            <a:pPr lvl="2"/>
            <a:r>
              <a:rPr lang="en-US" altLang="en-US" dirty="0" smtClean="0"/>
              <a:t>(Memory-mapped I/O)</a:t>
            </a:r>
          </a:p>
          <a:p>
            <a:pPr lvl="1"/>
            <a:r>
              <a:rPr lang="en-US" altLang="en-US" dirty="0" smtClean="0"/>
              <a:t>Perhaps causes exception (fault)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0405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Space: In a Picture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936080" y="1326848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0505" y="2393648"/>
            <a:ext cx="1120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registers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36080" y="1555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5573" y="1250648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PC: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936080" y="1936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76785" y="947854"/>
            <a:ext cx="1828800" cy="304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0667" y="3734988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2797" y="83938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452985" y="3005254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76785" y="33217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Code Segment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52985" y="2471854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2202" y="255972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Static Data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52985" y="20146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89959" y="2026322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52985" y="10240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7336" y="111192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921295" y="1894002"/>
            <a:ext cx="0" cy="5758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908229" y="1066800"/>
            <a:ext cx="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5529185" y="3081454"/>
            <a:ext cx="1447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9448" y="30477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instruction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8880" y="1555448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SP: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08171" y="4310316"/>
            <a:ext cx="7790828" cy="2393279"/>
          </a:xfrm>
        </p:spPr>
        <p:txBody>
          <a:bodyPr>
            <a:normAutofit/>
          </a:bodyPr>
          <a:lstStyle/>
          <a:p>
            <a:r>
              <a:rPr lang="en-US" dirty="0" smtClean="0"/>
              <a:t>What’s in the code segment? Static data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r>
              <a:rPr lang="en-US" dirty="0" smtClean="0"/>
              <a:t>What’s in the </a:t>
            </a:r>
            <a:r>
              <a:rPr lang="en-US" dirty="0"/>
              <a:t>S</a:t>
            </a:r>
            <a:r>
              <a:rPr lang="en-US" dirty="0" smtClean="0"/>
              <a:t>tack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pPr lvl="1"/>
            <a:r>
              <a:rPr lang="en-US" dirty="0" smtClean="0"/>
              <a:t>How is it allocated? How big is it?</a:t>
            </a:r>
          </a:p>
          <a:p>
            <a:r>
              <a:rPr lang="en-US" dirty="0" smtClean="0"/>
              <a:t>What’s in the Heap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pPr lvl="1"/>
            <a:r>
              <a:rPr lang="en-US" dirty="0" smtClean="0"/>
              <a:t>How is it allocated?  How big?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>
            <a:off x="3585411" y="1326849"/>
            <a:ext cx="1864894" cy="1840468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3581400" y="1483746"/>
            <a:ext cx="1973179" cy="345054"/>
          </a:xfrm>
          <a:custGeom>
            <a:avLst/>
            <a:gdLst>
              <a:gd name="connsiteX0" fmla="*/ 0 w 1973179"/>
              <a:gd name="connsiteY0" fmla="*/ 146596 h 447385"/>
              <a:gd name="connsiteX1" fmla="*/ 409074 w 1973179"/>
              <a:gd name="connsiteY1" fmla="*/ 14249 h 447385"/>
              <a:gd name="connsiteX2" fmla="*/ 1973179 w 1973179"/>
              <a:gd name="connsiteY2" fmla="*/ 447385 h 4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179" h="447385">
                <a:moveTo>
                  <a:pt x="0" y="146596"/>
                </a:moveTo>
                <a:cubicBezTo>
                  <a:pt x="40105" y="55357"/>
                  <a:pt x="80211" y="-35882"/>
                  <a:pt x="409074" y="14249"/>
                </a:cubicBezTo>
                <a:cubicBezTo>
                  <a:pt x="737937" y="64380"/>
                  <a:pt x="1355558" y="255882"/>
                  <a:pt x="1973179" y="447385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98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1600"/>
            <a:ext cx="8382000" cy="736600"/>
          </a:xfrm>
        </p:spPr>
        <p:txBody>
          <a:bodyPr/>
          <a:lstStyle/>
          <a:p>
            <a:r>
              <a:rPr lang="en-US" dirty="0" smtClean="0"/>
              <a:t>Multiprogramming - Multiple Threads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0"/>
            <a:ext cx="7620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143000" y="2362200"/>
            <a:ext cx="2667000" cy="609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66800" y="12954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981200" y="12954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124200" y="1295400"/>
            <a:ext cx="762000" cy="7620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8702" y="1676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51816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0" y="1203458"/>
            <a:ext cx="1828800" cy="1448897"/>
            <a:chOff x="5334000" y="1203458"/>
            <a:chExt cx="1828800" cy="1448897"/>
          </a:xfrm>
        </p:grpSpPr>
        <p:sp>
          <p:nvSpPr>
            <p:cNvPr id="48" name="Rectangle 47"/>
            <p:cNvSpPr/>
            <p:nvPr/>
          </p:nvSpPr>
          <p:spPr bwMode="auto">
            <a:xfrm flipV="1">
              <a:off x="5334000" y="2351314"/>
              <a:ext cx="1828800" cy="239486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05138" y="231380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 flipV="1">
              <a:off x="5334000" y="2046514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05138" y="2030772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 flipV="1">
              <a:off x="5334000" y="1741714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05138" y="1725972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 flipV="1">
              <a:off x="5334000" y="1219200"/>
              <a:ext cx="1828800" cy="304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05138" y="120345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7045380" y="1219200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7045380" y="1654628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5334000" y="2789256"/>
            <a:ext cx="1828800" cy="1448897"/>
            <a:chOff x="5334000" y="2789256"/>
            <a:chExt cx="1828800" cy="1448897"/>
          </a:xfrm>
        </p:grpSpPr>
        <p:sp>
          <p:nvSpPr>
            <p:cNvPr id="59" name="Rectangle 58"/>
            <p:cNvSpPr/>
            <p:nvPr/>
          </p:nvSpPr>
          <p:spPr bwMode="auto">
            <a:xfrm flipV="1">
              <a:off x="5334000" y="3937112"/>
              <a:ext cx="1828800" cy="23948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05138" y="389959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flipV="1">
              <a:off x="5334000" y="3632312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05138" y="3616570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 flipV="1">
              <a:off x="5334000" y="3327512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05138" y="3311770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 flipV="1">
              <a:off x="5334000" y="2804998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05138" y="278925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7045380" y="2804998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7045380" y="3240426"/>
              <a:ext cx="0" cy="391886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5334000" y="4656044"/>
            <a:ext cx="1828800" cy="1448897"/>
            <a:chOff x="5334000" y="2789256"/>
            <a:chExt cx="1828800" cy="1448897"/>
          </a:xfrm>
          <a:solidFill>
            <a:srgbClr val="FFC000"/>
          </a:solidFill>
        </p:grpSpPr>
        <p:sp>
          <p:nvSpPr>
            <p:cNvPr id="70" name="Rectangle 69"/>
            <p:cNvSpPr/>
            <p:nvPr/>
          </p:nvSpPr>
          <p:spPr bwMode="auto">
            <a:xfrm flipV="1">
              <a:off x="5334000" y="3937112"/>
              <a:ext cx="1828800" cy="23948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05138" y="389959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flipV="1">
              <a:off x="5334000" y="3632312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05138" y="3616570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flipV="1">
              <a:off x="5334000" y="3327512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05138" y="3311770"/>
              <a:ext cx="5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flipV="1">
              <a:off x="5334000" y="2804998"/>
              <a:ext cx="18288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05138" y="278925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>
              <a:off x="7045380" y="2804998"/>
              <a:ext cx="0" cy="391886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7045380" y="3240426"/>
              <a:ext cx="0" cy="391886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50930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: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5867400"/>
          </a:xfrm>
        </p:spPr>
        <p:txBody>
          <a:bodyPr>
            <a:noAutofit/>
          </a:bodyPr>
          <a:lstStyle/>
          <a:p>
            <a:r>
              <a:rPr lang="en-US" dirty="0" smtClean="0"/>
              <a:t>Start homework 0 immediately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Due next Monday (9/4)!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cs162-xx account,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account, registration survey</a:t>
            </a:r>
          </a:p>
          <a:p>
            <a:pPr lvl="1"/>
            <a:r>
              <a:rPr lang="en-US" sz="2400" dirty="0" smtClean="0"/>
              <a:t>Vagrant and </a:t>
            </a:r>
            <a:r>
              <a:rPr lang="en-US" sz="2400" dirty="0" err="1" smtClean="0"/>
              <a:t>VirtualBox</a:t>
            </a:r>
            <a:r>
              <a:rPr lang="en-US" sz="2400" dirty="0" smtClean="0"/>
              <a:t> – VM environment for the course</a:t>
            </a:r>
          </a:p>
          <a:p>
            <a:pPr lvl="2"/>
            <a:r>
              <a:rPr lang="en-US" dirty="0" smtClean="0"/>
              <a:t>Consistent, managed environment on your machine</a:t>
            </a:r>
          </a:p>
          <a:p>
            <a:pPr lvl="1"/>
            <a:r>
              <a:rPr lang="en-US" sz="2400" dirty="0" smtClean="0"/>
              <a:t>Get familiar with all the cs162 tools, submit to </a:t>
            </a:r>
            <a:r>
              <a:rPr lang="en-US" sz="2400" dirty="0" err="1" smtClean="0"/>
              <a:t>autograder</a:t>
            </a:r>
            <a:r>
              <a:rPr lang="en-US" sz="2400" dirty="0" smtClean="0"/>
              <a:t> via </a:t>
            </a:r>
            <a:r>
              <a:rPr lang="en-US" sz="2400" dirty="0" err="1" smtClean="0"/>
              <a:t>git</a:t>
            </a:r>
            <a:endParaRPr lang="en-US" dirty="0" smtClean="0"/>
          </a:p>
          <a:p>
            <a:pPr lvl="1"/>
            <a:r>
              <a:rPr lang="en-US" sz="2400" dirty="0" smtClean="0"/>
              <a:t>Homework slip days: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You have 3 slip days</a:t>
            </a:r>
          </a:p>
          <a:p>
            <a:pPr lvl="4"/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Friday (9/1) is early drop day!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ery hard to drop afterwards…</a:t>
            </a:r>
          </a:p>
          <a:p>
            <a:pPr lvl="4"/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Should be going to section already!</a:t>
            </a:r>
          </a:p>
          <a:p>
            <a:pPr lvl="5"/>
            <a:endParaRPr lang="en-US" sz="1400" dirty="0" smtClean="0"/>
          </a:p>
          <a:p>
            <a:r>
              <a:rPr lang="en-US" dirty="0" smtClean="0"/>
              <a:t>Group sign up form will be out after drop deadline</a:t>
            </a:r>
          </a:p>
          <a:p>
            <a:pPr lvl="1"/>
            <a:r>
              <a:rPr lang="en-US" sz="2400" dirty="0" smtClean="0"/>
              <a:t>Work on finding groups ASAP: 4 people in a group!</a:t>
            </a:r>
          </a:p>
          <a:p>
            <a:pPr lvl="1"/>
            <a:r>
              <a:rPr lang="en-US" sz="2400" dirty="0" smtClean="0"/>
              <a:t>Try to attend either same section or 2 sections by same 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858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What is an operating system?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2514600"/>
          </a:xfrm>
        </p:spPr>
        <p:txBody>
          <a:bodyPr/>
          <a:lstStyle/>
          <a:p>
            <a:r>
              <a:rPr lang="en-US" dirty="0" smtClean="0"/>
              <a:t>Special layer of software that provides application software access to hardware resources</a:t>
            </a:r>
          </a:p>
          <a:p>
            <a:pPr lvl="1"/>
            <a:r>
              <a:rPr lang="en-US" dirty="0" smtClean="0"/>
              <a:t>Convenient abstraction of complex hardware devices</a:t>
            </a:r>
          </a:p>
          <a:p>
            <a:pPr lvl="1"/>
            <a:r>
              <a:rPr lang="en-US" dirty="0" smtClean="0"/>
              <a:t>Protected access to shared resources</a:t>
            </a:r>
          </a:p>
          <a:p>
            <a:pPr lvl="1"/>
            <a:r>
              <a:rPr lang="en-US" dirty="0" smtClean="0"/>
              <a:t>Security and authentication</a:t>
            </a:r>
          </a:p>
          <a:p>
            <a:pPr lvl="1"/>
            <a:r>
              <a:rPr lang="en-US" dirty="0" smtClean="0"/>
              <a:t>Communication amongst logical entities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5105400"/>
            <a:ext cx="23622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Hardware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0" y="4114800"/>
            <a:ext cx="914400" cy="6858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05200" y="3962400"/>
            <a:ext cx="914400" cy="685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86200" y="3810000"/>
            <a:ext cx="914400" cy="6858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57600" y="4876800"/>
            <a:ext cx="2057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53000" y="4419600"/>
            <a:ext cx="76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 bwMode="auto">
          <a:xfrm>
            <a:off x="5410200" y="5562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3458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en-US" sz="2800" dirty="0" smtClean="0"/>
              <a:t>How can we give the illusion of multiple processors?</a:t>
            </a:r>
          </a:p>
        </p:txBody>
      </p:sp>
      <p:grpSp>
        <p:nvGrpSpPr>
          <p:cNvPr id="21507" name="Group 42"/>
          <p:cNvGrpSpPr>
            <a:grpSpLocks/>
          </p:cNvGrpSpPr>
          <p:nvPr/>
        </p:nvGrpSpPr>
        <p:grpSpPr bwMode="auto">
          <a:xfrm>
            <a:off x="777875" y="776288"/>
            <a:ext cx="2819400" cy="1722437"/>
            <a:chOff x="490" y="451"/>
            <a:chExt cx="1776" cy="1085"/>
          </a:xfrm>
        </p:grpSpPr>
        <p:sp>
          <p:nvSpPr>
            <p:cNvPr id="21518" name="Oval 4"/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vCPU3</a:t>
              </a:r>
            </a:p>
          </p:txBody>
        </p:sp>
        <p:sp>
          <p:nvSpPr>
            <p:cNvPr id="21519" name="Oval 5"/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21520" name="Oval 6"/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21521" name="Rectangle 7"/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Shared Memory</a:t>
              </a:r>
            </a:p>
          </p:txBody>
        </p:sp>
        <p:sp>
          <p:nvSpPr>
            <p:cNvPr id="21522" name="Line 12"/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3" name="Line 13"/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24" name="Line 14"/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Assume a single processor.  How do we provide the illusion of multiple processors?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Multiplex in time!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Each virtual “CPU” needs a structure to hold: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Program Counter (PC), Stack Pointer (SP)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Registers (Integer, Floating point, others…?)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How switch from one virtual CPU to the next?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Save PC, SP, and registers in current state block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Load PC, SP, and registers from new state block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What triggers switch?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Timer, voluntary yield, I/O, other things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114800" y="1371600"/>
            <a:ext cx="4724400" cy="1133475"/>
            <a:chOff x="2400" y="1152"/>
            <a:chExt cx="2976" cy="714"/>
          </a:xfrm>
        </p:grpSpPr>
        <p:grpSp>
          <p:nvGrpSpPr>
            <p:cNvPr id="21510" name="Group 33"/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1513" name="Rectangle 28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514" name="Rectangle 29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21515" name="Rectangle 30"/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21516" name="Rectangle 31"/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517" name="Rectangle 32"/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21511" name="Text Box 34"/>
            <p:cNvSpPr txBox="1">
              <a:spLocks noChangeArrowheads="1"/>
            </p:cNvSpPr>
            <p:nvPr/>
          </p:nvSpPr>
          <p:spPr bwMode="auto">
            <a:xfrm>
              <a:off x="2688" y="1536"/>
              <a:ext cx="6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21512" name="Line 35"/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655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Basic Problem of Concurrency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105400"/>
          </a:xfrm>
        </p:spPr>
        <p:txBody>
          <a:bodyPr/>
          <a:lstStyle/>
          <a:p>
            <a:r>
              <a:rPr lang="en-US" altLang="en-US" dirty="0" smtClean="0"/>
              <a:t>The basic problem of concurrency involves resources:</a:t>
            </a:r>
          </a:p>
          <a:p>
            <a:pPr lvl="1"/>
            <a:r>
              <a:rPr lang="en-US" altLang="en-US" dirty="0" smtClean="0"/>
              <a:t>Hardware: single CPU, single DRAM, single I/O devices</a:t>
            </a:r>
          </a:p>
          <a:p>
            <a:pPr lvl="1"/>
            <a:r>
              <a:rPr lang="en-US" altLang="en-US" dirty="0" smtClean="0"/>
              <a:t>Multiprogramming API: processes think they have exclusive access to shared resources</a:t>
            </a:r>
          </a:p>
          <a:p>
            <a:r>
              <a:rPr lang="en-US" altLang="en-US" dirty="0" smtClean="0"/>
              <a:t>OS has to coordinate all activity</a:t>
            </a:r>
          </a:p>
          <a:p>
            <a:pPr lvl="1"/>
            <a:r>
              <a:rPr lang="en-US" altLang="en-US" dirty="0" smtClean="0"/>
              <a:t>Multiple processes, I/O interrupts, …</a:t>
            </a:r>
          </a:p>
          <a:p>
            <a:pPr lvl="1"/>
            <a:r>
              <a:rPr lang="en-US" altLang="en-US" dirty="0" smtClean="0"/>
              <a:t>How can it keep all these things straight?</a:t>
            </a:r>
          </a:p>
          <a:p>
            <a:r>
              <a:rPr lang="en-US" altLang="en-US" dirty="0" smtClean="0"/>
              <a:t>Basic Idea: Use Virtual Machine abstraction</a:t>
            </a:r>
          </a:p>
          <a:p>
            <a:pPr lvl="1"/>
            <a:r>
              <a:rPr lang="en-US" altLang="en-US" dirty="0" smtClean="0"/>
              <a:t>Simple machine abstraction for processes</a:t>
            </a:r>
          </a:p>
          <a:p>
            <a:pPr lvl="1"/>
            <a:r>
              <a:rPr lang="en-US" altLang="en-US" dirty="0" smtClean="0"/>
              <a:t>Multiplex these abstract machines</a:t>
            </a:r>
          </a:p>
          <a:p>
            <a:r>
              <a:rPr lang="en-US" altLang="en-US" dirty="0" err="1" smtClean="0"/>
              <a:t>Dijkstra</a:t>
            </a:r>
            <a:r>
              <a:rPr lang="en-US" altLang="en-US" dirty="0" smtClean="0"/>
              <a:t> did this for the “THE system”</a:t>
            </a:r>
            <a:endParaRPr lang="en-US" altLang="ja-JP" dirty="0" smtClean="0"/>
          </a:p>
          <a:p>
            <a:pPr lvl="1"/>
            <a:r>
              <a:rPr lang="en-US" altLang="en-US" dirty="0" smtClean="0"/>
              <a:t>Few thousand lines vs 1 million lines in OS 360 (1K bugs)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016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533400"/>
          </a:xfrm>
        </p:spPr>
        <p:txBody>
          <a:bodyPr/>
          <a:lstStyle/>
          <a:p>
            <a:r>
              <a:rPr lang="en-US" altLang="en-US" sz="2800" dirty="0" smtClean="0"/>
              <a:t>Properties of this simple multiprogramming technique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153400" cy="5715000"/>
          </a:xfrm>
        </p:spPr>
        <p:txBody>
          <a:bodyPr/>
          <a:lstStyle/>
          <a:p>
            <a:r>
              <a:rPr lang="en-US" altLang="en-US" dirty="0" smtClean="0"/>
              <a:t>All virtual CPUs share same non-CPU resources</a:t>
            </a:r>
          </a:p>
          <a:p>
            <a:pPr lvl="1"/>
            <a:r>
              <a:rPr lang="en-US" altLang="en-US" dirty="0" smtClean="0"/>
              <a:t>I/O devices the same</a:t>
            </a:r>
          </a:p>
          <a:p>
            <a:pPr lvl="1"/>
            <a:r>
              <a:rPr lang="en-US" altLang="en-US" dirty="0" smtClean="0"/>
              <a:t>Memory the same</a:t>
            </a:r>
          </a:p>
          <a:p>
            <a:r>
              <a:rPr lang="en-US" altLang="en-US" dirty="0" smtClean="0"/>
              <a:t>Consequence of sharing:</a:t>
            </a:r>
          </a:p>
          <a:p>
            <a:pPr lvl="1"/>
            <a:r>
              <a:rPr lang="en-US" altLang="en-US" dirty="0" smtClean="0"/>
              <a:t>Each thread can access the data of every other thread (good for sharing, bad for protection)</a:t>
            </a:r>
          </a:p>
          <a:p>
            <a:pPr lvl="1"/>
            <a:r>
              <a:rPr lang="en-US" altLang="en-US" dirty="0" smtClean="0"/>
              <a:t>Threads can share instructions</a:t>
            </a:r>
            <a:br>
              <a:rPr lang="en-US" altLang="en-US" dirty="0" smtClean="0"/>
            </a:br>
            <a:r>
              <a:rPr lang="en-US" altLang="en-US" dirty="0" smtClean="0"/>
              <a:t>(good for sharing, bad for protection)</a:t>
            </a:r>
          </a:p>
          <a:p>
            <a:pPr lvl="1"/>
            <a:r>
              <a:rPr lang="en-US" altLang="en-US" dirty="0" smtClean="0"/>
              <a:t>Can threads overwrite OS functions? </a:t>
            </a:r>
          </a:p>
          <a:p>
            <a:r>
              <a:rPr lang="en-US" altLang="en-US" dirty="0" smtClean="0"/>
              <a:t>This (unprotected) model is common in:</a:t>
            </a:r>
          </a:p>
          <a:p>
            <a:pPr lvl="1"/>
            <a:r>
              <a:rPr lang="en-US" altLang="en-US" dirty="0" smtClean="0"/>
              <a:t>Embedded applications</a:t>
            </a:r>
          </a:p>
          <a:p>
            <a:pPr lvl="1"/>
            <a:r>
              <a:rPr lang="en-US" altLang="en-US" dirty="0" smtClean="0"/>
              <a:t>Windows 3.1/Early Macintosh (switch only with yield)</a:t>
            </a:r>
          </a:p>
          <a:p>
            <a:pPr lvl="1"/>
            <a:r>
              <a:rPr lang="en-US" altLang="en-US" dirty="0" smtClean="0"/>
              <a:t>Windows 95—ME (switch with both yield and timer)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108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Operating System must protect itself from user programs</a:t>
            </a:r>
            <a:endParaRPr lang="en-US" dirty="0"/>
          </a:p>
          <a:p>
            <a:pPr lvl="1"/>
            <a:r>
              <a:rPr lang="en-US" dirty="0" smtClean="0"/>
              <a:t>Reliability: compromising the operating system generally causes it to crash</a:t>
            </a:r>
          </a:p>
          <a:p>
            <a:pPr lvl="1"/>
            <a:r>
              <a:rPr lang="en-US" dirty="0" smtClean="0"/>
              <a:t>Security: limit the scope of what processes can do</a:t>
            </a:r>
          </a:p>
          <a:p>
            <a:pPr lvl="1"/>
            <a:r>
              <a:rPr lang="en-US" dirty="0" smtClean="0"/>
              <a:t>Privacy: limit each process to the data it is permitted to access</a:t>
            </a:r>
          </a:p>
          <a:p>
            <a:pPr lvl="1"/>
            <a:r>
              <a:rPr lang="en-US" dirty="0" smtClean="0"/>
              <a:t>Fairness: each should be limited to its appropriate share of system resources (CPU time, memory, I/O,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 must protect User programs from one another</a:t>
            </a:r>
          </a:p>
          <a:p>
            <a:r>
              <a:rPr lang="en-US" dirty="0" smtClean="0"/>
              <a:t>Primary Mechanism: limit the translation from program address space to physical memory space</a:t>
            </a:r>
          </a:p>
          <a:p>
            <a:pPr lvl="1"/>
            <a:r>
              <a:rPr lang="en-US" dirty="0" smtClean="0"/>
              <a:t>Can only touch what is mapped into process </a:t>
            </a:r>
            <a:r>
              <a:rPr lang="en-US" i="1" dirty="0" smtClean="0"/>
              <a:t>address space</a:t>
            </a:r>
          </a:p>
          <a:p>
            <a:r>
              <a:rPr lang="en-US" dirty="0" smtClean="0"/>
              <a:t>Additional Mechanisms:</a:t>
            </a:r>
          </a:p>
          <a:p>
            <a:pPr lvl="1"/>
            <a:r>
              <a:rPr lang="en-US" dirty="0" smtClean="0"/>
              <a:t>Privileged instructions, in/out instructions, special registers</a:t>
            </a:r>
          </a:p>
          <a:p>
            <a:pPr lvl="1"/>
            <a:r>
              <a:rPr lang="en-US" dirty="0" err="1" smtClean="0"/>
              <a:t>syscall</a:t>
            </a:r>
            <a:r>
              <a:rPr lang="en-US" dirty="0" smtClean="0"/>
              <a:t> processing, subsystem implementation </a:t>
            </a:r>
          </a:p>
          <a:p>
            <a:pPr lvl="2"/>
            <a:r>
              <a:rPr lang="en-US" dirty="0" smtClean="0"/>
              <a:t>(e.g., file access rights,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22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OS Concept: Process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Process: </a:t>
            </a:r>
            <a:r>
              <a:rPr lang="en-US" alt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xecution environment with </a:t>
            </a:r>
            <a:r>
              <a:rPr lang="en-US" dirty="0">
                <a:solidFill>
                  <a:srgbClr val="FF0000"/>
                </a:solidFill>
              </a:rPr>
              <a:t>Restricted </a:t>
            </a:r>
            <a:r>
              <a:rPr lang="en-US" dirty="0" smtClean="0">
                <a:solidFill>
                  <a:srgbClr val="FF0000"/>
                </a:solidFill>
              </a:rPr>
              <a:t>Rights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Address Space with One or More Threads</a:t>
            </a:r>
          </a:p>
          <a:p>
            <a:pPr lvl="1"/>
            <a:r>
              <a:rPr lang="en-US" altLang="en-US" dirty="0" smtClean="0"/>
              <a:t>Owns memory (address space)</a:t>
            </a:r>
          </a:p>
          <a:p>
            <a:pPr lvl="1"/>
            <a:r>
              <a:rPr lang="en-US" altLang="en-US" dirty="0" smtClean="0"/>
              <a:t>Owns file descriptors, file system context, …</a:t>
            </a:r>
          </a:p>
          <a:p>
            <a:pPr lvl="1"/>
            <a:r>
              <a:rPr lang="en-US" altLang="en-US" dirty="0" smtClean="0"/>
              <a:t>Encapsulate one or more threads sharing process resources</a:t>
            </a:r>
          </a:p>
          <a:p>
            <a:r>
              <a:rPr lang="en-US" altLang="en-US" dirty="0" smtClean="0"/>
              <a:t>Why </a:t>
            </a:r>
            <a:r>
              <a:rPr lang="en-US" altLang="en-US" dirty="0" smtClean="0">
                <a:latin typeface="Gill Sans" charset="0"/>
                <a:ea typeface="Gill Sans" charset="0"/>
                <a:cs typeface="Gill Sans" charset="0"/>
              </a:rPr>
              <a:t>processes</a:t>
            </a:r>
            <a:r>
              <a:rPr lang="en-US" altLang="en-US" dirty="0" smtClean="0"/>
              <a:t>? 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Protected from each other!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OS Protected from them</a:t>
            </a:r>
          </a:p>
          <a:p>
            <a:pPr lvl="1"/>
            <a:r>
              <a:rPr lang="en-US" altLang="en-US" dirty="0" smtClean="0"/>
              <a:t>Processes provides memory protection</a:t>
            </a:r>
          </a:p>
          <a:p>
            <a:pPr lvl="1"/>
            <a:r>
              <a:rPr lang="en-US" altLang="en-US" dirty="0" smtClean="0"/>
              <a:t>Threads more efficient than processes (later)</a:t>
            </a:r>
          </a:p>
          <a:p>
            <a:pPr marL="285750" lvl="1" indent="-285750">
              <a:buFontTx/>
              <a:buChar char="•"/>
            </a:pPr>
            <a:r>
              <a:rPr lang="en-US" altLang="en-US" dirty="0"/>
              <a:t>Fundamental tradeoff between protection and </a:t>
            </a:r>
            <a:r>
              <a:rPr lang="en-US" altLang="en-US" dirty="0" smtClean="0"/>
              <a:t>efficiency</a:t>
            </a:r>
          </a:p>
          <a:p>
            <a:pPr marL="742950" lvl="2" indent="-285750">
              <a:buFontTx/>
              <a:buChar char="•"/>
            </a:pPr>
            <a:r>
              <a:rPr lang="en-US" altLang="en-US" dirty="0" smtClean="0"/>
              <a:t>Communication easier </a:t>
            </a:r>
            <a:r>
              <a:rPr lang="en-US" altLang="en-US" i="1" dirty="0" smtClean="0"/>
              <a:t>within</a:t>
            </a:r>
            <a:r>
              <a:rPr lang="en-US" altLang="en-US" dirty="0" smtClean="0"/>
              <a:t> a process</a:t>
            </a:r>
          </a:p>
          <a:p>
            <a:pPr marL="742950" lvl="2" indent="-285750">
              <a:buFontTx/>
              <a:buChar char="•"/>
            </a:pPr>
            <a:r>
              <a:rPr lang="en-US" altLang="en-US" dirty="0" smtClean="0"/>
              <a:t>Communication harder </a:t>
            </a:r>
            <a:r>
              <a:rPr lang="en-US" altLang="en-US" i="1" dirty="0" smtClean="0"/>
              <a:t>between </a:t>
            </a:r>
            <a:r>
              <a:rPr lang="en-US" altLang="en-US" dirty="0" smtClean="0"/>
              <a:t>processes</a:t>
            </a:r>
          </a:p>
          <a:p>
            <a:r>
              <a:rPr lang="en-US" altLang="en-US" dirty="0" smtClean="0"/>
              <a:t>Application instance consists of one or more processes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45517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and Multithreaded Processes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389438"/>
            <a:ext cx="8670925" cy="2286000"/>
          </a:xfrm>
        </p:spPr>
        <p:txBody>
          <a:bodyPr/>
          <a:lstStyle/>
          <a:p>
            <a:r>
              <a:rPr lang="en-US" altLang="en-US" dirty="0" smtClean="0"/>
              <a:t>Threads encapsulate </a:t>
            </a:r>
            <a:r>
              <a:rPr lang="en-US" altLang="en-US" dirty="0" smtClean="0">
                <a:solidFill>
                  <a:srgbClr val="FF0000"/>
                </a:solidFill>
              </a:rPr>
              <a:t>concurrency</a:t>
            </a:r>
            <a:r>
              <a:rPr lang="en-US" altLang="en-US" dirty="0" smtClean="0"/>
              <a:t>: “Active” component</a:t>
            </a:r>
          </a:p>
          <a:p>
            <a:r>
              <a:rPr lang="en-US" altLang="en-US" dirty="0" smtClean="0"/>
              <a:t>Address spaces encapsulate </a:t>
            </a:r>
            <a:r>
              <a:rPr lang="en-US" altLang="en-US" dirty="0" smtClean="0">
                <a:solidFill>
                  <a:srgbClr val="FF0000"/>
                </a:solidFill>
              </a:rPr>
              <a:t>protection</a:t>
            </a:r>
            <a:r>
              <a:rPr lang="en-US" altLang="en-US" dirty="0" smtClean="0"/>
              <a:t>: “Passive” part</a:t>
            </a:r>
          </a:p>
          <a:p>
            <a:pPr lvl="1"/>
            <a:r>
              <a:rPr lang="en-US" altLang="en-US" dirty="0" smtClean="0"/>
              <a:t>Keeps buggy program from trashing the system</a:t>
            </a:r>
          </a:p>
          <a:p>
            <a:r>
              <a:rPr lang="en-US" altLang="en-US" dirty="0" smtClean="0"/>
              <a:t>Why have multiple threads per address space?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295400" y="7620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12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Fourth OS Concept:  Dual Mode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chemeClr val="hlink"/>
                </a:solidFill>
              </a:rPr>
              <a:t>Hardware </a:t>
            </a:r>
            <a:r>
              <a:rPr lang="en-US" altLang="en-US" dirty="0"/>
              <a:t>provides at least two modes: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“Kernel” mode (or “supervisor” or “protected”)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“User” mode: Normal programs executed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What is needed in the hardware to support “dual mode” operation?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</a:t>
            </a:r>
            <a:r>
              <a:rPr lang="en-US" dirty="0" smtClean="0"/>
              <a:t> bit of state (user/system mode bit)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Certain operations / actions only permitted in system/kernel mode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In user mode they fail or trap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User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Kernel transition </a:t>
            </a:r>
            <a:r>
              <a:rPr lang="en-US" i="1" dirty="0" smtClean="0"/>
              <a:t>sets</a:t>
            </a:r>
            <a:r>
              <a:rPr lang="en-US" dirty="0" smtClean="0"/>
              <a:t> system mode AND saves the user PC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Operating system code carefully puts aside user state then performs the necessary operations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Kernel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User transition </a:t>
            </a:r>
            <a:r>
              <a:rPr lang="en-US" i="1" dirty="0" smtClean="0"/>
              <a:t>clears</a:t>
            </a:r>
            <a:r>
              <a:rPr lang="en-US" dirty="0" smtClean="0"/>
              <a:t> system mode AND restores appropriate user PC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</a:t>
            </a:r>
            <a:r>
              <a:rPr lang="en-US" dirty="0" smtClean="0"/>
              <a:t>eturn-from-interrupt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03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User/Kernel (Privileged)</a:t>
            </a:r>
            <a:r>
              <a:rPr lang="en-US" baseline="0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620000" cy="533400"/>
          </a:xfrm>
        </p:spPr>
        <p:txBody>
          <a:bodyPr/>
          <a:lstStyle/>
          <a:p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Block Arc 6"/>
          <p:cNvSpPr/>
          <p:nvPr/>
        </p:nvSpPr>
        <p:spPr bwMode="auto">
          <a:xfrm>
            <a:off x="1295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90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219200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User Mode</a:t>
            </a:r>
            <a:endParaRPr lang="en-US" sz="2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3048000"/>
            <a:ext cx="2075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Kernel Mode</a:t>
            </a:r>
            <a:endParaRPr lang="en-US" sz="2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1790700" y="39243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10540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Full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4381500" y="31623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105400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Limited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62200" y="2895600"/>
            <a:ext cx="849283" cy="674132"/>
            <a:chOff x="2362200" y="3048000"/>
            <a:chExt cx="849283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exec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362200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72200" y="29718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6603" y="2165866"/>
            <a:ext cx="549212" cy="870466"/>
            <a:chOff x="2590803" y="2927866"/>
            <a:chExt cx="549212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73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rtn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3581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67201" y="2209803"/>
            <a:ext cx="385042" cy="826533"/>
            <a:chOff x="2971803" y="3200400"/>
            <a:chExt cx="385047" cy="58960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85047" cy="263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rfi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3886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419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4648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4652243" y="2851670"/>
            <a:ext cx="376957" cy="1263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5105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exception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5334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7855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838200"/>
            <a:ext cx="8953500" cy="6096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Ion’s </a:t>
            </a:r>
            <a:r>
              <a:rPr lang="en-US" sz="2800" dirty="0"/>
              <a:t>o</a:t>
            </a:r>
            <a:r>
              <a:rPr lang="en-US" sz="2800" dirty="0" smtClean="0"/>
              <a:t>ffice </a:t>
            </a:r>
            <a:r>
              <a:rPr lang="en-US" sz="2800" dirty="0"/>
              <a:t>h</a:t>
            </a:r>
            <a:r>
              <a:rPr lang="en-US" sz="2800" dirty="0" smtClean="0"/>
              <a:t>ours: Mondays 11-12, Wednesday 12-1 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465 Soda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No office hours Wednesday 8/30</a:t>
            </a:r>
          </a:p>
          <a:p>
            <a:pPr lvl="4"/>
            <a:endParaRPr lang="en-US" sz="1400" dirty="0" smtClean="0"/>
          </a:p>
          <a:p>
            <a:r>
              <a:rPr lang="en-US" sz="2800" dirty="0" smtClean="0"/>
              <a:t>Avoid private </a:t>
            </a:r>
            <a:r>
              <a:rPr lang="en-US" sz="2800" dirty="0"/>
              <a:t>Piazza </a:t>
            </a:r>
            <a:r>
              <a:rPr lang="en-US" sz="2800" dirty="0" smtClean="0"/>
              <a:t>posts – others have same question</a:t>
            </a:r>
          </a:p>
          <a:p>
            <a:pPr lvl="4"/>
            <a:endParaRPr lang="en-US" sz="1600" dirty="0"/>
          </a:p>
          <a:p>
            <a:r>
              <a:rPr lang="en-US" sz="2800" dirty="0" smtClean="0"/>
              <a:t>Three Free Online Textbooks:</a:t>
            </a:r>
          </a:p>
          <a:p>
            <a:pPr lvl="1"/>
            <a:r>
              <a:rPr lang="en-US" sz="2400" dirty="0" smtClean="0"/>
              <a:t>Click on “Resources” link</a:t>
            </a:r>
            <a:r>
              <a:rPr lang="en-US" sz="2400" dirty="0"/>
              <a:t> </a:t>
            </a:r>
            <a:r>
              <a:rPr lang="en-US" sz="2400" dirty="0" smtClean="0"/>
              <a:t>for a list of “Online Textbooks”</a:t>
            </a:r>
          </a:p>
          <a:p>
            <a:pPr lvl="1"/>
            <a:r>
              <a:rPr lang="en-US" sz="2400" dirty="0" smtClean="0"/>
              <a:t>Can read O'Reilly books for free as long as on campus or VPN</a:t>
            </a:r>
          </a:p>
          <a:p>
            <a:pPr lvl="2"/>
            <a:r>
              <a:rPr lang="en-US" sz="2400" dirty="0" smtClean="0"/>
              <a:t>One book on </a:t>
            </a:r>
            <a:r>
              <a:rPr lang="en-US" sz="2400" dirty="0" err="1" smtClean="0"/>
              <a:t>Git</a:t>
            </a:r>
            <a:r>
              <a:rPr lang="en-US" sz="2400" dirty="0" smtClean="0"/>
              <a:t>, two books on C</a:t>
            </a:r>
          </a:p>
          <a:p>
            <a:pPr lvl="5"/>
            <a:endParaRPr lang="en-US" sz="1400" dirty="0" smtClean="0"/>
          </a:p>
          <a:p>
            <a:r>
              <a:rPr lang="en-US" sz="2800" dirty="0" smtClean="0"/>
              <a:t>Webcast:  </a:t>
            </a:r>
            <a:r>
              <a:rPr lang="en-US" sz="2800" dirty="0" smtClean="0">
                <a:hlinkClick r:id="rId2"/>
              </a:rPr>
              <a:t>https://CalCentral.Berkeley.edu/</a:t>
            </a:r>
            <a:r>
              <a:rPr lang="en-US" sz="2800" dirty="0" smtClean="0"/>
              <a:t> (</a:t>
            </a:r>
            <a:r>
              <a:rPr lang="en-US" sz="2800" dirty="0" err="1" smtClean="0"/>
              <a:t>CalNet</a:t>
            </a:r>
            <a:r>
              <a:rPr lang="en-US" sz="2800" dirty="0" smtClean="0"/>
              <a:t> sign in)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Webcast is *NOT* a replacement for coming to class!</a:t>
            </a:r>
          </a:p>
        </p:txBody>
      </p:sp>
    </p:spTree>
    <p:extLst>
      <p:ext uri="{BB962C8B-B14F-4D97-AF65-F5344CB8AC3E}">
        <p14:creationId xmlns:p14="http://schemas.microsoft.com/office/powerpoint/2010/main" val="678873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848600" cy="2057400"/>
          </a:xfrm>
        </p:spPr>
        <p:txBody>
          <a:bodyPr/>
          <a:lstStyle/>
          <a:p>
            <a:pPr>
              <a:defRPr/>
            </a:pP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5 min break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53763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marL="0" indent="0">
              <a:spcBef>
                <a:spcPct val="10000"/>
              </a:spcBef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529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7696200" cy="736600"/>
          </a:xfrm>
        </p:spPr>
        <p:txBody>
          <a:bodyPr/>
          <a:lstStyle/>
          <a:p>
            <a:r>
              <a:rPr lang="en-US" dirty="0" smtClean="0"/>
              <a:t>Simple Protection: Base and Bound (B&amp;B)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715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2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78495" y="3501126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9358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35895" y="6019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35895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01000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54069" y="2602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0100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667000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Bound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100…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667000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r>
                  <a:rPr lang="en-US" b="0" dirty="0" smtClean="0">
                    <a:latin typeface="Gill Sans" charset="0"/>
                    <a:ea typeface="Gill Sans" charset="0"/>
                    <a:cs typeface="Gill Sans" charset="0"/>
                  </a:rPr>
                  <a:t>000…</a:t>
                </a:r>
                <a:endParaRPr lang="en-US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Base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191000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&gt;=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4191000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&lt;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4191000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152400" y="1511633"/>
            <a:ext cx="1105763" cy="3136567"/>
            <a:chOff x="152400" y="1511633"/>
            <a:chExt cx="1105763" cy="3136567"/>
          </a:xfrm>
        </p:grpSpPr>
        <p:grpSp>
          <p:nvGrpSpPr>
            <p:cNvPr id="38" name="Group 37"/>
            <p:cNvGrpSpPr/>
            <p:nvPr/>
          </p:nvGrpSpPr>
          <p:grpSpPr>
            <a:xfrm>
              <a:off x="381000" y="1511633"/>
              <a:ext cx="366390" cy="2222167"/>
              <a:chOff x="381000" y="1511633"/>
              <a:chExt cx="366390" cy="2222167"/>
            </a:xfrm>
          </p:grpSpPr>
          <p:cxnSp>
            <p:nvCxnSpPr>
              <p:cNvPr id="68" name="Straight Arrow Connector 67"/>
              <p:cNvCxnSpPr>
                <a:endCxn id="44" idx="1"/>
              </p:cNvCxnSpPr>
              <p:nvPr/>
            </p:nvCxnSpPr>
            <p:spPr bwMode="auto">
              <a:xfrm flipV="1">
                <a:off x="381000" y="1511633"/>
                <a:ext cx="366390" cy="123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81000" y="1524000"/>
                <a:ext cx="0" cy="2209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152400" y="4001869"/>
              <a:ext cx="979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Program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address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1000" y="33528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19200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332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7696200" cy="736600"/>
          </a:xfrm>
        </p:spPr>
        <p:txBody>
          <a:bodyPr/>
          <a:lstStyle/>
          <a:p>
            <a:r>
              <a:rPr lang="en-US" dirty="0" smtClean="0"/>
              <a:t>Simple Protection: Base and Bound (B&amp;B)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715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2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78495" y="3501126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9358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35895" y="6019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35895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01000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54069" y="2602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0100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667000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Bound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100…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667000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r>
                  <a:rPr lang="en-US" b="0" dirty="0" smtClean="0">
                    <a:latin typeface="Gill Sans" charset="0"/>
                    <a:ea typeface="Gill Sans" charset="0"/>
                    <a:cs typeface="Gill Sans" charset="0"/>
                  </a:rPr>
                  <a:t>000…</a:t>
                </a:r>
                <a:endParaRPr lang="en-US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Base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191000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&gt;=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4191000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&lt;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4191000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152400" y="1511633"/>
            <a:ext cx="1105763" cy="3136567"/>
            <a:chOff x="152400" y="1511633"/>
            <a:chExt cx="1105763" cy="3136567"/>
          </a:xfrm>
        </p:grpSpPr>
        <p:grpSp>
          <p:nvGrpSpPr>
            <p:cNvPr id="38" name="Group 37"/>
            <p:cNvGrpSpPr/>
            <p:nvPr/>
          </p:nvGrpSpPr>
          <p:grpSpPr>
            <a:xfrm>
              <a:off x="381000" y="1511633"/>
              <a:ext cx="366390" cy="2222167"/>
              <a:chOff x="381000" y="1511633"/>
              <a:chExt cx="366390" cy="2222167"/>
            </a:xfrm>
          </p:grpSpPr>
          <p:cxnSp>
            <p:nvCxnSpPr>
              <p:cNvPr id="68" name="Straight Arrow Connector 67"/>
              <p:cNvCxnSpPr>
                <a:endCxn id="44" idx="1"/>
              </p:cNvCxnSpPr>
              <p:nvPr/>
            </p:nvCxnSpPr>
            <p:spPr bwMode="auto">
              <a:xfrm flipV="1">
                <a:off x="381000" y="1511633"/>
                <a:ext cx="366390" cy="123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81000" y="1524000"/>
                <a:ext cx="0" cy="2209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152400" y="4001869"/>
              <a:ext cx="979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Program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address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1000" y="33528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19200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5" name="Content Placeholder 87"/>
          <p:cNvSpPr>
            <a:spLocks noGrp="1"/>
          </p:cNvSpPr>
          <p:nvPr>
            <p:ph idx="1"/>
          </p:nvPr>
        </p:nvSpPr>
        <p:spPr>
          <a:xfrm>
            <a:off x="76200" y="5486400"/>
            <a:ext cx="5638800" cy="1524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Requires relocating loader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Still protects OS and isolates program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solidFill>
                  <a:srgbClr val="FF0000"/>
                </a:solidFill>
              </a:rPr>
              <a:t>No addition on address path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76200" y="4648200"/>
            <a:ext cx="2514600" cy="762000"/>
          </a:xfrm>
          <a:prstGeom prst="wedgeRoundRectCallout">
            <a:avLst>
              <a:gd name="adj1" fmla="val 8779"/>
              <a:gd name="adj2" fmla="val -8669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rPr>
              <a:t>Addresses translated when program is loaded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083058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410200" y="2754868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831068"/>
            <a:ext cx="1600200" cy="2057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idea: Address Space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13715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Program operates in an address space that is distinct from the physical memory space of the machine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288268"/>
            <a:ext cx="112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Processor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288268"/>
            <a:ext cx="97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2526268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8730" y="542186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Alternate Process 13"/>
          <p:cNvSpPr/>
          <p:nvPr/>
        </p:nvSpPr>
        <p:spPr bwMode="auto">
          <a:xfrm>
            <a:off x="3276600" y="3288268"/>
            <a:ext cx="1386104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translator</a:t>
            </a:r>
          </a:p>
        </p:txBody>
      </p:sp>
      <p:cxnSp>
        <p:nvCxnSpPr>
          <p:cNvPr id="16" name="Straight Arrow Connector 15"/>
          <p:cNvCxnSpPr>
            <a:stCxn id="9" idx="3"/>
            <a:endCxn id="14" idx="1"/>
          </p:cNvCxnSpPr>
          <p:nvPr/>
        </p:nvCxnSpPr>
        <p:spPr bwMode="auto">
          <a:xfrm>
            <a:off x="2667000" y="3859768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>
            <a:stCxn id="14" idx="3"/>
          </p:cNvCxnSpPr>
          <p:nvPr/>
        </p:nvCxnSpPr>
        <p:spPr bwMode="auto">
          <a:xfrm>
            <a:off x="4662704" y="3859768"/>
            <a:ext cx="7474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17680719">
            <a:off x="2427315" y="2723348"/>
            <a:ext cx="17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“virtual address”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7680719">
            <a:off x="4263283" y="2647149"/>
            <a:ext cx="18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“physical address”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42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dirty="0" smtClean="0"/>
              <a:t>A simple address translation with Base and Bound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60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02295" y="3184658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3852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771131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27104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47090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859695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59695" y="6019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59695" y="3048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9600" y="3505200"/>
            <a:ext cx="979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0603" y="2602468"/>
            <a:ext cx="141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Base 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2971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4648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0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>
            <a:off x="4419600" y="3162300"/>
            <a:ext cx="13716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572000" y="3581401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828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381000" y="1511633"/>
            <a:ext cx="3663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029200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</p:cNvCxnSpPr>
          <p:nvPr/>
        </p:nvCxnSpPr>
        <p:spPr bwMode="auto">
          <a:xfrm>
            <a:off x="4419600" y="3162300"/>
            <a:ext cx="3048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572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48200" y="4419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&lt;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3962400" y="3810000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19600" y="4798685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81000" y="15240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895600" y="2971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24800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48000" y="4876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152400" y="5486400"/>
            <a:ext cx="533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it touch other programs?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1000" y="32766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28800" y="3429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3048000" y="1600200"/>
            <a:ext cx="2286000" cy="762000"/>
          </a:xfrm>
          <a:prstGeom prst="wedgeRoundRectCallout">
            <a:avLst>
              <a:gd name="adj1" fmla="val 28695"/>
              <a:gd name="adj2" fmla="val 2094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rPr>
              <a:t>Addresses translated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rPr>
              <a:t>on-the-fly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793320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4278" cy="736600"/>
          </a:xfrm>
        </p:spPr>
        <p:txBody>
          <a:bodyPr/>
          <a:lstStyle/>
          <a:p>
            <a:r>
              <a:rPr lang="en-US" dirty="0" smtClean="0"/>
              <a:t>Tying it together: Simple B&amp;B: OS loads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7" name="Straight Arrow Connector 66"/>
          <p:cNvCxnSpPr>
            <a:stCxn id="65" idx="3"/>
          </p:cNvCxnSpPr>
          <p:nvPr/>
        </p:nvCxnSpPr>
        <p:spPr bwMode="auto">
          <a:xfrm flipV="1">
            <a:off x="4419600" y="990600"/>
            <a:ext cx="1371600" cy="228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 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57800" y="990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2578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276600" y="1676400"/>
            <a:ext cx="3200400" cy="2286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8" name="Curved Connector 87"/>
          <p:cNvCxnSpPr/>
          <p:nvPr/>
        </p:nvCxnSpPr>
        <p:spPr bwMode="auto">
          <a:xfrm rot="5400000" flipH="1" flipV="1">
            <a:off x="3848100" y="2857500"/>
            <a:ext cx="2514600" cy="1981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02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dirty="0" smtClean="0"/>
              <a:t>Simple B&amp;B: OS gets ready to execute process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76200" y="4343400"/>
            <a:ext cx="23622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Privileged </a:t>
            </a:r>
            <a:r>
              <a:rPr lang="en-US" dirty="0" err="1" smtClean="0">
                <a:solidFill>
                  <a:srgbClr val="FF0000"/>
                </a:solidFill>
              </a:rPr>
              <a:t>Inst</a:t>
            </a:r>
            <a:r>
              <a:rPr lang="en-US" dirty="0" smtClean="0">
                <a:solidFill>
                  <a:srgbClr val="FF0000"/>
                </a:solidFill>
              </a:rPr>
              <a:t>: set special registers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RTU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1000 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1100…</a:t>
            </a:r>
            <a:endParaRPr lang="en-US" sz="1600" b="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0001…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4102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657600" y="1295400"/>
            <a:ext cx="3200400" cy="3048000"/>
          </a:xfrm>
          <a:prstGeom prst="curvedConnector3">
            <a:avLst>
              <a:gd name="adj1" fmla="val 9404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14800" y="3075801"/>
            <a:ext cx="1828800" cy="962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1851747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Code Running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1100…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0758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76200" y="39624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does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kernel switch between processes?</a:t>
            </a:r>
          </a:p>
          <a:p>
            <a:r>
              <a:rPr lang="en-US" dirty="0">
                <a:solidFill>
                  <a:srgbClr val="FF0000"/>
                </a:solidFill>
              </a:rPr>
              <a:t>First question: How to return to system?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90800" y="4267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0001…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8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Mode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838200"/>
            <a:ext cx="8714874" cy="5638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Process requests a system service, e.g., exit</a:t>
            </a:r>
          </a:p>
          <a:p>
            <a:pPr lvl="1"/>
            <a:r>
              <a:rPr lang="en-US" dirty="0" smtClean="0"/>
              <a:t>Like a function call, but “outside” the process</a:t>
            </a:r>
          </a:p>
          <a:p>
            <a:pPr lvl="1"/>
            <a:r>
              <a:rPr lang="en-US" dirty="0" smtClean="0"/>
              <a:t>Does not have the address of the system function to call</a:t>
            </a:r>
          </a:p>
          <a:p>
            <a:pPr lvl="1"/>
            <a:r>
              <a:rPr lang="en-US" dirty="0" smtClean="0"/>
              <a:t>Like a Remote Procedure </a:t>
            </a:r>
            <a:r>
              <a:rPr lang="en-US" dirty="0"/>
              <a:t>C</a:t>
            </a:r>
            <a:r>
              <a:rPr lang="en-US" dirty="0" smtClean="0"/>
              <a:t>all (RPC) – for later</a:t>
            </a:r>
          </a:p>
          <a:p>
            <a:pPr lvl="1"/>
            <a:r>
              <a:rPr lang="en-US" dirty="0" smtClean="0"/>
              <a:t>Marshall the </a:t>
            </a:r>
            <a:r>
              <a:rPr lang="en-US" dirty="0" err="1" smtClean="0"/>
              <a:t>syscall</a:t>
            </a:r>
            <a:r>
              <a:rPr lang="en-US" dirty="0" smtClean="0"/>
              <a:t> id and </a:t>
            </a:r>
            <a:r>
              <a:rPr lang="en-US" dirty="0" err="1" smtClean="0"/>
              <a:t>args</a:t>
            </a:r>
            <a:r>
              <a:rPr lang="en-US" dirty="0" smtClean="0"/>
              <a:t> in registers and exec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External asynchronous event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 g., Timer, I/O device</a:t>
            </a:r>
          </a:p>
          <a:p>
            <a:pPr lvl="1"/>
            <a:r>
              <a:rPr lang="en-US" dirty="0" smtClean="0"/>
              <a:t>Independent of user process</a:t>
            </a:r>
          </a:p>
          <a:p>
            <a:r>
              <a:rPr lang="en-US" dirty="0" smtClean="0"/>
              <a:t>Trap or Exception</a:t>
            </a:r>
          </a:p>
          <a:p>
            <a:pPr lvl="1"/>
            <a:r>
              <a:rPr lang="en-US" dirty="0" smtClean="0"/>
              <a:t>Internal synchronous event in process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Protection violation (segmentation fault), Divide by zero, …</a:t>
            </a:r>
          </a:p>
          <a:p>
            <a:r>
              <a:rPr lang="en-US" dirty="0" smtClean="0"/>
              <a:t>All 3 are an UNPROGRAMMED CONTROL TRANSFER</a:t>
            </a:r>
          </a:p>
          <a:p>
            <a:pPr lvl="1"/>
            <a:r>
              <a:rPr lang="en-US" dirty="0" smtClean="0"/>
              <a:t>Where does it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35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763000" cy="1828800"/>
          </a:xfrm>
        </p:spPr>
        <p:txBody>
          <a:bodyPr/>
          <a:lstStyle/>
          <a:p>
            <a:r>
              <a:rPr lang="en-US" sz="3200" dirty="0" smtClean="0"/>
              <a:t>How do we get the system target address of the “</a:t>
            </a:r>
            <a:r>
              <a:rPr lang="en-US" sz="3200" dirty="0" err="1" smtClean="0"/>
              <a:t>unprogrammed</a:t>
            </a:r>
            <a:r>
              <a:rPr lang="en-US" sz="3200" dirty="0" smtClean="0"/>
              <a:t> control transfer?”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791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Vector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5486400"/>
            <a:ext cx="7620000" cy="838200"/>
          </a:xfrm>
        </p:spPr>
        <p:txBody>
          <a:bodyPr/>
          <a:lstStyle/>
          <a:p>
            <a:r>
              <a:rPr lang="en-US" dirty="0" smtClean="0"/>
              <a:t>Where else do you see this dispatch pattern?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114800" y="129540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14800" y="16002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14800" y="22098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14800" y="28194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14800" y="34290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2514600" y="12954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819400" y="1295400"/>
            <a:ext cx="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2400" y="1676400"/>
            <a:ext cx="257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nterrupt number (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514600" y="2895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>
            <a:off x="4953000" y="297180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24600" y="3657600"/>
            <a:ext cx="266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intrpHandler_i</a:t>
            </a:r>
            <a:r>
              <a:rPr lang="en-US" sz="1600" dirty="0" smtClean="0">
                <a:latin typeface="Courier New"/>
                <a:cs typeface="Courier New"/>
              </a:rPr>
              <a:t> () {</a:t>
            </a: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….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1295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 and properties of each interrupt handler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4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marL="0" indent="0">
              <a:spcBef>
                <a:spcPct val="10000"/>
              </a:spcBef>
              <a:buNone/>
            </a:pPr>
            <a:endParaRPr lang="en-US" altLang="en-US" dirty="0" smtClean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33800" y="3957638"/>
            <a:ext cx="4572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0" dirty="0" smtClean="0">
                <a:latin typeface="Gill Sans Light"/>
                <a:cs typeface="Gill Sans Light"/>
              </a:rPr>
              <a:t>“I </a:t>
            </a:r>
            <a:r>
              <a:rPr lang="en-US" altLang="en-US" sz="2400" b="0" dirty="0">
                <a:latin typeface="Gill Sans Light"/>
                <a:cs typeface="Gill Sans Light"/>
              </a:rPr>
              <a:t>think there is a world market for maybe five computers</a:t>
            </a:r>
            <a:r>
              <a:rPr lang="en-US" altLang="en-US" sz="2400" b="0" dirty="0" smtClean="0">
                <a:latin typeface="Gill Sans Light"/>
                <a:cs typeface="Gill Sans Light"/>
              </a:rPr>
              <a:t>.” – </a:t>
            </a:r>
            <a:r>
              <a:rPr lang="en-US" altLang="en-US" sz="2400" b="0" i="1" dirty="0" smtClean="0">
                <a:latin typeface="Gill Sans Light"/>
                <a:cs typeface="Gill Sans Light"/>
              </a:rPr>
              <a:t>Thomas </a:t>
            </a:r>
            <a:r>
              <a:rPr lang="en-US" altLang="en-US" sz="2400" b="0" i="1" dirty="0">
                <a:latin typeface="Gill Sans Light"/>
                <a:cs typeface="Gill Sans Light"/>
              </a:rPr>
              <a:t>Watson, chairman of IBM, 1943</a:t>
            </a:r>
            <a:endParaRPr lang="en-US" alt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424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=&gt; Kernel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1100…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0758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return to system?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90800" y="4267200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0000 1234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44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Interrupt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8808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  <a:endParaRPr lang="en-US" sz="1600" b="0" dirty="0">
              <a:solidFill>
                <a:srgbClr val="7F7F7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6693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</a:t>
            </a:r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1234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864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3427367" y="1979568"/>
            <a:ext cx="3203666" cy="1676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1910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78739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IntrpVector</a:t>
            </a:r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1600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]</a:t>
            </a:r>
            <a:endParaRPr lang="en-US" sz="16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4038600" y="3075801"/>
            <a:ext cx="1905000" cy="10111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9454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Switch User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66931" cy="307777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0000 0248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0" name="Curved Connector 79"/>
          <p:cNvCxnSpPr/>
          <p:nvPr/>
        </p:nvCxnSpPr>
        <p:spPr bwMode="auto">
          <a:xfrm rot="5400000" flipH="1" flipV="1">
            <a:off x="3886200" y="1524001"/>
            <a:ext cx="3200402" cy="2590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0001 0124</a:t>
            </a:r>
            <a:endParaRPr lang="en-US" sz="16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087001"/>
            <a:ext cx="1905000" cy="604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85722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96693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</a:t>
            </a:r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1234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26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3350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2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7467600" y="1447800"/>
            <a:ext cx="152400" cy="228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58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“resume”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08689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49215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19652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3852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code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771131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2710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4709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Base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57226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</a:t>
            </a:r>
            <a:r>
              <a:rPr lang="en-US" sz="14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</a:t>
            </a:r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4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09600" y="2819400"/>
            <a:ext cx="18288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26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594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95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000 0248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419600"/>
            <a:ext cx="1905000" cy="272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857226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96693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</a:t>
            </a:r>
            <a:r>
              <a:rPr lang="en-US" sz="14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1234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26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3350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  <a:endParaRPr lang="en-US" sz="12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6396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2970099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Conclusion: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Thread</a:t>
            </a:r>
          </a:p>
          <a:p>
            <a:pPr lvl="1"/>
            <a:r>
              <a:rPr lang="en-US" altLang="en-US" dirty="0" smtClean="0"/>
              <a:t>Single </a:t>
            </a:r>
            <a:r>
              <a:rPr lang="en-US" altLang="en-US" dirty="0"/>
              <a:t>unique execution context</a:t>
            </a:r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dirty="0"/>
              <a:t>Address Space </a:t>
            </a:r>
            <a:r>
              <a:rPr lang="en-US" dirty="0" smtClean="0"/>
              <a:t>with </a:t>
            </a:r>
            <a:r>
              <a:rPr lang="en-US" dirty="0"/>
              <a:t>Translation</a:t>
            </a:r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dirty="0" smtClean="0"/>
              <a:t>Dual Mode operation/Protection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96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marL="0" indent="0">
              <a:spcBef>
                <a:spcPct val="10000"/>
              </a:spcBef>
              <a:buNone/>
            </a:pPr>
            <a:endParaRPr lang="en-US" altLang="en-US" dirty="0" smtClean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33800" y="3957638"/>
            <a:ext cx="4572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0" i="1" dirty="0">
                <a:latin typeface="Gill Sans Light"/>
                <a:cs typeface="Gill Sans Light"/>
              </a:rPr>
              <a:t>Thomas Watson was often called “the worlds greatest salesman” by the time of his death in 1956</a:t>
            </a:r>
            <a:endParaRPr lang="en-US" alt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7988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Eniac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… </a:t>
            </a: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Multics</a:t>
            </a: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PCs, Workstations, Rise of GUIs</a:t>
            </a:r>
          </a:p>
          <a:p>
            <a:pPr marL="0" indent="0">
              <a:spcBef>
                <a:spcPct val="10000"/>
              </a:spcBef>
              <a:buNone/>
            </a:pPr>
            <a:endParaRPr lang="en-US" altLang="en-US" dirty="0" smtClean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upload.wikimedia.org/wikipedia/en/7/78/Rank_Xerox_8010%2B40_brochure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175000"/>
            <a:ext cx="20177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655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Eniac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… </a:t>
            </a: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Multics</a:t>
            </a: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ct val="10000"/>
              </a:spcBef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upload.wikimedia.org/wikipedia/en/7/78/Rank_Xerox_8010%2B40_brochure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175000"/>
            <a:ext cx="20177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14494" r="23555" b="33652"/>
          <a:stretch>
            <a:fillRect/>
          </a:stretch>
        </p:blipFill>
        <p:spPr bwMode="auto">
          <a:xfrm>
            <a:off x="5867400" y="3292475"/>
            <a:ext cx="262413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121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dirty="0" smtClean="0"/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dirty="0" err="1" smtClean="0"/>
              <a:t>Eniac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Multics</a:t>
            </a:r>
            <a:endParaRPr lang="en-US" altLang="en-US" dirty="0" smtClean="0"/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dirty="0" smtClean="0"/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  <a:p>
            <a:pPr>
              <a:spcBef>
                <a:spcPct val="10000"/>
              </a:spcBef>
            </a:pPr>
            <a:r>
              <a:rPr lang="en-US" altLang="en-US" dirty="0" smtClean="0"/>
              <a:t>Rapid change in hardware </a:t>
            </a:r>
            <a:r>
              <a:rPr lang="en-US" altLang="en-US" dirty="0"/>
              <a:t>l</a:t>
            </a:r>
            <a:r>
              <a:rPr lang="en-US" altLang="en-US" dirty="0" smtClean="0"/>
              <a:t>eads to changing OS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Batch </a:t>
            </a:r>
            <a:r>
              <a:rPr lang="en-US" altLang="en-US" dirty="0" smtClean="0">
                <a:sym typeface="Symbol" panose="05050102010706020507" pitchFamily="18" charset="2"/>
              </a:rPr>
              <a:t> Multiprogramming  Timesharing  Graphical UI  Ubiquitous Devices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Gradual migration of features into smaller </a:t>
            </a:r>
            <a:r>
              <a:rPr lang="en-US" altLang="en-US" dirty="0"/>
              <a:t>m</a:t>
            </a:r>
            <a:r>
              <a:rPr lang="en-US" altLang="en-US" dirty="0" smtClean="0"/>
              <a:t>achines</a:t>
            </a:r>
          </a:p>
          <a:p>
            <a:pPr>
              <a:spcBef>
                <a:spcPct val="10000"/>
              </a:spcBef>
            </a:pPr>
            <a:endParaRPr lang="en-US" altLang="en-US" dirty="0" smtClean="0"/>
          </a:p>
          <a:p>
            <a:pPr>
              <a:spcBef>
                <a:spcPct val="10000"/>
              </a:spcBef>
            </a:pPr>
            <a:r>
              <a:rPr lang="en-US" altLang="en-US" dirty="0" smtClean="0"/>
              <a:t>Today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Small OS: 100K lines / Large: 10M lines (5M browser!)</a:t>
            </a:r>
          </a:p>
          <a:p>
            <a:pPr lvl="1">
              <a:spcBef>
                <a:spcPct val="10000"/>
              </a:spcBef>
            </a:pPr>
            <a:r>
              <a:rPr lang="en-US" altLang="en-US" dirty="0" smtClean="0"/>
              <a:t>100-1000 people-years</a:t>
            </a:r>
          </a:p>
        </p:txBody>
      </p:sp>
    </p:spTree>
    <p:extLst>
      <p:ext uri="{BB962C8B-B14F-4D97-AF65-F5344CB8AC3E}">
        <p14:creationId xmlns:p14="http://schemas.microsoft.com/office/powerpoint/2010/main" val="2475418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altLang="en-US" smtClean="0"/>
              <a:t>OS Archaeology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en-US" dirty="0" smtClean="0"/>
              <a:t>Because of the cost of developing an OS from scratch, most modern </a:t>
            </a:r>
            <a:r>
              <a:rPr lang="en-US" dirty="0" err="1" smtClean="0"/>
              <a:t>OSes</a:t>
            </a:r>
            <a:r>
              <a:rPr lang="en-US" dirty="0" smtClean="0"/>
              <a:t> have a long lineage:</a:t>
            </a:r>
          </a:p>
          <a:p>
            <a:pPr>
              <a:spcBef>
                <a:spcPct val="10000"/>
              </a:spcBef>
              <a:defRPr/>
            </a:pPr>
            <a:endParaRPr lang="en-US" dirty="0"/>
          </a:p>
          <a:p>
            <a:pPr>
              <a:spcBef>
                <a:spcPct val="10000"/>
              </a:spcBef>
              <a:defRPr/>
            </a:pPr>
            <a:r>
              <a:rPr lang="en-US" dirty="0" err="1" smtClean="0"/>
              <a:t>Multics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AT&amp;T Unix </a:t>
            </a:r>
            <a:r>
              <a:rPr lang="en-US" dirty="0" smtClean="0">
                <a:sym typeface="Wingdings" pitchFamily="2" charset="2"/>
              </a:rPr>
              <a:t> BSD Unix  Ultrix, SunOS, </a:t>
            </a:r>
            <a:r>
              <a:rPr lang="en-US" dirty="0" err="1" smtClean="0">
                <a:sym typeface="Wingdings" pitchFamily="2" charset="2"/>
              </a:rPr>
              <a:t>NetBSD</a:t>
            </a:r>
            <a:r>
              <a:rPr lang="en-US" dirty="0" smtClean="0">
                <a:sym typeface="Wingdings" pitchFamily="2" charset="2"/>
              </a:rPr>
              <a:t>,…</a:t>
            </a:r>
          </a:p>
          <a:p>
            <a:pPr>
              <a:spcBef>
                <a:spcPct val="10000"/>
              </a:spcBef>
              <a:defRPr/>
            </a:pPr>
            <a:endParaRPr lang="en-US" dirty="0" smtClean="0"/>
          </a:p>
          <a:p>
            <a:pPr>
              <a:spcBef>
                <a:spcPct val="10000"/>
              </a:spcBef>
              <a:defRPr/>
            </a:pPr>
            <a:r>
              <a:rPr lang="en-US" dirty="0" smtClean="0"/>
              <a:t>Mach (micro-kernel) + BSD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NextStep</a:t>
            </a:r>
            <a:r>
              <a:rPr lang="en-US" dirty="0" smtClean="0">
                <a:sym typeface="Wingdings" pitchFamily="2" charset="2"/>
              </a:rPr>
              <a:t>  XNU 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Apple OS X, i</a:t>
            </a:r>
            <a:r>
              <a:rPr lang="en-US" dirty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hone iOS</a:t>
            </a:r>
          </a:p>
          <a:p>
            <a:pPr marL="0" indent="0">
              <a:spcBef>
                <a:spcPct val="10000"/>
              </a:spcBef>
              <a:buFontTx/>
              <a:buNone/>
              <a:defRPr/>
            </a:pPr>
            <a:endParaRPr lang="en-US" dirty="0">
              <a:sym typeface="Wingdings" pitchFamily="2" charset="2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sym typeface="Wingdings" pitchFamily="2" charset="2"/>
              </a:rPr>
              <a:t>MINIX  Linux </a:t>
            </a:r>
            <a:r>
              <a:rPr lang="en-US" dirty="0" smtClean="0">
                <a:sym typeface="Wingdings" pitchFamily="2" charset="2"/>
              </a:rPr>
              <a:t> Android OS, </a:t>
            </a:r>
            <a:r>
              <a:rPr lang="en-US" dirty="0">
                <a:sym typeface="Wingdings" pitchFamily="2" charset="2"/>
              </a:rPr>
              <a:t>Chrome OS, </a:t>
            </a:r>
            <a:r>
              <a:rPr lang="en-US" dirty="0" err="1">
                <a:sym typeface="Wingdings" pitchFamily="2" charset="2"/>
              </a:rPr>
              <a:t>RedHat</a:t>
            </a:r>
            <a:r>
              <a:rPr lang="en-US" dirty="0">
                <a:sym typeface="Wingdings" pitchFamily="2" charset="2"/>
              </a:rPr>
              <a:t>, Ubuntu, Fedora, </a:t>
            </a:r>
            <a:r>
              <a:rPr lang="en-US" dirty="0" err="1">
                <a:sym typeface="Wingdings" pitchFamily="2" charset="2"/>
              </a:rPr>
              <a:t>Debian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Suse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dirty="0" smtClean="0">
                <a:sym typeface="Wingdings" pitchFamily="2" charset="2"/>
              </a:rPr>
              <a:t>…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sym typeface="Wingdings" pitchFamily="2" charset="2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sym typeface="Wingdings" pitchFamily="2" charset="2"/>
              </a:rPr>
              <a:t>CP/M  QDOS  MS-DOS  Windows 3.1  NT  95  98  2000  XP  Vista  7  8  </a:t>
            </a:r>
            <a:r>
              <a:rPr lang="en-US" dirty="0">
                <a:sym typeface="Wingdings" pitchFamily="2" charset="2"/>
              </a:rPr>
              <a:t>10  phone </a:t>
            </a:r>
            <a:r>
              <a:rPr lang="en-US" dirty="0" smtClean="0">
                <a:sym typeface="Wingdings" pitchFamily="2" charset="2"/>
              </a:rPr>
              <a:t> …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5416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36054</TotalTime>
  <Pages>60</Pages>
  <Words>3048</Words>
  <Application>Microsoft Macintosh PowerPoint</Application>
  <PresentationFormat>On-screen Show (4:3)</PresentationFormat>
  <Paragraphs>800</Paragraphs>
  <Slides>44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</vt:lpstr>
      <vt:lpstr>CS162 Operating Systems and Systems Programming Lecture 2  Introduction to Processes</vt:lpstr>
      <vt:lpstr>Recall: What is an operating system?</vt:lpstr>
      <vt:lpstr>Very Brief History of OS</vt:lpstr>
      <vt:lpstr>Very Brief History of OS</vt:lpstr>
      <vt:lpstr>Very Brief History of OS</vt:lpstr>
      <vt:lpstr>Very Brief History of OS</vt:lpstr>
      <vt:lpstr>Very Brief History of OS</vt:lpstr>
      <vt:lpstr>Very Brief History of OS</vt:lpstr>
      <vt:lpstr>OS Archaeology</vt:lpstr>
      <vt:lpstr>Migration of OS Concepts and Features</vt:lpstr>
      <vt:lpstr>Today: Four Fundamental OS Concepts</vt:lpstr>
      <vt:lpstr>OS Bottom Line: Run Programs</vt:lpstr>
      <vt:lpstr>Recall (61B): Instruction Fetch/Decode/Execute</vt:lpstr>
      <vt:lpstr>Recall (61C): What happens during program execution?</vt:lpstr>
      <vt:lpstr>First OS Concept: Thread of Control</vt:lpstr>
      <vt:lpstr>Second OS Concept: Program’s Address Space</vt:lpstr>
      <vt:lpstr>Address Space: In a Picture</vt:lpstr>
      <vt:lpstr>Multiprogramming - Multiple Threads of Control</vt:lpstr>
      <vt:lpstr>Administrivia: Getting started</vt:lpstr>
      <vt:lpstr>How can we give the illusion of multiple processors?</vt:lpstr>
      <vt:lpstr>The Basic Problem of Concurrency</vt:lpstr>
      <vt:lpstr>Properties of this simple multiprogramming technique</vt:lpstr>
      <vt:lpstr>Protection</vt:lpstr>
      <vt:lpstr>Third OS Concept: Process</vt:lpstr>
      <vt:lpstr>Single and Multithreaded Processes</vt:lpstr>
      <vt:lpstr>Fourth OS Concept:  Dual Mode Operation</vt:lpstr>
      <vt:lpstr>User/Kernel (Privileged) Mode</vt:lpstr>
      <vt:lpstr>Administrivia (Cont’d)</vt:lpstr>
      <vt:lpstr> 5 min break</vt:lpstr>
      <vt:lpstr>Simple Protection: Base and Bound (B&amp;B)</vt:lpstr>
      <vt:lpstr>Simple Protection: Base and Bound (B&amp;B)</vt:lpstr>
      <vt:lpstr>Another idea: Address Space Translation</vt:lpstr>
      <vt:lpstr>A simple address translation with Base and Bound</vt:lpstr>
      <vt:lpstr>Tying it together: Simple B&amp;B: OS loads process</vt:lpstr>
      <vt:lpstr>Simple B&amp;B: OS gets ready to execute process </vt:lpstr>
      <vt:lpstr>Simple B&amp;B: User Code Running</vt:lpstr>
      <vt:lpstr>3 types of Mode Transfer</vt:lpstr>
      <vt:lpstr>How do we get the system target address of the “unprogrammed control transfer?”</vt:lpstr>
      <vt:lpstr>Interrupt Vector</vt:lpstr>
      <vt:lpstr>Simple B&amp;B: User =&gt; Kernel</vt:lpstr>
      <vt:lpstr>Simple B&amp;B: Interrupt</vt:lpstr>
      <vt:lpstr>Simple B&amp;B: Switch User Process</vt:lpstr>
      <vt:lpstr>Simple B&amp;B: “resume”</vt:lpstr>
      <vt:lpstr>Conclusion: Four fundamental OS concepts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469</cp:revision>
  <cp:lastPrinted>2015-08-31T18:50:49Z</cp:lastPrinted>
  <dcterms:created xsi:type="dcterms:W3CDTF">1995-08-12T11:37:26Z</dcterms:created>
  <dcterms:modified xsi:type="dcterms:W3CDTF">2017-08-30T13:57:31Z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