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1174" r:id="rId3"/>
    <p:sldId id="1160" r:id="rId4"/>
    <p:sldId id="1162" r:id="rId5"/>
    <p:sldId id="1199" r:id="rId6"/>
    <p:sldId id="1178" r:id="rId7"/>
    <p:sldId id="1175" r:id="rId8"/>
    <p:sldId id="1176" r:id="rId9"/>
    <p:sldId id="1177" r:id="rId10"/>
    <p:sldId id="1282" r:id="rId11"/>
    <p:sldId id="1283" r:id="rId12"/>
    <p:sldId id="1163" r:id="rId13"/>
    <p:sldId id="1180" r:id="rId14"/>
    <p:sldId id="1164" r:id="rId15"/>
    <p:sldId id="1184" r:id="rId16"/>
    <p:sldId id="1167" r:id="rId17"/>
    <p:sldId id="1249" r:id="rId18"/>
    <p:sldId id="1261" r:id="rId19"/>
    <p:sldId id="1300" r:id="rId20"/>
    <p:sldId id="1301" r:id="rId21"/>
    <p:sldId id="1169" r:id="rId22"/>
    <p:sldId id="1225" r:id="rId23"/>
    <p:sldId id="1226" r:id="rId24"/>
    <p:sldId id="1203" r:id="rId25"/>
    <p:sldId id="1287" r:id="rId26"/>
    <p:sldId id="1267" r:id="rId27"/>
    <p:sldId id="1268" r:id="rId28"/>
    <p:sldId id="1269" r:id="rId29"/>
    <p:sldId id="1272" r:id="rId30"/>
    <p:sldId id="1296" r:id="rId31"/>
    <p:sldId id="1289" r:id="rId32"/>
    <p:sldId id="1290" r:id="rId33"/>
    <p:sldId id="1298" r:id="rId34"/>
    <p:sldId id="1297" r:id="rId35"/>
    <p:sldId id="1299" r:id="rId36"/>
    <p:sldId id="1293" r:id="rId37"/>
    <p:sldId id="1294" r:id="rId38"/>
    <p:sldId id="1295" r:id="rId39"/>
    <p:sldId id="1224" r:id="rId40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FFFFFF"/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6" autoAdjust="0"/>
    <p:restoredTop sz="82330" autoAdjust="0"/>
  </p:normalViewPr>
  <p:slideViewPr>
    <p:cSldViewPr>
      <p:cViewPr>
        <p:scale>
          <a:sx n="100" d="100"/>
          <a:sy n="100" d="100"/>
        </p:scale>
        <p:origin x="15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0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2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6986" rIns="95652" bIns="46986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588963"/>
            <a:ext cx="454977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15480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7012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6162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13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47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3" tIns="46977" rIns="95633" bIns="46977"/>
          <a:lstStyle/>
          <a:p>
            <a:r>
              <a:rPr lang="en-US">
                <a:latin typeface="Comic Sans MS" charset="0"/>
              </a:rPr>
              <a:t>As far as rotational latency is concerned, most disks rotate at 3,600 RPM or approximately 16 ms per revolution.</a:t>
            </a:r>
          </a:p>
          <a:p>
            <a:r>
              <a:rPr lang="en-US">
                <a:latin typeface="Comic Sans MS" charset="0"/>
              </a:rPr>
              <a:t>Since on average, the information you desired is half way around the disk, the average rotational latency will be 8ms.</a:t>
            </a:r>
          </a:p>
          <a:p>
            <a:r>
              <a:rPr lang="en-US">
                <a:latin typeface="Comic Sans MS" charset="0"/>
              </a:rPr>
              <a:t>The transfer time is a function of transfer size, rotation speed, and recording density.</a:t>
            </a:r>
          </a:p>
          <a:p>
            <a:r>
              <a:rPr lang="en-US">
                <a:latin typeface="Comic Sans MS" charset="0"/>
              </a:rPr>
              <a:t>The typical transfer speed is 2 to 4 MB per second.</a:t>
            </a:r>
          </a:p>
          <a:p>
            <a:r>
              <a:rPr lang="en-US">
                <a:latin typeface="Comic Sans MS" charset="0"/>
              </a:rPr>
              <a:t>Notice that the transfer time is much faster than the rotational latency and seek time.</a:t>
            </a:r>
          </a:p>
          <a:p>
            <a:r>
              <a:rPr lang="en-US">
                <a:latin typeface="Comic Sans MS" charset="0"/>
              </a:rPr>
              <a:t>This is similar to the DRAM situation where the DRAM access time is much shorter than the DRAM cycle time.</a:t>
            </a:r>
          </a:p>
          <a:p>
            <a:r>
              <a:rPr lang="en-US">
                <a:latin typeface="Comic Sans MS" charset="0"/>
              </a:rPr>
              <a:t>***** Do anybody remember what we did to take advantage of the short access time versus cycle time?  Well, we interleave!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New International Disk Drive, Equipment, and Materials Association standard is 4KB sectors instead of 512 byte sectors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+2 = 36 min. (Y:16)</a:t>
            </a:r>
          </a:p>
        </p:txBody>
      </p:sp>
      <p:sp>
        <p:nvSpPr>
          <p:cNvPr id="6041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588963"/>
            <a:ext cx="454977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9804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704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3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588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704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240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I/O in a modern processor.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4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16.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10/18/17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962400" y="6545711"/>
            <a:ext cx="215954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 </a:t>
            </a:r>
            <a:r>
              <a:rPr 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UCB Spring 2017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wmf"/><Relationship Id="rId13" Type="http://schemas.openxmlformats.org/officeDocument/2006/relationships/image" Target="../media/image24.png"/><Relationship Id="rId1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5.wmf"/><Relationship Id="rId5" Type="http://schemas.openxmlformats.org/officeDocument/2006/relationships/image" Target="../media/image16.png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png"/><Relationship Id="rId10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wm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16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General I/O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828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18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</a:p>
          <a:p>
            <a:pPr marL="285750" indent="-285750"/>
            <a:r>
              <a:rPr lang="en-US" altLang="en-US" dirty="0" smtClean="0"/>
              <a:t>Neeraja J. Yadwadkar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0 at 4.39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785767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199" cy="736600"/>
          </a:xfrm>
        </p:spPr>
        <p:txBody>
          <a:bodyPr/>
          <a:lstStyle/>
          <a:p>
            <a:r>
              <a:rPr lang="en-US" dirty="0" smtClean="0"/>
              <a:t>Chip-scale Features of 2015 x86 (Sky Lake)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685800"/>
            <a:ext cx="6629399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Significant pieces: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Four </a:t>
            </a:r>
            <a:r>
              <a:rPr lang="en-US" sz="2400" dirty="0"/>
              <a:t>OOO cores with deeper </a:t>
            </a:r>
            <a:r>
              <a:rPr lang="en-US" sz="2400" dirty="0" smtClean="0"/>
              <a:t>buffers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New Intel MPX (Memory Protection Extensions)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New Intel </a:t>
            </a:r>
            <a:r>
              <a:rPr lang="en-US" dirty="0"/>
              <a:t>SGX (Software Guard Extensions</a:t>
            </a:r>
            <a:r>
              <a:rPr lang="en-US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Issue up to 6 </a:t>
            </a:r>
            <a:r>
              <a:rPr lang="en-US" dirty="0" smtClean="0">
                <a:sym typeface="Symbol"/>
              </a:rPr>
              <a:t>-ops/cycle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Integrated GPU, System Agent (</a:t>
            </a:r>
            <a:r>
              <a:rPr lang="en-US" sz="2400" dirty="0" err="1" smtClean="0"/>
              <a:t>Mem</a:t>
            </a:r>
            <a:r>
              <a:rPr lang="en-US" sz="2400" dirty="0" smtClean="0"/>
              <a:t>, Fast I/O)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Large shared L3 cache with on-chip </a:t>
            </a:r>
            <a:r>
              <a:rPr lang="en-US" sz="2400" dirty="0"/>
              <a:t>r</a:t>
            </a:r>
            <a:r>
              <a:rPr lang="en-US" sz="2400" dirty="0" smtClean="0"/>
              <a:t>ing bus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2 MB/core instead of 1.5 MB/core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High-BW access to L3 Cache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Integrated I/O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Integrated memory controller (IMC)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Two independent channels of DDR3L/DDR4 DRAM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High-speed PCI-Express (for Graphics cards)</a:t>
            </a:r>
          </a:p>
          <a:p>
            <a:pPr lvl="1"/>
            <a:r>
              <a:rPr lang="en-US" sz="2400" dirty="0" smtClean="0"/>
              <a:t>Direct Media Interface (DMI) Connection to PCH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dirty="0" smtClean="0"/>
              <a:t>Platform Control Hub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5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Lake I/O: PCH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52500"/>
            <a:ext cx="4191000" cy="5448300"/>
          </a:xfrm>
        </p:spPr>
        <p:txBody>
          <a:bodyPr>
            <a:noAutofit/>
          </a:bodyPr>
          <a:lstStyle/>
          <a:p>
            <a:r>
              <a:rPr lang="en-US" dirty="0" smtClean="0"/>
              <a:t>Platform Controller Hub</a:t>
            </a:r>
          </a:p>
          <a:p>
            <a:pPr lvl="1"/>
            <a:r>
              <a:rPr lang="en-US" sz="2400" dirty="0" smtClean="0"/>
              <a:t>Connected to processor with proprietary bus</a:t>
            </a:r>
          </a:p>
          <a:p>
            <a:pPr lvl="2"/>
            <a:r>
              <a:rPr lang="en-US" dirty="0" smtClean="0"/>
              <a:t>Direct Media Interface</a:t>
            </a:r>
          </a:p>
          <a:p>
            <a:r>
              <a:rPr lang="en-US" dirty="0" smtClean="0"/>
              <a:t>Types of I/O on PCH:</a:t>
            </a:r>
          </a:p>
          <a:p>
            <a:pPr lvl="1"/>
            <a:r>
              <a:rPr lang="en-US" sz="2400" dirty="0" smtClean="0"/>
              <a:t>USB, Ethernet</a:t>
            </a:r>
          </a:p>
          <a:p>
            <a:pPr lvl="1"/>
            <a:r>
              <a:rPr lang="en-US" sz="2400" dirty="0" smtClean="0"/>
              <a:t>Thunderbolt 3</a:t>
            </a:r>
          </a:p>
          <a:p>
            <a:pPr lvl="1"/>
            <a:r>
              <a:rPr lang="en-US" sz="2400" dirty="0" smtClean="0"/>
              <a:t>Audio, BIOS support</a:t>
            </a:r>
          </a:p>
          <a:p>
            <a:pPr lvl="1"/>
            <a:r>
              <a:rPr lang="en-US" sz="2400" dirty="0" smtClean="0"/>
              <a:t>More PCI Express (lower speed than on Processor)</a:t>
            </a:r>
          </a:p>
          <a:p>
            <a:pPr lvl="1"/>
            <a:r>
              <a:rPr lang="en-US" sz="2400" dirty="0" smtClean="0"/>
              <a:t>SATA (for Disks)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791" y="5334000"/>
            <a:ext cx="3760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latin typeface="Gill Sans" charset="0"/>
                <a:ea typeface="Gill Sans" charset="0"/>
                <a:cs typeface="Gill Sans" charset="0"/>
              </a:rPr>
              <a:t>Sky Lake</a:t>
            </a:r>
          </a:p>
          <a:p>
            <a:pPr algn="ctr"/>
            <a:r>
              <a:rPr lang="en-US" sz="3200" b="0" dirty="0" smtClean="0">
                <a:latin typeface="Gill Sans" charset="0"/>
                <a:ea typeface="Gill Sans" charset="0"/>
                <a:cs typeface="Gill Sans" charset="0"/>
              </a:rPr>
              <a:t>System Configuration</a:t>
            </a:r>
            <a:endParaRPr lang="en-US" sz="3200" b="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818814" cy="37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6" y="1859054"/>
            <a:ext cx="1550944" cy="1054870"/>
          </a:xfrm>
          <a:prstGeom prst="rect">
            <a:avLst/>
          </a:prstGeom>
        </p:spPr>
      </p:pic>
      <p:pic>
        <p:nvPicPr>
          <p:cNvPr id="36865" name="Picture 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53">
            <a:off x="8382000" y="3048770"/>
            <a:ext cx="762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reeform 159"/>
          <p:cNvSpPr>
            <a:spLocks/>
          </p:cNvSpPr>
          <p:nvPr/>
        </p:nvSpPr>
        <p:spPr bwMode="auto">
          <a:xfrm>
            <a:off x="6781800" y="4554538"/>
            <a:ext cx="762000" cy="342900"/>
          </a:xfrm>
          <a:custGeom>
            <a:avLst/>
            <a:gdLst>
              <a:gd name="T0" fmla="*/ 0 w 480"/>
              <a:gd name="T1" fmla="*/ 2147483647 h 216"/>
              <a:gd name="T2" fmla="*/ 2147483647 w 480"/>
              <a:gd name="T3" fmla="*/ 2147483647 h 216"/>
              <a:gd name="T4" fmla="*/ 2147483647 w 480"/>
              <a:gd name="T5" fmla="*/ 2147483647 h 216"/>
              <a:gd name="T6" fmla="*/ 0 60000 65536"/>
              <a:gd name="T7" fmla="*/ 0 60000 65536"/>
              <a:gd name="T8" fmla="*/ 0 60000 65536"/>
              <a:gd name="T9" fmla="*/ 0 w 480"/>
              <a:gd name="T10" fmla="*/ 0 h 216"/>
              <a:gd name="T11" fmla="*/ 480 w 48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16">
                <a:moveTo>
                  <a:pt x="0" y="72"/>
                </a:moveTo>
                <a:cubicBezTo>
                  <a:pt x="128" y="36"/>
                  <a:pt x="256" y="0"/>
                  <a:pt x="336" y="24"/>
                </a:cubicBezTo>
                <a:cubicBezTo>
                  <a:pt x="416" y="48"/>
                  <a:pt x="448" y="132"/>
                  <a:pt x="480" y="2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8" name="Line 158"/>
          <p:cNvSpPr>
            <a:spLocks noChangeShapeType="1"/>
          </p:cNvSpPr>
          <p:nvPr/>
        </p:nvSpPr>
        <p:spPr bwMode="auto">
          <a:xfrm>
            <a:off x="6858000" y="3754438"/>
            <a:ext cx="685800" cy="5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9" name="Freeform 157"/>
          <p:cNvSpPr>
            <a:spLocks/>
          </p:cNvSpPr>
          <p:nvPr/>
        </p:nvSpPr>
        <p:spPr bwMode="auto">
          <a:xfrm>
            <a:off x="3505200" y="4821238"/>
            <a:ext cx="1676400" cy="711200"/>
          </a:xfrm>
          <a:custGeom>
            <a:avLst/>
            <a:gdLst>
              <a:gd name="T0" fmla="*/ 2147483647 w 1056"/>
              <a:gd name="T1" fmla="*/ 0 h 448"/>
              <a:gd name="T2" fmla="*/ 2147483647 w 1056"/>
              <a:gd name="T3" fmla="*/ 2147483647 h 448"/>
              <a:gd name="T4" fmla="*/ 0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1056" y="0"/>
                </a:moveTo>
                <a:cubicBezTo>
                  <a:pt x="1024" y="160"/>
                  <a:pt x="992" y="320"/>
                  <a:pt x="816" y="384"/>
                </a:cubicBezTo>
                <a:cubicBezTo>
                  <a:pt x="640" y="448"/>
                  <a:pt x="320" y="416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36" r="1935" b="636"/>
          <a:stretch>
            <a:fillRect/>
          </a:stretch>
        </p:blipFill>
        <p:spPr bwMode="auto">
          <a:xfrm>
            <a:off x="1752600" y="838200"/>
            <a:ext cx="5257800" cy="40386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Modern I/O Systems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6" y="730039"/>
            <a:ext cx="8122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638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146"/>
          <p:cNvGrpSpPr>
            <a:grpSpLocks/>
          </p:cNvGrpSpPr>
          <p:nvPr/>
        </p:nvGrpSpPr>
        <p:grpSpPr bwMode="auto">
          <a:xfrm>
            <a:off x="7162800" y="4287838"/>
            <a:ext cx="1173163" cy="1371600"/>
            <a:chOff x="117" y="3033"/>
            <a:chExt cx="931" cy="1075"/>
          </a:xfrm>
        </p:grpSpPr>
        <p:sp>
          <p:nvSpPr>
            <p:cNvPr id="37168" name="Freeform 104"/>
            <p:cNvSpPr>
              <a:spLocks/>
            </p:cNvSpPr>
            <p:nvPr/>
          </p:nvSpPr>
          <p:spPr bwMode="auto">
            <a:xfrm>
              <a:off x="117" y="3033"/>
              <a:ext cx="931" cy="1075"/>
            </a:xfrm>
            <a:custGeom>
              <a:avLst/>
              <a:gdLst>
                <a:gd name="T0" fmla="*/ 0 w 3725"/>
                <a:gd name="T1" fmla="*/ 0 h 4299"/>
                <a:gd name="T2" fmla="*/ 0 w 3725"/>
                <a:gd name="T3" fmla="*/ 0 h 4299"/>
                <a:gd name="T4" fmla="*/ 0 w 3725"/>
                <a:gd name="T5" fmla="*/ 0 h 4299"/>
                <a:gd name="T6" fmla="*/ 0 w 3725"/>
                <a:gd name="T7" fmla="*/ 0 h 4299"/>
                <a:gd name="T8" fmla="*/ 0 w 3725"/>
                <a:gd name="T9" fmla="*/ 0 h 4299"/>
                <a:gd name="T10" fmla="*/ 0 w 3725"/>
                <a:gd name="T11" fmla="*/ 0 h 4299"/>
                <a:gd name="T12" fmla="*/ 0 w 3725"/>
                <a:gd name="T13" fmla="*/ 0 h 4299"/>
                <a:gd name="T14" fmla="*/ 0 w 3725"/>
                <a:gd name="T15" fmla="*/ 0 h 4299"/>
                <a:gd name="T16" fmla="*/ 0 w 3725"/>
                <a:gd name="T17" fmla="*/ 0 h 4299"/>
                <a:gd name="T18" fmla="*/ 0 w 3725"/>
                <a:gd name="T19" fmla="*/ 0 h 4299"/>
                <a:gd name="T20" fmla="*/ 0 w 3725"/>
                <a:gd name="T21" fmla="*/ 0 h 4299"/>
                <a:gd name="T22" fmla="*/ 0 w 3725"/>
                <a:gd name="T23" fmla="*/ 0 h 4299"/>
                <a:gd name="T24" fmla="*/ 0 w 3725"/>
                <a:gd name="T25" fmla="*/ 0 h 4299"/>
                <a:gd name="T26" fmla="*/ 0 w 3725"/>
                <a:gd name="T27" fmla="*/ 0 h 4299"/>
                <a:gd name="T28" fmla="*/ 0 w 3725"/>
                <a:gd name="T29" fmla="*/ 0 h 4299"/>
                <a:gd name="T30" fmla="*/ 0 w 3725"/>
                <a:gd name="T31" fmla="*/ 0 h 4299"/>
                <a:gd name="T32" fmla="*/ 0 w 3725"/>
                <a:gd name="T33" fmla="*/ 0 h 4299"/>
                <a:gd name="T34" fmla="*/ 0 w 3725"/>
                <a:gd name="T35" fmla="*/ 0 h 4299"/>
                <a:gd name="T36" fmla="*/ 0 w 3725"/>
                <a:gd name="T37" fmla="*/ 0 h 4299"/>
                <a:gd name="T38" fmla="*/ 0 w 3725"/>
                <a:gd name="T39" fmla="*/ 0 h 4299"/>
                <a:gd name="T40" fmla="*/ 0 w 3725"/>
                <a:gd name="T41" fmla="*/ 0 h 4299"/>
                <a:gd name="T42" fmla="*/ 0 w 3725"/>
                <a:gd name="T43" fmla="*/ 0 h 4299"/>
                <a:gd name="T44" fmla="*/ 0 w 3725"/>
                <a:gd name="T45" fmla="*/ 0 h 4299"/>
                <a:gd name="T46" fmla="*/ 0 w 3725"/>
                <a:gd name="T47" fmla="*/ 0 h 4299"/>
                <a:gd name="T48" fmla="*/ 0 w 3725"/>
                <a:gd name="T49" fmla="*/ 0 h 4299"/>
                <a:gd name="T50" fmla="*/ 0 w 3725"/>
                <a:gd name="T51" fmla="*/ 0 h 4299"/>
                <a:gd name="T52" fmla="*/ 0 w 3725"/>
                <a:gd name="T53" fmla="*/ 0 h 4299"/>
                <a:gd name="T54" fmla="*/ 0 w 3725"/>
                <a:gd name="T55" fmla="*/ 0 h 4299"/>
                <a:gd name="T56" fmla="*/ 0 w 3725"/>
                <a:gd name="T57" fmla="*/ 0 h 4299"/>
                <a:gd name="T58" fmla="*/ 0 w 3725"/>
                <a:gd name="T59" fmla="*/ 0 h 4299"/>
                <a:gd name="T60" fmla="*/ 0 w 3725"/>
                <a:gd name="T61" fmla="*/ 0 h 4299"/>
                <a:gd name="T62" fmla="*/ 0 w 3725"/>
                <a:gd name="T63" fmla="*/ 0 h 4299"/>
                <a:gd name="T64" fmla="*/ 0 w 3725"/>
                <a:gd name="T65" fmla="*/ 0 h 4299"/>
                <a:gd name="T66" fmla="*/ 0 w 3725"/>
                <a:gd name="T67" fmla="*/ 0 h 4299"/>
                <a:gd name="T68" fmla="*/ 0 w 3725"/>
                <a:gd name="T69" fmla="*/ 0 h 4299"/>
                <a:gd name="T70" fmla="*/ 0 w 3725"/>
                <a:gd name="T71" fmla="*/ 0 h 4299"/>
                <a:gd name="T72" fmla="*/ 0 w 3725"/>
                <a:gd name="T73" fmla="*/ 0 h 4299"/>
                <a:gd name="T74" fmla="*/ 0 w 3725"/>
                <a:gd name="T75" fmla="*/ 0 h 4299"/>
                <a:gd name="T76" fmla="*/ 0 w 3725"/>
                <a:gd name="T77" fmla="*/ 0 h 4299"/>
                <a:gd name="T78" fmla="*/ 0 w 3725"/>
                <a:gd name="T79" fmla="*/ 0 h 4299"/>
                <a:gd name="T80" fmla="*/ 0 w 3725"/>
                <a:gd name="T81" fmla="*/ 0 h 4299"/>
                <a:gd name="T82" fmla="*/ 0 w 3725"/>
                <a:gd name="T83" fmla="*/ 0 h 4299"/>
                <a:gd name="T84" fmla="*/ 0 w 3725"/>
                <a:gd name="T85" fmla="*/ 0 h 4299"/>
                <a:gd name="T86" fmla="*/ 0 w 3725"/>
                <a:gd name="T87" fmla="*/ 0 h 4299"/>
                <a:gd name="T88" fmla="*/ 0 w 3725"/>
                <a:gd name="T89" fmla="*/ 0 h 4299"/>
                <a:gd name="T90" fmla="*/ 0 w 3725"/>
                <a:gd name="T91" fmla="*/ 0 h 4299"/>
                <a:gd name="T92" fmla="*/ 0 w 3725"/>
                <a:gd name="T93" fmla="*/ 0 h 4299"/>
                <a:gd name="T94" fmla="*/ 0 w 3725"/>
                <a:gd name="T95" fmla="*/ 0 h 4299"/>
                <a:gd name="T96" fmla="*/ 0 w 3725"/>
                <a:gd name="T97" fmla="*/ 0 h 4299"/>
                <a:gd name="T98" fmla="*/ 0 w 3725"/>
                <a:gd name="T99" fmla="*/ 0 h 4299"/>
                <a:gd name="T100" fmla="*/ 0 w 3725"/>
                <a:gd name="T101" fmla="*/ 0 h 4299"/>
                <a:gd name="T102" fmla="*/ 0 w 3725"/>
                <a:gd name="T103" fmla="*/ 0 h 4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25"/>
                <a:gd name="T157" fmla="*/ 0 h 4299"/>
                <a:gd name="T158" fmla="*/ 3725 w 3725"/>
                <a:gd name="T159" fmla="*/ 4299 h 4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25" h="4299">
                  <a:moveTo>
                    <a:pt x="1378" y="1857"/>
                  </a:moveTo>
                  <a:lnTo>
                    <a:pt x="1372" y="1863"/>
                  </a:lnTo>
                  <a:lnTo>
                    <a:pt x="1263" y="1859"/>
                  </a:lnTo>
                  <a:lnTo>
                    <a:pt x="1174" y="1889"/>
                  </a:lnTo>
                  <a:lnTo>
                    <a:pt x="1111" y="1942"/>
                  </a:lnTo>
                  <a:lnTo>
                    <a:pt x="1068" y="2009"/>
                  </a:lnTo>
                  <a:lnTo>
                    <a:pt x="1049" y="2091"/>
                  </a:lnTo>
                  <a:lnTo>
                    <a:pt x="1051" y="2176"/>
                  </a:lnTo>
                  <a:lnTo>
                    <a:pt x="1079" y="2260"/>
                  </a:lnTo>
                  <a:lnTo>
                    <a:pt x="1127" y="2333"/>
                  </a:lnTo>
                  <a:lnTo>
                    <a:pt x="1059" y="2350"/>
                  </a:lnTo>
                  <a:lnTo>
                    <a:pt x="994" y="2372"/>
                  </a:lnTo>
                  <a:lnTo>
                    <a:pt x="932" y="2393"/>
                  </a:lnTo>
                  <a:lnTo>
                    <a:pt x="872" y="2421"/>
                  </a:lnTo>
                  <a:lnTo>
                    <a:pt x="817" y="2451"/>
                  </a:lnTo>
                  <a:lnTo>
                    <a:pt x="763" y="2481"/>
                  </a:lnTo>
                  <a:lnTo>
                    <a:pt x="711" y="2513"/>
                  </a:lnTo>
                  <a:lnTo>
                    <a:pt x="662" y="2549"/>
                  </a:lnTo>
                  <a:lnTo>
                    <a:pt x="616" y="2587"/>
                  </a:lnTo>
                  <a:lnTo>
                    <a:pt x="572" y="2625"/>
                  </a:lnTo>
                  <a:lnTo>
                    <a:pt x="529" y="2665"/>
                  </a:lnTo>
                  <a:lnTo>
                    <a:pt x="488" y="2706"/>
                  </a:lnTo>
                  <a:lnTo>
                    <a:pt x="450" y="2750"/>
                  </a:lnTo>
                  <a:lnTo>
                    <a:pt x="411" y="2791"/>
                  </a:lnTo>
                  <a:lnTo>
                    <a:pt x="376" y="2835"/>
                  </a:lnTo>
                  <a:lnTo>
                    <a:pt x="340" y="2878"/>
                  </a:lnTo>
                  <a:lnTo>
                    <a:pt x="264" y="2892"/>
                  </a:lnTo>
                  <a:lnTo>
                    <a:pt x="202" y="2908"/>
                  </a:lnTo>
                  <a:lnTo>
                    <a:pt x="150" y="2930"/>
                  </a:lnTo>
                  <a:lnTo>
                    <a:pt x="109" y="2957"/>
                  </a:lnTo>
                  <a:lnTo>
                    <a:pt x="77" y="2990"/>
                  </a:lnTo>
                  <a:lnTo>
                    <a:pt x="50" y="3026"/>
                  </a:lnTo>
                  <a:lnTo>
                    <a:pt x="25" y="3066"/>
                  </a:lnTo>
                  <a:lnTo>
                    <a:pt x="6" y="3109"/>
                  </a:lnTo>
                  <a:lnTo>
                    <a:pt x="0" y="3153"/>
                  </a:lnTo>
                  <a:lnTo>
                    <a:pt x="11" y="3197"/>
                  </a:lnTo>
                  <a:lnTo>
                    <a:pt x="38" y="3235"/>
                  </a:lnTo>
                  <a:lnTo>
                    <a:pt x="77" y="3265"/>
                  </a:lnTo>
                  <a:lnTo>
                    <a:pt x="123" y="3291"/>
                  </a:lnTo>
                  <a:lnTo>
                    <a:pt x="177" y="3309"/>
                  </a:lnTo>
                  <a:lnTo>
                    <a:pt x="239" y="3314"/>
                  </a:lnTo>
                  <a:lnTo>
                    <a:pt x="303" y="3309"/>
                  </a:lnTo>
                  <a:lnTo>
                    <a:pt x="368" y="3379"/>
                  </a:lnTo>
                  <a:lnTo>
                    <a:pt x="436" y="3447"/>
                  </a:lnTo>
                  <a:lnTo>
                    <a:pt x="506" y="3510"/>
                  </a:lnTo>
                  <a:lnTo>
                    <a:pt x="582" y="3572"/>
                  </a:lnTo>
                  <a:lnTo>
                    <a:pt x="656" y="3629"/>
                  </a:lnTo>
                  <a:lnTo>
                    <a:pt x="736" y="3684"/>
                  </a:lnTo>
                  <a:lnTo>
                    <a:pt x="814" y="3738"/>
                  </a:lnTo>
                  <a:lnTo>
                    <a:pt x="897" y="3788"/>
                  </a:lnTo>
                  <a:lnTo>
                    <a:pt x="978" y="3836"/>
                  </a:lnTo>
                  <a:lnTo>
                    <a:pt x="1063" y="3885"/>
                  </a:lnTo>
                  <a:lnTo>
                    <a:pt x="1146" y="3929"/>
                  </a:lnTo>
                  <a:lnTo>
                    <a:pt x="1231" y="3972"/>
                  </a:lnTo>
                  <a:lnTo>
                    <a:pt x="1316" y="4016"/>
                  </a:lnTo>
                  <a:lnTo>
                    <a:pt x="1403" y="4057"/>
                  </a:lnTo>
                  <a:lnTo>
                    <a:pt x="1487" y="4098"/>
                  </a:lnTo>
                  <a:lnTo>
                    <a:pt x="1574" y="4138"/>
                  </a:lnTo>
                  <a:lnTo>
                    <a:pt x="1629" y="4166"/>
                  </a:lnTo>
                  <a:lnTo>
                    <a:pt x="1659" y="4204"/>
                  </a:lnTo>
                  <a:lnTo>
                    <a:pt x="1691" y="4234"/>
                  </a:lnTo>
                  <a:lnTo>
                    <a:pt x="1729" y="4258"/>
                  </a:lnTo>
                  <a:lnTo>
                    <a:pt x="1770" y="4278"/>
                  </a:lnTo>
                  <a:lnTo>
                    <a:pt x="1814" y="4292"/>
                  </a:lnTo>
                  <a:lnTo>
                    <a:pt x="1857" y="4299"/>
                  </a:lnTo>
                  <a:lnTo>
                    <a:pt x="1901" y="4299"/>
                  </a:lnTo>
                  <a:lnTo>
                    <a:pt x="1947" y="4297"/>
                  </a:lnTo>
                  <a:lnTo>
                    <a:pt x="1991" y="4288"/>
                  </a:lnTo>
                  <a:lnTo>
                    <a:pt x="2034" y="4274"/>
                  </a:lnTo>
                  <a:lnTo>
                    <a:pt x="2078" y="4258"/>
                  </a:lnTo>
                  <a:lnTo>
                    <a:pt x="2115" y="4234"/>
                  </a:lnTo>
                  <a:lnTo>
                    <a:pt x="2154" y="4207"/>
                  </a:lnTo>
                  <a:lnTo>
                    <a:pt x="2187" y="4177"/>
                  </a:lnTo>
                  <a:lnTo>
                    <a:pt x="2214" y="4141"/>
                  </a:lnTo>
                  <a:lnTo>
                    <a:pt x="2239" y="4101"/>
                  </a:lnTo>
                  <a:lnTo>
                    <a:pt x="2239" y="4090"/>
                  </a:lnTo>
                  <a:lnTo>
                    <a:pt x="2246" y="4085"/>
                  </a:lnTo>
                  <a:lnTo>
                    <a:pt x="2255" y="4085"/>
                  </a:lnTo>
                  <a:lnTo>
                    <a:pt x="2263" y="4079"/>
                  </a:lnTo>
                  <a:lnTo>
                    <a:pt x="2317" y="4060"/>
                  </a:lnTo>
                  <a:lnTo>
                    <a:pt x="2372" y="4041"/>
                  </a:lnTo>
                  <a:lnTo>
                    <a:pt x="2426" y="4019"/>
                  </a:lnTo>
                  <a:lnTo>
                    <a:pt x="2481" y="3995"/>
                  </a:lnTo>
                  <a:lnTo>
                    <a:pt x="2536" y="3967"/>
                  </a:lnTo>
                  <a:lnTo>
                    <a:pt x="2587" y="3940"/>
                  </a:lnTo>
                  <a:lnTo>
                    <a:pt x="2638" y="3910"/>
                  </a:lnTo>
                  <a:lnTo>
                    <a:pt x="2690" y="3880"/>
                  </a:lnTo>
                  <a:lnTo>
                    <a:pt x="2734" y="3855"/>
                  </a:lnTo>
                  <a:lnTo>
                    <a:pt x="2778" y="3834"/>
                  </a:lnTo>
                  <a:lnTo>
                    <a:pt x="2821" y="3809"/>
                  </a:lnTo>
                  <a:lnTo>
                    <a:pt x="2865" y="3785"/>
                  </a:lnTo>
                  <a:lnTo>
                    <a:pt x="2911" y="3760"/>
                  </a:lnTo>
                  <a:lnTo>
                    <a:pt x="2955" y="3735"/>
                  </a:lnTo>
                  <a:lnTo>
                    <a:pt x="2998" y="3712"/>
                  </a:lnTo>
                  <a:lnTo>
                    <a:pt x="3041" y="3687"/>
                  </a:lnTo>
                  <a:lnTo>
                    <a:pt x="3085" y="3662"/>
                  </a:lnTo>
                  <a:lnTo>
                    <a:pt x="3128" y="3636"/>
                  </a:lnTo>
                  <a:lnTo>
                    <a:pt x="3172" y="3608"/>
                  </a:lnTo>
                  <a:lnTo>
                    <a:pt x="3216" y="3581"/>
                  </a:lnTo>
                  <a:lnTo>
                    <a:pt x="3257" y="3551"/>
                  </a:lnTo>
                  <a:lnTo>
                    <a:pt x="3298" y="3523"/>
                  </a:lnTo>
                  <a:lnTo>
                    <a:pt x="3338" y="3491"/>
                  </a:lnTo>
                  <a:lnTo>
                    <a:pt x="3377" y="3461"/>
                  </a:lnTo>
                  <a:lnTo>
                    <a:pt x="3423" y="3472"/>
                  </a:lnTo>
                  <a:lnTo>
                    <a:pt x="3466" y="3477"/>
                  </a:lnTo>
                  <a:lnTo>
                    <a:pt x="3510" y="3482"/>
                  </a:lnTo>
                  <a:lnTo>
                    <a:pt x="3554" y="3482"/>
                  </a:lnTo>
                  <a:lnTo>
                    <a:pt x="3595" y="3475"/>
                  </a:lnTo>
                  <a:lnTo>
                    <a:pt x="3635" y="3463"/>
                  </a:lnTo>
                  <a:lnTo>
                    <a:pt x="3673" y="3442"/>
                  </a:lnTo>
                  <a:lnTo>
                    <a:pt x="3708" y="3409"/>
                  </a:lnTo>
                  <a:lnTo>
                    <a:pt x="3717" y="3387"/>
                  </a:lnTo>
                  <a:lnTo>
                    <a:pt x="3722" y="3365"/>
                  </a:lnTo>
                  <a:lnTo>
                    <a:pt x="3725" y="3346"/>
                  </a:lnTo>
                  <a:lnTo>
                    <a:pt x="3722" y="3325"/>
                  </a:lnTo>
                  <a:lnTo>
                    <a:pt x="3708" y="3298"/>
                  </a:lnTo>
                  <a:lnTo>
                    <a:pt x="3692" y="3273"/>
                  </a:lnTo>
                  <a:lnTo>
                    <a:pt x="3673" y="3249"/>
                  </a:lnTo>
                  <a:lnTo>
                    <a:pt x="3655" y="3224"/>
                  </a:lnTo>
                  <a:lnTo>
                    <a:pt x="3632" y="3202"/>
                  </a:lnTo>
                  <a:lnTo>
                    <a:pt x="3607" y="3183"/>
                  </a:lnTo>
                  <a:lnTo>
                    <a:pt x="3584" y="3164"/>
                  </a:lnTo>
                  <a:lnTo>
                    <a:pt x="3559" y="3148"/>
                  </a:lnTo>
                  <a:lnTo>
                    <a:pt x="3548" y="3142"/>
                  </a:lnTo>
                  <a:lnTo>
                    <a:pt x="3537" y="3137"/>
                  </a:lnTo>
                  <a:lnTo>
                    <a:pt x="3526" y="3132"/>
                  </a:lnTo>
                  <a:lnTo>
                    <a:pt x="3515" y="3129"/>
                  </a:lnTo>
                  <a:lnTo>
                    <a:pt x="3501" y="3123"/>
                  </a:lnTo>
                  <a:lnTo>
                    <a:pt x="3491" y="3120"/>
                  </a:lnTo>
                  <a:lnTo>
                    <a:pt x="3480" y="3120"/>
                  </a:lnTo>
                  <a:lnTo>
                    <a:pt x="3469" y="3118"/>
                  </a:lnTo>
                  <a:lnTo>
                    <a:pt x="3455" y="3102"/>
                  </a:lnTo>
                  <a:lnTo>
                    <a:pt x="3441" y="3085"/>
                  </a:lnTo>
                  <a:lnTo>
                    <a:pt x="3428" y="3069"/>
                  </a:lnTo>
                  <a:lnTo>
                    <a:pt x="3414" y="3052"/>
                  </a:lnTo>
                  <a:lnTo>
                    <a:pt x="3401" y="3036"/>
                  </a:lnTo>
                  <a:lnTo>
                    <a:pt x="3388" y="3019"/>
                  </a:lnTo>
                  <a:lnTo>
                    <a:pt x="3374" y="3003"/>
                  </a:lnTo>
                  <a:lnTo>
                    <a:pt x="3358" y="2990"/>
                  </a:lnTo>
                  <a:lnTo>
                    <a:pt x="3312" y="2938"/>
                  </a:lnTo>
                  <a:lnTo>
                    <a:pt x="3262" y="2886"/>
                  </a:lnTo>
                  <a:lnTo>
                    <a:pt x="3211" y="2840"/>
                  </a:lnTo>
                  <a:lnTo>
                    <a:pt x="3156" y="2791"/>
                  </a:lnTo>
                  <a:lnTo>
                    <a:pt x="3101" y="2747"/>
                  </a:lnTo>
                  <a:lnTo>
                    <a:pt x="3045" y="2704"/>
                  </a:lnTo>
                  <a:lnTo>
                    <a:pt x="2985" y="2663"/>
                  </a:lnTo>
                  <a:lnTo>
                    <a:pt x="2925" y="2623"/>
                  </a:lnTo>
                  <a:lnTo>
                    <a:pt x="2861" y="2587"/>
                  </a:lnTo>
                  <a:lnTo>
                    <a:pt x="2799" y="2552"/>
                  </a:lnTo>
                  <a:lnTo>
                    <a:pt x="2734" y="2519"/>
                  </a:lnTo>
                  <a:lnTo>
                    <a:pt x="2672" y="2489"/>
                  </a:lnTo>
                  <a:lnTo>
                    <a:pt x="2606" y="2462"/>
                  </a:lnTo>
                  <a:lnTo>
                    <a:pt x="2538" y="2437"/>
                  </a:lnTo>
                  <a:lnTo>
                    <a:pt x="2472" y="2416"/>
                  </a:lnTo>
                  <a:lnTo>
                    <a:pt x="2407" y="2396"/>
                  </a:lnTo>
                  <a:lnTo>
                    <a:pt x="2412" y="2382"/>
                  </a:lnTo>
                  <a:lnTo>
                    <a:pt x="2424" y="2366"/>
                  </a:lnTo>
                  <a:lnTo>
                    <a:pt x="2437" y="2350"/>
                  </a:lnTo>
                  <a:lnTo>
                    <a:pt x="2448" y="2333"/>
                  </a:lnTo>
                  <a:lnTo>
                    <a:pt x="2470" y="2271"/>
                  </a:lnTo>
                  <a:lnTo>
                    <a:pt x="2465" y="2225"/>
                  </a:lnTo>
                  <a:lnTo>
                    <a:pt x="2435" y="2192"/>
                  </a:lnTo>
                  <a:lnTo>
                    <a:pt x="2391" y="2167"/>
                  </a:lnTo>
                  <a:lnTo>
                    <a:pt x="2336" y="2154"/>
                  </a:lnTo>
                  <a:lnTo>
                    <a:pt x="2279" y="2146"/>
                  </a:lnTo>
                  <a:lnTo>
                    <a:pt x="2219" y="2137"/>
                  </a:lnTo>
                  <a:lnTo>
                    <a:pt x="2168" y="2132"/>
                  </a:lnTo>
                  <a:lnTo>
                    <a:pt x="2170" y="2099"/>
                  </a:lnTo>
                  <a:lnTo>
                    <a:pt x="2179" y="2066"/>
                  </a:lnTo>
                  <a:lnTo>
                    <a:pt x="2184" y="2034"/>
                  </a:lnTo>
                  <a:lnTo>
                    <a:pt x="2179" y="2001"/>
                  </a:lnTo>
                  <a:lnTo>
                    <a:pt x="2159" y="1969"/>
                  </a:lnTo>
                  <a:lnTo>
                    <a:pt x="2140" y="1917"/>
                  </a:lnTo>
                  <a:lnTo>
                    <a:pt x="2132" y="1865"/>
                  </a:lnTo>
                  <a:lnTo>
                    <a:pt x="2154" y="1838"/>
                  </a:lnTo>
                  <a:lnTo>
                    <a:pt x="2149" y="1833"/>
                  </a:lnTo>
                  <a:lnTo>
                    <a:pt x="2173" y="1783"/>
                  </a:lnTo>
                  <a:lnTo>
                    <a:pt x="2179" y="1726"/>
                  </a:lnTo>
                  <a:lnTo>
                    <a:pt x="2165" y="1672"/>
                  </a:lnTo>
                  <a:lnTo>
                    <a:pt x="2143" y="1620"/>
                  </a:lnTo>
                  <a:lnTo>
                    <a:pt x="2143" y="1587"/>
                  </a:lnTo>
                  <a:lnTo>
                    <a:pt x="2154" y="1564"/>
                  </a:lnTo>
                  <a:lnTo>
                    <a:pt x="2170" y="1541"/>
                  </a:lnTo>
                  <a:lnTo>
                    <a:pt x="2193" y="1522"/>
                  </a:lnTo>
                  <a:lnTo>
                    <a:pt x="2214" y="1504"/>
                  </a:lnTo>
                  <a:lnTo>
                    <a:pt x="2235" y="1484"/>
                  </a:lnTo>
                  <a:lnTo>
                    <a:pt x="2253" y="1463"/>
                  </a:lnTo>
                  <a:lnTo>
                    <a:pt x="2263" y="1438"/>
                  </a:lnTo>
                  <a:lnTo>
                    <a:pt x="2271" y="1394"/>
                  </a:lnTo>
                  <a:lnTo>
                    <a:pt x="2269" y="1356"/>
                  </a:lnTo>
                  <a:lnTo>
                    <a:pt x="2265" y="1318"/>
                  </a:lnTo>
                  <a:lnTo>
                    <a:pt x="2269" y="1277"/>
                  </a:lnTo>
                  <a:lnTo>
                    <a:pt x="2279" y="1274"/>
                  </a:lnTo>
                  <a:lnTo>
                    <a:pt x="2290" y="1272"/>
                  </a:lnTo>
                  <a:lnTo>
                    <a:pt x="2301" y="1269"/>
                  </a:lnTo>
                  <a:lnTo>
                    <a:pt x="2311" y="1267"/>
                  </a:lnTo>
                  <a:lnTo>
                    <a:pt x="2323" y="1263"/>
                  </a:lnTo>
                  <a:lnTo>
                    <a:pt x="2331" y="1261"/>
                  </a:lnTo>
                  <a:lnTo>
                    <a:pt x="2342" y="1255"/>
                  </a:lnTo>
                  <a:lnTo>
                    <a:pt x="2350" y="1249"/>
                  </a:lnTo>
                  <a:lnTo>
                    <a:pt x="2380" y="1242"/>
                  </a:lnTo>
                  <a:lnTo>
                    <a:pt x="2410" y="1231"/>
                  </a:lnTo>
                  <a:lnTo>
                    <a:pt x="2440" y="1219"/>
                  </a:lnTo>
                  <a:lnTo>
                    <a:pt x="2467" y="1209"/>
                  </a:lnTo>
                  <a:lnTo>
                    <a:pt x="2495" y="1196"/>
                  </a:lnTo>
                  <a:lnTo>
                    <a:pt x="2522" y="1182"/>
                  </a:lnTo>
                  <a:lnTo>
                    <a:pt x="2548" y="1168"/>
                  </a:lnTo>
                  <a:lnTo>
                    <a:pt x="2576" y="1154"/>
                  </a:lnTo>
                  <a:lnTo>
                    <a:pt x="2582" y="1138"/>
                  </a:lnTo>
                  <a:lnTo>
                    <a:pt x="2573" y="1127"/>
                  </a:lnTo>
                  <a:lnTo>
                    <a:pt x="2560" y="1113"/>
                  </a:lnTo>
                  <a:lnTo>
                    <a:pt x="2552" y="1100"/>
                  </a:lnTo>
                  <a:lnTo>
                    <a:pt x="2532" y="1054"/>
                  </a:lnTo>
                  <a:lnTo>
                    <a:pt x="2522" y="1002"/>
                  </a:lnTo>
                  <a:lnTo>
                    <a:pt x="2518" y="950"/>
                  </a:lnTo>
                  <a:lnTo>
                    <a:pt x="2530" y="901"/>
                  </a:lnTo>
                  <a:lnTo>
                    <a:pt x="2571" y="888"/>
                  </a:lnTo>
                  <a:lnTo>
                    <a:pt x="2614" y="876"/>
                  </a:lnTo>
                  <a:lnTo>
                    <a:pt x="2655" y="864"/>
                  </a:lnTo>
                  <a:lnTo>
                    <a:pt x="2696" y="853"/>
                  </a:lnTo>
                  <a:lnTo>
                    <a:pt x="2737" y="839"/>
                  </a:lnTo>
                  <a:lnTo>
                    <a:pt x="2778" y="823"/>
                  </a:lnTo>
                  <a:lnTo>
                    <a:pt x="2815" y="804"/>
                  </a:lnTo>
                  <a:lnTo>
                    <a:pt x="2851" y="776"/>
                  </a:lnTo>
                  <a:lnTo>
                    <a:pt x="2903" y="719"/>
                  </a:lnTo>
                  <a:lnTo>
                    <a:pt x="2927" y="659"/>
                  </a:lnTo>
                  <a:lnTo>
                    <a:pt x="2930" y="597"/>
                  </a:lnTo>
                  <a:lnTo>
                    <a:pt x="2911" y="533"/>
                  </a:lnTo>
                  <a:lnTo>
                    <a:pt x="2875" y="471"/>
                  </a:lnTo>
                  <a:lnTo>
                    <a:pt x="2824" y="411"/>
                  </a:lnTo>
                  <a:lnTo>
                    <a:pt x="2761" y="351"/>
                  </a:lnTo>
                  <a:lnTo>
                    <a:pt x="2690" y="291"/>
                  </a:lnTo>
                  <a:lnTo>
                    <a:pt x="2612" y="237"/>
                  </a:lnTo>
                  <a:lnTo>
                    <a:pt x="2530" y="185"/>
                  </a:lnTo>
                  <a:lnTo>
                    <a:pt x="2445" y="139"/>
                  </a:lnTo>
                  <a:lnTo>
                    <a:pt x="2366" y="98"/>
                  </a:lnTo>
                  <a:lnTo>
                    <a:pt x="2290" y="63"/>
                  </a:lnTo>
                  <a:lnTo>
                    <a:pt x="2223" y="33"/>
                  </a:lnTo>
                  <a:lnTo>
                    <a:pt x="2162" y="14"/>
                  </a:lnTo>
                  <a:lnTo>
                    <a:pt x="2119" y="0"/>
                  </a:lnTo>
                  <a:lnTo>
                    <a:pt x="2037" y="19"/>
                  </a:lnTo>
                  <a:lnTo>
                    <a:pt x="1972" y="52"/>
                  </a:lnTo>
                  <a:lnTo>
                    <a:pt x="1922" y="100"/>
                  </a:lnTo>
                  <a:lnTo>
                    <a:pt x="1887" y="160"/>
                  </a:lnTo>
                  <a:lnTo>
                    <a:pt x="1860" y="229"/>
                  </a:lnTo>
                  <a:lnTo>
                    <a:pt x="1843" y="302"/>
                  </a:lnTo>
                  <a:lnTo>
                    <a:pt x="1830" y="379"/>
                  </a:lnTo>
                  <a:lnTo>
                    <a:pt x="1822" y="455"/>
                  </a:lnTo>
                  <a:lnTo>
                    <a:pt x="1808" y="526"/>
                  </a:lnTo>
                  <a:lnTo>
                    <a:pt x="1786" y="593"/>
                  </a:lnTo>
                  <a:lnTo>
                    <a:pt x="1756" y="657"/>
                  </a:lnTo>
                  <a:lnTo>
                    <a:pt x="1721" y="717"/>
                  </a:lnTo>
                  <a:lnTo>
                    <a:pt x="1680" y="776"/>
                  </a:lnTo>
                  <a:lnTo>
                    <a:pt x="1643" y="836"/>
                  </a:lnTo>
                  <a:lnTo>
                    <a:pt x="1604" y="896"/>
                  </a:lnTo>
                  <a:lnTo>
                    <a:pt x="1569" y="956"/>
                  </a:lnTo>
                  <a:lnTo>
                    <a:pt x="1523" y="1060"/>
                  </a:lnTo>
                  <a:lnTo>
                    <a:pt x="1484" y="1166"/>
                  </a:lnTo>
                  <a:lnTo>
                    <a:pt x="1454" y="1277"/>
                  </a:lnTo>
                  <a:lnTo>
                    <a:pt x="1433" y="1389"/>
                  </a:lnTo>
                  <a:lnTo>
                    <a:pt x="1416" y="1504"/>
                  </a:lnTo>
                  <a:lnTo>
                    <a:pt x="1403" y="1620"/>
                  </a:lnTo>
                  <a:lnTo>
                    <a:pt x="1392" y="1740"/>
                  </a:lnTo>
                  <a:lnTo>
                    <a:pt x="1378" y="185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9" name="Freeform 105"/>
            <p:cNvSpPr>
              <a:spLocks/>
            </p:cNvSpPr>
            <p:nvPr/>
          </p:nvSpPr>
          <p:spPr bwMode="auto">
            <a:xfrm>
              <a:off x="471" y="3057"/>
              <a:ext cx="259" cy="567"/>
            </a:xfrm>
            <a:custGeom>
              <a:avLst/>
              <a:gdLst>
                <a:gd name="T0" fmla="*/ 0 w 1037"/>
                <a:gd name="T1" fmla="*/ 0 h 2271"/>
                <a:gd name="T2" fmla="*/ 0 w 1037"/>
                <a:gd name="T3" fmla="*/ 0 h 2271"/>
                <a:gd name="T4" fmla="*/ 0 w 1037"/>
                <a:gd name="T5" fmla="*/ 0 h 2271"/>
                <a:gd name="T6" fmla="*/ 0 w 1037"/>
                <a:gd name="T7" fmla="*/ 0 h 2271"/>
                <a:gd name="T8" fmla="*/ 0 w 1037"/>
                <a:gd name="T9" fmla="*/ 0 h 2271"/>
                <a:gd name="T10" fmla="*/ 0 w 1037"/>
                <a:gd name="T11" fmla="*/ 0 h 2271"/>
                <a:gd name="T12" fmla="*/ 0 w 1037"/>
                <a:gd name="T13" fmla="*/ 0 h 2271"/>
                <a:gd name="T14" fmla="*/ 0 w 1037"/>
                <a:gd name="T15" fmla="*/ 0 h 2271"/>
                <a:gd name="T16" fmla="*/ 0 w 1037"/>
                <a:gd name="T17" fmla="*/ 0 h 2271"/>
                <a:gd name="T18" fmla="*/ 0 w 1037"/>
                <a:gd name="T19" fmla="*/ 0 h 2271"/>
                <a:gd name="T20" fmla="*/ 0 w 1037"/>
                <a:gd name="T21" fmla="*/ 0 h 2271"/>
                <a:gd name="T22" fmla="*/ 0 w 1037"/>
                <a:gd name="T23" fmla="*/ 0 h 2271"/>
                <a:gd name="T24" fmla="*/ 0 w 1037"/>
                <a:gd name="T25" fmla="*/ 0 h 2271"/>
                <a:gd name="T26" fmla="*/ 0 w 1037"/>
                <a:gd name="T27" fmla="*/ 0 h 2271"/>
                <a:gd name="T28" fmla="*/ 0 w 1037"/>
                <a:gd name="T29" fmla="*/ 0 h 2271"/>
                <a:gd name="T30" fmla="*/ 0 w 1037"/>
                <a:gd name="T31" fmla="*/ 0 h 2271"/>
                <a:gd name="T32" fmla="*/ 0 w 1037"/>
                <a:gd name="T33" fmla="*/ 0 h 2271"/>
                <a:gd name="T34" fmla="*/ 0 w 1037"/>
                <a:gd name="T35" fmla="*/ 0 h 2271"/>
                <a:gd name="T36" fmla="*/ 0 w 1037"/>
                <a:gd name="T37" fmla="*/ 0 h 2271"/>
                <a:gd name="T38" fmla="*/ 0 w 1037"/>
                <a:gd name="T39" fmla="*/ 0 h 2271"/>
                <a:gd name="T40" fmla="*/ 0 w 1037"/>
                <a:gd name="T41" fmla="*/ 0 h 2271"/>
                <a:gd name="T42" fmla="*/ 0 w 1037"/>
                <a:gd name="T43" fmla="*/ 0 h 2271"/>
                <a:gd name="T44" fmla="*/ 0 w 1037"/>
                <a:gd name="T45" fmla="*/ 0 h 2271"/>
                <a:gd name="T46" fmla="*/ 0 w 1037"/>
                <a:gd name="T47" fmla="*/ 0 h 2271"/>
                <a:gd name="T48" fmla="*/ 0 w 1037"/>
                <a:gd name="T49" fmla="*/ 0 h 2271"/>
                <a:gd name="T50" fmla="*/ 0 w 1037"/>
                <a:gd name="T51" fmla="*/ 0 h 2271"/>
                <a:gd name="T52" fmla="*/ 0 w 1037"/>
                <a:gd name="T53" fmla="*/ 0 h 2271"/>
                <a:gd name="T54" fmla="*/ 0 w 1037"/>
                <a:gd name="T55" fmla="*/ 0 h 2271"/>
                <a:gd name="T56" fmla="*/ 0 w 1037"/>
                <a:gd name="T57" fmla="*/ 0 h 2271"/>
                <a:gd name="T58" fmla="*/ 0 w 1037"/>
                <a:gd name="T59" fmla="*/ 0 h 2271"/>
                <a:gd name="T60" fmla="*/ 0 w 1037"/>
                <a:gd name="T61" fmla="*/ 0 h 2271"/>
                <a:gd name="T62" fmla="*/ 0 w 1037"/>
                <a:gd name="T63" fmla="*/ 0 h 2271"/>
                <a:gd name="T64" fmla="*/ 0 w 1037"/>
                <a:gd name="T65" fmla="*/ 0 h 2271"/>
                <a:gd name="T66" fmla="*/ 0 w 1037"/>
                <a:gd name="T67" fmla="*/ 0 h 2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7"/>
                <a:gd name="T103" fmla="*/ 0 h 2271"/>
                <a:gd name="T104" fmla="*/ 1037 w 1037"/>
                <a:gd name="T105" fmla="*/ 2271 h 22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7" h="2271">
                  <a:moveTo>
                    <a:pt x="492" y="161"/>
                  </a:moveTo>
                  <a:lnTo>
                    <a:pt x="474" y="219"/>
                  </a:lnTo>
                  <a:lnTo>
                    <a:pt x="464" y="278"/>
                  </a:lnTo>
                  <a:lnTo>
                    <a:pt x="452" y="341"/>
                  </a:lnTo>
                  <a:lnTo>
                    <a:pt x="444" y="401"/>
                  </a:lnTo>
                  <a:lnTo>
                    <a:pt x="433" y="463"/>
                  </a:lnTo>
                  <a:lnTo>
                    <a:pt x="416" y="523"/>
                  </a:lnTo>
                  <a:lnTo>
                    <a:pt x="395" y="578"/>
                  </a:lnTo>
                  <a:lnTo>
                    <a:pt x="363" y="632"/>
                  </a:lnTo>
                  <a:lnTo>
                    <a:pt x="305" y="711"/>
                  </a:lnTo>
                  <a:lnTo>
                    <a:pt x="253" y="793"/>
                  </a:lnTo>
                  <a:lnTo>
                    <a:pt x="207" y="877"/>
                  </a:lnTo>
                  <a:lnTo>
                    <a:pt x="167" y="962"/>
                  </a:lnTo>
                  <a:lnTo>
                    <a:pt x="131" y="1048"/>
                  </a:lnTo>
                  <a:lnTo>
                    <a:pt x="101" y="1138"/>
                  </a:lnTo>
                  <a:lnTo>
                    <a:pt x="79" y="1232"/>
                  </a:lnTo>
                  <a:lnTo>
                    <a:pt x="63" y="1326"/>
                  </a:lnTo>
                  <a:lnTo>
                    <a:pt x="33" y="1539"/>
                  </a:lnTo>
                  <a:lnTo>
                    <a:pt x="11" y="1757"/>
                  </a:lnTo>
                  <a:lnTo>
                    <a:pt x="0" y="1974"/>
                  </a:lnTo>
                  <a:lnTo>
                    <a:pt x="3" y="2192"/>
                  </a:lnTo>
                  <a:lnTo>
                    <a:pt x="19" y="2211"/>
                  </a:lnTo>
                  <a:lnTo>
                    <a:pt x="38" y="2227"/>
                  </a:lnTo>
                  <a:lnTo>
                    <a:pt x="60" y="2238"/>
                  </a:lnTo>
                  <a:lnTo>
                    <a:pt x="84" y="2247"/>
                  </a:lnTo>
                  <a:lnTo>
                    <a:pt x="109" y="2255"/>
                  </a:lnTo>
                  <a:lnTo>
                    <a:pt x="137" y="2261"/>
                  </a:lnTo>
                  <a:lnTo>
                    <a:pt x="161" y="2266"/>
                  </a:lnTo>
                  <a:lnTo>
                    <a:pt x="185" y="2271"/>
                  </a:lnTo>
                  <a:lnTo>
                    <a:pt x="177" y="2151"/>
                  </a:lnTo>
                  <a:lnTo>
                    <a:pt x="172" y="2037"/>
                  </a:lnTo>
                  <a:lnTo>
                    <a:pt x="172" y="1925"/>
                  </a:lnTo>
                  <a:lnTo>
                    <a:pt x="174" y="1819"/>
                  </a:lnTo>
                  <a:lnTo>
                    <a:pt x="183" y="1716"/>
                  </a:lnTo>
                  <a:lnTo>
                    <a:pt x="197" y="1615"/>
                  </a:lnTo>
                  <a:lnTo>
                    <a:pt x="215" y="1517"/>
                  </a:lnTo>
                  <a:lnTo>
                    <a:pt x="239" y="1421"/>
                  </a:lnTo>
                  <a:lnTo>
                    <a:pt x="269" y="1329"/>
                  </a:lnTo>
                  <a:lnTo>
                    <a:pt x="308" y="1237"/>
                  </a:lnTo>
                  <a:lnTo>
                    <a:pt x="351" y="1147"/>
                  </a:lnTo>
                  <a:lnTo>
                    <a:pt x="406" y="1059"/>
                  </a:lnTo>
                  <a:lnTo>
                    <a:pt x="469" y="975"/>
                  </a:lnTo>
                  <a:lnTo>
                    <a:pt x="540" y="891"/>
                  </a:lnTo>
                  <a:lnTo>
                    <a:pt x="618" y="806"/>
                  </a:lnTo>
                  <a:lnTo>
                    <a:pt x="708" y="722"/>
                  </a:lnTo>
                  <a:lnTo>
                    <a:pt x="749" y="689"/>
                  </a:lnTo>
                  <a:lnTo>
                    <a:pt x="787" y="659"/>
                  </a:lnTo>
                  <a:lnTo>
                    <a:pt x="828" y="629"/>
                  </a:lnTo>
                  <a:lnTo>
                    <a:pt x="869" y="597"/>
                  </a:lnTo>
                  <a:lnTo>
                    <a:pt x="909" y="567"/>
                  </a:lnTo>
                  <a:lnTo>
                    <a:pt x="945" y="532"/>
                  </a:lnTo>
                  <a:lnTo>
                    <a:pt x="980" y="493"/>
                  </a:lnTo>
                  <a:lnTo>
                    <a:pt x="1010" y="450"/>
                  </a:lnTo>
                  <a:lnTo>
                    <a:pt x="1032" y="398"/>
                  </a:lnTo>
                  <a:lnTo>
                    <a:pt x="1037" y="346"/>
                  </a:lnTo>
                  <a:lnTo>
                    <a:pt x="1032" y="292"/>
                  </a:lnTo>
                  <a:lnTo>
                    <a:pt x="1013" y="237"/>
                  </a:lnTo>
                  <a:lnTo>
                    <a:pt x="986" y="185"/>
                  </a:lnTo>
                  <a:lnTo>
                    <a:pt x="950" y="139"/>
                  </a:lnTo>
                  <a:lnTo>
                    <a:pt x="907" y="95"/>
                  </a:lnTo>
                  <a:lnTo>
                    <a:pt x="860" y="58"/>
                  </a:lnTo>
                  <a:lnTo>
                    <a:pt x="809" y="30"/>
                  </a:lnTo>
                  <a:lnTo>
                    <a:pt x="757" y="9"/>
                  </a:lnTo>
                  <a:lnTo>
                    <a:pt x="703" y="0"/>
                  </a:lnTo>
                  <a:lnTo>
                    <a:pt x="651" y="3"/>
                  </a:lnTo>
                  <a:lnTo>
                    <a:pt x="605" y="19"/>
                  </a:lnTo>
                  <a:lnTo>
                    <a:pt x="561" y="49"/>
                  </a:lnTo>
                  <a:lnTo>
                    <a:pt x="522" y="95"/>
                  </a:lnTo>
                  <a:lnTo>
                    <a:pt x="492" y="161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0" name="Freeform 106"/>
            <p:cNvSpPr>
              <a:spLocks/>
            </p:cNvSpPr>
            <p:nvPr/>
          </p:nvSpPr>
          <p:spPr bwMode="auto">
            <a:xfrm>
              <a:off x="573" y="3057"/>
              <a:ext cx="119" cy="157"/>
            </a:xfrm>
            <a:custGeom>
              <a:avLst/>
              <a:gdLst>
                <a:gd name="T0" fmla="*/ 0 w 474"/>
                <a:gd name="T1" fmla="*/ 0 h 629"/>
                <a:gd name="T2" fmla="*/ 0 w 474"/>
                <a:gd name="T3" fmla="*/ 0 h 629"/>
                <a:gd name="T4" fmla="*/ 0 w 474"/>
                <a:gd name="T5" fmla="*/ 0 h 629"/>
                <a:gd name="T6" fmla="*/ 0 w 474"/>
                <a:gd name="T7" fmla="*/ 0 h 629"/>
                <a:gd name="T8" fmla="*/ 0 w 474"/>
                <a:gd name="T9" fmla="*/ 0 h 629"/>
                <a:gd name="T10" fmla="*/ 0 w 474"/>
                <a:gd name="T11" fmla="*/ 0 h 629"/>
                <a:gd name="T12" fmla="*/ 0 w 474"/>
                <a:gd name="T13" fmla="*/ 0 h 629"/>
                <a:gd name="T14" fmla="*/ 0 w 474"/>
                <a:gd name="T15" fmla="*/ 0 h 629"/>
                <a:gd name="T16" fmla="*/ 0 w 474"/>
                <a:gd name="T17" fmla="*/ 0 h 629"/>
                <a:gd name="T18" fmla="*/ 0 w 474"/>
                <a:gd name="T19" fmla="*/ 0 h 629"/>
                <a:gd name="T20" fmla="*/ 0 w 474"/>
                <a:gd name="T21" fmla="*/ 0 h 629"/>
                <a:gd name="T22" fmla="*/ 0 w 474"/>
                <a:gd name="T23" fmla="*/ 0 h 629"/>
                <a:gd name="T24" fmla="*/ 0 w 474"/>
                <a:gd name="T25" fmla="*/ 0 h 629"/>
                <a:gd name="T26" fmla="*/ 0 w 474"/>
                <a:gd name="T27" fmla="*/ 0 h 629"/>
                <a:gd name="T28" fmla="*/ 0 w 474"/>
                <a:gd name="T29" fmla="*/ 0 h 629"/>
                <a:gd name="T30" fmla="*/ 0 w 474"/>
                <a:gd name="T31" fmla="*/ 0 h 629"/>
                <a:gd name="T32" fmla="*/ 0 w 474"/>
                <a:gd name="T33" fmla="*/ 0 h 629"/>
                <a:gd name="T34" fmla="*/ 0 w 474"/>
                <a:gd name="T35" fmla="*/ 0 h 629"/>
                <a:gd name="T36" fmla="*/ 0 w 474"/>
                <a:gd name="T37" fmla="*/ 0 h 629"/>
                <a:gd name="T38" fmla="*/ 0 w 474"/>
                <a:gd name="T39" fmla="*/ 0 h 629"/>
                <a:gd name="T40" fmla="*/ 0 w 474"/>
                <a:gd name="T41" fmla="*/ 0 h 629"/>
                <a:gd name="T42" fmla="*/ 0 w 474"/>
                <a:gd name="T43" fmla="*/ 0 h 629"/>
                <a:gd name="T44" fmla="*/ 0 w 474"/>
                <a:gd name="T45" fmla="*/ 0 h 629"/>
                <a:gd name="T46" fmla="*/ 0 w 474"/>
                <a:gd name="T47" fmla="*/ 0 h 629"/>
                <a:gd name="T48" fmla="*/ 0 w 474"/>
                <a:gd name="T49" fmla="*/ 0 h 629"/>
                <a:gd name="T50" fmla="*/ 0 w 474"/>
                <a:gd name="T51" fmla="*/ 0 h 629"/>
                <a:gd name="T52" fmla="*/ 0 w 474"/>
                <a:gd name="T53" fmla="*/ 0 h 629"/>
                <a:gd name="T54" fmla="*/ 0 w 474"/>
                <a:gd name="T55" fmla="*/ 0 h 629"/>
                <a:gd name="T56" fmla="*/ 0 w 474"/>
                <a:gd name="T57" fmla="*/ 0 h 629"/>
                <a:gd name="T58" fmla="*/ 0 w 474"/>
                <a:gd name="T59" fmla="*/ 0 h 629"/>
                <a:gd name="T60" fmla="*/ 0 w 474"/>
                <a:gd name="T61" fmla="*/ 0 h 629"/>
                <a:gd name="T62" fmla="*/ 0 w 474"/>
                <a:gd name="T63" fmla="*/ 0 h 629"/>
                <a:gd name="T64" fmla="*/ 0 w 474"/>
                <a:gd name="T65" fmla="*/ 0 h 629"/>
                <a:gd name="T66" fmla="*/ 0 w 474"/>
                <a:gd name="T67" fmla="*/ 0 h 629"/>
                <a:gd name="T68" fmla="*/ 0 w 474"/>
                <a:gd name="T69" fmla="*/ 0 h 629"/>
                <a:gd name="T70" fmla="*/ 0 w 474"/>
                <a:gd name="T71" fmla="*/ 0 h 629"/>
                <a:gd name="T72" fmla="*/ 0 w 474"/>
                <a:gd name="T73" fmla="*/ 0 h 629"/>
                <a:gd name="T74" fmla="*/ 0 w 474"/>
                <a:gd name="T75" fmla="*/ 0 h 629"/>
                <a:gd name="T76" fmla="*/ 0 w 474"/>
                <a:gd name="T77" fmla="*/ 0 h 629"/>
                <a:gd name="T78" fmla="*/ 0 w 474"/>
                <a:gd name="T79" fmla="*/ 0 h 629"/>
                <a:gd name="T80" fmla="*/ 0 w 474"/>
                <a:gd name="T81" fmla="*/ 0 h 6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4"/>
                <a:gd name="T124" fmla="*/ 0 h 629"/>
                <a:gd name="T125" fmla="*/ 474 w 474"/>
                <a:gd name="T126" fmla="*/ 629 h 6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4" h="629">
                  <a:moveTo>
                    <a:pt x="474" y="74"/>
                  </a:moveTo>
                  <a:lnTo>
                    <a:pt x="454" y="93"/>
                  </a:lnTo>
                  <a:lnTo>
                    <a:pt x="438" y="118"/>
                  </a:lnTo>
                  <a:lnTo>
                    <a:pt x="421" y="139"/>
                  </a:lnTo>
                  <a:lnTo>
                    <a:pt x="405" y="166"/>
                  </a:lnTo>
                  <a:lnTo>
                    <a:pt x="391" y="194"/>
                  </a:lnTo>
                  <a:lnTo>
                    <a:pt x="378" y="224"/>
                  </a:lnTo>
                  <a:lnTo>
                    <a:pt x="368" y="256"/>
                  </a:lnTo>
                  <a:lnTo>
                    <a:pt x="359" y="292"/>
                  </a:lnTo>
                  <a:lnTo>
                    <a:pt x="348" y="366"/>
                  </a:lnTo>
                  <a:lnTo>
                    <a:pt x="348" y="428"/>
                  </a:lnTo>
                  <a:lnTo>
                    <a:pt x="350" y="482"/>
                  </a:lnTo>
                  <a:lnTo>
                    <a:pt x="356" y="523"/>
                  </a:lnTo>
                  <a:lnTo>
                    <a:pt x="354" y="558"/>
                  </a:lnTo>
                  <a:lnTo>
                    <a:pt x="340" y="583"/>
                  </a:lnTo>
                  <a:lnTo>
                    <a:pt x="310" y="602"/>
                  </a:lnTo>
                  <a:lnTo>
                    <a:pt x="258" y="610"/>
                  </a:lnTo>
                  <a:lnTo>
                    <a:pt x="204" y="619"/>
                  </a:lnTo>
                  <a:lnTo>
                    <a:pt x="163" y="624"/>
                  </a:lnTo>
                  <a:lnTo>
                    <a:pt x="127" y="629"/>
                  </a:lnTo>
                  <a:lnTo>
                    <a:pt x="101" y="627"/>
                  </a:lnTo>
                  <a:lnTo>
                    <a:pt x="76" y="622"/>
                  </a:lnTo>
                  <a:lnTo>
                    <a:pt x="55" y="605"/>
                  </a:lnTo>
                  <a:lnTo>
                    <a:pt x="30" y="580"/>
                  </a:lnTo>
                  <a:lnTo>
                    <a:pt x="0" y="545"/>
                  </a:lnTo>
                  <a:lnTo>
                    <a:pt x="16" y="498"/>
                  </a:lnTo>
                  <a:lnTo>
                    <a:pt x="27" y="450"/>
                  </a:lnTo>
                  <a:lnTo>
                    <a:pt x="35" y="401"/>
                  </a:lnTo>
                  <a:lnTo>
                    <a:pt x="43" y="352"/>
                  </a:lnTo>
                  <a:lnTo>
                    <a:pt x="48" y="302"/>
                  </a:lnTo>
                  <a:lnTo>
                    <a:pt x="60" y="254"/>
                  </a:lnTo>
                  <a:lnTo>
                    <a:pt x="71" y="207"/>
                  </a:lnTo>
                  <a:lnTo>
                    <a:pt x="83" y="161"/>
                  </a:lnTo>
                  <a:lnTo>
                    <a:pt x="113" y="93"/>
                  </a:lnTo>
                  <a:lnTo>
                    <a:pt x="154" y="44"/>
                  </a:lnTo>
                  <a:lnTo>
                    <a:pt x="201" y="14"/>
                  </a:lnTo>
                  <a:lnTo>
                    <a:pt x="253" y="0"/>
                  </a:lnTo>
                  <a:lnTo>
                    <a:pt x="307" y="0"/>
                  </a:lnTo>
                  <a:lnTo>
                    <a:pt x="364" y="14"/>
                  </a:lnTo>
                  <a:lnTo>
                    <a:pt x="421" y="39"/>
                  </a:lnTo>
                  <a:lnTo>
                    <a:pt x="474" y="74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1" name="Freeform 107"/>
            <p:cNvSpPr>
              <a:spLocks/>
            </p:cNvSpPr>
            <p:nvPr/>
          </p:nvSpPr>
          <p:spPr bwMode="auto">
            <a:xfrm>
              <a:off x="499" y="3057"/>
              <a:ext cx="231" cy="567"/>
            </a:xfrm>
            <a:custGeom>
              <a:avLst/>
              <a:gdLst>
                <a:gd name="T0" fmla="*/ 0 w 925"/>
                <a:gd name="T1" fmla="*/ 0 h 2271"/>
                <a:gd name="T2" fmla="*/ 0 w 925"/>
                <a:gd name="T3" fmla="*/ 0 h 2271"/>
                <a:gd name="T4" fmla="*/ 0 w 925"/>
                <a:gd name="T5" fmla="*/ 0 h 2271"/>
                <a:gd name="T6" fmla="*/ 0 w 925"/>
                <a:gd name="T7" fmla="*/ 0 h 2271"/>
                <a:gd name="T8" fmla="*/ 0 w 925"/>
                <a:gd name="T9" fmla="*/ 0 h 2271"/>
                <a:gd name="T10" fmla="*/ 0 w 925"/>
                <a:gd name="T11" fmla="*/ 0 h 2271"/>
                <a:gd name="T12" fmla="*/ 0 w 925"/>
                <a:gd name="T13" fmla="*/ 0 h 2271"/>
                <a:gd name="T14" fmla="*/ 0 w 925"/>
                <a:gd name="T15" fmla="*/ 0 h 2271"/>
                <a:gd name="T16" fmla="*/ 0 w 925"/>
                <a:gd name="T17" fmla="*/ 0 h 2271"/>
                <a:gd name="T18" fmla="*/ 0 w 925"/>
                <a:gd name="T19" fmla="*/ 0 h 2271"/>
                <a:gd name="T20" fmla="*/ 0 w 925"/>
                <a:gd name="T21" fmla="*/ 0 h 2271"/>
                <a:gd name="T22" fmla="*/ 0 w 925"/>
                <a:gd name="T23" fmla="*/ 0 h 2271"/>
                <a:gd name="T24" fmla="*/ 0 w 925"/>
                <a:gd name="T25" fmla="*/ 0 h 2271"/>
                <a:gd name="T26" fmla="*/ 0 w 925"/>
                <a:gd name="T27" fmla="*/ 0 h 2271"/>
                <a:gd name="T28" fmla="*/ 0 w 925"/>
                <a:gd name="T29" fmla="*/ 0 h 2271"/>
                <a:gd name="T30" fmla="*/ 0 w 925"/>
                <a:gd name="T31" fmla="*/ 0 h 2271"/>
                <a:gd name="T32" fmla="*/ 0 w 925"/>
                <a:gd name="T33" fmla="*/ 0 h 2271"/>
                <a:gd name="T34" fmla="*/ 0 w 925"/>
                <a:gd name="T35" fmla="*/ 0 h 2271"/>
                <a:gd name="T36" fmla="*/ 0 w 925"/>
                <a:gd name="T37" fmla="*/ 0 h 2271"/>
                <a:gd name="T38" fmla="*/ 0 w 925"/>
                <a:gd name="T39" fmla="*/ 0 h 2271"/>
                <a:gd name="T40" fmla="*/ 0 w 925"/>
                <a:gd name="T41" fmla="*/ 0 h 2271"/>
                <a:gd name="T42" fmla="*/ 0 w 925"/>
                <a:gd name="T43" fmla="*/ 0 h 2271"/>
                <a:gd name="T44" fmla="*/ 0 w 925"/>
                <a:gd name="T45" fmla="*/ 0 h 2271"/>
                <a:gd name="T46" fmla="*/ 0 w 925"/>
                <a:gd name="T47" fmla="*/ 0 h 2271"/>
                <a:gd name="T48" fmla="*/ 0 w 925"/>
                <a:gd name="T49" fmla="*/ 0 h 2271"/>
                <a:gd name="T50" fmla="*/ 0 w 925"/>
                <a:gd name="T51" fmla="*/ 0 h 2271"/>
                <a:gd name="T52" fmla="*/ 0 w 925"/>
                <a:gd name="T53" fmla="*/ 0 h 2271"/>
                <a:gd name="T54" fmla="*/ 0 w 925"/>
                <a:gd name="T55" fmla="*/ 0 h 2271"/>
                <a:gd name="T56" fmla="*/ 0 w 925"/>
                <a:gd name="T57" fmla="*/ 0 h 2271"/>
                <a:gd name="T58" fmla="*/ 0 w 925"/>
                <a:gd name="T59" fmla="*/ 0 h 2271"/>
                <a:gd name="T60" fmla="*/ 0 w 925"/>
                <a:gd name="T61" fmla="*/ 0 h 2271"/>
                <a:gd name="T62" fmla="*/ 0 w 925"/>
                <a:gd name="T63" fmla="*/ 0 h 2271"/>
                <a:gd name="T64" fmla="*/ 0 w 925"/>
                <a:gd name="T65" fmla="*/ 0 h 2271"/>
                <a:gd name="T66" fmla="*/ 0 w 925"/>
                <a:gd name="T67" fmla="*/ 0 h 2271"/>
                <a:gd name="T68" fmla="*/ 0 w 925"/>
                <a:gd name="T69" fmla="*/ 0 h 2271"/>
                <a:gd name="T70" fmla="*/ 0 w 925"/>
                <a:gd name="T71" fmla="*/ 0 h 2271"/>
                <a:gd name="T72" fmla="*/ 0 w 925"/>
                <a:gd name="T73" fmla="*/ 0 h 2271"/>
                <a:gd name="T74" fmla="*/ 0 w 925"/>
                <a:gd name="T75" fmla="*/ 0 h 2271"/>
                <a:gd name="T76" fmla="*/ 0 w 925"/>
                <a:gd name="T77" fmla="*/ 0 h 2271"/>
                <a:gd name="T78" fmla="*/ 0 w 925"/>
                <a:gd name="T79" fmla="*/ 0 h 2271"/>
                <a:gd name="T80" fmla="*/ 0 w 925"/>
                <a:gd name="T81" fmla="*/ 0 h 2271"/>
                <a:gd name="T82" fmla="*/ 0 w 925"/>
                <a:gd name="T83" fmla="*/ 0 h 2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5"/>
                <a:gd name="T127" fmla="*/ 0 h 2271"/>
                <a:gd name="T128" fmla="*/ 925 w 925"/>
                <a:gd name="T129" fmla="*/ 2271 h 2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5" h="2271">
                  <a:moveTo>
                    <a:pt x="520" y="5"/>
                  </a:moveTo>
                  <a:lnTo>
                    <a:pt x="552" y="23"/>
                  </a:lnTo>
                  <a:lnTo>
                    <a:pt x="594" y="41"/>
                  </a:lnTo>
                  <a:lnTo>
                    <a:pt x="634" y="69"/>
                  </a:lnTo>
                  <a:lnTo>
                    <a:pt x="677" y="95"/>
                  </a:lnTo>
                  <a:lnTo>
                    <a:pt x="718" y="129"/>
                  </a:lnTo>
                  <a:lnTo>
                    <a:pt x="751" y="164"/>
                  </a:lnTo>
                  <a:lnTo>
                    <a:pt x="776" y="202"/>
                  </a:lnTo>
                  <a:lnTo>
                    <a:pt x="789" y="240"/>
                  </a:lnTo>
                  <a:lnTo>
                    <a:pt x="795" y="286"/>
                  </a:lnTo>
                  <a:lnTo>
                    <a:pt x="803" y="330"/>
                  </a:lnTo>
                  <a:lnTo>
                    <a:pt x="806" y="371"/>
                  </a:lnTo>
                  <a:lnTo>
                    <a:pt x="806" y="412"/>
                  </a:lnTo>
                  <a:lnTo>
                    <a:pt x="801" y="450"/>
                  </a:lnTo>
                  <a:lnTo>
                    <a:pt x="787" y="491"/>
                  </a:lnTo>
                  <a:lnTo>
                    <a:pt x="762" y="528"/>
                  </a:lnTo>
                  <a:lnTo>
                    <a:pt x="727" y="572"/>
                  </a:lnTo>
                  <a:lnTo>
                    <a:pt x="686" y="608"/>
                  </a:lnTo>
                  <a:lnTo>
                    <a:pt x="647" y="638"/>
                  </a:lnTo>
                  <a:lnTo>
                    <a:pt x="610" y="662"/>
                  </a:lnTo>
                  <a:lnTo>
                    <a:pt x="571" y="686"/>
                  </a:lnTo>
                  <a:lnTo>
                    <a:pt x="534" y="705"/>
                  </a:lnTo>
                  <a:lnTo>
                    <a:pt x="498" y="728"/>
                  </a:lnTo>
                  <a:lnTo>
                    <a:pt x="460" y="746"/>
                  </a:lnTo>
                  <a:lnTo>
                    <a:pt x="428" y="765"/>
                  </a:lnTo>
                  <a:lnTo>
                    <a:pt x="392" y="787"/>
                  </a:lnTo>
                  <a:lnTo>
                    <a:pt x="357" y="811"/>
                  </a:lnTo>
                  <a:lnTo>
                    <a:pt x="324" y="839"/>
                  </a:lnTo>
                  <a:lnTo>
                    <a:pt x="294" y="871"/>
                  </a:lnTo>
                  <a:lnTo>
                    <a:pt x="261" y="907"/>
                  </a:lnTo>
                  <a:lnTo>
                    <a:pt x="231" y="951"/>
                  </a:lnTo>
                  <a:lnTo>
                    <a:pt x="201" y="1000"/>
                  </a:lnTo>
                  <a:lnTo>
                    <a:pt x="174" y="1057"/>
                  </a:lnTo>
                  <a:lnTo>
                    <a:pt x="117" y="1184"/>
                  </a:lnTo>
                  <a:lnTo>
                    <a:pt x="76" y="1302"/>
                  </a:lnTo>
                  <a:lnTo>
                    <a:pt x="46" y="1409"/>
                  </a:lnTo>
                  <a:lnTo>
                    <a:pt x="25" y="1504"/>
                  </a:lnTo>
                  <a:lnTo>
                    <a:pt x="11" y="1591"/>
                  </a:lnTo>
                  <a:lnTo>
                    <a:pt x="2" y="1669"/>
                  </a:lnTo>
                  <a:lnTo>
                    <a:pt x="0" y="1741"/>
                  </a:lnTo>
                  <a:lnTo>
                    <a:pt x="0" y="1803"/>
                  </a:lnTo>
                  <a:lnTo>
                    <a:pt x="14" y="1901"/>
                  </a:lnTo>
                  <a:lnTo>
                    <a:pt x="25" y="2029"/>
                  </a:lnTo>
                  <a:lnTo>
                    <a:pt x="43" y="2160"/>
                  </a:lnTo>
                  <a:lnTo>
                    <a:pt x="73" y="2271"/>
                  </a:lnTo>
                  <a:lnTo>
                    <a:pt x="65" y="2151"/>
                  </a:lnTo>
                  <a:lnTo>
                    <a:pt x="60" y="2037"/>
                  </a:lnTo>
                  <a:lnTo>
                    <a:pt x="60" y="1925"/>
                  </a:lnTo>
                  <a:lnTo>
                    <a:pt x="62" y="1819"/>
                  </a:lnTo>
                  <a:lnTo>
                    <a:pt x="71" y="1716"/>
                  </a:lnTo>
                  <a:lnTo>
                    <a:pt x="85" y="1615"/>
                  </a:lnTo>
                  <a:lnTo>
                    <a:pt x="103" y="1517"/>
                  </a:lnTo>
                  <a:lnTo>
                    <a:pt x="127" y="1421"/>
                  </a:lnTo>
                  <a:lnTo>
                    <a:pt x="157" y="1329"/>
                  </a:lnTo>
                  <a:lnTo>
                    <a:pt x="196" y="1237"/>
                  </a:lnTo>
                  <a:lnTo>
                    <a:pt x="239" y="1147"/>
                  </a:lnTo>
                  <a:lnTo>
                    <a:pt x="294" y="1059"/>
                  </a:lnTo>
                  <a:lnTo>
                    <a:pt x="357" y="975"/>
                  </a:lnTo>
                  <a:lnTo>
                    <a:pt x="428" y="891"/>
                  </a:lnTo>
                  <a:lnTo>
                    <a:pt x="506" y="806"/>
                  </a:lnTo>
                  <a:lnTo>
                    <a:pt x="596" y="722"/>
                  </a:lnTo>
                  <a:lnTo>
                    <a:pt x="637" y="689"/>
                  </a:lnTo>
                  <a:lnTo>
                    <a:pt x="675" y="659"/>
                  </a:lnTo>
                  <a:lnTo>
                    <a:pt x="716" y="629"/>
                  </a:lnTo>
                  <a:lnTo>
                    <a:pt x="757" y="597"/>
                  </a:lnTo>
                  <a:lnTo>
                    <a:pt x="797" y="567"/>
                  </a:lnTo>
                  <a:lnTo>
                    <a:pt x="833" y="532"/>
                  </a:lnTo>
                  <a:lnTo>
                    <a:pt x="868" y="493"/>
                  </a:lnTo>
                  <a:lnTo>
                    <a:pt x="898" y="450"/>
                  </a:lnTo>
                  <a:lnTo>
                    <a:pt x="917" y="412"/>
                  </a:lnTo>
                  <a:lnTo>
                    <a:pt x="925" y="371"/>
                  </a:lnTo>
                  <a:lnTo>
                    <a:pt x="925" y="327"/>
                  </a:lnTo>
                  <a:lnTo>
                    <a:pt x="920" y="286"/>
                  </a:lnTo>
                  <a:lnTo>
                    <a:pt x="907" y="245"/>
                  </a:lnTo>
                  <a:lnTo>
                    <a:pt x="887" y="205"/>
                  </a:lnTo>
                  <a:lnTo>
                    <a:pt x="861" y="166"/>
                  </a:lnTo>
                  <a:lnTo>
                    <a:pt x="833" y="131"/>
                  </a:lnTo>
                  <a:lnTo>
                    <a:pt x="797" y="99"/>
                  </a:lnTo>
                  <a:lnTo>
                    <a:pt x="762" y="69"/>
                  </a:lnTo>
                  <a:lnTo>
                    <a:pt x="725" y="44"/>
                  </a:lnTo>
                  <a:lnTo>
                    <a:pt x="683" y="23"/>
                  </a:lnTo>
                  <a:lnTo>
                    <a:pt x="642" y="9"/>
                  </a:lnTo>
                  <a:lnTo>
                    <a:pt x="599" y="0"/>
                  </a:lnTo>
                  <a:lnTo>
                    <a:pt x="558" y="0"/>
                  </a:lnTo>
                  <a:lnTo>
                    <a:pt x="520" y="5"/>
                  </a:lnTo>
                  <a:close/>
                </a:path>
              </a:pathLst>
            </a:cu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2" name="Freeform 108"/>
            <p:cNvSpPr>
              <a:spLocks/>
            </p:cNvSpPr>
            <p:nvPr/>
          </p:nvSpPr>
          <p:spPr bwMode="auto">
            <a:xfrm>
              <a:off x="526" y="3072"/>
              <a:ext cx="304" cy="556"/>
            </a:xfrm>
            <a:custGeom>
              <a:avLst/>
              <a:gdLst>
                <a:gd name="T0" fmla="*/ 0 w 1217"/>
                <a:gd name="T1" fmla="*/ 0 h 2225"/>
                <a:gd name="T2" fmla="*/ 0 w 1217"/>
                <a:gd name="T3" fmla="*/ 0 h 2225"/>
                <a:gd name="T4" fmla="*/ 0 w 1217"/>
                <a:gd name="T5" fmla="*/ 0 h 2225"/>
                <a:gd name="T6" fmla="*/ 0 w 1217"/>
                <a:gd name="T7" fmla="*/ 0 h 2225"/>
                <a:gd name="T8" fmla="*/ 0 w 1217"/>
                <a:gd name="T9" fmla="*/ 0 h 2225"/>
                <a:gd name="T10" fmla="*/ 0 w 1217"/>
                <a:gd name="T11" fmla="*/ 0 h 2225"/>
                <a:gd name="T12" fmla="*/ 0 w 1217"/>
                <a:gd name="T13" fmla="*/ 0 h 2225"/>
                <a:gd name="T14" fmla="*/ 0 w 1217"/>
                <a:gd name="T15" fmla="*/ 0 h 2225"/>
                <a:gd name="T16" fmla="*/ 0 w 1217"/>
                <a:gd name="T17" fmla="*/ 0 h 2225"/>
                <a:gd name="T18" fmla="*/ 0 w 1217"/>
                <a:gd name="T19" fmla="*/ 0 h 2225"/>
                <a:gd name="T20" fmla="*/ 0 w 1217"/>
                <a:gd name="T21" fmla="*/ 0 h 2225"/>
                <a:gd name="T22" fmla="*/ 0 w 1217"/>
                <a:gd name="T23" fmla="*/ 0 h 2225"/>
                <a:gd name="T24" fmla="*/ 0 w 1217"/>
                <a:gd name="T25" fmla="*/ 0 h 2225"/>
                <a:gd name="T26" fmla="*/ 0 w 1217"/>
                <a:gd name="T27" fmla="*/ 0 h 2225"/>
                <a:gd name="T28" fmla="*/ 0 w 1217"/>
                <a:gd name="T29" fmla="*/ 0 h 2225"/>
                <a:gd name="T30" fmla="*/ 0 w 1217"/>
                <a:gd name="T31" fmla="*/ 0 h 2225"/>
                <a:gd name="T32" fmla="*/ 0 w 1217"/>
                <a:gd name="T33" fmla="*/ 0 h 2225"/>
                <a:gd name="T34" fmla="*/ 0 w 1217"/>
                <a:gd name="T35" fmla="*/ 0 h 2225"/>
                <a:gd name="T36" fmla="*/ 0 w 1217"/>
                <a:gd name="T37" fmla="*/ 0 h 2225"/>
                <a:gd name="T38" fmla="*/ 0 w 1217"/>
                <a:gd name="T39" fmla="*/ 0 h 2225"/>
                <a:gd name="T40" fmla="*/ 0 w 1217"/>
                <a:gd name="T41" fmla="*/ 0 h 2225"/>
                <a:gd name="T42" fmla="*/ 0 w 1217"/>
                <a:gd name="T43" fmla="*/ 0 h 2225"/>
                <a:gd name="T44" fmla="*/ 0 w 1217"/>
                <a:gd name="T45" fmla="*/ 0 h 2225"/>
                <a:gd name="T46" fmla="*/ 0 w 1217"/>
                <a:gd name="T47" fmla="*/ 0 h 2225"/>
                <a:gd name="T48" fmla="*/ 0 w 1217"/>
                <a:gd name="T49" fmla="*/ 0 h 2225"/>
                <a:gd name="T50" fmla="*/ 0 w 1217"/>
                <a:gd name="T51" fmla="*/ 0 h 2225"/>
                <a:gd name="T52" fmla="*/ 0 w 1217"/>
                <a:gd name="T53" fmla="*/ 0 h 2225"/>
                <a:gd name="T54" fmla="*/ 0 w 1217"/>
                <a:gd name="T55" fmla="*/ 0 h 2225"/>
                <a:gd name="T56" fmla="*/ 0 w 1217"/>
                <a:gd name="T57" fmla="*/ 0 h 2225"/>
                <a:gd name="T58" fmla="*/ 0 w 1217"/>
                <a:gd name="T59" fmla="*/ 0 h 2225"/>
                <a:gd name="T60" fmla="*/ 0 w 1217"/>
                <a:gd name="T61" fmla="*/ 0 h 2225"/>
                <a:gd name="T62" fmla="*/ 0 w 1217"/>
                <a:gd name="T63" fmla="*/ 0 h 2225"/>
                <a:gd name="T64" fmla="*/ 0 w 1217"/>
                <a:gd name="T65" fmla="*/ 0 h 2225"/>
                <a:gd name="T66" fmla="*/ 0 w 1217"/>
                <a:gd name="T67" fmla="*/ 0 h 2225"/>
                <a:gd name="T68" fmla="*/ 0 w 1217"/>
                <a:gd name="T69" fmla="*/ 0 h 2225"/>
                <a:gd name="T70" fmla="*/ 0 w 1217"/>
                <a:gd name="T71" fmla="*/ 0 h 2225"/>
                <a:gd name="T72" fmla="*/ 0 w 1217"/>
                <a:gd name="T73" fmla="*/ 0 h 2225"/>
                <a:gd name="T74" fmla="*/ 0 w 1217"/>
                <a:gd name="T75" fmla="*/ 0 h 2225"/>
                <a:gd name="T76" fmla="*/ 0 w 1217"/>
                <a:gd name="T77" fmla="*/ 0 h 2225"/>
                <a:gd name="T78" fmla="*/ 0 w 1217"/>
                <a:gd name="T79" fmla="*/ 0 h 2225"/>
                <a:gd name="T80" fmla="*/ 0 w 1217"/>
                <a:gd name="T81" fmla="*/ 0 h 2225"/>
                <a:gd name="T82" fmla="*/ 0 w 1217"/>
                <a:gd name="T83" fmla="*/ 0 h 2225"/>
                <a:gd name="T84" fmla="*/ 0 w 1217"/>
                <a:gd name="T85" fmla="*/ 0 h 2225"/>
                <a:gd name="T86" fmla="*/ 0 w 1217"/>
                <a:gd name="T87" fmla="*/ 0 h 2225"/>
                <a:gd name="T88" fmla="*/ 0 w 1217"/>
                <a:gd name="T89" fmla="*/ 0 h 2225"/>
                <a:gd name="T90" fmla="*/ 0 w 1217"/>
                <a:gd name="T91" fmla="*/ 0 h 2225"/>
                <a:gd name="T92" fmla="*/ 0 w 1217"/>
                <a:gd name="T93" fmla="*/ 0 h 2225"/>
                <a:gd name="T94" fmla="*/ 0 w 1217"/>
                <a:gd name="T95" fmla="*/ 0 h 2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7"/>
                <a:gd name="T145" fmla="*/ 0 h 2225"/>
                <a:gd name="T146" fmla="*/ 1217 w 1217"/>
                <a:gd name="T147" fmla="*/ 2225 h 2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7" h="2225">
                  <a:moveTo>
                    <a:pt x="896" y="306"/>
                  </a:moveTo>
                  <a:lnTo>
                    <a:pt x="874" y="382"/>
                  </a:lnTo>
                  <a:lnTo>
                    <a:pt x="838" y="449"/>
                  </a:lnTo>
                  <a:lnTo>
                    <a:pt x="790" y="507"/>
                  </a:lnTo>
                  <a:lnTo>
                    <a:pt x="732" y="562"/>
                  </a:lnTo>
                  <a:lnTo>
                    <a:pt x="670" y="610"/>
                  </a:lnTo>
                  <a:lnTo>
                    <a:pt x="605" y="656"/>
                  </a:lnTo>
                  <a:lnTo>
                    <a:pt x="541" y="705"/>
                  </a:lnTo>
                  <a:lnTo>
                    <a:pt x="485" y="755"/>
                  </a:lnTo>
                  <a:lnTo>
                    <a:pt x="411" y="834"/>
                  </a:lnTo>
                  <a:lnTo>
                    <a:pt x="343" y="915"/>
                  </a:lnTo>
                  <a:lnTo>
                    <a:pt x="283" y="997"/>
                  </a:lnTo>
                  <a:lnTo>
                    <a:pt x="232" y="1082"/>
                  </a:lnTo>
                  <a:lnTo>
                    <a:pt x="185" y="1172"/>
                  </a:lnTo>
                  <a:lnTo>
                    <a:pt x="145" y="1258"/>
                  </a:lnTo>
                  <a:lnTo>
                    <a:pt x="109" y="1351"/>
                  </a:lnTo>
                  <a:lnTo>
                    <a:pt x="82" y="1444"/>
                  </a:lnTo>
                  <a:lnTo>
                    <a:pt x="57" y="1536"/>
                  </a:lnTo>
                  <a:lnTo>
                    <a:pt x="38" y="1631"/>
                  </a:lnTo>
                  <a:lnTo>
                    <a:pt x="21" y="1729"/>
                  </a:lnTo>
                  <a:lnTo>
                    <a:pt x="11" y="1824"/>
                  </a:lnTo>
                  <a:lnTo>
                    <a:pt x="5" y="1923"/>
                  </a:lnTo>
                  <a:lnTo>
                    <a:pt x="0" y="2021"/>
                  </a:lnTo>
                  <a:lnTo>
                    <a:pt x="0" y="2121"/>
                  </a:lnTo>
                  <a:lnTo>
                    <a:pt x="2" y="2219"/>
                  </a:lnTo>
                  <a:lnTo>
                    <a:pt x="16" y="2222"/>
                  </a:lnTo>
                  <a:lnTo>
                    <a:pt x="30" y="2225"/>
                  </a:lnTo>
                  <a:lnTo>
                    <a:pt x="46" y="2225"/>
                  </a:lnTo>
                  <a:lnTo>
                    <a:pt x="62" y="2222"/>
                  </a:lnTo>
                  <a:lnTo>
                    <a:pt x="76" y="2222"/>
                  </a:lnTo>
                  <a:lnTo>
                    <a:pt x="92" y="2219"/>
                  </a:lnTo>
                  <a:lnTo>
                    <a:pt x="109" y="2219"/>
                  </a:lnTo>
                  <a:lnTo>
                    <a:pt x="122" y="2222"/>
                  </a:lnTo>
                  <a:lnTo>
                    <a:pt x="120" y="2121"/>
                  </a:lnTo>
                  <a:lnTo>
                    <a:pt x="128" y="2012"/>
                  </a:lnTo>
                  <a:lnTo>
                    <a:pt x="150" y="1901"/>
                  </a:lnTo>
                  <a:lnTo>
                    <a:pt x="182" y="1789"/>
                  </a:lnTo>
                  <a:lnTo>
                    <a:pt x="223" y="1681"/>
                  </a:lnTo>
                  <a:lnTo>
                    <a:pt x="278" y="1580"/>
                  </a:lnTo>
                  <a:lnTo>
                    <a:pt x="343" y="1490"/>
                  </a:lnTo>
                  <a:lnTo>
                    <a:pt x="419" y="1416"/>
                  </a:lnTo>
                  <a:lnTo>
                    <a:pt x="441" y="1395"/>
                  </a:lnTo>
                  <a:lnTo>
                    <a:pt x="465" y="1375"/>
                  </a:lnTo>
                  <a:lnTo>
                    <a:pt x="490" y="1354"/>
                  </a:lnTo>
                  <a:lnTo>
                    <a:pt x="511" y="1335"/>
                  </a:lnTo>
                  <a:lnTo>
                    <a:pt x="531" y="1310"/>
                  </a:lnTo>
                  <a:lnTo>
                    <a:pt x="547" y="1285"/>
                  </a:lnTo>
                  <a:lnTo>
                    <a:pt x="553" y="1255"/>
                  </a:lnTo>
                  <a:lnTo>
                    <a:pt x="553" y="1223"/>
                  </a:lnTo>
                  <a:lnTo>
                    <a:pt x="547" y="1165"/>
                  </a:lnTo>
                  <a:lnTo>
                    <a:pt x="550" y="1108"/>
                  </a:lnTo>
                  <a:lnTo>
                    <a:pt x="561" y="1054"/>
                  </a:lnTo>
                  <a:lnTo>
                    <a:pt x="577" y="1002"/>
                  </a:lnTo>
                  <a:lnTo>
                    <a:pt x="601" y="951"/>
                  </a:lnTo>
                  <a:lnTo>
                    <a:pt x="626" y="899"/>
                  </a:lnTo>
                  <a:lnTo>
                    <a:pt x="656" y="850"/>
                  </a:lnTo>
                  <a:lnTo>
                    <a:pt x="683" y="801"/>
                  </a:lnTo>
                  <a:lnTo>
                    <a:pt x="705" y="771"/>
                  </a:lnTo>
                  <a:lnTo>
                    <a:pt x="732" y="749"/>
                  </a:lnTo>
                  <a:lnTo>
                    <a:pt x="768" y="727"/>
                  </a:lnTo>
                  <a:lnTo>
                    <a:pt x="806" y="711"/>
                  </a:lnTo>
                  <a:lnTo>
                    <a:pt x="849" y="695"/>
                  </a:lnTo>
                  <a:lnTo>
                    <a:pt x="893" y="681"/>
                  </a:lnTo>
                  <a:lnTo>
                    <a:pt x="939" y="670"/>
                  </a:lnTo>
                  <a:lnTo>
                    <a:pt x="988" y="656"/>
                  </a:lnTo>
                  <a:lnTo>
                    <a:pt x="1032" y="643"/>
                  </a:lnTo>
                  <a:lnTo>
                    <a:pt x="1075" y="629"/>
                  </a:lnTo>
                  <a:lnTo>
                    <a:pt x="1116" y="610"/>
                  </a:lnTo>
                  <a:lnTo>
                    <a:pt x="1149" y="591"/>
                  </a:lnTo>
                  <a:lnTo>
                    <a:pt x="1179" y="567"/>
                  </a:lnTo>
                  <a:lnTo>
                    <a:pt x="1201" y="539"/>
                  </a:lnTo>
                  <a:lnTo>
                    <a:pt x="1215" y="507"/>
                  </a:lnTo>
                  <a:lnTo>
                    <a:pt x="1217" y="466"/>
                  </a:lnTo>
                  <a:lnTo>
                    <a:pt x="1211" y="433"/>
                  </a:lnTo>
                  <a:lnTo>
                    <a:pt x="1201" y="398"/>
                  </a:lnTo>
                  <a:lnTo>
                    <a:pt x="1181" y="362"/>
                  </a:lnTo>
                  <a:lnTo>
                    <a:pt x="1154" y="327"/>
                  </a:lnTo>
                  <a:lnTo>
                    <a:pt x="1124" y="292"/>
                  </a:lnTo>
                  <a:lnTo>
                    <a:pt x="1091" y="256"/>
                  </a:lnTo>
                  <a:lnTo>
                    <a:pt x="1054" y="221"/>
                  </a:lnTo>
                  <a:lnTo>
                    <a:pt x="1013" y="189"/>
                  </a:lnTo>
                  <a:lnTo>
                    <a:pt x="969" y="155"/>
                  </a:lnTo>
                  <a:lnTo>
                    <a:pt x="928" y="125"/>
                  </a:lnTo>
                  <a:lnTo>
                    <a:pt x="884" y="99"/>
                  </a:lnTo>
                  <a:lnTo>
                    <a:pt x="844" y="71"/>
                  </a:lnTo>
                  <a:lnTo>
                    <a:pt x="803" y="49"/>
                  </a:lnTo>
                  <a:lnTo>
                    <a:pt x="768" y="28"/>
                  </a:lnTo>
                  <a:lnTo>
                    <a:pt x="735" y="14"/>
                  </a:lnTo>
                  <a:lnTo>
                    <a:pt x="705" y="0"/>
                  </a:lnTo>
                  <a:lnTo>
                    <a:pt x="738" y="28"/>
                  </a:lnTo>
                  <a:lnTo>
                    <a:pt x="773" y="60"/>
                  </a:lnTo>
                  <a:lnTo>
                    <a:pt x="806" y="95"/>
                  </a:lnTo>
                  <a:lnTo>
                    <a:pt x="838" y="131"/>
                  </a:lnTo>
                  <a:lnTo>
                    <a:pt x="866" y="172"/>
                  </a:lnTo>
                  <a:lnTo>
                    <a:pt x="884" y="215"/>
                  </a:lnTo>
                  <a:lnTo>
                    <a:pt x="896" y="259"/>
                  </a:lnTo>
                  <a:lnTo>
                    <a:pt x="896" y="30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3" name="Freeform 109"/>
            <p:cNvSpPr>
              <a:spLocks/>
            </p:cNvSpPr>
            <p:nvPr/>
          </p:nvSpPr>
          <p:spPr bwMode="auto">
            <a:xfrm>
              <a:off x="653" y="3098"/>
              <a:ext cx="47" cy="69"/>
            </a:xfrm>
            <a:custGeom>
              <a:avLst/>
              <a:gdLst>
                <a:gd name="T0" fmla="*/ 0 w 186"/>
                <a:gd name="T1" fmla="*/ 0 h 280"/>
                <a:gd name="T2" fmla="*/ 0 w 186"/>
                <a:gd name="T3" fmla="*/ 0 h 280"/>
                <a:gd name="T4" fmla="*/ 0 w 186"/>
                <a:gd name="T5" fmla="*/ 0 h 280"/>
                <a:gd name="T6" fmla="*/ 0 w 186"/>
                <a:gd name="T7" fmla="*/ 0 h 280"/>
                <a:gd name="T8" fmla="*/ 0 w 186"/>
                <a:gd name="T9" fmla="*/ 0 h 280"/>
                <a:gd name="T10" fmla="*/ 0 w 186"/>
                <a:gd name="T11" fmla="*/ 0 h 280"/>
                <a:gd name="T12" fmla="*/ 0 w 186"/>
                <a:gd name="T13" fmla="*/ 0 h 280"/>
                <a:gd name="T14" fmla="*/ 0 w 186"/>
                <a:gd name="T15" fmla="*/ 0 h 280"/>
                <a:gd name="T16" fmla="*/ 0 w 186"/>
                <a:gd name="T17" fmla="*/ 0 h 280"/>
                <a:gd name="T18" fmla="*/ 0 w 186"/>
                <a:gd name="T19" fmla="*/ 0 h 280"/>
                <a:gd name="T20" fmla="*/ 0 w 186"/>
                <a:gd name="T21" fmla="*/ 0 h 280"/>
                <a:gd name="T22" fmla="*/ 0 w 186"/>
                <a:gd name="T23" fmla="*/ 0 h 280"/>
                <a:gd name="T24" fmla="*/ 0 w 186"/>
                <a:gd name="T25" fmla="*/ 0 h 280"/>
                <a:gd name="T26" fmla="*/ 0 w 186"/>
                <a:gd name="T27" fmla="*/ 0 h 280"/>
                <a:gd name="T28" fmla="*/ 0 w 186"/>
                <a:gd name="T29" fmla="*/ 0 h 280"/>
                <a:gd name="T30" fmla="*/ 0 w 186"/>
                <a:gd name="T31" fmla="*/ 0 h 280"/>
                <a:gd name="T32" fmla="*/ 0 w 186"/>
                <a:gd name="T33" fmla="*/ 0 h 280"/>
                <a:gd name="T34" fmla="*/ 0 w 186"/>
                <a:gd name="T35" fmla="*/ 0 h 280"/>
                <a:gd name="T36" fmla="*/ 0 w 186"/>
                <a:gd name="T37" fmla="*/ 0 h 280"/>
                <a:gd name="T38" fmla="*/ 0 w 186"/>
                <a:gd name="T39" fmla="*/ 0 h 280"/>
                <a:gd name="T40" fmla="*/ 0 w 186"/>
                <a:gd name="T41" fmla="*/ 0 h 280"/>
                <a:gd name="T42" fmla="*/ 0 w 186"/>
                <a:gd name="T43" fmla="*/ 0 h 280"/>
                <a:gd name="T44" fmla="*/ 0 w 186"/>
                <a:gd name="T45" fmla="*/ 0 h 280"/>
                <a:gd name="T46" fmla="*/ 0 w 186"/>
                <a:gd name="T47" fmla="*/ 0 h 280"/>
                <a:gd name="T48" fmla="*/ 0 w 186"/>
                <a:gd name="T49" fmla="*/ 0 h 280"/>
                <a:gd name="T50" fmla="*/ 0 w 186"/>
                <a:gd name="T51" fmla="*/ 0 h 280"/>
                <a:gd name="T52" fmla="*/ 0 w 186"/>
                <a:gd name="T53" fmla="*/ 0 h 280"/>
                <a:gd name="T54" fmla="*/ 0 w 186"/>
                <a:gd name="T55" fmla="*/ 0 h 280"/>
                <a:gd name="T56" fmla="*/ 0 w 186"/>
                <a:gd name="T57" fmla="*/ 0 h 280"/>
                <a:gd name="T58" fmla="*/ 0 w 186"/>
                <a:gd name="T59" fmla="*/ 0 h 280"/>
                <a:gd name="T60" fmla="*/ 0 w 186"/>
                <a:gd name="T61" fmla="*/ 0 h 280"/>
                <a:gd name="T62" fmla="*/ 0 w 186"/>
                <a:gd name="T63" fmla="*/ 0 h 280"/>
                <a:gd name="T64" fmla="*/ 0 w 186"/>
                <a:gd name="T65" fmla="*/ 0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80"/>
                <a:gd name="T101" fmla="*/ 186 w 186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80">
                  <a:moveTo>
                    <a:pt x="9" y="147"/>
                  </a:moveTo>
                  <a:lnTo>
                    <a:pt x="4" y="174"/>
                  </a:lnTo>
                  <a:lnTo>
                    <a:pt x="0" y="202"/>
                  </a:lnTo>
                  <a:lnTo>
                    <a:pt x="7" y="226"/>
                  </a:lnTo>
                  <a:lnTo>
                    <a:pt x="17" y="250"/>
                  </a:lnTo>
                  <a:lnTo>
                    <a:pt x="28" y="258"/>
                  </a:lnTo>
                  <a:lnTo>
                    <a:pt x="39" y="269"/>
                  </a:lnTo>
                  <a:lnTo>
                    <a:pt x="53" y="278"/>
                  </a:lnTo>
                  <a:lnTo>
                    <a:pt x="69" y="280"/>
                  </a:lnTo>
                  <a:lnTo>
                    <a:pt x="85" y="278"/>
                  </a:lnTo>
                  <a:lnTo>
                    <a:pt x="99" y="274"/>
                  </a:lnTo>
                  <a:lnTo>
                    <a:pt x="113" y="267"/>
                  </a:lnTo>
                  <a:lnTo>
                    <a:pt x="124" y="256"/>
                  </a:lnTo>
                  <a:lnTo>
                    <a:pt x="134" y="244"/>
                  </a:lnTo>
                  <a:lnTo>
                    <a:pt x="145" y="234"/>
                  </a:lnTo>
                  <a:lnTo>
                    <a:pt x="156" y="221"/>
                  </a:lnTo>
                  <a:lnTo>
                    <a:pt x="164" y="207"/>
                  </a:lnTo>
                  <a:lnTo>
                    <a:pt x="180" y="163"/>
                  </a:lnTo>
                  <a:lnTo>
                    <a:pt x="186" y="114"/>
                  </a:lnTo>
                  <a:lnTo>
                    <a:pt x="184" y="68"/>
                  </a:lnTo>
                  <a:lnTo>
                    <a:pt x="166" y="27"/>
                  </a:lnTo>
                  <a:lnTo>
                    <a:pt x="156" y="21"/>
                  </a:lnTo>
                  <a:lnTo>
                    <a:pt x="143" y="16"/>
                  </a:lnTo>
                  <a:lnTo>
                    <a:pt x="131" y="11"/>
                  </a:lnTo>
                  <a:lnTo>
                    <a:pt x="118" y="0"/>
                  </a:lnTo>
                  <a:lnTo>
                    <a:pt x="94" y="8"/>
                  </a:lnTo>
                  <a:lnTo>
                    <a:pt x="71" y="21"/>
                  </a:lnTo>
                  <a:lnTo>
                    <a:pt x="55" y="38"/>
                  </a:lnTo>
                  <a:lnTo>
                    <a:pt x="42" y="60"/>
                  </a:lnTo>
                  <a:lnTo>
                    <a:pt x="30" y="81"/>
                  </a:lnTo>
                  <a:lnTo>
                    <a:pt x="23" y="103"/>
                  </a:lnTo>
                  <a:lnTo>
                    <a:pt x="14" y="125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4" name="Freeform 110"/>
            <p:cNvSpPr>
              <a:spLocks/>
            </p:cNvSpPr>
            <p:nvPr/>
          </p:nvSpPr>
          <p:spPr bwMode="auto">
            <a:xfrm>
              <a:off x="584" y="3148"/>
              <a:ext cx="51" cy="67"/>
            </a:xfrm>
            <a:custGeom>
              <a:avLst/>
              <a:gdLst>
                <a:gd name="T0" fmla="*/ 0 w 204"/>
                <a:gd name="T1" fmla="*/ 0 h 266"/>
                <a:gd name="T2" fmla="*/ 0 w 204"/>
                <a:gd name="T3" fmla="*/ 0 h 266"/>
                <a:gd name="T4" fmla="*/ 0 w 204"/>
                <a:gd name="T5" fmla="*/ 0 h 266"/>
                <a:gd name="T6" fmla="*/ 0 w 204"/>
                <a:gd name="T7" fmla="*/ 0 h 266"/>
                <a:gd name="T8" fmla="*/ 0 w 204"/>
                <a:gd name="T9" fmla="*/ 0 h 266"/>
                <a:gd name="T10" fmla="*/ 0 w 204"/>
                <a:gd name="T11" fmla="*/ 0 h 266"/>
                <a:gd name="T12" fmla="*/ 0 w 204"/>
                <a:gd name="T13" fmla="*/ 0 h 266"/>
                <a:gd name="T14" fmla="*/ 0 w 204"/>
                <a:gd name="T15" fmla="*/ 0 h 266"/>
                <a:gd name="T16" fmla="*/ 0 w 204"/>
                <a:gd name="T17" fmla="*/ 0 h 266"/>
                <a:gd name="T18" fmla="*/ 0 w 204"/>
                <a:gd name="T19" fmla="*/ 0 h 266"/>
                <a:gd name="T20" fmla="*/ 0 w 204"/>
                <a:gd name="T21" fmla="*/ 0 h 266"/>
                <a:gd name="T22" fmla="*/ 0 w 204"/>
                <a:gd name="T23" fmla="*/ 0 h 266"/>
                <a:gd name="T24" fmla="*/ 0 w 204"/>
                <a:gd name="T25" fmla="*/ 0 h 266"/>
                <a:gd name="T26" fmla="*/ 0 w 204"/>
                <a:gd name="T27" fmla="*/ 0 h 266"/>
                <a:gd name="T28" fmla="*/ 0 w 204"/>
                <a:gd name="T29" fmla="*/ 0 h 266"/>
                <a:gd name="T30" fmla="*/ 0 w 204"/>
                <a:gd name="T31" fmla="*/ 0 h 266"/>
                <a:gd name="T32" fmla="*/ 0 w 204"/>
                <a:gd name="T33" fmla="*/ 0 h 266"/>
                <a:gd name="T34" fmla="*/ 0 w 204"/>
                <a:gd name="T35" fmla="*/ 0 h 266"/>
                <a:gd name="T36" fmla="*/ 0 w 204"/>
                <a:gd name="T37" fmla="*/ 0 h 266"/>
                <a:gd name="T38" fmla="*/ 0 w 204"/>
                <a:gd name="T39" fmla="*/ 0 h 266"/>
                <a:gd name="T40" fmla="*/ 0 w 204"/>
                <a:gd name="T41" fmla="*/ 0 h 266"/>
                <a:gd name="T42" fmla="*/ 0 w 204"/>
                <a:gd name="T43" fmla="*/ 0 h 266"/>
                <a:gd name="T44" fmla="*/ 0 w 204"/>
                <a:gd name="T45" fmla="*/ 0 h 266"/>
                <a:gd name="T46" fmla="*/ 0 w 204"/>
                <a:gd name="T47" fmla="*/ 0 h 266"/>
                <a:gd name="T48" fmla="*/ 0 w 204"/>
                <a:gd name="T49" fmla="*/ 0 h 266"/>
                <a:gd name="T50" fmla="*/ 0 w 204"/>
                <a:gd name="T51" fmla="*/ 0 h 266"/>
                <a:gd name="T52" fmla="*/ 0 w 204"/>
                <a:gd name="T53" fmla="*/ 0 h 266"/>
                <a:gd name="T54" fmla="*/ 0 w 204"/>
                <a:gd name="T55" fmla="*/ 0 h 266"/>
                <a:gd name="T56" fmla="*/ 0 w 204"/>
                <a:gd name="T57" fmla="*/ 0 h 266"/>
                <a:gd name="T58" fmla="*/ 0 w 204"/>
                <a:gd name="T59" fmla="*/ 0 h 266"/>
                <a:gd name="T60" fmla="*/ 0 w 204"/>
                <a:gd name="T61" fmla="*/ 0 h 266"/>
                <a:gd name="T62" fmla="*/ 0 w 204"/>
                <a:gd name="T63" fmla="*/ 0 h 266"/>
                <a:gd name="T64" fmla="*/ 0 w 204"/>
                <a:gd name="T65" fmla="*/ 0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266"/>
                <a:gd name="T101" fmla="*/ 204 w 20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266">
                  <a:moveTo>
                    <a:pt x="14" y="125"/>
                  </a:moveTo>
                  <a:lnTo>
                    <a:pt x="5" y="149"/>
                  </a:lnTo>
                  <a:lnTo>
                    <a:pt x="0" y="173"/>
                  </a:lnTo>
                  <a:lnTo>
                    <a:pt x="0" y="201"/>
                  </a:lnTo>
                  <a:lnTo>
                    <a:pt x="5" y="226"/>
                  </a:lnTo>
                  <a:lnTo>
                    <a:pt x="17" y="236"/>
                  </a:lnTo>
                  <a:lnTo>
                    <a:pt x="24" y="249"/>
                  </a:lnTo>
                  <a:lnTo>
                    <a:pt x="35" y="261"/>
                  </a:lnTo>
                  <a:lnTo>
                    <a:pt x="49" y="266"/>
                  </a:lnTo>
                  <a:lnTo>
                    <a:pt x="65" y="266"/>
                  </a:lnTo>
                  <a:lnTo>
                    <a:pt x="82" y="266"/>
                  </a:lnTo>
                  <a:lnTo>
                    <a:pt x="98" y="261"/>
                  </a:lnTo>
                  <a:lnTo>
                    <a:pt x="111" y="253"/>
                  </a:lnTo>
                  <a:lnTo>
                    <a:pt x="125" y="242"/>
                  </a:lnTo>
                  <a:lnTo>
                    <a:pt x="136" y="231"/>
                  </a:lnTo>
                  <a:lnTo>
                    <a:pt x="150" y="220"/>
                  </a:lnTo>
                  <a:lnTo>
                    <a:pt x="161" y="209"/>
                  </a:lnTo>
                  <a:lnTo>
                    <a:pt x="185" y="171"/>
                  </a:lnTo>
                  <a:lnTo>
                    <a:pt x="201" y="125"/>
                  </a:lnTo>
                  <a:lnTo>
                    <a:pt x="204" y="76"/>
                  </a:lnTo>
                  <a:lnTo>
                    <a:pt x="199" y="35"/>
                  </a:lnTo>
                  <a:lnTo>
                    <a:pt x="188" y="24"/>
                  </a:lnTo>
                  <a:lnTo>
                    <a:pt x="177" y="16"/>
                  </a:lnTo>
                  <a:lnTo>
                    <a:pt x="164" y="10"/>
                  </a:lnTo>
                  <a:lnTo>
                    <a:pt x="155" y="0"/>
                  </a:lnTo>
                  <a:lnTo>
                    <a:pt x="130" y="2"/>
                  </a:lnTo>
                  <a:lnTo>
                    <a:pt x="106" y="10"/>
                  </a:lnTo>
                  <a:lnTo>
                    <a:pt x="88" y="24"/>
                  </a:lnTo>
                  <a:lnTo>
                    <a:pt x="68" y="40"/>
                  </a:lnTo>
                  <a:lnTo>
                    <a:pt x="52" y="62"/>
                  </a:lnTo>
                  <a:lnTo>
                    <a:pt x="38" y="81"/>
                  </a:lnTo>
                  <a:lnTo>
                    <a:pt x="24" y="102"/>
                  </a:lnTo>
                  <a:lnTo>
                    <a:pt x="14" y="12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5" name="Freeform 111"/>
            <p:cNvSpPr>
              <a:spLocks/>
            </p:cNvSpPr>
            <p:nvPr/>
          </p:nvSpPr>
          <p:spPr bwMode="auto">
            <a:xfrm>
              <a:off x="604" y="3067"/>
              <a:ext cx="44" cy="67"/>
            </a:xfrm>
            <a:custGeom>
              <a:avLst/>
              <a:gdLst>
                <a:gd name="T0" fmla="*/ 0 w 177"/>
                <a:gd name="T1" fmla="*/ 0 h 267"/>
                <a:gd name="T2" fmla="*/ 0 w 177"/>
                <a:gd name="T3" fmla="*/ 0 h 267"/>
                <a:gd name="T4" fmla="*/ 0 w 177"/>
                <a:gd name="T5" fmla="*/ 0 h 267"/>
                <a:gd name="T6" fmla="*/ 0 w 177"/>
                <a:gd name="T7" fmla="*/ 0 h 267"/>
                <a:gd name="T8" fmla="*/ 0 w 177"/>
                <a:gd name="T9" fmla="*/ 0 h 267"/>
                <a:gd name="T10" fmla="*/ 0 w 177"/>
                <a:gd name="T11" fmla="*/ 0 h 267"/>
                <a:gd name="T12" fmla="*/ 0 w 177"/>
                <a:gd name="T13" fmla="*/ 0 h 267"/>
                <a:gd name="T14" fmla="*/ 0 w 177"/>
                <a:gd name="T15" fmla="*/ 0 h 267"/>
                <a:gd name="T16" fmla="*/ 0 w 177"/>
                <a:gd name="T17" fmla="*/ 0 h 267"/>
                <a:gd name="T18" fmla="*/ 0 w 177"/>
                <a:gd name="T19" fmla="*/ 0 h 267"/>
                <a:gd name="T20" fmla="*/ 0 w 177"/>
                <a:gd name="T21" fmla="*/ 0 h 267"/>
                <a:gd name="T22" fmla="*/ 0 w 177"/>
                <a:gd name="T23" fmla="*/ 0 h 267"/>
                <a:gd name="T24" fmla="*/ 0 w 177"/>
                <a:gd name="T25" fmla="*/ 0 h 267"/>
                <a:gd name="T26" fmla="*/ 0 w 177"/>
                <a:gd name="T27" fmla="*/ 0 h 267"/>
                <a:gd name="T28" fmla="*/ 0 w 177"/>
                <a:gd name="T29" fmla="*/ 0 h 267"/>
                <a:gd name="T30" fmla="*/ 0 w 177"/>
                <a:gd name="T31" fmla="*/ 0 h 267"/>
                <a:gd name="T32" fmla="*/ 0 w 177"/>
                <a:gd name="T33" fmla="*/ 0 h 267"/>
                <a:gd name="T34" fmla="*/ 0 w 177"/>
                <a:gd name="T35" fmla="*/ 0 h 267"/>
                <a:gd name="T36" fmla="*/ 0 w 177"/>
                <a:gd name="T37" fmla="*/ 0 h 267"/>
                <a:gd name="T38" fmla="*/ 0 w 177"/>
                <a:gd name="T39" fmla="*/ 0 h 267"/>
                <a:gd name="T40" fmla="*/ 0 w 177"/>
                <a:gd name="T41" fmla="*/ 0 h 267"/>
                <a:gd name="T42" fmla="*/ 0 w 177"/>
                <a:gd name="T43" fmla="*/ 0 h 267"/>
                <a:gd name="T44" fmla="*/ 0 w 177"/>
                <a:gd name="T45" fmla="*/ 0 h 267"/>
                <a:gd name="T46" fmla="*/ 0 w 177"/>
                <a:gd name="T47" fmla="*/ 0 h 267"/>
                <a:gd name="T48" fmla="*/ 0 w 177"/>
                <a:gd name="T49" fmla="*/ 0 h 267"/>
                <a:gd name="T50" fmla="*/ 0 w 177"/>
                <a:gd name="T51" fmla="*/ 0 h 267"/>
                <a:gd name="T52" fmla="*/ 0 w 177"/>
                <a:gd name="T53" fmla="*/ 0 h 267"/>
                <a:gd name="T54" fmla="*/ 0 w 177"/>
                <a:gd name="T55" fmla="*/ 0 h 267"/>
                <a:gd name="T56" fmla="*/ 0 w 177"/>
                <a:gd name="T57" fmla="*/ 0 h 267"/>
                <a:gd name="T58" fmla="*/ 0 w 177"/>
                <a:gd name="T59" fmla="*/ 0 h 267"/>
                <a:gd name="T60" fmla="*/ 0 w 177"/>
                <a:gd name="T61" fmla="*/ 0 h 267"/>
                <a:gd name="T62" fmla="*/ 0 w 177"/>
                <a:gd name="T63" fmla="*/ 0 h 267"/>
                <a:gd name="T64" fmla="*/ 0 w 177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7"/>
                <a:gd name="T101" fmla="*/ 177 w 177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7">
                  <a:moveTo>
                    <a:pt x="5" y="141"/>
                  </a:moveTo>
                  <a:lnTo>
                    <a:pt x="0" y="166"/>
                  </a:lnTo>
                  <a:lnTo>
                    <a:pt x="0" y="188"/>
                  </a:lnTo>
                  <a:lnTo>
                    <a:pt x="5" y="212"/>
                  </a:lnTo>
                  <a:lnTo>
                    <a:pt x="16" y="237"/>
                  </a:lnTo>
                  <a:lnTo>
                    <a:pt x="27" y="245"/>
                  </a:lnTo>
                  <a:lnTo>
                    <a:pt x="39" y="256"/>
                  </a:lnTo>
                  <a:lnTo>
                    <a:pt x="51" y="264"/>
                  </a:lnTo>
                  <a:lnTo>
                    <a:pt x="65" y="267"/>
                  </a:lnTo>
                  <a:lnTo>
                    <a:pt x="79" y="264"/>
                  </a:lnTo>
                  <a:lnTo>
                    <a:pt x="92" y="258"/>
                  </a:lnTo>
                  <a:lnTo>
                    <a:pt x="106" y="253"/>
                  </a:lnTo>
                  <a:lnTo>
                    <a:pt x="117" y="242"/>
                  </a:lnTo>
                  <a:lnTo>
                    <a:pt x="125" y="231"/>
                  </a:lnTo>
                  <a:lnTo>
                    <a:pt x="136" y="221"/>
                  </a:lnTo>
                  <a:lnTo>
                    <a:pt x="145" y="207"/>
                  </a:lnTo>
                  <a:lnTo>
                    <a:pt x="152" y="196"/>
                  </a:lnTo>
                  <a:lnTo>
                    <a:pt x="172" y="155"/>
                  </a:lnTo>
                  <a:lnTo>
                    <a:pt x="177" y="109"/>
                  </a:lnTo>
                  <a:lnTo>
                    <a:pt x="172" y="65"/>
                  </a:lnTo>
                  <a:lnTo>
                    <a:pt x="155" y="27"/>
                  </a:lnTo>
                  <a:lnTo>
                    <a:pt x="145" y="21"/>
                  </a:lnTo>
                  <a:lnTo>
                    <a:pt x="133" y="16"/>
                  </a:lnTo>
                  <a:lnTo>
                    <a:pt x="120" y="11"/>
                  </a:lnTo>
                  <a:lnTo>
                    <a:pt x="112" y="0"/>
                  </a:lnTo>
                  <a:lnTo>
                    <a:pt x="90" y="9"/>
                  </a:lnTo>
                  <a:lnTo>
                    <a:pt x="71" y="21"/>
                  </a:lnTo>
                  <a:lnTo>
                    <a:pt x="55" y="39"/>
                  </a:lnTo>
                  <a:lnTo>
                    <a:pt x="41" y="57"/>
                  </a:lnTo>
                  <a:lnTo>
                    <a:pt x="30" y="76"/>
                  </a:lnTo>
                  <a:lnTo>
                    <a:pt x="19" y="98"/>
                  </a:lnTo>
                  <a:lnTo>
                    <a:pt x="11" y="120"/>
                  </a:lnTo>
                  <a:lnTo>
                    <a:pt x="5" y="14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6" name="Freeform 112"/>
            <p:cNvSpPr>
              <a:spLocks/>
            </p:cNvSpPr>
            <p:nvPr/>
          </p:nvSpPr>
          <p:spPr bwMode="auto">
            <a:xfrm>
              <a:off x="663" y="3108"/>
              <a:ext cx="19" cy="44"/>
            </a:xfrm>
            <a:custGeom>
              <a:avLst/>
              <a:gdLst>
                <a:gd name="T0" fmla="*/ 0 w 76"/>
                <a:gd name="T1" fmla="*/ 0 h 177"/>
                <a:gd name="T2" fmla="*/ 0 w 76"/>
                <a:gd name="T3" fmla="*/ 0 h 177"/>
                <a:gd name="T4" fmla="*/ 0 w 76"/>
                <a:gd name="T5" fmla="*/ 0 h 177"/>
                <a:gd name="T6" fmla="*/ 0 w 76"/>
                <a:gd name="T7" fmla="*/ 0 h 177"/>
                <a:gd name="T8" fmla="*/ 0 w 76"/>
                <a:gd name="T9" fmla="*/ 0 h 177"/>
                <a:gd name="T10" fmla="*/ 0 w 76"/>
                <a:gd name="T11" fmla="*/ 0 h 177"/>
                <a:gd name="T12" fmla="*/ 0 w 76"/>
                <a:gd name="T13" fmla="*/ 0 h 177"/>
                <a:gd name="T14" fmla="*/ 0 w 76"/>
                <a:gd name="T15" fmla="*/ 0 h 177"/>
                <a:gd name="T16" fmla="*/ 0 w 76"/>
                <a:gd name="T17" fmla="*/ 0 h 177"/>
                <a:gd name="T18" fmla="*/ 0 w 76"/>
                <a:gd name="T19" fmla="*/ 0 h 177"/>
                <a:gd name="T20" fmla="*/ 0 w 76"/>
                <a:gd name="T21" fmla="*/ 0 h 177"/>
                <a:gd name="T22" fmla="*/ 0 w 76"/>
                <a:gd name="T23" fmla="*/ 0 h 177"/>
                <a:gd name="T24" fmla="*/ 0 w 76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177"/>
                <a:gd name="T41" fmla="*/ 76 w 76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177">
                  <a:moveTo>
                    <a:pt x="69" y="87"/>
                  </a:moveTo>
                  <a:lnTo>
                    <a:pt x="74" y="65"/>
                  </a:lnTo>
                  <a:lnTo>
                    <a:pt x="76" y="44"/>
                  </a:lnTo>
                  <a:lnTo>
                    <a:pt x="74" y="21"/>
                  </a:lnTo>
                  <a:lnTo>
                    <a:pt x="69" y="0"/>
                  </a:lnTo>
                  <a:lnTo>
                    <a:pt x="32" y="21"/>
                  </a:lnTo>
                  <a:lnTo>
                    <a:pt x="11" y="73"/>
                  </a:lnTo>
                  <a:lnTo>
                    <a:pt x="0" y="133"/>
                  </a:lnTo>
                  <a:lnTo>
                    <a:pt x="3" y="177"/>
                  </a:lnTo>
                  <a:lnTo>
                    <a:pt x="27" y="161"/>
                  </a:lnTo>
                  <a:lnTo>
                    <a:pt x="44" y="138"/>
                  </a:lnTo>
                  <a:lnTo>
                    <a:pt x="57" y="111"/>
                  </a:lnTo>
                  <a:lnTo>
                    <a:pt x="69" y="87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7" name="Freeform 113"/>
            <p:cNvSpPr>
              <a:spLocks/>
            </p:cNvSpPr>
            <p:nvPr/>
          </p:nvSpPr>
          <p:spPr bwMode="auto">
            <a:xfrm>
              <a:off x="593" y="3157"/>
              <a:ext cx="26" cy="40"/>
            </a:xfrm>
            <a:custGeom>
              <a:avLst/>
              <a:gdLst>
                <a:gd name="T0" fmla="*/ 0 w 104"/>
                <a:gd name="T1" fmla="*/ 0 h 161"/>
                <a:gd name="T2" fmla="*/ 0 w 104"/>
                <a:gd name="T3" fmla="*/ 0 h 161"/>
                <a:gd name="T4" fmla="*/ 0 w 104"/>
                <a:gd name="T5" fmla="*/ 0 h 161"/>
                <a:gd name="T6" fmla="*/ 0 w 104"/>
                <a:gd name="T7" fmla="*/ 0 h 161"/>
                <a:gd name="T8" fmla="*/ 0 w 104"/>
                <a:gd name="T9" fmla="*/ 0 h 161"/>
                <a:gd name="T10" fmla="*/ 0 w 104"/>
                <a:gd name="T11" fmla="*/ 0 h 161"/>
                <a:gd name="T12" fmla="*/ 0 w 104"/>
                <a:gd name="T13" fmla="*/ 0 h 161"/>
                <a:gd name="T14" fmla="*/ 0 w 104"/>
                <a:gd name="T15" fmla="*/ 0 h 161"/>
                <a:gd name="T16" fmla="*/ 0 w 104"/>
                <a:gd name="T17" fmla="*/ 0 h 161"/>
                <a:gd name="T18" fmla="*/ 0 w 104"/>
                <a:gd name="T19" fmla="*/ 0 h 161"/>
                <a:gd name="T20" fmla="*/ 0 w 104"/>
                <a:gd name="T21" fmla="*/ 0 h 161"/>
                <a:gd name="T22" fmla="*/ 0 w 104"/>
                <a:gd name="T23" fmla="*/ 0 h 161"/>
                <a:gd name="T24" fmla="*/ 0 w 104"/>
                <a:gd name="T25" fmla="*/ 0 h 161"/>
                <a:gd name="T26" fmla="*/ 0 w 104"/>
                <a:gd name="T27" fmla="*/ 0 h 161"/>
                <a:gd name="T28" fmla="*/ 0 w 104"/>
                <a:gd name="T29" fmla="*/ 0 h 161"/>
                <a:gd name="T30" fmla="*/ 0 w 104"/>
                <a:gd name="T31" fmla="*/ 0 h 161"/>
                <a:gd name="T32" fmla="*/ 0 w 104"/>
                <a:gd name="T33" fmla="*/ 0 h 161"/>
                <a:gd name="T34" fmla="*/ 0 w 104"/>
                <a:gd name="T35" fmla="*/ 0 h 161"/>
                <a:gd name="T36" fmla="*/ 0 w 104"/>
                <a:gd name="T37" fmla="*/ 0 h 161"/>
                <a:gd name="T38" fmla="*/ 0 w 104"/>
                <a:gd name="T39" fmla="*/ 0 h 161"/>
                <a:gd name="T40" fmla="*/ 0 w 104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61"/>
                <a:gd name="T65" fmla="*/ 104 w 104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61">
                  <a:moveTo>
                    <a:pt x="85" y="90"/>
                  </a:moveTo>
                  <a:lnTo>
                    <a:pt x="93" y="67"/>
                  </a:lnTo>
                  <a:lnTo>
                    <a:pt x="101" y="43"/>
                  </a:lnTo>
                  <a:lnTo>
                    <a:pt x="104" y="21"/>
                  </a:lnTo>
                  <a:lnTo>
                    <a:pt x="101" y="0"/>
                  </a:lnTo>
                  <a:lnTo>
                    <a:pt x="83" y="2"/>
                  </a:lnTo>
                  <a:lnTo>
                    <a:pt x="63" y="16"/>
                  </a:lnTo>
                  <a:lnTo>
                    <a:pt x="47" y="37"/>
                  </a:lnTo>
                  <a:lnTo>
                    <a:pt x="30" y="62"/>
                  </a:lnTo>
                  <a:lnTo>
                    <a:pt x="19" y="90"/>
                  </a:lnTo>
                  <a:lnTo>
                    <a:pt x="9" y="117"/>
                  </a:lnTo>
                  <a:lnTo>
                    <a:pt x="3" y="141"/>
                  </a:lnTo>
                  <a:lnTo>
                    <a:pt x="0" y="161"/>
                  </a:lnTo>
                  <a:lnTo>
                    <a:pt x="14" y="157"/>
                  </a:lnTo>
                  <a:lnTo>
                    <a:pt x="28" y="152"/>
                  </a:lnTo>
                  <a:lnTo>
                    <a:pt x="41" y="144"/>
                  </a:lnTo>
                  <a:lnTo>
                    <a:pt x="53" y="133"/>
                  </a:lnTo>
                  <a:lnTo>
                    <a:pt x="60" y="125"/>
                  </a:lnTo>
                  <a:lnTo>
                    <a:pt x="69" y="111"/>
                  </a:lnTo>
                  <a:lnTo>
                    <a:pt x="76" y="101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8" name="Freeform 114"/>
            <p:cNvSpPr>
              <a:spLocks/>
            </p:cNvSpPr>
            <p:nvPr/>
          </p:nvSpPr>
          <p:spPr bwMode="auto">
            <a:xfrm>
              <a:off x="613" y="3076"/>
              <a:ext cx="18" cy="42"/>
            </a:xfrm>
            <a:custGeom>
              <a:avLst/>
              <a:gdLst>
                <a:gd name="T0" fmla="*/ 0 w 70"/>
                <a:gd name="T1" fmla="*/ 0 h 166"/>
                <a:gd name="T2" fmla="*/ 0 w 70"/>
                <a:gd name="T3" fmla="*/ 0 h 166"/>
                <a:gd name="T4" fmla="*/ 0 w 70"/>
                <a:gd name="T5" fmla="*/ 0 h 166"/>
                <a:gd name="T6" fmla="*/ 0 w 70"/>
                <a:gd name="T7" fmla="*/ 0 h 166"/>
                <a:gd name="T8" fmla="*/ 0 w 70"/>
                <a:gd name="T9" fmla="*/ 0 h 166"/>
                <a:gd name="T10" fmla="*/ 0 w 70"/>
                <a:gd name="T11" fmla="*/ 0 h 166"/>
                <a:gd name="T12" fmla="*/ 0 w 70"/>
                <a:gd name="T13" fmla="*/ 0 h 166"/>
                <a:gd name="T14" fmla="*/ 0 w 70"/>
                <a:gd name="T15" fmla="*/ 0 h 166"/>
                <a:gd name="T16" fmla="*/ 0 w 70"/>
                <a:gd name="T17" fmla="*/ 0 h 166"/>
                <a:gd name="T18" fmla="*/ 0 w 70"/>
                <a:gd name="T19" fmla="*/ 0 h 166"/>
                <a:gd name="T20" fmla="*/ 0 w 70"/>
                <a:gd name="T21" fmla="*/ 0 h 166"/>
                <a:gd name="T22" fmla="*/ 0 w 70"/>
                <a:gd name="T23" fmla="*/ 0 h 166"/>
                <a:gd name="T24" fmla="*/ 0 w 70"/>
                <a:gd name="T25" fmla="*/ 0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66"/>
                <a:gd name="T41" fmla="*/ 70 w 70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66">
                  <a:moveTo>
                    <a:pt x="62" y="85"/>
                  </a:moveTo>
                  <a:lnTo>
                    <a:pt x="67" y="63"/>
                  </a:lnTo>
                  <a:lnTo>
                    <a:pt x="70" y="41"/>
                  </a:lnTo>
                  <a:lnTo>
                    <a:pt x="67" y="22"/>
                  </a:lnTo>
                  <a:lnTo>
                    <a:pt x="62" y="0"/>
                  </a:lnTo>
                  <a:lnTo>
                    <a:pt x="30" y="25"/>
                  </a:lnTo>
                  <a:lnTo>
                    <a:pt x="10" y="71"/>
                  </a:lnTo>
                  <a:lnTo>
                    <a:pt x="0" y="126"/>
                  </a:lnTo>
                  <a:lnTo>
                    <a:pt x="2" y="166"/>
                  </a:lnTo>
                  <a:lnTo>
                    <a:pt x="26" y="153"/>
                  </a:lnTo>
                  <a:lnTo>
                    <a:pt x="43" y="134"/>
                  </a:lnTo>
                  <a:lnTo>
                    <a:pt x="53" y="110"/>
                  </a:lnTo>
                  <a:lnTo>
                    <a:pt x="62" y="85"/>
                  </a:lnTo>
                  <a:close/>
                </a:path>
              </a:pathLst>
            </a:custGeom>
            <a:solidFill>
              <a:srgbClr val="AD54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9" name="Freeform 115"/>
            <p:cNvSpPr>
              <a:spLocks/>
            </p:cNvSpPr>
            <p:nvPr/>
          </p:nvSpPr>
          <p:spPr bwMode="auto">
            <a:xfrm>
              <a:off x="670" y="3109"/>
              <a:ext cx="24" cy="50"/>
            </a:xfrm>
            <a:custGeom>
              <a:avLst/>
              <a:gdLst>
                <a:gd name="T0" fmla="*/ 0 w 92"/>
                <a:gd name="T1" fmla="*/ 0 h 202"/>
                <a:gd name="T2" fmla="*/ 0 w 92"/>
                <a:gd name="T3" fmla="*/ 0 h 202"/>
                <a:gd name="T4" fmla="*/ 0 w 92"/>
                <a:gd name="T5" fmla="*/ 0 h 202"/>
                <a:gd name="T6" fmla="*/ 0 w 92"/>
                <a:gd name="T7" fmla="*/ 0 h 202"/>
                <a:gd name="T8" fmla="*/ 0 w 92"/>
                <a:gd name="T9" fmla="*/ 0 h 202"/>
                <a:gd name="T10" fmla="*/ 0 w 92"/>
                <a:gd name="T11" fmla="*/ 0 h 202"/>
                <a:gd name="T12" fmla="*/ 0 w 92"/>
                <a:gd name="T13" fmla="*/ 0 h 202"/>
                <a:gd name="T14" fmla="*/ 0 w 92"/>
                <a:gd name="T15" fmla="*/ 0 h 202"/>
                <a:gd name="T16" fmla="*/ 0 w 92"/>
                <a:gd name="T17" fmla="*/ 0 h 202"/>
                <a:gd name="T18" fmla="*/ 0 w 92"/>
                <a:gd name="T19" fmla="*/ 0 h 202"/>
                <a:gd name="T20" fmla="*/ 0 w 92"/>
                <a:gd name="T21" fmla="*/ 0 h 202"/>
                <a:gd name="T22" fmla="*/ 0 w 92"/>
                <a:gd name="T23" fmla="*/ 0 h 202"/>
                <a:gd name="T24" fmla="*/ 0 w 92"/>
                <a:gd name="T25" fmla="*/ 0 h 202"/>
                <a:gd name="T26" fmla="*/ 0 w 92"/>
                <a:gd name="T27" fmla="*/ 0 h 202"/>
                <a:gd name="T28" fmla="*/ 0 w 92"/>
                <a:gd name="T29" fmla="*/ 0 h 202"/>
                <a:gd name="T30" fmla="*/ 0 w 92"/>
                <a:gd name="T31" fmla="*/ 0 h 202"/>
                <a:gd name="T32" fmla="*/ 0 w 92"/>
                <a:gd name="T33" fmla="*/ 0 h 202"/>
                <a:gd name="T34" fmla="*/ 0 w 92"/>
                <a:gd name="T35" fmla="*/ 0 h 202"/>
                <a:gd name="T36" fmla="*/ 0 w 92"/>
                <a:gd name="T37" fmla="*/ 0 h 202"/>
                <a:gd name="T38" fmla="*/ 0 w 92"/>
                <a:gd name="T39" fmla="*/ 0 h 202"/>
                <a:gd name="T40" fmla="*/ 0 w 92"/>
                <a:gd name="T41" fmla="*/ 0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202"/>
                <a:gd name="T65" fmla="*/ 92 w 92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202">
                  <a:moveTo>
                    <a:pt x="0" y="196"/>
                  </a:moveTo>
                  <a:lnTo>
                    <a:pt x="0" y="198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5" y="202"/>
                  </a:lnTo>
                  <a:lnTo>
                    <a:pt x="25" y="196"/>
                  </a:lnTo>
                  <a:lnTo>
                    <a:pt x="41" y="188"/>
                  </a:lnTo>
                  <a:lnTo>
                    <a:pt x="55" y="175"/>
                  </a:lnTo>
                  <a:lnTo>
                    <a:pt x="65" y="158"/>
                  </a:lnTo>
                  <a:lnTo>
                    <a:pt x="74" y="142"/>
                  </a:lnTo>
                  <a:lnTo>
                    <a:pt x="79" y="122"/>
                  </a:lnTo>
                  <a:lnTo>
                    <a:pt x="85" y="103"/>
                  </a:lnTo>
                  <a:lnTo>
                    <a:pt x="90" y="85"/>
                  </a:lnTo>
                  <a:lnTo>
                    <a:pt x="92" y="65"/>
                  </a:lnTo>
                  <a:lnTo>
                    <a:pt x="92" y="41"/>
                  </a:lnTo>
                  <a:lnTo>
                    <a:pt x="87" y="19"/>
                  </a:lnTo>
                  <a:lnTo>
                    <a:pt x="79" y="0"/>
                  </a:lnTo>
                  <a:lnTo>
                    <a:pt x="71" y="55"/>
                  </a:lnTo>
                  <a:lnTo>
                    <a:pt x="60" y="109"/>
                  </a:lnTo>
                  <a:lnTo>
                    <a:pt x="39" y="158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2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0" name="Freeform 116"/>
            <p:cNvSpPr>
              <a:spLocks/>
            </p:cNvSpPr>
            <p:nvPr/>
          </p:nvSpPr>
          <p:spPr bwMode="auto">
            <a:xfrm>
              <a:off x="598" y="3162"/>
              <a:ext cx="31" cy="45"/>
            </a:xfrm>
            <a:custGeom>
              <a:avLst/>
              <a:gdLst>
                <a:gd name="T0" fmla="*/ 0 w 122"/>
                <a:gd name="T1" fmla="*/ 0 h 182"/>
                <a:gd name="T2" fmla="*/ 0 w 122"/>
                <a:gd name="T3" fmla="*/ 0 h 182"/>
                <a:gd name="T4" fmla="*/ 0 w 122"/>
                <a:gd name="T5" fmla="*/ 0 h 182"/>
                <a:gd name="T6" fmla="*/ 0 w 122"/>
                <a:gd name="T7" fmla="*/ 0 h 182"/>
                <a:gd name="T8" fmla="*/ 0 w 122"/>
                <a:gd name="T9" fmla="*/ 0 h 182"/>
                <a:gd name="T10" fmla="*/ 0 w 122"/>
                <a:gd name="T11" fmla="*/ 0 h 182"/>
                <a:gd name="T12" fmla="*/ 0 w 122"/>
                <a:gd name="T13" fmla="*/ 0 h 182"/>
                <a:gd name="T14" fmla="*/ 0 w 122"/>
                <a:gd name="T15" fmla="*/ 0 h 182"/>
                <a:gd name="T16" fmla="*/ 0 w 122"/>
                <a:gd name="T17" fmla="*/ 0 h 182"/>
                <a:gd name="T18" fmla="*/ 0 w 122"/>
                <a:gd name="T19" fmla="*/ 0 h 182"/>
                <a:gd name="T20" fmla="*/ 0 w 122"/>
                <a:gd name="T21" fmla="*/ 0 h 182"/>
                <a:gd name="T22" fmla="*/ 0 w 122"/>
                <a:gd name="T23" fmla="*/ 0 h 182"/>
                <a:gd name="T24" fmla="*/ 0 w 122"/>
                <a:gd name="T25" fmla="*/ 0 h 182"/>
                <a:gd name="T26" fmla="*/ 0 w 122"/>
                <a:gd name="T27" fmla="*/ 0 h 182"/>
                <a:gd name="T28" fmla="*/ 0 w 122"/>
                <a:gd name="T29" fmla="*/ 0 h 182"/>
                <a:gd name="T30" fmla="*/ 0 w 122"/>
                <a:gd name="T31" fmla="*/ 0 h 182"/>
                <a:gd name="T32" fmla="*/ 0 w 122"/>
                <a:gd name="T33" fmla="*/ 0 h 182"/>
                <a:gd name="T34" fmla="*/ 0 w 122"/>
                <a:gd name="T35" fmla="*/ 0 h 182"/>
                <a:gd name="T36" fmla="*/ 0 w 122"/>
                <a:gd name="T37" fmla="*/ 0 h 182"/>
                <a:gd name="T38" fmla="*/ 0 w 122"/>
                <a:gd name="T39" fmla="*/ 0 h 182"/>
                <a:gd name="T40" fmla="*/ 0 w 122"/>
                <a:gd name="T41" fmla="*/ 0 h 182"/>
                <a:gd name="T42" fmla="*/ 0 w 122"/>
                <a:gd name="T43" fmla="*/ 0 h 182"/>
                <a:gd name="T44" fmla="*/ 0 w 122"/>
                <a:gd name="T45" fmla="*/ 0 h 182"/>
                <a:gd name="T46" fmla="*/ 0 w 122"/>
                <a:gd name="T47" fmla="*/ 0 h 182"/>
                <a:gd name="T48" fmla="*/ 0 w 122"/>
                <a:gd name="T49" fmla="*/ 0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182"/>
                <a:gd name="T77" fmla="*/ 122 w 122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182">
                  <a:moveTo>
                    <a:pt x="2" y="172"/>
                  </a:moveTo>
                  <a:lnTo>
                    <a:pt x="0" y="174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4" y="179"/>
                  </a:lnTo>
                  <a:lnTo>
                    <a:pt x="42" y="172"/>
                  </a:lnTo>
                  <a:lnTo>
                    <a:pt x="60" y="163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5" y="117"/>
                  </a:lnTo>
                  <a:lnTo>
                    <a:pt x="106" y="98"/>
                  </a:lnTo>
                  <a:lnTo>
                    <a:pt x="113" y="82"/>
                  </a:lnTo>
                  <a:lnTo>
                    <a:pt x="119" y="59"/>
                  </a:lnTo>
                  <a:lnTo>
                    <a:pt x="122" y="41"/>
                  </a:lnTo>
                  <a:lnTo>
                    <a:pt x="122" y="18"/>
                  </a:lnTo>
                  <a:lnTo>
                    <a:pt x="116" y="0"/>
                  </a:lnTo>
                  <a:lnTo>
                    <a:pt x="108" y="24"/>
                  </a:lnTo>
                  <a:lnTo>
                    <a:pt x="97" y="48"/>
                  </a:lnTo>
                  <a:lnTo>
                    <a:pt x="90" y="76"/>
                  </a:lnTo>
                  <a:lnTo>
                    <a:pt x="76" y="98"/>
                  </a:lnTo>
                  <a:lnTo>
                    <a:pt x="62" y="122"/>
                  </a:lnTo>
                  <a:lnTo>
                    <a:pt x="46" y="142"/>
                  </a:lnTo>
                  <a:lnTo>
                    <a:pt x="26" y="158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1" name="Freeform 117"/>
            <p:cNvSpPr>
              <a:spLocks/>
            </p:cNvSpPr>
            <p:nvPr/>
          </p:nvSpPr>
          <p:spPr bwMode="auto">
            <a:xfrm>
              <a:off x="620" y="3079"/>
              <a:ext cx="22" cy="48"/>
            </a:xfrm>
            <a:custGeom>
              <a:avLst/>
              <a:gdLst>
                <a:gd name="T0" fmla="*/ 0 w 87"/>
                <a:gd name="T1" fmla="*/ 0 h 191"/>
                <a:gd name="T2" fmla="*/ 0 w 87"/>
                <a:gd name="T3" fmla="*/ 0 h 191"/>
                <a:gd name="T4" fmla="*/ 0 w 87"/>
                <a:gd name="T5" fmla="*/ 0 h 191"/>
                <a:gd name="T6" fmla="*/ 0 w 87"/>
                <a:gd name="T7" fmla="*/ 0 h 191"/>
                <a:gd name="T8" fmla="*/ 0 w 87"/>
                <a:gd name="T9" fmla="*/ 0 h 191"/>
                <a:gd name="T10" fmla="*/ 0 w 87"/>
                <a:gd name="T11" fmla="*/ 0 h 191"/>
                <a:gd name="T12" fmla="*/ 0 w 87"/>
                <a:gd name="T13" fmla="*/ 0 h 191"/>
                <a:gd name="T14" fmla="*/ 0 w 87"/>
                <a:gd name="T15" fmla="*/ 0 h 191"/>
                <a:gd name="T16" fmla="*/ 0 w 87"/>
                <a:gd name="T17" fmla="*/ 0 h 191"/>
                <a:gd name="T18" fmla="*/ 0 w 87"/>
                <a:gd name="T19" fmla="*/ 0 h 191"/>
                <a:gd name="T20" fmla="*/ 0 w 87"/>
                <a:gd name="T21" fmla="*/ 0 h 191"/>
                <a:gd name="T22" fmla="*/ 0 w 87"/>
                <a:gd name="T23" fmla="*/ 0 h 191"/>
                <a:gd name="T24" fmla="*/ 0 w 87"/>
                <a:gd name="T25" fmla="*/ 0 h 191"/>
                <a:gd name="T26" fmla="*/ 0 w 87"/>
                <a:gd name="T27" fmla="*/ 0 h 191"/>
                <a:gd name="T28" fmla="*/ 0 w 87"/>
                <a:gd name="T29" fmla="*/ 0 h 191"/>
                <a:gd name="T30" fmla="*/ 0 w 87"/>
                <a:gd name="T31" fmla="*/ 0 h 191"/>
                <a:gd name="T32" fmla="*/ 0 w 87"/>
                <a:gd name="T33" fmla="*/ 0 h 191"/>
                <a:gd name="T34" fmla="*/ 0 w 87"/>
                <a:gd name="T35" fmla="*/ 0 h 191"/>
                <a:gd name="T36" fmla="*/ 0 w 87"/>
                <a:gd name="T37" fmla="*/ 0 h 191"/>
                <a:gd name="T38" fmla="*/ 0 w 87"/>
                <a:gd name="T39" fmla="*/ 0 h 191"/>
                <a:gd name="T40" fmla="*/ 0 w 87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191"/>
                <a:gd name="T65" fmla="*/ 87 w 87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191">
                  <a:moveTo>
                    <a:pt x="0" y="180"/>
                  </a:moveTo>
                  <a:lnTo>
                    <a:pt x="0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0" y="185"/>
                  </a:lnTo>
                  <a:lnTo>
                    <a:pt x="36" y="175"/>
                  </a:lnTo>
                  <a:lnTo>
                    <a:pt x="47" y="161"/>
                  </a:lnTo>
                  <a:lnTo>
                    <a:pt x="57" y="147"/>
                  </a:lnTo>
                  <a:lnTo>
                    <a:pt x="68" y="131"/>
                  </a:lnTo>
                  <a:lnTo>
                    <a:pt x="74" y="112"/>
                  </a:lnTo>
                  <a:lnTo>
                    <a:pt x="82" y="95"/>
                  </a:lnTo>
                  <a:lnTo>
                    <a:pt x="87" y="79"/>
                  </a:lnTo>
                  <a:lnTo>
                    <a:pt x="87" y="60"/>
                  </a:lnTo>
                  <a:lnTo>
                    <a:pt x="87" y="39"/>
                  </a:lnTo>
                  <a:lnTo>
                    <a:pt x="85" y="16"/>
                  </a:lnTo>
                  <a:lnTo>
                    <a:pt x="77" y="0"/>
                  </a:lnTo>
                  <a:lnTo>
                    <a:pt x="68" y="52"/>
                  </a:lnTo>
                  <a:lnTo>
                    <a:pt x="57" y="101"/>
                  </a:lnTo>
                  <a:lnTo>
                    <a:pt x="36" y="147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2" name="Freeform 118"/>
            <p:cNvSpPr>
              <a:spLocks/>
            </p:cNvSpPr>
            <p:nvPr/>
          </p:nvSpPr>
          <p:spPr bwMode="auto">
            <a:xfrm>
              <a:off x="675" y="3258"/>
              <a:ext cx="62" cy="80"/>
            </a:xfrm>
            <a:custGeom>
              <a:avLst/>
              <a:gdLst>
                <a:gd name="T0" fmla="*/ 0 w 248"/>
                <a:gd name="T1" fmla="*/ 0 h 318"/>
                <a:gd name="T2" fmla="*/ 0 w 248"/>
                <a:gd name="T3" fmla="*/ 0 h 318"/>
                <a:gd name="T4" fmla="*/ 0 w 248"/>
                <a:gd name="T5" fmla="*/ 0 h 318"/>
                <a:gd name="T6" fmla="*/ 0 w 248"/>
                <a:gd name="T7" fmla="*/ 0 h 318"/>
                <a:gd name="T8" fmla="*/ 0 w 248"/>
                <a:gd name="T9" fmla="*/ 0 h 318"/>
                <a:gd name="T10" fmla="*/ 0 w 248"/>
                <a:gd name="T11" fmla="*/ 0 h 318"/>
                <a:gd name="T12" fmla="*/ 0 w 248"/>
                <a:gd name="T13" fmla="*/ 0 h 318"/>
                <a:gd name="T14" fmla="*/ 0 w 248"/>
                <a:gd name="T15" fmla="*/ 0 h 318"/>
                <a:gd name="T16" fmla="*/ 0 w 248"/>
                <a:gd name="T17" fmla="*/ 0 h 318"/>
                <a:gd name="T18" fmla="*/ 0 w 248"/>
                <a:gd name="T19" fmla="*/ 0 h 318"/>
                <a:gd name="T20" fmla="*/ 0 w 248"/>
                <a:gd name="T21" fmla="*/ 0 h 318"/>
                <a:gd name="T22" fmla="*/ 0 w 248"/>
                <a:gd name="T23" fmla="*/ 0 h 318"/>
                <a:gd name="T24" fmla="*/ 0 w 248"/>
                <a:gd name="T25" fmla="*/ 0 h 318"/>
                <a:gd name="T26" fmla="*/ 0 w 248"/>
                <a:gd name="T27" fmla="*/ 0 h 318"/>
                <a:gd name="T28" fmla="*/ 0 w 248"/>
                <a:gd name="T29" fmla="*/ 0 h 318"/>
                <a:gd name="T30" fmla="*/ 0 w 248"/>
                <a:gd name="T31" fmla="*/ 0 h 318"/>
                <a:gd name="T32" fmla="*/ 0 w 248"/>
                <a:gd name="T33" fmla="*/ 0 h 318"/>
                <a:gd name="T34" fmla="*/ 0 w 248"/>
                <a:gd name="T35" fmla="*/ 0 h 318"/>
                <a:gd name="T36" fmla="*/ 0 w 248"/>
                <a:gd name="T37" fmla="*/ 0 h 318"/>
                <a:gd name="T38" fmla="*/ 0 w 248"/>
                <a:gd name="T39" fmla="*/ 0 h 318"/>
                <a:gd name="T40" fmla="*/ 0 w 248"/>
                <a:gd name="T41" fmla="*/ 0 h 3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18"/>
                <a:gd name="T65" fmla="*/ 248 w 248"/>
                <a:gd name="T66" fmla="*/ 318 h 3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18">
                  <a:moveTo>
                    <a:pt x="248" y="229"/>
                  </a:moveTo>
                  <a:lnTo>
                    <a:pt x="220" y="177"/>
                  </a:lnTo>
                  <a:lnTo>
                    <a:pt x="207" y="120"/>
                  </a:lnTo>
                  <a:lnTo>
                    <a:pt x="202" y="60"/>
                  </a:lnTo>
                  <a:lnTo>
                    <a:pt x="207" y="0"/>
                  </a:lnTo>
                  <a:lnTo>
                    <a:pt x="163" y="25"/>
                  </a:lnTo>
                  <a:lnTo>
                    <a:pt x="128" y="58"/>
                  </a:lnTo>
                  <a:lnTo>
                    <a:pt x="98" y="95"/>
                  </a:lnTo>
                  <a:lnTo>
                    <a:pt x="73" y="136"/>
                  </a:lnTo>
                  <a:lnTo>
                    <a:pt x="55" y="182"/>
                  </a:lnTo>
                  <a:lnTo>
                    <a:pt x="36" y="229"/>
                  </a:lnTo>
                  <a:lnTo>
                    <a:pt x="20" y="276"/>
                  </a:lnTo>
                  <a:lnTo>
                    <a:pt x="0" y="318"/>
                  </a:lnTo>
                  <a:lnTo>
                    <a:pt x="32" y="313"/>
                  </a:lnTo>
                  <a:lnTo>
                    <a:pt x="66" y="308"/>
                  </a:lnTo>
                  <a:lnTo>
                    <a:pt x="98" y="300"/>
                  </a:lnTo>
                  <a:lnTo>
                    <a:pt x="131" y="290"/>
                  </a:lnTo>
                  <a:lnTo>
                    <a:pt x="161" y="278"/>
                  </a:lnTo>
                  <a:lnTo>
                    <a:pt x="191" y="265"/>
                  </a:lnTo>
                  <a:lnTo>
                    <a:pt x="220" y="248"/>
                  </a:lnTo>
                  <a:lnTo>
                    <a:pt x="248" y="229"/>
                  </a:lnTo>
                  <a:close/>
                </a:path>
              </a:pathLst>
            </a:custGeom>
            <a:solidFill>
              <a:srgbClr val="93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3" name="Freeform 119"/>
            <p:cNvSpPr>
              <a:spLocks/>
            </p:cNvSpPr>
            <p:nvPr/>
          </p:nvSpPr>
          <p:spPr bwMode="auto">
            <a:xfrm>
              <a:off x="684" y="3270"/>
              <a:ext cx="40" cy="53"/>
            </a:xfrm>
            <a:custGeom>
              <a:avLst/>
              <a:gdLst>
                <a:gd name="T0" fmla="*/ 0 w 160"/>
                <a:gd name="T1" fmla="*/ 0 h 210"/>
                <a:gd name="T2" fmla="*/ 0 w 160"/>
                <a:gd name="T3" fmla="*/ 0 h 210"/>
                <a:gd name="T4" fmla="*/ 0 w 160"/>
                <a:gd name="T5" fmla="*/ 0 h 210"/>
                <a:gd name="T6" fmla="*/ 0 w 160"/>
                <a:gd name="T7" fmla="*/ 0 h 210"/>
                <a:gd name="T8" fmla="*/ 0 w 160"/>
                <a:gd name="T9" fmla="*/ 0 h 210"/>
                <a:gd name="T10" fmla="*/ 0 w 160"/>
                <a:gd name="T11" fmla="*/ 0 h 210"/>
                <a:gd name="T12" fmla="*/ 0 w 160"/>
                <a:gd name="T13" fmla="*/ 0 h 210"/>
                <a:gd name="T14" fmla="*/ 0 w 160"/>
                <a:gd name="T15" fmla="*/ 0 h 210"/>
                <a:gd name="T16" fmla="*/ 0 w 160"/>
                <a:gd name="T17" fmla="*/ 0 h 210"/>
                <a:gd name="T18" fmla="*/ 0 w 160"/>
                <a:gd name="T19" fmla="*/ 0 h 210"/>
                <a:gd name="T20" fmla="*/ 0 w 160"/>
                <a:gd name="T21" fmla="*/ 0 h 210"/>
                <a:gd name="T22" fmla="*/ 0 w 160"/>
                <a:gd name="T23" fmla="*/ 0 h 210"/>
                <a:gd name="T24" fmla="*/ 0 w 160"/>
                <a:gd name="T25" fmla="*/ 0 h 210"/>
                <a:gd name="T26" fmla="*/ 0 w 160"/>
                <a:gd name="T27" fmla="*/ 0 h 210"/>
                <a:gd name="T28" fmla="*/ 0 w 160"/>
                <a:gd name="T29" fmla="*/ 0 h 210"/>
                <a:gd name="T30" fmla="*/ 0 w 160"/>
                <a:gd name="T31" fmla="*/ 0 h 210"/>
                <a:gd name="T32" fmla="*/ 0 w 160"/>
                <a:gd name="T33" fmla="*/ 0 h 210"/>
                <a:gd name="T34" fmla="*/ 0 w 160"/>
                <a:gd name="T35" fmla="*/ 0 h 210"/>
                <a:gd name="T36" fmla="*/ 0 w 160"/>
                <a:gd name="T37" fmla="*/ 0 h 210"/>
                <a:gd name="T38" fmla="*/ 0 w 160"/>
                <a:gd name="T39" fmla="*/ 0 h 210"/>
                <a:gd name="T40" fmla="*/ 0 w 160"/>
                <a:gd name="T41" fmla="*/ 0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10"/>
                <a:gd name="T65" fmla="*/ 160 w 160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10">
                  <a:moveTo>
                    <a:pt x="160" y="150"/>
                  </a:moveTo>
                  <a:lnTo>
                    <a:pt x="141" y="115"/>
                  </a:lnTo>
                  <a:lnTo>
                    <a:pt x="130" y="80"/>
                  </a:lnTo>
                  <a:lnTo>
                    <a:pt x="125" y="39"/>
                  </a:lnTo>
                  <a:lnTo>
                    <a:pt x="130" y="0"/>
                  </a:lnTo>
                  <a:lnTo>
                    <a:pt x="103" y="16"/>
                  </a:lnTo>
                  <a:lnTo>
                    <a:pt x="78" y="39"/>
                  </a:lnTo>
                  <a:lnTo>
                    <a:pt x="62" y="63"/>
                  </a:lnTo>
                  <a:lnTo>
                    <a:pt x="46" y="90"/>
                  </a:lnTo>
                  <a:lnTo>
                    <a:pt x="32" y="120"/>
                  </a:lnTo>
                  <a:lnTo>
                    <a:pt x="21" y="150"/>
                  </a:lnTo>
                  <a:lnTo>
                    <a:pt x="10" y="180"/>
                  </a:lnTo>
                  <a:lnTo>
                    <a:pt x="0" y="210"/>
                  </a:lnTo>
                  <a:lnTo>
                    <a:pt x="19" y="207"/>
                  </a:lnTo>
                  <a:lnTo>
                    <a:pt x="40" y="202"/>
                  </a:lnTo>
                  <a:lnTo>
                    <a:pt x="60" y="197"/>
                  </a:lnTo>
                  <a:lnTo>
                    <a:pt x="81" y="191"/>
                  </a:lnTo>
                  <a:lnTo>
                    <a:pt x="100" y="183"/>
                  </a:lnTo>
                  <a:lnTo>
                    <a:pt x="122" y="172"/>
                  </a:lnTo>
                  <a:lnTo>
                    <a:pt x="141" y="161"/>
                  </a:lnTo>
                  <a:lnTo>
                    <a:pt x="160" y="15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4" name="Freeform 120"/>
            <p:cNvSpPr>
              <a:spLocks/>
            </p:cNvSpPr>
            <p:nvPr/>
          </p:nvSpPr>
          <p:spPr bwMode="auto">
            <a:xfrm>
              <a:off x="564" y="3437"/>
              <a:ext cx="93" cy="190"/>
            </a:xfrm>
            <a:custGeom>
              <a:avLst/>
              <a:gdLst>
                <a:gd name="T0" fmla="*/ 0 w 370"/>
                <a:gd name="T1" fmla="*/ 0 h 760"/>
                <a:gd name="T2" fmla="*/ 0 w 370"/>
                <a:gd name="T3" fmla="*/ 0 h 760"/>
                <a:gd name="T4" fmla="*/ 0 w 370"/>
                <a:gd name="T5" fmla="*/ 0 h 760"/>
                <a:gd name="T6" fmla="*/ 0 w 370"/>
                <a:gd name="T7" fmla="*/ 0 h 760"/>
                <a:gd name="T8" fmla="*/ 0 w 370"/>
                <a:gd name="T9" fmla="*/ 0 h 760"/>
                <a:gd name="T10" fmla="*/ 0 w 370"/>
                <a:gd name="T11" fmla="*/ 0 h 760"/>
                <a:gd name="T12" fmla="*/ 0 w 370"/>
                <a:gd name="T13" fmla="*/ 0 h 760"/>
                <a:gd name="T14" fmla="*/ 0 w 370"/>
                <a:gd name="T15" fmla="*/ 0 h 760"/>
                <a:gd name="T16" fmla="*/ 0 w 370"/>
                <a:gd name="T17" fmla="*/ 0 h 760"/>
                <a:gd name="T18" fmla="*/ 0 w 370"/>
                <a:gd name="T19" fmla="*/ 0 h 760"/>
                <a:gd name="T20" fmla="*/ 0 w 370"/>
                <a:gd name="T21" fmla="*/ 0 h 760"/>
                <a:gd name="T22" fmla="*/ 0 w 370"/>
                <a:gd name="T23" fmla="*/ 0 h 760"/>
                <a:gd name="T24" fmla="*/ 0 w 370"/>
                <a:gd name="T25" fmla="*/ 0 h 760"/>
                <a:gd name="T26" fmla="*/ 0 w 370"/>
                <a:gd name="T27" fmla="*/ 0 h 760"/>
                <a:gd name="T28" fmla="*/ 0 w 370"/>
                <a:gd name="T29" fmla="*/ 0 h 760"/>
                <a:gd name="T30" fmla="*/ 0 w 370"/>
                <a:gd name="T31" fmla="*/ 0 h 760"/>
                <a:gd name="T32" fmla="*/ 0 w 370"/>
                <a:gd name="T33" fmla="*/ 0 h 760"/>
                <a:gd name="T34" fmla="*/ 0 w 370"/>
                <a:gd name="T35" fmla="*/ 0 h 760"/>
                <a:gd name="T36" fmla="*/ 0 w 370"/>
                <a:gd name="T37" fmla="*/ 0 h 760"/>
                <a:gd name="T38" fmla="*/ 0 w 370"/>
                <a:gd name="T39" fmla="*/ 0 h 760"/>
                <a:gd name="T40" fmla="*/ 0 w 370"/>
                <a:gd name="T41" fmla="*/ 0 h 760"/>
                <a:gd name="T42" fmla="*/ 0 w 370"/>
                <a:gd name="T43" fmla="*/ 0 h 760"/>
                <a:gd name="T44" fmla="*/ 0 w 370"/>
                <a:gd name="T45" fmla="*/ 0 h 760"/>
                <a:gd name="T46" fmla="*/ 0 w 370"/>
                <a:gd name="T47" fmla="*/ 0 h 760"/>
                <a:gd name="T48" fmla="*/ 0 w 370"/>
                <a:gd name="T49" fmla="*/ 0 h 760"/>
                <a:gd name="T50" fmla="*/ 0 w 370"/>
                <a:gd name="T51" fmla="*/ 0 h 760"/>
                <a:gd name="T52" fmla="*/ 0 w 370"/>
                <a:gd name="T53" fmla="*/ 0 h 760"/>
                <a:gd name="T54" fmla="*/ 0 w 370"/>
                <a:gd name="T55" fmla="*/ 0 h 760"/>
                <a:gd name="T56" fmla="*/ 0 w 370"/>
                <a:gd name="T57" fmla="*/ 0 h 760"/>
                <a:gd name="T58" fmla="*/ 0 w 370"/>
                <a:gd name="T59" fmla="*/ 0 h 760"/>
                <a:gd name="T60" fmla="*/ 0 w 370"/>
                <a:gd name="T61" fmla="*/ 0 h 760"/>
                <a:gd name="T62" fmla="*/ 0 w 370"/>
                <a:gd name="T63" fmla="*/ 0 h 760"/>
                <a:gd name="T64" fmla="*/ 0 w 370"/>
                <a:gd name="T65" fmla="*/ 0 h 760"/>
                <a:gd name="T66" fmla="*/ 0 w 370"/>
                <a:gd name="T67" fmla="*/ 0 h 760"/>
                <a:gd name="T68" fmla="*/ 0 w 370"/>
                <a:gd name="T69" fmla="*/ 0 h 760"/>
                <a:gd name="T70" fmla="*/ 0 w 370"/>
                <a:gd name="T71" fmla="*/ 0 h 760"/>
                <a:gd name="T72" fmla="*/ 0 w 370"/>
                <a:gd name="T73" fmla="*/ 0 h 760"/>
                <a:gd name="T74" fmla="*/ 0 w 370"/>
                <a:gd name="T75" fmla="*/ 0 h 760"/>
                <a:gd name="T76" fmla="*/ 0 w 370"/>
                <a:gd name="T77" fmla="*/ 0 h 760"/>
                <a:gd name="T78" fmla="*/ 0 w 370"/>
                <a:gd name="T79" fmla="*/ 0 h 760"/>
                <a:gd name="T80" fmla="*/ 0 w 370"/>
                <a:gd name="T81" fmla="*/ 0 h 7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760"/>
                <a:gd name="T125" fmla="*/ 370 w 370"/>
                <a:gd name="T126" fmla="*/ 760 h 7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760">
                  <a:moveTo>
                    <a:pt x="8" y="760"/>
                  </a:moveTo>
                  <a:lnTo>
                    <a:pt x="52" y="755"/>
                  </a:lnTo>
                  <a:lnTo>
                    <a:pt x="96" y="746"/>
                  </a:lnTo>
                  <a:lnTo>
                    <a:pt x="139" y="735"/>
                  </a:lnTo>
                  <a:lnTo>
                    <a:pt x="179" y="725"/>
                  </a:lnTo>
                  <a:lnTo>
                    <a:pt x="223" y="714"/>
                  </a:lnTo>
                  <a:lnTo>
                    <a:pt x="264" y="700"/>
                  </a:lnTo>
                  <a:lnTo>
                    <a:pt x="305" y="684"/>
                  </a:lnTo>
                  <a:lnTo>
                    <a:pt x="343" y="665"/>
                  </a:lnTo>
                  <a:lnTo>
                    <a:pt x="351" y="659"/>
                  </a:lnTo>
                  <a:lnTo>
                    <a:pt x="356" y="654"/>
                  </a:lnTo>
                  <a:lnTo>
                    <a:pt x="363" y="649"/>
                  </a:lnTo>
                  <a:lnTo>
                    <a:pt x="370" y="640"/>
                  </a:lnTo>
                  <a:lnTo>
                    <a:pt x="330" y="615"/>
                  </a:lnTo>
                  <a:lnTo>
                    <a:pt x="308" y="589"/>
                  </a:lnTo>
                  <a:lnTo>
                    <a:pt x="300" y="555"/>
                  </a:lnTo>
                  <a:lnTo>
                    <a:pt x="300" y="520"/>
                  </a:lnTo>
                  <a:lnTo>
                    <a:pt x="305" y="488"/>
                  </a:lnTo>
                  <a:lnTo>
                    <a:pt x="313" y="452"/>
                  </a:lnTo>
                  <a:lnTo>
                    <a:pt x="313" y="422"/>
                  </a:lnTo>
                  <a:lnTo>
                    <a:pt x="308" y="396"/>
                  </a:lnTo>
                  <a:lnTo>
                    <a:pt x="291" y="368"/>
                  </a:lnTo>
                  <a:lnTo>
                    <a:pt x="278" y="343"/>
                  </a:lnTo>
                  <a:lnTo>
                    <a:pt x="267" y="316"/>
                  </a:lnTo>
                  <a:lnTo>
                    <a:pt x="264" y="283"/>
                  </a:lnTo>
                  <a:lnTo>
                    <a:pt x="275" y="237"/>
                  </a:lnTo>
                  <a:lnTo>
                    <a:pt x="294" y="194"/>
                  </a:lnTo>
                  <a:lnTo>
                    <a:pt x="310" y="147"/>
                  </a:lnTo>
                  <a:lnTo>
                    <a:pt x="308" y="96"/>
                  </a:lnTo>
                  <a:lnTo>
                    <a:pt x="297" y="71"/>
                  </a:lnTo>
                  <a:lnTo>
                    <a:pt x="283" y="46"/>
                  </a:lnTo>
                  <a:lnTo>
                    <a:pt x="275" y="25"/>
                  </a:lnTo>
                  <a:lnTo>
                    <a:pt x="275" y="0"/>
                  </a:lnTo>
                  <a:lnTo>
                    <a:pt x="207" y="71"/>
                  </a:lnTo>
                  <a:lnTo>
                    <a:pt x="147" y="156"/>
                  </a:lnTo>
                  <a:lnTo>
                    <a:pt x="98" y="248"/>
                  </a:lnTo>
                  <a:lnTo>
                    <a:pt x="57" y="349"/>
                  </a:lnTo>
                  <a:lnTo>
                    <a:pt x="25" y="455"/>
                  </a:lnTo>
                  <a:lnTo>
                    <a:pt x="8" y="559"/>
                  </a:lnTo>
                  <a:lnTo>
                    <a:pt x="0" y="663"/>
                  </a:lnTo>
                  <a:lnTo>
                    <a:pt x="8" y="760"/>
                  </a:lnTo>
                  <a:close/>
                </a:path>
              </a:pathLst>
            </a:custGeom>
            <a:solidFill>
              <a:srgbClr val="8284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5" name="Freeform 121"/>
            <p:cNvSpPr>
              <a:spLocks/>
            </p:cNvSpPr>
            <p:nvPr/>
          </p:nvSpPr>
          <p:spPr bwMode="auto">
            <a:xfrm>
              <a:off x="406" y="3508"/>
              <a:ext cx="305" cy="155"/>
            </a:xfrm>
            <a:custGeom>
              <a:avLst/>
              <a:gdLst>
                <a:gd name="T0" fmla="*/ 0 w 1218"/>
                <a:gd name="T1" fmla="*/ 0 h 622"/>
                <a:gd name="T2" fmla="*/ 0 w 1218"/>
                <a:gd name="T3" fmla="*/ 0 h 622"/>
                <a:gd name="T4" fmla="*/ 0 w 1218"/>
                <a:gd name="T5" fmla="*/ 0 h 622"/>
                <a:gd name="T6" fmla="*/ 0 w 1218"/>
                <a:gd name="T7" fmla="*/ 0 h 622"/>
                <a:gd name="T8" fmla="*/ 0 w 1218"/>
                <a:gd name="T9" fmla="*/ 0 h 622"/>
                <a:gd name="T10" fmla="*/ 0 w 1218"/>
                <a:gd name="T11" fmla="*/ 0 h 622"/>
                <a:gd name="T12" fmla="*/ 0 w 1218"/>
                <a:gd name="T13" fmla="*/ 0 h 622"/>
                <a:gd name="T14" fmla="*/ 0 w 1218"/>
                <a:gd name="T15" fmla="*/ 0 h 622"/>
                <a:gd name="T16" fmla="*/ 0 w 1218"/>
                <a:gd name="T17" fmla="*/ 0 h 622"/>
                <a:gd name="T18" fmla="*/ 0 w 1218"/>
                <a:gd name="T19" fmla="*/ 0 h 622"/>
                <a:gd name="T20" fmla="*/ 0 w 1218"/>
                <a:gd name="T21" fmla="*/ 0 h 622"/>
                <a:gd name="T22" fmla="*/ 0 w 1218"/>
                <a:gd name="T23" fmla="*/ 0 h 622"/>
                <a:gd name="T24" fmla="*/ 0 w 1218"/>
                <a:gd name="T25" fmla="*/ 0 h 622"/>
                <a:gd name="T26" fmla="*/ 0 w 1218"/>
                <a:gd name="T27" fmla="*/ 0 h 622"/>
                <a:gd name="T28" fmla="*/ 0 w 1218"/>
                <a:gd name="T29" fmla="*/ 0 h 622"/>
                <a:gd name="T30" fmla="*/ 0 w 1218"/>
                <a:gd name="T31" fmla="*/ 0 h 622"/>
                <a:gd name="T32" fmla="*/ 0 w 1218"/>
                <a:gd name="T33" fmla="*/ 0 h 622"/>
                <a:gd name="T34" fmla="*/ 0 w 1218"/>
                <a:gd name="T35" fmla="*/ 0 h 622"/>
                <a:gd name="T36" fmla="*/ 0 w 1218"/>
                <a:gd name="T37" fmla="*/ 0 h 622"/>
                <a:gd name="T38" fmla="*/ 0 w 1218"/>
                <a:gd name="T39" fmla="*/ 0 h 622"/>
                <a:gd name="T40" fmla="*/ 0 w 1218"/>
                <a:gd name="T41" fmla="*/ 0 h 622"/>
                <a:gd name="T42" fmla="*/ 0 w 1218"/>
                <a:gd name="T43" fmla="*/ 0 h 622"/>
                <a:gd name="T44" fmla="*/ 0 w 1218"/>
                <a:gd name="T45" fmla="*/ 0 h 622"/>
                <a:gd name="T46" fmla="*/ 0 w 1218"/>
                <a:gd name="T47" fmla="*/ 0 h 622"/>
                <a:gd name="T48" fmla="*/ 0 w 1218"/>
                <a:gd name="T49" fmla="*/ 0 h 622"/>
                <a:gd name="T50" fmla="*/ 0 w 1218"/>
                <a:gd name="T51" fmla="*/ 0 h 622"/>
                <a:gd name="T52" fmla="*/ 0 w 1218"/>
                <a:gd name="T53" fmla="*/ 0 h 622"/>
                <a:gd name="T54" fmla="*/ 0 w 1218"/>
                <a:gd name="T55" fmla="*/ 0 h 622"/>
                <a:gd name="T56" fmla="*/ 0 w 1218"/>
                <a:gd name="T57" fmla="*/ 0 h 622"/>
                <a:gd name="T58" fmla="*/ 0 w 1218"/>
                <a:gd name="T59" fmla="*/ 0 h 622"/>
                <a:gd name="T60" fmla="*/ 0 w 1218"/>
                <a:gd name="T61" fmla="*/ 0 h 622"/>
                <a:gd name="T62" fmla="*/ 0 w 1218"/>
                <a:gd name="T63" fmla="*/ 0 h 622"/>
                <a:gd name="T64" fmla="*/ 0 w 1218"/>
                <a:gd name="T65" fmla="*/ 0 h 622"/>
                <a:gd name="T66" fmla="*/ 0 w 1218"/>
                <a:gd name="T67" fmla="*/ 0 h 622"/>
                <a:gd name="T68" fmla="*/ 0 w 1218"/>
                <a:gd name="T69" fmla="*/ 0 h 622"/>
                <a:gd name="T70" fmla="*/ 0 w 1218"/>
                <a:gd name="T71" fmla="*/ 0 h 622"/>
                <a:gd name="T72" fmla="*/ 0 w 1218"/>
                <a:gd name="T73" fmla="*/ 0 h 622"/>
                <a:gd name="T74" fmla="*/ 0 w 1218"/>
                <a:gd name="T75" fmla="*/ 0 h 6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8"/>
                <a:gd name="T115" fmla="*/ 0 h 622"/>
                <a:gd name="T116" fmla="*/ 1218 w 1218"/>
                <a:gd name="T117" fmla="*/ 622 h 6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8" h="622">
                  <a:moveTo>
                    <a:pt x="1030" y="272"/>
                  </a:moveTo>
                  <a:lnTo>
                    <a:pt x="1013" y="272"/>
                  </a:lnTo>
                  <a:lnTo>
                    <a:pt x="1000" y="270"/>
                  </a:lnTo>
                  <a:lnTo>
                    <a:pt x="988" y="267"/>
                  </a:lnTo>
                  <a:lnTo>
                    <a:pt x="975" y="267"/>
                  </a:lnTo>
                  <a:lnTo>
                    <a:pt x="975" y="284"/>
                  </a:lnTo>
                  <a:lnTo>
                    <a:pt x="981" y="300"/>
                  </a:lnTo>
                  <a:lnTo>
                    <a:pt x="988" y="314"/>
                  </a:lnTo>
                  <a:lnTo>
                    <a:pt x="1005" y="322"/>
                  </a:lnTo>
                  <a:lnTo>
                    <a:pt x="1016" y="325"/>
                  </a:lnTo>
                  <a:lnTo>
                    <a:pt x="1027" y="330"/>
                  </a:lnTo>
                  <a:lnTo>
                    <a:pt x="1036" y="336"/>
                  </a:lnTo>
                  <a:lnTo>
                    <a:pt x="1041" y="346"/>
                  </a:lnTo>
                  <a:lnTo>
                    <a:pt x="1041" y="371"/>
                  </a:lnTo>
                  <a:lnTo>
                    <a:pt x="1024" y="390"/>
                  </a:lnTo>
                  <a:lnTo>
                    <a:pt x="1002" y="406"/>
                  </a:lnTo>
                  <a:lnTo>
                    <a:pt x="981" y="422"/>
                  </a:lnTo>
                  <a:lnTo>
                    <a:pt x="945" y="439"/>
                  </a:lnTo>
                  <a:lnTo>
                    <a:pt x="905" y="452"/>
                  </a:lnTo>
                  <a:lnTo>
                    <a:pt x="864" y="466"/>
                  </a:lnTo>
                  <a:lnTo>
                    <a:pt x="820" y="480"/>
                  </a:lnTo>
                  <a:lnTo>
                    <a:pt x="776" y="493"/>
                  </a:lnTo>
                  <a:lnTo>
                    <a:pt x="730" y="502"/>
                  </a:lnTo>
                  <a:lnTo>
                    <a:pt x="681" y="509"/>
                  </a:lnTo>
                  <a:lnTo>
                    <a:pt x="635" y="516"/>
                  </a:lnTo>
                  <a:lnTo>
                    <a:pt x="586" y="518"/>
                  </a:lnTo>
                  <a:lnTo>
                    <a:pt x="539" y="521"/>
                  </a:lnTo>
                  <a:lnTo>
                    <a:pt x="493" y="518"/>
                  </a:lnTo>
                  <a:lnTo>
                    <a:pt x="447" y="512"/>
                  </a:lnTo>
                  <a:lnTo>
                    <a:pt x="403" y="502"/>
                  </a:lnTo>
                  <a:lnTo>
                    <a:pt x="362" y="488"/>
                  </a:lnTo>
                  <a:lnTo>
                    <a:pt x="322" y="472"/>
                  </a:lnTo>
                  <a:lnTo>
                    <a:pt x="286" y="450"/>
                  </a:lnTo>
                  <a:lnTo>
                    <a:pt x="265" y="436"/>
                  </a:lnTo>
                  <a:lnTo>
                    <a:pt x="242" y="422"/>
                  </a:lnTo>
                  <a:lnTo>
                    <a:pt x="226" y="403"/>
                  </a:lnTo>
                  <a:lnTo>
                    <a:pt x="226" y="376"/>
                  </a:lnTo>
                  <a:lnTo>
                    <a:pt x="221" y="286"/>
                  </a:lnTo>
                  <a:lnTo>
                    <a:pt x="221" y="194"/>
                  </a:lnTo>
                  <a:lnTo>
                    <a:pt x="224" y="101"/>
                  </a:lnTo>
                  <a:lnTo>
                    <a:pt x="229" y="12"/>
                  </a:lnTo>
                  <a:lnTo>
                    <a:pt x="219" y="7"/>
                  </a:lnTo>
                  <a:lnTo>
                    <a:pt x="205" y="7"/>
                  </a:lnTo>
                  <a:lnTo>
                    <a:pt x="194" y="7"/>
                  </a:lnTo>
                  <a:lnTo>
                    <a:pt x="180" y="0"/>
                  </a:lnTo>
                  <a:lnTo>
                    <a:pt x="104" y="12"/>
                  </a:lnTo>
                  <a:lnTo>
                    <a:pt x="49" y="42"/>
                  </a:lnTo>
                  <a:lnTo>
                    <a:pt x="14" y="90"/>
                  </a:lnTo>
                  <a:lnTo>
                    <a:pt x="0" y="153"/>
                  </a:lnTo>
                  <a:lnTo>
                    <a:pt x="0" y="221"/>
                  </a:lnTo>
                  <a:lnTo>
                    <a:pt x="12" y="292"/>
                  </a:lnTo>
                  <a:lnTo>
                    <a:pt x="35" y="357"/>
                  </a:lnTo>
                  <a:lnTo>
                    <a:pt x="65" y="417"/>
                  </a:lnTo>
                  <a:lnTo>
                    <a:pt x="120" y="461"/>
                  </a:lnTo>
                  <a:lnTo>
                    <a:pt x="178" y="496"/>
                  </a:lnTo>
                  <a:lnTo>
                    <a:pt x="242" y="529"/>
                  </a:lnTo>
                  <a:lnTo>
                    <a:pt x="308" y="559"/>
                  </a:lnTo>
                  <a:lnTo>
                    <a:pt x="378" y="581"/>
                  </a:lnTo>
                  <a:lnTo>
                    <a:pt x="452" y="599"/>
                  </a:lnTo>
                  <a:lnTo>
                    <a:pt x="528" y="610"/>
                  </a:lnTo>
                  <a:lnTo>
                    <a:pt x="605" y="619"/>
                  </a:lnTo>
                  <a:lnTo>
                    <a:pt x="681" y="622"/>
                  </a:lnTo>
                  <a:lnTo>
                    <a:pt x="758" y="619"/>
                  </a:lnTo>
                  <a:lnTo>
                    <a:pt x="834" y="610"/>
                  </a:lnTo>
                  <a:lnTo>
                    <a:pt x="907" y="597"/>
                  </a:lnTo>
                  <a:lnTo>
                    <a:pt x="978" y="581"/>
                  </a:lnTo>
                  <a:lnTo>
                    <a:pt x="1046" y="556"/>
                  </a:lnTo>
                  <a:lnTo>
                    <a:pt x="1112" y="529"/>
                  </a:lnTo>
                  <a:lnTo>
                    <a:pt x="1172" y="493"/>
                  </a:lnTo>
                  <a:lnTo>
                    <a:pt x="1202" y="439"/>
                  </a:lnTo>
                  <a:lnTo>
                    <a:pt x="1218" y="398"/>
                  </a:lnTo>
                  <a:lnTo>
                    <a:pt x="1218" y="366"/>
                  </a:lnTo>
                  <a:lnTo>
                    <a:pt x="1202" y="338"/>
                  </a:lnTo>
                  <a:lnTo>
                    <a:pt x="1174" y="320"/>
                  </a:lnTo>
                  <a:lnTo>
                    <a:pt x="1136" y="302"/>
                  </a:lnTo>
                  <a:lnTo>
                    <a:pt x="1087" y="290"/>
                  </a:lnTo>
                  <a:lnTo>
                    <a:pt x="1030" y="272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6" name="Freeform 122"/>
            <p:cNvSpPr>
              <a:spLocks/>
            </p:cNvSpPr>
            <p:nvPr/>
          </p:nvSpPr>
          <p:spPr bwMode="auto">
            <a:xfrm>
              <a:off x="202" y="3630"/>
              <a:ext cx="765" cy="418"/>
            </a:xfrm>
            <a:custGeom>
              <a:avLst/>
              <a:gdLst>
                <a:gd name="T0" fmla="*/ 0 w 3060"/>
                <a:gd name="T1" fmla="*/ 0 h 1672"/>
                <a:gd name="T2" fmla="*/ 0 w 3060"/>
                <a:gd name="T3" fmla="*/ 0 h 1672"/>
                <a:gd name="T4" fmla="*/ 0 w 3060"/>
                <a:gd name="T5" fmla="*/ 0 h 1672"/>
                <a:gd name="T6" fmla="*/ 0 w 3060"/>
                <a:gd name="T7" fmla="*/ 0 h 1672"/>
                <a:gd name="T8" fmla="*/ 0 w 3060"/>
                <a:gd name="T9" fmla="*/ 0 h 1672"/>
                <a:gd name="T10" fmla="*/ 0 w 3060"/>
                <a:gd name="T11" fmla="*/ 0 h 1672"/>
                <a:gd name="T12" fmla="*/ 0 w 3060"/>
                <a:gd name="T13" fmla="*/ 0 h 1672"/>
                <a:gd name="T14" fmla="*/ 0 w 3060"/>
                <a:gd name="T15" fmla="*/ 0 h 1672"/>
                <a:gd name="T16" fmla="*/ 0 w 3060"/>
                <a:gd name="T17" fmla="*/ 0 h 1672"/>
                <a:gd name="T18" fmla="*/ 0 w 3060"/>
                <a:gd name="T19" fmla="*/ 0 h 1672"/>
                <a:gd name="T20" fmla="*/ 0 w 3060"/>
                <a:gd name="T21" fmla="*/ 0 h 1672"/>
                <a:gd name="T22" fmla="*/ 0 w 3060"/>
                <a:gd name="T23" fmla="*/ 0 h 1672"/>
                <a:gd name="T24" fmla="*/ 0 w 3060"/>
                <a:gd name="T25" fmla="*/ 0 h 1672"/>
                <a:gd name="T26" fmla="*/ 0 w 3060"/>
                <a:gd name="T27" fmla="*/ 0 h 1672"/>
                <a:gd name="T28" fmla="*/ 0 w 3060"/>
                <a:gd name="T29" fmla="*/ 0 h 1672"/>
                <a:gd name="T30" fmla="*/ 0 w 3060"/>
                <a:gd name="T31" fmla="*/ 0 h 1672"/>
                <a:gd name="T32" fmla="*/ 0 w 3060"/>
                <a:gd name="T33" fmla="*/ 0 h 1672"/>
                <a:gd name="T34" fmla="*/ 0 w 3060"/>
                <a:gd name="T35" fmla="*/ 0 h 1672"/>
                <a:gd name="T36" fmla="*/ 0 w 3060"/>
                <a:gd name="T37" fmla="*/ 0 h 1672"/>
                <a:gd name="T38" fmla="*/ 0 w 3060"/>
                <a:gd name="T39" fmla="*/ 0 h 1672"/>
                <a:gd name="T40" fmla="*/ 0 w 3060"/>
                <a:gd name="T41" fmla="*/ 0 h 1672"/>
                <a:gd name="T42" fmla="*/ 0 w 3060"/>
                <a:gd name="T43" fmla="*/ 0 h 1672"/>
                <a:gd name="T44" fmla="*/ 0 w 3060"/>
                <a:gd name="T45" fmla="*/ 0 h 1672"/>
                <a:gd name="T46" fmla="*/ 0 w 3060"/>
                <a:gd name="T47" fmla="*/ 0 h 1672"/>
                <a:gd name="T48" fmla="*/ 0 w 3060"/>
                <a:gd name="T49" fmla="*/ 0 h 1672"/>
                <a:gd name="T50" fmla="*/ 0 w 3060"/>
                <a:gd name="T51" fmla="*/ 0 h 1672"/>
                <a:gd name="T52" fmla="*/ 0 w 3060"/>
                <a:gd name="T53" fmla="*/ 0 h 1672"/>
                <a:gd name="T54" fmla="*/ 0 w 3060"/>
                <a:gd name="T55" fmla="*/ 0 h 1672"/>
                <a:gd name="T56" fmla="*/ 0 w 3060"/>
                <a:gd name="T57" fmla="*/ 0 h 1672"/>
                <a:gd name="T58" fmla="*/ 0 w 3060"/>
                <a:gd name="T59" fmla="*/ 0 h 1672"/>
                <a:gd name="T60" fmla="*/ 0 w 3060"/>
                <a:gd name="T61" fmla="*/ 0 h 1672"/>
                <a:gd name="T62" fmla="*/ 0 w 3060"/>
                <a:gd name="T63" fmla="*/ 0 h 1672"/>
                <a:gd name="T64" fmla="*/ 0 w 3060"/>
                <a:gd name="T65" fmla="*/ 0 h 1672"/>
                <a:gd name="T66" fmla="*/ 0 w 3060"/>
                <a:gd name="T67" fmla="*/ 0 h 1672"/>
                <a:gd name="T68" fmla="*/ 0 w 3060"/>
                <a:gd name="T69" fmla="*/ 0 h 1672"/>
                <a:gd name="T70" fmla="*/ 0 w 3060"/>
                <a:gd name="T71" fmla="*/ 0 h 1672"/>
                <a:gd name="T72" fmla="*/ 0 w 3060"/>
                <a:gd name="T73" fmla="*/ 0 h 1672"/>
                <a:gd name="T74" fmla="*/ 0 w 3060"/>
                <a:gd name="T75" fmla="*/ 0 h 1672"/>
                <a:gd name="T76" fmla="*/ 0 w 3060"/>
                <a:gd name="T77" fmla="*/ 0 h 1672"/>
                <a:gd name="T78" fmla="*/ 0 w 3060"/>
                <a:gd name="T79" fmla="*/ 0 h 1672"/>
                <a:gd name="T80" fmla="*/ 0 w 3060"/>
                <a:gd name="T81" fmla="*/ 0 h 1672"/>
                <a:gd name="T82" fmla="*/ 0 w 3060"/>
                <a:gd name="T83" fmla="*/ 0 h 1672"/>
                <a:gd name="T84" fmla="*/ 0 w 3060"/>
                <a:gd name="T85" fmla="*/ 0 h 1672"/>
                <a:gd name="T86" fmla="*/ 0 w 3060"/>
                <a:gd name="T87" fmla="*/ 0 h 1672"/>
                <a:gd name="T88" fmla="*/ 0 w 3060"/>
                <a:gd name="T89" fmla="*/ 0 h 1672"/>
                <a:gd name="T90" fmla="*/ 0 w 3060"/>
                <a:gd name="T91" fmla="*/ 0 h 1672"/>
                <a:gd name="T92" fmla="*/ 0 w 3060"/>
                <a:gd name="T93" fmla="*/ 0 h 1672"/>
                <a:gd name="T94" fmla="*/ 0 w 3060"/>
                <a:gd name="T95" fmla="*/ 0 h 1672"/>
                <a:gd name="T96" fmla="*/ 0 w 3060"/>
                <a:gd name="T97" fmla="*/ 0 h 1672"/>
                <a:gd name="T98" fmla="*/ 0 w 3060"/>
                <a:gd name="T99" fmla="*/ 0 h 1672"/>
                <a:gd name="T100" fmla="*/ 0 w 3060"/>
                <a:gd name="T101" fmla="*/ 0 h 1672"/>
                <a:gd name="T102" fmla="*/ 0 w 3060"/>
                <a:gd name="T103" fmla="*/ 0 h 1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0"/>
                <a:gd name="T157" fmla="*/ 0 h 1672"/>
                <a:gd name="T158" fmla="*/ 3060 w 3060"/>
                <a:gd name="T159" fmla="*/ 1672 h 1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0" h="1672">
                  <a:moveTo>
                    <a:pt x="25" y="610"/>
                  </a:moveTo>
                  <a:lnTo>
                    <a:pt x="5" y="673"/>
                  </a:lnTo>
                  <a:lnTo>
                    <a:pt x="0" y="738"/>
                  </a:lnTo>
                  <a:lnTo>
                    <a:pt x="11" y="803"/>
                  </a:lnTo>
                  <a:lnTo>
                    <a:pt x="38" y="863"/>
                  </a:lnTo>
                  <a:lnTo>
                    <a:pt x="43" y="880"/>
                  </a:lnTo>
                  <a:lnTo>
                    <a:pt x="90" y="931"/>
                  </a:lnTo>
                  <a:lnTo>
                    <a:pt x="138" y="977"/>
                  </a:lnTo>
                  <a:lnTo>
                    <a:pt x="191" y="1024"/>
                  </a:lnTo>
                  <a:lnTo>
                    <a:pt x="244" y="1067"/>
                  </a:lnTo>
                  <a:lnTo>
                    <a:pt x="299" y="1108"/>
                  </a:lnTo>
                  <a:lnTo>
                    <a:pt x="354" y="1149"/>
                  </a:lnTo>
                  <a:lnTo>
                    <a:pt x="408" y="1190"/>
                  </a:lnTo>
                  <a:lnTo>
                    <a:pt x="463" y="1234"/>
                  </a:lnTo>
                  <a:lnTo>
                    <a:pt x="511" y="1271"/>
                  </a:lnTo>
                  <a:lnTo>
                    <a:pt x="561" y="1307"/>
                  </a:lnTo>
                  <a:lnTo>
                    <a:pt x="612" y="1340"/>
                  </a:lnTo>
                  <a:lnTo>
                    <a:pt x="661" y="1370"/>
                  </a:lnTo>
                  <a:lnTo>
                    <a:pt x="713" y="1400"/>
                  </a:lnTo>
                  <a:lnTo>
                    <a:pt x="768" y="1430"/>
                  </a:lnTo>
                  <a:lnTo>
                    <a:pt x="819" y="1457"/>
                  </a:lnTo>
                  <a:lnTo>
                    <a:pt x="874" y="1481"/>
                  </a:lnTo>
                  <a:lnTo>
                    <a:pt x="928" y="1506"/>
                  </a:lnTo>
                  <a:lnTo>
                    <a:pt x="983" y="1531"/>
                  </a:lnTo>
                  <a:lnTo>
                    <a:pt x="1038" y="1555"/>
                  </a:lnTo>
                  <a:lnTo>
                    <a:pt x="1095" y="1577"/>
                  </a:lnTo>
                  <a:lnTo>
                    <a:pt x="1149" y="1601"/>
                  </a:lnTo>
                  <a:lnTo>
                    <a:pt x="1204" y="1623"/>
                  </a:lnTo>
                  <a:lnTo>
                    <a:pt x="1261" y="1647"/>
                  </a:lnTo>
                  <a:lnTo>
                    <a:pt x="1315" y="1672"/>
                  </a:lnTo>
                  <a:lnTo>
                    <a:pt x="1347" y="1614"/>
                  </a:lnTo>
                  <a:lnTo>
                    <a:pt x="1388" y="1566"/>
                  </a:lnTo>
                  <a:lnTo>
                    <a:pt x="1434" y="1525"/>
                  </a:lnTo>
                  <a:lnTo>
                    <a:pt x="1487" y="1495"/>
                  </a:lnTo>
                  <a:lnTo>
                    <a:pt x="1544" y="1478"/>
                  </a:lnTo>
                  <a:lnTo>
                    <a:pt x="1604" y="1476"/>
                  </a:lnTo>
                  <a:lnTo>
                    <a:pt x="1669" y="1490"/>
                  </a:lnTo>
                  <a:lnTo>
                    <a:pt x="1734" y="1520"/>
                  </a:lnTo>
                  <a:lnTo>
                    <a:pt x="1811" y="1568"/>
                  </a:lnTo>
                  <a:lnTo>
                    <a:pt x="1857" y="1508"/>
                  </a:lnTo>
                  <a:lnTo>
                    <a:pt x="1903" y="1448"/>
                  </a:lnTo>
                  <a:lnTo>
                    <a:pt x="1955" y="1389"/>
                  </a:lnTo>
                  <a:lnTo>
                    <a:pt x="2007" y="1331"/>
                  </a:lnTo>
                  <a:lnTo>
                    <a:pt x="2058" y="1274"/>
                  </a:lnTo>
                  <a:lnTo>
                    <a:pt x="2115" y="1220"/>
                  </a:lnTo>
                  <a:lnTo>
                    <a:pt x="2173" y="1165"/>
                  </a:lnTo>
                  <a:lnTo>
                    <a:pt x="2233" y="1117"/>
                  </a:lnTo>
                  <a:lnTo>
                    <a:pt x="2295" y="1067"/>
                  </a:lnTo>
                  <a:lnTo>
                    <a:pt x="2358" y="1024"/>
                  </a:lnTo>
                  <a:lnTo>
                    <a:pt x="2423" y="983"/>
                  </a:lnTo>
                  <a:lnTo>
                    <a:pt x="2488" y="945"/>
                  </a:lnTo>
                  <a:lnTo>
                    <a:pt x="2557" y="912"/>
                  </a:lnTo>
                  <a:lnTo>
                    <a:pt x="2627" y="882"/>
                  </a:lnTo>
                  <a:lnTo>
                    <a:pt x="2698" y="857"/>
                  </a:lnTo>
                  <a:lnTo>
                    <a:pt x="2772" y="839"/>
                  </a:lnTo>
                  <a:lnTo>
                    <a:pt x="2804" y="833"/>
                  </a:lnTo>
                  <a:lnTo>
                    <a:pt x="2834" y="831"/>
                  </a:lnTo>
                  <a:lnTo>
                    <a:pt x="2864" y="827"/>
                  </a:lnTo>
                  <a:lnTo>
                    <a:pt x="2896" y="827"/>
                  </a:lnTo>
                  <a:lnTo>
                    <a:pt x="2926" y="827"/>
                  </a:lnTo>
                  <a:lnTo>
                    <a:pt x="2956" y="827"/>
                  </a:lnTo>
                  <a:lnTo>
                    <a:pt x="2986" y="827"/>
                  </a:lnTo>
                  <a:lnTo>
                    <a:pt x="3020" y="827"/>
                  </a:lnTo>
                  <a:lnTo>
                    <a:pt x="3027" y="801"/>
                  </a:lnTo>
                  <a:lnTo>
                    <a:pt x="3036" y="776"/>
                  </a:lnTo>
                  <a:lnTo>
                    <a:pt x="3046" y="751"/>
                  </a:lnTo>
                  <a:lnTo>
                    <a:pt x="3060" y="730"/>
                  </a:lnTo>
                  <a:lnTo>
                    <a:pt x="3027" y="686"/>
                  </a:lnTo>
                  <a:lnTo>
                    <a:pt x="2990" y="643"/>
                  </a:lnTo>
                  <a:lnTo>
                    <a:pt x="2954" y="602"/>
                  </a:lnTo>
                  <a:lnTo>
                    <a:pt x="2916" y="564"/>
                  </a:lnTo>
                  <a:lnTo>
                    <a:pt x="2875" y="525"/>
                  </a:lnTo>
                  <a:lnTo>
                    <a:pt x="2834" y="490"/>
                  </a:lnTo>
                  <a:lnTo>
                    <a:pt x="2790" y="454"/>
                  </a:lnTo>
                  <a:lnTo>
                    <a:pt x="2750" y="422"/>
                  </a:lnTo>
                  <a:lnTo>
                    <a:pt x="2703" y="392"/>
                  </a:lnTo>
                  <a:lnTo>
                    <a:pt x="2660" y="362"/>
                  </a:lnTo>
                  <a:lnTo>
                    <a:pt x="2613" y="332"/>
                  </a:lnTo>
                  <a:lnTo>
                    <a:pt x="2571" y="305"/>
                  </a:lnTo>
                  <a:lnTo>
                    <a:pt x="2523" y="277"/>
                  </a:lnTo>
                  <a:lnTo>
                    <a:pt x="2475" y="251"/>
                  </a:lnTo>
                  <a:lnTo>
                    <a:pt x="2429" y="226"/>
                  </a:lnTo>
                  <a:lnTo>
                    <a:pt x="2382" y="201"/>
                  </a:lnTo>
                  <a:lnTo>
                    <a:pt x="2334" y="180"/>
                  </a:lnTo>
                  <a:lnTo>
                    <a:pt x="2284" y="157"/>
                  </a:lnTo>
                  <a:lnTo>
                    <a:pt x="2233" y="139"/>
                  </a:lnTo>
                  <a:lnTo>
                    <a:pt x="2184" y="122"/>
                  </a:lnTo>
                  <a:lnTo>
                    <a:pt x="2132" y="106"/>
                  </a:lnTo>
                  <a:lnTo>
                    <a:pt x="2080" y="90"/>
                  </a:lnTo>
                  <a:lnTo>
                    <a:pt x="2031" y="74"/>
                  </a:lnTo>
                  <a:lnTo>
                    <a:pt x="1979" y="60"/>
                  </a:lnTo>
                  <a:lnTo>
                    <a:pt x="1973" y="63"/>
                  </a:lnTo>
                  <a:lnTo>
                    <a:pt x="1968" y="65"/>
                  </a:lnTo>
                  <a:lnTo>
                    <a:pt x="1966" y="71"/>
                  </a:lnTo>
                  <a:lnTo>
                    <a:pt x="1961" y="76"/>
                  </a:lnTo>
                  <a:lnTo>
                    <a:pt x="2009" y="87"/>
                  </a:lnTo>
                  <a:lnTo>
                    <a:pt x="2053" y="95"/>
                  </a:lnTo>
                  <a:lnTo>
                    <a:pt x="2097" y="106"/>
                  </a:lnTo>
                  <a:lnTo>
                    <a:pt x="2134" y="120"/>
                  </a:lnTo>
                  <a:lnTo>
                    <a:pt x="2170" y="134"/>
                  </a:lnTo>
                  <a:lnTo>
                    <a:pt x="2203" y="145"/>
                  </a:lnTo>
                  <a:lnTo>
                    <a:pt x="2233" y="161"/>
                  </a:lnTo>
                  <a:lnTo>
                    <a:pt x="2263" y="175"/>
                  </a:lnTo>
                  <a:lnTo>
                    <a:pt x="2290" y="191"/>
                  </a:lnTo>
                  <a:lnTo>
                    <a:pt x="2317" y="207"/>
                  </a:lnTo>
                  <a:lnTo>
                    <a:pt x="2341" y="223"/>
                  </a:lnTo>
                  <a:lnTo>
                    <a:pt x="2366" y="240"/>
                  </a:lnTo>
                  <a:lnTo>
                    <a:pt x="2387" y="256"/>
                  </a:lnTo>
                  <a:lnTo>
                    <a:pt x="2412" y="275"/>
                  </a:lnTo>
                  <a:lnTo>
                    <a:pt x="2434" y="294"/>
                  </a:lnTo>
                  <a:lnTo>
                    <a:pt x="2459" y="313"/>
                  </a:lnTo>
                  <a:lnTo>
                    <a:pt x="2491" y="316"/>
                  </a:lnTo>
                  <a:lnTo>
                    <a:pt x="2532" y="321"/>
                  </a:lnTo>
                  <a:lnTo>
                    <a:pt x="2573" y="335"/>
                  </a:lnTo>
                  <a:lnTo>
                    <a:pt x="2613" y="354"/>
                  </a:lnTo>
                  <a:lnTo>
                    <a:pt x="2649" y="378"/>
                  </a:lnTo>
                  <a:lnTo>
                    <a:pt x="2673" y="411"/>
                  </a:lnTo>
                  <a:lnTo>
                    <a:pt x="2682" y="447"/>
                  </a:lnTo>
                  <a:lnTo>
                    <a:pt x="2673" y="490"/>
                  </a:lnTo>
                  <a:lnTo>
                    <a:pt x="2666" y="504"/>
                  </a:lnTo>
                  <a:lnTo>
                    <a:pt x="2654" y="514"/>
                  </a:lnTo>
                  <a:lnTo>
                    <a:pt x="2643" y="523"/>
                  </a:lnTo>
                  <a:lnTo>
                    <a:pt x="2631" y="530"/>
                  </a:lnTo>
                  <a:lnTo>
                    <a:pt x="2613" y="537"/>
                  </a:lnTo>
                  <a:lnTo>
                    <a:pt x="2601" y="542"/>
                  </a:lnTo>
                  <a:lnTo>
                    <a:pt x="2583" y="548"/>
                  </a:lnTo>
                  <a:lnTo>
                    <a:pt x="2567" y="550"/>
                  </a:lnTo>
                  <a:lnTo>
                    <a:pt x="2565" y="572"/>
                  </a:lnTo>
                  <a:lnTo>
                    <a:pt x="2562" y="594"/>
                  </a:lnTo>
                  <a:lnTo>
                    <a:pt x="2562" y="618"/>
                  </a:lnTo>
                  <a:lnTo>
                    <a:pt x="2562" y="640"/>
                  </a:lnTo>
                  <a:lnTo>
                    <a:pt x="2551" y="691"/>
                  </a:lnTo>
                  <a:lnTo>
                    <a:pt x="2530" y="741"/>
                  </a:lnTo>
                  <a:lnTo>
                    <a:pt x="2494" y="787"/>
                  </a:lnTo>
                  <a:lnTo>
                    <a:pt x="2450" y="827"/>
                  </a:lnTo>
                  <a:lnTo>
                    <a:pt x="2399" y="866"/>
                  </a:lnTo>
                  <a:lnTo>
                    <a:pt x="2339" y="901"/>
                  </a:lnTo>
                  <a:lnTo>
                    <a:pt x="2274" y="931"/>
                  </a:lnTo>
                  <a:lnTo>
                    <a:pt x="2205" y="958"/>
                  </a:lnTo>
                  <a:lnTo>
                    <a:pt x="2134" y="983"/>
                  </a:lnTo>
                  <a:lnTo>
                    <a:pt x="2061" y="1002"/>
                  </a:lnTo>
                  <a:lnTo>
                    <a:pt x="1991" y="1018"/>
                  </a:lnTo>
                  <a:lnTo>
                    <a:pt x="1917" y="1032"/>
                  </a:lnTo>
                  <a:lnTo>
                    <a:pt x="1849" y="1040"/>
                  </a:lnTo>
                  <a:lnTo>
                    <a:pt x="1786" y="1046"/>
                  </a:lnTo>
                  <a:lnTo>
                    <a:pt x="1726" y="1048"/>
                  </a:lnTo>
                  <a:lnTo>
                    <a:pt x="1674" y="1048"/>
                  </a:lnTo>
                  <a:lnTo>
                    <a:pt x="1674" y="1100"/>
                  </a:lnTo>
                  <a:lnTo>
                    <a:pt x="1648" y="1135"/>
                  </a:lnTo>
                  <a:lnTo>
                    <a:pt x="1600" y="1154"/>
                  </a:lnTo>
                  <a:lnTo>
                    <a:pt x="1544" y="1158"/>
                  </a:lnTo>
                  <a:lnTo>
                    <a:pt x="1484" y="1147"/>
                  </a:lnTo>
                  <a:lnTo>
                    <a:pt x="1429" y="1124"/>
                  </a:lnTo>
                  <a:lnTo>
                    <a:pt x="1386" y="1092"/>
                  </a:lnTo>
                  <a:lnTo>
                    <a:pt x="1364" y="1048"/>
                  </a:lnTo>
                  <a:lnTo>
                    <a:pt x="1345" y="1046"/>
                  </a:lnTo>
                  <a:lnTo>
                    <a:pt x="1326" y="1046"/>
                  </a:lnTo>
                  <a:lnTo>
                    <a:pt x="1307" y="1043"/>
                  </a:lnTo>
                  <a:lnTo>
                    <a:pt x="1285" y="1040"/>
                  </a:lnTo>
                  <a:lnTo>
                    <a:pt x="1271" y="1078"/>
                  </a:lnTo>
                  <a:lnTo>
                    <a:pt x="1247" y="1103"/>
                  </a:lnTo>
                  <a:lnTo>
                    <a:pt x="1211" y="1111"/>
                  </a:lnTo>
                  <a:lnTo>
                    <a:pt x="1168" y="1105"/>
                  </a:lnTo>
                  <a:lnTo>
                    <a:pt x="1127" y="1092"/>
                  </a:lnTo>
                  <a:lnTo>
                    <a:pt x="1086" y="1070"/>
                  </a:lnTo>
                  <a:lnTo>
                    <a:pt x="1056" y="1043"/>
                  </a:lnTo>
                  <a:lnTo>
                    <a:pt x="1034" y="1013"/>
                  </a:lnTo>
                  <a:lnTo>
                    <a:pt x="972" y="997"/>
                  </a:lnTo>
                  <a:lnTo>
                    <a:pt x="914" y="977"/>
                  </a:lnTo>
                  <a:lnTo>
                    <a:pt x="854" y="953"/>
                  </a:lnTo>
                  <a:lnTo>
                    <a:pt x="801" y="926"/>
                  </a:lnTo>
                  <a:lnTo>
                    <a:pt x="748" y="893"/>
                  </a:lnTo>
                  <a:lnTo>
                    <a:pt x="700" y="857"/>
                  </a:lnTo>
                  <a:lnTo>
                    <a:pt x="653" y="817"/>
                  </a:lnTo>
                  <a:lnTo>
                    <a:pt x="610" y="771"/>
                  </a:lnTo>
                  <a:lnTo>
                    <a:pt x="561" y="702"/>
                  </a:lnTo>
                  <a:lnTo>
                    <a:pt x="523" y="638"/>
                  </a:lnTo>
                  <a:lnTo>
                    <a:pt x="499" y="574"/>
                  </a:lnTo>
                  <a:lnTo>
                    <a:pt x="488" y="512"/>
                  </a:lnTo>
                  <a:lnTo>
                    <a:pt x="485" y="452"/>
                  </a:lnTo>
                  <a:lnTo>
                    <a:pt x="493" y="398"/>
                  </a:lnTo>
                  <a:lnTo>
                    <a:pt x="511" y="343"/>
                  </a:lnTo>
                  <a:lnTo>
                    <a:pt x="539" y="294"/>
                  </a:lnTo>
                  <a:lnTo>
                    <a:pt x="571" y="247"/>
                  </a:lnTo>
                  <a:lnTo>
                    <a:pt x="615" y="205"/>
                  </a:lnTo>
                  <a:lnTo>
                    <a:pt x="661" y="169"/>
                  </a:lnTo>
                  <a:lnTo>
                    <a:pt x="716" y="136"/>
                  </a:lnTo>
                  <a:lnTo>
                    <a:pt x="773" y="106"/>
                  </a:lnTo>
                  <a:lnTo>
                    <a:pt x="836" y="85"/>
                  </a:lnTo>
                  <a:lnTo>
                    <a:pt x="902" y="68"/>
                  </a:lnTo>
                  <a:lnTo>
                    <a:pt x="969" y="57"/>
                  </a:lnTo>
                  <a:lnTo>
                    <a:pt x="958" y="44"/>
                  </a:lnTo>
                  <a:lnTo>
                    <a:pt x="942" y="28"/>
                  </a:lnTo>
                  <a:lnTo>
                    <a:pt x="923" y="14"/>
                  </a:lnTo>
                  <a:lnTo>
                    <a:pt x="904" y="0"/>
                  </a:lnTo>
                  <a:lnTo>
                    <a:pt x="838" y="11"/>
                  </a:lnTo>
                  <a:lnTo>
                    <a:pt x="771" y="33"/>
                  </a:lnTo>
                  <a:lnTo>
                    <a:pt x="700" y="63"/>
                  </a:lnTo>
                  <a:lnTo>
                    <a:pt x="626" y="101"/>
                  </a:lnTo>
                  <a:lnTo>
                    <a:pt x="555" y="145"/>
                  </a:lnTo>
                  <a:lnTo>
                    <a:pt x="481" y="193"/>
                  </a:lnTo>
                  <a:lnTo>
                    <a:pt x="414" y="245"/>
                  </a:lnTo>
                  <a:lnTo>
                    <a:pt x="345" y="297"/>
                  </a:lnTo>
                  <a:lnTo>
                    <a:pt x="283" y="351"/>
                  </a:lnTo>
                  <a:lnTo>
                    <a:pt x="223" y="403"/>
                  </a:lnTo>
                  <a:lnTo>
                    <a:pt x="172" y="452"/>
                  </a:lnTo>
                  <a:lnTo>
                    <a:pt x="125" y="498"/>
                  </a:lnTo>
                  <a:lnTo>
                    <a:pt x="85" y="537"/>
                  </a:lnTo>
                  <a:lnTo>
                    <a:pt x="55" y="569"/>
                  </a:lnTo>
                  <a:lnTo>
                    <a:pt x="35" y="594"/>
                  </a:lnTo>
                  <a:lnTo>
                    <a:pt x="25" y="610"/>
                  </a:lnTo>
                  <a:close/>
                </a:path>
              </a:pathLst>
            </a:custGeom>
            <a:solidFill>
              <a:srgbClr val="7F8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7" name="Freeform 123"/>
            <p:cNvSpPr>
              <a:spLocks/>
            </p:cNvSpPr>
            <p:nvPr/>
          </p:nvSpPr>
          <p:spPr bwMode="auto">
            <a:xfrm>
              <a:off x="332" y="3652"/>
              <a:ext cx="488" cy="230"/>
            </a:xfrm>
            <a:custGeom>
              <a:avLst/>
              <a:gdLst>
                <a:gd name="T0" fmla="*/ 0 w 1952"/>
                <a:gd name="T1" fmla="*/ 0 h 921"/>
                <a:gd name="T2" fmla="*/ 0 w 1952"/>
                <a:gd name="T3" fmla="*/ 0 h 921"/>
                <a:gd name="T4" fmla="*/ 0 w 1952"/>
                <a:gd name="T5" fmla="*/ 0 h 921"/>
                <a:gd name="T6" fmla="*/ 0 w 1952"/>
                <a:gd name="T7" fmla="*/ 0 h 921"/>
                <a:gd name="T8" fmla="*/ 0 w 1952"/>
                <a:gd name="T9" fmla="*/ 0 h 921"/>
                <a:gd name="T10" fmla="*/ 0 w 1952"/>
                <a:gd name="T11" fmla="*/ 0 h 921"/>
                <a:gd name="T12" fmla="*/ 0 w 1952"/>
                <a:gd name="T13" fmla="*/ 0 h 921"/>
                <a:gd name="T14" fmla="*/ 0 w 1952"/>
                <a:gd name="T15" fmla="*/ 0 h 921"/>
                <a:gd name="T16" fmla="*/ 0 w 1952"/>
                <a:gd name="T17" fmla="*/ 0 h 921"/>
                <a:gd name="T18" fmla="*/ 0 w 1952"/>
                <a:gd name="T19" fmla="*/ 0 h 921"/>
                <a:gd name="T20" fmla="*/ 0 w 1952"/>
                <a:gd name="T21" fmla="*/ 0 h 921"/>
                <a:gd name="T22" fmla="*/ 0 w 1952"/>
                <a:gd name="T23" fmla="*/ 0 h 921"/>
                <a:gd name="T24" fmla="*/ 0 w 1952"/>
                <a:gd name="T25" fmla="*/ 0 h 921"/>
                <a:gd name="T26" fmla="*/ 0 w 1952"/>
                <a:gd name="T27" fmla="*/ 0 h 921"/>
                <a:gd name="T28" fmla="*/ 0 w 1952"/>
                <a:gd name="T29" fmla="*/ 0 h 921"/>
                <a:gd name="T30" fmla="*/ 0 w 1952"/>
                <a:gd name="T31" fmla="*/ 0 h 921"/>
                <a:gd name="T32" fmla="*/ 0 w 1952"/>
                <a:gd name="T33" fmla="*/ 0 h 921"/>
                <a:gd name="T34" fmla="*/ 0 w 1952"/>
                <a:gd name="T35" fmla="*/ 0 h 921"/>
                <a:gd name="T36" fmla="*/ 0 w 1952"/>
                <a:gd name="T37" fmla="*/ 0 h 921"/>
                <a:gd name="T38" fmla="*/ 0 w 1952"/>
                <a:gd name="T39" fmla="*/ 0 h 921"/>
                <a:gd name="T40" fmla="*/ 0 w 1952"/>
                <a:gd name="T41" fmla="*/ 0 h 921"/>
                <a:gd name="T42" fmla="*/ 0 w 1952"/>
                <a:gd name="T43" fmla="*/ 0 h 921"/>
                <a:gd name="T44" fmla="*/ 0 w 1952"/>
                <a:gd name="T45" fmla="*/ 0 h 921"/>
                <a:gd name="T46" fmla="*/ 0 w 1952"/>
                <a:gd name="T47" fmla="*/ 0 h 921"/>
                <a:gd name="T48" fmla="*/ 0 w 1952"/>
                <a:gd name="T49" fmla="*/ 0 h 921"/>
                <a:gd name="T50" fmla="*/ 0 w 1952"/>
                <a:gd name="T51" fmla="*/ 0 h 921"/>
                <a:gd name="T52" fmla="*/ 0 w 1952"/>
                <a:gd name="T53" fmla="*/ 0 h 921"/>
                <a:gd name="T54" fmla="*/ 0 w 1952"/>
                <a:gd name="T55" fmla="*/ 0 h 921"/>
                <a:gd name="T56" fmla="*/ 0 w 1952"/>
                <a:gd name="T57" fmla="*/ 0 h 921"/>
                <a:gd name="T58" fmla="*/ 0 w 1952"/>
                <a:gd name="T59" fmla="*/ 0 h 921"/>
                <a:gd name="T60" fmla="*/ 0 w 1952"/>
                <a:gd name="T61" fmla="*/ 0 h 921"/>
                <a:gd name="T62" fmla="*/ 0 w 1952"/>
                <a:gd name="T63" fmla="*/ 0 h 921"/>
                <a:gd name="T64" fmla="*/ 0 w 1952"/>
                <a:gd name="T65" fmla="*/ 0 h 921"/>
                <a:gd name="T66" fmla="*/ 0 w 1952"/>
                <a:gd name="T67" fmla="*/ 0 h 921"/>
                <a:gd name="T68" fmla="*/ 0 w 1952"/>
                <a:gd name="T69" fmla="*/ 0 h 921"/>
                <a:gd name="T70" fmla="*/ 0 w 1952"/>
                <a:gd name="T71" fmla="*/ 0 h 921"/>
                <a:gd name="T72" fmla="*/ 0 w 1952"/>
                <a:gd name="T73" fmla="*/ 0 h 921"/>
                <a:gd name="T74" fmla="*/ 0 w 1952"/>
                <a:gd name="T75" fmla="*/ 0 h 921"/>
                <a:gd name="T76" fmla="*/ 0 w 1952"/>
                <a:gd name="T77" fmla="*/ 0 h 921"/>
                <a:gd name="T78" fmla="*/ 0 w 1952"/>
                <a:gd name="T79" fmla="*/ 0 h 921"/>
                <a:gd name="T80" fmla="*/ 0 w 1952"/>
                <a:gd name="T81" fmla="*/ 0 h 921"/>
                <a:gd name="T82" fmla="*/ 0 w 1952"/>
                <a:gd name="T83" fmla="*/ 0 h 921"/>
                <a:gd name="T84" fmla="*/ 0 w 1952"/>
                <a:gd name="T85" fmla="*/ 0 h 921"/>
                <a:gd name="T86" fmla="*/ 0 w 1952"/>
                <a:gd name="T87" fmla="*/ 0 h 921"/>
                <a:gd name="T88" fmla="*/ 0 w 1952"/>
                <a:gd name="T89" fmla="*/ 0 h 921"/>
                <a:gd name="T90" fmla="*/ 0 w 1952"/>
                <a:gd name="T91" fmla="*/ 0 h 921"/>
                <a:gd name="T92" fmla="*/ 0 w 1952"/>
                <a:gd name="T93" fmla="*/ 0 h 921"/>
                <a:gd name="T94" fmla="*/ 0 w 1952"/>
                <a:gd name="T95" fmla="*/ 0 h 921"/>
                <a:gd name="T96" fmla="*/ 0 w 1952"/>
                <a:gd name="T97" fmla="*/ 0 h 921"/>
                <a:gd name="T98" fmla="*/ 0 w 1952"/>
                <a:gd name="T99" fmla="*/ 0 h 921"/>
                <a:gd name="T100" fmla="*/ 0 w 1952"/>
                <a:gd name="T101" fmla="*/ 0 h 921"/>
                <a:gd name="T102" fmla="*/ 0 w 1952"/>
                <a:gd name="T103" fmla="*/ 0 h 921"/>
                <a:gd name="T104" fmla="*/ 0 w 1952"/>
                <a:gd name="T105" fmla="*/ 0 h 921"/>
                <a:gd name="T106" fmla="*/ 0 w 1952"/>
                <a:gd name="T107" fmla="*/ 0 h 921"/>
                <a:gd name="T108" fmla="*/ 0 w 1952"/>
                <a:gd name="T109" fmla="*/ 0 h 9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52"/>
                <a:gd name="T166" fmla="*/ 0 h 921"/>
                <a:gd name="T167" fmla="*/ 1952 w 1952"/>
                <a:gd name="T168" fmla="*/ 921 h 9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52" h="921">
                  <a:moveTo>
                    <a:pt x="511" y="877"/>
                  </a:moveTo>
                  <a:lnTo>
                    <a:pt x="550" y="836"/>
                  </a:lnTo>
                  <a:lnTo>
                    <a:pt x="591" y="813"/>
                  </a:lnTo>
                  <a:lnTo>
                    <a:pt x="632" y="811"/>
                  </a:lnTo>
                  <a:lnTo>
                    <a:pt x="669" y="820"/>
                  </a:lnTo>
                  <a:lnTo>
                    <a:pt x="704" y="838"/>
                  </a:lnTo>
                  <a:lnTo>
                    <a:pt x="734" y="861"/>
                  </a:lnTo>
                  <a:lnTo>
                    <a:pt x="754" y="882"/>
                  </a:lnTo>
                  <a:lnTo>
                    <a:pt x="762" y="901"/>
                  </a:lnTo>
                  <a:lnTo>
                    <a:pt x="768" y="912"/>
                  </a:lnTo>
                  <a:lnTo>
                    <a:pt x="784" y="917"/>
                  </a:lnTo>
                  <a:lnTo>
                    <a:pt x="808" y="917"/>
                  </a:lnTo>
                  <a:lnTo>
                    <a:pt x="838" y="917"/>
                  </a:lnTo>
                  <a:lnTo>
                    <a:pt x="852" y="873"/>
                  </a:lnTo>
                  <a:lnTo>
                    <a:pt x="882" y="843"/>
                  </a:lnTo>
                  <a:lnTo>
                    <a:pt x="923" y="831"/>
                  </a:lnTo>
                  <a:lnTo>
                    <a:pt x="971" y="827"/>
                  </a:lnTo>
                  <a:lnTo>
                    <a:pt x="1024" y="836"/>
                  </a:lnTo>
                  <a:lnTo>
                    <a:pt x="1070" y="855"/>
                  </a:lnTo>
                  <a:lnTo>
                    <a:pt x="1111" y="882"/>
                  </a:lnTo>
                  <a:lnTo>
                    <a:pt x="1137" y="921"/>
                  </a:lnTo>
                  <a:lnTo>
                    <a:pt x="1146" y="917"/>
                  </a:lnTo>
                  <a:lnTo>
                    <a:pt x="1162" y="914"/>
                  </a:lnTo>
                  <a:lnTo>
                    <a:pt x="1184" y="914"/>
                  </a:lnTo>
                  <a:lnTo>
                    <a:pt x="1208" y="914"/>
                  </a:lnTo>
                  <a:lnTo>
                    <a:pt x="1233" y="914"/>
                  </a:lnTo>
                  <a:lnTo>
                    <a:pt x="1258" y="917"/>
                  </a:lnTo>
                  <a:lnTo>
                    <a:pt x="1279" y="917"/>
                  </a:lnTo>
                  <a:lnTo>
                    <a:pt x="1293" y="917"/>
                  </a:lnTo>
                  <a:lnTo>
                    <a:pt x="1282" y="904"/>
                  </a:lnTo>
                  <a:lnTo>
                    <a:pt x="1266" y="887"/>
                  </a:lnTo>
                  <a:lnTo>
                    <a:pt x="1252" y="871"/>
                  </a:lnTo>
                  <a:lnTo>
                    <a:pt x="1252" y="857"/>
                  </a:lnTo>
                  <a:lnTo>
                    <a:pt x="1268" y="861"/>
                  </a:lnTo>
                  <a:lnTo>
                    <a:pt x="1298" y="861"/>
                  </a:lnTo>
                  <a:lnTo>
                    <a:pt x="1339" y="857"/>
                  </a:lnTo>
                  <a:lnTo>
                    <a:pt x="1392" y="852"/>
                  </a:lnTo>
                  <a:lnTo>
                    <a:pt x="1448" y="841"/>
                  </a:lnTo>
                  <a:lnTo>
                    <a:pt x="1511" y="831"/>
                  </a:lnTo>
                  <a:lnTo>
                    <a:pt x="1576" y="813"/>
                  </a:lnTo>
                  <a:lnTo>
                    <a:pt x="1641" y="792"/>
                  </a:lnTo>
                  <a:lnTo>
                    <a:pt x="1707" y="767"/>
                  </a:lnTo>
                  <a:lnTo>
                    <a:pt x="1770" y="741"/>
                  </a:lnTo>
                  <a:lnTo>
                    <a:pt x="1827" y="707"/>
                  </a:lnTo>
                  <a:lnTo>
                    <a:pt x="1876" y="672"/>
                  </a:lnTo>
                  <a:lnTo>
                    <a:pt x="1914" y="631"/>
                  </a:lnTo>
                  <a:lnTo>
                    <a:pt x="1941" y="585"/>
                  </a:lnTo>
                  <a:lnTo>
                    <a:pt x="1952" y="534"/>
                  </a:lnTo>
                  <a:lnTo>
                    <a:pt x="1949" y="479"/>
                  </a:lnTo>
                  <a:lnTo>
                    <a:pt x="1952" y="465"/>
                  </a:lnTo>
                  <a:lnTo>
                    <a:pt x="1952" y="454"/>
                  </a:lnTo>
                  <a:lnTo>
                    <a:pt x="1949" y="447"/>
                  </a:lnTo>
                  <a:lnTo>
                    <a:pt x="1938" y="444"/>
                  </a:lnTo>
                  <a:lnTo>
                    <a:pt x="1900" y="438"/>
                  </a:lnTo>
                  <a:lnTo>
                    <a:pt x="1862" y="424"/>
                  </a:lnTo>
                  <a:lnTo>
                    <a:pt x="1827" y="400"/>
                  </a:lnTo>
                  <a:lnTo>
                    <a:pt x="1802" y="370"/>
                  </a:lnTo>
                  <a:lnTo>
                    <a:pt x="1786" y="334"/>
                  </a:lnTo>
                  <a:lnTo>
                    <a:pt x="1786" y="302"/>
                  </a:lnTo>
                  <a:lnTo>
                    <a:pt x="1807" y="269"/>
                  </a:lnTo>
                  <a:lnTo>
                    <a:pt x="1851" y="242"/>
                  </a:lnTo>
                  <a:lnTo>
                    <a:pt x="1876" y="237"/>
                  </a:lnTo>
                  <a:lnTo>
                    <a:pt x="1832" y="193"/>
                  </a:lnTo>
                  <a:lnTo>
                    <a:pt x="1786" y="157"/>
                  </a:lnTo>
                  <a:lnTo>
                    <a:pt x="1737" y="127"/>
                  </a:lnTo>
                  <a:lnTo>
                    <a:pt x="1691" y="103"/>
                  </a:lnTo>
                  <a:lnTo>
                    <a:pt x="1641" y="85"/>
                  </a:lnTo>
                  <a:lnTo>
                    <a:pt x="1592" y="67"/>
                  </a:lnTo>
                  <a:lnTo>
                    <a:pt x="1546" y="55"/>
                  </a:lnTo>
                  <a:lnTo>
                    <a:pt x="1500" y="38"/>
                  </a:lnTo>
                  <a:lnTo>
                    <a:pt x="1462" y="27"/>
                  </a:lnTo>
                  <a:lnTo>
                    <a:pt x="1432" y="21"/>
                  </a:lnTo>
                  <a:lnTo>
                    <a:pt x="1402" y="21"/>
                  </a:lnTo>
                  <a:lnTo>
                    <a:pt x="1378" y="27"/>
                  </a:lnTo>
                  <a:lnTo>
                    <a:pt x="1350" y="35"/>
                  </a:lnTo>
                  <a:lnTo>
                    <a:pt x="1323" y="44"/>
                  </a:lnTo>
                  <a:lnTo>
                    <a:pt x="1293" y="57"/>
                  </a:lnTo>
                  <a:lnTo>
                    <a:pt x="1258" y="67"/>
                  </a:lnTo>
                  <a:lnTo>
                    <a:pt x="1244" y="101"/>
                  </a:lnTo>
                  <a:lnTo>
                    <a:pt x="1231" y="133"/>
                  </a:lnTo>
                  <a:lnTo>
                    <a:pt x="1214" y="168"/>
                  </a:lnTo>
                  <a:lnTo>
                    <a:pt x="1192" y="198"/>
                  </a:lnTo>
                  <a:lnTo>
                    <a:pt x="1271" y="234"/>
                  </a:lnTo>
                  <a:lnTo>
                    <a:pt x="1334" y="275"/>
                  </a:lnTo>
                  <a:lnTo>
                    <a:pt x="1380" y="316"/>
                  </a:lnTo>
                  <a:lnTo>
                    <a:pt x="1410" y="359"/>
                  </a:lnTo>
                  <a:lnTo>
                    <a:pt x="1429" y="405"/>
                  </a:lnTo>
                  <a:lnTo>
                    <a:pt x="1432" y="449"/>
                  </a:lnTo>
                  <a:lnTo>
                    <a:pt x="1427" y="493"/>
                  </a:lnTo>
                  <a:lnTo>
                    <a:pt x="1408" y="534"/>
                  </a:lnTo>
                  <a:lnTo>
                    <a:pt x="1378" y="574"/>
                  </a:lnTo>
                  <a:lnTo>
                    <a:pt x="1337" y="610"/>
                  </a:lnTo>
                  <a:lnTo>
                    <a:pt x="1291" y="640"/>
                  </a:lnTo>
                  <a:lnTo>
                    <a:pt x="1236" y="664"/>
                  </a:lnTo>
                  <a:lnTo>
                    <a:pt x="1173" y="684"/>
                  </a:lnTo>
                  <a:lnTo>
                    <a:pt x="1105" y="694"/>
                  </a:lnTo>
                  <a:lnTo>
                    <a:pt x="1031" y="694"/>
                  </a:lnTo>
                  <a:lnTo>
                    <a:pt x="953" y="689"/>
                  </a:lnTo>
                  <a:lnTo>
                    <a:pt x="920" y="684"/>
                  </a:lnTo>
                  <a:lnTo>
                    <a:pt x="888" y="681"/>
                  </a:lnTo>
                  <a:lnTo>
                    <a:pt x="855" y="675"/>
                  </a:lnTo>
                  <a:lnTo>
                    <a:pt x="822" y="670"/>
                  </a:lnTo>
                  <a:lnTo>
                    <a:pt x="789" y="661"/>
                  </a:lnTo>
                  <a:lnTo>
                    <a:pt x="757" y="654"/>
                  </a:lnTo>
                  <a:lnTo>
                    <a:pt x="724" y="645"/>
                  </a:lnTo>
                  <a:lnTo>
                    <a:pt x="692" y="631"/>
                  </a:lnTo>
                  <a:lnTo>
                    <a:pt x="662" y="621"/>
                  </a:lnTo>
                  <a:lnTo>
                    <a:pt x="632" y="604"/>
                  </a:lnTo>
                  <a:lnTo>
                    <a:pt x="604" y="588"/>
                  </a:lnTo>
                  <a:lnTo>
                    <a:pt x="577" y="566"/>
                  </a:lnTo>
                  <a:lnTo>
                    <a:pt x="552" y="544"/>
                  </a:lnTo>
                  <a:lnTo>
                    <a:pt x="531" y="520"/>
                  </a:lnTo>
                  <a:lnTo>
                    <a:pt x="511" y="493"/>
                  </a:lnTo>
                  <a:lnTo>
                    <a:pt x="492" y="460"/>
                  </a:lnTo>
                  <a:lnTo>
                    <a:pt x="476" y="405"/>
                  </a:lnTo>
                  <a:lnTo>
                    <a:pt x="479" y="348"/>
                  </a:lnTo>
                  <a:lnTo>
                    <a:pt x="498" y="294"/>
                  </a:lnTo>
                  <a:lnTo>
                    <a:pt x="536" y="247"/>
                  </a:lnTo>
                  <a:lnTo>
                    <a:pt x="545" y="240"/>
                  </a:lnTo>
                  <a:lnTo>
                    <a:pt x="555" y="231"/>
                  </a:lnTo>
                  <a:lnTo>
                    <a:pt x="563" y="223"/>
                  </a:lnTo>
                  <a:lnTo>
                    <a:pt x="577" y="217"/>
                  </a:lnTo>
                  <a:lnTo>
                    <a:pt x="588" y="212"/>
                  </a:lnTo>
                  <a:lnTo>
                    <a:pt x="598" y="207"/>
                  </a:lnTo>
                  <a:lnTo>
                    <a:pt x="612" y="204"/>
                  </a:lnTo>
                  <a:lnTo>
                    <a:pt x="623" y="198"/>
                  </a:lnTo>
                  <a:lnTo>
                    <a:pt x="607" y="177"/>
                  </a:lnTo>
                  <a:lnTo>
                    <a:pt x="591" y="155"/>
                  </a:lnTo>
                  <a:lnTo>
                    <a:pt x="577" y="133"/>
                  </a:lnTo>
                  <a:lnTo>
                    <a:pt x="563" y="109"/>
                  </a:lnTo>
                  <a:lnTo>
                    <a:pt x="552" y="87"/>
                  </a:lnTo>
                  <a:lnTo>
                    <a:pt x="542" y="62"/>
                  </a:lnTo>
                  <a:lnTo>
                    <a:pt x="533" y="38"/>
                  </a:lnTo>
                  <a:lnTo>
                    <a:pt x="528" y="14"/>
                  </a:lnTo>
                  <a:lnTo>
                    <a:pt x="503" y="5"/>
                  </a:lnTo>
                  <a:lnTo>
                    <a:pt x="474" y="3"/>
                  </a:lnTo>
                  <a:lnTo>
                    <a:pt x="444" y="0"/>
                  </a:lnTo>
                  <a:lnTo>
                    <a:pt x="414" y="3"/>
                  </a:lnTo>
                  <a:lnTo>
                    <a:pt x="381" y="11"/>
                  </a:lnTo>
                  <a:lnTo>
                    <a:pt x="349" y="19"/>
                  </a:lnTo>
                  <a:lnTo>
                    <a:pt x="315" y="30"/>
                  </a:lnTo>
                  <a:lnTo>
                    <a:pt x="283" y="44"/>
                  </a:lnTo>
                  <a:lnTo>
                    <a:pt x="253" y="60"/>
                  </a:lnTo>
                  <a:lnTo>
                    <a:pt x="220" y="76"/>
                  </a:lnTo>
                  <a:lnTo>
                    <a:pt x="190" y="92"/>
                  </a:lnTo>
                  <a:lnTo>
                    <a:pt x="160" y="111"/>
                  </a:lnTo>
                  <a:lnTo>
                    <a:pt x="136" y="131"/>
                  </a:lnTo>
                  <a:lnTo>
                    <a:pt x="112" y="150"/>
                  </a:lnTo>
                  <a:lnTo>
                    <a:pt x="89" y="168"/>
                  </a:lnTo>
                  <a:lnTo>
                    <a:pt x="71" y="187"/>
                  </a:lnTo>
                  <a:lnTo>
                    <a:pt x="32" y="240"/>
                  </a:lnTo>
                  <a:lnTo>
                    <a:pt x="8" y="294"/>
                  </a:lnTo>
                  <a:lnTo>
                    <a:pt x="0" y="348"/>
                  </a:lnTo>
                  <a:lnTo>
                    <a:pt x="2" y="403"/>
                  </a:lnTo>
                  <a:lnTo>
                    <a:pt x="16" y="460"/>
                  </a:lnTo>
                  <a:lnTo>
                    <a:pt x="41" y="514"/>
                  </a:lnTo>
                  <a:lnTo>
                    <a:pt x="76" y="566"/>
                  </a:lnTo>
                  <a:lnTo>
                    <a:pt x="114" y="618"/>
                  </a:lnTo>
                  <a:lnTo>
                    <a:pt x="160" y="664"/>
                  </a:lnTo>
                  <a:lnTo>
                    <a:pt x="209" y="711"/>
                  </a:lnTo>
                  <a:lnTo>
                    <a:pt x="261" y="751"/>
                  </a:lnTo>
                  <a:lnTo>
                    <a:pt x="315" y="787"/>
                  </a:lnTo>
                  <a:lnTo>
                    <a:pt x="367" y="820"/>
                  </a:lnTo>
                  <a:lnTo>
                    <a:pt x="419" y="843"/>
                  </a:lnTo>
                  <a:lnTo>
                    <a:pt x="468" y="863"/>
                  </a:lnTo>
                  <a:lnTo>
                    <a:pt x="511" y="877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8" name="Freeform 124"/>
            <p:cNvSpPr>
              <a:spLocks/>
            </p:cNvSpPr>
            <p:nvPr/>
          </p:nvSpPr>
          <p:spPr bwMode="auto">
            <a:xfrm>
              <a:off x="476" y="3662"/>
              <a:ext cx="162" cy="58"/>
            </a:xfrm>
            <a:custGeom>
              <a:avLst/>
              <a:gdLst>
                <a:gd name="T0" fmla="*/ 0 w 645"/>
                <a:gd name="T1" fmla="*/ 0 h 234"/>
                <a:gd name="T2" fmla="*/ 0 w 645"/>
                <a:gd name="T3" fmla="*/ 0 h 234"/>
                <a:gd name="T4" fmla="*/ 0 w 645"/>
                <a:gd name="T5" fmla="*/ 0 h 234"/>
                <a:gd name="T6" fmla="*/ 0 w 645"/>
                <a:gd name="T7" fmla="*/ 0 h 234"/>
                <a:gd name="T8" fmla="*/ 0 w 645"/>
                <a:gd name="T9" fmla="*/ 0 h 234"/>
                <a:gd name="T10" fmla="*/ 0 w 645"/>
                <a:gd name="T11" fmla="*/ 0 h 234"/>
                <a:gd name="T12" fmla="*/ 0 w 645"/>
                <a:gd name="T13" fmla="*/ 0 h 234"/>
                <a:gd name="T14" fmla="*/ 0 w 645"/>
                <a:gd name="T15" fmla="*/ 0 h 234"/>
                <a:gd name="T16" fmla="*/ 0 w 645"/>
                <a:gd name="T17" fmla="*/ 0 h 234"/>
                <a:gd name="T18" fmla="*/ 0 w 645"/>
                <a:gd name="T19" fmla="*/ 0 h 234"/>
                <a:gd name="T20" fmla="*/ 0 w 645"/>
                <a:gd name="T21" fmla="*/ 0 h 234"/>
                <a:gd name="T22" fmla="*/ 0 w 645"/>
                <a:gd name="T23" fmla="*/ 0 h 234"/>
                <a:gd name="T24" fmla="*/ 0 w 645"/>
                <a:gd name="T25" fmla="*/ 0 h 234"/>
                <a:gd name="T26" fmla="*/ 0 w 645"/>
                <a:gd name="T27" fmla="*/ 0 h 234"/>
                <a:gd name="T28" fmla="*/ 0 w 645"/>
                <a:gd name="T29" fmla="*/ 0 h 234"/>
                <a:gd name="T30" fmla="*/ 0 w 645"/>
                <a:gd name="T31" fmla="*/ 0 h 234"/>
                <a:gd name="T32" fmla="*/ 0 w 645"/>
                <a:gd name="T33" fmla="*/ 0 h 234"/>
                <a:gd name="T34" fmla="*/ 0 w 645"/>
                <a:gd name="T35" fmla="*/ 0 h 234"/>
                <a:gd name="T36" fmla="*/ 0 w 645"/>
                <a:gd name="T37" fmla="*/ 0 h 234"/>
                <a:gd name="T38" fmla="*/ 0 w 645"/>
                <a:gd name="T39" fmla="*/ 0 h 234"/>
                <a:gd name="T40" fmla="*/ 0 w 645"/>
                <a:gd name="T41" fmla="*/ 0 h 234"/>
                <a:gd name="T42" fmla="*/ 0 w 645"/>
                <a:gd name="T43" fmla="*/ 0 h 234"/>
                <a:gd name="T44" fmla="*/ 0 w 645"/>
                <a:gd name="T45" fmla="*/ 0 h 234"/>
                <a:gd name="T46" fmla="*/ 0 w 645"/>
                <a:gd name="T47" fmla="*/ 0 h 234"/>
                <a:gd name="T48" fmla="*/ 0 w 645"/>
                <a:gd name="T49" fmla="*/ 0 h 234"/>
                <a:gd name="T50" fmla="*/ 0 w 645"/>
                <a:gd name="T51" fmla="*/ 0 h 234"/>
                <a:gd name="T52" fmla="*/ 0 w 645"/>
                <a:gd name="T53" fmla="*/ 0 h 234"/>
                <a:gd name="T54" fmla="*/ 0 w 645"/>
                <a:gd name="T55" fmla="*/ 0 h 234"/>
                <a:gd name="T56" fmla="*/ 0 w 645"/>
                <a:gd name="T57" fmla="*/ 0 h 234"/>
                <a:gd name="T58" fmla="*/ 0 w 645"/>
                <a:gd name="T59" fmla="*/ 0 h 234"/>
                <a:gd name="T60" fmla="*/ 0 w 645"/>
                <a:gd name="T61" fmla="*/ 0 h 234"/>
                <a:gd name="T62" fmla="*/ 0 w 645"/>
                <a:gd name="T63" fmla="*/ 0 h 234"/>
                <a:gd name="T64" fmla="*/ 0 w 645"/>
                <a:gd name="T65" fmla="*/ 0 h 234"/>
                <a:gd name="T66" fmla="*/ 0 w 645"/>
                <a:gd name="T67" fmla="*/ 0 h 234"/>
                <a:gd name="T68" fmla="*/ 0 w 645"/>
                <a:gd name="T69" fmla="*/ 0 h 234"/>
                <a:gd name="T70" fmla="*/ 0 w 645"/>
                <a:gd name="T71" fmla="*/ 0 h 234"/>
                <a:gd name="T72" fmla="*/ 0 w 645"/>
                <a:gd name="T73" fmla="*/ 0 h 234"/>
                <a:gd name="T74" fmla="*/ 0 w 645"/>
                <a:gd name="T75" fmla="*/ 0 h 234"/>
                <a:gd name="T76" fmla="*/ 0 w 645"/>
                <a:gd name="T77" fmla="*/ 0 h 234"/>
                <a:gd name="T78" fmla="*/ 0 w 645"/>
                <a:gd name="T79" fmla="*/ 0 h 234"/>
                <a:gd name="T80" fmla="*/ 0 w 645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5"/>
                <a:gd name="T124" fmla="*/ 0 h 234"/>
                <a:gd name="T125" fmla="*/ 645 w 645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5" h="234">
                  <a:moveTo>
                    <a:pt x="514" y="174"/>
                  </a:moveTo>
                  <a:lnTo>
                    <a:pt x="539" y="155"/>
                  </a:lnTo>
                  <a:lnTo>
                    <a:pt x="560" y="139"/>
                  </a:lnTo>
                  <a:lnTo>
                    <a:pt x="580" y="125"/>
                  </a:lnTo>
                  <a:lnTo>
                    <a:pt x="594" y="112"/>
                  </a:lnTo>
                  <a:lnTo>
                    <a:pt x="607" y="95"/>
                  </a:lnTo>
                  <a:lnTo>
                    <a:pt x="618" y="79"/>
                  </a:lnTo>
                  <a:lnTo>
                    <a:pt x="631" y="63"/>
                  </a:lnTo>
                  <a:lnTo>
                    <a:pt x="645" y="41"/>
                  </a:lnTo>
                  <a:lnTo>
                    <a:pt x="604" y="49"/>
                  </a:lnTo>
                  <a:lnTo>
                    <a:pt x="560" y="57"/>
                  </a:lnTo>
                  <a:lnTo>
                    <a:pt x="520" y="65"/>
                  </a:lnTo>
                  <a:lnTo>
                    <a:pt x="479" y="68"/>
                  </a:lnTo>
                  <a:lnTo>
                    <a:pt x="438" y="71"/>
                  </a:lnTo>
                  <a:lnTo>
                    <a:pt x="398" y="73"/>
                  </a:lnTo>
                  <a:lnTo>
                    <a:pt x="359" y="73"/>
                  </a:lnTo>
                  <a:lnTo>
                    <a:pt x="318" y="71"/>
                  </a:lnTo>
                  <a:lnTo>
                    <a:pt x="278" y="68"/>
                  </a:lnTo>
                  <a:lnTo>
                    <a:pt x="240" y="63"/>
                  </a:lnTo>
                  <a:lnTo>
                    <a:pt x="198" y="57"/>
                  </a:lnTo>
                  <a:lnTo>
                    <a:pt x="161" y="49"/>
                  </a:lnTo>
                  <a:lnTo>
                    <a:pt x="120" y="38"/>
                  </a:lnTo>
                  <a:lnTo>
                    <a:pt x="79" y="27"/>
                  </a:lnTo>
                  <a:lnTo>
                    <a:pt x="41" y="13"/>
                  </a:lnTo>
                  <a:lnTo>
                    <a:pt x="0" y="0"/>
                  </a:lnTo>
                  <a:lnTo>
                    <a:pt x="11" y="36"/>
                  </a:lnTo>
                  <a:lnTo>
                    <a:pt x="27" y="71"/>
                  </a:lnTo>
                  <a:lnTo>
                    <a:pt x="49" y="103"/>
                  </a:lnTo>
                  <a:lnTo>
                    <a:pt x="76" y="130"/>
                  </a:lnTo>
                  <a:lnTo>
                    <a:pt x="104" y="158"/>
                  </a:lnTo>
                  <a:lnTo>
                    <a:pt x="136" y="179"/>
                  </a:lnTo>
                  <a:lnTo>
                    <a:pt x="171" y="199"/>
                  </a:lnTo>
                  <a:lnTo>
                    <a:pt x="210" y="213"/>
                  </a:lnTo>
                  <a:lnTo>
                    <a:pt x="247" y="226"/>
                  </a:lnTo>
                  <a:lnTo>
                    <a:pt x="288" y="231"/>
                  </a:lnTo>
                  <a:lnTo>
                    <a:pt x="327" y="234"/>
                  </a:lnTo>
                  <a:lnTo>
                    <a:pt x="368" y="231"/>
                  </a:lnTo>
                  <a:lnTo>
                    <a:pt x="405" y="226"/>
                  </a:lnTo>
                  <a:lnTo>
                    <a:pt x="444" y="215"/>
                  </a:lnTo>
                  <a:lnTo>
                    <a:pt x="482" y="196"/>
                  </a:lnTo>
                  <a:lnTo>
                    <a:pt x="514" y="174"/>
                  </a:lnTo>
                  <a:close/>
                </a:path>
              </a:pathLst>
            </a:custGeom>
            <a:solidFill>
              <a:srgbClr val="5B6B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9" name="Freeform 125"/>
            <p:cNvSpPr>
              <a:spLocks/>
            </p:cNvSpPr>
            <p:nvPr/>
          </p:nvSpPr>
          <p:spPr bwMode="auto">
            <a:xfrm>
              <a:off x="460" y="3709"/>
              <a:ext cx="222" cy="99"/>
            </a:xfrm>
            <a:custGeom>
              <a:avLst/>
              <a:gdLst>
                <a:gd name="T0" fmla="*/ 0 w 888"/>
                <a:gd name="T1" fmla="*/ 0 h 396"/>
                <a:gd name="T2" fmla="*/ 0 w 888"/>
                <a:gd name="T3" fmla="*/ 0 h 396"/>
                <a:gd name="T4" fmla="*/ 0 w 888"/>
                <a:gd name="T5" fmla="*/ 0 h 396"/>
                <a:gd name="T6" fmla="*/ 0 w 888"/>
                <a:gd name="T7" fmla="*/ 0 h 396"/>
                <a:gd name="T8" fmla="*/ 0 w 888"/>
                <a:gd name="T9" fmla="*/ 0 h 396"/>
                <a:gd name="T10" fmla="*/ 0 w 888"/>
                <a:gd name="T11" fmla="*/ 0 h 396"/>
                <a:gd name="T12" fmla="*/ 0 w 888"/>
                <a:gd name="T13" fmla="*/ 0 h 396"/>
                <a:gd name="T14" fmla="*/ 0 w 888"/>
                <a:gd name="T15" fmla="*/ 0 h 396"/>
                <a:gd name="T16" fmla="*/ 0 w 888"/>
                <a:gd name="T17" fmla="*/ 0 h 396"/>
                <a:gd name="T18" fmla="*/ 0 w 888"/>
                <a:gd name="T19" fmla="*/ 0 h 396"/>
                <a:gd name="T20" fmla="*/ 0 w 888"/>
                <a:gd name="T21" fmla="*/ 0 h 396"/>
                <a:gd name="T22" fmla="*/ 0 w 888"/>
                <a:gd name="T23" fmla="*/ 0 h 396"/>
                <a:gd name="T24" fmla="*/ 0 w 888"/>
                <a:gd name="T25" fmla="*/ 0 h 396"/>
                <a:gd name="T26" fmla="*/ 0 w 888"/>
                <a:gd name="T27" fmla="*/ 0 h 396"/>
                <a:gd name="T28" fmla="*/ 0 w 888"/>
                <a:gd name="T29" fmla="*/ 0 h 396"/>
                <a:gd name="T30" fmla="*/ 0 w 888"/>
                <a:gd name="T31" fmla="*/ 0 h 396"/>
                <a:gd name="T32" fmla="*/ 0 w 888"/>
                <a:gd name="T33" fmla="*/ 0 h 396"/>
                <a:gd name="T34" fmla="*/ 0 w 888"/>
                <a:gd name="T35" fmla="*/ 0 h 396"/>
                <a:gd name="T36" fmla="*/ 0 w 888"/>
                <a:gd name="T37" fmla="*/ 0 h 396"/>
                <a:gd name="T38" fmla="*/ 0 w 888"/>
                <a:gd name="T39" fmla="*/ 0 h 396"/>
                <a:gd name="T40" fmla="*/ 0 w 888"/>
                <a:gd name="T41" fmla="*/ 0 h 396"/>
                <a:gd name="T42" fmla="*/ 0 w 888"/>
                <a:gd name="T43" fmla="*/ 0 h 396"/>
                <a:gd name="T44" fmla="*/ 0 w 888"/>
                <a:gd name="T45" fmla="*/ 0 h 396"/>
                <a:gd name="T46" fmla="*/ 0 w 888"/>
                <a:gd name="T47" fmla="*/ 0 h 396"/>
                <a:gd name="T48" fmla="*/ 0 w 888"/>
                <a:gd name="T49" fmla="*/ 0 h 396"/>
                <a:gd name="T50" fmla="*/ 0 w 888"/>
                <a:gd name="T51" fmla="*/ 0 h 396"/>
                <a:gd name="T52" fmla="*/ 0 w 888"/>
                <a:gd name="T53" fmla="*/ 0 h 396"/>
                <a:gd name="T54" fmla="*/ 0 w 888"/>
                <a:gd name="T55" fmla="*/ 0 h 396"/>
                <a:gd name="T56" fmla="*/ 0 w 888"/>
                <a:gd name="T57" fmla="*/ 0 h 396"/>
                <a:gd name="T58" fmla="*/ 0 w 888"/>
                <a:gd name="T59" fmla="*/ 0 h 396"/>
                <a:gd name="T60" fmla="*/ 0 w 888"/>
                <a:gd name="T61" fmla="*/ 0 h 396"/>
                <a:gd name="T62" fmla="*/ 0 w 888"/>
                <a:gd name="T63" fmla="*/ 0 h 396"/>
                <a:gd name="T64" fmla="*/ 0 w 888"/>
                <a:gd name="T65" fmla="*/ 0 h 396"/>
                <a:gd name="T66" fmla="*/ 0 w 888"/>
                <a:gd name="T67" fmla="*/ 0 h 396"/>
                <a:gd name="T68" fmla="*/ 0 w 888"/>
                <a:gd name="T69" fmla="*/ 0 h 396"/>
                <a:gd name="T70" fmla="*/ 0 w 888"/>
                <a:gd name="T71" fmla="*/ 0 h 396"/>
                <a:gd name="T72" fmla="*/ 0 w 888"/>
                <a:gd name="T73" fmla="*/ 0 h 396"/>
                <a:gd name="T74" fmla="*/ 0 w 888"/>
                <a:gd name="T75" fmla="*/ 0 h 396"/>
                <a:gd name="T76" fmla="*/ 0 w 888"/>
                <a:gd name="T77" fmla="*/ 0 h 396"/>
                <a:gd name="T78" fmla="*/ 0 w 888"/>
                <a:gd name="T79" fmla="*/ 0 h 396"/>
                <a:gd name="T80" fmla="*/ 0 w 888"/>
                <a:gd name="T81" fmla="*/ 0 h 396"/>
                <a:gd name="T82" fmla="*/ 0 w 888"/>
                <a:gd name="T83" fmla="*/ 0 h 396"/>
                <a:gd name="T84" fmla="*/ 0 w 888"/>
                <a:gd name="T85" fmla="*/ 0 h 396"/>
                <a:gd name="T86" fmla="*/ 0 w 888"/>
                <a:gd name="T87" fmla="*/ 0 h 396"/>
                <a:gd name="T88" fmla="*/ 0 w 888"/>
                <a:gd name="T89" fmla="*/ 0 h 396"/>
                <a:gd name="T90" fmla="*/ 0 w 888"/>
                <a:gd name="T91" fmla="*/ 0 h 396"/>
                <a:gd name="T92" fmla="*/ 0 w 888"/>
                <a:gd name="T93" fmla="*/ 0 h 396"/>
                <a:gd name="T94" fmla="*/ 0 w 888"/>
                <a:gd name="T95" fmla="*/ 0 h 396"/>
                <a:gd name="T96" fmla="*/ 0 w 888"/>
                <a:gd name="T97" fmla="*/ 0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8"/>
                <a:gd name="T148" fmla="*/ 0 h 396"/>
                <a:gd name="T149" fmla="*/ 888 w 888"/>
                <a:gd name="T150" fmla="*/ 396 h 3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8" h="396">
                  <a:moveTo>
                    <a:pt x="425" y="115"/>
                  </a:moveTo>
                  <a:lnTo>
                    <a:pt x="384" y="112"/>
                  </a:lnTo>
                  <a:lnTo>
                    <a:pt x="347" y="106"/>
                  </a:lnTo>
                  <a:lnTo>
                    <a:pt x="311" y="96"/>
                  </a:lnTo>
                  <a:lnTo>
                    <a:pt x="276" y="85"/>
                  </a:lnTo>
                  <a:lnTo>
                    <a:pt x="243" y="69"/>
                  </a:lnTo>
                  <a:lnTo>
                    <a:pt x="211" y="53"/>
                  </a:lnTo>
                  <a:lnTo>
                    <a:pt x="181" y="30"/>
                  </a:lnTo>
                  <a:lnTo>
                    <a:pt x="151" y="9"/>
                  </a:lnTo>
                  <a:lnTo>
                    <a:pt x="131" y="12"/>
                  </a:lnTo>
                  <a:lnTo>
                    <a:pt x="110" y="14"/>
                  </a:lnTo>
                  <a:lnTo>
                    <a:pt x="91" y="23"/>
                  </a:lnTo>
                  <a:lnTo>
                    <a:pt x="74" y="30"/>
                  </a:lnTo>
                  <a:lnTo>
                    <a:pt x="57" y="41"/>
                  </a:lnTo>
                  <a:lnTo>
                    <a:pt x="41" y="55"/>
                  </a:lnTo>
                  <a:lnTo>
                    <a:pt x="27" y="71"/>
                  </a:lnTo>
                  <a:lnTo>
                    <a:pt x="17" y="90"/>
                  </a:lnTo>
                  <a:lnTo>
                    <a:pt x="0" y="140"/>
                  </a:lnTo>
                  <a:lnTo>
                    <a:pt x="4" y="183"/>
                  </a:lnTo>
                  <a:lnTo>
                    <a:pt x="22" y="226"/>
                  </a:lnTo>
                  <a:lnTo>
                    <a:pt x="61" y="265"/>
                  </a:lnTo>
                  <a:lnTo>
                    <a:pt x="110" y="300"/>
                  </a:lnTo>
                  <a:lnTo>
                    <a:pt x="170" y="330"/>
                  </a:lnTo>
                  <a:lnTo>
                    <a:pt x="241" y="355"/>
                  </a:lnTo>
                  <a:lnTo>
                    <a:pt x="317" y="373"/>
                  </a:lnTo>
                  <a:lnTo>
                    <a:pt x="398" y="387"/>
                  </a:lnTo>
                  <a:lnTo>
                    <a:pt x="480" y="396"/>
                  </a:lnTo>
                  <a:lnTo>
                    <a:pt x="561" y="396"/>
                  </a:lnTo>
                  <a:lnTo>
                    <a:pt x="640" y="387"/>
                  </a:lnTo>
                  <a:lnTo>
                    <a:pt x="714" y="373"/>
                  </a:lnTo>
                  <a:lnTo>
                    <a:pt x="782" y="352"/>
                  </a:lnTo>
                  <a:lnTo>
                    <a:pt x="839" y="320"/>
                  </a:lnTo>
                  <a:lnTo>
                    <a:pt x="883" y="278"/>
                  </a:lnTo>
                  <a:lnTo>
                    <a:pt x="888" y="226"/>
                  </a:lnTo>
                  <a:lnTo>
                    <a:pt x="881" y="177"/>
                  </a:lnTo>
                  <a:lnTo>
                    <a:pt x="861" y="134"/>
                  </a:lnTo>
                  <a:lnTo>
                    <a:pt x="831" y="96"/>
                  </a:lnTo>
                  <a:lnTo>
                    <a:pt x="793" y="63"/>
                  </a:lnTo>
                  <a:lnTo>
                    <a:pt x="750" y="36"/>
                  </a:lnTo>
                  <a:lnTo>
                    <a:pt x="706" y="14"/>
                  </a:lnTo>
                  <a:lnTo>
                    <a:pt x="662" y="0"/>
                  </a:lnTo>
                  <a:lnTo>
                    <a:pt x="637" y="23"/>
                  </a:lnTo>
                  <a:lnTo>
                    <a:pt x="610" y="44"/>
                  </a:lnTo>
                  <a:lnTo>
                    <a:pt x="584" y="63"/>
                  </a:lnTo>
                  <a:lnTo>
                    <a:pt x="556" y="83"/>
                  </a:lnTo>
                  <a:lnTo>
                    <a:pt x="526" y="96"/>
                  </a:lnTo>
                  <a:lnTo>
                    <a:pt x="494" y="106"/>
                  </a:lnTo>
                  <a:lnTo>
                    <a:pt x="460" y="112"/>
                  </a:lnTo>
                  <a:lnTo>
                    <a:pt x="425" y="115"/>
                  </a:lnTo>
                  <a:close/>
                </a:path>
              </a:pathLst>
            </a:custGeom>
            <a:solidFill>
              <a:srgbClr val="AAB5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0" name="Freeform 126"/>
            <p:cNvSpPr>
              <a:spLocks/>
            </p:cNvSpPr>
            <p:nvPr/>
          </p:nvSpPr>
          <p:spPr bwMode="auto">
            <a:xfrm>
              <a:off x="493" y="3737"/>
              <a:ext cx="182" cy="63"/>
            </a:xfrm>
            <a:custGeom>
              <a:avLst/>
              <a:gdLst>
                <a:gd name="T0" fmla="*/ 0 w 730"/>
                <a:gd name="T1" fmla="*/ 0 h 251"/>
                <a:gd name="T2" fmla="*/ 0 w 730"/>
                <a:gd name="T3" fmla="*/ 0 h 251"/>
                <a:gd name="T4" fmla="*/ 0 w 730"/>
                <a:gd name="T5" fmla="*/ 0 h 251"/>
                <a:gd name="T6" fmla="*/ 0 w 730"/>
                <a:gd name="T7" fmla="*/ 0 h 251"/>
                <a:gd name="T8" fmla="*/ 0 w 730"/>
                <a:gd name="T9" fmla="*/ 0 h 251"/>
                <a:gd name="T10" fmla="*/ 0 w 730"/>
                <a:gd name="T11" fmla="*/ 0 h 251"/>
                <a:gd name="T12" fmla="*/ 0 w 730"/>
                <a:gd name="T13" fmla="*/ 0 h 251"/>
                <a:gd name="T14" fmla="*/ 0 w 730"/>
                <a:gd name="T15" fmla="*/ 0 h 251"/>
                <a:gd name="T16" fmla="*/ 0 w 730"/>
                <a:gd name="T17" fmla="*/ 0 h 251"/>
                <a:gd name="T18" fmla="*/ 0 w 730"/>
                <a:gd name="T19" fmla="*/ 0 h 251"/>
                <a:gd name="T20" fmla="*/ 0 w 730"/>
                <a:gd name="T21" fmla="*/ 0 h 251"/>
                <a:gd name="T22" fmla="*/ 0 w 730"/>
                <a:gd name="T23" fmla="*/ 0 h 251"/>
                <a:gd name="T24" fmla="*/ 0 w 730"/>
                <a:gd name="T25" fmla="*/ 0 h 251"/>
                <a:gd name="T26" fmla="*/ 0 w 730"/>
                <a:gd name="T27" fmla="*/ 0 h 251"/>
                <a:gd name="T28" fmla="*/ 0 w 730"/>
                <a:gd name="T29" fmla="*/ 0 h 251"/>
                <a:gd name="T30" fmla="*/ 0 w 730"/>
                <a:gd name="T31" fmla="*/ 0 h 251"/>
                <a:gd name="T32" fmla="*/ 0 w 730"/>
                <a:gd name="T33" fmla="*/ 0 h 251"/>
                <a:gd name="T34" fmla="*/ 0 w 730"/>
                <a:gd name="T35" fmla="*/ 0 h 251"/>
                <a:gd name="T36" fmla="*/ 0 w 730"/>
                <a:gd name="T37" fmla="*/ 0 h 251"/>
                <a:gd name="T38" fmla="*/ 0 w 730"/>
                <a:gd name="T39" fmla="*/ 0 h 251"/>
                <a:gd name="T40" fmla="*/ 0 w 730"/>
                <a:gd name="T41" fmla="*/ 0 h 251"/>
                <a:gd name="T42" fmla="*/ 0 w 730"/>
                <a:gd name="T43" fmla="*/ 0 h 251"/>
                <a:gd name="T44" fmla="*/ 0 w 730"/>
                <a:gd name="T45" fmla="*/ 0 h 251"/>
                <a:gd name="T46" fmla="*/ 0 w 730"/>
                <a:gd name="T47" fmla="*/ 0 h 251"/>
                <a:gd name="T48" fmla="*/ 0 w 730"/>
                <a:gd name="T49" fmla="*/ 0 h 251"/>
                <a:gd name="T50" fmla="*/ 0 w 730"/>
                <a:gd name="T51" fmla="*/ 0 h 251"/>
                <a:gd name="T52" fmla="*/ 0 w 730"/>
                <a:gd name="T53" fmla="*/ 0 h 251"/>
                <a:gd name="T54" fmla="*/ 0 w 730"/>
                <a:gd name="T55" fmla="*/ 0 h 251"/>
                <a:gd name="T56" fmla="*/ 0 w 730"/>
                <a:gd name="T57" fmla="*/ 0 h 251"/>
                <a:gd name="T58" fmla="*/ 0 w 730"/>
                <a:gd name="T59" fmla="*/ 0 h 251"/>
                <a:gd name="T60" fmla="*/ 0 w 730"/>
                <a:gd name="T61" fmla="*/ 0 h 251"/>
                <a:gd name="T62" fmla="*/ 0 w 730"/>
                <a:gd name="T63" fmla="*/ 0 h 251"/>
                <a:gd name="T64" fmla="*/ 0 w 730"/>
                <a:gd name="T65" fmla="*/ 0 h 251"/>
                <a:gd name="T66" fmla="*/ 0 w 730"/>
                <a:gd name="T67" fmla="*/ 0 h 251"/>
                <a:gd name="T68" fmla="*/ 0 w 730"/>
                <a:gd name="T69" fmla="*/ 0 h 251"/>
                <a:gd name="T70" fmla="*/ 0 w 730"/>
                <a:gd name="T71" fmla="*/ 0 h 251"/>
                <a:gd name="T72" fmla="*/ 0 w 730"/>
                <a:gd name="T73" fmla="*/ 0 h 251"/>
                <a:gd name="T74" fmla="*/ 0 w 730"/>
                <a:gd name="T75" fmla="*/ 0 h 251"/>
                <a:gd name="T76" fmla="*/ 0 w 730"/>
                <a:gd name="T77" fmla="*/ 0 h 251"/>
                <a:gd name="T78" fmla="*/ 0 w 730"/>
                <a:gd name="T79" fmla="*/ 0 h 251"/>
                <a:gd name="T80" fmla="*/ 0 w 730"/>
                <a:gd name="T81" fmla="*/ 0 h 251"/>
                <a:gd name="T82" fmla="*/ 0 w 730"/>
                <a:gd name="T83" fmla="*/ 0 h 251"/>
                <a:gd name="T84" fmla="*/ 0 w 730"/>
                <a:gd name="T85" fmla="*/ 0 h 251"/>
                <a:gd name="T86" fmla="*/ 0 w 730"/>
                <a:gd name="T87" fmla="*/ 0 h 251"/>
                <a:gd name="T88" fmla="*/ 0 w 730"/>
                <a:gd name="T89" fmla="*/ 0 h 251"/>
                <a:gd name="T90" fmla="*/ 0 w 730"/>
                <a:gd name="T91" fmla="*/ 0 h 251"/>
                <a:gd name="T92" fmla="*/ 0 w 730"/>
                <a:gd name="T93" fmla="*/ 0 h 251"/>
                <a:gd name="T94" fmla="*/ 0 w 730"/>
                <a:gd name="T95" fmla="*/ 0 h 251"/>
                <a:gd name="T96" fmla="*/ 0 w 730"/>
                <a:gd name="T97" fmla="*/ 0 h 2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251"/>
                <a:gd name="T149" fmla="*/ 730 w 730"/>
                <a:gd name="T150" fmla="*/ 251 h 2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251">
                  <a:moveTo>
                    <a:pt x="346" y="68"/>
                  </a:moveTo>
                  <a:lnTo>
                    <a:pt x="313" y="68"/>
                  </a:lnTo>
                  <a:lnTo>
                    <a:pt x="283" y="63"/>
                  </a:lnTo>
                  <a:lnTo>
                    <a:pt x="256" y="58"/>
                  </a:lnTo>
                  <a:lnTo>
                    <a:pt x="229" y="49"/>
                  </a:lnTo>
                  <a:lnTo>
                    <a:pt x="202" y="41"/>
                  </a:lnTo>
                  <a:lnTo>
                    <a:pt x="175" y="28"/>
                  </a:lnTo>
                  <a:lnTo>
                    <a:pt x="150" y="14"/>
                  </a:lnTo>
                  <a:lnTo>
                    <a:pt x="126" y="0"/>
                  </a:lnTo>
                  <a:lnTo>
                    <a:pt x="110" y="3"/>
                  </a:lnTo>
                  <a:lnTo>
                    <a:pt x="90" y="8"/>
                  </a:lnTo>
                  <a:lnTo>
                    <a:pt x="74" y="11"/>
                  </a:lnTo>
                  <a:lnTo>
                    <a:pt x="57" y="17"/>
                  </a:lnTo>
                  <a:lnTo>
                    <a:pt x="44" y="22"/>
                  </a:lnTo>
                  <a:lnTo>
                    <a:pt x="32" y="30"/>
                  </a:lnTo>
                  <a:lnTo>
                    <a:pt x="22" y="38"/>
                  </a:lnTo>
                  <a:lnTo>
                    <a:pt x="14" y="49"/>
                  </a:lnTo>
                  <a:lnTo>
                    <a:pt x="0" y="82"/>
                  </a:lnTo>
                  <a:lnTo>
                    <a:pt x="3" y="112"/>
                  </a:lnTo>
                  <a:lnTo>
                    <a:pt x="22" y="139"/>
                  </a:lnTo>
                  <a:lnTo>
                    <a:pt x="52" y="164"/>
                  </a:lnTo>
                  <a:lnTo>
                    <a:pt x="96" y="188"/>
                  </a:lnTo>
                  <a:lnTo>
                    <a:pt x="147" y="208"/>
                  </a:lnTo>
                  <a:lnTo>
                    <a:pt x="204" y="224"/>
                  </a:lnTo>
                  <a:lnTo>
                    <a:pt x="267" y="237"/>
                  </a:lnTo>
                  <a:lnTo>
                    <a:pt x="335" y="245"/>
                  </a:lnTo>
                  <a:lnTo>
                    <a:pt x="403" y="251"/>
                  </a:lnTo>
                  <a:lnTo>
                    <a:pt x="469" y="251"/>
                  </a:lnTo>
                  <a:lnTo>
                    <a:pt x="534" y="245"/>
                  </a:lnTo>
                  <a:lnTo>
                    <a:pt x="594" y="231"/>
                  </a:lnTo>
                  <a:lnTo>
                    <a:pt x="646" y="215"/>
                  </a:lnTo>
                  <a:lnTo>
                    <a:pt x="692" y="190"/>
                  </a:lnTo>
                  <a:lnTo>
                    <a:pt x="725" y="160"/>
                  </a:lnTo>
                  <a:lnTo>
                    <a:pt x="730" y="130"/>
                  </a:lnTo>
                  <a:lnTo>
                    <a:pt x="722" y="104"/>
                  </a:lnTo>
                  <a:lnTo>
                    <a:pt x="706" y="79"/>
                  </a:lnTo>
                  <a:lnTo>
                    <a:pt x="681" y="58"/>
                  </a:lnTo>
                  <a:lnTo>
                    <a:pt x="651" y="38"/>
                  </a:lnTo>
                  <a:lnTo>
                    <a:pt x="616" y="22"/>
                  </a:lnTo>
                  <a:lnTo>
                    <a:pt x="577" y="8"/>
                  </a:lnTo>
                  <a:lnTo>
                    <a:pt x="539" y="0"/>
                  </a:lnTo>
                  <a:lnTo>
                    <a:pt x="520" y="14"/>
                  </a:lnTo>
                  <a:lnTo>
                    <a:pt x="499" y="28"/>
                  </a:lnTo>
                  <a:lnTo>
                    <a:pt x="476" y="38"/>
                  </a:lnTo>
                  <a:lnTo>
                    <a:pt x="455" y="49"/>
                  </a:lnTo>
                  <a:lnTo>
                    <a:pt x="428" y="58"/>
                  </a:lnTo>
                  <a:lnTo>
                    <a:pt x="403" y="63"/>
                  </a:lnTo>
                  <a:lnTo>
                    <a:pt x="377" y="65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C9D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1" name="Freeform 127"/>
            <p:cNvSpPr>
              <a:spLocks/>
            </p:cNvSpPr>
            <p:nvPr/>
          </p:nvSpPr>
          <p:spPr bwMode="auto">
            <a:xfrm>
              <a:off x="789" y="3718"/>
              <a:ext cx="74" cy="38"/>
            </a:xfrm>
            <a:custGeom>
              <a:avLst/>
              <a:gdLst>
                <a:gd name="T0" fmla="*/ 0 w 297"/>
                <a:gd name="T1" fmla="*/ 0 h 153"/>
                <a:gd name="T2" fmla="*/ 0 w 297"/>
                <a:gd name="T3" fmla="*/ 0 h 153"/>
                <a:gd name="T4" fmla="*/ 0 w 297"/>
                <a:gd name="T5" fmla="*/ 0 h 153"/>
                <a:gd name="T6" fmla="*/ 0 w 297"/>
                <a:gd name="T7" fmla="*/ 0 h 153"/>
                <a:gd name="T8" fmla="*/ 0 w 297"/>
                <a:gd name="T9" fmla="*/ 0 h 153"/>
                <a:gd name="T10" fmla="*/ 0 w 297"/>
                <a:gd name="T11" fmla="*/ 0 h 153"/>
                <a:gd name="T12" fmla="*/ 0 w 297"/>
                <a:gd name="T13" fmla="*/ 0 h 153"/>
                <a:gd name="T14" fmla="*/ 0 w 297"/>
                <a:gd name="T15" fmla="*/ 0 h 153"/>
                <a:gd name="T16" fmla="*/ 0 w 297"/>
                <a:gd name="T17" fmla="*/ 0 h 153"/>
                <a:gd name="T18" fmla="*/ 0 w 297"/>
                <a:gd name="T19" fmla="*/ 0 h 153"/>
                <a:gd name="T20" fmla="*/ 0 w 297"/>
                <a:gd name="T21" fmla="*/ 0 h 153"/>
                <a:gd name="T22" fmla="*/ 0 w 297"/>
                <a:gd name="T23" fmla="*/ 0 h 153"/>
                <a:gd name="T24" fmla="*/ 0 w 297"/>
                <a:gd name="T25" fmla="*/ 0 h 153"/>
                <a:gd name="T26" fmla="*/ 0 w 297"/>
                <a:gd name="T27" fmla="*/ 0 h 153"/>
                <a:gd name="T28" fmla="*/ 0 w 297"/>
                <a:gd name="T29" fmla="*/ 0 h 153"/>
                <a:gd name="T30" fmla="*/ 0 w 297"/>
                <a:gd name="T31" fmla="*/ 0 h 153"/>
                <a:gd name="T32" fmla="*/ 0 w 297"/>
                <a:gd name="T33" fmla="*/ 0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7"/>
                <a:gd name="T52" fmla="*/ 0 h 153"/>
                <a:gd name="T53" fmla="*/ 297 w 297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7" h="153">
                  <a:moveTo>
                    <a:pt x="0" y="68"/>
                  </a:moveTo>
                  <a:lnTo>
                    <a:pt x="10" y="98"/>
                  </a:lnTo>
                  <a:lnTo>
                    <a:pt x="37" y="123"/>
                  </a:lnTo>
                  <a:lnTo>
                    <a:pt x="76" y="139"/>
                  </a:lnTo>
                  <a:lnTo>
                    <a:pt x="125" y="147"/>
                  </a:lnTo>
                  <a:lnTo>
                    <a:pt x="173" y="153"/>
                  </a:lnTo>
                  <a:lnTo>
                    <a:pt x="221" y="150"/>
                  </a:lnTo>
                  <a:lnTo>
                    <a:pt x="261" y="142"/>
                  </a:lnTo>
                  <a:lnTo>
                    <a:pt x="288" y="128"/>
                  </a:lnTo>
                  <a:lnTo>
                    <a:pt x="297" y="87"/>
                  </a:lnTo>
                  <a:lnTo>
                    <a:pt x="281" y="55"/>
                  </a:lnTo>
                  <a:lnTo>
                    <a:pt x="242" y="25"/>
                  </a:lnTo>
                  <a:lnTo>
                    <a:pt x="191" y="8"/>
                  </a:lnTo>
                  <a:lnTo>
                    <a:pt x="136" y="0"/>
                  </a:lnTo>
                  <a:lnTo>
                    <a:pt x="79" y="6"/>
                  </a:lnTo>
                  <a:lnTo>
                    <a:pt x="32" y="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23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2" name="Freeform 128"/>
            <p:cNvSpPr>
              <a:spLocks/>
            </p:cNvSpPr>
            <p:nvPr/>
          </p:nvSpPr>
          <p:spPr bwMode="auto">
            <a:xfrm>
              <a:off x="801" y="3719"/>
              <a:ext cx="53" cy="28"/>
            </a:xfrm>
            <a:custGeom>
              <a:avLst/>
              <a:gdLst>
                <a:gd name="T0" fmla="*/ 0 w 209"/>
                <a:gd name="T1" fmla="*/ 0 h 109"/>
                <a:gd name="T2" fmla="*/ 0 w 209"/>
                <a:gd name="T3" fmla="*/ 0 h 109"/>
                <a:gd name="T4" fmla="*/ 0 w 209"/>
                <a:gd name="T5" fmla="*/ 0 h 109"/>
                <a:gd name="T6" fmla="*/ 0 w 209"/>
                <a:gd name="T7" fmla="*/ 0 h 109"/>
                <a:gd name="T8" fmla="*/ 0 w 209"/>
                <a:gd name="T9" fmla="*/ 0 h 109"/>
                <a:gd name="T10" fmla="*/ 0 w 209"/>
                <a:gd name="T11" fmla="*/ 0 h 109"/>
                <a:gd name="T12" fmla="*/ 0 w 209"/>
                <a:gd name="T13" fmla="*/ 0 h 109"/>
                <a:gd name="T14" fmla="*/ 0 w 209"/>
                <a:gd name="T15" fmla="*/ 0 h 109"/>
                <a:gd name="T16" fmla="*/ 0 w 209"/>
                <a:gd name="T17" fmla="*/ 0 h 109"/>
                <a:gd name="T18" fmla="*/ 0 w 209"/>
                <a:gd name="T19" fmla="*/ 0 h 109"/>
                <a:gd name="T20" fmla="*/ 0 w 209"/>
                <a:gd name="T21" fmla="*/ 0 h 109"/>
                <a:gd name="T22" fmla="*/ 0 w 209"/>
                <a:gd name="T23" fmla="*/ 0 h 109"/>
                <a:gd name="T24" fmla="*/ 0 w 209"/>
                <a:gd name="T25" fmla="*/ 0 h 109"/>
                <a:gd name="T26" fmla="*/ 0 w 209"/>
                <a:gd name="T27" fmla="*/ 0 h 109"/>
                <a:gd name="T28" fmla="*/ 0 w 209"/>
                <a:gd name="T29" fmla="*/ 0 h 109"/>
                <a:gd name="T30" fmla="*/ 0 w 209"/>
                <a:gd name="T31" fmla="*/ 0 h 109"/>
                <a:gd name="T32" fmla="*/ 0 w 209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9"/>
                <a:gd name="T52" fmla="*/ 0 h 109"/>
                <a:gd name="T53" fmla="*/ 209 w 209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9" h="109">
                  <a:moveTo>
                    <a:pt x="0" y="49"/>
                  </a:moveTo>
                  <a:lnTo>
                    <a:pt x="8" y="71"/>
                  </a:lnTo>
                  <a:lnTo>
                    <a:pt x="27" y="88"/>
                  </a:lnTo>
                  <a:lnTo>
                    <a:pt x="54" y="99"/>
                  </a:lnTo>
                  <a:lnTo>
                    <a:pt x="87" y="107"/>
                  </a:lnTo>
                  <a:lnTo>
                    <a:pt x="119" y="109"/>
                  </a:lnTo>
                  <a:lnTo>
                    <a:pt x="154" y="107"/>
                  </a:lnTo>
                  <a:lnTo>
                    <a:pt x="182" y="101"/>
                  </a:lnTo>
                  <a:lnTo>
                    <a:pt x="202" y="90"/>
                  </a:lnTo>
                  <a:lnTo>
                    <a:pt x="209" y="63"/>
                  </a:lnTo>
                  <a:lnTo>
                    <a:pt x="198" y="35"/>
                  </a:lnTo>
                  <a:lnTo>
                    <a:pt x="172" y="17"/>
                  </a:lnTo>
                  <a:lnTo>
                    <a:pt x="136" y="3"/>
                  </a:lnTo>
                  <a:lnTo>
                    <a:pt x="95" y="0"/>
                  </a:lnTo>
                  <a:lnTo>
                    <a:pt x="57" y="3"/>
                  </a:lnTo>
                  <a:lnTo>
                    <a:pt x="21" y="1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3" name="Freeform 129"/>
            <p:cNvSpPr>
              <a:spLocks/>
            </p:cNvSpPr>
            <p:nvPr/>
          </p:nvSpPr>
          <p:spPr bwMode="auto">
            <a:xfrm>
              <a:off x="137" y="3772"/>
              <a:ext cx="68" cy="73"/>
            </a:xfrm>
            <a:custGeom>
              <a:avLst/>
              <a:gdLst>
                <a:gd name="T0" fmla="*/ 0 w 270"/>
                <a:gd name="T1" fmla="*/ 0 h 294"/>
                <a:gd name="T2" fmla="*/ 0 w 270"/>
                <a:gd name="T3" fmla="*/ 0 h 294"/>
                <a:gd name="T4" fmla="*/ 0 w 270"/>
                <a:gd name="T5" fmla="*/ 0 h 294"/>
                <a:gd name="T6" fmla="*/ 0 w 270"/>
                <a:gd name="T7" fmla="*/ 0 h 294"/>
                <a:gd name="T8" fmla="*/ 0 w 270"/>
                <a:gd name="T9" fmla="*/ 0 h 294"/>
                <a:gd name="T10" fmla="*/ 0 w 270"/>
                <a:gd name="T11" fmla="*/ 0 h 294"/>
                <a:gd name="T12" fmla="*/ 0 w 270"/>
                <a:gd name="T13" fmla="*/ 0 h 294"/>
                <a:gd name="T14" fmla="*/ 0 w 270"/>
                <a:gd name="T15" fmla="*/ 0 h 294"/>
                <a:gd name="T16" fmla="*/ 0 w 270"/>
                <a:gd name="T17" fmla="*/ 0 h 294"/>
                <a:gd name="T18" fmla="*/ 0 w 270"/>
                <a:gd name="T19" fmla="*/ 0 h 294"/>
                <a:gd name="T20" fmla="*/ 0 w 270"/>
                <a:gd name="T21" fmla="*/ 0 h 294"/>
                <a:gd name="T22" fmla="*/ 0 w 270"/>
                <a:gd name="T23" fmla="*/ 0 h 294"/>
                <a:gd name="T24" fmla="*/ 0 w 270"/>
                <a:gd name="T25" fmla="*/ 0 h 294"/>
                <a:gd name="T26" fmla="*/ 0 w 270"/>
                <a:gd name="T27" fmla="*/ 0 h 294"/>
                <a:gd name="T28" fmla="*/ 0 w 270"/>
                <a:gd name="T29" fmla="*/ 0 h 294"/>
                <a:gd name="T30" fmla="*/ 0 w 270"/>
                <a:gd name="T31" fmla="*/ 0 h 294"/>
                <a:gd name="T32" fmla="*/ 0 w 270"/>
                <a:gd name="T33" fmla="*/ 0 h 294"/>
                <a:gd name="T34" fmla="*/ 0 w 270"/>
                <a:gd name="T35" fmla="*/ 0 h 294"/>
                <a:gd name="T36" fmla="*/ 0 w 270"/>
                <a:gd name="T37" fmla="*/ 0 h 294"/>
                <a:gd name="T38" fmla="*/ 0 w 270"/>
                <a:gd name="T39" fmla="*/ 0 h 294"/>
                <a:gd name="T40" fmla="*/ 0 w 270"/>
                <a:gd name="T41" fmla="*/ 0 h 294"/>
                <a:gd name="T42" fmla="*/ 0 w 270"/>
                <a:gd name="T43" fmla="*/ 0 h 2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"/>
                <a:gd name="T67" fmla="*/ 0 h 294"/>
                <a:gd name="T68" fmla="*/ 270 w 270"/>
                <a:gd name="T69" fmla="*/ 294 h 2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" h="294">
                  <a:moveTo>
                    <a:pt x="0" y="147"/>
                  </a:moveTo>
                  <a:lnTo>
                    <a:pt x="3" y="182"/>
                  </a:lnTo>
                  <a:lnTo>
                    <a:pt x="21" y="215"/>
                  </a:lnTo>
                  <a:lnTo>
                    <a:pt x="55" y="240"/>
                  </a:lnTo>
                  <a:lnTo>
                    <a:pt x="92" y="262"/>
                  </a:lnTo>
                  <a:lnTo>
                    <a:pt x="134" y="278"/>
                  </a:lnTo>
                  <a:lnTo>
                    <a:pt x="177" y="288"/>
                  </a:lnTo>
                  <a:lnTo>
                    <a:pt x="215" y="294"/>
                  </a:lnTo>
                  <a:lnTo>
                    <a:pt x="245" y="292"/>
                  </a:lnTo>
                  <a:lnTo>
                    <a:pt x="226" y="223"/>
                  </a:lnTo>
                  <a:lnTo>
                    <a:pt x="221" y="152"/>
                  </a:lnTo>
                  <a:lnTo>
                    <a:pt x="235" y="85"/>
                  </a:lnTo>
                  <a:lnTo>
                    <a:pt x="264" y="21"/>
                  </a:lnTo>
                  <a:lnTo>
                    <a:pt x="270" y="0"/>
                  </a:lnTo>
                  <a:lnTo>
                    <a:pt x="231" y="5"/>
                  </a:lnTo>
                  <a:lnTo>
                    <a:pt x="193" y="11"/>
                  </a:lnTo>
                  <a:lnTo>
                    <a:pt x="155" y="19"/>
                  </a:lnTo>
                  <a:lnTo>
                    <a:pt x="120" y="33"/>
                  </a:lnTo>
                  <a:lnTo>
                    <a:pt x="85" y="51"/>
                  </a:lnTo>
                  <a:lnTo>
                    <a:pt x="55" y="76"/>
                  </a:lnTo>
                  <a:lnTo>
                    <a:pt x="25" y="10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4" name="Freeform 130"/>
            <p:cNvSpPr>
              <a:spLocks/>
            </p:cNvSpPr>
            <p:nvPr/>
          </p:nvSpPr>
          <p:spPr bwMode="auto">
            <a:xfrm>
              <a:off x="155" y="3775"/>
              <a:ext cx="43" cy="45"/>
            </a:xfrm>
            <a:custGeom>
              <a:avLst/>
              <a:gdLst>
                <a:gd name="T0" fmla="*/ 0 w 169"/>
                <a:gd name="T1" fmla="*/ 0 h 182"/>
                <a:gd name="T2" fmla="*/ 0 w 169"/>
                <a:gd name="T3" fmla="*/ 0 h 182"/>
                <a:gd name="T4" fmla="*/ 0 w 169"/>
                <a:gd name="T5" fmla="*/ 0 h 182"/>
                <a:gd name="T6" fmla="*/ 0 w 169"/>
                <a:gd name="T7" fmla="*/ 0 h 182"/>
                <a:gd name="T8" fmla="*/ 0 w 169"/>
                <a:gd name="T9" fmla="*/ 0 h 182"/>
                <a:gd name="T10" fmla="*/ 0 w 169"/>
                <a:gd name="T11" fmla="*/ 0 h 182"/>
                <a:gd name="T12" fmla="*/ 0 w 169"/>
                <a:gd name="T13" fmla="*/ 0 h 182"/>
                <a:gd name="T14" fmla="*/ 0 w 169"/>
                <a:gd name="T15" fmla="*/ 0 h 182"/>
                <a:gd name="T16" fmla="*/ 0 w 169"/>
                <a:gd name="T17" fmla="*/ 0 h 182"/>
                <a:gd name="T18" fmla="*/ 0 w 169"/>
                <a:gd name="T19" fmla="*/ 0 h 182"/>
                <a:gd name="T20" fmla="*/ 0 w 169"/>
                <a:gd name="T21" fmla="*/ 0 h 182"/>
                <a:gd name="T22" fmla="*/ 0 w 169"/>
                <a:gd name="T23" fmla="*/ 0 h 182"/>
                <a:gd name="T24" fmla="*/ 0 w 169"/>
                <a:gd name="T25" fmla="*/ 0 h 182"/>
                <a:gd name="T26" fmla="*/ 0 w 169"/>
                <a:gd name="T27" fmla="*/ 0 h 182"/>
                <a:gd name="T28" fmla="*/ 0 w 169"/>
                <a:gd name="T29" fmla="*/ 0 h 182"/>
                <a:gd name="T30" fmla="*/ 0 w 169"/>
                <a:gd name="T31" fmla="*/ 0 h 182"/>
                <a:gd name="T32" fmla="*/ 0 w 169"/>
                <a:gd name="T33" fmla="*/ 0 h 182"/>
                <a:gd name="T34" fmla="*/ 0 w 169"/>
                <a:gd name="T35" fmla="*/ 0 h 182"/>
                <a:gd name="T36" fmla="*/ 0 w 169"/>
                <a:gd name="T37" fmla="*/ 0 h 182"/>
                <a:gd name="T38" fmla="*/ 0 w 169"/>
                <a:gd name="T39" fmla="*/ 0 h 182"/>
                <a:gd name="T40" fmla="*/ 0 w 169"/>
                <a:gd name="T41" fmla="*/ 0 h 182"/>
                <a:gd name="T42" fmla="*/ 0 w 169"/>
                <a:gd name="T43" fmla="*/ 0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9"/>
                <a:gd name="T67" fmla="*/ 0 h 182"/>
                <a:gd name="T68" fmla="*/ 169 w 169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9" h="182">
                  <a:moveTo>
                    <a:pt x="0" y="90"/>
                  </a:moveTo>
                  <a:lnTo>
                    <a:pt x="3" y="111"/>
                  </a:lnTo>
                  <a:lnTo>
                    <a:pt x="14" y="131"/>
                  </a:lnTo>
                  <a:lnTo>
                    <a:pt x="33" y="150"/>
                  </a:lnTo>
                  <a:lnTo>
                    <a:pt x="54" y="164"/>
                  </a:lnTo>
                  <a:lnTo>
                    <a:pt x="81" y="171"/>
                  </a:lnTo>
                  <a:lnTo>
                    <a:pt x="109" y="180"/>
                  </a:lnTo>
                  <a:lnTo>
                    <a:pt x="130" y="182"/>
                  </a:lnTo>
                  <a:lnTo>
                    <a:pt x="150" y="180"/>
                  </a:lnTo>
                  <a:lnTo>
                    <a:pt x="139" y="139"/>
                  </a:lnTo>
                  <a:lnTo>
                    <a:pt x="136" y="95"/>
                  </a:lnTo>
                  <a:lnTo>
                    <a:pt x="144" y="51"/>
                  </a:lnTo>
                  <a:lnTo>
                    <a:pt x="164" y="10"/>
                  </a:lnTo>
                  <a:lnTo>
                    <a:pt x="169" y="0"/>
                  </a:lnTo>
                  <a:lnTo>
                    <a:pt x="144" y="3"/>
                  </a:lnTo>
                  <a:lnTo>
                    <a:pt x="120" y="8"/>
                  </a:lnTo>
                  <a:lnTo>
                    <a:pt x="98" y="14"/>
                  </a:lnTo>
                  <a:lnTo>
                    <a:pt x="74" y="22"/>
                  </a:lnTo>
                  <a:lnTo>
                    <a:pt x="51" y="33"/>
                  </a:lnTo>
                  <a:lnTo>
                    <a:pt x="33" y="46"/>
                  </a:lnTo>
                  <a:lnTo>
                    <a:pt x="16" y="6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5" name="Freeform 131"/>
            <p:cNvSpPr>
              <a:spLocks/>
            </p:cNvSpPr>
            <p:nvPr/>
          </p:nvSpPr>
          <p:spPr bwMode="auto">
            <a:xfrm>
              <a:off x="959" y="3816"/>
              <a:ext cx="70" cy="70"/>
            </a:xfrm>
            <a:custGeom>
              <a:avLst/>
              <a:gdLst>
                <a:gd name="T0" fmla="*/ 0 w 281"/>
                <a:gd name="T1" fmla="*/ 0 h 280"/>
                <a:gd name="T2" fmla="*/ 0 w 281"/>
                <a:gd name="T3" fmla="*/ 0 h 280"/>
                <a:gd name="T4" fmla="*/ 0 w 281"/>
                <a:gd name="T5" fmla="*/ 0 h 280"/>
                <a:gd name="T6" fmla="*/ 0 w 281"/>
                <a:gd name="T7" fmla="*/ 0 h 280"/>
                <a:gd name="T8" fmla="*/ 0 w 281"/>
                <a:gd name="T9" fmla="*/ 0 h 280"/>
                <a:gd name="T10" fmla="*/ 0 w 281"/>
                <a:gd name="T11" fmla="*/ 0 h 280"/>
                <a:gd name="T12" fmla="*/ 0 w 281"/>
                <a:gd name="T13" fmla="*/ 0 h 280"/>
                <a:gd name="T14" fmla="*/ 0 w 281"/>
                <a:gd name="T15" fmla="*/ 0 h 280"/>
                <a:gd name="T16" fmla="*/ 0 w 281"/>
                <a:gd name="T17" fmla="*/ 0 h 280"/>
                <a:gd name="T18" fmla="*/ 0 w 281"/>
                <a:gd name="T19" fmla="*/ 0 h 280"/>
                <a:gd name="T20" fmla="*/ 0 w 281"/>
                <a:gd name="T21" fmla="*/ 0 h 280"/>
                <a:gd name="T22" fmla="*/ 0 w 281"/>
                <a:gd name="T23" fmla="*/ 0 h 280"/>
                <a:gd name="T24" fmla="*/ 0 w 281"/>
                <a:gd name="T25" fmla="*/ 0 h 280"/>
                <a:gd name="T26" fmla="*/ 0 w 281"/>
                <a:gd name="T27" fmla="*/ 0 h 280"/>
                <a:gd name="T28" fmla="*/ 0 w 281"/>
                <a:gd name="T29" fmla="*/ 0 h 280"/>
                <a:gd name="T30" fmla="*/ 0 w 281"/>
                <a:gd name="T31" fmla="*/ 0 h 280"/>
                <a:gd name="T32" fmla="*/ 0 w 281"/>
                <a:gd name="T33" fmla="*/ 0 h 280"/>
                <a:gd name="T34" fmla="*/ 0 w 281"/>
                <a:gd name="T35" fmla="*/ 0 h 280"/>
                <a:gd name="T36" fmla="*/ 0 w 281"/>
                <a:gd name="T37" fmla="*/ 0 h 280"/>
                <a:gd name="T38" fmla="*/ 0 w 281"/>
                <a:gd name="T39" fmla="*/ 0 h 280"/>
                <a:gd name="T40" fmla="*/ 0 w 281"/>
                <a:gd name="T41" fmla="*/ 0 h 280"/>
                <a:gd name="T42" fmla="*/ 0 w 281"/>
                <a:gd name="T43" fmla="*/ 0 h 280"/>
                <a:gd name="T44" fmla="*/ 0 w 281"/>
                <a:gd name="T45" fmla="*/ 0 h 280"/>
                <a:gd name="T46" fmla="*/ 0 w 281"/>
                <a:gd name="T47" fmla="*/ 0 h 280"/>
                <a:gd name="T48" fmla="*/ 0 w 281"/>
                <a:gd name="T49" fmla="*/ 0 h 280"/>
                <a:gd name="T50" fmla="*/ 0 w 281"/>
                <a:gd name="T51" fmla="*/ 0 h 280"/>
                <a:gd name="T52" fmla="*/ 0 w 281"/>
                <a:gd name="T53" fmla="*/ 0 h 280"/>
                <a:gd name="T54" fmla="*/ 0 w 281"/>
                <a:gd name="T55" fmla="*/ 0 h 280"/>
                <a:gd name="T56" fmla="*/ 0 w 281"/>
                <a:gd name="T57" fmla="*/ 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1"/>
                <a:gd name="T88" fmla="*/ 0 h 280"/>
                <a:gd name="T89" fmla="*/ 281 w 281"/>
                <a:gd name="T90" fmla="*/ 280 h 2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1" h="280">
                  <a:moveTo>
                    <a:pt x="11" y="267"/>
                  </a:moveTo>
                  <a:lnTo>
                    <a:pt x="44" y="272"/>
                  </a:lnTo>
                  <a:lnTo>
                    <a:pt x="77" y="277"/>
                  </a:lnTo>
                  <a:lnTo>
                    <a:pt x="110" y="280"/>
                  </a:lnTo>
                  <a:lnTo>
                    <a:pt x="142" y="280"/>
                  </a:lnTo>
                  <a:lnTo>
                    <a:pt x="174" y="277"/>
                  </a:lnTo>
                  <a:lnTo>
                    <a:pt x="207" y="269"/>
                  </a:lnTo>
                  <a:lnTo>
                    <a:pt x="237" y="255"/>
                  </a:lnTo>
                  <a:lnTo>
                    <a:pt x="264" y="237"/>
                  </a:lnTo>
                  <a:lnTo>
                    <a:pt x="273" y="219"/>
                  </a:lnTo>
                  <a:lnTo>
                    <a:pt x="278" y="203"/>
                  </a:lnTo>
                  <a:lnTo>
                    <a:pt x="281" y="187"/>
                  </a:lnTo>
                  <a:lnTo>
                    <a:pt x="273" y="168"/>
                  </a:lnTo>
                  <a:lnTo>
                    <a:pt x="257" y="143"/>
                  </a:lnTo>
                  <a:lnTo>
                    <a:pt x="237" y="122"/>
                  </a:lnTo>
                  <a:lnTo>
                    <a:pt x="218" y="101"/>
                  </a:lnTo>
                  <a:lnTo>
                    <a:pt x="197" y="78"/>
                  </a:lnTo>
                  <a:lnTo>
                    <a:pt x="172" y="59"/>
                  </a:lnTo>
                  <a:lnTo>
                    <a:pt x="147" y="40"/>
                  </a:lnTo>
                  <a:lnTo>
                    <a:pt x="123" y="23"/>
                  </a:lnTo>
                  <a:lnTo>
                    <a:pt x="98" y="7"/>
                  </a:lnTo>
                  <a:lnTo>
                    <a:pt x="73" y="0"/>
                  </a:lnTo>
                  <a:lnTo>
                    <a:pt x="52" y="16"/>
                  </a:lnTo>
                  <a:lnTo>
                    <a:pt x="33" y="48"/>
                  </a:lnTo>
                  <a:lnTo>
                    <a:pt x="16" y="95"/>
                  </a:lnTo>
                  <a:lnTo>
                    <a:pt x="6" y="147"/>
                  </a:lnTo>
                  <a:lnTo>
                    <a:pt x="0" y="195"/>
                  </a:lnTo>
                  <a:lnTo>
                    <a:pt x="3" y="239"/>
                  </a:lnTo>
                  <a:lnTo>
                    <a:pt x="11" y="26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6" name="Freeform 132"/>
            <p:cNvSpPr>
              <a:spLocks/>
            </p:cNvSpPr>
            <p:nvPr/>
          </p:nvSpPr>
          <p:spPr bwMode="auto">
            <a:xfrm>
              <a:off x="963" y="3822"/>
              <a:ext cx="51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0 h 201"/>
                <a:gd name="T4" fmla="*/ 0 w 202"/>
                <a:gd name="T5" fmla="*/ 0 h 201"/>
                <a:gd name="T6" fmla="*/ 0 w 202"/>
                <a:gd name="T7" fmla="*/ 0 h 201"/>
                <a:gd name="T8" fmla="*/ 0 w 202"/>
                <a:gd name="T9" fmla="*/ 0 h 201"/>
                <a:gd name="T10" fmla="*/ 0 w 202"/>
                <a:gd name="T11" fmla="*/ 0 h 201"/>
                <a:gd name="T12" fmla="*/ 0 w 202"/>
                <a:gd name="T13" fmla="*/ 0 h 201"/>
                <a:gd name="T14" fmla="*/ 0 w 202"/>
                <a:gd name="T15" fmla="*/ 0 h 201"/>
                <a:gd name="T16" fmla="*/ 0 w 202"/>
                <a:gd name="T17" fmla="*/ 0 h 201"/>
                <a:gd name="T18" fmla="*/ 0 w 202"/>
                <a:gd name="T19" fmla="*/ 0 h 201"/>
                <a:gd name="T20" fmla="*/ 0 w 202"/>
                <a:gd name="T21" fmla="*/ 0 h 201"/>
                <a:gd name="T22" fmla="*/ 0 w 202"/>
                <a:gd name="T23" fmla="*/ 0 h 201"/>
                <a:gd name="T24" fmla="*/ 0 w 202"/>
                <a:gd name="T25" fmla="*/ 0 h 201"/>
                <a:gd name="T26" fmla="*/ 0 w 202"/>
                <a:gd name="T27" fmla="*/ 0 h 201"/>
                <a:gd name="T28" fmla="*/ 0 w 202"/>
                <a:gd name="T29" fmla="*/ 0 h 201"/>
                <a:gd name="T30" fmla="*/ 0 w 202"/>
                <a:gd name="T31" fmla="*/ 0 h 201"/>
                <a:gd name="T32" fmla="*/ 0 w 202"/>
                <a:gd name="T33" fmla="*/ 0 h 201"/>
                <a:gd name="T34" fmla="*/ 0 w 202"/>
                <a:gd name="T35" fmla="*/ 0 h 201"/>
                <a:gd name="T36" fmla="*/ 0 w 202"/>
                <a:gd name="T37" fmla="*/ 0 h 201"/>
                <a:gd name="T38" fmla="*/ 0 w 202"/>
                <a:gd name="T39" fmla="*/ 0 h 201"/>
                <a:gd name="T40" fmla="*/ 0 w 202"/>
                <a:gd name="T41" fmla="*/ 0 h 201"/>
                <a:gd name="T42" fmla="*/ 0 w 202"/>
                <a:gd name="T43" fmla="*/ 0 h 201"/>
                <a:gd name="T44" fmla="*/ 0 w 202"/>
                <a:gd name="T45" fmla="*/ 0 h 201"/>
                <a:gd name="T46" fmla="*/ 0 w 202"/>
                <a:gd name="T47" fmla="*/ 0 h 201"/>
                <a:gd name="T48" fmla="*/ 0 w 202"/>
                <a:gd name="T49" fmla="*/ 0 h 201"/>
                <a:gd name="T50" fmla="*/ 0 w 202"/>
                <a:gd name="T51" fmla="*/ 0 h 201"/>
                <a:gd name="T52" fmla="*/ 0 w 202"/>
                <a:gd name="T53" fmla="*/ 0 h 201"/>
                <a:gd name="T54" fmla="*/ 0 w 202"/>
                <a:gd name="T55" fmla="*/ 0 h 201"/>
                <a:gd name="T56" fmla="*/ 0 w 202"/>
                <a:gd name="T57" fmla="*/ 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2"/>
                <a:gd name="T88" fmla="*/ 0 h 201"/>
                <a:gd name="T89" fmla="*/ 202 w 202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2" h="201">
                  <a:moveTo>
                    <a:pt x="9" y="190"/>
                  </a:moveTo>
                  <a:lnTo>
                    <a:pt x="34" y="196"/>
                  </a:lnTo>
                  <a:lnTo>
                    <a:pt x="57" y="198"/>
                  </a:lnTo>
                  <a:lnTo>
                    <a:pt x="80" y="201"/>
                  </a:lnTo>
                  <a:lnTo>
                    <a:pt x="104" y="201"/>
                  </a:lnTo>
                  <a:lnTo>
                    <a:pt x="129" y="198"/>
                  </a:lnTo>
                  <a:lnTo>
                    <a:pt x="151" y="190"/>
                  </a:lnTo>
                  <a:lnTo>
                    <a:pt x="172" y="182"/>
                  </a:lnTo>
                  <a:lnTo>
                    <a:pt x="193" y="168"/>
                  </a:lnTo>
                  <a:lnTo>
                    <a:pt x="197" y="157"/>
                  </a:lnTo>
                  <a:lnTo>
                    <a:pt x="200" y="146"/>
                  </a:lnTo>
                  <a:lnTo>
                    <a:pt x="202" y="132"/>
                  </a:lnTo>
                  <a:lnTo>
                    <a:pt x="197" y="120"/>
                  </a:lnTo>
                  <a:lnTo>
                    <a:pt x="186" y="104"/>
                  </a:lnTo>
                  <a:lnTo>
                    <a:pt x="172" y="86"/>
                  </a:lnTo>
                  <a:lnTo>
                    <a:pt x="158" y="70"/>
                  </a:lnTo>
                  <a:lnTo>
                    <a:pt x="142" y="54"/>
                  </a:lnTo>
                  <a:lnTo>
                    <a:pt x="126" y="40"/>
                  </a:lnTo>
                  <a:lnTo>
                    <a:pt x="110" y="30"/>
                  </a:lnTo>
                  <a:lnTo>
                    <a:pt x="91" y="16"/>
                  </a:lnTo>
                  <a:lnTo>
                    <a:pt x="74" y="8"/>
                  </a:lnTo>
                  <a:lnTo>
                    <a:pt x="55" y="0"/>
                  </a:lnTo>
                  <a:lnTo>
                    <a:pt x="39" y="10"/>
                  </a:lnTo>
                  <a:lnTo>
                    <a:pt x="25" y="35"/>
                  </a:lnTo>
                  <a:lnTo>
                    <a:pt x="14" y="65"/>
                  </a:lnTo>
                  <a:lnTo>
                    <a:pt x="6" y="104"/>
                  </a:lnTo>
                  <a:lnTo>
                    <a:pt x="0" y="139"/>
                  </a:lnTo>
                  <a:lnTo>
                    <a:pt x="4" y="168"/>
                  </a:lnTo>
                  <a:lnTo>
                    <a:pt x="9" y="1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7" name="Freeform 133"/>
            <p:cNvSpPr>
              <a:spLocks/>
            </p:cNvSpPr>
            <p:nvPr/>
          </p:nvSpPr>
          <p:spPr bwMode="auto">
            <a:xfrm>
              <a:off x="663" y="3845"/>
              <a:ext cx="291" cy="190"/>
            </a:xfrm>
            <a:custGeom>
              <a:avLst/>
              <a:gdLst>
                <a:gd name="T0" fmla="*/ 0 w 1163"/>
                <a:gd name="T1" fmla="*/ 0 h 762"/>
                <a:gd name="T2" fmla="*/ 0 w 1163"/>
                <a:gd name="T3" fmla="*/ 0 h 762"/>
                <a:gd name="T4" fmla="*/ 0 w 1163"/>
                <a:gd name="T5" fmla="*/ 0 h 762"/>
                <a:gd name="T6" fmla="*/ 0 w 1163"/>
                <a:gd name="T7" fmla="*/ 0 h 762"/>
                <a:gd name="T8" fmla="*/ 0 w 1163"/>
                <a:gd name="T9" fmla="*/ 0 h 762"/>
                <a:gd name="T10" fmla="*/ 0 w 1163"/>
                <a:gd name="T11" fmla="*/ 0 h 762"/>
                <a:gd name="T12" fmla="*/ 0 w 1163"/>
                <a:gd name="T13" fmla="*/ 0 h 762"/>
                <a:gd name="T14" fmla="*/ 0 w 1163"/>
                <a:gd name="T15" fmla="*/ 0 h 762"/>
                <a:gd name="T16" fmla="*/ 0 w 1163"/>
                <a:gd name="T17" fmla="*/ 0 h 762"/>
                <a:gd name="T18" fmla="*/ 0 w 1163"/>
                <a:gd name="T19" fmla="*/ 0 h 762"/>
                <a:gd name="T20" fmla="*/ 0 w 1163"/>
                <a:gd name="T21" fmla="*/ 0 h 762"/>
                <a:gd name="T22" fmla="*/ 0 w 1163"/>
                <a:gd name="T23" fmla="*/ 0 h 762"/>
                <a:gd name="T24" fmla="*/ 0 w 1163"/>
                <a:gd name="T25" fmla="*/ 0 h 762"/>
                <a:gd name="T26" fmla="*/ 0 w 1163"/>
                <a:gd name="T27" fmla="*/ 0 h 762"/>
                <a:gd name="T28" fmla="*/ 0 w 1163"/>
                <a:gd name="T29" fmla="*/ 0 h 762"/>
                <a:gd name="T30" fmla="*/ 0 w 1163"/>
                <a:gd name="T31" fmla="*/ 0 h 762"/>
                <a:gd name="T32" fmla="*/ 0 w 1163"/>
                <a:gd name="T33" fmla="*/ 0 h 762"/>
                <a:gd name="T34" fmla="*/ 0 w 1163"/>
                <a:gd name="T35" fmla="*/ 0 h 762"/>
                <a:gd name="T36" fmla="*/ 0 w 1163"/>
                <a:gd name="T37" fmla="*/ 0 h 762"/>
                <a:gd name="T38" fmla="*/ 0 w 1163"/>
                <a:gd name="T39" fmla="*/ 0 h 762"/>
                <a:gd name="T40" fmla="*/ 0 w 1163"/>
                <a:gd name="T41" fmla="*/ 0 h 762"/>
                <a:gd name="T42" fmla="*/ 0 w 1163"/>
                <a:gd name="T43" fmla="*/ 0 h 762"/>
                <a:gd name="T44" fmla="*/ 0 w 1163"/>
                <a:gd name="T45" fmla="*/ 0 h 762"/>
                <a:gd name="T46" fmla="*/ 0 w 1163"/>
                <a:gd name="T47" fmla="*/ 0 h 762"/>
                <a:gd name="T48" fmla="*/ 0 w 1163"/>
                <a:gd name="T49" fmla="*/ 0 h 762"/>
                <a:gd name="T50" fmla="*/ 0 w 1163"/>
                <a:gd name="T51" fmla="*/ 0 h 762"/>
                <a:gd name="T52" fmla="*/ 0 w 1163"/>
                <a:gd name="T53" fmla="*/ 0 h 762"/>
                <a:gd name="T54" fmla="*/ 0 w 1163"/>
                <a:gd name="T55" fmla="*/ 0 h 762"/>
                <a:gd name="T56" fmla="*/ 0 w 1163"/>
                <a:gd name="T57" fmla="*/ 0 h 762"/>
                <a:gd name="T58" fmla="*/ 0 w 1163"/>
                <a:gd name="T59" fmla="*/ 0 h 762"/>
                <a:gd name="T60" fmla="*/ 0 w 1163"/>
                <a:gd name="T61" fmla="*/ 0 h 762"/>
                <a:gd name="T62" fmla="*/ 0 w 1163"/>
                <a:gd name="T63" fmla="*/ 0 h 762"/>
                <a:gd name="T64" fmla="*/ 0 w 1163"/>
                <a:gd name="T65" fmla="*/ 0 h 762"/>
                <a:gd name="T66" fmla="*/ 0 w 1163"/>
                <a:gd name="T67" fmla="*/ 0 h 762"/>
                <a:gd name="T68" fmla="*/ 0 w 1163"/>
                <a:gd name="T69" fmla="*/ 0 h 762"/>
                <a:gd name="T70" fmla="*/ 0 w 1163"/>
                <a:gd name="T71" fmla="*/ 0 h 762"/>
                <a:gd name="T72" fmla="*/ 0 w 1163"/>
                <a:gd name="T73" fmla="*/ 0 h 762"/>
                <a:gd name="T74" fmla="*/ 0 w 1163"/>
                <a:gd name="T75" fmla="*/ 0 h 762"/>
                <a:gd name="T76" fmla="*/ 0 w 1163"/>
                <a:gd name="T77" fmla="*/ 0 h 762"/>
                <a:gd name="T78" fmla="*/ 0 w 1163"/>
                <a:gd name="T79" fmla="*/ 0 h 762"/>
                <a:gd name="T80" fmla="*/ 0 w 1163"/>
                <a:gd name="T81" fmla="*/ 0 h 762"/>
                <a:gd name="T82" fmla="*/ 0 w 1163"/>
                <a:gd name="T83" fmla="*/ 0 h 762"/>
                <a:gd name="T84" fmla="*/ 0 w 1163"/>
                <a:gd name="T85" fmla="*/ 0 h 762"/>
                <a:gd name="T86" fmla="*/ 0 w 1163"/>
                <a:gd name="T87" fmla="*/ 0 h 762"/>
                <a:gd name="T88" fmla="*/ 0 w 1163"/>
                <a:gd name="T89" fmla="*/ 0 h 762"/>
                <a:gd name="T90" fmla="*/ 0 w 1163"/>
                <a:gd name="T91" fmla="*/ 0 h 762"/>
                <a:gd name="T92" fmla="*/ 0 w 1163"/>
                <a:gd name="T93" fmla="*/ 0 h 762"/>
                <a:gd name="T94" fmla="*/ 0 w 1163"/>
                <a:gd name="T95" fmla="*/ 0 h 762"/>
                <a:gd name="T96" fmla="*/ 0 w 1163"/>
                <a:gd name="T97" fmla="*/ 0 h 762"/>
                <a:gd name="T98" fmla="*/ 0 w 1163"/>
                <a:gd name="T99" fmla="*/ 0 h 762"/>
                <a:gd name="T100" fmla="*/ 0 w 1163"/>
                <a:gd name="T101" fmla="*/ 0 h 762"/>
                <a:gd name="T102" fmla="*/ 0 w 1163"/>
                <a:gd name="T103" fmla="*/ 0 h 762"/>
                <a:gd name="T104" fmla="*/ 0 w 1163"/>
                <a:gd name="T105" fmla="*/ 0 h 762"/>
                <a:gd name="T106" fmla="*/ 0 w 1163"/>
                <a:gd name="T107" fmla="*/ 0 h 762"/>
                <a:gd name="T108" fmla="*/ 0 w 1163"/>
                <a:gd name="T109" fmla="*/ 0 h 762"/>
                <a:gd name="T110" fmla="*/ 0 w 1163"/>
                <a:gd name="T111" fmla="*/ 0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3"/>
                <a:gd name="T169" fmla="*/ 0 h 762"/>
                <a:gd name="T170" fmla="*/ 1163 w 1163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3" h="762">
                  <a:moveTo>
                    <a:pt x="35" y="677"/>
                  </a:moveTo>
                  <a:lnTo>
                    <a:pt x="0" y="737"/>
                  </a:lnTo>
                  <a:lnTo>
                    <a:pt x="19" y="762"/>
                  </a:lnTo>
                  <a:lnTo>
                    <a:pt x="65" y="748"/>
                  </a:lnTo>
                  <a:lnTo>
                    <a:pt x="109" y="732"/>
                  </a:lnTo>
                  <a:lnTo>
                    <a:pt x="152" y="716"/>
                  </a:lnTo>
                  <a:lnTo>
                    <a:pt x="196" y="700"/>
                  </a:lnTo>
                  <a:lnTo>
                    <a:pt x="237" y="677"/>
                  </a:lnTo>
                  <a:lnTo>
                    <a:pt x="281" y="659"/>
                  </a:lnTo>
                  <a:lnTo>
                    <a:pt x="322" y="636"/>
                  </a:lnTo>
                  <a:lnTo>
                    <a:pt x="364" y="615"/>
                  </a:lnTo>
                  <a:lnTo>
                    <a:pt x="405" y="593"/>
                  </a:lnTo>
                  <a:lnTo>
                    <a:pt x="447" y="569"/>
                  </a:lnTo>
                  <a:lnTo>
                    <a:pt x="488" y="544"/>
                  </a:lnTo>
                  <a:lnTo>
                    <a:pt x="528" y="523"/>
                  </a:lnTo>
                  <a:lnTo>
                    <a:pt x="569" y="498"/>
                  </a:lnTo>
                  <a:lnTo>
                    <a:pt x="610" y="473"/>
                  </a:lnTo>
                  <a:lnTo>
                    <a:pt x="654" y="451"/>
                  </a:lnTo>
                  <a:lnTo>
                    <a:pt x="695" y="427"/>
                  </a:lnTo>
                  <a:lnTo>
                    <a:pt x="721" y="410"/>
                  </a:lnTo>
                  <a:lnTo>
                    <a:pt x="751" y="394"/>
                  </a:lnTo>
                  <a:lnTo>
                    <a:pt x="778" y="378"/>
                  </a:lnTo>
                  <a:lnTo>
                    <a:pt x="808" y="362"/>
                  </a:lnTo>
                  <a:lnTo>
                    <a:pt x="836" y="345"/>
                  </a:lnTo>
                  <a:lnTo>
                    <a:pt x="866" y="327"/>
                  </a:lnTo>
                  <a:lnTo>
                    <a:pt x="896" y="309"/>
                  </a:lnTo>
                  <a:lnTo>
                    <a:pt x="923" y="293"/>
                  </a:lnTo>
                  <a:lnTo>
                    <a:pt x="953" y="274"/>
                  </a:lnTo>
                  <a:lnTo>
                    <a:pt x="980" y="258"/>
                  </a:lnTo>
                  <a:lnTo>
                    <a:pt x="1010" y="239"/>
                  </a:lnTo>
                  <a:lnTo>
                    <a:pt x="1038" y="223"/>
                  </a:lnTo>
                  <a:lnTo>
                    <a:pt x="1064" y="203"/>
                  </a:lnTo>
                  <a:lnTo>
                    <a:pt x="1092" y="185"/>
                  </a:lnTo>
                  <a:lnTo>
                    <a:pt x="1119" y="166"/>
                  </a:lnTo>
                  <a:lnTo>
                    <a:pt x="1146" y="146"/>
                  </a:lnTo>
                  <a:lnTo>
                    <a:pt x="1149" y="111"/>
                  </a:lnTo>
                  <a:lnTo>
                    <a:pt x="1151" y="76"/>
                  </a:lnTo>
                  <a:lnTo>
                    <a:pt x="1158" y="37"/>
                  </a:lnTo>
                  <a:lnTo>
                    <a:pt x="1163" y="2"/>
                  </a:lnTo>
                  <a:lnTo>
                    <a:pt x="1154" y="0"/>
                  </a:lnTo>
                  <a:lnTo>
                    <a:pt x="1089" y="5"/>
                  </a:lnTo>
                  <a:lnTo>
                    <a:pt x="1024" y="16"/>
                  </a:lnTo>
                  <a:lnTo>
                    <a:pt x="956" y="32"/>
                  </a:lnTo>
                  <a:lnTo>
                    <a:pt x="885" y="54"/>
                  </a:lnTo>
                  <a:lnTo>
                    <a:pt x="814" y="81"/>
                  </a:lnTo>
                  <a:lnTo>
                    <a:pt x="743" y="114"/>
                  </a:lnTo>
                  <a:lnTo>
                    <a:pt x="670" y="150"/>
                  </a:lnTo>
                  <a:lnTo>
                    <a:pt x="599" y="193"/>
                  </a:lnTo>
                  <a:lnTo>
                    <a:pt x="525" y="239"/>
                  </a:lnTo>
                  <a:lnTo>
                    <a:pt x="452" y="291"/>
                  </a:lnTo>
                  <a:lnTo>
                    <a:pt x="382" y="345"/>
                  </a:lnTo>
                  <a:lnTo>
                    <a:pt x="308" y="405"/>
                  </a:lnTo>
                  <a:lnTo>
                    <a:pt x="237" y="468"/>
                  </a:lnTo>
                  <a:lnTo>
                    <a:pt x="168" y="533"/>
                  </a:lnTo>
                  <a:lnTo>
                    <a:pt x="101" y="604"/>
                  </a:lnTo>
                  <a:lnTo>
                    <a:pt x="35" y="677"/>
                  </a:lnTo>
                  <a:close/>
                </a:path>
              </a:pathLst>
            </a:custGeom>
            <a:solidFill>
              <a:srgbClr val="3847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8" name="Freeform 134"/>
            <p:cNvSpPr>
              <a:spLocks/>
            </p:cNvSpPr>
            <p:nvPr/>
          </p:nvSpPr>
          <p:spPr bwMode="auto">
            <a:xfrm>
              <a:off x="468" y="3865"/>
              <a:ext cx="46" cy="29"/>
            </a:xfrm>
            <a:custGeom>
              <a:avLst/>
              <a:gdLst>
                <a:gd name="T0" fmla="*/ 0 w 185"/>
                <a:gd name="T1" fmla="*/ 0 h 117"/>
                <a:gd name="T2" fmla="*/ 0 w 185"/>
                <a:gd name="T3" fmla="*/ 0 h 117"/>
                <a:gd name="T4" fmla="*/ 0 w 185"/>
                <a:gd name="T5" fmla="*/ 0 h 117"/>
                <a:gd name="T6" fmla="*/ 0 w 185"/>
                <a:gd name="T7" fmla="*/ 0 h 117"/>
                <a:gd name="T8" fmla="*/ 0 w 185"/>
                <a:gd name="T9" fmla="*/ 0 h 117"/>
                <a:gd name="T10" fmla="*/ 0 w 185"/>
                <a:gd name="T11" fmla="*/ 0 h 117"/>
                <a:gd name="T12" fmla="*/ 0 w 185"/>
                <a:gd name="T13" fmla="*/ 0 h 117"/>
                <a:gd name="T14" fmla="*/ 0 w 185"/>
                <a:gd name="T15" fmla="*/ 0 h 117"/>
                <a:gd name="T16" fmla="*/ 0 w 185"/>
                <a:gd name="T17" fmla="*/ 0 h 117"/>
                <a:gd name="T18" fmla="*/ 0 w 185"/>
                <a:gd name="T19" fmla="*/ 0 h 117"/>
                <a:gd name="T20" fmla="*/ 0 w 185"/>
                <a:gd name="T21" fmla="*/ 0 h 117"/>
                <a:gd name="T22" fmla="*/ 0 w 185"/>
                <a:gd name="T23" fmla="*/ 0 h 117"/>
                <a:gd name="T24" fmla="*/ 0 w 185"/>
                <a:gd name="T25" fmla="*/ 0 h 117"/>
                <a:gd name="T26" fmla="*/ 0 w 185"/>
                <a:gd name="T27" fmla="*/ 0 h 117"/>
                <a:gd name="T28" fmla="*/ 0 w 185"/>
                <a:gd name="T29" fmla="*/ 0 h 117"/>
                <a:gd name="T30" fmla="*/ 0 w 185"/>
                <a:gd name="T31" fmla="*/ 0 h 117"/>
                <a:gd name="T32" fmla="*/ 0 w 185"/>
                <a:gd name="T33" fmla="*/ 0 h 117"/>
                <a:gd name="T34" fmla="*/ 0 w 185"/>
                <a:gd name="T35" fmla="*/ 0 h 117"/>
                <a:gd name="T36" fmla="*/ 0 w 185"/>
                <a:gd name="T37" fmla="*/ 0 h 117"/>
                <a:gd name="T38" fmla="*/ 0 w 185"/>
                <a:gd name="T39" fmla="*/ 0 h 117"/>
                <a:gd name="T40" fmla="*/ 0 w 185"/>
                <a:gd name="T41" fmla="*/ 0 h 117"/>
                <a:gd name="T42" fmla="*/ 0 w 185"/>
                <a:gd name="T43" fmla="*/ 0 h 117"/>
                <a:gd name="T44" fmla="*/ 0 w 185"/>
                <a:gd name="T45" fmla="*/ 0 h 117"/>
                <a:gd name="T46" fmla="*/ 0 w 185"/>
                <a:gd name="T47" fmla="*/ 0 h 117"/>
                <a:gd name="T48" fmla="*/ 0 w 185"/>
                <a:gd name="T49" fmla="*/ 0 h 117"/>
                <a:gd name="T50" fmla="*/ 0 w 185"/>
                <a:gd name="T51" fmla="*/ 0 h 117"/>
                <a:gd name="T52" fmla="*/ 0 w 185"/>
                <a:gd name="T53" fmla="*/ 0 h 117"/>
                <a:gd name="T54" fmla="*/ 0 w 185"/>
                <a:gd name="T55" fmla="*/ 0 h 117"/>
                <a:gd name="T56" fmla="*/ 0 w 185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17"/>
                <a:gd name="T89" fmla="*/ 185 w 185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17">
                  <a:moveTo>
                    <a:pt x="10" y="16"/>
                  </a:moveTo>
                  <a:lnTo>
                    <a:pt x="3" y="27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5" y="65"/>
                  </a:lnTo>
                  <a:lnTo>
                    <a:pt x="21" y="79"/>
                  </a:lnTo>
                  <a:lnTo>
                    <a:pt x="40" y="90"/>
                  </a:lnTo>
                  <a:lnTo>
                    <a:pt x="60" y="101"/>
                  </a:lnTo>
                  <a:lnTo>
                    <a:pt x="79" y="106"/>
                  </a:lnTo>
                  <a:lnTo>
                    <a:pt x="100" y="112"/>
                  </a:lnTo>
                  <a:lnTo>
                    <a:pt x="122" y="117"/>
                  </a:lnTo>
                  <a:lnTo>
                    <a:pt x="144" y="117"/>
                  </a:lnTo>
                  <a:lnTo>
                    <a:pt x="168" y="117"/>
                  </a:lnTo>
                  <a:lnTo>
                    <a:pt x="174" y="112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5" y="90"/>
                  </a:lnTo>
                  <a:lnTo>
                    <a:pt x="182" y="69"/>
                  </a:lnTo>
                  <a:lnTo>
                    <a:pt x="168" y="49"/>
                  </a:lnTo>
                  <a:lnTo>
                    <a:pt x="152" y="30"/>
                  </a:lnTo>
                  <a:lnTo>
                    <a:pt x="136" y="16"/>
                  </a:lnTo>
                  <a:lnTo>
                    <a:pt x="120" y="11"/>
                  </a:lnTo>
                  <a:lnTo>
                    <a:pt x="103" y="5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9" name="Freeform 135"/>
            <p:cNvSpPr>
              <a:spLocks/>
            </p:cNvSpPr>
            <p:nvPr/>
          </p:nvSpPr>
          <p:spPr bwMode="auto">
            <a:xfrm>
              <a:off x="476" y="3867"/>
              <a:ext cx="29" cy="18"/>
            </a:xfrm>
            <a:custGeom>
              <a:avLst/>
              <a:gdLst>
                <a:gd name="T0" fmla="*/ 0 w 118"/>
                <a:gd name="T1" fmla="*/ 0 h 74"/>
                <a:gd name="T2" fmla="*/ 0 w 118"/>
                <a:gd name="T3" fmla="*/ 0 h 74"/>
                <a:gd name="T4" fmla="*/ 0 w 118"/>
                <a:gd name="T5" fmla="*/ 0 h 74"/>
                <a:gd name="T6" fmla="*/ 0 w 118"/>
                <a:gd name="T7" fmla="*/ 0 h 74"/>
                <a:gd name="T8" fmla="*/ 0 w 118"/>
                <a:gd name="T9" fmla="*/ 0 h 74"/>
                <a:gd name="T10" fmla="*/ 0 w 118"/>
                <a:gd name="T11" fmla="*/ 0 h 74"/>
                <a:gd name="T12" fmla="*/ 0 w 118"/>
                <a:gd name="T13" fmla="*/ 0 h 74"/>
                <a:gd name="T14" fmla="*/ 0 w 118"/>
                <a:gd name="T15" fmla="*/ 0 h 74"/>
                <a:gd name="T16" fmla="*/ 0 w 118"/>
                <a:gd name="T17" fmla="*/ 0 h 74"/>
                <a:gd name="T18" fmla="*/ 0 w 118"/>
                <a:gd name="T19" fmla="*/ 0 h 74"/>
                <a:gd name="T20" fmla="*/ 0 w 118"/>
                <a:gd name="T21" fmla="*/ 0 h 74"/>
                <a:gd name="T22" fmla="*/ 0 w 118"/>
                <a:gd name="T23" fmla="*/ 0 h 74"/>
                <a:gd name="T24" fmla="*/ 0 w 118"/>
                <a:gd name="T25" fmla="*/ 0 h 74"/>
                <a:gd name="T26" fmla="*/ 0 w 118"/>
                <a:gd name="T27" fmla="*/ 0 h 74"/>
                <a:gd name="T28" fmla="*/ 0 w 118"/>
                <a:gd name="T29" fmla="*/ 0 h 74"/>
                <a:gd name="T30" fmla="*/ 0 w 118"/>
                <a:gd name="T31" fmla="*/ 0 h 74"/>
                <a:gd name="T32" fmla="*/ 0 w 118"/>
                <a:gd name="T33" fmla="*/ 0 h 74"/>
                <a:gd name="T34" fmla="*/ 0 w 118"/>
                <a:gd name="T35" fmla="*/ 0 h 74"/>
                <a:gd name="T36" fmla="*/ 0 w 118"/>
                <a:gd name="T37" fmla="*/ 0 h 74"/>
                <a:gd name="T38" fmla="*/ 0 w 118"/>
                <a:gd name="T39" fmla="*/ 0 h 74"/>
                <a:gd name="T40" fmla="*/ 0 w 118"/>
                <a:gd name="T41" fmla="*/ 0 h 74"/>
                <a:gd name="T42" fmla="*/ 0 w 118"/>
                <a:gd name="T43" fmla="*/ 0 h 74"/>
                <a:gd name="T44" fmla="*/ 0 w 118"/>
                <a:gd name="T45" fmla="*/ 0 h 74"/>
                <a:gd name="T46" fmla="*/ 0 w 118"/>
                <a:gd name="T47" fmla="*/ 0 h 74"/>
                <a:gd name="T48" fmla="*/ 0 w 118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74"/>
                <a:gd name="T77" fmla="*/ 118 w 11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74">
                  <a:moveTo>
                    <a:pt x="3" y="11"/>
                  </a:moveTo>
                  <a:lnTo>
                    <a:pt x="3" y="16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14" y="50"/>
                  </a:lnTo>
                  <a:lnTo>
                    <a:pt x="28" y="55"/>
                  </a:lnTo>
                  <a:lnTo>
                    <a:pt x="38" y="60"/>
                  </a:lnTo>
                  <a:lnTo>
                    <a:pt x="52" y="66"/>
                  </a:lnTo>
                  <a:lnTo>
                    <a:pt x="63" y="69"/>
                  </a:lnTo>
                  <a:lnTo>
                    <a:pt x="77" y="71"/>
                  </a:lnTo>
                  <a:lnTo>
                    <a:pt x="90" y="74"/>
                  </a:lnTo>
                  <a:lnTo>
                    <a:pt x="104" y="74"/>
                  </a:lnTo>
                  <a:lnTo>
                    <a:pt x="109" y="71"/>
                  </a:lnTo>
                  <a:lnTo>
                    <a:pt x="112" y="66"/>
                  </a:lnTo>
                  <a:lnTo>
                    <a:pt x="114" y="60"/>
                  </a:lnTo>
                  <a:lnTo>
                    <a:pt x="118" y="55"/>
                  </a:lnTo>
                  <a:lnTo>
                    <a:pt x="114" y="41"/>
                  </a:lnTo>
                  <a:lnTo>
                    <a:pt x="107" y="28"/>
                  </a:lnTo>
                  <a:lnTo>
                    <a:pt x="95" y="16"/>
                  </a:lnTo>
                  <a:lnTo>
                    <a:pt x="82" y="6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CEE5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0" name="Freeform 136"/>
            <p:cNvSpPr>
              <a:spLocks/>
            </p:cNvSpPr>
            <p:nvPr/>
          </p:nvSpPr>
          <p:spPr bwMode="auto">
            <a:xfrm>
              <a:off x="551" y="3867"/>
              <a:ext cx="61" cy="42"/>
            </a:xfrm>
            <a:custGeom>
              <a:avLst/>
              <a:gdLst>
                <a:gd name="T0" fmla="*/ 0 w 242"/>
                <a:gd name="T1" fmla="*/ 0 h 168"/>
                <a:gd name="T2" fmla="*/ 0 w 242"/>
                <a:gd name="T3" fmla="*/ 0 h 168"/>
                <a:gd name="T4" fmla="*/ 0 w 242"/>
                <a:gd name="T5" fmla="*/ 0 h 168"/>
                <a:gd name="T6" fmla="*/ 0 w 242"/>
                <a:gd name="T7" fmla="*/ 0 h 168"/>
                <a:gd name="T8" fmla="*/ 0 w 242"/>
                <a:gd name="T9" fmla="*/ 0 h 168"/>
                <a:gd name="T10" fmla="*/ 0 w 242"/>
                <a:gd name="T11" fmla="*/ 0 h 168"/>
                <a:gd name="T12" fmla="*/ 0 w 242"/>
                <a:gd name="T13" fmla="*/ 0 h 168"/>
                <a:gd name="T14" fmla="*/ 0 w 242"/>
                <a:gd name="T15" fmla="*/ 0 h 168"/>
                <a:gd name="T16" fmla="*/ 0 w 242"/>
                <a:gd name="T17" fmla="*/ 0 h 168"/>
                <a:gd name="T18" fmla="*/ 0 w 242"/>
                <a:gd name="T19" fmla="*/ 0 h 168"/>
                <a:gd name="T20" fmla="*/ 0 w 242"/>
                <a:gd name="T21" fmla="*/ 0 h 168"/>
                <a:gd name="T22" fmla="*/ 0 w 242"/>
                <a:gd name="T23" fmla="*/ 0 h 168"/>
                <a:gd name="T24" fmla="*/ 0 w 242"/>
                <a:gd name="T25" fmla="*/ 0 h 168"/>
                <a:gd name="T26" fmla="*/ 0 w 242"/>
                <a:gd name="T27" fmla="*/ 0 h 168"/>
                <a:gd name="T28" fmla="*/ 0 w 242"/>
                <a:gd name="T29" fmla="*/ 0 h 168"/>
                <a:gd name="T30" fmla="*/ 0 w 242"/>
                <a:gd name="T31" fmla="*/ 0 h 168"/>
                <a:gd name="T32" fmla="*/ 0 w 242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2"/>
                <a:gd name="T52" fmla="*/ 0 h 168"/>
                <a:gd name="T53" fmla="*/ 242 w 242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2" h="168">
                  <a:moveTo>
                    <a:pt x="180" y="168"/>
                  </a:moveTo>
                  <a:lnTo>
                    <a:pt x="224" y="154"/>
                  </a:lnTo>
                  <a:lnTo>
                    <a:pt x="242" y="130"/>
                  </a:lnTo>
                  <a:lnTo>
                    <a:pt x="242" y="100"/>
                  </a:lnTo>
                  <a:lnTo>
                    <a:pt x="226" y="70"/>
                  </a:lnTo>
                  <a:lnTo>
                    <a:pt x="196" y="40"/>
                  </a:lnTo>
                  <a:lnTo>
                    <a:pt x="159" y="16"/>
                  </a:lnTo>
                  <a:lnTo>
                    <a:pt x="112" y="0"/>
                  </a:lnTo>
                  <a:lnTo>
                    <a:pt x="65" y="0"/>
                  </a:lnTo>
                  <a:lnTo>
                    <a:pt x="19" y="32"/>
                  </a:lnTo>
                  <a:lnTo>
                    <a:pt x="0" y="65"/>
                  </a:lnTo>
                  <a:lnTo>
                    <a:pt x="3" y="95"/>
                  </a:lnTo>
                  <a:lnTo>
                    <a:pt x="22" y="122"/>
                  </a:lnTo>
                  <a:lnTo>
                    <a:pt x="55" y="143"/>
                  </a:lnTo>
                  <a:lnTo>
                    <a:pt x="93" y="160"/>
                  </a:lnTo>
                  <a:lnTo>
                    <a:pt x="136" y="168"/>
                  </a:lnTo>
                  <a:lnTo>
                    <a:pt x="180" y="168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1" name="Freeform 137"/>
            <p:cNvSpPr>
              <a:spLocks/>
            </p:cNvSpPr>
            <p:nvPr/>
          </p:nvSpPr>
          <p:spPr bwMode="auto">
            <a:xfrm>
              <a:off x="567" y="3869"/>
              <a:ext cx="32" cy="23"/>
            </a:xfrm>
            <a:custGeom>
              <a:avLst/>
              <a:gdLst>
                <a:gd name="T0" fmla="*/ 0 w 128"/>
                <a:gd name="T1" fmla="*/ 0 h 90"/>
                <a:gd name="T2" fmla="*/ 0 w 128"/>
                <a:gd name="T3" fmla="*/ 0 h 90"/>
                <a:gd name="T4" fmla="*/ 0 w 128"/>
                <a:gd name="T5" fmla="*/ 0 h 90"/>
                <a:gd name="T6" fmla="*/ 0 w 128"/>
                <a:gd name="T7" fmla="*/ 0 h 90"/>
                <a:gd name="T8" fmla="*/ 0 w 128"/>
                <a:gd name="T9" fmla="*/ 0 h 90"/>
                <a:gd name="T10" fmla="*/ 0 w 128"/>
                <a:gd name="T11" fmla="*/ 0 h 90"/>
                <a:gd name="T12" fmla="*/ 0 w 128"/>
                <a:gd name="T13" fmla="*/ 0 h 90"/>
                <a:gd name="T14" fmla="*/ 0 w 128"/>
                <a:gd name="T15" fmla="*/ 0 h 90"/>
                <a:gd name="T16" fmla="*/ 0 w 128"/>
                <a:gd name="T17" fmla="*/ 0 h 90"/>
                <a:gd name="T18" fmla="*/ 0 w 128"/>
                <a:gd name="T19" fmla="*/ 0 h 90"/>
                <a:gd name="T20" fmla="*/ 0 w 128"/>
                <a:gd name="T21" fmla="*/ 0 h 90"/>
                <a:gd name="T22" fmla="*/ 0 w 128"/>
                <a:gd name="T23" fmla="*/ 0 h 90"/>
                <a:gd name="T24" fmla="*/ 0 w 128"/>
                <a:gd name="T25" fmla="*/ 0 h 90"/>
                <a:gd name="T26" fmla="*/ 0 w 128"/>
                <a:gd name="T27" fmla="*/ 0 h 90"/>
                <a:gd name="T28" fmla="*/ 0 w 128"/>
                <a:gd name="T29" fmla="*/ 0 h 90"/>
                <a:gd name="T30" fmla="*/ 0 w 128"/>
                <a:gd name="T31" fmla="*/ 0 h 90"/>
                <a:gd name="T32" fmla="*/ 0 w 128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90"/>
                <a:gd name="T53" fmla="*/ 128 w 12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90">
                  <a:moveTo>
                    <a:pt x="98" y="90"/>
                  </a:moveTo>
                  <a:lnTo>
                    <a:pt x="120" y="85"/>
                  </a:lnTo>
                  <a:lnTo>
                    <a:pt x="128" y="71"/>
                  </a:lnTo>
                  <a:lnTo>
                    <a:pt x="128" y="55"/>
                  </a:lnTo>
                  <a:lnTo>
                    <a:pt x="120" y="39"/>
                  </a:lnTo>
                  <a:lnTo>
                    <a:pt x="103" y="23"/>
                  </a:lnTo>
                  <a:lnTo>
                    <a:pt x="82" y="9"/>
                  </a:lnTo>
                  <a:lnTo>
                    <a:pt x="60" y="0"/>
                  </a:lnTo>
                  <a:lnTo>
                    <a:pt x="32" y="0"/>
                  </a:lnTo>
                  <a:lnTo>
                    <a:pt x="8" y="19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1" y="66"/>
                  </a:lnTo>
                  <a:lnTo>
                    <a:pt x="30" y="79"/>
                  </a:lnTo>
                  <a:lnTo>
                    <a:pt x="52" y="88"/>
                  </a:lnTo>
                  <a:lnTo>
                    <a:pt x="73" y="90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A8D6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2" name="Freeform 138"/>
            <p:cNvSpPr>
              <a:spLocks/>
            </p:cNvSpPr>
            <p:nvPr/>
          </p:nvSpPr>
          <p:spPr bwMode="auto">
            <a:xfrm>
              <a:off x="542" y="4010"/>
              <a:ext cx="122" cy="76"/>
            </a:xfrm>
            <a:custGeom>
              <a:avLst/>
              <a:gdLst>
                <a:gd name="T0" fmla="*/ 0 w 485"/>
                <a:gd name="T1" fmla="*/ 0 h 302"/>
                <a:gd name="T2" fmla="*/ 0 w 485"/>
                <a:gd name="T3" fmla="*/ 0 h 302"/>
                <a:gd name="T4" fmla="*/ 0 w 485"/>
                <a:gd name="T5" fmla="*/ 0 h 302"/>
                <a:gd name="T6" fmla="*/ 0 w 485"/>
                <a:gd name="T7" fmla="*/ 0 h 302"/>
                <a:gd name="T8" fmla="*/ 0 w 485"/>
                <a:gd name="T9" fmla="*/ 0 h 302"/>
                <a:gd name="T10" fmla="*/ 0 w 485"/>
                <a:gd name="T11" fmla="*/ 0 h 302"/>
                <a:gd name="T12" fmla="*/ 0 w 485"/>
                <a:gd name="T13" fmla="*/ 0 h 302"/>
                <a:gd name="T14" fmla="*/ 0 w 485"/>
                <a:gd name="T15" fmla="*/ 0 h 302"/>
                <a:gd name="T16" fmla="*/ 0 w 485"/>
                <a:gd name="T17" fmla="*/ 0 h 302"/>
                <a:gd name="T18" fmla="*/ 0 w 485"/>
                <a:gd name="T19" fmla="*/ 0 h 302"/>
                <a:gd name="T20" fmla="*/ 0 w 485"/>
                <a:gd name="T21" fmla="*/ 0 h 302"/>
                <a:gd name="T22" fmla="*/ 0 w 485"/>
                <a:gd name="T23" fmla="*/ 0 h 302"/>
                <a:gd name="T24" fmla="*/ 0 w 485"/>
                <a:gd name="T25" fmla="*/ 0 h 302"/>
                <a:gd name="T26" fmla="*/ 0 w 485"/>
                <a:gd name="T27" fmla="*/ 0 h 302"/>
                <a:gd name="T28" fmla="*/ 0 w 485"/>
                <a:gd name="T29" fmla="*/ 0 h 302"/>
                <a:gd name="T30" fmla="*/ 0 w 485"/>
                <a:gd name="T31" fmla="*/ 0 h 302"/>
                <a:gd name="T32" fmla="*/ 0 w 485"/>
                <a:gd name="T33" fmla="*/ 0 h 302"/>
                <a:gd name="T34" fmla="*/ 0 w 485"/>
                <a:gd name="T35" fmla="*/ 0 h 302"/>
                <a:gd name="T36" fmla="*/ 0 w 485"/>
                <a:gd name="T37" fmla="*/ 0 h 302"/>
                <a:gd name="T38" fmla="*/ 0 w 485"/>
                <a:gd name="T39" fmla="*/ 0 h 302"/>
                <a:gd name="T40" fmla="*/ 0 w 485"/>
                <a:gd name="T41" fmla="*/ 0 h 302"/>
                <a:gd name="T42" fmla="*/ 0 w 485"/>
                <a:gd name="T43" fmla="*/ 0 h 302"/>
                <a:gd name="T44" fmla="*/ 0 w 485"/>
                <a:gd name="T45" fmla="*/ 0 h 302"/>
                <a:gd name="T46" fmla="*/ 0 w 485"/>
                <a:gd name="T47" fmla="*/ 0 h 302"/>
                <a:gd name="T48" fmla="*/ 0 w 485"/>
                <a:gd name="T49" fmla="*/ 0 h 302"/>
                <a:gd name="T50" fmla="*/ 0 w 485"/>
                <a:gd name="T51" fmla="*/ 0 h 302"/>
                <a:gd name="T52" fmla="*/ 0 w 485"/>
                <a:gd name="T53" fmla="*/ 0 h 302"/>
                <a:gd name="T54" fmla="*/ 0 w 485"/>
                <a:gd name="T55" fmla="*/ 0 h 302"/>
                <a:gd name="T56" fmla="*/ 0 w 485"/>
                <a:gd name="T57" fmla="*/ 0 h 302"/>
                <a:gd name="T58" fmla="*/ 0 w 485"/>
                <a:gd name="T59" fmla="*/ 0 h 302"/>
                <a:gd name="T60" fmla="*/ 0 w 485"/>
                <a:gd name="T61" fmla="*/ 0 h 302"/>
                <a:gd name="T62" fmla="*/ 0 w 485"/>
                <a:gd name="T63" fmla="*/ 0 h 302"/>
                <a:gd name="T64" fmla="*/ 0 w 485"/>
                <a:gd name="T65" fmla="*/ 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5"/>
                <a:gd name="T100" fmla="*/ 0 h 302"/>
                <a:gd name="T101" fmla="*/ 485 w 485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5" h="302">
                  <a:moveTo>
                    <a:pt x="24" y="128"/>
                  </a:moveTo>
                  <a:lnTo>
                    <a:pt x="17" y="145"/>
                  </a:lnTo>
                  <a:lnTo>
                    <a:pt x="5" y="161"/>
                  </a:lnTo>
                  <a:lnTo>
                    <a:pt x="0" y="180"/>
                  </a:lnTo>
                  <a:lnTo>
                    <a:pt x="0" y="198"/>
                  </a:lnTo>
                  <a:lnTo>
                    <a:pt x="44" y="248"/>
                  </a:lnTo>
                  <a:lnTo>
                    <a:pt x="93" y="281"/>
                  </a:lnTo>
                  <a:lnTo>
                    <a:pt x="147" y="297"/>
                  </a:lnTo>
                  <a:lnTo>
                    <a:pt x="204" y="302"/>
                  </a:lnTo>
                  <a:lnTo>
                    <a:pt x="264" y="297"/>
                  </a:lnTo>
                  <a:lnTo>
                    <a:pt x="321" y="283"/>
                  </a:lnTo>
                  <a:lnTo>
                    <a:pt x="376" y="258"/>
                  </a:lnTo>
                  <a:lnTo>
                    <a:pt x="427" y="226"/>
                  </a:lnTo>
                  <a:lnTo>
                    <a:pt x="443" y="207"/>
                  </a:lnTo>
                  <a:lnTo>
                    <a:pt x="457" y="188"/>
                  </a:lnTo>
                  <a:lnTo>
                    <a:pt x="473" y="171"/>
                  </a:lnTo>
                  <a:lnTo>
                    <a:pt x="485" y="150"/>
                  </a:lnTo>
                  <a:lnTo>
                    <a:pt x="463" y="122"/>
                  </a:lnTo>
                  <a:lnTo>
                    <a:pt x="438" y="95"/>
                  </a:lnTo>
                  <a:lnTo>
                    <a:pt x="411" y="74"/>
                  </a:lnTo>
                  <a:lnTo>
                    <a:pt x="381" y="51"/>
                  </a:lnTo>
                  <a:lnTo>
                    <a:pt x="349" y="35"/>
                  </a:lnTo>
                  <a:lnTo>
                    <a:pt x="316" y="21"/>
                  </a:lnTo>
                  <a:lnTo>
                    <a:pt x="280" y="11"/>
                  </a:lnTo>
                  <a:lnTo>
                    <a:pt x="245" y="3"/>
                  </a:lnTo>
                  <a:lnTo>
                    <a:pt x="210" y="0"/>
                  </a:lnTo>
                  <a:lnTo>
                    <a:pt x="174" y="3"/>
                  </a:lnTo>
                  <a:lnTo>
                    <a:pt x="141" y="9"/>
                  </a:lnTo>
                  <a:lnTo>
                    <a:pt x="112" y="21"/>
                  </a:lnTo>
                  <a:lnTo>
                    <a:pt x="84" y="39"/>
                  </a:lnTo>
                  <a:lnTo>
                    <a:pt x="60" y="62"/>
                  </a:lnTo>
                  <a:lnTo>
                    <a:pt x="41" y="92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3" name="Freeform 139"/>
            <p:cNvSpPr>
              <a:spLocks/>
            </p:cNvSpPr>
            <p:nvPr/>
          </p:nvSpPr>
          <p:spPr bwMode="auto">
            <a:xfrm>
              <a:off x="562" y="4016"/>
              <a:ext cx="77" cy="49"/>
            </a:xfrm>
            <a:custGeom>
              <a:avLst/>
              <a:gdLst>
                <a:gd name="T0" fmla="*/ 0 w 310"/>
                <a:gd name="T1" fmla="*/ 0 h 197"/>
                <a:gd name="T2" fmla="*/ 0 w 310"/>
                <a:gd name="T3" fmla="*/ 0 h 197"/>
                <a:gd name="T4" fmla="*/ 0 w 310"/>
                <a:gd name="T5" fmla="*/ 0 h 197"/>
                <a:gd name="T6" fmla="*/ 0 w 310"/>
                <a:gd name="T7" fmla="*/ 0 h 197"/>
                <a:gd name="T8" fmla="*/ 0 w 310"/>
                <a:gd name="T9" fmla="*/ 0 h 197"/>
                <a:gd name="T10" fmla="*/ 0 w 310"/>
                <a:gd name="T11" fmla="*/ 0 h 197"/>
                <a:gd name="T12" fmla="*/ 0 w 310"/>
                <a:gd name="T13" fmla="*/ 0 h 197"/>
                <a:gd name="T14" fmla="*/ 0 w 310"/>
                <a:gd name="T15" fmla="*/ 0 h 197"/>
                <a:gd name="T16" fmla="*/ 0 w 310"/>
                <a:gd name="T17" fmla="*/ 0 h 197"/>
                <a:gd name="T18" fmla="*/ 0 w 310"/>
                <a:gd name="T19" fmla="*/ 0 h 197"/>
                <a:gd name="T20" fmla="*/ 0 w 310"/>
                <a:gd name="T21" fmla="*/ 0 h 197"/>
                <a:gd name="T22" fmla="*/ 0 w 310"/>
                <a:gd name="T23" fmla="*/ 0 h 197"/>
                <a:gd name="T24" fmla="*/ 0 w 310"/>
                <a:gd name="T25" fmla="*/ 0 h 197"/>
                <a:gd name="T26" fmla="*/ 0 w 310"/>
                <a:gd name="T27" fmla="*/ 0 h 197"/>
                <a:gd name="T28" fmla="*/ 0 w 310"/>
                <a:gd name="T29" fmla="*/ 0 h 197"/>
                <a:gd name="T30" fmla="*/ 0 w 310"/>
                <a:gd name="T31" fmla="*/ 0 h 197"/>
                <a:gd name="T32" fmla="*/ 0 w 310"/>
                <a:gd name="T33" fmla="*/ 0 h 197"/>
                <a:gd name="T34" fmla="*/ 0 w 310"/>
                <a:gd name="T35" fmla="*/ 0 h 197"/>
                <a:gd name="T36" fmla="*/ 0 w 310"/>
                <a:gd name="T37" fmla="*/ 0 h 197"/>
                <a:gd name="T38" fmla="*/ 0 w 310"/>
                <a:gd name="T39" fmla="*/ 0 h 197"/>
                <a:gd name="T40" fmla="*/ 0 w 310"/>
                <a:gd name="T41" fmla="*/ 0 h 197"/>
                <a:gd name="T42" fmla="*/ 0 w 310"/>
                <a:gd name="T43" fmla="*/ 0 h 197"/>
                <a:gd name="T44" fmla="*/ 0 w 310"/>
                <a:gd name="T45" fmla="*/ 0 h 197"/>
                <a:gd name="T46" fmla="*/ 0 w 310"/>
                <a:gd name="T47" fmla="*/ 0 h 197"/>
                <a:gd name="T48" fmla="*/ 0 w 310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0"/>
                <a:gd name="T76" fmla="*/ 0 h 197"/>
                <a:gd name="T77" fmla="*/ 310 w 310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0" h="197">
                  <a:moveTo>
                    <a:pt x="13" y="80"/>
                  </a:moveTo>
                  <a:lnTo>
                    <a:pt x="10" y="94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29" y="159"/>
                  </a:lnTo>
                  <a:lnTo>
                    <a:pt x="59" y="180"/>
                  </a:lnTo>
                  <a:lnTo>
                    <a:pt x="94" y="194"/>
                  </a:lnTo>
                  <a:lnTo>
                    <a:pt x="133" y="197"/>
                  </a:lnTo>
                  <a:lnTo>
                    <a:pt x="168" y="191"/>
                  </a:lnTo>
                  <a:lnTo>
                    <a:pt x="207" y="180"/>
                  </a:lnTo>
                  <a:lnTo>
                    <a:pt x="242" y="167"/>
                  </a:lnTo>
                  <a:lnTo>
                    <a:pt x="274" y="145"/>
                  </a:lnTo>
                  <a:lnTo>
                    <a:pt x="285" y="134"/>
                  </a:lnTo>
                  <a:lnTo>
                    <a:pt x="296" y="120"/>
                  </a:lnTo>
                  <a:lnTo>
                    <a:pt x="304" y="110"/>
                  </a:lnTo>
                  <a:lnTo>
                    <a:pt x="310" y="96"/>
                  </a:lnTo>
                  <a:lnTo>
                    <a:pt x="283" y="60"/>
                  </a:lnTo>
                  <a:lnTo>
                    <a:pt x="244" y="34"/>
                  </a:lnTo>
                  <a:lnTo>
                    <a:pt x="200" y="12"/>
                  </a:lnTo>
                  <a:lnTo>
                    <a:pt x="157" y="0"/>
                  </a:lnTo>
                  <a:lnTo>
                    <a:pt x="111" y="0"/>
                  </a:lnTo>
                  <a:lnTo>
                    <a:pt x="70" y="12"/>
                  </a:lnTo>
                  <a:lnTo>
                    <a:pt x="37" y="39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rgbClr val="CCCC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4" name="Freeform 140"/>
            <p:cNvSpPr>
              <a:spLocks/>
            </p:cNvSpPr>
            <p:nvPr/>
          </p:nvSpPr>
          <p:spPr bwMode="auto">
            <a:xfrm>
              <a:off x="703" y="3129"/>
              <a:ext cx="127" cy="87"/>
            </a:xfrm>
            <a:custGeom>
              <a:avLst/>
              <a:gdLst>
                <a:gd name="T0" fmla="*/ 0 w 506"/>
                <a:gd name="T1" fmla="*/ 0 h 351"/>
                <a:gd name="T2" fmla="*/ 0 w 506"/>
                <a:gd name="T3" fmla="*/ 0 h 351"/>
                <a:gd name="T4" fmla="*/ 0 w 506"/>
                <a:gd name="T5" fmla="*/ 0 h 351"/>
                <a:gd name="T6" fmla="*/ 0 w 506"/>
                <a:gd name="T7" fmla="*/ 0 h 351"/>
                <a:gd name="T8" fmla="*/ 0 w 506"/>
                <a:gd name="T9" fmla="*/ 0 h 351"/>
                <a:gd name="T10" fmla="*/ 0 w 506"/>
                <a:gd name="T11" fmla="*/ 0 h 351"/>
                <a:gd name="T12" fmla="*/ 0 w 506"/>
                <a:gd name="T13" fmla="*/ 0 h 351"/>
                <a:gd name="T14" fmla="*/ 0 w 506"/>
                <a:gd name="T15" fmla="*/ 0 h 351"/>
                <a:gd name="T16" fmla="*/ 0 w 506"/>
                <a:gd name="T17" fmla="*/ 0 h 351"/>
                <a:gd name="T18" fmla="*/ 0 w 506"/>
                <a:gd name="T19" fmla="*/ 0 h 351"/>
                <a:gd name="T20" fmla="*/ 0 w 506"/>
                <a:gd name="T21" fmla="*/ 0 h 351"/>
                <a:gd name="T22" fmla="*/ 0 w 506"/>
                <a:gd name="T23" fmla="*/ 0 h 351"/>
                <a:gd name="T24" fmla="*/ 0 w 506"/>
                <a:gd name="T25" fmla="*/ 0 h 351"/>
                <a:gd name="T26" fmla="*/ 0 w 506"/>
                <a:gd name="T27" fmla="*/ 0 h 351"/>
                <a:gd name="T28" fmla="*/ 0 w 506"/>
                <a:gd name="T29" fmla="*/ 0 h 351"/>
                <a:gd name="T30" fmla="*/ 0 w 506"/>
                <a:gd name="T31" fmla="*/ 0 h 351"/>
                <a:gd name="T32" fmla="*/ 0 w 506"/>
                <a:gd name="T33" fmla="*/ 0 h 351"/>
                <a:gd name="T34" fmla="*/ 0 w 506"/>
                <a:gd name="T35" fmla="*/ 0 h 351"/>
                <a:gd name="T36" fmla="*/ 0 w 506"/>
                <a:gd name="T37" fmla="*/ 0 h 351"/>
                <a:gd name="T38" fmla="*/ 0 w 506"/>
                <a:gd name="T39" fmla="*/ 0 h 351"/>
                <a:gd name="T40" fmla="*/ 0 w 506"/>
                <a:gd name="T41" fmla="*/ 0 h 351"/>
                <a:gd name="T42" fmla="*/ 0 w 506"/>
                <a:gd name="T43" fmla="*/ 0 h 351"/>
                <a:gd name="T44" fmla="*/ 0 w 506"/>
                <a:gd name="T45" fmla="*/ 0 h 351"/>
                <a:gd name="T46" fmla="*/ 0 w 506"/>
                <a:gd name="T47" fmla="*/ 0 h 351"/>
                <a:gd name="T48" fmla="*/ 0 w 506"/>
                <a:gd name="T49" fmla="*/ 0 h 351"/>
                <a:gd name="T50" fmla="*/ 0 w 506"/>
                <a:gd name="T51" fmla="*/ 0 h 351"/>
                <a:gd name="T52" fmla="*/ 0 w 506"/>
                <a:gd name="T53" fmla="*/ 0 h 351"/>
                <a:gd name="T54" fmla="*/ 0 w 506"/>
                <a:gd name="T55" fmla="*/ 0 h 351"/>
                <a:gd name="T56" fmla="*/ 0 w 506"/>
                <a:gd name="T57" fmla="*/ 0 h 351"/>
                <a:gd name="T58" fmla="*/ 0 w 506"/>
                <a:gd name="T59" fmla="*/ 0 h 351"/>
                <a:gd name="T60" fmla="*/ 0 w 506"/>
                <a:gd name="T61" fmla="*/ 0 h 351"/>
                <a:gd name="T62" fmla="*/ 0 w 506"/>
                <a:gd name="T63" fmla="*/ 0 h 351"/>
                <a:gd name="T64" fmla="*/ 0 w 506"/>
                <a:gd name="T65" fmla="*/ 0 h 351"/>
                <a:gd name="T66" fmla="*/ 0 w 506"/>
                <a:gd name="T67" fmla="*/ 0 h 351"/>
                <a:gd name="T68" fmla="*/ 0 w 506"/>
                <a:gd name="T69" fmla="*/ 0 h 351"/>
                <a:gd name="T70" fmla="*/ 0 w 506"/>
                <a:gd name="T71" fmla="*/ 0 h 351"/>
                <a:gd name="T72" fmla="*/ 0 w 506"/>
                <a:gd name="T73" fmla="*/ 0 h 351"/>
                <a:gd name="T74" fmla="*/ 0 w 506"/>
                <a:gd name="T75" fmla="*/ 0 h 351"/>
                <a:gd name="T76" fmla="*/ 0 w 506"/>
                <a:gd name="T77" fmla="*/ 0 h 351"/>
                <a:gd name="T78" fmla="*/ 0 w 506"/>
                <a:gd name="T79" fmla="*/ 0 h 351"/>
                <a:gd name="T80" fmla="*/ 0 w 506"/>
                <a:gd name="T81" fmla="*/ 0 h 351"/>
                <a:gd name="T82" fmla="*/ 0 w 506"/>
                <a:gd name="T83" fmla="*/ 0 h 351"/>
                <a:gd name="T84" fmla="*/ 0 w 506"/>
                <a:gd name="T85" fmla="*/ 0 h 351"/>
                <a:gd name="T86" fmla="*/ 0 w 506"/>
                <a:gd name="T87" fmla="*/ 0 h 351"/>
                <a:gd name="T88" fmla="*/ 0 w 506"/>
                <a:gd name="T89" fmla="*/ 0 h 351"/>
                <a:gd name="T90" fmla="*/ 0 w 506"/>
                <a:gd name="T91" fmla="*/ 0 h 351"/>
                <a:gd name="T92" fmla="*/ 0 w 506"/>
                <a:gd name="T93" fmla="*/ 0 h 351"/>
                <a:gd name="T94" fmla="*/ 0 w 506"/>
                <a:gd name="T95" fmla="*/ 0 h 351"/>
                <a:gd name="T96" fmla="*/ 0 w 506"/>
                <a:gd name="T97" fmla="*/ 0 h 351"/>
                <a:gd name="T98" fmla="*/ 0 w 506"/>
                <a:gd name="T99" fmla="*/ 0 h 351"/>
                <a:gd name="T100" fmla="*/ 0 w 506"/>
                <a:gd name="T101" fmla="*/ 0 h 351"/>
                <a:gd name="T102" fmla="*/ 0 w 506"/>
                <a:gd name="T103" fmla="*/ 0 h 351"/>
                <a:gd name="T104" fmla="*/ 0 w 506"/>
                <a:gd name="T105" fmla="*/ 0 h 3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6"/>
                <a:gd name="T160" fmla="*/ 0 h 351"/>
                <a:gd name="T161" fmla="*/ 506 w 506"/>
                <a:gd name="T162" fmla="*/ 351 h 3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6" h="351">
                  <a:moveTo>
                    <a:pt x="474" y="147"/>
                  </a:moveTo>
                  <a:lnTo>
                    <a:pt x="457" y="139"/>
                  </a:lnTo>
                  <a:lnTo>
                    <a:pt x="440" y="128"/>
                  </a:lnTo>
                  <a:lnTo>
                    <a:pt x="424" y="119"/>
                  </a:lnTo>
                  <a:lnTo>
                    <a:pt x="405" y="112"/>
                  </a:lnTo>
                  <a:lnTo>
                    <a:pt x="389" y="103"/>
                  </a:lnTo>
                  <a:lnTo>
                    <a:pt x="370" y="96"/>
                  </a:lnTo>
                  <a:lnTo>
                    <a:pt x="353" y="89"/>
                  </a:lnTo>
                  <a:lnTo>
                    <a:pt x="334" y="82"/>
                  </a:lnTo>
                  <a:lnTo>
                    <a:pt x="307" y="68"/>
                  </a:lnTo>
                  <a:lnTo>
                    <a:pt x="283" y="54"/>
                  </a:lnTo>
                  <a:lnTo>
                    <a:pt x="263" y="41"/>
                  </a:lnTo>
                  <a:lnTo>
                    <a:pt x="247" y="33"/>
                  </a:lnTo>
                  <a:lnTo>
                    <a:pt x="233" y="22"/>
                  </a:lnTo>
                  <a:lnTo>
                    <a:pt x="221" y="13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96" y="17"/>
                  </a:lnTo>
                  <a:lnTo>
                    <a:pt x="196" y="33"/>
                  </a:lnTo>
                  <a:lnTo>
                    <a:pt x="196" y="49"/>
                  </a:lnTo>
                  <a:lnTo>
                    <a:pt x="193" y="66"/>
                  </a:lnTo>
                  <a:lnTo>
                    <a:pt x="182" y="109"/>
                  </a:lnTo>
                  <a:lnTo>
                    <a:pt x="168" y="149"/>
                  </a:lnTo>
                  <a:lnTo>
                    <a:pt x="147" y="188"/>
                  </a:lnTo>
                  <a:lnTo>
                    <a:pt x="125" y="223"/>
                  </a:lnTo>
                  <a:lnTo>
                    <a:pt x="97" y="256"/>
                  </a:lnTo>
                  <a:lnTo>
                    <a:pt x="65" y="289"/>
                  </a:lnTo>
                  <a:lnTo>
                    <a:pt x="35" y="319"/>
                  </a:lnTo>
                  <a:lnTo>
                    <a:pt x="0" y="346"/>
                  </a:lnTo>
                  <a:lnTo>
                    <a:pt x="44" y="349"/>
                  </a:lnTo>
                  <a:lnTo>
                    <a:pt x="90" y="349"/>
                  </a:lnTo>
                  <a:lnTo>
                    <a:pt x="136" y="351"/>
                  </a:lnTo>
                  <a:lnTo>
                    <a:pt x="182" y="351"/>
                  </a:lnTo>
                  <a:lnTo>
                    <a:pt x="231" y="351"/>
                  </a:lnTo>
                  <a:lnTo>
                    <a:pt x="279" y="351"/>
                  </a:lnTo>
                  <a:lnTo>
                    <a:pt x="327" y="351"/>
                  </a:lnTo>
                  <a:lnTo>
                    <a:pt x="373" y="351"/>
                  </a:lnTo>
                  <a:lnTo>
                    <a:pt x="383" y="351"/>
                  </a:lnTo>
                  <a:lnTo>
                    <a:pt x="392" y="351"/>
                  </a:lnTo>
                  <a:lnTo>
                    <a:pt x="403" y="351"/>
                  </a:lnTo>
                  <a:lnTo>
                    <a:pt x="413" y="351"/>
                  </a:lnTo>
                  <a:lnTo>
                    <a:pt x="422" y="351"/>
                  </a:lnTo>
                  <a:lnTo>
                    <a:pt x="433" y="351"/>
                  </a:lnTo>
                  <a:lnTo>
                    <a:pt x="443" y="351"/>
                  </a:lnTo>
                  <a:lnTo>
                    <a:pt x="454" y="351"/>
                  </a:lnTo>
                  <a:lnTo>
                    <a:pt x="476" y="330"/>
                  </a:lnTo>
                  <a:lnTo>
                    <a:pt x="495" y="303"/>
                  </a:lnTo>
                  <a:lnTo>
                    <a:pt x="506" y="273"/>
                  </a:lnTo>
                  <a:lnTo>
                    <a:pt x="506" y="237"/>
                  </a:lnTo>
                  <a:lnTo>
                    <a:pt x="504" y="215"/>
                  </a:lnTo>
                  <a:lnTo>
                    <a:pt x="498" y="190"/>
                  </a:lnTo>
                  <a:lnTo>
                    <a:pt x="487" y="169"/>
                  </a:lnTo>
                  <a:lnTo>
                    <a:pt x="474" y="147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5" name="Freeform 141"/>
            <p:cNvSpPr>
              <a:spLocks/>
            </p:cNvSpPr>
            <p:nvPr/>
          </p:nvSpPr>
          <p:spPr bwMode="auto">
            <a:xfrm>
              <a:off x="532" y="3393"/>
              <a:ext cx="130" cy="234"/>
            </a:xfrm>
            <a:custGeom>
              <a:avLst/>
              <a:gdLst>
                <a:gd name="T0" fmla="*/ 0 w 520"/>
                <a:gd name="T1" fmla="*/ 0 h 937"/>
                <a:gd name="T2" fmla="*/ 0 w 520"/>
                <a:gd name="T3" fmla="*/ 0 h 937"/>
                <a:gd name="T4" fmla="*/ 0 w 520"/>
                <a:gd name="T5" fmla="*/ 0 h 937"/>
                <a:gd name="T6" fmla="*/ 0 w 520"/>
                <a:gd name="T7" fmla="*/ 0 h 937"/>
                <a:gd name="T8" fmla="*/ 0 w 520"/>
                <a:gd name="T9" fmla="*/ 0 h 937"/>
                <a:gd name="T10" fmla="*/ 0 w 520"/>
                <a:gd name="T11" fmla="*/ 0 h 937"/>
                <a:gd name="T12" fmla="*/ 0 w 520"/>
                <a:gd name="T13" fmla="*/ 0 h 937"/>
                <a:gd name="T14" fmla="*/ 0 w 520"/>
                <a:gd name="T15" fmla="*/ 0 h 937"/>
                <a:gd name="T16" fmla="*/ 0 w 520"/>
                <a:gd name="T17" fmla="*/ 0 h 937"/>
                <a:gd name="T18" fmla="*/ 0 w 520"/>
                <a:gd name="T19" fmla="*/ 0 h 937"/>
                <a:gd name="T20" fmla="*/ 0 w 520"/>
                <a:gd name="T21" fmla="*/ 0 h 937"/>
                <a:gd name="T22" fmla="*/ 0 w 520"/>
                <a:gd name="T23" fmla="*/ 0 h 937"/>
                <a:gd name="T24" fmla="*/ 0 w 520"/>
                <a:gd name="T25" fmla="*/ 0 h 937"/>
                <a:gd name="T26" fmla="*/ 0 w 520"/>
                <a:gd name="T27" fmla="*/ 0 h 937"/>
                <a:gd name="T28" fmla="*/ 0 w 520"/>
                <a:gd name="T29" fmla="*/ 0 h 937"/>
                <a:gd name="T30" fmla="*/ 0 w 520"/>
                <a:gd name="T31" fmla="*/ 0 h 937"/>
                <a:gd name="T32" fmla="*/ 0 w 520"/>
                <a:gd name="T33" fmla="*/ 0 h 937"/>
                <a:gd name="T34" fmla="*/ 0 w 520"/>
                <a:gd name="T35" fmla="*/ 0 h 937"/>
                <a:gd name="T36" fmla="*/ 0 w 520"/>
                <a:gd name="T37" fmla="*/ 0 h 937"/>
                <a:gd name="T38" fmla="*/ 0 w 520"/>
                <a:gd name="T39" fmla="*/ 0 h 937"/>
                <a:gd name="T40" fmla="*/ 0 w 520"/>
                <a:gd name="T41" fmla="*/ 0 h 937"/>
                <a:gd name="T42" fmla="*/ 0 w 520"/>
                <a:gd name="T43" fmla="*/ 0 h 937"/>
                <a:gd name="T44" fmla="*/ 0 w 520"/>
                <a:gd name="T45" fmla="*/ 0 h 937"/>
                <a:gd name="T46" fmla="*/ 0 w 520"/>
                <a:gd name="T47" fmla="*/ 0 h 937"/>
                <a:gd name="T48" fmla="*/ 0 w 520"/>
                <a:gd name="T49" fmla="*/ 0 h 937"/>
                <a:gd name="T50" fmla="*/ 0 w 520"/>
                <a:gd name="T51" fmla="*/ 0 h 937"/>
                <a:gd name="T52" fmla="*/ 0 w 520"/>
                <a:gd name="T53" fmla="*/ 0 h 937"/>
                <a:gd name="T54" fmla="*/ 0 w 520"/>
                <a:gd name="T55" fmla="*/ 0 h 937"/>
                <a:gd name="T56" fmla="*/ 0 w 520"/>
                <a:gd name="T57" fmla="*/ 0 h 937"/>
                <a:gd name="T58" fmla="*/ 0 w 520"/>
                <a:gd name="T59" fmla="*/ 0 h 937"/>
                <a:gd name="T60" fmla="*/ 0 w 520"/>
                <a:gd name="T61" fmla="*/ 0 h 937"/>
                <a:gd name="T62" fmla="*/ 0 w 520"/>
                <a:gd name="T63" fmla="*/ 0 h 937"/>
                <a:gd name="T64" fmla="*/ 0 w 520"/>
                <a:gd name="T65" fmla="*/ 0 h 937"/>
                <a:gd name="T66" fmla="*/ 0 w 520"/>
                <a:gd name="T67" fmla="*/ 0 h 937"/>
                <a:gd name="T68" fmla="*/ 0 w 520"/>
                <a:gd name="T69" fmla="*/ 0 h 937"/>
                <a:gd name="T70" fmla="*/ 0 w 520"/>
                <a:gd name="T71" fmla="*/ 0 h 937"/>
                <a:gd name="T72" fmla="*/ 0 w 520"/>
                <a:gd name="T73" fmla="*/ 0 h 937"/>
                <a:gd name="T74" fmla="*/ 0 w 520"/>
                <a:gd name="T75" fmla="*/ 0 h 937"/>
                <a:gd name="T76" fmla="*/ 0 w 520"/>
                <a:gd name="T77" fmla="*/ 0 h 937"/>
                <a:gd name="T78" fmla="*/ 0 w 520"/>
                <a:gd name="T79" fmla="*/ 0 h 937"/>
                <a:gd name="T80" fmla="*/ 0 w 520"/>
                <a:gd name="T81" fmla="*/ 0 h 9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0"/>
                <a:gd name="T124" fmla="*/ 0 h 937"/>
                <a:gd name="T125" fmla="*/ 520 w 520"/>
                <a:gd name="T126" fmla="*/ 937 h 9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0" h="937">
                  <a:moveTo>
                    <a:pt x="520" y="0"/>
                  </a:moveTo>
                  <a:lnTo>
                    <a:pt x="460" y="28"/>
                  </a:lnTo>
                  <a:lnTo>
                    <a:pt x="408" y="58"/>
                  </a:lnTo>
                  <a:lnTo>
                    <a:pt x="359" y="90"/>
                  </a:lnTo>
                  <a:lnTo>
                    <a:pt x="313" y="124"/>
                  </a:lnTo>
                  <a:lnTo>
                    <a:pt x="274" y="156"/>
                  </a:lnTo>
                  <a:lnTo>
                    <a:pt x="237" y="194"/>
                  </a:lnTo>
                  <a:lnTo>
                    <a:pt x="203" y="232"/>
                  </a:lnTo>
                  <a:lnTo>
                    <a:pt x="173" y="270"/>
                  </a:lnTo>
                  <a:lnTo>
                    <a:pt x="147" y="313"/>
                  </a:lnTo>
                  <a:lnTo>
                    <a:pt x="122" y="359"/>
                  </a:lnTo>
                  <a:lnTo>
                    <a:pt x="97" y="407"/>
                  </a:lnTo>
                  <a:lnTo>
                    <a:pt x="76" y="455"/>
                  </a:lnTo>
                  <a:lnTo>
                    <a:pt x="57" y="509"/>
                  </a:lnTo>
                  <a:lnTo>
                    <a:pt x="37" y="564"/>
                  </a:lnTo>
                  <a:lnTo>
                    <a:pt x="19" y="624"/>
                  </a:lnTo>
                  <a:lnTo>
                    <a:pt x="0" y="686"/>
                  </a:lnTo>
                  <a:lnTo>
                    <a:pt x="5" y="744"/>
                  </a:lnTo>
                  <a:lnTo>
                    <a:pt x="10" y="798"/>
                  </a:lnTo>
                  <a:lnTo>
                    <a:pt x="16" y="850"/>
                  </a:lnTo>
                  <a:lnTo>
                    <a:pt x="24" y="905"/>
                  </a:lnTo>
                  <a:lnTo>
                    <a:pt x="46" y="916"/>
                  </a:lnTo>
                  <a:lnTo>
                    <a:pt x="60" y="923"/>
                  </a:lnTo>
                  <a:lnTo>
                    <a:pt x="76" y="932"/>
                  </a:lnTo>
                  <a:lnTo>
                    <a:pt x="97" y="937"/>
                  </a:lnTo>
                  <a:lnTo>
                    <a:pt x="95" y="836"/>
                  </a:lnTo>
                  <a:lnTo>
                    <a:pt x="103" y="727"/>
                  </a:lnTo>
                  <a:lnTo>
                    <a:pt x="125" y="616"/>
                  </a:lnTo>
                  <a:lnTo>
                    <a:pt x="157" y="504"/>
                  </a:lnTo>
                  <a:lnTo>
                    <a:pt x="198" y="396"/>
                  </a:lnTo>
                  <a:lnTo>
                    <a:pt x="253" y="295"/>
                  </a:lnTo>
                  <a:lnTo>
                    <a:pt x="318" y="205"/>
                  </a:lnTo>
                  <a:lnTo>
                    <a:pt x="394" y="131"/>
                  </a:lnTo>
                  <a:lnTo>
                    <a:pt x="410" y="115"/>
                  </a:lnTo>
                  <a:lnTo>
                    <a:pt x="430" y="101"/>
                  </a:lnTo>
                  <a:lnTo>
                    <a:pt x="446" y="85"/>
                  </a:lnTo>
                  <a:lnTo>
                    <a:pt x="465" y="71"/>
                  </a:lnTo>
                  <a:lnTo>
                    <a:pt x="481" y="55"/>
                  </a:lnTo>
                  <a:lnTo>
                    <a:pt x="498" y="39"/>
                  </a:lnTo>
                  <a:lnTo>
                    <a:pt x="511" y="2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6" name="Freeform 142"/>
            <p:cNvSpPr>
              <a:spLocks/>
            </p:cNvSpPr>
            <p:nvPr/>
          </p:nvSpPr>
          <p:spPr bwMode="auto">
            <a:xfrm>
              <a:off x="471" y="3349"/>
              <a:ext cx="33" cy="267"/>
            </a:xfrm>
            <a:custGeom>
              <a:avLst/>
              <a:gdLst>
                <a:gd name="T0" fmla="*/ 0 w 131"/>
                <a:gd name="T1" fmla="*/ 0 h 1066"/>
                <a:gd name="T2" fmla="*/ 0 w 131"/>
                <a:gd name="T3" fmla="*/ 0 h 1066"/>
                <a:gd name="T4" fmla="*/ 0 w 131"/>
                <a:gd name="T5" fmla="*/ 0 h 1066"/>
                <a:gd name="T6" fmla="*/ 0 w 131"/>
                <a:gd name="T7" fmla="*/ 0 h 1066"/>
                <a:gd name="T8" fmla="*/ 0 w 131"/>
                <a:gd name="T9" fmla="*/ 0 h 1066"/>
                <a:gd name="T10" fmla="*/ 0 w 131"/>
                <a:gd name="T11" fmla="*/ 0 h 1066"/>
                <a:gd name="T12" fmla="*/ 0 w 131"/>
                <a:gd name="T13" fmla="*/ 0 h 1066"/>
                <a:gd name="T14" fmla="*/ 0 w 131"/>
                <a:gd name="T15" fmla="*/ 0 h 1066"/>
                <a:gd name="T16" fmla="*/ 0 w 131"/>
                <a:gd name="T17" fmla="*/ 0 h 1066"/>
                <a:gd name="T18" fmla="*/ 0 w 131"/>
                <a:gd name="T19" fmla="*/ 0 h 1066"/>
                <a:gd name="T20" fmla="*/ 0 w 131"/>
                <a:gd name="T21" fmla="*/ 0 h 1066"/>
                <a:gd name="T22" fmla="*/ 0 w 131"/>
                <a:gd name="T23" fmla="*/ 0 h 1066"/>
                <a:gd name="T24" fmla="*/ 0 w 131"/>
                <a:gd name="T25" fmla="*/ 0 h 1066"/>
                <a:gd name="T26" fmla="*/ 0 w 131"/>
                <a:gd name="T27" fmla="*/ 0 h 1066"/>
                <a:gd name="T28" fmla="*/ 0 w 131"/>
                <a:gd name="T29" fmla="*/ 0 h 1066"/>
                <a:gd name="T30" fmla="*/ 0 w 131"/>
                <a:gd name="T31" fmla="*/ 0 h 1066"/>
                <a:gd name="T32" fmla="*/ 0 w 131"/>
                <a:gd name="T33" fmla="*/ 0 h 1066"/>
                <a:gd name="T34" fmla="*/ 0 w 131"/>
                <a:gd name="T35" fmla="*/ 0 h 1066"/>
                <a:gd name="T36" fmla="*/ 0 w 131"/>
                <a:gd name="T37" fmla="*/ 0 h 1066"/>
                <a:gd name="T38" fmla="*/ 0 w 131"/>
                <a:gd name="T39" fmla="*/ 0 h 1066"/>
                <a:gd name="T40" fmla="*/ 0 w 131"/>
                <a:gd name="T41" fmla="*/ 0 h 1066"/>
                <a:gd name="T42" fmla="*/ 0 w 131"/>
                <a:gd name="T43" fmla="*/ 0 h 1066"/>
                <a:gd name="T44" fmla="*/ 0 w 131"/>
                <a:gd name="T45" fmla="*/ 0 h 1066"/>
                <a:gd name="T46" fmla="*/ 0 w 131"/>
                <a:gd name="T47" fmla="*/ 0 h 1066"/>
                <a:gd name="T48" fmla="*/ 0 w 131"/>
                <a:gd name="T49" fmla="*/ 0 h 10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066"/>
                <a:gd name="T77" fmla="*/ 131 w 131"/>
                <a:gd name="T78" fmla="*/ 1066 h 10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066">
                  <a:moveTo>
                    <a:pt x="66" y="1066"/>
                  </a:moveTo>
                  <a:lnTo>
                    <a:pt x="57" y="925"/>
                  </a:lnTo>
                  <a:lnTo>
                    <a:pt x="52" y="786"/>
                  </a:lnTo>
                  <a:lnTo>
                    <a:pt x="52" y="652"/>
                  </a:lnTo>
                  <a:lnTo>
                    <a:pt x="55" y="519"/>
                  </a:lnTo>
                  <a:lnTo>
                    <a:pt x="66" y="391"/>
                  </a:lnTo>
                  <a:lnTo>
                    <a:pt x="79" y="260"/>
                  </a:lnTo>
                  <a:lnTo>
                    <a:pt x="101" y="13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3" y="0"/>
                  </a:lnTo>
                  <a:lnTo>
                    <a:pt x="82" y="37"/>
                  </a:lnTo>
                  <a:lnTo>
                    <a:pt x="73" y="76"/>
                  </a:lnTo>
                  <a:lnTo>
                    <a:pt x="66" y="113"/>
                  </a:lnTo>
                  <a:lnTo>
                    <a:pt x="63" y="154"/>
                  </a:lnTo>
                  <a:lnTo>
                    <a:pt x="33" y="367"/>
                  </a:lnTo>
                  <a:lnTo>
                    <a:pt x="11" y="585"/>
                  </a:lnTo>
                  <a:lnTo>
                    <a:pt x="0" y="802"/>
                  </a:lnTo>
                  <a:lnTo>
                    <a:pt x="3" y="1020"/>
                  </a:lnTo>
                  <a:lnTo>
                    <a:pt x="19" y="1045"/>
                  </a:lnTo>
                  <a:lnTo>
                    <a:pt x="30" y="1055"/>
                  </a:lnTo>
                  <a:lnTo>
                    <a:pt x="41" y="1064"/>
                  </a:lnTo>
                  <a:lnTo>
                    <a:pt x="66" y="106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7" name="Freeform 143"/>
            <p:cNvSpPr>
              <a:spLocks/>
            </p:cNvSpPr>
            <p:nvPr/>
          </p:nvSpPr>
          <p:spPr bwMode="auto">
            <a:xfrm>
              <a:off x="412" y="3658"/>
              <a:ext cx="410" cy="199"/>
            </a:xfrm>
            <a:custGeom>
              <a:avLst/>
              <a:gdLst>
                <a:gd name="T0" fmla="*/ 0 w 1639"/>
                <a:gd name="T1" fmla="*/ 0 h 799"/>
                <a:gd name="T2" fmla="*/ 0 w 1639"/>
                <a:gd name="T3" fmla="*/ 0 h 799"/>
                <a:gd name="T4" fmla="*/ 0 w 1639"/>
                <a:gd name="T5" fmla="*/ 0 h 799"/>
                <a:gd name="T6" fmla="*/ 0 w 1639"/>
                <a:gd name="T7" fmla="*/ 0 h 799"/>
                <a:gd name="T8" fmla="*/ 0 w 1639"/>
                <a:gd name="T9" fmla="*/ 0 h 799"/>
                <a:gd name="T10" fmla="*/ 0 w 1639"/>
                <a:gd name="T11" fmla="*/ 0 h 799"/>
                <a:gd name="T12" fmla="*/ 0 w 1639"/>
                <a:gd name="T13" fmla="*/ 0 h 799"/>
                <a:gd name="T14" fmla="*/ 0 w 1639"/>
                <a:gd name="T15" fmla="*/ 0 h 799"/>
                <a:gd name="T16" fmla="*/ 0 w 1639"/>
                <a:gd name="T17" fmla="*/ 0 h 799"/>
                <a:gd name="T18" fmla="*/ 0 w 1639"/>
                <a:gd name="T19" fmla="*/ 0 h 799"/>
                <a:gd name="T20" fmla="*/ 0 w 1639"/>
                <a:gd name="T21" fmla="*/ 0 h 799"/>
                <a:gd name="T22" fmla="*/ 0 w 1639"/>
                <a:gd name="T23" fmla="*/ 0 h 799"/>
                <a:gd name="T24" fmla="*/ 0 w 1639"/>
                <a:gd name="T25" fmla="*/ 0 h 799"/>
                <a:gd name="T26" fmla="*/ 0 w 1639"/>
                <a:gd name="T27" fmla="*/ 0 h 799"/>
                <a:gd name="T28" fmla="*/ 0 w 1639"/>
                <a:gd name="T29" fmla="*/ 0 h 799"/>
                <a:gd name="T30" fmla="*/ 0 w 1639"/>
                <a:gd name="T31" fmla="*/ 0 h 799"/>
                <a:gd name="T32" fmla="*/ 0 w 1639"/>
                <a:gd name="T33" fmla="*/ 0 h 799"/>
                <a:gd name="T34" fmla="*/ 0 w 1639"/>
                <a:gd name="T35" fmla="*/ 0 h 799"/>
                <a:gd name="T36" fmla="*/ 0 w 1639"/>
                <a:gd name="T37" fmla="*/ 0 h 799"/>
                <a:gd name="T38" fmla="*/ 0 w 1639"/>
                <a:gd name="T39" fmla="*/ 0 h 799"/>
                <a:gd name="T40" fmla="*/ 0 w 1639"/>
                <a:gd name="T41" fmla="*/ 0 h 799"/>
                <a:gd name="T42" fmla="*/ 0 w 1639"/>
                <a:gd name="T43" fmla="*/ 0 h 799"/>
                <a:gd name="T44" fmla="*/ 0 w 1639"/>
                <a:gd name="T45" fmla="*/ 0 h 799"/>
                <a:gd name="T46" fmla="*/ 0 w 1639"/>
                <a:gd name="T47" fmla="*/ 0 h 799"/>
                <a:gd name="T48" fmla="*/ 0 w 1639"/>
                <a:gd name="T49" fmla="*/ 0 h 799"/>
                <a:gd name="T50" fmla="*/ 0 w 1639"/>
                <a:gd name="T51" fmla="*/ 0 h 799"/>
                <a:gd name="T52" fmla="*/ 0 w 1639"/>
                <a:gd name="T53" fmla="*/ 0 h 799"/>
                <a:gd name="T54" fmla="*/ 0 w 1639"/>
                <a:gd name="T55" fmla="*/ 0 h 799"/>
                <a:gd name="T56" fmla="*/ 0 w 1639"/>
                <a:gd name="T57" fmla="*/ 0 h 799"/>
                <a:gd name="T58" fmla="*/ 0 w 1639"/>
                <a:gd name="T59" fmla="*/ 0 h 799"/>
                <a:gd name="T60" fmla="*/ 0 w 1639"/>
                <a:gd name="T61" fmla="*/ 0 h 799"/>
                <a:gd name="T62" fmla="*/ 0 w 1639"/>
                <a:gd name="T63" fmla="*/ 0 h 799"/>
                <a:gd name="T64" fmla="*/ 0 w 1639"/>
                <a:gd name="T65" fmla="*/ 0 h 799"/>
                <a:gd name="T66" fmla="*/ 0 w 1639"/>
                <a:gd name="T67" fmla="*/ 0 h 799"/>
                <a:gd name="T68" fmla="*/ 0 w 1639"/>
                <a:gd name="T69" fmla="*/ 0 h 799"/>
                <a:gd name="T70" fmla="*/ 0 w 1639"/>
                <a:gd name="T71" fmla="*/ 0 h 799"/>
                <a:gd name="T72" fmla="*/ 0 w 1639"/>
                <a:gd name="T73" fmla="*/ 0 h 799"/>
                <a:gd name="T74" fmla="*/ 0 w 1639"/>
                <a:gd name="T75" fmla="*/ 0 h 799"/>
                <a:gd name="T76" fmla="*/ 0 w 1639"/>
                <a:gd name="T77" fmla="*/ 0 h 799"/>
                <a:gd name="T78" fmla="*/ 0 w 1639"/>
                <a:gd name="T79" fmla="*/ 0 h 799"/>
                <a:gd name="T80" fmla="*/ 0 w 1639"/>
                <a:gd name="T81" fmla="*/ 0 h 799"/>
                <a:gd name="T82" fmla="*/ 0 w 1639"/>
                <a:gd name="T83" fmla="*/ 0 h 799"/>
                <a:gd name="T84" fmla="*/ 0 w 1639"/>
                <a:gd name="T85" fmla="*/ 0 h 799"/>
                <a:gd name="T86" fmla="*/ 0 w 1639"/>
                <a:gd name="T87" fmla="*/ 0 h 799"/>
                <a:gd name="T88" fmla="*/ 0 w 1639"/>
                <a:gd name="T89" fmla="*/ 0 h 799"/>
                <a:gd name="T90" fmla="*/ 0 w 1639"/>
                <a:gd name="T91" fmla="*/ 0 h 799"/>
                <a:gd name="T92" fmla="*/ 0 w 1639"/>
                <a:gd name="T93" fmla="*/ 0 h 799"/>
                <a:gd name="T94" fmla="*/ 0 w 1639"/>
                <a:gd name="T95" fmla="*/ 0 h 799"/>
                <a:gd name="T96" fmla="*/ 0 w 1639"/>
                <a:gd name="T97" fmla="*/ 0 h 799"/>
                <a:gd name="T98" fmla="*/ 0 w 1639"/>
                <a:gd name="T99" fmla="*/ 0 h 799"/>
                <a:gd name="T100" fmla="*/ 0 w 1639"/>
                <a:gd name="T101" fmla="*/ 0 h 799"/>
                <a:gd name="T102" fmla="*/ 0 w 1639"/>
                <a:gd name="T103" fmla="*/ 0 h 799"/>
                <a:gd name="T104" fmla="*/ 0 w 1639"/>
                <a:gd name="T105" fmla="*/ 0 h 799"/>
                <a:gd name="T106" fmla="*/ 0 w 1639"/>
                <a:gd name="T107" fmla="*/ 0 h 799"/>
                <a:gd name="T108" fmla="*/ 0 w 1639"/>
                <a:gd name="T109" fmla="*/ 0 h 799"/>
                <a:gd name="T110" fmla="*/ 0 w 1639"/>
                <a:gd name="T111" fmla="*/ 0 h 799"/>
                <a:gd name="T112" fmla="*/ 0 w 1639"/>
                <a:gd name="T113" fmla="*/ 0 h 799"/>
                <a:gd name="T114" fmla="*/ 0 w 1639"/>
                <a:gd name="T115" fmla="*/ 0 h 799"/>
                <a:gd name="T116" fmla="*/ 0 w 1639"/>
                <a:gd name="T117" fmla="*/ 0 h 799"/>
                <a:gd name="T118" fmla="*/ 0 w 1639"/>
                <a:gd name="T119" fmla="*/ 0 h 799"/>
                <a:gd name="T120" fmla="*/ 0 w 1639"/>
                <a:gd name="T121" fmla="*/ 0 h 799"/>
                <a:gd name="T122" fmla="*/ 0 w 1639"/>
                <a:gd name="T123" fmla="*/ 0 h 799"/>
                <a:gd name="T124" fmla="*/ 0 w 1639"/>
                <a:gd name="T125" fmla="*/ 0 h 7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9"/>
                <a:gd name="T190" fmla="*/ 0 h 799"/>
                <a:gd name="T191" fmla="*/ 1639 w 1639"/>
                <a:gd name="T192" fmla="*/ 799 h 7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9" h="799">
                  <a:moveTo>
                    <a:pt x="237" y="80"/>
                  </a:moveTo>
                  <a:lnTo>
                    <a:pt x="185" y="110"/>
                  </a:lnTo>
                  <a:lnTo>
                    <a:pt x="139" y="142"/>
                  </a:lnTo>
                  <a:lnTo>
                    <a:pt x="98" y="175"/>
                  </a:lnTo>
                  <a:lnTo>
                    <a:pt x="63" y="213"/>
                  </a:lnTo>
                  <a:lnTo>
                    <a:pt x="35" y="251"/>
                  </a:lnTo>
                  <a:lnTo>
                    <a:pt x="17" y="292"/>
                  </a:lnTo>
                  <a:lnTo>
                    <a:pt x="5" y="333"/>
                  </a:lnTo>
                  <a:lnTo>
                    <a:pt x="0" y="377"/>
                  </a:lnTo>
                  <a:lnTo>
                    <a:pt x="5" y="419"/>
                  </a:lnTo>
                  <a:lnTo>
                    <a:pt x="17" y="461"/>
                  </a:lnTo>
                  <a:lnTo>
                    <a:pt x="38" y="502"/>
                  </a:lnTo>
                  <a:lnTo>
                    <a:pt x="68" y="539"/>
                  </a:lnTo>
                  <a:lnTo>
                    <a:pt x="104" y="578"/>
                  </a:lnTo>
                  <a:lnTo>
                    <a:pt x="144" y="610"/>
                  </a:lnTo>
                  <a:lnTo>
                    <a:pt x="194" y="643"/>
                  </a:lnTo>
                  <a:lnTo>
                    <a:pt x="247" y="673"/>
                  </a:lnTo>
                  <a:lnTo>
                    <a:pt x="307" y="700"/>
                  </a:lnTo>
                  <a:lnTo>
                    <a:pt x="373" y="725"/>
                  </a:lnTo>
                  <a:lnTo>
                    <a:pt x="443" y="746"/>
                  </a:lnTo>
                  <a:lnTo>
                    <a:pt x="517" y="766"/>
                  </a:lnTo>
                  <a:lnTo>
                    <a:pt x="597" y="780"/>
                  </a:lnTo>
                  <a:lnTo>
                    <a:pt x="678" y="790"/>
                  </a:lnTo>
                  <a:lnTo>
                    <a:pt x="760" y="796"/>
                  </a:lnTo>
                  <a:lnTo>
                    <a:pt x="847" y="799"/>
                  </a:lnTo>
                  <a:lnTo>
                    <a:pt x="915" y="796"/>
                  </a:lnTo>
                  <a:lnTo>
                    <a:pt x="980" y="792"/>
                  </a:lnTo>
                  <a:lnTo>
                    <a:pt x="1046" y="787"/>
                  </a:lnTo>
                  <a:lnTo>
                    <a:pt x="1108" y="776"/>
                  </a:lnTo>
                  <a:lnTo>
                    <a:pt x="1168" y="766"/>
                  </a:lnTo>
                  <a:lnTo>
                    <a:pt x="1228" y="752"/>
                  </a:lnTo>
                  <a:lnTo>
                    <a:pt x="1283" y="736"/>
                  </a:lnTo>
                  <a:lnTo>
                    <a:pt x="1336" y="716"/>
                  </a:lnTo>
                  <a:lnTo>
                    <a:pt x="1389" y="698"/>
                  </a:lnTo>
                  <a:lnTo>
                    <a:pt x="1435" y="676"/>
                  </a:lnTo>
                  <a:lnTo>
                    <a:pt x="1479" y="651"/>
                  </a:lnTo>
                  <a:lnTo>
                    <a:pt x="1520" y="627"/>
                  </a:lnTo>
                  <a:lnTo>
                    <a:pt x="1555" y="600"/>
                  </a:lnTo>
                  <a:lnTo>
                    <a:pt x="1587" y="570"/>
                  </a:lnTo>
                  <a:lnTo>
                    <a:pt x="1615" y="539"/>
                  </a:lnTo>
                  <a:lnTo>
                    <a:pt x="1639" y="509"/>
                  </a:lnTo>
                  <a:lnTo>
                    <a:pt x="1637" y="499"/>
                  </a:lnTo>
                  <a:lnTo>
                    <a:pt x="1637" y="488"/>
                  </a:lnTo>
                  <a:lnTo>
                    <a:pt x="1633" y="474"/>
                  </a:lnTo>
                  <a:lnTo>
                    <a:pt x="1628" y="458"/>
                  </a:lnTo>
                  <a:lnTo>
                    <a:pt x="1631" y="444"/>
                  </a:lnTo>
                  <a:lnTo>
                    <a:pt x="1631" y="433"/>
                  </a:lnTo>
                  <a:lnTo>
                    <a:pt x="1628" y="426"/>
                  </a:lnTo>
                  <a:lnTo>
                    <a:pt x="1617" y="423"/>
                  </a:lnTo>
                  <a:lnTo>
                    <a:pt x="1579" y="417"/>
                  </a:lnTo>
                  <a:lnTo>
                    <a:pt x="1541" y="403"/>
                  </a:lnTo>
                  <a:lnTo>
                    <a:pt x="1506" y="379"/>
                  </a:lnTo>
                  <a:lnTo>
                    <a:pt x="1481" y="349"/>
                  </a:lnTo>
                  <a:lnTo>
                    <a:pt x="1465" y="313"/>
                  </a:lnTo>
                  <a:lnTo>
                    <a:pt x="1465" y="281"/>
                  </a:lnTo>
                  <a:lnTo>
                    <a:pt x="1486" y="248"/>
                  </a:lnTo>
                  <a:lnTo>
                    <a:pt x="1530" y="221"/>
                  </a:lnTo>
                  <a:lnTo>
                    <a:pt x="1555" y="216"/>
                  </a:lnTo>
                  <a:lnTo>
                    <a:pt x="1511" y="172"/>
                  </a:lnTo>
                  <a:lnTo>
                    <a:pt x="1465" y="136"/>
                  </a:lnTo>
                  <a:lnTo>
                    <a:pt x="1416" y="106"/>
                  </a:lnTo>
                  <a:lnTo>
                    <a:pt x="1370" y="82"/>
                  </a:lnTo>
                  <a:lnTo>
                    <a:pt x="1320" y="64"/>
                  </a:lnTo>
                  <a:lnTo>
                    <a:pt x="1271" y="46"/>
                  </a:lnTo>
                  <a:lnTo>
                    <a:pt x="1225" y="34"/>
                  </a:lnTo>
                  <a:lnTo>
                    <a:pt x="1179" y="17"/>
                  </a:lnTo>
                  <a:lnTo>
                    <a:pt x="1141" y="6"/>
                  </a:lnTo>
                  <a:lnTo>
                    <a:pt x="1111" y="0"/>
                  </a:lnTo>
                  <a:lnTo>
                    <a:pt x="1081" y="0"/>
                  </a:lnTo>
                  <a:lnTo>
                    <a:pt x="1057" y="6"/>
                  </a:lnTo>
                  <a:lnTo>
                    <a:pt x="1029" y="14"/>
                  </a:lnTo>
                  <a:lnTo>
                    <a:pt x="1002" y="23"/>
                  </a:lnTo>
                  <a:lnTo>
                    <a:pt x="972" y="36"/>
                  </a:lnTo>
                  <a:lnTo>
                    <a:pt x="937" y="46"/>
                  </a:lnTo>
                  <a:lnTo>
                    <a:pt x="923" y="80"/>
                  </a:lnTo>
                  <a:lnTo>
                    <a:pt x="910" y="112"/>
                  </a:lnTo>
                  <a:lnTo>
                    <a:pt x="893" y="147"/>
                  </a:lnTo>
                  <a:lnTo>
                    <a:pt x="871" y="177"/>
                  </a:lnTo>
                  <a:lnTo>
                    <a:pt x="950" y="213"/>
                  </a:lnTo>
                  <a:lnTo>
                    <a:pt x="1013" y="254"/>
                  </a:lnTo>
                  <a:lnTo>
                    <a:pt x="1059" y="295"/>
                  </a:lnTo>
                  <a:lnTo>
                    <a:pt x="1089" y="338"/>
                  </a:lnTo>
                  <a:lnTo>
                    <a:pt x="1108" y="384"/>
                  </a:lnTo>
                  <a:lnTo>
                    <a:pt x="1111" y="428"/>
                  </a:lnTo>
                  <a:lnTo>
                    <a:pt x="1106" y="472"/>
                  </a:lnTo>
                  <a:lnTo>
                    <a:pt x="1087" y="513"/>
                  </a:lnTo>
                  <a:lnTo>
                    <a:pt x="1057" y="553"/>
                  </a:lnTo>
                  <a:lnTo>
                    <a:pt x="1016" y="589"/>
                  </a:lnTo>
                  <a:lnTo>
                    <a:pt x="970" y="619"/>
                  </a:lnTo>
                  <a:lnTo>
                    <a:pt x="915" y="643"/>
                  </a:lnTo>
                  <a:lnTo>
                    <a:pt x="852" y="663"/>
                  </a:lnTo>
                  <a:lnTo>
                    <a:pt x="784" y="673"/>
                  </a:lnTo>
                  <a:lnTo>
                    <a:pt x="710" y="673"/>
                  </a:lnTo>
                  <a:lnTo>
                    <a:pt x="632" y="668"/>
                  </a:lnTo>
                  <a:lnTo>
                    <a:pt x="599" y="663"/>
                  </a:lnTo>
                  <a:lnTo>
                    <a:pt x="567" y="660"/>
                  </a:lnTo>
                  <a:lnTo>
                    <a:pt x="534" y="654"/>
                  </a:lnTo>
                  <a:lnTo>
                    <a:pt x="501" y="649"/>
                  </a:lnTo>
                  <a:lnTo>
                    <a:pt x="468" y="640"/>
                  </a:lnTo>
                  <a:lnTo>
                    <a:pt x="436" y="633"/>
                  </a:lnTo>
                  <a:lnTo>
                    <a:pt x="403" y="624"/>
                  </a:lnTo>
                  <a:lnTo>
                    <a:pt x="371" y="610"/>
                  </a:lnTo>
                  <a:lnTo>
                    <a:pt x="341" y="600"/>
                  </a:lnTo>
                  <a:lnTo>
                    <a:pt x="311" y="583"/>
                  </a:lnTo>
                  <a:lnTo>
                    <a:pt x="283" y="567"/>
                  </a:lnTo>
                  <a:lnTo>
                    <a:pt x="256" y="545"/>
                  </a:lnTo>
                  <a:lnTo>
                    <a:pt x="231" y="523"/>
                  </a:lnTo>
                  <a:lnTo>
                    <a:pt x="210" y="499"/>
                  </a:lnTo>
                  <a:lnTo>
                    <a:pt x="190" y="472"/>
                  </a:lnTo>
                  <a:lnTo>
                    <a:pt x="171" y="439"/>
                  </a:lnTo>
                  <a:lnTo>
                    <a:pt x="155" y="384"/>
                  </a:lnTo>
                  <a:lnTo>
                    <a:pt x="158" y="327"/>
                  </a:lnTo>
                  <a:lnTo>
                    <a:pt x="177" y="273"/>
                  </a:lnTo>
                  <a:lnTo>
                    <a:pt x="215" y="226"/>
                  </a:lnTo>
                  <a:lnTo>
                    <a:pt x="224" y="219"/>
                  </a:lnTo>
                  <a:lnTo>
                    <a:pt x="234" y="210"/>
                  </a:lnTo>
                  <a:lnTo>
                    <a:pt x="242" y="202"/>
                  </a:lnTo>
                  <a:lnTo>
                    <a:pt x="256" y="196"/>
                  </a:lnTo>
                  <a:lnTo>
                    <a:pt x="267" y="191"/>
                  </a:lnTo>
                  <a:lnTo>
                    <a:pt x="277" y="186"/>
                  </a:lnTo>
                  <a:lnTo>
                    <a:pt x="291" y="183"/>
                  </a:lnTo>
                  <a:lnTo>
                    <a:pt x="302" y="177"/>
                  </a:lnTo>
                  <a:lnTo>
                    <a:pt x="283" y="154"/>
                  </a:lnTo>
                  <a:lnTo>
                    <a:pt x="267" y="129"/>
                  </a:lnTo>
                  <a:lnTo>
                    <a:pt x="251" y="104"/>
                  </a:lnTo>
                  <a:lnTo>
                    <a:pt x="237" y="8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8" name="Freeform 144"/>
            <p:cNvSpPr>
              <a:spLocks/>
            </p:cNvSpPr>
            <p:nvPr/>
          </p:nvSpPr>
          <p:spPr bwMode="auto">
            <a:xfrm>
              <a:off x="202" y="3694"/>
              <a:ext cx="542" cy="354"/>
            </a:xfrm>
            <a:custGeom>
              <a:avLst/>
              <a:gdLst>
                <a:gd name="T0" fmla="*/ 0 w 2170"/>
                <a:gd name="T1" fmla="*/ 0 h 1414"/>
                <a:gd name="T2" fmla="*/ 0 w 2170"/>
                <a:gd name="T3" fmla="*/ 0 h 1414"/>
                <a:gd name="T4" fmla="*/ 0 w 2170"/>
                <a:gd name="T5" fmla="*/ 0 h 1414"/>
                <a:gd name="T6" fmla="*/ 0 w 2170"/>
                <a:gd name="T7" fmla="*/ 0 h 1414"/>
                <a:gd name="T8" fmla="*/ 0 w 2170"/>
                <a:gd name="T9" fmla="*/ 0 h 1414"/>
                <a:gd name="T10" fmla="*/ 0 w 2170"/>
                <a:gd name="T11" fmla="*/ 0 h 1414"/>
                <a:gd name="T12" fmla="*/ 0 w 2170"/>
                <a:gd name="T13" fmla="*/ 0 h 1414"/>
                <a:gd name="T14" fmla="*/ 0 w 2170"/>
                <a:gd name="T15" fmla="*/ 0 h 1414"/>
                <a:gd name="T16" fmla="*/ 0 w 2170"/>
                <a:gd name="T17" fmla="*/ 0 h 1414"/>
                <a:gd name="T18" fmla="*/ 0 w 2170"/>
                <a:gd name="T19" fmla="*/ 0 h 1414"/>
                <a:gd name="T20" fmla="*/ 0 w 2170"/>
                <a:gd name="T21" fmla="*/ 0 h 1414"/>
                <a:gd name="T22" fmla="*/ 0 w 2170"/>
                <a:gd name="T23" fmla="*/ 0 h 1414"/>
                <a:gd name="T24" fmla="*/ 0 w 2170"/>
                <a:gd name="T25" fmla="*/ 0 h 1414"/>
                <a:gd name="T26" fmla="*/ 0 w 2170"/>
                <a:gd name="T27" fmla="*/ 0 h 1414"/>
                <a:gd name="T28" fmla="*/ 0 w 2170"/>
                <a:gd name="T29" fmla="*/ 0 h 1414"/>
                <a:gd name="T30" fmla="*/ 0 w 2170"/>
                <a:gd name="T31" fmla="*/ 0 h 1414"/>
                <a:gd name="T32" fmla="*/ 0 w 2170"/>
                <a:gd name="T33" fmla="*/ 0 h 1414"/>
                <a:gd name="T34" fmla="*/ 0 w 2170"/>
                <a:gd name="T35" fmla="*/ 0 h 1414"/>
                <a:gd name="T36" fmla="*/ 0 w 2170"/>
                <a:gd name="T37" fmla="*/ 0 h 1414"/>
                <a:gd name="T38" fmla="*/ 0 w 2170"/>
                <a:gd name="T39" fmla="*/ 0 h 1414"/>
                <a:gd name="T40" fmla="*/ 0 w 2170"/>
                <a:gd name="T41" fmla="*/ 0 h 1414"/>
                <a:gd name="T42" fmla="*/ 0 w 2170"/>
                <a:gd name="T43" fmla="*/ 0 h 1414"/>
                <a:gd name="T44" fmla="*/ 0 w 2170"/>
                <a:gd name="T45" fmla="*/ 0 h 1414"/>
                <a:gd name="T46" fmla="*/ 0 w 2170"/>
                <a:gd name="T47" fmla="*/ 0 h 1414"/>
                <a:gd name="T48" fmla="*/ 0 w 2170"/>
                <a:gd name="T49" fmla="*/ 0 h 1414"/>
                <a:gd name="T50" fmla="*/ 0 w 2170"/>
                <a:gd name="T51" fmla="*/ 0 h 1414"/>
                <a:gd name="T52" fmla="*/ 0 w 2170"/>
                <a:gd name="T53" fmla="*/ 0 h 1414"/>
                <a:gd name="T54" fmla="*/ 0 w 2170"/>
                <a:gd name="T55" fmla="*/ 0 h 1414"/>
                <a:gd name="T56" fmla="*/ 0 w 2170"/>
                <a:gd name="T57" fmla="*/ 0 h 1414"/>
                <a:gd name="T58" fmla="*/ 0 w 2170"/>
                <a:gd name="T59" fmla="*/ 0 h 1414"/>
                <a:gd name="T60" fmla="*/ 0 w 2170"/>
                <a:gd name="T61" fmla="*/ 0 h 1414"/>
                <a:gd name="T62" fmla="*/ 0 w 2170"/>
                <a:gd name="T63" fmla="*/ 0 h 1414"/>
                <a:gd name="T64" fmla="*/ 0 w 2170"/>
                <a:gd name="T65" fmla="*/ 0 h 1414"/>
                <a:gd name="T66" fmla="*/ 0 w 2170"/>
                <a:gd name="T67" fmla="*/ 0 h 1414"/>
                <a:gd name="T68" fmla="*/ 0 w 2170"/>
                <a:gd name="T69" fmla="*/ 0 h 1414"/>
                <a:gd name="T70" fmla="*/ 0 w 2170"/>
                <a:gd name="T71" fmla="*/ 0 h 1414"/>
                <a:gd name="T72" fmla="*/ 0 w 2170"/>
                <a:gd name="T73" fmla="*/ 0 h 1414"/>
                <a:gd name="T74" fmla="*/ 0 w 2170"/>
                <a:gd name="T75" fmla="*/ 0 h 1414"/>
                <a:gd name="T76" fmla="*/ 0 w 2170"/>
                <a:gd name="T77" fmla="*/ 0 h 1414"/>
                <a:gd name="T78" fmla="*/ 0 w 2170"/>
                <a:gd name="T79" fmla="*/ 0 h 1414"/>
                <a:gd name="T80" fmla="*/ 0 w 2170"/>
                <a:gd name="T81" fmla="*/ 0 h 1414"/>
                <a:gd name="T82" fmla="*/ 0 w 2170"/>
                <a:gd name="T83" fmla="*/ 0 h 1414"/>
                <a:gd name="T84" fmla="*/ 0 w 2170"/>
                <a:gd name="T85" fmla="*/ 0 h 1414"/>
                <a:gd name="T86" fmla="*/ 0 w 2170"/>
                <a:gd name="T87" fmla="*/ 0 h 1414"/>
                <a:gd name="T88" fmla="*/ 0 w 2170"/>
                <a:gd name="T89" fmla="*/ 0 h 1414"/>
                <a:gd name="T90" fmla="*/ 0 w 2170"/>
                <a:gd name="T91" fmla="*/ 0 h 1414"/>
                <a:gd name="T92" fmla="*/ 0 w 2170"/>
                <a:gd name="T93" fmla="*/ 0 h 1414"/>
                <a:gd name="T94" fmla="*/ 0 w 2170"/>
                <a:gd name="T95" fmla="*/ 0 h 1414"/>
                <a:gd name="T96" fmla="*/ 0 w 2170"/>
                <a:gd name="T97" fmla="*/ 0 h 1414"/>
                <a:gd name="T98" fmla="*/ 0 w 2170"/>
                <a:gd name="T99" fmla="*/ 0 h 1414"/>
                <a:gd name="T100" fmla="*/ 0 w 2170"/>
                <a:gd name="T101" fmla="*/ 0 h 1414"/>
                <a:gd name="T102" fmla="*/ 0 w 2170"/>
                <a:gd name="T103" fmla="*/ 0 h 1414"/>
                <a:gd name="T104" fmla="*/ 0 w 2170"/>
                <a:gd name="T105" fmla="*/ 0 h 1414"/>
                <a:gd name="T106" fmla="*/ 0 w 2170"/>
                <a:gd name="T107" fmla="*/ 0 h 1414"/>
                <a:gd name="T108" fmla="*/ 0 w 2170"/>
                <a:gd name="T109" fmla="*/ 0 h 1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70"/>
                <a:gd name="T166" fmla="*/ 0 h 1414"/>
                <a:gd name="T167" fmla="*/ 2170 w 2170"/>
                <a:gd name="T168" fmla="*/ 1414 h 1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70" h="1414">
                  <a:moveTo>
                    <a:pt x="1955" y="986"/>
                  </a:moveTo>
                  <a:lnTo>
                    <a:pt x="1938" y="986"/>
                  </a:lnTo>
                  <a:lnTo>
                    <a:pt x="1915" y="992"/>
                  </a:lnTo>
                  <a:lnTo>
                    <a:pt x="1887" y="997"/>
                  </a:lnTo>
                  <a:lnTo>
                    <a:pt x="1855" y="1006"/>
                  </a:lnTo>
                  <a:lnTo>
                    <a:pt x="1816" y="1013"/>
                  </a:lnTo>
                  <a:lnTo>
                    <a:pt x="1775" y="1022"/>
                  </a:lnTo>
                  <a:lnTo>
                    <a:pt x="1729" y="1032"/>
                  </a:lnTo>
                  <a:lnTo>
                    <a:pt x="1680" y="1041"/>
                  </a:lnTo>
                  <a:lnTo>
                    <a:pt x="1628" y="1052"/>
                  </a:lnTo>
                  <a:lnTo>
                    <a:pt x="1574" y="1060"/>
                  </a:lnTo>
                  <a:lnTo>
                    <a:pt x="1519" y="1066"/>
                  </a:lnTo>
                  <a:lnTo>
                    <a:pt x="1459" y="1073"/>
                  </a:lnTo>
                  <a:lnTo>
                    <a:pt x="1399" y="1076"/>
                  </a:lnTo>
                  <a:lnTo>
                    <a:pt x="1340" y="1079"/>
                  </a:lnTo>
                  <a:lnTo>
                    <a:pt x="1277" y="1076"/>
                  </a:lnTo>
                  <a:lnTo>
                    <a:pt x="1215" y="1073"/>
                  </a:lnTo>
                  <a:lnTo>
                    <a:pt x="1165" y="1068"/>
                  </a:lnTo>
                  <a:lnTo>
                    <a:pt x="1105" y="1062"/>
                  </a:lnTo>
                  <a:lnTo>
                    <a:pt x="1038" y="1052"/>
                  </a:lnTo>
                  <a:lnTo>
                    <a:pt x="964" y="1041"/>
                  </a:lnTo>
                  <a:lnTo>
                    <a:pt x="884" y="1025"/>
                  </a:lnTo>
                  <a:lnTo>
                    <a:pt x="803" y="1006"/>
                  </a:lnTo>
                  <a:lnTo>
                    <a:pt x="721" y="983"/>
                  </a:lnTo>
                  <a:lnTo>
                    <a:pt x="640" y="960"/>
                  </a:lnTo>
                  <a:lnTo>
                    <a:pt x="561" y="930"/>
                  </a:lnTo>
                  <a:lnTo>
                    <a:pt x="488" y="896"/>
                  </a:lnTo>
                  <a:lnTo>
                    <a:pt x="419" y="861"/>
                  </a:lnTo>
                  <a:lnTo>
                    <a:pt x="357" y="817"/>
                  </a:lnTo>
                  <a:lnTo>
                    <a:pt x="305" y="771"/>
                  </a:lnTo>
                  <a:lnTo>
                    <a:pt x="264" y="719"/>
                  </a:lnTo>
                  <a:lnTo>
                    <a:pt x="237" y="665"/>
                  </a:lnTo>
                  <a:lnTo>
                    <a:pt x="223" y="603"/>
                  </a:lnTo>
                  <a:lnTo>
                    <a:pt x="218" y="559"/>
                  </a:lnTo>
                  <a:lnTo>
                    <a:pt x="212" y="509"/>
                  </a:lnTo>
                  <a:lnTo>
                    <a:pt x="209" y="458"/>
                  </a:lnTo>
                  <a:lnTo>
                    <a:pt x="209" y="403"/>
                  </a:lnTo>
                  <a:lnTo>
                    <a:pt x="212" y="350"/>
                  </a:lnTo>
                  <a:lnTo>
                    <a:pt x="223" y="295"/>
                  </a:lnTo>
                  <a:lnTo>
                    <a:pt x="242" y="243"/>
                  </a:lnTo>
                  <a:lnTo>
                    <a:pt x="272" y="194"/>
                  </a:lnTo>
                  <a:lnTo>
                    <a:pt x="288" y="172"/>
                  </a:lnTo>
                  <a:lnTo>
                    <a:pt x="305" y="150"/>
                  </a:lnTo>
                  <a:lnTo>
                    <a:pt x="322" y="126"/>
                  </a:lnTo>
                  <a:lnTo>
                    <a:pt x="338" y="99"/>
                  </a:lnTo>
                  <a:lnTo>
                    <a:pt x="352" y="74"/>
                  </a:lnTo>
                  <a:lnTo>
                    <a:pt x="365" y="49"/>
                  </a:lnTo>
                  <a:lnTo>
                    <a:pt x="378" y="25"/>
                  </a:lnTo>
                  <a:lnTo>
                    <a:pt x="389" y="0"/>
                  </a:lnTo>
                  <a:lnTo>
                    <a:pt x="318" y="58"/>
                  </a:lnTo>
                  <a:lnTo>
                    <a:pt x="251" y="115"/>
                  </a:lnTo>
                  <a:lnTo>
                    <a:pt x="191" y="172"/>
                  </a:lnTo>
                  <a:lnTo>
                    <a:pt x="138" y="221"/>
                  </a:lnTo>
                  <a:lnTo>
                    <a:pt x="95" y="267"/>
                  </a:lnTo>
                  <a:lnTo>
                    <a:pt x="60" y="306"/>
                  </a:lnTo>
                  <a:lnTo>
                    <a:pt x="35" y="336"/>
                  </a:lnTo>
                  <a:lnTo>
                    <a:pt x="25" y="352"/>
                  </a:lnTo>
                  <a:lnTo>
                    <a:pt x="5" y="415"/>
                  </a:lnTo>
                  <a:lnTo>
                    <a:pt x="0" y="480"/>
                  </a:lnTo>
                  <a:lnTo>
                    <a:pt x="11" y="545"/>
                  </a:lnTo>
                  <a:lnTo>
                    <a:pt x="38" y="605"/>
                  </a:lnTo>
                  <a:lnTo>
                    <a:pt x="43" y="622"/>
                  </a:lnTo>
                  <a:lnTo>
                    <a:pt x="90" y="673"/>
                  </a:lnTo>
                  <a:lnTo>
                    <a:pt x="138" y="719"/>
                  </a:lnTo>
                  <a:lnTo>
                    <a:pt x="191" y="766"/>
                  </a:lnTo>
                  <a:lnTo>
                    <a:pt x="244" y="809"/>
                  </a:lnTo>
                  <a:lnTo>
                    <a:pt x="299" y="850"/>
                  </a:lnTo>
                  <a:lnTo>
                    <a:pt x="354" y="891"/>
                  </a:lnTo>
                  <a:lnTo>
                    <a:pt x="408" y="932"/>
                  </a:lnTo>
                  <a:lnTo>
                    <a:pt x="463" y="976"/>
                  </a:lnTo>
                  <a:lnTo>
                    <a:pt x="511" y="1013"/>
                  </a:lnTo>
                  <a:lnTo>
                    <a:pt x="561" y="1049"/>
                  </a:lnTo>
                  <a:lnTo>
                    <a:pt x="612" y="1082"/>
                  </a:lnTo>
                  <a:lnTo>
                    <a:pt x="661" y="1112"/>
                  </a:lnTo>
                  <a:lnTo>
                    <a:pt x="713" y="1142"/>
                  </a:lnTo>
                  <a:lnTo>
                    <a:pt x="768" y="1172"/>
                  </a:lnTo>
                  <a:lnTo>
                    <a:pt x="819" y="1199"/>
                  </a:lnTo>
                  <a:lnTo>
                    <a:pt x="874" y="1223"/>
                  </a:lnTo>
                  <a:lnTo>
                    <a:pt x="928" y="1248"/>
                  </a:lnTo>
                  <a:lnTo>
                    <a:pt x="983" y="1273"/>
                  </a:lnTo>
                  <a:lnTo>
                    <a:pt x="1038" y="1297"/>
                  </a:lnTo>
                  <a:lnTo>
                    <a:pt x="1095" y="1319"/>
                  </a:lnTo>
                  <a:lnTo>
                    <a:pt x="1149" y="1343"/>
                  </a:lnTo>
                  <a:lnTo>
                    <a:pt x="1204" y="1365"/>
                  </a:lnTo>
                  <a:lnTo>
                    <a:pt x="1261" y="1389"/>
                  </a:lnTo>
                  <a:lnTo>
                    <a:pt x="1315" y="1414"/>
                  </a:lnTo>
                  <a:lnTo>
                    <a:pt x="1342" y="1363"/>
                  </a:lnTo>
                  <a:lnTo>
                    <a:pt x="1375" y="1319"/>
                  </a:lnTo>
                  <a:lnTo>
                    <a:pt x="1416" y="1280"/>
                  </a:lnTo>
                  <a:lnTo>
                    <a:pt x="1459" y="1250"/>
                  </a:lnTo>
                  <a:lnTo>
                    <a:pt x="1505" y="1229"/>
                  </a:lnTo>
                  <a:lnTo>
                    <a:pt x="1558" y="1218"/>
                  </a:lnTo>
                  <a:lnTo>
                    <a:pt x="1609" y="1218"/>
                  </a:lnTo>
                  <a:lnTo>
                    <a:pt x="1666" y="1232"/>
                  </a:lnTo>
                  <a:lnTo>
                    <a:pt x="1699" y="1204"/>
                  </a:lnTo>
                  <a:lnTo>
                    <a:pt x="1734" y="1174"/>
                  </a:lnTo>
                  <a:lnTo>
                    <a:pt x="1767" y="1149"/>
                  </a:lnTo>
                  <a:lnTo>
                    <a:pt x="1797" y="1126"/>
                  </a:lnTo>
                  <a:lnTo>
                    <a:pt x="1824" y="1103"/>
                  </a:lnTo>
                  <a:lnTo>
                    <a:pt x="1849" y="1084"/>
                  </a:lnTo>
                  <a:lnTo>
                    <a:pt x="1867" y="1071"/>
                  </a:lnTo>
                  <a:lnTo>
                    <a:pt x="1881" y="1060"/>
                  </a:lnTo>
                  <a:lnTo>
                    <a:pt x="1908" y="1041"/>
                  </a:lnTo>
                  <a:lnTo>
                    <a:pt x="1950" y="1016"/>
                  </a:lnTo>
                  <a:lnTo>
                    <a:pt x="1996" y="992"/>
                  </a:lnTo>
                  <a:lnTo>
                    <a:pt x="2047" y="967"/>
                  </a:lnTo>
                  <a:lnTo>
                    <a:pt x="2094" y="946"/>
                  </a:lnTo>
                  <a:lnTo>
                    <a:pt x="2132" y="926"/>
                  </a:lnTo>
                  <a:lnTo>
                    <a:pt x="2159" y="916"/>
                  </a:lnTo>
                  <a:lnTo>
                    <a:pt x="2170" y="910"/>
                  </a:lnTo>
                  <a:lnTo>
                    <a:pt x="1955" y="986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9" name="Freeform 145"/>
            <p:cNvSpPr>
              <a:spLocks noEditPoints="1"/>
            </p:cNvSpPr>
            <p:nvPr/>
          </p:nvSpPr>
          <p:spPr bwMode="auto">
            <a:xfrm>
              <a:off x="421" y="3508"/>
              <a:ext cx="289" cy="134"/>
            </a:xfrm>
            <a:custGeom>
              <a:avLst/>
              <a:gdLst>
                <a:gd name="T0" fmla="*/ 0 w 1155"/>
                <a:gd name="T1" fmla="*/ 0 h 537"/>
                <a:gd name="T2" fmla="*/ 0 w 1155"/>
                <a:gd name="T3" fmla="*/ 0 h 537"/>
                <a:gd name="T4" fmla="*/ 0 w 1155"/>
                <a:gd name="T5" fmla="*/ 0 h 537"/>
                <a:gd name="T6" fmla="*/ 0 w 1155"/>
                <a:gd name="T7" fmla="*/ 0 h 537"/>
                <a:gd name="T8" fmla="*/ 0 w 1155"/>
                <a:gd name="T9" fmla="*/ 0 h 537"/>
                <a:gd name="T10" fmla="*/ 0 w 1155"/>
                <a:gd name="T11" fmla="*/ 0 h 537"/>
                <a:gd name="T12" fmla="*/ 0 w 1155"/>
                <a:gd name="T13" fmla="*/ 0 h 537"/>
                <a:gd name="T14" fmla="*/ 0 w 1155"/>
                <a:gd name="T15" fmla="*/ 0 h 537"/>
                <a:gd name="T16" fmla="*/ 0 w 1155"/>
                <a:gd name="T17" fmla="*/ 0 h 537"/>
                <a:gd name="T18" fmla="*/ 0 w 1155"/>
                <a:gd name="T19" fmla="*/ 0 h 537"/>
                <a:gd name="T20" fmla="*/ 0 w 1155"/>
                <a:gd name="T21" fmla="*/ 0 h 537"/>
                <a:gd name="T22" fmla="*/ 0 w 1155"/>
                <a:gd name="T23" fmla="*/ 0 h 537"/>
                <a:gd name="T24" fmla="*/ 0 w 1155"/>
                <a:gd name="T25" fmla="*/ 0 h 537"/>
                <a:gd name="T26" fmla="*/ 0 w 1155"/>
                <a:gd name="T27" fmla="*/ 0 h 537"/>
                <a:gd name="T28" fmla="*/ 0 w 1155"/>
                <a:gd name="T29" fmla="*/ 0 h 537"/>
                <a:gd name="T30" fmla="*/ 0 w 1155"/>
                <a:gd name="T31" fmla="*/ 0 h 537"/>
                <a:gd name="T32" fmla="*/ 0 w 1155"/>
                <a:gd name="T33" fmla="*/ 0 h 537"/>
                <a:gd name="T34" fmla="*/ 0 w 1155"/>
                <a:gd name="T35" fmla="*/ 0 h 537"/>
                <a:gd name="T36" fmla="*/ 0 w 1155"/>
                <a:gd name="T37" fmla="*/ 0 h 537"/>
                <a:gd name="T38" fmla="*/ 0 w 1155"/>
                <a:gd name="T39" fmla="*/ 0 h 537"/>
                <a:gd name="T40" fmla="*/ 0 w 1155"/>
                <a:gd name="T41" fmla="*/ 0 h 537"/>
                <a:gd name="T42" fmla="*/ 0 w 1155"/>
                <a:gd name="T43" fmla="*/ 0 h 537"/>
                <a:gd name="T44" fmla="*/ 0 w 1155"/>
                <a:gd name="T45" fmla="*/ 0 h 537"/>
                <a:gd name="T46" fmla="*/ 0 w 1155"/>
                <a:gd name="T47" fmla="*/ 0 h 537"/>
                <a:gd name="T48" fmla="*/ 0 w 1155"/>
                <a:gd name="T49" fmla="*/ 0 h 537"/>
                <a:gd name="T50" fmla="*/ 0 w 1155"/>
                <a:gd name="T51" fmla="*/ 0 h 537"/>
                <a:gd name="T52" fmla="*/ 0 w 1155"/>
                <a:gd name="T53" fmla="*/ 0 h 537"/>
                <a:gd name="T54" fmla="*/ 0 w 1155"/>
                <a:gd name="T55" fmla="*/ 0 h 537"/>
                <a:gd name="T56" fmla="*/ 0 w 1155"/>
                <a:gd name="T57" fmla="*/ 0 h 537"/>
                <a:gd name="T58" fmla="*/ 0 w 1155"/>
                <a:gd name="T59" fmla="*/ 0 h 537"/>
                <a:gd name="T60" fmla="*/ 0 w 1155"/>
                <a:gd name="T61" fmla="*/ 0 h 537"/>
                <a:gd name="T62" fmla="*/ 0 w 1155"/>
                <a:gd name="T63" fmla="*/ 0 h 537"/>
                <a:gd name="T64" fmla="*/ 0 w 1155"/>
                <a:gd name="T65" fmla="*/ 0 h 537"/>
                <a:gd name="T66" fmla="*/ 0 w 1155"/>
                <a:gd name="T67" fmla="*/ 0 h 537"/>
                <a:gd name="T68" fmla="*/ 0 w 1155"/>
                <a:gd name="T69" fmla="*/ 0 h 537"/>
                <a:gd name="T70" fmla="*/ 0 w 1155"/>
                <a:gd name="T71" fmla="*/ 0 h 537"/>
                <a:gd name="T72" fmla="*/ 0 w 1155"/>
                <a:gd name="T73" fmla="*/ 0 h 537"/>
                <a:gd name="T74" fmla="*/ 0 w 1155"/>
                <a:gd name="T75" fmla="*/ 0 h 537"/>
                <a:gd name="T76" fmla="*/ 0 w 1155"/>
                <a:gd name="T77" fmla="*/ 0 h 5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5"/>
                <a:gd name="T118" fmla="*/ 0 h 537"/>
                <a:gd name="T119" fmla="*/ 1155 w 1155"/>
                <a:gd name="T120" fmla="*/ 537 h 5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5" h="537">
                  <a:moveTo>
                    <a:pt x="1128" y="458"/>
                  </a:moveTo>
                  <a:lnTo>
                    <a:pt x="1103" y="472"/>
                  </a:lnTo>
                  <a:lnTo>
                    <a:pt x="1078" y="486"/>
                  </a:lnTo>
                  <a:lnTo>
                    <a:pt x="1052" y="496"/>
                  </a:lnTo>
                  <a:lnTo>
                    <a:pt x="1024" y="507"/>
                  </a:lnTo>
                  <a:lnTo>
                    <a:pt x="997" y="516"/>
                  </a:lnTo>
                  <a:lnTo>
                    <a:pt x="970" y="521"/>
                  </a:lnTo>
                  <a:lnTo>
                    <a:pt x="942" y="523"/>
                  </a:lnTo>
                  <a:lnTo>
                    <a:pt x="915" y="526"/>
                  </a:lnTo>
                  <a:lnTo>
                    <a:pt x="866" y="532"/>
                  </a:lnTo>
                  <a:lnTo>
                    <a:pt x="815" y="534"/>
                  </a:lnTo>
                  <a:lnTo>
                    <a:pt x="762" y="537"/>
                  </a:lnTo>
                  <a:lnTo>
                    <a:pt x="714" y="537"/>
                  </a:lnTo>
                  <a:lnTo>
                    <a:pt x="663" y="537"/>
                  </a:lnTo>
                  <a:lnTo>
                    <a:pt x="613" y="534"/>
                  </a:lnTo>
                  <a:lnTo>
                    <a:pt x="567" y="529"/>
                  </a:lnTo>
                  <a:lnTo>
                    <a:pt x="526" y="518"/>
                  </a:lnTo>
                  <a:lnTo>
                    <a:pt x="580" y="512"/>
                  </a:lnTo>
                  <a:lnTo>
                    <a:pt x="635" y="507"/>
                  </a:lnTo>
                  <a:lnTo>
                    <a:pt x="686" y="496"/>
                  </a:lnTo>
                  <a:lnTo>
                    <a:pt x="739" y="482"/>
                  </a:lnTo>
                  <a:lnTo>
                    <a:pt x="787" y="469"/>
                  </a:lnTo>
                  <a:lnTo>
                    <a:pt x="836" y="456"/>
                  </a:lnTo>
                  <a:lnTo>
                    <a:pt x="880" y="439"/>
                  </a:lnTo>
                  <a:lnTo>
                    <a:pt x="921" y="422"/>
                  </a:lnTo>
                  <a:lnTo>
                    <a:pt x="942" y="406"/>
                  </a:lnTo>
                  <a:lnTo>
                    <a:pt x="964" y="390"/>
                  </a:lnTo>
                  <a:lnTo>
                    <a:pt x="981" y="371"/>
                  </a:lnTo>
                  <a:lnTo>
                    <a:pt x="981" y="346"/>
                  </a:lnTo>
                  <a:lnTo>
                    <a:pt x="976" y="336"/>
                  </a:lnTo>
                  <a:lnTo>
                    <a:pt x="967" y="330"/>
                  </a:lnTo>
                  <a:lnTo>
                    <a:pt x="956" y="325"/>
                  </a:lnTo>
                  <a:lnTo>
                    <a:pt x="945" y="322"/>
                  </a:lnTo>
                  <a:lnTo>
                    <a:pt x="928" y="314"/>
                  </a:lnTo>
                  <a:lnTo>
                    <a:pt x="921" y="300"/>
                  </a:lnTo>
                  <a:lnTo>
                    <a:pt x="915" y="284"/>
                  </a:lnTo>
                  <a:lnTo>
                    <a:pt x="915" y="267"/>
                  </a:lnTo>
                  <a:lnTo>
                    <a:pt x="928" y="267"/>
                  </a:lnTo>
                  <a:lnTo>
                    <a:pt x="940" y="270"/>
                  </a:lnTo>
                  <a:lnTo>
                    <a:pt x="953" y="272"/>
                  </a:lnTo>
                  <a:lnTo>
                    <a:pt x="970" y="272"/>
                  </a:lnTo>
                  <a:lnTo>
                    <a:pt x="1024" y="290"/>
                  </a:lnTo>
                  <a:lnTo>
                    <a:pt x="1071" y="302"/>
                  </a:lnTo>
                  <a:lnTo>
                    <a:pt x="1108" y="316"/>
                  </a:lnTo>
                  <a:lnTo>
                    <a:pt x="1135" y="332"/>
                  </a:lnTo>
                  <a:lnTo>
                    <a:pt x="1152" y="355"/>
                  </a:lnTo>
                  <a:lnTo>
                    <a:pt x="1155" y="380"/>
                  </a:lnTo>
                  <a:lnTo>
                    <a:pt x="1149" y="415"/>
                  </a:lnTo>
                  <a:lnTo>
                    <a:pt x="1128" y="458"/>
                  </a:lnTo>
                  <a:close/>
                  <a:moveTo>
                    <a:pt x="161" y="338"/>
                  </a:moveTo>
                  <a:lnTo>
                    <a:pt x="139" y="316"/>
                  </a:lnTo>
                  <a:lnTo>
                    <a:pt x="120" y="295"/>
                  </a:lnTo>
                  <a:lnTo>
                    <a:pt x="104" y="272"/>
                  </a:lnTo>
                  <a:lnTo>
                    <a:pt x="90" y="251"/>
                  </a:lnTo>
                  <a:lnTo>
                    <a:pt x="76" y="224"/>
                  </a:lnTo>
                  <a:lnTo>
                    <a:pt x="63" y="196"/>
                  </a:lnTo>
                  <a:lnTo>
                    <a:pt x="49" y="166"/>
                  </a:lnTo>
                  <a:lnTo>
                    <a:pt x="39" y="139"/>
                  </a:lnTo>
                  <a:lnTo>
                    <a:pt x="28" y="113"/>
                  </a:lnTo>
                  <a:lnTo>
                    <a:pt x="17" y="85"/>
                  </a:lnTo>
                  <a:lnTo>
                    <a:pt x="9" y="60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25" y="19"/>
                  </a:lnTo>
                  <a:lnTo>
                    <a:pt x="39" y="14"/>
                  </a:lnTo>
                  <a:lnTo>
                    <a:pt x="53" y="9"/>
                  </a:lnTo>
                  <a:lnTo>
                    <a:pt x="69" y="7"/>
                  </a:lnTo>
                  <a:lnTo>
                    <a:pt x="85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34" y="7"/>
                  </a:lnTo>
                  <a:lnTo>
                    <a:pt x="145" y="7"/>
                  </a:lnTo>
                  <a:lnTo>
                    <a:pt x="159" y="7"/>
                  </a:lnTo>
                  <a:lnTo>
                    <a:pt x="169" y="12"/>
                  </a:lnTo>
                  <a:lnTo>
                    <a:pt x="164" y="90"/>
                  </a:lnTo>
                  <a:lnTo>
                    <a:pt x="161" y="169"/>
                  </a:lnTo>
                  <a:lnTo>
                    <a:pt x="159" y="254"/>
                  </a:lnTo>
                  <a:lnTo>
                    <a:pt x="161" y="338"/>
                  </a:lnTo>
                  <a:close/>
                </a:path>
              </a:pathLst>
            </a:custGeom>
            <a:solidFill>
              <a:srgbClr val="7577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75" name="Picture 1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480"/>
          <p:cNvGrpSpPr>
            <a:grpSpLocks/>
          </p:cNvGrpSpPr>
          <p:nvPr/>
        </p:nvGrpSpPr>
        <p:grpSpPr bwMode="auto">
          <a:xfrm>
            <a:off x="1325722" y="4173996"/>
            <a:ext cx="1428750" cy="2072644"/>
            <a:chOff x="432" y="1933"/>
            <a:chExt cx="948" cy="1572"/>
          </a:xfrm>
        </p:grpSpPr>
        <p:pic>
          <p:nvPicPr>
            <p:cNvPr id="37164" name="Picture 15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5" name="Picture 15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6" name="Picture 15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7" name="Picture 15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7" name="Picture 1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06" y="5181721"/>
            <a:ext cx="1685967" cy="12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6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1809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Freeform 161"/>
          <p:cNvSpPr>
            <a:spLocks/>
          </p:cNvSpPr>
          <p:nvPr/>
        </p:nvSpPr>
        <p:spPr bwMode="auto">
          <a:xfrm>
            <a:off x="6477000" y="4876800"/>
            <a:ext cx="990600" cy="990600"/>
          </a:xfrm>
          <a:custGeom>
            <a:avLst/>
            <a:gdLst>
              <a:gd name="T0" fmla="*/ 2147483647 w 624"/>
              <a:gd name="T1" fmla="*/ 0 h 624"/>
              <a:gd name="T2" fmla="*/ 2147483647 w 624"/>
              <a:gd name="T3" fmla="*/ 2147483647 h 624"/>
              <a:gd name="T4" fmla="*/ 2147483647 w 624"/>
              <a:gd name="T5" fmla="*/ 2147483647 h 624"/>
              <a:gd name="T6" fmla="*/ 0 60000 65536"/>
              <a:gd name="T7" fmla="*/ 0 60000 65536"/>
              <a:gd name="T8" fmla="*/ 0 60000 65536"/>
              <a:gd name="T9" fmla="*/ 0 w 624"/>
              <a:gd name="T10" fmla="*/ 0 h 624"/>
              <a:gd name="T11" fmla="*/ 624 w 62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24">
                <a:moveTo>
                  <a:pt x="48" y="0"/>
                </a:moveTo>
                <a:cubicBezTo>
                  <a:pt x="24" y="68"/>
                  <a:pt x="0" y="136"/>
                  <a:pt x="96" y="240"/>
                </a:cubicBezTo>
                <a:cubicBezTo>
                  <a:pt x="192" y="344"/>
                  <a:pt x="408" y="484"/>
                  <a:pt x="624" y="6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0" name="Group 482"/>
          <p:cNvGrpSpPr>
            <a:grpSpLocks/>
          </p:cNvGrpSpPr>
          <p:nvPr/>
        </p:nvGrpSpPr>
        <p:grpSpPr bwMode="auto">
          <a:xfrm>
            <a:off x="6934200" y="685800"/>
            <a:ext cx="1849438" cy="1333500"/>
            <a:chOff x="4368" y="480"/>
            <a:chExt cx="1165" cy="840"/>
          </a:xfrm>
        </p:grpSpPr>
        <p:pic>
          <p:nvPicPr>
            <p:cNvPr id="37162" name="Picture 162" descr="MCj03984770000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2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3" name="Picture 152" descr="MCj03984770000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48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350"/>
          <p:cNvSpPr>
            <a:spLocks noChangeArrowheads="1"/>
          </p:cNvSpPr>
          <p:nvPr/>
        </p:nvSpPr>
        <p:spPr bwMode="auto">
          <a:xfrm>
            <a:off x="3429000" y="15240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2" name="Group 258"/>
          <p:cNvGrpSpPr>
            <a:grpSpLocks/>
          </p:cNvGrpSpPr>
          <p:nvPr/>
        </p:nvGrpSpPr>
        <p:grpSpPr bwMode="auto">
          <a:xfrm rot="376460">
            <a:off x="3276600" y="1371600"/>
            <a:ext cx="1447800" cy="762000"/>
            <a:chOff x="2515" y="1988"/>
            <a:chExt cx="824" cy="394"/>
          </a:xfrm>
        </p:grpSpPr>
        <p:sp>
          <p:nvSpPr>
            <p:cNvPr id="37071" name="Freeform 259"/>
            <p:cNvSpPr>
              <a:spLocks/>
            </p:cNvSpPr>
            <p:nvPr/>
          </p:nvSpPr>
          <p:spPr bwMode="auto">
            <a:xfrm>
              <a:off x="2515" y="1988"/>
              <a:ext cx="824" cy="394"/>
            </a:xfrm>
            <a:custGeom>
              <a:avLst/>
              <a:gdLst>
                <a:gd name="T0" fmla="*/ 0 w 3296"/>
                <a:gd name="T1" fmla="*/ 0 h 1577"/>
                <a:gd name="T2" fmla="*/ 0 w 3296"/>
                <a:gd name="T3" fmla="*/ 0 h 1577"/>
                <a:gd name="T4" fmla="*/ 0 w 3296"/>
                <a:gd name="T5" fmla="*/ 0 h 1577"/>
                <a:gd name="T6" fmla="*/ 0 w 3296"/>
                <a:gd name="T7" fmla="*/ 0 h 1577"/>
                <a:gd name="T8" fmla="*/ 0 w 3296"/>
                <a:gd name="T9" fmla="*/ 0 h 1577"/>
                <a:gd name="T10" fmla="*/ 0 w 3296"/>
                <a:gd name="T11" fmla="*/ 0 h 1577"/>
                <a:gd name="T12" fmla="*/ 0 w 3296"/>
                <a:gd name="T13" fmla="*/ 0 h 1577"/>
                <a:gd name="T14" fmla="*/ 0 w 3296"/>
                <a:gd name="T15" fmla="*/ 0 h 1577"/>
                <a:gd name="T16" fmla="*/ 0 w 3296"/>
                <a:gd name="T17" fmla="*/ 0 h 1577"/>
                <a:gd name="T18" fmla="*/ 0 w 3296"/>
                <a:gd name="T19" fmla="*/ 0 h 1577"/>
                <a:gd name="T20" fmla="*/ 0 w 3296"/>
                <a:gd name="T21" fmla="*/ 0 h 1577"/>
                <a:gd name="T22" fmla="*/ 0 w 3296"/>
                <a:gd name="T23" fmla="*/ 0 h 1577"/>
                <a:gd name="T24" fmla="*/ 0 w 3296"/>
                <a:gd name="T25" fmla="*/ 0 h 1577"/>
                <a:gd name="T26" fmla="*/ 0 w 3296"/>
                <a:gd name="T27" fmla="*/ 0 h 1577"/>
                <a:gd name="T28" fmla="*/ 0 w 3296"/>
                <a:gd name="T29" fmla="*/ 0 h 1577"/>
                <a:gd name="T30" fmla="*/ 0 w 3296"/>
                <a:gd name="T31" fmla="*/ 0 h 1577"/>
                <a:gd name="T32" fmla="*/ 0 w 3296"/>
                <a:gd name="T33" fmla="*/ 0 h 1577"/>
                <a:gd name="T34" fmla="*/ 0 w 3296"/>
                <a:gd name="T35" fmla="*/ 0 h 1577"/>
                <a:gd name="T36" fmla="*/ 0 w 3296"/>
                <a:gd name="T37" fmla="*/ 0 h 1577"/>
                <a:gd name="T38" fmla="*/ 0 w 3296"/>
                <a:gd name="T39" fmla="*/ 0 h 1577"/>
                <a:gd name="T40" fmla="*/ 0 w 3296"/>
                <a:gd name="T41" fmla="*/ 0 h 1577"/>
                <a:gd name="T42" fmla="*/ 0 w 3296"/>
                <a:gd name="T43" fmla="*/ 0 h 1577"/>
                <a:gd name="T44" fmla="*/ 0 w 3296"/>
                <a:gd name="T45" fmla="*/ 0 h 1577"/>
                <a:gd name="T46" fmla="*/ 0 w 3296"/>
                <a:gd name="T47" fmla="*/ 0 h 1577"/>
                <a:gd name="T48" fmla="*/ 0 w 3296"/>
                <a:gd name="T49" fmla="*/ 0 h 1577"/>
                <a:gd name="T50" fmla="*/ 0 w 3296"/>
                <a:gd name="T51" fmla="*/ 0 h 1577"/>
                <a:gd name="T52" fmla="*/ 0 w 3296"/>
                <a:gd name="T53" fmla="*/ 0 h 1577"/>
                <a:gd name="T54" fmla="*/ 0 w 3296"/>
                <a:gd name="T55" fmla="*/ 0 h 1577"/>
                <a:gd name="T56" fmla="*/ 0 w 3296"/>
                <a:gd name="T57" fmla="*/ 0 h 1577"/>
                <a:gd name="T58" fmla="*/ 0 w 3296"/>
                <a:gd name="T59" fmla="*/ 0 h 1577"/>
                <a:gd name="T60" fmla="*/ 0 w 3296"/>
                <a:gd name="T61" fmla="*/ 0 h 1577"/>
                <a:gd name="T62" fmla="*/ 0 w 3296"/>
                <a:gd name="T63" fmla="*/ 0 h 1577"/>
                <a:gd name="T64" fmla="*/ 0 w 3296"/>
                <a:gd name="T65" fmla="*/ 0 h 1577"/>
                <a:gd name="T66" fmla="*/ 0 w 3296"/>
                <a:gd name="T67" fmla="*/ 0 h 1577"/>
                <a:gd name="T68" fmla="*/ 0 w 3296"/>
                <a:gd name="T69" fmla="*/ 0 h 1577"/>
                <a:gd name="T70" fmla="*/ 0 w 3296"/>
                <a:gd name="T71" fmla="*/ 0 h 1577"/>
                <a:gd name="T72" fmla="*/ 0 w 3296"/>
                <a:gd name="T73" fmla="*/ 0 h 1577"/>
                <a:gd name="T74" fmla="*/ 0 w 3296"/>
                <a:gd name="T75" fmla="*/ 0 h 1577"/>
                <a:gd name="T76" fmla="*/ 0 w 3296"/>
                <a:gd name="T77" fmla="*/ 0 h 1577"/>
                <a:gd name="T78" fmla="*/ 0 w 3296"/>
                <a:gd name="T79" fmla="*/ 0 h 1577"/>
                <a:gd name="T80" fmla="*/ 0 w 3296"/>
                <a:gd name="T81" fmla="*/ 0 h 1577"/>
                <a:gd name="T82" fmla="*/ 0 w 3296"/>
                <a:gd name="T83" fmla="*/ 0 h 1577"/>
                <a:gd name="T84" fmla="*/ 0 w 3296"/>
                <a:gd name="T85" fmla="*/ 0 h 1577"/>
                <a:gd name="T86" fmla="*/ 0 w 3296"/>
                <a:gd name="T87" fmla="*/ 0 h 1577"/>
                <a:gd name="T88" fmla="*/ 0 w 3296"/>
                <a:gd name="T89" fmla="*/ 0 h 1577"/>
                <a:gd name="T90" fmla="*/ 0 w 3296"/>
                <a:gd name="T91" fmla="*/ 0 h 1577"/>
                <a:gd name="T92" fmla="*/ 0 w 3296"/>
                <a:gd name="T93" fmla="*/ 0 h 1577"/>
                <a:gd name="T94" fmla="*/ 0 w 3296"/>
                <a:gd name="T95" fmla="*/ 0 h 1577"/>
                <a:gd name="T96" fmla="*/ 0 w 3296"/>
                <a:gd name="T97" fmla="*/ 0 h 1577"/>
                <a:gd name="T98" fmla="*/ 0 w 3296"/>
                <a:gd name="T99" fmla="*/ 0 h 1577"/>
                <a:gd name="T100" fmla="*/ 0 w 3296"/>
                <a:gd name="T101" fmla="*/ 0 h 1577"/>
                <a:gd name="T102" fmla="*/ 0 w 3296"/>
                <a:gd name="T103" fmla="*/ 0 h 1577"/>
                <a:gd name="T104" fmla="*/ 0 w 3296"/>
                <a:gd name="T105" fmla="*/ 0 h 1577"/>
                <a:gd name="T106" fmla="*/ 0 w 3296"/>
                <a:gd name="T107" fmla="*/ 0 h 1577"/>
                <a:gd name="T108" fmla="*/ 0 w 3296"/>
                <a:gd name="T109" fmla="*/ 0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6"/>
                <a:gd name="T166" fmla="*/ 0 h 1577"/>
                <a:gd name="T167" fmla="*/ 3296 w 329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6" h="1577">
                  <a:moveTo>
                    <a:pt x="1959" y="237"/>
                  </a:moveTo>
                  <a:lnTo>
                    <a:pt x="1970" y="248"/>
                  </a:lnTo>
                  <a:lnTo>
                    <a:pt x="1987" y="253"/>
                  </a:lnTo>
                  <a:lnTo>
                    <a:pt x="2009" y="256"/>
                  </a:lnTo>
                  <a:lnTo>
                    <a:pt x="2030" y="253"/>
                  </a:lnTo>
                  <a:lnTo>
                    <a:pt x="2055" y="250"/>
                  </a:lnTo>
                  <a:lnTo>
                    <a:pt x="2078" y="248"/>
                  </a:lnTo>
                  <a:lnTo>
                    <a:pt x="2096" y="244"/>
                  </a:lnTo>
                  <a:lnTo>
                    <a:pt x="2110" y="244"/>
                  </a:lnTo>
                  <a:lnTo>
                    <a:pt x="2115" y="201"/>
                  </a:lnTo>
                  <a:lnTo>
                    <a:pt x="2124" y="150"/>
                  </a:lnTo>
                  <a:lnTo>
                    <a:pt x="2142" y="111"/>
                  </a:lnTo>
                  <a:lnTo>
                    <a:pt x="2181" y="117"/>
                  </a:lnTo>
                  <a:lnTo>
                    <a:pt x="2195" y="147"/>
                  </a:lnTo>
                  <a:lnTo>
                    <a:pt x="2214" y="177"/>
                  </a:lnTo>
                  <a:lnTo>
                    <a:pt x="2235" y="209"/>
                  </a:lnTo>
                  <a:lnTo>
                    <a:pt x="2260" y="237"/>
                  </a:lnTo>
                  <a:lnTo>
                    <a:pt x="2260" y="204"/>
                  </a:lnTo>
                  <a:lnTo>
                    <a:pt x="2257" y="177"/>
                  </a:lnTo>
                  <a:lnTo>
                    <a:pt x="2260" y="150"/>
                  </a:lnTo>
                  <a:lnTo>
                    <a:pt x="2271" y="125"/>
                  </a:lnTo>
                  <a:lnTo>
                    <a:pt x="2278" y="120"/>
                  </a:lnTo>
                  <a:lnTo>
                    <a:pt x="2290" y="117"/>
                  </a:lnTo>
                  <a:lnTo>
                    <a:pt x="2298" y="117"/>
                  </a:lnTo>
                  <a:lnTo>
                    <a:pt x="2306" y="125"/>
                  </a:lnTo>
                  <a:lnTo>
                    <a:pt x="2382" y="226"/>
                  </a:lnTo>
                  <a:lnTo>
                    <a:pt x="2388" y="201"/>
                  </a:lnTo>
                  <a:lnTo>
                    <a:pt x="2391" y="179"/>
                  </a:lnTo>
                  <a:lnTo>
                    <a:pt x="2388" y="155"/>
                  </a:lnTo>
                  <a:lnTo>
                    <a:pt x="2391" y="136"/>
                  </a:lnTo>
                  <a:lnTo>
                    <a:pt x="2398" y="111"/>
                  </a:lnTo>
                  <a:lnTo>
                    <a:pt x="2407" y="95"/>
                  </a:lnTo>
                  <a:lnTo>
                    <a:pt x="2415" y="92"/>
                  </a:lnTo>
                  <a:lnTo>
                    <a:pt x="2426" y="97"/>
                  </a:lnTo>
                  <a:lnTo>
                    <a:pt x="2439" y="111"/>
                  </a:lnTo>
                  <a:lnTo>
                    <a:pt x="2459" y="133"/>
                  </a:lnTo>
                  <a:lnTo>
                    <a:pt x="2483" y="163"/>
                  </a:lnTo>
                  <a:lnTo>
                    <a:pt x="2515" y="201"/>
                  </a:lnTo>
                  <a:lnTo>
                    <a:pt x="2549" y="196"/>
                  </a:lnTo>
                  <a:lnTo>
                    <a:pt x="2573" y="191"/>
                  </a:lnTo>
                  <a:lnTo>
                    <a:pt x="2593" y="188"/>
                  </a:lnTo>
                  <a:lnTo>
                    <a:pt x="2609" y="191"/>
                  </a:lnTo>
                  <a:lnTo>
                    <a:pt x="2625" y="196"/>
                  </a:lnTo>
                  <a:lnTo>
                    <a:pt x="2641" y="207"/>
                  </a:lnTo>
                  <a:lnTo>
                    <a:pt x="2664" y="223"/>
                  </a:lnTo>
                  <a:lnTo>
                    <a:pt x="2687" y="244"/>
                  </a:lnTo>
                  <a:lnTo>
                    <a:pt x="2712" y="256"/>
                  </a:lnTo>
                  <a:lnTo>
                    <a:pt x="2736" y="269"/>
                  </a:lnTo>
                  <a:lnTo>
                    <a:pt x="2761" y="285"/>
                  </a:lnTo>
                  <a:lnTo>
                    <a:pt x="2786" y="302"/>
                  </a:lnTo>
                  <a:lnTo>
                    <a:pt x="2811" y="322"/>
                  </a:lnTo>
                  <a:lnTo>
                    <a:pt x="2835" y="338"/>
                  </a:lnTo>
                  <a:lnTo>
                    <a:pt x="2859" y="354"/>
                  </a:lnTo>
                  <a:lnTo>
                    <a:pt x="2887" y="368"/>
                  </a:lnTo>
                  <a:lnTo>
                    <a:pt x="2871" y="389"/>
                  </a:lnTo>
                  <a:lnTo>
                    <a:pt x="2851" y="400"/>
                  </a:lnTo>
                  <a:lnTo>
                    <a:pt x="2835" y="400"/>
                  </a:lnTo>
                  <a:lnTo>
                    <a:pt x="2823" y="400"/>
                  </a:lnTo>
                  <a:lnTo>
                    <a:pt x="2823" y="405"/>
                  </a:lnTo>
                  <a:lnTo>
                    <a:pt x="2837" y="421"/>
                  </a:lnTo>
                  <a:lnTo>
                    <a:pt x="2871" y="455"/>
                  </a:lnTo>
                  <a:lnTo>
                    <a:pt x="2928" y="512"/>
                  </a:lnTo>
                  <a:lnTo>
                    <a:pt x="2944" y="509"/>
                  </a:lnTo>
                  <a:lnTo>
                    <a:pt x="2958" y="506"/>
                  </a:lnTo>
                  <a:lnTo>
                    <a:pt x="2972" y="506"/>
                  </a:lnTo>
                  <a:lnTo>
                    <a:pt x="2982" y="506"/>
                  </a:lnTo>
                  <a:lnTo>
                    <a:pt x="2995" y="509"/>
                  </a:lnTo>
                  <a:lnTo>
                    <a:pt x="3009" y="509"/>
                  </a:lnTo>
                  <a:lnTo>
                    <a:pt x="3023" y="515"/>
                  </a:lnTo>
                  <a:lnTo>
                    <a:pt x="3037" y="517"/>
                  </a:lnTo>
                  <a:lnTo>
                    <a:pt x="3055" y="550"/>
                  </a:lnTo>
                  <a:lnTo>
                    <a:pt x="3075" y="582"/>
                  </a:lnTo>
                  <a:lnTo>
                    <a:pt x="3094" y="616"/>
                  </a:lnTo>
                  <a:lnTo>
                    <a:pt x="3113" y="648"/>
                  </a:lnTo>
                  <a:lnTo>
                    <a:pt x="3135" y="681"/>
                  </a:lnTo>
                  <a:lnTo>
                    <a:pt x="3154" y="713"/>
                  </a:lnTo>
                  <a:lnTo>
                    <a:pt x="3173" y="749"/>
                  </a:lnTo>
                  <a:lnTo>
                    <a:pt x="3192" y="782"/>
                  </a:lnTo>
                  <a:lnTo>
                    <a:pt x="3192" y="795"/>
                  </a:lnTo>
                  <a:lnTo>
                    <a:pt x="3189" y="814"/>
                  </a:lnTo>
                  <a:lnTo>
                    <a:pt x="3186" y="830"/>
                  </a:lnTo>
                  <a:lnTo>
                    <a:pt x="3184" y="847"/>
                  </a:lnTo>
                  <a:lnTo>
                    <a:pt x="3170" y="855"/>
                  </a:lnTo>
                  <a:lnTo>
                    <a:pt x="3154" y="855"/>
                  </a:lnTo>
                  <a:lnTo>
                    <a:pt x="3138" y="855"/>
                  </a:lnTo>
                  <a:lnTo>
                    <a:pt x="3121" y="858"/>
                  </a:lnTo>
                  <a:lnTo>
                    <a:pt x="3131" y="877"/>
                  </a:lnTo>
                  <a:lnTo>
                    <a:pt x="3159" y="904"/>
                  </a:lnTo>
                  <a:lnTo>
                    <a:pt x="3195" y="936"/>
                  </a:lnTo>
                  <a:lnTo>
                    <a:pt x="3232" y="970"/>
                  </a:lnTo>
                  <a:lnTo>
                    <a:pt x="3268" y="1005"/>
                  </a:lnTo>
                  <a:lnTo>
                    <a:pt x="3290" y="1037"/>
                  </a:lnTo>
                  <a:lnTo>
                    <a:pt x="3296" y="1065"/>
                  </a:lnTo>
                  <a:lnTo>
                    <a:pt x="3274" y="1087"/>
                  </a:lnTo>
                  <a:lnTo>
                    <a:pt x="3214" y="1097"/>
                  </a:lnTo>
                  <a:lnTo>
                    <a:pt x="3156" y="1106"/>
                  </a:lnTo>
                  <a:lnTo>
                    <a:pt x="3096" y="1117"/>
                  </a:lnTo>
                  <a:lnTo>
                    <a:pt x="3037" y="1125"/>
                  </a:lnTo>
                  <a:lnTo>
                    <a:pt x="2977" y="1136"/>
                  </a:lnTo>
                  <a:lnTo>
                    <a:pt x="2919" y="1147"/>
                  </a:lnTo>
                  <a:lnTo>
                    <a:pt x="2859" y="1155"/>
                  </a:lnTo>
                  <a:lnTo>
                    <a:pt x="2800" y="1166"/>
                  </a:lnTo>
                  <a:lnTo>
                    <a:pt x="2740" y="1174"/>
                  </a:lnTo>
                  <a:lnTo>
                    <a:pt x="2682" y="1185"/>
                  </a:lnTo>
                  <a:lnTo>
                    <a:pt x="2623" y="1196"/>
                  </a:lnTo>
                  <a:lnTo>
                    <a:pt x="2563" y="1204"/>
                  </a:lnTo>
                  <a:lnTo>
                    <a:pt x="2503" y="1215"/>
                  </a:lnTo>
                  <a:lnTo>
                    <a:pt x="2445" y="1223"/>
                  </a:lnTo>
                  <a:lnTo>
                    <a:pt x="2386" y="1234"/>
                  </a:lnTo>
                  <a:lnTo>
                    <a:pt x="2325" y="1242"/>
                  </a:lnTo>
                  <a:lnTo>
                    <a:pt x="2303" y="1248"/>
                  </a:lnTo>
                  <a:lnTo>
                    <a:pt x="2281" y="1253"/>
                  </a:lnTo>
                  <a:lnTo>
                    <a:pt x="2260" y="1256"/>
                  </a:lnTo>
                  <a:lnTo>
                    <a:pt x="2237" y="1258"/>
                  </a:lnTo>
                  <a:lnTo>
                    <a:pt x="2214" y="1262"/>
                  </a:lnTo>
                  <a:lnTo>
                    <a:pt x="2191" y="1267"/>
                  </a:lnTo>
                  <a:lnTo>
                    <a:pt x="2167" y="1272"/>
                  </a:lnTo>
                  <a:lnTo>
                    <a:pt x="2145" y="1278"/>
                  </a:lnTo>
                  <a:lnTo>
                    <a:pt x="2137" y="1264"/>
                  </a:lnTo>
                  <a:lnTo>
                    <a:pt x="2120" y="1239"/>
                  </a:lnTo>
                  <a:lnTo>
                    <a:pt x="2101" y="1212"/>
                  </a:lnTo>
                  <a:lnTo>
                    <a:pt x="2083" y="1180"/>
                  </a:lnTo>
                  <a:lnTo>
                    <a:pt x="2060" y="1147"/>
                  </a:lnTo>
                  <a:lnTo>
                    <a:pt x="2042" y="1120"/>
                  </a:lnTo>
                  <a:lnTo>
                    <a:pt x="2028" y="1103"/>
                  </a:lnTo>
                  <a:lnTo>
                    <a:pt x="2020" y="1097"/>
                  </a:lnTo>
                  <a:lnTo>
                    <a:pt x="2006" y="1101"/>
                  </a:lnTo>
                  <a:lnTo>
                    <a:pt x="2009" y="1122"/>
                  </a:lnTo>
                  <a:lnTo>
                    <a:pt x="2025" y="1152"/>
                  </a:lnTo>
                  <a:lnTo>
                    <a:pt x="2047" y="1191"/>
                  </a:lnTo>
                  <a:lnTo>
                    <a:pt x="2066" y="1228"/>
                  </a:lnTo>
                  <a:lnTo>
                    <a:pt x="2078" y="1262"/>
                  </a:lnTo>
                  <a:lnTo>
                    <a:pt x="2078" y="1286"/>
                  </a:lnTo>
                  <a:lnTo>
                    <a:pt x="2055" y="1294"/>
                  </a:lnTo>
                  <a:lnTo>
                    <a:pt x="2020" y="1302"/>
                  </a:lnTo>
                  <a:lnTo>
                    <a:pt x="1982" y="1308"/>
                  </a:lnTo>
                  <a:lnTo>
                    <a:pt x="1947" y="1313"/>
                  </a:lnTo>
                  <a:lnTo>
                    <a:pt x="1908" y="1318"/>
                  </a:lnTo>
                  <a:lnTo>
                    <a:pt x="1869" y="1322"/>
                  </a:lnTo>
                  <a:lnTo>
                    <a:pt x="1832" y="1327"/>
                  </a:lnTo>
                  <a:lnTo>
                    <a:pt x="1793" y="1332"/>
                  </a:lnTo>
                  <a:lnTo>
                    <a:pt x="1756" y="1338"/>
                  </a:lnTo>
                  <a:lnTo>
                    <a:pt x="1669" y="1354"/>
                  </a:lnTo>
                  <a:lnTo>
                    <a:pt x="1584" y="1368"/>
                  </a:lnTo>
                  <a:lnTo>
                    <a:pt x="1497" y="1384"/>
                  </a:lnTo>
                  <a:lnTo>
                    <a:pt x="1409" y="1398"/>
                  </a:lnTo>
                  <a:lnTo>
                    <a:pt x="1322" y="1411"/>
                  </a:lnTo>
                  <a:lnTo>
                    <a:pt x="1235" y="1428"/>
                  </a:lnTo>
                  <a:lnTo>
                    <a:pt x="1147" y="1441"/>
                  </a:lnTo>
                  <a:lnTo>
                    <a:pt x="1060" y="1458"/>
                  </a:lnTo>
                  <a:lnTo>
                    <a:pt x="973" y="1471"/>
                  </a:lnTo>
                  <a:lnTo>
                    <a:pt x="886" y="1485"/>
                  </a:lnTo>
                  <a:lnTo>
                    <a:pt x="798" y="1501"/>
                  </a:lnTo>
                  <a:lnTo>
                    <a:pt x="711" y="1515"/>
                  </a:lnTo>
                  <a:lnTo>
                    <a:pt x="621" y="1531"/>
                  </a:lnTo>
                  <a:lnTo>
                    <a:pt x="534" y="1547"/>
                  </a:lnTo>
                  <a:lnTo>
                    <a:pt x="447" y="1561"/>
                  </a:lnTo>
                  <a:lnTo>
                    <a:pt x="359" y="1577"/>
                  </a:lnTo>
                  <a:lnTo>
                    <a:pt x="352" y="1575"/>
                  </a:lnTo>
                  <a:lnTo>
                    <a:pt x="343" y="1572"/>
                  </a:lnTo>
                  <a:lnTo>
                    <a:pt x="336" y="1572"/>
                  </a:lnTo>
                  <a:lnTo>
                    <a:pt x="324" y="1572"/>
                  </a:lnTo>
                  <a:lnTo>
                    <a:pt x="306" y="1515"/>
                  </a:lnTo>
                  <a:lnTo>
                    <a:pt x="286" y="1460"/>
                  </a:lnTo>
                  <a:lnTo>
                    <a:pt x="264" y="1405"/>
                  </a:lnTo>
                  <a:lnTo>
                    <a:pt x="242" y="1348"/>
                  </a:lnTo>
                  <a:lnTo>
                    <a:pt x="221" y="1294"/>
                  </a:lnTo>
                  <a:lnTo>
                    <a:pt x="202" y="1237"/>
                  </a:lnTo>
                  <a:lnTo>
                    <a:pt x="182" y="1180"/>
                  </a:lnTo>
                  <a:lnTo>
                    <a:pt x="163" y="1122"/>
                  </a:lnTo>
                  <a:lnTo>
                    <a:pt x="155" y="1101"/>
                  </a:lnTo>
                  <a:lnTo>
                    <a:pt x="142" y="1081"/>
                  </a:lnTo>
                  <a:lnTo>
                    <a:pt x="131" y="1062"/>
                  </a:lnTo>
                  <a:lnTo>
                    <a:pt x="117" y="1044"/>
                  </a:lnTo>
                  <a:lnTo>
                    <a:pt x="104" y="1024"/>
                  </a:lnTo>
                  <a:lnTo>
                    <a:pt x="92" y="1005"/>
                  </a:lnTo>
                  <a:lnTo>
                    <a:pt x="85" y="984"/>
                  </a:lnTo>
                  <a:lnTo>
                    <a:pt x="79" y="959"/>
                  </a:lnTo>
                  <a:lnTo>
                    <a:pt x="104" y="943"/>
                  </a:lnTo>
                  <a:lnTo>
                    <a:pt x="63" y="817"/>
                  </a:lnTo>
                  <a:lnTo>
                    <a:pt x="0" y="727"/>
                  </a:lnTo>
                  <a:lnTo>
                    <a:pt x="11" y="670"/>
                  </a:lnTo>
                  <a:lnTo>
                    <a:pt x="25" y="616"/>
                  </a:lnTo>
                  <a:lnTo>
                    <a:pt x="38" y="564"/>
                  </a:lnTo>
                  <a:lnTo>
                    <a:pt x="49" y="506"/>
                  </a:lnTo>
                  <a:lnTo>
                    <a:pt x="99" y="501"/>
                  </a:lnTo>
                  <a:lnTo>
                    <a:pt x="142" y="501"/>
                  </a:lnTo>
                  <a:lnTo>
                    <a:pt x="177" y="495"/>
                  </a:lnTo>
                  <a:lnTo>
                    <a:pt x="210" y="487"/>
                  </a:lnTo>
                  <a:lnTo>
                    <a:pt x="235" y="474"/>
                  </a:lnTo>
                  <a:lnTo>
                    <a:pt x="251" y="446"/>
                  </a:lnTo>
                  <a:lnTo>
                    <a:pt x="258" y="409"/>
                  </a:lnTo>
                  <a:lnTo>
                    <a:pt x="258" y="351"/>
                  </a:lnTo>
                  <a:lnTo>
                    <a:pt x="283" y="338"/>
                  </a:lnTo>
                  <a:lnTo>
                    <a:pt x="299" y="343"/>
                  </a:lnTo>
                  <a:lnTo>
                    <a:pt x="313" y="359"/>
                  </a:lnTo>
                  <a:lnTo>
                    <a:pt x="327" y="386"/>
                  </a:lnTo>
                  <a:lnTo>
                    <a:pt x="338" y="414"/>
                  </a:lnTo>
                  <a:lnTo>
                    <a:pt x="352" y="441"/>
                  </a:lnTo>
                  <a:lnTo>
                    <a:pt x="368" y="460"/>
                  </a:lnTo>
                  <a:lnTo>
                    <a:pt x="389" y="465"/>
                  </a:lnTo>
                  <a:lnTo>
                    <a:pt x="398" y="430"/>
                  </a:lnTo>
                  <a:lnTo>
                    <a:pt x="403" y="395"/>
                  </a:lnTo>
                  <a:lnTo>
                    <a:pt x="407" y="359"/>
                  </a:lnTo>
                  <a:lnTo>
                    <a:pt x="409" y="327"/>
                  </a:lnTo>
                  <a:lnTo>
                    <a:pt x="414" y="322"/>
                  </a:lnTo>
                  <a:lnTo>
                    <a:pt x="423" y="322"/>
                  </a:lnTo>
                  <a:lnTo>
                    <a:pt x="433" y="324"/>
                  </a:lnTo>
                  <a:lnTo>
                    <a:pt x="444" y="322"/>
                  </a:lnTo>
                  <a:lnTo>
                    <a:pt x="458" y="351"/>
                  </a:lnTo>
                  <a:lnTo>
                    <a:pt x="469" y="381"/>
                  </a:lnTo>
                  <a:lnTo>
                    <a:pt x="483" y="411"/>
                  </a:lnTo>
                  <a:lnTo>
                    <a:pt x="504" y="435"/>
                  </a:lnTo>
                  <a:lnTo>
                    <a:pt x="513" y="398"/>
                  </a:lnTo>
                  <a:lnTo>
                    <a:pt x="518" y="345"/>
                  </a:lnTo>
                  <a:lnTo>
                    <a:pt x="529" y="304"/>
                  </a:lnTo>
                  <a:lnTo>
                    <a:pt x="564" y="297"/>
                  </a:lnTo>
                  <a:lnTo>
                    <a:pt x="578" y="329"/>
                  </a:lnTo>
                  <a:lnTo>
                    <a:pt x="594" y="362"/>
                  </a:lnTo>
                  <a:lnTo>
                    <a:pt x="607" y="398"/>
                  </a:lnTo>
                  <a:lnTo>
                    <a:pt x="624" y="430"/>
                  </a:lnTo>
                  <a:lnTo>
                    <a:pt x="635" y="428"/>
                  </a:lnTo>
                  <a:lnTo>
                    <a:pt x="649" y="428"/>
                  </a:lnTo>
                  <a:lnTo>
                    <a:pt x="660" y="425"/>
                  </a:lnTo>
                  <a:lnTo>
                    <a:pt x="673" y="421"/>
                  </a:lnTo>
                  <a:lnTo>
                    <a:pt x="687" y="419"/>
                  </a:lnTo>
                  <a:lnTo>
                    <a:pt x="701" y="419"/>
                  </a:lnTo>
                  <a:lnTo>
                    <a:pt x="715" y="416"/>
                  </a:lnTo>
                  <a:lnTo>
                    <a:pt x="731" y="416"/>
                  </a:lnTo>
                  <a:lnTo>
                    <a:pt x="731" y="386"/>
                  </a:lnTo>
                  <a:lnTo>
                    <a:pt x="736" y="345"/>
                  </a:lnTo>
                  <a:lnTo>
                    <a:pt x="744" y="308"/>
                  </a:lnTo>
                  <a:lnTo>
                    <a:pt x="761" y="280"/>
                  </a:lnTo>
                  <a:lnTo>
                    <a:pt x="774" y="280"/>
                  </a:lnTo>
                  <a:lnTo>
                    <a:pt x="785" y="278"/>
                  </a:lnTo>
                  <a:lnTo>
                    <a:pt x="793" y="280"/>
                  </a:lnTo>
                  <a:lnTo>
                    <a:pt x="802" y="285"/>
                  </a:lnTo>
                  <a:lnTo>
                    <a:pt x="807" y="308"/>
                  </a:lnTo>
                  <a:lnTo>
                    <a:pt x="821" y="343"/>
                  </a:lnTo>
                  <a:lnTo>
                    <a:pt x="837" y="375"/>
                  </a:lnTo>
                  <a:lnTo>
                    <a:pt x="851" y="392"/>
                  </a:lnTo>
                  <a:lnTo>
                    <a:pt x="858" y="354"/>
                  </a:lnTo>
                  <a:lnTo>
                    <a:pt x="862" y="258"/>
                  </a:lnTo>
                  <a:lnTo>
                    <a:pt x="858" y="161"/>
                  </a:lnTo>
                  <a:lnTo>
                    <a:pt x="862" y="106"/>
                  </a:lnTo>
                  <a:lnTo>
                    <a:pt x="872" y="101"/>
                  </a:lnTo>
                  <a:lnTo>
                    <a:pt x="892" y="97"/>
                  </a:lnTo>
                  <a:lnTo>
                    <a:pt x="916" y="92"/>
                  </a:lnTo>
                  <a:lnTo>
                    <a:pt x="943" y="90"/>
                  </a:lnTo>
                  <a:lnTo>
                    <a:pt x="970" y="87"/>
                  </a:lnTo>
                  <a:lnTo>
                    <a:pt x="993" y="85"/>
                  </a:lnTo>
                  <a:lnTo>
                    <a:pt x="1011" y="81"/>
                  </a:lnTo>
                  <a:lnTo>
                    <a:pt x="1019" y="81"/>
                  </a:lnTo>
                  <a:lnTo>
                    <a:pt x="1069" y="76"/>
                  </a:lnTo>
                  <a:lnTo>
                    <a:pt x="1115" y="71"/>
                  </a:lnTo>
                  <a:lnTo>
                    <a:pt x="1164" y="65"/>
                  </a:lnTo>
                  <a:lnTo>
                    <a:pt x="1210" y="60"/>
                  </a:lnTo>
                  <a:lnTo>
                    <a:pt x="1257" y="57"/>
                  </a:lnTo>
                  <a:lnTo>
                    <a:pt x="1306" y="51"/>
                  </a:lnTo>
                  <a:lnTo>
                    <a:pt x="1352" y="46"/>
                  </a:lnTo>
                  <a:lnTo>
                    <a:pt x="1401" y="43"/>
                  </a:lnTo>
                  <a:lnTo>
                    <a:pt x="1448" y="37"/>
                  </a:lnTo>
                  <a:lnTo>
                    <a:pt x="1494" y="32"/>
                  </a:lnTo>
                  <a:lnTo>
                    <a:pt x="1543" y="30"/>
                  </a:lnTo>
                  <a:lnTo>
                    <a:pt x="1589" y="24"/>
                  </a:lnTo>
                  <a:lnTo>
                    <a:pt x="1635" y="19"/>
                  </a:lnTo>
                  <a:lnTo>
                    <a:pt x="1685" y="14"/>
                  </a:lnTo>
                  <a:lnTo>
                    <a:pt x="1731" y="5"/>
                  </a:lnTo>
                  <a:lnTo>
                    <a:pt x="1780" y="0"/>
                  </a:lnTo>
                  <a:lnTo>
                    <a:pt x="1807" y="24"/>
                  </a:lnTo>
                  <a:lnTo>
                    <a:pt x="1832" y="51"/>
                  </a:lnTo>
                  <a:lnTo>
                    <a:pt x="1856" y="78"/>
                  </a:lnTo>
                  <a:lnTo>
                    <a:pt x="1878" y="108"/>
                  </a:lnTo>
                  <a:lnTo>
                    <a:pt x="1897" y="141"/>
                  </a:lnTo>
                  <a:lnTo>
                    <a:pt x="1917" y="174"/>
                  </a:lnTo>
                  <a:lnTo>
                    <a:pt x="1938" y="207"/>
                  </a:lnTo>
                  <a:lnTo>
                    <a:pt x="195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2" name="Freeform 260"/>
            <p:cNvSpPr>
              <a:spLocks/>
            </p:cNvSpPr>
            <p:nvPr/>
          </p:nvSpPr>
          <p:spPr bwMode="auto">
            <a:xfrm>
              <a:off x="2901" y="1996"/>
              <a:ext cx="93" cy="41"/>
            </a:xfrm>
            <a:custGeom>
              <a:avLst/>
              <a:gdLst>
                <a:gd name="T0" fmla="*/ 0 w 376"/>
                <a:gd name="T1" fmla="*/ 0 h 166"/>
                <a:gd name="T2" fmla="*/ 0 w 376"/>
                <a:gd name="T3" fmla="*/ 0 h 166"/>
                <a:gd name="T4" fmla="*/ 0 w 376"/>
                <a:gd name="T5" fmla="*/ 0 h 166"/>
                <a:gd name="T6" fmla="*/ 0 w 376"/>
                <a:gd name="T7" fmla="*/ 0 h 166"/>
                <a:gd name="T8" fmla="*/ 0 w 376"/>
                <a:gd name="T9" fmla="*/ 0 h 166"/>
                <a:gd name="T10" fmla="*/ 0 w 376"/>
                <a:gd name="T11" fmla="*/ 0 h 166"/>
                <a:gd name="T12" fmla="*/ 0 w 376"/>
                <a:gd name="T13" fmla="*/ 0 h 166"/>
                <a:gd name="T14" fmla="*/ 0 w 376"/>
                <a:gd name="T15" fmla="*/ 0 h 166"/>
                <a:gd name="T16" fmla="*/ 0 w 376"/>
                <a:gd name="T17" fmla="*/ 0 h 166"/>
                <a:gd name="T18" fmla="*/ 0 w 376"/>
                <a:gd name="T19" fmla="*/ 0 h 166"/>
                <a:gd name="T20" fmla="*/ 0 w 376"/>
                <a:gd name="T21" fmla="*/ 0 h 166"/>
                <a:gd name="T22" fmla="*/ 0 w 376"/>
                <a:gd name="T23" fmla="*/ 0 h 166"/>
                <a:gd name="T24" fmla="*/ 0 w 376"/>
                <a:gd name="T25" fmla="*/ 0 h 166"/>
                <a:gd name="T26" fmla="*/ 0 w 376"/>
                <a:gd name="T27" fmla="*/ 0 h 166"/>
                <a:gd name="T28" fmla="*/ 0 w 376"/>
                <a:gd name="T29" fmla="*/ 0 h 166"/>
                <a:gd name="T30" fmla="*/ 0 w 376"/>
                <a:gd name="T31" fmla="*/ 0 h 166"/>
                <a:gd name="T32" fmla="*/ 0 w 376"/>
                <a:gd name="T33" fmla="*/ 0 h 166"/>
                <a:gd name="T34" fmla="*/ 0 w 376"/>
                <a:gd name="T35" fmla="*/ 0 h 166"/>
                <a:gd name="T36" fmla="*/ 0 w 376"/>
                <a:gd name="T37" fmla="*/ 0 h 166"/>
                <a:gd name="T38" fmla="*/ 0 w 376"/>
                <a:gd name="T39" fmla="*/ 0 h 166"/>
                <a:gd name="T40" fmla="*/ 0 w 376"/>
                <a:gd name="T41" fmla="*/ 0 h 166"/>
                <a:gd name="T42" fmla="*/ 0 w 376"/>
                <a:gd name="T43" fmla="*/ 0 h 166"/>
                <a:gd name="T44" fmla="*/ 0 w 376"/>
                <a:gd name="T45" fmla="*/ 0 h 166"/>
                <a:gd name="T46" fmla="*/ 0 w 376"/>
                <a:gd name="T47" fmla="*/ 0 h 166"/>
                <a:gd name="T48" fmla="*/ 0 w 376"/>
                <a:gd name="T49" fmla="*/ 0 h 166"/>
                <a:gd name="T50" fmla="*/ 0 w 376"/>
                <a:gd name="T51" fmla="*/ 0 h 166"/>
                <a:gd name="T52" fmla="*/ 0 w 376"/>
                <a:gd name="T53" fmla="*/ 0 h 166"/>
                <a:gd name="T54" fmla="*/ 0 w 376"/>
                <a:gd name="T55" fmla="*/ 0 h 166"/>
                <a:gd name="T56" fmla="*/ 0 w 376"/>
                <a:gd name="T57" fmla="*/ 0 h 166"/>
                <a:gd name="T58" fmla="*/ 0 w 376"/>
                <a:gd name="T59" fmla="*/ 0 h 166"/>
                <a:gd name="T60" fmla="*/ 0 w 376"/>
                <a:gd name="T61" fmla="*/ 0 h 166"/>
                <a:gd name="T62" fmla="*/ 0 w 376"/>
                <a:gd name="T63" fmla="*/ 0 h 166"/>
                <a:gd name="T64" fmla="*/ 0 w 376"/>
                <a:gd name="T65" fmla="*/ 0 h 166"/>
                <a:gd name="T66" fmla="*/ 0 w 376"/>
                <a:gd name="T67" fmla="*/ 0 h 166"/>
                <a:gd name="T68" fmla="*/ 0 w 376"/>
                <a:gd name="T69" fmla="*/ 0 h 166"/>
                <a:gd name="T70" fmla="*/ 0 w 376"/>
                <a:gd name="T71" fmla="*/ 0 h 166"/>
                <a:gd name="T72" fmla="*/ 0 w 376"/>
                <a:gd name="T73" fmla="*/ 0 h 166"/>
                <a:gd name="T74" fmla="*/ 0 w 376"/>
                <a:gd name="T75" fmla="*/ 0 h 166"/>
                <a:gd name="T76" fmla="*/ 0 w 376"/>
                <a:gd name="T77" fmla="*/ 0 h 166"/>
                <a:gd name="T78" fmla="*/ 0 w 376"/>
                <a:gd name="T79" fmla="*/ 0 h 166"/>
                <a:gd name="T80" fmla="*/ 0 w 376"/>
                <a:gd name="T81" fmla="*/ 0 h 166"/>
                <a:gd name="T82" fmla="*/ 0 w 376"/>
                <a:gd name="T83" fmla="*/ 0 h 166"/>
                <a:gd name="T84" fmla="*/ 0 w 376"/>
                <a:gd name="T85" fmla="*/ 0 h 166"/>
                <a:gd name="T86" fmla="*/ 0 w 376"/>
                <a:gd name="T87" fmla="*/ 0 h 166"/>
                <a:gd name="T88" fmla="*/ 0 w 376"/>
                <a:gd name="T89" fmla="*/ 0 h 166"/>
                <a:gd name="T90" fmla="*/ 0 w 376"/>
                <a:gd name="T91" fmla="*/ 0 h 166"/>
                <a:gd name="T92" fmla="*/ 0 w 376"/>
                <a:gd name="T93" fmla="*/ 0 h 166"/>
                <a:gd name="T94" fmla="*/ 0 w 376"/>
                <a:gd name="T95" fmla="*/ 0 h 166"/>
                <a:gd name="T96" fmla="*/ 0 w 376"/>
                <a:gd name="T97" fmla="*/ 0 h 166"/>
                <a:gd name="T98" fmla="*/ 0 w 376"/>
                <a:gd name="T99" fmla="*/ 0 h 166"/>
                <a:gd name="T100" fmla="*/ 0 w 376"/>
                <a:gd name="T101" fmla="*/ 0 h 166"/>
                <a:gd name="T102" fmla="*/ 0 w 376"/>
                <a:gd name="T103" fmla="*/ 0 h 166"/>
                <a:gd name="T104" fmla="*/ 0 w 376"/>
                <a:gd name="T105" fmla="*/ 0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166"/>
                <a:gd name="T161" fmla="*/ 376 w 37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166">
                  <a:moveTo>
                    <a:pt x="166" y="0"/>
                  </a:moveTo>
                  <a:lnTo>
                    <a:pt x="163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5" y="5"/>
                  </a:lnTo>
                  <a:lnTo>
                    <a:pt x="158" y="19"/>
                  </a:lnTo>
                  <a:lnTo>
                    <a:pt x="166" y="30"/>
                  </a:lnTo>
                  <a:lnTo>
                    <a:pt x="174" y="35"/>
                  </a:lnTo>
                  <a:lnTo>
                    <a:pt x="185" y="41"/>
                  </a:lnTo>
                  <a:lnTo>
                    <a:pt x="196" y="43"/>
                  </a:lnTo>
                  <a:lnTo>
                    <a:pt x="207" y="43"/>
                  </a:lnTo>
                  <a:lnTo>
                    <a:pt x="218" y="43"/>
                  </a:lnTo>
                  <a:lnTo>
                    <a:pt x="232" y="43"/>
                  </a:lnTo>
                  <a:lnTo>
                    <a:pt x="243" y="41"/>
                  </a:lnTo>
                  <a:lnTo>
                    <a:pt x="253" y="37"/>
                  </a:lnTo>
                  <a:lnTo>
                    <a:pt x="264" y="32"/>
                  </a:lnTo>
                  <a:lnTo>
                    <a:pt x="273" y="27"/>
                  </a:lnTo>
                  <a:lnTo>
                    <a:pt x="286" y="43"/>
                  </a:lnTo>
                  <a:lnTo>
                    <a:pt x="303" y="57"/>
                  </a:lnTo>
                  <a:lnTo>
                    <a:pt x="313" y="76"/>
                  </a:lnTo>
                  <a:lnTo>
                    <a:pt x="326" y="92"/>
                  </a:lnTo>
                  <a:lnTo>
                    <a:pt x="340" y="111"/>
                  </a:lnTo>
                  <a:lnTo>
                    <a:pt x="351" y="131"/>
                  </a:lnTo>
                  <a:lnTo>
                    <a:pt x="365" y="149"/>
                  </a:lnTo>
                  <a:lnTo>
                    <a:pt x="376" y="166"/>
                  </a:lnTo>
                  <a:lnTo>
                    <a:pt x="365" y="158"/>
                  </a:lnTo>
                  <a:lnTo>
                    <a:pt x="356" y="152"/>
                  </a:lnTo>
                  <a:lnTo>
                    <a:pt x="349" y="149"/>
                  </a:lnTo>
                  <a:lnTo>
                    <a:pt x="340" y="147"/>
                  </a:lnTo>
                  <a:lnTo>
                    <a:pt x="310" y="127"/>
                  </a:lnTo>
                  <a:lnTo>
                    <a:pt x="280" y="111"/>
                  </a:lnTo>
                  <a:lnTo>
                    <a:pt x="253" y="92"/>
                  </a:lnTo>
                  <a:lnTo>
                    <a:pt x="223" y="76"/>
                  </a:lnTo>
                  <a:lnTo>
                    <a:pt x="193" y="60"/>
                  </a:lnTo>
                  <a:lnTo>
                    <a:pt x="161" y="46"/>
                  </a:lnTo>
                  <a:lnTo>
                    <a:pt x="128" y="37"/>
                  </a:lnTo>
                  <a:lnTo>
                    <a:pt x="92" y="32"/>
                  </a:lnTo>
                  <a:lnTo>
                    <a:pt x="82" y="30"/>
                  </a:lnTo>
                  <a:lnTo>
                    <a:pt x="71" y="24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6" y="16"/>
                  </a:lnTo>
                  <a:lnTo>
                    <a:pt x="25" y="16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22" y="7"/>
                  </a:lnTo>
                  <a:lnTo>
                    <a:pt x="43" y="7"/>
                  </a:lnTo>
                  <a:lnTo>
                    <a:pt x="62" y="5"/>
                  </a:lnTo>
                  <a:lnTo>
                    <a:pt x="84" y="5"/>
                  </a:lnTo>
                  <a:lnTo>
                    <a:pt x="103" y="5"/>
                  </a:lnTo>
                  <a:lnTo>
                    <a:pt x="126" y="2"/>
                  </a:lnTo>
                  <a:lnTo>
                    <a:pt x="144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3" name="Freeform 261"/>
            <p:cNvSpPr>
              <a:spLocks/>
            </p:cNvSpPr>
            <p:nvPr/>
          </p:nvSpPr>
          <p:spPr bwMode="auto">
            <a:xfrm>
              <a:off x="2780" y="2002"/>
              <a:ext cx="237" cy="82"/>
            </a:xfrm>
            <a:custGeom>
              <a:avLst/>
              <a:gdLst>
                <a:gd name="T0" fmla="*/ 0 w 949"/>
                <a:gd name="T1" fmla="*/ 0 h 330"/>
                <a:gd name="T2" fmla="*/ 0 w 949"/>
                <a:gd name="T3" fmla="*/ 0 h 330"/>
                <a:gd name="T4" fmla="*/ 0 w 949"/>
                <a:gd name="T5" fmla="*/ 0 h 330"/>
                <a:gd name="T6" fmla="*/ 0 w 949"/>
                <a:gd name="T7" fmla="*/ 0 h 330"/>
                <a:gd name="T8" fmla="*/ 0 w 949"/>
                <a:gd name="T9" fmla="*/ 0 h 330"/>
                <a:gd name="T10" fmla="*/ 0 w 949"/>
                <a:gd name="T11" fmla="*/ 0 h 330"/>
                <a:gd name="T12" fmla="*/ 0 w 949"/>
                <a:gd name="T13" fmla="*/ 0 h 330"/>
                <a:gd name="T14" fmla="*/ 0 w 949"/>
                <a:gd name="T15" fmla="*/ 0 h 330"/>
                <a:gd name="T16" fmla="*/ 0 w 949"/>
                <a:gd name="T17" fmla="*/ 0 h 330"/>
                <a:gd name="T18" fmla="*/ 0 w 949"/>
                <a:gd name="T19" fmla="*/ 0 h 330"/>
                <a:gd name="T20" fmla="*/ 0 w 949"/>
                <a:gd name="T21" fmla="*/ 0 h 330"/>
                <a:gd name="T22" fmla="*/ 0 w 949"/>
                <a:gd name="T23" fmla="*/ 0 h 330"/>
                <a:gd name="T24" fmla="*/ 0 w 949"/>
                <a:gd name="T25" fmla="*/ 0 h 330"/>
                <a:gd name="T26" fmla="*/ 0 w 949"/>
                <a:gd name="T27" fmla="*/ 0 h 330"/>
                <a:gd name="T28" fmla="*/ 0 w 949"/>
                <a:gd name="T29" fmla="*/ 0 h 330"/>
                <a:gd name="T30" fmla="*/ 0 w 949"/>
                <a:gd name="T31" fmla="*/ 0 h 330"/>
                <a:gd name="T32" fmla="*/ 0 w 949"/>
                <a:gd name="T33" fmla="*/ 0 h 330"/>
                <a:gd name="T34" fmla="*/ 0 w 949"/>
                <a:gd name="T35" fmla="*/ 0 h 330"/>
                <a:gd name="T36" fmla="*/ 0 w 949"/>
                <a:gd name="T37" fmla="*/ 0 h 330"/>
                <a:gd name="T38" fmla="*/ 0 w 949"/>
                <a:gd name="T39" fmla="*/ 0 h 330"/>
                <a:gd name="T40" fmla="*/ 0 w 949"/>
                <a:gd name="T41" fmla="*/ 0 h 330"/>
                <a:gd name="T42" fmla="*/ 0 w 949"/>
                <a:gd name="T43" fmla="*/ 0 h 330"/>
                <a:gd name="T44" fmla="*/ 0 w 949"/>
                <a:gd name="T45" fmla="*/ 0 h 330"/>
                <a:gd name="T46" fmla="*/ 0 w 949"/>
                <a:gd name="T47" fmla="*/ 0 h 330"/>
                <a:gd name="T48" fmla="*/ 0 w 949"/>
                <a:gd name="T49" fmla="*/ 0 h 330"/>
                <a:gd name="T50" fmla="*/ 0 w 949"/>
                <a:gd name="T51" fmla="*/ 0 h 330"/>
                <a:gd name="T52" fmla="*/ 0 w 949"/>
                <a:gd name="T53" fmla="*/ 0 h 330"/>
                <a:gd name="T54" fmla="*/ 0 w 949"/>
                <a:gd name="T55" fmla="*/ 0 h 330"/>
                <a:gd name="T56" fmla="*/ 0 w 949"/>
                <a:gd name="T57" fmla="*/ 0 h 330"/>
                <a:gd name="T58" fmla="*/ 0 w 949"/>
                <a:gd name="T59" fmla="*/ 0 h 330"/>
                <a:gd name="T60" fmla="*/ 0 w 949"/>
                <a:gd name="T61" fmla="*/ 0 h 330"/>
                <a:gd name="T62" fmla="*/ 0 w 949"/>
                <a:gd name="T63" fmla="*/ 0 h 330"/>
                <a:gd name="T64" fmla="*/ 0 w 949"/>
                <a:gd name="T65" fmla="*/ 0 h 330"/>
                <a:gd name="T66" fmla="*/ 0 w 949"/>
                <a:gd name="T67" fmla="*/ 0 h 330"/>
                <a:gd name="T68" fmla="*/ 0 w 949"/>
                <a:gd name="T69" fmla="*/ 0 h 330"/>
                <a:gd name="T70" fmla="*/ 0 w 949"/>
                <a:gd name="T71" fmla="*/ 0 h 330"/>
                <a:gd name="T72" fmla="*/ 0 w 949"/>
                <a:gd name="T73" fmla="*/ 0 h 330"/>
                <a:gd name="T74" fmla="*/ 0 w 949"/>
                <a:gd name="T75" fmla="*/ 0 h 330"/>
                <a:gd name="T76" fmla="*/ 0 w 949"/>
                <a:gd name="T77" fmla="*/ 0 h 330"/>
                <a:gd name="T78" fmla="*/ 0 w 949"/>
                <a:gd name="T79" fmla="*/ 0 h 330"/>
                <a:gd name="T80" fmla="*/ 0 w 949"/>
                <a:gd name="T81" fmla="*/ 0 h 330"/>
                <a:gd name="T82" fmla="*/ 0 w 949"/>
                <a:gd name="T83" fmla="*/ 0 h 330"/>
                <a:gd name="T84" fmla="*/ 0 w 949"/>
                <a:gd name="T85" fmla="*/ 0 h 330"/>
                <a:gd name="T86" fmla="*/ 0 w 949"/>
                <a:gd name="T87" fmla="*/ 0 h 330"/>
                <a:gd name="T88" fmla="*/ 0 w 949"/>
                <a:gd name="T89" fmla="*/ 0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9"/>
                <a:gd name="T136" fmla="*/ 0 h 330"/>
                <a:gd name="T137" fmla="*/ 949 w 949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9" h="330">
                  <a:moveTo>
                    <a:pt x="505" y="6"/>
                  </a:moveTo>
                  <a:lnTo>
                    <a:pt x="526" y="13"/>
                  </a:lnTo>
                  <a:lnTo>
                    <a:pt x="545" y="19"/>
                  </a:lnTo>
                  <a:lnTo>
                    <a:pt x="567" y="24"/>
                  </a:lnTo>
                  <a:lnTo>
                    <a:pt x="586" y="27"/>
                  </a:lnTo>
                  <a:lnTo>
                    <a:pt x="609" y="33"/>
                  </a:lnTo>
                  <a:lnTo>
                    <a:pt x="627" y="38"/>
                  </a:lnTo>
                  <a:lnTo>
                    <a:pt x="649" y="43"/>
                  </a:lnTo>
                  <a:lnTo>
                    <a:pt x="668" y="52"/>
                  </a:lnTo>
                  <a:lnTo>
                    <a:pt x="685" y="63"/>
                  </a:lnTo>
                  <a:lnTo>
                    <a:pt x="701" y="71"/>
                  </a:lnTo>
                  <a:lnTo>
                    <a:pt x="717" y="79"/>
                  </a:lnTo>
                  <a:lnTo>
                    <a:pt x="733" y="87"/>
                  </a:lnTo>
                  <a:lnTo>
                    <a:pt x="747" y="96"/>
                  </a:lnTo>
                  <a:lnTo>
                    <a:pt x="763" y="103"/>
                  </a:lnTo>
                  <a:lnTo>
                    <a:pt x="780" y="114"/>
                  </a:lnTo>
                  <a:lnTo>
                    <a:pt x="796" y="125"/>
                  </a:lnTo>
                  <a:lnTo>
                    <a:pt x="804" y="128"/>
                  </a:lnTo>
                  <a:lnTo>
                    <a:pt x="813" y="134"/>
                  </a:lnTo>
                  <a:lnTo>
                    <a:pt x="821" y="139"/>
                  </a:lnTo>
                  <a:lnTo>
                    <a:pt x="827" y="147"/>
                  </a:lnTo>
                  <a:lnTo>
                    <a:pt x="834" y="147"/>
                  </a:lnTo>
                  <a:lnTo>
                    <a:pt x="853" y="158"/>
                  </a:lnTo>
                  <a:lnTo>
                    <a:pt x="867" y="169"/>
                  </a:lnTo>
                  <a:lnTo>
                    <a:pt x="881" y="183"/>
                  </a:lnTo>
                  <a:lnTo>
                    <a:pt x="892" y="196"/>
                  </a:lnTo>
                  <a:lnTo>
                    <a:pt x="899" y="213"/>
                  </a:lnTo>
                  <a:lnTo>
                    <a:pt x="910" y="229"/>
                  </a:lnTo>
                  <a:lnTo>
                    <a:pt x="919" y="245"/>
                  </a:lnTo>
                  <a:lnTo>
                    <a:pt x="930" y="261"/>
                  </a:lnTo>
                  <a:lnTo>
                    <a:pt x="935" y="278"/>
                  </a:lnTo>
                  <a:lnTo>
                    <a:pt x="943" y="294"/>
                  </a:lnTo>
                  <a:lnTo>
                    <a:pt x="949" y="311"/>
                  </a:lnTo>
                  <a:lnTo>
                    <a:pt x="949" y="327"/>
                  </a:lnTo>
                  <a:lnTo>
                    <a:pt x="943" y="330"/>
                  </a:lnTo>
                  <a:lnTo>
                    <a:pt x="935" y="327"/>
                  </a:lnTo>
                  <a:lnTo>
                    <a:pt x="927" y="324"/>
                  </a:lnTo>
                  <a:lnTo>
                    <a:pt x="917" y="321"/>
                  </a:lnTo>
                  <a:lnTo>
                    <a:pt x="917" y="297"/>
                  </a:lnTo>
                  <a:lnTo>
                    <a:pt x="913" y="275"/>
                  </a:lnTo>
                  <a:lnTo>
                    <a:pt x="908" y="254"/>
                  </a:lnTo>
                  <a:lnTo>
                    <a:pt x="894" y="238"/>
                  </a:lnTo>
                  <a:lnTo>
                    <a:pt x="881" y="224"/>
                  </a:lnTo>
                  <a:lnTo>
                    <a:pt x="869" y="204"/>
                  </a:lnTo>
                  <a:lnTo>
                    <a:pt x="857" y="188"/>
                  </a:lnTo>
                  <a:lnTo>
                    <a:pt x="843" y="169"/>
                  </a:lnTo>
                  <a:lnTo>
                    <a:pt x="829" y="155"/>
                  </a:lnTo>
                  <a:lnTo>
                    <a:pt x="813" y="142"/>
                  </a:lnTo>
                  <a:lnTo>
                    <a:pt x="796" y="137"/>
                  </a:lnTo>
                  <a:lnTo>
                    <a:pt x="774" y="137"/>
                  </a:lnTo>
                  <a:lnTo>
                    <a:pt x="756" y="139"/>
                  </a:lnTo>
                  <a:lnTo>
                    <a:pt x="733" y="147"/>
                  </a:lnTo>
                  <a:lnTo>
                    <a:pt x="712" y="144"/>
                  </a:lnTo>
                  <a:lnTo>
                    <a:pt x="696" y="128"/>
                  </a:lnTo>
                  <a:lnTo>
                    <a:pt x="673" y="107"/>
                  </a:lnTo>
                  <a:lnTo>
                    <a:pt x="652" y="84"/>
                  </a:lnTo>
                  <a:lnTo>
                    <a:pt x="625" y="68"/>
                  </a:lnTo>
                  <a:lnTo>
                    <a:pt x="600" y="52"/>
                  </a:lnTo>
                  <a:lnTo>
                    <a:pt x="573" y="41"/>
                  </a:lnTo>
                  <a:lnTo>
                    <a:pt x="543" y="31"/>
                  </a:lnTo>
                  <a:lnTo>
                    <a:pt x="515" y="22"/>
                  </a:lnTo>
                  <a:lnTo>
                    <a:pt x="485" y="17"/>
                  </a:lnTo>
                  <a:lnTo>
                    <a:pt x="485" y="31"/>
                  </a:lnTo>
                  <a:lnTo>
                    <a:pt x="485" y="43"/>
                  </a:lnTo>
                  <a:lnTo>
                    <a:pt x="485" y="57"/>
                  </a:lnTo>
                  <a:lnTo>
                    <a:pt x="483" y="71"/>
                  </a:lnTo>
                  <a:lnTo>
                    <a:pt x="469" y="128"/>
                  </a:lnTo>
                  <a:lnTo>
                    <a:pt x="455" y="128"/>
                  </a:lnTo>
                  <a:lnTo>
                    <a:pt x="458" y="120"/>
                  </a:lnTo>
                  <a:lnTo>
                    <a:pt x="455" y="112"/>
                  </a:lnTo>
                  <a:lnTo>
                    <a:pt x="450" y="103"/>
                  </a:lnTo>
                  <a:lnTo>
                    <a:pt x="444" y="93"/>
                  </a:lnTo>
                  <a:lnTo>
                    <a:pt x="428" y="82"/>
                  </a:lnTo>
                  <a:lnTo>
                    <a:pt x="409" y="73"/>
                  </a:lnTo>
                  <a:lnTo>
                    <a:pt x="393" y="66"/>
                  </a:lnTo>
                  <a:lnTo>
                    <a:pt x="374" y="57"/>
                  </a:lnTo>
                  <a:lnTo>
                    <a:pt x="354" y="49"/>
                  </a:lnTo>
                  <a:lnTo>
                    <a:pt x="336" y="43"/>
                  </a:lnTo>
                  <a:lnTo>
                    <a:pt x="317" y="38"/>
                  </a:lnTo>
                  <a:lnTo>
                    <a:pt x="297" y="33"/>
                  </a:lnTo>
                  <a:lnTo>
                    <a:pt x="281" y="31"/>
                  </a:lnTo>
                  <a:lnTo>
                    <a:pt x="262" y="31"/>
                  </a:lnTo>
                  <a:lnTo>
                    <a:pt x="246" y="27"/>
                  </a:lnTo>
                  <a:lnTo>
                    <a:pt x="227" y="27"/>
                  </a:lnTo>
                  <a:lnTo>
                    <a:pt x="211" y="27"/>
                  </a:lnTo>
                  <a:lnTo>
                    <a:pt x="193" y="31"/>
                  </a:lnTo>
                  <a:lnTo>
                    <a:pt x="177" y="33"/>
                  </a:lnTo>
                  <a:lnTo>
                    <a:pt x="161" y="41"/>
                  </a:lnTo>
                  <a:lnTo>
                    <a:pt x="180" y="54"/>
                  </a:lnTo>
                  <a:lnTo>
                    <a:pt x="200" y="68"/>
                  </a:lnTo>
                  <a:lnTo>
                    <a:pt x="218" y="82"/>
                  </a:lnTo>
                  <a:lnTo>
                    <a:pt x="237" y="98"/>
                  </a:lnTo>
                  <a:lnTo>
                    <a:pt x="257" y="112"/>
                  </a:lnTo>
                  <a:lnTo>
                    <a:pt x="276" y="125"/>
                  </a:lnTo>
                  <a:lnTo>
                    <a:pt x="297" y="142"/>
                  </a:lnTo>
                  <a:lnTo>
                    <a:pt x="317" y="155"/>
                  </a:lnTo>
                  <a:lnTo>
                    <a:pt x="301" y="160"/>
                  </a:lnTo>
                  <a:lnTo>
                    <a:pt x="283" y="169"/>
                  </a:lnTo>
                  <a:lnTo>
                    <a:pt x="271" y="174"/>
                  </a:lnTo>
                  <a:lnTo>
                    <a:pt x="257" y="178"/>
                  </a:lnTo>
                  <a:lnTo>
                    <a:pt x="235" y="167"/>
                  </a:lnTo>
                  <a:lnTo>
                    <a:pt x="213" y="155"/>
                  </a:lnTo>
                  <a:lnTo>
                    <a:pt x="191" y="150"/>
                  </a:lnTo>
                  <a:lnTo>
                    <a:pt x="170" y="144"/>
                  </a:lnTo>
                  <a:lnTo>
                    <a:pt x="145" y="139"/>
                  </a:lnTo>
                  <a:lnTo>
                    <a:pt x="123" y="137"/>
                  </a:lnTo>
                  <a:lnTo>
                    <a:pt x="99" y="131"/>
                  </a:lnTo>
                  <a:lnTo>
                    <a:pt x="76" y="125"/>
                  </a:lnTo>
                  <a:lnTo>
                    <a:pt x="52" y="128"/>
                  </a:lnTo>
                  <a:lnTo>
                    <a:pt x="36" y="134"/>
                  </a:lnTo>
                  <a:lnTo>
                    <a:pt x="16" y="144"/>
                  </a:lnTo>
                  <a:lnTo>
                    <a:pt x="0" y="153"/>
                  </a:lnTo>
                  <a:lnTo>
                    <a:pt x="3" y="139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8" y="98"/>
                  </a:lnTo>
                  <a:lnTo>
                    <a:pt x="39" y="87"/>
                  </a:lnTo>
                  <a:lnTo>
                    <a:pt x="52" y="73"/>
                  </a:lnTo>
                  <a:lnTo>
                    <a:pt x="66" y="63"/>
                  </a:lnTo>
                  <a:lnTo>
                    <a:pt x="82" y="52"/>
                  </a:lnTo>
                  <a:lnTo>
                    <a:pt x="87" y="52"/>
                  </a:lnTo>
                  <a:lnTo>
                    <a:pt x="92" y="49"/>
                  </a:lnTo>
                  <a:lnTo>
                    <a:pt x="96" y="43"/>
                  </a:lnTo>
                  <a:lnTo>
                    <a:pt x="101" y="41"/>
                  </a:lnTo>
                  <a:lnTo>
                    <a:pt x="145" y="31"/>
                  </a:lnTo>
                  <a:lnTo>
                    <a:pt x="188" y="19"/>
                  </a:lnTo>
                  <a:lnTo>
                    <a:pt x="232" y="11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65" y="3"/>
                  </a:lnTo>
                  <a:lnTo>
                    <a:pt x="409" y="0"/>
                  </a:lnTo>
                  <a:lnTo>
                    <a:pt x="453" y="3"/>
                  </a:lnTo>
                  <a:lnTo>
                    <a:pt x="466" y="3"/>
                  </a:lnTo>
                  <a:lnTo>
                    <a:pt x="478" y="3"/>
                  </a:lnTo>
                  <a:lnTo>
                    <a:pt x="491" y="6"/>
                  </a:lnTo>
                  <a:lnTo>
                    <a:pt x="505" y="6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4" name="Freeform 262"/>
            <p:cNvSpPr>
              <a:spLocks/>
            </p:cNvSpPr>
            <p:nvPr/>
          </p:nvSpPr>
          <p:spPr bwMode="auto">
            <a:xfrm>
              <a:off x="2741" y="2007"/>
              <a:ext cx="65" cy="81"/>
            </a:xfrm>
            <a:custGeom>
              <a:avLst/>
              <a:gdLst>
                <a:gd name="T0" fmla="*/ 0 w 261"/>
                <a:gd name="T1" fmla="*/ 0 h 324"/>
                <a:gd name="T2" fmla="*/ 0 w 261"/>
                <a:gd name="T3" fmla="*/ 0 h 324"/>
                <a:gd name="T4" fmla="*/ 0 w 261"/>
                <a:gd name="T5" fmla="*/ 0 h 324"/>
                <a:gd name="T6" fmla="*/ 0 w 261"/>
                <a:gd name="T7" fmla="*/ 0 h 324"/>
                <a:gd name="T8" fmla="*/ 0 w 261"/>
                <a:gd name="T9" fmla="*/ 0 h 324"/>
                <a:gd name="T10" fmla="*/ 0 w 261"/>
                <a:gd name="T11" fmla="*/ 0 h 324"/>
                <a:gd name="T12" fmla="*/ 0 w 261"/>
                <a:gd name="T13" fmla="*/ 0 h 324"/>
                <a:gd name="T14" fmla="*/ 0 w 261"/>
                <a:gd name="T15" fmla="*/ 0 h 324"/>
                <a:gd name="T16" fmla="*/ 0 w 261"/>
                <a:gd name="T17" fmla="*/ 0 h 324"/>
                <a:gd name="T18" fmla="*/ 0 w 261"/>
                <a:gd name="T19" fmla="*/ 0 h 324"/>
                <a:gd name="T20" fmla="*/ 0 w 261"/>
                <a:gd name="T21" fmla="*/ 0 h 324"/>
                <a:gd name="T22" fmla="*/ 0 w 261"/>
                <a:gd name="T23" fmla="*/ 0 h 324"/>
                <a:gd name="T24" fmla="*/ 0 w 261"/>
                <a:gd name="T25" fmla="*/ 0 h 324"/>
                <a:gd name="T26" fmla="*/ 0 w 261"/>
                <a:gd name="T27" fmla="*/ 0 h 324"/>
                <a:gd name="T28" fmla="*/ 0 w 261"/>
                <a:gd name="T29" fmla="*/ 0 h 324"/>
                <a:gd name="T30" fmla="*/ 0 w 261"/>
                <a:gd name="T31" fmla="*/ 0 h 324"/>
                <a:gd name="T32" fmla="*/ 0 w 261"/>
                <a:gd name="T33" fmla="*/ 0 h 324"/>
                <a:gd name="T34" fmla="*/ 0 w 261"/>
                <a:gd name="T35" fmla="*/ 0 h 324"/>
                <a:gd name="T36" fmla="*/ 0 w 261"/>
                <a:gd name="T37" fmla="*/ 0 h 324"/>
                <a:gd name="T38" fmla="*/ 0 w 261"/>
                <a:gd name="T39" fmla="*/ 0 h 324"/>
                <a:gd name="T40" fmla="*/ 0 w 261"/>
                <a:gd name="T41" fmla="*/ 0 h 324"/>
                <a:gd name="T42" fmla="*/ 0 w 261"/>
                <a:gd name="T43" fmla="*/ 0 h 324"/>
                <a:gd name="T44" fmla="*/ 0 w 261"/>
                <a:gd name="T45" fmla="*/ 0 h 324"/>
                <a:gd name="T46" fmla="*/ 0 w 261"/>
                <a:gd name="T47" fmla="*/ 0 h 324"/>
                <a:gd name="T48" fmla="*/ 0 w 261"/>
                <a:gd name="T49" fmla="*/ 0 h 324"/>
                <a:gd name="T50" fmla="*/ 0 w 261"/>
                <a:gd name="T51" fmla="*/ 0 h 324"/>
                <a:gd name="T52" fmla="*/ 0 w 261"/>
                <a:gd name="T53" fmla="*/ 0 h 324"/>
                <a:gd name="T54" fmla="*/ 0 w 261"/>
                <a:gd name="T55" fmla="*/ 0 h 324"/>
                <a:gd name="T56" fmla="*/ 0 w 261"/>
                <a:gd name="T57" fmla="*/ 0 h 324"/>
                <a:gd name="T58" fmla="*/ 0 w 261"/>
                <a:gd name="T59" fmla="*/ 0 h 324"/>
                <a:gd name="T60" fmla="*/ 0 w 261"/>
                <a:gd name="T61" fmla="*/ 0 h 324"/>
                <a:gd name="T62" fmla="*/ 0 w 261"/>
                <a:gd name="T63" fmla="*/ 0 h 324"/>
                <a:gd name="T64" fmla="*/ 0 w 261"/>
                <a:gd name="T65" fmla="*/ 0 h 324"/>
                <a:gd name="T66" fmla="*/ 0 w 261"/>
                <a:gd name="T67" fmla="*/ 0 h 324"/>
                <a:gd name="T68" fmla="*/ 0 w 261"/>
                <a:gd name="T69" fmla="*/ 0 h 324"/>
                <a:gd name="T70" fmla="*/ 0 w 261"/>
                <a:gd name="T71" fmla="*/ 0 h 324"/>
                <a:gd name="T72" fmla="*/ 0 w 261"/>
                <a:gd name="T73" fmla="*/ 0 h 3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324"/>
                <a:gd name="T113" fmla="*/ 261 w 261"/>
                <a:gd name="T114" fmla="*/ 324 h 3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324">
                  <a:moveTo>
                    <a:pt x="261" y="0"/>
                  </a:moveTo>
                  <a:lnTo>
                    <a:pt x="218" y="21"/>
                  </a:lnTo>
                  <a:lnTo>
                    <a:pt x="183" y="51"/>
                  </a:lnTo>
                  <a:lnTo>
                    <a:pt x="153" y="90"/>
                  </a:lnTo>
                  <a:lnTo>
                    <a:pt x="130" y="133"/>
                  </a:lnTo>
                  <a:lnTo>
                    <a:pt x="114" y="180"/>
                  </a:lnTo>
                  <a:lnTo>
                    <a:pt x="109" y="228"/>
                  </a:lnTo>
                  <a:lnTo>
                    <a:pt x="111" y="278"/>
                  </a:lnTo>
                  <a:lnTo>
                    <a:pt x="125" y="324"/>
                  </a:lnTo>
                  <a:lnTo>
                    <a:pt x="111" y="299"/>
                  </a:lnTo>
                  <a:lnTo>
                    <a:pt x="98" y="278"/>
                  </a:lnTo>
                  <a:lnTo>
                    <a:pt x="84" y="253"/>
                  </a:lnTo>
                  <a:lnTo>
                    <a:pt x="74" y="228"/>
                  </a:lnTo>
                  <a:lnTo>
                    <a:pt x="60" y="204"/>
                  </a:lnTo>
                  <a:lnTo>
                    <a:pt x="49" y="180"/>
                  </a:lnTo>
                  <a:lnTo>
                    <a:pt x="38" y="156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4" y="109"/>
                  </a:lnTo>
                  <a:lnTo>
                    <a:pt x="5" y="98"/>
                  </a:lnTo>
                  <a:lnTo>
                    <a:pt x="0" y="85"/>
                  </a:lnTo>
                  <a:lnTo>
                    <a:pt x="22" y="90"/>
                  </a:lnTo>
                  <a:lnTo>
                    <a:pt x="40" y="90"/>
                  </a:lnTo>
                  <a:lnTo>
                    <a:pt x="63" y="87"/>
                  </a:lnTo>
                  <a:lnTo>
                    <a:pt x="79" y="79"/>
                  </a:lnTo>
                  <a:lnTo>
                    <a:pt x="93" y="71"/>
                  </a:lnTo>
                  <a:lnTo>
                    <a:pt x="98" y="57"/>
                  </a:lnTo>
                  <a:lnTo>
                    <a:pt x="93" y="41"/>
                  </a:lnTo>
                  <a:lnTo>
                    <a:pt x="76" y="25"/>
                  </a:lnTo>
                  <a:lnTo>
                    <a:pt x="98" y="19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69" y="11"/>
                  </a:lnTo>
                  <a:lnTo>
                    <a:pt x="194" y="9"/>
                  </a:lnTo>
                  <a:lnTo>
                    <a:pt x="215" y="5"/>
                  </a:lnTo>
                  <a:lnTo>
                    <a:pt x="240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5" name="Freeform 263"/>
            <p:cNvSpPr>
              <a:spLocks/>
            </p:cNvSpPr>
            <p:nvPr/>
          </p:nvSpPr>
          <p:spPr bwMode="auto">
            <a:xfrm>
              <a:off x="2902" y="2012"/>
              <a:ext cx="54" cy="33"/>
            </a:xfrm>
            <a:custGeom>
              <a:avLst/>
              <a:gdLst>
                <a:gd name="T0" fmla="*/ 0 w 215"/>
                <a:gd name="T1" fmla="*/ 0 h 131"/>
                <a:gd name="T2" fmla="*/ 0 w 215"/>
                <a:gd name="T3" fmla="*/ 0 h 131"/>
                <a:gd name="T4" fmla="*/ 0 w 215"/>
                <a:gd name="T5" fmla="*/ 0 h 131"/>
                <a:gd name="T6" fmla="*/ 0 w 215"/>
                <a:gd name="T7" fmla="*/ 0 h 131"/>
                <a:gd name="T8" fmla="*/ 0 w 215"/>
                <a:gd name="T9" fmla="*/ 0 h 131"/>
                <a:gd name="T10" fmla="*/ 0 w 215"/>
                <a:gd name="T11" fmla="*/ 0 h 131"/>
                <a:gd name="T12" fmla="*/ 0 w 215"/>
                <a:gd name="T13" fmla="*/ 0 h 131"/>
                <a:gd name="T14" fmla="*/ 0 w 215"/>
                <a:gd name="T15" fmla="*/ 0 h 131"/>
                <a:gd name="T16" fmla="*/ 0 w 215"/>
                <a:gd name="T17" fmla="*/ 0 h 131"/>
                <a:gd name="T18" fmla="*/ 0 w 215"/>
                <a:gd name="T19" fmla="*/ 0 h 131"/>
                <a:gd name="T20" fmla="*/ 0 w 215"/>
                <a:gd name="T21" fmla="*/ 0 h 131"/>
                <a:gd name="T22" fmla="*/ 0 w 215"/>
                <a:gd name="T23" fmla="*/ 0 h 131"/>
                <a:gd name="T24" fmla="*/ 0 w 215"/>
                <a:gd name="T25" fmla="*/ 0 h 131"/>
                <a:gd name="T26" fmla="*/ 0 w 215"/>
                <a:gd name="T27" fmla="*/ 0 h 131"/>
                <a:gd name="T28" fmla="*/ 0 w 215"/>
                <a:gd name="T29" fmla="*/ 0 h 131"/>
                <a:gd name="T30" fmla="*/ 0 w 215"/>
                <a:gd name="T31" fmla="*/ 0 h 131"/>
                <a:gd name="T32" fmla="*/ 0 w 215"/>
                <a:gd name="T33" fmla="*/ 0 h 131"/>
                <a:gd name="T34" fmla="*/ 0 w 215"/>
                <a:gd name="T35" fmla="*/ 0 h 131"/>
                <a:gd name="T36" fmla="*/ 0 w 215"/>
                <a:gd name="T37" fmla="*/ 0 h 131"/>
                <a:gd name="T38" fmla="*/ 0 w 215"/>
                <a:gd name="T39" fmla="*/ 0 h 131"/>
                <a:gd name="T40" fmla="*/ 0 w 215"/>
                <a:gd name="T41" fmla="*/ 0 h 131"/>
                <a:gd name="T42" fmla="*/ 0 w 215"/>
                <a:gd name="T43" fmla="*/ 0 h 131"/>
                <a:gd name="T44" fmla="*/ 0 w 215"/>
                <a:gd name="T45" fmla="*/ 0 h 131"/>
                <a:gd name="T46" fmla="*/ 0 w 215"/>
                <a:gd name="T47" fmla="*/ 0 h 131"/>
                <a:gd name="T48" fmla="*/ 0 w 215"/>
                <a:gd name="T49" fmla="*/ 0 h 131"/>
                <a:gd name="T50" fmla="*/ 0 w 215"/>
                <a:gd name="T51" fmla="*/ 0 h 131"/>
                <a:gd name="T52" fmla="*/ 0 w 215"/>
                <a:gd name="T53" fmla="*/ 0 h 131"/>
                <a:gd name="T54" fmla="*/ 0 w 215"/>
                <a:gd name="T55" fmla="*/ 0 h 131"/>
                <a:gd name="T56" fmla="*/ 0 w 215"/>
                <a:gd name="T57" fmla="*/ 0 h 131"/>
                <a:gd name="T58" fmla="*/ 0 w 215"/>
                <a:gd name="T59" fmla="*/ 0 h 1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131"/>
                <a:gd name="T92" fmla="*/ 215 w 215"/>
                <a:gd name="T93" fmla="*/ 131 h 1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131">
                  <a:moveTo>
                    <a:pt x="197" y="101"/>
                  </a:moveTo>
                  <a:lnTo>
                    <a:pt x="215" y="112"/>
                  </a:lnTo>
                  <a:lnTo>
                    <a:pt x="202" y="114"/>
                  </a:lnTo>
                  <a:lnTo>
                    <a:pt x="185" y="117"/>
                  </a:lnTo>
                  <a:lnTo>
                    <a:pt x="172" y="123"/>
                  </a:lnTo>
                  <a:lnTo>
                    <a:pt x="158" y="128"/>
                  </a:lnTo>
                  <a:lnTo>
                    <a:pt x="142" y="131"/>
                  </a:lnTo>
                  <a:lnTo>
                    <a:pt x="128" y="131"/>
                  </a:lnTo>
                  <a:lnTo>
                    <a:pt x="114" y="126"/>
                  </a:lnTo>
                  <a:lnTo>
                    <a:pt x="101" y="112"/>
                  </a:lnTo>
                  <a:lnTo>
                    <a:pt x="87" y="109"/>
                  </a:lnTo>
                  <a:lnTo>
                    <a:pt x="77" y="106"/>
                  </a:lnTo>
                  <a:lnTo>
                    <a:pt x="63" y="106"/>
                  </a:lnTo>
                  <a:lnTo>
                    <a:pt x="52" y="101"/>
                  </a:lnTo>
                  <a:lnTo>
                    <a:pt x="38" y="98"/>
                  </a:lnTo>
                  <a:lnTo>
                    <a:pt x="25" y="96"/>
                  </a:lnTo>
                  <a:lnTo>
                    <a:pt x="13" y="90"/>
                  </a:lnTo>
                  <a:lnTo>
                    <a:pt x="0" y="84"/>
                  </a:lnTo>
                  <a:lnTo>
                    <a:pt x="6" y="62"/>
                  </a:lnTo>
                  <a:lnTo>
                    <a:pt x="8" y="41"/>
                  </a:lnTo>
                  <a:lnTo>
                    <a:pt x="13" y="18"/>
                  </a:lnTo>
                  <a:lnTo>
                    <a:pt x="22" y="0"/>
                  </a:lnTo>
                  <a:lnTo>
                    <a:pt x="47" y="6"/>
                  </a:lnTo>
                  <a:lnTo>
                    <a:pt x="71" y="13"/>
                  </a:lnTo>
                  <a:lnTo>
                    <a:pt x="96" y="25"/>
                  </a:lnTo>
                  <a:lnTo>
                    <a:pt x="117" y="38"/>
                  </a:lnTo>
                  <a:lnTo>
                    <a:pt x="139" y="52"/>
                  </a:lnTo>
                  <a:lnTo>
                    <a:pt x="158" y="68"/>
                  </a:lnTo>
                  <a:lnTo>
                    <a:pt x="178" y="84"/>
                  </a:lnTo>
                  <a:lnTo>
                    <a:pt x="197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6" name="Freeform 264"/>
            <p:cNvSpPr>
              <a:spLocks/>
            </p:cNvSpPr>
            <p:nvPr/>
          </p:nvSpPr>
          <p:spPr bwMode="auto">
            <a:xfrm>
              <a:off x="2830" y="2013"/>
              <a:ext cx="60" cy="26"/>
            </a:xfrm>
            <a:custGeom>
              <a:avLst/>
              <a:gdLst>
                <a:gd name="T0" fmla="*/ 0 w 237"/>
                <a:gd name="T1" fmla="*/ 0 h 104"/>
                <a:gd name="T2" fmla="*/ 0 w 237"/>
                <a:gd name="T3" fmla="*/ 0 h 104"/>
                <a:gd name="T4" fmla="*/ 0 w 237"/>
                <a:gd name="T5" fmla="*/ 0 h 104"/>
                <a:gd name="T6" fmla="*/ 0 w 237"/>
                <a:gd name="T7" fmla="*/ 0 h 104"/>
                <a:gd name="T8" fmla="*/ 0 w 237"/>
                <a:gd name="T9" fmla="*/ 0 h 104"/>
                <a:gd name="T10" fmla="*/ 0 w 237"/>
                <a:gd name="T11" fmla="*/ 0 h 104"/>
                <a:gd name="T12" fmla="*/ 0 w 237"/>
                <a:gd name="T13" fmla="*/ 0 h 104"/>
                <a:gd name="T14" fmla="*/ 0 w 237"/>
                <a:gd name="T15" fmla="*/ 0 h 104"/>
                <a:gd name="T16" fmla="*/ 0 w 237"/>
                <a:gd name="T17" fmla="*/ 0 h 104"/>
                <a:gd name="T18" fmla="*/ 0 w 237"/>
                <a:gd name="T19" fmla="*/ 0 h 104"/>
                <a:gd name="T20" fmla="*/ 0 w 237"/>
                <a:gd name="T21" fmla="*/ 0 h 104"/>
                <a:gd name="T22" fmla="*/ 0 w 237"/>
                <a:gd name="T23" fmla="*/ 0 h 104"/>
                <a:gd name="T24" fmla="*/ 0 w 237"/>
                <a:gd name="T25" fmla="*/ 0 h 104"/>
                <a:gd name="T26" fmla="*/ 0 w 237"/>
                <a:gd name="T27" fmla="*/ 0 h 104"/>
                <a:gd name="T28" fmla="*/ 0 w 237"/>
                <a:gd name="T29" fmla="*/ 0 h 104"/>
                <a:gd name="T30" fmla="*/ 0 w 237"/>
                <a:gd name="T31" fmla="*/ 0 h 104"/>
                <a:gd name="T32" fmla="*/ 0 w 237"/>
                <a:gd name="T33" fmla="*/ 0 h 104"/>
                <a:gd name="T34" fmla="*/ 0 w 237"/>
                <a:gd name="T35" fmla="*/ 0 h 104"/>
                <a:gd name="T36" fmla="*/ 0 w 237"/>
                <a:gd name="T37" fmla="*/ 0 h 104"/>
                <a:gd name="T38" fmla="*/ 0 w 237"/>
                <a:gd name="T39" fmla="*/ 0 h 104"/>
                <a:gd name="T40" fmla="*/ 0 w 237"/>
                <a:gd name="T41" fmla="*/ 0 h 104"/>
                <a:gd name="T42" fmla="*/ 0 w 237"/>
                <a:gd name="T43" fmla="*/ 0 h 104"/>
                <a:gd name="T44" fmla="*/ 0 w 237"/>
                <a:gd name="T45" fmla="*/ 0 h 104"/>
                <a:gd name="T46" fmla="*/ 0 w 237"/>
                <a:gd name="T47" fmla="*/ 0 h 104"/>
                <a:gd name="T48" fmla="*/ 0 w 237"/>
                <a:gd name="T49" fmla="*/ 0 h 104"/>
                <a:gd name="T50" fmla="*/ 0 w 237"/>
                <a:gd name="T51" fmla="*/ 0 h 104"/>
                <a:gd name="T52" fmla="*/ 0 w 237"/>
                <a:gd name="T53" fmla="*/ 0 h 104"/>
                <a:gd name="T54" fmla="*/ 0 w 237"/>
                <a:gd name="T55" fmla="*/ 0 h 104"/>
                <a:gd name="T56" fmla="*/ 0 w 237"/>
                <a:gd name="T57" fmla="*/ 0 h 104"/>
                <a:gd name="T58" fmla="*/ 0 w 237"/>
                <a:gd name="T59" fmla="*/ 0 h 104"/>
                <a:gd name="T60" fmla="*/ 0 w 237"/>
                <a:gd name="T61" fmla="*/ 0 h 104"/>
                <a:gd name="T62" fmla="*/ 0 w 237"/>
                <a:gd name="T63" fmla="*/ 0 h 104"/>
                <a:gd name="T64" fmla="*/ 0 w 237"/>
                <a:gd name="T65" fmla="*/ 0 h 104"/>
                <a:gd name="T66" fmla="*/ 0 w 237"/>
                <a:gd name="T67" fmla="*/ 0 h 104"/>
                <a:gd name="T68" fmla="*/ 0 w 237"/>
                <a:gd name="T69" fmla="*/ 0 h 104"/>
                <a:gd name="T70" fmla="*/ 0 w 237"/>
                <a:gd name="T71" fmla="*/ 0 h 104"/>
                <a:gd name="T72" fmla="*/ 0 w 237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104"/>
                <a:gd name="T113" fmla="*/ 237 w 237"/>
                <a:gd name="T114" fmla="*/ 104 h 1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104">
                  <a:moveTo>
                    <a:pt x="226" y="69"/>
                  </a:moveTo>
                  <a:lnTo>
                    <a:pt x="229" y="71"/>
                  </a:lnTo>
                  <a:lnTo>
                    <a:pt x="235" y="77"/>
                  </a:lnTo>
                  <a:lnTo>
                    <a:pt x="237" y="80"/>
                  </a:lnTo>
                  <a:lnTo>
                    <a:pt x="237" y="85"/>
                  </a:lnTo>
                  <a:lnTo>
                    <a:pt x="223" y="85"/>
                  </a:lnTo>
                  <a:lnTo>
                    <a:pt x="210" y="88"/>
                  </a:lnTo>
                  <a:lnTo>
                    <a:pt x="196" y="91"/>
                  </a:lnTo>
                  <a:lnTo>
                    <a:pt x="182" y="94"/>
                  </a:lnTo>
                  <a:lnTo>
                    <a:pt x="169" y="96"/>
                  </a:lnTo>
                  <a:lnTo>
                    <a:pt x="156" y="99"/>
                  </a:lnTo>
                  <a:lnTo>
                    <a:pt x="142" y="101"/>
                  </a:lnTo>
                  <a:lnTo>
                    <a:pt x="128" y="104"/>
                  </a:lnTo>
                  <a:lnTo>
                    <a:pt x="115" y="91"/>
                  </a:lnTo>
                  <a:lnTo>
                    <a:pt x="99" y="80"/>
                  </a:lnTo>
                  <a:lnTo>
                    <a:pt x="85" y="66"/>
                  </a:lnTo>
                  <a:lnTo>
                    <a:pt x="69" y="55"/>
                  </a:lnTo>
                  <a:lnTo>
                    <a:pt x="51" y="41"/>
                  </a:lnTo>
                  <a:lnTo>
                    <a:pt x="35" y="30"/>
                  </a:lnTo>
                  <a:lnTo>
                    <a:pt x="19" y="20"/>
                  </a:lnTo>
                  <a:lnTo>
                    <a:pt x="0" y="9"/>
                  </a:lnTo>
                  <a:lnTo>
                    <a:pt x="14" y="4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9" y="6"/>
                  </a:lnTo>
                  <a:lnTo>
                    <a:pt x="92" y="11"/>
                  </a:lnTo>
                  <a:lnTo>
                    <a:pt x="109" y="14"/>
                  </a:lnTo>
                  <a:lnTo>
                    <a:pt x="125" y="14"/>
                  </a:lnTo>
                  <a:lnTo>
                    <a:pt x="139" y="20"/>
                  </a:lnTo>
                  <a:lnTo>
                    <a:pt x="152" y="23"/>
                  </a:lnTo>
                  <a:lnTo>
                    <a:pt x="166" y="28"/>
                  </a:lnTo>
                  <a:lnTo>
                    <a:pt x="180" y="34"/>
                  </a:lnTo>
                  <a:lnTo>
                    <a:pt x="191" y="39"/>
                  </a:lnTo>
                  <a:lnTo>
                    <a:pt x="205" y="47"/>
                  </a:lnTo>
                  <a:lnTo>
                    <a:pt x="216" y="58"/>
                  </a:lnTo>
                  <a:lnTo>
                    <a:pt x="226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7" name="Freeform 265"/>
            <p:cNvSpPr>
              <a:spLocks/>
            </p:cNvSpPr>
            <p:nvPr/>
          </p:nvSpPr>
          <p:spPr bwMode="auto">
            <a:xfrm>
              <a:off x="3114" y="2017"/>
              <a:ext cx="120" cy="177"/>
            </a:xfrm>
            <a:custGeom>
              <a:avLst/>
              <a:gdLst>
                <a:gd name="T0" fmla="*/ 0 w 482"/>
                <a:gd name="T1" fmla="*/ 0 h 706"/>
                <a:gd name="T2" fmla="*/ 0 w 482"/>
                <a:gd name="T3" fmla="*/ 0 h 706"/>
                <a:gd name="T4" fmla="*/ 0 w 482"/>
                <a:gd name="T5" fmla="*/ 0 h 706"/>
                <a:gd name="T6" fmla="*/ 0 w 482"/>
                <a:gd name="T7" fmla="*/ 0 h 706"/>
                <a:gd name="T8" fmla="*/ 0 w 482"/>
                <a:gd name="T9" fmla="*/ 0 h 706"/>
                <a:gd name="T10" fmla="*/ 0 w 482"/>
                <a:gd name="T11" fmla="*/ 0 h 706"/>
                <a:gd name="T12" fmla="*/ 0 w 482"/>
                <a:gd name="T13" fmla="*/ 0 h 706"/>
                <a:gd name="T14" fmla="*/ 0 w 482"/>
                <a:gd name="T15" fmla="*/ 0 h 706"/>
                <a:gd name="T16" fmla="*/ 0 w 482"/>
                <a:gd name="T17" fmla="*/ 0 h 706"/>
                <a:gd name="T18" fmla="*/ 0 w 482"/>
                <a:gd name="T19" fmla="*/ 0 h 706"/>
                <a:gd name="T20" fmla="*/ 0 w 482"/>
                <a:gd name="T21" fmla="*/ 0 h 706"/>
                <a:gd name="T22" fmla="*/ 0 w 482"/>
                <a:gd name="T23" fmla="*/ 0 h 706"/>
                <a:gd name="T24" fmla="*/ 0 w 482"/>
                <a:gd name="T25" fmla="*/ 0 h 706"/>
                <a:gd name="T26" fmla="*/ 0 w 482"/>
                <a:gd name="T27" fmla="*/ 0 h 706"/>
                <a:gd name="T28" fmla="*/ 0 w 482"/>
                <a:gd name="T29" fmla="*/ 0 h 706"/>
                <a:gd name="T30" fmla="*/ 0 w 482"/>
                <a:gd name="T31" fmla="*/ 0 h 706"/>
                <a:gd name="T32" fmla="*/ 0 w 482"/>
                <a:gd name="T33" fmla="*/ 0 h 706"/>
                <a:gd name="T34" fmla="*/ 0 w 482"/>
                <a:gd name="T35" fmla="*/ 0 h 706"/>
                <a:gd name="T36" fmla="*/ 0 w 482"/>
                <a:gd name="T37" fmla="*/ 0 h 706"/>
                <a:gd name="T38" fmla="*/ 0 w 482"/>
                <a:gd name="T39" fmla="*/ 0 h 706"/>
                <a:gd name="T40" fmla="*/ 0 w 482"/>
                <a:gd name="T41" fmla="*/ 0 h 706"/>
                <a:gd name="T42" fmla="*/ 0 w 482"/>
                <a:gd name="T43" fmla="*/ 0 h 706"/>
                <a:gd name="T44" fmla="*/ 0 w 482"/>
                <a:gd name="T45" fmla="*/ 0 h 706"/>
                <a:gd name="T46" fmla="*/ 0 w 482"/>
                <a:gd name="T47" fmla="*/ 0 h 706"/>
                <a:gd name="T48" fmla="*/ 0 w 482"/>
                <a:gd name="T49" fmla="*/ 0 h 706"/>
                <a:gd name="T50" fmla="*/ 0 w 482"/>
                <a:gd name="T51" fmla="*/ 0 h 706"/>
                <a:gd name="T52" fmla="*/ 0 w 482"/>
                <a:gd name="T53" fmla="*/ 0 h 706"/>
                <a:gd name="T54" fmla="*/ 0 w 482"/>
                <a:gd name="T55" fmla="*/ 0 h 706"/>
                <a:gd name="T56" fmla="*/ 0 w 482"/>
                <a:gd name="T57" fmla="*/ 0 h 706"/>
                <a:gd name="T58" fmla="*/ 0 w 482"/>
                <a:gd name="T59" fmla="*/ 0 h 706"/>
                <a:gd name="T60" fmla="*/ 0 w 482"/>
                <a:gd name="T61" fmla="*/ 0 h 706"/>
                <a:gd name="T62" fmla="*/ 0 w 482"/>
                <a:gd name="T63" fmla="*/ 0 h 706"/>
                <a:gd name="T64" fmla="*/ 0 w 482"/>
                <a:gd name="T65" fmla="*/ 0 h 706"/>
                <a:gd name="T66" fmla="*/ 0 w 482"/>
                <a:gd name="T67" fmla="*/ 0 h 706"/>
                <a:gd name="T68" fmla="*/ 0 w 482"/>
                <a:gd name="T69" fmla="*/ 0 h 706"/>
                <a:gd name="T70" fmla="*/ 0 w 482"/>
                <a:gd name="T71" fmla="*/ 0 h 706"/>
                <a:gd name="T72" fmla="*/ 0 w 482"/>
                <a:gd name="T73" fmla="*/ 0 h 706"/>
                <a:gd name="T74" fmla="*/ 0 w 482"/>
                <a:gd name="T75" fmla="*/ 0 h 706"/>
                <a:gd name="T76" fmla="*/ 0 w 482"/>
                <a:gd name="T77" fmla="*/ 0 h 706"/>
                <a:gd name="T78" fmla="*/ 0 w 482"/>
                <a:gd name="T79" fmla="*/ 0 h 706"/>
                <a:gd name="T80" fmla="*/ 0 w 482"/>
                <a:gd name="T81" fmla="*/ 0 h 706"/>
                <a:gd name="T82" fmla="*/ 0 w 482"/>
                <a:gd name="T83" fmla="*/ 0 h 706"/>
                <a:gd name="T84" fmla="*/ 0 w 482"/>
                <a:gd name="T85" fmla="*/ 0 h 706"/>
                <a:gd name="T86" fmla="*/ 0 w 482"/>
                <a:gd name="T87" fmla="*/ 0 h 706"/>
                <a:gd name="T88" fmla="*/ 0 w 482"/>
                <a:gd name="T89" fmla="*/ 0 h 7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2"/>
                <a:gd name="T136" fmla="*/ 0 h 706"/>
                <a:gd name="T137" fmla="*/ 482 w 482"/>
                <a:gd name="T138" fmla="*/ 706 h 7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2" h="706">
                  <a:moveTo>
                    <a:pt x="482" y="539"/>
                  </a:moveTo>
                  <a:lnTo>
                    <a:pt x="480" y="539"/>
                  </a:lnTo>
                  <a:lnTo>
                    <a:pt x="477" y="536"/>
                  </a:lnTo>
                  <a:lnTo>
                    <a:pt x="475" y="536"/>
                  </a:lnTo>
                  <a:lnTo>
                    <a:pt x="471" y="539"/>
                  </a:lnTo>
                  <a:lnTo>
                    <a:pt x="466" y="545"/>
                  </a:lnTo>
                  <a:lnTo>
                    <a:pt x="466" y="586"/>
                  </a:lnTo>
                  <a:lnTo>
                    <a:pt x="457" y="624"/>
                  </a:lnTo>
                  <a:lnTo>
                    <a:pt x="450" y="665"/>
                  </a:lnTo>
                  <a:lnTo>
                    <a:pt x="441" y="706"/>
                  </a:lnTo>
                  <a:lnTo>
                    <a:pt x="427" y="686"/>
                  </a:lnTo>
                  <a:lnTo>
                    <a:pt x="415" y="665"/>
                  </a:lnTo>
                  <a:lnTo>
                    <a:pt x="401" y="646"/>
                  </a:lnTo>
                  <a:lnTo>
                    <a:pt x="390" y="624"/>
                  </a:lnTo>
                  <a:lnTo>
                    <a:pt x="384" y="621"/>
                  </a:lnTo>
                  <a:lnTo>
                    <a:pt x="379" y="619"/>
                  </a:lnTo>
                  <a:lnTo>
                    <a:pt x="376" y="616"/>
                  </a:lnTo>
                  <a:lnTo>
                    <a:pt x="371" y="621"/>
                  </a:lnTo>
                  <a:lnTo>
                    <a:pt x="368" y="607"/>
                  </a:lnTo>
                  <a:lnTo>
                    <a:pt x="371" y="596"/>
                  </a:lnTo>
                  <a:lnTo>
                    <a:pt x="368" y="583"/>
                  </a:lnTo>
                  <a:lnTo>
                    <a:pt x="360" y="575"/>
                  </a:lnTo>
                  <a:lnTo>
                    <a:pt x="346" y="575"/>
                  </a:lnTo>
                  <a:lnTo>
                    <a:pt x="0" y="125"/>
                  </a:lnTo>
                  <a:lnTo>
                    <a:pt x="8" y="95"/>
                  </a:lnTo>
                  <a:lnTo>
                    <a:pt x="13" y="62"/>
                  </a:lnTo>
                  <a:lnTo>
                    <a:pt x="13" y="33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57" y="40"/>
                  </a:lnTo>
                  <a:lnTo>
                    <a:pt x="87" y="74"/>
                  </a:lnTo>
                  <a:lnTo>
                    <a:pt x="114" y="106"/>
                  </a:lnTo>
                  <a:lnTo>
                    <a:pt x="144" y="136"/>
                  </a:lnTo>
                  <a:lnTo>
                    <a:pt x="172" y="168"/>
                  </a:lnTo>
                  <a:lnTo>
                    <a:pt x="199" y="201"/>
                  </a:lnTo>
                  <a:lnTo>
                    <a:pt x="229" y="237"/>
                  </a:lnTo>
                  <a:lnTo>
                    <a:pt x="256" y="269"/>
                  </a:lnTo>
                  <a:lnTo>
                    <a:pt x="286" y="302"/>
                  </a:lnTo>
                  <a:lnTo>
                    <a:pt x="314" y="334"/>
                  </a:lnTo>
                  <a:lnTo>
                    <a:pt x="344" y="368"/>
                  </a:lnTo>
                  <a:lnTo>
                    <a:pt x="371" y="403"/>
                  </a:lnTo>
                  <a:lnTo>
                    <a:pt x="398" y="435"/>
                  </a:lnTo>
                  <a:lnTo>
                    <a:pt x="427" y="471"/>
                  </a:lnTo>
                  <a:lnTo>
                    <a:pt x="455" y="504"/>
                  </a:lnTo>
                  <a:lnTo>
                    <a:pt x="482" y="539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8" name="Freeform 266"/>
            <p:cNvSpPr>
              <a:spLocks/>
            </p:cNvSpPr>
            <p:nvPr/>
          </p:nvSpPr>
          <p:spPr bwMode="auto">
            <a:xfrm>
              <a:off x="3084" y="2022"/>
              <a:ext cx="114" cy="181"/>
            </a:xfrm>
            <a:custGeom>
              <a:avLst/>
              <a:gdLst>
                <a:gd name="T0" fmla="*/ 0 w 455"/>
                <a:gd name="T1" fmla="*/ 0 h 722"/>
                <a:gd name="T2" fmla="*/ 0 w 455"/>
                <a:gd name="T3" fmla="*/ 0 h 722"/>
                <a:gd name="T4" fmla="*/ 0 w 455"/>
                <a:gd name="T5" fmla="*/ 0 h 722"/>
                <a:gd name="T6" fmla="*/ 0 w 455"/>
                <a:gd name="T7" fmla="*/ 0 h 722"/>
                <a:gd name="T8" fmla="*/ 0 w 455"/>
                <a:gd name="T9" fmla="*/ 0 h 722"/>
                <a:gd name="T10" fmla="*/ 0 w 455"/>
                <a:gd name="T11" fmla="*/ 0 h 722"/>
                <a:gd name="T12" fmla="*/ 0 w 455"/>
                <a:gd name="T13" fmla="*/ 0 h 722"/>
                <a:gd name="T14" fmla="*/ 0 w 455"/>
                <a:gd name="T15" fmla="*/ 0 h 722"/>
                <a:gd name="T16" fmla="*/ 0 w 455"/>
                <a:gd name="T17" fmla="*/ 0 h 722"/>
                <a:gd name="T18" fmla="*/ 0 w 455"/>
                <a:gd name="T19" fmla="*/ 0 h 722"/>
                <a:gd name="T20" fmla="*/ 0 w 455"/>
                <a:gd name="T21" fmla="*/ 0 h 722"/>
                <a:gd name="T22" fmla="*/ 0 w 455"/>
                <a:gd name="T23" fmla="*/ 0 h 722"/>
                <a:gd name="T24" fmla="*/ 0 w 455"/>
                <a:gd name="T25" fmla="*/ 0 h 722"/>
                <a:gd name="T26" fmla="*/ 0 w 455"/>
                <a:gd name="T27" fmla="*/ 0 h 722"/>
                <a:gd name="T28" fmla="*/ 0 w 455"/>
                <a:gd name="T29" fmla="*/ 0 h 722"/>
                <a:gd name="T30" fmla="*/ 0 w 455"/>
                <a:gd name="T31" fmla="*/ 0 h 722"/>
                <a:gd name="T32" fmla="*/ 0 w 455"/>
                <a:gd name="T33" fmla="*/ 0 h 722"/>
                <a:gd name="T34" fmla="*/ 0 w 455"/>
                <a:gd name="T35" fmla="*/ 0 h 722"/>
                <a:gd name="T36" fmla="*/ 0 w 455"/>
                <a:gd name="T37" fmla="*/ 0 h 722"/>
                <a:gd name="T38" fmla="*/ 0 w 455"/>
                <a:gd name="T39" fmla="*/ 0 h 722"/>
                <a:gd name="T40" fmla="*/ 0 w 455"/>
                <a:gd name="T41" fmla="*/ 0 h 722"/>
                <a:gd name="T42" fmla="*/ 0 w 455"/>
                <a:gd name="T43" fmla="*/ 0 h 722"/>
                <a:gd name="T44" fmla="*/ 0 w 455"/>
                <a:gd name="T45" fmla="*/ 0 h 722"/>
                <a:gd name="T46" fmla="*/ 0 w 455"/>
                <a:gd name="T47" fmla="*/ 0 h 722"/>
                <a:gd name="T48" fmla="*/ 0 w 455"/>
                <a:gd name="T49" fmla="*/ 0 h 722"/>
                <a:gd name="T50" fmla="*/ 0 w 455"/>
                <a:gd name="T51" fmla="*/ 0 h 722"/>
                <a:gd name="T52" fmla="*/ 0 w 455"/>
                <a:gd name="T53" fmla="*/ 0 h 722"/>
                <a:gd name="T54" fmla="*/ 0 w 455"/>
                <a:gd name="T55" fmla="*/ 0 h 722"/>
                <a:gd name="T56" fmla="*/ 0 w 455"/>
                <a:gd name="T57" fmla="*/ 0 h 722"/>
                <a:gd name="T58" fmla="*/ 0 w 455"/>
                <a:gd name="T59" fmla="*/ 0 h 722"/>
                <a:gd name="T60" fmla="*/ 0 w 455"/>
                <a:gd name="T61" fmla="*/ 0 h 722"/>
                <a:gd name="T62" fmla="*/ 0 w 455"/>
                <a:gd name="T63" fmla="*/ 0 h 722"/>
                <a:gd name="T64" fmla="*/ 0 w 455"/>
                <a:gd name="T65" fmla="*/ 0 h 722"/>
                <a:gd name="T66" fmla="*/ 0 w 455"/>
                <a:gd name="T67" fmla="*/ 0 h 722"/>
                <a:gd name="T68" fmla="*/ 0 w 455"/>
                <a:gd name="T69" fmla="*/ 0 h 722"/>
                <a:gd name="T70" fmla="*/ 0 w 455"/>
                <a:gd name="T71" fmla="*/ 0 h 722"/>
                <a:gd name="T72" fmla="*/ 0 w 455"/>
                <a:gd name="T73" fmla="*/ 0 h 722"/>
                <a:gd name="T74" fmla="*/ 0 w 455"/>
                <a:gd name="T75" fmla="*/ 0 h 722"/>
                <a:gd name="T76" fmla="*/ 0 w 455"/>
                <a:gd name="T77" fmla="*/ 0 h 722"/>
                <a:gd name="T78" fmla="*/ 0 w 455"/>
                <a:gd name="T79" fmla="*/ 0 h 722"/>
                <a:gd name="T80" fmla="*/ 0 w 455"/>
                <a:gd name="T81" fmla="*/ 0 h 722"/>
                <a:gd name="T82" fmla="*/ 0 w 455"/>
                <a:gd name="T83" fmla="*/ 0 h 722"/>
                <a:gd name="T84" fmla="*/ 0 w 455"/>
                <a:gd name="T85" fmla="*/ 0 h 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722"/>
                <a:gd name="T131" fmla="*/ 455 w 455"/>
                <a:gd name="T132" fmla="*/ 722 h 7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722">
                  <a:moveTo>
                    <a:pt x="126" y="136"/>
                  </a:moveTo>
                  <a:lnTo>
                    <a:pt x="455" y="561"/>
                  </a:lnTo>
                  <a:lnTo>
                    <a:pt x="444" y="586"/>
                  </a:lnTo>
                  <a:lnTo>
                    <a:pt x="441" y="621"/>
                  </a:lnTo>
                  <a:lnTo>
                    <a:pt x="436" y="653"/>
                  </a:lnTo>
                  <a:lnTo>
                    <a:pt x="434" y="687"/>
                  </a:lnTo>
                  <a:lnTo>
                    <a:pt x="430" y="722"/>
                  </a:lnTo>
                  <a:lnTo>
                    <a:pt x="409" y="694"/>
                  </a:lnTo>
                  <a:lnTo>
                    <a:pt x="390" y="667"/>
                  </a:lnTo>
                  <a:lnTo>
                    <a:pt x="374" y="643"/>
                  </a:lnTo>
                  <a:lnTo>
                    <a:pt x="354" y="616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40" y="605"/>
                  </a:lnTo>
                  <a:lnTo>
                    <a:pt x="344" y="593"/>
                  </a:lnTo>
                  <a:lnTo>
                    <a:pt x="340" y="583"/>
                  </a:lnTo>
                  <a:lnTo>
                    <a:pt x="335" y="575"/>
                  </a:lnTo>
                  <a:lnTo>
                    <a:pt x="330" y="577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17" y="567"/>
                  </a:lnTo>
                  <a:lnTo>
                    <a:pt x="275" y="512"/>
                  </a:lnTo>
                  <a:lnTo>
                    <a:pt x="237" y="455"/>
                  </a:lnTo>
                  <a:lnTo>
                    <a:pt x="196" y="400"/>
                  </a:lnTo>
                  <a:lnTo>
                    <a:pt x="158" y="346"/>
                  </a:lnTo>
                  <a:lnTo>
                    <a:pt x="117" y="289"/>
                  </a:lnTo>
                  <a:lnTo>
                    <a:pt x="80" y="234"/>
                  </a:lnTo>
                  <a:lnTo>
                    <a:pt x="39" y="179"/>
                  </a:lnTo>
                  <a:lnTo>
                    <a:pt x="0" y="126"/>
                  </a:lnTo>
                  <a:lnTo>
                    <a:pt x="2" y="96"/>
                  </a:lnTo>
                  <a:lnTo>
                    <a:pt x="2" y="62"/>
                  </a:lnTo>
                  <a:lnTo>
                    <a:pt x="5" y="30"/>
                  </a:lnTo>
                  <a:lnTo>
                    <a:pt x="14" y="0"/>
                  </a:lnTo>
                  <a:lnTo>
                    <a:pt x="27" y="16"/>
                  </a:lnTo>
                  <a:lnTo>
                    <a:pt x="44" y="32"/>
                  </a:lnTo>
                  <a:lnTo>
                    <a:pt x="57" y="49"/>
                  </a:lnTo>
                  <a:lnTo>
                    <a:pt x="71" y="65"/>
                  </a:lnTo>
                  <a:lnTo>
                    <a:pt x="82" y="85"/>
                  </a:lnTo>
                  <a:lnTo>
                    <a:pt x="96" y="101"/>
                  </a:lnTo>
                  <a:lnTo>
                    <a:pt x="112" y="120"/>
                  </a:lnTo>
                  <a:lnTo>
                    <a:pt x="126" y="136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9" name="Freeform 267"/>
            <p:cNvSpPr>
              <a:spLocks/>
            </p:cNvSpPr>
            <p:nvPr/>
          </p:nvSpPr>
          <p:spPr bwMode="auto">
            <a:xfrm>
              <a:off x="3049" y="2022"/>
              <a:ext cx="112" cy="186"/>
            </a:xfrm>
            <a:custGeom>
              <a:avLst/>
              <a:gdLst>
                <a:gd name="T0" fmla="*/ 0 w 449"/>
                <a:gd name="T1" fmla="*/ 0 h 741"/>
                <a:gd name="T2" fmla="*/ 0 w 449"/>
                <a:gd name="T3" fmla="*/ 0 h 741"/>
                <a:gd name="T4" fmla="*/ 0 w 449"/>
                <a:gd name="T5" fmla="*/ 0 h 741"/>
                <a:gd name="T6" fmla="*/ 0 w 449"/>
                <a:gd name="T7" fmla="*/ 0 h 741"/>
                <a:gd name="T8" fmla="*/ 0 w 449"/>
                <a:gd name="T9" fmla="*/ 0 h 741"/>
                <a:gd name="T10" fmla="*/ 0 w 449"/>
                <a:gd name="T11" fmla="*/ 0 h 741"/>
                <a:gd name="T12" fmla="*/ 0 w 449"/>
                <a:gd name="T13" fmla="*/ 0 h 741"/>
                <a:gd name="T14" fmla="*/ 0 w 449"/>
                <a:gd name="T15" fmla="*/ 0 h 741"/>
                <a:gd name="T16" fmla="*/ 0 w 449"/>
                <a:gd name="T17" fmla="*/ 0 h 741"/>
                <a:gd name="T18" fmla="*/ 0 w 449"/>
                <a:gd name="T19" fmla="*/ 0 h 741"/>
                <a:gd name="T20" fmla="*/ 0 w 449"/>
                <a:gd name="T21" fmla="*/ 0 h 741"/>
                <a:gd name="T22" fmla="*/ 0 w 449"/>
                <a:gd name="T23" fmla="*/ 0 h 741"/>
                <a:gd name="T24" fmla="*/ 0 w 449"/>
                <a:gd name="T25" fmla="*/ 0 h 741"/>
                <a:gd name="T26" fmla="*/ 0 w 449"/>
                <a:gd name="T27" fmla="*/ 0 h 741"/>
                <a:gd name="T28" fmla="*/ 0 w 449"/>
                <a:gd name="T29" fmla="*/ 0 h 741"/>
                <a:gd name="T30" fmla="*/ 0 w 449"/>
                <a:gd name="T31" fmla="*/ 0 h 741"/>
                <a:gd name="T32" fmla="*/ 0 w 449"/>
                <a:gd name="T33" fmla="*/ 0 h 741"/>
                <a:gd name="T34" fmla="*/ 0 w 449"/>
                <a:gd name="T35" fmla="*/ 0 h 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741"/>
                <a:gd name="T56" fmla="*/ 449 w 449"/>
                <a:gd name="T57" fmla="*/ 741 h 7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741">
                  <a:moveTo>
                    <a:pt x="449" y="580"/>
                  </a:moveTo>
                  <a:lnTo>
                    <a:pt x="439" y="618"/>
                  </a:lnTo>
                  <a:lnTo>
                    <a:pt x="433" y="659"/>
                  </a:lnTo>
                  <a:lnTo>
                    <a:pt x="428" y="701"/>
                  </a:lnTo>
                  <a:lnTo>
                    <a:pt x="420" y="741"/>
                  </a:lnTo>
                  <a:lnTo>
                    <a:pt x="371" y="671"/>
                  </a:lnTo>
                  <a:lnTo>
                    <a:pt x="322" y="600"/>
                  </a:lnTo>
                  <a:lnTo>
                    <a:pt x="272" y="529"/>
                  </a:lnTo>
                  <a:lnTo>
                    <a:pt x="224" y="457"/>
                  </a:lnTo>
                  <a:lnTo>
                    <a:pt x="175" y="386"/>
                  </a:lnTo>
                  <a:lnTo>
                    <a:pt x="125" y="315"/>
                  </a:lnTo>
                  <a:lnTo>
                    <a:pt x="79" y="242"/>
                  </a:lnTo>
                  <a:lnTo>
                    <a:pt x="33" y="172"/>
                  </a:lnTo>
                  <a:lnTo>
                    <a:pt x="3" y="133"/>
                  </a:lnTo>
                  <a:lnTo>
                    <a:pt x="0" y="85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449" y="58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0" name="Freeform 268"/>
            <p:cNvSpPr>
              <a:spLocks/>
            </p:cNvSpPr>
            <p:nvPr/>
          </p:nvSpPr>
          <p:spPr bwMode="auto">
            <a:xfrm>
              <a:off x="2733" y="2025"/>
              <a:ext cx="78" cy="178"/>
            </a:xfrm>
            <a:custGeom>
              <a:avLst/>
              <a:gdLst>
                <a:gd name="T0" fmla="*/ 0 w 314"/>
                <a:gd name="T1" fmla="*/ 0 h 713"/>
                <a:gd name="T2" fmla="*/ 0 w 314"/>
                <a:gd name="T3" fmla="*/ 0 h 713"/>
                <a:gd name="T4" fmla="*/ 0 w 314"/>
                <a:gd name="T5" fmla="*/ 0 h 713"/>
                <a:gd name="T6" fmla="*/ 0 w 314"/>
                <a:gd name="T7" fmla="*/ 0 h 713"/>
                <a:gd name="T8" fmla="*/ 0 w 314"/>
                <a:gd name="T9" fmla="*/ 0 h 713"/>
                <a:gd name="T10" fmla="*/ 0 w 314"/>
                <a:gd name="T11" fmla="*/ 0 h 713"/>
                <a:gd name="T12" fmla="*/ 0 w 314"/>
                <a:gd name="T13" fmla="*/ 0 h 713"/>
                <a:gd name="T14" fmla="*/ 0 w 314"/>
                <a:gd name="T15" fmla="*/ 0 h 713"/>
                <a:gd name="T16" fmla="*/ 0 w 314"/>
                <a:gd name="T17" fmla="*/ 0 h 713"/>
                <a:gd name="T18" fmla="*/ 0 w 314"/>
                <a:gd name="T19" fmla="*/ 0 h 713"/>
                <a:gd name="T20" fmla="*/ 0 w 314"/>
                <a:gd name="T21" fmla="*/ 0 h 713"/>
                <a:gd name="T22" fmla="*/ 0 w 314"/>
                <a:gd name="T23" fmla="*/ 0 h 713"/>
                <a:gd name="T24" fmla="*/ 0 w 314"/>
                <a:gd name="T25" fmla="*/ 0 h 713"/>
                <a:gd name="T26" fmla="*/ 0 w 314"/>
                <a:gd name="T27" fmla="*/ 0 h 713"/>
                <a:gd name="T28" fmla="*/ 0 w 314"/>
                <a:gd name="T29" fmla="*/ 0 h 713"/>
                <a:gd name="T30" fmla="*/ 0 w 314"/>
                <a:gd name="T31" fmla="*/ 0 h 713"/>
                <a:gd name="T32" fmla="*/ 0 w 314"/>
                <a:gd name="T33" fmla="*/ 0 h 713"/>
                <a:gd name="T34" fmla="*/ 0 w 314"/>
                <a:gd name="T35" fmla="*/ 0 h 713"/>
                <a:gd name="T36" fmla="*/ 0 w 314"/>
                <a:gd name="T37" fmla="*/ 0 h 713"/>
                <a:gd name="T38" fmla="*/ 0 w 314"/>
                <a:gd name="T39" fmla="*/ 0 h 713"/>
                <a:gd name="T40" fmla="*/ 0 w 314"/>
                <a:gd name="T41" fmla="*/ 0 h 713"/>
                <a:gd name="T42" fmla="*/ 0 w 314"/>
                <a:gd name="T43" fmla="*/ 0 h 713"/>
                <a:gd name="T44" fmla="*/ 0 w 314"/>
                <a:gd name="T45" fmla="*/ 0 h 713"/>
                <a:gd name="T46" fmla="*/ 0 w 314"/>
                <a:gd name="T47" fmla="*/ 0 h 713"/>
                <a:gd name="T48" fmla="*/ 0 w 314"/>
                <a:gd name="T49" fmla="*/ 0 h 713"/>
                <a:gd name="T50" fmla="*/ 0 w 314"/>
                <a:gd name="T51" fmla="*/ 0 h 713"/>
                <a:gd name="T52" fmla="*/ 0 w 314"/>
                <a:gd name="T53" fmla="*/ 0 h 713"/>
                <a:gd name="T54" fmla="*/ 0 w 314"/>
                <a:gd name="T55" fmla="*/ 0 h 713"/>
                <a:gd name="T56" fmla="*/ 0 w 314"/>
                <a:gd name="T57" fmla="*/ 0 h 713"/>
                <a:gd name="T58" fmla="*/ 0 w 314"/>
                <a:gd name="T59" fmla="*/ 0 h 713"/>
                <a:gd name="T60" fmla="*/ 0 w 314"/>
                <a:gd name="T61" fmla="*/ 0 h 713"/>
                <a:gd name="T62" fmla="*/ 0 w 314"/>
                <a:gd name="T63" fmla="*/ 0 h 713"/>
                <a:gd name="T64" fmla="*/ 0 w 314"/>
                <a:gd name="T65" fmla="*/ 0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713"/>
                <a:gd name="T101" fmla="*/ 314 w 314"/>
                <a:gd name="T102" fmla="*/ 713 h 7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713">
                  <a:moveTo>
                    <a:pt x="248" y="474"/>
                  </a:moveTo>
                  <a:lnTo>
                    <a:pt x="259" y="501"/>
                  </a:lnTo>
                  <a:lnTo>
                    <a:pt x="275" y="539"/>
                  </a:lnTo>
                  <a:lnTo>
                    <a:pt x="294" y="572"/>
                  </a:lnTo>
                  <a:lnTo>
                    <a:pt x="314" y="580"/>
                  </a:lnTo>
                  <a:lnTo>
                    <a:pt x="308" y="616"/>
                  </a:lnTo>
                  <a:lnTo>
                    <a:pt x="305" y="646"/>
                  </a:lnTo>
                  <a:lnTo>
                    <a:pt x="305" y="678"/>
                  </a:lnTo>
                  <a:lnTo>
                    <a:pt x="305" y="713"/>
                  </a:lnTo>
                  <a:lnTo>
                    <a:pt x="270" y="646"/>
                  </a:lnTo>
                  <a:lnTo>
                    <a:pt x="234" y="575"/>
                  </a:lnTo>
                  <a:lnTo>
                    <a:pt x="199" y="506"/>
                  </a:lnTo>
                  <a:lnTo>
                    <a:pt x="163" y="435"/>
                  </a:lnTo>
                  <a:lnTo>
                    <a:pt x="128" y="368"/>
                  </a:lnTo>
                  <a:lnTo>
                    <a:pt x="96" y="299"/>
                  </a:lnTo>
                  <a:lnTo>
                    <a:pt x="60" y="228"/>
                  </a:lnTo>
                  <a:lnTo>
                    <a:pt x="27" y="161"/>
                  </a:lnTo>
                  <a:lnTo>
                    <a:pt x="25" y="150"/>
                  </a:lnTo>
                  <a:lnTo>
                    <a:pt x="22" y="145"/>
                  </a:lnTo>
                  <a:lnTo>
                    <a:pt x="16" y="138"/>
                  </a:lnTo>
                  <a:lnTo>
                    <a:pt x="8" y="138"/>
                  </a:lnTo>
                  <a:lnTo>
                    <a:pt x="6" y="106"/>
                  </a:lnTo>
                  <a:lnTo>
                    <a:pt x="3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36" y="60"/>
                  </a:lnTo>
                  <a:lnTo>
                    <a:pt x="66" y="117"/>
                  </a:lnTo>
                  <a:lnTo>
                    <a:pt x="96" y="177"/>
                  </a:lnTo>
                  <a:lnTo>
                    <a:pt x="126" y="237"/>
                  </a:lnTo>
                  <a:lnTo>
                    <a:pt x="156" y="297"/>
                  </a:lnTo>
                  <a:lnTo>
                    <a:pt x="186" y="357"/>
                  </a:lnTo>
                  <a:lnTo>
                    <a:pt x="216" y="414"/>
                  </a:lnTo>
                  <a:lnTo>
                    <a:pt x="248" y="47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1" name="Freeform 269"/>
            <p:cNvSpPr>
              <a:spLocks/>
            </p:cNvSpPr>
            <p:nvPr/>
          </p:nvSpPr>
          <p:spPr bwMode="auto">
            <a:xfrm>
              <a:off x="2838" y="2041"/>
              <a:ext cx="116" cy="61"/>
            </a:xfrm>
            <a:custGeom>
              <a:avLst/>
              <a:gdLst>
                <a:gd name="T0" fmla="*/ 0 w 464"/>
                <a:gd name="T1" fmla="*/ 0 h 245"/>
                <a:gd name="T2" fmla="*/ 0 w 464"/>
                <a:gd name="T3" fmla="*/ 0 h 245"/>
                <a:gd name="T4" fmla="*/ 0 w 464"/>
                <a:gd name="T5" fmla="*/ 0 h 245"/>
                <a:gd name="T6" fmla="*/ 0 w 464"/>
                <a:gd name="T7" fmla="*/ 0 h 245"/>
                <a:gd name="T8" fmla="*/ 0 w 464"/>
                <a:gd name="T9" fmla="*/ 0 h 245"/>
                <a:gd name="T10" fmla="*/ 0 w 464"/>
                <a:gd name="T11" fmla="*/ 0 h 245"/>
                <a:gd name="T12" fmla="*/ 0 w 464"/>
                <a:gd name="T13" fmla="*/ 0 h 245"/>
                <a:gd name="T14" fmla="*/ 0 w 464"/>
                <a:gd name="T15" fmla="*/ 0 h 245"/>
                <a:gd name="T16" fmla="*/ 0 w 464"/>
                <a:gd name="T17" fmla="*/ 0 h 245"/>
                <a:gd name="T18" fmla="*/ 0 w 464"/>
                <a:gd name="T19" fmla="*/ 0 h 245"/>
                <a:gd name="T20" fmla="*/ 0 w 464"/>
                <a:gd name="T21" fmla="*/ 0 h 245"/>
                <a:gd name="T22" fmla="*/ 0 w 464"/>
                <a:gd name="T23" fmla="*/ 0 h 245"/>
                <a:gd name="T24" fmla="*/ 0 w 464"/>
                <a:gd name="T25" fmla="*/ 0 h 245"/>
                <a:gd name="T26" fmla="*/ 0 w 464"/>
                <a:gd name="T27" fmla="*/ 0 h 245"/>
                <a:gd name="T28" fmla="*/ 0 w 464"/>
                <a:gd name="T29" fmla="*/ 0 h 245"/>
                <a:gd name="T30" fmla="*/ 0 w 464"/>
                <a:gd name="T31" fmla="*/ 0 h 245"/>
                <a:gd name="T32" fmla="*/ 0 w 464"/>
                <a:gd name="T33" fmla="*/ 0 h 245"/>
                <a:gd name="T34" fmla="*/ 0 w 464"/>
                <a:gd name="T35" fmla="*/ 0 h 245"/>
                <a:gd name="T36" fmla="*/ 0 w 464"/>
                <a:gd name="T37" fmla="*/ 0 h 245"/>
                <a:gd name="T38" fmla="*/ 0 w 464"/>
                <a:gd name="T39" fmla="*/ 0 h 245"/>
                <a:gd name="T40" fmla="*/ 0 w 464"/>
                <a:gd name="T41" fmla="*/ 0 h 245"/>
                <a:gd name="T42" fmla="*/ 0 w 464"/>
                <a:gd name="T43" fmla="*/ 0 h 245"/>
                <a:gd name="T44" fmla="*/ 0 w 464"/>
                <a:gd name="T45" fmla="*/ 0 h 245"/>
                <a:gd name="T46" fmla="*/ 0 w 464"/>
                <a:gd name="T47" fmla="*/ 0 h 245"/>
                <a:gd name="T48" fmla="*/ 0 w 464"/>
                <a:gd name="T49" fmla="*/ 0 h 245"/>
                <a:gd name="T50" fmla="*/ 0 w 464"/>
                <a:gd name="T51" fmla="*/ 0 h 245"/>
                <a:gd name="T52" fmla="*/ 0 w 464"/>
                <a:gd name="T53" fmla="*/ 0 h 245"/>
                <a:gd name="T54" fmla="*/ 0 w 464"/>
                <a:gd name="T55" fmla="*/ 0 h 245"/>
                <a:gd name="T56" fmla="*/ 0 w 464"/>
                <a:gd name="T57" fmla="*/ 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4"/>
                <a:gd name="T88" fmla="*/ 0 h 245"/>
                <a:gd name="T89" fmla="*/ 464 w 464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4" h="245">
                  <a:moveTo>
                    <a:pt x="464" y="139"/>
                  </a:moveTo>
                  <a:lnTo>
                    <a:pt x="455" y="166"/>
                  </a:lnTo>
                  <a:lnTo>
                    <a:pt x="439" y="191"/>
                  </a:lnTo>
                  <a:lnTo>
                    <a:pt x="417" y="209"/>
                  </a:lnTo>
                  <a:lnTo>
                    <a:pt x="387" y="223"/>
                  </a:lnTo>
                  <a:lnTo>
                    <a:pt x="354" y="234"/>
                  </a:lnTo>
                  <a:lnTo>
                    <a:pt x="319" y="243"/>
                  </a:lnTo>
                  <a:lnTo>
                    <a:pt x="281" y="245"/>
                  </a:lnTo>
                  <a:lnTo>
                    <a:pt x="240" y="245"/>
                  </a:lnTo>
                  <a:lnTo>
                    <a:pt x="199" y="243"/>
                  </a:lnTo>
                  <a:lnTo>
                    <a:pt x="161" y="234"/>
                  </a:lnTo>
                  <a:lnTo>
                    <a:pt x="122" y="227"/>
                  </a:lnTo>
                  <a:lnTo>
                    <a:pt x="87" y="213"/>
                  </a:lnTo>
                  <a:lnTo>
                    <a:pt x="57" y="197"/>
                  </a:lnTo>
                  <a:lnTo>
                    <a:pt x="33" y="177"/>
                  </a:lnTo>
                  <a:lnTo>
                    <a:pt x="11" y="158"/>
                  </a:lnTo>
                  <a:lnTo>
                    <a:pt x="0" y="133"/>
                  </a:lnTo>
                  <a:lnTo>
                    <a:pt x="9" y="115"/>
                  </a:lnTo>
                  <a:lnTo>
                    <a:pt x="14" y="76"/>
                  </a:lnTo>
                  <a:lnTo>
                    <a:pt x="27" y="41"/>
                  </a:lnTo>
                  <a:lnTo>
                    <a:pt x="60" y="25"/>
                  </a:lnTo>
                  <a:lnTo>
                    <a:pt x="152" y="6"/>
                  </a:lnTo>
                  <a:lnTo>
                    <a:pt x="234" y="0"/>
                  </a:lnTo>
                  <a:lnTo>
                    <a:pt x="303" y="6"/>
                  </a:lnTo>
                  <a:lnTo>
                    <a:pt x="357" y="25"/>
                  </a:lnTo>
                  <a:lnTo>
                    <a:pt x="400" y="50"/>
                  </a:lnTo>
                  <a:lnTo>
                    <a:pt x="434" y="76"/>
                  </a:lnTo>
                  <a:lnTo>
                    <a:pt x="455" y="110"/>
                  </a:lnTo>
                  <a:lnTo>
                    <a:pt x="464" y="139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2" name="Freeform 270"/>
            <p:cNvSpPr>
              <a:spLocks/>
            </p:cNvSpPr>
            <p:nvPr/>
          </p:nvSpPr>
          <p:spPr bwMode="auto">
            <a:xfrm>
              <a:off x="2777" y="2039"/>
              <a:ext cx="66" cy="19"/>
            </a:xfrm>
            <a:custGeom>
              <a:avLst/>
              <a:gdLst>
                <a:gd name="T0" fmla="*/ 0 w 262"/>
                <a:gd name="T1" fmla="*/ 0 h 79"/>
                <a:gd name="T2" fmla="*/ 0 w 262"/>
                <a:gd name="T3" fmla="*/ 0 h 79"/>
                <a:gd name="T4" fmla="*/ 0 w 262"/>
                <a:gd name="T5" fmla="*/ 0 h 79"/>
                <a:gd name="T6" fmla="*/ 0 w 262"/>
                <a:gd name="T7" fmla="*/ 0 h 79"/>
                <a:gd name="T8" fmla="*/ 0 w 262"/>
                <a:gd name="T9" fmla="*/ 0 h 79"/>
                <a:gd name="T10" fmla="*/ 0 w 262"/>
                <a:gd name="T11" fmla="*/ 0 h 79"/>
                <a:gd name="T12" fmla="*/ 0 w 262"/>
                <a:gd name="T13" fmla="*/ 0 h 79"/>
                <a:gd name="T14" fmla="*/ 0 w 262"/>
                <a:gd name="T15" fmla="*/ 0 h 79"/>
                <a:gd name="T16" fmla="*/ 0 w 262"/>
                <a:gd name="T17" fmla="*/ 0 h 79"/>
                <a:gd name="T18" fmla="*/ 0 w 262"/>
                <a:gd name="T19" fmla="*/ 0 h 79"/>
                <a:gd name="T20" fmla="*/ 0 w 262"/>
                <a:gd name="T21" fmla="*/ 0 h 79"/>
                <a:gd name="T22" fmla="*/ 0 w 262"/>
                <a:gd name="T23" fmla="*/ 0 h 79"/>
                <a:gd name="T24" fmla="*/ 0 w 262"/>
                <a:gd name="T25" fmla="*/ 0 h 79"/>
                <a:gd name="T26" fmla="*/ 0 w 262"/>
                <a:gd name="T27" fmla="*/ 0 h 79"/>
                <a:gd name="T28" fmla="*/ 0 w 262"/>
                <a:gd name="T29" fmla="*/ 0 h 79"/>
                <a:gd name="T30" fmla="*/ 0 w 262"/>
                <a:gd name="T31" fmla="*/ 0 h 79"/>
                <a:gd name="T32" fmla="*/ 0 w 262"/>
                <a:gd name="T33" fmla="*/ 0 h 79"/>
                <a:gd name="T34" fmla="*/ 0 w 262"/>
                <a:gd name="T35" fmla="*/ 0 h 79"/>
                <a:gd name="T36" fmla="*/ 0 w 262"/>
                <a:gd name="T37" fmla="*/ 0 h 79"/>
                <a:gd name="T38" fmla="*/ 0 w 262"/>
                <a:gd name="T39" fmla="*/ 0 h 79"/>
                <a:gd name="T40" fmla="*/ 0 w 262"/>
                <a:gd name="T41" fmla="*/ 0 h 79"/>
                <a:gd name="T42" fmla="*/ 0 w 262"/>
                <a:gd name="T43" fmla="*/ 0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79"/>
                <a:gd name="T68" fmla="*/ 262 w 26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79">
                  <a:moveTo>
                    <a:pt x="262" y="43"/>
                  </a:moveTo>
                  <a:lnTo>
                    <a:pt x="232" y="79"/>
                  </a:lnTo>
                  <a:lnTo>
                    <a:pt x="204" y="73"/>
                  </a:lnTo>
                  <a:lnTo>
                    <a:pt x="175" y="68"/>
                  </a:lnTo>
                  <a:lnTo>
                    <a:pt x="147" y="63"/>
                  </a:lnTo>
                  <a:lnTo>
                    <a:pt x="117" y="61"/>
                  </a:lnTo>
                  <a:lnTo>
                    <a:pt x="87" y="55"/>
                  </a:lnTo>
                  <a:lnTo>
                    <a:pt x="57" y="52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11" y="31"/>
                  </a:lnTo>
                  <a:lnTo>
                    <a:pt x="27" y="17"/>
                  </a:lnTo>
                  <a:lnTo>
                    <a:pt x="50" y="8"/>
                  </a:lnTo>
                  <a:lnTo>
                    <a:pt x="71" y="0"/>
                  </a:lnTo>
                  <a:lnTo>
                    <a:pt x="96" y="3"/>
                  </a:lnTo>
                  <a:lnTo>
                    <a:pt x="121" y="6"/>
                  </a:lnTo>
                  <a:lnTo>
                    <a:pt x="145" y="8"/>
                  </a:lnTo>
                  <a:lnTo>
                    <a:pt x="169" y="13"/>
                  </a:lnTo>
                  <a:lnTo>
                    <a:pt x="194" y="20"/>
                  </a:lnTo>
                  <a:lnTo>
                    <a:pt x="216" y="25"/>
                  </a:lnTo>
                  <a:lnTo>
                    <a:pt x="240" y="33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3" name="Freeform 271"/>
            <p:cNvSpPr>
              <a:spLocks/>
            </p:cNvSpPr>
            <p:nvPr/>
          </p:nvSpPr>
          <p:spPr bwMode="auto">
            <a:xfrm>
              <a:off x="2941" y="2040"/>
              <a:ext cx="64" cy="41"/>
            </a:xfrm>
            <a:custGeom>
              <a:avLst/>
              <a:gdLst>
                <a:gd name="T0" fmla="*/ 0 w 255"/>
                <a:gd name="T1" fmla="*/ 0 h 163"/>
                <a:gd name="T2" fmla="*/ 0 w 255"/>
                <a:gd name="T3" fmla="*/ 0 h 163"/>
                <a:gd name="T4" fmla="*/ 0 w 255"/>
                <a:gd name="T5" fmla="*/ 0 h 163"/>
                <a:gd name="T6" fmla="*/ 0 w 255"/>
                <a:gd name="T7" fmla="*/ 0 h 163"/>
                <a:gd name="T8" fmla="*/ 0 w 255"/>
                <a:gd name="T9" fmla="*/ 0 h 163"/>
                <a:gd name="T10" fmla="*/ 0 w 255"/>
                <a:gd name="T11" fmla="*/ 0 h 163"/>
                <a:gd name="T12" fmla="*/ 0 w 255"/>
                <a:gd name="T13" fmla="*/ 0 h 163"/>
                <a:gd name="T14" fmla="*/ 0 w 255"/>
                <a:gd name="T15" fmla="*/ 0 h 163"/>
                <a:gd name="T16" fmla="*/ 0 w 255"/>
                <a:gd name="T17" fmla="*/ 0 h 163"/>
                <a:gd name="T18" fmla="*/ 0 w 255"/>
                <a:gd name="T19" fmla="*/ 0 h 163"/>
                <a:gd name="T20" fmla="*/ 0 w 255"/>
                <a:gd name="T21" fmla="*/ 0 h 163"/>
                <a:gd name="T22" fmla="*/ 0 w 255"/>
                <a:gd name="T23" fmla="*/ 0 h 163"/>
                <a:gd name="T24" fmla="*/ 0 w 255"/>
                <a:gd name="T25" fmla="*/ 0 h 163"/>
                <a:gd name="T26" fmla="*/ 0 w 255"/>
                <a:gd name="T27" fmla="*/ 0 h 163"/>
                <a:gd name="T28" fmla="*/ 0 w 255"/>
                <a:gd name="T29" fmla="*/ 0 h 163"/>
                <a:gd name="T30" fmla="*/ 0 w 255"/>
                <a:gd name="T31" fmla="*/ 0 h 163"/>
                <a:gd name="T32" fmla="*/ 0 w 255"/>
                <a:gd name="T33" fmla="*/ 0 h 163"/>
                <a:gd name="T34" fmla="*/ 0 w 255"/>
                <a:gd name="T35" fmla="*/ 0 h 163"/>
                <a:gd name="T36" fmla="*/ 0 w 255"/>
                <a:gd name="T37" fmla="*/ 0 h 163"/>
                <a:gd name="T38" fmla="*/ 0 w 255"/>
                <a:gd name="T39" fmla="*/ 0 h 163"/>
                <a:gd name="T40" fmla="*/ 0 w 255"/>
                <a:gd name="T41" fmla="*/ 0 h 163"/>
                <a:gd name="T42" fmla="*/ 0 w 255"/>
                <a:gd name="T43" fmla="*/ 0 h 163"/>
                <a:gd name="T44" fmla="*/ 0 w 255"/>
                <a:gd name="T45" fmla="*/ 0 h 163"/>
                <a:gd name="T46" fmla="*/ 0 w 255"/>
                <a:gd name="T47" fmla="*/ 0 h 163"/>
                <a:gd name="T48" fmla="*/ 0 w 255"/>
                <a:gd name="T49" fmla="*/ 0 h 163"/>
                <a:gd name="T50" fmla="*/ 0 w 255"/>
                <a:gd name="T51" fmla="*/ 0 h 163"/>
                <a:gd name="T52" fmla="*/ 0 w 255"/>
                <a:gd name="T53" fmla="*/ 0 h 163"/>
                <a:gd name="T54" fmla="*/ 0 w 255"/>
                <a:gd name="T55" fmla="*/ 0 h 163"/>
                <a:gd name="T56" fmla="*/ 0 w 255"/>
                <a:gd name="T57" fmla="*/ 0 h 163"/>
                <a:gd name="T58" fmla="*/ 0 w 255"/>
                <a:gd name="T59" fmla="*/ 0 h 163"/>
                <a:gd name="T60" fmla="*/ 0 w 255"/>
                <a:gd name="T61" fmla="*/ 0 h 163"/>
                <a:gd name="T62" fmla="*/ 0 w 255"/>
                <a:gd name="T63" fmla="*/ 0 h 163"/>
                <a:gd name="T64" fmla="*/ 0 w 255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63"/>
                <a:gd name="T101" fmla="*/ 255 w 255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63">
                  <a:moveTo>
                    <a:pt x="225" y="78"/>
                  </a:moveTo>
                  <a:lnTo>
                    <a:pt x="239" y="97"/>
                  </a:lnTo>
                  <a:lnTo>
                    <a:pt x="248" y="117"/>
                  </a:lnTo>
                  <a:lnTo>
                    <a:pt x="253" y="138"/>
                  </a:lnTo>
                  <a:lnTo>
                    <a:pt x="255" y="163"/>
                  </a:lnTo>
                  <a:lnTo>
                    <a:pt x="231" y="161"/>
                  </a:lnTo>
                  <a:lnTo>
                    <a:pt x="209" y="155"/>
                  </a:lnTo>
                  <a:lnTo>
                    <a:pt x="185" y="152"/>
                  </a:lnTo>
                  <a:lnTo>
                    <a:pt x="163" y="147"/>
                  </a:lnTo>
                  <a:lnTo>
                    <a:pt x="142" y="144"/>
                  </a:lnTo>
                  <a:lnTo>
                    <a:pt x="117" y="138"/>
                  </a:lnTo>
                  <a:lnTo>
                    <a:pt x="95" y="136"/>
                  </a:lnTo>
                  <a:lnTo>
                    <a:pt x="71" y="133"/>
                  </a:lnTo>
                  <a:lnTo>
                    <a:pt x="59" y="103"/>
                  </a:lnTo>
                  <a:lnTo>
                    <a:pt x="43" y="76"/>
                  </a:lnTo>
                  <a:lnTo>
                    <a:pt x="24" y="51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29" y="25"/>
                  </a:lnTo>
                  <a:lnTo>
                    <a:pt x="46" y="21"/>
                  </a:lnTo>
                  <a:lnTo>
                    <a:pt x="62" y="19"/>
                  </a:lnTo>
                  <a:lnTo>
                    <a:pt x="76" y="16"/>
                  </a:lnTo>
                  <a:lnTo>
                    <a:pt x="92" y="14"/>
                  </a:lnTo>
                  <a:lnTo>
                    <a:pt x="108" y="7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74" y="14"/>
                  </a:lnTo>
                  <a:lnTo>
                    <a:pt x="185" y="25"/>
                  </a:lnTo>
                  <a:lnTo>
                    <a:pt x="195" y="37"/>
                  </a:lnTo>
                  <a:lnTo>
                    <a:pt x="204" y="51"/>
                  </a:lnTo>
                  <a:lnTo>
                    <a:pt x="215" y="65"/>
                  </a:lnTo>
                  <a:lnTo>
                    <a:pt x="225" y="7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4" name="Freeform 272"/>
            <p:cNvSpPr>
              <a:spLocks/>
            </p:cNvSpPr>
            <p:nvPr/>
          </p:nvSpPr>
          <p:spPr bwMode="auto">
            <a:xfrm>
              <a:off x="3149" y="2043"/>
              <a:ext cx="156" cy="152"/>
            </a:xfrm>
            <a:custGeom>
              <a:avLst/>
              <a:gdLst>
                <a:gd name="T0" fmla="*/ 0 w 623"/>
                <a:gd name="T1" fmla="*/ 0 h 607"/>
                <a:gd name="T2" fmla="*/ 0 w 623"/>
                <a:gd name="T3" fmla="*/ 0 h 607"/>
                <a:gd name="T4" fmla="*/ 0 w 623"/>
                <a:gd name="T5" fmla="*/ 0 h 607"/>
                <a:gd name="T6" fmla="*/ 0 w 623"/>
                <a:gd name="T7" fmla="*/ 0 h 607"/>
                <a:gd name="T8" fmla="*/ 0 w 623"/>
                <a:gd name="T9" fmla="*/ 0 h 607"/>
                <a:gd name="T10" fmla="*/ 0 w 623"/>
                <a:gd name="T11" fmla="*/ 0 h 607"/>
                <a:gd name="T12" fmla="*/ 0 w 623"/>
                <a:gd name="T13" fmla="*/ 0 h 607"/>
                <a:gd name="T14" fmla="*/ 0 w 623"/>
                <a:gd name="T15" fmla="*/ 0 h 607"/>
                <a:gd name="T16" fmla="*/ 0 w 623"/>
                <a:gd name="T17" fmla="*/ 0 h 607"/>
                <a:gd name="T18" fmla="*/ 0 w 623"/>
                <a:gd name="T19" fmla="*/ 0 h 607"/>
                <a:gd name="T20" fmla="*/ 0 w 623"/>
                <a:gd name="T21" fmla="*/ 0 h 607"/>
                <a:gd name="T22" fmla="*/ 0 w 623"/>
                <a:gd name="T23" fmla="*/ 0 h 607"/>
                <a:gd name="T24" fmla="*/ 0 w 623"/>
                <a:gd name="T25" fmla="*/ 0 h 607"/>
                <a:gd name="T26" fmla="*/ 0 w 623"/>
                <a:gd name="T27" fmla="*/ 0 h 607"/>
                <a:gd name="T28" fmla="*/ 0 w 623"/>
                <a:gd name="T29" fmla="*/ 0 h 607"/>
                <a:gd name="T30" fmla="*/ 0 w 623"/>
                <a:gd name="T31" fmla="*/ 0 h 607"/>
                <a:gd name="T32" fmla="*/ 0 w 623"/>
                <a:gd name="T33" fmla="*/ 0 h 607"/>
                <a:gd name="T34" fmla="*/ 0 w 623"/>
                <a:gd name="T35" fmla="*/ 0 h 607"/>
                <a:gd name="T36" fmla="*/ 0 w 623"/>
                <a:gd name="T37" fmla="*/ 0 h 607"/>
                <a:gd name="T38" fmla="*/ 0 w 623"/>
                <a:gd name="T39" fmla="*/ 0 h 607"/>
                <a:gd name="T40" fmla="*/ 0 w 623"/>
                <a:gd name="T41" fmla="*/ 0 h 607"/>
                <a:gd name="T42" fmla="*/ 0 w 623"/>
                <a:gd name="T43" fmla="*/ 0 h 607"/>
                <a:gd name="T44" fmla="*/ 0 w 623"/>
                <a:gd name="T45" fmla="*/ 0 h 607"/>
                <a:gd name="T46" fmla="*/ 0 w 623"/>
                <a:gd name="T47" fmla="*/ 0 h 607"/>
                <a:gd name="T48" fmla="*/ 0 w 623"/>
                <a:gd name="T49" fmla="*/ 0 h 607"/>
                <a:gd name="T50" fmla="*/ 0 w 623"/>
                <a:gd name="T51" fmla="*/ 0 h 607"/>
                <a:gd name="T52" fmla="*/ 0 w 623"/>
                <a:gd name="T53" fmla="*/ 0 h 607"/>
                <a:gd name="T54" fmla="*/ 0 w 623"/>
                <a:gd name="T55" fmla="*/ 0 h 607"/>
                <a:gd name="T56" fmla="*/ 0 w 623"/>
                <a:gd name="T57" fmla="*/ 0 h 607"/>
                <a:gd name="T58" fmla="*/ 0 w 623"/>
                <a:gd name="T59" fmla="*/ 0 h 607"/>
                <a:gd name="T60" fmla="*/ 0 w 623"/>
                <a:gd name="T61" fmla="*/ 0 h 607"/>
                <a:gd name="T62" fmla="*/ 0 w 623"/>
                <a:gd name="T63" fmla="*/ 0 h 607"/>
                <a:gd name="T64" fmla="*/ 0 w 623"/>
                <a:gd name="T65" fmla="*/ 0 h 607"/>
                <a:gd name="T66" fmla="*/ 0 w 623"/>
                <a:gd name="T67" fmla="*/ 0 h 6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3"/>
                <a:gd name="T103" fmla="*/ 0 h 607"/>
                <a:gd name="T104" fmla="*/ 623 w 623"/>
                <a:gd name="T105" fmla="*/ 607 h 6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3" h="607">
                  <a:moveTo>
                    <a:pt x="117" y="51"/>
                  </a:moveTo>
                  <a:lnTo>
                    <a:pt x="136" y="59"/>
                  </a:lnTo>
                  <a:lnTo>
                    <a:pt x="156" y="71"/>
                  </a:lnTo>
                  <a:lnTo>
                    <a:pt x="174" y="81"/>
                  </a:lnTo>
                  <a:lnTo>
                    <a:pt x="193" y="92"/>
                  </a:lnTo>
                  <a:lnTo>
                    <a:pt x="212" y="103"/>
                  </a:lnTo>
                  <a:lnTo>
                    <a:pt x="232" y="117"/>
                  </a:lnTo>
                  <a:lnTo>
                    <a:pt x="250" y="127"/>
                  </a:lnTo>
                  <a:lnTo>
                    <a:pt x="269" y="141"/>
                  </a:lnTo>
                  <a:lnTo>
                    <a:pt x="250" y="144"/>
                  </a:lnTo>
                  <a:lnTo>
                    <a:pt x="239" y="154"/>
                  </a:lnTo>
                  <a:lnTo>
                    <a:pt x="229" y="168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48" y="200"/>
                  </a:lnTo>
                  <a:lnTo>
                    <a:pt x="269" y="218"/>
                  </a:lnTo>
                  <a:lnTo>
                    <a:pt x="289" y="234"/>
                  </a:lnTo>
                  <a:lnTo>
                    <a:pt x="308" y="253"/>
                  </a:lnTo>
                  <a:lnTo>
                    <a:pt x="324" y="274"/>
                  </a:lnTo>
                  <a:lnTo>
                    <a:pt x="340" y="294"/>
                  </a:lnTo>
                  <a:lnTo>
                    <a:pt x="359" y="310"/>
                  </a:lnTo>
                  <a:lnTo>
                    <a:pt x="379" y="326"/>
                  </a:lnTo>
                  <a:lnTo>
                    <a:pt x="390" y="324"/>
                  </a:lnTo>
                  <a:lnTo>
                    <a:pt x="400" y="324"/>
                  </a:lnTo>
                  <a:lnTo>
                    <a:pt x="411" y="321"/>
                  </a:lnTo>
                  <a:lnTo>
                    <a:pt x="425" y="318"/>
                  </a:lnTo>
                  <a:lnTo>
                    <a:pt x="436" y="318"/>
                  </a:lnTo>
                  <a:lnTo>
                    <a:pt x="446" y="315"/>
                  </a:lnTo>
                  <a:lnTo>
                    <a:pt x="457" y="315"/>
                  </a:lnTo>
                  <a:lnTo>
                    <a:pt x="469" y="315"/>
                  </a:lnTo>
                  <a:lnTo>
                    <a:pt x="490" y="345"/>
                  </a:lnTo>
                  <a:lnTo>
                    <a:pt x="510" y="375"/>
                  </a:lnTo>
                  <a:lnTo>
                    <a:pt x="529" y="405"/>
                  </a:lnTo>
                  <a:lnTo>
                    <a:pt x="547" y="438"/>
                  </a:lnTo>
                  <a:lnTo>
                    <a:pt x="567" y="468"/>
                  </a:lnTo>
                  <a:lnTo>
                    <a:pt x="586" y="501"/>
                  </a:lnTo>
                  <a:lnTo>
                    <a:pt x="605" y="531"/>
                  </a:lnTo>
                  <a:lnTo>
                    <a:pt x="623" y="561"/>
                  </a:lnTo>
                  <a:lnTo>
                    <a:pt x="591" y="566"/>
                  </a:lnTo>
                  <a:lnTo>
                    <a:pt x="558" y="574"/>
                  </a:lnTo>
                  <a:lnTo>
                    <a:pt x="526" y="580"/>
                  </a:lnTo>
                  <a:lnTo>
                    <a:pt x="496" y="586"/>
                  </a:lnTo>
                  <a:lnTo>
                    <a:pt x="464" y="591"/>
                  </a:lnTo>
                  <a:lnTo>
                    <a:pt x="430" y="596"/>
                  </a:lnTo>
                  <a:lnTo>
                    <a:pt x="398" y="602"/>
                  </a:lnTo>
                  <a:lnTo>
                    <a:pt x="365" y="607"/>
                  </a:lnTo>
                  <a:lnTo>
                    <a:pt x="363" y="568"/>
                  </a:lnTo>
                  <a:lnTo>
                    <a:pt x="363" y="528"/>
                  </a:lnTo>
                  <a:lnTo>
                    <a:pt x="359" y="487"/>
                  </a:lnTo>
                  <a:lnTo>
                    <a:pt x="349" y="446"/>
                  </a:lnTo>
                  <a:lnTo>
                    <a:pt x="359" y="435"/>
                  </a:lnTo>
                  <a:lnTo>
                    <a:pt x="315" y="381"/>
                  </a:lnTo>
                  <a:lnTo>
                    <a:pt x="269" y="326"/>
                  </a:lnTo>
                  <a:lnTo>
                    <a:pt x="226" y="274"/>
                  </a:lnTo>
                  <a:lnTo>
                    <a:pt x="179" y="220"/>
                  </a:lnTo>
                  <a:lnTo>
                    <a:pt x="136" y="168"/>
                  </a:lnTo>
                  <a:lnTo>
                    <a:pt x="90" y="114"/>
                  </a:lnTo>
                  <a:lnTo>
                    <a:pt x="46" y="62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1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8" y="7"/>
                  </a:lnTo>
                  <a:lnTo>
                    <a:pt x="85" y="21"/>
                  </a:lnTo>
                  <a:lnTo>
                    <a:pt x="101" y="37"/>
                  </a:lnTo>
                  <a:lnTo>
                    <a:pt x="117" y="51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5" name="Freeform 273"/>
            <p:cNvSpPr>
              <a:spLocks/>
            </p:cNvSpPr>
            <p:nvPr/>
          </p:nvSpPr>
          <p:spPr bwMode="auto">
            <a:xfrm>
              <a:off x="3015" y="2054"/>
              <a:ext cx="136" cy="164"/>
            </a:xfrm>
            <a:custGeom>
              <a:avLst/>
              <a:gdLst>
                <a:gd name="T0" fmla="*/ 0 w 545"/>
                <a:gd name="T1" fmla="*/ 0 h 654"/>
                <a:gd name="T2" fmla="*/ 0 w 545"/>
                <a:gd name="T3" fmla="*/ 0 h 654"/>
                <a:gd name="T4" fmla="*/ 0 w 545"/>
                <a:gd name="T5" fmla="*/ 0 h 654"/>
                <a:gd name="T6" fmla="*/ 0 w 545"/>
                <a:gd name="T7" fmla="*/ 0 h 654"/>
                <a:gd name="T8" fmla="*/ 0 w 545"/>
                <a:gd name="T9" fmla="*/ 0 h 654"/>
                <a:gd name="T10" fmla="*/ 0 w 545"/>
                <a:gd name="T11" fmla="*/ 0 h 654"/>
                <a:gd name="T12" fmla="*/ 0 w 545"/>
                <a:gd name="T13" fmla="*/ 0 h 654"/>
                <a:gd name="T14" fmla="*/ 0 w 545"/>
                <a:gd name="T15" fmla="*/ 0 h 654"/>
                <a:gd name="T16" fmla="*/ 0 w 545"/>
                <a:gd name="T17" fmla="*/ 0 h 654"/>
                <a:gd name="T18" fmla="*/ 0 w 545"/>
                <a:gd name="T19" fmla="*/ 0 h 654"/>
                <a:gd name="T20" fmla="*/ 0 w 545"/>
                <a:gd name="T21" fmla="*/ 0 h 654"/>
                <a:gd name="T22" fmla="*/ 0 w 545"/>
                <a:gd name="T23" fmla="*/ 0 h 654"/>
                <a:gd name="T24" fmla="*/ 0 w 545"/>
                <a:gd name="T25" fmla="*/ 0 h 654"/>
                <a:gd name="T26" fmla="*/ 0 w 545"/>
                <a:gd name="T27" fmla="*/ 0 h 654"/>
                <a:gd name="T28" fmla="*/ 0 w 545"/>
                <a:gd name="T29" fmla="*/ 0 h 654"/>
                <a:gd name="T30" fmla="*/ 0 w 545"/>
                <a:gd name="T31" fmla="*/ 0 h 654"/>
                <a:gd name="T32" fmla="*/ 0 w 545"/>
                <a:gd name="T33" fmla="*/ 0 h 654"/>
                <a:gd name="T34" fmla="*/ 0 w 545"/>
                <a:gd name="T35" fmla="*/ 0 h 654"/>
                <a:gd name="T36" fmla="*/ 0 w 545"/>
                <a:gd name="T37" fmla="*/ 0 h 654"/>
                <a:gd name="T38" fmla="*/ 0 w 545"/>
                <a:gd name="T39" fmla="*/ 0 h 654"/>
                <a:gd name="T40" fmla="*/ 0 w 545"/>
                <a:gd name="T41" fmla="*/ 0 h 654"/>
                <a:gd name="T42" fmla="*/ 0 w 545"/>
                <a:gd name="T43" fmla="*/ 0 h 654"/>
                <a:gd name="T44" fmla="*/ 0 w 545"/>
                <a:gd name="T45" fmla="*/ 0 h 654"/>
                <a:gd name="T46" fmla="*/ 0 w 545"/>
                <a:gd name="T47" fmla="*/ 0 h 654"/>
                <a:gd name="T48" fmla="*/ 0 w 545"/>
                <a:gd name="T49" fmla="*/ 0 h 654"/>
                <a:gd name="T50" fmla="*/ 0 w 545"/>
                <a:gd name="T51" fmla="*/ 0 h 654"/>
                <a:gd name="T52" fmla="*/ 0 w 545"/>
                <a:gd name="T53" fmla="*/ 0 h 654"/>
                <a:gd name="T54" fmla="*/ 0 w 545"/>
                <a:gd name="T55" fmla="*/ 0 h 654"/>
                <a:gd name="T56" fmla="*/ 0 w 545"/>
                <a:gd name="T57" fmla="*/ 0 h 654"/>
                <a:gd name="T58" fmla="*/ 0 w 545"/>
                <a:gd name="T59" fmla="*/ 0 h 654"/>
                <a:gd name="T60" fmla="*/ 0 w 545"/>
                <a:gd name="T61" fmla="*/ 0 h 654"/>
                <a:gd name="T62" fmla="*/ 0 w 545"/>
                <a:gd name="T63" fmla="*/ 0 h 654"/>
                <a:gd name="T64" fmla="*/ 0 w 545"/>
                <a:gd name="T65" fmla="*/ 0 h 654"/>
                <a:gd name="T66" fmla="*/ 0 w 545"/>
                <a:gd name="T67" fmla="*/ 0 h 654"/>
                <a:gd name="T68" fmla="*/ 0 w 545"/>
                <a:gd name="T69" fmla="*/ 0 h 654"/>
                <a:gd name="T70" fmla="*/ 0 w 545"/>
                <a:gd name="T71" fmla="*/ 0 h 654"/>
                <a:gd name="T72" fmla="*/ 0 w 545"/>
                <a:gd name="T73" fmla="*/ 0 h 654"/>
                <a:gd name="T74" fmla="*/ 0 w 545"/>
                <a:gd name="T75" fmla="*/ 0 h 654"/>
                <a:gd name="T76" fmla="*/ 0 w 545"/>
                <a:gd name="T77" fmla="*/ 0 h 654"/>
                <a:gd name="T78" fmla="*/ 0 w 545"/>
                <a:gd name="T79" fmla="*/ 0 h 654"/>
                <a:gd name="T80" fmla="*/ 0 w 545"/>
                <a:gd name="T81" fmla="*/ 0 h 654"/>
                <a:gd name="T82" fmla="*/ 0 w 545"/>
                <a:gd name="T83" fmla="*/ 0 h 6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654"/>
                <a:gd name="T128" fmla="*/ 545 w 545"/>
                <a:gd name="T129" fmla="*/ 654 h 6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654">
                  <a:moveTo>
                    <a:pt x="211" y="136"/>
                  </a:moveTo>
                  <a:lnTo>
                    <a:pt x="255" y="196"/>
                  </a:lnTo>
                  <a:lnTo>
                    <a:pt x="295" y="256"/>
                  </a:lnTo>
                  <a:lnTo>
                    <a:pt x="338" y="316"/>
                  </a:lnTo>
                  <a:lnTo>
                    <a:pt x="379" y="376"/>
                  </a:lnTo>
                  <a:lnTo>
                    <a:pt x="423" y="439"/>
                  </a:lnTo>
                  <a:lnTo>
                    <a:pt x="464" y="499"/>
                  </a:lnTo>
                  <a:lnTo>
                    <a:pt x="505" y="559"/>
                  </a:lnTo>
                  <a:lnTo>
                    <a:pt x="545" y="619"/>
                  </a:lnTo>
                  <a:lnTo>
                    <a:pt x="522" y="624"/>
                  </a:lnTo>
                  <a:lnTo>
                    <a:pt x="497" y="630"/>
                  </a:lnTo>
                  <a:lnTo>
                    <a:pt x="469" y="632"/>
                  </a:lnTo>
                  <a:lnTo>
                    <a:pt x="445" y="637"/>
                  </a:lnTo>
                  <a:lnTo>
                    <a:pt x="418" y="640"/>
                  </a:lnTo>
                  <a:lnTo>
                    <a:pt x="393" y="646"/>
                  </a:lnTo>
                  <a:lnTo>
                    <a:pt x="366" y="649"/>
                  </a:lnTo>
                  <a:lnTo>
                    <a:pt x="342" y="654"/>
                  </a:lnTo>
                  <a:lnTo>
                    <a:pt x="338" y="626"/>
                  </a:lnTo>
                  <a:lnTo>
                    <a:pt x="336" y="602"/>
                  </a:lnTo>
                  <a:lnTo>
                    <a:pt x="336" y="578"/>
                  </a:lnTo>
                  <a:lnTo>
                    <a:pt x="336" y="553"/>
                  </a:lnTo>
                  <a:lnTo>
                    <a:pt x="347" y="553"/>
                  </a:lnTo>
                  <a:lnTo>
                    <a:pt x="361" y="553"/>
                  </a:lnTo>
                  <a:lnTo>
                    <a:pt x="374" y="553"/>
                  </a:lnTo>
                  <a:lnTo>
                    <a:pt x="386" y="550"/>
                  </a:lnTo>
                  <a:lnTo>
                    <a:pt x="396" y="550"/>
                  </a:lnTo>
                  <a:lnTo>
                    <a:pt x="407" y="545"/>
                  </a:lnTo>
                  <a:lnTo>
                    <a:pt x="415" y="537"/>
                  </a:lnTo>
                  <a:lnTo>
                    <a:pt x="421" y="523"/>
                  </a:lnTo>
                  <a:lnTo>
                    <a:pt x="421" y="509"/>
                  </a:lnTo>
                  <a:lnTo>
                    <a:pt x="418" y="499"/>
                  </a:lnTo>
                  <a:lnTo>
                    <a:pt x="412" y="488"/>
                  </a:lnTo>
                  <a:lnTo>
                    <a:pt x="402" y="483"/>
                  </a:lnTo>
                  <a:lnTo>
                    <a:pt x="391" y="479"/>
                  </a:lnTo>
                  <a:lnTo>
                    <a:pt x="377" y="477"/>
                  </a:lnTo>
                  <a:lnTo>
                    <a:pt x="366" y="477"/>
                  </a:lnTo>
                  <a:lnTo>
                    <a:pt x="356" y="477"/>
                  </a:lnTo>
                  <a:lnTo>
                    <a:pt x="342" y="477"/>
                  </a:lnTo>
                  <a:lnTo>
                    <a:pt x="331" y="477"/>
                  </a:lnTo>
                  <a:lnTo>
                    <a:pt x="322" y="477"/>
                  </a:lnTo>
                  <a:lnTo>
                    <a:pt x="312" y="477"/>
                  </a:lnTo>
                  <a:lnTo>
                    <a:pt x="298" y="463"/>
                  </a:lnTo>
                  <a:lnTo>
                    <a:pt x="285" y="447"/>
                  </a:lnTo>
                  <a:lnTo>
                    <a:pt x="271" y="430"/>
                  </a:lnTo>
                  <a:lnTo>
                    <a:pt x="260" y="414"/>
                  </a:lnTo>
                  <a:lnTo>
                    <a:pt x="246" y="401"/>
                  </a:lnTo>
                  <a:lnTo>
                    <a:pt x="235" y="384"/>
                  </a:lnTo>
                  <a:lnTo>
                    <a:pt x="225" y="368"/>
                  </a:lnTo>
                  <a:lnTo>
                    <a:pt x="211" y="354"/>
                  </a:lnTo>
                  <a:lnTo>
                    <a:pt x="214" y="338"/>
                  </a:lnTo>
                  <a:lnTo>
                    <a:pt x="216" y="324"/>
                  </a:lnTo>
                  <a:lnTo>
                    <a:pt x="214" y="313"/>
                  </a:lnTo>
                  <a:lnTo>
                    <a:pt x="200" y="302"/>
                  </a:lnTo>
                  <a:lnTo>
                    <a:pt x="202" y="292"/>
                  </a:lnTo>
                  <a:lnTo>
                    <a:pt x="197" y="283"/>
                  </a:lnTo>
                  <a:lnTo>
                    <a:pt x="189" y="278"/>
                  </a:lnTo>
                  <a:lnTo>
                    <a:pt x="186" y="267"/>
                  </a:lnTo>
                  <a:lnTo>
                    <a:pt x="120" y="177"/>
                  </a:lnTo>
                  <a:lnTo>
                    <a:pt x="137" y="175"/>
                  </a:lnTo>
                  <a:lnTo>
                    <a:pt x="154" y="171"/>
                  </a:lnTo>
                  <a:lnTo>
                    <a:pt x="167" y="169"/>
                  </a:lnTo>
                  <a:lnTo>
                    <a:pt x="175" y="157"/>
                  </a:lnTo>
                  <a:lnTo>
                    <a:pt x="175" y="150"/>
                  </a:lnTo>
                  <a:lnTo>
                    <a:pt x="178" y="141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70" y="117"/>
                  </a:lnTo>
                  <a:lnTo>
                    <a:pt x="156" y="106"/>
                  </a:lnTo>
                  <a:lnTo>
                    <a:pt x="142" y="101"/>
                  </a:lnTo>
                  <a:lnTo>
                    <a:pt x="129" y="95"/>
                  </a:lnTo>
                  <a:lnTo>
                    <a:pt x="115" y="93"/>
                  </a:lnTo>
                  <a:lnTo>
                    <a:pt x="99" y="93"/>
                  </a:lnTo>
                  <a:lnTo>
                    <a:pt x="85" y="95"/>
                  </a:lnTo>
                  <a:lnTo>
                    <a:pt x="69" y="98"/>
                  </a:lnTo>
                  <a:lnTo>
                    <a:pt x="0" y="8"/>
                  </a:lnTo>
                  <a:lnTo>
                    <a:pt x="12" y="5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4" y="8"/>
                  </a:lnTo>
                  <a:lnTo>
                    <a:pt x="64" y="5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211" y="136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6" name="Freeform 274"/>
            <p:cNvSpPr>
              <a:spLocks/>
            </p:cNvSpPr>
            <p:nvPr/>
          </p:nvSpPr>
          <p:spPr bwMode="auto">
            <a:xfrm>
              <a:off x="2702" y="2062"/>
              <a:ext cx="83" cy="205"/>
            </a:xfrm>
            <a:custGeom>
              <a:avLst/>
              <a:gdLst>
                <a:gd name="T0" fmla="*/ 0 w 329"/>
                <a:gd name="T1" fmla="*/ 0 h 820"/>
                <a:gd name="T2" fmla="*/ 0 w 329"/>
                <a:gd name="T3" fmla="*/ 0 h 820"/>
                <a:gd name="T4" fmla="*/ 0 w 329"/>
                <a:gd name="T5" fmla="*/ 0 h 820"/>
                <a:gd name="T6" fmla="*/ 0 w 329"/>
                <a:gd name="T7" fmla="*/ 0 h 820"/>
                <a:gd name="T8" fmla="*/ 0 w 329"/>
                <a:gd name="T9" fmla="*/ 0 h 820"/>
                <a:gd name="T10" fmla="*/ 0 w 329"/>
                <a:gd name="T11" fmla="*/ 0 h 820"/>
                <a:gd name="T12" fmla="*/ 0 w 329"/>
                <a:gd name="T13" fmla="*/ 0 h 820"/>
                <a:gd name="T14" fmla="*/ 0 w 329"/>
                <a:gd name="T15" fmla="*/ 0 h 820"/>
                <a:gd name="T16" fmla="*/ 0 w 329"/>
                <a:gd name="T17" fmla="*/ 0 h 820"/>
                <a:gd name="T18" fmla="*/ 0 w 329"/>
                <a:gd name="T19" fmla="*/ 0 h 820"/>
                <a:gd name="T20" fmla="*/ 0 w 329"/>
                <a:gd name="T21" fmla="*/ 0 h 820"/>
                <a:gd name="T22" fmla="*/ 0 w 329"/>
                <a:gd name="T23" fmla="*/ 0 h 820"/>
                <a:gd name="T24" fmla="*/ 0 w 329"/>
                <a:gd name="T25" fmla="*/ 0 h 820"/>
                <a:gd name="T26" fmla="*/ 0 w 329"/>
                <a:gd name="T27" fmla="*/ 0 h 820"/>
                <a:gd name="T28" fmla="*/ 0 w 329"/>
                <a:gd name="T29" fmla="*/ 0 h 820"/>
                <a:gd name="T30" fmla="*/ 0 w 329"/>
                <a:gd name="T31" fmla="*/ 0 h 820"/>
                <a:gd name="T32" fmla="*/ 0 w 329"/>
                <a:gd name="T33" fmla="*/ 0 h 820"/>
                <a:gd name="T34" fmla="*/ 0 w 329"/>
                <a:gd name="T35" fmla="*/ 0 h 820"/>
                <a:gd name="T36" fmla="*/ 0 w 329"/>
                <a:gd name="T37" fmla="*/ 0 h 820"/>
                <a:gd name="T38" fmla="*/ 0 w 329"/>
                <a:gd name="T39" fmla="*/ 0 h 820"/>
                <a:gd name="T40" fmla="*/ 0 w 329"/>
                <a:gd name="T41" fmla="*/ 0 h 820"/>
                <a:gd name="T42" fmla="*/ 0 w 329"/>
                <a:gd name="T43" fmla="*/ 0 h 820"/>
                <a:gd name="T44" fmla="*/ 0 w 329"/>
                <a:gd name="T45" fmla="*/ 0 h 820"/>
                <a:gd name="T46" fmla="*/ 0 w 329"/>
                <a:gd name="T47" fmla="*/ 0 h 820"/>
                <a:gd name="T48" fmla="*/ 0 w 329"/>
                <a:gd name="T49" fmla="*/ 0 h 820"/>
                <a:gd name="T50" fmla="*/ 0 w 329"/>
                <a:gd name="T51" fmla="*/ 0 h 820"/>
                <a:gd name="T52" fmla="*/ 0 w 329"/>
                <a:gd name="T53" fmla="*/ 0 h 820"/>
                <a:gd name="T54" fmla="*/ 0 w 329"/>
                <a:gd name="T55" fmla="*/ 0 h 820"/>
                <a:gd name="T56" fmla="*/ 0 w 329"/>
                <a:gd name="T57" fmla="*/ 0 h 820"/>
                <a:gd name="T58" fmla="*/ 0 w 329"/>
                <a:gd name="T59" fmla="*/ 0 h 820"/>
                <a:gd name="T60" fmla="*/ 0 w 329"/>
                <a:gd name="T61" fmla="*/ 0 h 820"/>
                <a:gd name="T62" fmla="*/ 0 w 329"/>
                <a:gd name="T63" fmla="*/ 0 h 820"/>
                <a:gd name="T64" fmla="*/ 0 w 329"/>
                <a:gd name="T65" fmla="*/ 0 h 820"/>
                <a:gd name="T66" fmla="*/ 0 w 329"/>
                <a:gd name="T67" fmla="*/ 0 h 820"/>
                <a:gd name="T68" fmla="*/ 0 w 329"/>
                <a:gd name="T69" fmla="*/ 0 h 820"/>
                <a:gd name="T70" fmla="*/ 0 w 329"/>
                <a:gd name="T71" fmla="*/ 0 h 820"/>
                <a:gd name="T72" fmla="*/ 0 w 329"/>
                <a:gd name="T73" fmla="*/ 0 h 820"/>
                <a:gd name="T74" fmla="*/ 0 w 329"/>
                <a:gd name="T75" fmla="*/ 0 h 820"/>
                <a:gd name="T76" fmla="*/ 0 w 329"/>
                <a:gd name="T77" fmla="*/ 0 h 820"/>
                <a:gd name="T78" fmla="*/ 0 w 329"/>
                <a:gd name="T79" fmla="*/ 0 h 820"/>
                <a:gd name="T80" fmla="*/ 0 w 329"/>
                <a:gd name="T81" fmla="*/ 0 h 820"/>
                <a:gd name="T82" fmla="*/ 0 w 329"/>
                <a:gd name="T83" fmla="*/ 0 h 820"/>
                <a:gd name="T84" fmla="*/ 0 w 329"/>
                <a:gd name="T85" fmla="*/ 0 h 820"/>
                <a:gd name="T86" fmla="*/ 0 w 329"/>
                <a:gd name="T87" fmla="*/ 0 h 820"/>
                <a:gd name="T88" fmla="*/ 0 w 329"/>
                <a:gd name="T89" fmla="*/ 0 h 820"/>
                <a:gd name="T90" fmla="*/ 0 w 329"/>
                <a:gd name="T91" fmla="*/ 0 h 820"/>
                <a:gd name="T92" fmla="*/ 0 w 329"/>
                <a:gd name="T93" fmla="*/ 0 h 820"/>
                <a:gd name="T94" fmla="*/ 0 w 329"/>
                <a:gd name="T95" fmla="*/ 0 h 820"/>
                <a:gd name="T96" fmla="*/ 0 w 329"/>
                <a:gd name="T97" fmla="*/ 0 h 8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820"/>
                <a:gd name="T149" fmla="*/ 329 w 329"/>
                <a:gd name="T150" fmla="*/ 820 h 8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820">
                  <a:moveTo>
                    <a:pt x="35" y="11"/>
                  </a:moveTo>
                  <a:lnTo>
                    <a:pt x="38" y="25"/>
                  </a:lnTo>
                  <a:lnTo>
                    <a:pt x="46" y="35"/>
                  </a:lnTo>
                  <a:lnTo>
                    <a:pt x="54" y="48"/>
                  </a:lnTo>
                  <a:lnTo>
                    <a:pt x="59" y="60"/>
                  </a:lnTo>
                  <a:lnTo>
                    <a:pt x="89" y="133"/>
                  </a:lnTo>
                  <a:lnTo>
                    <a:pt x="122" y="204"/>
                  </a:lnTo>
                  <a:lnTo>
                    <a:pt x="155" y="278"/>
                  </a:lnTo>
                  <a:lnTo>
                    <a:pt x="188" y="349"/>
                  </a:lnTo>
                  <a:lnTo>
                    <a:pt x="220" y="422"/>
                  </a:lnTo>
                  <a:lnTo>
                    <a:pt x="253" y="492"/>
                  </a:lnTo>
                  <a:lnTo>
                    <a:pt x="289" y="563"/>
                  </a:lnTo>
                  <a:lnTo>
                    <a:pt x="321" y="634"/>
                  </a:lnTo>
                  <a:lnTo>
                    <a:pt x="324" y="678"/>
                  </a:lnTo>
                  <a:lnTo>
                    <a:pt x="326" y="724"/>
                  </a:lnTo>
                  <a:lnTo>
                    <a:pt x="329" y="768"/>
                  </a:lnTo>
                  <a:lnTo>
                    <a:pt x="329" y="814"/>
                  </a:lnTo>
                  <a:lnTo>
                    <a:pt x="324" y="814"/>
                  </a:lnTo>
                  <a:lnTo>
                    <a:pt x="319" y="818"/>
                  </a:lnTo>
                  <a:lnTo>
                    <a:pt x="313" y="820"/>
                  </a:lnTo>
                  <a:lnTo>
                    <a:pt x="305" y="820"/>
                  </a:lnTo>
                  <a:lnTo>
                    <a:pt x="308" y="814"/>
                  </a:lnTo>
                  <a:lnTo>
                    <a:pt x="305" y="812"/>
                  </a:lnTo>
                  <a:lnTo>
                    <a:pt x="303" y="806"/>
                  </a:lnTo>
                  <a:lnTo>
                    <a:pt x="303" y="800"/>
                  </a:lnTo>
                  <a:lnTo>
                    <a:pt x="319" y="779"/>
                  </a:lnTo>
                  <a:lnTo>
                    <a:pt x="324" y="719"/>
                  </a:lnTo>
                  <a:lnTo>
                    <a:pt x="316" y="664"/>
                  </a:lnTo>
                  <a:lnTo>
                    <a:pt x="299" y="651"/>
                  </a:lnTo>
                  <a:lnTo>
                    <a:pt x="299" y="689"/>
                  </a:lnTo>
                  <a:lnTo>
                    <a:pt x="303" y="722"/>
                  </a:lnTo>
                  <a:lnTo>
                    <a:pt x="303" y="757"/>
                  </a:lnTo>
                  <a:lnTo>
                    <a:pt x="299" y="795"/>
                  </a:lnTo>
                  <a:lnTo>
                    <a:pt x="261" y="708"/>
                  </a:lnTo>
                  <a:lnTo>
                    <a:pt x="223" y="623"/>
                  </a:lnTo>
                  <a:lnTo>
                    <a:pt x="185" y="536"/>
                  </a:lnTo>
                  <a:lnTo>
                    <a:pt x="149" y="452"/>
                  </a:lnTo>
                  <a:lnTo>
                    <a:pt x="112" y="365"/>
                  </a:lnTo>
                  <a:lnTo>
                    <a:pt x="73" y="280"/>
                  </a:lnTo>
                  <a:lnTo>
                    <a:pt x="38" y="193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8" y="51"/>
                  </a:lnTo>
                  <a:lnTo>
                    <a:pt x="13" y="2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7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7" name="Freeform 275"/>
            <p:cNvSpPr>
              <a:spLocks/>
            </p:cNvSpPr>
            <p:nvPr/>
          </p:nvSpPr>
          <p:spPr bwMode="auto">
            <a:xfrm>
              <a:off x="2780" y="2064"/>
              <a:ext cx="281" cy="106"/>
            </a:xfrm>
            <a:custGeom>
              <a:avLst/>
              <a:gdLst>
                <a:gd name="T0" fmla="*/ 0 w 1126"/>
                <a:gd name="T1" fmla="*/ 0 h 423"/>
                <a:gd name="T2" fmla="*/ 0 w 1126"/>
                <a:gd name="T3" fmla="*/ 0 h 423"/>
                <a:gd name="T4" fmla="*/ 0 w 1126"/>
                <a:gd name="T5" fmla="*/ 0 h 423"/>
                <a:gd name="T6" fmla="*/ 0 w 1126"/>
                <a:gd name="T7" fmla="*/ 0 h 423"/>
                <a:gd name="T8" fmla="*/ 0 w 1126"/>
                <a:gd name="T9" fmla="*/ 0 h 423"/>
                <a:gd name="T10" fmla="*/ 0 w 1126"/>
                <a:gd name="T11" fmla="*/ 0 h 423"/>
                <a:gd name="T12" fmla="*/ 0 w 1126"/>
                <a:gd name="T13" fmla="*/ 0 h 423"/>
                <a:gd name="T14" fmla="*/ 0 w 1126"/>
                <a:gd name="T15" fmla="*/ 0 h 423"/>
                <a:gd name="T16" fmla="*/ 0 w 1126"/>
                <a:gd name="T17" fmla="*/ 0 h 423"/>
                <a:gd name="T18" fmla="*/ 0 w 1126"/>
                <a:gd name="T19" fmla="*/ 0 h 423"/>
                <a:gd name="T20" fmla="*/ 0 w 1126"/>
                <a:gd name="T21" fmla="*/ 0 h 423"/>
                <a:gd name="T22" fmla="*/ 0 w 1126"/>
                <a:gd name="T23" fmla="*/ 0 h 423"/>
                <a:gd name="T24" fmla="*/ 0 w 1126"/>
                <a:gd name="T25" fmla="*/ 0 h 423"/>
                <a:gd name="T26" fmla="*/ 0 w 1126"/>
                <a:gd name="T27" fmla="*/ 0 h 423"/>
                <a:gd name="T28" fmla="*/ 0 w 1126"/>
                <a:gd name="T29" fmla="*/ 0 h 423"/>
                <a:gd name="T30" fmla="*/ 0 w 1126"/>
                <a:gd name="T31" fmla="*/ 0 h 423"/>
                <a:gd name="T32" fmla="*/ 0 w 1126"/>
                <a:gd name="T33" fmla="*/ 0 h 423"/>
                <a:gd name="T34" fmla="*/ 0 w 1126"/>
                <a:gd name="T35" fmla="*/ 0 h 423"/>
                <a:gd name="T36" fmla="*/ 0 w 1126"/>
                <a:gd name="T37" fmla="*/ 0 h 423"/>
                <a:gd name="T38" fmla="*/ 0 w 1126"/>
                <a:gd name="T39" fmla="*/ 0 h 423"/>
                <a:gd name="T40" fmla="*/ 0 w 1126"/>
                <a:gd name="T41" fmla="*/ 0 h 423"/>
                <a:gd name="T42" fmla="*/ 0 w 1126"/>
                <a:gd name="T43" fmla="*/ 0 h 423"/>
                <a:gd name="T44" fmla="*/ 0 w 1126"/>
                <a:gd name="T45" fmla="*/ 0 h 423"/>
                <a:gd name="T46" fmla="*/ 0 w 1126"/>
                <a:gd name="T47" fmla="*/ 0 h 423"/>
                <a:gd name="T48" fmla="*/ 0 w 1126"/>
                <a:gd name="T49" fmla="*/ 0 h 423"/>
                <a:gd name="T50" fmla="*/ 0 w 1126"/>
                <a:gd name="T51" fmla="*/ 0 h 423"/>
                <a:gd name="T52" fmla="*/ 0 w 1126"/>
                <a:gd name="T53" fmla="*/ 0 h 423"/>
                <a:gd name="T54" fmla="*/ 0 w 1126"/>
                <a:gd name="T55" fmla="*/ 0 h 423"/>
                <a:gd name="T56" fmla="*/ 0 w 1126"/>
                <a:gd name="T57" fmla="*/ 0 h 423"/>
                <a:gd name="T58" fmla="*/ 0 w 1126"/>
                <a:gd name="T59" fmla="*/ 0 h 423"/>
                <a:gd name="T60" fmla="*/ 0 w 1126"/>
                <a:gd name="T61" fmla="*/ 0 h 423"/>
                <a:gd name="T62" fmla="*/ 0 w 1126"/>
                <a:gd name="T63" fmla="*/ 0 h 423"/>
                <a:gd name="T64" fmla="*/ 0 w 1126"/>
                <a:gd name="T65" fmla="*/ 0 h 423"/>
                <a:gd name="T66" fmla="*/ 0 w 1126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6"/>
                <a:gd name="T103" fmla="*/ 0 h 423"/>
                <a:gd name="T104" fmla="*/ 1126 w 1126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6" h="423">
                  <a:moveTo>
                    <a:pt x="1126" y="262"/>
                  </a:moveTo>
                  <a:lnTo>
                    <a:pt x="1104" y="278"/>
                  </a:lnTo>
                  <a:lnTo>
                    <a:pt x="1082" y="292"/>
                  </a:lnTo>
                  <a:lnTo>
                    <a:pt x="1058" y="301"/>
                  </a:lnTo>
                  <a:lnTo>
                    <a:pt x="1034" y="306"/>
                  </a:lnTo>
                  <a:lnTo>
                    <a:pt x="1006" y="312"/>
                  </a:lnTo>
                  <a:lnTo>
                    <a:pt x="979" y="314"/>
                  </a:lnTo>
                  <a:lnTo>
                    <a:pt x="952" y="317"/>
                  </a:lnTo>
                  <a:lnTo>
                    <a:pt x="924" y="322"/>
                  </a:lnTo>
                  <a:lnTo>
                    <a:pt x="881" y="331"/>
                  </a:lnTo>
                  <a:lnTo>
                    <a:pt x="839" y="336"/>
                  </a:lnTo>
                  <a:lnTo>
                    <a:pt x="796" y="344"/>
                  </a:lnTo>
                  <a:lnTo>
                    <a:pt x="752" y="349"/>
                  </a:lnTo>
                  <a:lnTo>
                    <a:pt x="712" y="358"/>
                  </a:lnTo>
                  <a:lnTo>
                    <a:pt x="668" y="363"/>
                  </a:lnTo>
                  <a:lnTo>
                    <a:pt x="625" y="368"/>
                  </a:lnTo>
                  <a:lnTo>
                    <a:pt x="584" y="374"/>
                  </a:lnTo>
                  <a:lnTo>
                    <a:pt x="540" y="379"/>
                  </a:lnTo>
                  <a:lnTo>
                    <a:pt x="499" y="388"/>
                  </a:lnTo>
                  <a:lnTo>
                    <a:pt x="455" y="393"/>
                  </a:lnTo>
                  <a:lnTo>
                    <a:pt x="414" y="399"/>
                  </a:lnTo>
                  <a:lnTo>
                    <a:pt x="371" y="404"/>
                  </a:lnTo>
                  <a:lnTo>
                    <a:pt x="330" y="409"/>
                  </a:lnTo>
                  <a:lnTo>
                    <a:pt x="287" y="418"/>
                  </a:lnTo>
                  <a:lnTo>
                    <a:pt x="246" y="423"/>
                  </a:lnTo>
                  <a:lnTo>
                    <a:pt x="232" y="423"/>
                  </a:lnTo>
                  <a:lnTo>
                    <a:pt x="216" y="423"/>
                  </a:lnTo>
                  <a:lnTo>
                    <a:pt x="202" y="423"/>
                  </a:lnTo>
                  <a:lnTo>
                    <a:pt x="188" y="420"/>
                  </a:lnTo>
                  <a:lnTo>
                    <a:pt x="172" y="420"/>
                  </a:lnTo>
                  <a:lnTo>
                    <a:pt x="158" y="415"/>
                  </a:lnTo>
                  <a:lnTo>
                    <a:pt x="145" y="412"/>
                  </a:lnTo>
                  <a:lnTo>
                    <a:pt x="131" y="407"/>
                  </a:lnTo>
                  <a:lnTo>
                    <a:pt x="112" y="379"/>
                  </a:lnTo>
                  <a:lnTo>
                    <a:pt x="96" y="349"/>
                  </a:lnTo>
                  <a:lnTo>
                    <a:pt x="80" y="319"/>
                  </a:lnTo>
                  <a:lnTo>
                    <a:pt x="66" y="289"/>
                  </a:lnTo>
                  <a:lnTo>
                    <a:pt x="50" y="257"/>
                  </a:lnTo>
                  <a:lnTo>
                    <a:pt x="33" y="227"/>
                  </a:lnTo>
                  <a:lnTo>
                    <a:pt x="16" y="197"/>
                  </a:lnTo>
                  <a:lnTo>
                    <a:pt x="0" y="167"/>
                  </a:lnTo>
                  <a:lnTo>
                    <a:pt x="39" y="208"/>
                  </a:lnTo>
                  <a:lnTo>
                    <a:pt x="85" y="246"/>
                  </a:lnTo>
                  <a:lnTo>
                    <a:pt x="140" y="278"/>
                  </a:lnTo>
                  <a:lnTo>
                    <a:pt x="200" y="306"/>
                  </a:lnTo>
                  <a:lnTo>
                    <a:pt x="265" y="328"/>
                  </a:lnTo>
                  <a:lnTo>
                    <a:pt x="333" y="347"/>
                  </a:lnTo>
                  <a:lnTo>
                    <a:pt x="404" y="358"/>
                  </a:lnTo>
                  <a:lnTo>
                    <a:pt x="478" y="363"/>
                  </a:lnTo>
                  <a:lnTo>
                    <a:pt x="549" y="363"/>
                  </a:lnTo>
                  <a:lnTo>
                    <a:pt x="619" y="358"/>
                  </a:lnTo>
                  <a:lnTo>
                    <a:pt x="687" y="349"/>
                  </a:lnTo>
                  <a:lnTo>
                    <a:pt x="750" y="331"/>
                  </a:lnTo>
                  <a:lnTo>
                    <a:pt x="809" y="308"/>
                  </a:lnTo>
                  <a:lnTo>
                    <a:pt x="864" y="278"/>
                  </a:lnTo>
                  <a:lnTo>
                    <a:pt x="908" y="243"/>
                  </a:lnTo>
                  <a:lnTo>
                    <a:pt x="946" y="202"/>
                  </a:lnTo>
                  <a:lnTo>
                    <a:pt x="960" y="151"/>
                  </a:lnTo>
                  <a:lnTo>
                    <a:pt x="970" y="96"/>
                  </a:lnTo>
                  <a:lnTo>
                    <a:pt x="968" y="44"/>
                  </a:lnTo>
                  <a:lnTo>
                    <a:pt x="940" y="0"/>
                  </a:lnTo>
                  <a:lnTo>
                    <a:pt x="965" y="31"/>
                  </a:lnTo>
                  <a:lnTo>
                    <a:pt x="990" y="64"/>
                  </a:lnTo>
                  <a:lnTo>
                    <a:pt x="1014" y="96"/>
                  </a:lnTo>
                  <a:lnTo>
                    <a:pt x="1036" y="129"/>
                  </a:lnTo>
                  <a:lnTo>
                    <a:pt x="1058" y="161"/>
                  </a:lnTo>
                  <a:lnTo>
                    <a:pt x="1082" y="195"/>
                  </a:lnTo>
                  <a:lnTo>
                    <a:pt x="1104" y="230"/>
                  </a:lnTo>
                  <a:lnTo>
                    <a:pt x="1126" y="26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8" name="Freeform 276"/>
            <p:cNvSpPr>
              <a:spLocks/>
            </p:cNvSpPr>
            <p:nvPr/>
          </p:nvSpPr>
          <p:spPr bwMode="auto">
            <a:xfrm>
              <a:off x="2646" y="2067"/>
              <a:ext cx="83" cy="211"/>
            </a:xfrm>
            <a:custGeom>
              <a:avLst/>
              <a:gdLst>
                <a:gd name="T0" fmla="*/ 0 w 330"/>
                <a:gd name="T1" fmla="*/ 0 h 842"/>
                <a:gd name="T2" fmla="*/ 0 w 330"/>
                <a:gd name="T3" fmla="*/ 0 h 842"/>
                <a:gd name="T4" fmla="*/ 0 w 330"/>
                <a:gd name="T5" fmla="*/ 0 h 842"/>
                <a:gd name="T6" fmla="*/ 0 w 330"/>
                <a:gd name="T7" fmla="*/ 0 h 842"/>
                <a:gd name="T8" fmla="*/ 0 w 330"/>
                <a:gd name="T9" fmla="*/ 0 h 842"/>
                <a:gd name="T10" fmla="*/ 0 w 330"/>
                <a:gd name="T11" fmla="*/ 0 h 842"/>
                <a:gd name="T12" fmla="*/ 0 w 330"/>
                <a:gd name="T13" fmla="*/ 0 h 842"/>
                <a:gd name="T14" fmla="*/ 0 w 330"/>
                <a:gd name="T15" fmla="*/ 0 h 842"/>
                <a:gd name="T16" fmla="*/ 0 w 330"/>
                <a:gd name="T17" fmla="*/ 0 h 842"/>
                <a:gd name="T18" fmla="*/ 0 w 330"/>
                <a:gd name="T19" fmla="*/ 0 h 842"/>
                <a:gd name="T20" fmla="*/ 0 w 330"/>
                <a:gd name="T21" fmla="*/ 0 h 842"/>
                <a:gd name="T22" fmla="*/ 0 w 330"/>
                <a:gd name="T23" fmla="*/ 0 h 842"/>
                <a:gd name="T24" fmla="*/ 0 w 330"/>
                <a:gd name="T25" fmla="*/ 0 h 842"/>
                <a:gd name="T26" fmla="*/ 0 w 330"/>
                <a:gd name="T27" fmla="*/ 0 h 842"/>
                <a:gd name="T28" fmla="*/ 0 w 330"/>
                <a:gd name="T29" fmla="*/ 0 h 842"/>
                <a:gd name="T30" fmla="*/ 0 w 330"/>
                <a:gd name="T31" fmla="*/ 0 h 842"/>
                <a:gd name="T32" fmla="*/ 0 w 330"/>
                <a:gd name="T33" fmla="*/ 0 h 842"/>
                <a:gd name="T34" fmla="*/ 0 w 330"/>
                <a:gd name="T35" fmla="*/ 0 h 842"/>
                <a:gd name="T36" fmla="*/ 0 w 330"/>
                <a:gd name="T37" fmla="*/ 0 h 842"/>
                <a:gd name="T38" fmla="*/ 0 w 330"/>
                <a:gd name="T39" fmla="*/ 0 h 842"/>
                <a:gd name="T40" fmla="*/ 0 w 330"/>
                <a:gd name="T41" fmla="*/ 0 h 842"/>
                <a:gd name="T42" fmla="*/ 0 w 330"/>
                <a:gd name="T43" fmla="*/ 0 h 842"/>
                <a:gd name="T44" fmla="*/ 0 w 330"/>
                <a:gd name="T45" fmla="*/ 0 h 842"/>
                <a:gd name="T46" fmla="*/ 0 w 330"/>
                <a:gd name="T47" fmla="*/ 0 h 842"/>
                <a:gd name="T48" fmla="*/ 0 w 330"/>
                <a:gd name="T49" fmla="*/ 0 h 842"/>
                <a:gd name="T50" fmla="*/ 0 w 330"/>
                <a:gd name="T51" fmla="*/ 0 h 842"/>
                <a:gd name="T52" fmla="*/ 0 w 330"/>
                <a:gd name="T53" fmla="*/ 0 h 842"/>
                <a:gd name="T54" fmla="*/ 0 w 330"/>
                <a:gd name="T55" fmla="*/ 0 h 842"/>
                <a:gd name="T56" fmla="*/ 0 w 330"/>
                <a:gd name="T57" fmla="*/ 0 h 842"/>
                <a:gd name="T58" fmla="*/ 0 w 330"/>
                <a:gd name="T59" fmla="*/ 0 h 842"/>
                <a:gd name="T60" fmla="*/ 0 w 330"/>
                <a:gd name="T61" fmla="*/ 0 h 842"/>
                <a:gd name="T62" fmla="*/ 0 w 330"/>
                <a:gd name="T63" fmla="*/ 0 h 842"/>
                <a:gd name="T64" fmla="*/ 0 w 330"/>
                <a:gd name="T65" fmla="*/ 0 h 842"/>
                <a:gd name="T66" fmla="*/ 0 w 330"/>
                <a:gd name="T67" fmla="*/ 0 h 842"/>
                <a:gd name="T68" fmla="*/ 0 w 330"/>
                <a:gd name="T69" fmla="*/ 0 h 842"/>
                <a:gd name="T70" fmla="*/ 0 w 330"/>
                <a:gd name="T71" fmla="*/ 0 h 842"/>
                <a:gd name="T72" fmla="*/ 0 w 330"/>
                <a:gd name="T73" fmla="*/ 0 h 8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842"/>
                <a:gd name="T113" fmla="*/ 330 w 330"/>
                <a:gd name="T114" fmla="*/ 842 h 8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842">
                  <a:moveTo>
                    <a:pt x="44" y="20"/>
                  </a:moveTo>
                  <a:lnTo>
                    <a:pt x="49" y="44"/>
                  </a:lnTo>
                  <a:lnTo>
                    <a:pt x="58" y="66"/>
                  </a:lnTo>
                  <a:lnTo>
                    <a:pt x="68" y="88"/>
                  </a:lnTo>
                  <a:lnTo>
                    <a:pt x="79" y="113"/>
                  </a:lnTo>
                  <a:lnTo>
                    <a:pt x="84" y="113"/>
                  </a:lnTo>
                  <a:lnTo>
                    <a:pt x="111" y="186"/>
                  </a:lnTo>
                  <a:lnTo>
                    <a:pt x="141" y="260"/>
                  </a:lnTo>
                  <a:lnTo>
                    <a:pt x="171" y="333"/>
                  </a:lnTo>
                  <a:lnTo>
                    <a:pt x="201" y="407"/>
                  </a:lnTo>
                  <a:lnTo>
                    <a:pt x="235" y="480"/>
                  </a:lnTo>
                  <a:lnTo>
                    <a:pt x="265" y="551"/>
                  </a:lnTo>
                  <a:lnTo>
                    <a:pt x="295" y="625"/>
                  </a:lnTo>
                  <a:lnTo>
                    <a:pt x="325" y="699"/>
                  </a:lnTo>
                  <a:lnTo>
                    <a:pt x="322" y="729"/>
                  </a:lnTo>
                  <a:lnTo>
                    <a:pt x="325" y="758"/>
                  </a:lnTo>
                  <a:lnTo>
                    <a:pt x="327" y="791"/>
                  </a:lnTo>
                  <a:lnTo>
                    <a:pt x="330" y="818"/>
                  </a:lnTo>
                  <a:lnTo>
                    <a:pt x="330" y="832"/>
                  </a:lnTo>
                  <a:lnTo>
                    <a:pt x="322" y="840"/>
                  </a:lnTo>
                  <a:lnTo>
                    <a:pt x="308" y="842"/>
                  </a:lnTo>
                  <a:lnTo>
                    <a:pt x="295" y="842"/>
                  </a:lnTo>
                  <a:lnTo>
                    <a:pt x="259" y="750"/>
                  </a:lnTo>
                  <a:lnTo>
                    <a:pt x="221" y="660"/>
                  </a:lnTo>
                  <a:lnTo>
                    <a:pt x="185" y="568"/>
                  </a:lnTo>
                  <a:lnTo>
                    <a:pt x="147" y="474"/>
                  </a:lnTo>
                  <a:lnTo>
                    <a:pt x="111" y="385"/>
                  </a:lnTo>
                  <a:lnTo>
                    <a:pt x="74" y="292"/>
                  </a:lnTo>
                  <a:lnTo>
                    <a:pt x="38" y="202"/>
                  </a:lnTo>
                  <a:lnTo>
                    <a:pt x="0" y="113"/>
                  </a:lnTo>
                  <a:lnTo>
                    <a:pt x="3" y="94"/>
                  </a:lnTo>
                  <a:lnTo>
                    <a:pt x="5" y="71"/>
                  </a:lnTo>
                  <a:lnTo>
                    <a:pt x="8" y="50"/>
                  </a:lnTo>
                  <a:lnTo>
                    <a:pt x="14" y="30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9" name="Freeform 277"/>
            <p:cNvSpPr>
              <a:spLocks/>
            </p:cNvSpPr>
            <p:nvPr/>
          </p:nvSpPr>
          <p:spPr bwMode="auto">
            <a:xfrm>
              <a:off x="2774" y="2073"/>
              <a:ext cx="64" cy="30"/>
            </a:xfrm>
            <a:custGeom>
              <a:avLst/>
              <a:gdLst>
                <a:gd name="T0" fmla="*/ 0 w 257"/>
                <a:gd name="T1" fmla="*/ 0 h 120"/>
                <a:gd name="T2" fmla="*/ 0 w 257"/>
                <a:gd name="T3" fmla="*/ 0 h 120"/>
                <a:gd name="T4" fmla="*/ 0 w 257"/>
                <a:gd name="T5" fmla="*/ 0 h 120"/>
                <a:gd name="T6" fmla="*/ 0 w 257"/>
                <a:gd name="T7" fmla="*/ 0 h 120"/>
                <a:gd name="T8" fmla="*/ 0 w 257"/>
                <a:gd name="T9" fmla="*/ 0 h 120"/>
                <a:gd name="T10" fmla="*/ 0 w 257"/>
                <a:gd name="T11" fmla="*/ 0 h 120"/>
                <a:gd name="T12" fmla="*/ 0 w 257"/>
                <a:gd name="T13" fmla="*/ 0 h 120"/>
                <a:gd name="T14" fmla="*/ 0 w 257"/>
                <a:gd name="T15" fmla="*/ 0 h 120"/>
                <a:gd name="T16" fmla="*/ 0 w 257"/>
                <a:gd name="T17" fmla="*/ 0 h 120"/>
                <a:gd name="T18" fmla="*/ 0 w 257"/>
                <a:gd name="T19" fmla="*/ 0 h 120"/>
                <a:gd name="T20" fmla="*/ 0 w 257"/>
                <a:gd name="T21" fmla="*/ 0 h 120"/>
                <a:gd name="T22" fmla="*/ 0 w 257"/>
                <a:gd name="T23" fmla="*/ 0 h 120"/>
                <a:gd name="T24" fmla="*/ 0 w 257"/>
                <a:gd name="T25" fmla="*/ 0 h 120"/>
                <a:gd name="T26" fmla="*/ 0 w 257"/>
                <a:gd name="T27" fmla="*/ 0 h 120"/>
                <a:gd name="T28" fmla="*/ 0 w 257"/>
                <a:gd name="T29" fmla="*/ 0 h 120"/>
                <a:gd name="T30" fmla="*/ 0 w 257"/>
                <a:gd name="T31" fmla="*/ 0 h 120"/>
                <a:gd name="T32" fmla="*/ 0 w 257"/>
                <a:gd name="T33" fmla="*/ 0 h 120"/>
                <a:gd name="T34" fmla="*/ 0 w 257"/>
                <a:gd name="T35" fmla="*/ 0 h 120"/>
                <a:gd name="T36" fmla="*/ 0 w 257"/>
                <a:gd name="T37" fmla="*/ 0 h 120"/>
                <a:gd name="T38" fmla="*/ 0 w 257"/>
                <a:gd name="T39" fmla="*/ 0 h 120"/>
                <a:gd name="T40" fmla="*/ 0 w 257"/>
                <a:gd name="T41" fmla="*/ 0 h 120"/>
                <a:gd name="T42" fmla="*/ 0 w 257"/>
                <a:gd name="T43" fmla="*/ 0 h 120"/>
                <a:gd name="T44" fmla="*/ 0 w 257"/>
                <a:gd name="T45" fmla="*/ 0 h 120"/>
                <a:gd name="T46" fmla="*/ 0 w 257"/>
                <a:gd name="T47" fmla="*/ 0 h 120"/>
                <a:gd name="T48" fmla="*/ 0 w 257"/>
                <a:gd name="T49" fmla="*/ 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20"/>
                <a:gd name="T77" fmla="*/ 257 w 25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20">
                  <a:moveTo>
                    <a:pt x="227" y="0"/>
                  </a:moveTo>
                  <a:lnTo>
                    <a:pt x="230" y="19"/>
                  </a:lnTo>
                  <a:lnTo>
                    <a:pt x="238" y="30"/>
                  </a:lnTo>
                  <a:lnTo>
                    <a:pt x="248" y="38"/>
                  </a:lnTo>
                  <a:lnTo>
                    <a:pt x="257" y="60"/>
                  </a:lnTo>
                  <a:lnTo>
                    <a:pt x="230" y="69"/>
                  </a:lnTo>
                  <a:lnTo>
                    <a:pt x="205" y="76"/>
                  </a:lnTo>
                  <a:lnTo>
                    <a:pt x="178" y="85"/>
                  </a:lnTo>
                  <a:lnTo>
                    <a:pt x="151" y="90"/>
                  </a:lnTo>
                  <a:lnTo>
                    <a:pt x="124" y="99"/>
                  </a:lnTo>
                  <a:lnTo>
                    <a:pt x="99" y="106"/>
                  </a:lnTo>
                  <a:lnTo>
                    <a:pt x="71" y="111"/>
                  </a:lnTo>
                  <a:lnTo>
                    <a:pt x="44" y="120"/>
                  </a:lnTo>
                  <a:lnTo>
                    <a:pt x="31" y="99"/>
                  </a:lnTo>
                  <a:lnTo>
                    <a:pt x="20" y="74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28" y="19"/>
                  </a:lnTo>
                  <a:lnTo>
                    <a:pt x="58" y="14"/>
                  </a:lnTo>
                  <a:lnTo>
                    <a:pt x="85" y="11"/>
                  </a:lnTo>
                  <a:lnTo>
                    <a:pt x="112" y="5"/>
                  </a:lnTo>
                  <a:lnTo>
                    <a:pt x="140" y="3"/>
                  </a:lnTo>
                  <a:lnTo>
                    <a:pt x="167" y="3"/>
                  </a:lnTo>
                  <a:lnTo>
                    <a:pt x="19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0" name="Freeform 278"/>
            <p:cNvSpPr>
              <a:spLocks/>
            </p:cNvSpPr>
            <p:nvPr/>
          </p:nvSpPr>
          <p:spPr bwMode="auto">
            <a:xfrm>
              <a:off x="2617" y="2073"/>
              <a:ext cx="78" cy="209"/>
            </a:xfrm>
            <a:custGeom>
              <a:avLst/>
              <a:gdLst>
                <a:gd name="T0" fmla="*/ 0 w 311"/>
                <a:gd name="T1" fmla="*/ 0 h 834"/>
                <a:gd name="T2" fmla="*/ 0 w 311"/>
                <a:gd name="T3" fmla="*/ 0 h 834"/>
                <a:gd name="T4" fmla="*/ 0 w 311"/>
                <a:gd name="T5" fmla="*/ 0 h 834"/>
                <a:gd name="T6" fmla="*/ 0 w 311"/>
                <a:gd name="T7" fmla="*/ 0 h 834"/>
                <a:gd name="T8" fmla="*/ 0 w 311"/>
                <a:gd name="T9" fmla="*/ 0 h 834"/>
                <a:gd name="T10" fmla="*/ 0 w 311"/>
                <a:gd name="T11" fmla="*/ 0 h 834"/>
                <a:gd name="T12" fmla="*/ 0 w 311"/>
                <a:gd name="T13" fmla="*/ 0 h 834"/>
                <a:gd name="T14" fmla="*/ 0 w 311"/>
                <a:gd name="T15" fmla="*/ 0 h 834"/>
                <a:gd name="T16" fmla="*/ 0 w 311"/>
                <a:gd name="T17" fmla="*/ 0 h 834"/>
                <a:gd name="T18" fmla="*/ 0 w 311"/>
                <a:gd name="T19" fmla="*/ 0 h 834"/>
                <a:gd name="T20" fmla="*/ 0 w 311"/>
                <a:gd name="T21" fmla="*/ 0 h 834"/>
                <a:gd name="T22" fmla="*/ 0 w 311"/>
                <a:gd name="T23" fmla="*/ 0 h 834"/>
                <a:gd name="T24" fmla="*/ 0 w 311"/>
                <a:gd name="T25" fmla="*/ 0 h 834"/>
                <a:gd name="T26" fmla="*/ 0 w 311"/>
                <a:gd name="T27" fmla="*/ 0 h 834"/>
                <a:gd name="T28" fmla="*/ 0 w 311"/>
                <a:gd name="T29" fmla="*/ 0 h 834"/>
                <a:gd name="T30" fmla="*/ 0 w 311"/>
                <a:gd name="T31" fmla="*/ 0 h 834"/>
                <a:gd name="T32" fmla="*/ 0 w 311"/>
                <a:gd name="T33" fmla="*/ 0 h 834"/>
                <a:gd name="T34" fmla="*/ 0 w 311"/>
                <a:gd name="T35" fmla="*/ 0 h 834"/>
                <a:gd name="T36" fmla="*/ 0 w 311"/>
                <a:gd name="T37" fmla="*/ 0 h 834"/>
                <a:gd name="T38" fmla="*/ 0 w 311"/>
                <a:gd name="T39" fmla="*/ 0 h 834"/>
                <a:gd name="T40" fmla="*/ 0 w 311"/>
                <a:gd name="T41" fmla="*/ 0 h 834"/>
                <a:gd name="T42" fmla="*/ 0 w 311"/>
                <a:gd name="T43" fmla="*/ 0 h 834"/>
                <a:gd name="T44" fmla="*/ 0 w 311"/>
                <a:gd name="T45" fmla="*/ 0 h 834"/>
                <a:gd name="T46" fmla="*/ 0 w 311"/>
                <a:gd name="T47" fmla="*/ 0 h 834"/>
                <a:gd name="T48" fmla="*/ 0 w 311"/>
                <a:gd name="T49" fmla="*/ 0 h 834"/>
                <a:gd name="T50" fmla="*/ 0 w 311"/>
                <a:gd name="T51" fmla="*/ 0 h 834"/>
                <a:gd name="T52" fmla="*/ 0 w 311"/>
                <a:gd name="T53" fmla="*/ 0 h 834"/>
                <a:gd name="T54" fmla="*/ 0 w 311"/>
                <a:gd name="T55" fmla="*/ 0 h 834"/>
                <a:gd name="T56" fmla="*/ 0 w 311"/>
                <a:gd name="T57" fmla="*/ 0 h 834"/>
                <a:gd name="T58" fmla="*/ 0 w 311"/>
                <a:gd name="T59" fmla="*/ 0 h 834"/>
                <a:gd name="T60" fmla="*/ 0 w 311"/>
                <a:gd name="T61" fmla="*/ 0 h 834"/>
                <a:gd name="T62" fmla="*/ 0 w 311"/>
                <a:gd name="T63" fmla="*/ 0 h 834"/>
                <a:gd name="T64" fmla="*/ 0 w 311"/>
                <a:gd name="T65" fmla="*/ 0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834"/>
                <a:gd name="T101" fmla="*/ 311 w 311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834">
                  <a:moveTo>
                    <a:pt x="35" y="28"/>
                  </a:moveTo>
                  <a:lnTo>
                    <a:pt x="68" y="109"/>
                  </a:lnTo>
                  <a:lnTo>
                    <a:pt x="98" y="189"/>
                  </a:lnTo>
                  <a:lnTo>
                    <a:pt x="131" y="270"/>
                  </a:lnTo>
                  <a:lnTo>
                    <a:pt x="163" y="352"/>
                  </a:lnTo>
                  <a:lnTo>
                    <a:pt x="196" y="433"/>
                  </a:lnTo>
                  <a:lnTo>
                    <a:pt x="228" y="515"/>
                  </a:lnTo>
                  <a:lnTo>
                    <a:pt x="258" y="596"/>
                  </a:lnTo>
                  <a:lnTo>
                    <a:pt x="292" y="679"/>
                  </a:lnTo>
                  <a:lnTo>
                    <a:pt x="297" y="717"/>
                  </a:lnTo>
                  <a:lnTo>
                    <a:pt x="299" y="755"/>
                  </a:lnTo>
                  <a:lnTo>
                    <a:pt x="302" y="793"/>
                  </a:lnTo>
                  <a:lnTo>
                    <a:pt x="311" y="831"/>
                  </a:lnTo>
                  <a:lnTo>
                    <a:pt x="302" y="831"/>
                  </a:lnTo>
                  <a:lnTo>
                    <a:pt x="292" y="831"/>
                  </a:lnTo>
                  <a:lnTo>
                    <a:pt x="283" y="834"/>
                  </a:lnTo>
                  <a:lnTo>
                    <a:pt x="272" y="834"/>
                  </a:lnTo>
                  <a:lnTo>
                    <a:pt x="237" y="747"/>
                  </a:lnTo>
                  <a:lnTo>
                    <a:pt x="205" y="660"/>
                  </a:lnTo>
                  <a:lnTo>
                    <a:pt x="169" y="573"/>
                  </a:lnTo>
                  <a:lnTo>
                    <a:pt x="136" y="485"/>
                  </a:lnTo>
                  <a:lnTo>
                    <a:pt x="101" y="396"/>
                  </a:lnTo>
                  <a:lnTo>
                    <a:pt x="68" y="308"/>
                  </a:lnTo>
                  <a:lnTo>
                    <a:pt x="33" y="221"/>
                  </a:lnTo>
                  <a:lnTo>
                    <a:pt x="0" y="131"/>
                  </a:lnTo>
                  <a:lnTo>
                    <a:pt x="5" y="101"/>
                  </a:lnTo>
                  <a:lnTo>
                    <a:pt x="8" y="69"/>
                  </a:lnTo>
                  <a:lnTo>
                    <a:pt x="14" y="3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9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1" name="Freeform 279"/>
            <p:cNvSpPr>
              <a:spLocks/>
            </p:cNvSpPr>
            <p:nvPr/>
          </p:nvSpPr>
          <p:spPr bwMode="auto">
            <a:xfrm>
              <a:off x="2579" y="2078"/>
              <a:ext cx="83" cy="211"/>
            </a:xfrm>
            <a:custGeom>
              <a:avLst/>
              <a:gdLst>
                <a:gd name="T0" fmla="*/ 0 w 331"/>
                <a:gd name="T1" fmla="*/ 0 h 844"/>
                <a:gd name="T2" fmla="*/ 0 w 331"/>
                <a:gd name="T3" fmla="*/ 0 h 844"/>
                <a:gd name="T4" fmla="*/ 0 w 331"/>
                <a:gd name="T5" fmla="*/ 0 h 844"/>
                <a:gd name="T6" fmla="*/ 0 w 331"/>
                <a:gd name="T7" fmla="*/ 0 h 844"/>
                <a:gd name="T8" fmla="*/ 0 w 331"/>
                <a:gd name="T9" fmla="*/ 0 h 844"/>
                <a:gd name="T10" fmla="*/ 0 w 331"/>
                <a:gd name="T11" fmla="*/ 0 h 844"/>
                <a:gd name="T12" fmla="*/ 0 w 331"/>
                <a:gd name="T13" fmla="*/ 0 h 844"/>
                <a:gd name="T14" fmla="*/ 0 w 331"/>
                <a:gd name="T15" fmla="*/ 0 h 844"/>
                <a:gd name="T16" fmla="*/ 0 w 331"/>
                <a:gd name="T17" fmla="*/ 0 h 844"/>
                <a:gd name="T18" fmla="*/ 0 w 331"/>
                <a:gd name="T19" fmla="*/ 0 h 844"/>
                <a:gd name="T20" fmla="*/ 0 w 331"/>
                <a:gd name="T21" fmla="*/ 0 h 844"/>
                <a:gd name="T22" fmla="*/ 0 w 331"/>
                <a:gd name="T23" fmla="*/ 0 h 844"/>
                <a:gd name="T24" fmla="*/ 0 w 331"/>
                <a:gd name="T25" fmla="*/ 0 h 844"/>
                <a:gd name="T26" fmla="*/ 0 w 331"/>
                <a:gd name="T27" fmla="*/ 0 h 844"/>
                <a:gd name="T28" fmla="*/ 0 w 331"/>
                <a:gd name="T29" fmla="*/ 0 h 844"/>
                <a:gd name="T30" fmla="*/ 0 w 331"/>
                <a:gd name="T31" fmla="*/ 0 h 844"/>
                <a:gd name="T32" fmla="*/ 0 w 331"/>
                <a:gd name="T33" fmla="*/ 0 h 844"/>
                <a:gd name="T34" fmla="*/ 0 w 331"/>
                <a:gd name="T35" fmla="*/ 0 h 844"/>
                <a:gd name="T36" fmla="*/ 0 w 331"/>
                <a:gd name="T37" fmla="*/ 0 h 844"/>
                <a:gd name="T38" fmla="*/ 0 w 331"/>
                <a:gd name="T39" fmla="*/ 0 h 844"/>
                <a:gd name="T40" fmla="*/ 0 w 331"/>
                <a:gd name="T41" fmla="*/ 0 h 844"/>
                <a:gd name="T42" fmla="*/ 0 w 331"/>
                <a:gd name="T43" fmla="*/ 0 h 844"/>
                <a:gd name="T44" fmla="*/ 0 w 331"/>
                <a:gd name="T45" fmla="*/ 0 h 844"/>
                <a:gd name="T46" fmla="*/ 0 w 331"/>
                <a:gd name="T47" fmla="*/ 0 h 844"/>
                <a:gd name="T48" fmla="*/ 0 w 331"/>
                <a:gd name="T49" fmla="*/ 0 h 844"/>
                <a:gd name="T50" fmla="*/ 0 w 331"/>
                <a:gd name="T51" fmla="*/ 0 h 844"/>
                <a:gd name="T52" fmla="*/ 0 w 331"/>
                <a:gd name="T53" fmla="*/ 0 h 844"/>
                <a:gd name="T54" fmla="*/ 0 w 331"/>
                <a:gd name="T55" fmla="*/ 0 h 844"/>
                <a:gd name="T56" fmla="*/ 0 w 331"/>
                <a:gd name="T57" fmla="*/ 0 h 844"/>
                <a:gd name="T58" fmla="*/ 0 w 331"/>
                <a:gd name="T59" fmla="*/ 0 h 844"/>
                <a:gd name="T60" fmla="*/ 0 w 331"/>
                <a:gd name="T61" fmla="*/ 0 h 844"/>
                <a:gd name="T62" fmla="*/ 0 w 331"/>
                <a:gd name="T63" fmla="*/ 0 h 844"/>
                <a:gd name="T64" fmla="*/ 0 w 331"/>
                <a:gd name="T65" fmla="*/ 0 h 844"/>
                <a:gd name="T66" fmla="*/ 0 w 331"/>
                <a:gd name="T67" fmla="*/ 0 h 844"/>
                <a:gd name="T68" fmla="*/ 0 w 331"/>
                <a:gd name="T69" fmla="*/ 0 h 844"/>
                <a:gd name="T70" fmla="*/ 0 w 331"/>
                <a:gd name="T71" fmla="*/ 0 h 844"/>
                <a:gd name="T72" fmla="*/ 0 w 331"/>
                <a:gd name="T73" fmla="*/ 0 h 844"/>
                <a:gd name="T74" fmla="*/ 0 w 331"/>
                <a:gd name="T75" fmla="*/ 0 h 844"/>
                <a:gd name="T76" fmla="*/ 0 w 331"/>
                <a:gd name="T77" fmla="*/ 0 h 844"/>
                <a:gd name="T78" fmla="*/ 0 w 331"/>
                <a:gd name="T79" fmla="*/ 0 h 844"/>
                <a:gd name="T80" fmla="*/ 0 w 331"/>
                <a:gd name="T81" fmla="*/ 0 h 844"/>
                <a:gd name="T82" fmla="*/ 0 w 331"/>
                <a:gd name="T83" fmla="*/ 0 h 844"/>
                <a:gd name="T84" fmla="*/ 0 w 331"/>
                <a:gd name="T85" fmla="*/ 0 h 844"/>
                <a:gd name="T86" fmla="*/ 0 w 331"/>
                <a:gd name="T87" fmla="*/ 0 h 844"/>
                <a:gd name="T88" fmla="*/ 0 w 331"/>
                <a:gd name="T89" fmla="*/ 0 h 844"/>
                <a:gd name="T90" fmla="*/ 0 w 331"/>
                <a:gd name="T91" fmla="*/ 0 h 844"/>
                <a:gd name="T92" fmla="*/ 0 w 331"/>
                <a:gd name="T93" fmla="*/ 0 h 844"/>
                <a:gd name="T94" fmla="*/ 0 w 331"/>
                <a:gd name="T95" fmla="*/ 0 h 844"/>
                <a:gd name="T96" fmla="*/ 0 w 331"/>
                <a:gd name="T97" fmla="*/ 0 h 8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844"/>
                <a:gd name="T149" fmla="*/ 331 w 331"/>
                <a:gd name="T150" fmla="*/ 844 h 8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844">
                  <a:moveTo>
                    <a:pt x="61" y="35"/>
                  </a:moveTo>
                  <a:lnTo>
                    <a:pt x="91" y="117"/>
                  </a:lnTo>
                  <a:lnTo>
                    <a:pt x="121" y="201"/>
                  </a:lnTo>
                  <a:lnTo>
                    <a:pt x="154" y="283"/>
                  </a:lnTo>
                  <a:lnTo>
                    <a:pt x="184" y="365"/>
                  </a:lnTo>
                  <a:lnTo>
                    <a:pt x="214" y="446"/>
                  </a:lnTo>
                  <a:lnTo>
                    <a:pt x="246" y="528"/>
                  </a:lnTo>
                  <a:lnTo>
                    <a:pt x="276" y="609"/>
                  </a:lnTo>
                  <a:lnTo>
                    <a:pt x="306" y="692"/>
                  </a:lnTo>
                  <a:lnTo>
                    <a:pt x="317" y="727"/>
                  </a:lnTo>
                  <a:lnTo>
                    <a:pt x="322" y="763"/>
                  </a:lnTo>
                  <a:lnTo>
                    <a:pt x="326" y="798"/>
                  </a:lnTo>
                  <a:lnTo>
                    <a:pt x="331" y="831"/>
                  </a:lnTo>
                  <a:lnTo>
                    <a:pt x="320" y="834"/>
                  </a:lnTo>
                  <a:lnTo>
                    <a:pt x="312" y="836"/>
                  </a:lnTo>
                  <a:lnTo>
                    <a:pt x="303" y="839"/>
                  </a:lnTo>
                  <a:lnTo>
                    <a:pt x="292" y="841"/>
                  </a:lnTo>
                  <a:lnTo>
                    <a:pt x="296" y="811"/>
                  </a:lnTo>
                  <a:lnTo>
                    <a:pt x="296" y="779"/>
                  </a:lnTo>
                  <a:lnTo>
                    <a:pt x="296" y="749"/>
                  </a:lnTo>
                  <a:lnTo>
                    <a:pt x="298" y="716"/>
                  </a:lnTo>
                  <a:lnTo>
                    <a:pt x="292" y="710"/>
                  </a:lnTo>
                  <a:lnTo>
                    <a:pt x="292" y="705"/>
                  </a:lnTo>
                  <a:lnTo>
                    <a:pt x="292" y="700"/>
                  </a:lnTo>
                  <a:lnTo>
                    <a:pt x="287" y="694"/>
                  </a:lnTo>
                  <a:lnTo>
                    <a:pt x="282" y="730"/>
                  </a:lnTo>
                  <a:lnTo>
                    <a:pt x="278" y="768"/>
                  </a:lnTo>
                  <a:lnTo>
                    <a:pt x="278" y="804"/>
                  </a:lnTo>
                  <a:lnTo>
                    <a:pt x="276" y="836"/>
                  </a:lnTo>
                  <a:lnTo>
                    <a:pt x="278" y="839"/>
                  </a:lnTo>
                  <a:lnTo>
                    <a:pt x="285" y="841"/>
                  </a:lnTo>
                  <a:lnTo>
                    <a:pt x="287" y="841"/>
                  </a:lnTo>
                  <a:lnTo>
                    <a:pt x="276" y="844"/>
                  </a:lnTo>
                  <a:lnTo>
                    <a:pt x="241" y="758"/>
                  </a:lnTo>
                  <a:lnTo>
                    <a:pt x="205" y="670"/>
                  </a:lnTo>
                  <a:lnTo>
                    <a:pt x="170" y="579"/>
                  </a:lnTo>
                  <a:lnTo>
                    <a:pt x="137" y="493"/>
                  </a:lnTo>
                  <a:lnTo>
                    <a:pt x="101" y="406"/>
                  </a:lnTo>
                  <a:lnTo>
                    <a:pt x="69" y="319"/>
                  </a:lnTo>
                  <a:lnTo>
                    <a:pt x="34" y="231"/>
                  </a:lnTo>
                  <a:lnTo>
                    <a:pt x="0" y="144"/>
                  </a:lnTo>
                  <a:lnTo>
                    <a:pt x="9" y="108"/>
                  </a:lnTo>
                  <a:lnTo>
                    <a:pt x="14" y="71"/>
                  </a:lnTo>
                  <a:lnTo>
                    <a:pt x="20" y="35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8" y="16"/>
                  </a:lnTo>
                  <a:lnTo>
                    <a:pt x="55" y="27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2" name="Freeform 280"/>
            <p:cNvSpPr>
              <a:spLocks/>
            </p:cNvSpPr>
            <p:nvPr/>
          </p:nvSpPr>
          <p:spPr bwMode="auto">
            <a:xfrm>
              <a:off x="2951" y="2078"/>
              <a:ext cx="65" cy="57"/>
            </a:xfrm>
            <a:custGeom>
              <a:avLst/>
              <a:gdLst>
                <a:gd name="T0" fmla="*/ 0 w 261"/>
                <a:gd name="T1" fmla="*/ 0 h 229"/>
                <a:gd name="T2" fmla="*/ 0 w 261"/>
                <a:gd name="T3" fmla="*/ 0 h 229"/>
                <a:gd name="T4" fmla="*/ 0 w 261"/>
                <a:gd name="T5" fmla="*/ 0 h 229"/>
                <a:gd name="T6" fmla="*/ 0 w 261"/>
                <a:gd name="T7" fmla="*/ 0 h 229"/>
                <a:gd name="T8" fmla="*/ 0 w 261"/>
                <a:gd name="T9" fmla="*/ 0 h 229"/>
                <a:gd name="T10" fmla="*/ 0 w 261"/>
                <a:gd name="T11" fmla="*/ 0 h 229"/>
                <a:gd name="T12" fmla="*/ 0 w 261"/>
                <a:gd name="T13" fmla="*/ 0 h 229"/>
                <a:gd name="T14" fmla="*/ 0 w 261"/>
                <a:gd name="T15" fmla="*/ 0 h 229"/>
                <a:gd name="T16" fmla="*/ 0 w 261"/>
                <a:gd name="T17" fmla="*/ 0 h 229"/>
                <a:gd name="T18" fmla="*/ 0 w 261"/>
                <a:gd name="T19" fmla="*/ 0 h 229"/>
                <a:gd name="T20" fmla="*/ 0 w 261"/>
                <a:gd name="T21" fmla="*/ 0 h 229"/>
                <a:gd name="T22" fmla="*/ 0 w 261"/>
                <a:gd name="T23" fmla="*/ 0 h 229"/>
                <a:gd name="T24" fmla="*/ 0 w 261"/>
                <a:gd name="T25" fmla="*/ 0 h 229"/>
                <a:gd name="T26" fmla="*/ 0 w 261"/>
                <a:gd name="T27" fmla="*/ 0 h 229"/>
                <a:gd name="T28" fmla="*/ 0 w 261"/>
                <a:gd name="T29" fmla="*/ 0 h 229"/>
                <a:gd name="T30" fmla="*/ 0 w 261"/>
                <a:gd name="T31" fmla="*/ 0 h 229"/>
                <a:gd name="T32" fmla="*/ 0 w 261"/>
                <a:gd name="T33" fmla="*/ 0 h 229"/>
                <a:gd name="T34" fmla="*/ 0 w 261"/>
                <a:gd name="T35" fmla="*/ 0 h 229"/>
                <a:gd name="T36" fmla="*/ 0 w 261"/>
                <a:gd name="T37" fmla="*/ 0 h 229"/>
                <a:gd name="T38" fmla="*/ 0 w 261"/>
                <a:gd name="T39" fmla="*/ 0 h 229"/>
                <a:gd name="T40" fmla="*/ 0 w 261"/>
                <a:gd name="T41" fmla="*/ 0 h 229"/>
                <a:gd name="T42" fmla="*/ 0 w 261"/>
                <a:gd name="T43" fmla="*/ 0 h 229"/>
                <a:gd name="T44" fmla="*/ 0 w 261"/>
                <a:gd name="T45" fmla="*/ 0 h 229"/>
                <a:gd name="T46" fmla="*/ 0 w 261"/>
                <a:gd name="T47" fmla="*/ 0 h 229"/>
                <a:gd name="T48" fmla="*/ 0 w 261"/>
                <a:gd name="T49" fmla="*/ 0 h 229"/>
                <a:gd name="T50" fmla="*/ 0 w 261"/>
                <a:gd name="T51" fmla="*/ 0 h 229"/>
                <a:gd name="T52" fmla="*/ 0 w 261"/>
                <a:gd name="T53" fmla="*/ 0 h 229"/>
                <a:gd name="T54" fmla="*/ 0 w 261"/>
                <a:gd name="T55" fmla="*/ 0 h 229"/>
                <a:gd name="T56" fmla="*/ 0 w 261"/>
                <a:gd name="T57" fmla="*/ 0 h 229"/>
                <a:gd name="T58" fmla="*/ 0 w 261"/>
                <a:gd name="T59" fmla="*/ 0 h 229"/>
                <a:gd name="T60" fmla="*/ 0 w 261"/>
                <a:gd name="T61" fmla="*/ 0 h 229"/>
                <a:gd name="T62" fmla="*/ 0 w 261"/>
                <a:gd name="T63" fmla="*/ 0 h 229"/>
                <a:gd name="T64" fmla="*/ 0 w 261"/>
                <a:gd name="T65" fmla="*/ 0 h 229"/>
                <a:gd name="T66" fmla="*/ 0 w 261"/>
                <a:gd name="T67" fmla="*/ 0 h 229"/>
                <a:gd name="T68" fmla="*/ 0 w 261"/>
                <a:gd name="T69" fmla="*/ 0 h 229"/>
                <a:gd name="T70" fmla="*/ 0 w 261"/>
                <a:gd name="T71" fmla="*/ 0 h 229"/>
                <a:gd name="T72" fmla="*/ 0 w 261"/>
                <a:gd name="T73" fmla="*/ 0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29"/>
                <a:gd name="T113" fmla="*/ 261 w 261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29">
                  <a:moveTo>
                    <a:pt x="261" y="48"/>
                  </a:moveTo>
                  <a:lnTo>
                    <a:pt x="261" y="82"/>
                  </a:lnTo>
                  <a:lnTo>
                    <a:pt x="255" y="112"/>
                  </a:lnTo>
                  <a:lnTo>
                    <a:pt x="239" y="144"/>
                  </a:lnTo>
                  <a:lnTo>
                    <a:pt x="214" y="168"/>
                  </a:lnTo>
                  <a:lnTo>
                    <a:pt x="204" y="177"/>
                  </a:lnTo>
                  <a:lnTo>
                    <a:pt x="196" y="185"/>
                  </a:lnTo>
                  <a:lnTo>
                    <a:pt x="184" y="193"/>
                  </a:lnTo>
                  <a:lnTo>
                    <a:pt x="172" y="201"/>
                  </a:lnTo>
                  <a:lnTo>
                    <a:pt x="161" y="207"/>
                  </a:lnTo>
                  <a:lnTo>
                    <a:pt x="149" y="215"/>
                  </a:lnTo>
                  <a:lnTo>
                    <a:pt x="136" y="220"/>
                  </a:lnTo>
                  <a:lnTo>
                    <a:pt x="124" y="229"/>
                  </a:lnTo>
                  <a:lnTo>
                    <a:pt x="111" y="212"/>
                  </a:lnTo>
                  <a:lnTo>
                    <a:pt x="98" y="195"/>
                  </a:lnTo>
                  <a:lnTo>
                    <a:pt x="84" y="179"/>
                  </a:lnTo>
                  <a:lnTo>
                    <a:pt x="67" y="165"/>
                  </a:lnTo>
                  <a:lnTo>
                    <a:pt x="48" y="152"/>
                  </a:lnTo>
                  <a:lnTo>
                    <a:pt x="32" y="142"/>
                  </a:lnTo>
                  <a:lnTo>
                    <a:pt x="16" y="128"/>
                  </a:lnTo>
                  <a:lnTo>
                    <a:pt x="0" y="114"/>
                  </a:lnTo>
                  <a:lnTo>
                    <a:pt x="2" y="87"/>
                  </a:lnTo>
                  <a:lnTo>
                    <a:pt x="11" y="62"/>
                  </a:lnTo>
                  <a:lnTo>
                    <a:pt x="21" y="38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60" y="5"/>
                  </a:lnTo>
                  <a:lnTo>
                    <a:pt x="89" y="11"/>
                  </a:lnTo>
                  <a:lnTo>
                    <a:pt x="119" y="16"/>
                  </a:lnTo>
                  <a:lnTo>
                    <a:pt x="149" y="18"/>
                  </a:lnTo>
                  <a:lnTo>
                    <a:pt x="177" y="27"/>
                  </a:lnTo>
                  <a:lnTo>
                    <a:pt x="207" y="32"/>
                  </a:lnTo>
                  <a:lnTo>
                    <a:pt x="234" y="41"/>
                  </a:lnTo>
                  <a:lnTo>
                    <a:pt x="261" y="4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3" name="Freeform 281"/>
            <p:cNvSpPr>
              <a:spLocks/>
            </p:cNvSpPr>
            <p:nvPr/>
          </p:nvSpPr>
          <p:spPr bwMode="auto">
            <a:xfrm>
              <a:off x="2727" y="2079"/>
              <a:ext cx="81" cy="175"/>
            </a:xfrm>
            <a:custGeom>
              <a:avLst/>
              <a:gdLst>
                <a:gd name="T0" fmla="*/ 0 w 324"/>
                <a:gd name="T1" fmla="*/ 0 h 700"/>
                <a:gd name="T2" fmla="*/ 0 w 324"/>
                <a:gd name="T3" fmla="*/ 0 h 700"/>
                <a:gd name="T4" fmla="*/ 0 w 324"/>
                <a:gd name="T5" fmla="*/ 0 h 700"/>
                <a:gd name="T6" fmla="*/ 0 w 324"/>
                <a:gd name="T7" fmla="*/ 0 h 700"/>
                <a:gd name="T8" fmla="*/ 0 w 324"/>
                <a:gd name="T9" fmla="*/ 0 h 700"/>
                <a:gd name="T10" fmla="*/ 0 w 324"/>
                <a:gd name="T11" fmla="*/ 0 h 700"/>
                <a:gd name="T12" fmla="*/ 0 w 324"/>
                <a:gd name="T13" fmla="*/ 0 h 700"/>
                <a:gd name="T14" fmla="*/ 0 w 324"/>
                <a:gd name="T15" fmla="*/ 0 h 700"/>
                <a:gd name="T16" fmla="*/ 0 w 324"/>
                <a:gd name="T17" fmla="*/ 0 h 700"/>
                <a:gd name="T18" fmla="*/ 0 w 324"/>
                <a:gd name="T19" fmla="*/ 0 h 700"/>
                <a:gd name="T20" fmla="*/ 0 w 324"/>
                <a:gd name="T21" fmla="*/ 0 h 700"/>
                <a:gd name="T22" fmla="*/ 0 w 324"/>
                <a:gd name="T23" fmla="*/ 0 h 700"/>
                <a:gd name="T24" fmla="*/ 0 w 324"/>
                <a:gd name="T25" fmla="*/ 0 h 700"/>
                <a:gd name="T26" fmla="*/ 0 w 324"/>
                <a:gd name="T27" fmla="*/ 0 h 700"/>
                <a:gd name="T28" fmla="*/ 0 w 324"/>
                <a:gd name="T29" fmla="*/ 0 h 700"/>
                <a:gd name="T30" fmla="*/ 0 w 324"/>
                <a:gd name="T31" fmla="*/ 0 h 700"/>
                <a:gd name="T32" fmla="*/ 0 w 324"/>
                <a:gd name="T33" fmla="*/ 0 h 700"/>
                <a:gd name="T34" fmla="*/ 0 w 324"/>
                <a:gd name="T35" fmla="*/ 0 h 700"/>
                <a:gd name="T36" fmla="*/ 0 w 324"/>
                <a:gd name="T37" fmla="*/ 0 h 700"/>
                <a:gd name="T38" fmla="*/ 0 w 324"/>
                <a:gd name="T39" fmla="*/ 0 h 700"/>
                <a:gd name="T40" fmla="*/ 0 w 324"/>
                <a:gd name="T41" fmla="*/ 0 h 700"/>
                <a:gd name="T42" fmla="*/ 0 w 324"/>
                <a:gd name="T43" fmla="*/ 0 h 700"/>
                <a:gd name="T44" fmla="*/ 0 w 324"/>
                <a:gd name="T45" fmla="*/ 0 h 700"/>
                <a:gd name="T46" fmla="*/ 0 w 324"/>
                <a:gd name="T47" fmla="*/ 0 h 700"/>
                <a:gd name="T48" fmla="*/ 0 w 324"/>
                <a:gd name="T49" fmla="*/ 0 h 700"/>
                <a:gd name="T50" fmla="*/ 0 w 324"/>
                <a:gd name="T51" fmla="*/ 0 h 700"/>
                <a:gd name="T52" fmla="*/ 0 w 324"/>
                <a:gd name="T53" fmla="*/ 0 h 700"/>
                <a:gd name="T54" fmla="*/ 0 w 324"/>
                <a:gd name="T55" fmla="*/ 0 h 700"/>
                <a:gd name="T56" fmla="*/ 0 w 324"/>
                <a:gd name="T57" fmla="*/ 0 h 700"/>
                <a:gd name="T58" fmla="*/ 0 w 324"/>
                <a:gd name="T59" fmla="*/ 0 h 700"/>
                <a:gd name="T60" fmla="*/ 0 w 324"/>
                <a:gd name="T61" fmla="*/ 0 h 700"/>
                <a:gd name="T62" fmla="*/ 0 w 324"/>
                <a:gd name="T63" fmla="*/ 0 h 700"/>
                <a:gd name="T64" fmla="*/ 0 w 324"/>
                <a:gd name="T65" fmla="*/ 0 h 700"/>
                <a:gd name="T66" fmla="*/ 0 w 324"/>
                <a:gd name="T67" fmla="*/ 0 h 700"/>
                <a:gd name="T68" fmla="*/ 0 w 324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700"/>
                <a:gd name="T107" fmla="*/ 324 w 324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700">
                  <a:moveTo>
                    <a:pt x="315" y="574"/>
                  </a:moveTo>
                  <a:lnTo>
                    <a:pt x="324" y="581"/>
                  </a:lnTo>
                  <a:lnTo>
                    <a:pt x="324" y="592"/>
                  </a:lnTo>
                  <a:lnTo>
                    <a:pt x="321" y="602"/>
                  </a:lnTo>
                  <a:lnTo>
                    <a:pt x="324" y="616"/>
                  </a:lnTo>
                  <a:lnTo>
                    <a:pt x="321" y="700"/>
                  </a:lnTo>
                  <a:lnTo>
                    <a:pt x="310" y="670"/>
                  </a:lnTo>
                  <a:lnTo>
                    <a:pt x="294" y="640"/>
                  </a:lnTo>
                  <a:lnTo>
                    <a:pt x="275" y="611"/>
                  </a:lnTo>
                  <a:lnTo>
                    <a:pt x="255" y="581"/>
                  </a:lnTo>
                  <a:lnTo>
                    <a:pt x="253" y="581"/>
                  </a:lnTo>
                  <a:lnTo>
                    <a:pt x="248" y="578"/>
                  </a:lnTo>
                  <a:lnTo>
                    <a:pt x="245" y="572"/>
                  </a:lnTo>
                  <a:lnTo>
                    <a:pt x="239" y="569"/>
                  </a:lnTo>
                  <a:lnTo>
                    <a:pt x="209" y="504"/>
                  </a:lnTo>
                  <a:lnTo>
                    <a:pt x="179" y="439"/>
                  </a:lnTo>
                  <a:lnTo>
                    <a:pt x="149" y="374"/>
                  </a:lnTo>
                  <a:lnTo>
                    <a:pt x="119" y="308"/>
                  </a:lnTo>
                  <a:lnTo>
                    <a:pt x="89" y="243"/>
                  </a:lnTo>
                  <a:lnTo>
                    <a:pt x="59" y="174"/>
                  </a:lnTo>
                  <a:lnTo>
                    <a:pt x="29" y="109"/>
                  </a:lnTo>
                  <a:lnTo>
                    <a:pt x="0" y="41"/>
                  </a:lnTo>
                  <a:lnTo>
                    <a:pt x="7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4" y="38"/>
                  </a:lnTo>
                  <a:lnTo>
                    <a:pt x="29" y="0"/>
                  </a:lnTo>
                  <a:lnTo>
                    <a:pt x="68" y="71"/>
                  </a:lnTo>
                  <a:lnTo>
                    <a:pt x="103" y="142"/>
                  </a:lnTo>
                  <a:lnTo>
                    <a:pt x="138" y="213"/>
                  </a:lnTo>
                  <a:lnTo>
                    <a:pt x="174" y="284"/>
                  </a:lnTo>
                  <a:lnTo>
                    <a:pt x="209" y="357"/>
                  </a:lnTo>
                  <a:lnTo>
                    <a:pt x="245" y="427"/>
                  </a:lnTo>
                  <a:lnTo>
                    <a:pt x="280" y="501"/>
                  </a:lnTo>
                  <a:lnTo>
                    <a:pt x="315" y="574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4" name="Freeform 282"/>
            <p:cNvSpPr>
              <a:spLocks/>
            </p:cNvSpPr>
            <p:nvPr/>
          </p:nvSpPr>
          <p:spPr bwMode="auto">
            <a:xfrm>
              <a:off x="2843" y="2091"/>
              <a:ext cx="8" cy="7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0">
                  <a:moveTo>
                    <a:pt x="36" y="19"/>
                  </a:moveTo>
                  <a:lnTo>
                    <a:pt x="6" y="3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0" y="14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5" name="Freeform 283"/>
            <p:cNvSpPr>
              <a:spLocks/>
            </p:cNvSpPr>
            <p:nvPr/>
          </p:nvSpPr>
          <p:spPr bwMode="auto">
            <a:xfrm>
              <a:off x="2672" y="2096"/>
              <a:ext cx="103" cy="179"/>
            </a:xfrm>
            <a:custGeom>
              <a:avLst/>
              <a:gdLst>
                <a:gd name="T0" fmla="*/ 0 w 411"/>
                <a:gd name="T1" fmla="*/ 0 h 717"/>
                <a:gd name="T2" fmla="*/ 0 w 411"/>
                <a:gd name="T3" fmla="*/ 0 h 717"/>
                <a:gd name="T4" fmla="*/ 0 w 411"/>
                <a:gd name="T5" fmla="*/ 0 h 717"/>
                <a:gd name="T6" fmla="*/ 0 w 411"/>
                <a:gd name="T7" fmla="*/ 0 h 717"/>
                <a:gd name="T8" fmla="*/ 0 w 411"/>
                <a:gd name="T9" fmla="*/ 0 h 717"/>
                <a:gd name="T10" fmla="*/ 0 w 411"/>
                <a:gd name="T11" fmla="*/ 0 h 717"/>
                <a:gd name="T12" fmla="*/ 0 w 411"/>
                <a:gd name="T13" fmla="*/ 0 h 717"/>
                <a:gd name="T14" fmla="*/ 0 w 411"/>
                <a:gd name="T15" fmla="*/ 0 h 717"/>
                <a:gd name="T16" fmla="*/ 0 w 411"/>
                <a:gd name="T17" fmla="*/ 0 h 717"/>
                <a:gd name="T18" fmla="*/ 0 w 411"/>
                <a:gd name="T19" fmla="*/ 0 h 717"/>
                <a:gd name="T20" fmla="*/ 0 w 411"/>
                <a:gd name="T21" fmla="*/ 0 h 717"/>
                <a:gd name="T22" fmla="*/ 0 w 411"/>
                <a:gd name="T23" fmla="*/ 0 h 717"/>
                <a:gd name="T24" fmla="*/ 0 w 411"/>
                <a:gd name="T25" fmla="*/ 0 h 717"/>
                <a:gd name="T26" fmla="*/ 0 w 411"/>
                <a:gd name="T27" fmla="*/ 0 h 717"/>
                <a:gd name="T28" fmla="*/ 0 w 411"/>
                <a:gd name="T29" fmla="*/ 0 h 717"/>
                <a:gd name="T30" fmla="*/ 0 w 411"/>
                <a:gd name="T31" fmla="*/ 0 h 717"/>
                <a:gd name="T32" fmla="*/ 0 w 411"/>
                <a:gd name="T33" fmla="*/ 0 h 717"/>
                <a:gd name="T34" fmla="*/ 0 w 411"/>
                <a:gd name="T35" fmla="*/ 0 h 717"/>
                <a:gd name="T36" fmla="*/ 0 w 411"/>
                <a:gd name="T37" fmla="*/ 0 h 717"/>
                <a:gd name="T38" fmla="*/ 0 w 411"/>
                <a:gd name="T39" fmla="*/ 0 h 717"/>
                <a:gd name="T40" fmla="*/ 0 w 411"/>
                <a:gd name="T41" fmla="*/ 0 h 717"/>
                <a:gd name="T42" fmla="*/ 0 w 411"/>
                <a:gd name="T43" fmla="*/ 0 h 717"/>
                <a:gd name="T44" fmla="*/ 0 w 411"/>
                <a:gd name="T45" fmla="*/ 0 h 717"/>
                <a:gd name="T46" fmla="*/ 0 w 411"/>
                <a:gd name="T47" fmla="*/ 0 h 717"/>
                <a:gd name="T48" fmla="*/ 0 w 411"/>
                <a:gd name="T49" fmla="*/ 0 h 717"/>
                <a:gd name="T50" fmla="*/ 0 w 411"/>
                <a:gd name="T51" fmla="*/ 0 h 717"/>
                <a:gd name="T52" fmla="*/ 0 w 411"/>
                <a:gd name="T53" fmla="*/ 0 h 717"/>
                <a:gd name="T54" fmla="*/ 0 w 411"/>
                <a:gd name="T55" fmla="*/ 0 h 717"/>
                <a:gd name="T56" fmla="*/ 0 w 411"/>
                <a:gd name="T57" fmla="*/ 0 h 717"/>
                <a:gd name="T58" fmla="*/ 0 w 411"/>
                <a:gd name="T59" fmla="*/ 0 h 717"/>
                <a:gd name="T60" fmla="*/ 0 w 411"/>
                <a:gd name="T61" fmla="*/ 0 h 717"/>
                <a:gd name="T62" fmla="*/ 0 w 411"/>
                <a:gd name="T63" fmla="*/ 0 h 717"/>
                <a:gd name="T64" fmla="*/ 0 w 411"/>
                <a:gd name="T65" fmla="*/ 0 h 717"/>
                <a:gd name="T66" fmla="*/ 0 w 411"/>
                <a:gd name="T67" fmla="*/ 0 h 717"/>
                <a:gd name="T68" fmla="*/ 0 w 411"/>
                <a:gd name="T69" fmla="*/ 0 h 717"/>
                <a:gd name="T70" fmla="*/ 0 w 411"/>
                <a:gd name="T71" fmla="*/ 0 h 717"/>
                <a:gd name="T72" fmla="*/ 0 w 411"/>
                <a:gd name="T73" fmla="*/ 0 h 717"/>
                <a:gd name="T74" fmla="*/ 0 w 411"/>
                <a:gd name="T75" fmla="*/ 0 h 7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717"/>
                <a:gd name="T116" fmla="*/ 411 w 411"/>
                <a:gd name="T117" fmla="*/ 717 h 7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717">
                  <a:moveTo>
                    <a:pt x="405" y="679"/>
                  </a:moveTo>
                  <a:lnTo>
                    <a:pt x="405" y="681"/>
                  </a:lnTo>
                  <a:lnTo>
                    <a:pt x="405" y="685"/>
                  </a:lnTo>
                  <a:lnTo>
                    <a:pt x="409" y="687"/>
                  </a:lnTo>
                  <a:lnTo>
                    <a:pt x="411" y="687"/>
                  </a:lnTo>
                  <a:lnTo>
                    <a:pt x="389" y="692"/>
                  </a:lnTo>
                  <a:lnTo>
                    <a:pt x="370" y="697"/>
                  </a:lnTo>
                  <a:lnTo>
                    <a:pt x="349" y="701"/>
                  </a:lnTo>
                  <a:lnTo>
                    <a:pt x="329" y="706"/>
                  </a:lnTo>
                  <a:lnTo>
                    <a:pt x="308" y="708"/>
                  </a:lnTo>
                  <a:lnTo>
                    <a:pt x="289" y="711"/>
                  </a:lnTo>
                  <a:lnTo>
                    <a:pt x="269" y="715"/>
                  </a:lnTo>
                  <a:lnTo>
                    <a:pt x="250" y="717"/>
                  </a:lnTo>
                  <a:lnTo>
                    <a:pt x="245" y="690"/>
                  </a:lnTo>
                  <a:lnTo>
                    <a:pt x="242" y="662"/>
                  </a:lnTo>
                  <a:lnTo>
                    <a:pt x="239" y="637"/>
                  </a:lnTo>
                  <a:lnTo>
                    <a:pt x="237" y="614"/>
                  </a:lnTo>
                  <a:lnTo>
                    <a:pt x="248" y="616"/>
                  </a:lnTo>
                  <a:lnTo>
                    <a:pt x="258" y="619"/>
                  </a:lnTo>
                  <a:lnTo>
                    <a:pt x="269" y="619"/>
                  </a:lnTo>
                  <a:lnTo>
                    <a:pt x="280" y="619"/>
                  </a:lnTo>
                  <a:lnTo>
                    <a:pt x="292" y="619"/>
                  </a:lnTo>
                  <a:lnTo>
                    <a:pt x="302" y="616"/>
                  </a:lnTo>
                  <a:lnTo>
                    <a:pt x="313" y="614"/>
                  </a:lnTo>
                  <a:lnTo>
                    <a:pt x="324" y="607"/>
                  </a:lnTo>
                  <a:lnTo>
                    <a:pt x="329" y="597"/>
                  </a:lnTo>
                  <a:lnTo>
                    <a:pt x="329" y="584"/>
                  </a:lnTo>
                  <a:lnTo>
                    <a:pt x="329" y="570"/>
                  </a:lnTo>
                  <a:lnTo>
                    <a:pt x="327" y="559"/>
                  </a:lnTo>
                  <a:lnTo>
                    <a:pt x="319" y="550"/>
                  </a:lnTo>
                  <a:lnTo>
                    <a:pt x="310" y="545"/>
                  </a:lnTo>
                  <a:lnTo>
                    <a:pt x="302" y="540"/>
                  </a:lnTo>
                  <a:lnTo>
                    <a:pt x="292" y="536"/>
                  </a:lnTo>
                  <a:lnTo>
                    <a:pt x="280" y="534"/>
                  </a:lnTo>
                  <a:lnTo>
                    <a:pt x="267" y="534"/>
                  </a:lnTo>
                  <a:lnTo>
                    <a:pt x="256" y="534"/>
                  </a:lnTo>
                  <a:lnTo>
                    <a:pt x="245" y="536"/>
                  </a:lnTo>
                  <a:lnTo>
                    <a:pt x="226" y="543"/>
                  </a:lnTo>
                  <a:lnTo>
                    <a:pt x="207" y="496"/>
                  </a:lnTo>
                  <a:lnTo>
                    <a:pt x="185" y="453"/>
                  </a:lnTo>
                  <a:lnTo>
                    <a:pt x="166" y="407"/>
                  </a:lnTo>
                  <a:lnTo>
                    <a:pt x="147" y="359"/>
                  </a:lnTo>
                  <a:lnTo>
                    <a:pt x="125" y="313"/>
                  </a:lnTo>
                  <a:lnTo>
                    <a:pt x="106" y="264"/>
                  </a:lnTo>
                  <a:lnTo>
                    <a:pt x="85" y="218"/>
                  </a:lnTo>
                  <a:lnTo>
                    <a:pt x="65" y="172"/>
                  </a:lnTo>
                  <a:lnTo>
                    <a:pt x="76" y="170"/>
                  </a:lnTo>
                  <a:lnTo>
                    <a:pt x="90" y="170"/>
                  </a:lnTo>
                  <a:lnTo>
                    <a:pt x="101" y="170"/>
                  </a:lnTo>
                  <a:lnTo>
                    <a:pt x="111" y="166"/>
                  </a:lnTo>
                  <a:lnTo>
                    <a:pt x="125" y="163"/>
                  </a:lnTo>
                  <a:lnTo>
                    <a:pt x="136" y="16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52" y="134"/>
                  </a:lnTo>
                  <a:lnTo>
                    <a:pt x="147" y="120"/>
                  </a:lnTo>
                  <a:lnTo>
                    <a:pt x="141" y="109"/>
                  </a:lnTo>
                  <a:lnTo>
                    <a:pt x="131" y="95"/>
                  </a:lnTo>
                  <a:lnTo>
                    <a:pt x="120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81" y="92"/>
                  </a:lnTo>
                  <a:lnTo>
                    <a:pt x="71" y="95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3" y="9"/>
                  </a:lnTo>
                  <a:lnTo>
                    <a:pt x="57" y="5"/>
                  </a:lnTo>
                  <a:lnTo>
                    <a:pt x="73" y="5"/>
                  </a:lnTo>
                  <a:lnTo>
                    <a:pt x="90" y="3"/>
                  </a:lnTo>
                  <a:lnTo>
                    <a:pt x="103" y="3"/>
                  </a:lnTo>
                  <a:lnTo>
                    <a:pt x="120" y="0"/>
                  </a:lnTo>
                  <a:lnTo>
                    <a:pt x="405" y="679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6" name="Freeform 284"/>
            <p:cNvSpPr>
              <a:spLocks/>
            </p:cNvSpPr>
            <p:nvPr/>
          </p:nvSpPr>
          <p:spPr bwMode="auto">
            <a:xfrm>
              <a:off x="2847" y="2099"/>
              <a:ext cx="35" cy="6"/>
            </a:xfrm>
            <a:custGeom>
              <a:avLst/>
              <a:gdLst>
                <a:gd name="T0" fmla="*/ 0 w 138"/>
                <a:gd name="T1" fmla="*/ 0 h 21"/>
                <a:gd name="T2" fmla="*/ 0 w 138"/>
                <a:gd name="T3" fmla="*/ 0 h 21"/>
                <a:gd name="T4" fmla="*/ 0 w 138"/>
                <a:gd name="T5" fmla="*/ 0 h 21"/>
                <a:gd name="T6" fmla="*/ 0 w 138"/>
                <a:gd name="T7" fmla="*/ 0 h 21"/>
                <a:gd name="T8" fmla="*/ 0 w 138"/>
                <a:gd name="T9" fmla="*/ 0 h 21"/>
                <a:gd name="T10" fmla="*/ 0 w 138"/>
                <a:gd name="T11" fmla="*/ 0 h 21"/>
                <a:gd name="T12" fmla="*/ 0 w 138"/>
                <a:gd name="T13" fmla="*/ 0 h 21"/>
                <a:gd name="T14" fmla="*/ 0 w 138"/>
                <a:gd name="T15" fmla="*/ 0 h 21"/>
                <a:gd name="T16" fmla="*/ 0 w 138"/>
                <a:gd name="T17" fmla="*/ 0 h 21"/>
                <a:gd name="T18" fmla="*/ 0 w 138"/>
                <a:gd name="T19" fmla="*/ 0 h 21"/>
                <a:gd name="T20" fmla="*/ 0 w 138"/>
                <a:gd name="T21" fmla="*/ 0 h 21"/>
                <a:gd name="T22" fmla="*/ 0 w 138"/>
                <a:gd name="T23" fmla="*/ 0 h 21"/>
                <a:gd name="T24" fmla="*/ 0 w 138"/>
                <a:gd name="T25" fmla="*/ 0 h 21"/>
                <a:gd name="T26" fmla="*/ 0 w 138"/>
                <a:gd name="T27" fmla="*/ 0 h 21"/>
                <a:gd name="T28" fmla="*/ 0 w 138"/>
                <a:gd name="T29" fmla="*/ 0 h 21"/>
                <a:gd name="T30" fmla="*/ 0 w 138"/>
                <a:gd name="T31" fmla="*/ 0 h 21"/>
                <a:gd name="T32" fmla="*/ 0 w 13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1"/>
                <a:gd name="T53" fmla="*/ 138 w 13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1">
                  <a:moveTo>
                    <a:pt x="0" y="13"/>
                  </a:moveTo>
                  <a:lnTo>
                    <a:pt x="16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7" y="7"/>
                  </a:lnTo>
                  <a:lnTo>
                    <a:pt x="106" y="13"/>
                  </a:lnTo>
                  <a:lnTo>
                    <a:pt x="122" y="19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2" y="21"/>
                  </a:lnTo>
                  <a:lnTo>
                    <a:pt x="106" y="19"/>
                  </a:lnTo>
                  <a:lnTo>
                    <a:pt x="83" y="16"/>
                  </a:lnTo>
                  <a:lnTo>
                    <a:pt x="62" y="16"/>
                  </a:lnTo>
                  <a:lnTo>
                    <a:pt x="37" y="13"/>
                  </a:lnTo>
                  <a:lnTo>
                    <a:pt x="1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7" name="Freeform 285"/>
            <p:cNvSpPr>
              <a:spLocks/>
            </p:cNvSpPr>
            <p:nvPr/>
          </p:nvSpPr>
          <p:spPr bwMode="auto">
            <a:xfrm>
              <a:off x="2637" y="2100"/>
              <a:ext cx="78" cy="180"/>
            </a:xfrm>
            <a:custGeom>
              <a:avLst/>
              <a:gdLst>
                <a:gd name="T0" fmla="*/ 0 w 312"/>
                <a:gd name="T1" fmla="*/ 0 h 722"/>
                <a:gd name="T2" fmla="*/ 0 w 312"/>
                <a:gd name="T3" fmla="*/ 0 h 722"/>
                <a:gd name="T4" fmla="*/ 0 w 312"/>
                <a:gd name="T5" fmla="*/ 0 h 722"/>
                <a:gd name="T6" fmla="*/ 0 w 312"/>
                <a:gd name="T7" fmla="*/ 0 h 722"/>
                <a:gd name="T8" fmla="*/ 0 w 312"/>
                <a:gd name="T9" fmla="*/ 0 h 722"/>
                <a:gd name="T10" fmla="*/ 0 w 312"/>
                <a:gd name="T11" fmla="*/ 0 h 722"/>
                <a:gd name="T12" fmla="*/ 0 w 312"/>
                <a:gd name="T13" fmla="*/ 0 h 722"/>
                <a:gd name="T14" fmla="*/ 0 w 312"/>
                <a:gd name="T15" fmla="*/ 0 h 722"/>
                <a:gd name="T16" fmla="*/ 0 w 312"/>
                <a:gd name="T17" fmla="*/ 0 h 722"/>
                <a:gd name="T18" fmla="*/ 0 w 312"/>
                <a:gd name="T19" fmla="*/ 0 h 722"/>
                <a:gd name="T20" fmla="*/ 0 w 312"/>
                <a:gd name="T21" fmla="*/ 0 h 722"/>
                <a:gd name="T22" fmla="*/ 0 w 312"/>
                <a:gd name="T23" fmla="*/ 0 h 722"/>
                <a:gd name="T24" fmla="*/ 0 w 312"/>
                <a:gd name="T25" fmla="*/ 0 h 722"/>
                <a:gd name="T26" fmla="*/ 0 w 312"/>
                <a:gd name="T27" fmla="*/ 0 h 722"/>
                <a:gd name="T28" fmla="*/ 0 w 312"/>
                <a:gd name="T29" fmla="*/ 0 h 722"/>
                <a:gd name="T30" fmla="*/ 0 w 312"/>
                <a:gd name="T31" fmla="*/ 0 h 722"/>
                <a:gd name="T32" fmla="*/ 0 w 312"/>
                <a:gd name="T33" fmla="*/ 0 h 722"/>
                <a:gd name="T34" fmla="*/ 0 w 312"/>
                <a:gd name="T35" fmla="*/ 0 h 722"/>
                <a:gd name="T36" fmla="*/ 0 w 312"/>
                <a:gd name="T37" fmla="*/ 0 h 722"/>
                <a:gd name="T38" fmla="*/ 0 w 312"/>
                <a:gd name="T39" fmla="*/ 0 h 722"/>
                <a:gd name="T40" fmla="*/ 0 w 312"/>
                <a:gd name="T41" fmla="*/ 0 h 722"/>
                <a:gd name="T42" fmla="*/ 0 w 312"/>
                <a:gd name="T43" fmla="*/ 0 h 722"/>
                <a:gd name="T44" fmla="*/ 0 w 312"/>
                <a:gd name="T45" fmla="*/ 0 h 722"/>
                <a:gd name="T46" fmla="*/ 0 w 312"/>
                <a:gd name="T47" fmla="*/ 0 h 722"/>
                <a:gd name="T48" fmla="*/ 0 w 312"/>
                <a:gd name="T49" fmla="*/ 0 h 722"/>
                <a:gd name="T50" fmla="*/ 0 w 312"/>
                <a:gd name="T51" fmla="*/ 0 h 722"/>
                <a:gd name="T52" fmla="*/ 0 w 312"/>
                <a:gd name="T53" fmla="*/ 0 h 722"/>
                <a:gd name="T54" fmla="*/ 0 w 312"/>
                <a:gd name="T55" fmla="*/ 0 h 722"/>
                <a:gd name="T56" fmla="*/ 0 w 312"/>
                <a:gd name="T57" fmla="*/ 0 h 7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722"/>
                <a:gd name="T89" fmla="*/ 312 w 312"/>
                <a:gd name="T90" fmla="*/ 722 h 7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722">
                  <a:moveTo>
                    <a:pt x="34" y="5"/>
                  </a:moveTo>
                  <a:lnTo>
                    <a:pt x="66" y="93"/>
                  </a:lnTo>
                  <a:lnTo>
                    <a:pt x="101" y="184"/>
                  </a:lnTo>
                  <a:lnTo>
                    <a:pt x="137" y="270"/>
                  </a:lnTo>
                  <a:lnTo>
                    <a:pt x="172" y="357"/>
                  </a:lnTo>
                  <a:lnTo>
                    <a:pt x="205" y="448"/>
                  </a:lnTo>
                  <a:lnTo>
                    <a:pt x="241" y="534"/>
                  </a:lnTo>
                  <a:lnTo>
                    <a:pt x="276" y="625"/>
                  </a:lnTo>
                  <a:lnTo>
                    <a:pt x="312" y="711"/>
                  </a:lnTo>
                  <a:lnTo>
                    <a:pt x="292" y="715"/>
                  </a:lnTo>
                  <a:lnTo>
                    <a:pt x="276" y="717"/>
                  </a:lnTo>
                  <a:lnTo>
                    <a:pt x="257" y="720"/>
                  </a:lnTo>
                  <a:lnTo>
                    <a:pt x="241" y="722"/>
                  </a:lnTo>
                  <a:lnTo>
                    <a:pt x="241" y="679"/>
                  </a:lnTo>
                  <a:lnTo>
                    <a:pt x="237" y="638"/>
                  </a:lnTo>
                  <a:lnTo>
                    <a:pt x="232" y="595"/>
                  </a:lnTo>
                  <a:lnTo>
                    <a:pt x="225" y="551"/>
                  </a:lnTo>
                  <a:lnTo>
                    <a:pt x="195" y="483"/>
                  </a:lnTo>
                  <a:lnTo>
                    <a:pt x="167" y="414"/>
                  </a:lnTo>
                  <a:lnTo>
                    <a:pt x="137" y="347"/>
                  </a:lnTo>
                  <a:lnTo>
                    <a:pt x="110" y="278"/>
                  </a:lnTo>
                  <a:lnTo>
                    <a:pt x="82" y="207"/>
                  </a:lnTo>
                  <a:lnTo>
                    <a:pt x="55" y="140"/>
                  </a:lnTo>
                  <a:lnTo>
                    <a:pt x="28" y="6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5"/>
                  </a:lnTo>
                  <a:lnTo>
                    <a:pt x="23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8" name="Freeform 286"/>
            <p:cNvSpPr>
              <a:spLocks/>
            </p:cNvSpPr>
            <p:nvPr/>
          </p:nvSpPr>
          <p:spPr bwMode="auto">
            <a:xfrm>
              <a:off x="2900" y="2103"/>
              <a:ext cx="79" cy="47"/>
            </a:xfrm>
            <a:custGeom>
              <a:avLst/>
              <a:gdLst>
                <a:gd name="T0" fmla="*/ 0 w 316"/>
                <a:gd name="T1" fmla="*/ 0 h 186"/>
                <a:gd name="T2" fmla="*/ 0 w 316"/>
                <a:gd name="T3" fmla="*/ 0 h 186"/>
                <a:gd name="T4" fmla="*/ 0 w 316"/>
                <a:gd name="T5" fmla="*/ 0 h 186"/>
                <a:gd name="T6" fmla="*/ 0 w 316"/>
                <a:gd name="T7" fmla="*/ 0 h 186"/>
                <a:gd name="T8" fmla="*/ 0 w 316"/>
                <a:gd name="T9" fmla="*/ 0 h 186"/>
                <a:gd name="T10" fmla="*/ 0 w 316"/>
                <a:gd name="T11" fmla="*/ 0 h 186"/>
                <a:gd name="T12" fmla="*/ 0 w 316"/>
                <a:gd name="T13" fmla="*/ 0 h 186"/>
                <a:gd name="T14" fmla="*/ 0 w 316"/>
                <a:gd name="T15" fmla="*/ 0 h 186"/>
                <a:gd name="T16" fmla="*/ 0 w 316"/>
                <a:gd name="T17" fmla="*/ 0 h 186"/>
                <a:gd name="T18" fmla="*/ 0 w 316"/>
                <a:gd name="T19" fmla="*/ 0 h 186"/>
                <a:gd name="T20" fmla="*/ 0 w 316"/>
                <a:gd name="T21" fmla="*/ 0 h 186"/>
                <a:gd name="T22" fmla="*/ 0 w 316"/>
                <a:gd name="T23" fmla="*/ 0 h 186"/>
                <a:gd name="T24" fmla="*/ 0 w 316"/>
                <a:gd name="T25" fmla="*/ 0 h 186"/>
                <a:gd name="T26" fmla="*/ 0 w 316"/>
                <a:gd name="T27" fmla="*/ 0 h 186"/>
                <a:gd name="T28" fmla="*/ 0 w 316"/>
                <a:gd name="T29" fmla="*/ 0 h 186"/>
                <a:gd name="T30" fmla="*/ 0 w 316"/>
                <a:gd name="T31" fmla="*/ 0 h 186"/>
                <a:gd name="T32" fmla="*/ 0 w 316"/>
                <a:gd name="T33" fmla="*/ 0 h 186"/>
                <a:gd name="T34" fmla="*/ 0 w 316"/>
                <a:gd name="T35" fmla="*/ 0 h 186"/>
                <a:gd name="T36" fmla="*/ 0 w 316"/>
                <a:gd name="T37" fmla="*/ 0 h 186"/>
                <a:gd name="T38" fmla="*/ 0 w 316"/>
                <a:gd name="T39" fmla="*/ 0 h 186"/>
                <a:gd name="T40" fmla="*/ 0 w 316"/>
                <a:gd name="T41" fmla="*/ 0 h 186"/>
                <a:gd name="T42" fmla="*/ 0 w 316"/>
                <a:gd name="T43" fmla="*/ 0 h 186"/>
                <a:gd name="T44" fmla="*/ 0 w 316"/>
                <a:gd name="T45" fmla="*/ 0 h 186"/>
                <a:gd name="T46" fmla="*/ 0 w 316"/>
                <a:gd name="T47" fmla="*/ 0 h 186"/>
                <a:gd name="T48" fmla="*/ 0 w 316"/>
                <a:gd name="T49" fmla="*/ 0 h 186"/>
                <a:gd name="T50" fmla="*/ 0 w 316"/>
                <a:gd name="T51" fmla="*/ 0 h 186"/>
                <a:gd name="T52" fmla="*/ 0 w 316"/>
                <a:gd name="T53" fmla="*/ 0 h 186"/>
                <a:gd name="T54" fmla="*/ 0 w 316"/>
                <a:gd name="T55" fmla="*/ 0 h 186"/>
                <a:gd name="T56" fmla="*/ 0 w 316"/>
                <a:gd name="T57" fmla="*/ 0 h 186"/>
                <a:gd name="T58" fmla="*/ 0 w 316"/>
                <a:gd name="T59" fmla="*/ 0 h 186"/>
                <a:gd name="T60" fmla="*/ 0 w 316"/>
                <a:gd name="T61" fmla="*/ 0 h 186"/>
                <a:gd name="T62" fmla="*/ 0 w 316"/>
                <a:gd name="T63" fmla="*/ 0 h 186"/>
                <a:gd name="T64" fmla="*/ 0 w 316"/>
                <a:gd name="T65" fmla="*/ 0 h 186"/>
                <a:gd name="T66" fmla="*/ 0 w 316"/>
                <a:gd name="T67" fmla="*/ 0 h 186"/>
                <a:gd name="T68" fmla="*/ 0 w 316"/>
                <a:gd name="T69" fmla="*/ 0 h 186"/>
                <a:gd name="T70" fmla="*/ 0 w 316"/>
                <a:gd name="T71" fmla="*/ 0 h 186"/>
                <a:gd name="T72" fmla="*/ 0 w 316"/>
                <a:gd name="T73" fmla="*/ 0 h 186"/>
                <a:gd name="T74" fmla="*/ 0 w 316"/>
                <a:gd name="T75" fmla="*/ 0 h 186"/>
                <a:gd name="T76" fmla="*/ 0 w 316"/>
                <a:gd name="T77" fmla="*/ 0 h 186"/>
                <a:gd name="T78" fmla="*/ 0 w 316"/>
                <a:gd name="T79" fmla="*/ 0 h 186"/>
                <a:gd name="T80" fmla="*/ 0 w 316"/>
                <a:gd name="T81" fmla="*/ 0 h 186"/>
                <a:gd name="T82" fmla="*/ 0 w 316"/>
                <a:gd name="T83" fmla="*/ 0 h 186"/>
                <a:gd name="T84" fmla="*/ 0 w 316"/>
                <a:gd name="T85" fmla="*/ 0 h 186"/>
                <a:gd name="T86" fmla="*/ 0 w 316"/>
                <a:gd name="T87" fmla="*/ 0 h 186"/>
                <a:gd name="T88" fmla="*/ 0 w 316"/>
                <a:gd name="T89" fmla="*/ 0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186"/>
                <a:gd name="T137" fmla="*/ 316 w 316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186">
                  <a:moveTo>
                    <a:pt x="223" y="46"/>
                  </a:moveTo>
                  <a:lnTo>
                    <a:pt x="237" y="55"/>
                  </a:lnTo>
                  <a:lnTo>
                    <a:pt x="248" y="62"/>
                  </a:lnTo>
                  <a:lnTo>
                    <a:pt x="256" y="71"/>
                  </a:lnTo>
                  <a:lnTo>
                    <a:pt x="267" y="82"/>
                  </a:lnTo>
                  <a:lnTo>
                    <a:pt x="278" y="92"/>
                  </a:lnTo>
                  <a:lnTo>
                    <a:pt x="286" y="104"/>
                  </a:lnTo>
                  <a:lnTo>
                    <a:pt x="297" y="115"/>
                  </a:lnTo>
                  <a:lnTo>
                    <a:pt x="311" y="122"/>
                  </a:lnTo>
                  <a:lnTo>
                    <a:pt x="316" y="133"/>
                  </a:lnTo>
                  <a:lnTo>
                    <a:pt x="308" y="142"/>
                  </a:lnTo>
                  <a:lnTo>
                    <a:pt x="294" y="147"/>
                  </a:lnTo>
                  <a:lnTo>
                    <a:pt x="281" y="152"/>
                  </a:lnTo>
                  <a:lnTo>
                    <a:pt x="253" y="163"/>
                  </a:lnTo>
                  <a:lnTo>
                    <a:pt x="226" y="172"/>
                  </a:lnTo>
                  <a:lnTo>
                    <a:pt x="196" y="177"/>
                  </a:lnTo>
                  <a:lnTo>
                    <a:pt x="166" y="180"/>
                  </a:lnTo>
                  <a:lnTo>
                    <a:pt x="136" y="182"/>
                  </a:lnTo>
                  <a:lnTo>
                    <a:pt x="106" y="186"/>
                  </a:lnTo>
                  <a:lnTo>
                    <a:pt x="74" y="186"/>
                  </a:lnTo>
                  <a:lnTo>
                    <a:pt x="44" y="186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1" y="152"/>
                  </a:lnTo>
                  <a:lnTo>
                    <a:pt x="5" y="136"/>
                  </a:lnTo>
                  <a:lnTo>
                    <a:pt x="3" y="120"/>
                  </a:lnTo>
                  <a:lnTo>
                    <a:pt x="0" y="104"/>
                  </a:lnTo>
                  <a:lnTo>
                    <a:pt x="3" y="87"/>
                  </a:lnTo>
                  <a:lnTo>
                    <a:pt x="14" y="76"/>
                  </a:lnTo>
                  <a:lnTo>
                    <a:pt x="28" y="71"/>
                  </a:lnTo>
                  <a:lnTo>
                    <a:pt x="41" y="65"/>
                  </a:lnTo>
                  <a:lnTo>
                    <a:pt x="55" y="57"/>
                  </a:lnTo>
                  <a:lnTo>
                    <a:pt x="69" y="52"/>
                  </a:lnTo>
                  <a:lnTo>
                    <a:pt x="81" y="44"/>
                  </a:lnTo>
                  <a:lnTo>
                    <a:pt x="95" y="35"/>
                  </a:lnTo>
                  <a:lnTo>
                    <a:pt x="109" y="30"/>
                  </a:lnTo>
                  <a:lnTo>
                    <a:pt x="120" y="22"/>
                  </a:lnTo>
                  <a:lnTo>
                    <a:pt x="131" y="22"/>
                  </a:lnTo>
                  <a:lnTo>
                    <a:pt x="136" y="14"/>
                  </a:lnTo>
                  <a:lnTo>
                    <a:pt x="142" y="5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8" y="19"/>
                  </a:lnTo>
                  <a:lnTo>
                    <a:pt x="205" y="35"/>
                  </a:lnTo>
                  <a:lnTo>
                    <a:pt x="223" y="4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9" name="Freeform 287"/>
            <p:cNvSpPr>
              <a:spLocks/>
            </p:cNvSpPr>
            <p:nvPr/>
          </p:nvSpPr>
          <p:spPr bwMode="auto">
            <a:xfrm>
              <a:off x="2885" y="2105"/>
              <a:ext cx="11" cy="20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w 46"/>
                <a:gd name="T21" fmla="*/ 0 h 82"/>
                <a:gd name="T22" fmla="*/ 0 w 46"/>
                <a:gd name="T23" fmla="*/ 0 h 82"/>
                <a:gd name="T24" fmla="*/ 0 w 46"/>
                <a:gd name="T25" fmla="*/ 0 h 82"/>
                <a:gd name="T26" fmla="*/ 0 w 4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82"/>
                <a:gd name="T44" fmla="*/ 46 w 46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82">
                  <a:moveTo>
                    <a:pt x="44" y="6"/>
                  </a:moveTo>
                  <a:lnTo>
                    <a:pt x="46" y="25"/>
                  </a:lnTo>
                  <a:lnTo>
                    <a:pt x="44" y="44"/>
                  </a:lnTo>
                  <a:lnTo>
                    <a:pt x="41" y="64"/>
                  </a:lnTo>
                  <a:lnTo>
                    <a:pt x="44" y="82"/>
                  </a:lnTo>
                  <a:lnTo>
                    <a:pt x="33" y="77"/>
                  </a:lnTo>
                  <a:lnTo>
                    <a:pt x="19" y="77"/>
                  </a:lnTo>
                  <a:lnTo>
                    <a:pt x="5" y="71"/>
                  </a:lnTo>
                  <a:lnTo>
                    <a:pt x="0" y="60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0" name="Freeform 288"/>
            <p:cNvSpPr>
              <a:spLocks/>
            </p:cNvSpPr>
            <p:nvPr/>
          </p:nvSpPr>
          <p:spPr bwMode="auto">
            <a:xfrm>
              <a:off x="2820" y="2106"/>
              <a:ext cx="63" cy="39"/>
            </a:xfrm>
            <a:custGeom>
              <a:avLst/>
              <a:gdLst>
                <a:gd name="T0" fmla="*/ 0 w 253"/>
                <a:gd name="T1" fmla="*/ 0 h 155"/>
                <a:gd name="T2" fmla="*/ 0 w 253"/>
                <a:gd name="T3" fmla="*/ 0 h 155"/>
                <a:gd name="T4" fmla="*/ 0 w 253"/>
                <a:gd name="T5" fmla="*/ 0 h 155"/>
                <a:gd name="T6" fmla="*/ 0 w 253"/>
                <a:gd name="T7" fmla="*/ 0 h 155"/>
                <a:gd name="T8" fmla="*/ 0 w 253"/>
                <a:gd name="T9" fmla="*/ 0 h 155"/>
                <a:gd name="T10" fmla="*/ 0 w 253"/>
                <a:gd name="T11" fmla="*/ 0 h 155"/>
                <a:gd name="T12" fmla="*/ 0 w 253"/>
                <a:gd name="T13" fmla="*/ 0 h 155"/>
                <a:gd name="T14" fmla="*/ 0 w 253"/>
                <a:gd name="T15" fmla="*/ 0 h 155"/>
                <a:gd name="T16" fmla="*/ 0 w 253"/>
                <a:gd name="T17" fmla="*/ 0 h 155"/>
                <a:gd name="T18" fmla="*/ 0 w 253"/>
                <a:gd name="T19" fmla="*/ 0 h 155"/>
                <a:gd name="T20" fmla="*/ 0 w 253"/>
                <a:gd name="T21" fmla="*/ 0 h 155"/>
                <a:gd name="T22" fmla="*/ 0 w 253"/>
                <a:gd name="T23" fmla="*/ 0 h 155"/>
                <a:gd name="T24" fmla="*/ 0 w 253"/>
                <a:gd name="T25" fmla="*/ 0 h 155"/>
                <a:gd name="T26" fmla="*/ 0 w 253"/>
                <a:gd name="T27" fmla="*/ 0 h 155"/>
                <a:gd name="T28" fmla="*/ 0 w 253"/>
                <a:gd name="T29" fmla="*/ 0 h 155"/>
                <a:gd name="T30" fmla="*/ 0 w 253"/>
                <a:gd name="T31" fmla="*/ 0 h 155"/>
                <a:gd name="T32" fmla="*/ 0 w 253"/>
                <a:gd name="T33" fmla="*/ 0 h 155"/>
                <a:gd name="T34" fmla="*/ 0 w 253"/>
                <a:gd name="T35" fmla="*/ 0 h 155"/>
                <a:gd name="T36" fmla="*/ 0 w 253"/>
                <a:gd name="T37" fmla="*/ 0 h 155"/>
                <a:gd name="T38" fmla="*/ 0 w 253"/>
                <a:gd name="T39" fmla="*/ 0 h 155"/>
                <a:gd name="T40" fmla="*/ 0 w 253"/>
                <a:gd name="T41" fmla="*/ 0 h 155"/>
                <a:gd name="T42" fmla="*/ 0 w 253"/>
                <a:gd name="T43" fmla="*/ 0 h 155"/>
                <a:gd name="T44" fmla="*/ 0 w 253"/>
                <a:gd name="T45" fmla="*/ 0 h 155"/>
                <a:gd name="T46" fmla="*/ 0 w 253"/>
                <a:gd name="T47" fmla="*/ 0 h 155"/>
                <a:gd name="T48" fmla="*/ 0 w 253"/>
                <a:gd name="T49" fmla="*/ 0 h 155"/>
                <a:gd name="T50" fmla="*/ 0 w 253"/>
                <a:gd name="T51" fmla="*/ 0 h 155"/>
                <a:gd name="T52" fmla="*/ 0 w 253"/>
                <a:gd name="T53" fmla="*/ 0 h 155"/>
                <a:gd name="T54" fmla="*/ 0 w 253"/>
                <a:gd name="T55" fmla="*/ 0 h 155"/>
                <a:gd name="T56" fmla="*/ 0 w 253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155"/>
                <a:gd name="T89" fmla="*/ 253 w 253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155">
                  <a:moveTo>
                    <a:pt x="253" y="11"/>
                  </a:moveTo>
                  <a:lnTo>
                    <a:pt x="248" y="49"/>
                  </a:lnTo>
                  <a:lnTo>
                    <a:pt x="241" y="85"/>
                  </a:lnTo>
                  <a:lnTo>
                    <a:pt x="227" y="120"/>
                  </a:lnTo>
                  <a:lnTo>
                    <a:pt x="216" y="155"/>
                  </a:lnTo>
                  <a:lnTo>
                    <a:pt x="188" y="152"/>
                  </a:lnTo>
                  <a:lnTo>
                    <a:pt x="161" y="147"/>
                  </a:lnTo>
                  <a:lnTo>
                    <a:pt x="133" y="141"/>
                  </a:lnTo>
                  <a:lnTo>
                    <a:pt x="106" y="134"/>
                  </a:lnTo>
                  <a:lnTo>
                    <a:pt x="80" y="122"/>
                  </a:lnTo>
                  <a:lnTo>
                    <a:pt x="52" y="115"/>
                  </a:lnTo>
                  <a:lnTo>
                    <a:pt x="27" y="104"/>
                  </a:lnTo>
                  <a:lnTo>
                    <a:pt x="0" y="95"/>
                  </a:lnTo>
                  <a:lnTo>
                    <a:pt x="6" y="68"/>
                  </a:lnTo>
                  <a:lnTo>
                    <a:pt x="19" y="44"/>
                  </a:lnTo>
                  <a:lnTo>
                    <a:pt x="39" y="28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0" y="5"/>
                  </a:lnTo>
                  <a:lnTo>
                    <a:pt x="85" y="0"/>
                  </a:lnTo>
                  <a:lnTo>
                    <a:pt x="106" y="3"/>
                  </a:lnTo>
                  <a:lnTo>
                    <a:pt x="126" y="5"/>
                  </a:lnTo>
                  <a:lnTo>
                    <a:pt x="147" y="8"/>
                  </a:lnTo>
                  <a:lnTo>
                    <a:pt x="169" y="11"/>
                  </a:lnTo>
                  <a:lnTo>
                    <a:pt x="191" y="14"/>
                  </a:lnTo>
                  <a:lnTo>
                    <a:pt x="213" y="14"/>
                  </a:lnTo>
                  <a:lnTo>
                    <a:pt x="232" y="14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1" name="Freeform 289"/>
            <p:cNvSpPr>
              <a:spLocks/>
            </p:cNvSpPr>
            <p:nvPr/>
          </p:nvSpPr>
          <p:spPr bwMode="auto">
            <a:xfrm>
              <a:off x="2901" y="2106"/>
              <a:ext cx="14" cy="9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0 w 55"/>
                <a:gd name="T5" fmla="*/ 0 h 35"/>
                <a:gd name="T6" fmla="*/ 0 w 55"/>
                <a:gd name="T7" fmla="*/ 0 h 35"/>
                <a:gd name="T8" fmla="*/ 0 w 55"/>
                <a:gd name="T9" fmla="*/ 0 h 35"/>
                <a:gd name="T10" fmla="*/ 0 w 55"/>
                <a:gd name="T11" fmla="*/ 0 h 35"/>
                <a:gd name="T12" fmla="*/ 0 w 55"/>
                <a:gd name="T13" fmla="*/ 0 h 35"/>
                <a:gd name="T14" fmla="*/ 0 w 55"/>
                <a:gd name="T15" fmla="*/ 0 h 35"/>
                <a:gd name="T16" fmla="*/ 0 w 55"/>
                <a:gd name="T17" fmla="*/ 0 h 35"/>
                <a:gd name="T18" fmla="*/ 0 w 55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5"/>
                <a:gd name="T32" fmla="*/ 55 w 55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5">
                  <a:moveTo>
                    <a:pt x="20" y="0"/>
                  </a:moveTo>
                  <a:lnTo>
                    <a:pt x="20" y="3"/>
                  </a:lnTo>
                  <a:lnTo>
                    <a:pt x="20" y="5"/>
                  </a:lnTo>
                  <a:lnTo>
                    <a:pt x="28" y="8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2" name="Freeform 290"/>
            <p:cNvSpPr>
              <a:spLocks/>
            </p:cNvSpPr>
            <p:nvPr/>
          </p:nvSpPr>
          <p:spPr bwMode="auto">
            <a:xfrm>
              <a:off x="2606" y="2107"/>
              <a:ext cx="75" cy="178"/>
            </a:xfrm>
            <a:custGeom>
              <a:avLst/>
              <a:gdLst>
                <a:gd name="T0" fmla="*/ 0 w 300"/>
                <a:gd name="T1" fmla="*/ 0 h 712"/>
                <a:gd name="T2" fmla="*/ 0 w 300"/>
                <a:gd name="T3" fmla="*/ 0 h 712"/>
                <a:gd name="T4" fmla="*/ 0 w 300"/>
                <a:gd name="T5" fmla="*/ 0 h 712"/>
                <a:gd name="T6" fmla="*/ 0 w 300"/>
                <a:gd name="T7" fmla="*/ 0 h 712"/>
                <a:gd name="T8" fmla="*/ 0 w 300"/>
                <a:gd name="T9" fmla="*/ 0 h 712"/>
                <a:gd name="T10" fmla="*/ 0 w 300"/>
                <a:gd name="T11" fmla="*/ 0 h 712"/>
                <a:gd name="T12" fmla="*/ 0 w 300"/>
                <a:gd name="T13" fmla="*/ 0 h 712"/>
                <a:gd name="T14" fmla="*/ 0 w 300"/>
                <a:gd name="T15" fmla="*/ 0 h 712"/>
                <a:gd name="T16" fmla="*/ 0 w 300"/>
                <a:gd name="T17" fmla="*/ 0 h 712"/>
                <a:gd name="T18" fmla="*/ 0 w 300"/>
                <a:gd name="T19" fmla="*/ 0 h 712"/>
                <a:gd name="T20" fmla="*/ 0 w 300"/>
                <a:gd name="T21" fmla="*/ 0 h 712"/>
                <a:gd name="T22" fmla="*/ 0 w 300"/>
                <a:gd name="T23" fmla="*/ 0 h 712"/>
                <a:gd name="T24" fmla="*/ 0 w 300"/>
                <a:gd name="T25" fmla="*/ 0 h 712"/>
                <a:gd name="T26" fmla="*/ 0 w 300"/>
                <a:gd name="T27" fmla="*/ 0 h 712"/>
                <a:gd name="T28" fmla="*/ 0 w 300"/>
                <a:gd name="T29" fmla="*/ 0 h 712"/>
                <a:gd name="T30" fmla="*/ 0 w 300"/>
                <a:gd name="T31" fmla="*/ 0 h 712"/>
                <a:gd name="T32" fmla="*/ 0 w 300"/>
                <a:gd name="T33" fmla="*/ 0 h 712"/>
                <a:gd name="T34" fmla="*/ 0 w 300"/>
                <a:gd name="T35" fmla="*/ 0 h 712"/>
                <a:gd name="T36" fmla="*/ 0 w 300"/>
                <a:gd name="T37" fmla="*/ 0 h 712"/>
                <a:gd name="T38" fmla="*/ 0 w 300"/>
                <a:gd name="T39" fmla="*/ 0 h 712"/>
                <a:gd name="T40" fmla="*/ 0 w 300"/>
                <a:gd name="T41" fmla="*/ 0 h 712"/>
                <a:gd name="T42" fmla="*/ 0 w 300"/>
                <a:gd name="T43" fmla="*/ 0 h 712"/>
                <a:gd name="T44" fmla="*/ 0 w 300"/>
                <a:gd name="T45" fmla="*/ 0 h 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712"/>
                <a:gd name="T71" fmla="*/ 300 w 300"/>
                <a:gd name="T72" fmla="*/ 712 h 7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712">
                  <a:moveTo>
                    <a:pt x="44" y="25"/>
                  </a:moveTo>
                  <a:lnTo>
                    <a:pt x="77" y="110"/>
                  </a:lnTo>
                  <a:lnTo>
                    <a:pt x="109" y="194"/>
                  </a:lnTo>
                  <a:lnTo>
                    <a:pt x="142" y="278"/>
                  </a:lnTo>
                  <a:lnTo>
                    <a:pt x="171" y="363"/>
                  </a:lnTo>
                  <a:lnTo>
                    <a:pt x="205" y="448"/>
                  </a:lnTo>
                  <a:lnTo>
                    <a:pt x="237" y="532"/>
                  </a:lnTo>
                  <a:lnTo>
                    <a:pt x="267" y="616"/>
                  </a:lnTo>
                  <a:lnTo>
                    <a:pt x="300" y="701"/>
                  </a:lnTo>
                  <a:lnTo>
                    <a:pt x="240" y="712"/>
                  </a:lnTo>
                  <a:lnTo>
                    <a:pt x="235" y="649"/>
                  </a:lnTo>
                  <a:lnTo>
                    <a:pt x="224" y="586"/>
                  </a:lnTo>
                  <a:lnTo>
                    <a:pt x="205" y="526"/>
                  </a:lnTo>
                  <a:lnTo>
                    <a:pt x="183" y="469"/>
                  </a:lnTo>
                  <a:lnTo>
                    <a:pt x="159" y="409"/>
                  </a:lnTo>
                  <a:lnTo>
                    <a:pt x="131" y="352"/>
                  </a:lnTo>
                  <a:lnTo>
                    <a:pt x="107" y="29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8" y="3"/>
                  </a:lnTo>
                  <a:lnTo>
                    <a:pt x="38" y="9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3" name="Freeform 291"/>
            <p:cNvSpPr>
              <a:spLocks/>
            </p:cNvSpPr>
            <p:nvPr/>
          </p:nvSpPr>
          <p:spPr bwMode="auto">
            <a:xfrm>
              <a:off x="2526" y="2116"/>
              <a:ext cx="117" cy="179"/>
            </a:xfrm>
            <a:custGeom>
              <a:avLst/>
              <a:gdLst>
                <a:gd name="T0" fmla="*/ 0 w 471"/>
                <a:gd name="T1" fmla="*/ 0 h 716"/>
                <a:gd name="T2" fmla="*/ 0 w 471"/>
                <a:gd name="T3" fmla="*/ 0 h 716"/>
                <a:gd name="T4" fmla="*/ 0 w 471"/>
                <a:gd name="T5" fmla="*/ 0 h 716"/>
                <a:gd name="T6" fmla="*/ 0 w 471"/>
                <a:gd name="T7" fmla="*/ 0 h 716"/>
                <a:gd name="T8" fmla="*/ 0 w 471"/>
                <a:gd name="T9" fmla="*/ 0 h 716"/>
                <a:gd name="T10" fmla="*/ 0 w 471"/>
                <a:gd name="T11" fmla="*/ 0 h 716"/>
                <a:gd name="T12" fmla="*/ 0 w 471"/>
                <a:gd name="T13" fmla="*/ 0 h 716"/>
                <a:gd name="T14" fmla="*/ 0 w 471"/>
                <a:gd name="T15" fmla="*/ 0 h 716"/>
                <a:gd name="T16" fmla="*/ 0 w 471"/>
                <a:gd name="T17" fmla="*/ 0 h 716"/>
                <a:gd name="T18" fmla="*/ 0 w 471"/>
                <a:gd name="T19" fmla="*/ 0 h 716"/>
                <a:gd name="T20" fmla="*/ 0 w 471"/>
                <a:gd name="T21" fmla="*/ 0 h 716"/>
                <a:gd name="T22" fmla="*/ 0 w 471"/>
                <a:gd name="T23" fmla="*/ 0 h 716"/>
                <a:gd name="T24" fmla="*/ 0 w 471"/>
                <a:gd name="T25" fmla="*/ 0 h 716"/>
                <a:gd name="T26" fmla="*/ 0 w 471"/>
                <a:gd name="T27" fmla="*/ 0 h 716"/>
                <a:gd name="T28" fmla="*/ 0 w 471"/>
                <a:gd name="T29" fmla="*/ 0 h 716"/>
                <a:gd name="T30" fmla="*/ 0 w 471"/>
                <a:gd name="T31" fmla="*/ 0 h 716"/>
                <a:gd name="T32" fmla="*/ 0 w 471"/>
                <a:gd name="T33" fmla="*/ 0 h 716"/>
                <a:gd name="T34" fmla="*/ 0 w 471"/>
                <a:gd name="T35" fmla="*/ 0 h 716"/>
                <a:gd name="T36" fmla="*/ 0 w 471"/>
                <a:gd name="T37" fmla="*/ 0 h 716"/>
                <a:gd name="T38" fmla="*/ 0 w 471"/>
                <a:gd name="T39" fmla="*/ 0 h 716"/>
                <a:gd name="T40" fmla="*/ 0 w 471"/>
                <a:gd name="T41" fmla="*/ 0 h 716"/>
                <a:gd name="T42" fmla="*/ 0 w 471"/>
                <a:gd name="T43" fmla="*/ 0 h 716"/>
                <a:gd name="T44" fmla="*/ 0 w 471"/>
                <a:gd name="T45" fmla="*/ 0 h 716"/>
                <a:gd name="T46" fmla="*/ 0 w 471"/>
                <a:gd name="T47" fmla="*/ 0 h 716"/>
                <a:gd name="T48" fmla="*/ 0 w 471"/>
                <a:gd name="T49" fmla="*/ 0 h 716"/>
                <a:gd name="T50" fmla="*/ 0 w 471"/>
                <a:gd name="T51" fmla="*/ 0 h 716"/>
                <a:gd name="T52" fmla="*/ 0 w 471"/>
                <a:gd name="T53" fmla="*/ 0 h 716"/>
                <a:gd name="T54" fmla="*/ 0 w 471"/>
                <a:gd name="T55" fmla="*/ 0 h 716"/>
                <a:gd name="T56" fmla="*/ 0 w 471"/>
                <a:gd name="T57" fmla="*/ 0 h 716"/>
                <a:gd name="T58" fmla="*/ 0 w 471"/>
                <a:gd name="T59" fmla="*/ 0 h 716"/>
                <a:gd name="T60" fmla="*/ 0 w 471"/>
                <a:gd name="T61" fmla="*/ 0 h 716"/>
                <a:gd name="T62" fmla="*/ 0 w 471"/>
                <a:gd name="T63" fmla="*/ 0 h 716"/>
                <a:gd name="T64" fmla="*/ 0 w 471"/>
                <a:gd name="T65" fmla="*/ 0 h 716"/>
                <a:gd name="T66" fmla="*/ 0 w 471"/>
                <a:gd name="T67" fmla="*/ 0 h 716"/>
                <a:gd name="T68" fmla="*/ 0 w 471"/>
                <a:gd name="T69" fmla="*/ 0 h 716"/>
                <a:gd name="T70" fmla="*/ 0 w 471"/>
                <a:gd name="T71" fmla="*/ 0 h 716"/>
                <a:gd name="T72" fmla="*/ 0 w 471"/>
                <a:gd name="T73" fmla="*/ 0 h 716"/>
                <a:gd name="T74" fmla="*/ 0 w 471"/>
                <a:gd name="T75" fmla="*/ 0 h 716"/>
                <a:gd name="T76" fmla="*/ 0 w 471"/>
                <a:gd name="T77" fmla="*/ 0 h 716"/>
                <a:gd name="T78" fmla="*/ 0 w 471"/>
                <a:gd name="T79" fmla="*/ 0 h 716"/>
                <a:gd name="T80" fmla="*/ 0 w 471"/>
                <a:gd name="T81" fmla="*/ 0 h 716"/>
                <a:gd name="T82" fmla="*/ 0 w 471"/>
                <a:gd name="T83" fmla="*/ 0 h 716"/>
                <a:gd name="T84" fmla="*/ 0 w 471"/>
                <a:gd name="T85" fmla="*/ 0 h 716"/>
                <a:gd name="T86" fmla="*/ 0 w 471"/>
                <a:gd name="T87" fmla="*/ 0 h 7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716"/>
                <a:gd name="T134" fmla="*/ 471 w 471"/>
                <a:gd name="T135" fmla="*/ 716 h 7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716">
                  <a:moveTo>
                    <a:pt x="269" y="164"/>
                  </a:moveTo>
                  <a:lnTo>
                    <a:pt x="471" y="689"/>
                  </a:lnTo>
                  <a:lnTo>
                    <a:pt x="450" y="695"/>
                  </a:lnTo>
                  <a:lnTo>
                    <a:pt x="428" y="697"/>
                  </a:lnTo>
                  <a:lnTo>
                    <a:pt x="406" y="703"/>
                  </a:lnTo>
                  <a:lnTo>
                    <a:pt x="386" y="706"/>
                  </a:lnTo>
                  <a:lnTo>
                    <a:pt x="365" y="711"/>
                  </a:lnTo>
                  <a:lnTo>
                    <a:pt x="345" y="714"/>
                  </a:lnTo>
                  <a:lnTo>
                    <a:pt x="324" y="716"/>
                  </a:lnTo>
                  <a:lnTo>
                    <a:pt x="305" y="716"/>
                  </a:lnTo>
                  <a:lnTo>
                    <a:pt x="269" y="689"/>
                  </a:lnTo>
                  <a:lnTo>
                    <a:pt x="237" y="659"/>
                  </a:lnTo>
                  <a:lnTo>
                    <a:pt x="207" y="633"/>
                  </a:lnTo>
                  <a:lnTo>
                    <a:pt x="179" y="603"/>
                  </a:lnTo>
                  <a:lnTo>
                    <a:pt x="152" y="569"/>
                  </a:lnTo>
                  <a:lnTo>
                    <a:pt x="128" y="537"/>
                  </a:lnTo>
                  <a:lnTo>
                    <a:pt x="106" y="504"/>
                  </a:lnTo>
                  <a:lnTo>
                    <a:pt x="84" y="466"/>
                  </a:lnTo>
                  <a:lnTo>
                    <a:pt x="98" y="454"/>
                  </a:lnTo>
                  <a:lnTo>
                    <a:pt x="114" y="452"/>
                  </a:lnTo>
                  <a:lnTo>
                    <a:pt x="133" y="449"/>
                  </a:lnTo>
                  <a:lnTo>
                    <a:pt x="149" y="447"/>
                  </a:lnTo>
                  <a:lnTo>
                    <a:pt x="166" y="447"/>
                  </a:lnTo>
                  <a:lnTo>
                    <a:pt x="179" y="438"/>
                  </a:lnTo>
                  <a:lnTo>
                    <a:pt x="188" y="428"/>
                  </a:lnTo>
                  <a:lnTo>
                    <a:pt x="191" y="406"/>
                  </a:lnTo>
                  <a:lnTo>
                    <a:pt x="177" y="371"/>
                  </a:lnTo>
                  <a:lnTo>
                    <a:pt x="163" y="335"/>
                  </a:lnTo>
                  <a:lnTo>
                    <a:pt x="152" y="297"/>
                  </a:lnTo>
                  <a:lnTo>
                    <a:pt x="138" y="256"/>
                  </a:lnTo>
                  <a:lnTo>
                    <a:pt x="122" y="247"/>
                  </a:lnTo>
                  <a:lnTo>
                    <a:pt x="106" y="245"/>
                  </a:lnTo>
                  <a:lnTo>
                    <a:pt x="90" y="245"/>
                  </a:lnTo>
                  <a:lnTo>
                    <a:pt x="73" y="247"/>
                  </a:lnTo>
                  <a:lnTo>
                    <a:pt x="55" y="251"/>
                  </a:lnTo>
                  <a:lnTo>
                    <a:pt x="37" y="253"/>
                  </a:lnTo>
                  <a:lnTo>
                    <a:pt x="21" y="256"/>
                  </a:lnTo>
                  <a:lnTo>
                    <a:pt x="5" y="259"/>
                  </a:lnTo>
                  <a:lnTo>
                    <a:pt x="0" y="199"/>
                  </a:lnTo>
                  <a:lnTo>
                    <a:pt x="11" y="144"/>
                  </a:lnTo>
                  <a:lnTo>
                    <a:pt x="25" y="88"/>
                  </a:lnTo>
                  <a:lnTo>
                    <a:pt x="41" y="24"/>
                  </a:lnTo>
                  <a:lnTo>
                    <a:pt x="207" y="0"/>
                  </a:lnTo>
                  <a:lnTo>
                    <a:pt x="269" y="16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4" name="Freeform 292"/>
            <p:cNvSpPr>
              <a:spLocks/>
            </p:cNvSpPr>
            <p:nvPr/>
          </p:nvSpPr>
          <p:spPr bwMode="auto">
            <a:xfrm>
              <a:off x="3030" y="2120"/>
              <a:ext cx="27" cy="15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0 h 61"/>
                <a:gd name="T4" fmla="*/ 0 w 110"/>
                <a:gd name="T5" fmla="*/ 0 h 61"/>
                <a:gd name="T6" fmla="*/ 0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w 110"/>
                <a:gd name="T13" fmla="*/ 0 h 61"/>
                <a:gd name="T14" fmla="*/ 0 w 110"/>
                <a:gd name="T15" fmla="*/ 0 h 61"/>
                <a:gd name="T16" fmla="*/ 0 w 110"/>
                <a:gd name="T17" fmla="*/ 0 h 61"/>
                <a:gd name="T18" fmla="*/ 0 w 110"/>
                <a:gd name="T19" fmla="*/ 0 h 61"/>
                <a:gd name="T20" fmla="*/ 0 w 110"/>
                <a:gd name="T21" fmla="*/ 0 h 61"/>
                <a:gd name="T22" fmla="*/ 0 w 110"/>
                <a:gd name="T23" fmla="*/ 0 h 61"/>
                <a:gd name="T24" fmla="*/ 0 w 110"/>
                <a:gd name="T25" fmla="*/ 0 h 61"/>
                <a:gd name="T26" fmla="*/ 0 w 110"/>
                <a:gd name="T27" fmla="*/ 0 h 61"/>
                <a:gd name="T28" fmla="*/ 0 w 110"/>
                <a:gd name="T29" fmla="*/ 0 h 61"/>
                <a:gd name="T30" fmla="*/ 0 w 110"/>
                <a:gd name="T31" fmla="*/ 0 h 61"/>
                <a:gd name="T32" fmla="*/ 0 w 110"/>
                <a:gd name="T33" fmla="*/ 0 h 61"/>
                <a:gd name="T34" fmla="*/ 0 w 110"/>
                <a:gd name="T35" fmla="*/ 0 h 61"/>
                <a:gd name="T36" fmla="*/ 0 w 110"/>
                <a:gd name="T37" fmla="*/ 0 h 61"/>
                <a:gd name="T38" fmla="*/ 0 w 110"/>
                <a:gd name="T39" fmla="*/ 0 h 61"/>
                <a:gd name="T40" fmla="*/ 0 w 110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61"/>
                <a:gd name="T65" fmla="*/ 110 w 11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61">
                  <a:moveTo>
                    <a:pt x="96" y="11"/>
                  </a:moveTo>
                  <a:lnTo>
                    <a:pt x="99" y="20"/>
                  </a:lnTo>
                  <a:lnTo>
                    <a:pt x="104" y="27"/>
                  </a:lnTo>
                  <a:lnTo>
                    <a:pt x="110" y="36"/>
                  </a:lnTo>
                  <a:lnTo>
                    <a:pt x="107" y="47"/>
                  </a:lnTo>
                  <a:lnTo>
                    <a:pt x="94" y="57"/>
                  </a:lnTo>
                  <a:lnTo>
                    <a:pt x="77" y="61"/>
                  </a:lnTo>
                  <a:lnTo>
                    <a:pt x="58" y="61"/>
                  </a:lnTo>
                  <a:lnTo>
                    <a:pt x="39" y="61"/>
                  </a:lnTo>
                  <a:lnTo>
                    <a:pt x="28" y="57"/>
                  </a:lnTo>
                  <a:lnTo>
                    <a:pt x="14" y="5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41" y="4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5" name="Freeform 293"/>
            <p:cNvSpPr>
              <a:spLocks/>
            </p:cNvSpPr>
            <p:nvPr/>
          </p:nvSpPr>
          <p:spPr bwMode="auto">
            <a:xfrm>
              <a:off x="2819" y="2143"/>
              <a:ext cx="238" cy="71"/>
            </a:xfrm>
            <a:custGeom>
              <a:avLst/>
              <a:gdLst>
                <a:gd name="T0" fmla="*/ 0 w 954"/>
                <a:gd name="T1" fmla="*/ 0 h 280"/>
                <a:gd name="T2" fmla="*/ 0 w 954"/>
                <a:gd name="T3" fmla="*/ 0 h 280"/>
                <a:gd name="T4" fmla="*/ 0 w 954"/>
                <a:gd name="T5" fmla="*/ 0 h 280"/>
                <a:gd name="T6" fmla="*/ 0 w 954"/>
                <a:gd name="T7" fmla="*/ 0 h 280"/>
                <a:gd name="T8" fmla="*/ 0 w 954"/>
                <a:gd name="T9" fmla="*/ 0 h 280"/>
                <a:gd name="T10" fmla="*/ 0 w 954"/>
                <a:gd name="T11" fmla="*/ 0 h 280"/>
                <a:gd name="T12" fmla="*/ 0 w 954"/>
                <a:gd name="T13" fmla="*/ 0 h 280"/>
                <a:gd name="T14" fmla="*/ 0 w 954"/>
                <a:gd name="T15" fmla="*/ 0 h 280"/>
                <a:gd name="T16" fmla="*/ 0 w 954"/>
                <a:gd name="T17" fmla="*/ 0 h 280"/>
                <a:gd name="T18" fmla="*/ 0 w 954"/>
                <a:gd name="T19" fmla="*/ 0 h 280"/>
                <a:gd name="T20" fmla="*/ 0 w 954"/>
                <a:gd name="T21" fmla="*/ 0 h 280"/>
                <a:gd name="T22" fmla="*/ 0 w 954"/>
                <a:gd name="T23" fmla="*/ 0 h 280"/>
                <a:gd name="T24" fmla="*/ 0 w 954"/>
                <a:gd name="T25" fmla="*/ 0 h 280"/>
                <a:gd name="T26" fmla="*/ 0 w 954"/>
                <a:gd name="T27" fmla="*/ 0 h 280"/>
                <a:gd name="T28" fmla="*/ 0 w 954"/>
                <a:gd name="T29" fmla="*/ 0 h 280"/>
                <a:gd name="T30" fmla="*/ 0 w 954"/>
                <a:gd name="T31" fmla="*/ 0 h 280"/>
                <a:gd name="T32" fmla="*/ 0 w 954"/>
                <a:gd name="T33" fmla="*/ 0 h 280"/>
                <a:gd name="T34" fmla="*/ 0 w 954"/>
                <a:gd name="T35" fmla="*/ 0 h 280"/>
                <a:gd name="T36" fmla="*/ 0 w 954"/>
                <a:gd name="T37" fmla="*/ 0 h 280"/>
                <a:gd name="T38" fmla="*/ 0 w 954"/>
                <a:gd name="T39" fmla="*/ 0 h 280"/>
                <a:gd name="T40" fmla="*/ 0 w 954"/>
                <a:gd name="T41" fmla="*/ 0 h 280"/>
                <a:gd name="T42" fmla="*/ 0 w 954"/>
                <a:gd name="T43" fmla="*/ 0 h 280"/>
                <a:gd name="T44" fmla="*/ 0 w 954"/>
                <a:gd name="T45" fmla="*/ 0 h 280"/>
                <a:gd name="T46" fmla="*/ 0 w 954"/>
                <a:gd name="T47" fmla="*/ 0 h 280"/>
                <a:gd name="T48" fmla="*/ 0 w 954"/>
                <a:gd name="T49" fmla="*/ 0 h 280"/>
                <a:gd name="T50" fmla="*/ 0 w 954"/>
                <a:gd name="T51" fmla="*/ 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4"/>
                <a:gd name="T79" fmla="*/ 0 h 280"/>
                <a:gd name="T80" fmla="*/ 954 w 954"/>
                <a:gd name="T81" fmla="*/ 280 h 2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4" h="280">
                  <a:moveTo>
                    <a:pt x="945" y="120"/>
                  </a:moveTo>
                  <a:lnTo>
                    <a:pt x="11" y="280"/>
                  </a:lnTo>
                  <a:lnTo>
                    <a:pt x="0" y="248"/>
                  </a:lnTo>
                  <a:lnTo>
                    <a:pt x="0" y="207"/>
                  </a:lnTo>
                  <a:lnTo>
                    <a:pt x="2" y="166"/>
                  </a:lnTo>
                  <a:lnTo>
                    <a:pt x="5" y="131"/>
                  </a:lnTo>
                  <a:lnTo>
                    <a:pt x="37" y="131"/>
                  </a:lnTo>
                  <a:lnTo>
                    <a:pt x="81" y="131"/>
                  </a:lnTo>
                  <a:lnTo>
                    <a:pt x="136" y="128"/>
                  </a:lnTo>
                  <a:lnTo>
                    <a:pt x="196" y="122"/>
                  </a:lnTo>
                  <a:lnTo>
                    <a:pt x="262" y="115"/>
                  </a:lnTo>
                  <a:lnTo>
                    <a:pt x="329" y="106"/>
                  </a:lnTo>
                  <a:lnTo>
                    <a:pt x="403" y="98"/>
                  </a:lnTo>
                  <a:lnTo>
                    <a:pt x="476" y="87"/>
                  </a:lnTo>
                  <a:lnTo>
                    <a:pt x="554" y="76"/>
                  </a:lnTo>
                  <a:lnTo>
                    <a:pt x="624" y="65"/>
                  </a:lnTo>
                  <a:lnTo>
                    <a:pt x="695" y="51"/>
                  </a:lnTo>
                  <a:lnTo>
                    <a:pt x="761" y="41"/>
                  </a:lnTo>
                  <a:lnTo>
                    <a:pt x="820" y="30"/>
                  </a:lnTo>
                  <a:lnTo>
                    <a:pt x="874" y="19"/>
                  </a:lnTo>
                  <a:lnTo>
                    <a:pt x="918" y="9"/>
                  </a:lnTo>
                  <a:lnTo>
                    <a:pt x="954" y="0"/>
                  </a:lnTo>
                  <a:lnTo>
                    <a:pt x="951" y="32"/>
                  </a:lnTo>
                  <a:lnTo>
                    <a:pt x="951" y="60"/>
                  </a:lnTo>
                  <a:lnTo>
                    <a:pt x="948" y="90"/>
                  </a:lnTo>
                  <a:lnTo>
                    <a:pt x="945" y="12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6" name="Freeform 294"/>
            <p:cNvSpPr>
              <a:spLocks/>
            </p:cNvSpPr>
            <p:nvPr/>
          </p:nvSpPr>
          <p:spPr bwMode="auto">
            <a:xfrm>
              <a:off x="3065" y="2148"/>
              <a:ext cx="25" cy="68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0 h 276"/>
                <a:gd name="T14" fmla="*/ 0 w 101"/>
                <a:gd name="T15" fmla="*/ 0 h 276"/>
                <a:gd name="T16" fmla="*/ 0 w 101"/>
                <a:gd name="T17" fmla="*/ 0 h 276"/>
                <a:gd name="T18" fmla="*/ 0 w 101"/>
                <a:gd name="T19" fmla="*/ 0 h 276"/>
                <a:gd name="T20" fmla="*/ 0 w 101"/>
                <a:gd name="T21" fmla="*/ 0 h 276"/>
                <a:gd name="T22" fmla="*/ 0 w 101"/>
                <a:gd name="T23" fmla="*/ 0 h 276"/>
                <a:gd name="T24" fmla="*/ 0 w 101"/>
                <a:gd name="T25" fmla="*/ 0 h 276"/>
                <a:gd name="T26" fmla="*/ 0 w 101"/>
                <a:gd name="T27" fmla="*/ 0 h 276"/>
                <a:gd name="T28" fmla="*/ 0 w 101"/>
                <a:gd name="T29" fmla="*/ 0 h 276"/>
                <a:gd name="T30" fmla="*/ 0 w 101"/>
                <a:gd name="T31" fmla="*/ 0 h 276"/>
                <a:gd name="T32" fmla="*/ 0 w 101"/>
                <a:gd name="T33" fmla="*/ 0 h 276"/>
                <a:gd name="T34" fmla="*/ 0 w 101"/>
                <a:gd name="T35" fmla="*/ 0 h 276"/>
                <a:gd name="T36" fmla="*/ 0 w 101"/>
                <a:gd name="T37" fmla="*/ 0 h 276"/>
                <a:gd name="T38" fmla="*/ 0 w 101"/>
                <a:gd name="T39" fmla="*/ 0 h 276"/>
                <a:gd name="T40" fmla="*/ 0 w 101"/>
                <a:gd name="T41" fmla="*/ 0 h 276"/>
                <a:gd name="T42" fmla="*/ 0 w 101"/>
                <a:gd name="T43" fmla="*/ 0 h 276"/>
                <a:gd name="T44" fmla="*/ 0 w 101"/>
                <a:gd name="T45" fmla="*/ 0 h 276"/>
                <a:gd name="T46" fmla="*/ 0 w 101"/>
                <a:gd name="T47" fmla="*/ 0 h 276"/>
                <a:gd name="T48" fmla="*/ 0 w 101"/>
                <a:gd name="T49" fmla="*/ 0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76"/>
                <a:gd name="T77" fmla="*/ 101 w 101"/>
                <a:gd name="T78" fmla="*/ 276 h 2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76">
                  <a:moveTo>
                    <a:pt x="101" y="128"/>
                  </a:moveTo>
                  <a:lnTo>
                    <a:pt x="95" y="164"/>
                  </a:lnTo>
                  <a:lnTo>
                    <a:pt x="92" y="202"/>
                  </a:lnTo>
                  <a:lnTo>
                    <a:pt x="92" y="237"/>
                  </a:lnTo>
                  <a:lnTo>
                    <a:pt x="90" y="276"/>
                  </a:lnTo>
                  <a:lnTo>
                    <a:pt x="78" y="257"/>
                  </a:lnTo>
                  <a:lnTo>
                    <a:pt x="65" y="240"/>
                  </a:lnTo>
                  <a:lnTo>
                    <a:pt x="51" y="221"/>
                  </a:lnTo>
                  <a:lnTo>
                    <a:pt x="37" y="202"/>
                  </a:lnTo>
                  <a:lnTo>
                    <a:pt x="25" y="182"/>
                  </a:lnTo>
                  <a:lnTo>
                    <a:pt x="14" y="164"/>
                  </a:lnTo>
                  <a:lnTo>
                    <a:pt x="5" y="145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7" y="66"/>
                  </a:lnTo>
                  <a:lnTo>
                    <a:pt x="7" y="33"/>
                  </a:lnTo>
                  <a:lnTo>
                    <a:pt x="11" y="0"/>
                  </a:lnTo>
                  <a:lnTo>
                    <a:pt x="21" y="16"/>
                  </a:lnTo>
                  <a:lnTo>
                    <a:pt x="32" y="33"/>
                  </a:lnTo>
                  <a:lnTo>
                    <a:pt x="43" y="49"/>
                  </a:lnTo>
                  <a:lnTo>
                    <a:pt x="55" y="66"/>
                  </a:lnTo>
                  <a:lnTo>
                    <a:pt x="65" y="82"/>
                  </a:lnTo>
                  <a:lnTo>
                    <a:pt x="76" y="99"/>
                  </a:lnTo>
                  <a:lnTo>
                    <a:pt x="87" y="115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7" name="Freeform 295"/>
            <p:cNvSpPr>
              <a:spLocks/>
            </p:cNvSpPr>
            <p:nvPr/>
          </p:nvSpPr>
          <p:spPr bwMode="auto">
            <a:xfrm>
              <a:off x="2810" y="2149"/>
              <a:ext cx="32" cy="18"/>
            </a:xfrm>
            <a:custGeom>
              <a:avLst/>
              <a:gdLst>
                <a:gd name="T0" fmla="*/ 0 w 125"/>
                <a:gd name="T1" fmla="*/ 0 h 74"/>
                <a:gd name="T2" fmla="*/ 0 w 125"/>
                <a:gd name="T3" fmla="*/ 0 h 74"/>
                <a:gd name="T4" fmla="*/ 0 w 125"/>
                <a:gd name="T5" fmla="*/ 0 h 74"/>
                <a:gd name="T6" fmla="*/ 0 w 125"/>
                <a:gd name="T7" fmla="*/ 0 h 74"/>
                <a:gd name="T8" fmla="*/ 0 w 125"/>
                <a:gd name="T9" fmla="*/ 0 h 74"/>
                <a:gd name="T10" fmla="*/ 0 w 125"/>
                <a:gd name="T11" fmla="*/ 0 h 74"/>
                <a:gd name="T12" fmla="*/ 0 w 125"/>
                <a:gd name="T13" fmla="*/ 0 h 74"/>
                <a:gd name="T14" fmla="*/ 0 w 125"/>
                <a:gd name="T15" fmla="*/ 0 h 74"/>
                <a:gd name="T16" fmla="*/ 0 w 125"/>
                <a:gd name="T17" fmla="*/ 0 h 74"/>
                <a:gd name="T18" fmla="*/ 0 w 125"/>
                <a:gd name="T19" fmla="*/ 0 h 74"/>
                <a:gd name="T20" fmla="*/ 0 w 125"/>
                <a:gd name="T21" fmla="*/ 0 h 74"/>
                <a:gd name="T22" fmla="*/ 0 w 125"/>
                <a:gd name="T23" fmla="*/ 0 h 74"/>
                <a:gd name="T24" fmla="*/ 0 w 125"/>
                <a:gd name="T25" fmla="*/ 0 h 74"/>
                <a:gd name="T26" fmla="*/ 0 w 125"/>
                <a:gd name="T27" fmla="*/ 0 h 74"/>
                <a:gd name="T28" fmla="*/ 0 w 125"/>
                <a:gd name="T29" fmla="*/ 0 h 74"/>
                <a:gd name="T30" fmla="*/ 0 w 125"/>
                <a:gd name="T31" fmla="*/ 0 h 74"/>
                <a:gd name="T32" fmla="*/ 0 w 125"/>
                <a:gd name="T33" fmla="*/ 0 h 74"/>
                <a:gd name="T34" fmla="*/ 0 w 125"/>
                <a:gd name="T35" fmla="*/ 0 h 74"/>
                <a:gd name="T36" fmla="*/ 0 w 125"/>
                <a:gd name="T37" fmla="*/ 0 h 74"/>
                <a:gd name="T38" fmla="*/ 0 w 125"/>
                <a:gd name="T39" fmla="*/ 0 h 74"/>
                <a:gd name="T40" fmla="*/ 0 w 125"/>
                <a:gd name="T41" fmla="*/ 0 h 74"/>
                <a:gd name="T42" fmla="*/ 0 w 125"/>
                <a:gd name="T43" fmla="*/ 0 h 74"/>
                <a:gd name="T44" fmla="*/ 0 w 125"/>
                <a:gd name="T45" fmla="*/ 0 h 74"/>
                <a:gd name="T46" fmla="*/ 0 w 125"/>
                <a:gd name="T47" fmla="*/ 0 h 74"/>
                <a:gd name="T48" fmla="*/ 0 w 125"/>
                <a:gd name="T49" fmla="*/ 0 h 74"/>
                <a:gd name="T50" fmla="*/ 0 w 125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74"/>
                <a:gd name="T80" fmla="*/ 125 w 125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74">
                  <a:moveTo>
                    <a:pt x="123" y="34"/>
                  </a:moveTo>
                  <a:lnTo>
                    <a:pt x="125" y="47"/>
                  </a:lnTo>
                  <a:lnTo>
                    <a:pt x="118" y="55"/>
                  </a:lnTo>
                  <a:lnTo>
                    <a:pt x="104" y="61"/>
                  </a:lnTo>
                  <a:lnTo>
                    <a:pt x="93" y="69"/>
                  </a:lnTo>
                  <a:lnTo>
                    <a:pt x="82" y="71"/>
                  </a:lnTo>
                  <a:lnTo>
                    <a:pt x="70" y="71"/>
                  </a:lnTo>
                  <a:lnTo>
                    <a:pt x="60" y="74"/>
                  </a:lnTo>
                  <a:lnTo>
                    <a:pt x="49" y="74"/>
                  </a:lnTo>
                  <a:lnTo>
                    <a:pt x="38" y="71"/>
                  </a:lnTo>
                  <a:lnTo>
                    <a:pt x="27" y="69"/>
                  </a:lnTo>
                  <a:lnTo>
                    <a:pt x="17" y="64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0" y="4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98" y="9"/>
                  </a:lnTo>
                  <a:lnTo>
                    <a:pt x="12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8" name="Freeform 296"/>
            <p:cNvSpPr>
              <a:spLocks/>
            </p:cNvSpPr>
            <p:nvPr/>
          </p:nvSpPr>
          <p:spPr bwMode="auto">
            <a:xfrm>
              <a:off x="3228" y="2154"/>
              <a:ext cx="7" cy="43"/>
            </a:xfrm>
            <a:custGeom>
              <a:avLst/>
              <a:gdLst>
                <a:gd name="T0" fmla="*/ 0 w 30"/>
                <a:gd name="T1" fmla="*/ 0 h 171"/>
                <a:gd name="T2" fmla="*/ 0 w 30"/>
                <a:gd name="T3" fmla="*/ 0 h 171"/>
                <a:gd name="T4" fmla="*/ 0 w 30"/>
                <a:gd name="T5" fmla="*/ 0 h 171"/>
                <a:gd name="T6" fmla="*/ 0 w 30"/>
                <a:gd name="T7" fmla="*/ 0 h 171"/>
                <a:gd name="T8" fmla="*/ 0 w 30"/>
                <a:gd name="T9" fmla="*/ 0 h 171"/>
                <a:gd name="T10" fmla="*/ 0 w 30"/>
                <a:gd name="T11" fmla="*/ 0 h 171"/>
                <a:gd name="T12" fmla="*/ 0 w 30"/>
                <a:gd name="T13" fmla="*/ 0 h 171"/>
                <a:gd name="T14" fmla="*/ 0 w 30"/>
                <a:gd name="T15" fmla="*/ 0 h 171"/>
                <a:gd name="T16" fmla="*/ 0 w 30"/>
                <a:gd name="T17" fmla="*/ 0 h 171"/>
                <a:gd name="T18" fmla="*/ 0 w 30"/>
                <a:gd name="T19" fmla="*/ 0 h 171"/>
                <a:gd name="T20" fmla="*/ 0 w 30"/>
                <a:gd name="T21" fmla="*/ 0 h 171"/>
                <a:gd name="T22" fmla="*/ 0 w 30"/>
                <a:gd name="T23" fmla="*/ 0 h 171"/>
                <a:gd name="T24" fmla="*/ 0 w 30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71"/>
                <a:gd name="T41" fmla="*/ 30 w 3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71">
                  <a:moveTo>
                    <a:pt x="27" y="168"/>
                  </a:moveTo>
                  <a:lnTo>
                    <a:pt x="22" y="168"/>
                  </a:lnTo>
                  <a:lnTo>
                    <a:pt x="16" y="171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6" y="127"/>
                  </a:lnTo>
                  <a:lnTo>
                    <a:pt x="16" y="87"/>
                  </a:lnTo>
                  <a:lnTo>
                    <a:pt x="25" y="44"/>
                  </a:lnTo>
                  <a:lnTo>
                    <a:pt x="27" y="0"/>
                  </a:lnTo>
                  <a:lnTo>
                    <a:pt x="30" y="44"/>
                  </a:lnTo>
                  <a:lnTo>
                    <a:pt x="30" y="87"/>
                  </a:lnTo>
                  <a:lnTo>
                    <a:pt x="27" y="127"/>
                  </a:lnTo>
                  <a:lnTo>
                    <a:pt x="27" y="16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9" name="Freeform 297"/>
            <p:cNvSpPr>
              <a:spLocks/>
            </p:cNvSpPr>
            <p:nvPr/>
          </p:nvSpPr>
          <p:spPr bwMode="auto">
            <a:xfrm>
              <a:off x="3195" y="2167"/>
              <a:ext cx="7" cy="36"/>
            </a:xfrm>
            <a:custGeom>
              <a:avLst/>
              <a:gdLst>
                <a:gd name="T0" fmla="*/ 0 w 27"/>
                <a:gd name="T1" fmla="*/ 0 h 142"/>
                <a:gd name="T2" fmla="*/ 0 w 27"/>
                <a:gd name="T3" fmla="*/ 0 h 142"/>
                <a:gd name="T4" fmla="*/ 0 w 27"/>
                <a:gd name="T5" fmla="*/ 0 h 142"/>
                <a:gd name="T6" fmla="*/ 0 w 27"/>
                <a:gd name="T7" fmla="*/ 0 h 142"/>
                <a:gd name="T8" fmla="*/ 0 w 27"/>
                <a:gd name="T9" fmla="*/ 0 h 142"/>
                <a:gd name="T10" fmla="*/ 0 w 27"/>
                <a:gd name="T11" fmla="*/ 0 h 142"/>
                <a:gd name="T12" fmla="*/ 0 w 27"/>
                <a:gd name="T13" fmla="*/ 0 h 142"/>
                <a:gd name="T14" fmla="*/ 0 w 27"/>
                <a:gd name="T15" fmla="*/ 0 h 142"/>
                <a:gd name="T16" fmla="*/ 0 w 27"/>
                <a:gd name="T17" fmla="*/ 0 h 142"/>
                <a:gd name="T18" fmla="*/ 0 w 27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42"/>
                <a:gd name="T32" fmla="*/ 27 w 27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42">
                  <a:moveTo>
                    <a:pt x="22" y="126"/>
                  </a:moveTo>
                  <a:lnTo>
                    <a:pt x="25" y="137"/>
                  </a:lnTo>
                  <a:lnTo>
                    <a:pt x="27" y="139"/>
                  </a:lnTo>
                  <a:lnTo>
                    <a:pt x="22" y="139"/>
                  </a:lnTo>
                  <a:lnTo>
                    <a:pt x="0" y="142"/>
                  </a:lnTo>
                  <a:lnTo>
                    <a:pt x="27" y="0"/>
                  </a:lnTo>
                  <a:lnTo>
                    <a:pt x="25" y="31"/>
                  </a:lnTo>
                  <a:lnTo>
                    <a:pt x="25" y="63"/>
                  </a:lnTo>
                  <a:lnTo>
                    <a:pt x="25" y="96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0" name="Freeform 298"/>
            <p:cNvSpPr>
              <a:spLocks/>
            </p:cNvSpPr>
            <p:nvPr/>
          </p:nvSpPr>
          <p:spPr bwMode="auto">
            <a:xfrm>
              <a:off x="3157" y="2171"/>
              <a:ext cx="8" cy="37"/>
            </a:xfrm>
            <a:custGeom>
              <a:avLst/>
              <a:gdLst>
                <a:gd name="T0" fmla="*/ 0 w 30"/>
                <a:gd name="T1" fmla="*/ 0 h 144"/>
                <a:gd name="T2" fmla="*/ 0 w 30"/>
                <a:gd name="T3" fmla="*/ 0 h 144"/>
                <a:gd name="T4" fmla="*/ 0 w 30"/>
                <a:gd name="T5" fmla="*/ 0 h 144"/>
                <a:gd name="T6" fmla="*/ 0 w 30"/>
                <a:gd name="T7" fmla="*/ 0 h 144"/>
                <a:gd name="T8" fmla="*/ 0 w 30"/>
                <a:gd name="T9" fmla="*/ 0 h 144"/>
                <a:gd name="T10" fmla="*/ 0 w 30"/>
                <a:gd name="T11" fmla="*/ 0 h 144"/>
                <a:gd name="T12" fmla="*/ 0 w 30"/>
                <a:gd name="T13" fmla="*/ 0 h 144"/>
                <a:gd name="T14" fmla="*/ 0 w 30"/>
                <a:gd name="T15" fmla="*/ 0 h 144"/>
                <a:gd name="T16" fmla="*/ 0 w 30"/>
                <a:gd name="T17" fmla="*/ 0 h 144"/>
                <a:gd name="T18" fmla="*/ 0 w 30"/>
                <a:gd name="T19" fmla="*/ 0 h 144"/>
                <a:gd name="T20" fmla="*/ 0 w 30"/>
                <a:gd name="T21" fmla="*/ 0 h 144"/>
                <a:gd name="T22" fmla="*/ 0 w 30"/>
                <a:gd name="T23" fmla="*/ 0 h 144"/>
                <a:gd name="T24" fmla="*/ 0 w 30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4"/>
                <a:gd name="T41" fmla="*/ 30 w 30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4">
                  <a:moveTo>
                    <a:pt x="23" y="139"/>
                  </a:moveTo>
                  <a:lnTo>
                    <a:pt x="23" y="141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0" y="144"/>
                  </a:lnTo>
                  <a:lnTo>
                    <a:pt x="6" y="109"/>
                  </a:lnTo>
                  <a:lnTo>
                    <a:pt x="11" y="74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30" y="35"/>
                  </a:lnTo>
                  <a:lnTo>
                    <a:pt x="30" y="70"/>
                  </a:lnTo>
                  <a:lnTo>
                    <a:pt x="28" y="106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1" name="Freeform 299"/>
            <p:cNvSpPr>
              <a:spLocks/>
            </p:cNvSpPr>
            <p:nvPr/>
          </p:nvSpPr>
          <p:spPr bwMode="auto">
            <a:xfrm>
              <a:off x="3205" y="2176"/>
              <a:ext cx="18" cy="25"/>
            </a:xfrm>
            <a:custGeom>
              <a:avLst/>
              <a:gdLst>
                <a:gd name="T0" fmla="*/ 0 w 71"/>
                <a:gd name="T1" fmla="*/ 0 h 101"/>
                <a:gd name="T2" fmla="*/ 0 w 71"/>
                <a:gd name="T3" fmla="*/ 0 h 101"/>
                <a:gd name="T4" fmla="*/ 0 w 71"/>
                <a:gd name="T5" fmla="*/ 0 h 101"/>
                <a:gd name="T6" fmla="*/ 0 w 71"/>
                <a:gd name="T7" fmla="*/ 0 h 101"/>
                <a:gd name="T8" fmla="*/ 0 w 71"/>
                <a:gd name="T9" fmla="*/ 0 h 101"/>
                <a:gd name="T10" fmla="*/ 0 w 71"/>
                <a:gd name="T11" fmla="*/ 0 h 101"/>
                <a:gd name="T12" fmla="*/ 0 w 7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1"/>
                <a:gd name="T23" fmla="*/ 71 w 7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1">
                  <a:moveTo>
                    <a:pt x="71" y="85"/>
                  </a:moveTo>
                  <a:lnTo>
                    <a:pt x="0" y="101"/>
                  </a:lnTo>
                  <a:lnTo>
                    <a:pt x="6" y="0"/>
                  </a:lnTo>
                  <a:lnTo>
                    <a:pt x="25" y="19"/>
                  </a:lnTo>
                  <a:lnTo>
                    <a:pt x="41" y="41"/>
                  </a:lnTo>
                  <a:lnTo>
                    <a:pt x="55" y="6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2" name="Freeform 300"/>
            <p:cNvSpPr>
              <a:spLocks/>
            </p:cNvSpPr>
            <p:nvPr/>
          </p:nvSpPr>
          <p:spPr bwMode="auto">
            <a:xfrm>
              <a:off x="3167" y="2179"/>
              <a:ext cx="20" cy="27"/>
            </a:xfrm>
            <a:custGeom>
              <a:avLst/>
              <a:gdLst>
                <a:gd name="T0" fmla="*/ 0 w 76"/>
                <a:gd name="T1" fmla="*/ 0 h 107"/>
                <a:gd name="T2" fmla="*/ 0 w 76"/>
                <a:gd name="T3" fmla="*/ 0 h 107"/>
                <a:gd name="T4" fmla="*/ 0 w 76"/>
                <a:gd name="T5" fmla="*/ 0 h 107"/>
                <a:gd name="T6" fmla="*/ 0 w 76"/>
                <a:gd name="T7" fmla="*/ 0 h 107"/>
                <a:gd name="T8" fmla="*/ 0 w 76"/>
                <a:gd name="T9" fmla="*/ 0 h 107"/>
                <a:gd name="T10" fmla="*/ 0 w 76"/>
                <a:gd name="T11" fmla="*/ 0 h 107"/>
                <a:gd name="T12" fmla="*/ 0 w 76"/>
                <a:gd name="T13" fmla="*/ 0 h 107"/>
                <a:gd name="T14" fmla="*/ 0 w 76"/>
                <a:gd name="T15" fmla="*/ 0 h 107"/>
                <a:gd name="T16" fmla="*/ 0 w 76"/>
                <a:gd name="T17" fmla="*/ 0 h 107"/>
                <a:gd name="T18" fmla="*/ 0 w 76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7"/>
                <a:gd name="T32" fmla="*/ 76 w 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7">
                  <a:moveTo>
                    <a:pt x="76" y="95"/>
                  </a:moveTo>
                  <a:lnTo>
                    <a:pt x="0" y="107"/>
                  </a:lnTo>
                  <a:lnTo>
                    <a:pt x="3" y="82"/>
                  </a:lnTo>
                  <a:lnTo>
                    <a:pt x="5" y="58"/>
                  </a:lnTo>
                  <a:lnTo>
                    <a:pt x="5" y="30"/>
                  </a:lnTo>
                  <a:lnTo>
                    <a:pt x="5" y="0"/>
                  </a:lnTo>
                  <a:lnTo>
                    <a:pt x="25" y="24"/>
                  </a:lnTo>
                  <a:lnTo>
                    <a:pt x="41" y="49"/>
                  </a:lnTo>
                  <a:lnTo>
                    <a:pt x="60" y="74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3" name="Freeform 301"/>
            <p:cNvSpPr>
              <a:spLocks/>
            </p:cNvSpPr>
            <p:nvPr/>
          </p:nvSpPr>
          <p:spPr bwMode="auto">
            <a:xfrm>
              <a:off x="3057" y="2182"/>
              <a:ext cx="6" cy="42"/>
            </a:xfrm>
            <a:custGeom>
              <a:avLst/>
              <a:gdLst>
                <a:gd name="T0" fmla="*/ 0 w 25"/>
                <a:gd name="T1" fmla="*/ 0 h 166"/>
                <a:gd name="T2" fmla="*/ 0 w 25"/>
                <a:gd name="T3" fmla="*/ 0 h 166"/>
                <a:gd name="T4" fmla="*/ 0 w 25"/>
                <a:gd name="T5" fmla="*/ 0 h 166"/>
                <a:gd name="T6" fmla="*/ 0 w 25"/>
                <a:gd name="T7" fmla="*/ 0 h 166"/>
                <a:gd name="T8" fmla="*/ 0 w 25"/>
                <a:gd name="T9" fmla="*/ 0 h 166"/>
                <a:gd name="T10" fmla="*/ 0 w 25"/>
                <a:gd name="T11" fmla="*/ 0 h 166"/>
                <a:gd name="T12" fmla="*/ 0 w 25"/>
                <a:gd name="T13" fmla="*/ 0 h 166"/>
                <a:gd name="T14" fmla="*/ 0 w 25"/>
                <a:gd name="T15" fmla="*/ 0 h 166"/>
                <a:gd name="T16" fmla="*/ 0 w 25"/>
                <a:gd name="T17" fmla="*/ 0 h 166"/>
                <a:gd name="T18" fmla="*/ 0 w 25"/>
                <a:gd name="T19" fmla="*/ 0 h 166"/>
                <a:gd name="T20" fmla="*/ 0 w 25"/>
                <a:gd name="T21" fmla="*/ 0 h 166"/>
                <a:gd name="T22" fmla="*/ 0 w 25"/>
                <a:gd name="T23" fmla="*/ 0 h 166"/>
                <a:gd name="T24" fmla="*/ 0 w 25"/>
                <a:gd name="T25" fmla="*/ 0 h 166"/>
                <a:gd name="T26" fmla="*/ 0 w 25"/>
                <a:gd name="T27" fmla="*/ 0 h 166"/>
                <a:gd name="T28" fmla="*/ 0 w 25"/>
                <a:gd name="T29" fmla="*/ 0 h 166"/>
                <a:gd name="T30" fmla="*/ 0 w 25"/>
                <a:gd name="T31" fmla="*/ 0 h 166"/>
                <a:gd name="T32" fmla="*/ 0 w 25"/>
                <a:gd name="T33" fmla="*/ 0 h 166"/>
                <a:gd name="T34" fmla="*/ 0 w 25"/>
                <a:gd name="T35" fmla="*/ 0 h 166"/>
                <a:gd name="T36" fmla="*/ 0 w 25"/>
                <a:gd name="T37" fmla="*/ 0 h 166"/>
                <a:gd name="T38" fmla="*/ 0 w 25"/>
                <a:gd name="T39" fmla="*/ 0 h 166"/>
                <a:gd name="T40" fmla="*/ 0 w 25"/>
                <a:gd name="T41" fmla="*/ 0 h 166"/>
                <a:gd name="T42" fmla="*/ 0 w 25"/>
                <a:gd name="T43" fmla="*/ 0 h 166"/>
                <a:gd name="T44" fmla="*/ 0 w 25"/>
                <a:gd name="T45" fmla="*/ 0 h 166"/>
                <a:gd name="T46" fmla="*/ 0 w 25"/>
                <a:gd name="T47" fmla="*/ 0 h 166"/>
                <a:gd name="T48" fmla="*/ 0 w 25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66"/>
                <a:gd name="T77" fmla="*/ 25 w 25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66">
                  <a:moveTo>
                    <a:pt x="16" y="0"/>
                  </a:moveTo>
                  <a:lnTo>
                    <a:pt x="14" y="37"/>
                  </a:lnTo>
                  <a:lnTo>
                    <a:pt x="16" y="76"/>
                  </a:lnTo>
                  <a:lnTo>
                    <a:pt x="19" y="113"/>
                  </a:lnTo>
                  <a:lnTo>
                    <a:pt x="16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19" y="159"/>
                  </a:lnTo>
                  <a:lnTo>
                    <a:pt x="14" y="163"/>
                  </a:lnTo>
                  <a:lnTo>
                    <a:pt x="11" y="166"/>
                  </a:lnTo>
                  <a:lnTo>
                    <a:pt x="5" y="166"/>
                  </a:lnTo>
                  <a:lnTo>
                    <a:pt x="8" y="157"/>
                  </a:lnTo>
                  <a:lnTo>
                    <a:pt x="8" y="149"/>
                  </a:lnTo>
                  <a:lnTo>
                    <a:pt x="2" y="143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2" y="73"/>
                  </a:lnTo>
                  <a:lnTo>
                    <a:pt x="8" y="40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4" name="Freeform 302"/>
            <p:cNvSpPr>
              <a:spLocks/>
            </p:cNvSpPr>
            <p:nvPr/>
          </p:nvSpPr>
          <p:spPr bwMode="auto">
            <a:xfrm>
              <a:off x="3091" y="2182"/>
              <a:ext cx="4" cy="37"/>
            </a:xfrm>
            <a:custGeom>
              <a:avLst/>
              <a:gdLst>
                <a:gd name="T0" fmla="*/ 0 w 14"/>
                <a:gd name="T1" fmla="*/ 0 h 147"/>
                <a:gd name="T2" fmla="*/ 0 w 14"/>
                <a:gd name="T3" fmla="*/ 0 h 147"/>
                <a:gd name="T4" fmla="*/ 0 w 14"/>
                <a:gd name="T5" fmla="*/ 0 h 147"/>
                <a:gd name="T6" fmla="*/ 0 w 14"/>
                <a:gd name="T7" fmla="*/ 0 h 147"/>
                <a:gd name="T8" fmla="*/ 0 w 14"/>
                <a:gd name="T9" fmla="*/ 0 h 147"/>
                <a:gd name="T10" fmla="*/ 0 w 14"/>
                <a:gd name="T11" fmla="*/ 0 h 147"/>
                <a:gd name="T12" fmla="*/ 0 w 14"/>
                <a:gd name="T13" fmla="*/ 0 h 147"/>
                <a:gd name="T14" fmla="*/ 0 w 14"/>
                <a:gd name="T15" fmla="*/ 0 h 147"/>
                <a:gd name="T16" fmla="*/ 0 w 14"/>
                <a:gd name="T17" fmla="*/ 0 h 147"/>
                <a:gd name="T18" fmla="*/ 0 w 14"/>
                <a:gd name="T19" fmla="*/ 0 h 147"/>
                <a:gd name="T20" fmla="*/ 0 w 14"/>
                <a:gd name="T21" fmla="*/ 0 h 147"/>
                <a:gd name="T22" fmla="*/ 0 w 14"/>
                <a:gd name="T23" fmla="*/ 0 h 147"/>
                <a:gd name="T24" fmla="*/ 0 w 14"/>
                <a:gd name="T25" fmla="*/ 0 h 147"/>
                <a:gd name="T26" fmla="*/ 0 w 1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7"/>
                <a:gd name="T44" fmla="*/ 14 w 1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7">
                  <a:moveTo>
                    <a:pt x="14" y="46"/>
                  </a:moveTo>
                  <a:lnTo>
                    <a:pt x="14" y="141"/>
                  </a:lnTo>
                  <a:lnTo>
                    <a:pt x="11" y="141"/>
                  </a:lnTo>
                  <a:lnTo>
                    <a:pt x="9" y="141"/>
                  </a:lnTo>
                  <a:lnTo>
                    <a:pt x="6" y="143"/>
                  </a:lnTo>
                  <a:lnTo>
                    <a:pt x="0" y="147"/>
                  </a:lnTo>
                  <a:lnTo>
                    <a:pt x="6" y="108"/>
                  </a:lnTo>
                  <a:lnTo>
                    <a:pt x="6" y="70"/>
                  </a:lnTo>
                  <a:lnTo>
                    <a:pt x="6" y="35"/>
                  </a:lnTo>
                  <a:lnTo>
                    <a:pt x="11" y="0"/>
                  </a:lnTo>
                  <a:lnTo>
                    <a:pt x="14" y="10"/>
                  </a:lnTo>
                  <a:lnTo>
                    <a:pt x="11" y="21"/>
                  </a:lnTo>
                  <a:lnTo>
                    <a:pt x="9" y="35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5" name="Freeform 303"/>
            <p:cNvSpPr>
              <a:spLocks/>
            </p:cNvSpPr>
            <p:nvPr/>
          </p:nvSpPr>
          <p:spPr bwMode="auto">
            <a:xfrm>
              <a:off x="3046" y="2184"/>
              <a:ext cx="9" cy="27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0 w 35"/>
                <a:gd name="T5" fmla="*/ 0 h 108"/>
                <a:gd name="T6" fmla="*/ 0 w 35"/>
                <a:gd name="T7" fmla="*/ 0 h 108"/>
                <a:gd name="T8" fmla="*/ 0 w 35"/>
                <a:gd name="T9" fmla="*/ 0 h 108"/>
                <a:gd name="T10" fmla="*/ 0 w 35"/>
                <a:gd name="T11" fmla="*/ 0 h 108"/>
                <a:gd name="T12" fmla="*/ 0 w 35"/>
                <a:gd name="T13" fmla="*/ 0 h 108"/>
                <a:gd name="T14" fmla="*/ 0 w 35"/>
                <a:gd name="T15" fmla="*/ 0 h 108"/>
                <a:gd name="T16" fmla="*/ 0 w 35"/>
                <a:gd name="T17" fmla="*/ 0 h 108"/>
                <a:gd name="T18" fmla="*/ 0 w 35"/>
                <a:gd name="T19" fmla="*/ 0 h 108"/>
                <a:gd name="T20" fmla="*/ 0 w 35"/>
                <a:gd name="T21" fmla="*/ 0 h 108"/>
                <a:gd name="T22" fmla="*/ 0 w 35"/>
                <a:gd name="T23" fmla="*/ 0 h 108"/>
                <a:gd name="T24" fmla="*/ 0 w 35"/>
                <a:gd name="T25" fmla="*/ 0 h 108"/>
                <a:gd name="T26" fmla="*/ 0 w 35"/>
                <a:gd name="T27" fmla="*/ 0 h 108"/>
                <a:gd name="T28" fmla="*/ 0 w 35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08"/>
                <a:gd name="T47" fmla="*/ 35 w 35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08">
                  <a:moveTo>
                    <a:pt x="35" y="0"/>
                  </a:moveTo>
                  <a:lnTo>
                    <a:pt x="33" y="27"/>
                  </a:lnTo>
                  <a:lnTo>
                    <a:pt x="30" y="55"/>
                  </a:lnTo>
                  <a:lnTo>
                    <a:pt x="28" y="84"/>
                  </a:lnTo>
                  <a:lnTo>
                    <a:pt x="25" y="108"/>
                  </a:lnTo>
                  <a:lnTo>
                    <a:pt x="19" y="101"/>
                  </a:lnTo>
                  <a:lnTo>
                    <a:pt x="16" y="90"/>
                  </a:lnTo>
                  <a:lnTo>
                    <a:pt x="8" y="81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6" name="Freeform 304"/>
            <p:cNvSpPr>
              <a:spLocks/>
            </p:cNvSpPr>
            <p:nvPr/>
          </p:nvSpPr>
          <p:spPr bwMode="auto">
            <a:xfrm>
              <a:off x="3024" y="2186"/>
              <a:ext cx="15" cy="32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25"/>
                <a:gd name="T62" fmla="*/ 60 w 60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25">
                  <a:moveTo>
                    <a:pt x="60" y="0"/>
                  </a:moveTo>
                  <a:lnTo>
                    <a:pt x="52" y="30"/>
                  </a:lnTo>
                  <a:lnTo>
                    <a:pt x="49" y="62"/>
                  </a:lnTo>
                  <a:lnTo>
                    <a:pt x="47" y="92"/>
                  </a:lnTo>
                  <a:lnTo>
                    <a:pt x="44" y="125"/>
                  </a:lnTo>
                  <a:lnTo>
                    <a:pt x="33" y="111"/>
                  </a:lnTo>
                  <a:lnTo>
                    <a:pt x="22" y="95"/>
                  </a:lnTo>
                  <a:lnTo>
                    <a:pt x="14" y="81"/>
                  </a:lnTo>
                  <a:lnTo>
                    <a:pt x="8" y="67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7" name="Freeform 305"/>
            <p:cNvSpPr>
              <a:spLocks/>
            </p:cNvSpPr>
            <p:nvPr/>
          </p:nvSpPr>
          <p:spPr bwMode="auto">
            <a:xfrm>
              <a:off x="2547" y="2189"/>
              <a:ext cx="16" cy="31"/>
            </a:xfrm>
            <a:custGeom>
              <a:avLst/>
              <a:gdLst>
                <a:gd name="T0" fmla="*/ 0 w 65"/>
                <a:gd name="T1" fmla="*/ 0 h 125"/>
                <a:gd name="T2" fmla="*/ 0 w 65"/>
                <a:gd name="T3" fmla="*/ 0 h 125"/>
                <a:gd name="T4" fmla="*/ 0 w 65"/>
                <a:gd name="T5" fmla="*/ 0 h 125"/>
                <a:gd name="T6" fmla="*/ 0 w 65"/>
                <a:gd name="T7" fmla="*/ 0 h 125"/>
                <a:gd name="T8" fmla="*/ 0 w 65"/>
                <a:gd name="T9" fmla="*/ 0 h 125"/>
                <a:gd name="T10" fmla="*/ 0 w 65"/>
                <a:gd name="T11" fmla="*/ 0 h 125"/>
                <a:gd name="T12" fmla="*/ 0 w 65"/>
                <a:gd name="T13" fmla="*/ 0 h 125"/>
                <a:gd name="T14" fmla="*/ 0 w 65"/>
                <a:gd name="T15" fmla="*/ 0 h 125"/>
                <a:gd name="T16" fmla="*/ 0 w 65"/>
                <a:gd name="T17" fmla="*/ 0 h 125"/>
                <a:gd name="T18" fmla="*/ 0 w 65"/>
                <a:gd name="T19" fmla="*/ 0 h 125"/>
                <a:gd name="T20" fmla="*/ 0 w 6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5"/>
                <a:gd name="T35" fmla="*/ 65 w 6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5">
                  <a:moveTo>
                    <a:pt x="65" y="123"/>
                  </a:moveTo>
                  <a:lnTo>
                    <a:pt x="35" y="125"/>
                  </a:lnTo>
                  <a:lnTo>
                    <a:pt x="27" y="98"/>
                  </a:lnTo>
                  <a:lnTo>
                    <a:pt x="19" y="68"/>
                  </a:lnTo>
                  <a:lnTo>
                    <a:pt x="8" y="4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8" name="Freeform 306"/>
            <p:cNvSpPr>
              <a:spLocks/>
            </p:cNvSpPr>
            <p:nvPr/>
          </p:nvSpPr>
          <p:spPr bwMode="auto">
            <a:xfrm>
              <a:off x="2998" y="2190"/>
              <a:ext cx="18" cy="31"/>
            </a:xfrm>
            <a:custGeom>
              <a:avLst/>
              <a:gdLst>
                <a:gd name="T0" fmla="*/ 0 w 73"/>
                <a:gd name="T1" fmla="*/ 0 h 124"/>
                <a:gd name="T2" fmla="*/ 0 w 73"/>
                <a:gd name="T3" fmla="*/ 0 h 124"/>
                <a:gd name="T4" fmla="*/ 0 w 73"/>
                <a:gd name="T5" fmla="*/ 0 h 124"/>
                <a:gd name="T6" fmla="*/ 0 w 73"/>
                <a:gd name="T7" fmla="*/ 0 h 124"/>
                <a:gd name="T8" fmla="*/ 0 w 73"/>
                <a:gd name="T9" fmla="*/ 0 h 124"/>
                <a:gd name="T10" fmla="*/ 0 w 73"/>
                <a:gd name="T11" fmla="*/ 0 h 124"/>
                <a:gd name="T12" fmla="*/ 0 w 73"/>
                <a:gd name="T13" fmla="*/ 0 h 124"/>
                <a:gd name="T14" fmla="*/ 0 w 73"/>
                <a:gd name="T15" fmla="*/ 0 h 124"/>
                <a:gd name="T16" fmla="*/ 0 w 73"/>
                <a:gd name="T17" fmla="*/ 0 h 124"/>
                <a:gd name="T18" fmla="*/ 0 w 73"/>
                <a:gd name="T19" fmla="*/ 0 h 124"/>
                <a:gd name="T20" fmla="*/ 0 w 73"/>
                <a:gd name="T21" fmla="*/ 0 h 124"/>
                <a:gd name="T22" fmla="*/ 0 w 73"/>
                <a:gd name="T23" fmla="*/ 0 h 124"/>
                <a:gd name="T24" fmla="*/ 0 w 73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24"/>
                <a:gd name="T41" fmla="*/ 73 w 73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24">
                  <a:moveTo>
                    <a:pt x="73" y="0"/>
                  </a:moveTo>
                  <a:lnTo>
                    <a:pt x="67" y="30"/>
                  </a:lnTo>
                  <a:lnTo>
                    <a:pt x="65" y="62"/>
                  </a:lnTo>
                  <a:lnTo>
                    <a:pt x="60" y="92"/>
                  </a:lnTo>
                  <a:lnTo>
                    <a:pt x="51" y="124"/>
                  </a:lnTo>
                  <a:lnTo>
                    <a:pt x="30" y="97"/>
                  </a:lnTo>
                  <a:lnTo>
                    <a:pt x="10" y="70"/>
                  </a:lnTo>
                  <a:lnTo>
                    <a:pt x="0" y="40"/>
                  </a:lnTo>
                  <a:lnTo>
                    <a:pt x="2" y="10"/>
                  </a:lnTo>
                  <a:lnTo>
                    <a:pt x="21" y="7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9" name="Freeform 307"/>
            <p:cNvSpPr>
              <a:spLocks/>
            </p:cNvSpPr>
            <p:nvPr/>
          </p:nvSpPr>
          <p:spPr bwMode="auto">
            <a:xfrm>
              <a:off x="3038" y="2190"/>
              <a:ext cx="5" cy="37"/>
            </a:xfrm>
            <a:custGeom>
              <a:avLst/>
              <a:gdLst>
                <a:gd name="T0" fmla="*/ 0 w 19"/>
                <a:gd name="T1" fmla="*/ 0 h 147"/>
                <a:gd name="T2" fmla="*/ 0 w 19"/>
                <a:gd name="T3" fmla="*/ 0 h 147"/>
                <a:gd name="T4" fmla="*/ 0 w 19"/>
                <a:gd name="T5" fmla="*/ 0 h 147"/>
                <a:gd name="T6" fmla="*/ 0 w 19"/>
                <a:gd name="T7" fmla="*/ 0 h 147"/>
                <a:gd name="T8" fmla="*/ 0 w 19"/>
                <a:gd name="T9" fmla="*/ 0 h 147"/>
                <a:gd name="T10" fmla="*/ 0 w 19"/>
                <a:gd name="T11" fmla="*/ 0 h 147"/>
                <a:gd name="T12" fmla="*/ 0 w 19"/>
                <a:gd name="T13" fmla="*/ 0 h 147"/>
                <a:gd name="T14" fmla="*/ 0 w 19"/>
                <a:gd name="T15" fmla="*/ 0 h 147"/>
                <a:gd name="T16" fmla="*/ 0 w 19"/>
                <a:gd name="T17" fmla="*/ 0 h 147"/>
                <a:gd name="T18" fmla="*/ 0 w 19"/>
                <a:gd name="T19" fmla="*/ 0 h 147"/>
                <a:gd name="T20" fmla="*/ 0 w 19"/>
                <a:gd name="T21" fmla="*/ 0 h 147"/>
                <a:gd name="T22" fmla="*/ 0 w 19"/>
                <a:gd name="T23" fmla="*/ 0 h 147"/>
                <a:gd name="T24" fmla="*/ 0 w 19"/>
                <a:gd name="T25" fmla="*/ 0 h 147"/>
                <a:gd name="T26" fmla="*/ 0 w 19"/>
                <a:gd name="T27" fmla="*/ 0 h 147"/>
                <a:gd name="T28" fmla="*/ 0 w 19"/>
                <a:gd name="T29" fmla="*/ 0 h 147"/>
                <a:gd name="T30" fmla="*/ 0 w 19"/>
                <a:gd name="T31" fmla="*/ 0 h 147"/>
                <a:gd name="T32" fmla="*/ 0 w 19"/>
                <a:gd name="T33" fmla="*/ 0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47"/>
                <a:gd name="T53" fmla="*/ 19 w 19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47">
                  <a:moveTo>
                    <a:pt x="10" y="141"/>
                  </a:moveTo>
                  <a:lnTo>
                    <a:pt x="16" y="147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0" y="122"/>
                  </a:lnTo>
                  <a:lnTo>
                    <a:pt x="0" y="97"/>
                  </a:lnTo>
                  <a:lnTo>
                    <a:pt x="2" y="73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9" y="70"/>
                  </a:lnTo>
                  <a:lnTo>
                    <a:pt x="16" y="106"/>
                  </a:lnTo>
                  <a:lnTo>
                    <a:pt x="10" y="141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0" name="Freeform 308"/>
            <p:cNvSpPr>
              <a:spLocks/>
            </p:cNvSpPr>
            <p:nvPr/>
          </p:nvSpPr>
          <p:spPr bwMode="auto">
            <a:xfrm>
              <a:off x="3065" y="2193"/>
              <a:ext cx="19" cy="29"/>
            </a:xfrm>
            <a:custGeom>
              <a:avLst/>
              <a:gdLst>
                <a:gd name="T0" fmla="*/ 0 w 76"/>
                <a:gd name="T1" fmla="*/ 0 h 119"/>
                <a:gd name="T2" fmla="*/ 0 w 76"/>
                <a:gd name="T3" fmla="*/ 0 h 119"/>
                <a:gd name="T4" fmla="*/ 0 w 76"/>
                <a:gd name="T5" fmla="*/ 0 h 119"/>
                <a:gd name="T6" fmla="*/ 0 w 76"/>
                <a:gd name="T7" fmla="*/ 0 h 119"/>
                <a:gd name="T8" fmla="*/ 0 w 76"/>
                <a:gd name="T9" fmla="*/ 0 h 119"/>
                <a:gd name="T10" fmla="*/ 0 w 76"/>
                <a:gd name="T11" fmla="*/ 0 h 119"/>
                <a:gd name="T12" fmla="*/ 0 w 76"/>
                <a:gd name="T13" fmla="*/ 0 h 119"/>
                <a:gd name="T14" fmla="*/ 0 w 76"/>
                <a:gd name="T15" fmla="*/ 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19"/>
                <a:gd name="T26" fmla="*/ 76 w 7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19">
                  <a:moveTo>
                    <a:pt x="76" y="109"/>
                  </a:moveTo>
                  <a:lnTo>
                    <a:pt x="0" y="119"/>
                  </a:lnTo>
                  <a:lnTo>
                    <a:pt x="5" y="114"/>
                  </a:lnTo>
                  <a:lnTo>
                    <a:pt x="5" y="0"/>
                  </a:lnTo>
                  <a:lnTo>
                    <a:pt x="21" y="30"/>
                  </a:lnTo>
                  <a:lnTo>
                    <a:pt x="41" y="55"/>
                  </a:lnTo>
                  <a:lnTo>
                    <a:pt x="60" y="8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1" name="Freeform 309"/>
            <p:cNvSpPr>
              <a:spLocks/>
            </p:cNvSpPr>
            <p:nvPr/>
          </p:nvSpPr>
          <p:spPr bwMode="auto">
            <a:xfrm>
              <a:off x="2968" y="2194"/>
              <a:ext cx="22" cy="37"/>
            </a:xfrm>
            <a:custGeom>
              <a:avLst/>
              <a:gdLst>
                <a:gd name="T0" fmla="*/ 0 w 87"/>
                <a:gd name="T1" fmla="*/ 0 h 150"/>
                <a:gd name="T2" fmla="*/ 0 w 87"/>
                <a:gd name="T3" fmla="*/ 0 h 150"/>
                <a:gd name="T4" fmla="*/ 0 w 87"/>
                <a:gd name="T5" fmla="*/ 0 h 150"/>
                <a:gd name="T6" fmla="*/ 0 w 87"/>
                <a:gd name="T7" fmla="*/ 0 h 150"/>
                <a:gd name="T8" fmla="*/ 0 w 87"/>
                <a:gd name="T9" fmla="*/ 0 h 150"/>
                <a:gd name="T10" fmla="*/ 0 w 87"/>
                <a:gd name="T11" fmla="*/ 0 h 150"/>
                <a:gd name="T12" fmla="*/ 0 w 87"/>
                <a:gd name="T13" fmla="*/ 0 h 150"/>
                <a:gd name="T14" fmla="*/ 0 w 87"/>
                <a:gd name="T15" fmla="*/ 0 h 150"/>
                <a:gd name="T16" fmla="*/ 0 w 87"/>
                <a:gd name="T17" fmla="*/ 0 h 150"/>
                <a:gd name="T18" fmla="*/ 0 w 87"/>
                <a:gd name="T19" fmla="*/ 0 h 150"/>
                <a:gd name="T20" fmla="*/ 0 w 87"/>
                <a:gd name="T21" fmla="*/ 0 h 150"/>
                <a:gd name="T22" fmla="*/ 0 w 87"/>
                <a:gd name="T23" fmla="*/ 0 h 150"/>
                <a:gd name="T24" fmla="*/ 0 w 87"/>
                <a:gd name="T25" fmla="*/ 0 h 150"/>
                <a:gd name="T26" fmla="*/ 0 w 87"/>
                <a:gd name="T27" fmla="*/ 0 h 150"/>
                <a:gd name="T28" fmla="*/ 0 w 87"/>
                <a:gd name="T29" fmla="*/ 0 h 150"/>
                <a:gd name="T30" fmla="*/ 0 w 87"/>
                <a:gd name="T31" fmla="*/ 0 h 150"/>
                <a:gd name="T32" fmla="*/ 0 w 87"/>
                <a:gd name="T33" fmla="*/ 0 h 150"/>
                <a:gd name="T34" fmla="*/ 0 w 87"/>
                <a:gd name="T35" fmla="*/ 0 h 150"/>
                <a:gd name="T36" fmla="*/ 0 w 87"/>
                <a:gd name="T37" fmla="*/ 0 h 150"/>
                <a:gd name="T38" fmla="*/ 0 w 87"/>
                <a:gd name="T39" fmla="*/ 0 h 150"/>
                <a:gd name="T40" fmla="*/ 0 w 87"/>
                <a:gd name="T41" fmla="*/ 0 h 150"/>
                <a:gd name="T42" fmla="*/ 0 w 87"/>
                <a:gd name="T43" fmla="*/ 0 h 150"/>
                <a:gd name="T44" fmla="*/ 0 w 87"/>
                <a:gd name="T45" fmla="*/ 0 h 150"/>
                <a:gd name="T46" fmla="*/ 0 w 87"/>
                <a:gd name="T47" fmla="*/ 0 h 150"/>
                <a:gd name="T48" fmla="*/ 0 w 87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0"/>
                <a:gd name="T77" fmla="*/ 87 w 87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0">
                  <a:moveTo>
                    <a:pt x="87" y="0"/>
                  </a:moveTo>
                  <a:lnTo>
                    <a:pt x="87" y="30"/>
                  </a:lnTo>
                  <a:lnTo>
                    <a:pt x="85" y="57"/>
                  </a:lnTo>
                  <a:lnTo>
                    <a:pt x="80" y="87"/>
                  </a:lnTo>
                  <a:lnTo>
                    <a:pt x="77" y="113"/>
                  </a:lnTo>
                  <a:lnTo>
                    <a:pt x="75" y="122"/>
                  </a:lnTo>
                  <a:lnTo>
                    <a:pt x="75" y="131"/>
                  </a:lnTo>
                  <a:lnTo>
                    <a:pt x="71" y="138"/>
                  </a:lnTo>
                  <a:lnTo>
                    <a:pt x="71" y="150"/>
                  </a:lnTo>
                  <a:lnTo>
                    <a:pt x="55" y="125"/>
                  </a:lnTo>
                  <a:lnTo>
                    <a:pt x="39" y="97"/>
                  </a:lnTo>
                  <a:lnTo>
                    <a:pt x="20" y="73"/>
                  </a:lnTo>
                  <a:lnTo>
                    <a:pt x="4" y="49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4" y="10"/>
                  </a:lnTo>
                  <a:lnTo>
                    <a:pt x="25" y="7"/>
                  </a:lnTo>
                  <a:lnTo>
                    <a:pt x="36" y="7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2" name="Freeform 310"/>
            <p:cNvSpPr>
              <a:spLocks/>
            </p:cNvSpPr>
            <p:nvPr/>
          </p:nvSpPr>
          <p:spPr bwMode="auto">
            <a:xfrm>
              <a:off x="3014" y="2195"/>
              <a:ext cx="7" cy="36"/>
            </a:xfrm>
            <a:custGeom>
              <a:avLst/>
              <a:gdLst>
                <a:gd name="T0" fmla="*/ 0 w 27"/>
                <a:gd name="T1" fmla="*/ 0 h 145"/>
                <a:gd name="T2" fmla="*/ 0 w 27"/>
                <a:gd name="T3" fmla="*/ 0 h 145"/>
                <a:gd name="T4" fmla="*/ 0 w 27"/>
                <a:gd name="T5" fmla="*/ 0 h 145"/>
                <a:gd name="T6" fmla="*/ 0 w 27"/>
                <a:gd name="T7" fmla="*/ 0 h 145"/>
                <a:gd name="T8" fmla="*/ 0 w 27"/>
                <a:gd name="T9" fmla="*/ 0 h 145"/>
                <a:gd name="T10" fmla="*/ 0 w 27"/>
                <a:gd name="T11" fmla="*/ 0 h 145"/>
                <a:gd name="T12" fmla="*/ 0 w 27"/>
                <a:gd name="T13" fmla="*/ 0 h 145"/>
                <a:gd name="T14" fmla="*/ 0 w 27"/>
                <a:gd name="T15" fmla="*/ 0 h 145"/>
                <a:gd name="T16" fmla="*/ 0 w 27"/>
                <a:gd name="T17" fmla="*/ 0 h 145"/>
                <a:gd name="T18" fmla="*/ 0 w 27"/>
                <a:gd name="T19" fmla="*/ 0 h 145"/>
                <a:gd name="T20" fmla="*/ 0 w 27"/>
                <a:gd name="T21" fmla="*/ 0 h 145"/>
                <a:gd name="T22" fmla="*/ 0 w 27"/>
                <a:gd name="T23" fmla="*/ 0 h 145"/>
                <a:gd name="T24" fmla="*/ 0 w 27"/>
                <a:gd name="T25" fmla="*/ 0 h 145"/>
                <a:gd name="T26" fmla="*/ 0 w 27"/>
                <a:gd name="T27" fmla="*/ 0 h 145"/>
                <a:gd name="T28" fmla="*/ 0 w 27"/>
                <a:gd name="T29" fmla="*/ 0 h 145"/>
                <a:gd name="T30" fmla="*/ 0 w 27"/>
                <a:gd name="T31" fmla="*/ 0 h 145"/>
                <a:gd name="T32" fmla="*/ 0 w 27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45"/>
                <a:gd name="T53" fmla="*/ 27 w 27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45">
                  <a:moveTo>
                    <a:pt x="22" y="133"/>
                  </a:moveTo>
                  <a:lnTo>
                    <a:pt x="25" y="133"/>
                  </a:lnTo>
                  <a:lnTo>
                    <a:pt x="27" y="133"/>
                  </a:lnTo>
                  <a:lnTo>
                    <a:pt x="22" y="138"/>
                  </a:lnTo>
                  <a:lnTo>
                    <a:pt x="16" y="142"/>
                  </a:lnTo>
                  <a:lnTo>
                    <a:pt x="11" y="142"/>
                  </a:lnTo>
                  <a:lnTo>
                    <a:pt x="8" y="145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2" y="85"/>
                  </a:lnTo>
                  <a:lnTo>
                    <a:pt x="11" y="66"/>
                  </a:lnTo>
                  <a:lnTo>
                    <a:pt x="14" y="41"/>
                  </a:lnTo>
                  <a:lnTo>
                    <a:pt x="16" y="19"/>
                  </a:lnTo>
                  <a:lnTo>
                    <a:pt x="22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3" name="Freeform 311"/>
            <p:cNvSpPr>
              <a:spLocks/>
            </p:cNvSpPr>
            <p:nvPr/>
          </p:nvSpPr>
          <p:spPr bwMode="auto">
            <a:xfrm>
              <a:off x="2943" y="2199"/>
              <a:ext cx="18" cy="32"/>
            </a:xfrm>
            <a:custGeom>
              <a:avLst/>
              <a:gdLst>
                <a:gd name="T0" fmla="*/ 0 w 71"/>
                <a:gd name="T1" fmla="*/ 0 h 131"/>
                <a:gd name="T2" fmla="*/ 0 w 71"/>
                <a:gd name="T3" fmla="*/ 0 h 131"/>
                <a:gd name="T4" fmla="*/ 0 w 71"/>
                <a:gd name="T5" fmla="*/ 0 h 131"/>
                <a:gd name="T6" fmla="*/ 0 w 71"/>
                <a:gd name="T7" fmla="*/ 0 h 131"/>
                <a:gd name="T8" fmla="*/ 0 w 71"/>
                <a:gd name="T9" fmla="*/ 0 h 131"/>
                <a:gd name="T10" fmla="*/ 0 w 71"/>
                <a:gd name="T11" fmla="*/ 0 h 131"/>
                <a:gd name="T12" fmla="*/ 0 w 71"/>
                <a:gd name="T13" fmla="*/ 0 h 131"/>
                <a:gd name="T14" fmla="*/ 0 w 71"/>
                <a:gd name="T15" fmla="*/ 0 h 131"/>
                <a:gd name="T16" fmla="*/ 0 w 71"/>
                <a:gd name="T17" fmla="*/ 0 h 131"/>
                <a:gd name="T18" fmla="*/ 0 w 71"/>
                <a:gd name="T19" fmla="*/ 0 h 131"/>
                <a:gd name="T20" fmla="*/ 0 w 71"/>
                <a:gd name="T21" fmla="*/ 0 h 131"/>
                <a:gd name="T22" fmla="*/ 0 w 71"/>
                <a:gd name="T23" fmla="*/ 0 h 131"/>
                <a:gd name="T24" fmla="*/ 0 w 71"/>
                <a:gd name="T25" fmla="*/ 0 h 131"/>
                <a:gd name="T26" fmla="*/ 0 w 71"/>
                <a:gd name="T27" fmla="*/ 0 h 131"/>
                <a:gd name="T28" fmla="*/ 0 w 71"/>
                <a:gd name="T29" fmla="*/ 0 h 131"/>
                <a:gd name="T30" fmla="*/ 0 w 71"/>
                <a:gd name="T31" fmla="*/ 0 h 131"/>
                <a:gd name="T32" fmla="*/ 0 w 71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31"/>
                <a:gd name="T53" fmla="*/ 71 w 7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31">
                  <a:moveTo>
                    <a:pt x="71" y="0"/>
                  </a:moveTo>
                  <a:lnTo>
                    <a:pt x="65" y="35"/>
                  </a:lnTo>
                  <a:lnTo>
                    <a:pt x="62" y="68"/>
                  </a:lnTo>
                  <a:lnTo>
                    <a:pt x="60" y="101"/>
                  </a:lnTo>
                  <a:lnTo>
                    <a:pt x="55" y="131"/>
                  </a:lnTo>
                  <a:lnTo>
                    <a:pt x="43" y="108"/>
                  </a:lnTo>
                  <a:lnTo>
                    <a:pt x="32" y="87"/>
                  </a:lnTo>
                  <a:lnTo>
                    <a:pt x="18" y="65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35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4" name="Freeform 312"/>
            <p:cNvSpPr>
              <a:spLocks/>
            </p:cNvSpPr>
            <p:nvPr/>
          </p:nvSpPr>
          <p:spPr bwMode="auto">
            <a:xfrm>
              <a:off x="2990" y="2199"/>
              <a:ext cx="4" cy="36"/>
            </a:xfrm>
            <a:custGeom>
              <a:avLst/>
              <a:gdLst>
                <a:gd name="T0" fmla="*/ 0 w 20"/>
                <a:gd name="T1" fmla="*/ 0 h 144"/>
                <a:gd name="T2" fmla="*/ 0 w 20"/>
                <a:gd name="T3" fmla="*/ 0 h 144"/>
                <a:gd name="T4" fmla="*/ 0 w 20"/>
                <a:gd name="T5" fmla="*/ 0 h 144"/>
                <a:gd name="T6" fmla="*/ 0 w 20"/>
                <a:gd name="T7" fmla="*/ 0 h 144"/>
                <a:gd name="T8" fmla="*/ 0 w 20"/>
                <a:gd name="T9" fmla="*/ 0 h 144"/>
                <a:gd name="T10" fmla="*/ 0 w 20"/>
                <a:gd name="T11" fmla="*/ 0 h 144"/>
                <a:gd name="T12" fmla="*/ 0 w 20"/>
                <a:gd name="T13" fmla="*/ 0 h 144"/>
                <a:gd name="T14" fmla="*/ 0 w 20"/>
                <a:gd name="T15" fmla="*/ 0 h 144"/>
                <a:gd name="T16" fmla="*/ 0 w 20"/>
                <a:gd name="T17" fmla="*/ 0 h 144"/>
                <a:gd name="T18" fmla="*/ 0 w 20"/>
                <a:gd name="T19" fmla="*/ 0 h 144"/>
                <a:gd name="T20" fmla="*/ 0 w 20"/>
                <a:gd name="T21" fmla="*/ 0 h 144"/>
                <a:gd name="T22" fmla="*/ 0 w 20"/>
                <a:gd name="T23" fmla="*/ 0 h 144"/>
                <a:gd name="T24" fmla="*/ 0 w 20"/>
                <a:gd name="T25" fmla="*/ 0 h 144"/>
                <a:gd name="T26" fmla="*/ 0 w 20"/>
                <a:gd name="T27" fmla="*/ 0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4"/>
                <a:gd name="T44" fmla="*/ 20 w 20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4">
                  <a:moveTo>
                    <a:pt x="18" y="136"/>
                  </a:moveTo>
                  <a:lnTo>
                    <a:pt x="20" y="142"/>
                  </a:lnTo>
                  <a:lnTo>
                    <a:pt x="14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0" y="142"/>
                  </a:lnTo>
                  <a:lnTo>
                    <a:pt x="7" y="106"/>
                  </a:lnTo>
                  <a:lnTo>
                    <a:pt x="12" y="71"/>
                  </a:lnTo>
                  <a:lnTo>
                    <a:pt x="18" y="35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20" y="68"/>
                  </a:lnTo>
                  <a:lnTo>
                    <a:pt x="20" y="101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5" name="Freeform 313"/>
            <p:cNvSpPr>
              <a:spLocks/>
            </p:cNvSpPr>
            <p:nvPr/>
          </p:nvSpPr>
          <p:spPr bwMode="auto">
            <a:xfrm>
              <a:off x="2922" y="2203"/>
              <a:ext cx="15" cy="33"/>
            </a:xfrm>
            <a:custGeom>
              <a:avLst/>
              <a:gdLst>
                <a:gd name="T0" fmla="*/ 0 w 60"/>
                <a:gd name="T1" fmla="*/ 0 h 133"/>
                <a:gd name="T2" fmla="*/ 0 w 60"/>
                <a:gd name="T3" fmla="*/ 0 h 133"/>
                <a:gd name="T4" fmla="*/ 0 w 60"/>
                <a:gd name="T5" fmla="*/ 0 h 133"/>
                <a:gd name="T6" fmla="*/ 0 w 60"/>
                <a:gd name="T7" fmla="*/ 0 h 133"/>
                <a:gd name="T8" fmla="*/ 0 w 60"/>
                <a:gd name="T9" fmla="*/ 0 h 133"/>
                <a:gd name="T10" fmla="*/ 0 w 60"/>
                <a:gd name="T11" fmla="*/ 0 h 133"/>
                <a:gd name="T12" fmla="*/ 0 w 60"/>
                <a:gd name="T13" fmla="*/ 0 h 133"/>
                <a:gd name="T14" fmla="*/ 0 w 60"/>
                <a:gd name="T15" fmla="*/ 0 h 133"/>
                <a:gd name="T16" fmla="*/ 0 w 60"/>
                <a:gd name="T17" fmla="*/ 0 h 133"/>
                <a:gd name="T18" fmla="*/ 0 w 60"/>
                <a:gd name="T19" fmla="*/ 0 h 133"/>
                <a:gd name="T20" fmla="*/ 0 w 60"/>
                <a:gd name="T21" fmla="*/ 0 h 133"/>
                <a:gd name="T22" fmla="*/ 0 w 60"/>
                <a:gd name="T23" fmla="*/ 0 h 133"/>
                <a:gd name="T24" fmla="*/ 0 w 60"/>
                <a:gd name="T25" fmla="*/ 0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133"/>
                <a:gd name="T41" fmla="*/ 60 w 60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133">
                  <a:moveTo>
                    <a:pt x="60" y="0"/>
                  </a:moveTo>
                  <a:lnTo>
                    <a:pt x="52" y="32"/>
                  </a:lnTo>
                  <a:lnTo>
                    <a:pt x="49" y="68"/>
                  </a:lnTo>
                  <a:lnTo>
                    <a:pt x="44" y="103"/>
                  </a:lnTo>
                  <a:lnTo>
                    <a:pt x="44" y="133"/>
                  </a:lnTo>
                  <a:lnTo>
                    <a:pt x="32" y="108"/>
                  </a:lnTo>
                  <a:lnTo>
                    <a:pt x="21" y="82"/>
                  </a:lnTo>
                  <a:lnTo>
                    <a:pt x="11" y="57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9" y="5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6" name="Freeform 314"/>
            <p:cNvSpPr>
              <a:spLocks/>
            </p:cNvSpPr>
            <p:nvPr/>
          </p:nvSpPr>
          <p:spPr bwMode="auto">
            <a:xfrm>
              <a:off x="2961" y="2203"/>
              <a:ext cx="5" cy="36"/>
            </a:xfrm>
            <a:custGeom>
              <a:avLst/>
              <a:gdLst>
                <a:gd name="T0" fmla="*/ 0 w 19"/>
                <a:gd name="T1" fmla="*/ 0 h 142"/>
                <a:gd name="T2" fmla="*/ 0 w 19"/>
                <a:gd name="T3" fmla="*/ 0 h 142"/>
                <a:gd name="T4" fmla="*/ 0 w 19"/>
                <a:gd name="T5" fmla="*/ 0 h 142"/>
                <a:gd name="T6" fmla="*/ 0 w 19"/>
                <a:gd name="T7" fmla="*/ 0 h 142"/>
                <a:gd name="T8" fmla="*/ 0 w 19"/>
                <a:gd name="T9" fmla="*/ 0 h 142"/>
                <a:gd name="T10" fmla="*/ 0 w 19"/>
                <a:gd name="T11" fmla="*/ 0 h 142"/>
                <a:gd name="T12" fmla="*/ 0 w 19"/>
                <a:gd name="T13" fmla="*/ 0 h 142"/>
                <a:gd name="T14" fmla="*/ 0 w 19"/>
                <a:gd name="T15" fmla="*/ 0 h 142"/>
                <a:gd name="T16" fmla="*/ 0 w 19"/>
                <a:gd name="T17" fmla="*/ 0 h 142"/>
                <a:gd name="T18" fmla="*/ 0 w 19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2"/>
                <a:gd name="T32" fmla="*/ 19 w 19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2">
                  <a:moveTo>
                    <a:pt x="13" y="142"/>
                  </a:moveTo>
                  <a:lnTo>
                    <a:pt x="0" y="142"/>
                  </a:lnTo>
                  <a:lnTo>
                    <a:pt x="0" y="106"/>
                  </a:lnTo>
                  <a:lnTo>
                    <a:pt x="2" y="71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16" y="36"/>
                  </a:lnTo>
                  <a:lnTo>
                    <a:pt x="19" y="74"/>
                  </a:lnTo>
                  <a:lnTo>
                    <a:pt x="19" y="110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7" name="Freeform 315"/>
            <p:cNvSpPr>
              <a:spLocks/>
            </p:cNvSpPr>
            <p:nvPr/>
          </p:nvSpPr>
          <p:spPr bwMode="auto">
            <a:xfrm>
              <a:off x="3032" y="2204"/>
              <a:ext cx="269" cy="62"/>
            </a:xfrm>
            <a:custGeom>
              <a:avLst/>
              <a:gdLst>
                <a:gd name="T0" fmla="*/ 0 w 1074"/>
                <a:gd name="T1" fmla="*/ 0 h 246"/>
                <a:gd name="T2" fmla="*/ 0 w 1074"/>
                <a:gd name="T3" fmla="*/ 0 h 246"/>
                <a:gd name="T4" fmla="*/ 0 w 1074"/>
                <a:gd name="T5" fmla="*/ 0 h 246"/>
                <a:gd name="T6" fmla="*/ 0 w 1074"/>
                <a:gd name="T7" fmla="*/ 0 h 246"/>
                <a:gd name="T8" fmla="*/ 0 w 1074"/>
                <a:gd name="T9" fmla="*/ 0 h 246"/>
                <a:gd name="T10" fmla="*/ 0 w 1074"/>
                <a:gd name="T11" fmla="*/ 0 h 246"/>
                <a:gd name="T12" fmla="*/ 0 w 1074"/>
                <a:gd name="T13" fmla="*/ 0 h 246"/>
                <a:gd name="T14" fmla="*/ 0 w 1074"/>
                <a:gd name="T15" fmla="*/ 0 h 246"/>
                <a:gd name="T16" fmla="*/ 0 w 1074"/>
                <a:gd name="T17" fmla="*/ 0 h 246"/>
                <a:gd name="T18" fmla="*/ 0 w 1074"/>
                <a:gd name="T19" fmla="*/ 0 h 246"/>
                <a:gd name="T20" fmla="*/ 0 w 1074"/>
                <a:gd name="T21" fmla="*/ 0 h 246"/>
                <a:gd name="T22" fmla="*/ 0 w 1074"/>
                <a:gd name="T23" fmla="*/ 0 h 246"/>
                <a:gd name="T24" fmla="*/ 0 w 1074"/>
                <a:gd name="T25" fmla="*/ 0 h 246"/>
                <a:gd name="T26" fmla="*/ 0 w 1074"/>
                <a:gd name="T27" fmla="*/ 0 h 246"/>
                <a:gd name="T28" fmla="*/ 0 w 1074"/>
                <a:gd name="T29" fmla="*/ 0 h 246"/>
                <a:gd name="T30" fmla="*/ 0 w 1074"/>
                <a:gd name="T31" fmla="*/ 0 h 246"/>
                <a:gd name="T32" fmla="*/ 0 w 1074"/>
                <a:gd name="T33" fmla="*/ 0 h 246"/>
                <a:gd name="T34" fmla="*/ 0 w 1074"/>
                <a:gd name="T35" fmla="*/ 0 h 246"/>
                <a:gd name="T36" fmla="*/ 0 w 1074"/>
                <a:gd name="T37" fmla="*/ 0 h 246"/>
                <a:gd name="T38" fmla="*/ 0 w 1074"/>
                <a:gd name="T39" fmla="*/ 0 h 246"/>
                <a:gd name="T40" fmla="*/ 0 w 1074"/>
                <a:gd name="T41" fmla="*/ 0 h 246"/>
                <a:gd name="T42" fmla="*/ 0 w 1074"/>
                <a:gd name="T43" fmla="*/ 0 h 246"/>
                <a:gd name="T44" fmla="*/ 0 w 1074"/>
                <a:gd name="T45" fmla="*/ 0 h 246"/>
                <a:gd name="T46" fmla="*/ 0 w 1074"/>
                <a:gd name="T47" fmla="*/ 0 h 246"/>
                <a:gd name="T48" fmla="*/ 0 w 1074"/>
                <a:gd name="T49" fmla="*/ 0 h 246"/>
                <a:gd name="T50" fmla="*/ 0 w 1074"/>
                <a:gd name="T51" fmla="*/ 0 h 246"/>
                <a:gd name="T52" fmla="*/ 0 w 1074"/>
                <a:gd name="T53" fmla="*/ 0 h 246"/>
                <a:gd name="T54" fmla="*/ 0 w 1074"/>
                <a:gd name="T55" fmla="*/ 0 h 246"/>
                <a:gd name="T56" fmla="*/ 0 w 1074"/>
                <a:gd name="T57" fmla="*/ 0 h 246"/>
                <a:gd name="T58" fmla="*/ 0 w 1074"/>
                <a:gd name="T59" fmla="*/ 0 h 246"/>
                <a:gd name="T60" fmla="*/ 0 w 1074"/>
                <a:gd name="T61" fmla="*/ 0 h 246"/>
                <a:gd name="T62" fmla="*/ 0 w 1074"/>
                <a:gd name="T63" fmla="*/ 0 h 246"/>
                <a:gd name="T64" fmla="*/ 0 w 1074"/>
                <a:gd name="T65" fmla="*/ 0 h 246"/>
                <a:gd name="T66" fmla="*/ 0 w 1074"/>
                <a:gd name="T67" fmla="*/ 0 h 246"/>
                <a:gd name="T68" fmla="*/ 0 w 1074"/>
                <a:gd name="T69" fmla="*/ 0 h 246"/>
                <a:gd name="T70" fmla="*/ 0 w 1074"/>
                <a:gd name="T71" fmla="*/ 0 h 246"/>
                <a:gd name="T72" fmla="*/ 0 w 1074"/>
                <a:gd name="T73" fmla="*/ 0 h 246"/>
                <a:gd name="T74" fmla="*/ 0 w 1074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246"/>
                <a:gd name="T116" fmla="*/ 1074 w 1074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246">
                  <a:moveTo>
                    <a:pt x="1074" y="68"/>
                  </a:moveTo>
                  <a:lnTo>
                    <a:pt x="1009" y="80"/>
                  </a:lnTo>
                  <a:lnTo>
                    <a:pt x="943" y="91"/>
                  </a:lnTo>
                  <a:lnTo>
                    <a:pt x="875" y="101"/>
                  </a:lnTo>
                  <a:lnTo>
                    <a:pt x="809" y="112"/>
                  </a:lnTo>
                  <a:lnTo>
                    <a:pt x="744" y="123"/>
                  </a:lnTo>
                  <a:lnTo>
                    <a:pt x="676" y="134"/>
                  </a:lnTo>
                  <a:lnTo>
                    <a:pt x="611" y="145"/>
                  </a:lnTo>
                  <a:lnTo>
                    <a:pt x="545" y="156"/>
                  </a:lnTo>
                  <a:lnTo>
                    <a:pt x="476" y="167"/>
                  </a:lnTo>
                  <a:lnTo>
                    <a:pt x="411" y="178"/>
                  </a:lnTo>
                  <a:lnTo>
                    <a:pt x="346" y="188"/>
                  </a:lnTo>
                  <a:lnTo>
                    <a:pt x="278" y="202"/>
                  </a:lnTo>
                  <a:lnTo>
                    <a:pt x="212" y="213"/>
                  </a:lnTo>
                  <a:lnTo>
                    <a:pt x="145" y="224"/>
                  </a:lnTo>
                  <a:lnTo>
                    <a:pt x="79" y="234"/>
                  </a:lnTo>
                  <a:lnTo>
                    <a:pt x="11" y="246"/>
                  </a:lnTo>
                  <a:lnTo>
                    <a:pt x="9" y="243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1" y="227"/>
                  </a:lnTo>
                  <a:lnTo>
                    <a:pt x="21" y="224"/>
                  </a:lnTo>
                  <a:lnTo>
                    <a:pt x="35" y="224"/>
                  </a:lnTo>
                  <a:lnTo>
                    <a:pt x="46" y="224"/>
                  </a:lnTo>
                  <a:lnTo>
                    <a:pt x="57" y="221"/>
                  </a:lnTo>
                  <a:lnTo>
                    <a:pt x="68" y="218"/>
                  </a:lnTo>
                  <a:lnTo>
                    <a:pt x="76" y="210"/>
                  </a:lnTo>
                  <a:lnTo>
                    <a:pt x="82" y="199"/>
                  </a:lnTo>
                  <a:lnTo>
                    <a:pt x="85" y="186"/>
                  </a:lnTo>
                  <a:lnTo>
                    <a:pt x="82" y="174"/>
                  </a:lnTo>
                  <a:lnTo>
                    <a:pt x="79" y="164"/>
                  </a:lnTo>
                  <a:lnTo>
                    <a:pt x="82" y="151"/>
                  </a:lnTo>
                  <a:lnTo>
                    <a:pt x="1009" y="0"/>
                  </a:lnTo>
                  <a:lnTo>
                    <a:pt x="1025" y="17"/>
                  </a:lnTo>
                  <a:lnTo>
                    <a:pt x="1041" y="33"/>
                  </a:lnTo>
                  <a:lnTo>
                    <a:pt x="1057" y="50"/>
                  </a:lnTo>
                  <a:lnTo>
                    <a:pt x="1074" y="6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8" name="Freeform 316"/>
            <p:cNvSpPr>
              <a:spLocks/>
            </p:cNvSpPr>
            <p:nvPr/>
          </p:nvSpPr>
          <p:spPr bwMode="auto">
            <a:xfrm>
              <a:off x="2894" y="2206"/>
              <a:ext cx="21" cy="30"/>
            </a:xfrm>
            <a:custGeom>
              <a:avLst/>
              <a:gdLst>
                <a:gd name="T0" fmla="*/ 0 w 82"/>
                <a:gd name="T1" fmla="*/ 0 h 119"/>
                <a:gd name="T2" fmla="*/ 0 w 82"/>
                <a:gd name="T3" fmla="*/ 0 h 119"/>
                <a:gd name="T4" fmla="*/ 0 w 82"/>
                <a:gd name="T5" fmla="*/ 0 h 119"/>
                <a:gd name="T6" fmla="*/ 0 w 82"/>
                <a:gd name="T7" fmla="*/ 0 h 119"/>
                <a:gd name="T8" fmla="*/ 0 w 82"/>
                <a:gd name="T9" fmla="*/ 0 h 119"/>
                <a:gd name="T10" fmla="*/ 0 w 82"/>
                <a:gd name="T11" fmla="*/ 0 h 119"/>
                <a:gd name="T12" fmla="*/ 0 w 82"/>
                <a:gd name="T13" fmla="*/ 0 h 119"/>
                <a:gd name="T14" fmla="*/ 0 w 82"/>
                <a:gd name="T15" fmla="*/ 0 h 119"/>
                <a:gd name="T16" fmla="*/ 0 w 82"/>
                <a:gd name="T17" fmla="*/ 0 h 119"/>
                <a:gd name="T18" fmla="*/ 0 w 82"/>
                <a:gd name="T19" fmla="*/ 0 h 119"/>
                <a:gd name="T20" fmla="*/ 0 w 82"/>
                <a:gd name="T21" fmla="*/ 0 h 119"/>
                <a:gd name="T22" fmla="*/ 0 w 82"/>
                <a:gd name="T23" fmla="*/ 0 h 119"/>
                <a:gd name="T24" fmla="*/ 0 w 82"/>
                <a:gd name="T25" fmla="*/ 0 h 119"/>
                <a:gd name="T26" fmla="*/ 0 w 82"/>
                <a:gd name="T27" fmla="*/ 0 h 119"/>
                <a:gd name="T28" fmla="*/ 0 w 82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19"/>
                <a:gd name="T47" fmla="*/ 82 w 8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19">
                  <a:moveTo>
                    <a:pt x="82" y="0"/>
                  </a:moveTo>
                  <a:lnTo>
                    <a:pt x="73" y="29"/>
                  </a:lnTo>
                  <a:lnTo>
                    <a:pt x="71" y="59"/>
                  </a:lnTo>
                  <a:lnTo>
                    <a:pt x="71" y="89"/>
                  </a:lnTo>
                  <a:lnTo>
                    <a:pt x="66" y="119"/>
                  </a:lnTo>
                  <a:lnTo>
                    <a:pt x="11" y="24"/>
                  </a:lnTo>
                  <a:lnTo>
                    <a:pt x="0" y="16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9" name="Freeform 317"/>
            <p:cNvSpPr>
              <a:spLocks/>
            </p:cNvSpPr>
            <p:nvPr/>
          </p:nvSpPr>
          <p:spPr bwMode="auto">
            <a:xfrm>
              <a:off x="2937" y="2208"/>
              <a:ext cx="4" cy="35"/>
            </a:xfrm>
            <a:custGeom>
              <a:avLst/>
              <a:gdLst>
                <a:gd name="T0" fmla="*/ 0 w 14"/>
                <a:gd name="T1" fmla="*/ 0 h 142"/>
                <a:gd name="T2" fmla="*/ 0 w 14"/>
                <a:gd name="T3" fmla="*/ 0 h 142"/>
                <a:gd name="T4" fmla="*/ 0 w 14"/>
                <a:gd name="T5" fmla="*/ 0 h 142"/>
                <a:gd name="T6" fmla="*/ 0 w 14"/>
                <a:gd name="T7" fmla="*/ 0 h 142"/>
                <a:gd name="T8" fmla="*/ 0 w 14"/>
                <a:gd name="T9" fmla="*/ 0 h 142"/>
                <a:gd name="T10" fmla="*/ 0 w 14"/>
                <a:gd name="T11" fmla="*/ 0 h 142"/>
                <a:gd name="T12" fmla="*/ 0 w 14"/>
                <a:gd name="T13" fmla="*/ 0 h 142"/>
                <a:gd name="T14" fmla="*/ 0 w 14"/>
                <a:gd name="T15" fmla="*/ 0 h 142"/>
                <a:gd name="T16" fmla="*/ 0 w 14"/>
                <a:gd name="T17" fmla="*/ 0 h 142"/>
                <a:gd name="T18" fmla="*/ 0 w 14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2"/>
                <a:gd name="T32" fmla="*/ 14 w 14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2">
                  <a:moveTo>
                    <a:pt x="11" y="139"/>
                  </a:moveTo>
                  <a:lnTo>
                    <a:pt x="5" y="142"/>
                  </a:lnTo>
                  <a:lnTo>
                    <a:pt x="0" y="107"/>
                  </a:lnTo>
                  <a:lnTo>
                    <a:pt x="2" y="71"/>
                  </a:lnTo>
                  <a:lnTo>
                    <a:pt x="8" y="36"/>
                  </a:lnTo>
                  <a:lnTo>
                    <a:pt x="11" y="0"/>
                  </a:lnTo>
                  <a:lnTo>
                    <a:pt x="14" y="36"/>
                  </a:lnTo>
                  <a:lnTo>
                    <a:pt x="14" y="68"/>
                  </a:lnTo>
                  <a:lnTo>
                    <a:pt x="11" y="103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0" name="Freeform 318"/>
            <p:cNvSpPr>
              <a:spLocks/>
            </p:cNvSpPr>
            <p:nvPr/>
          </p:nvSpPr>
          <p:spPr bwMode="auto">
            <a:xfrm>
              <a:off x="3024" y="2209"/>
              <a:ext cx="11" cy="20"/>
            </a:xfrm>
            <a:custGeom>
              <a:avLst/>
              <a:gdLst>
                <a:gd name="T0" fmla="*/ 0 w 44"/>
                <a:gd name="T1" fmla="*/ 0 h 78"/>
                <a:gd name="T2" fmla="*/ 0 w 44"/>
                <a:gd name="T3" fmla="*/ 0 h 78"/>
                <a:gd name="T4" fmla="*/ 0 w 44"/>
                <a:gd name="T5" fmla="*/ 0 h 78"/>
                <a:gd name="T6" fmla="*/ 0 w 44"/>
                <a:gd name="T7" fmla="*/ 0 h 78"/>
                <a:gd name="T8" fmla="*/ 0 w 44"/>
                <a:gd name="T9" fmla="*/ 0 h 78"/>
                <a:gd name="T10" fmla="*/ 0 w 44"/>
                <a:gd name="T11" fmla="*/ 0 h 78"/>
                <a:gd name="T12" fmla="*/ 0 w 44"/>
                <a:gd name="T13" fmla="*/ 0 h 78"/>
                <a:gd name="T14" fmla="*/ 0 w 44"/>
                <a:gd name="T15" fmla="*/ 0 h 78"/>
                <a:gd name="T16" fmla="*/ 0 w 44"/>
                <a:gd name="T17" fmla="*/ 0 h 78"/>
                <a:gd name="T18" fmla="*/ 0 w 44"/>
                <a:gd name="T19" fmla="*/ 0 h 78"/>
                <a:gd name="T20" fmla="*/ 0 w 44"/>
                <a:gd name="T21" fmla="*/ 0 h 78"/>
                <a:gd name="T22" fmla="*/ 0 w 44"/>
                <a:gd name="T23" fmla="*/ 0 h 78"/>
                <a:gd name="T24" fmla="*/ 0 w 44"/>
                <a:gd name="T25" fmla="*/ 0 h 78"/>
                <a:gd name="T26" fmla="*/ 0 w 44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8"/>
                <a:gd name="T44" fmla="*/ 44 w 44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8">
                  <a:moveTo>
                    <a:pt x="35" y="71"/>
                  </a:moveTo>
                  <a:lnTo>
                    <a:pt x="44" y="71"/>
                  </a:lnTo>
                  <a:lnTo>
                    <a:pt x="35" y="76"/>
                  </a:lnTo>
                  <a:lnTo>
                    <a:pt x="22" y="78"/>
                  </a:lnTo>
                  <a:lnTo>
                    <a:pt x="11" y="7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11" y="16"/>
                  </a:lnTo>
                  <a:lnTo>
                    <a:pt x="22" y="32"/>
                  </a:lnTo>
                  <a:lnTo>
                    <a:pt x="30" y="5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1" name="Freeform 319"/>
            <p:cNvSpPr>
              <a:spLocks/>
            </p:cNvSpPr>
            <p:nvPr/>
          </p:nvSpPr>
          <p:spPr bwMode="auto">
            <a:xfrm>
              <a:off x="3046" y="2209"/>
              <a:ext cx="9" cy="16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0 h 65"/>
                <a:gd name="T6" fmla="*/ 0 w 35"/>
                <a:gd name="T7" fmla="*/ 0 h 65"/>
                <a:gd name="T8" fmla="*/ 0 w 35"/>
                <a:gd name="T9" fmla="*/ 0 h 65"/>
                <a:gd name="T10" fmla="*/ 0 w 35"/>
                <a:gd name="T11" fmla="*/ 0 h 65"/>
                <a:gd name="T12" fmla="*/ 0 w 35"/>
                <a:gd name="T13" fmla="*/ 0 h 65"/>
                <a:gd name="T14" fmla="*/ 0 w 35"/>
                <a:gd name="T15" fmla="*/ 0 h 65"/>
                <a:gd name="T16" fmla="*/ 0 w 35"/>
                <a:gd name="T17" fmla="*/ 0 h 65"/>
                <a:gd name="T18" fmla="*/ 0 w 35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65"/>
                <a:gd name="T32" fmla="*/ 35 w 35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65">
                  <a:moveTo>
                    <a:pt x="35" y="60"/>
                  </a:moveTo>
                  <a:lnTo>
                    <a:pt x="28" y="62"/>
                  </a:lnTo>
                  <a:lnTo>
                    <a:pt x="19" y="65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14" y="13"/>
                  </a:lnTo>
                  <a:lnTo>
                    <a:pt x="22" y="30"/>
                  </a:lnTo>
                  <a:lnTo>
                    <a:pt x="30" y="46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2" name="Freeform 320"/>
            <p:cNvSpPr>
              <a:spLocks/>
            </p:cNvSpPr>
            <p:nvPr/>
          </p:nvSpPr>
          <p:spPr bwMode="auto">
            <a:xfrm>
              <a:off x="2870" y="2210"/>
              <a:ext cx="20" cy="33"/>
            </a:xfrm>
            <a:custGeom>
              <a:avLst/>
              <a:gdLst>
                <a:gd name="T0" fmla="*/ 0 w 79"/>
                <a:gd name="T1" fmla="*/ 0 h 131"/>
                <a:gd name="T2" fmla="*/ 0 w 79"/>
                <a:gd name="T3" fmla="*/ 0 h 131"/>
                <a:gd name="T4" fmla="*/ 0 w 79"/>
                <a:gd name="T5" fmla="*/ 0 h 131"/>
                <a:gd name="T6" fmla="*/ 0 w 79"/>
                <a:gd name="T7" fmla="*/ 0 h 131"/>
                <a:gd name="T8" fmla="*/ 0 w 79"/>
                <a:gd name="T9" fmla="*/ 0 h 131"/>
                <a:gd name="T10" fmla="*/ 0 w 79"/>
                <a:gd name="T11" fmla="*/ 0 h 131"/>
                <a:gd name="T12" fmla="*/ 0 w 79"/>
                <a:gd name="T13" fmla="*/ 0 h 131"/>
                <a:gd name="T14" fmla="*/ 0 w 79"/>
                <a:gd name="T15" fmla="*/ 0 h 131"/>
                <a:gd name="T16" fmla="*/ 0 w 79"/>
                <a:gd name="T17" fmla="*/ 0 h 131"/>
                <a:gd name="T18" fmla="*/ 0 w 79"/>
                <a:gd name="T19" fmla="*/ 0 h 131"/>
                <a:gd name="T20" fmla="*/ 0 w 79"/>
                <a:gd name="T21" fmla="*/ 0 h 131"/>
                <a:gd name="T22" fmla="*/ 0 w 79"/>
                <a:gd name="T23" fmla="*/ 0 h 131"/>
                <a:gd name="T24" fmla="*/ 0 w 79"/>
                <a:gd name="T25" fmla="*/ 0 h 131"/>
                <a:gd name="T26" fmla="*/ 0 w 79"/>
                <a:gd name="T27" fmla="*/ 0 h 131"/>
                <a:gd name="T28" fmla="*/ 0 w 79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31"/>
                <a:gd name="T47" fmla="*/ 79 w 79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31">
                  <a:moveTo>
                    <a:pt x="79" y="0"/>
                  </a:moveTo>
                  <a:lnTo>
                    <a:pt x="74" y="32"/>
                  </a:lnTo>
                  <a:lnTo>
                    <a:pt x="71" y="66"/>
                  </a:lnTo>
                  <a:lnTo>
                    <a:pt x="65" y="98"/>
                  </a:lnTo>
                  <a:lnTo>
                    <a:pt x="60" y="131"/>
                  </a:lnTo>
                  <a:lnTo>
                    <a:pt x="49" y="106"/>
                  </a:lnTo>
                  <a:lnTo>
                    <a:pt x="38" y="78"/>
                  </a:lnTo>
                  <a:lnTo>
                    <a:pt x="28" y="5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3" name="Freeform 321"/>
            <p:cNvSpPr>
              <a:spLocks/>
            </p:cNvSpPr>
            <p:nvPr/>
          </p:nvSpPr>
          <p:spPr bwMode="auto">
            <a:xfrm>
              <a:off x="2913" y="2211"/>
              <a:ext cx="6" cy="35"/>
            </a:xfrm>
            <a:custGeom>
              <a:avLst/>
              <a:gdLst>
                <a:gd name="T0" fmla="*/ 0 w 21"/>
                <a:gd name="T1" fmla="*/ 0 h 142"/>
                <a:gd name="T2" fmla="*/ 0 w 21"/>
                <a:gd name="T3" fmla="*/ 0 h 142"/>
                <a:gd name="T4" fmla="*/ 0 w 21"/>
                <a:gd name="T5" fmla="*/ 0 h 142"/>
                <a:gd name="T6" fmla="*/ 0 w 21"/>
                <a:gd name="T7" fmla="*/ 0 h 142"/>
                <a:gd name="T8" fmla="*/ 0 w 21"/>
                <a:gd name="T9" fmla="*/ 0 h 142"/>
                <a:gd name="T10" fmla="*/ 0 w 21"/>
                <a:gd name="T11" fmla="*/ 0 h 142"/>
                <a:gd name="T12" fmla="*/ 0 w 21"/>
                <a:gd name="T13" fmla="*/ 0 h 142"/>
                <a:gd name="T14" fmla="*/ 0 w 21"/>
                <a:gd name="T15" fmla="*/ 0 h 142"/>
                <a:gd name="T16" fmla="*/ 0 w 21"/>
                <a:gd name="T17" fmla="*/ 0 h 142"/>
                <a:gd name="T18" fmla="*/ 0 w 21"/>
                <a:gd name="T19" fmla="*/ 0 h 142"/>
                <a:gd name="T20" fmla="*/ 0 w 21"/>
                <a:gd name="T21" fmla="*/ 0 h 142"/>
                <a:gd name="T22" fmla="*/ 0 w 21"/>
                <a:gd name="T23" fmla="*/ 0 h 142"/>
                <a:gd name="T24" fmla="*/ 0 w 21"/>
                <a:gd name="T25" fmla="*/ 0 h 142"/>
                <a:gd name="T26" fmla="*/ 0 w 21"/>
                <a:gd name="T27" fmla="*/ 0 h 142"/>
                <a:gd name="T28" fmla="*/ 0 w 21"/>
                <a:gd name="T29" fmla="*/ 0 h 142"/>
                <a:gd name="T30" fmla="*/ 0 w 21"/>
                <a:gd name="T31" fmla="*/ 0 h 142"/>
                <a:gd name="T32" fmla="*/ 0 w 21"/>
                <a:gd name="T33" fmla="*/ 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42"/>
                <a:gd name="T53" fmla="*/ 21 w 21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42">
                  <a:moveTo>
                    <a:pt x="16" y="137"/>
                  </a:moveTo>
                  <a:lnTo>
                    <a:pt x="14" y="140"/>
                  </a:lnTo>
                  <a:lnTo>
                    <a:pt x="8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5" y="64"/>
                  </a:lnTo>
                  <a:lnTo>
                    <a:pt x="8" y="30"/>
                  </a:lnTo>
                  <a:lnTo>
                    <a:pt x="14" y="0"/>
                  </a:lnTo>
                  <a:lnTo>
                    <a:pt x="21" y="36"/>
                  </a:lnTo>
                  <a:lnTo>
                    <a:pt x="21" y="71"/>
                  </a:lnTo>
                  <a:lnTo>
                    <a:pt x="19" y="107"/>
                  </a:lnTo>
                  <a:lnTo>
                    <a:pt x="16" y="137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4" name="Freeform 322"/>
            <p:cNvSpPr>
              <a:spLocks/>
            </p:cNvSpPr>
            <p:nvPr/>
          </p:nvSpPr>
          <p:spPr bwMode="auto">
            <a:xfrm>
              <a:off x="2998" y="2212"/>
              <a:ext cx="11" cy="21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2"/>
                <a:gd name="T32" fmla="*/ 46 w 46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2">
                  <a:moveTo>
                    <a:pt x="46" y="77"/>
                  </a:moveTo>
                  <a:lnTo>
                    <a:pt x="2" y="82"/>
                  </a:lnTo>
                  <a:lnTo>
                    <a:pt x="5" y="63"/>
                  </a:lnTo>
                  <a:lnTo>
                    <a:pt x="2" y="40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6" y="17"/>
                  </a:lnTo>
                  <a:lnTo>
                    <a:pt x="30" y="35"/>
                  </a:lnTo>
                  <a:lnTo>
                    <a:pt x="40" y="54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5" name="Freeform 323"/>
            <p:cNvSpPr>
              <a:spLocks/>
            </p:cNvSpPr>
            <p:nvPr/>
          </p:nvSpPr>
          <p:spPr bwMode="auto">
            <a:xfrm>
              <a:off x="2969" y="2214"/>
              <a:ext cx="13" cy="23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6"/>
                <a:gd name="T23" fmla="*/ 53 w 5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6">
                  <a:moveTo>
                    <a:pt x="53" y="88"/>
                  </a:moveTo>
                  <a:lnTo>
                    <a:pt x="5" y="96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0" y="42"/>
                  </a:lnTo>
                  <a:lnTo>
                    <a:pt x="43" y="63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6" name="Freeform 324"/>
            <p:cNvSpPr>
              <a:spLocks/>
            </p:cNvSpPr>
            <p:nvPr/>
          </p:nvSpPr>
          <p:spPr bwMode="auto">
            <a:xfrm>
              <a:off x="2845" y="2215"/>
              <a:ext cx="19" cy="30"/>
            </a:xfrm>
            <a:custGeom>
              <a:avLst/>
              <a:gdLst>
                <a:gd name="T0" fmla="*/ 0 w 74"/>
                <a:gd name="T1" fmla="*/ 0 h 120"/>
                <a:gd name="T2" fmla="*/ 0 w 74"/>
                <a:gd name="T3" fmla="*/ 0 h 120"/>
                <a:gd name="T4" fmla="*/ 0 w 74"/>
                <a:gd name="T5" fmla="*/ 0 h 120"/>
                <a:gd name="T6" fmla="*/ 0 w 74"/>
                <a:gd name="T7" fmla="*/ 0 h 120"/>
                <a:gd name="T8" fmla="*/ 0 w 74"/>
                <a:gd name="T9" fmla="*/ 0 h 120"/>
                <a:gd name="T10" fmla="*/ 0 w 74"/>
                <a:gd name="T11" fmla="*/ 0 h 120"/>
                <a:gd name="T12" fmla="*/ 0 w 74"/>
                <a:gd name="T13" fmla="*/ 0 h 120"/>
                <a:gd name="T14" fmla="*/ 0 w 74"/>
                <a:gd name="T15" fmla="*/ 0 h 120"/>
                <a:gd name="T16" fmla="*/ 0 w 74"/>
                <a:gd name="T17" fmla="*/ 0 h 120"/>
                <a:gd name="T18" fmla="*/ 0 w 74"/>
                <a:gd name="T19" fmla="*/ 0 h 120"/>
                <a:gd name="T20" fmla="*/ 0 w 74"/>
                <a:gd name="T21" fmla="*/ 0 h 120"/>
                <a:gd name="T22" fmla="*/ 0 w 74"/>
                <a:gd name="T23" fmla="*/ 0 h 120"/>
                <a:gd name="T24" fmla="*/ 0 w 74"/>
                <a:gd name="T25" fmla="*/ 0 h 120"/>
                <a:gd name="T26" fmla="*/ 0 w 74"/>
                <a:gd name="T27" fmla="*/ 0 h 120"/>
                <a:gd name="T28" fmla="*/ 0 w 74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0"/>
                <a:gd name="T47" fmla="*/ 74 w 7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0">
                  <a:moveTo>
                    <a:pt x="74" y="0"/>
                  </a:moveTo>
                  <a:lnTo>
                    <a:pt x="68" y="29"/>
                  </a:lnTo>
                  <a:lnTo>
                    <a:pt x="68" y="59"/>
                  </a:lnTo>
                  <a:lnTo>
                    <a:pt x="65" y="90"/>
                  </a:lnTo>
                  <a:lnTo>
                    <a:pt x="60" y="120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30" y="8"/>
                  </a:lnTo>
                  <a:lnTo>
                    <a:pt x="46" y="6"/>
                  </a:lnTo>
                  <a:lnTo>
                    <a:pt x="60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7" name="Freeform 325"/>
            <p:cNvSpPr>
              <a:spLocks/>
            </p:cNvSpPr>
            <p:nvPr/>
          </p:nvSpPr>
          <p:spPr bwMode="auto">
            <a:xfrm>
              <a:off x="2863" y="2218"/>
              <a:ext cx="5" cy="36"/>
            </a:xfrm>
            <a:custGeom>
              <a:avLst/>
              <a:gdLst>
                <a:gd name="T0" fmla="*/ 0 w 19"/>
                <a:gd name="T1" fmla="*/ 0 h 144"/>
                <a:gd name="T2" fmla="*/ 0 w 19"/>
                <a:gd name="T3" fmla="*/ 0 h 144"/>
                <a:gd name="T4" fmla="*/ 0 w 19"/>
                <a:gd name="T5" fmla="*/ 0 h 144"/>
                <a:gd name="T6" fmla="*/ 0 w 19"/>
                <a:gd name="T7" fmla="*/ 0 h 144"/>
                <a:gd name="T8" fmla="*/ 0 w 19"/>
                <a:gd name="T9" fmla="*/ 0 h 144"/>
                <a:gd name="T10" fmla="*/ 0 w 19"/>
                <a:gd name="T11" fmla="*/ 0 h 144"/>
                <a:gd name="T12" fmla="*/ 0 w 19"/>
                <a:gd name="T13" fmla="*/ 0 h 144"/>
                <a:gd name="T14" fmla="*/ 0 w 19"/>
                <a:gd name="T15" fmla="*/ 0 h 144"/>
                <a:gd name="T16" fmla="*/ 0 w 19"/>
                <a:gd name="T17" fmla="*/ 0 h 144"/>
                <a:gd name="T18" fmla="*/ 0 w 19"/>
                <a:gd name="T19" fmla="*/ 0 h 144"/>
                <a:gd name="T20" fmla="*/ 0 w 19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44"/>
                <a:gd name="T35" fmla="*/ 19 w 1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44">
                  <a:moveTo>
                    <a:pt x="19" y="144"/>
                  </a:moveTo>
                  <a:lnTo>
                    <a:pt x="14" y="144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3" y="98"/>
                  </a:lnTo>
                  <a:lnTo>
                    <a:pt x="8" y="73"/>
                  </a:lnTo>
                  <a:lnTo>
                    <a:pt x="11" y="48"/>
                  </a:lnTo>
                  <a:lnTo>
                    <a:pt x="16" y="25"/>
                  </a:lnTo>
                  <a:lnTo>
                    <a:pt x="19" y="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8" name="Freeform 326"/>
            <p:cNvSpPr>
              <a:spLocks/>
            </p:cNvSpPr>
            <p:nvPr/>
          </p:nvSpPr>
          <p:spPr bwMode="auto">
            <a:xfrm>
              <a:off x="2896" y="2218"/>
              <a:ext cx="13" cy="31"/>
            </a:xfrm>
            <a:custGeom>
              <a:avLst/>
              <a:gdLst>
                <a:gd name="T0" fmla="*/ 0 w 55"/>
                <a:gd name="T1" fmla="*/ 0 h 126"/>
                <a:gd name="T2" fmla="*/ 0 w 55"/>
                <a:gd name="T3" fmla="*/ 0 h 126"/>
                <a:gd name="T4" fmla="*/ 0 w 55"/>
                <a:gd name="T5" fmla="*/ 0 h 126"/>
                <a:gd name="T6" fmla="*/ 0 w 55"/>
                <a:gd name="T7" fmla="*/ 0 h 126"/>
                <a:gd name="T8" fmla="*/ 0 w 55"/>
                <a:gd name="T9" fmla="*/ 0 h 126"/>
                <a:gd name="T10" fmla="*/ 0 w 55"/>
                <a:gd name="T11" fmla="*/ 0 h 126"/>
                <a:gd name="T12" fmla="*/ 0 w 55"/>
                <a:gd name="T13" fmla="*/ 0 h 126"/>
                <a:gd name="T14" fmla="*/ 0 w 55"/>
                <a:gd name="T15" fmla="*/ 0 h 126"/>
                <a:gd name="T16" fmla="*/ 0 w 55"/>
                <a:gd name="T17" fmla="*/ 0 h 126"/>
                <a:gd name="T18" fmla="*/ 0 w 55"/>
                <a:gd name="T19" fmla="*/ 0 h 126"/>
                <a:gd name="T20" fmla="*/ 0 w 55"/>
                <a:gd name="T21" fmla="*/ 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6"/>
                <a:gd name="T35" fmla="*/ 55 w 55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6">
                  <a:moveTo>
                    <a:pt x="55" y="109"/>
                  </a:moveTo>
                  <a:lnTo>
                    <a:pt x="55" y="114"/>
                  </a:lnTo>
                  <a:lnTo>
                    <a:pt x="5" y="126"/>
                  </a:lnTo>
                  <a:lnTo>
                    <a:pt x="5" y="96"/>
                  </a:lnTo>
                  <a:lnTo>
                    <a:pt x="2" y="6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27" y="52"/>
                  </a:lnTo>
                  <a:lnTo>
                    <a:pt x="41" y="82"/>
                  </a:lnTo>
                  <a:lnTo>
                    <a:pt x="55" y="109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9" name="Freeform 327"/>
            <p:cNvSpPr>
              <a:spLocks/>
            </p:cNvSpPr>
            <p:nvPr/>
          </p:nvSpPr>
          <p:spPr bwMode="auto">
            <a:xfrm>
              <a:off x="2945" y="2218"/>
              <a:ext cx="11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6"/>
                <a:gd name="T23" fmla="*/ 43 w 4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6">
                  <a:moveTo>
                    <a:pt x="43" y="90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3"/>
                  </a:lnTo>
                  <a:lnTo>
                    <a:pt x="36" y="66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0" name="Freeform 328"/>
            <p:cNvSpPr>
              <a:spLocks/>
            </p:cNvSpPr>
            <p:nvPr/>
          </p:nvSpPr>
          <p:spPr bwMode="auto">
            <a:xfrm>
              <a:off x="2817" y="2219"/>
              <a:ext cx="21" cy="33"/>
            </a:xfrm>
            <a:custGeom>
              <a:avLst/>
              <a:gdLst>
                <a:gd name="T0" fmla="*/ 0 w 85"/>
                <a:gd name="T1" fmla="*/ 0 h 133"/>
                <a:gd name="T2" fmla="*/ 0 w 85"/>
                <a:gd name="T3" fmla="*/ 0 h 133"/>
                <a:gd name="T4" fmla="*/ 0 w 85"/>
                <a:gd name="T5" fmla="*/ 0 h 133"/>
                <a:gd name="T6" fmla="*/ 0 w 85"/>
                <a:gd name="T7" fmla="*/ 0 h 133"/>
                <a:gd name="T8" fmla="*/ 0 w 85"/>
                <a:gd name="T9" fmla="*/ 0 h 133"/>
                <a:gd name="T10" fmla="*/ 0 w 85"/>
                <a:gd name="T11" fmla="*/ 0 h 133"/>
                <a:gd name="T12" fmla="*/ 0 w 85"/>
                <a:gd name="T13" fmla="*/ 0 h 133"/>
                <a:gd name="T14" fmla="*/ 0 w 85"/>
                <a:gd name="T15" fmla="*/ 0 h 133"/>
                <a:gd name="T16" fmla="*/ 0 w 85"/>
                <a:gd name="T17" fmla="*/ 0 h 133"/>
                <a:gd name="T18" fmla="*/ 0 w 85"/>
                <a:gd name="T19" fmla="*/ 0 h 133"/>
                <a:gd name="T20" fmla="*/ 0 w 85"/>
                <a:gd name="T21" fmla="*/ 0 h 133"/>
                <a:gd name="T22" fmla="*/ 0 w 85"/>
                <a:gd name="T23" fmla="*/ 0 h 133"/>
                <a:gd name="T24" fmla="*/ 0 w 85"/>
                <a:gd name="T25" fmla="*/ 0 h 133"/>
                <a:gd name="T26" fmla="*/ 0 w 85"/>
                <a:gd name="T27" fmla="*/ 0 h 133"/>
                <a:gd name="T28" fmla="*/ 0 w 85"/>
                <a:gd name="T29" fmla="*/ 0 h 133"/>
                <a:gd name="T30" fmla="*/ 0 w 85"/>
                <a:gd name="T31" fmla="*/ 0 h 133"/>
                <a:gd name="T32" fmla="*/ 0 w 85"/>
                <a:gd name="T33" fmla="*/ 0 h 133"/>
                <a:gd name="T34" fmla="*/ 0 w 85"/>
                <a:gd name="T35" fmla="*/ 0 h 133"/>
                <a:gd name="T36" fmla="*/ 0 w 85"/>
                <a:gd name="T37" fmla="*/ 0 h 133"/>
                <a:gd name="T38" fmla="*/ 0 w 85"/>
                <a:gd name="T39" fmla="*/ 0 h 133"/>
                <a:gd name="T40" fmla="*/ 0 w 85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33"/>
                <a:gd name="T65" fmla="*/ 85 w 85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33">
                  <a:moveTo>
                    <a:pt x="85" y="0"/>
                  </a:moveTo>
                  <a:lnTo>
                    <a:pt x="76" y="32"/>
                  </a:lnTo>
                  <a:lnTo>
                    <a:pt x="71" y="65"/>
                  </a:lnTo>
                  <a:lnTo>
                    <a:pt x="69" y="100"/>
                  </a:lnTo>
                  <a:lnTo>
                    <a:pt x="66" y="133"/>
                  </a:lnTo>
                  <a:lnTo>
                    <a:pt x="53" y="108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41" y="7"/>
                  </a:lnTo>
                  <a:lnTo>
                    <a:pt x="53" y="5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1" name="Freeform 329"/>
            <p:cNvSpPr>
              <a:spLocks/>
            </p:cNvSpPr>
            <p:nvPr/>
          </p:nvSpPr>
          <p:spPr bwMode="auto">
            <a:xfrm>
              <a:off x="2836" y="2220"/>
              <a:ext cx="6" cy="39"/>
            </a:xfrm>
            <a:custGeom>
              <a:avLst/>
              <a:gdLst>
                <a:gd name="T0" fmla="*/ 0 w 21"/>
                <a:gd name="T1" fmla="*/ 0 h 155"/>
                <a:gd name="T2" fmla="*/ 0 w 21"/>
                <a:gd name="T3" fmla="*/ 0 h 155"/>
                <a:gd name="T4" fmla="*/ 0 w 21"/>
                <a:gd name="T5" fmla="*/ 0 h 155"/>
                <a:gd name="T6" fmla="*/ 0 w 21"/>
                <a:gd name="T7" fmla="*/ 0 h 155"/>
                <a:gd name="T8" fmla="*/ 0 w 21"/>
                <a:gd name="T9" fmla="*/ 0 h 155"/>
                <a:gd name="T10" fmla="*/ 0 w 21"/>
                <a:gd name="T11" fmla="*/ 0 h 155"/>
                <a:gd name="T12" fmla="*/ 0 w 21"/>
                <a:gd name="T13" fmla="*/ 0 h 155"/>
                <a:gd name="T14" fmla="*/ 0 w 21"/>
                <a:gd name="T15" fmla="*/ 0 h 155"/>
                <a:gd name="T16" fmla="*/ 0 w 21"/>
                <a:gd name="T17" fmla="*/ 0 h 155"/>
                <a:gd name="T18" fmla="*/ 0 w 21"/>
                <a:gd name="T19" fmla="*/ 0 h 155"/>
                <a:gd name="T20" fmla="*/ 0 w 21"/>
                <a:gd name="T21" fmla="*/ 0 h 155"/>
                <a:gd name="T22" fmla="*/ 0 w 21"/>
                <a:gd name="T23" fmla="*/ 0 h 155"/>
                <a:gd name="T24" fmla="*/ 0 w 2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5"/>
                <a:gd name="T41" fmla="*/ 21 w 2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5">
                  <a:moveTo>
                    <a:pt x="19" y="155"/>
                  </a:moveTo>
                  <a:lnTo>
                    <a:pt x="8" y="153"/>
                  </a:lnTo>
                  <a:lnTo>
                    <a:pt x="5" y="145"/>
                  </a:lnTo>
                  <a:lnTo>
                    <a:pt x="5" y="134"/>
                  </a:lnTo>
                  <a:lnTo>
                    <a:pt x="0" y="125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33"/>
                  </a:lnTo>
                  <a:lnTo>
                    <a:pt x="19" y="0"/>
                  </a:lnTo>
                  <a:lnTo>
                    <a:pt x="21" y="40"/>
                  </a:lnTo>
                  <a:lnTo>
                    <a:pt x="21" y="79"/>
                  </a:lnTo>
                  <a:lnTo>
                    <a:pt x="19" y="118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2" name="Freeform 330"/>
            <p:cNvSpPr>
              <a:spLocks/>
            </p:cNvSpPr>
            <p:nvPr/>
          </p:nvSpPr>
          <p:spPr bwMode="auto">
            <a:xfrm>
              <a:off x="2922" y="2220"/>
              <a:ext cx="9" cy="25"/>
            </a:xfrm>
            <a:custGeom>
              <a:avLst/>
              <a:gdLst>
                <a:gd name="T0" fmla="*/ 0 w 35"/>
                <a:gd name="T1" fmla="*/ 0 h 101"/>
                <a:gd name="T2" fmla="*/ 0 w 35"/>
                <a:gd name="T3" fmla="*/ 0 h 101"/>
                <a:gd name="T4" fmla="*/ 0 w 35"/>
                <a:gd name="T5" fmla="*/ 0 h 101"/>
                <a:gd name="T6" fmla="*/ 0 w 35"/>
                <a:gd name="T7" fmla="*/ 0 h 101"/>
                <a:gd name="T8" fmla="*/ 0 w 35"/>
                <a:gd name="T9" fmla="*/ 0 h 101"/>
                <a:gd name="T10" fmla="*/ 0 w 35"/>
                <a:gd name="T11" fmla="*/ 0 h 101"/>
                <a:gd name="T12" fmla="*/ 0 w 3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01"/>
                <a:gd name="T23" fmla="*/ 35 w 3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01">
                  <a:moveTo>
                    <a:pt x="35" y="9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1" y="24"/>
                  </a:lnTo>
                  <a:lnTo>
                    <a:pt x="19" y="49"/>
                  </a:lnTo>
                  <a:lnTo>
                    <a:pt x="27" y="71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3" name="Freeform 331"/>
            <p:cNvSpPr>
              <a:spLocks/>
            </p:cNvSpPr>
            <p:nvPr/>
          </p:nvSpPr>
          <p:spPr bwMode="auto">
            <a:xfrm>
              <a:off x="2890" y="2221"/>
              <a:ext cx="4" cy="29"/>
            </a:xfrm>
            <a:custGeom>
              <a:avLst/>
              <a:gdLst>
                <a:gd name="T0" fmla="*/ 0 w 16"/>
                <a:gd name="T1" fmla="*/ 0 h 115"/>
                <a:gd name="T2" fmla="*/ 0 w 16"/>
                <a:gd name="T3" fmla="*/ 0 h 115"/>
                <a:gd name="T4" fmla="*/ 0 w 16"/>
                <a:gd name="T5" fmla="*/ 0 h 115"/>
                <a:gd name="T6" fmla="*/ 0 w 16"/>
                <a:gd name="T7" fmla="*/ 0 h 115"/>
                <a:gd name="T8" fmla="*/ 0 w 16"/>
                <a:gd name="T9" fmla="*/ 0 h 115"/>
                <a:gd name="T10" fmla="*/ 0 w 16"/>
                <a:gd name="T11" fmla="*/ 0 h 115"/>
                <a:gd name="T12" fmla="*/ 0 w 16"/>
                <a:gd name="T13" fmla="*/ 0 h 115"/>
                <a:gd name="T14" fmla="*/ 0 w 16"/>
                <a:gd name="T15" fmla="*/ 0 h 115"/>
                <a:gd name="T16" fmla="*/ 0 w 16"/>
                <a:gd name="T17" fmla="*/ 0 h 115"/>
                <a:gd name="T18" fmla="*/ 0 w 16"/>
                <a:gd name="T19" fmla="*/ 0 h 115"/>
                <a:gd name="T20" fmla="*/ 0 w 16"/>
                <a:gd name="T21" fmla="*/ 0 h 115"/>
                <a:gd name="T22" fmla="*/ 0 w 16"/>
                <a:gd name="T23" fmla="*/ 0 h 115"/>
                <a:gd name="T24" fmla="*/ 0 w 16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15"/>
                <a:gd name="T41" fmla="*/ 16 w 1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15">
                  <a:moveTo>
                    <a:pt x="16" y="113"/>
                  </a:moveTo>
                  <a:lnTo>
                    <a:pt x="14" y="113"/>
                  </a:lnTo>
                  <a:lnTo>
                    <a:pt x="9" y="115"/>
                  </a:lnTo>
                  <a:lnTo>
                    <a:pt x="5" y="115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5" y="30"/>
                  </a:lnTo>
                  <a:lnTo>
                    <a:pt x="11" y="0"/>
                  </a:lnTo>
                  <a:lnTo>
                    <a:pt x="14" y="30"/>
                  </a:lnTo>
                  <a:lnTo>
                    <a:pt x="14" y="58"/>
                  </a:lnTo>
                  <a:lnTo>
                    <a:pt x="11" y="85"/>
                  </a:lnTo>
                  <a:lnTo>
                    <a:pt x="16" y="11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4" name="Freeform 332"/>
            <p:cNvSpPr>
              <a:spLocks/>
            </p:cNvSpPr>
            <p:nvPr/>
          </p:nvSpPr>
          <p:spPr bwMode="auto">
            <a:xfrm>
              <a:off x="2811" y="2224"/>
              <a:ext cx="5" cy="38"/>
            </a:xfrm>
            <a:custGeom>
              <a:avLst/>
              <a:gdLst>
                <a:gd name="T0" fmla="*/ 0 w 19"/>
                <a:gd name="T1" fmla="*/ 0 h 152"/>
                <a:gd name="T2" fmla="*/ 0 w 19"/>
                <a:gd name="T3" fmla="*/ 0 h 152"/>
                <a:gd name="T4" fmla="*/ 0 w 19"/>
                <a:gd name="T5" fmla="*/ 0 h 152"/>
                <a:gd name="T6" fmla="*/ 0 w 19"/>
                <a:gd name="T7" fmla="*/ 0 h 152"/>
                <a:gd name="T8" fmla="*/ 0 w 19"/>
                <a:gd name="T9" fmla="*/ 0 h 152"/>
                <a:gd name="T10" fmla="*/ 0 w 19"/>
                <a:gd name="T11" fmla="*/ 0 h 152"/>
                <a:gd name="T12" fmla="*/ 0 w 19"/>
                <a:gd name="T13" fmla="*/ 0 h 152"/>
                <a:gd name="T14" fmla="*/ 0 w 19"/>
                <a:gd name="T15" fmla="*/ 0 h 152"/>
                <a:gd name="T16" fmla="*/ 0 w 19"/>
                <a:gd name="T17" fmla="*/ 0 h 152"/>
                <a:gd name="T18" fmla="*/ 0 w 19"/>
                <a:gd name="T19" fmla="*/ 0 h 152"/>
                <a:gd name="T20" fmla="*/ 0 w 19"/>
                <a:gd name="T21" fmla="*/ 0 h 152"/>
                <a:gd name="T22" fmla="*/ 0 w 19"/>
                <a:gd name="T23" fmla="*/ 0 h 152"/>
                <a:gd name="T24" fmla="*/ 0 w 19"/>
                <a:gd name="T25" fmla="*/ 0 h 152"/>
                <a:gd name="T26" fmla="*/ 0 w 19"/>
                <a:gd name="T27" fmla="*/ 0 h 152"/>
                <a:gd name="T28" fmla="*/ 0 w 19"/>
                <a:gd name="T29" fmla="*/ 0 h 152"/>
                <a:gd name="T30" fmla="*/ 0 w 19"/>
                <a:gd name="T31" fmla="*/ 0 h 152"/>
                <a:gd name="T32" fmla="*/ 0 w 19"/>
                <a:gd name="T33" fmla="*/ 0 h 152"/>
                <a:gd name="T34" fmla="*/ 0 w 19"/>
                <a:gd name="T35" fmla="*/ 0 h 152"/>
                <a:gd name="T36" fmla="*/ 0 w 19"/>
                <a:gd name="T37" fmla="*/ 0 h 152"/>
                <a:gd name="T38" fmla="*/ 0 w 19"/>
                <a:gd name="T39" fmla="*/ 0 h 152"/>
                <a:gd name="T40" fmla="*/ 0 w 19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52"/>
                <a:gd name="T65" fmla="*/ 19 w 19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52">
                  <a:moveTo>
                    <a:pt x="10" y="138"/>
                  </a:moveTo>
                  <a:lnTo>
                    <a:pt x="14" y="138"/>
                  </a:lnTo>
                  <a:lnTo>
                    <a:pt x="16" y="141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8" y="149"/>
                  </a:lnTo>
                  <a:lnTo>
                    <a:pt x="5" y="149"/>
                  </a:lnTo>
                  <a:lnTo>
                    <a:pt x="5" y="141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5" y="0"/>
                  </a:lnTo>
                  <a:lnTo>
                    <a:pt x="10" y="35"/>
                  </a:lnTo>
                  <a:lnTo>
                    <a:pt x="14" y="71"/>
                  </a:lnTo>
                  <a:lnTo>
                    <a:pt x="10" y="106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5" name="Freeform 333"/>
            <p:cNvSpPr>
              <a:spLocks/>
            </p:cNvSpPr>
            <p:nvPr/>
          </p:nvSpPr>
          <p:spPr bwMode="auto">
            <a:xfrm>
              <a:off x="2870" y="2224"/>
              <a:ext cx="15" cy="28"/>
            </a:xfrm>
            <a:custGeom>
              <a:avLst/>
              <a:gdLst>
                <a:gd name="T0" fmla="*/ 0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0 h 114"/>
                <a:gd name="T10" fmla="*/ 0 w 57"/>
                <a:gd name="T11" fmla="*/ 0 h 114"/>
                <a:gd name="T12" fmla="*/ 0 w 57"/>
                <a:gd name="T13" fmla="*/ 0 h 114"/>
                <a:gd name="T14" fmla="*/ 0 w 57"/>
                <a:gd name="T15" fmla="*/ 0 h 114"/>
                <a:gd name="T16" fmla="*/ 0 w 57"/>
                <a:gd name="T17" fmla="*/ 0 h 114"/>
                <a:gd name="T18" fmla="*/ 0 w 57"/>
                <a:gd name="T19" fmla="*/ 0 h 114"/>
                <a:gd name="T20" fmla="*/ 0 w 57"/>
                <a:gd name="T21" fmla="*/ 0 h 114"/>
                <a:gd name="T22" fmla="*/ 0 w 57"/>
                <a:gd name="T23" fmla="*/ 0 h 114"/>
                <a:gd name="T24" fmla="*/ 0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57" y="106"/>
                  </a:moveTo>
                  <a:lnTo>
                    <a:pt x="46" y="111"/>
                  </a:lnTo>
                  <a:lnTo>
                    <a:pt x="35" y="114"/>
                  </a:lnTo>
                  <a:lnTo>
                    <a:pt x="21" y="114"/>
                  </a:lnTo>
                  <a:lnTo>
                    <a:pt x="8" y="114"/>
                  </a:lnTo>
                  <a:lnTo>
                    <a:pt x="5" y="84"/>
                  </a:lnTo>
                  <a:lnTo>
                    <a:pt x="2" y="57"/>
                  </a:lnTo>
                  <a:lnTo>
                    <a:pt x="0" y="30"/>
                  </a:lnTo>
                  <a:lnTo>
                    <a:pt x="2" y="0"/>
                  </a:lnTo>
                  <a:lnTo>
                    <a:pt x="19" y="23"/>
                  </a:lnTo>
                  <a:lnTo>
                    <a:pt x="30" y="51"/>
                  </a:lnTo>
                  <a:lnTo>
                    <a:pt x="41" y="81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6" name="Freeform 334"/>
            <p:cNvSpPr>
              <a:spLocks/>
            </p:cNvSpPr>
            <p:nvPr/>
          </p:nvSpPr>
          <p:spPr bwMode="auto">
            <a:xfrm>
              <a:off x="3037" y="2225"/>
              <a:ext cx="289" cy="68"/>
            </a:xfrm>
            <a:custGeom>
              <a:avLst/>
              <a:gdLst>
                <a:gd name="T0" fmla="*/ 0 w 1156"/>
                <a:gd name="T1" fmla="*/ 0 h 270"/>
                <a:gd name="T2" fmla="*/ 0 w 1156"/>
                <a:gd name="T3" fmla="*/ 0 h 270"/>
                <a:gd name="T4" fmla="*/ 0 w 1156"/>
                <a:gd name="T5" fmla="*/ 0 h 270"/>
                <a:gd name="T6" fmla="*/ 0 w 1156"/>
                <a:gd name="T7" fmla="*/ 0 h 270"/>
                <a:gd name="T8" fmla="*/ 0 w 1156"/>
                <a:gd name="T9" fmla="*/ 0 h 270"/>
                <a:gd name="T10" fmla="*/ 0 w 1156"/>
                <a:gd name="T11" fmla="*/ 0 h 270"/>
                <a:gd name="T12" fmla="*/ 0 w 1156"/>
                <a:gd name="T13" fmla="*/ 0 h 270"/>
                <a:gd name="T14" fmla="*/ 0 w 1156"/>
                <a:gd name="T15" fmla="*/ 0 h 270"/>
                <a:gd name="T16" fmla="*/ 0 w 1156"/>
                <a:gd name="T17" fmla="*/ 0 h 270"/>
                <a:gd name="T18" fmla="*/ 0 w 1156"/>
                <a:gd name="T19" fmla="*/ 0 h 270"/>
                <a:gd name="T20" fmla="*/ 0 w 1156"/>
                <a:gd name="T21" fmla="*/ 0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6"/>
                <a:gd name="T34" fmla="*/ 0 h 270"/>
                <a:gd name="T35" fmla="*/ 1156 w 115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6" h="270">
                  <a:moveTo>
                    <a:pt x="1156" y="89"/>
                  </a:moveTo>
                  <a:lnTo>
                    <a:pt x="355" y="229"/>
                  </a:lnTo>
                  <a:lnTo>
                    <a:pt x="336" y="223"/>
                  </a:lnTo>
                  <a:lnTo>
                    <a:pt x="66" y="270"/>
                  </a:lnTo>
                  <a:lnTo>
                    <a:pt x="47" y="248"/>
                  </a:lnTo>
                  <a:lnTo>
                    <a:pt x="34" y="223"/>
                  </a:lnTo>
                  <a:lnTo>
                    <a:pt x="20" y="199"/>
                  </a:lnTo>
                  <a:lnTo>
                    <a:pt x="0" y="174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156" y="89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7" name="Freeform 335"/>
            <p:cNvSpPr>
              <a:spLocks/>
            </p:cNvSpPr>
            <p:nvPr/>
          </p:nvSpPr>
          <p:spPr bwMode="auto">
            <a:xfrm>
              <a:off x="2845" y="2227"/>
              <a:ext cx="15" cy="29"/>
            </a:xfrm>
            <a:custGeom>
              <a:avLst/>
              <a:gdLst>
                <a:gd name="T0" fmla="*/ 0 w 60"/>
                <a:gd name="T1" fmla="*/ 0 h 119"/>
                <a:gd name="T2" fmla="*/ 0 w 60"/>
                <a:gd name="T3" fmla="*/ 0 h 119"/>
                <a:gd name="T4" fmla="*/ 0 w 60"/>
                <a:gd name="T5" fmla="*/ 0 h 119"/>
                <a:gd name="T6" fmla="*/ 0 w 60"/>
                <a:gd name="T7" fmla="*/ 0 h 119"/>
                <a:gd name="T8" fmla="*/ 0 w 60"/>
                <a:gd name="T9" fmla="*/ 0 h 119"/>
                <a:gd name="T10" fmla="*/ 0 w 60"/>
                <a:gd name="T11" fmla="*/ 0 h 119"/>
                <a:gd name="T12" fmla="*/ 0 w 60"/>
                <a:gd name="T13" fmla="*/ 0 h 119"/>
                <a:gd name="T14" fmla="*/ 0 w 60"/>
                <a:gd name="T15" fmla="*/ 0 h 119"/>
                <a:gd name="T16" fmla="*/ 0 w 60"/>
                <a:gd name="T17" fmla="*/ 0 h 119"/>
                <a:gd name="T18" fmla="*/ 0 w 60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9"/>
                <a:gd name="T32" fmla="*/ 60 w 60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9">
                  <a:moveTo>
                    <a:pt x="60" y="113"/>
                  </a:moveTo>
                  <a:lnTo>
                    <a:pt x="0" y="119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30" y="56"/>
                  </a:lnTo>
                  <a:lnTo>
                    <a:pt x="44" y="87"/>
                  </a:lnTo>
                  <a:lnTo>
                    <a:pt x="60" y="11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8" name="Freeform 336"/>
            <p:cNvSpPr>
              <a:spLocks/>
            </p:cNvSpPr>
            <p:nvPr/>
          </p:nvSpPr>
          <p:spPr bwMode="auto">
            <a:xfrm>
              <a:off x="2789" y="2231"/>
              <a:ext cx="15" cy="35"/>
            </a:xfrm>
            <a:custGeom>
              <a:avLst/>
              <a:gdLst>
                <a:gd name="T0" fmla="*/ 0 w 60"/>
                <a:gd name="T1" fmla="*/ 0 h 136"/>
                <a:gd name="T2" fmla="*/ 0 w 60"/>
                <a:gd name="T3" fmla="*/ 0 h 136"/>
                <a:gd name="T4" fmla="*/ 0 w 60"/>
                <a:gd name="T5" fmla="*/ 0 h 136"/>
                <a:gd name="T6" fmla="*/ 0 w 60"/>
                <a:gd name="T7" fmla="*/ 0 h 136"/>
                <a:gd name="T8" fmla="*/ 0 w 60"/>
                <a:gd name="T9" fmla="*/ 0 h 136"/>
                <a:gd name="T10" fmla="*/ 0 w 60"/>
                <a:gd name="T11" fmla="*/ 0 h 136"/>
                <a:gd name="T12" fmla="*/ 0 w 60"/>
                <a:gd name="T13" fmla="*/ 0 h 136"/>
                <a:gd name="T14" fmla="*/ 0 w 60"/>
                <a:gd name="T15" fmla="*/ 0 h 136"/>
                <a:gd name="T16" fmla="*/ 0 w 60"/>
                <a:gd name="T17" fmla="*/ 0 h 136"/>
                <a:gd name="T18" fmla="*/ 0 w 6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36"/>
                <a:gd name="T32" fmla="*/ 60 w 6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36">
                  <a:moveTo>
                    <a:pt x="60" y="124"/>
                  </a:moveTo>
                  <a:lnTo>
                    <a:pt x="5" y="136"/>
                  </a:lnTo>
                  <a:lnTo>
                    <a:pt x="5" y="100"/>
                  </a:lnTo>
                  <a:lnTo>
                    <a:pt x="3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9" y="29"/>
                  </a:lnTo>
                  <a:lnTo>
                    <a:pt x="35" y="59"/>
                  </a:lnTo>
                  <a:lnTo>
                    <a:pt x="49" y="92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9" name="Freeform 337"/>
            <p:cNvSpPr>
              <a:spLocks/>
            </p:cNvSpPr>
            <p:nvPr/>
          </p:nvSpPr>
          <p:spPr bwMode="auto">
            <a:xfrm>
              <a:off x="2818" y="2236"/>
              <a:ext cx="12" cy="25"/>
            </a:xfrm>
            <a:custGeom>
              <a:avLst/>
              <a:gdLst>
                <a:gd name="T0" fmla="*/ 0 w 49"/>
                <a:gd name="T1" fmla="*/ 0 h 101"/>
                <a:gd name="T2" fmla="*/ 0 w 49"/>
                <a:gd name="T3" fmla="*/ 0 h 101"/>
                <a:gd name="T4" fmla="*/ 0 w 49"/>
                <a:gd name="T5" fmla="*/ 0 h 101"/>
                <a:gd name="T6" fmla="*/ 0 w 49"/>
                <a:gd name="T7" fmla="*/ 0 h 101"/>
                <a:gd name="T8" fmla="*/ 0 w 49"/>
                <a:gd name="T9" fmla="*/ 0 h 101"/>
                <a:gd name="T10" fmla="*/ 0 w 49"/>
                <a:gd name="T11" fmla="*/ 0 h 101"/>
                <a:gd name="T12" fmla="*/ 0 w 49"/>
                <a:gd name="T13" fmla="*/ 0 h 101"/>
                <a:gd name="T14" fmla="*/ 0 w 49"/>
                <a:gd name="T15" fmla="*/ 0 h 101"/>
                <a:gd name="T16" fmla="*/ 0 w 49"/>
                <a:gd name="T17" fmla="*/ 0 h 101"/>
                <a:gd name="T18" fmla="*/ 0 w 49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1"/>
                <a:gd name="T32" fmla="*/ 49 w 4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1">
                  <a:moveTo>
                    <a:pt x="49" y="90"/>
                  </a:moveTo>
                  <a:lnTo>
                    <a:pt x="3" y="101"/>
                  </a:lnTo>
                  <a:lnTo>
                    <a:pt x="5" y="76"/>
                  </a:lnTo>
                  <a:lnTo>
                    <a:pt x="3" y="53"/>
                  </a:lnTo>
                  <a:lnTo>
                    <a:pt x="0" y="28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30" y="44"/>
                  </a:lnTo>
                  <a:lnTo>
                    <a:pt x="40" y="69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0" name="Freeform 338"/>
            <p:cNvSpPr>
              <a:spLocks/>
            </p:cNvSpPr>
            <p:nvPr/>
          </p:nvSpPr>
          <p:spPr bwMode="auto">
            <a:xfrm>
              <a:off x="2720" y="2239"/>
              <a:ext cx="5" cy="32"/>
            </a:xfrm>
            <a:custGeom>
              <a:avLst/>
              <a:gdLst>
                <a:gd name="T0" fmla="*/ 0 w 18"/>
                <a:gd name="T1" fmla="*/ 0 h 129"/>
                <a:gd name="T2" fmla="*/ 0 w 18"/>
                <a:gd name="T3" fmla="*/ 0 h 129"/>
                <a:gd name="T4" fmla="*/ 0 w 18"/>
                <a:gd name="T5" fmla="*/ 0 h 129"/>
                <a:gd name="T6" fmla="*/ 0 w 18"/>
                <a:gd name="T7" fmla="*/ 0 h 129"/>
                <a:gd name="T8" fmla="*/ 0 w 18"/>
                <a:gd name="T9" fmla="*/ 0 h 129"/>
                <a:gd name="T10" fmla="*/ 0 w 18"/>
                <a:gd name="T11" fmla="*/ 0 h 129"/>
                <a:gd name="T12" fmla="*/ 0 w 18"/>
                <a:gd name="T13" fmla="*/ 0 h 129"/>
                <a:gd name="T14" fmla="*/ 0 w 18"/>
                <a:gd name="T15" fmla="*/ 0 h 129"/>
                <a:gd name="T16" fmla="*/ 0 w 18"/>
                <a:gd name="T17" fmla="*/ 0 h 129"/>
                <a:gd name="T18" fmla="*/ 0 w 18"/>
                <a:gd name="T19" fmla="*/ 0 h 129"/>
                <a:gd name="T20" fmla="*/ 0 w 18"/>
                <a:gd name="T21" fmla="*/ 0 h 129"/>
                <a:gd name="T22" fmla="*/ 0 w 18"/>
                <a:gd name="T23" fmla="*/ 0 h 129"/>
                <a:gd name="T24" fmla="*/ 0 w 18"/>
                <a:gd name="T25" fmla="*/ 0 h 129"/>
                <a:gd name="T26" fmla="*/ 0 w 18"/>
                <a:gd name="T27" fmla="*/ 0 h 129"/>
                <a:gd name="T28" fmla="*/ 0 w 18"/>
                <a:gd name="T29" fmla="*/ 0 h 129"/>
                <a:gd name="T30" fmla="*/ 0 w 18"/>
                <a:gd name="T31" fmla="*/ 0 h 129"/>
                <a:gd name="T32" fmla="*/ 0 w 18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9"/>
                <a:gd name="T53" fmla="*/ 18 w 18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9">
                  <a:moveTo>
                    <a:pt x="16" y="25"/>
                  </a:moveTo>
                  <a:lnTo>
                    <a:pt x="16" y="49"/>
                  </a:lnTo>
                  <a:lnTo>
                    <a:pt x="16" y="74"/>
                  </a:lnTo>
                  <a:lnTo>
                    <a:pt x="16" y="101"/>
                  </a:lnTo>
                  <a:lnTo>
                    <a:pt x="16" y="125"/>
                  </a:lnTo>
                  <a:lnTo>
                    <a:pt x="13" y="125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2" y="93"/>
                  </a:lnTo>
                  <a:lnTo>
                    <a:pt x="5" y="63"/>
                  </a:lnTo>
                  <a:lnTo>
                    <a:pt x="5" y="30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16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1" name="Freeform 339"/>
            <p:cNvSpPr>
              <a:spLocks/>
            </p:cNvSpPr>
            <p:nvPr/>
          </p:nvSpPr>
          <p:spPr bwMode="auto">
            <a:xfrm>
              <a:off x="2820" y="2242"/>
              <a:ext cx="226" cy="44"/>
            </a:xfrm>
            <a:custGeom>
              <a:avLst/>
              <a:gdLst>
                <a:gd name="T0" fmla="*/ 0 w 905"/>
                <a:gd name="T1" fmla="*/ 0 h 177"/>
                <a:gd name="T2" fmla="*/ 0 w 905"/>
                <a:gd name="T3" fmla="*/ 0 h 177"/>
                <a:gd name="T4" fmla="*/ 0 w 905"/>
                <a:gd name="T5" fmla="*/ 0 h 177"/>
                <a:gd name="T6" fmla="*/ 0 w 905"/>
                <a:gd name="T7" fmla="*/ 0 h 177"/>
                <a:gd name="T8" fmla="*/ 0 w 905"/>
                <a:gd name="T9" fmla="*/ 0 h 177"/>
                <a:gd name="T10" fmla="*/ 0 w 905"/>
                <a:gd name="T11" fmla="*/ 0 h 177"/>
                <a:gd name="T12" fmla="*/ 0 w 905"/>
                <a:gd name="T13" fmla="*/ 0 h 177"/>
                <a:gd name="T14" fmla="*/ 0 w 905"/>
                <a:gd name="T15" fmla="*/ 0 h 177"/>
                <a:gd name="T16" fmla="*/ 0 w 905"/>
                <a:gd name="T17" fmla="*/ 0 h 177"/>
                <a:gd name="T18" fmla="*/ 0 w 905"/>
                <a:gd name="T19" fmla="*/ 0 h 177"/>
                <a:gd name="T20" fmla="*/ 0 w 905"/>
                <a:gd name="T21" fmla="*/ 0 h 177"/>
                <a:gd name="T22" fmla="*/ 0 w 905"/>
                <a:gd name="T23" fmla="*/ 0 h 177"/>
                <a:gd name="T24" fmla="*/ 0 w 905"/>
                <a:gd name="T25" fmla="*/ 0 h 177"/>
                <a:gd name="T26" fmla="*/ 0 w 905"/>
                <a:gd name="T27" fmla="*/ 0 h 177"/>
                <a:gd name="T28" fmla="*/ 0 w 905"/>
                <a:gd name="T29" fmla="*/ 0 h 177"/>
                <a:gd name="T30" fmla="*/ 0 w 905"/>
                <a:gd name="T31" fmla="*/ 0 h 177"/>
                <a:gd name="T32" fmla="*/ 0 w 905"/>
                <a:gd name="T33" fmla="*/ 0 h 177"/>
                <a:gd name="T34" fmla="*/ 0 w 905"/>
                <a:gd name="T35" fmla="*/ 0 h 177"/>
                <a:gd name="T36" fmla="*/ 0 w 905"/>
                <a:gd name="T37" fmla="*/ 0 h 177"/>
                <a:gd name="T38" fmla="*/ 0 w 905"/>
                <a:gd name="T39" fmla="*/ 0 h 177"/>
                <a:gd name="T40" fmla="*/ 0 w 905"/>
                <a:gd name="T41" fmla="*/ 0 h 177"/>
                <a:gd name="T42" fmla="*/ 0 w 905"/>
                <a:gd name="T43" fmla="*/ 0 h 177"/>
                <a:gd name="T44" fmla="*/ 0 w 905"/>
                <a:gd name="T45" fmla="*/ 0 h 177"/>
                <a:gd name="T46" fmla="*/ 0 w 905"/>
                <a:gd name="T47" fmla="*/ 0 h 177"/>
                <a:gd name="T48" fmla="*/ 0 w 905"/>
                <a:gd name="T49" fmla="*/ 0 h 177"/>
                <a:gd name="T50" fmla="*/ 0 w 905"/>
                <a:gd name="T51" fmla="*/ 0 h 177"/>
                <a:gd name="T52" fmla="*/ 0 w 905"/>
                <a:gd name="T53" fmla="*/ 0 h 177"/>
                <a:gd name="T54" fmla="*/ 0 w 905"/>
                <a:gd name="T55" fmla="*/ 0 h 177"/>
                <a:gd name="T56" fmla="*/ 0 w 905"/>
                <a:gd name="T57" fmla="*/ 0 h 177"/>
                <a:gd name="T58" fmla="*/ 0 w 905"/>
                <a:gd name="T59" fmla="*/ 0 h 177"/>
                <a:gd name="T60" fmla="*/ 0 w 905"/>
                <a:gd name="T61" fmla="*/ 0 h 177"/>
                <a:gd name="T62" fmla="*/ 0 w 905"/>
                <a:gd name="T63" fmla="*/ 0 h 177"/>
                <a:gd name="T64" fmla="*/ 0 w 905"/>
                <a:gd name="T65" fmla="*/ 0 h 177"/>
                <a:gd name="T66" fmla="*/ 0 w 905"/>
                <a:gd name="T67" fmla="*/ 0 h 177"/>
                <a:gd name="T68" fmla="*/ 0 w 905"/>
                <a:gd name="T69" fmla="*/ 0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5"/>
                <a:gd name="T106" fmla="*/ 0 h 177"/>
                <a:gd name="T107" fmla="*/ 905 w 905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5" h="177">
                  <a:moveTo>
                    <a:pt x="905" y="33"/>
                  </a:moveTo>
                  <a:lnTo>
                    <a:pt x="892" y="35"/>
                  </a:lnTo>
                  <a:lnTo>
                    <a:pt x="878" y="38"/>
                  </a:lnTo>
                  <a:lnTo>
                    <a:pt x="864" y="41"/>
                  </a:lnTo>
                  <a:lnTo>
                    <a:pt x="850" y="44"/>
                  </a:lnTo>
                  <a:lnTo>
                    <a:pt x="834" y="44"/>
                  </a:lnTo>
                  <a:lnTo>
                    <a:pt x="821" y="46"/>
                  </a:lnTo>
                  <a:lnTo>
                    <a:pt x="807" y="46"/>
                  </a:lnTo>
                  <a:lnTo>
                    <a:pt x="793" y="46"/>
                  </a:lnTo>
                  <a:lnTo>
                    <a:pt x="788" y="46"/>
                  </a:lnTo>
                  <a:lnTo>
                    <a:pt x="779" y="49"/>
                  </a:lnTo>
                  <a:lnTo>
                    <a:pt x="772" y="55"/>
                  </a:lnTo>
                  <a:lnTo>
                    <a:pt x="763" y="5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55" y="134"/>
                  </a:lnTo>
                  <a:lnTo>
                    <a:pt x="112" y="122"/>
                  </a:lnTo>
                  <a:lnTo>
                    <a:pt x="169" y="115"/>
                  </a:lnTo>
                  <a:lnTo>
                    <a:pt x="223" y="106"/>
                  </a:lnTo>
                  <a:lnTo>
                    <a:pt x="281" y="95"/>
                  </a:lnTo>
                  <a:lnTo>
                    <a:pt x="335" y="87"/>
                  </a:lnTo>
                  <a:lnTo>
                    <a:pt x="393" y="79"/>
                  </a:lnTo>
                  <a:lnTo>
                    <a:pt x="450" y="71"/>
                  </a:lnTo>
                  <a:lnTo>
                    <a:pt x="507" y="60"/>
                  </a:lnTo>
                  <a:lnTo>
                    <a:pt x="561" y="51"/>
                  </a:lnTo>
                  <a:lnTo>
                    <a:pt x="619" y="44"/>
                  </a:lnTo>
                  <a:lnTo>
                    <a:pt x="676" y="35"/>
                  </a:lnTo>
                  <a:lnTo>
                    <a:pt x="733" y="28"/>
                  </a:lnTo>
                  <a:lnTo>
                    <a:pt x="791" y="16"/>
                  </a:lnTo>
                  <a:lnTo>
                    <a:pt x="848" y="8"/>
                  </a:lnTo>
                  <a:lnTo>
                    <a:pt x="905" y="0"/>
                  </a:lnTo>
                  <a:lnTo>
                    <a:pt x="905" y="33"/>
                  </a:lnTo>
                  <a:close/>
                </a:path>
              </a:pathLst>
            </a:custGeom>
            <a:solidFill>
              <a:srgbClr val="FF3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2" name="Freeform 340"/>
            <p:cNvSpPr>
              <a:spLocks/>
            </p:cNvSpPr>
            <p:nvPr/>
          </p:nvSpPr>
          <p:spPr bwMode="auto">
            <a:xfrm>
              <a:off x="2684" y="2244"/>
              <a:ext cx="6" cy="32"/>
            </a:xfrm>
            <a:custGeom>
              <a:avLst/>
              <a:gdLst>
                <a:gd name="T0" fmla="*/ 0 w 27"/>
                <a:gd name="T1" fmla="*/ 0 h 128"/>
                <a:gd name="T2" fmla="*/ 0 w 27"/>
                <a:gd name="T3" fmla="*/ 0 h 128"/>
                <a:gd name="T4" fmla="*/ 0 w 27"/>
                <a:gd name="T5" fmla="*/ 0 h 128"/>
                <a:gd name="T6" fmla="*/ 0 w 27"/>
                <a:gd name="T7" fmla="*/ 0 h 128"/>
                <a:gd name="T8" fmla="*/ 0 w 27"/>
                <a:gd name="T9" fmla="*/ 0 h 128"/>
                <a:gd name="T10" fmla="*/ 0 w 27"/>
                <a:gd name="T11" fmla="*/ 0 h 128"/>
                <a:gd name="T12" fmla="*/ 0 w 27"/>
                <a:gd name="T13" fmla="*/ 0 h 128"/>
                <a:gd name="T14" fmla="*/ 0 w 27"/>
                <a:gd name="T15" fmla="*/ 0 h 128"/>
                <a:gd name="T16" fmla="*/ 0 w 27"/>
                <a:gd name="T17" fmla="*/ 0 h 128"/>
                <a:gd name="T18" fmla="*/ 0 w 27"/>
                <a:gd name="T19" fmla="*/ 0 h 128"/>
                <a:gd name="T20" fmla="*/ 0 w 27"/>
                <a:gd name="T21" fmla="*/ 0 h 128"/>
                <a:gd name="T22" fmla="*/ 0 w 27"/>
                <a:gd name="T23" fmla="*/ 0 h 128"/>
                <a:gd name="T24" fmla="*/ 0 w 27"/>
                <a:gd name="T25" fmla="*/ 0 h 128"/>
                <a:gd name="T26" fmla="*/ 0 w 27"/>
                <a:gd name="T27" fmla="*/ 0 h 128"/>
                <a:gd name="T28" fmla="*/ 0 w 27"/>
                <a:gd name="T29" fmla="*/ 0 h 128"/>
                <a:gd name="T30" fmla="*/ 0 w 27"/>
                <a:gd name="T31" fmla="*/ 0 h 128"/>
                <a:gd name="T32" fmla="*/ 0 w 27"/>
                <a:gd name="T33" fmla="*/ 0 h 128"/>
                <a:gd name="T34" fmla="*/ 0 w 27"/>
                <a:gd name="T35" fmla="*/ 0 h 128"/>
                <a:gd name="T36" fmla="*/ 0 w 27"/>
                <a:gd name="T37" fmla="*/ 0 h 128"/>
                <a:gd name="T38" fmla="*/ 0 w 27"/>
                <a:gd name="T39" fmla="*/ 0 h 128"/>
                <a:gd name="T40" fmla="*/ 0 w 27"/>
                <a:gd name="T41" fmla="*/ 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28"/>
                <a:gd name="T65" fmla="*/ 27 w 2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28">
                  <a:moveTo>
                    <a:pt x="19" y="8"/>
                  </a:moveTo>
                  <a:lnTo>
                    <a:pt x="16" y="36"/>
                  </a:lnTo>
                  <a:lnTo>
                    <a:pt x="19" y="60"/>
                  </a:lnTo>
                  <a:lnTo>
                    <a:pt x="21" y="87"/>
                  </a:lnTo>
                  <a:lnTo>
                    <a:pt x="19" y="114"/>
                  </a:lnTo>
                  <a:lnTo>
                    <a:pt x="21" y="114"/>
                  </a:lnTo>
                  <a:lnTo>
                    <a:pt x="25" y="117"/>
                  </a:lnTo>
                  <a:lnTo>
                    <a:pt x="27" y="123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14" y="128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3" y="93"/>
                  </a:lnTo>
                  <a:lnTo>
                    <a:pt x="3" y="66"/>
                  </a:lnTo>
                  <a:lnTo>
                    <a:pt x="3" y="38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3" name="Freeform 341"/>
            <p:cNvSpPr>
              <a:spLocks/>
            </p:cNvSpPr>
            <p:nvPr/>
          </p:nvSpPr>
          <p:spPr bwMode="auto">
            <a:xfrm>
              <a:off x="2581" y="2265"/>
              <a:ext cx="430" cy="73"/>
            </a:xfrm>
            <a:custGeom>
              <a:avLst/>
              <a:gdLst>
                <a:gd name="T0" fmla="*/ 0 w 1720"/>
                <a:gd name="T1" fmla="*/ 0 h 292"/>
                <a:gd name="T2" fmla="*/ 0 w 1720"/>
                <a:gd name="T3" fmla="*/ 0 h 292"/>
                <a:gd name="T4" fmla="*/ 0 w 1720"/>
                <a:gd name="T5" fmla="*/ 0 h 292"/>
                <a:gd name="T6" fmla="*/ 0 w 1720"/>
                <a:gd name="T7" fmla="*/ 0 h 292"/>
                <a:gd name="T8" fmla="*/ 0 w 1720"/>
                <a:gd name="T9" fmla="*/ 0 h 292"/>
                <a:gd name="T10" fmla="*/ 0 w 1720"/>
                <a:gd name="T11" fmla="*/ 0 h 292"/>
                <a:gd name="T12" fmla="*/ 0 w 1720"/>
                <a:gd name="T13" fmla="*/ 0 h 292"/>
                <a:gd name="T14" fmla="*/ 0 w 1720"/>
                <a:gd name="T15" fmla="*/ 0 h 292"/>
                <a:gd name="T16" fmla="*/ 0 w 1720"/>
                <a:gd name="T17" fmla="*/ 0 h 292"/>
                <a:gd name="T18" fmla="*/ 0 w 1720"/>
                <a:gd name="T19" fmla="*/ 0 h 292"/>
                <a:gd name="T20" fmla="*/ 0 w 1720"/>
                <a:gd name="T21" fmla="*/ 0 h 292"/>
                <a:gd name="T22" fmla="*/ 0 w 1720"/>
                <a:gd name="T23" fmla="*/ 0 h 292"/>
                <a:gd name="T24" fmla="*/ 0 w 1720"/>
                <a:gd name="T25" fmla="*/ 0 h 292"/>
                <a:gd name="T26" fmla="*/ 0 w 1720"/>
                <a:gd name="T27" fmla="*/ 0 h 292"/>
                <a:gd name="T28" fmla="*/ 0 w 1720"/>
                <a:gd name="T29" fmla="*/ 0 h 292"/>
                <a:gd name="T30" fmla="*/ 0 w 1720"/>
                <a:gd name="T31" fmla="*/ 0 h 292"/>
                <a:gd name="T32" fmla="*/ 0 w 1720"/>
                <a:gd name="T33" fmla="*/ 0 h 292"/>
                <a:gd name="T34" fmla="*/ 0 w 1720"/>
                <a:gd name="T35" fmla="*/ 0 h 292"/>
                <a:gd name="T36" fmla="*/ 0 w 1720"/>
                <a:gd name="T37" fmla="*/ 0 h 292"/>
                <a:gd name="T38" fmla="*/ 0 w 1720"/>
                <a:gd name="T39" fmla="*/ 0 h 292"/>
                <a:gd name="T40" fmla="*/ 0 w 1720"/>
                <a:gd name="T41" fmla="*/ 0 h 292"/>
                <a:gd name="T42" fmla="*/ 0 w 1720"/>
                <a:gd name="T43" fmla="*/ 0 h 292"/>
                <a:gd name="T44" fmla="*/ 0 w 1720"/>
                <a:gd name="T45" fmla="*/ 0 h 292"/>
                <a:gd name="T46" fmla="*/ 0 w 1720"/>
                <a:gd name="T47" fmla="*/ 0 h 292"/>
                <a:gd name="T48" fmla="*/ 0 w 1720"/>
                <a:gd name="T49" fmla="*/ 0 h 292"/>
                <a:gd name="T50" fmla="*/ 0 w 1720"/>
                <a:gd name="T51" fmla="*/ 0 h 292"/>
                <a:gd name="T52" fmla="*/ 0 w 1720"/>
                <a:gd name="T53" fmla="*/ 0 h 292"/>
                <a:gd name="T54" fmla="*/ 0 w 1720"/>
                <a:gd name="T55" fmla="*/ 0 h 292"/>
                <a:gd name="T56" fmla="*/ 0 w 1720"/>
                <a:gd name="T57" fmla="*/ 0 h 292"/>
                <a:gd name="T58" fmla="*/ 0 w 1720"/>
                <a:gd name="T59" fmla="*/ 0 h 292"/>
                <a:gd name="T60" fmla="*/ 0 w 1720"/>
                <a:gd name="T61" fmla="*/ 0 h 292"/>
                <a:gd name="T62" fmla="*/ 0 w 1720"/>
                <a:gd name="T63" fmla="*/ 0 h 292"/>
                <a:gd name="T64" fmla="*/ 0 w 1720"/>
                <a:gd name="T65" fmla="*/ 0 h 292"/>
                <a:gd name="T66" fmla="*/ 0 w 1720"/>
                <a:gd name="T67" fmla="*/ 0 h 292"/>
                <a:gd name="T68" fmla="*/ 0 w 1720"/>
                <a:gd name="T69" fmla="*/ 0 h 292"/>
                <a:gd name="T70" fmla="*/ 0 w 1720"/>
                <a:gd name="T71" fmla="*/ 0 h 292"/>
                <a:gd name="T72" fmla="*/ 0 w 1720"/>
                <a:gd name="T73" fmla="*/ 0 h 292"/>
                <a:gd name="T74" fmla="*/ 0 w 1720"/>
                <a:gd name="T75" fmla="*/ 0 h 292"/>
                <a:gd name="T76" fmla="*/ 0 w 1720"/>
                <a:gd name="T77" fmla="*/ 0 h 292"/>
                <a:gd name="T78" fmla="*/ 0 w 1720"/>
                <a:gd name="T79" fmla="*/ 0 h 292"/>
                <a:gd name="T80" fmla="*/ 0 w 1720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0"/>
                <a:gd name="T124" fmla="*/ 0 h 292"/>
                <a:gd name="T125" fmla="*/ 1720 w 1720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0" h="292">
                  <a:moveTo>
                    <a:pt x="1720" y="16"/>
                  </a:moveTo>
                  <a:lnTo>
                    <a:pt x="1665" y="27"/>
                  </a:lnTo>
                  <a:lnTo>
                    <a:pt x="1614" y="35"/>
                  </a:lnTo>
                  <a:lnTo>
                    <a:pt x="1559" y="44"/>
                  </a:lnTo>
                  <a:lnTo>
                    <a:pt x="1508" y="51"/>
                  </a:lnTo>
                  <a:lnTo>
                    <a:pt x="1453" y="62"/>
                  </a:lnTo>
                  <a:lnTo>
                    <a:pt x="1401" y="71"/>
                  </a:lnTo>
                  <a:lnTo>
                    <a:pt x="1347" y="79"/>
                  </a:lnTo>
                  <a:lnTo>
                    <a:pt x="1295" y="87"/>
                  </a:lnTo>
                  <a:lnTo>
                    <a:pt x="1240" y="95"/>
                  </a:lnTo>
                  <a:lnTo>
                    <a:pt x="1186" y="103"/>
                  </a:lnTo>
                  <a:lnTo>
                    <a:pt x="1134" y="115"/>
                  </a:lnTo>
                  <a:lnTo>
                    <a:pt x="1079" y="122"/>
                  </a:lnTo>
                  <a:lnTo>
                    <a:pt x="1028" y="131"/>
                  </a:lnTo>
                  <a:lnTo>
                    <a:pt x="973" y="142"/>
                  </a:lnTo>
                  <a:lnTo>
                    <a:pt x="922" y="150"/>
                  </a:lnTo>
                  <a:lnTo>
                    <a:pt x="867" y="161"/>
                  </a:lnTo>
                  <a:lnTo>
                    <a:pt x="818" y="168"/>
                  </a:lnTo>
                  <a:lnTo>
                    <a:pt x="766" y="177"/>
                  </a:lnTo>
                  <a:lnTo>
                    <a:pt x="717" y="186"/>
                  </a:lnTo>
                  <a:lnTo>
                    <a:pt x="665" y="193"/>
                  </a:lnTo>
                  <a:lnTo>
                    <a:pt x="616" y="202"/>
                  </a:lnTo>
                  <a:lnTo>
                    <a:pt x="564" y="210"/>
                  </a:lnTo>
                  <a:lnTo>
                    <a:pt x="516" y="218"/>
                  </a:lnTo>
                  <a:lnTo>
                    <a:pt x="463" y="226"/>
                  </a:lnTo>
                  <a:lnTo>
                    <a:pt x="415" y="234"/>
                  </a:lnTo>
                  <a:lnTo>
                    <a:pt x="363" y="242"/>
                  </a:lnTo>
                  <a:lnTo>
                    <a:pt x="314" y="251"/>
                  </a:lnTo>
                  <a:lnTo>
                    <a:pt x="262" y="259"/>
                  </a:lnTo>
                  <a:lnTo>
                    <a:pt x="213" y="267"/>
                  </a:lnTo>
                  <a:lnTo>
                    <a:pt x="161" y="275"/>
                  </a:lnTo>
                  <a:lnTo>
                    <a:pt x="113" y="283"/>
                  </a:lnTo>
                  <a:lnTo>
                    <a:pt x="60" y="292"/>
                  </a:lnTo>
                  <a:lnTo>
                    <a:pt x="47" y="246"/>
                  </a:lnTo>
                  <a:lnTo>
                    <a:pt x="30" y="202"/>
                  </a:lnTo>
                  <a:lnTo>
                    <a:pt x="14" y="156"/>
                  </a:lnTo>
                  <a:lnTo>
                    <a:pt x="0" y="112"/>
                  </a:lnTo>
                  <a:lnTo>
                    <a:pt x="60" y="172"/>
                  </a:lnTo>
                  <a:lnTo>
                    <a:pt x="72" y="172"/>
                  </a:lnTo>
                  <a:lnTo>
                    <a:pt x="82" y="177"/>
                  </a:lnTo>
                  <a:lnTo>
                    <a:pt x="90" y="188"/>
                  </a:lnTo>
                  <a:lnTo>
                    <a:pt x="104" y="193"/>
                  </a:lnTo>
                  <a:lnTo>
                    <a:pt x="235" y="166"/>
                  </a:lnTo>
                  <a:lnTo>
                    <a:pt x="279" y="161"/>
                  </a:lnTo>
                  <a:lnTo>
                    <a:pt x="320" y="152"/>
                  </a:lnTo>
                  <a:lnTo>
                    <a:pt x="363" y="147"/>
                  </a:lnTo>
                  <a:lnTo>
                    <a:pt x="403" y="138"/>
                  </a:lnTo>
                  <a:lnTo>
                    <a:pt x="444" y="133"/>
                  </a:lnTo>
                  <a:lnTo>
                    <a:pt x="488" y="125"/>
                  </a:lnTo>
                  <a:lnTo>
                    <a:pt x="529" y="120"/>
                  </a:lnTo>
                  <a:lnTo>
                    <a:pt x="573" y="115"/>
                  </a:lnTo>
                  <a:lnTo>
                    <a:pt x="614" y="106"/>
                  </a:lnTo>
                  <a:lnTo>
                    <a:pt x="655" y="101"/>
                  </a:lnTo>
                  <a:lnTo>
                    <a:pt x="699" y="95"/>
                  </a:lnTo>
                  <a:lnTo>
                    <a:pt x="739" y="87"/>
                  </a:lnTo>
                  <a:lnTo>
                    <a:pt x="780" y="82"/>
                  </a:lnTo>
                  <a:lnTo>
                    <a:pt x="824" y="76"/>
                  </a:lnTo>
                  <a:lnTo>
                    <a:pt x="865" y="68"/>
                  </a:lnTo>
                  <a:lnTo>
                    <a:pt x="908" y="62"/>
                  </a:lnTo>
                  <a:lnTo>
                    <a:pt x="913" y="79"/>
                  </a:lnTo>
                  <a:lnTo>
                    <a:pt x="922" y="92"/>
                  </a:lnTo>
                  <a:lnTo>
                    <a:pt x="930" y="106"/>
                  </a:lnTo>
                  <a:lnTo>
                    <a:pt x="941" y="117"/>
                  </a:lnTo>
                  <a:lnTo>
                    <a:pt x="987" y="109"/>
                  </a:lnTo>
                  <a:lnTo>
                    <a:pt x="1033" y="101"/>
                  </a:lnTo>
                  <a:lnTo>
                    <a:pt x="1079" y="92"/>
                  </a:lnTo>
                  <a:lnTo>
                    <a:pt x="1126" y="85"/>
                  </a:lnTo>
                  <a:lnTo>
                    <a:pt x="1175" y="79"/>
                  </a:lnTo>
                  <a:lnTo>
                    <a:pt x="1221" y="71"/>
                  </a:lnTo>
                  <a:lnTo>
                    <a:pt x="1268" y="62"/>
                  </a:lnTo>
                  <a:lnTo>
                    <a:pt x="1315" y="57"/>
                  </a:lnTo>
                  <a:lnTo>
                    <a:pt x="1361" y="49"/>
                  </a:lnTo>
                  <a:lnTo>
                    <a:pt x="1410" y="44"/>
                  </a:lnTo>
                  <a:lnTo>
                    <a:pt x="1456" y="39"/>
                  </a:lnTo>
                  <a:lnTo>
                    <a:pt x="1502" y="30"/>
                  </a:lnTo>
                  <a:lnTo>
                    <a:pt x="1548" y="25"/>
                  </a:lnTo>
                  <a:lnTo>
                    <a:pt x="1598" y="16"/>
                  </a:lnTo>
                  <a:lnTo>
                    <a:pt x="1644" y="11"/>
                  </a:lnTo>
                  <a:lnTo>
                    <a:pt x="1690" y="3"/>
                  </a:lnTo>
                  <a:lnTo>
                    <a:pt x="1701" y="0"/>
                  </a:lnTo>
                  <a:lnTo>
                    <a:pt x="1709" y="3"/>
                  </a:lnTo>
                  <a:lnTo>
                    <a:pt x="1715" y="9"/>
                  </a:lnTo>
                  <a:lnTo>
                    <a:pt x="172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4" name="Freeform 342"/>
            <p:cNvSpPr>
              <a:spLocks/>
            </p:cNvSpPr>
            <p:nvPr/>
          </p:nvSpPr>
          <p:spPr bwMode="auto">
            <a:xfrm>
              <a:off x="2597" y="2273"/>
              <a:ext cx="427" cy="96"/>
            </a:xfrm>
            <a:custGeom>
              <a:avLst/>
              <a:gdLst>
                <a:gd name="T0" fmla="*/ 0 w 1710"/>
                <a:gd name="T1" fmla="*/ 0 h 385"/>
                <a:gd name="T2" fmla="*/ 0 w 1710"/>
                <a:gd name="T3" fmla="*/ 0 h 385"/>
                <a:gd name="T4" fmla="*/ 0 w 1710"/>
                <a:gd name="T5" fmla="*/ 0 h 385"/>
                <a:gd name="T6" fmla="*/ 0 w 1710"/>
                <a:gd name="T7" fmla="*/ 0 h 385"/>
                <a:gd name="T8" fmla="*/ 0 w 1710"/>
                <a:gd name="T9" fmla="*/ 0 h 385"/>
                <a:gd name="T10" fmla="*/ 0 w 1710"/>
                <a:gd name="T11" fmla="*/ 0 h 385"/>
                <a:gd name="T12" fmla="*/ 0 w 1710"/>
                <a:gd name="T13" fmla="*/ 0 h 385"/>
                <a:gd name="T14" fmla="*/ 0 w 1710"/>
                <a:gd name="T15" fmla="*/ 0 h 385"/>
                <a:gd name="T16" fmla="*/ 0 w 1710"/>
                <a:gd name="T17" fmla="*/ 0 h 385"/>
                <a:gd name="T18" fmla="*/ 0 w 1710"/>
                <a:gd name="T19" fmla="*/ 0 h 385"/>
                <a:gd name="T20" fmla="*/ 0 w 1710"/>
                <a:gd name="T21" fmla="*/ 0 h 385"/>
                <a:gd name="T22" fmla="*/ 0 w 1710"/>
                <a:gd name="T23" fmla="*/ 0 h 385"/>
                <a:gd name="T24" fmla="*/ 0 w 1710"/>
                <a:gd name="T25" fmla="*/ 0 h 385"/>
                <a:gd name="T26" fmla="*/ 0 w 1710"/>
                <a:gd name="T27" fmla="*/ 0 h 385"/>
                <a:gd name="T28" fmla="*/ 0 w 1710"/>
                <a:gd name="T29" fmla="*/ 0 h 385"/>
                <a:gd name="T30" fmla="*/ 0 w 1710"/>
                <a:gd name="T31" fmla="*/ 0 h 385"/>
                <a:gd name="T32" fmla="*/ 0 w 1710"/>
                <a:gd name="T33" fmla="*/ 0 h 385"/>
                <a:gd name="T34" fmla="*/ 0 w 1710"/>
                <a:gd name="T35" fmla="*/ 0 h 385"/>
                <a:gd name="T36" fmla="*/ 0 w 1710"/>
                <a:gd name="T37" fmla="*/ 0 h 385"/>
                <a:gd name="T38" fmla="*/ 0 w 1710"/>
                <a:gd name="T39" fmla="*/ 0 h 385"/>
                <a:gd name="T40" fmla="*/ 0 w 1710"/>
                <a:gd name="T41" fmla="*/ 0 h 385"/>
                <a:gd name="T42" fmla="*/ 0 w 1710"/>
                <a:gd name="T43" fmla="*/ 0 h 385"/>
                <a:gd name="T44" fmla="*/ 0 w 1710"/>
                <a:gd name="T45" fmla="*/ 0 h 385"/>
                <a:gd name="T46" fmla="*/ 0 w 1710"/>
                <a:gd name="T47" fmla="*/ 0 h 385"/>
                <a:gd name="T48" fmla="*/ 0 w 1710"/>
                <a:gd name="T49" fmla="*/ 0 h 385"/>
                <a:gd name="T50" fmla="*/ 0 w 1710"/>
                <a:gd name="T51" fmla="*/ 0 h 385"/>
                <a:gd name="T52" fmla="*/ 0 w 1710"/>
                <a:gd name="T53" fmla="*/ 0 h 385"/>
                <a:gd name="T54" fmla="*/ 0 w 1710"/>
                <a:gd name="T55" fmla="*/ 0 h 385"/>
                <a:gd name="T56" fmla="*/ 0 w 1710"/>
                <a:gd name="T57" fmla="*/ 0 h 385"/>
                <a:gd name="T58" fmla="*/ 0 w 1710"/>
                <a:gd name="T59" fmla="*/ 0 h 385"/>
                <a:gd name="T60" fmla="*/ 0 w 1710"/>
                <a:gd name="T61" fmla="*/ 0 h 385"/>
                <a:gd name="T62" fmla="*/ 0 w 1710"/>
                <a:gd name="T63" fmla="*/ 0 h 385"/>
                <a:gd name="T64" fmla="*/ 0 w 1710"/>
                <a:gd name="T65" fmla="*/ 0 h 385"/>
                <a:gd name="T66" fmla="*/ 0 w 1710"/>
                <a:gd name="T67" fmla="*/ 0 h 385"/>
                <a:gd name="T68" fmla="*/ 0 w 1710"/>
                <a:gd name="T69" fmla="*/ 0 h 385"/>
                <a:gd name="T70" fmla="*/ 0 w 1710"/>
                <a:gd name="T71" fmla="*/ 0 h 385"/>
                <a:gd name="T72" fmla="*/ 0 w 1710"/>
                <a:gd name="T73" fmla="*/ 0 h 385"/>
                <a:gd name="T74" fmla="*/ 0 w 1710"/>
                <a:gd name="T75" fmla="*/ 0 h 385"/>
                <a:gd name="T76" fmla="*/ 0 w 1710"/>
                <a:gd name="T77" fmla="*/ 0 h 385"/>
                <a:gd name="T78" fmla="*/ 0 w 1710"/>
                <a:gd name="T79" fmla="*/ 0 h 385"/>
                <a:gd name="T80" fmla="*/ 0 w 1710"/>
                <a:gd name="T81" fmla="*/ 0 h 385"/>
                <a:gd name="T82" fmla="*/ 0 w 1710"/>
                <a:gd name="T83" fmla="*/ 0 h 385"/>
                <a:gd name="T84" fmla="*/ 0 w 1710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0"/>
                <a:gd name="T130" fmla="*/ 0 h 385"/>
                <a:gd name="T131" fmla="*/ 1710 w 1710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0" h="385">
                  <a:moveTo>
                    <a:pt x="1666" y="14"/>
                  </a:moveTo>
                  <a:lnTo>
                    <a:pt x="1680" y="33"/>
                  </a:lnTo>
                  <a:lnTo>
                    <a:pt x="1694" y="55"/>
                  </a:lnTo>
                  <a:lnTo>
                    <a:pt x="1705" y="77"/>
                  </a:lnTo>
                  <a:lnTo>
                    <a:pt x="1710" y="104"/>
                  </a:lnTo>
                  <a:lnTo>
                    <a:pt x="1606" y="124"/>
                  </a:lnTo>
                  <a:lnTo>
                    <a:pt x="1503" y="140"/>
                  </a:lnTo>
                  <a:lnTo>
                    <a:pt x="1399" y="159"/>
                  </a:lnTo>
                  <a:lnTo>
                    <a:pt x="1296" y="175"/>
                  </a:lnTo>
                  <a:lnTo>
                    <a:pt x="1192" y="194"/>
                  </a:lnTo>
                  <a:lnTo>
                    <a:pt x="1089" y="210"/>
                  </a:lnTo>
                  <a:lnTo>
                    <a:pt x="984" y="230"/>
                  </a:lnTo>
                  <a:lnTo>
                    <a:pt x="881" y="246"/>
                  </a:lnTo>
                  <a:lnTo>
                    <a:pt x="777" y="265"/>
                  </a:lnTo>
                  <a:lnTo>
                    <a:pt x="674" y="281"/>
                  </a:lnTo>
                  <a:lnTo>
                    <a:pt x="570" y="301"/>
                  </a:lnTo>
                  <a:lnTo>
                    <a:pt x="467" y="317"/>
                  </a:lnTo>
                  <a:lnTo>
                    <a:pt x="363" y="333"/>
                  </a:lnTo>
                  <a:lnTo>
                    <a:pt x="257" y="352"/>
                  </a:lnTo>
                  <a:lnTo>
                    <a:pt x="154" y="368"/>
                  </a:lnTo>
                  <a:lnTo>
                    <a:pt x="50" y="385"/>
                  </a:lnTo>
                  <a:lnTo>
                    <a:pt x="48" y="385"/>
                  </a:lnTo>
                  <a:lnTo>
                    <a:pt x="44" y="382"/>
                  </a:lnTo>
                  <a:lnTo>
                    <a:pt x="42" y="379"/>
                  </a:lnTo>
                  <a:lnTo>
                    <a:pt x="39" y="374"/>
                  </a:lnTo>
                  <a:lnTo>
                    <a:pt x="0" y="276"/>
                  </a:lnTo>
                  <a:lnTo>
                    <a:pt x="104" y="257"/>
                  </a:lnTo>
                  <a:lnTo>
                    <a:pt x="207" y="240"/>
                  </a:lnTo>
                  <a:lnTo>
                    <a:pt x="315" y="224"/>
                  </a:lnTo>
                  <a:lnTo>
                    <a:pt x="418" y="205"/>
                  </a:lnTo>
                  <a:lnTo>
                    <a:pt x="522" y="189"/>
                  </a:lnTo>
                  <a:lnTo>
                    <a:pt x="625" y="170"/>
                  </a:lnTo>
                  <a:lnTo>
                    <a:pt x="729" y="154"/>
                  </a:lnTo>
                  <a:lnTo>
                    <a:pt x="832" y="136"/>
                  </a:lnTo>
                  <a:lnTo>
                    <a:pt x="936" y="118"/>
                  </a:lnTo>
                  <a:lnTo>
                    <a:pt x="1039" y="101"/>
                  </a:lnTo>
                  <a:lnTo>
                    <a:pt x="1143" y="85"/>
                  </a:lnTo>
                  <a:lnTo>
                    <a:pt x="1246" y="69"/>
                  </a:lnTo>
                  <a:lnTo>
                    <a:pt x="1350" y="53"/>
                  </a:lnTo>
                  <a:lnTo>
                    <a:pt x="1453" y="33"/>
                  </a:lnTo>
                  <a:lnTo>
                    <a:pt x="1558" y="17"/>
                  </a:lnTo>
                  <a:lnTo>
                    <a:pt x="1661" y="0"/>
                  </a:lnTo>
                  <a:lnTo>
                    <a:pt x="1666" y="14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5" name="Freeform 343"/>
            <p:cNvSpPr>
              <a:spLocks/>
            </p:cNvSpPr>
            <p:nvPr/>
          </p:nvSpPr>
          <p:spPr bwMode="auto">
            <a:xfrm>
              <a:off x="2586" y="2082"/>
              <a:ext cx="65" cy="169"/>
            </a:xfrm>
            <a:custGeom>
              <a:avLst/>
              <a:gdLst>
                <a:gd name="T0" fmla="*/ 0 w 262"/>
                <a:gd name="T1" fmla="*/ 0 h 676"/>
                <a:gd name="T2" fmla="*/ 0 w 262"/>
                <a:gd name="T3" fmla="*/ 0 h 676"/>
                <a:gd name="T4" fmla="*/ 0 w 262"/>
                <a:gd name="T5" fmla="*/ 0 h 676"/>
                <a:gd name="T6" fmla="*/ 0 w 262"/>
                <a:gd name="T7" fmla="*/ 0 h 676"/>
                <a:gd name="T8" fmla="*/ 0 w 262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76"/>
                <a:gd name="T17" fmla="*/ 262 w 262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76">
                  <a:moveTo>
                    <a:pt x="11" y="0"/>
                  </a:moveTo>
                  <a:lnTo>
                    <a:pt x="262" y="669"/>
                  </a:lnTo>
                  <a:lnTo>
                    <a:pt x="251" y="67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6" name="Freeform 344"/>
            <p:cNvSpPr>
              <a:spLocks/>
            </p:cNvSpPr>
            <p:nvPr/>
          </p:nvSpPr>
          <p:spPr bwMode="auto">
            <a:xfrm>
              <a:off x="2621" y="2078"/>
              <a:ext cx="65" cy="168"/>
            </a:xfrm>
            <a:custGeom>
              <a:avLst/>
              <a:gdLst>
                <a:gd name="T0" fmla="*/ 0 w 260"/>
                <a:gd name="T1" fmla="*/ 0 h 675"/>
                <a:gd name="T2" fmla="*/ 0 w 260"/>
                <a:gd name="T3" fmla="*/ 0 h 675"/>
                <a:gd name="T4" fmla="*/ 0 w 260"/>
                <a:gd name="T5" fmla="*/ 0 h 675"/>
                <a:gd name="T6" fmla="*/ 0 w 260"/>
                <a:gd name="T7" fmla="*/ 0 h 675"/>
                <a:gd name="T8" fmla="*/ 0 w 260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675"/>
                <a:gd name="T17" fmla="*/ 260 w 260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675">
                  <a:moveTo>
                    <a:pt x="8" y="0"/>
                  </a:moveTo>
                  <a:lnTo>
                    <a:pt x="260" y="670"/>
                  </a:lnTo>
                  <a:lnTo>
                    <a:pt x="246" y="67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7" name="Freeform 345"/>
            <p:cNvSpPr>
              <a:spLocks/>
            </p:cNvSpPr>
            <p:nvPr/>
          </p:nvSpPr>
          <p:spPr bwMode="auto">
            <a:xfrm>
              <a:off x="2652" y="2071"/>
              <a:ext cx="69" cy="168"/>
            </a:xfrm>
            <a:custGeom>
              <a:avLst/>
              <a:gdLst>
                <a:gd name="T0" fmla="*/ 0 w 276"/>
                <a:gd name="T1" fmla="*/ 0 h 670"/>
                <a:gd name="T2" fmla="*/ 0 w 276"/>
                <a:gd name="T3" fmla="*/ 0 h 670"/>
                <a:gd name="T4" fmla="*/ 0 w 276"/>
                <a:gd name="T5" fmla="*/ 0 h 670"/>
                <a:gd name="T6" fmla="*/ 0 w 276"/>
                <a:gd name="T7" fmla="*/ 0 h 670"/>
                <a:gd name="T8" fmla="*/ 0 w 276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670"/>
                <a:gd name="T17" fmla="*/ 276 w 276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670">
                  <a:moveTo>
                    <a:pt x="9" y="0"/>
                  </a:moveTo>
                  <a:lnTo>
                    <a:pt x="276" y="665"/>
                  </a:lnTo>
                  <a:lnTo>
                    <a:pt x="265" y="67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8" name="Freeform 346"/>
            <p:cNvSpPr>
              <a:spLocks/>
            </p:cNvSpPr>
            <p:nvPr/>
          </p:nvSpPr>
          <p:spPr bwMode="auto">
            <a:xfrm>
              <a:off x="2705" y="2066"/>
              <a:ext cx="75" cy="158"/>
            </a:xfrm>
            <a:custGeom>
              <a:avLst/>
              <a:gdLst>
                <a:gd name="T0" fmla="*/ 0 w 299"/>
                <a:gd name="T1" fmla="*/ 0 h 633"/>
                <a:gd name="T2" fmla="*/ 0 w 299"/>
                <a:gd name="T3" fmla="*/ 0 h 633"/>
                <a:gd name="T4" fmla="*/ 0 w 299"/>
                <a:gd name="T5" fmla="*/ 0 h 633"/>
                <a:gd name="T6" fmla="*/ 0 w 299"/>
                <a:gd name="T7" fmla="*/ 0 h 633"/>
                <a:gd name="T8" fmla="*/ 0 w 299"/>
                <a:gd name="T9" fmla="*/ 0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33"/>
                <a:gd name="T17" fmla="*/ 299 w 299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33">
                  <a:moveTo>
                    <a:pt x="10" y="0"/>
                  </a:moveTo>
                  <a:lnTo>
                    <a:pt x="299" y="626"/>
                  </a:lnTo>
                  <a:lnTo>
                    <a:pt x="285" y="633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9" name="Freeform 347"/>
            <p:cNvSpPr>
              <a:spLocks/>
            </p:cNvSpPr>
            <p:nvPr/>
          </p:nvSpPr>
          <p:spPr bwMode="auto">
            <a:xfrm>
              <a:off x="3055" y="2028"/>
              <a:ext cx="105" cy="143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0 h 572"/>
                <a:gd name="T4" fmla="*/ 0 w 420"/>
                <a:gd name="T5" fmla="*/ 0 h 572"/>
                <a:gd name="T6" fmla="*/ 0 w 420"/>
                <a:gd name="T7" fmla="*/ 0 h 572"/>
                <a:gd name="T8" fmla="*/ 0 w 420"/>
                <a:gd name="T9" fmla="*/ 0 h 572"/>
                <a:gd name="T10" fmla="*/ 0 w 420"/>
                <a:gd name="T11" fmla="*/ 0 h 572"/>
                <a:gd name="T12" fmla="*/ 0 w 420"/>
                <a:gd name="T13" fmla="*/ 0 h 572"/>
                <a:gd name="T14" fmla="*/ 0 w 420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572"/>
                <a:gd name="T26" fmla="*/ 420 w 420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572">
                  <a:moveTo>
                    <a:pt x="0" y="0"/>
                  </a:moveTo>
                  <a:lnTo>
                    <a:pt x="420" y="561"/>
                  </a:lnTo>
                  <a:lnTo>
                    <a:pt x="409" y="57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0" name="Freeform 348"/>
            <p:cNvSpPr>
              <a:spLocks/>
            </p:cNvSpPr>
            <p:nvPr/>
          </p:nvSpPr>
          <p:spPr bwMode="auto">
            <a:xfrm>
              <a:off x="3087" y="2026"/>
              <a:ext cx="111" cy="140"/>
            </a:xfrm>
            <a:custGeom>
              <a:avLst/>
              <a:gdLst>
                <a:gd name="T0" fmla="*/ 0 w 441"/>
                <a:gd name="T1" fmla="*/ 0 h 561"/>
                <a:gd name="T2" fmla="*/ 0 w 441"/>
                <a:gd name="T3" fmla="*/ 0 h 561"/>
                <a:gd name="T4" fmla="*/ 0 w 441"/>
                <a:gd name="T5" fmla="*/ 0 h 561"/>
                <a:gd name="T6" fmla="*/ 0 w 441"/>
                <a:gd name="T7" fmla="*/ 0 h 561"/>
                <a:gd name="T8" fmla="*/ 0 w 441"/>
                <a:gd name="T9" fmla="*/ 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61"/>
                <a:gd name="T17" fmla="*/ 441 w 441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61">
                  <a:moveTo>
                    <a:pt x="0" y="0"/>
                  </a:moveTo>
                  <a:lnTo>
                    <a:pt x="441" y="547"/>
                  </a:lnTo>
                  <a:lnTo>
                    <a:pt x="430" y="56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1" name="Freeform 349"/>
            <p:cNvSpPr>
              <a:spLocks/>
            </p:cNvSpPr>
            <p:nvPr/>
          </p:nvSpPr>
          <p:spPr bwMode="auto">
            <a:xfrm>
              <a:off x="3120" y="2020"/>
              <a:ext cx="110" cy="134"/>
            </a:xfrm>
            <a:custGeom>
              <a:avLst/>
              <a:gdLst>
                <a:gd name="T0" fmla="*/ 0 w 441"/>
                <a:gd name="T1" fmla="*/ 0 h 537"/>
                <a:gd name="T2" fmla="*/ 0 w 441"/>
                <a:gd name="T3" fmla="*/ 0 h 537"/>
                <a:gd name="T4" fmla="*/ 0 w 441"/>
                <a:gd name="T5" fmla="*/ 0 h 537"/>
                <a:gd name="T6" fmla="*/ 0 w 441"/>
                <a:gd name="T7" fmla="*/ 0 h 537"/>
                <a:gd name="T8" fmla="*/ 0 w 441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37"/>
                <a:gd name="T17" fmla="*/ 441 w 441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37">
                  <a:moveTo>
                    <a:pt x="0" y="0"/>
                  </a:moveTo>
                  <a:lnTo>
                    <a:pt x="441" y="517"/>
                  </a:lnTo>
                  <a:lnTo>
                    <a:pt x="430" y="537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sp>
        <p:nvSpPr>
          <p:cNvPr id="36883" name="Rectangle 351"/>
          <p:cNvSpPr>
            <a:spLocks noChangeArrowheads="1"/>
          </p:cNvSpPr>
          <p:nvPr/>
        </p:nvSpPr>
        <p:spPr bwMode="auto">
          <a:xfrm>
            <a:off x="4724400" y="2362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4" name="Group 96"/>
          <p:cNvGrpSpPr>
            <a:grpSpLocks/>
          </p:cNvGrpSpPr>
          <p:nvPr/>
        </p:nvGrpSpPr>
        <p:grpSpPr bwMode="auto">
          <a:xfrm rot="-3214438">
            <a:off x="4762500" y="2095500"/>
            <a:ext cx="762000" cy="838200"/>
            <a:chOff x="3481" y="3030"/>
            <a:chExt cx="1115" cy="1118"/>
          </a:xfrm>
        </p:grpSpPr>
        <p:sp>
          <p:nvSpPr>
            <p:cNvPr id="37010" name="Freeform 19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1" name="Freeform 23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2" name="Freeform 24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3" name="Freeform 25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4" name="Freeform 26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5" name="Freeform 27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6" name="Freeform 28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7" name="Freeform 29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8" name="Freeform 30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9" name="Freeform 31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0" name="Freeform 32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1" name="Freeform 33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2" name="Freeform 34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3" name="Freeform 35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4" name="Freeform 36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5" name="Freeform 37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6" name="Freeform 38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7" name="Freeform 39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8" name="Freeform 40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9" name="Freeform 41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0" name="Freeform 42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1" name="Freeform 43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2" name="Freeform 44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3" name="Freeform 45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4" name="Freeform 46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5" name="Freeform 47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6" name="Freeform 48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7" name="Freeform 49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8" name="Freeform 50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9" name="Freeform 51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0" name="Freeform 52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1" name="Freeform 53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2" name="Freeform 54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3" name="Freeform 55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4" name="Freeform 56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5" name="Freeform 57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6" name="Freeform 58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7" name="Freeform 59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8" name="Freeform 60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9" name="Freeform 65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0" name="Freeform 66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1" name="Freeform 67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2" name="Freeform 68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3" name="Freeform 69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4" name="Freeform 70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5" name="Freeform 71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6" name="Freeform 72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7" name="Freeform 73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8" name="Freeform 74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9" name="Freeform 75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0" name="Freeform 76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1" name="Freeform 77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2" name="Freeform 78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3" name="Freeform 79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4" name="Freeform 80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5" name="Freeform 82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6" name="Freeform 84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7" name="Freeform 88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8" name="Freeform 90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9" name="Freeform 93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0" name="Freeform 94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5" name="Group 352"/>
          <p:cNvGrpSpPr>
            <a:grpSpLocks/>
          </p:cNvGrpSpPr>
          <p:nvPr/>
        </p:nvGrpSpPr>
        <p:grpSpPr bwMode="auto">
          <a:xfrm rot="-3214438">
            <a:off x="4724400" y="2198688"/>
            <a:ext cx="762000" cy="838200"/>
            <a:chOff x="3481" y="3030"/>
            <a:chExt cx="1115" cy="1118"/>
          </a:xfrm>
        </p:grpSpPr>
        <p:sp>
          <p:nvSpPr>
            <p:cNvPr id="36949" name="Freeform 353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0" name="Freeform 354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1" name="Freeform 355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2" name="Freeform 356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3" name="Freeform 357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4" name="Freeform 358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5" name="Freeform 359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6" name="Freeform 360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7" name="Freeform 361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8" name="Freeform 362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9" name="Freeform 363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0" name="Freeform 364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1" name="Freeform 365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2" name="Freeform 366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3" name="Freeform 367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4" name="Freeform 368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5" name="Freeform 369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6" name="Freeform 370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7" name="Freeform 371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8" name="Freeform 372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9" name="Freeform 373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0" name="Freeform 374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1" name="Freeform 375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2" name="Freeform 376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3" name="Freeform 377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4" name="Freeform 378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5" name="Freeform 379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6" name="Freeform 380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7" name="Freeform 381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8" name="Freeform 382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9" name="Freeform 383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0" name="Freeform 384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1" name="Freeform 385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2" name="Freeform 386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3" name="Freeform 387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4" name="Freeform 388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5" name="Freeform 389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6" name="Freeform 390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7" name="Freeform 391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8" name="Freeform 392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9" name="Freeform 393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0" name="Freeform 394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1" name="Freeform 395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2" name="Freeform 396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3" name="Freeform 397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4" name="Freeform 398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5" name="Freeform 399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6" name="Freeform 400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7" name="Freeform 401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8" name="Freeform 402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9" name="Freeform 403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0" name="Freeform 404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1" name="Freeform 405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2" name="Freeform 406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3" name="Freeform 407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4" name="Freeform 408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5" name="Freeform 409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6" name="Freeform 410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7" name="Freeform 411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8" name="Freeform 412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9" name="Freeform 413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6" name="Group 414"/>
          <p:cNvGrpSpPr>
            <a:grpSpLocks/>
          </p:cNvGrpSpPr>
          <p:nvPr/>
        </p:nvGrpSpPr>
        <p:grpSpPr bwMode="auto">
          <a:xfrm rot="-3214438">
            <a:off x="4686300" y="2324100"/>
            <a:ext cx="762000" cy="838200"/>
            <a:chOff x="3481" y="3030"/>
            <a:chExt cx="1115" cy="1118"/>
          </a:xfrm>
        </p:grpSpPr>
        <p:sp>
          <p:nvSpPr>
            <p:cNvPr id="36888" name="Freeform 415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89" name="Freeform 416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0" name="Freeform 417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1" name="Freeform 418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2" name="Freeform 419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3" name="Freeform 420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4" name="Freeform 421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5" name="Freeform 422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6" name="Freeform 423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7" name="Freeform 424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8" name="Freeform 425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9" name="Freeform 426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0" name="Freeform 427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1" name="Freeform 428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2" name="Freeform 429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3" name="Freeform 430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4" name="Freeform 431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5" name="Freeform 432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6" name="Freeform 433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7" name="Freeform 434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8" name="Freeform 435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9" name="Freeform 436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0" name="Freeform 437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1" name="Freeform 438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2" name="Freeform 439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3" name="Freeform 440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4" name="Freeform 441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5" name="Freeform 442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6" name="Freeform 443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7" name="Freeform 444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8" name="Freeform 445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9" name="Freeform 446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0" name="Freeform 447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1" name="Freeform 448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2" name="Freeform 449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3" name="Freeform 450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4" name="Freeform 451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5" name="Freeform 452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6" name="Freeform 453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7" name="Freeform 454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8" name="Freeform 455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9" name="Freeform 456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0" name="Freeform 457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1" name="Freeform 458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2" name="Freeform 459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3" name="Freeform 460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4" name="Freeform 461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5" name="Freeform 462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6" name="Freeform 463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7" name="Freeform 464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8" name="Freeform 465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9" name="Freeform 466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0" name="Freeform 467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1" name="Freeform 468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2" name="Freeform 469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3" name="Freeform 470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4" name="Freeform 471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5" name="Freeform 472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6" name="Freeform 473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7" name="Freeform 474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8" name="Freeform 475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87" name="Picture 48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790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9" y="2947259"/>
            <a:ext cx="889803" cy="1469446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1212677" y="3173204"/>
            <a:ext cx="724594" cy="63679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2774" y="333638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network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54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162800" cy="533400"/>
          </a:xfrm>
        </p:spPr>
        <p:txBody>
          <a:bodyPr/>
          <a:lstStyle/>
          <a:p>
            <a:r>
              <a:rPr lang="en-US" dirty="0" smtClean="0"/>
              <a:t>Example: PCI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626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6670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RAM</a:t>
            </a:r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 bwMode="auto">
          <a:xfrm>
            <a:off x="3810000" y="1219200"/>
            <a:ext cx="17526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91000" y="877669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pPr algn="ctr"/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Bus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81000" y="2209800"/>
            <a:ext cx="7543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4" idx="2"/>
          </p:cNvCxnSpPr>
          <p:nvPr/>
        </p:nvCxnSpPr>
        <p:spPr bwMode="auto">
          <a:xfrm>
            <a:off x="6134100" y="15240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398071" y="2895600"/>
            <a:ext cx="552672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939284" y="22098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38100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USB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3721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SATA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/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7467600" y="3505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Scanner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467600" y="4343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Hard Disk</a:t>
            </a:r>
          </a:p>
        </p:txBody>
      </p:sp>
      <p:cxnSp>
        <p:nvCxnSpPr>
          <p:cNvPr id="30" name="Straight Connector 29"/>
          <p:cNvCxnSpPr>
            <a:stCxn id="25" idx="0"/>
          </p:cNvCxnSpPr>
          <p:nvPr/>
        </p:nvCxnSpPr>
        <p:spPr bwMode="auto">
          <a:xfrm flipV="1">
            <a:off x="6057900" y="2912235"/>
            <a:ext cx="0" cy="51676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510825" y="2912235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5052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26670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5" idx="3"/>
            <a:endCxn id="27" idx="2"/>
          </p:cNvCxnSpPr>
          <p:nvPr/>
        </p:nvCxnSpPr>
        <p:spPr bwMode="auto">
          <a:xfrm>
            <a:off x="6743700" y="3810000"/>
            <a:ext cx="7239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lbow Connector 37"/>
          <p:cNvCxnSpPr>
            <a:endCxn id="28" idx="2"/>
          </p:cNvCxnSpPr>
          <p:nvPr/>
        </p:nvCxnSpPr>
        <p:spPr bwMode="auto">
          <a:xfrm rot="16200000" flipH="1">
            <a:off x="6877050" y="4057650"/>
            <a:ext cx="838200" cy="342900"/>
          </a:xfrm>
          <a:prstGeom prst="bent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41"/>
          <p:cNvSpPr/>
          <p:nvPr/>
        </p:nvSpPr>
        <p:spPr bwMode="auto">
          <a:xfrm>
            <a:off x="5257800" y="4648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DVD ROM</a:t>
            </a:r>
          </a:p>
        </p:txBody>
      </p:sp>
      <p:cxnSp>
        <p:nvCxnSpPr>
          <p:cNvPr id="46" name="Straight Connector 45"/>
          <p:cNvCxnSpPr>
            <a:stCxn id="25" idx="2"/>
            <a:endCxn id="42" idx="0"/>
          </p:cNvCxnSpPr>
          <p:nvPr/>
        </p:nvCxnSpPr>
        <p:spPr bwMode="auto">
          <a:xfrm>
            <a:off x="6057900" y="4191000"/>
            <a:ext cx="0" cy="4572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2171700" y="4114800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Root Hub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371600" y="4953634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Hub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Arrow Connector 51"/>
          <p:cNvCxnSpPr>
            <a:stCxn id="24" idx="1"/>
          </p:cNvCxnSpPr>
          <p:nvPr/>
        </p:nvCxnSpPr>
        <p:spPr bwMode="auto">
          <a:xfrm flipH="1">
            <a:off x="3467100" y="3810000"/>
            <a:ext cx="34290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3048000" y="49530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Webcam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33400" y="5867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Mouse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62200" y="5867400"/>
            <a:ext cx="17907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Keyboard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>
            <a:stCxn id="48" idx="4"/>
            <a:endCxn id="49" idx="7"/>
          </p:cNvCxnSpPr>
          <p:nvPr/>
        </p:nvCxnSpPr>
        <p:spPr bwMode="auto">
          <a:xfrm flipH="1">
            <a:off x="2737456" y="4724400"/>
            <a:ext cx="234344" cy="31850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48" idx="4"/>
            <a:endCxn id="54" idx="1"/>
          </p:cNvCxnSpPr>
          <p:nvPr/>
        </p:nvCxnSpPr>
        <p:spPr bwMode="auto">
          <a:xfrm>
            <a:off x="2971800" y="4724400"/>
            <a:ext cx="310544" cy="317874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49" idx="4"/>
            <a:endCxn id="55" idx="7"/>
          </p:cNvCxnSpPr>
          <p:nvPr/>
        </p:nvCxnSpPr>
        <p:spPr bwMode="auto">
          <a:xfrm flipH="1">
            <a:off x="1899256" y="5563234"/>
            <a:ext cx="272444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9" idx="4"/>
            <a:endCxn id="56" idx="1"/>
          </p:cNvCxnSpPr>
          <p:nvPr/>
        </p:nvCxnSpPr>
        <p:spPr bwMode="auto">
          <a:xfrm>
            <a:off x="2171700" y="5563234"/>
            <a:ext cx="452742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8055984" y="2710934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PCI #1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55983" y="2025134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PCI #0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15484" y="236220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PCI Bridge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38400" y="3440668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PCI Slots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699232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Host Bridge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914400" y="2203966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2912235"/>
            <a:ext cx="1061056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977998" y="236220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ISA Bridge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28600" y="316135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ISA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Controller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911528" y="2912235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914400" y="3921369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/>
          <p:cNvSpPr/>
          <p:nvPr/>
        </p:nvSpPr>
        <p:spPr bwMode="auto">
          <a:xfrm>
            <a:off x="111428" y="41148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Legacy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Devices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8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sz="2800" dirty="0" smtClean="0"/>
              <a:t>Example Device-Transfer Rates in Mb/s</a:t>
            </a:r>
            <a:br>
              <a:rPr lang="en-US" sz="2800" dirty="0" smtClean="0"/>
            </a:br>
            <a:r>
              <a:rPr lang="en-US" sz="2800" dirty="0" smtClean="0"/>
              <a:t> (Sun Enterprise 6000)</a:t>
            </a:r>
            <a:endParaRPr lang="en-US" sz="2800" dirty="0"/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5126038"/>
            <a:ext cx="7924800" cy="1579562"/>
          </a:xfrm>
        </p:spPr>
        <p:txBody>
          <a:bodyPr>
            <a:noAutofit/>
          </a:bodyPr>
          <a:lstStyle/>
          <a:p>
            <a:r>
              <a:rPr lang="en-US" dirty="0" smtClean="0"/>
              <a:t>Device Rates vary over 12 orders of magnitude !!!</a:t>
            </a:r>
          </a:p>
          <a:p>
            <a:pPr lvl="1"/>
            <a:r>
              <a:rPr lang="en-US" sz="2000" dirty="0" smtClean="0"/>
              <a:t>System better be able to handle this wide range</a:t>
            </a:r>
          </a:p>
          <a:p>
            <a:pPr lvl="1"/>
            <a:r>
              <a:rPr lang="en-US" sz="2000" dirty="0" smtClean="0"/>
              <a:t>Better not have high overhead/byte for fast devices!</a:t>
            </a:r>
          </a:p>
          <a:p>
            <a:pPr lvl="1"/>
            <a:r>
              <a:rPr lang="en-US" sz="2000" dirty="0" smtClean="0"/>
              <a:t>Better not waste time waiting for slow devices</a:t>
            </a:r>
            <a:endParaRPr lang="en-US" sz="2000" dirty="0"/>
          </a:p>
        </p:txBody>
      </p:sp>
      <p:pic>
        <p:nvPicPr>
          <p:cNvPr id="43011" name="Picture 4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0419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6705600" y="4745038"/>
            <a:ext cx="4587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 b="0" smtClean="0">
                <a:latin typeface="Arial" charset="0"/>
                <a:cs typeface="Arial" charset="0"/>
              </a:rPr>
              <a:t>10m</a:t>
            </a:r>
            <a:endParaRPr lang="en-US" sz="1100" b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7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839200" cy="3657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CPU interacts with a </a:t>
            </a:r>
            <a:r>
              <a:rPr lang="en-US" altLang="ko-KR" i="1" dirty="0" smtClean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Contains a set of </a:t>
            </a:r>
            <a:r>
              <a:rPr lang="en-US" altLang="ko-KR" i="1" dirty="0" smtClean="0">
                <a:ea typeface="굴림" charset="-127"/>
              </a:rPr>
              <a:t>registers</a:t>
            </a:r>
            <a:r>
              <a:rPr lang="en-US" altLang="ko-KR" dirty="0" smtClean="0">
                <a:ea typeface="굴림" charset="-127"/>
              </a:rPr>
              <a:t> that </a:t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dirty="0" smtClean="0">
                <a:ea typeface="굴림" charset="-127"/>
              </a:rPr>
              <a:t>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May contain memory for request </a:t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dirty="0" smtClean="0">
                <a:ea typeface="굴림" charset="-127"/>
              </a:rPr>
              <a:t>queues or bit-mapped images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Regardless of the complexity of the connections and buses, 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I/O instructions: </a:t>
            </a:r>
            <a:r>
              <a:rPr lang="en-US" altLang="ko-KR" dirty="0" smtClean="0">
                <a:ea typeface="굴림" charset="-127"/>
              </a:rPr>
              <a:t>in/out instructions</a:t>
            </a:r>
            <a:endParaRPr lang="en-US" altLang="ko-KR" dirty="0" smtClean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Example from the Intel architecture: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Memory mapped I/O: </a:t>
            </a:r>
            <a:r>
              <a:rPr lang="en-US" altLang="ko-KR" dirty="0" smtClean="0">
                <a:ea typeface="굴림" charset="-127"/>
              </a:rPr>
              <a:t>load/store instructions</a:t>
            </a:r>
            <a:endParaRPr lang="en-US" altLang="ko-KR" dirty="0" smtClean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I/O accomplished with load and store instructions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53490" cy="533400"/>
          </a:xfrm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How does the processor actually talk to the device?</a:t>
            </a:r>
          </a:p>
        </p:txBody>
      </p:sp>
      <p:grpSp>
        <p:nvGrpSpPr>
          <p:cNvPr id="838761" name="Group 105"/>
          <p:cNvGrpSpPr>
            <a:grpSpLocks/>
          </p:cNvGrpSpPr>
          <p:nvPr/>
        </p:nvGrpSpPr>
        <p:grpSpPr bwMode="auto">
          <a:xfrm>
            <a:off x="5780090" y="533400"/>
            <a:ext cx="3243263" cy="3871914"/>
            <a:chOff x="3641" y="336"/>
            <a:chExt cx="2043" cy="2439"/>
          </a:xfrm>
        </p:grpSpPr>
        <p:grpSp>
          <p:nvGrpSpPr>
            <p:cNvPr id="30749" name="Group 94"/>
            <p:cNvGrpSpPr>
              <a:grpSpLocks/>
            </p:cNvGrpSpPr>
            <p:nvPr/>
          </p:nvGrpSpPr>
          <p:grpSpPr bwMode="auto">
            <a:xfrm>
              <a:off x="3641" y="816"/>
              <a:ext cx="2043" cy="1959"/>
              <a:chOff x="2302" y="880"/>
              <a:chExt cx="2043" cy="1959"/>
            </a:xfrm>
          </p:grpSpPr>
          <p:sp>
            <p:nvSpPr>
              <p:cNvPr id="30751" name="Rectangle 58"/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30752" name="Group 66"/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30758" name="Rectangle 59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30759" name="Rectangle 6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30760" name="Rectangle 61"/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30761" name="Rectangle 62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30753" name="Rectangle 63"/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30754" name="Text Box 64"/>
              <p:cNvSpPr txBox="1">
                <a:spLocks noChangeArrowheads="1"/>
              </p:cNvSpPr>
              <p:nvPr/>
            </p:nvSpPr>
            <p:spPr bwMode="auto">
              <a:xfrm>
                <a:off x="2373" y="2233"/>
                <a:ext cx="797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Registers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30755" name="Rectangle 65"/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30756" name="Text Box 69"/>
              <p:cNvSpPr txBox="1">
                <a:spLocks noChangeArrowheads="1"/>
              </p:cNvSpPr>
              <p:nvPr/>
            </p:nvSpPr>
            <p:spPr bwMode="auto">
              <a:xfrm>
                <a:off x="3077" y="2433"/>
                <a:ext cx="1268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latin typeface="Gill Sans" charset="0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latin typeface="Gill Sans" charset="0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30757" name="Rectangle 78"/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30750" name="Picture 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8762" name="Group 106"/>
          <p:cNvGrpSpPr>
            <a:grpSpLocks/>
          </p:cNvGrpSpPr>
          <p:nvPr/>
        </p:nvGrpSpPr>
        <p:grpSpPr bwMode="auto">
          <a:xfrm>
            <a:off x="1939027" y="1565278"/>
            <a:ext cx="3849937" cy="1163639"/>
            <a:chOff x="1221" y="986"/>
            <a:chExt cx="2410" cy="733"/>
          </a:xfrm>
        </p:grpSpPr>
        <p:sp>
          <p:nvSpPr>
            <p:cNvPr id="30747" name="Line 87"/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45" name="Freeform 83"/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46" name="Text Box 84"/>
            <p:cNvSpPr txBox="1">
              <a:spLocks noChangeArrowheads="1"/>
            </p:cNvSpPr>
            <p:nvPr/>
          </p:nvSpPr>
          <p:spPr bwMode="auto">
            <a:xfrm>
              <a:off x="2917" y="986"/>
              <a:ext cx="714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00" b="0" smtClean="0">
                  <a:latin typeface="Gill Sans" charset="0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8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748" name="Text Box 89"/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00" b="0">
                  <a:latin typeface="Gill Sans" charset="0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838760" name="Group 104"/>
          <p:cNvGrpSpPr>
            <a:grpSpLocks/>
          </p:cNvGrpSpPr>
          <p:nvPr/>
        </p:nvGrpSpPr>
        <p:grpSpPr bwMode="auto">
          <a:xfrm>
            <a:off x="838200" y="609600"/>
            <a:ext cx="5521325" cy="1223963"/>
            <a:chOff x="528" y="384"/>
            <a:chExt cx="3478" cy="771"/>
          </a:xfrm>
        </p:grpSpPr>
        <p:sp>
          <p:nvSpPr>
            <p:cNvPr id="30739" name="Rectangle 9"/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40" name="Group 102"/>
            <p:cNvGrpSpPr>
              <a:grpSpLocks/>
            </p:cNvGrpSpPr>
            <p:nvPr/>
          </p:nvGrpSpPr>
          <p:grpSpPr bwMode="auto">
            <a:xfrm>
              <a:off x="528" y="384"/>
              <a:ext cx="3432" cy="771"/>
              <a:chOff x="528" y="384"/>
              <a:chExt cx="3432" cy="771"/>
            </a:xfrm>
          </p:grpSpPr>
          <p:sp>
            <p:nvSpPr>
              <p:cNvPr id="30741" name="Freeform 100"/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2" name="Rectangle 11"/>
              <p:cNvSpPr>
                <a:spLocks noChangeArrowheads="1"/>
              </p:cNvSpPr>
              <p:nvPr/>
            </p:nvSpPr>
            <p:spPr bwMode="auto">
              <a:xfrm>
                <a:off x="1632" y="384"/>
                <a:ext cx="14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30743" name="Oval 86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30744" name="Rectangle 101"/>
              <p:cNvSpPr>
                <a:spLocks noChangeArrowheads="1"/>
              </p:cNvSpPr>
              <p:nvPr/>
            </p:nvSpPr>
            <p:spPr bwMode="auto">
              <a:xfrm>
                <a:off x="3344" y="416"/>
                <a:ext cx="616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838759" name="Group 103"/>
          <p:cNvGrpSpPr>
            <a:grpSpLocks/>
          </p:cNvGrpSpPr>
          <p:nvPr/>
        </p:nvGrpSpPr>
        <p:grpSpPr bwMode="auto">
          <a:xfrm>
            <a:off x="762001" y="914400"/>
            <a:ext cx="4114801" cy="1905000"/>
            <a:chOff x="480" y="576"/>
            <a:chExt cx="2592" cy="1200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34" name="Rectangle 85"/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30735" name="Oval 93"/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6" name="Oval 95"/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7" name="Line 96"/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38" name="Line 88"/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38765" name="Group 109"/>
          <p:cNvGrpSpPr>
            <a:grpSpLocks/>
          </p:cNvGrpSpPr>
          <p:nvPr/>
        </p:nvGrpSpPr>
        <p:grpSpPr bwMode="auto">
          <a:xfrm>
            <a:off x="2286000" y="1676402"/>
            <a:ext cx="2133600" cy="774701"/>
            <a:chOff x="1440" y="1056"/>
            <a:chExt cx="1344" cy="488"/>
          </a:xfrm>
        </p:grpSpPr>
        <p:grpSp>
          <p:nvGrpSpPr>
            <p:cNvPr id="30729" name="Group 107"/>
            <p:cNvGrpSpPr>
              <a:grpSpLocks/>
            </p:cNvGrpSpPr>
            <p:nvPr/>
          </p:nvGrpSpPr>
          <p:grpSpPr bwMode="auto">
            <a:xfrm>
              <a:off x="1440" y="1056"/>
              <a:ext cx="985" cy="488"/>
              <a:chOff x="1440" y="1056"/>
              <a:chExt cx="985" cy="488"/>
            </a:xfrm>
          </p:grpSpPr>
          <p:sp>
            <p:nvSpPr>
              <p:cNvPr id="30731" name="Text Box 97"/>
              <p:cNvSpPr txBox="1">
                <a:spLocks noChangeArrowheads="1"/>
              </p:cNvSpPr>
              <p:nvPr/>
            </p:nvSpPr>
            <p:spPr bwMode="auto">
              <a:xfrm>
                <a:off x="1440" y="1138"/>
                <a:ext cx="985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30732" name="Line 98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0" name="Line 108"/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45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r>
              <a:rPr lang="en-US" dirty="0" smtClean="0"/>
              <a:t>Example: Memory-Mapped Display Controller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838200"/>
            <a:ext cx="6400801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Memory-Mapped:</a:t>
            </a:r>
          </a:p>
          <a:p>
            <a:pPr lvl="1"/>
            <a:r>
              <a:rPr lang="en-US" sz="2400" dirty="0" smtClean="0"/>
              <a:t>Hardware maps control registers and display memory into physical address space</a:t>
            </a:r>
          </a:p>
          <a:p>
            <a:pPr lvl="2"/>
            <a:r>
              <a:rPr lang="en-US" dirty="0" smtClean="0"/>
              <a:t>Addresses set by HW jumpers or at boot time</a:t>
            </a:r>
          </a:p>
          <a:p>
            <a:pPr lvl="1"/>
            <a:r>
              <a:rPr lang="en-US" sz="2400" dirty="0" smtClean="0"/>
              <a:t>Simply writing to display memory (also called the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frame buffer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) changes image on screen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0x8000F000 — 0x8000FFFF</a:t>
            </a:r>
          </a:p>
          <a:p>
            <a:pPr lvl="1"/>
            <a:r>
              <a:rPr lang="en-US" sz="2400" dirty="0" smtClean="0"/>
              <a:t>Writing graphics description to </a:t>
            </a:r>
            <a:r>
              <a:rPr lang="en-US" sz="2400" dirty="0" err="1" smtClean="0"/>
              <a:t>cmd</a:t>
            </a:r>
            <a:r>
              <a:rPr lang="en-US" sz="2400" dirty="0" smtClean="0"/>
              <a:t> queue</a:t>
            </a:r>
          </a:p>
          <a:p>
            <a:pPr lvl="2"/>
            <a:r>
              <a:rPr lang="en-US" dirty="0" smtClean="0"/>
              <a:t>Say enter a set of triangles describing some scene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0x80010000 — 0x8001FFFF</a:t>
            </a:r>
          </a:p>
          <a:p>
            <a:pPr lvl="1"/>
            <a:r>
              <a:rPr lang="en-US" sz="2400" dirty="0" smtClean="0"/>
              <a:t>Writing to the command register may cause on-board graphics hardware to do something</a:t>
            </a:r>
          </a:p>
          <a:p>
            <a:pPr lvl="2"/>
            <a:r>
              <a:rPr lang="en-US" dirty="0" smtClean="0"/>
              <a:t>Say render the above scene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0x0007F004</a:t>
            </a:r>
          </a:p>
          <a:p>
            <a:r>
              <a:rPr lang="en-US" dirty="0" smtClean="0"/>
              <a:t>Can protect with address translation</a:t>
            </a:r>
            <a:endParaRPr lang="en-US" dirty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6307137" y="908050"/>
            <a:ext cx="2608263" cy="5600700"/>
            <a:chOff x="3685" y="572"/>
            <a:chExt cx="1643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Display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3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  <a:endParaRPr lang="en-US" dirty="0" smtClean="0">
                <a:latin typeface="Helvetica" charset="0"/>
              </a:endParaRPr>
            </a:p>
            <a:p>
              <a:r>
                <a:rPr lang="en-US" dirty="0" smtClean="0">
                  <a:latin typeface="Helvetica" charset="0"/>
                </a:rPr>
                <a:t>Address</a:t>
              </a:r>
              <a:endParaRPr lang="en-US" dirty="0">
                <a:latin typeface="Helvetica" charset="0"/>
              </a:endParaRP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Graphics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Command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911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Midterm </a:t>
            </a:r>
            <a:r>
              <a:rPr lang="en-US" sz="2800" dirty="0"/>
              <a:t>2 coming up on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Mon 10/23 6:30-8:00PM</a:t>
            </a:r>
          </a:p>
          <a:p>
            <a:pPr lvl="1"/>
            <a:r>
              <a:rPr lang="en-US" sz="2400" dirty="0"/>
              <a:t>All topics up to and including Lecture 16 </a:t>
            </a:r>
          </a:p>
          <a:p>
            <a:pPr lvl="2"/>
            <a:r>
              <a:rPr lang="en-US" sz="2400" dirty="0"/>
              <a:t>Focus will be on Lectures 10 – 16 and associated readings</a:t>
            </a:r>
          </a:p>
          <a:p>
            <a:pPr lvl="2"/>
            <a:r>
              <a:rPr lang="en-US" sz="2400" dirty="0"/>
              <a:t>Projects 1 and 2</a:t>
            </a:r>
          </a:p>
          <a:p>
            <a:pPr lvl="2"/>
            <a:r>
              <a:rPr lang="en-US" sz="2400" dirty="0"/>
              <a:t>Homework 0 – 2  </a:t>
            </a:r>
          </a:p>
          <a:p>
            <a:pPr lvl="1"/>
            <a:r>
              <a:rPr lang="en-US" sz="2400" dirty="0"/>
              <a:t>Closed book</a:t>
            </a:r>
          </a:p>
          <a:p>
            <a:pPr lvl="1"/>
            <a:r>
              <a:rPr lang="en-US" sz="2400" dirty="0"/>
              <a:t>2 pages hand-written notes both sides</a:t>
            </a:r>
          </a:p>
          <a:p>
            <a:pPr lvl="1"/>
            <a:r>
              <a:rPr lang="en-US" sz="2400" dirty="0"/>
              <a:t>Room assignment</a:t>
            </a:r>
          </a:p>
          <a:p>
            <a:pPr lvl="2"/>
            <a:r>
              <a:rPr lang="en-US" dirty="0"/>
              <a:t>Li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Shing</a:t>
            </a:r>
            <a:r>
              <a:rPr lang="en-US" dirty="0"/>
              <a:t>, GPB 100, </a:t>
            </a:r>
            <a:r>
              <a:rPr lang="en-US" dirty="0" err="1"/>
              <a:t>Kreober</a:t>
            </a:r>
            <a:r>
              <a:rPr lang="en-US" dirty="0"/>
              <a:t> </a:t>
            </a:r>
            <a:r>
              <a:rPr lang="en-US" dirty="0" smtClean="0"/>
              <a:t>160</a:t>
            </a:r>
          </a:p>
          <a:p>
            <a:endParaRPr lang="en-US" dirty="0"/>
          </a:p>
          <a:p>
            <a:r>
              <a:rPr lang="en-US" dirty="0" smtClean="0"/>
              <a:t>Project 2 Design Documents due today! </a:t>
            </a:r>
          </a:p>
          <a:p>
            <a:r>
              <a:rPr lang="en-US" dirty="0" smtClean="0"/>
              <a:t>Sign up: Project 2 Design Reviews!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8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</a:t>
            </a:r>
            <a:r>
              <a:rPr lang="en-US" sz="2000" dirty="0" smtClean="0">
                <a:ea typeface="MS PGothic" charset="0"/>
                <a:sym typeface="Symbol" charset="0"/>
              </a:rPr>
              <a:t>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r>
              <a:rPr lang="en-US" sz="2000" dirty="0" smtClean="0">
                <a:ea typeface="MS PGothic" charset="0"/>
              </a:rPr>
              <a:t/>
            </a:r>
            <a:br>
              <a:rPr lang="en-US" sz="2000" dirty="0" smtClean="0">
                <a:ea typeface="MS PGothic" charset="0"/>
              </a:rPr>
            </a:br>
            <a:r>
              <a:rPr lang="en-US" sz="2000" dirty="0" smtClean="0">
                <a:ea typeface="MS PGothic" charset="0"/>
              </a:rPr>
              <a:t>data blocks </a:t>
            </a:r>
            <a:r>
              <a:rPr lang="en-US" sz="2000" dirty="0">
                <a:ea typeface="MS PGothic" charset="0"/>
              </a:rPr>
              <a:t>to/from </a:t>
            </a:r>
            <a:r>
              <a:rPr lang="en-US" sz="2000" dirty="0" smtClean="0">
                <a:ea typeface="MS PGothic" charset="0"/>
              </a:rPr>
              <a:t/>
            </a:r>
            <a:br>
              <a:rPr lang="en-US" sz="2000" dirty="0" smtClean="0">
                <a:ea typeface="MS PGothic" charset="0"/>
              </a:rPr>
            </a:br>
            <a:r>
              <a:rPr lang="en-US" sz="2000" dirty="0" smtClean="0">
                <a:ea typeface="MS PGothic" charset="0"/>
              </a:rPr>
              <a:t>memory </a:t>
            </a:r>
            <a:r>
              <a:rPr lang="en-US" sz="2000" dirty="0">
                <a:ea typeface="MS PGothic" charset="0"/>
              </a:rPr>
              <a:t>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 smtClean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 smtClean="0">
                <a:ea typeface="MS PGothic" charset="0"/>
              </a:rPr>
              <a:t>Sample </a:t>
            </a:r>
            <a:r>
              <a:rPr lang="en-US" dirty="0">
                <a:ea typeface="MS PGothic" charset="0"/>
              </a:rPr>
              <a:t>interaction </a:t>
            </a:r>
            <a:r>
              <a:rPr lang="en-US" dirty="0" smtClean="0">
                <a:ea typeface="MS PGothic" charset="0"/>
              </a:rPr>
              <a:t/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</a:t>
            </a:r>
            <a:r>
              <a:rPr lang="en-US" dirty="0" smtClean="0">
                <a:ea typeface="MS PGothic" charset="0"/>
              </a:rPr>
              <a:t>controller</a:t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</a:t>
            </a:r>
            <a:r>
              <a:rPr lang="en-US" dirty="0">
                <a:ea typeface="MS PGothic" charset="0"/>
              </a:rPr>
              <a:t>from </a:t>
            </a:r>
            <a:r>
              <a:rPr lang="en-US" dirty="0" smtClean="0">
                <a:ea typeface="MS PGothic" charset="0"/>
              </a:rPr>
              <a:t>OSC book):</a:t>
            </a:r>
            <a:endParaRPr lang="en-US" dirty="0">
              <a:ea typeface="MS PGothic" charset="0"/>
            </a:endParaRP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4600" y="3082751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5400" y="3479800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876800" y="4876800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065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The Requirements of I/O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05800" cy="5105400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So far in this course:</a:t>
            </a:r>
          </a:p>
          <a:p>
            <a:pPr lvl="1"/>
            <a:r>
              <a:rPr lang="en-US" altLang="ko-KR" sz="2400" dirty="0" smtClean="0"/>
              <a:t>We have learned how to manage CPU and memory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What about I/O?</a:t>
            </a:r>
          </a:p>
          <a:p>
            <a:pPr lvl="1"/>
            <a:r>
              <a:rPr lang="en-US" altLang="ko-KR" sz="2400" dirty="0" smtClean="0"/>
              <a:t>Without I/O, computers are useless (disembodied brains?)</a:t>
            </a:r>
          </a:p>
          <a:p>
            <a:pPr lvl="1"/>
            <a:r>
              <a:rPr lang="en-US" altLang="ko-KR" sz="2400" dirty="0" smtClean="0"/>
              <a:t>But… thousands of devices, each slightly different</a:t>
            </a:r>
          </a:p>
          <a:p>
            <a:pPr lvl="2"/>
            <a:r>
              <a:rPr lang="en-US" altLang="ko-KR" sz="2400" dirty="0" smtClean="0"/>
              <a:t>How can we standardize the interfaces to these devices?</a:t>
            </a:r>
          </a:p>
          <a:p>
            <a:pPr lvl="1"/>
            <a:r>
              <a:rPr lang="en-US" altLang="ko-KR" sz="2400" dirty="0" smtClean="0"/>
              <a:t>Devices unreliable: media failures and transmission errors</a:t>
            </a:r>
          </a:p>
          <a:p>
            <a:pPr lvl="2"/>
            <a:r>
              <a:rPr lang="en-US" altLang="ko-KR" sz="2400" dirty="0" smtClean="0"/>
              <a:t>How can we make them reliable???</a:t>
            </a:r>
          </a:p>
          <a:p>
            <a:pPr lvl="1"/>
            <a:r>
              <a:rPr lang="en-US" altLang="ko-KR" sz="2400" dirty="0" smtClean="0"/>
              <a:t>Devices unpredictable and/or slow</a:t>
            </a:r>
          </a:p>
          <a:p>
            <a:pPr lvl="2"/>
            <a:r>
              <a:rPr lang="en-US" altLang="ko-KR" sz="2400" dirty="0" smtClean="0"/>
              <a:t>How can we manage them if we don’t know what they will do or how they will perform?</a:t>
            </a:r>
          </a:p>
        </p:txBody>
      </p:sp>
    </p:spTree>
    <p:extLst>
      <p:ext uri="{BB962C8B-B14F-4D97-AF65-F5344CB8AC3E}">
        <p14:creationId xmlns:p14="http://schemas.microsoft.com/office/powerpoint/2010/main" val="3689786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</a:t>
            </a:r>
            <a:r>
              <a:rPr lang="en-US" sz="2000" dirty="0" smtClean="0">
                <a:ea typeface="MS PGothic" charset="0"/>
                <a:sym typeface="Symbol" charset="0"/>
              </a:rPr>
              <a:t>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r>
              <a:rPr lang="en-US" sz="2000" dirty="0" smtClean="0">
                <a:ea typeface="MS PGothic" charset="0"/>
              </a:rPr>
              <a:t/>
            </a:r>
            <a:br>
              <a:rPr lang="en-US" sz="2000" dirty="0" smtClean="0">
                <a:ea typeface="MS PGothic" charset="0"/>
              </a:rPr>
            </a:br>
            <a:r>
              <a:rPr lang="en-US" sz="2000" dirty="0" smtClean="0">
                <a:ea typeface="MS PGothic" charset="0"/>
              </a:rPr>
              <a:t>data blocks </a:t>
            </a:r>
            <a:r>
              <a:rPr lang="en-US" sz="2000" dirty="0">
                <a:ea typeface="MS PGothic" charset="0"/>
              </a:rPr>
              <a:t>to/from </a:t>
            </a:r>
            <a:r>
              <a:rPr lang="en-US" sz="2000" dirty="0" smtClean="0">
                <a:ea typeface="MS PGothic" charset="0"/>
              </a:rPr>
              <a:t/>
            </a:r>
            <a:br>
              <a:rPr lang="en-US" sz="2000" dirty="0" smtClean="0">
                <a:ea typeface="MS PGothic" charset="0"/>
              </a:rPr>
            </a:br>
            <a:r>
              <a:rPr lang="en-US" sz="2000" dirty="0" smtClean="0">
                <a:ea typeface="MS PGothic" charset="0"/>
              </a:rPr>
              <a:t>memory </a:t>
            </a:r>
            <a:r>
              <a:rPr lang="en-US" sz="2000" dirty="0">
                <a:ea typeface="MS PGothic" charset="0"/>
              </a:rPr>
              <a:t>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 smtClean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 smtClean="0">
                <a:ea typeface="MS PGothic" charset="0"/>
              </a:rPr>
              <a:t>Sample </a:t>
            </a:r>
            <a:r>
              <a:rPr lang="en-US" dirty="0">
                <a:ea typeface="MS PGothic" charset="0"/>
              </a:rPr>
              <a:t>interaction </a:t>
            </a:r>
            <a:r>
              <a:rPr lang="en-US" dirty="0" smtClean="0">
                <a:ea typeface="MS PGothic" charset="0"/>
              </a:rPr>
              <a:t/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</a:t>
            </a:r>
            <a:r>
              <a:rPr lang="en-US" dirty="0" smtClean="0">
                <a:ea typeface="MS PGothic" charset="0"/>
              </a:rPr>
              <a:t>controller</a:t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</a:t>
            </a:r>
            <a:r>
              <a:rPr lang="en-US" dirty="0">
                <a:ea typeface="MS PGothic" charset="0"/>
              </a:rPr>
              <a:t>from </a:t>
            </a:r>
            <a:r>
              <a:rPr lang="en-US" dirty="0" smtClean="0">
                <a:ea typeface="MS PGothic" charset="0"/>
              </a:rPr>
              <a:t>OSC book):</a:t>
            </a:r>
            <a:endParaRPr lang="en-US" dirty="0">
              <a:ea typeface="MS PGothic" charset="0"/>
            </a:endParaRP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0387" y="457200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562600" y="3429001"/>
            <a:ext cx="1219200" cy="1142999"/>
            <a:chOff x="5562600" y="3429001"/>
            <a:chExt cx="1219200" cy="114299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5026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26" y="152400"/>
            <a:ext cx="7182074" cy="50270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r>
              <a:rPr lang="en-US" dirty="0">
                <a:ea typeface="MS PGothic" charset="0"/>
              </a:rPr>
              <a:t>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94305"/>
            <a:ext cx="8686800" cy="5397375"/>
          </a:xfrm>
          <a:noFill/>
        </p:spPr>
        <p:txBody>
          <a:bodyPr lIns="63500" tIns="25400" rIns="63500" bIns="25400"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 smtClean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implements a set of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 smtClean="0">
                <a:ea typeface="Gulim" panose="020B0600000101010101" pitchFamily="34" charset="-127"/>
              </a:rPr>
              <a:t> like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Top half will </a:t>
            </a:r>
            <a:r>
              <a:rPr lang="en-US" altLang="ko-KR" i="1" dirty="0" smtClean="0">
                <a:ea typeface="Gulim" panose="020B0600000101010101" pitchFamily="34" charset="-127"/>
              </a:rPr>
              <a:t>start</a:t>
            </a:r>
            <a:r>
              <a:rPr lang="en-US" altLang="ko-KR" dirty="0" smtClean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79573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Life Cycle of An I/O Request</a:t>
            </a:r>
            <a:endParaRPr lang="en-US" altLang="ko-KR" sz="1800" smtClean="0">
              <a:ea typeface="Gulim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3613150" y="77152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3498850"/>
            <a:ext cx="1943270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14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66800" y="4419600"/>
            <a:ext cx="1943270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30325" y="5486400"/>
            <a:ext cx="1428705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14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43013" y="2209800"/>
            <a:ext cx="1505971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439863" y="838200"/>
            <a:ext cx="1246156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2463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Performance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441"/>
            <a:ext cx="8229600" cy="521572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Response Time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  <a:r>
              <a:rPr lang="en-US" sz="2800" i="1" dirty="0" smtClean="0">
                <a:solidFill>
                  <a:srgbClr val="FF0000"/>
                </a:solidFill>
              </a:rPr>
              <a:t> Latency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Time to perform an operation(s)</a:t>
            </a:r>
          </a:p>
          <a:p>
            <a:endParaRPr lang="en-US" sz="28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Bandwidth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  <a:r>
              <a:rPr lang="en-US" sz="2800" i="1" dirty="0" smtClean="0">
                <a:solidFill>
                  <a:srgbClr val="FF0000"/>
                </a:solidFill>
              </a:rPr>
              <a:t> Throughput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Rate at which operations are performed (op/s)</a:t>
            </a:r>
          </a:p>
          <a:p>
            <a:pPr lvl="1"/>
            <a:r>
              <a:rPr lang="en-US" sz="2400" dirty="0" smtClean="0"/>
              <a:t>Files: </a:t>
            </a:r>
            <a:r>
              <a:rPr lang="en-US" sz="2400" dirty="0"/>
              <a:t>M</a:t>
            </a:r>
            <a:r>
              <a:rPr lang="en-US" sz="2400" dirty="0" smtClean="0"/>
              <a:t>B/s, Networks: Mb/s, Arithmetic: GFLOP/s</a:t>
            </a:r>
          </a:p>
          <a:p>
            <a:pPr lvl="1"/>
            <a:endParaRPr lang="en-US" sz="24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Start up </a:t>
            </a:r>
            <a:r>
              <a:rPr lang="en-US" sz="2800" dirty="0" smtClean="0">
                <a:solidFill>
                  <a:srgbClr val="FF0000"/>
                </a:solidFill>
              </a:rPr>
              <a:t>or “Overhead”: </a:t>
            </a:r>
            <a:r>
              <a:rPr lang="en-US" sz="2800" dirty="0" smtClean="0"/>
              <a:t>time to initiate an operation</a:t>
            </a:r>
          </a:p>
          <a:p>
            <a:endParaRPr lang="en-US" sz="2800" dirty="0" smtClean="0"/>
          </a:p>
          <a:p>
            <a:r>
              <a:rPr lang="en-US" sz="2800" dirty="0" smtClean="0"/>
              <a:t>Most I/O operations are roughly linear in </a:t>
            </a:r>
            <a:r>
              <a:rPr lang="en-US" sz="2800" i="1" dirty="0" smtClean="0"/>
              <a:t>n</a:t>
            </a:r>
            <a:r>
              <a:rPr lang="en-US" sz="2800" dirty="0" smtClean="0"/>
              <a:t> bytes</a:t>
            </a:r>
          </a:p>
          <a:p>
            <a:pPr lvl="1"/>
            <a:r>
              <a:rPr lang="en-US" sz="2400" dirty="0" smtClean="0"/>
              <a:t>Latency(n) = Overhead + n/</a:t>
            </a:r>
            <a:r>
              <a:rPr lang="en-US" sz="2400" dirty="0" err="1" smtClean="0"/>
              <a:t>TransferCapacity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197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</a:t>
            </a:r>
            <a:r>
              <a:rPr lang="en-US" dirty="0"/>
              <a:t>F</a:t>
            </a:r>
            <a:r>
              <a:rPr lang="en-US" dirty="0" smtClean="0"/>
              <a:t>ast Network)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1 Gb/s link (B = 125 </a:t>
            </a:r>
            <a:r>
              <a:rPr lang="en-US" dirty="0"/>
              <a:t>M</a:t>
            </a:r>
            <a:r>
              <a:rPr lang="en-US" dirty="0" smtClean="0"/>
              <a:t>B/s)</a:t>
            </a:r>
          </a:p>
          <a:p>
            <a:pPr lvl="1"/>
            <a:r>
              <a:rPr lang="en-US" dirty="0" smtClean="0"/>
              <a:t>With a startup cost S = 1 </a:t>
            </a:r>
            <a:r>
              <a:rPr lang="en-US" dirty="0" err="1" smtClean="0"/>
              <a:t>ms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/>
              <a:t>Latency(n) = S</a:t>
            </a:r>
            <a:r>
              <a:rPr lang="en-US" dirty="0" smtClean="0"/>
              <a:t> </a:t>
            </a:r>
            <a:r>
              <a:rPr lang="en-US" dirty="0"/>
              <a:t>+ n</a:t>
            </a:r>
            <a:r>
              <a:rPr lang="en-US" dirty="0" smtClean="0"/>
              <a:t>/B</a:t>
            </a:r>
          </a:p>
          <a:p>
            <a:pPr lvl="1"/>
            <a:r>
              <a:rPr lang="en-US" dirty="0" smtClean="0"/>
              <a:t>Bandwidth = n</a:t>
            </a:r>
            <a:r>
              <a:rPr lang="en-US" dirty="0"/>
              <a:t>/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en-US" dirty="0"/>
              <a:t>+ n</a:t>
            </a:r>
            <a:r>
              <a:rPr lang="en-US" dirty="0" smtClean="0"/>
              <a:t>/B) = B*n/(B*S + n) = B/(B*S/n + 1)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3250" y="1528433"/>
            <a:ext cx="5441950" cy="4415167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353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</a:t>
            </a:r>
            <a:r>
              <a:rPr lang="en-US" dirty="0"/>
              <a:t>F</a:t>
            </a:r>
            <a:r>
              <a:rPr lang="en-US" dirty="0" smtClean="0"/>
              <a:t>ast Network)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1 Gb/s link (B = 125 </a:t>
            </a:r>
            <a:r>
              <a:rPr lang="en-US" dirty="0"/>
              <a:t>M</a:t>
            </a:r>
            <a:r>
              <a:rPr lang="en-US" dirty="0" smtClean="0"/>
              <a:t>B/s)</a:t>
            </a:r>
          </a:p>
          <a:p>
            <a:pPr lvl="1"/>
            <a:r>
              <a:rPr lang="en-US" dirty="0" smtClean="0"/>
              <a:t>With a startup cost S = 1 </a:t>
            </a:r>
            <a:r>
              <a:rPr lang="en-US" dirty="0" err="1" smtClean="0"/>
              <a:t>ms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/>
              <a:t>Bandwidth = </a:t>
            </a:r>
            <a:r>
              <a:rPr lang="en-US" dirty="0" smtClean="0"/>
              <a:t>B</a:t>
            </a:r>
            <a:r>
              <a:rPr lang="en-US" dirty="0"/>
              <a:t>/(B*S/n + 1)</a:t>
            </a:r>
          </a:p>
          <a:p>
            <a:pPr lvl="1"/>
            <a:r>
              <a:rPr lang="en-US" dirty="0" smtClean="0"/>
              <a:t>half-</a:t>
            </a:r>
            <a:r>
              <a:rPr lang="en-US" dirty="0"/>
              <a:t>power point occurs at n=S*</a:t>
            </a:r>
            <a:r>
              <a:rPr lang="en-US" dirty="0" smtClean="0"/>
              <a:t>B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Bandwidth = B/2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873250" y="1528433"/>
            <a:ext cx="5441950" cy="4415167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589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at 10 </a:t>
            </a:r>
            <a:r>
              <a:rPr lang="en-US" dirty="0" err="1" smtClean="0"/>
              <a:t>ms</a:t>
            </a:r>
            <a:r>
              <a:rPr lang="en-US" dirty="0" smtClean="0"/>
              <a:t> startup (like Disk)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731000" cy="546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9212" y="4724400"/>
            <a:ext cx="2090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b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n </a:t>
            </a:r>
            <a:r>
              <a:rPr lang="en-US" b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= 1,250,000 bytes!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9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Peak BW for I/O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651"/>
            <a:ext cx="8382000" cy="5633749"/>
          </a:xfrm>
        </p:spPr>
        <p:txBody>
          <a:bodyPr>
            <a:normAutofit/>
          </a:bodyPr>
          <a:lstStyle/>
          <a:p>
            <a:r>
              <a:rPr lang="en-US" dirty="0" smtClean="0"/>
              <a:t>Bus Speed</a:t>
            </a:r>
          </a:p>
          <a:p>
            <a:pPr lvl="1"/>
            <a:r>
              <a:rPr lang="en-US" dirty="0" smtClean="0"/>
              <a:t>PCI-X: 1064 MB/s = 133 MHz x 64 bit (per lane)</a:t>
            </a:r>
          </a:p>
          <a:p>
            <a:pPr lvl="1"/>
            <a:r>
              <a:rPr lang="en-US" dirty="0" smtClean="0"/>
              <a:t>ULTRA WIDE SCSI: 40 MB/s</a:t>
            </a:r>
          </a:p>
          <a:p>
            <a:pPr lvl="1"/>
            <a:r>
              <a:rPr lang="en-US" dirty="0" smtClean="0"/>
              <a:t>Serial Attached SCSI &amp; Serial ATA &amp; </a:t>
            </a:r>
            <a:r>
              <a:rPr lang="en-US" dirty="0"/>
              <a:t>IEEE 1394 (</a:t>
            </a:r>
            <a:r>
              <a:rPr lang="en-US" dirty="0" err="1"/>
              <a:t>firewire</a:t>
            </a:r>
            <a:r>
              <a:rPr lang="en-US" dirty="0" smtClean="0"/>
              <a:t>): 1.6 Gb/s full duplex (200 MB/s)</a:t>
            </a:r>
          </a:p>
          <a:p>
            <a:pPr lvl="1"/>
            <a:r>
              <a:rPr lang="en-US" dirty="0" smtClean="0"/>
              <a:t>USB 3.0 – 5 Gb/s</a:t>
            </a:r>
          </a:p>
          <a:p>
            <a:pPr lvl="1"/>
            <a:r>
              <a:rPr lang="en-US" dirty="0" smtClean="0"/>
              <a:t>Thunderbolt 3 – 40 Gb/s 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Device Transfer Bandwidth</a:t>
            </a:r>
          </a:p>
          <a:p>
            <a:pPr lvl="1"/>
            <a:r>
              <a:rPr lang="en-US" dirty="0" smtClean="0"/>
              <a:t>Rotational speed of disk</a:t>
            </a:r>
          </a:p>
          <a:p>
            <a:pPr lvl="1"/>
            <a:r>
              <a:rPr lang="en-US" dirty="0" smtClean="0"/>
              <a:t>Write / Read rate of NAND flash</a:t>
            </a:r>
          </a:p>
          <a:p>
            <a:pPr lvl="1"/>
            <a:r>
              <a:rPr lang="en-US" dirty="0" smtClean="0"/>
              <a:t>Signaling rate of network link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Whatever is the bottleneck in the path…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31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Magnetic disks</a:t>
            </a:r>
          </a:p>
          <a:p>
            <a:pPr lvl="1"/>
            <a:r>
              <a:rPr lang="en-US" dirty="0" smtClean="0"/>
              <a:t>Storage that rarely becomes corrupted</a:t>
            </a:r>
          </a:p>
          <a:p>
            <a:pPr lvl="1"/>
            <a:r>
              <a:rPr lang="en-US" dirty="0" smtClean="0"/>
              <a:t>Large capacity at low cost</a:t>
            </a:r>
          </a:p>
          <a:p>
            <a:pPr lvl="1"/>
            <a:r>
              <a:rPr lang="en-US" dirty="0" smtClean="0"/>
              <a:t>Block level random access (except for SMR – later!)</a:t>
            </a:r>
          </a:p>
          <a:p>
            <a:pPr lvl="1"/>
            <a:r>
              <a:rPr lang="en-US" dirty="0" smtClean="0"/>
              <a:t>Slow performance for random access</a:t>
            </a:r>
          </a:p>
          <a:p>
            <a:pPr lvl="1"/>
            <a:r>
              <a:rPr lang="en-US" dirty="0" smtClean="0"/>
              <a:t>Better performance for sequential access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Flash memory</a:t>
            </a:r>
          </a:p>
          <a:p>
            <a:pPr lvl="1"/>
            <a:r>
              <a:rPr lang="en-US" dirty="0" smtClean="0"/>
              <a:t>Storage that rarely becomes corrupted</a:t>
            </a:r>
          </a:p>
          <a:p>
            <a:pPr lvl="1"/>
            <a:r>
              <a:rPr lang="en-US" dirty="0" smtClean="0"/>
              <a:t>Capacity at intermediate cost (5-20x disk)</a:t>
            </a:r>
          </a:p>
          <a:p>
            <a:pPr lvl="1"/>
            <a:r>
              <a:rPr lang="en-US" dirty="0" smtClean="0"/>
              <a:t>Block level random access</a:t>
            </a:r>
          </a:p>
          <a:p>
            <a:pPr lvl="1"/>
            <a:r>
              <a:rPr lang="en-US" dirty="0" smtClean="0"/>
              <a:t>Good performance for reads; worse for random writes</a:t>
            </a:r>
          </a:p>
          <a:p>
            <a:pPr lvl="1"/>
            <a:r>
              <a:rPr lang="en-US" dirty="0" smtClean="0"/>
              <a:t>Erasure requirement in large blocks</a:t>
            </a:r>
          </a:p>
          <a:p>
            <a:pPr lvl="1"/>
            <a:r>
              <a:rPr lang="en-US" dirty="0" smtClean="0"/>
              <a:t>Wear patterns issue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561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2098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814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736600"/>
          </a:xfrm>
        </p:spPr>
        <p:txBody>
          <a:bodyPr/>
          <a:lstStyle/>
          <a:p>
            <a:r>
              <a:rPr lang="en-US" dirty="0" smtClean="0"/>
              <a:t>OS Basics: I/O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4559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4290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4196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1054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816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60198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1049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30480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20574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752600"/>
            <a:ext cx="30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09800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Hardware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0" y="1828800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Software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860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Memory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95800"/>
            <a:ext cx="12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Networks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9400" y="6019800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Displays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61722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Inputs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447800"/>
            <a:ext cx="1000467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219200"/>
            <a:ext cx="146912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Address Spaces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1150" y="1447800"/>
            <a:ext cx="54694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Files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7000" y="2209800"/>
            <a:ext cx="46679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ISA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1219200"/>
            <a:ext cx="9875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Windows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69874" y="1447800"/>
            <a:ext cx="81990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Sockets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5052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7432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814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7432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9718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5336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90600"/>
            <a:ext cx="85702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Threads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1242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48" name="Curved Connector 47"/>
          <p:cNvCxnSpPr/>
          <p:nvPr/>
        </p:nvCxnSpPr>
        <p:spPr bwMode="auto">
          <a:xfrm rot="10800000" flipV="1">
            <a:off x="2971800" y="3124200"/>
            <a:ext cx="1981200" cy="1752600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rgbClr val="CC9966"/>
            </a:solidFill>
            <a:prstDash val="sysDash"/>
            <a:round/>
            <a:headEnd type="triangle" w="lg" len="sm"/>
            <a:tailEnd type="triangle"/>
          </a:ln>
          <a:effectLst/>
        </p:spPr>
      </p:cxnSp>
      <p:sp>
        <p:nvSpPr>
          <p:cNvPr id="54" name="Freeform 53"/>
          <p:cNvSpPr/>
          <p:nvPr/>
        </p:nvSpPr>
        <p:spPr>
          <a:xfrm>
            <a:off x="4343400" y="3200400"/>
            <a:ext cx="1622677" cy="1379014"/>
          </a:xfrm>
          <a:custGeom>
            <a:avLst/>
            <a:gdLst>
              <a:gd name="connsiteX0" fmla="*/ 617212 w 1622677"/>
              <a:gd name="connsiteY0" fmla="*/ 0 h 1379014"/>
              <a:gd name="connsiteX1" fmla="*/ 52741 w 1622677"/>
              <a:gd name="connsiteY1" fmla="*/ 211660 h 1379014"/>
              <a:gd name="connsiteX2" fmla="*/ 26281 w 1622677"/>
              <a:gd name="connsiteY2" fmla="*/ 626160 h 1379014"/>
              <a:gd name="connsiteX3" fmla="*/ 70380 w 1622677"/>
              <a:gd name="connsiteY3" fmla="*/ 1208225 h 1379014"/>
              <a:gd name="connsiteX4" fmla="*/ 405535 w 1622677"/>
              <a:gd name="connsiteY4" fmla="*/ 1375789 h 1379014"/>
              <a:gd name="connsiteX5" fmla="*/ 1622677 w 1622677"/>
              <a:gd name="connsiteY5" fmla="*/ 1322874 h 137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677" h="1379014">
                <a:moveTo>
                  <a:pt x="617212" y="0"/>
                </a:moveTo>
                <a:cubicBezTo>
                  <a:pt x="384220" y="53650"/>
                  <a:pt x="151229" y="107300"/>
                  <a:pt x="52741" y="211660"/>
                </a:cubicBezTo>
                <a:cubicBezTo>
                  <a:pt x="-45747" y="316020"/>
                  <a:pt x="23341" y="460066"/>
                  <a:pt x="26281" y="626160"/>
                </a:cubicBezTo>
                <a:cubicBezTo>
                  <a:pt x="29221" y="792254"/>
                  <a:pt x="7171" y="1083287"/>
                  <a:pt x="70380" y="1208225"/>
                </a:cubicBezTo>
                <a:cubicBezTo>
                  <a:pt x="133589" y="1333163"/>
                  <a:pt x="146819" y="1356681"/>
                  <a:pt x="405535" y="1375789"/>
                </a:cubicBezTo>
                <a:cubicBezTo>
                  <a:pt x="664251" y="1394897"/>
                  <a:pt x="1622677" y="1322874"/>
                  <a:pt x="1622677" y="1322874"/>
                </a:cubicBezTo>
              </a:path>
            </a:pathLst>
          </a:custGeom>
          <a:ln w="38100" cmpd="sng">
            <a:solidFill>
              <a:srgbClr val="CC9966"/>
            </a:solidFill>
            <a:prstDash val="dash"/>
            <a:headEnd type="triangl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05200" y="41148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0556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Amazing Magnetic Disk</a:t>
            </a:r>
            <a:endParaRPr lang="en-US" dirty="0"/>
          </a:p>
        </p:txBody>
      </p:sp>
      <p:pic>
        <p:nvPicPr>
          <p:cNvPr id="7" name="Content Placeholder 3" descr="disk-2.pdf"/>
          <p:cNvPicPr>
            <a:picLocks noChangeAspect="1"/>
          </p:cNvPicPr>
          <p:nvPr/>
        </p:nvPicPr>
        <p:blipFill>
          <a:blip r:embed="rId2"/>
          <a:srcRect l="-43220" r="-43220"/>
          <a:stretch>
            <a:fillRect/>
          </a:stretch>
        </p:blipFill>
        <p:spPr>
          <a:xfrm>
            <a:off x="2392128" y="990600"/>
            <a:ext cx="8733072" cy="5077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5" y="914401"/>
            <a:ext cx="5357155" cy="6095999"/>
          </a:xfrm>
        </p:spPr>
        <p:txBody>
          <a:bodyPr>
            <a:normAutofit/>
          </a:bodyPr>
          <a:lstStyle/>
          <a:p>
            <a:r>
              <a:rPr lang="en-US" dirty="0" smtClean="0"/>
              <a:t>Unit of Transfer: Sector</a:t>
            </a:r>
          </a:p>
          <a:p>
            <a:pPr lvl="1"/>
            <a:r>
              <a:rPr lang="en-US" dirty="0" smtClean="0"/>
              <a:t>Ring of sectors form a track</a:t>
            </a:r>
          </a:p>
          <a:p>
            <a:pPr lvl="1"/>
            <a:r>
              <a:rPr lang="en-US" dirty="0" smtClean="0"/>
              <a:t>Stack of tracks form a cylinder</a:t>
            </a:r>
          </a:p>
          <a:p>
            <a:pPr lvl="1"/>
            <a:r>
              <a:rPr lang="en-US" dirty="0" smtClean="0"/>
              <a:t>Heads position on cylinders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Disk Tracks ~ 1µm (micron) wide</a:t>
            </a:r>
            <a:endParaRPr lang="en-US" dirty="0"/>
          </a:p>
          <a:p>
            <a:pPr lvl="1"/>
            <a:r>
              <a:rPr lang="en-US" dirty="0"/>
              <a:t>Wavelength of light is ~ </a:t>
            </a:r>
            <a:r>
              <a:rPr lang="en-US" dirty="0" smtClean="0"/>
              <a:t>0.5µm</a:t>
            </a:r>
            <a:endParaRPr lang="en-US" dirty="0"/>
          </a:p>
          <a:p>
            <a:pPr lvl="1"/>
            <a:r>
              <a:rPr lang="en-US" dirty="0"/>
              <a:t>Resolution of human eye: </a:t>
            </a:r>
            <a:r>
              <a:rPr lang="en-US" dirty="0" smtClean="0"/>
              <a:t>50µm</a:t>
            </a:r>
            <a:endParaRPr lang="en-US" dirty="0"/>
          </a:p>
          <a:p>
            <a:pPr lvl="1"/>
            <a:r>
              <a:rPr lang="en-US" dirty="0"/>
              <a:t>100K </a:t>
            </a:r>
            <a:r>
              <a:rPr lang="en-US" dirty="0" smtClean="0"/>
              <a:t>tracks on </a:t>
            </a:r>
            <a:r>
              <a:rPr lang="en-US" dirty="0"/>
              <a:t>a typical 2.5” </a:t>
            </a:r>
            <a:r>
              <a:rPr lang="en-US" dirty="0" smtClean="0"/>
              <a:t>disk</a:t>
            </a:r>
          </a:p>
          <a:p>
            <a:pPr lvl="1"/>
            <a:endParaRPr lang="en-US" dirty="0"/>
          </a:p>
          <a:p>
            <a:r>
              <a:rPr lang="en-US" dirty="0"/>
              <a:t>Separated by unused guard regions</a:t>
            </a:r>
          </a:p>
          <a:p>
            <a:pPr lvl="1"/>
            <a:r>
              <a:rPr lang="en-US" dirty="0"/>
              <a:t>Reduces likelihood neighboring tracks are corrupted during writes (still a small non-zero chance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22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4400" dirty="0" smtClean="0"/>
              <a:t>Review: Magnetic Disks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Cylinders</a:t>
            </a:r>
            <a:r>
              <a:rPr lang="en-US" dirty="0" smtClean="0"/>
              <a:t>: all </a:t>
            </a:r>
            <a:r>
              <a:rPr lang="en-US" dirty="0"/>
              <a:t>the tracks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dirty="0" smtClean="0"/>
              <a:t>head </a:t>
            </a:r>
            <a:r>
              <a:rPr lang="en-US" dirty="0"/>
              <a:t>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</a:t>
            </a:r>
            <a:r>
              <a:rPr lang="en-US" dirty="0" smtClean="0"/>
              <a:t>process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Seek time</a:t>
            </a:r>
            <a:r>
              <a:rPr lang="en-US" dirty="0"/>
              <a:t>: position the head/arm over the proper </a:t>
            </a:r>
            <a:r>
              <a:rPr lang="en-US" dirty="0" smtClean="0"/>
              <a:t>track</a:t>
            </a:r>
            <a:endParaRPr lang="en-US" dirty="0"/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Rotational latency</a:t>
            </a:r>
            <a:r>
              <a:rPr lang="en-US" dirty="0"/>
              <a:t>: wait for </a:t>
            </a:r>
            <a:r>
              <a:rPr lang="en-US" dirty="0" smtClean="0"/>
              <a:t>desired sector to </a:t>
            </a:r>
            <a:r>
              <a:rPr lang="en-US" dirty="0"/>
              <a:t>rotate under </a:t>
            </a:r>
            <a:r>
              <a:rPr lang="en-US" dirty="0" smtClean="0"/>
              <a:t>r/w </a:t>
            </a:r>
            <a:r>
              <a:rPr lang="en-US" dirty="0"/>
              <a:t>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Transfer time</a:t>
            </a:r>
            <a:r>
              <a:rPr lang="en-US" dirty="0"/>
              <a:t>: transfer a block of bits (sector</a:t>
            </a:r>
            <a:r>
              <a:rPr lang="en-US" dirty="0" smtClean="0"/>
              <a:t>) under r/w head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91175" y="69693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038600"/>
            <a:ext cx="3200400" cy="254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154557" y="4426634"/>
            <a:ext cx="2570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Light"/>
                <a:cs typeface="Helvetica Neue Light"/>
              </a:rPr>
              <a:t>Seek time = 4-8ms</a:t>
            </a:r>
          </a:p>
          <a:p>
            <a:r>
              <a:rPr lang="en-US" sz="1800" dirty="0" smtClean="0">
                <a:latin typeface="Helvetica Neue Light"/>
                <a:cs typeface="Helvetica Neue Light"/>
              </a:rPr>
              <a:t>One rotation = 1-2ms </a:t>
            </a:r>
            <a:br>
              <a:rPr lang="en-US" sz="1800" dirty="0" smtClean="0">
                <a:latin typeface="Helvetica Neue Light"/>
                <a:cs typeface="Helvetica Neue Light"/>
              </a:rPr>
            </a:br>
            <a:r>
              <a:rPr lang="en-US" sz="1800" dirty="0" smtClean="0">
                <a:latin typeface="Helvetica Neue Light"/>
                <a:cs typeface="Helvetica Neue Light"/>
              </a:rPr>
              <a:t>(3600-7200 RPM)</a:t>
            </a:r>
          </a:p>
        </p:txBody>
      </p:sp>
    </p:spTree>
    <p:extLst>
      <p:ext uri="{BB962C8B-B14F-4D97-AF65-F5344CB8AC3E}">
        <p14:creationId xmlns:p14="http://schemas.microsoft.com/office/powerpoint/2010/main" val="1404600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4400" dirty="0" smtClean="0"/>
              <a:t>Review: Magnetic Disks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Cylinders</a:t>
            </a:r>
            <a:r>
              <a:rPr lang="en-US" dirty="0" smtClean="0"/>
              <a:t>: all </a:t>
            </a:r>
            <a:r>
              <a:rPr lang="en-US" dirty="0"/>
              <a:t>the tracks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dirty="0" smtClean="0"/>
              <a:t>head </a:t>
            </a:r>
            <a:r>
              <a:rPr lang="en-US" dirty="0"/>
              <a:t>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</a:t>
            </a:r>
            <a:r>
              <a:rPr lang="en-US" dirty="0" smtClean="0"/>
              <a:t>process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Seek time</a:t>
            </a:r>
            <a:r>
              <a:rPr lang="en-US" dirty="0"/>
              <a:t>: position the head/arm over the proper </a:t>
            </a:r>
            <a:r>
              <a:rPr lang="en-US" dirty="0" smtClean="0"/>
              <a:t>track</a:t>
            </a:r>
            <a:endParaRPr lang="en-US" dirty="0"/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Rotational latency</a:t>
            </a:r>
            <a:r>
              <a:rPr lang="en-US" dirty="0"/>
              <a:t>: wait for </a:t>
            </a:r>
            <a:r>
              <a:rPr lang="en-US" dirty="0" smtClean="0"/>
              <a:t>desired sector to </a:t>
            </a:r>
            <a:r>
              <a:rPr lang="en-US" dirty="0"/>
              <a:t>rotate under </a:t>
            </a:r>
            <a:r>
              <a:rPr lang="en-US" dirty="0" smtClean="0"/>
              <a:t>r/w </a:t>
            </a:r>
            <a:r>
              <a:rPr lang="en-US" dirty="0"/>
              <a:t>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Transfer time</a:t>
            </a:r>
            <a:r>
              <a:rPr lang="en-US" dirty="0"/>
              <a:t>: transfer a block of bits (sector</a:t>
            </a:r>
            <a:r>
              <a:rPr lang="en-US" dirty="0" smtClean="0"/>
              <a:t>) under r/w head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91175" y="68580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500316" y="5105400"/>
            <a:ext cx="8140169" cy="1235075"/>
            <a:chOff x="457" y="3072"/>
            <a:chExt cx="5167" cy="816"/>
          </a:xfrm>
        </p:grpSpPr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(Device Driver)</a:t>
              </a: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(Seek+Rot+Xfer)</a:t>
              </a: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Request</a:t>
              </a: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 rot="5400000">
              <a:off x="5177" y="3344"/>
              <a:ext cx="6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Result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95400" y="4343400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Time + Controller time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                      Seek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Time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85760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</a:t>
            </a:r>
            <a:r>
              <a:rPr lang="en-US" dirty="0"/>
              <a:t>Performance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7207" y="685800"/>
            <a:ext cx="8589585" cy="5215723"/>
          </a:xfrm>
        </p:spPr>
        <p:txBody>
          <a:bodyPr>
            <a:noAutofit/>
          </a:bodyPr>
          <a:lstStyle/>
          <a:p>
            <a:pPr>
              <a:spcBef>
                <a:spcPct val="25000"/>
              </a:spcBef>
            </a:pPr>
            <a:r>
              <a:rPr lang="en-US" dirty="0"/>
              <a:t>Assumptions: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Ignoring queuing and controller times for now</a:t>
            </a:r>
          </a:p>
          <a:p>
            <a:pPr lvl="1">
              <a:spcBef>
                <a:spcPct val="25000"/>
              </a:spcBef>
            </a:pPr>
            <a:r>
              <a:rPr lang="en-US" sz="2000" dirty="0" err="1"/>
              <a:t>Avg</a:t>
            </a:r>
            <a:r>
              <a:rPr lang="en-US" sz="2000" dirty="0"/>
              <a:t> seek time of 5ms, 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7200RPM </a:t>
            </a:r>
            <a:r>
              <a:rPr lang="en-US" sz="2000" dirty="0">
                <a:sym typeface="Symbol" charset="0"/>
              </a:rPr>
              <a:t> </a:t>
            </a:r>
            <a:r>
              <a:rPr lang="en-US" sz="2000" dirty="0"/>
              <a:t>Time for </a:t>
            </a:r>
            <a:r>
              <a:rPr lang="en-US" sz="2000" dirty="0" smtClean="0"/>
              <a:t>rotation</a:t>
            </a:r>
            <a:r>
              <a:rPr lang="en-US" sz="2000" dirty="0"/>
              <a:t>: </a:t>
            </a:r>
            <a:r>
              <a:rPr lang="en-US" sz="2000" dirty="0" smtClean="0"/>
              <a:t>60000 (</a:t>
            </a:r>
            <a:r>
              <a:rPr lang="en-US" sz="2000" dirty="0" err="1" smtClean="0"/>
              <a:t>ms</a:t>
            </a:r>
            <a:r>
              <a:rPr lang="en-US" sz="2000" dirty="0" smtClean="0"/>
              <a:t>/minute) / 7200(rev/min) </a:t>
            </a:r>
            <a:r>
              <a:rPr lang="en-US" sz="2000" dirty="0"/>
              <a:t>~= 8ms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Transfer rate of 4MByte/s, sector size of 1 </a:t>
            </a:r>
            <a:r>
              <a:rPr lang="en-US" sz="2000" dirty="0" smtClean="0"/>
              <a:t>Kbyte </a:t>
            </a:r>
            <a:r>
              <a:rPr lang="en-US" sz="2000" dirty="0" smtClean="0">
                <a:sym typeface="Symbol" panose="05050102010706020507" pitchFamily="18" charset="2"/>
              </a:rPr>
              <a:t></a:t>
            </a:r>
            <a:br>
              <a:rPr lang="en-US" sz="2000" dirty="0" smtClean="0">
                <a:sym typeface="Symbol" panose="05050102010706020507" pitchFamily="18" charset="2"/>
              </a:rPr>
            </a:br>
            <a:r>
              <a:rPr lang="en-US" sz="2000" dirty="0" smtClean="0">
                <a:sym typeface="Symbol" panose="05050102010706020507" pitchFamily="18" charset="2"/>
              </a:rPr>
              <a:t>1024 bytes/4×10</a:t>
            </a:r>
            <a:r>
              <a:rPr lang="en-US" sz="2000" baseline="30000" dirty="0" smtClean="0">
                <a:sym typeface="Symbol" panose="05050102010706020507" pitchFamily="18" charset="2"/>
              </a:rPr>
              <a:t>6</a:t>
            </a:r>
            <a:r>
              <a:rPr lang="en-US" sz="2000" dirty="0" smtClean="0">
                <a:sym typeface="Symbol" panose="05050102010706020507" pitchFamily="18" charset="2"/>
              </a:rPr>
              <a:t> (bytes/s) = 256 × 10</a:t>
            </a:r>
            <a:r>
              <a:rPr lang="en-US" sz="2000" baseline="30000" dirty="0" smtClean="0">
                <a:sym typeface="Symbol" panose="05050102010706020507" pitchFamily="18" charset="2"/>
              </a:rPr>
              <a:t>-6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sec  .26 </a:t>
            </a:r>
            <a:r>
              <a:rPr lang="en-US" sz="2000" dirty="0" err="1" smtClean="0">
                <a:sym typeface="Symbol" panose="05050102010706020507" pitchFamily="18" charset="2"/>
              </a:rPr>
              <a:t>ms</a:t>
            </a:r>
            <a:endParaRPr lang="en-US" sz="2000" dirty="0"/>
          </a:p>
          <a:p>
            <a:pPr>
              <a:spcBef>
                <a:spcPct val="25000"/>
              </a:spcBef>
            </a:pPr>
            <a:r>
              <a:rPr lang="en-US" dirty="0"/>
              <a:t>Read sector from random place on disk: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Seek (5ms) + Rot. Delay (4ms) + Transfer (</a:t>
            </a:r>
            <a:r>
              <a:rPr lang="en-US" sz="2000" dirty="0" smtClean="0"/>
              <a:t>0.26ms</a:t>
            </a:r>
            <a:r>
              <a:rPr lang="en-US" sz="2000" dirty="0"/>
              <a:t>)</a:t>
            </a:r>
          </a:p>
          <a:p>
            <a:pPr lvl="1">
              <a:spcBef>
                <a:spcPct val="25000"/>
              </a:spcBef>
            </a:pPr>
            <a:r>
              <a:rPr lang="en-US" sz="2000" i="1" dirty="0" err="1"/>
              <a:t>Approx</a:t>
            </a:r>
            <a:r>
              <a:rPr lang="en-US" sz="2000" dirty="0"/>
              <a:t> 10ms to fetch/put data: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100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KByte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/sec</a:t>
            </a:r>
          </a:p>
          <a:p>
            <a:pPr>
              <a:spcBef>
                <a:spcPct val="25000"/>
              </a:spcBef>
            </a:pPr>
            <a:r>
              <a:rPr lang="en-US" dirty="0"/>
              <a:t>Read sector from random place in same cylinder: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Rot. Delay (4ms) + Transfer (</a:t>
            </a:r>
            <a:r>
              <a:rPr lang="en-US" sz="2000" dirty="0" smtClean="0"/>
              <a:t>0.26ms</a:t>
            </a:r>
            <a:r>
              <a:rPr lang="en-US" sz="2000" dirty="0"/>
              <a:t>)</a:t>
            </a:r>
          </a:p>
          <a:p>
            <a:pPr lvl="1">
              <a:spcBef>
                <a:spcPct val="25000"/>
              </a:spcBef>
            </a:pPr>
            <a:r>
              <a:rPr lang="en-US" sz="2000" i="1" dirty="0" err="1"/>
              <a:t>Approx</a:t>
            </a:r>
            <a:r>
              <a:rPr lang="en-US" sz="2000" dirty="0"/>
              <a:t> 5ms to fetch/put data: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200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KByte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/sec</a:t>
            </a:r>
          </a:p>
          <a:p>
            <a:pPr>
              <a:spcBef>
                <a:spcPct val="25000"/>
              </a:spcBef>
            </a:pPr>
            <a:r>
              <a:rPr lang="en-US" dirty="0"/>
              <a:t>Read next sector on same track:</a:t>
            </a:r>
          </a:p>
          <a:p>
            <a:pPr lvl="1">
              <a:spcBef>
                <a:spcPct val="25000"/>
              </a:spcBef>
            </a:pPr>
            <a:r>
              <a:rPr lang="en-US" sz="2000" dirty="0"/>
              <a:t>Transfer (</a:t>
            </a:r>
            <a:r>
              <a:rPr lang="en-US" sz="2000" dirty="0" smtClean="0"/>
              <a:t>0.26ms</a:t>
            </a:r>
            <a:r>
              <a:rPr lang="en-US" sz="2000" dirty="0"/>
              <a:t>):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4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MByte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/sec</a:t>
            </a:r>
          </a:p>
          <a:p>
            <a:pPr>
              <a:spcBef>
                <a:spcPct val="25000"/>
              </a:spcBef>
            </a:pPr>
            <a:r>
              <a:rPr lang="en-US" sz="2800" dirty="0">
                <a:solidFill>
                  <a:srgbClr val="FF0000"/>
                </a:solidFill>
              </a:rPr>
              <a:t>Key to using disk effectively (especially for file systems) is to </a:t>
            </a:r>
            <a:r>
              <a:rPr lang="en-US" sz="2800" i="1" dirty="0">
                <a:solidFill>
                  <a:srgbClr val="FF0000"/>
                </a:solidFill>
              </a:rPr>
              <a:t>minimize seek and rotational delays</a:t>
            </a:r>
          </a:p>
        </p:txBody>
      </p:sp>
    </p:spTree>
    <p:extLst>
      <p:ext uri="{BB962C8B-B14F-4D97-AF65-F5344CB8AC3E}">
        <p14:creationId xmlns:p14="http://schemas.microsoft.com/office/powerpoint/2010/main" val="11524128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366" y="106898"/>
            <a:ext cx="5847755" cy="502702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/>
              <a:t>Typical Numbers </a:t>
            </a:r>
            <a:r>
              <a:rPr lang="en-US" dirty="0" smtClean="0"/>
              <a:t>for </a:t>
            </a:r>
            <a:r>
              <a:rPr lang="en-US" dirty="0"/>
              <a:t>Magnetic Disk</a:t>
            </a:r>
          </a:p>
        </p:txBody>
      </p:sp>
      <p:sp>
        <p:nvSpPr>
          <p:cNvPr id="14338" name="Rectangle 30"/>
          <p:cNvSpPr>
            <a:spLocks noChangeArrowheads="1"/>
          </p:cNvSpPr>
          <p:nvPr/>
        </p:nvSpPr>
        <p:spPr bwMode="auto">
          <a:xfrm>
            <a:off x="5245100" y="3644900"/>
            <a:ext cx="25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40385"/>
              </p:ext>
            </p:extLst>
          </p:nvPr>
        </p:nvGraphicFramePr>
        <p:xfrm>
          <a:off x="228600" y="760100"/>
          <a:ext cx="8647013" cy="57931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62770"/>
                <a:gridCol w="6384243"/>
              </a:tblGrid>
              <a:tr h="37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Parameter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Info / Range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</a:tr>
              <a:tr h="62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Space/Density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Space: 8TB (Seagate), 10TB (Hitachi) in 3½ inch form factor! Areal Density: ≥ 1Terabit/square inch! (SMR, Helium, …)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</a:tr>
              <a:tr h="914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Average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seek time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Typically 5-10 milliseconds.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Depending on reference locality, actual cost may be 25-33% of this number.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</a:tr>
              <a:tr h="1007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Average rotational latency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Most laptop/desktop disks rotate at 3600-7200 RPM 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Gill Sans Light"/>
                        <a:cs typeface="Gill Sans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(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16-8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ms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/rotation). Server disks up to 15,000 RPM.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Average latency is halfway around disk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so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8-4 milliseconds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</a:tr>
              <a:tr h="37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Controller time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Depends on controller hardware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</a:tr>
              <a:tr h="1524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Transfer time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Typically 50 to 100 MB/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s. Depends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on: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Transfer size (usually a sector): 512B – 1KB per sector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Rotation speed: 3600 RPM to 15000 RPM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Recording density: bits per inch on a track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Diameter: ranges from  1 in to 5.25 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</a:tr>
              <a:tr h="64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Cost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Used to drop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by a factor of two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every 1.5 years (or even faster); now slowing down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7873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(Lots of) Intelligence in the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Sectors contain sophisticated error correcting codes</a:t>
            </a:r>
          </a:p>
          <a:p>
            <a:pPr lvl="1"/>
            <a:r>
              <a:rPr lang="en-US" dirty="0" smtClean="0"/>
              <a:t>Disk head magnet has a field wider than track</a:t>
            </a:r>
          </a:p>
          <a:p>
            <a:pPr lvl="1"/>
            <a:r>
              <a:rPr lang="en-US" dirty="0" smtClean="0"/>
              <a:t>Hide corruptions due to neighboring track writes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Sector sparing</a:t>
            </a:r>
          </a:p>
          <a:p>
            <a:pPr lvl="1"/>
            <a:r>
              <a:rPr lang="en-US" dirty="0" smtClean="0"/>
              <a:t>Remap bad sectors transparently to spare sectors on the same surface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Slip sparing</a:t>
            </a:r>
          </a:p>
          <a:p>
            <a:pPr lvl="1"/>
            <a:r>
              <a:rPr lang="en-US" dirty="0" smtClean="0"/>
              <a:t>Remap all sectors (when there is a bad sector) to preserve sequential behavior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Track skewing</a:t>
            </a:r>
          </a:p>
          <a:p>
            <a:pPr lvl="1"/>
            <a:r>
              <a:rPr lang="en-US" dirty="0" smtClean="0"/>
              <a:t>Sector numbers offset from one track to the next, to allow for disk head movement for sequential ops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7101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Seagate Enterprise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10 TB (2016)</a:t>
            </a:r>
          </a:p>
          <a:p>
            <a:r>
              <a:rPr lang="en-US" dirty="0"/>
              <a:t>7 platters, 14 heads</a:t>
            </a:r>
          </a:p>
          <a:p>
            <a:r>
              <a:rPr lang="en-US" dirty="0" smtClean="0"/>
              <a:t>7200 RPMs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Gbps</a:t>
            </a:r>
            <a:r>
              <a:rPr lang="en-US" dirty="0" smtClean="0"/>
              <a:t> SATA /12Gbps </a:t>
            </a:r>
            <a:r>
              <a:rPr lang="en-US" dirty="0"/>
              <a:t>SAS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220MB/s transfer rate, cache size: 256MB </a:t>
            </a:r>
          </a:p>
          <a:p>
            <a:r>
              <a:rPr lang="en-US" dirty="0" smtClean="0"/>
              <a:t>Helium filled: reduce friction and power usage</a:t>
            </a:r>
          </a:p>
          <a:p>
            <a:r>
              <a:rPr lang="en-US" dirty="0" smtClean="0"/>
              <a:t>Price: $500 ($0.05/GB)</a:t>
            </a:r>
          </a:p>
          <a:p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latin typeface="Gill Sans Light"/>
                <a:cs typeface="Gill Sans Light"/>
              </a:rPr>
              <a:t>IBM Personal Computer/AT (1986)</a:t>
            </a:r>
          </a:p>
          <a:p>
            <a:pPr eaLnBrk="1" hangingPunct="1"/>
            <a:r>
              <a:rPr lang="en-US" sz="2600" dirty="0">
                <a:latin typeface="Gill Sans Light"/>
                <a:cs typeface="Gill Sans Light"/>
              </a:rPr>
              <a:t>30 MB hard </a:t>
            </a:r>
            <a:r>
              <a:rPr lang="en-US" sz="2600" dirty="0" smtClean="0">
                <a:latin typeface="Gill Sans Light"/>
                <a:cs typeface="Gill Sans Light"/>
              </a:rPr>
              <a:t>disk</a:t>
            </a:r>
            <a:endParaRPr lang="en-US" sz="2600" dirty="0">
              <a:latin typeface="Gill Sans Light"/>
              <a:cs typeface="Gill Sans Light"/>
            </a:endParaRPr>
          </a:p>
          <a:p>
            <a:pPr eaLnBrk="1" hangingPunct="1"/>
            <a:r>
              <a:rPr lang="en-US" sz="2600" dirty="0">
                <a:latin typeface="Gill Sans Light"/>
                <a:cs typeface="Gill Sans Light"/>
              </a:rPr>
              <a:t>30-40ms seek time</a:t>
            </a:r>
          </a:p>
          <a:p>
            <a:pPr eaLnBrk="1" hangingPunct="1"/>
            <a:r>
              <a:rPr lang="en-US" sz="2600" dirty="0">
                <a:latin typeface="Gill Sans Light"/>
                <a:cs typeface="Gill Sans Light"/>
              </a:rPr>
              <a:t>0.7-1 MB/s (est.</a:t>
            </a:r>
            <a:r>
              <a:rPr lang="en-US" sz="2600" dirty="0" smtClean="0">
                <a:latin typeface="Gill Sans Light"/>
                <a:cs typeface="Gill Sans Light"/>
              </a:rPr>
              <a:t>)</a:t>
            </a:r>
          </a:p>
          <a:p>
            <a:pPr eaLnBrk="1" hangingPunct="1"/>
            <a:r>
              <a:rPr lang="en-US" sz="2600" dirty="0" smtClean="0">
                <a:latin typeface="Gill Sans Light"/>
                <a:cs typeface="Gill Sans Light"/>
              </a:rPr>
              <a:t>Price: $500 ($17K/GB, 340,000x more expensive !!)</a:t>
            </a:r>
            <a:endParaRPr lang="en-US" sz="2600" dirty="0">
              <a:latin typeface="Gill Sans Light"/>
              <a:cs typeface="Gill Sans Light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Screen Shot 2017-03-20 at 4.3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60" y="838199"/>
            <a:ext cx="1467940" cy="20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8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HDD </a:t>
            </a:r>
            <a:r>
              <a:rPr lang="en-US" dirty="0" err="1" smtClean="0"/>
              <a:t>vs</a:t>
            </a:r>
            <a:r>
              <a:rPr lang="en-US" dirty="0" smtClean="0"/>
              <a:t> SSD 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2" y="4419600"/>
            <a:ext cx="5801896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584776"/>
          </a:xfrm>
          <a:prstGeom prst="rect">
            <a:avLst/>
          </a:prstGeom>
          <a:solidFill>
            <a:srgbClr val="FFFF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Helvetica Neue Light"/>
                <a:ea typeface="Calibri" charset="0"/>
                <a:cs typeface="Helvetica Neue Light"/>
              </a:rPr>
              <a:t>SSD prices drop much faster than </a:t>
            </a:r>
            <a:r>
              <a:rPr lang="en-US" sz="3200" dirty="0" smtClean="0">
                <a:solidFill>
                  <a:srgbClr val="000000"/>
                </a:solidFill>
                <a:latin typeface="Helvetica Neue Light"/>
                <a:ea typeface="Calibri" charset="0"/>
                <a:cs typeface="Helvetica Neue Light"/>
              </a:rPr>
              <a:t>HDD</a:t>
            </a:r>
            <a:endParaRPr lang="en-US" sz="3200" dirty="0">
              <a:solidFill>
                <a:srgbClr val="000000"/>
              </a:solidFill>
              <a:latin typeface="Helvetica Neue Light"/>
              <a:ea typeface="Calibri" charset="0"/>
              <a:cs typeface="Helvetica Neue Light"/>
            </a:endParaRPr>
          </a:p>
        </p:txBody>
      </p:sp>
      <p:pic>
        <p:nvPicPr>
          <p:cNvPr id="7" name="Picture 6" descr="vps-ssd-vs-h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55" y="762000"/>
            <a:ext cx="3175895" cy="4753077"/>
          </a:xfrm>
          <a:prstGeom prst="rect">
            <a:avLst/>
          </a:prstGeom>
        </p:spPr>
      </p:pic>
      <p:pic>
        <p:nvPicPr>
          <p:cNvPr id="9" name="Picture 8" descr="priceg2_f1_der_5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62454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26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60TB (2016)</a:t>
            </a:r>
          </a:p>
          <a:p>
            <a:r>
              <a:rPr lang="en-US" dirty="0" smtClean="0"/>
              <a:t>Dual port: 16Gbs </a:t>
            </a:r>
          </a:p>
          <a:p>
            <a:r>
              <a:rPr lang="en-US" dirty="0" err="1" smtClean="0"/>
              <a:t>Seq</a:t>
            </a:r>
            <a:r>
              <a:rPr lang="en-US" dirty="0" smtClean="0"/>
              <a:t> reads: 1.5GB/s</a:t>
            </a:r>
          </a:p>
          <a:p>
            <a:r>
              <a:rPr lang="en-US" dirty="0" err="1" smtClean="0"/>
              <a:t>Seq</a:t>
            </a:r>
            <a:r>
              <a:rPr lang="en-US" dirty="0" smtClean="0"/>
              <a:t> writes: 1GB/s</a:t>
            </a:r>
          </a:p>
          <a:p>
            <a:r>
              <a:rPr lang="en-US" dirty="0" smtClean="0"/>
              <a:t>Random Read Ops (IOPS): 150K</a:t>
            </a:r>
          </a:p>
          <a:p>
            <a:r>
              <a:rPr lang="en-US" dirty="0" smtClean="0"/>
              <a:t>Price: ~ $20K</a:t>
            </a:r>
            <a:r>
              <a:rPr lang="en-US" dirty="0"/>
              <a:t> </a:t>
            </a:r>
            <a:r>
              <a:rPr lang="en-US" dirty="0" smtClean="0"/>
              <a:t>($0.33/GB)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8200"/>
            <a:ext cx="439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3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420826" cy="58353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Devices Types: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Many different speeds (0.1 bytes/sec to </a:t>
            </a:r>
            <a:r>
              <a:rPr lang="en-US" altLang="ko-KR" dirty="0" err="1">
                <a:ea typeface="Gulim" panose="020B0600000101010101" pitchFamily="34" charset="-127"/>
                <a:sym typeface="Symbol" panose="05050102010706020507" pitchFamily="18" charset="2"/>
              </a:rPr>
              <a:t>GBytes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/sec)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Patterns: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 Devices, Character Devices, Network Devices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Timing: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Blocking, Non-blocking, Asynchronous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Controllers: Hardware that controls actual device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Processor Accesses through I/O instructions, load/store to special physical memory</a:t>
            </a:r>
          </a:p>
          <a:p>
            <a:pPr>
              <a:spcBef>
                <a:spcPct val="10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Notification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10000"/>
              </a:spcBef>
            </a:pPr>
            <a:r>
              <a:rPr lang="en-US" dirty="0" smtClean="0"/>
              <a:t>Device drivers interface to I/O devices</a:t>
            </a:r>
          </a:p>
          <a:p>
            <a:pPr lvl="1"/>
            <a:r>
              <a:rPr lang="en-US" dirty="0" smtClean="0"/>
              <a:t>Provide clean Read/Write interface to OS above</a:t>
            </a:r>
          </a:p>
          <a:p>
            <a:pPr lvl="1"/>
            <a:r>
              <a:rPr lang="en-US" dirty="0" smtClean="0"/>
              <a:t>Manipulate devices through PIO, DMA &amp; interrupt handling</a:t>
            </a:r>
          </a:p>
          <a:p>
            <a:pPr lvl="1"/>
            <a:r>
              <a:rPr lang="en-US" dirty="0" smtClean="0"/>
              <a:t>Three types: block, character, and network</a:t>
            </a:r>
          </a:p>
        </p:txBody>
      </p:sp>
    </p:spTree>
    <p:extLst>
      <p:ext uri="{BB962C8B-B14F-4D97-AF65-F5344CB8AC3E}">
        <p14:creationId xmlns:p14="http://schemas.microsoft.com/office/powerpoint/2010/main" val="1553942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124"/>
            <a:ext cx="8229600" cy="1286253"/>
          </a:xfrm>
        </p:spPr>
        <p:txBody>
          <a:bodyPr>
            <a:noAutofit/>
          </a:bodyPr>
          <a:lstStyle/>
          <a:p>
            <a:r>
              <a:rPr lang="en-US" dirty="0" smtClean="0"/>
              <a:t>I/O devices you recognize are supported by I/O Controllers</a:t>
            </a:r>
          </a:p>
          <a:p>
            <a:r>
              <a:rPr lang="en-US" dirty="0" smtClean="0"/>
              <a:t>Processors accesses them by reading and writing IO registers as if they were memory</a:t>
            </a:r>
          </a:p>
          <a:p>
            <a:pPr lvl="1"/>
            <a:r>
              <a:rPr lang="en-US" sz="2400" dirty="0" smtClean="0"/>
              <a:t>Write commands and arguments, read status and results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811463" y="2924789"/>
            <a:ext cx="533400" cy="148748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L3 Cache</a:t>
            </a:r>
            <a:br>
              <a:rPr lang="en-US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15169" y="3403420"/>
            <a:ext cx="355600" cy="10088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1740515"/>
            <a:ext cx="2019300" cy="1285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4213" y="1724640"/>
            <a:ext cx="67024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9600" y="3113702"/>
            <a:ext cx="20193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0563" y="3089890"/>
            <a:ext cx="67024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175520" y="1566711"/>
            <a:ext cx="1314450" cy="288865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57200" y="1327765"/>
            <a:ext cx="3043238" cy="3194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146175" y="1346815"/>
            <a:ext cx="111819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660545" y="4436090"/>
            <a:ext cx="5210175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17327" y="2540845"/>
            <a:ext cx="969962" cy="189706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(DRAM)</a:t>
            </a:r>
          </a:p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89804" y="2037609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319213" y="2037608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320800" y="3403420"/>
            <a:ext cx="355600" cy="100147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001838" y="3236964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98663" y="1825676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727720" y="2310960"/>
            <a:ext cx="1143000" cy="212694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17327" y="1218857"/>
            <a:ext cx="1084126" cy="102618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altLang="ko-KR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ko-KR" b="0" dirty="0" smtClean="0">
                <a:latin typeface="Gill Sans" charset="0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b="0" dirty="0" smtClean="0">
                <a:latin typeface="Gill Sans" charset="0"/>
                <a:ea typeface="Gill Sans" charset="0"/>
                <a:cs typeface="Gill Sans" charset="0"/>
              </a:rPr>
              <a:t>Controllers</a:t>
            </a:r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07" y="1714992"/>
            <a:ext cx="1362213" cy="1191936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59" y="973520"/>
            <a:ext cx="1526623" cy="948113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500438" y="3244602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29000" y="26918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3500439" y="1496030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29000" y="9392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120559" y="1413166"/>
            <a:ext cx="2159857" cy="162622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201453" y="2061190"/>
            <a:ext cx="703773" cy="139040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69177" y="1058724"/>
            <a:ext cx="743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wires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161887" y="1282095"/>
            <a:ext cx="275038" cy="52398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39045" y="1327764"/>
            <a:ext cx="487568" cy="387227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500437" y="2037608"/>
            <a:ext cx="6168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05199" y="2216135"/>
            <a:ext cx="10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interrupts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22981" y="2619026"/>
            <a:ext cx="1913997" cy="862575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80038" y="2692245"/>
            <a:ext cx="14826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DMA transfer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32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Parameters for I/O</a:t>
            </a:r>
            <a:endParaRPr 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Data granularity: Byte vs. Block</a:t>
            </a:r>
          </a:p>
          <a:p>
            <a:pPr lvl="1"/>
            <a:r>
              <a:rPr lang="en-US" dirty="0" smtClean="0"/>
              <a:t>Some devices provide single byte at a time (e.g., keyboard)</a:t>
            </a:r>
          </a:p>
          <a:p>
            <a:pPr lvl="1"/>
            <a:r>
              <a:rPr lang="en-US" dirty="0" smtClean="0"/>
              <a:t>Others provide whole blocks (e.g., disks, networks, etc.)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Access pattern: Sequential vs. Random</a:t>
            </a:r>
          </a:p>
          <a:p>
            <a:pPr lvl="1"/>
            <a:r>
              <a:rPr lang="en-US" dirty="0" smtClean="0"/>
              <a:t>Some devices must be accessed sequentially (e.g., tape)</a:t>
            </a:r>
          </a:p>
          <a:p>
            <a:pPr lvl="1"/>
            <a:r>
              <a:rPr lang="en-US" dirty="0" smtClean="0"/>
              <a:t>Others can be accessed “randomly” (e.g., disk, cd, etc.)</a:t>
            </a:r>
          </a:p>
          <a:p>
            <a:pPr lvl="2"/>
            <a:r>
              <a:rPr lang="en-US" dirty="0" smtClean="0"/>
              <a:t>Fixed overhead to start transfers</a:t>
            </a:r>
          </a:p>
          <a:p>
            <a:pPr lvl="1"/>
            <a:r>
              <a:rPr lang="en-US" dirty="0" smtClean="0"/>
              <a:t>Some devices require continual monitoring</a:t>
            </a:r>
          </a:p>
          <a:p>
            <a:pPr lvl="1"/>
            <a:r>
              <a:rPr lang="en-US" dirty="0" smtClean="0"/>
              <a:t>Others generate interrupts when they need service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Transfer Mechanism: Programmed IO and DMA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38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76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z="4000" dirty="0" smtClean="0"/>
              <a:t>Kernel Device Structure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47382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Management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77444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Management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41987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5132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2397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7382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996226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Manager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93914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223974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741987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41987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23974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4567" y="2653352"/>
            <a:ext cx="15817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multitasking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96603" y="2667000"/>
            <a:ext cx="106952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4561" y="2653352"/>
            <a:ext cx="15937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the VFS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99841" y="2667000"/>
            <a:ext cx="15658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device access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49832" y="2794135"/>
            <a:ext cx="15055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Connectivity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54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451056" y="5456121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7450456" y="5579735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252754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810000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52" y="5302011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7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The Goal of the I/O Subsystem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105400"/>
          </a:xfrm>
        </p:spPr>
        <p:txBody>
          <a:bodyPr/>
          <a:lstStyle/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Provide Uniform Interfaces, Despite Wide Range of Different Devices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code works on many different devices:</a:t>
            </a:r>
          </a:p>
          <a:p>
            <a:pPr lvl="1">
              <a:buFontTx/>
              <a:buNone/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FILE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("/dev/something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",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"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");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for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"Count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%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d\n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",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close(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Why?  Because code that controls devices (“device driver”) implements standard interface</a:t>
            </a:r>
          </a:p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We will try to get a flavor for what is involved in actually controlling devices in rest of lecture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Can only scratch surface!	</a:t>
            </a:r>
          </a:p>
          <a:p>
            <a:pPr lvl="1">
              <a:buFontTx/>
              <a:buNone/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16908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Want Standard Interfaces to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Block Devices: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r>
              <a:rPr lang="en-US" altLang="ko-KR" i="1" dirty="0" smtClean="0">
                <a:ea typeface="굴림" panose="020B0600000101010101" pitchFamily="34" charset="-127"/>
              </a:rPr>
              <a:t>e.g.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disk drives, tape drives, DVD-ROM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Access blocks of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Commands include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seek()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Raw I/O or file-system access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Memory-mapped file access possible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Character Devices: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r>
              <a:rPr lang="en-US" altLang="ko-KR" i="1" dirty="0" smtClean="0">
                <a:ea typeface="굴림" panose="020B0600000101010101" pitchFamily="34" charset="-127"/>
              </a:rPr>
              <a:t>e.g.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keyboards, mice, serial ports, some USB devices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Single characters at a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Commands include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get()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put()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Libraries layered on top allow line editing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Network Devices: </a:t>
            </a:r>
            <a:r>
              <a:rPr lang="en-US" altLang="ko-KR" i="1" dirty="0" smtClean="0">
                <a:ea typeface="굴림" panose="020B0600000101010101" pitchFamily="34" charset="-127"/>
              </a:rPr>
              <a:t>e.g.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Ethernet, Wireless, Bluetooth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Different enough from block/character to have own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Unix and Windows include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socket</a:t>
            </a:r>
            <a:r>
              <a:rPr lang="en-US" altLang="ko-KR" dirty="0" smtClean="0">
                <a:ea typeface="굴림" panose="020B0600000101010101" pitchFamily="34" charset="-127"/>
              </a:rPr>
              <a:t> interface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Separates network protocol from network operation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Includes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select() </a:t>
            </a:r>
            <a:r>
              <a:rPr lang="en-US" altLang="ko-KR" dirty="0" smtClean="0">
                <a:ea typeface="굴림" panose="020B0600000101010101" pitchFamily="34" charset="-127"/>
              </a:rPr>
              <a:t>functionality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Usage: pipes, FIFOs, streams, queues, mailboxes</a:t>
            </a:r>
          </a:p>
        </p:txBody>
      </p:sp>
    </p:spTree>
    <p:extLst>
      <p:ext uri="{BB962C8B-B14F-4D97-AF65-F5344CB8AC3E}">
        <p14:creationId xmlns:p14="http://schemas.microsoft.com/office/powerpoint/2010/main" val="17172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Does User Deal with Timing?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Blocking Interface: </a:t>
            </a:r>
            <a:r>
              <a:rPr lang="en-US" altLang="ko-KR" dirty="0" smtClean="0">
                <a:ea typeface="굴림" panose="020B0600000101010101" pitchFamily="34" charset="-127"/>
              </a:rPr>
              <a:t>“Wait”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When request data (e.g.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 smtClean="0">
                <a:ea typeface="굴림" panose="020B0600000101010101" pitchFamily="34" charset="-127"/>
              </a:rPr>
              <a:t> system call), put process to sleep until data is ready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When write data (e.g.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 smtClean="0">
                <a:ea typeface="굴림" panose="020B0600000101010101" pitchFamily="34" charset="-127"/>
              </a:rPr>
              <a:t> system call), put process to sleep until device is ready for data</a:t>
            </a:r>
          </a:p>
          <a:p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Non-blocking Interface: </a:t>
            </a:r>
            <a:r>
              <a:rPr lang="en-US" altLang="ko-KR" dirty="0" smtClean="0">
                <a:ea typeface="굴림" panose="020B0600000101010101" pitchFamily="34" charset="-127"/>
              </a:rPr>
              <a:t>“Don’t Wait”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Returns quickly from read or write request with count of bytes successfully transferred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Read may return nothing, write may write nothing</a:t>
            </a:r>
          </a:p>
          <a:p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Asynchronous Interface: </a:t>
            </a:r>
            <a:r>
              <a:rPr lang="en-US" altLang="ko-KR" dirty="0" smtClean="0">
                <a:ea typeface="굴림" panose="020B0600000101010101" pitchFamily="34" charset="-127"/>
              </a:rPr>
              <a:t>“Tell Me Later”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When request data, take pointer to user’s buffer, return immediately; later kernel fills buffer and notifies user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When send data, take pointer to user’s buffer, return immediately; later kernel takes data and notifies user </a:t>
            </a:r>
          </a:p>
        </p:txBody>
      </p:sp>
    </p:spTree>
    <p:extLst>
      <p:ext uri="{BB962C8B-B14F-4D97-AF65-F5344CB8AC3E}">
        <p14:creationId xmlns:p14="http://schemas.microsoft.com/office/powerpoint/2010/main" val="3698251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78566</TotalTime>
  <Pages>60</Pages>
  <Words>2689</Words>
  <Application>Microsoft Macintosh PowerPoint</Application>
  <PresentationFormat>On-screen Show (4:3)</PresentationFormat>
  <Paragraphs>578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Ariel</vt:lpstr>
      <vt:lpstr>Calibri</vt:lpstr>
      <vt:lpstr>Comic Sans MS</vt:lpstr>
      <vt:lpstr>Consolas</vt:lpstr>
      <vt:lpstr>Courier New</vt:lpstr>
      <vt:lpstr>Gill Sans</vt:lpstr>
      <vt:lpstr>Gill Sans Light</vt:lpstr>
      <vt:lpstr>Gulim</vt:lpstr>
      <vt:lpstr>Helvetica</vt:lpstr>
      <vt:lpstr>Helvetica Neue </vt:lpstr>
      <vt:lpstr>Helvetica Neue Light</vt:lpstr>
      <vt:lpstr>MS PGothic</vt:lpstr>
      <vt:lpstr>ＭＳ Ｐゴシック</vt:lpstr>
      <vt:lpstr>Symbol</vt:lpstr>
      <vt:lpstr>Times New Roman</vt:lpstr>
      <vt:lpstr>Wingdings</vt:lpstr>
      <vt:lpstr>굴림</vt:lpstr>
      <vt:lpstr>Arial</vt:lpstr>
      <vt:lpstr>Office</vt:lpstr>
      <vt:lpstr>CS162 Operating Systems and Systems Programming Lecture 16   General I/O</vt:lpstr>
      <vt:lpstr>The Requirements of I/O</vt:lpstr>
      <vt:lpstr>OS Basics: I/O</vt:lpstr>
      <vt:lpstr>In a Picture</vt:lpstr>
      <vt:lpstr>Operational Parameters for I/O</vt:lpstr>
      <vt:lpstr>Kernel Device Structure</vt:lpstr>
      <vt:lpstr>The Goal of the I/O Subsystem</vt:lpstr>
      <vt:lpstr>Want Standard Interfaces to Devices</vt:lpstr>
      <vt:lpstr>How Does User Deal with Timing?</vt:lpstr>
      <vt:lpstr>Chip-scale Features of 2015 x86 (Sky Lake)</vt:lpstr>
      <vt:lpstr>Sky Lake I/O: PCH</vt:lpstr>
      <vt:lpstr>Modern I/O Systems</vt:lpstr>
      <vt:lpstr>Example: PCI Architecture</vt:lpstr>
      <vt:lpstr>Example Device-Transfer Rates in Mb/s  (Sun Enterprise 6000)</vt:lpstr>
      <vt:lpstr>How does the processor actually talk to the device?</vt:lpstr>
      <vt:lpstr>Example: Memory-Mapped Display Controller</vt:lpstr>
      <vt:lpstr>Administrivia</vt:lpstr>
      <vt:lpstr>break</vt:lpstr>
      <vt:lpstr>Transferring Data To/From Controller</vt:lpstr>
      <vt:lpstr>Transferring Data To/From Controller</vt:lpstr>
      <vt:lpstr>I/O Device Notifying the OS</vt:lpstr>
      <vt:lpstr>Device Drivers</vt:lpstr>
      <vt:lpstr>Life Cycle of An I/O Request</vt:lpstr>
      <vt:lpstr>Basic Performance Concepts</vt:lpstr>
      <vt:lpstr>Example (Fast Network)</vt:lpstr>
      <vt:lpstr>Example (Fast Network)</vt:lpstr>
      <vt:lpstr>Example: at 10 ms startup (like Disk)</vt:lpstr>
      <vt:lpstr>What Determines Peak BW for I/O ?</vt:lpstr>
      <vt:lpstr>Storage Devices</vt:lpstr>
      <vt:lpstr>The Amazing Magnetic Disk</vt:lpstr>
      <vt:lpstr>Review: Magnetic Disks</vt:lpstr>
      <vt:lpstr>Review: Magnetic Disks</vt:lpstr>
      <vt:lpstr>Disk Performance Example</vt:lpstr>
      <vt:lpstr>Typical Numbers for Magnetic Disk</vt:lpstr>
      <vt:lpstr>(Lots of) Intelligence in the Controller</vt:lpstr>
      <vt:lpstr>Seagate Enterprise</vt:lpstr>
      <vt:lpstr>HDD vs SSD Comparison</vt:lpstr>
      <vt:lpstr>Largest SSDs</vt:lpstr>
      <vt:lpstr>Summary</vt:lpstr>
    </vt:vector>
  </TitlesOfParts>
  <Company>UC Berkeley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Neeraja Yadwadkar</cp:lastModifiedBy>
  <cp:revision>856</cp:revision>
  <cp:lastPrinted>2017-03-21T00:18:43Z</cp:lastPrinted>
  <dcterms:created xsi:type="dcterms:W3CDTF">1995-08-12T11:37:26Z</dcterms:created>
  <dcterms:modified xsi:type="dcterms:W3CDTF">2017-10-20T06:55:56Z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