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999" r:id="rId3"/>
    <p:sldId id="1014" r:id="rId4"/>
    <p:sldId id="1010" r:id="rId5"/>
    <p:sldId id="1011" r:id="rId6"/>
    <p:sldId id="986" r:id="rId7"/>
    <p:sldId id="987" r:id="rId8"/>
    <p:sldId id="891" r:id="rId9"/>
    <p:sldId id="892" r:id="rId10"/>
    <p:sldId id="893" r:id="rId11"/>
    <p:sldId id="894" r:id="rId12"/>
    <p:sldId id="895" r:id="rId13"/>
    <p:sldId id="896" r:id="rId14"/>
    <p:sldId id="897" r:id="rId15"/>
    <p:sldId id="898" r:id="rId16"/>
    <p:sldId id="899" r:id="rId17"/>
    <p:sldId id="900" r:id="rId18"/>
    <p:sldId id="901" r:id="rId19"/>
    <p:sldId id="1013" r:id="rId20"/>
    <p:sldId id="1012" r:id="rId21"/>
    <p:sldId id="905" r:id="rId22"/>
    <p:sldId id="906" r:id="rId23"/>
    <p:sldId id="907" r:id="rId24"/>
    <p:sldId id="908" r:id="rId25"/>
    <p:sldId id="991" r:id="rId26"/>
    <p:sldId id="993" r:id="rId27"/>
    <p:sldId id="992" r:id="rId28"/>
    <p:sldId id="909" r:id="rId29"/>
    <p:sldId id="948" r:id="rId30"/>
    <p:sldId id="912" r:id="rId31"/>
    <p:sldId id="949" r:id="rId32"/>
    <p:sldId id="950" r:id="rId33"/>
    <p:sldId id="953" r:id="rId34"/>
    <p:sldId id="920" r:id="rId35"/>
    <p:sldId id="921" r:id="rId36"/>
    <p:sldId id="965" r:id="rId37"/>
    <p:sldId id="966" r:id="rId38"/>
    <p:sldId id="990" r:id="rId39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02E3EE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10" autoAdjust="0"/>
    <p:restoredTop sz="94799" autoAdjust="0"/>
  </p:normalViewPr>
  <p:slideViewPr>
    <p:cSldViewPr>
      <p:cViewPr varScale="1">
        <p:scale>
          <a:sx n="84" d="100"/>
          <a:sy n="84" d="100"/>
        </p:scale>
        <p:origin x="-12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7135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9895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4583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9657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6026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2824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8159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760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5316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47628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9989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644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7156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489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576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0028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417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2135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7950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960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5970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Gill Sans" charset="0"/>
                <a:ea typeface="Gill Sans" charset="0"/>
                <a:cs typeface="Gill Sans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11.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73607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10/2/17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3452698" y="6550025"/>
            <a:ext cx="190306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Fall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6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11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Scheduling (finished),</a:t>
            </a:r>
            <a:br>
              <a:rPr lang="en-US" altLang="en-US" sz="3000" dirty="0" smtClean="0"/>
            </a:br>
            <a:r>
              <a:rPr lang="en-US" altLang="en-US" sz="3000" dirty="0" smtClean="0"/>
              <a:t>Deadlock, Address Translation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October 2</a:t>
            </a:r>
            <a:r>
              <a:rPr lang="en-US" altLang="en-US" baseline="30000" dirty="0" smtClean="0"/>
              <a:t>nd</a:t>
            </a:r>
            <a:r>
              <a:rPr lang="en-US" altLang="en-US" dirty="0" smtClean="0"/>
              <a:t>, 2017</a:t>
            </a:r>
          </a:p>
          <a:p>
            <a:pPr marL="285750" indent="-285750"/>
            <a:r>
              <a:rPr lang="en-US" altLang="en-US" dirty="0" smtClean="0"/>
              <a:t>Prof. Ion Stoica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7630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Must acquire segment that they are moving into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For bridge: must acquire both halves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Traffic only in one direction at a time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Problem occurs when two cars in opposite directions on bridge: each acquires one segment and needs next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If a deadlock occurs, it can be resolved if one car backs up (preempt resources and rollback)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Several cars may have to be backed up 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Starvation is possible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East-going traffic really fast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no one goes west</a:t>
            </a:r>
          </a:p>
        </p:txBody>
      </p:sp>
      <p:grpSp>
        <p:nvGrpSpPr>
          <p:cNvPr id="27652" name="Group 461"/>
          <p:cNvGrpSpPr>
            <a:grpSpLocks/>
          </p:cNvGrpSpPr>
          <p:nvPr/>
        </p:nvGrpSpPr>
        <p:grpSpPr bwMode="auto">
          <a:xfrm>
            <a:off x="1419225" y="635000"/>
            <a:ext cx="6276975" cy="1484313"/>
            <a:chOff x="808" y="400"/>
            <a:chExt cx="3954" cy="935"/>
          </a:xfrm>
        </p:grpSpPr>
        <p:grpSp>
          <p:nvGrpSpPr>
            <p:cNvPr id="27653" name="Group 454"/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27659" name="Group 5"/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7912" name="Line 6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3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4" name="Line 8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0" name="Group 11"/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7907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9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1" name="Line 16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1" name="Line 20"/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Line 21"/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663" name="Picture 64" descr="j021295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65" descr="MCj0391414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5" name="Group 224"/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7873" name="Freeform 188"/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4" name="Freeform 190"/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5" name="Freeform 191"/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6" name="Freeform 192"/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7" name="Freeform 193"/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8" name="Freeform 194"/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9" name="Freeform 195"/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0" name="Freeform 196"/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1" name="Freeform 197"/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2" name="Freeform 198"/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3" name="Freeform 199"/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4" name="Freeform 200"/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5" name="Freeform 201"/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6" name="Freeform 202"/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7" name="Freeform 203"/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8" name="Freeform 204"/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9" name="Freeform 205"/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0" name="Freeform 206"/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1" name="Freeform 207"/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2" name="Freeform 208"/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3" name="Freeform 209"/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4" name="Freeform 210"/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5" name="Freeform 211"/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6" name="Freeform 212"/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213"/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8" name="Freeform 214"/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9" name="Freeform 215"/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0" name="Freeform 216"/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1" name="Freeform 217"/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2" name="Freeform 218"/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3" name="Freeform 219"/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4" name="Freeform 220"/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221"/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6" name="Freeform 222"/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452"/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7668" name="Freeform 234"/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Freeform 247"/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Freeform 248"/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Freeform 249"/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Freeform 250"/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Freeform 251"/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Freeform 252"/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Freeform 253"/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6" name="Freeform 254"/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Freeform 255"/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Freeform 256"/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Freeform 257"/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258"/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Freeform 259"/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260"/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Freeform 261"/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Freeform 262"/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263"/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264"/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Freeform 265"/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Freeform 266"/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Freeform 267"/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268"/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269"/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270"/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271"/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Freeform 272"/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Freeform 273"/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274"/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Freeform 275"/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Freeform 276"/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Freeform 277"/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Freeform 278"/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Freeform 279"/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Freeform 280"/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Freeform 281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Freeform 282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Freeform 283"/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Freeform 284"/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7" name="Freeform 285"/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Freeform 286"/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Freeform 287"/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Freeform 288"/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Freeform 289"/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290"/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291"/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292"/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293"/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294"/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295"/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296"/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Freeform 297"/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0" name="Freeform 298"/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1" name="Freeform 299"/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2" name="Freeform 300"/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3" name="Freeform 301"/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4" name="Freeform 302"/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Freeform 303"/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6" name="Freeform 304"/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7" name="Freeform 305"/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Freeform 306"/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9" name="Freeform 307"/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Freeform 308"/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1" name="Freeform 309"/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Freeform 310"/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3" name="Freeform 311"/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Freeform 312"/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5" name="Freeform 313"/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Freeform 314"/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7" name="Freeform 315"/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Freeform 316"/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Freeform 317"/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Freeform 318"/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Freeform 319"/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Freeform 320"/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Freeform 321"/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4" name="Freeform 322"/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5" name="Freeform 323"/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6" name="Freeform 324"/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7" name="Freeform 325"/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8" name="Freeform 326"/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9" name="Freeform 327"/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0" name="Freeform 328"/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1" name="Freeform 329"/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Freeform 330"/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Freeform 331"/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4" name="Freeform 332"/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5" name="Freeform 333"/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6" name="Freeform 334"/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7" name="Freeform 335"/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8" name="Freeform 336"/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9" name="Freeform 337"/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0" name="Freeform 338"/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1" name="Freeform 339"/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2" name="Freeform 340"/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3" name="Freeform 341"/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4" name="Freeform 342"/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5" name="Freeform 343"/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6" name="Freeform 344"/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7" name="Freeform 345"/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8" name="Freeform 346"/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9" name="Freeform 347"/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0" name="Freeform 348"/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1" name="Freeform 349"/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2" name="Freeform 350"/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Freeform 351"/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4" name="Freeform 352"/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5" name="Freeform 353"/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6" name="Freeform 354"/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7" name="Freeform 355"/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8" name="Freeform 356"/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9" name="Freeform 357"/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0" name="Freeform 358"/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1" name="Freeform 359"/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2" name="Freeform 360"/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3" name="Freeform 361"/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4" name="Freeform 362"/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5" name="Freeform 363"/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6" name="Freeform 364"/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Freeform 365"/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8" name="Freeform 366"/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9" name="Freeform 367"/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0" name="Freeform 368"/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1" name="Freeform 369"/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2" name="Freeform 370"/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3" name="Freeform 371"/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4" name="Freeform 372"/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5" name="Freeform 373"/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6" name="Freeform 374"/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7" name="Freeform 375"/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8" name="Freeform 376"/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9" name="Freeform 377"/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0" name="Freeform 378"/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1" name="Freeform 379"/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2" name="Freeform 380"/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3" name="Freeform 381"/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4" name="Freeform 382"/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5" name="Freeform 383"/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Freeform 384"/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7" name="Freeform 385"/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8" name="Freeform 386"/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Freeform 387"/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0" name="Freeform 388"/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1" name="Freeform 389"/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2" name="Freeform 390"/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3" name="Freeform 391"/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4" name="Freeform 392"/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5" name="Freeform 393"/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6" name="Freeform 394"/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7" name="Freeform 395"/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8" name="Freeform 396"/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9" name="Freeform 397"/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0" name="Freeform 398"/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1" name="Freeform 399"/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2" name="Freeform 400"/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3" name="Freeform 401"/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4" name="Freeform 402"/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5" name="Freeform 403"/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6" name="Freeform 404"/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7" name="Freeform 405"/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406"/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Freeform 407"/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0" name="Freeform 408"/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1" name="Freeform 409"/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2" name="Freeform 410"/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3" name="Freeform 411"/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4" name="Freeform 412"/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5" name="Freeform 413"/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6" name="Freeform 414"/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7" name="Freeform 415"/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8" name="Freeform 416"/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9" name="Freeform 417"/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0" name="Freeform 418"/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1" name="Freeform 419"/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2" name="Freeform 420"/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3" name="Freeform 421"/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4" name="Freeform 422"/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5" name="Freeform 423"/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6" name="Freeform 424"/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7" name="Freeform 425"/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8" name="Freeform 426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9" name="Freeform 427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0" name="Freeform 428"/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1" name="Freeform 430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2" name="Freeform 431"/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" name="Freeform 432"/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" name="Freeform 433"/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5" name="Freeform 434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6" name="Freeform 435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7" name="Freeform 436"/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8" name="Freeform 437"/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" name="Freeform 438"/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" name="Freeform 439"/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1" name="Freeform 440"/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2" name="Freeform 441"/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3" name="Freeform 442"/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4" name="Freeform 443"/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5" name="Freeform 444"/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6" name="Freeform 445"/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7" name="Freeform 446"/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8" name="Freeform 447"/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9" name="Freeform 448"/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0" name="Freeform 449"/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1" name="Freeform 450"/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2" name="Freeform 451"/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7667" name="Picture 45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654" name="Group 460"/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27655" name="Line 457"/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6" name="Line 458"/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7" name="Line 459"/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8" name="WordArt 455"/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4283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199" name="Group 191"/>
          <p:cNvGrpSpPr>
            <a:grpSpLocks/>
          </p:cNvGrpSpPr>
          <p:nvPr/>
        </p:nvGrpSpPr>
        <p:grpSpPr bwMode="auto">
          <a:xfrm>
            <a:off x="685800" y="3429000"/>
            <a:ext cx="7635875" cy="3429000"/>
            <a:chOff x="432" y="2160"/>
            <a:chExt cx="4810" cy="2160"/>
          </a:xfrm>
        </p:grpSpPr>
        <p:grpSp>
          <p:nvGrpSpPr>
            <p:cNvPr id="28792" name="Group 192"/>
            <p:cNvGrpSpPr>
              <a:grpSpLocks/>
            </p:cNvGrpSpPr>
            <p:nvPr/>
          </p:nvGrpSpPr>
          <p:grpSpPr bwMode="auto">
            <a:xfrm>
              <a:off x="2400" y="2496"/>
              <a:ext cx="902" cy="211"/>
              <a:chOff x="460" y="3583"/>
              <a:chExt cx="902" cy="211"/>
            </a:xfrm>
          </p:grpSpPr>
          <p:sp>
            <p:nvSpPr>
              <p:cNvPr id="28847" name="Arc 19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8" name="Arc 19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3" name="Group 195"/>
            <p:cNvGrpSpPr>
              <a:grpSpLocks/>
            </p:cNvGrpSpPr>
            <p:nvPr/>
          </p:nvGrpSpPr>
          <p:grpSpPr bwMode="auto">
            <a:xfrm>
              <a:off x="1411" y="2496"/>
              <a:ext cx="902" cy="211"/>
              <a:chOff x="460" y="3583"/>
              <a:chExt cx="902" cy="211"/>
            </a:xfrm>
          </p:grpSpPr>
          <p:sp>
            <p:nvSpPr>
              <p:cNvPr id="28845" name="Arc 19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6" name="Arc 19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4" name="Group 198"/>
            <p:cNvGrpSpPr>
              <a:grpSpLocks/>
            </p:cNvGrpSpPr>
            <p:nvPr/>
          </p:nvGrpSpPr>
          <p:grpSpPr bwMode="auto">
            <a:xfrm>
              <a:off x="1411" y="2784"/>
              <a:ext cx="902" cy="1010"/>
              <a:chOff x="4381" y="2784"/>
              <a:chExt cx="902" cy="1010"/>
            </a:xfrm>
          </p:grpSpPr>
          <p:sp>
            <p:nvSpPr>
              <p:cNvPr id="28841" name="Arc 199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2" name="Arc 200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3" name="Arc 201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4" name="Arc 202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5" name="Group 203"/>
            <p:cNvGrpSpPr>
              <a:grpSpLocks/>
            </p:cNvGrpSpPr>
            <p:nvPr/>
          </p:nvGrpSpPr>
          <p:grpSpPr bwMode="auto">
            <a:xfrm>
              <a:off x="3360" y="2784"/>
              <a:ext cx="902" cy="1010"/>
              <a:chOff x="4381" y="2784"/>
              <a:chExt cx="902" cy="1010"/>
            </a:xfrm>
          </p:grpSpPr>
          <p:sp>
            <p:nvSpPr>
              <p:cNvPr id="28837" name="Arc 204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8" name="Arc 205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9" name="Arc 206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40" name="Arc 207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6" name="Group 208"/>
            <p:cNvGrpSpPr>
              <a:grpSpLocks/>
            </p:cNvGrpSpPr>
            <p:nvPr/>
          </p:nvGrpSpPr>
          <p:grpSpPr bwMode="auto">
            <a:xfrm>
              <a:off x="432" y="2160"/>
              <a:ext cx="945" cy="2160"/>
              <a:chOff x="2374" y="2068"/>
              <a:chExt cx="945" cy="2252"/>
            </a:xfrm>
          </p:grpSpPr>
          <p:sp>
            <p:nvSpPr>
              <p:cNvPr id="28835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6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7" name="Group 211"/>
            <p:cNvGrpSpPr>
              <a:grpSpLocks/>
            </p:cNvGrpSpPr>
            <p:nvPr/>
          </p:nvGrpSpPr>
          <p:grpSpPr bwMode="auto">
            <a:xfrm>
              <a:off x="4297" y="2160"/>
              <a:ext cx="945" cy="2160"/>
              <a:chOff x="2374" y="2068"/>
              <a:chExt cx="945" cy="2252"/>
            </a:xfrm>
          </p:grpSpPr>
          <p:sp>
            <p:nvSpPr>
              <p:cNvPr id="28833" name="Line 212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4" name="Line 213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8" name="Group 214"/>
            <p:cNvGrpSpPr>
              <a:grpSpLocks/>
            </p:cNvGrpSpPr>
            <p:nvPr/>
          </p:nvGrpSpPr>
          <p:grpSpPr bwMode="auto">
            <a:xfrm>
              <a:off x="4330" y="2784"/>
              <a:ext cx="902" cy="1010"/>
              <a:chOff x="4381" y="2784"/>
              <a:chExt cx="902" cy="1010"/>
            </a:xfrm>
          </p:grpSpPr>
          <p:sp>
            <p:nvSpPr>
              <p:cNvPr id="28829" name="Arc 215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0" name="Arc 216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1" name="Arc 217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32" name="Arc 218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799" name="Group 219"/>
            <p:cNvGrpSpPr>
              <a:grpSpLocks/>
            </p:cNvGrpSpPr>
            <p:nvPr/>
          </p:nvGrpSpPr>
          <p:grpSpPr bwMode="auto">
            <a:xfrm>
              <a:off x="460" y="2784"/>
              <a:ext cx="902" cy="210"/>
              <a:chOff x="460" y="2784"/>
              <a:chExt cx="902" cy="210"/>
            </a:xfrm>
          </p:grpSpPr>
          <p:sp>
            <p:nvSpPr>
              <p:cNvPr id="28827" name="Arc 220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8" name="Arc 221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0" name="Group 222"/>
            <p:cNvGrpSpPr>
              <a:grpSpLocks/>
            </p:cNvGrpSpPr>
            <p:nvPr/>
          </p:nvGrpSpPr>
          <p:grpSpPr bwMode="auto">
            <a:xfrm>
              <a:off x="460" y="3583"/>
              <a:ext cx="902" cy="211"/>
              <a:chOff x="460" y="3583"/>
              <a:chExt cx="902" cy="211"/>
            </a:xfrm>
          </p:grpSpPr>
          <p:sp>
            <p:nvSpPr>
              <p:cNvPr id="28825" name="Arc 22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6" name="Arc 22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1" name="Group 225"/>
            <p:cNvGrpSpPr>
              <a:grpSpLocks/>
            </p:cNvGrpSpPr>
            <p:nvPr/>
          </p:nvGrpSpPr>
          <p:grpSpPr bwMode="auto">
            <a:xfrm>
              <a:off x="432" y="2496"/>
              <a:ext cx="902" cy="211"/>
              <a:chOff x="460" y="3583"/>
              <a:chExt cx="902" cy="211"/>
            </a:xfrm>
          </p:grpSpPr>
          <p:sp>
            <p:nvSpPr>
              <p:cNvPr id="28823" name="Arc 22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4" name="Arc 22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2" name="Group 228"/>
            <p:cNvGrpSpPr>
              <a:grpSpLocks/>
            </p:cNvGrpSpPr>
            <p:nvPr/>
          </p:nvGrpSpPr>
          <p:grpSpPr bwMode="auto">
            <a:xfrm>
              <a:off x="3360" y="2496"/>
              <a:ext cx="902" cy="211"/>
              <a:chOff x="460" y="3583"/>
              <a:chExt cx="902" cy="211"/>
            </a:xfrm>
          </p:grpSpPr>
          <p:sp>
            <p:nvSpPr>
              <p:cNvPr id="28821" name="Arc 22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2" name="Arc 23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3" name="Group 231"/>
            <p:cNvGrpSpPr>
              <a:grpSpLocks/>
            </p:cNvGrpSpPr>
            <p:nvPr/>
          </p:nvGrpSpPr>
          <p:grpSpPr bwMode="auto">
            <a:xfrm>
              <a:off x="4320" y="2496"/>
              <a:ext cx="902" cy="211"/>
              <a:chOff x="460" y="3583"/>
              <a:chExt cx="902" cy="211"/>
            </a:xfrm>
          </p:grpSpPr>
          <p:sp>
            <p:nvSpPr>
              <p:cNvPr id="28819" name="Arc 232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20" name="Arc 233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4" name="Group 234"/>
            <p:cNvGrpSpPr>
              <a:grpSpLocks/>
            </p:cNvGrpSpPr>
            <p:nvPr/>
          </p:nvGrpSpPr>
          <p:grpSpPr bwMode="auto">
            <a:xfrm>
              <a:off x="471" y="3840"/>
              <a:ext cx="902" cy="210"/>
              <a:chOff x="460" y="2784"/>
              <a:chExt cx="902" cy="210"/>
            </a:xfrm>
          </p:grpSpPr>
          <p:sp>
            <p:nvSpPr>
              <p:cNvPr id="28817" name="Arc 23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8" name="Arc 23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5" name="Group 237"/>
            <p:cNvGrpSpPr>
              <a:grpSpLocks/>
            </p:cNvGrpSpPr>
            <p:nvPr/>
          </p:nvGrpSpPr>
          <p:grpSpPr bwMode="auto">
            <a:xfrm>
              <a:off x="1392" y="3840"/>
              <a:ext cx="902" cy="210"/>
              <a:chOff x="460" y="2784"/>
              <a:chExt cx="902" cy="210"/>
            </a:xfrm>
          </p:grpSpPr>
          <p:sp>
            <p:nvSpPr>
              <p:cNvPr id="28815" name="Arc 238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6" name="Arc 239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6" name="Group 240"/>
            <p:cNvGrpSpPr>
              <a:grpSpLocks/>
            </p:cNvGrpSpPr>
            <p:nvPr/>
          </p:nvGrpSpPr>
          <p:grpSpPr bwMode="auto">
            <a:xfrm>
              <a:off x="2400" y="3840"/>
              <a:ext cx="902" cy="210"/>
              <a:chOff x="460" y="2784"/>
              <a:chExt cx="902" cy="210"/>
            </a:xfrm>
          </p:grpSpPr>
          <p:sp>
            <p:nvSpPr>
              <p:cNvPr id="28813" name="Arc 241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4" name="Arc 242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7" name="Group 243"/>
            <p:cNvGrpSpPr>
              <a:grpSpLocks/>
            </p:cNvGrpSpPr>
            <p:nvPr/>
          </p:nvGrpSpPr>
          <p:grpSpPr bwMode="auto">
            <a:xfrm>
              <a:off x="3360" y="3840"/>
              <a:ext cx="902" cy="210"/>
              <a:chOff x="460" y="2784"/>
              <a:chExt cx="902" cy="210"/>
            </a:xfrm>
          </p:grpSpPr>
          <p:sp>
            <p:nvSpPr>
              <p:cNvPr id="28811" name="Arc 244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2" name="Arc 245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8808" name="Group 246"/>
            <p:cNvGrpSpPr>
              <a:grpSpLocks/>
            </p:cNvGrpSpPr>
            <p:nvPr/>
          </p:nvGrpSpPr>
          <p:grpSpPr bwMode="auto">
            <a:xfrm>
              <a:off x="4320" y="3840"/>
              <a:ext cx="902" cy="210"/>
              <a:chOff x="460" y="2784"/>
              <a:chExt cx="902" cy="210"/>
            </a:xfrm>
          </p:grpSpPr>
          <p:sp>
            <p:nvSpPr>
              <p:cNvPr id="28809" name="Arc 247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8810" name="Arc 248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Train Example (Wormhole-Routed Network)</a:t>
            </a:r>
          </a:p>
        </p:txBody>
      </p:sp>
      <p:sp>
        <p:nvSpPr>
          <p:cNvPr id="555150" name="Rectangle 142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Each train wants to turn right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Blocked by other trains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Similar problem to multiprocessor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 dirty="0" smtClean="0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28677" name="Group 139"/>
          <p:cNvGrpSpPr>
            <a:grpSpLocks/>
          </p:cNvGrpSpPr>
          <p:nvPr/>
        </p:nvGrpSpPr>
        <p:grpSpPr bwMode="auto">
          <a:xfrm>
            <a:off x="228600" y="4370388"/>
            <a:ext cx="8686800" cy="1670050"/>
            <a:chOff x="1104" y="1564"/>
            <a:chExt cx="3312" cy="1592"/>
          </a:xfrm>
        </p:grpSpPr>
        <p:sp>
          <p:nvSpPr>
            <p:cNvPr id="28790" name="Line 129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91" name="Line 130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28678" name="Group 149"/>
          <p:cNvGrpSpPr>
            <a:grpSpLocks/>
          </p:cNvGrpSpPr>
          <p:nvPr/>
        </p:nvGrpSpPr>
        <p:grpSpPr bwMode="auto">
          <a:xfrm>
            <a:off x="3768725" y="3429000"/>
            <a:ext cx="1500188" cy="3429000"/>
            <a:chOff x="2374" y="2068"/>
            <a:chExt cx="945" cy="2252"/>
          </a:xfrm>
        </p:grpSpPr>
        <p:sp>
          <p:nvSpPr>
            <p:cNvPr id="28788" name="Line 12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89" name="Line 133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8679" name="Arc 134"/>
          <p:cNvSpPr>
            <a:spLocks/>
          </p:cNvSpPr>
          <p:nvPr/>
        </p:nvSpPr>
        <p:spPr bwMode="auto">
          <a:xfrm>
            <a:off x="4884738" y="4403725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45319 h 21600"/>
              <a:gd name="T4" fmla="*/ 0 w 21600"/>
              <a:gd name="T5" fmla="*/ 514531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0" name="Arc 135"/>
          <p:cNvSpPr>
            <a:spLocks/>
          </p:cNvSpPr>
          <p:nvPr/>
        </p:nvSpPr>
        <p:spPr bwMode="auto">
          <a:xfrm rot="-5400000">
            <a:off x="3810000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5145319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1" name="Arc 136"/>
          <p:cNvSpPr>
            <a:spLocks/>
          </p:cNvSpPr>
          <p:nvPr/>
        </p:nvSpPr>
        <p:spPr bwMode="auto">
          <a:xfrm rot="5400000">
            <a:off x="4891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5194423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2" name="Arc 137"/>
          <p:cNvSpPr>
            <a:spLocks/>
          </p:cNvSpPr>
          <p:nvPr/>
        </p:nvSpPr>
        <p:spPr bwMode="auto">
          <a:xfrm rot="10800000">
            <a:off x="3802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94423 h 21600"/>
              <a:gd name="T4" fmla="*/ 0 w 21600"/>
              <a:gd name="T5" fmla="*/ 519442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8683" name="Group 84"/>
          <p:cNvGrpSpPr>
            <a:grpSpLocks/>
          </p:cNvGrpSpPr>
          <p:nvPr/>
        </p:nvGrpSpPr>
        <p:grpSpPr bwMode="auto">
          <a:xfrm rot="5400000">
            <a:off x="4427538" y="4411663"/>
            <a:ext cx="2103437" cy="350837"/>
            <a:chOff x="624" y="960"/>
            <a:chExt cx="3325" cy="531"/>
          </a:xfrm>
        </p:grpSpPr>
        <p:grpSp>
          <p:nvGrpSpPr>
            <p:cNvPr id="28767" name="Group 8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81" name="Freeform 8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Freeform 8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Freeform 8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Freeform 8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Freeform 9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Freeform 9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Freeform 9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8" name="Group 9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77" name="Freeform 9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Freeform 9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Freeform 9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Freeform 9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9" name="Group 9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70" name="Freeform 9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Freeform 10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Freeform 10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Freeform 10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10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Freeform 10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Freeform 10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4" name="Group 106"/>
          <p:cNvGrpSpPr>
            <a:grpSpLocks/>
          </p:cNvGrpSpPr>
          <p:nvPr/>
        </p:nvGrpSpPr>
        <p:grpSpPr bwMode="auto">
          <a:xfrm rot="-5400000">
            <a:off x="2493963" y="5580063"/>
            <a:ext cx="2103437" cy="350837"/>
            <a:chOff x="624" y="960"/>
            <a:chExt cx="3325" cy="531"/>
          </a:xfrm>
        </p:grpSpPr>
        <p:grpSp>
          <p:nvGrpSpPr>
            <p:cNvPr id="28746" name="Group 10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60" name="Freeform 10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10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11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11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11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11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Freeform 11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7" name="Group 11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56" name="Freeform 11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11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11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11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8" name="Group 12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49" name="Freeform 12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12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Freeform 12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12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12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12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12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5" name="Group 61"/>
          <p:cNvGrpSpPr>
            <a:grpSpLocks/>
          </p:cNvGrpSpPr>
          <p:nvPr/>
        </p:nvGrpSpPr>
        <p:grpSpPr bwMode="auto">
          <a:xfrm>
            <a:off x="2670175" y="3987800"/>
            <a:ext cx="2197100" cy="336550"/>
            <a:chOff x="624" y="960"/>
            <a:chExt cx="3325" cy="531"/>
          </a:xfrm>
        </p:grpSpPr>
        <p:grpSp>
          <p:nvGrpSpPr>
            <p:cNvPr id="28725" name="Group 36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39" name="Freeform 2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2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2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3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3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3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3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6" name="Group 3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35" name="Freeform 2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2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2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34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7" name="Group 37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28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6" name="Group 62"/>
          <p:cNvGrpSpPr>
            <a:grpSpLocks/>
          </p:cNvGrpSpPr>
          <p:nvPr/>
        </p:nvGrpSpPr>
        <p:grpSpPr bwMode="auto">
          <a:xfrm flipH="1" flipV="1">
            <a:off x="4089400" y="6067425"/>
            <a:ext cx="2198688" cy="338138"/>
            <a:chOff x="624" y="960"/>
            <a:chExt cx="3325" cy="531"/>
          </a:xfrm>
        </p:grpSpPr>
        <p:grpSp>
          <p:nvGrpSpPr>
            <p:cNvPr id="28704" name="Group 63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18" name="Freeform 64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Freeform 65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66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67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68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69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70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5" name="Group 71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14" name="Freeform 7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7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7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75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6" name="Group 76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07" name="Freeform 7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7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Freeform 7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8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Freeform 8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8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8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8687" name="Picture 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0" name="Picture 1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5166" name="Group 158"/>
          <p:cNvGrpSpPr>
            <a:grpSpLocks/>
          </p:cNvGrpSpPr>
          <p:nvPr/>
        </p:nvGrpSpPr>
        <p:grpSpPr bwMode="auto">
          <a:xfrm>
            <a:off x="3505200" y="4038600"/>
            <a:ext cx="2017713" cy="2260600"/>
            <a:chOff x="2208" y="2544"/>
            <a:chExt cx="1271" cy="1424"/>
          </a:xfrm>
        </p:grpSpPr>
        <p:sp>
          <p:nvSpPr>
            <p:cNvPr id="28700" name="AutoShape 154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1" name="AutoShape 155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2" name="AutoShape 156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3" name="AutoShape 157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555159" name="Picture 151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5" name="Picture 177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8" name="Picture 180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43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9" name="Picture 181" descr="MCj030735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538">
            <a:off x="-7905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5198" name="Group 190"/>
          <p:cNvGrpSpPr>
            <a:grpSpLocks/>
          </p:cNvGrpSpPr>
          <p:nvPr/>
        </p:nvGrpSpPr>
        <p:grpSpPr bwMode="auto">
          <a:xfrm>
            <a:off x="3733800" y="4419600"/>
            <a:ext cx="1524000" cy="1511300"/>
            <a:chOff x="2352" y="2784"/>
            <a:chExt cx="960" cy="952"/>
          </a:xfrm>
        </p:grpSpPr>
        <p:sp>
          <p:nvSpPr>
            <p:cNvPr id="28697" name="AutoShape 187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8" name="AutoShape 189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9" name="Text Box 186"/>
            <p:cNvSpPr txBox="1">
              <a:spLocks noChangeArrowheads="1"/>
            </p:cNvSpPr>
            <p:nvPr/>
          </p:nvSpPr>
          <p:spPr bwMode="auto">
            <a:xfrm rot="2700000">
              <a:off x="2416" y="3033"/>
              <a:ext cx="836" cy="4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Disallowed</a:t>
              </a:r>
            </a:p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449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37 L 0.33334 0.0037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55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55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416 L 0.25 0.0041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12 -0.08187 L 0.29792 -0.0555 " pathEditMode="fixed" rAng="0" ptsTypes="AA">
                                      <p:cBhvr>
                                        <p:cTn id="44" dur="1000" fill="hold"/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3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13 -0.0555 L 0.30313 0.37627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5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15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Dining Lawyers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2809875"/>
            <a:ext cx="8534400" cy="3962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Five chopsticks/Five lawyers (really cheap restaurant)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Free-for all: Lawyer will grab any one they can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two chopsticks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all grab at same time?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Deadlock!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to fix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Make one of them give up a chopstick (Hah!)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Eventually everyone will get chance to eat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to prevent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Never let lawyer take last chopstick if no hungry lawyer has two chopsticks afterwards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6858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12573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5800"/>
            <a:ext cx="11636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08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Four requirements for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, …, </a:t>
            </a:r>
            <a:r>
              <a:rPr lang="en-US" altLang="ko-KR" i="1" dirty="0" err="1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n</a:t>
            </a:r>
            <a:r>
              <a:rPr lang="en-US" altLang="ko-KR" dirty="0" smtClean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 </a:t>
            </a:r>
            <a:r>
              <a:rPr lang="en-US" altLang="ko-KR" dirty="0" smtClean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3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 smtClean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 smtClean="0">
                <a:ea typeface="굴림" panose="020B0600000101010101" pitchFamily="34" charset="-127"/>
              </a:rPr>
              <a:t>n</a:t>
            </a:r>
            <a:r>
              <a:rPr lang="en-US" altLang="ko-KR" dirty="0" smtClean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852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85" name="Group 49"/>
          <p:cNvGrpSpPr>
            <a:grpSpLocks/>
          </p:cNvGrpSpPr>
          <p:nvPr/>
        </p:nvGrpSpPr>
        <p:grpSpPr bwMode="auto">
          <a:xfrm>
            <a:off x="6705600" y="609600"/>
            <a:ext cx="2057400" cy="2667000"/>
            <a:chOff x="4224" y="384"/>
            <a:chExt cx="1296" cy="1680"/>
          </a:xfrm>
        </p:grpSpPr>
        <p:sp>
          <p:nvSpPr>
            <p:cNvPr id="31765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4440" y="384"/>
              <a:ext cx="8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6388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System Model				</a:t>
            </a:r>
            <a:endParaRPr lang="en-US" altLang="ko-KR" u="sng" dirty="0" smtClean="0">
              <a:ea typeface="굴림" panose="020B0600000101010101" pitchFamily="34" charset="-127"/>
            </a:endParaRP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 set of Threads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i="1" dirty="0" smtClean="0">
                <a:ea typeface="굴림" panose="020B0600000101010101" pitchFamily="34" charset="-127"/>
              </a:rPr>
              <a:t>, T</a:t>
            </a:r>
            <a:r>
              <a:rPr lang="en-US" altLang="ko-KR" i="1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i="1" dirty="0" smtClean="0">
                <a:ea typeface="굴림" panose="020B0600000101010101" pitchFamily="34" charset="-127"/>
              </a:rPr>
              <a:t>, </a:t>
            </a:r>
            <a:r>
              <a:rPr lang="en-US" altLang="ko-KR" dirty="0" smtClean="0">
                <a:ea typeface="굴림" panose="020B0600000101010101" pitchFamily="34" charset="-127"/>
              </a:rPr>
              <a:t>. . ., </a:t>
            </a:r>
            <a:r>
              <a:rPr lang="en-US" altLang="ko-KR" i="1" dirty="0" err="1" smtClean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 smtClean="0">
                <a:ea typeface="굴림" panose="020B0600000101010101" pitchFamily="34" charset="-127"/>
              </a:rPr>
              <a:t>n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Resource types </a:t>
            </a:r>
            <a:r>
              <a:rPr lang="en-US" altLang="ko-KR" i="1" dirty="0" smtClean="0">
                <a:ea typeface="굴림" panose="020B0600000101010101" pitchFamily="34" charset="-127"/>
              </a:rPr>
              <a:t>R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, </a:t>
            </a:r>
            <a:r>
              <a:rPr lang="en-US" altLang="ko-KR" i="1" dirty="0" smtClean="0">
                <a:ea typeface="굴림" panose="020B0600000101010101" pitchFamily="34" charset="-127"/>
              </a:rPr>
              <a:t>R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, . . ., </a:t>
            </a:r>
            <a:r>
              <a:rPr lang="en-US" altLang="ko-KR" i="1" dirty="0" err="1" smtClean="0">
                <a:ea typeface="굴림" panose="020B0600000101010101" pitchFamily="34" charset="-127"/>
              </a:rPr>
              <a:t>R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m</a:t>
            </a:r>
            <a:endParaRPr lang="en-US" altLang="ko-KR" baseline="-25000" dirty="0" smtClean="0">
              <a:ea typeface="굴림" panose="020B0600000101010101" pitchFamily="34" charset="-127"/>
            </a:endParaRPr>
          </a:p>
          <a:p>
            <a:pPr lvl="2">
              <a:buFontTx/>
              <a:buNone/>
            </a:pPr>
            <a:r>
              <a:rPr lang="en-US" altLang="ko-KR" i="1" dirty="0" smtClean="0">
                <a:ea typeface="굴림" panose="020B0600000101010101" pitchFamily="34" charset="-127"/>
              </a:rPr>
              <a:t>	CPU cycles, memory space, I/O devices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Each resource type </a:t>
            </a:r>
            <a:r>
              <a:rPr lang="en-US" altLang="ko-KR" i="1" dirty="0" err="1" smtClean="0">
                <a:ea typeface="굴림" panose="020B0600000101010101" pitchFamily="34" charset="-127"/>
              </a:rPr>
              <a:t>R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 has </a:t>
            </a:r>
            <a:r>
              <a:rPr lang="en-US" altLang="ko-KR" i="1" dirty="0" smtClean="0">
                <a:ea typeface="굴림" panose="020B0600000101010101" pitchFamily="34" charset="-127"/>
              </a:rPr>
              <a:t>W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 instances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Each thread utilizes a resource as follows:</a:t>
            </a:r>
          </a:p>
          <a:p>
            <a:pPr lvl="2"/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Resource-Allocation Graph: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V is partitioned into two types:</a:t>
            </a:r>
          </a:p>
          <a:p>
            <a:pPr lvl="2"/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dirty="0" smtClean="0">
                <a:ea typeface="굴림" panose="020B0600000101010101" pitchFamily="34" charset="-127"/>
              </a:rPr>
              <a:t> = {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,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, …, </a:t>
            </a:r>
            <a:r>
              <a:rPr lang="en-US" altLang="ko-KR" i="1" dirty="0" err="1" smtClean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 smtClean="0">
                <a:ea typeface="굴림" panose="020B0600000101010101" pitchFamily="34" charset="-127"/>
              </a:rPr>
              <a:t>n</a:t>
            </a:r>
            <a:r>
              <a:rPr lang="en-US" altLang="ko-KR" dirty="0" smtClean="0">
                <a:ea typeface="굴림" panose="020B0600000101010101" pitchFamily="34" charset="-127"/>
              </a:rPr>
              <a:t>}, the set threads in the system.</a:t>
            </a:r>
          </a:p>
          <a:p>
            <a:pPr lvl="2"/>
            <a:r>
              <a:rPr lang="en-US" altLang="ko-KR" i="1" dirty="0" smtClean="0">
                <a:ea typeface="굴림" panose="020B0600000101010101" pitchFamily="34" charset="-127"/>
              </a:rPr>
              <a:t>R</a:t>
            </a:r>
            <a:r>
              <a:rPr lang="en-US" altLang="ko-KR" dirty="0" smtClean="0">
                <a:ea typeface="굴림" panose="020B0600000101010101" pitchFamily="34" charset="-127"/>
              </a:rPr>
              <a:t> = {</a:t>
            </a:r>
            <a:r>
              <a:rPr lang="en-US" altLang="ko-KR" i="1" dirty="0" smtClean="0">
                <a:ea typeface="굴림" panose="020B0600000101010101" pitchFamily="34" charset="-127"/>
              </a:rPr>
              <a:t>R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, </a:t>
            </a:r>
            <a:r>
              <a:rPr lang="en-US" altLang="ko-KR" i="1" dirty="0" smtClean="0">
                <a:ea typeface="굴림" panose="020B0600000101010101" pitchFamily="34" charset="-127"/>
              </a:rPr>
              <a:t>R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, …, </a:t>
            </a:r>
            <a:r>
              <a:rPr lang="en-US" altLang="ko-KR" i="1" dirty="0" err="1" smtClean="0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 smtClean="0">
                <a:ea typeface="굴림" panose="020B0600000101010101" pitchFamily="34" charset="-127"/>
              </a:rPr>
              <a:t>m</a:t>
            </a:r>
            <a:r>
              <a:rPr lang="en-US" altLang="ko-KR" dirty="0" smtClean="0">
                <a:ea typeface="굴림" panose="020B0600000101010101" pitchFamily="34" charset="-127"/>
              </a:rPr>
              <a:t>}, the set of resource types in system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 smtClean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 smtClean="0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 smtClean="0">
                <a:ea typeface="굴림" panose="020B0600000101010101" pitchFamily="34" charset="-127"/>
              </a:rPr>
              <a:t>j</a:t>
            </a:r>
            <a:r>
              <a:rPr lang="en-US" altLang="ko-KR" i="1" dirty="0" smtClean="0"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smtClean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 smtClean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526382" name="Group 46"/>
          <p:cNvGrpSpPr>
            <a:grpSpLocks/>
          </p:cNvGrpSpPr>
          <p:nvPr/>
        </p:nvGrpSpPr>
        <p:grpSpPr bwMode="auto">
          <a:xfrm>
            <a:off x="7010400" y="1890713"/>
            <a:ext cx="1509713" cy="1344613"/>
            <a:chOff x="4272" y="1105"/>
            <a:chExt cx="951" cy="847"/>
          </a:xfrm>
        </p:grpSpPr>
        <p:grpSp>
          <p:nvGrpSpPr>
            <p:cNvPr id="31753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31761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317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4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31755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31757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8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9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0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56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274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526381" name="Group 45"/>
          <p:cNvGrpSpPr>
            <a:grpSpLocks/>
          </p:cNvGrpSpPr>
          <p:nvPr/>
        </p:nvGrpSpPr>
        <p:grpSpPr bwMode="auto">
          <a:xfrm>
            <a:off x="7010400" y="1141413"/>
            <a:ext cx="1509713" cy="595312"/>
            <a:chOff x="4272" y="633"/>
            <a:chExt cx="951" cy="375"/>
          </a:xfrm>
        </p:grpSpPr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2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7646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67700" cy="512763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Resource 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265113" y="1754188"/>
            <a:ext cx="2782887" cy="4637089"/>
            <a:chOff x="144" y="1182"/>
            <a:chExt cx="1753" cy="2921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71"/>
                <a:chOff x="143" y="606"/>
                <a:chExt cx="1546" cy="2271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30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7" y="2030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3160713" y="1782763"/>
            <a:ext cx="2782887" cy="4608514"/>
            <a:chOff x="1968" y="1200"/>
            <a:chExt cx="1753" cy="2903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02"/>
                <a:ext cx="1546" cy="2271"/>
                <a:chOff x="2304" y="798"/>
                <a:chExt cx="1546" cy="2271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798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798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2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8" y="2222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6056313" y="1782763"/>
            <a:ext cx="2782887" cy="4978399"/>
            <a:chOff x="3792" y="1200"/>
            <a:chExt cx="1753" cy="3136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49"/>
                <a:ext cx="1471" cy="2086"/>
                <a:chOff x="3896" y="749"/>
                <a:chExt cx="1471" cy="2086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1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274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49"/>
                  <a:ext cx="375" cy="681"/>
                  <a:chOff x="4368" y="749"/>
                  <a:chExt cx="375" cy="681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49"/>
                    <a:ext cx="268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46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Cycle, but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No Deadlock</a:t>
              </a:r>
            </a:p>
          </p:txBody>
        </p:sp>
      </p:grpSp>
      <p:sp>
        <p:nvSpPr>
          <p:cNvPr id="32774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482600" y="674688"/>
            <a:ext cx="8001000" cy="129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Recall: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 smtClean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 smtClean="0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 smtClean="0">
                <a:ea typeface="굴림" panose="020B0600000101010101" pitchFamily="34" charset="-127"/>
              </a:rPr>
              <a:t>j</a:t>
            </a:r>
            <a:r>
              <a:rPr lang="en-US" altLang="ko-KR" i="1" dirty="0" smtClean="0"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smtClean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 smtClean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49341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Methods for Handling Deadlocks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063" y="1198563"/>
            <a:ext cx="8229600" cy="5278437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Allow system to enter deadlock and then recover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Requires deadlock detection algorithm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Some technique for forcibly preempting resources and/or terminating tasks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Ensure that system will </a:t>
            </a:r>
            <a:r>
              <a:rPr lang="en-US" altLang="ko-KR" i="1" dirty="0" smtClean="0">
                <a:solidFill>
                  <a:srgbClr val="FF0066"/>
                </a:solidFill>
                <a:ea typeface="굴림" panose="020B0600000101010101" pitchFamily="34" charset="-127"/>
              </a:rPr>
              <a:t>never</a:t>
            </a:r>
            <a:r>
              <a:rPr lang="en-US" altLang="ko-KR" dirty="0" smtClean="0">
                <a:ea typeface="굴림" panose="020B0600000101010101" pitchFamily="34" charset="-127"/>
              </a:rPr>
              <a:t> enter a deadlock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Need to monitor all lock acquisitions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Selectively deny those that </a:t>
            </a:r>
            <a:r>
              <a:rPr lang="en-US" altLang="ko-KR" i="1" dirty="0" smtClean="0">
                <a:solidFill>
                  <a:schemeClr val="hlink"/>
                </a:solidFill>
                <a:ea typeface="굴림" panose="020B0600000101010101" pitchFamily="34" charset="-127"/>
              </a:rPr>
              <a:t>might</a:t>
            </a:r>
            <a:r>
              <a:rPr lang="en-US" altLang="ko-KR" dirty="0" smtClean="0">
                <a:ea typeface="굴림" panose="020B0600000101010101" pitchFamily="34" charset="-127"/>
              </a:rPr>
              <a:t> lead to deadlock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Ignore the problem and pretend that deadlocks never occur in the system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Used by most operating systems, including UNIX</a:t>
            </a:r>
          </a:p>
        </p:txBody>
      </p:sp>
      <p:grpSp>
        <p:nvGrpSpPr>
          <p:cNvPr id="33796" name="Group 4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33797" name="AutoShape 5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740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6553200" y="325913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4" y="2779"/>
                <a:ext cx="257" cy="509"/>
                <a:chOff x="672" y="2112"/>
                <a:chExt cx="384" cy="763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57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39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3820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Only one of each type of resource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 smtClean="0">
                <a:ea typeface="굴림" panose="020B0600000101010101" pitchFamily="34" charset="-127"/>
              </a:rPr>
              <a:t>look for loops</a:t>
            </a:r>
          </a:p>
          <a:p>
            <a:pPr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More General Deadlock Detection Algorithm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Let [X] represent an m-</a:t>
            </a:r>
            <a:r>
              <a:rPr lang="en-US" altLang="ko-KR" dirty="0" err="1" smtClean="0">
                <a:ea typeface="굴림" panose="020B0600000101010101" pitchFamily="34" charset="-127"/>
              </a:rPr>
              <a:t>ary</a:t>
            </a:r>
            <a:r>
              <a:rPr lang="en-US" altLang="ko-KR" dirty="0" smtClean="0">
                <a:ea typeface="굴림" panose="020B0600000101010101" pitchFamily="34" charset="-127"/>
              </a:rPr>
              <a:t> vector of non-negative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integers (quantities of resources of each type):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 smtClean="0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]: </a:t>
            </a:r>
            <a:r>
              <a:rPr lang="en-US" altLang="ko-KR" sz="1900" dirty="0" smtClean="0">
                <a:ea typeface="굴림" panose="020B0600000101010101" pitchFamily="34" charset="-127"/>
              </a:rPr>
              <a:t>	Current free resources each type</a:t>
            </a:r>
            <a:br>
              <a:rPr lang="en-US" altLang="ko-KR" sz="1900" dirty="0" smtClean="0">
                <a:ea typeface="굴림" panose="020B0600000101010101" pitchFamily="34" charset="-127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 smtClean="0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 smtClean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 smtClean="0">
                <a:ea typeface="굴림" panose="020B0600000101010101" pitchFamily="34" charset="-127"/>
              </a:rPr>
              <a:t>	Current requests from thread X</a:t>
            </a:r>
            <a:br>
              <a:rPr lang="en-US" altLang="ko-KR" sz="1900" dirty="0" smtClean="0">
                <a:ea typeface="굴림" panose="020B0600000101010101" pitchFamily="34" charset="-127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900" dirty="0" err="1" smtClean="0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 smtClean="0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1900" dirty="0" smtClean="0">
                <a:ea typeface="굴림" panose="020B0600000101010101" pitchFamily="34" charset="-127"/>
              </a:rPr>
              <a:t>Current resources held by thread X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See if tasks can eventually terminate on their own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 smtClean="0">
                <a:ea typeface="굴림" panose="020B0600000101010101" pitchFamily="34" charset="-127"/>
              </a:rPr>
              <a:t>		</a:t>
            </a: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900" dirty="0" err="1" smtClean="0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900" dirty="0" err="1" smtClean="0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900" dirty="0" err="1" smtClean="0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 smtClean="0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900" dirty="0" err="1" smtClean="0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 smtClean="0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 smtClean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900" dirty="0" smtClean="0">
                <a:ea typeface="굴림" panose="020B0600000101010101" pitchFamily="34" charset="-127"/>
              </a:rPr>
              <a:t>		</a:t>
            </a:r>
          </a:p>
          <a:p>
            <a:pPr lvl="1">
              <a:lnSpc>
                <a:spcPct val="80000"/>
              </a:lnSpc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Nodes left in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dirty="0" smtClean="0"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355783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What to do when detect deadlock?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Terminate thread, force it to give up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 Bridge example, Godzilla picks up a car, hurls it into the river.  Deadlock solved!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Shoot a dining lawyer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But, not always possible – killing a thread holding a mutex leaves world inconsistent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Preempt resources without killing off thread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Take away resources from thread temporarily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Doesn’t always fit with semantics of computation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Roll back actions of deadlocked threads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Hit the rewind button on TiVo, pretend last few minutes never happened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For bridge example, make one car roll backwards (may require others behind him)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Common technique in databases (transactions)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Of course, if you restart in exactly the same way, may reenter deadlock once again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Many operating systems use other options</a:t>
            </a:r>
          </a:p>
        </p:txBody>
      </p:sp>
    </p:spTree>
    <p:extLst>
      <p:ext uri="{BB962C8B-B14F-4D97-AF65-F5344CB8AC3E}">
        <p14:creationId xmlns:p14="http://schemas.microsoft.com/office/powerpoint/2010/main" val="3916482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943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Ion out next week (travelling to China):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11/9: lecture will be given by Anthony Joseph (tentatively)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11/11: lecture will be given by </a:t>
            </a:r>
            <a:r>
              <a:rPr lang="en-US" sz="2400" dirty="0" err="1" smtClean="0"/>
              <a:t>Neeraja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buNone/>
            </a:pPr>
            <a:endParaRPr lang="en-US" dirty="0" smtClean="0">
              <a:solidFill>
                <a:srgbClr val="2A40E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</a:rPr>
              <a:t>Dea</a:t>
            </a:r>
            <a:r>
              <a:rPr lang="en-US" dirty="0" smtClean="0">
                <a:solidFill>
                  <a:srgbClr val="000000"/>
                </a:solidFill>
              </a:rPr>
              <a:t>dline for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midterm </a:t>
            </a:r>
            <a:r>
              <a:rPr lang="en-US" dirty="0" err="1" smtClean="0">
                <a:solidFill>
                  <a:srgbClr val="000000"/>
                </a:solidFill>
              </a:rPr>
              <a:t>regrades</a:t>
            </a:r>
            <a:r>
              <a:rPr lang="en-US" dirty="0" smtClean="0">
                <a:solidFill>
                  <a:srgbClr val="2A40E2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Friday, 10/6</a:t>
            </a:r>
          </a:p>
        </p:txBody>
      </p:sp>
    </p:spTree>
    <p:extLst>
      <p:ext uri="{BB962C8B-B14F-4D97-AF65-F5344CB8AC3E}">
        <p14:creationId xmlns:p14="http://schemas.microsoft.com/office/powerpoint/2010/main" val="3990130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Scheduling (RTS)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867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Efficiency is important but </a:t>
            </a:r>
            <a:r>
              <a:rPr lang="en-US" dirty="0" smtClean="0">
                <a:solidFill>
                  <a:srgbClr val="FF0000"/>
                </a:solidFill>
              </a:rPr>
              <a:t>predictability</a:t>
            </a:r>
            <a:r>
              <a:rPr lang="en-US" dirty="0" smtClean="0"/>
              <a:t> is essential: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We need </a:t>
            </a:r>
            <a:r>
              <a:rPr lang="en-US" dirty="0"/>
              <a:t>to </a:t>
            </a:r>
            <a:r>
              <a:rPr lang="en-US" dirty="0" smtClean="0"/>
              <a:t>predict </a:t>
            </a:r>
            <a:r>
              <a:rPr lang="en-US" dirty="0"/>
              <a:t>with confidence </a:t>
            </a:r>
            <a:r>
              <a:rPr lang="en-US" dirty="0" smtClean="0"/>
              <a:t>worst </a:t>
            </a:r>
            <a:r>
              <a:rPr lang="en-US" dirty="0"/>
              <a:t>case response times for </a:t>
            </a:r>
            <a:r>
              <a:rPr lang="en-US" dirty="0" smtClean="0"/>
              <a:t>systems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 RTS, performance guarantees are: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Task- and/or class centric and </a:t>
            </a:r>
            <a:r>
              <a:rPr lang="en-US" dirty="0"/>
              <a:t>o</a:t>
            </a:r>
            <a:r>
              <a:rPr lang="en-US" dirty="0" smtClean="0"/>
              <a:t>ften ensured a priori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 conventional systems, performance is: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System/throughput oriented with </a:t>
            </a:r>
            <a:r>
              <a:rPr lang="en-US" dirty="0"/>
              <a:t>p</a:t>
            </a:r>
            <a:r>
              <a:rPr lang="en-US" dirty="0" smtClean="0"/>
              <a:t>ost-processing (… wait and see …)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Real-time is about enforcing predictability, and does not equal fast computing!!</a:t>
            </a:r>
            <a:r>
              <a:rPr lang="en-US" dirty="0" smtClean="0"/>
              <a:t>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302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89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Techniques for Preventing Deadlock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61722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Infinite resources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Include enough resources so that no one ever runs out of resources. Doesn’t have to be infinite, just large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Give illusion of infinite resources (e.g. virtual memory)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Examples: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Bay bridge with 12,000 lanes.  Never wait!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Infinite disk space (not realistic yet?)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 Sharing of resources (totally independent threads)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Not very realistic</a:t>
            </a:r>
          </a:p>
          <a:p>
            <a:pPr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Don’t allow waiting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the phone company avoids deadlock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Call to your Mom in Toledo, works its way through the phone lines, but if blocked get busy signal.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Technique used in Ethernet/some multiprocessor nets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Everyone speaks at once.  On collision, back off and retry</a:t>
            </a:r>
          </a:p>
          <a:p>
            <a:pPr lvl="1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Inefficient, since have to keep retrying</a:t>
            </a:r>
          </a:p>
          <a:p>
            <a:pPr lvl="2">
              <a:lnSpc>
                <a:spcPct val="7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Consider: driving to San Francisco; when hit traffic jam, suddenly you’re transported back home and told to retry!</a:t>
            </a:r>
          </a:p>
        </p:txBody>
      </p:sp>
    </p:spTree>
    <p:extLst>
      <p:ext uri="{BB962C8B-B14F-4D97-AF65-F5344CB8AC3E}">
        <p14:creationId xmlns:p14="http://schemas.microsoft.com/office/powerpoint/2010/main" val="10283510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Techniques for Preventing Deadlock (cont’d)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60198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Make all threads request everything they’ll need at the beginning.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Problem: Predicting future is hard, tend to over-estimate resources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Example:</a:t>
            </a:r>
          </a:p>
          <a:p>
            <a:pPr lvl="2"/>
            <a:r>
              <a:rPr lang="en-US" altLang="ko-KR" dirty="0" smtClean="0">
                <a:ea typeface="굴림" panose="020B0600000101010101" pitchFamily="34" charset="-127"/>
              </a:rPr>
              <a:t>If need 2 chopsticks, request both at same time</a:t>
            </a:r>
          </a:p>
          <a:p>
            <a:pPr lvl="2"/>
            <a:r>
              <a:rPr lang="en-US" altLang="ko-KR" dirty="0" smtClean="0">
                <a:ea typeface="굴림" panose="020B0600000101010101" pitchFamily="34" charset="-127"/>
              </a:rPr>
              <a:t>Don’t leave home until we know no one is using any intersection between here and where you want to go; only one car on the Bay Bridge at a time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Thus, preventing deadlock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Example (</a:t>
            </a:r>
            <a:r>
              <a:rPr lang="en-US" altLang="ko-KR" dirty="0" err="1" smtClean="0">
                <a:ea typeface="굴림" panose="020B0600000101010101" pitchFamily="34" charset="-127"/>
              </a:rPr>
              <a:t>x.P</a:t>
            </a:r>
            <a:r>
              <a:rPr lang="en-US" altLang="ko-KR" dirty="0" smtClean="0">
                <a:ea typeface="굴림" panose="020B0600000101010101" pitchFamily="34" charset="-127"/>
              </a:rPr>
              <a:t>, </a:t>
            </a:r>
            <a:r>
              <a:rPr lang="en-US" altLang="ko-KR" dirty="0" err="1" smtClean="0">
                <a:ea typeface="굴림" panose="020B0600000101010101" pitchFamily="34" charset="-127"/>
              </a:rPr>
              <a:t>y.P</a:t>
            </a:r>
            <a:r>
              <a:rPr lang="en-US" altLang="ko-KR" dirty="0" smtClean="0">
                <a:ea typeface="굴림" panose="020B0600000101010101" pitchFamily="34" charset="-127"/>
              </a:rPr>
              <a:t>, </a:t>
            </a:r>
            <a:r>
              <a:rPr lang="en-US" altLang="ko-KR" dirty="0" err="1" smtClean="0">
                <a:ea typeface="굴림" panose="020B0600000101010101" pitchFamily="34" charset="-127"/>
              </a:rPr>
              <a:t>z.P</a:t>
            </a:r>
            <a:r>
              <a:rPr lang="en-US" altLang="ko-KR" dirty="0" smtClean="0">
                <a:ea typeface="굴림" panose="020B0600000101010101" pitchFamily="34" charset="-127"/>
              </a:rPr>
              <a:t>,…)</a:t>
            </a:r>
          </a:p>
          <a:p>
            <a:pPr lvl="2"/>
            <a:r>
              <a:rPr lang="en-US" altLang="ko-KR" dirty="0" smtClean="0">
                <a:ea typeface="굴림" panose="020B0600000101010101" pitchFamily="34" charset="-127"/>
              </a:rPr>
              <a:t>Make tasks request disk, then memory, then…</a:t>
            </a:r>
          </a:p>
          <a:p>
            <a:pPr lvl="2"/>
            <a:r>
              <a:rPr lang="en-US" altLang="ko-KR" dirty="0" smtClean="0">
                <a:ea typeface="굴림" panose="020B0600000101010101" pitchFamily="34" charset="-127"/>
              </a:rPr>
              <a:t>Keep from deadlock on freeways around SF by requiring everyone to go clockwise</a:t>
            </a:r>
          </a:p>
          <a:p>
            <a:pPr lvl="2"/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06810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449" name="Group 177"/>
          <p:cNvGrpSpPr>
            <a:grpSpLocks/>
          </p:cNvGrpSpPr>
          <p:nvPr/>
        </p:nvGrpSpPr>
        <p:grpSpPr bwMode="auto">
          <a:xfrm>
            <a:off x="685800" y="3429000"/>
            <a:ext cx="7635875" cy="3429000"/>
            <a:chOff x="432" y="2160"/>
            <a:chExt cx="4810" cy="2160"/>
          </a:xfrm>
        </p:grpSpPr>
        <p:grpSp>
          <p:nvGrpSpPr>
            <p:cNvPr id="12404" name="Group 152"/>
            <p:cNvGrpSpPr>
              <a:grpSpLocks/>
            </p:cNvGrpSpPr>
            <p:nvPr/>
          </p:nvGrpSpPr>
          <p:grpSpPr bwMode="auto">
            <a:xfrm>
              <a:off x="2400" y="2496"/>
              <a:ext cx="902" cy="211"/>
              <a:chOff x="460" y="3583"/>
              <a:chExt cx="902" cy="211"/>
            </a:xfrm>
          </p:grpSpPr>
          <p:sp>
            <p:nvSpPr>
              <p:cNvPr id="12459" name="Arc 15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60" name="Arc 15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5" name="Group 149"/>
            <p:cNvGrpSpPr>
              <a:grpSpLocks/>
            </p:cNvGrpSpPr>
            <p:nvPr/>
          </p:nvGrpSpPr>
          <p:grpSpPr bwMode="auto">
            <a:xfrm>
              <a:off x="1411" y="2496"/>
              <a:ext cx="902" cy="211"/>
              <a:chOff x="460" y="3583"/>
              <a:chExt cx="902" cy="211"/>
            </a:xfrm>
          </p:grpSpPr>
          <p:sp>
            <p:nvSpPr>
              <p:cNvPr id="12457" name="Arc 150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8" name="Arc 151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6" name="Group 140"/>
            <p:cNvGrpSpPr>
              <a:grpSpLocks/>
            </p:cNvGrpSpPr>
            <p:nvPr/>
          </p:nvGrpSpPr>
          <p:grpSpPr bwMode="auto">
            <a:xfrm>
              <a:off x="1411" y="2784"/>
              <a:ext cx="902" cy="1010"/>
              <a:chOff x="4381" y="2784"/>
              <a:chExt cx="902" cy="1010"/>
            </a:xfrm>
          </p:grpSpPr>
          <p:sp>
            <p:nvSpPr>
              <p:cNvPr id="12453" name="Arc 141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4" name="Arc 142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5" name="Arc 143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6" name="Arc 144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7" name="Group 135"/>
            <p:cNvGrpSpPr>
              <a:grpSpLocks/>
            </p:cNvGrpSpPr>
            <p:nvPr/>
          </p:nvGrpSpPr>
          <p:grpSpPr bwMode="auto">
            <a:xfrm>
              <a:off x="3360" y="2784"/>
              <a:ext cx="902" cy="1010"/>
              <a:chOff x="4381" y="2784"/>
              <a:chExt cx="902" cy="1010"/>
            </a:xfrm>
          </p:grpSpPr>
          <p:sp>
            <p:nvSpPr>
              <p:cNvPr id="12449" name="Arc 136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0" name="Arc 137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1" name="Arc 138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52" name="Arc 139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8" name="Group 112"/>
            <p:cNvGrpSpPr>
              <a:grpSpLocks/>
            </p:cNvGrpSpPr>
            <p:nvPr/>
          </p:nvGrpSpPr>
          <p:grpSpPr bwMode="auto">
            <a:xfrm>
              <a:off x="432" y="2160"/>
              <a:ext cx="945" cy="2160"/>
              <a:chOff x="2374" y="2068"/>
              <a:chExt cx="945" cy="2252"/>
            </a:xfrm>
          </p:grpSpPr>
          <p:sp>
            <p:nvSpPr>
              <p:cNvPr id="12447" name="Line 113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8" name="Line 114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09" name="Group 115"/>
            <p:cNvGrpSpPr>
              <a:grpSpLocks/>
            </p:cNvGrpSpPr>
            <p:nvPr/>
          </p:nvGrpSpPr>
          <p:grpSpPr bwMode="auto">
            <a:xfrm>
              <a:off x="4297" y="2160"/>
              <a:ext cx="945" cy="2160"/>
              <a:chOff x="2374" y="2068"/>
              <a:chExt cx="945" cy="2252"/>
            </a:xfrm>
          </p:grpSpPr>
          <p:sp>
            <p:nvSpPr>
              <p:cNvPr id="12445" name="Line 116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6" name="Line 117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0" name="Group 134"/>
            <p:cNvGrpSpPr>
              <a:grpSpLocks/>
            </p:cNvGrpSpPr>
            <p:nvPr/>
          </p:nvGrpSpPr>
          <p:grpSpPr bwMode="auto">
            <a:xfrm>
              <a:off x="4330" y="2784"/>
              <a:ext cx="902" cy="1010"/>
              <a:chOff x="4381" y="2784"/>
              <a:chExt cx="902" cy="1010"/>
            </a:xfrm>
          </p:grpSpPr>
          <p:sp>
            <p:nvSpPr>
              <p:cNvPr id="12441" name="Arc 118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2" name="Arc 119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3" name="Arc 120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4" name="Arc 121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1" name="Group 161"/>
            <p:cNvGrpSpPr>
              <a:grpSpLocks/>
            </p:cNvGrpSpPr>
            <p:nvPr/>
          </p:nvGrpSpPr>
          <p:grpSpPr bwMode="auto">
            <a:xfrm>
              <a:off x="460" y="2784"/>
              <a:ext cx="902" cy="210"/>
              <a:chOff x="460" y="2784"/>
              <a:chExt cx="902" cy="210"/>
            </a:xfrm>
          </p:grpSpPr>
          <p:sp>
            <p:nvSpPr>
              <p:cNvPr id="12439" name="Arc 12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40" name="Arc 12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2" name="Group 145"/>
            <p:cNvGrpSpPr>
              <a:grpSpLocks/>
            </p:cNvGrpSpPr>
            <p:nvPr/>
          </p:nvGrpSpPr>
          <p:grpSpPr bwMode="auto">
            <a:xfrm>
              <a:off x="460" y="3583"/>
              <a:ext cx="902" cy="211"/>
              <a:chOff x="460" y="3583"/>
              <a:chExt cx="902" cy="211"/>
            </a:xfrm>
          </p:grpSpPr>
          <p:sp>
            <p:nvSpPr>
              <p:cNvPr id="12437" name="Arc 124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8" name="Arc 125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3" name="Group 146"/>
            <p:cNvGrpSpPr>
              <a:grpSpLocks/>
            </p:cNvGrpSpPr>
            <p:nvPr/>
          </p:nvGrpSpPr>
          <p:grpSpPr bwMode="auto">
            <a:xfrm>
              <a:off x="432" y="2496"/>
              <a:ext cx="902" cy="211"/>
              <a:chOff x="460" y="3583"/>
              <a:chExt cx="902" cy="211"/>
            </a:xfrm>
          </p:grpSpPr>
          <p:sp>
            <p:nvSpPr>
              <p:cNvPr id="12435" name="Arc 147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6" name="Arc 148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4" name="Group 155"/>
            <p:cNvGrpSpPr>
              <a:grpSpLocks/>
            </p:cNvGrpSpPr>
            <p:nvPr/>
          </p:nvGrpSpPr>
          <p:grpSpPr bwMode="auto">
            <a:xfrm>
              <a:off x="3360" y="2496"/>
              <a:ext cx="902" cy="211"/>
              <a:chOff x="460" y="3583"/>
              <a:chExt cx="902" cy="211"/>
            </a:xfrm>
          </p:grpSpPr>
          <p:sp>
            <p:nvSpPr>
              <p:cNvPr id="12433" name="Arc 15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4" name="Arc 15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5" name="Group 158"/>
            <p:cNvGrpSpPr>
              <a:grpSpLocks/>
            </p:cNvGrpSpPr>
            <p:nvPr/>
          </p:nvGrpSpPr>
          <p:grpSpPr bwMode="auto">
            <a:xfrm>
              <a:off x="4320" y="2496"/>
              <a:ext cx="902" cy="211"/>
              <a:chOff x="460" y="3583"/>
              <a:chExt cx="902" cy="211"/>
            </a:xfrm>
          </p:grpSpPr>
          <p:sp>
            <p:nvSpPr>
              <p:cNvPr id="12431" name="Arc 15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11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2" name="Arc 16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1 h 21600"/>
                  <a:gd name="T4" fmla="*/ 0 w 21600"/>
                  <a:gd name="T5" fmla="*/ 21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6" name="Group 162"/>
            <p:cNvGrpSpPr>
              <a:grpSpLocks/>
            </p:cNvGrpSpPr>
            <p:nvPr/>
          </p:nvGrpSpPr>
          <p:grpSpPr bwMode="auto">
            <a:xfrm>
              <a:off x="471" y="3840"/>
              <a:ext cx="902" cy="210"/>
              <a:chOff x="460" y="2784"/>
              <a:chExt cx="902" cy="210"/>
            </a:xfrm>
          </p:grpSpPr>
          <p:sp>
            <p:nvSpPr>
              <p:cNvPr id="12429" name="Arc 163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30" name="Arc 164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7" name="Group 165"/>
            <p:cNvGrpSpPr>
              <a:grpSpLocks/>
            </p:cNvGrpSpPr>
            <p:nvPr/>
          </p:nvGrpSpPr>
          <p:grpSpPr bwMode="auto">
            <a:xfrm>
              <a:off x="1392" y="3840"/>
              <a:ext cx="902" cy="210"/>
              <a:chOff x="460" y="2784"/>
              <a:chExt cx="902" cy="210"/>
            </a:xfrm>
          </p:grpSpPr>
          <p:sp>
            <p:nvSpPr>
              <p:cNvPr id="12427" name="Arc 166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8" name="Arc 167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8" name="Group 168"/>
            <p:cNvGrpSpPr>
              <a:grpSpLocks/>
            </p:cNvGrpSpPr>
            <p:nvPr/>
          </p:nvGrpSpPr>
          <p:grpSpPr bwMode="auto">
            <a:xfrm>
              <a:off x="2400" y="3840"/>
              <a:ext cx="902" cy="210"/>
              <a:chOff x="460" y="2784"/>
              <a:chExt cx="902" cy="210"/>
            </a:xfrm>
          </p:grpSpPr>
          <p:sp>
            <p:nvSpPr>
              <p:cNvPr id="12425" name="Arc 169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6" name="Arc 170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19" name="Group 171"/>
            <p:cNvGrpSpPr>
              <a:grpSpLocks/>
            </p:cNvGrpSpPr>
            <p:nvPr/>
          </p:nvGrpSpPr>
          <p:grpSpPr bwMode="auto">
            <a:xfrm>
              <a:off x="3360" y="3840"/>
              <a:ext cx="902" cy="210"/>
              <a:chOff x="460" y="2784"/>
              <a:chExt cx="902" cy="210"/>
            </a:xfrm>
          </p:grpSpPr>
          <p:sp>
            <p:nvSpPr>
              <p:cNvPr id="12423" name="Arc 172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4" name="Arc 173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2420" name="Group 174"/>
            <p:cNvGrpSpPr>
              <a:grpSpLocks/>
            </p:cNvGrpSpPr>
            <p:nvPr/>
          </p:nvGrpSpPr>
          <p:grpSpPr bwMode="auto">
            <a:xfrm>
              <a:off x="4320" y="3840"/>
              <a:ext cx="902" cy="210"/>
              <a:chOff x="460" y="2784"/>
              <a:chExt cx="902" cy="210"/>
            </a:xfrm>
          </p:grpSpPr>
          <p:sp>
            <p:nvSpPr>
              <p:cNvPr id="12421" name="Arc 17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20 w 21600"/>
                  <a:gd name="T3" fmla="*/ 210 h 21600"/>
                  <a:gd name="T4" fmla="*/ 0 w 21600"/>
                  <a:gd name="T5" fmla="*/ 21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422" name="Arc 17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10 w 21600"/>
                  <a:gd name="T3" fmla="*/ 220 h 21600"/>
                  <a:gd name="T4" fmla="*/ 0 w 21600"/>
                  <a:gd name="T5" fmla="*/ 22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r>
              <a:rPr lang="en-US" altLang="ko-KR" sz="2800" dirty="0" smtClean="0">
                <a:ea typeface="굴림" panose="020B0600000101010101" pitchFamily="34" charset="-127"/>
              </a:rPr>
              <a:t>Review: Train Example (Wormhole-Routed Network)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Each train wants to turn right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Blocked by other trains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Similar problem to multiprocessor networks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 smtClean="0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228600" y="4370388"/>
            <a:ext cx="8686800" cy="1670050"/>
            <a:chOff x="1104" y="1564"/>
            <a:chExt cx="3312" cy="1592"/>
          </a:xfrm>
        </p:grpSpPr>
        <p:sp>
          <p:nvSpPr>
            <p:cNvPr id="12402" name="Line 5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3" name="Line 6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12294" name="Group 7"/>
          <p:cNvGrpSpPr>
            <a:grpSpLocks/>
          </p:cNvGrpSpPr>
          <p:nvPr/>
        </p:nvGrpSpPr>
        <p:grpSpPr bwMode="auto">
          <a:xfrm>
            <a:off x="3768725" y="3429000"/>
            <a:ext cx="1500188" cy="3429000"/>
            <a:chOff x="2374" y="2068"/>
            <a:chExt cx="945" cy="2252"/>
          </a:xfrm>
        </p:grpSpPr>
        <p:sp>
          <p:nvSpPr>
            <p:cNvPr id="12400" name="Line 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401" name="Line 9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12295" name="Arc 10"/>
          <p:cNvSpPr>
            <a:spLocks/>
          </p:cNvSpPr>
          <p:nvPr/>
        </p:nvSpPr>
        <p:spPr bwMode="auto">
          <a:xfrm>
            <a:off x="4884738" y="4403725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3375 h 21600"/>
              <a:gd name="T4" fmla="*/ 0 w 21600"/>
              <a:gd name="T5" fmla="*/ 3333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6" name="Arc 11"/>
          <p:cNvSpPr>
            <a:spLocks/>
          </p:cNvSpPr>
          <p:nvPr/>
        </p:nvSpPr>
        <p:spPr bwMode="auto">
          <a:xfrm rot="-5400000">
            <a:off x="3810000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333375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7" name="Arc 12"/>
          <p:cNvSpPr>
            <a:spLocks/>
          </p:cNvSpPr>
          <p:nvPr/>
        </p:nvSpPr>
        <p:spPr bwMode="auto">
          <a:xfrm rot="5400000">
            <a:off x="4891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334962 w 21600"/>
              <a:gd name="T3" fmla="*/ 349250 h 21600"/>
              <a:gd name="T4" fmla="*/ 0 w 21600"/>
              <a:gd name="T5" fmla="*/ 34925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8" name="Arc 13"/>
          <p:cNvSpPr>
            <a:spLocks/>
          </p:cNvSpPr>
          <p:nvPr/>
        </p:nvSpPr>
        <p:spPr bwMode="auto">
          <a:xfrm rot="10800000">
            <a:off x="3802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349250 w 21600"/>
              <a:gd name="T3" fmla="*/ 334962 h 21600"/>
              <a:gd name="T4" fmla="*/ 0 w 21600"/>
              <a:gd name="T5" fmla="*/ 334962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2299" name="Group 14"/>
          <p:cNvGrpSpPr>
            <a:grpSpLocks/>
          </p:cNvGrpSpPr>
          <p:nvPr/>
        </p:nvGrpSpPr>
        <p:grpSpPr bwMode="auto">
          <a:xfrm rot="5400000">
            <a:off x="4427538" y="4411663"/>
            <a:ext cx="2103437" cy="350837"/>
            <a:chOff x="624" y="960"/>
            <a:chExt cx="3325" cy="531"/>
          </a:xfrm>
        </p:grpSpPr>
        <p:grpSp>
          <p:nvGrpSpPr>
            <p:cNvPr id="12379" name="Group 1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93" name="Freeform 1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1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2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2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2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0" name="Group 2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89" name="Freeform 2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2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2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2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81" name="Group 2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82" name="Freeform 2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3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3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3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3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3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3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0" name="Group 36"/>
          <p:cNvGrpSpPr>
            <a:grpSpLocks/>
          </p:cNvGrpSpPr>
          <p:nvPr/>
        </p:nvGrpSpPr>
        <p:grpSpPr bwMode="auto">
          <a:xfrm rot="-5400000">
            <a:off x="2493963" y="5580063"/>
            <a:ext cx="2103437" cy="350837"/>
            <a:chOff x="624" y="960"/>
            <a:chExt cx="3325" cy="531"/>
          </a:xfrm>
        </p:grpSpPr>
        <p:grpSp>
          <p:nvGrpSpPr>
            <p:cNvPr id="12358" name="Group 3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72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59" name="Group 4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68" name="Freeform 4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4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4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Freeform 4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60" name="Group 5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61" name="Freeform 5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5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Freeform 5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4" name="Freeform 5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Freeform 5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Freeform 5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5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01" name="Group 80"/>
          <p:cNvGrpSpPr>
            <a:grpSpLocks/>
          </p:cNvGrpSpPr>
          <p:nvPr/>
        </p:nvGrpSpPr>
        <p:grpSpPr bwMode="auto">
          <a:xfrm flipH="1" flipV="1">
            <a:off x="4089400" y="6067425"/>
            <a:ext cx="2198688" cy="338138"/>
            <a:chOff x="624" y="960"/>
            <a:chExt cx="3325" cy="531"/>
          </a:xfrm>
        </p:grpSpPr>
        <p:grpSp>
          <p:nvGrpSpPr>
            <p:cNvPr id="12337" name="Group 81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51" name="Freeform 82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83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84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Freeform 85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Freeform 86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Freeform 87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Freeform 88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8" name="Group 89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47" name="Freeform 90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8" name="Freeform 91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Freeform 92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Freeform 93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9" name="Group 94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40" name="Freeform 95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Freeform 96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Freeform 97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3" name="Freeform 98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Freeform 99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Freeform 100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Freeform 101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2302" name="Picture 1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6576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6378" name="Group 106"/>
          <p:cNvGrpSpPr>
            <a:grpSpLocks/>
          </p:cNvGrpSpPr>
          <p:nvPr/>
        </p:nvGrpSpPr>
        <p:grpSpPr bwMode="auto">
          <a:xfrm>
            <a:off x="3505200" y="4038600"/>
            <a:ext cx="2017713" cy="2260600"/>
            <a:chOff x="2208" y="2544"/>
            <a:chExt cx="1271" cy="1424"/>
          </a:xfrm>
        </p:grpSpPr>
        <p:sp>
          <p:nvSpPr>
            <p:cNvPr id="12333" name="AutoShape 107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4" name="AutoShape 108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5" name="AutoShape 109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2336" name="AutoShape 110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168 w 21600"/>
                <a:gd name="T1" fmla="*/ 0 h 21600"/>
                <a:gd name="T2" fmla="*/ 168 w 21600"/>
                <a:gd name="T3" fmla="*/ 135 h 21600"/>
                <a:gd name="T4" fmla="*/ 36 w 21600"/>
                <a:gd name="T5" fmla="*/ 240 h 21600"/>
                <a:gd name="T6" fmla="*/ 240 w 21600"/>
                <a:gd name="T7" fmla="*/ 68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566402" name="Group 130"/>
          <p:cNvGrpSpPr>
            <a:grpSpLocks/>
          </p:cNvGrpSpPr>
          <p:nvPr/>
        </p:nvGrpSpPr>
        <p:grpSpPr bwMode="auto">
          <a:xfrm>
            <a:off x="3733800" y="4419600"/>
            <a:ext cx="1524000" cy="1511300"/>
            <a:chOff x="2352" y="2784"/>
            <a:chExt cx="960" cy="952"/>
          </a:xfrm>
        </p:grpSpPr>
        <p:sp>
          <p:nvSpPr>
            <p:cNvPr id="12330" name="AutoShape 131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1" name="AutoShape 132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32" name="Text Box 133"/>
            <p:cNvSpPr txBox="1">
              <a:spLocks noChangeArrowheads="1"/>
            </p:cNvSpPr>
            <p:nvPr/>
          </p:nvSpPr>
          <p:spPr bwMode="auto">
            <a:xfrm rot="2700000">
              <a:off x="2430" y="3033"/>
              <a:ext cx="811" cy="446"/>
            </a:xfrm>
            <a:prstGeom prst="rect">
              <a:avLst/>
            </a:prstGeom>
            <a:solidFill>
              <a:srgbClr val="DFE9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Disallowed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en-US" altLang="en-US">
                  <a:latin typeface="Gill Sans Light"/>
                  <a:cs typeface="Gill Sans Light"/>
                </a:rPr>
                <a:t>By Rule</a:t>
              </a:r>
            </a:p>
          </p:txBody>
        </p:sp>
      </p:grpSp>
      <p:grpSp>
        <p:nvGrpSpPr>
          <p:cNvPr id="12308" name="Group 58"/>
          <p:cNvGrpSpPr>
            <a:grpSpLocks/>
          </p:cNvGrpSpPr>
          <p:nvPr/>
        </p:nvGrpSpPr>
        <p:grpSpPr bwMode="auto">
          <a:xfrm>
            <a:off x="2670175" y="3987800"/>
            <a:ext cx="2197100" cy="336550"/>
            <a:chOff x="624" y="960"/>
            <a:chExt cx="3325" cy="531"/>
          </a:xfrm>
        </p:grpSpPr>
        <p:grpSp>
          <p:nvGrpSpPr>
            <p:cNvPr id="12309" name="Group 59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12323" name="Freeform 60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Freeform 61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Freeform 62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Freeform 63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Freeform 64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Freeform 65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Freeform 66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0" name="Group 67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12319" name="Freeform 68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Freeform 69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Freeform 70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Freeform 71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1" name="Group 72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12312" name="Freeform 73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74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Freeform 75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Freeform 76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Freeform 77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Freeform 78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Freeform 79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5742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State maximum </a:t>
            </a:r>
            <a:r>
              <a:rPr lang="en-US" altLang="ko-KR" dirty="0" smtClean="0">
                <a:ea typeface="굴림" panose="020B0600000101010101" pitchFamily="34" charset="-127"/>
              </a:rPr>
              <a:t>(max) resource </a:t>
            </a:r>
            <a:r>
              <a:rPr lang="en-US" altLang="ko-KR" dirty="0" smtClean="0">
                <a:ea typeface="굴림" panose="020B0600000101010101" pitchFamily="34" charset="-127"/>
              </a:rPr>
              <a:t>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 ([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Max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]-[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Alloc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 for ([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Request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</a:t>
            </a:r>
            <a:b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Banker’s Algorithm for Preventing Deadlock</a:t>
            </a:r>
          </a:p>
        </p:txBody>
      </p:sp>
    </p:spTree>
    <p:extLst>
      <p:ext uri="{BB962C8B-B14F-4D97-AF65-F5344CB8AC3E}">
        <p14:creationId xmlns:p14="http://schemas.microsoft.com/office/powerpoint/2010/main" val="2331810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 ([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Max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]-[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Alloc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 for ([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Request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</a:t>
            </a:r>
            <a:b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Banker’s Algorithm for Preventing Deadlock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6705600" cy="283000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54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 ([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Max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]-[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Alloc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 for ([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Request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</a:t>
            </a:r>
            <a:b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Banker’s Algorithm for Preventing Deadlock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762000"/>
            <a:ext cx="6705600" cy="2830005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if (</a:t>
            </a:r>
            <a:r>
              <a:rPr lang="en-US" altLang="ko-KR" b="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b="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b="0" baseline="-25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b="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 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&lt;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= [Avail]) {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b="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} until(done)</a:t>
            </a: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11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978" name="Group 2"/>
          <p:cNvGrpSpPr>
            <a:grpSpLocks/>
          </p:cNvGrpSpPr>
          <p:nvPr/>
        </p:nvGrpSpPr>
        <p:grpSpPr bwMode="auto">
          <a:xfrm>
            <a:off x="7239000" y="1219200"/>
            <a:ext cx="1597025" cy="2109788"/>
            <a:chOff x="4669" y="5"/>
            <a:chExt cx="1006" cy="1329"/>
          </a:xfrm>
        </p:grpSpPr>
        <p:grpSp>
          <p:nvGrpSpPr>
            <p:cNvPr id="13317" name="Group 3"/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3347" name="Freeform 4"/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8" name="Freeform 5"/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9" name="Freeform 6"/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7"/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Freeform 8"/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2" name="Freeform 9"/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3" name="Freeform 10"/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11"/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12"/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Freeform 13"/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14"/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8" name="Freeform 15"/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9" name="Freeform 16"/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0" name="Freeform 17"/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1" name="Freeform 18"/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2" name="Freeform 19"/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3" name="Freeform 20"/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4" name="Freeform 21"/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5" name="Freeform 22"/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6" name="Freeform 23"/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7" name="Freeform 24"/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8" name="Freeform 25"/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26"/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0" name="Freeform 27"/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1" name="Freeform 28"/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2" name="Freeform 29"/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3" name="Freeform 30"/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4" name="Freeform 31"/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5" name="Freeform 32"/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33"/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Freeform 34"/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35"/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36"/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Freeform 37"/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Freeform 38"/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Freeform 39"/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Freeform 40"/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Freeform 41"/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5" name="Freeform 42"/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6" name="Freeform 43"/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7" name="Freeform 44"/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8" name="Freeform 45"/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9" name="Freeform 46"/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0" name="Freeform 47"/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1" name="Freeform 48"/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2" name="Freeform 49"/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3" name="Freeform 50"/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4" name="Freeform 51"/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5" name="Freeform 52"/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6" name="Freeform 53"/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7" name="Freeform 54"/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8" name="Freeform 55"/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9" name="Freeform 56"/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0" name="Freeform 57"/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1" name="Freeform 58"/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2" name="Freeform 59"/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3" name="Freeform 60"/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4" name="Freeform 61"/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5" name="Freeform 62"/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6" name="Freeform 63"/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7" name="Freeform 64"/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8" name="Freeform 65"/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9" name="Freeform 66"/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0" name="Freeform 67"/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1" name="Freeform 68"/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2" name="Freeform 69"/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3" name="Freeform 70"/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4" name="Freeform 71"/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5" name="Freeform 72"/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6" name="Freeform 73"/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7" name="Freeform 74"/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8" name="Freeform 75"/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9" name="Freeform 76"/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" name="Freeform 77"/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" name="Freeform 78"/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" name="Freeform 79"/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" name="Freeform 80"/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" name="Freeform 81"/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" name="Freeform 82"/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" name="Freeform 83"/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" name="Freeform 84"/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" name="Freeform 85"/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" name="Freeform 86"/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" name="Freeform 87"/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" name="Freeform 88"/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2" name="Freeform 89"/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8" name="Group 90"/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3319" name="Freeform 91"/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0" name="Freeform 92"/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1" name="Freeform 93"/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2" name="Freeform 94"/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95"/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96"/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97"/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98"/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9"/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0"/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01"/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02"/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03"/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04"/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05"/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06"/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07"/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08"/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09"/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110"/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111"/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112"/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113"/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114"/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115"/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116"/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117"/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Freeform 118"/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39095" name="Rectangle 119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Toward right idea: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State maximum resource needs in advance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Allow particular thread to proceed if: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(available resources - #requested)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 max </a:t>
            </a:r>
            <a:b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</a:b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remaining that might be needed by any thread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Banker’s algorithm (less conservative):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Allocate resources dynamically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Evaluate each request and grant if some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ordering of threads is still deadlock free afterward 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Technique: pretend each request is granted, then run deadlock detection algorithm, substituting </a:t>
            </a:r>
            <a:b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 ([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Max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]-[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Alloc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 for ([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Request</a:t>
            </a:r>
            <a:r>
              <a:rPr lang="en-US" altLang="ko-KR" baseline="-25000" dirty="0" err="1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node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  <a:t>] ≤ [Avail])</a:t>
            </a:r>
            <a:br>
              <a:rPr lang="en-US" altLang="ko-KR" dirty="0" smtClean="0">
                <a:solidFill>
                  <a:schemeClr val="accent1">
                    <a:lumMod val="75000"/>
                  </a:schemeClr>
                </a:solidFill>
                <a:ea typeface="굴림" panose="020B0600000101010101" pitchFamily="34" charset="-127"/>
              </a:rPr>
            </a:b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Grant request if result is deadlock free (conservative!)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Keeps system in a “SAFE” state, i.e. there exists a sequence {T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, 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, … </a:t>
            </a:r>
            <a:r>
              <a:rPr lang="en-US" altLang="ko-KR" dirty="0" err="1" smtClean="0">
                <a:ea typeface="굴림" panose="020B0600000101010101" pitchFamily="34" charset="-127"/>
              </a:rPr>
              <a:t>T</a:t>
            </a:r>
            <a:r>
              <a:rPr lang="en-US" altLang="ko-KR" baseline="-25000" dirty="0" err="1" smtClean="0">
                <a:ea typeface="굴림" panose="020B0600000101010101" pitchFamily="34" charset="-127"/>
              </a:rPr>
              <a:t>n</a:t>
            </a:r>
            <a:r>
              <a:rPr lang="en-US" altLang="ko-KR" dirty="0" smtClean="0">
                <a:ea typeface="굴림" panose="020B0600000101010101" pitchFamily="34" charset="-127"/>
              </a:rPr>
              <a:t>} with 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1</a:t>
            </a:r>
            <a:r>
              <a:rPr lang="en-US" altLang="ko-KR" dirty="0" smtClean="0">
                <a:ea typeface="굴림" panose="020B0600000101010101" pitchFamily="34" charset="-127"/>
              </a:rPr>
              <a:t> requesting all remaining resources, finishing, then T</a:t>
            </a:r>
            <a:r>
              <a:rPr lang="en-US" altLang="ko-KR" baseline="-25000" dirty="0" smtClean="0">
                <a:ea typeface="굴림" panose="020B0600000101010101" pitchFamily="34" charset="-127"/>
              </a:rPr>
              <a:t>2</a:t>
            </a:r>
            <a:r>
              <a:rPr lang="en-US" altLang="ko-KR" dirty="0" smtClean="0">
                <a:ea typeface="굴림" panose="020B0600000101010101" pitchFamily="34" charset="-127"/>
              </a:rPr>
              <a:t> requesting all remaining resources, etc..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Algorithm allows the sum of maximum resource needs of all current threads to be greater than total resources</a:t>
            </a:r>
          </a:p>
        </p:txBody>
      </p:sp>
      <p:sp>
        <p:nvSpPr>
          <p:cNvPr id="13316" name="Rectangle 120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Banker’s Algorithm for Preventing Deadlock</a:t>
            </a:r>
          </a:p>
        </p:txBody>
      </p:sp>
    </p:spTree>
    <p:extLst>
      <p:ext uri="{BB962C8B-B14F-4D97-AF65-F5344CB8AC3E}">
        <p14:creationId xmlns:p14="http://schemas.microsoft.com/office/powerpoint/2010/main" val="893750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9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Banker’s Algorithm Example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971800"/>
            <a:ext cx="891540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ko-KR" sz="2800" dirty="0" smtClean="0">
                <a:ea typeface="굴림" panose="020B0600000101010101" pitchFamily="34" charset="-127"/>
              </a:rPr>
              <a:t>Banker’s algorithm with dining lawyers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“Safe” (won’t cause deadlock) if when try to grab chopstick either: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Not last chopstick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Is last chopstick but someone will have </a:t>
            </a:r>
            <a:r>
              <a:rPr lang="en-US" altLang="ko-KR" sz="2400" dirty="0" smtClean="0">
                <a:ea typeface="굴림" panose="020B0600000101010101" pitchFamily="34" charset="-127"/>
              </a:rPr>
              <a:t>two </a:t>
            </a:r>
            <a:r>
              <a:rPr lang="en-US" altLang="ko-KR" sz="2400" dirty="0" smtClean="0">
                <a:ea typeface="굴림" panose="020B0600000101010101" pitchFamily="34" charset="-127"/>
              </a:rPr>
              <a:t>afterwards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What if k-handed lawyers? Don’t allow if: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It’s the last one, no one would have k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It’s 2</a:t>
            </a:r>
            <a:r>
              <a:rPr lang="en-US" altLang="ko-KR" sz="2400" baseline="30000" dirty="0" smtClean="0">
                <a:ea typeface="굴림" panose="020B0600000101010101" pitchFamily="34" charset="-127"/>
              </a:rPr>
              <a:t>nd</a:t>
            </a:r>
            <a:r>
              <a:rPr lang="en-US" altLang="ko-KR" sz="2400" dirty="0" smtClean="0">
                <a:ea typeface="굴림" panose="020B0600000101010101" pitchFamily="34" charset="-127"/>
              </a:rPr>
              <a:t> to last, and no one would have k-1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It’s 3</a:t>
            </a:r>
            <a:r>
              <a:rPr lang="en-US" altLang="ko-KR" sz="2400" baseline="30000" dirty="0" smtClean="0">
                <a:ea typeface="굴림" panose="020B0600000101010101" pitchFamily="34" charset="-127"/>
              </a:rPr>
              <a:t>rd</a:t>
            </a:r>
            <a:r>
              <a:rPr lang="en-US" altLang="ko-KR" sz="2400" dirty="0" smtClean="0">
                <a:ea typeface="굴림" panose="020B0600000101010101" pitchFamily="34" charset="-127"/>
              </a:rPr>
              <a:t> to last, and no one would have k-2</a:t>
            </a:r>
          </a:p>
          <a:p>
            <a:pPr lvl="2">
              <a:lnSpc>
                <a:spcPct val="80000"/>
              </a:lnSpc>
            </a:pPr>
            <a:r>
              <a:rPr lang="en-US" altLang="ko-KR" sz="2400" dirty="0" smtClean="0">
                <a:ea typeface="굴림" panose="020B0600000101010101" pitchFamily="34" charset="-127"/>
              </a:rPr>
              <a:t>…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3429000" y="762000"/>
            <a:ext cx="2209800" cy="21209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38200"/>
            <a:ext cx="12573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16363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0"/>
            <a:ext cx="1533434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508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0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086" name="Group 134"/>
          <p:cNvGrpSpPr>
            <a:grpSpLocks/>
          </p:cNvGrpSpPr>
          <p:nvPr/>
        </p:nvGrpSpPr>
        <p:grpSpPr bwMode="auto">
          <a:xfrm>
            <a:off x="2819400" y="685800"/>
            <a:ext cx="3657600" cy="1798638"/>
            <a:chOff x="1632" y="645"/>
            <a:chExt cx="2816" cy="1421"/>
          </a:xfrm>
        </p:grpSpPr>
        <p:sp>
          <p:nvSpPr>
            <p:cNvPr id="21509" name="Freeform 129"/>
            <p:cNvSpPr>
              <a:spLocks/>
            </p:cNvSpPr>
            <p:nvPr/>
          </p:nvSpPr>
          <p:spPr bwMode="auto">
            <a:xfrm rot="696599">
              <a:off x="2308" y="1087"/>
              <a:ext cx="847" cy="94"/>
            </a:xfrm>
            <a:custGeom>
              <a:avLst/>
              <a:gdLst>
                <a:gd name="T0" fmla="*/ 6 w 2541"/>
                <a:gd name="T1" fmla="*/ 27 h 284"/>
                <a:gd name="T2" fmla="*/ 16 w 2541"/>
                <a:gd name="T3" fmla="*/ 26 h 284"/>
                <a:gd name="T4" fmla="*/ 26 w 2541"/>
                <a:gd name="T5" fmla="*/ 25 h 284"/>
                <a:gd name="T6" fmla="*/ 33 w 2541"/>
                <a:gd name="T7" fmla="*/ 24 h 284"/>
                <a:gd name="T8" fmla="*/ 40 w 2541"/>
                <a:gd name="T9" fmla="*/ 24 h 284"/>
                <a:gd name="T10" fmla="*/ 56 w 2541"/>
                <a:gd name="T11" fmla="*/ 23 h 284"/>
                <a:gd name="T12" fmla="*/ 80 w 2541"/>
                <a:gd name="T13" fmla="*/ 20 h 284"/>
                <a:gd name="T14" fmla="*/ 110 w 2541"/>
                <a:gd name="T15" fmla="*/ 18 h 284"/>
                <a:gd name="T16" fmla="*/ 141 w 2541"/>
                <a:gd name="T17" fmla="*/ 16 h 284"/>
                <a:gd name="T18" fmla="*/ 173 w 2541"/>
                <a:gd name="T19" fmla="*/ 14 h 284"/>
                <a:gd name="T20" fmla="*/ 200 w 2541"/>
                <a:gd name="T21" fmla="*/ 13 h 284"/>
                <a:gd name="T22" fmla="*/ 223 w 2541"/>
                <a:gd name="T23" fmla="*/ 13 h 284"/>
                <a:gd name="T24" fmla="*/ 235 w 2541"/>
                <a:gd name="T25" fmla="*/ 15 h 284"/>
                <a:gd name="T26" fmla="*/ 239 w 2541"/>
                <a:gd name="T27" fmla="*/ 17 h 284"/>
                <a:gd name="T28" fmla="*/ 238 w 2541"/>
                <a:gd name="T29" fmla="*/ 22 h 284"/>
                <a:gd name="T30" fmla="*/ 234 w 2541"/>
                <a:gd name="T31" fmla="*/ 28 h 284"/>
                <a:gd name="T32" fmla="*/ 237 w 2541"/>
                <a:gd name="T33" fmla="*/ 26 h 284"/>
                <a:gd name="T34" fmla="*/ 249 w 2541"/>
                <a:gd name="T35" fmla="*/ 16 h 284"/>
                <a:gd name="T36" fmla="*/ 263 w 2541"/>
                <a:gd name="T37" fmla="*/ 9 h 284"/>
                <a:gd name="T38" fmla="*/ 276 w 2541"/>
                <a:gd name="T39" fmla="*/ 2 h 284"/>
                <a:gd name="T40" fmla="*/ 273 w 2541"/>
                <a:gd name="T41" fmla="*/ 0 h 284"/>
                <a:gd name="T42" fmla="*/ 255 w 2541"/>
                <a:gd name="T43" fmla="*/ 1 h 284"/>
                <a:gd name="T44" fmla="*/ 236 w 2541"/>
                <a:gd name="T45" fmla="*/ 2 h 284"/>
                <a:gd name="T46" fmla="*/ 218 w 2541"/>
                <a:gd name="T47" fmla="*/ 3 h 284"/>
                <a:gd name="T48" fmla="*/ 199 w 2541"/>
                <a:gd name="T49" fmla="*/ 4 h 284"/>
                <a:gd name="T50" fmla="*/ 181 w 2541"/>
                <a:gd name="T51" fmla="*/ 5 h 284"/>
                <a:gd name="T52" fmla="*/ 163 w 2541"/>
                <a:gd name="T53" fmla="*/ 7 h 284"/>
                <a:gd name="T54" fmla="*/ 144 w 2541"/>
                <a:gd name="T55" fmla="*/ 9 h 284"/>
                <a:gd name="T56" fmla="*/ 127 w 2541"/>
                <a:gd name="T57" fmla="*/ 10 h 284"/>
                <a:gd name="T58" fmla="*/ 109 w 2541"/>
                <a:gd name="T59" fmla="*/ 12 h 284"/>
                <a:gd name="T60" fmla="*/ 91 w 2541"/>
                <a:gd name="T61" fmla="*/ 14 h 284"/>
                <a:gd name="T62" fmla="*/ 74 w 2541"/>
                <a:gd name="T63" fmla="*/ 16 h 284"/>
                <a:gd name="T64" fmla="*/ 57 w 2541"/>
                <a:gd name="T65" fmla="*/ 19 h 284"/>
                <a:gd name="T66" fmla="*/ 40 w 2541"/>
                <a:gd name="T67" fmla="*/ 21 h 284"/>
                <a:gd name="T68" fmla="*/ 24 w 2541"/>
                <a:gd name="T69" fmla="*/ 23 h 284"/>
                <a:gd name="T70" fmla="*/ 8 w 2541"/>
                <a:gd name="T71" fmla="*/ 26 h 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541" h="284">
                  <a:moveTo>
                    <a:pt x="0" y="249"/>
                  </a:moveTo>
                  <a:lnTo>
                    <a:pt x="50" y="246"/>
                  </a:lnTo>
                  <a:lnTo>
                    <a:pt x="102" y="239"/>
                  </a:lnTo>
                  <a:lnTo>
                    <a:pt x="148" y="235"/>
                  </a:lnTo>
                  <a:lnTo>
                    <a:pt x="193" y="232"/>
                  </a:lnTo>
                  <a:lnTo>
                    <a:pt x="235" y="227"/>
                  </a:lnTo>
                  <a:lnTo>
                    <a:pt x="269" y="224"/>
                  </a:lnTo>
                  <a:lnTo>
                    <a:pt x="296" y="220"/>
                  </a:lnTo>
                  <a:lnTo>
                    <a:pt x="316" y="220"/>
                  </a:lnTo>
                  <a:lnTo>
                    <a:pt x="358" y="217"/>
                  </a:lnTo>
                  <a:lnTo>
                    <a:pt x="422" y="212"/>
                  </a:lnTo>
                  <a:lnTo>
                    <a:pt x="506" y="205"/>
                  </a:lnTo>
                  <a:lnTo>
                    <a:pt x="607" y="197"/>
                  </a:lnTo>
                  <a:lnTo>
                    <a:pt x="721" y="185"/>
                  </a:lnTo>
                  <a:lnTo>
                    <a:pt x="851" y="175"/>
                  </a:lnTo>
                  <a:lnTo>
                    <a:pt x="987" y="163"/>
                  </a:lnTo>
                  <a:lnTo>
                    <a:pt x="1128" y="151"/>
                  </a:lnTo>
                  <a:lnTo>
                    <a:pt x="1273" y="143"/>
                  </a:lnTo>
                  <a:lnTo>
                    <a:pt x="1414" y="133"/>
                  </a:lnTo>
                  <a:lnTo>
                    <a:pt x="1554" y="125"/>
                  </a:lnTo>
                  <a:lnTo>
                    <a:pt x="1683" y="121"/>
                  </a:lnTo>
                  <a:lnTo>
                    <a:pt x="1804" y="116"/>
                  </a:lnTo>
                  <a:lnTo>
                    <a:pt x="1915" y="116"/>
                  </a:lnTo>
                  <a:lnTo>
                    <a:pt x="2009" y="121"/>
                  </a:lnTo>
                  <a:lnTo>
                    <a:pt x="2082" y="128"/>
                  </a:lnTo>
                  <a:lnTo>
                    <a:pt x="2112" y="133"/>
                  </a:lnTo>
                  <a:lnTo>
                    <a:pt x="2139" y="143"/>
                  </a:lnTo>
                  <a:lnTo>
                    <a:pt x="2154" y="151"/>
                  </a:lnTo>
                  <a:lnTo>
                    <a:pt x="2158" y="163"/>
                  </a:lnTo>
                  <a:lnTo>
                    <a:pt x="2142" y="197"/>
                  </a:lnTo>
                  <a:lnTo>
                    <a:pt x="2124" y="227"/>
                  </a:lnTo>
                  <a:lnTo>
                    <a:pt x="2105" y="254"/>
                  </a:lnTo>
                  <a:lnTo>
                    <a:pt x="2090" y="284"/>
                  </a:lnTo>
                  <a:lnTo>
                    <a:pt x="2134" y="235"/>
                  </a:lnTo>
                  <a:lnTo>
                    <a:pt x="2188" y="190"/>
                  </a:lnTo>
                  <a:lnTo>
                    <a:pt x="2245" y="148"/>
                  </a:lnTo>
                  <a:lnTo>
                    <a:pt x="2302" y="109"/>
                  </a:lnTo>
                  <a:lnTo>
                    <a:pt x="2363" y="79"/>
                  </a:lnTo>
                  <a:lnTo>
                    <a:pt x="2423" y="49"/>
                  </a:lnTo>
                  <a:lnTo>
                    <a:pt x="2484" y="22"/>
                  </a:lnTo>
                  <a:lnTo>
                    <a:pt x="2541" y="0"/>
                  </a:lnTo>
                  <a:lnTo>
                    <a:pt x="2457" y="3"/>
                  </a:lnTo>
                  <a:lnTo>
                    <a:pt x="2374" y="7"/>
                  </a:lnTo>
                  <a:lnTo>
                    <a:pt x="2294" y="10"/>
                  </a:lnTo>
                  <a:lnTo>
                    <a:pt x="2211" y="15"/>
                  </a:lnTo>
                  <a:lnTo>
                    <a:pt x="2127" y="18"/>
                  </a:lnTo>
                  <a:lnTo>
                    <a:pt x="2043" y="22"/>
                  </a:lnTo>
                  <a:lnTo>
                    <a:pt x="1959" y="27"/>
                  </a:lnTo>
                  <a:lnTo>
                    <a:pt x="1877" y="34"/>
                  </a:lnTo>
                  <a:lnTo>
                    <a:pt x="1793" y="37"/>
                  </a:lnTo>
                  <a:lnTo>
                    <a:pt x="1713" y="45"/>
                  </a:lnTo>
                  <a:lnTo>
                    <a:pt x="1629" y="49"/>
                  </a:lnTo>
                  <a:lnTo>
                    <a:pt x="1547" y="57"/>
                  </a:lnTo>
                  <a:lnTo>
                    <a:pt x="1463" y="64"/>
                  </a:lnTo>
                  <a:lnTo>
                    <a:pt x="1382" y="72"/>
                  </a:lnTo>
                  <a:lnTo>
                    <a:pt x="1298" y="79"/>
                  </a:lnTo>
                  <a:lnTo>
                    <a:pt x="1219" y="86"/>
                  </a:lnTo>
                  <a:lnTo>
                    <a:pt x="1140" y="94"/>
                  </a:lnTo>
                  <a:lnTo>
                    <a:pt x="1059" y="101"/>
                  </a:lnTo>
                  <a:lnTo>
                    <a:pt x="980" y="109"/>
                  </a:lnTo>
                  <a:lnTo>
                    <a:pt x="901" y="121"/>
                  </a:lnTo>
                  <a:lnTo>
                    <a:pt x="820" y="128"/>
                  </a:lnTo>
                  <a:lnTo>
                    <a:pt x="741" y="140"/>
                  </a:lnTo>
                  <a:lnTo>
                    <a:pt x="664" y="148"/>
                  </a:lnTo>
                  <a:lnTo>
                    <a:pt x="588" y="158"/>
                  </a:lnTo>
                  <a:lnTo>
                    <a:pt x="513" y="170"/>
                  </a:lnTo>
                  <a:lnTo>
                    <a:pt x="437" y="182"/>
                  </a:lnTo>
                  <a:lnTo>
                    <a:pt x="361" y="190"/>
                  </a:lnTo>
                  <a:lnTo>
                    <a:pt x="289" y="200"/>
                  </a:lnTo>
                  <a:lnTo>
                    <a:pt x="213" y="212"/>
                  </a:lnTo>
                  <a:lnTo>
                    <a:pt x="141" y="227"/>
                  </a:lnTo>
                  <a:lnTo>
                    <a:pt x="72" y="23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D6E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Freeform 21"/>
            <p:cNvSpPr>
              <a:spLocks/>
            </p:cNvSpPr>
            <p:nvPr/>
          </p:nvSpPr>
          <p:spPr bwMode="auto">
            <a:xfrm rot="696599">
              <a:off x="1935" y="1162"/>
              <a:ext cx="1035" cy="78"/>
            </a:xfrm>
            <a:custGeom>
              <a:avLst/>
              <a:gdLst>
                <a:gd name="T0" fmla="*/ 9 w 3106"/>
                <a:gd name="T1" fmla="*/ 18 h 236"/>
                <a:gd name="T2" fmla="*/ 345 w 3106"/>
                <a:gd name="T3" fmla="*/ 0 h 236"/>
                <a:gd name="T4" fmla="*/ 327 w 3106"/>
                <a:gd name="T5" fmla="*/ 14 h 236"/>
                <a:gd name="T6" fmla="*/ 9 w 3106"/>
                <a:gd name="T7" fmla="*/ 26 h 236"/>
                <a:gd name="T8" fmla="*/ 0 w 3106"/>
                <a:gd name="T9" fmla="*/ 20 h 236"/>
                <a:gd name="T10" fmla="*/ 9 w 3106"/>
                <a:gd name="T11" fmla="*/ 18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6" h="236">
                  <a:moveTo>
                    <a:pt x="82" y="165"/>
                  </a:moveTo>
                  <a:lnTo>
                    <a:pt x="3106" y="0"/>
                  </a:lnTo>
                  <a:lnTo>
                    <a:pt x="2940" y="126"/>
                  </a:lnTo>
                  <a:lnTo>
                    <a:pt x="82" y="236"/>
                  </a:lnTo>
                  <a:lnTo>
                    <a:pt x="0" y="18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Freeform 130"/>
            <p:cNvSpPr>
              <a:spLocks/>
            </p:cNvSpPr>
            <p:nvPr/>
          </p:nvSpPr>
          <p:spPr bwMode="auto">
            <a:xfrm rot="696599">
              <a:off x="2106" y="1141"/>
              <a:ext cx="902" cy="70"/>
            </a:xfrm>
            <a:custGeom>
              <a:avLst/>
              <a:gdLst>
                <a:gd name="T0" fmla="*/ 0 w 2704"/>
                <a:gd name="T1" fmla="*/ 23 h 209"/>
                <a:gd name="T2" fmla="*/ 289 w 2704"/>
                <a:gd name="T3" fmla="*/ 7 h 209"/>
                <a:gd name="T4" fmla="*/ 301 w 2704"/>
                <a:gd name="T5" fmla="*/ 0 h 209"/>
                <a:gd name="T6" fmla="*/ 0 w 2704"/>
                <a:gd name="T7" fmla="*/ 23 h 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4" h="209">
                  <a:moveTo>
                    <a:pt x="0" y="209"/>
                  </a:moveTo>
                  <a:lnTo>
                    <a:pt x="2598" y="64"/>
                  </a:lnTo>
                  <a:lnTo>
                    <a:pt x="2704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Freeform 10"/>
            <p:cNvSpPr>
              <a:spLocks/>
            </p:cNvSpPr>
            <p:nvPr/>
          </p:nvSpPr>
          <p:spPr bwMode="auto">
            <a:xfrm rot="696599">
              <a:off x="1947" y="1043"/>
              <a:ext cx="1250" cy="199"/>
            </a:xfrm>
            <a:custGeom>
              <a:avLst/>
              <a:gdLst>
                <a:gd name="T0" fmla="*/ 18 w 3750"/>
                <a:gd name="T1" fmla="*/ 52 h 597"/>
                <a:gd name="T2" fmla="*/ 41 w 3750"/>
                <a:gd name="T3" fmla="*/ 47 h 597"/>
                <a:gd name="T4" fmla="*/ 65 w 3750"/>
                <a:gd name="T5" fmla="*/ 42 h 597"/>
                <a:gd name="T6" fmla="*/ 89 w 3750"/>
                <a:gd name="T7" fmla="*/ 38 h 597"/>
                <a:gd name="T8" fmla="*/ 112 w 3750"/>
                <a:gd name="T9" fmla="*/ 33 h 597"/>
                <a:gd name="T10" fmla="*/ 137 w 3750"/>
                <a:gd name="T11" fmla="*/ 28 h 597"/>
                <a:gd name="T12" fmla="*/ 161 w 3750"/>
                <a:gd name="T13" fmla="*/ 24 h 597"/>
                <a:gd name="T14" fmla="*/ 186 w 3750"/>
                <a:gd name="T15" fmla="*/ 20 h 597"/>
                <a:gd name="T16" fmla="*/ 211 w 3750"/>
                <a:gd name="T17" fmla="*/ 16 h 597"/>
                <a:gd name="T18" fmla="*/ 237 w 3750"/>
                <a:gd name="T19" fmla="*/ 13 h 597"/>
                <a:gd name="T20" fmla="*/ 263 w 3750"/>
                <a:gd name="T21" fmla="*/ 10 h 597"/>
                <a:gd name="T22" fmla="*/ 289 w 3750"/>
                <a:gd name="T23" fmla="*/ 7 h 597"/>
                <a:gd name="T24" fmla="*/ 316 w 3750"/>
                <a:gd name="T25" fmla="*/ 5 h 597"/>
                <a:gd name="T26" fmla="*/ 344 w 3750"/>
                <a:gd name="T27" fmla="*/ 3 h 597"/>
                <a:gd name="T28" fmla="*/ 371 w 3750"/>
                <a:gd name="T29" fmla="*/ 1 h 597"/>
                <a:gd name="T30" fmla="*/ 400 w 3750"/>
                <a:gd name="T31" fmla="*/ 0 h 597"/>
                <a:gd name="T32" fmla="*/ 415 w 3750"/>
                <a:gd name="T33" fmla="*/ 0 h 597"/>
                <a:gd name="T34" fmla="*/ 416 w 3750"/>
                <a:gd name="T35" fmla="*/ 0 h 597"/>
                <a:gd name="T36" fmla="*/ 413 w 3750"/>
                <a:gd name="T37" fmla="*/ 5 h 597"/>
                <a:gd name="T38" fmla="*/ 405 w 3750"/>
                <a:gd name="T39" fmla="*/ 13 h 597"/>
                <a:gd name="T40" fmla="*/ 396 w 3750"/>
                <a:gd name="T41" fmla="*/ 20 h 597"/>
                <a:gd name="T42" fmla="*/ 388 w 3750"/>
                <a:gd name="T43" fmla="*/ 27 h 597"/>
                <a:gd name="T44" fmla="*/ 378 w 3750"/>
                <a:gd name="T45" fmla="*/ 33 h 597"/>
                <a:gd name="T46" fmla="*/ 369 w 3750"/>
                <a:gd name="T47" fmla="*/ 39 h 597"/>
                <a:gd name="T48" fmla="*/ 359 w 3750"/>
                <a:gd name="T49" fmla="*/ 44 h 597"/>
                <a:gd name="T50" fmla="*/ 349 w 3750"/>
                <a:gd name="T51" fmla="*/ 50 h 597"/>
                <a:gd name="T52" fmla="*/ 334 w 3750"/>
                <a:gd name="T53" fmla="*/ 53 h 597"/>
                <a:gd name="T54" fmla="*/ 312 w 3750"/>
                <a:gd name="T55" fmla="*/ 54 h 597"/>
                <a:gd name="T56" fmla="*/ 291 w 3750"/>
                <a:gd name="T57" fmla="*/ 55 h 597"/>
                <a:gd name="T58" fmla="*/ 270 w 3750"/>
                <a:gd name="T59" fmla="*/ 56 h 597"/>
                <a:gd name="T60" fmla="*/ 249 w 3750"/>
                <a:gd name="T61" fmla="*/ 57 h 597"/>
                <a:gd name="T62" fmla="*/ 228 w 3750"/>
                <a:gd name="T63" fmla="*/ 57 h 597"/>
                <a:gd name="T64" fmla="*/ 206 w 3750"/>
                <a:gd name="T65" fmla="*/ 58 h 597"/>
                <a:gd name="T66" fmla="*/ 185 w 3750"/>
                <a:gd name="T67" fmla="*/ 59 h 597"/>
                <a:gd name="T68" fmla="*/ 163 w 3750"/>
                <a:gd name="T69" fmla="*/ 60 h 597"/>
                <a:gd name="T70" fmla="*/ 142 w 3750"/>
                <a:gd name="T71" fmla="*/ 60 h 597"/>
                <a:gd name="T72" fmla="*/ 121 w 3750"/>
                <a:gd name="T73" fmla="*/ 61 h 597"/>
                <a:gd name="T74" fmla="*/ 99 w 3750"/>
                <a:gd name="T75" fmla="*/ 62 h 597"/>
                <a:gd name="T76" fmla="*/ 78 w 3750"/>
                <a:gd name="T77" fmla="*/ 63 h 597"/>
                <a:gd name="T78" fmla="*/ 57 w 3750"/>
                <a:gd name="T79" fmla="*/ 64 h 597"/>
                <a:gd name="T80" fmla="*/ 36 w 3750"/>
                <a:gd name="T81" fmla="*/ 65 h 597"/>
                <a:gd name="T82" fmla="*/ 15 w 3750"/>
                <a:gd name="T83" fmla="*/ 66 h 597"/>
                <a:gd name="T84" fmla="*/ 0 w 3750"/>
                <a:gd name="T85" fmla="*/ 63 h 597"/>
                <a:gd name="T86" fmla="*/ 3 w 3750"/>
                <a:gd name="T87" fmla="*/ 57 h 59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750" h="597">
                  <a:moveTo>
                    <a:pt x="62" y="491"/>
                  </a:moveTo>
                  <a:lnTo>
                    <a:pt x="163" y="467"/>
                  </a:lnTo>
                  <a:lnTo>
                    <a:pt x="270" y="445"/>
                  </a:lnTo>
                  <a:lnTo>
                    <a:pt x="373" y="422"/>
                  </a:lnTo>
                  <a:lnTo>
                    <a:pt x="479" y="403"/>
                  </a:lnTo>
                  <a:lnTo>
                    <a:pt x="585" y="380"/>
                  </a:lnTo>
                  <a:lnTo>
                    <a:pt x="691" y="358"/>
                  </a:lnTo>
                  <a:lnTo>
                    <a:pt x="798" y="338"/>
                  </a:lnTo>
                  <a:lnTo>
                    <a:pt x="905" y="316"/>
                  </a:lnTo>
                  <a:lnTo>
                    <a:pt x="1011" y="296"/>
                  </a:lnTo>
                  <a:lnTo>
                    <a:pt x="1121" y="277"/>
                  </a:lnTo>
                  <a:lnTo>
                    <a:pt x="1231" y="255"/>
                  </a:lnTo>
                  <a:lnTo>
                    <a:pt x="1342" y="235"/>
                  </a:lnTo>
                  <a:lnTo>
                    <a:pt x="1451" y="217"/>
                  </a:lnTo>
                  <a:lnTo>
                    <a:pt x="1562" y="202"/>
                  </a:lnTo>
                  <a:lnTo>
                    <a:pt x="1675" y="183"/>
                  </a:lnTo>
                  <a:lnTo>
                    <a:pt x="1786" y="163"/>
                  </a:lnTo>
                  <a:lnTo>
                    <a:pt x="1900" y="148"/>
                  </a:lnTo>
                  <a:lnTo>
                    <a:pt x="2013" y="133"/>
                  </a:lnTo>
                  <a:lnTo>
                    <a:pt x="2132" y="118"/>
                  </a:lnTo>
                  <a:lnTo>
                    <a:pt x="2250" y="102"/>
                  </a:lnTo>
                  <a:lnTo>
                    <a:pt x="2363" y="92"/>
                  </a:lnTo>
                  <a:lnTo>
                    <a:pt x="2485" y="77"/>
                  </a:lnTo>
                  <a:lnTo>
                    <a:pt x="2603" y="65"/>
                  </a:lnTo>
                  <a:lnTo>
                    <a:pt x="2724" y="53"/>
                  </a:lnTo>
                  <a:lnTo>
                    <a:pt x="2846" y="45"/>
                  </a:lnTo>
                  <a:lnTo>
                    <a:pt x="2968" y="35"/>
                  </a:lnTo>
                  <a:lnTo>
                    <a:pt x="3093" y="27"/>
                  </a:lnTo>
                  <a:lnTo>
                    <a:pt x="3214" y="20"/>
                  </a:lnTo>
                  <a:lnTo>
                    <a:pt x="3343" y="12"/>
                  </a:lnTo>
                  <a:lnTo>
                    <a:pt x="3469" y="8"/>
                  </a:lnTo>
                  <a:lnTo>
                    <a:pt x="3597" y="3"/>
                  </a:lnTo>
                  <a:lnTo>
                    <a:pt x="3727" y="0"/>
                  </a:lnTo>
                  <a:lnTo>
                    <a:pt x="3735" y="0"/>
                  </a:lnTo>
                  <a:lnTo>
                    <a:pt x="3738" y="0"/>
                  </a:lnTo>
                  <a:lnTo>
                    <a:pt x="3742" y="0"/>
                  </a:lnTo>
                  <a:lnTo>
                    <a:pt x="3750" y="0"/>
                  </a:lnTo>
                  <a:lnTo>
                    <a:pt x="3715" y="42"/>
                  </a:lnTo>
                  <a:lnTo>
                    <a:pt x="3681" y="80"/>
                  </a:lnTo>
                  <a:lnTo>
                    <a:pt x="3644" y="118"/>
                  </a:lnTo>
                  <a:lnTo>
                    <a:pt x="3606" y="151"/>
                  </a:lnTo>
                  <a:lnTo>
                    <a:pt x="3567" y="183"/>
                  </a:lnTo>
                  <a:lnTo>
                    <a:pt x="3530" y="213"/>
                  </a:lnTo>
                  <a:lnTo>
                    <a:pt x="3488" y="243"/>
                  </a:lnTo>
                  <a:lnTo>
                    <a:pt x="3446" y="270"/>
                  </a:lnTo>
                  <a:lnTo>
                    <a:pt x="3404" y="301"/>
                  </a:lnTo>
                  <a:lnTo>
                    <a:pt x="3362" y="323"/>
                  </a:lnTo>
                  <a:lnTo>
                    <a:pt x="3321" y="350"/>
                  </a:lnTo>
                  <a:lnTo>
                    <a:pt x="3276" y="376"/>
                  </a:lnTo>
                  <a:lnTo>
                    <a:pt x="3234" y="400"/>
                  </a:lnTo>
                  <a:lnTo>
                    <a:pt x="3187" y="425"/>
                  </a:lnTo>
                  <a:lnTo>
                    <a:pt x="3143" y="449"/>
                  </a:lnTo>
                  <a:lnTo>
                    <a:pt x="3096" y="474"/>
                  </a:lnTo>
                  <a:lnTo>
                    <a:pt x="3002" y="479"/>
                  </a:lnTo>
                  <a:lnTo>
                    <a:pt x="2906" y="482"/>
                  </a:lnTo>
                  <a:lnTo>
                    <a:pt x="2812" y="486"/>
                  </a:lnTo>
                  <a:lnTo>
                    <a:pt x="2716" y="494"/>
                  </a:lnTo>
                  <a:lnTo>
                    <a:pt x="2622" y="498"/>
                  </a:lnTo>
                  <a:lnTo>
                    <a:pt x="2526" y="501"/>
                  </a:lnTo>
                  <a:lnTo>
                    <a:pt x="2432" y="506"/>
                  </a:lnTo>
                  <a:lnTo>
                    <a:pt x="2336" y="509"/>
                  </a:lnTo>
                  <a:lnTo>
                    <a:pt x="2242" y="509"/>
                  </a:lnTo>
                  <a:lnTo>
                    <a:pt x="2144" y="513"/>
                  </a:lnTo>
                  <a:lnTo>
                    <a:pt x="2048" y="516"/>
                  </a:lnTo>
                  <a:lnTo>
                    <a:pt x="1954" y="521"/>
                  </a:lnTo>
                  <a:lnTo>
                    <a:pt x="1855" y="524"/>
                  </a:lnTo>
                  <a:lnTo>
                    <a:pt x="1759" y="528"/>
                  </a:lnTo>
                  <a:lnTo>
                    <a:pt x="1665" y="531"/>
                  </a:lnTo>
                  <a:lnTo>
                    <a:pt x="1566" y="536"/>
                  </a:lnTo>
                  <a:lnTo>
                    <a:pt x="1471" y="536"/>
                  </a:lnTo>
                  <a:lnTo>
                    <a:pt x="1376" y="540"/>
                  </a:lnTo>
                  <a:lnTo>
                    <a:pt x="1276" y="543"/>
                  </a:lnTo>
                  <a:lnTo>
                    <a:pt x="1182" y="548"/>
                  </a:lnTo>
                  <a:lnTo>
                    <a:pt x="1086" y="551"/>
                  </a:lnTo>
                  <a:lnTo>
                    <a:pt x="987" y="555"/>
                  </a:lnTo>
                  <a:lnTo>
                    <a:pt x="893" y="558"/>
                  </a:lnTo>
                  <a:lnTo>
                    <a:pt x="798" y="563"/>
                  </a:lnTo>
                  <a:lnTo>
                    <a:pt x="703" y="566"/>
                  </a:lnTo>
                  <a:lnTo>
                    <a:pt x="608" y="570"/>
                  </a:lnTo>
                  <a:lnTo>
                    <a:pt x="513" y="573"/>
                  </a:lnTo>
                  <a:lnTo>
                    <a:pt x="418" y="578"/>
                  </a:lnTo>
                  <a:lnTo>
                    <a:pt x="323" y="582"/>
                  </a:lnTo>
                  <a:lnTo>
                    <a:pt x="228" y="585"/>
                  </a:lnTo>
                  <a:lnTo>
                    <a:pt x="136" y="593"/>
                  </a:lnTo>
                  <a:lnTo>
                    <a:pt x="42" y="597"/>
                  </a:lnTo>
                  <a:lnTo>
                    <a:pt x="0" y="566"/>
                  </a:lnTo>
                  <a:lnTo>
                    <a:pt x="0" y="540"/>
                  </a:lnTo>
                  <a:lnTo>
                    <a:pt x="27" y="513"/>
                  </a:lnTo>
                  <a:lnTo>
                    <a:pt x="62" y="491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Freeform 22"/>
            <p:cNvSpPr>
              <a:spLocks/>
            </p:cNvSpPr>
            <p:nvPr/>
          </p:nvSpPr>
          <p:spPr bwMode="auto">
            <a:xfrm rot="696599">
              <a:off x="1940" y="1157"/>
              <a:ext cx="1060" cy="69"/>
            </a:xfrm>
            <a:custGeom>
              <a:avLst/>
              <a:gdLst>
                <a:gd name="T0" fmla="*/ 9 w 3180"/>
                <a:gd name="T1" fmla="*/ 18 h 205"/>
                <a:gd name="T2" fmla="*/ 353 w 3180"/>
                <a:gd name="T3" fmla="*/ 0 h 205"/>
                <a:gd name="T4" fmla="*/ 334 w 3180"/>
                <a:gd name="T5" fmla="*/ 9 h 205"/>
                <a:gd name="T6" fmla="*/ 9 w 3180"/>
                <a:gd name="T7" fmla="*/ 23 h 205"/>
                <a:gd name="T8" fmla="*/ 0 w 3180"/>
                <a:gd name="T9" fmla="*/ 19 h 205"/>
                <a:gd name="T10" fmla="*/ 9 w 3180"/>
                <a:gd name="T11" fmla="*/ 18 h 2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80" h="205">
                  <a:moveTo>
                    <a:pt x="84" y="160"/>
                  </a:moveTo>
                  <a:lnTo>
                    <a:pt x="3180" y="0"/>
                  </a:lnTo>
                  <a:lnTo>
                    <a:pt x="3005" y="76"/>
                  </a:lnTo>
                  <a:lnTo>
                    <a:pt x="84" y="205"/>
                  </a:lnTo>
                  <a:lnTo>
                    <a:pt x="0" y="170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rgbClr val="99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3"/>
            <p:cNvSpPr>
              <a:spLocks/>
            </p:cNvSpPr>
            <p:nvPr/>
          </p:nvSpPr>
          <p:spPr bwMode="auto">
            <a:xfrm rot="696599">
              <a:off x="2178" y="1099"/>
              <a:ext cx="16" cy="51"/>
            </a:xfrm>
            <a:custGeom>
              <a:avLst/>
              <a:gdLst>
                <a:gd name="T0" fmla="*/ 4 w 50"/>
                <a:gd name="T1" fmla="*/ 0 h 152"/>
                <a:gd name="T2" fmla="*/ 5 w 50"/>
                <a:gd name="T3" fmla="*/ 1 h 152"/>
                <a:gd name="T4" fmla="*/ 0 w 50"/>
                <a:gd name="T5" fmla="*/ 17 h 152"/>
                <a:gd name="T6" fmla="*/ 0 w 50"/>
                <a:gd name="T7" fmla="*/ 13 h 152"/>
                <a:gd name="T8" fmla="*/ 2 w 50"/>
                <a:gd name="T9" fmla="*/ 9 h 152"/>
                <a:gd name="T10" fmla="*/ 3 w 50"/>
                <a:gd name="T11" fmla="*/ 4 h 152"/>
                <a:gd name="T12" fmla="*/ 4 w 5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52">
                  <a:moveTo>
                    <a:pt x="38" y="0"/>
                  </a:moveTo>
                  <a:lnTo>
                    <a:pt x="50" y="7"/>
                  </a:lnTo>
                  <a:lnTo>
                    <a:pt x="0" y="152"/>
                  </a:lnTo>
                  <a:lnTo>
                    <a:pt x="3" y="113"/>
                  </a:lnTo>
                  <a:lnTo>
                    <a:pt x="15" y="76"/>
                  </a:lnTo>
                  <a:lnTo>
                    <a:pt x="27" y="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24"/>
            <p:cNvSpPr>
              <a:spLocks/>
            </p:cNvSpPr>
            <p:nvPr/>
          </p:nvSpPr>
          <p:spPr bwMode="auto">
            <a:xfrm rot="696599">
              <a:off x="2355" y="1114"/>
              <a:ext cx="18" cy="51"/>
            </a:xfrm>
            <a:custGeom>
              <a:avLst/>
              <a:gdLst>
                <a:gd name="T0" fmla="*/ 5 w 52"/>
                <a:gd name="T1" fmla="*/ 0 h 153"/>
                <a:gd name="T2" fmla="*/ 6 w 52"/>
                <a:gd name="T3" fmla="*/ 1 h 153"/>
                <a:gd name="T4" fmla="*/ 0 w 52"/>
                <a:gd name="T5" fmla="*/ 17 h 153"/>
                <a:gd name="T6" fmla="*/ 0 w 52"/>
                <a:gd name="T7" fmla="*/ 13 h 153"/>
                <a:gd name="T8" fmla="*/ 2 w 52"/>
                <a:gd name="T9" fmla="*/ 9 h 153"/>
                <a:gd name="T10" fmla="*/ 3 w 52"/>
                <a:gd name="T11" fmla="*/ 4 h 153"/>
                <a:gd name="T12" fmla="*/ 5 w 52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" h="153">
                  <a:moveTo>
                    <a:pt x="37" y="0"/>
                  </a:moveTo>
                  <a:lnTo>
                    <a:pt x="52" y="8"/>
                  </a:lnTo>
                  <a:lnTo>
                    <a:pt x="0" y="153"/>
                  </a:lnTo>
                  <a:lnTo>
                    <a:pt x="3" y="114"/>
                  </a:lnTo>
                  <a:lnTo>
                    <a:pt x="15" y="77"/>
                  </a:lnTo>
                  <a:lnTo>
                    <a:pt x="25" y="3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25"/>
            <p:cNvSpPr>
              <a:spLocks/>
            </p:cNvSpPr>
            <p:nvPr/>
          </p:nvSpPr>
          <p:spPr bwMode="auto">
            <a:xfrm rot="696599">
              <a:off x="2528" y="1136"/>
              <a:ext cx="28" cy="90"/>
            </a:xfrm>
            <a:custGeom>
              <a:avLst/>
              <a:gdLst>
                <a:gd name="T0" fmla="*/ 8 w 83"/>
                <a:gd name="T1" fmla="*/ 0 h 270"/>
                <a:gd name="T2" fmla="*/ 9 w 83"/>
                <a:gd name="T3" fmla="*/ 2 h 270"/>
                <a:gd name="T4" fmla="*/ 0 w 83"/>
                <a:gd name="T5" fmla="*/ 30 h 270"/>
                <a:gd name="T6" fmla="*/ 2 w 83"/>
                <a:gd name="T7" fmla="*/ 22 h 270"/>
                <a:gd name="T8" fmla="*/ 3 w 83"/>
                <a:gd name="T9" fmla="*/ 15 h 270"/>
                <a:gd name="T10" fmla="*/ 6 w 83"/>
                <a:gd name="T11" fmla="*/ 8 h 270"/>
                <a:gd name="T12" fmla="*/ 8 w 83"/>
                <a:gd name="T13" fmla="*/ 0 h 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270">
                  <a:moveTo>
                    <a:pt x="71" y="0"/>
                  </a:moveTo>
                  <a:lnTo>
                    <a:pt x="83" y="20"/>
                  </a:lnTo>
                  <a:lnTo>
                    <a:pt x="0" y="270"/>
                  </a:lnTo>
                  <a:lnTo>
                    <a:pt x="15" y="202"/>
                  </a:lnTo>
                  <a:lnTo>
                    <a:pt x="30" y="137"/>
                  </a:lnTo>
                  <a:lnTo>
                    <a:pt x="53" y="6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26"/>
            <p:cNvSpPr>
              <a:spLocks/>
            </p:cNvSpPr>
            <p:nvPr/>
          </p:nvSpPr>
          <p:spPr bwMode="auto">
            <a:xfrm rot="696599">
              <a:off x="2705" y="1139"/>
              <a:ext cx="26" cy="90"/>
            </a:xfrm>
            <a:custGeom>
              <a:avLst/>
              <a:gdLst>
                <a:gd name="T0" fmla="*/ 8 w 79"/>
                <a:gd name="T1" fmla="*/ 0 h 269"/>
                <a:gd name="T2" fmla="*/ 9 w 79"/>
                <a:gd name="T3" fmla="*/ 2 h 269"/>
                <a:gd name="T4" fmla="*/ 0 w 79"/>
                <a:gd name="T5" fmla="*/ 30 h 269"/>
                <a:gd name="T6" fmla="*/ 2 w 79"/>
                <a:gd name="T7" fmla="*/ 23 h 269"/>
                <a:gd name="T8" fmla="*/ 4 w 79"/>
                <a:gd name="T9" fmla="*/ 15 h 269"/>
                <a:gd name="T10" fmla="*/ 6 w 79"/>
                <a:gd name="T11" fmla="*/ 8 h 269"/>
                <a:gd name="T12" fmla="*/ 8 w 79"/>
                <a:gd name="T13" fmla="*/ 0 h 2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" h="269">
                  <a:moveTo>
                    <a:pt x="76" y="0"/>
                  </a:moveTo>
                  <a:lnTo>
                    <a:pt x="79" y="19"/>
                  </a:lnTo>
                  <a:lnTo>
                    <a:pt x="0" y="269"/>
                  </a:lnTo>
                  <a:lnTo>
                    <a:pt x="15" y="205"/>
                  </a:lnTo>
                  <a:lnTo>
                    <a:pt x="35" y="136"/>
                  </a:lnTo>
                  <a:lnTo>
                    <a:pt x="57" y="6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27"/>
            <p:cNvSpPr>
              <a:spLocks/>
            </p:cNvSpPr>
            <p:nvPr/>
          </p:nvSpPr>
          <p:spPr bwMode="auto">
            <a:xfrm rot="696599">
              <a:off x="2166" y="1103"/>
              <a:ext cx="10" cy="32"/>
            </a:xfrm>
            <a:custGeom>
              <a:avLst/>
              <a:gdLst>
                <a:gd name="T0" fmla="*/ 2 w 30"/>
                <a:gd name="T1" fmla="*/ 0 h 96"/>
                <a:gd name="T2" fmla="*/ 3 w 30"/>
                <a:gd name="T3" fmla="*/ 0 h 96"/>
                <a:gd name="T4" fmla="*/ 0 w 30"/>
                <a:gd name="T5" fmla="*/ 11 h 96"/>
                <a:gd name="T6" fmla="*/ 0 w 30"/>
                <a:gd name="T7" fmla="*/ 8 h 96"/>
                <a:gd name="T8" fmla="*/ 1 w 30"/>
                <a:gd name="T9" fmla="*/ 5 h 96"/>
                <a:gd name="T10" fmla="*/ 2 w 30"/>
                <a:gd name="T11" fmla="*/ 3 h 96"/>
                <a:gd name="T12" fmla="*/ 2 w 30"/>
                <a:gd name="T13" fmla="*/ 0 h 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96">
                  <a:moveTo>
                    <a:pt x="18" y="0"/>
                  </a:moveTo>
                  <a:lnTo>
                    <a:pt x="30" y="0"/>
                  </a:lnTo>
                  <a:lnTo>
                    <a:pt x="0" y="96"/>
                  </a:lnTo>
                  <a:lnTo>
                    <a:pt x="3" y="73"/>
                  </a:lnTo>
                  <a:lnTo>
                    <a:pt x="10" y="46"/>
                  </a:lnTo>
                  <a:lnTo>
                    <a:pt x="15" y="2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28"/>
            <p:cNvSpPr>
              <a:spLocks/>
            </p:cNvSpPr>
            <p:nvPr/>
          </p:nvSpPr>
          <p:spPr bwMode="auto">
            <a:xfrm rot="696599">
              <a:off x="2343" y="1117"/>
              <a:ext cx="9" cy="32"/>
            </a:xfrm>
            <a:custGeom>
              <a:avLst/>
              <a:gdLst>
                <a:gd name="T0" fmla="*/ 2 w 27"/>
                <a:gd name="T1" fmla="*/ 0 h 95"/>
                <a:gd name="T2" fmla="*/ 3 w 27"/>
                <a:gd name="T3" fmla="*/ 0 h 95"/>
                <a:gd name="T4" fmla="*/ 0 w 27"/>
                <a:gd name="T5" fmla="*/ 11 h 95"/>
                <a:gd name="T6" fmla="*/ 1 w 27"/>
                <a:gd name="T7" fmla="*/ 8 h 95"/>
                <a:gd name="T8" fmla="*/ 1 w 27"/>
                <a:gd name="T9" fmla="*/ 5 h 95"/>
                <a:gd name="T10" fmla="*/ 2 w 27"/>
                <a:gd name="T11" fmla="*/ 2 h 95"/>
                <a:gd name="T12" fmla="*/ 2 w 2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95">
                  <a:moveTo>
                    <a:pt x="19" y="0"/>
                  </a:moveTo>
                  <a:lnTo>
                    <a:pt x="27" y="0"/>
                  </a:lnTo>
                  <a:lnTo>
                    <a:pt x="0" y="95"/>
                  </a:lnTo>
                  <a:lnTo>
                    <a:pt x="7" y="72"/>
                  </a:lnTo>
                  <a:lnTo>
                    <a:pt x="12" y="46"/>
                  </a:lnTo>
                  <a:lnTo>
                    <a:pt x="19" y="2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29"/>
            <p:cNvSpPr>
              <a:spLocks/>
            </p:cNvSpPr>
            <p:nvPr/>
          </p:nvSpPr>
          <p:spPr bwMode="auto">
            <a:xfrm rot="696599">
              <a:off x="2519" y="1147"/>
              <a:ext cx="15" cy="54"/>
            </a:xfrm>
            <a:custGeom>
              <a:avLst/>
              <a:gdLst>
                <a:gd name="T0" fmla="*/ 4 w 45"/>
                <a:gd name="T1" fmla="*/ 0 h 163"/>
                <a:gd name="T2" fmla="*/ 5 w 45"/>
                <a:gd name="T3" fmla="*/ 0 h 163"/>
                <a:gd name="T4" fmla="*/ 0 w 45"/>
                <a:gd name="T5" fmla="*/ 18 h 163"/>
                <a:gd name="T6" fmla="*/ 1 w 45"/>
                <a:gd name="T7" fmla="*/ 13 h 163"/>
                <a:gd name="T8" fmla="*/ 2 w 45"/>
                <a:gd name="T9" fmla="*/ 9 h 163"/>
                <a:gd name="T10" fmla="*/ 3 w 45"/>
                <a:gd name="T11" fmla="*/ 5 h 163"/>
                <a:gd name="T12" fmla="*/ 4 w 45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63">
                  <a:moveTo>
                    <a:pt x="37" y="0"/>
                  </a:moveTo>
                  <a:lnTo>
                    <a:pt x="45" y="0"/>
                  </a:lnTo>
                  <a:lnTo>
                    <a:pt x="0" y="163"/>
                  </a:lnTo>
                  <a:lnTo>
                    <a:pt x="10" y="121"/>
                  </a:lnTo>
                  <a:lnTo>
                    <a:pt x="19" y="84"/>
                  </a:lnTo>
                  <a:lnTo>
                    <a:pt x="30" y="4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30"/>
            <p:cNvSpPr>
              <a:spLocks/>
            </p:cNvSpPr>
            <p:nvPr/>
          </p:nvSpPr>
          <p:spPr bwMode="auto">
            <a:xfrm rot="696599">
              <a:off x="2696" y="1150"/>
              <a:ext cx="16" cy="54"/>
            </a:xfrm>
            <a:custGeom>
              <a:avLst/>
              <a:gdLst>
                <a:gd name="T0" fmla="*/ 4 w 50"/>
                <a:gd name="T1" fmla="*/ 0 h 163"/>
                <a:gd name="T2" fmla="*/ 5 w 50"/>
                <a:gd name="T3" fmla="*/ 0 h 163"/>
                <a:gd name="T4" fmla="*/ 0 w 50"/>
                <a:gd name="T5" fmla="*/ 18 h 163"/>
                <a:gd name="T6" fmla="*/ 1 w 50"/>
                <a:gd name="T7" fmla="*/ 13 h 163"/>
                <a:gd name="T8" fmla="*/ 2 w 50"/>
                <a:gd name="T9" fmla="*/ 9 h 163"/>
                <a:gd name="T10" fmla="*/ 3 w 50"/>
                <a:gd name="T11" fmla="*/ 5 h 163"/>
                <a:gd name="T12" fmla="*/ 4 w 50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0" h="163">
                  <a:moveTo>
                    <a:pt x="38" y="3"/>
                  </a:moveTo>
                  <a:lnTo>
                    <a:pt x="50" y="0"/>
                  </a:lnTo>
                  <a:lnTo>
                    <a:pt x="0" y="163"/>
                  </a:lnTo>
                  <a:lnTo>
                    <a:pt x="11" y="121"/>
                  </a:lnTo>
                  <a:lnTo>
                    <a:pt x="20" y="83"/>
                  </a:lnTo>
                  <a:lnTo>
                    <a:pt x="30" y="41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31"/>
            <p:cNvSpPr>
              <a:spLocks/>
            </p:cNvSpPr>
            <p:nvPr/>
          </p:nvSpPr>
          <p:spPr bwMode="auto">
            <a:xfrm rot="696599">
              <a:off x="2197" y="1102"/>
              <a:ext cx="11" cy="47"/>
            </a:xfrm>
            <a:custGeom>
              <a:avLst/>
              <a:gdLst>
                <a:gd name="T0" fmla="*/ 3 w 35"/>
                <a:gd name="T1" fmla="*/ 0 h 140"/>
                <a:gd name="T2" fmla="*/ 3 w 35"/>
                <a:gd name="T3" fmla="*/ 4 h 140"/>
                <a:gd name="T4" fmla="*/ 2 w 35"/>
                <a:gd name="T5" fmla="*/ 8 h 140"/>
                <a:gd name="T6" fmla="*/ 1 w 35"/>
                <a:gd name="T7" fmla="*/ 12 h 140"/>
                <a:gd name="T8" fmla="*/ 0 w 35"/>
                <a:gd name="T9" fmla="*/ 16 h 140"/>
                <a:gd name="T10" fmla="*/ 1 w 35"/>
                <a:gd name="T11" fmla="*/ 12 h 140"/>
                <a:gd name="T12" fmla="*/ 2 w 35"/>
                <a:gd name="T13" fmla="*/ 8 h 140"/>
                <a:gd name="T14" fmla="*/ 2 w 35"/>
                <a:gd name="T15" fmla="*/ 4 h 140"/>
                <a:gd name="T16" fmla="*/ 3 w 35"/>
                <a:gd name="T17" fmla="*/ 0 h 1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40">
                  <a:moveTo>
                    <a:pt x="35" y="0"/>
                  </a:moveTo>
                  <a:lnTo>
                    <a:pt x="35" y="34"/>
                  </a:lnTo>
                  <a:lnTo>
                    <a:pt x="23" y="68"/>
                  </a:lnTo>
                  <a:lnTo>
                    <a:pt x="8" y="106"/>
                  </a:lnTo>
                  <a:lnTo>
                    <a:pt x="0" y="140"/>
                  </a:lnTo>
                  <a:lnTo>
                    <a:pt x="12" y="106"/>
                  </a:lnTo>
                  <a:lnTo>
                    <a:pt x="20" y="68"/>
                  </a:lnTo>
                  <a:lnTo>
                    <a:pt x="23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32"/>
            <p:cNvSpPr>
              <a:spLocks/>
            </p:cNvSpPr>
            <p:nvPr/>
          </p:nvSpPr>
          <p:spPr bwMode="auto">
            <a:xfrm rot="696599">
              <a:off x="2374" y="1117"/>
              <a:ext cx="12" cy="47"/>
            </a:xfrm>
            <a:custGeom>
              <a:avLst/>
              <a:gdLst>
                <a:gd name="T0" fmla="*/ 4 w 34"/>
                <a:gd name="T1" fmla="*/ 0 h 141"/>
                <a:gd name="T2" fmla="*/ 4 w 34"/>
                <a:gd name="T3" fmla="*/ 3 h 141"/>
                <a:gd name="T4" fmla="*/ 3 w 34"/>
                <a:gd name="T5" fmla="*/ 7 h 141"/>
                <a:gd name="T6" fmla="*/ 1 w 34"/>
                <a:gd name="T7" fmla="*/ 12 h 141"/>
                <a:gd name="T8" fmla="*/ 0 w 34"/>
                <a:gd name="T9" fmla="*/ 16 h 141"/>
                <a:gd name="T10" fmla="*/ 1 w 34"/>
                <a:gd name="T11" fmla="*/ 12 h 141"/>
                <a:gd name="T12" fmla="*/ 2 w 34"/>
                <a:gd name="T13" fmla="*/ 8 h 141"/>
                <a:gd name="T14" fmla="*/ 3 w 34"/>
                <a:gd name="T15" fmla="*/ 4 h 141"/>
                <a:gd name="T16" fmla="*/ 4 w 34"/>
                <a:gd name="T17" fmla="*/ 0 h 1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" h="141">
                  <a:moveTo>
                    <a:pt x="34" y="0"/>
                  </a:moveTo>
                  <a:lnTo>
                    <a:pt x="34" y="30"/>
                  </a:lnTo>
                  <a:lnTo>
                    <a:pt x="22" y="65"/>
                  </a:lnTo>
                  <a:lnTo>
                    <a:pt x="7" y="104"/>
                  </a:lnTo>
                  <a:lnTo>
                    <a:pt x="0" y="141"/>
                  </a:lnTo>
                  <a:lnTo>
                    <a:pt x="7" y="107"/>
                  </a:lnTo>
                  <a:lnTo>
                    <a:pt x="15" y="69"/>
                  </a:lnTo>
                  <a:lnTo>
                    <a:pt x="22" y="3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33"/>
            <p:cNvSpPr>
              <a:spLocks/>
            </p:cNvSpPr>
            <p:nvPr/>
          </p:nvSpPr>
          <p:spPr bwMode="auto">
            <a:xfrm rot="696599">
              <a:off x="2549" y="1142"/>
              <a:ext cx="19" cy="79"/>
            </a:xfrm>
            <a:custGeom>
              <a:avLst/>
              <a:gdLst>
                <a:gd name="T0" fmla="*/ 6 w 57"/>
                <a:gd name="T1" fmla="*/ 0 h 236"/>
                <a:gd name="T2" fmla="*/ 6 w 57"/>
                <a:gd name="T3" fmla="*/ 6 h 236"/>
                <a:gd name="T4" fmla="*/ 4 w 57"/>
                <a:gd name="T5" fmla="*/ 12 h 236"/>
                <a:gd name="T6" fmla="*/ 2 w 57"/>
                <a:gd name="T7" fmla="*/ 20 h 236"/>
                <a:gd name="T8" fmla="*/ 0 w 57"/>
                <a:gd name="T9" fmla="*/ 26 h 236"/>
                <a:gd name="T10" fmla="*/ 2 w 57"/>
                <a:gd name="T11" fmla="*/ 20 h 236"/>
                <a:gd name="T12" fmla="*/ 3 w 57"/>
                <a:gd name="T13" fmla="*/ 13 h 236"/>
                <a:gd name="T14" fmla="*/ 5 w 57"/>
                <a:gd name="T15" fmla="*/ 6 h 236"/>
                <a:gd name="T16" fmla="*/ 6 w 57"/>
                <a:gd name="T17" fmla="*/ 0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" h="236">
                  <a:moveTo>
                    <a:pt x="57" y="0"/>
                  </a:moveTo>
                  <a:lnTo>
                    <a:pt x="52" y="54"/>
                  </a:lnTo>
                  <a:lnTo>
                    <a:pt x="37" y="111"/>
                  </a:lnTo>
                  <a:lnTo>
                    <a:pt x="15" y="175"/>
                  </a:lnTo>
                  <a:lnTo>
                    <a:pt x="0" y="236"/>
                  </a:lnTo>
                  <a:lnTo>
                    <a:pt x="15" y="175"/>
                  </a:lnTo>
                  <a:lnTo>
                    <a:pt x="30" y="118"/>
                  </a:lnTo>
                  <a:lnTo>
                    <a:pt x="42" y="57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34"/>
            <p:cNvSpPr>
              <a:spLocks/>
            </p:cNvSpPr>
            <p:nvPr/>
          </p:nvSpPr>
          <p:spPr bwMode="auto">
            <a:xfrm rot="696599">
              <a:off x="2726" y="1145"/>
              <a:ext cx="21" cy="80"/>
            </a:xfrm>
            <a:custGeom>
              <a:avLst/>
              <a:gdLst>
                <a:gd name="T0" fmla="*/ 7 w 62"/>
                <a:gd name="T1" fmla="*/ 0 h 240"/>
                <a:gd name="T2" fmla="*/ 6 w 62"/>
                <a:gd name="T3" fmla="*/ 6 h 240"/>
                <a:gd name="T4" fmla="*/ 4 w 62"/>
                <a:gd name="T5" fmla="*/ 13 h 240"/>
                <a:gd name="T6" fmla="*/ 2 w 62"/>
                <a:gd name="T7" fmla="*/ 19 h 240"/>
                <a:gd name="T8" fmla="*/ 0 w 62"/>
                <a:gd name="T9" fmla="*/ 27 h 240"/>
                <a:gd name="T10" fmla="*/ 2 w 62"/>
                <a:gd name="T11" fmla="*/ 20 h 240"/>
                <a:gd name="T12" fmla="*/ 3 w 62"/>
                <a:gd name="T13" fmla="*/ 13 h 240"/>
                <a:gd name="T14" fmla="*/ 5 w 62"/>
                <a:gd name="T15" fmla="*/ 6 h 240"/>
                <a:gd name="T16" fmla="*/ 7 w 62"/>
                <a:gd name="T17" fmla="*/ 0 h 2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" h="240">
                  <a:moveTo>
                    <a:pt x="62" y="0"/>
                  </a:moveTo>
                  <a:lnTo>
                    <a:pt x="54" y="54"/>
                  </a:lnTo>
                  <a:lnTo>
                    <a:pt x="39" y="114"/>
                  </a:lnTo>
                  <a:lnTo>
                    <a:pt x="15" y="175"/>
                  </a:lnTo>
                  <a:lnTo>
                    <a:pt x="0" y="240"/>
                  </a:lnTo>
                  <a:lnTo>
                    <a:pt x="15" y="178"/>
                  </a:lnTo>
                  <a:lnTo>
                    <a:pt x="27" y="118"/>
                  </a:lnTo>
                  <a:lnTo>
                    <a:pt x="42" y="5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35"/>
            <p:cNvSpPr>
              <a:spLocks/>
            </p:cNvSpPr>
            <p:nvPr/>
          </p:nvSpPr>
          <p:spPr bwMode="auto">
            <a:xfrm rot="696599">
              <a:off x="2209" y="1098"/>
              <a:ext cx="18" cy="54"/>
            </a:xfrm>
            <a:custGeom>
              <a:avLst/>
              <a:gdLst>
                <a:gd name="T0" fmla="*/ 6 w 53"/>
                <a:gd name="T1" fmla="*/ 0 h 163"/>
                <a:gd name="T2" fmla="*/ 0 w 53"/>
                <a:gd name="T3" fmla="*/ 18 h 163"/>
                <a:gd name="T4" fmla="*/ 4 w 53"/>
                <a:gd name="T5" fmla="*/ 3 h 163"/>
                <a:gd name="T6" fmla="*/ 6 w 53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63">
                  <a:moveTo>
                    <a:pt x="53" y="0"/>
                  </a:moveTo>
                  <a:lnTo>
                    <a:pt x="0" y="163"/>
                  </a:lnTo>
                  <a:lnTo>
                    <a:pt x="38" y="2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6"/>
            <p:cNvSpPr>
              <a:spLocks/>
            </p:cNvSpPr>
            <p:nvPr/>
          </p:nvSpPr>
          <p:spPr bwMode="auto">
            <a:xfrm rot="696599">
              <a:off x="2388" y="1112"/>
              <a:ext cx="18" cy="55"/>
            </a:xfrm>
            <a:custGeom>
              <a:avLst/>
              <a:gdLst>
                <a:gd name="T0" fmla="*/ 6 w 54"/>
                <a:gd name="T1" fmla="*/ 0 h 163"/>
                <a:gd name="T2" fmla="*/ 0 w 54"/>
                <a:gd name="T3" fmla="*/ 19 h 163"/>
                <a:gd name="T4" fmla="*/ 5 w 54"/>
                <a:gd name="T5" fmla="*/ 2 h 163"/>
                <a:gd name="T6" fmla="*/ 6 w 54"/>
                <a:gd name="T7" fmla="*/ 0 h 1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63">
                  <a:moveTo>
                    <a:pt x="54" y="0"/>
                  </a:moveTo>
                  <a:lnTo>
                    <a:pt x="0" y="163"/>
                  </a:lnTo>
                  <a:lnTo>
                    <a:pt x="42" y="2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7"/>
            <p:cNvSpPr>
              <a:spLocks/>
            </p:cNvSpPr>
            <p:nvPr/>
          </p:nvSpPr>
          <p:spPr bwMode="auto">
            <a:xfrm rot="696599">
              <a:off x="2562" y="1131"/>
              <a:ext cx="30" cy="94"/>
            </a:xfrm>
            <a:custGeom>
              <a:avLst/>
              <a:gdLst>
                <a:gd name="T0" fmla="*/ 10 w 89"/>
                <a:gd name="T1" fmla="*/ 0 h 281"/>
                <a:gd name="T2" fmla="*/ 0 w 89"/>
                <a:gd name="T3" fmla="*/ 31 h 281"/>
                <a:gd name="T4" fmla="*/ 8 w 89"/>
                <a:gd name="T5" fmla="*/ 4 h 281"/>
                <a:gd name="T6" fmla="*/ 10 w 89"/>
                <a:gd name="T7" fmla="*/ 0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281">
                  <a:moveTo>
                    <a:pt x="89" y="0"/>
                  </a:moveTo>
                  <a:lnTo>
                    <a:pt x="0" y="281"/>
                  </a:lnTo>
                  <a:lnTo>
                    <a:pt x="69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8"/>
            <p:cNvSpPr>
              <a:spLocks/>
            </p:cNvSpPr>
            <p:nvPr/>
          </p:nvSpPr>
          <p:spPr bwMode="auto">
            <a:xfrm rot="696599">
              <a:off x="2740" y="1134"/>
              <a:ext cx="31" cy="94"/>
            </a:xfrm>
            <a:custGeom>
              <a:avLst/>
              <a:gdLst>
                <a:gd name="T0" fmla="*/ 10 w 92"/>
                <a:gd name="T1" fmla="*/ 0 h 282"/>
                <a:gd name="T2" fmla="*/ 0 w 92"/>
                <a:gd name="T3" fmla="*/ 31 h 282"/>
                <a:gd name="T4" fmla="*/ 7 w 92"/>
                <a:gd name="T5" fmla="*/ 4 h 282"/>
                <a:gd name="T6" fmla="*/ 10 w 92"/>
                <a:gd name="T7" fmla="*/ 0 h 2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82">
                  <a:moveTo>
                    <a:pt x="92" y="0"/>
                  </a:moveTo>
                  <a:lnTo>
                    <a:pt x="0" y="282"/>
                  </a:lnTo>
                  <a:lnTo>
                    <a:pt x="65" y="3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39"/>
            <p:cNvSpPr>
              <a:spLocks/>
            </p:cNvSpPr>
            <p:nvPr/>
          </p:nvSpPr>
          <p:spPr bwMode="auto">
            <a:xfrm rot="696599">
              <a:off x="2230" y="1102"/>
              <a:ext cx="15" cy="48"/>
            </a:xfrm>
            <a:custGeom>
              <a:avLst/>
              <a:gdLst>
                <a:gd name="T0" fmla="*/ 5 w 45"/>
                <a:gd name="T1" fmla="*/ 0 h 144"/>
                <a:gd name="T2" fmla="*/ 0 w 45"/>
                <a:gd name="T3" fmla="*/ 16 h 144"/>
                <a:gd name="T4" fmla="*/ 4 w 45"/>
                <a:gd name="T5" fmla="*/ 0 h 144"/>
                <a:gd name="T6" fmla="*/ 5 w 45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4">
                  <a:moveTo>
                    <a:pt x="45" y="0"/>
                  </a:moveTo>
                  <a:lnTo>
                    <a:pt x="0" y="144"/>
                  </a:lnTo>
                  <a:lnTo>
                    <a:pt x="40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40"/>
            <p:cNvSpPr>
              <a:spLocks/>
            </p:cNvSpPr>
            <p:nvPr/>
          </p:nvSpPr>
          <p:spPr bwMode="auto">
            <a:xfrm rot="696599">
              <a:off x="2408" y="1116"/>
              <a:ext cx="17" cy="48"/>
            </a:xfrm>
            <a:custGeom>
              <a:avLst/>
              <a:gdLst>
                <a:gd name="T0" fmla="*/ 6 w 50"/>
                <a:gd name="T1" fmla="*/ 0 h 143"/>
                <a:gd name="T2" fmla="*/ 0 w 50"/>
                <a:gd name="T3" fmla="*/ 16 h 143"/>
                <a:gd name="T4" fmla="*/ 4 w 50"/>
                <a:gd name="T5" fmla="*/ 0 h 143"/>
                <a:gd name="T6" fmla="*/ 6 w 50"/>
                <a:gd name="T7" fmla="*/ 0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0" h="143">
                  <a:moveTo>
                    <a:pt x="50" y="0"/>
                  </a:moveTo>
                  <a:lnTo>
                    <a:pt x="0" y="143"/>
                  </a:lnTo>
                  <a:lnTo>
                    <a:pt x="38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41"/>
            <p:cNvSpPr>
              <a:spLocks/>
            </p:cNvSpPr>
            <p:nvPr/>
          </p:nvSpPr>
          <p:spPr bwMode="auto">
            <a:xfrm rot="696599">
              <a:off x="2581" y="1135"/>
              <a:ext cx="28" cy="87"/>
            </a:xfrm>
            <a:custGeom>
              <a:avLst/>
              <a:gdLst>
                <a:gd name="T0" fmla="*/ 9 w 84"/>
                <a:gd name="T1" fmla="*/ 0 h 259"/>
                <a:gd name="T2" fmla="*/ 0 w 84"/>
                <a:gd name="T3" fmla="*/ 29 h 259"/>
                <a:gd name="T4" fmla="*/ 8 w 84"/>
                <a:gd name="T5" fmla="*/ 1 h 259"/>
                <a:gd name="T6" fmla="*/ 9 w 84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259">
                  <a:moveTo>
                    <a:pt x="84" y="0"/>
                  </a:moveTo>
                  <a:lnTo>
                    <a:pt x="0" y="259"/>
                  </a:lnTo>
                  <a:lnTo>
                    <a:pt x="69" y="8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42"/>
            <p:cNvSpPr>
              <a:spLocks/>
            </p:cNvSpPr>
            <p:nvPr/>
          </p:nvSpPr>
          <p:spPr bwMode="auto">
            <a:xfrm rot="696599">
              <a:off x="2760" y="1138"/>
              <a:ext cx="27" cy="87"/>
            </a:xfrm>
            <a:custGeom>
              <a:avLst/>
              <a:gdLst>
                <a:gd name="T0" fmla="*/ 9 w 81"/>
                <a:gd name="T1" fmla="*/ 0 h 259"/>
                <a:gd name="T2" fmla="*/ 0 w 81"/>
                <a:gd name="T3" fmla="*/ 29 h 259"/>
                <a:gd name="T4" fmla="*/ 8 w 81"/>
                <a:gd name="T5" fmla="*/ 1 h 259"/>
                <a:gd name="T6" fmla="*/ 9 w 81"/>
                <a:gd name="T7" fmla="*/ 0 h 2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1" h="259">
                  <a:moveTo>
                    <a:pt x="81" y="0"/>
                  </a:moveTo>
                  <a:lnTo>
                    <a:pt x="0" y="259"/>
                  </a:lnTo>
                  <a:lnTo>
                    <a:pt x="69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43"/>
            <p:cNvSpPr>
              <a:spLocks/>
            </p:cNvSpPr>
            <p:nvPr/>
          </p:nvSpPr>
          <p:spPr bwMode="auto">
            <a:xfrm rot="696599">
              <a:off x="2254" y="1106"/>
              <a:ext cx="12" cy="44"/>
            </a:xfrm>
            <a:custGeom>
              <a:avLst/>
              <a:gdLst>
                <a:gd name="T0" fmla="*/ 4 w 37"/>
                <a:gd name="T1" fmla="*/ 0 h 133"/>
                <a:gd name="T2" fmla="*/ 0 w 37"/>
                <a:gd name="T3" fmla="*/ 15 h 133"/>
                <a:gd name="T4" fmla="*/ 3 w 37"/>
                <a:gd name="T5" fmla="*/ 1 h 133"/>
                <a:gd name="T6" fmla="*/ 4 w 37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133">
                  <a:moveTo>
                    <a:pt x="37" y="0"/>
                  </a:moveTo>
                  <a:lnTo>
                    <a:pt x="0" y="133"/>
                  </a:lnTo>
                  <a:lnTo>
                    <a:pt x="27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44"/>
            <p:cNvSpPr>
              <a:spLocks/>
            </p:cNvSpPr>
            <p:nvPr/>
          </p:nvSpPr>
          <p:spPr bwMode="auto">
            <a:xfrm rot="696599">
              <a:off x="2431" y="1121"/>
              <a:ext cx="12" cy="43"/>
            </a:xfrm>
            <a:custGeom>
              <a:avLst/>
              <a:gdLst>
                <a:gd name="T0" fmla="*/ 4 w 38"/>
                <a:gd name="T1" fmla="*/ 0 h 129"/>
                <a:gd name="T2" fmla="*/ 0 w 38"/>
                <a:gd name="T3" fmla="*/ 14 h 129"/>
                <a:gd name="T4" fmla="*/ 3 w 38"/>
                <a:gd name="T5" fmla="*/ 1 h 129"/>
                <a:gd name="T6" fmla="*/ 4 w 38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29">
                  <a:moveTo>
                    <a:pt x="38" y="0"/>
                  </a:moveTo>
                  <a:lnTo>
                    <a:pt x="0" y="129"/>
                  </a:lnTo>
                  <a:lnTo>
                    <a:pt x="26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45"/>
            <p:cNvSpPr>
              <a:spLocks/>
            </p:cNvSpPr>
            <p:nvPr/>
          </p:nvSpPr>
          <p:spPr bwMode="auto">
            <a:xfrm rot="696599">
              <a:off x="2607" y="1138"/>
              <a:ext cx="22" cy="79"/>
            </a:xfrm>
            <a:custGeom>
              <a:avLst/>
              <a:gdLst>
                <a:gd name="T0" fmla="*/ 7 w 65"/>
                <a:gd name="T1" fmla="*/ 0 h 236"/>
                <a:gd name="T2" fmla="*/ 0 w 65"/>
                <a:gd name="T3" fmla="*/ 26 h 236"/>
                <a:gd name="T4" fmla="*/ 6 w 65"/>
                <a:gd name="T5" fmla="*/ 3 h 236"/>
                <a:gd name="T6" fmla="*/ 7 w 65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236">
                  <a:moveTo>
                    <a:pt x="65" y="0"/>
                  </a:moveTo>
                  <a:lnTo>
                    <a:pt x="0" y="236"/>
                  </a:lnTo>
                  <a:lnTo>
                    <a:pt x="54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46"/>
            <p:cNvSpPr>
              <a:spLocks/>
            </p:cNvSpPr>
            <p:nvPr/>
          </p:nvSpPr>
          <p:spPr bwMode="auto">
            <a:xfrm rot="696599">
              <a:off x="2784" y="1141"/>
              <a:ext cx="23" cy="79"/>
            </a:xfrm>
            <a:custGeom>
              <a:avLst/>
              <a:gdLst>
                <a:gd name="T0" fmla="*/ 8 w 69"/>
                <a:gd name="T1" fmla="*/ 0 h 236"/>
                <a:gd name="T2" fmla="*/ 0 w 69"/>
                <a:gd name="T3" fmla="*/ 26 h 236"/>
                <a:gd name="T4" fmla="*/ 6 w 69"/>
                <a:gd name="T5" fmla="*/ 3 h 236"/>
                <a:gd name="T6" fmla="*/ 8 w 69"/>
                <a:gd name="T7" fmla="*/ 0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9" h="236">
                  <a:moveTo>
                    <a:pt x="69" y="0"/>
                  </a:moveTo>
                  <a:lnTo>
                    <a:pt x="0" y="236"/>
                  </a:lnTo>
                  <a:lnTo>
                    <a:pt x="54" y="3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47"/>
            <p:cNvSpPr>
              <a:spLocks/>
            </p:cNvSpPr>
            <p:nvPr/>
          </p:nvSpPr>
          <p:spPr bwMode="auto">
            <a:xfrm rot="696599">
              <a:off x="2281" y="1108"/>
              <a:ext cx="10" cy="37"/>
            </a:xfrm>
            <a:custGeom>
              <a:avLst/>
              <a:gdLst>
                <a:gd name="T0" fmla="*/ 3 w 30"/>
                <a:gd name="T1" fmla="*/ 0 h 111"/>
                <a:gd name="T2" fmla="*/ 0 w 30"/>
                <a:gd name="T3" fmla="*/ 12 h 111"/>
                <a:gd name="T4" fmla="*/ 1 w 30"/>
                <a:gd name="T5" fmla="*/ 3 h 111"/>
                <a:gd name="T6" fmla="*/ 3 w 30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111">
                  <a:moveTo>
                    <a:pt x="30" y="0"/>
                  </a:moveTo>
                  <a:lnTo>
                    <a:pt x="0" y="111"/>
                  </a:lnTo>
                  <a:lnTo>
                    <a:pt x="8" y="2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48"/>
            <p:cNvSpPr>
              <a:spLocks/>
            </p:cNvSpPr>
            <p:nvPr/>
          </p:nvSpPr>
          <p:spPr bwMode="auto">
            <a:xfrm rot="696599">
              <a:off x="2459" y="1122"/>
              <a:ext cx="12" cy="37"/>
            </a:xfrm>
            <a:custGeom>
              <a:avLst/>
              <a:gdLst>
                <a:gd name="T0" fmla="*/ 4 w 35"/>
                <a:gd name="T1" fmla="*/ 0 h 111"/>
                <a:gd name="T2" fmla="*/ 0 w 35"/>
                <a:gd name="T3" fmla="*/ 12 h 111"/>
                <a:gd name="T4" fmla="*/ 1 w 35"/>
                <a:gd name="T5" fmla="*/ 3 h 111"/>
                <a:gd name="T6" fmla="*/ 4 w 35"/>
                <a:gd name="T7" fmla="*/ 0 h 1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111">
                  <a:moveTo>
                    <a:pt x="35" y="0"/>
                  </a:moveTo>
                  <a:lnTo>
                    <a:pt x="0" y="111"/>
                  </a:lnTo>
                  <a:lnTo>
                    <a:pt x="8" y="3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49"/>
            <p:cNvSpPr>
              <a:spLocks/>
            </p:cNvSpPr>
            <p:nvPr/>
          </p:nvSpPr>
          <p:spPr bwMode="auto">
            <a:xfrm rot="696599">
              <a:off x="2640" y="1139"/>
              <a:ext cx="19" cy="64"/>
            </a:xfrm>
            <a:custGeom>
              <a:avLst/>
              <a:gdLst>
                <a:gd name="T0" fmla="*/ 6 w 57"/>
                <a:gd name="T1" fmla="*/ 0 h 193"/>
                <a:gd name="T2" fmla="*/ 0 w 57"/>
                <a:gd name="T3" fmla="*/ 21 h 193"/>
                <a:gd name="T4" fmla="*/ 3 w 57"/>
                <a:gd name="T5" fmla="*/ 5 h 193"/>
                <a:gd name="T6" fmla="*/ 6 w 57"/>
                <a:gd name="T7" fmla="*/ 0 h 1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" h="193">
                  <a:moveTo>
                    <a:pt x="57" y="0"/>
                  </a:moveTo>
                  <a:lnTo>
                    <a:pt x="0" y="193"/>
                  </a:lnTo>
                  <a:lnTo>
                    <a:pt x="30" y="4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50"/>
            <p:cNvSpPr>
              <a:spLocks/>
            </p:cNvSpPr>
            <p:nvPr/>
          </p:nvSpPr>
          <p:spPr bwMode="auto">
            <a:xfrm rot="696599">
              <a:off x="2819" y="1142"/>
              <a:ext cx="18" cy="66"/>
            </a:xfrm>
            <a:custGeom>
              <a:avLst/>
              <a:gdLst>
                <a:gd name="T0" fmla="*/ 6 w 53"/>
                <a:gd name="T1" fmla="*/ 0 h 197"/>
                <a:gd name="T2" fmla="*/ 0 w 53"/>
                <a:gd name="T3" fmla="*/ 22 h 197"/>
                <a:gd name="T4" fmla="*/ 3 w 53"/>
                <a:gd name="T5" fmla="*/ 5 h 197"/>
                <a:gd name="T6" fmla="*/ 6 w 53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97">
                  <a:moveTo>
                    <a:pt x="53" y="0"/>
                  </a:moveTo>
                  <a:lnTo>
                    <a:pt x="0" y="197"/>
                  </a:lnTo>
                  <a:lnTo>
                    <a:pt x="27" y="4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 rot="696599">
              <a:off x="2300" y="1116"/>
              <a:ext cx="12" cy="29"/>
            </a:xfrm>
            <a:custGeom>
              <a:avLst/>
              <a:gdLst>
                <a:gd name="T0" fmla="*/ 2 w 35"/>
                <a:gd name="T1" fmla="*/ 0 h 87"/>
                <a:gd name="T2" fmla="*/ 4 w 35"/>
                <a:gd name="T3" fmla="*/ 0 h 87"/>
                <a:gd name="T4" fmla="*/ 1 w 35"/>
                <a:gd name="T5" fmla="*/ 10 h 87"/>
                <a:gd name="T6" fmla="*/ 0 w 35"/>
                <a:gd name="T7" fmla="*/ 8 h 87"/>
                <a:gd name="T8" fmla="*/ 1 w 35"/>
                <a:gd name="T9" fmla="*/ 6 h 87"/>
                <a:gd name="T10" fmla="*/ 2 w 35"/>
                <a:gd name="T11" fmla="*/ 3 h 87"/>
                <a:gd name="T12" fmla="*/ 2 w 35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7">
                  <a:moveTo>
                    <a:pt x="18" y="3"/>
                  </a:moveTo>
                  <a:lnTo>
                    <a:pt x="35" y="0"/>
                  </a:lnTo>
                  <a:lnTo>
                    <a:pt x="8" y="87"/>
                  </a:lnTo>
                  <a:lnTo>
                    <a:pt x="0" y="69"/>
                  </a:lnTo>
                  <a:lnTo>
                    <a:pt x="8" y="50"/>
                  </a:lnTo>
                  <a:lnTo>
                    <a:pt x="15" y="27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Freeform 52"/>
            <p:cNvSpPr>
              <a:spLocks/>
            </p:cNvSpPr>
            <p:nvPr/>
          </p:nvSpPr>
          <p:spPr bwMode="auto">
            <a:xfrm rot="696599">
              <a:off x="2480" y="1130"/>
              <a:ext cx="10" cy="29"/>
            </a:xfrm>
            <a:custGeom>
              <a:avLst/>
              <a:gdLst>
                <a:gd name="T0" fmla="*/ 2 w 30"/>
                <a:gd name="T1" fmla="*/ 0 h 87"/>
                <a:gd name="T2" fmla="*/ 3 w 30"/>
                <a:gd name="T3" fmla="*/ 0 h 87"/>
                <a:gd name="T4" fmla="*/ 0 w 30"/>
                <a:gd name="T5" fmla="*/ 10 h 87"/>
                <a:gd name="T6" fmla="*/ 0 w 30"/>
                <a:gd name="T7" fmla="*/ 7 h 87"/>
                <a:gd name="T8" fmla="*/ 0 w 30"/>
                <a:gd name="T9" fmla="*/ 5 h 87"/>
                <a:gd name="T10" fmla="*/ 2 w 30"/>
                <a:gd name="T11" fmla="*/ 3 h 87"/>
                <a:gd name="T12" fmla="*/ 2 w 30"/>
                <a:gd name="T13" fmla="*/ 0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" h="87">
                  <a:moveTo>
                    <a:pt x="15" y="3"/>
                  </a:moveTo>
                  <a:lnTo>
                    <a:pt x="30" y="0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9"/>
                  </a:lnTo>
                  <a:lnTo>
                    <a:pt x="15" y="2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Freeform 53"/>
            <p:cNvSpPr>
              <a:spLocks/>
            </p:cNvSpPr>
            <p:nvPr/>
          </p:nvSpPr>
          <p:spPr bwMode="auto">
            <a:xfrm rot="696599">
              <a:off x="2660" y="1150"/>
              <a:ext cx="16" cy="51"/>
            </a:xfrm>
            <a:custGeom>
              <a:avLst/>
              <a:gdLst>
                <a:gd name="T0" fmla="*/ 4 w 46"/>
                <a:gd name="T1" fmla="*/ 1 h 153"/>
                <a:gd name="T2" fmla="*/ 6 w 46"/>
                <a:gd name="T3" fmla="*/ 0 h 153"/>
                <a:gd name="T4" fmla="*/ 0 w 46"/>
                <a:gd name="T5" fmla="*/ 17 h 153"/>
                <a:gd name="T6" fmla="*/ 0 w 46"/>
                <a:gd name="T7" fmla="*/ 13 h 153"/>
                <a:gd name="T8" fmla="*/ 1 w 46"/>
                <a:gd name="T9" fmla="*/ 9 h 153"/>
                <a:gd name="T10" fmla="*/ 3 w 46"/>
                <a:gd name="T11" fmla="*/ 5 h 153"/>
                <a:gd name="T12" fmla="*/ 4 w 46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" h="153">
                  <a:moveTo>
                    <a:pt x="31" y="12"/>
                  </a:moveTo>
                  <a:lnTo>
                    <a:pt x="46" y="0"/>
                  </a:lnTo>
                  <a:lnTo>
                    <a:pt x="0" y="153"/>
                  </a:lnTo>
                  <a:lnTo>
                    <a:pt x="0" y="118"/>
                  </a:lnTo>
                  <a:lnTo>
                    <a:pt x="12" y="84"/>
                  </a:lnTo>
                  <a:lnTo>
                    <a:pt x="22" y="46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Freeform 54"/>
            <p:cNvSpPr>
              <a:spLocks/>
            </p:cNvSpPr>
            <p:nvPr/>
          </p:nvSpPr>
          <p:spPr bwMode="auto">
            <a:xfrm rot="696599">
              <a:off x="2838" y="1153"/>
              <a:ext cx="15" cy="51"/>
            </a:xfrm>
            <a:custGeom>
              <a:avLst/>
              <a:gdLst>
                <a:gd name="T0" fmla="*/ 4 w 45"/>
                <a:gd name="T1" fmla="*/ 1 h 153"/>
                <a:gd name="T2" fmla="*/ 5 w 45"/>
                <a:gd name="T3" fmla="*/ 0 h 153"/>
                <a:gd name="T4" fmla="*/ 0 w 45"/>
                <a:gd name="T5" fmla="*/ 17 h 153"/>
                <a:gd name="T6" fmla="*/ 0 w 45"/>
                <a:gd name="T7" fmla="*/ 13 h 153"/>
                <a:gd name="T8" fmla="*/ 1 w 45"/>
                <a:gd name="T9" fmla="*/ 9 h 153"/>
                <a:gd name="T10" fmla="*/ 2 w 45"/>
                <a:gd name="T11" fmla="*/ 5 h 153"/>
                <a:gd name="T12" fmla="*/ 4 w 45"/>
                <a:gd name="T13" fmla="*/ 1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" h="153">
                  <a:moveTo>
                    <a:pt x="34" y="12"/>
                  </a:moveTo>
                  <a:lnTo>
                    <a:pt x="45" y="0"/>
                  </a:lnTo>
                  <a:lnTo>
                    <a:pt x="3" y="153"/>
                  </a:lnTo>
                  <a:lnTo>
                    <a:pt x="0" y="118"/>
                  </a:lnTo>
                  <a:lnTo>
                    <a:pt x="7" y="84"/>
                  </a:lnTo>
                  <a:lnTo>
                    <a:pt x="22" y="47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Freeform 55"/>
            <p:cNvSpPr>
              <a:spLocks/>
            </p:cNvSpPr>
            <p:nvPr/>
          </p:nvSpPr>
          <p:spPr bwMode="auto">
            <a:xfrm rot="696599">
              <a:off x="2324" y="1117"/>
              <a:ext cx="10" cy="35"/>
            </a:xfrm>
            <a:custGeom>
              <a:avLst/>
              <a:gdLst>
                <a:gd name="T0" fmla="*/ 3 w 30"/>
                <a:gd name="T1" fmla="*/ 0 h 106"/>
                <a:gd name="T2" fmla="*/ 0 w 30"/>
                <a:gd name="T3" fmla="*/ 12 h 106"/>
                <a:gd name="T4" fmla="*/ 0 w 30"/>
                <a:gd name="T5" fmla="*/ 9 h 106"/>
                <a:gd name="T6" fmla="*/ 1 w 30"/>
                <a:gd name="T7" fmla="*/ 6 h 106"/>
                <a:gd name="T8" fmla="*/ 2 w 30"/>
                <a:gd name="T9" fmla="*/ 3 h 106"/>
                <a:gd name="T10" fmla="*/ 3 w 30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06">
                  <a:moveTo>
                    <a:pt x="30" y="0"/>
                  </a:moveTo>
                  <a:lnTo>
                    <a:pt x="4" y="106"/>
                  </a:lnTo>
                  <a:lnTo>
                    <a:pt x="0" y="81"/>
                  </a:lnTo>
                  <a:lnTo>
                    <a:pt x="7" y="50"/>
                  </a:lnTo>
                  <a:lnTo>
                    <a:pt x="15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Freeform 56"/>
            <p:cNvSpPr>
              <a:spLocks/>
            </p:cNvSpPr>
            <p:nvPr/>
          </p:nvSpPr>
          <p:spPr bwMode="auto">
            <a:xfrm rot="696599">
              <a:off x="2503" y="1131"/>
              <a:ext cx="9" cy="36"/>
            </a:xfrm>
            <a:custGeom>
              <a:avLst/>
              <a:gdLst>
                <a:gd name="T0" fmla="*/ 3 w 27"/>
                <a:gd name="T1" fmla="*/ 0 h 106"/>
                <a:gd name="T2" fmla="*/ 1 w 27"/>
                <a:gd name="T3" fmla="*/ 12 h 106"/>
                <a:gd name="T4" fmla="*/ 0 w 27"/>
                <a:gd name="T5" fmla="*/ 9 h 106"/>
                <a:gd name="T6" fmla="*/ 1 w 27"/>
                <a:gd name="T7" fmla="*/ 6 h 106"/>
                <a:gd name="T8" fmla="*/ 1 w 27"/>
                <a:gd name="T9" fmla="*/ 2 h 106"/>
                <a:gd name="T10" fmla="*/ 3 w 27"/>
                <a:gd name="T11" fmla="*/ 0 h 1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" h="106">
                  <a:moveTo>
                    <a:pt x="27" y="0"/>
                  </a:moveTo>
                  <a:lnTo>
                    <a:pt x="5" y="106"/>
                  </a:lnTo>
                  <a:lnTo>
                    <a:pt x="0" y="79"/>
                  </a:lnTo>
                  <a:lnTo>
                    <a:pt x="5" y="49"/>
                  </a:lnTo>
                  <a:lnTo>
                    <a:pt x="12" y="2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Freeform 57"/>
            <p:cNvSpPr>
              <a:spLocks/>
            </p:cNvSpPr>
            <p:nvPr/>
          </p:nvSpPr>
          <p:spPr bwMode="auto">
            <a:xfrm rot="696599">
              <a:off x="2683" y="1148"/>
              <a:ext cx="18" cy="62"/>
            </a:xfrm>
            <a:custGeom>
              <a:avLst/>
              <a:gdLst>
                <a:gd name="T0" fmla="*/ 6 w 54"/>
                <a:gd name="T1" fmla="*/ 0 h 185"/>
                <a:gd name="T2" fmla="*/ 0 w 54"/>
                <a:gd name="T3" fmla="*/ 21 h 185"/>
                <a:gd name="T4" fmla="*/ 0 w 54"/>
                <a:gd name="T5" fmla="*/ 16 h 185"/>
                <a:gd name="T6" fmla="*/ 2 w 54"/>
                <a:gd name="T7" fmla="*/ 10 h 185"/>
                <a:gd name="T8" fmla="*/ 4 w 54"/>
                <a:gd name="T9" fmla="*/ 4 h 185"/>
                <a:gd name="T10" fmla="*/ 6 w 54"/>
                <a:gd name="T11" fmla="*/ 0 h 1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185">
                  <a:moveTo>
                    <a:pt x="54" y="0"/>
                  </a:moveTo>
                  <a:lnTo>
                    <a:pt x="0" y="185"/>
                  </a:lnTo>
                  <a:lnTo>
                    <a:pt x="4" y="140"/>
                  </a:lnTo>
                  <a:lnTo>
                    <a:pt x="15" y="86"/>
                  </a:lnTo>
                  <a:lnTo>
                    <a:pt x="34" y="3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Freeform 58"/>
            <p:cNvSpPr>
              <a:spLocks/>
            </p:cNvSpPr>
            <p:nvPr/>
          </p:nvSpPr>
          <p:spPr bwMode="auto">
            <a:xfrm rot="696599">
              <a:off x="2863" y="1151"/>
              <a:ext cx="17" cy="59"/>
            </a:xfrm>
            <a:custGeom>
              <a:avLst/>
              <a:gdLst>
                <a:gd name="T0" fmla="*/ 6 w 49"/>
                <a:gd name="T1" fmla="*/ 0 h 178"/>
                <a:gd name="T2" fmla="*/ 0 w 49"/>
                <a:gd name="T3" fmla="*/ 20 h 178"/>
                <a:gd name="T4" fmla="*/ 0 w 49"/>
                <a:gd name="T5" fmla="*/ 15 h 178"/>
                <a:gd name="T6" fmla="*/ 1 w 49"/>
                <a:gd name="T7" fmla="*/ 9 h 178"/>
                <a:gd name="T8" fmla="*/ 3 w 49"/>
                <a:gd name="T9" fmla="*/ 4 h 178"/>
                <a:gd name="T10" fmla="*/ 6 w 49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178">
                  <a:moveTo>
                    <a:pt x="49" y="0"/>
                  </a:moveTo>
                  <a:lnTo>
                    <a:pt x="0" y="178"/>
                  </a:lnTo>
                  <a:lnTo>
                    <a:pt x="0" y="136"/>
                  </a:lnTo>
                  <a:lnTo>
                    <a:pt x="12" y="84"/>
                  </a:lnTo>
                  <a:lnTo>
                    <a:pt x="30" y="37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6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155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23987">
              <a:off x="1632" y="720"/>
              <a:ext cx="1332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51" name="Freeform 9"/>
            <p:cNvSpPr>
              <a:spLocks/>
            </p:cNvSpPr>
            <p:nvPr/>
          </p:nvSpPr>
          <p:spPr bwMode="auto">
            <a:xfrm rot="696599">
              <a:off x="3838" y="1329"/>
              <a:ext cx="505" cy="131"/>
            </a:xfrm>
            <a:custGeom>
              <a:avLst/>
              <a:gdLst>
                <a:gd name="T0" fmla="*/ 10 w 1515"/>
                <a:gd name="T1" fmla="*/ 35 h 395"/>
                <a:gd name="T2" fmla="*/ 11 w 1515"/>
                <a:gd name="T3" fmla="*/ 32 h 395"/>
                <a:gd name="T4" fmla="*/ 13 w 1515"/>
                <a:gd name="T5" fmla="*/ 29 h 395"/>
                <a:gd name="T6" fmla="*/ 16 w 1515"/>
                <a:gd name="T7" fmla="*/ 28 h 395"/>
                <a:gd name="T8" fmla="*/ 19 w 1515"/>
                <a:gd name="T9" fmla="*/ 26 h 395"/>
                <a:gd name="T10" fmla="*/ 23 w 1515"/>
                <a:gd name="T11" fmla="*/ 26 h 395"/>
                <a:gd name="T12" fmla="*/ 27 w 1515"/>
                <a:gd name="T13" fmla="*/ 25 h 395"/>
                <a:gd name="T14" fmla="*/ 31 w 1515"/>
                <a:gd name="T15" fmla="*/ 24 h 395"/>
                <a:gd name="T16" fmla="*/ 35 w 1515"/>
                <a:gd name="T17" fmla="*/ 23 h 395"/>
                <a:gd name="T18" fmla="*/ 44 w 1515"/>
                <a:gd name="T19" fmla="*/ 22 h 395"/>
                <a:gd name="T20" fmla="*/ 52 w 1515"/>
                <a:gd name="T21" fmla="*/ 22 h 395"/>
                <a:gd name="T22" fmla="*/ 60 w 1515"/>
                <a:gd name="T23" fmla="*/ 23 h 395"/>
                <a:gd name="T24" fmla="*/ 67 w 1515"/>
                <a:gd name="T25" fmla="*/ 25 h 395"/>
                <a:gd name="T26" fmla="*/ 73 w 1515"/>
                <a:gd name="T27" fmla="*/ 26 h 395"/>
                <a:gd name="T28" fmla="*/ 80 w 1515"/>
                <a:gd name="T29" fmla="*/ 28 h 395"/>
                <a:gd name="T30" fmla="*/ 86 w 1515"/>
                <a:gd name="T31" fmla="*/ 29 h 395"/>
                <a:gd name="T32" fmla="*/ 92 w 1515"/>
                <a:gd name="T33" fmla="*/ 28 h 395"/>
                <a:gd name="T34" fmla="*/ 96 w 1515"/>
                <a:gd name="T35" fmla="*/ 28 h 395"/>
                <a:gd name="T36" fmla="*/ 100 w 1515"/>
                <a:gd name="T37" fmla="*/ 27 h 395"/>
                <a:gd name="T38" fmla="*/ 105 w 1515"/>
                <a:gd name="T39" fmla="*/ 27 h 395"/>
                <a:gd name="T40" fmla="*/ 111 w 1515"/>
                <a:gd name="T41" fmla="*/ 26 h 395"/>
                <a:gd name="T42" fmla="*/ 116 w 1515"/>
                <a:gd name="T43" fmla="*/ 26 h 395"/>
                <a:gd name="T44" fmla="*/ 122 w 1515"/>
                <a:gd name="T45" fmla="*/ 26 h 395"/>
                <a:gd name="T46" fmla="*/ 128 w 1515"/>
                <a:gd name="T47" fmla="*/ 26 h 395"/>
                <a:gd name="T48" fmla="*/ 134 w 1515"/>
                <a:gd name="T49" fmla="*/ 26 h 395"/>
                <a:gd name="T50" fmla="*/ 138 w 1515"/>
                <a:gd name="T51" fmla="*/ 26 h 395"/>
                <a:gd name="T52" fmla="*/ 141 w 1515"/>
                <a:gd name="T53" fmla="*/ 26 h 395"/>
                <a:gd name="T54" fmla="*/ 145 w 1515"/>
                <a:gd name="T55" fmla="*/ 26 h 395"/>
                <a:gd name="T56" fmla="*/ 148 w 1515"/>
                <a:gd name="T57" fmla="*/ 27 h 395"/>
                <a:gd name="T58" fmla="*/ 152 w 1515"/>
                <a:gd name="T59" fmla="*/ 27 h 395"/>
                <a:gd name="T60" fmla="*/ 155 w 1515"/>
                <a:gd name="T61" fmla="*/ 28 h 395"/>
                <a:gd name="T62" fmla="*/ 157 w 1515"/>
                <a:gd name="T63" fmla="*/ 29 h 395"/>
                <a:gd name="T64" fmla="*/ 160 w 1515"/>
                <a:gd name="T65" fmla="*/ 29 h 395"/>
                <a:gd name="T66" fmla="*/ 163 w 1515"/>
                <a:gd name="T67" fmla="*/ 32 h 395"/>
                <a:gd name="T68" fmla="*/ 166 w 1515"/>
                <a:gd name="T69" fmla="*/ 37 h 395"/>
                <a:gd name="T70" fmla="*/ 168 w 1515"/>
                <a:gd name="T71" fmla="*/ 41 h 395"/>
                <a:gd name="T72" fmla="*/ 168 w 1515"/>
                <a:gd name="T73" fmla="*/ 43 h 395"/>
                <a:gd name="T74" fmla="*/ 168 w 1515"/>
                <a:gd name="T75" fmla="*/ 37 h 395"/>
                <a:gd name="T76" fmla="*/ 168 w 1515"/>
                <a:gd name="T77" fmla="*/ 30 h 395"/>
                <a:gd name="T78" fmla="*/ 168 w 1515"/>
                <a:gd name="T79" fmla="*/ 23 h 395"/>
                <a:gd name="T80" fmla="*/ 167 w 1515"/>
                <a:gd name="T81" fmla="*/ 17 h 395"/>
                <a:gd name="T82" fmla="*/ 165 w 1515"/>
                <a:gd name="T83" fmla="*/ 15 h 395"/>
                <a:gd name="T84" fmla="*/ 158 w 1515"/>
                <a:gd name="T85" fmla="*/ 13 h 395"/>
                <a:gd name="T86" fmla="*/ 148 w 1515"/>
                <a:gd name="T87" fmla="*/ 11 h 395"/>
                <a:gd name="T88" fmla="*/ 134 w 1515"/>
                <a:gd name="T89" fmla="*/ 8 h 395"/>
                <a:gd name="T90" fmla="*/ 119 w 1515"/>
                <a:gd name="T91" fmla="*/ 5 h 395"/>
                <a:gd name="T92" fmla="*/ 102 w 1515"/>
                <a:gd name="T93" fmla="*/ 3 h 395"/>
                <a:gd name="T94" fmla="*/ 84 w 1515"/>
                <a:gd name="T95" fmla="*/ 1 h 395"/>
                <a:gd name="T96" fmla="*/ 67 w 1515"/>
                <a:gd name="T97" fmla="*/ 1 h 395"/>
                <a:gd name="T98" fmla="*/ 50 w 1515"/>
                <a:gd name="T99" fmla="*/ 0 h 395"/>
                <a:gd name="T100" fmla="*/ 34 w 1515"/>
                <a:gd name="T101" fmla="*/ 1 h 395"/>
                <a:gd name="T102" fmla="*/ 21 w 1515"/>
                <a:gd name="T103" fmla="*/ 2 h 395"/>
                <a:gd name="T104" fmla="*/ 10 w 1515"/>
                <a:gd name="T105" fmla="*/ 6 h 395"/>
                <a:gd name="T106" fmla="*/ 3 w 1515"/>
                <a:gd name="T107" fmla="*/ 11 h 395"/>
                <a:gd name="T108" fmla="*/ 0 w 1515"/>
                <a:gd name="T109" fmla="*/ 17 h 395"/>
                <a:gd name="T110" fmla="*/ 2 w 1515"/>
                <a:gd name="T111" fmla="*/ 25 h 395"/>
                <a:gd name="T112" fmla="*/ 10 w 1515"/>
                <a:gd name="T113" fmla="*/ 35 h 39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15" h="395">
                  <a:moveTo>
                    <a:pt x="91" y="316"/>
                  </a:moveTo>
                  <a:lnTo>
                    <a:pt x="99" y="289"/>
                  </a:lnTo>
                  <a:lnTo>
                    <a:pt x="114" y="266"/>
                  </a:lnTo>
                  <a:lnTo>
                    <a:pt x="141" y="251"/>
                  </a:lnTo>
                  <a:lnTo>
                    <a:pt x="170" y="239"/>
                  </a:lnTo>
                  <a:lnTo>
                    <a:pt x="205" y="232"/>
                  </a:lnTo>
                  <a:lnTo>
                    <a:pt x="244" y="224"/>
                  </a:lnTo>
                  <a:lnTo>
                    <a:pt x="281" y="217"/>
                  </a:lnTo>
                  <a:lnTo>
                    <a:pt x="316" y="209"/>
                  </a:lnTo>
                  <a:lnTo>
                    <a:pt x="395" y="197"/>
                  </a:lnTo>
                  <a:lnTo>
                    <a:pt x="471" y="202"/>
                  </a:lnTo>
                  <a:lnTo>
                    <a:pt x="540" y="209"/>
                  </a:lnTo>
                  <a:lnTo>
                    <a:pt x="604" y="224"/>
                  </a:lnTo>
                  <a:lnTo>
                    <a:pt x="661" y="239"/>
                  </a:lnTo>
                  <a:lnTo>
                    <a:pt x="718" y="251"/>
                  </a:lnTo>
                  <a:lnTo>
                    <a:pt x="772" y="259"/>
                  </a:lnTo>
                  <a:lnTo>
                    <a:pt x="824" y="254"/>
                  </a:lnTo>
                  <a:lnTo>
                    <a:pt x="863" y="251"/>
                  </a:lnTo>
                  <a:lnTo>
                    <a:pt x="900" y="247"/>
                  </a:lnTo>
                  <a:lnTo>
                    <a:pt x="945" y="244"/>
                  </a:lnTo>
                  <a:lnTo>
                    <a:pt x="995" y="236"/>
                  </a:lnTo>
                  <a:lnTo>
                    <a:pt x="1045" y="236"/>
                  </a:lnTo>
                  <a:lnTo>
                    <a:pt x="1098" y="232"/>
                  </a:lnTo>
                  <a:lnTo>
                    <a:pt x="1152" y="232"/>
                  </a:lnTo>
                  <a:lnTo>
                    <a:pt x="1208" y="232"/>
                  </a:lnTo>
                  <a:lnTo>
                    <a:pt x="1243" y="236"/>
                  </a:lnTo>
                  <a:lnTo>
                    <a:pt x="1273" y="236"/>
                  </a:lnTo>
                  <a:lnTo>
                    <a:pt x="1303" y="239"/>
                  </a:lnTo>
                  <a:lnTo>
                    <a:pt x="1334" y="244"/>
                  </a:lnTo>
                  <a:lnTo>
                    <a:pt x="1364" y="247"/>
                  </a:lnTo>
                  <a:lnTo>
                    <a:pt x="1391" y="251"/>
                  </a:lnTo>
                  <a:lnTo>
                    <a:pt x="1416" y="259"/>
                  </a:lnTo>
                  <a:lnTo>
                    <a:pt x="1443" y="266"/>
                  </a:lnTo>
                  <a:lnTo>
                    <a:pt x="1470" y="293"/>
                  </a:lnTo>
                  <a:lnTo>
                    <a:pt x="1493" y="335"/>
                  </a:lnTo>
                  <a:lnTo>
                    <a:pt x="1508" y="377"/>
                  </a:lnTo>
                  <a:lnTo>
                    <a:pt x="1515" y="395"/>
                  </a:lnTo>
                  <a:lnTo>
                    <a:pt x="1512" y="335"/>
                  </a:lnTo>
                  <a:lnTo>
                    <a:pt x="1508" y="274"/>
                  </a:lnTo>
                  <a:lnTo>
                    <a:pt x="1508" y="212"/>
                  </a:lnTo>
                  <a:lnTo>
                    <a:pt x="1505" y="156"/>
                  </a:lnTo>
                  <a:lnTo>
                    <a:pt x="1482" y="138"/>
                  </a:lnTo>
                  <a:lnTo>
                    <a:pt x="1421" y="118"/>
                  </a:lnTo>
                  <a:lnTo>
                    <a:pt x="1330" y="96"/>
                  </a:lnTo>
                  <a:lnTo>
                    <a:pt x="1208" y="72"/>
                  </a:lnTo>
                  <a:lnTo>
                    <a:pt x="1071" y="49"/>
                  </a:lnTo>
                  <a:lnTo>
                    <a:pt x="920" y="30"/>
                  </a:lnTo>
                  <a:lnTo>
                    <a:pt x="760" y="12"/>
                  </a:lnTo>
                  <a:lnTo>
                    <a:pt x="600" y="5"/>
                  </a:lnTo>
                  <a:lnTo>
                    <a:pt x="449" y="0"/>
                  </a:lnTo>
                  <a:lnTo>
                    <a:pt x="308" y="8"/>
                  </a:lnTo>
                  <a:lnTo>
                    <a:pt x="185" y="22"/>
                  </a:lnTo>
                  <a:lnTo>
                    <a:pt x="91" y="54"/>
                  </a:lnTo>
                  <a:lnTo>
                    <a:pt x="27" y="96"/>
                  </a:lnTo>
                  <a:lnTo>
                    <a:pt x="0" y="153"/>
                  </a:lnTo>
                  <a:lnTo>
                    <a:pt x="19" y="224"/>
                  </a:lnTo>
                  <a:lnTo>
                    <a:pt x="91" y="316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Freeform 11"/>
            <p:cNvSpPr>
              <a:spLocks/>
            </p:cNvSpPr>
            <p:nvPr/>
          </p:nvSpPr>
          <p:spPr bwMode="auto">
            <a:xfrm rot="696599">
              <a:off x="3391" y="974"/>
              <a:ext cx="231" cy="178"/>
            </a:xfrm>
            <a:custGeom>
              <a:avLst/>
              <a:gdLst>
                <a:gd name="T0" fmla="*/ 16 w 694"/>
                <a:gd name="T1" fmla="*/ 0 h 532"/>
                <a:gd name="T2" fmla="*/ 21 w 694"/>
                <a:gd name="T3" fmla="*/ 1 h 532"/>
                <a:gd name="T4" fmla="*/ 29 w 694"/>
                <a:gd name="T5" fmla="*/ 2 h 532"/>
                <a:gd name="T6" fmla="*/ 37 w 694"/>
                <a:gd name="T7" fmla="*/ 5 h 532"/>
                <a:gd name="T8" fmla="*/ 46 w 694"/>
                <a:gd name="T9" fmla="*/ 7 h 532"/>
                <a:gd name="T10" fmla="*/ 55 w 694"/>
                <a:gd name="T11" fmla="*/ 10 h 532"/>
                <a:gd name="T12" fmla="*/ 63 w 694"/>
                <a:gd name="T13" fmla="*/ 13 h 532"/>
                <a:gd name="T14" fmla="*/ 71 w 694"/>
                <a:gd name="T15" fmla="*/ 15 h 532"/>
                <a:gd name="T16" fmla="*/ 77 w 694"/>
                <a:gd name="T17" fmla="*/ 17 h 532"/>
                <a:gd name="T18" fmla="*/ 67 w 694"/>
                <a:gd name="T19" fmla="*/ 60 h 532"/>
                <a:gd name="T20" fmla="*/ 59 w 694"/>
                <a:gd name="T21" fmla="*/ 57 h 532"/>
                <a:gd name="T22" fmla="*/ 51 w 694"/>
                <a:gd name="T23" fmla="*/ 53 h 532"/>
                <a:gd name="T24" fmla="*/ 42 w 694"/>
                <a:gd name="T25" fmla="*/ 50 h 532"/>
                <a:gd name="T26" fmla="*/ 32 w 694"/>
                <a:gd name="T27" fmla="*/ 46 h 532"/>
                <a:gd name="T28" fmla="*/ 23 w 694"/>
                <a:gd name="T29" fmla="*/ 41 h 532"/>
                <a:gd name="T30" fmla="*/ 15 w 694"/>
                <a:gd name="T31" fmla="*/ 37 h 532"/>
                <a:gd name="T32" fmla="*/ 7 w 694"/>
                <a:gd name="T33" fmla="*/ 34 h 532"/>
                <a:gd name="T34" fmla="*/ 0 w 694"/>
                <a:gd name="T35" fmla="*/ 30 h 532"/>
                <a:gd name="T36" fmla="*/ 16 w 694"/>
                <a:gd name="T37" fmla="*/ 0 h 5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4" h="532">
                  <a:moveTo>
                    <a:pt x="141" y="0"/>
                  </a:moveTo>
                  <a:lnTo>
                    <a:pt x="190" y="7"/>
                  </a:lnTo>
                  <a:lnTo>
                    <a:pt x="258" y="19"/>
                  </a:lnTo>
                  <a:lnTo>
                    <a:pt x="331" y="42"/>
                  </a:lnTo>
                  <a:lnTo>
                    <a:pt x="413" y="66"/>
                  </a:lnTo>
                  <a:lnTo>
                    <a:pt x="494" y="91"/>
                  </a:lnTo>
                  <a:lnTo>
                    <a:pt x="570" y="115"/>
                  </a:lnTo>
                  <a:lnTo>
                    <a:pt x="638" y="138"/>
                  </a:lnTo>
                  <a:lnTo>
                    <a:pt x="694" y="153"/>
                  </a:lnTo>
                  <a:lnTo>
                    <a:pt x="600" y="532"/>
                  </a:lnTo>
                  <a:lnTo>
                    <a:pt x="531" y="506"/>
                  </a:lnTo>
                  <a:lnTo>
                    <a:pt x="460" y="476"/>
                  </a:lnTo>
                  <a:lnTo>
                    <a:pt x="376" y="441"/>
                  </a:lnTo>
                  <a:lnTo>
                    <a:pt x="292" y="407"/>
                  </a:lnTo>
                  <a:lnTo>
                    <a:pt x="208" y="369"/>
                  </a:lnTo>
                  <a:lnTo>
                    <a:pt x="132" y="331"/>
                  </a:lnTo>
                  <a:lnTo>
                    <a:pt x="60" y="301"/>
                  </a:lnTo>
                  <a:lnTo>
                    <a:pt x="0" y="27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Freeform 12"/>
            <p:cNvSpPr>
              <a:spLocks noEditPoints="1"/>
            </p:cNvSpPr>
            <p:nvPr/>
          </p:nvSpPr>
          <p:spPr bwMode="auto">
            <a:xfrm rot="696599">
              <a:off x="3488" y="645"/>
              <a:ext cx="833" cy="475"/>
            </a:xfrm>
            <a:custGeom>
              <a:avLst/>
              <a:gdLst>
                <a:gd name="T0" fmla="*/ 142 w 2499"/>
                <a:gd name="T1" fmla="*/ 0 h 1425"/>
                <a:gd name="T2" fmla="*/ 146 w 2499"/>
                <a:gd name="T3" fmla="*/ 0 h 1425"/>
                <a:gd name="T4" fmla="*/ 149 w 2499"/>
                <a:gd name="T5" fmla="*/ 0 h 1425"/>
                <a:gd name="T6" fmla="*/ 153 w 2499"/>
                <a:gd name="T7" fmla="*/ 0 h 1425"/>
                <a:gd name="T8" fmla="*/ 162 w 2499"/>
                <a:gd name="T9" fmla="*/ 2 h 1425"/>
                <a:gd name="T10" fmla="*/ 176 w 2499"/>
                <a:gd name="T11" fmla="*/ 6 h 1425"/>
                <a:gd name="T12" fmla="*/ 190 w 2499"/>
                <a:gd name="T13" fmla="*/ 11 h 1425"/>
                <a:gd name="T14" fmla="*/ 205 w 2499"/>
                <a:gd name="T15" fmla="*/ 17 h 1425"/>
                <a:gd name="T16" fmla="*/ 219 w 2499"/>
                <a:gd name="T17" fmla="*/ 24 h 1425"/>
                <a:gd name="T18" fmla="*/ 232 w 2499"/>
                <a:gd name="T19" fmla="*/ 31 h 1425"/>
                <a:gd name="T20" fmla="*/ 246 w 2499"/>
                <a:gd name="T21" fmla="*/ 38 h 1425"/>
                <a:gd name="T22" fmla="*/ 260 w 2499"/>
                <a:gd name="T23" fmla="*/ 45 h 1425"/>
                <a:gd name="T24" fmla="*/ 274 w 2499"/>
                <a:gd name="T25" fmla="*/ 51 h 1425"/>
                <a:gd name="T26" fmla="*/ 277 w 2499"/>
                <a:gd name="T27" fmla="*/ 53 h 1425"/>
                <a:gd name="T28" fmla="*/ 141 w 2499"/>
                <a:gd name="T29" fmla="*/ 119 h 1425"/>
                <a:gd name="T30" fmla="*/ 148 w 2499"/>
                <a:gd name="T31" fmla="*/ 85 h 1425"/>
                <a:gd name="T32" fmla="*/ 163 w 2499"/>
                <a:gd name="T33" fmla="*/ 77 h 1425"/>
                <a:gd name="T34" fmla="*/ 176 w 2499"/>
                <a:gd name="T35" fmla="*/ 68 h 1425"/>
                <a:gd name="T36" fmla="*/ 185 w 2499"/>
                <a:gd name="T37" fmla="*/ 59 h 1425"/>
                <a:gd name="T38" fmla="*/ 183 w 2499"/>
                <a:gd name="T39" fmla="*/ 49 h 1425"/>
                <a:gd name="T40" fmla="*/ 174 w 2499"/>
                <a:gd name="T41" fmla="*/ 40 h 1425"/>
                <a:gd name="T42" fmla="*/ 163 w 2499"/>
                <a:gd name="T43" fmla="*/ 36 h 1425"/>
                <a:gd name="T44" fmla="*/ 151 w 2499"/>
                <a:gd name="T45" fmla="*/ 35 h 1425"/>
                <a:gd name="T46" fmla="*/ 143 w 2499"/>
                <a:gd name="T47" fmla="*/ 35 h 1425"/>
                <a:gd name="T48" fmla="*/ 141 w 2499"/>
                <a:gd name="T49" fmla="*/ 35 h 1425"/>
                <a:gd name="T50" fmla="*/ 141 w 2499"/>
                <a:gd name="T51" fmla="*/ 0 h 1425"/>
                <a:gd name="T52" fmla="*/ 5 w 2499"/>
                <a:gd name="T53" fmla="*/ 129 h 1425"/>
                <a:gd name="T54" fmla="*/ 19 w 2499"/>
                <a:gd name="T55" fmla="*/ 113 h 1425"/>
                <a:gd name="T56" fmla="*/ 35 w 2499"/>
                <a:gd name="T57" fmla="*/ 94 h 1425"/>
                <a:gd name="T58" fmla="*/ 52 w 2499"/>
                <a:gd name="T59" fmla="*/ 72 h 1425"/>
                <a:gd name="T60" fmla="*/ 71 w 2499"/>
                <a:gd name="T61" fmla="*/ 50 h 1425"/>
                <a:gd name="T62" fmla="*/ 90 w 2499"/>
                <a:gd name="T63" fmla="*/ 30 h 1425"/>
                <a:gd name="T64" fmla="*/ 111 w 2499"/>
                <a:gd name="T65" fmla="*/ 14 h 1425"/>
                <a:gd name="T66" fmla="*/ 131 w 2499"/>
                <a:gd name="T67" fmla="*/ 3 h 1425"/>
                <a:gd name="T68" fmla="*/ 141 w 2499"/>
                <a:gd name="T69" fmla="*/ 35 h 1425"/>
                <a:gd name="T70" fmla="*/ 127 w 2499"/>
                <a:gd name="T71" fmla="*/ 37 h 1425"/>
                <a:gd name="T72" fmla="*/ 115 w 2499"/>
                <a:gd name="T73" fmla="*/ 43 h 1425"/>
                <a:gd name="T74" fmla="*/ 106 w 2499"/>
                <a:gd name="T75" fmla="*/ 51 h 1425"/>
                <a:gd name="T76" fmla="*/ 97 w 2499"/>
                <a:gd name="T77" fmla="*/ 61 h 1425"/>
                <a:gd name="T78" fmla="*/ 94 w 2499"/>
                <a:gd name="T79" fmla="*/ 71 h 1425"/>
                <a:gd name="T80" fmla="*/ 95 w 2499"/>
                <a:gd name="T81" fmla="*/ 81 h 1425"/>
                <a:gd name="T82" fmla="*/ 101 w 2499"/>
                <a:gd name="T83" fmla="*/ 91 h 1425"/>
                <a:gd name="T84" fmla="*/ 111 w 2499"/>
                <a:gd name="T85" fmla="*/ 96 h 1425"/>
                <a:gd name="T86" fmla="*/ 116 w 2499"/>
                <a:gd name="T87" fmla="*/ 96 h 1425"/>
                <a:gd name="T88" fmla="*/ 122 w 2499"/>
                <a:gd name="T89" fmla="*/ 95 h 1425"/>
                <a:gd name="T90" fmla="*/ 131 w 2499"/>
                <a:gd name="T91" fmla="*/ 92 h 1425"/>
                <a:gd name="T92" fmla="*/ 141 w 2499"/>
                <a:gd name="T93" fmla="*/ 89 h 1425"/>
                <a:gd name="T94" fmla="*/ 56 w 2499"/>
                <a:gd name="T95" fmla="*/ 158 h 1425"/>
                <a:gd name="T96" fmla="*/ 43 w 2499"/>
                <a:gd name="T97" fmla="*/ 154 h 1425"/>
                <a:gd name="T98" fmla="*/ 28 w 2499"/>
                <a:gd name="T99" fmla="*/ 148 h 1425"/>
                <a:gd name="T100" fmla="*/ 13 w 2499"/>
                <a:gd name="T101" fmla="*/ 141 h 1425"/>
                <a:gd name="T102" fmla="*/ 0 w 2499"/>
                <a:gd name="T103" fmla="*/ 135 h 1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99" h="1425">
                  <a:moveTo>
                    <a:pt x="1265" y="4"/>
                  </a:moveTo>
                  <a:lnTo>
                    <a:pt x="1280" y="4"/>
                  </a:lnTo>
                  <a:lnTo>
                    <a:pt x="1295" y="0"/>
                  </a:lnTo>
                  <a:lnTo>
                    <a:pt x="1315" y="0"/>
                  </a:lnTo>
                  <a:lnTo>
                    <a:pt x="1330" y="0"/>
                  </a:lnTo>
                  <a:lnTo>
                    <a:pt x="1344" y="0"/>
                  </a:lnTo>
                  <a:lnTo>
                    <a:pt x="1364" y="0"/>
                  </a:lnTo>
                  <a:lnTo>
                    <a:pt x="1379" y="4"/>
                  </a:lnTo>
                  <a:lnTo>
                    <a:pt x="1394" y="4"/>
                  </a:lnTo>
                  <a:lnTo>
                    <a:pt x="1458" y="19"/>
                  </a:lnTo>
                  <a:lnTo>
                    <a:pt x="1522" y="34"/>
                  </a:lnTo>
                  <a:lnTo>
                    <a:pt x="1587" y="54"/>
                  </a:lnTo>
                  <a:lnTo>
                    <a:pt x="1653" y="76"/>
                  </a:lnTo>
                  <a:lnTo>
                    <a:pt x="1712" y="103"/>
                  </a:lnTo>
                  <a:lnTo>
                    <a:pt x="1777" y="129"/>
                  </a:lnTo>
                  <a:lnTo>
                    <a:pt x="1843" y="156"/>
                  </a:lnTo>
                  <a:lnTo>
                    <a:pt x="1902" y="185"/>
                  </a:lnTo>
                  <a:lnTo>
                    <a:pt x="1967" y="217"/>
                  </a:lnTo>
                  <a:lnTo>
                    <a:pt x="2028" y="247"/>
                  </a:lnTo>
                  <a:lnTo>
                    <a:pt x="2092" y="277"/>
                  </a:lnTo>
                  <a:lnTo>
                    <a:pt x="2157" y="308"/>
                  </a:lnTo>
                  <a:lnTo>
                    <a:pt x="2218" y="343"/>
                  </a:lnTo>
                  <a:lnTo>
                    <a:pt x="2282" y="372"/>
                  </a:lnTo>
                  <a:lnTo>
                    <a:pt x="2344" y="402"/>
                  </a:lnTo>
                  <a:lnTo>
                    <a:pt x="2408" y="429"/>
                  </a:lnTo>
                  <a:lnTo>
                    <a:pt x="2465" y="459"/>
                  </a:lnTo>
                  <a:lnTo>
                    <a:pt x="2487" y="467"/>
                  </a:lnTo>
                  <a:lnTo>
                    <a:pt x="2496" y="476"/>
                  </a:lnTo>
                  <a:lnTo>
                    <a:pt x="2499" y="498"/>
                  </a:lnTo>
                  <a:lnTo>
                    <a:pt x="1265" y="1068"/>
                  </a:lnTo>
                  <a:lnTo>
                    <a:pt x="1265" y="797"/>
                  </a:lnTo>
                  <a:lnTo>
                    <a:pt x="1333" y="767"/>
                  </a:lnTo>
                  <a:lnTo>
                    <a:pt x="1401" y="733"/>
                  </a:lnTo>
                  <a:lnTo>
                    <a:pt x="1466" y="696"/>
                  </a:lnTo>
                  <a:lnTo>
                    <a:pt x="1527" y="654"/>
                  </a:lnTo>
                  <a:lnTo>
                    <a:pt x="1584" y="615"/>
                  </a:lnTo>
                  <a:lnTo>
                    <a:pt x="1629" y="574"/>
                  </a:lnTo>
                  <a:lnTo>
                    <a:pt x="1663" y="535"/>
                  </a:lnTo>
                  <a:lnTo>
                    <a:pt x="1687" y="498"/>
                  </a:lnTo>
                  <a:lnTo>
                    <a:pt x="1648" y="437"/>
                  </a:lnTo>
                  <a:lnTo>
                    <a:pt x="1606" y="392"/>
                  </a:lnTo>
                  <a:lnTo>
                    <a:pt x="1564" y="357"/>
                  </a:lnTo>
                  <a:lnTo>
                    <a:pt x="1519" y="335"/>
                  </a:lnTo>
                  <a:lnTo>
                    <a:pt x="1470" y="323"/>
                  </a:lnTo>
                  <a:lnTo>
                    <a:pt x="1413" y="316"/>
                  </a:lnTo>
                  <a:lnTo>
                    <a:pt x="1356" y="311"/>
                  </a:lnTo>
                  <a:lnTo>
                    <a:pt x="1291" y="311"/>
                  </a:lnTo>
                  <a:lnTo>
                    <a:pt x="1288" y="311"/>
                  </a:lnTo>
                  <a:lnTo>
                    <a:pt x="1280" y="311"/>
                  </a:lnTo>
                  <a:lnTo>
                    <a:pt x="1273" y="311"/>
                  </a:lnTo>
                  <a:lnTo>
                    <a:pt x="1265" y="311"/>
                  </a:lnTo>
                  <a:lnTo>
                    <a:pt x="1265" y="4"/>
                  </a:lnTo>
                  <a:close/>
                  <a:moveTo>
                    <a:pt x="0" y="1212"/>
                  </a:moveTo>
                  <a:lnTo>
                    <a:pt x="49" y="1159"/>
                  </a:lnTo>
                  <a:lnTo>
                    <a:pt x="106" y="1095"/>
                  </a:lnTo>
                  <a:lnTo>
                    <a:pt x="170" y="1019"/>
                  </a:lnTo>
                  <a:lnTo>
                    <a:pt x="239" y="935"/>
                  </a:lnTo>
                  <a:lnTo>
                    <a:pt x="311" y="844"/>
                  </a:lnTo>
                  <a:lnTo>
                    <a:pt x="387" y="745"/>
                  </a:lnTo>
                  <a:lnTo>
                    <a:pt x="467" y="649"/>
                  </a:lnTo>
                  <a:lnTo>
                    <a:pt x="550" y="550"/>
                  </a:lnTo>
                  <a:lnTo>
                    <a:pt x="637" y="452"/>
                  </a:lnTo>
                  <a:lnTo>
                    <a:pt x="725" y="360"/>
                  </a:lnTo>
                  <a:lnTo>
                    <a:pt x="812" y="274"/>
                  </a:lnTo>
                  <a:lnTo>
                    <a:pt x="903" y="194"/>
                  </a:lnTo>
                  <a:lnTo>
                    <a:pt x="995" y="126"/>
                  </a:lnTo>
                  <a:lnTo>
                    <a:pt x="1086" y="69"/>
                  </a:lnTo>
                  <a:lnTo>
                    <a:pt x="1177" y="30"/>
                  </a:lnTo>
                  <a:lnTo>
                    <a:pt x="1265" y="4"/>
                  </a:lnTo>
                  <a:lnTo>
                    <a:pt x="1265" y="311"/>
                  </a:lnTo>
                  <a:lnTo>
                    <a:pt x="1199" y="319"/>
                  </a:lnTo>
                  <a:lnTo>
                    <a:pt x="1140" y="335"/>
                  </a:lnTo>
                  <a:lnTo>
                    <a:pt x="1086" y="353"/>
                  </a:lnTo>
                  <a:lnTo>
                    <a:pt x="1036" y="384"/>
                  </a:lnTo>
                  <a:lnTo>
                    <a:pt x="992" y="417"/>
                  </a:lnTo>
                  <a:lnTo>
                    <a:pt x="950" y="456"/>
                  </a:lnTo>
                  <a:lnTo>
                    <a:pt x="911" y="501"/>
                  </a:lnTo>
                  <a:lnTo>
                    <a:pt x="876" y="550"/>
                  </a:lnTo>
                  <a:lnTo>
                    <a:pt x="858" y="592"/>
                  </a:lnTo>
                  <a:lnTo>
                    <a:pt x="846" y="639"/>
                  </a:lnTo>
                  <a:lnTo>
                    <a:pt x="851" y="688"/>
                  </a:lnTo>
                  <a:lnTo>
                    <a:pt x="858" y="733"/>
                  </a:lnTo>
                  <a:lnTo>
                    <a:pt x="881" y="779"/>
                  </a:lnTo>
                  <a:lnTo>
                    <a:pt x="911" y="817"/>
                  </a:lnTo>
                  <a:lnTo>
                    <a:pt x="950" y="847"/>
                  </a:lnTo>
                  <a:lnTo>
                    <a:pt x="999" y="863"/>
                  </a:lnTo>
                  <a:lnTo>
                    <a:pt x="1017" y="866"/>
                  </a:lnTo>
                  <a:lnTo>
                    <a:pt x="1041" y="866"/>
                  </a:lnTo>
                  <a:lnTo>
                    <a:pt x="1066" y="863"/>
                  </a:lnTo>
                  <a:lnTo>
                    <a:pt x="1101" y="856"/>
                  </a:lnTo>
                  <a:lnTo>
                    <a:pt x="1140" y="847"/>
                  </a:lnTo>
                  <a:lnTo>
                    <a:pt x="1177" y="832"/>
                  </a:lnTo>
                  <a:lnTo>
                    <a:pt x="1223" y="817"/>
                  </a:lnTo>
                  <a:lnTo>
                    <a:pt x="1265" y="797"/>
                  </a:lnTo>
                  <a:lnTo>
                    <a:pt x="1265" y="1068"/>
                  </a:lnTo>
                  <a:lnTo>
                    <a:pt x="508" y="1425"/>
                  </a:lnTo>
                  <a:lnTo>
                    <a:pt x="452" y="1406"/>
                  </a:lnTo>
                  <a:lnTo>
                    <a:pt x="387" y="1384"/>
                  </a:lnTo>
                  <a:lnTo>
                    <a:pt x="319" y="1357"/>
                  </a:lnTo>
                  <a:lnTo>
                    <a:pt x="250" y="1330"/>
                  </a:lnTo>
                  <a:lnTo>
                    <a:pt x="182" y="1300"/>
                  </a:lnTo>
                  <a:lnTo>
                    <a:pt x="117" y="1268"/>
                  </a:lnTo>
                  <a:lnTo>
                    <a:pt x="52" y="1238"/>
                  </a:lnTo>
                  <a:lnTo>
                    <a:pt x="0" y="1212"/>
                  </a:lnTo>
                  <a:close/>
                </a:path>
              </a:pathLst>
            </a:custGeom>
            <a:solidFill>
              <a:srgbClr val="336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Freeform 13"/>
            <p:cNvSpPr>
              <a:spLocks noEditPoints="1"/>
            </p:cNvSpPr>
            <p:nvPr/>
          </p:nvSpPr>
          <p:spPr bwMode="auto">
            <a:xfrm rot="696599">
              <a:off x="3497" y="648"/>
              <a:ext cx="811" cy="461"/>
            </a:xfrm>
            <a:custGeom>
              <a:avLst/>
              <a:gdLst>
                <a:gd name="T0" fmla="*/ 141 w 2435"/>
                <a:gd name="T1" fmla="*/ 0 h 1382"/>
                <a:gd name="T2" fmla="*/ 145 w 2435"/>
                <a:gd name="T3" fmla="*/ 0 h 1382"/>
                <a:gd name="T4" fmla="*/ 150 w 2435"/>
                <a:gd name="T5" fmla="*/ 1 h 1382"/>
                <a:gd name="T6" fmla="*/ 172 w 2435"/>
                <a:gd name="T7" fmla="*/ 6 h 1382"/>
                <a:gd name="T8" fmla="*/ 192 w 2435"/>
                <a:gd name="T9" fmla="*/ 13 h 1382"/>
                <a:gd name="T10" fmla="*/ 212 w 2435"/>
                <a:gd name="T11" fmla="*/ 23 h 1382"/>
                <a:gd name="T12" fmla="*/ 232 w 2435"/>
                <a:gd name="T13" fmla="*/ 33 h 1382"/>
                <a:gd name="T14" fmla="*/ 253 w 2435"/>
                <a:gd name="T15" fmla="*/ 43 h 1382"/>
                <a:gd name="T16" fmla="*/ 269 w 2435"/>
                <a:gd name="T17" fmla="*/ 50 h 1382"/>
                <a:gd name="T18" fmla="*/ 261 w 2435"/>
                <a:gd name="T19" fmla="*/ 57 h 1382"/>
                <a:gd name="T20" fmla="*/ 237 w 2435"/>
                <a:gd name="T21" fmla="*/ 68 h 1382"/>
                <a:gd name="T22" fmla="*/ 212 w 2435"/>
                <a:gd name="T23" fmla="*/ 80 h 1382"/>
                <a:gd name="T24" fmla="*/ 187 w 2435"/>
                <a:gd name="T25" fmla="*/ 92 h 1382"/>
                <a:gd name="T26" fmla="*/ 162 w 2435"/>
                <a:gd name="T27" fmla="*/ 103 h 1382"/>
                <a:gd name="T28" fmla="*/ 137 w 2435"/>
                <a:gd name="T29" fmla="*/ 115 h 1382"/>
                <a:gd name="T30" fmla="*/ 154 w 2435"/>
                <a:gd name="T31" fmla="*/ 81 h 1382"/>
                <a:gd name="T32" fmla="*/ 176 w 2435"/>
                <a:gd name="T33" fmla="*/ 66 h 1382"/>
                <a:gd name="T34" fmla="*/ 187 w 2435"/>
                <a:gd name="T35" fmla="*/ 53 h 1382"/>
                <a:gd name="T36" fmla="*/ 173 w 2435"/>
                <a:gd name="T37" fmla="*/ 37 h 1382"/>
                <a:gd name="T38" fmla="*/ 155 w 2435"/>
                <a:gd name="T39" fmla="*/ 32 h 1382"/>
                <a:gd name="T40" fmla="*/ 141 w 2435"/>
                <a:gd name="T41" fmla="*/ 31 h 1382"/>
                <a:gd name="T42" fmla="*/ 137 w 2435"/>
                <a:gd name="T43" fmla="*/ 31 h 1382"/>
                <a:gd name="T44" fmla="*/ 5 w 2435"/>
                <a:gd name="T45" fmla="*/ 126 h 1382"/>
                <a:gd name="T46" fmla="*/ 26 w 2435"/>
                <a:gd name="T47" fmla="*/ 101 h 1382"/>
                <a:gd name="T48" fmla="*/ 51 w 2435"/>
                <a:gd name="T49" fmla="*/ 70 h 1382"/>
                <a:gd name="T50" fmla="*/ 79 w 2435"/>
                <a:gd name="T51" fmla="*/ 39 h 1382"/>
                <a:gd name="T52" fmla="*/ 109 w 2435"/>
                <a:gd name="T53" fmla="*/ 14 h 1382"/>
                <a:gd name="T54" fmla="*/ 137 w 2435"/>
                <a:gd name="T55" fmla="*/ 1 h 1382"/>
                <a:gd name="T56" fmla="*/ 123 w 2435"/>
                <a:gd name="T57" fmla="*/ 35 h 1382"/>
                <a:gd name="T58" fmla="*/ 105 w 2435"/>
                <a:gd name="T59" fmla="*/ 45 h 1382"/>
                <a:gd name="T60" fmla="*/ 91 w 2435"/>
                <a:gd name="T61" fmla="*/ 60 h 1382"/>
                <a:gd name="T62" fmla="*/ 88 w 2435"/>
                <a:gd name="T63" fmla="*/ 78 h 1382"/>
                <a:gd name="T64" fmla="*/ 96 w 2435"/>
                <a:gd name="T65" fmla="*/ 92 h 1382"/>
                <a:gd name="T66" fmla="*/ 111 w 2435"/>
                <a:gd name="T67" fmla="*/ 96 h 1382"/>
                <a:gd name="T68" fmla="*/ 120 w 2435"/>
                <a:gd name="T69" fmla="*/ 95 h 1382"/>
                <a:gd name="T70" fmla="*/ 133 w 2435"/>
                <a:gd name="T71" fmla="*/ 90 h 1382"/>
                <a:gd name="T72" fmla="*/ 132 w 2435"/>
                <a:gd name="T73" fmla="*/ 118 h 1382"/>
                <a:gd name="T74" fmla="*/ 116 w 2435"/>
                <a:gd name="T75" fmla="*/ 125 h 1382"/>
                <a:gd name="T76" fmla="*/ 100 w 2435"/>
                <a:gd name="T77" fmla="*/ 132 h 1382"/>
                <a:gd name="T78" fmla="*/ 85 w 2435"/>
                <a:gd name="T79" fmla="*/ 139 h 1382"/>
                <a:gd name="T80" fmla="*/ 69 w 2435"/>
                <a:gd name="T81" fmla="*/ 147 h 1382"/>
                <a:gd name="T82" fmla="*/ 54 w 2435"/>
                <a:gd name="T83" fmla="*/ 154 h 1382"/>
                <a:gd name="T84" fmla="*/ 34 w 2435"/>
                <a:gd name="T85" fmla="*/ 147 h 1382"/>
                <a:gd name="T86" fmla="*/ 12 w 2435"/>
                <a:gd name="T87" fmla="*/ 138 h 13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35" h="1382">
                  <a:moveTo>
                    <a:pt x="1238" y="7"/>
                  </a:moveTo>
                  <a:lnTo>
                    <a:pt x="1253" y="3"/>
                  </a:lnTo>
                  <a:lnTo>
                    <a:pt x="1268" y="3"/>
                  </a:lnTo>
                  <a:lnTo>
                    <a:pt x="1283" y="3"/>
                  </a:lnTo>
                  <a:lnTo>
                    <a:pt x="1298" y="0"/>
                  </a:lnTo>
                  <a:lnTo>
                    <a:pt x="1310" y="3"/>
                  </a:lnTo>
                  <a:lnTo>
                    <a:pt x="1325" y="3"/>
                  </a:lnTo>
                  <a:lnTo>
                    <a:pt x="1340" y="3"/>
                  </a:lnTo>
                  <a:lnTo>
                    <a:pt x="1355" y="7"/>
                  </a:lnTo>
                  <a:lnTo>
                    <a:pt x="1419" y="18"/>
                  </a:lnTo>
                  <a:lnTo>
                    <a:pt x="1485" y="33"/>
                  </a:lnTo>
                  <a:lnTo>
                    <a:pt x="1545" y="52"/>
                  </a:lnTo>
                  <a:lnTo>
                    <a:pt x="1609" y="75"/>
                  </a:lnTo>
                  <a:lnTo>
                    <a:pt x="1670" y="99"/>
                  </a:lnTo>
                  <a:lnTo>
                    <a:pt x="1732" y="121"/>
                  </a:lnTo>
                  <a:lnTo>
                    <a:pt x="1792" y="148"/>
                  </a:lnTo>
                  <a:lnTo>
                    <a:pt x="1853" y="178"/>
                  </a:lnTo>
                  <a:lnTo>
                    <a:pt x="1914" y="205"/>
                  </a:lnTo>
                  <a:lnTo>
                    <a:pt x="1974" y="235"/>
                  </a:lnTo>
                  <a:lnTo>
                    <a:pt x="2035" y="265"/>
                  </a:lnTo>
                  <a:lnTo>
                    <a:pt x="2097" y="296"/>
                  </a:lnTo>
                  <a:lnTo>
                    <a:pt x="2157" y="326"/>
                  </a:lnTo>
                  <a:lnTo>
                    <a:pt x="2218" y="353"/>
                  </a:lnTo>
                  <a:lnTo>
                    <a:pt x="2282" y="383"/>
                  </a:lnTo>
                  <a:lnTo>
                    <a:pt x="2343" y="410"/>
                  </a:lnTo>
                  <a:lnTo>
                    <a:pt x="2400" y="440"/>
                  </a:lnTo>
                  <a:lnTo>
                    <a:pt x="2423" y="447"/>
                  </a:lnTo>
                  <a:lnTo>
                    <a:pt x="2427" y="452"/>
                  </a:lnTo>
                  <a:lnTo>
                    <a:pt x="2435" y="474"/>
                  </a:lnTo>
                  <a:lnTo>
                    <a:pt x="2358" y="509"/>
                  </a:lnTo>
                  <a:lnTo>
                    <a:pt x="2287" y="543"/>
                  </a:lnTo>
                  <a:lnTo>
                    <a:pt x="2210" y="580"/>
                  </a:lnTo>
                  <a:lnTo>
                    <a:pt x="2134" y="615"/>
                  </a:lnTo>
                  <a:lnTo>
                    <a:pt x="2062" y="649"/>
                  </a:lnTo>
                  <a:lnTo>
                    <a:pt x="1986" y="684"/>
                  </a:lnTo>
                  <a:lnTo>
                    <a:pt x="1910" y="721"/>
                  </a:lnTo>
                  <a:lnTo>
                    <a:pt x="1838" y="755"/>
                  </a:lnTo>
                  <a:lnTo>
                    <a:pt x="1762" y="790"/>
                  </a:lnTo>
                  <a:lnTo>
                    <a:pt x="1685" y="827"/>
                  </a:lnTo>
                  <a:lnTo>
                    <a:pt x="1609" y="861"/>
                  </a:lnTo>
                  <a:lnTo>
                    <a:pt x="1537" y="896"/>
                  </a:lnTo>
                  <a:lnTo>
                    <a:pt x="1461" y="930"/>
                  </a:lnTo>
                  <a:lnTo>
                    <a:pt x="1386" y="968"/>
                  </a:lnTo>
                  <a:lnTo>
                    <a:pt x="1313" y="1002"/>
                  </a:lnTo>
                  <a:lnTo>
                    <a:pt x="1238" y="1036"/>
                  </a:lnTo>
                  <a:lnTo>
                    <a:pt x="1238" y="797"/>
                  </a:lnTo>
                  <a:lnTo>
                    <a:pt x="1310" y="763"/>
                  </a:lnTo>
                  <a:lnTo>
                    <a:pt x="1386" y="725"/>
                  </a:lnTo>
                  <a:lnTo>
                    <a:pt x="1458" y="684"/>
                  </a:lnTo>
                  <a:lnTo>
                    <a:pt x="1527" y="637"/>
                  </a:lnTo>
                  <a:lnTo>
                    <a:pt x="1584" y="595"/>
                  </a:lnTo>
                  <a:lnTo>
                    <a:pt x="1633" y="553"/>
                  </a:lnTo>
                  <a:lnTo>
                    <a:pt x="1667" y="513"/>
                  </a:lnTo>
                  <a:lnTo>
                    <a:pt x="1685" y="474"/>
                  </a:lnTo>
                  <a:lnTo>
                    <a:pt x="1648" y="413"/>
                  </a:lnTo>
                  <a:lnTo>
                    <a:pt x="1602" y="368"/>
                  </a:lnTo>
                  <a:lnTo>
                    <a:pt x="1557" y="334"/>
                  </a:lnTo>
                  <a:lnTo>
                    <a:pt x="1507" y="307"/>
                  </a:lnTo>
                  <a:lnTo>
                    <a:pt x="1454" y="292"/>
                  </a:lnTo>
                  <a:lnTo>
                    <a:pt x="1397" y="284"/>
                  </a:lnTo>
                  <a:lnTo>
                    <a:pt x="1337" y="281"/>
                  </a:lnTo>
                  <a:lnTo>
                    <a:pt x="1276" y="281"/>
                  </a:lnTo>
                  <a:lnTo>
                    <a:pt x="1268" y="281"/>
                  </a:lnTo>
                  <a:lnTo>
                    <a:pt x="1256" y="281"/>
                  </a:lnTo>
                  <a:lnTo>
                    <a:pt x="1249" y="281"/>
                  </a:lnTo>
                  <a:lnTo>
                    <a:pt x="1238" y="281"/>
                  </a:lnTo>
                  <a:lnTo>
                    <a:pt x="1238" y="7"/>
                  </a:lnTo>
                  <a:close/>
                  <a:moveTo>
                    <a:pt x="0" y="1185"/>
                  </a:moveTo>
                  <a:lnTo>
                    <a:pt x="49" y="1135"/>
                  </a:lnTo>
                  <a:lnTo>
                    <a:pt x="106" y="1071"/>
                  </a:lnTo>
                  <a:lnTo>
                    <a:pt x="166" y="995"/>
                  </a:lnTo>
                  <a:lnTo>
                    <a:pt x="230" y="911"/>
                  </a:lnTo>
                  <a:lnTo>
                    <a:pt x="303" y="824"/>
                  </a:lnTo>
                  <a:lnTo>
                    <a:pt x="380" y="728"/>
                  </a:lnTo>
                  <a:lnTo>
                    <a:pt x="459" y="634"/>
                  </a:lnTo>
                  <a:lnTo>
                    <a:pt x="543" y="538"/>
                  </a:lnTo>
                  <a:lnTo>
                    <a:pt x="627" y="444"/>
                  </a:lnTo>
                  <a:lnTo>
                    <a:pt x="713" y="353"/>
                  </a:lnTo>
                  <a:lnTo>
                    <a:pt x="800" y="269"/>
                  </a:lnTo>
                  <a:lnTo>
                    <a:pt x="888" y="193"/>
                  </a:lnTo>
                  <a:lnTo>
                    <a:pt x="979" y="124"/>
                  </a:lnTo>
                  <a:lnTo>
                    <a:pt x="1066" y="72"/>
                  </a:lnTo>
                  <a:lnTo>
                    <a:pt x="1154" y="30"/>
                  </a:lnTo>
                  <a:lnTo>
                    <a:pt x="1238" y="7"/>
                  </a:lnTo>
                  <a:lnTo>
                    <a:pt x="1238" y="281"/>
                  </a:lnTo>
                  <a:lnTo>
                    <a:pt x="1172" y="292"/>
                  </a:lnTo>
                  <a:lnTo>
                    <a:pt x="1108" y="311"/>
                  </a:lnTo>
                  <a:lnTo>
                    <a:pt x="1051" y="334"/>
                  </a:lnTo>
                  <a:lnTo>
                    <a:pt x="994" y="368"/>
                  </a:lnTo>
                  <a:lnTo>
                    <a:pt x="945" y="402"/>
                  </a:lnTo>
                  <a:lnTo>
                    <a:pt x="896" y="444"/>
                  </a:lnTo>
                  <a:lnTo>
                    <a:pt x="854" y="489"/>
                  </a:lnTo>
                  <a:lnTo>
                    <a:pt x="819" y="538"/>
                  </a:lnTo>
                  <a:lnTo>
                    <a:pt x="797" y="588"/>
                  </a:lnTo>
                  <a:lnTo>
                    <a:pt x="790" y="645"/>
                  </a:lnTo>
                  <a:lnTo>
                    <a:pt x="790" y="698"/>
                  </a:lnTo>
                  <a:lnTo>
                    <a:pt x="800" y="748"/>
                  </a:lnTo>
                  <a:lnTo>
                    <a:pt x="827" y="793"/>
                  </a:lnTo>
                  <a:lnTo>
                    <a:pt x="866" y="827"/>
                  </a:lnTo>
                  <a:lnTo>
                    <a:pt x="915" y="854"/>
                  </a:lnTo>
                  <a:lnTo>
                    <a:pt x="979" y="861"/>
                  </a:lnTo>
                  <a:lnTo>
                    <a:pt x="999" y="866"/>
                  </a:lnTo>
                  <a:lnTo>
                    <a:pt x="1017" y="861"/>
                  </a:lnTo>
                  <a:lnTo>
                    <a:pt x="1048" y="859"/>
                  </a:lnTo>
                  <a:lnTo>
                    <a:pt x="1078" y="851"/>
                  </a:lnTo>
                  <a:lnTo>
                    <a:pt x="1113" y="839"/>
                  </a:lnTo>
                  <a:lnTo>
                    <a:pt x="1154" y="827"/>
                  </a:lnTo>
                  <a:lnTo>
                    <a:pt x="1196" y="812"/>
                  </a:lnTo>
                  <a:lnTo>
                    <a:pt x="1238" y="797"/>
                  </a:lnTo>
                  <a:lnTo>
                    <a:pt x="1238" y="1036"/>
                  </a:lnTo>
                  <a:lnTo>
                    <a:pt x="1189" y="1059"/>
                  </a:lnTo>
                  <a:lnTo>
                    <a:pt x="1142" y="1083"/>
                  </a:lnTo>
                  <a:lnTo>
                    <a:pt x="1093" y="1101"/>
                  </a:lnTo>
                  <a:lnTo>
                    <a:pt x="1048" y="1123"/>
                  </a:lnTo>
                  <a:lnTo>
                    <a:pt x="999" y="1147"/>
                  </a:lnTo>
                  <a:lnTo>
                    <a:pt x="953" y="1165"/>
                  </a:lnTo>
                  <a:lnTo>
                    <a:pt x="903" y="1189"/>
                  </a:lnTo>
                  <a:lnTo>
                    <a:pt x="858" y="1207"/>
                  </a:lnTo>
                  <a:lnTo>
                    <a:pt x="809" y="1231"/>
                  </a:lnTo>
                  <a:lnTo>
                    <a:pt x="763" y="1253"/>
                  </a:lnTo>
                  <a:lnTo>
                    <a:pt x="718" y="1273"/>
                  </a:lnTo>
                  <a:lnTo>
                    <a:pt x="671" y="1295"/>
                  </a:lnTo>
                  <a:lnTo>
                    <a:pt x="622" y="1318"/>
                  </a:lnTo>
                  <a:lnTo>
                    <a:pt x="577" y="1337"/>
                  </a:lnTo>
                  <a:lnTo>
                    <a:pt x="531" y="1360"/>
                  </a:lnTo>
                  <a:lnTo>
                    <a:pt x="486" y="1382"/>
                  </a:lnTo>
                  <a:lnTo>
                    <a:pt x="429" y="1367"/>
                  </a:lnTo>
                  <a:lnTo>
                    <a:pt x="368" y="1345"/>
                  </a:lnTo>
                  <a:lnTo>
                    <a:pt x="303" y="1322"/>
                  </a:lnTo>
                  <a:lnTo>
                    <a:pt x="239" y="1295"/>
                  </a:lnTo>
                  <a:lnTo>
                    <a:pt x="173" y="1268"/>
                  </a:lnTo>
                  <a:lnTo>
                    <a:pt x="109" y="1238"/>
                  </a:lnTo>
                  <a:lnTo>
                    <a:pt x="52" y="1211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Freeform 14"/>
            <p:cNvSpPr>
              <a:spLocks noEditPoints="1"/>
            </p:cNvSpPr>
            <p:nvPr/>
          </p:nvSpPr>
          <p:spPr bwMode="auto">
            <a:xfrm rot="696599">
              <a:off x="3505" y="650"/>
              <a:ext cx="790" cy="450"/>
            </a:xfrm>
            <a:custGeom>
              <a:avLst/>
              <a:gdLst>
                <a:gd name="T0" fmla="*/ 138 w 2371"/>
                <a:gd name="T1" fmla="*/ 1 h 1350"/>
                <a:gd name="T2" fmla="*/ 143 w 2371"/>
                <a:gd name="T3" fmla="*/ 1 h 1350"/>
                <a:gd name="T4" fmla="*/ 148 w 2371"/>
                <a:gd name="T5" fmla="*/ 1 h 1350"/>
                <a:gd name="T6" fmla="*/ 168 w 2371"/>
                <a:gd name="T7" fmla="*/ 6 h 1350"/>
                <a:gd name="T8" fmla="*/ 188 w 2371"/>
                <a:gd name="T9" fmla="*/ 13 h 1350"/>
                <a:gd name="T10" fmla="*/ 207 w 2371"/>
                <a:gd name="T11" fmla="*/ 22 h 1350"/>
                <a:gd name="T12" fmla="*/ 227 w 2371"/>
                <a:gd name="T13" fmla="*/ 32 h 1350"/>
                <a:gd name="T14" fmla="*/ 247 w 2371"/>
                <a:gd name="T15" fmla="*/ 41 h 1350"/>
                <a:gd name="T16" fmla="*/ 262 w 2371"/>
                <a:gd name="T17" fmla="*/ 48 h 1350"/>
                <a:gd name="T18" fmla="*/ 255 w 2371"/>
                <a:gd name="T19" fmla="*/ 55 h 1350"/>
                <a:gd name="T20" fmla="*/ 231 w 2371"/>
                <a:gd name="T21" fmla="*/ 66 h 1350"/>
                <a:gd name="T22" fmla="*/ 207 w 2371"/>
                <a:gd name="T23" fmla="*/ 77 h 1350"/>
                <a:gd name="T24" fmla="*/ 183 w 2371"/>
                <a:gd name="T25" fmla="*/ 89 h 1350"/>
                <a:gd name="T26" fmla="*/ 159 w 2371"/>
                <a:gd name="T27" fmla="*/ 100 h 1350"/>
                <a:gd name="T28" fmla="*/ 135 w 2371"/>
                <a:gd name="T29" fmla="*/ 111 h 1350"/>
                <a:gd name="T30" fmla="*/ 153 w 2371"/>
                <a:gd name="T31" fmla="*/ 79 h 1350"/>
                <a:gd name="T32" fmla="*/ 177 w 2371"/>
                <a:gd name="T33" fmla="*/ 64 h 1350"/>
                <a:gd name="T34" fmla="*/ 188 w 2371"/>
                <a:gd name="T35" fmla="*/ 50 h 1350"/>
                <a:gd name="T36" fmla="*/ 173 w 2371"/>
                <a:gd name="T37" fmla="*/ 34 h 1350"/>
                <a:gd name="T38" fmla="*/ 153 w 2371"/>
                <a:gd name="T39" fmla="*/ 29 h 1350"/>
                <a:gd name="T40" fmla="*/ 138 w 2371"/>
                <a:gd name="T41" fmla="*/ 29 h 1350"/>
                <a:gd name="T42" fmla="*/ 135 w 2371"/>
                <a:gd name="T43" fmla="*/ 29 h 1350"/>
                <a:gd name="T44" fmla="*/ 6 w 2371"/>
                <a:gd name="T45" fmla="*/ 123 h 1350"/>
                <a:gd name="T46" fmla="*/ 26 w 2371"/>
                <a:gd name="T47" fmla="*/ 99 h 1350"/>
                <a:gd name="T48" fmla="*/ 51 w 2371"/>
                <a:gd name="T49" fmla="*/ 69 h 1350"/>
                <a:gd name="T50" fmla="*/ 78 w 2371"/>
                <a:gd name="T51" fmla="*/ 38 h 1350"/>
                <a:gd name="T52" fmla="*/ 107 w 2371"/>
                <a:gd name="T53" fmla="*/ 14 h 1350"/>
                <a:gd name="T54" fmla="*/ 135 w 2371"/>
                <a:gd name="T55" fmla="*/ 1 h 1350"/>
                <a:gd name="T56" fmla="*/ 120 w 2371"/>
                <a:gd name="T57" fmla="*/ 33 h 1350"/>
                <a:gd name="T58" fmla="*/ 100 w 2371"/>
                <a:gd name="T59" fmla="*/ 44 h 1350"/>
                <a:gd name="T60" fmla="*/ 86 w 2371"/>
                <a:gd name="T61" fmla="*/ 60 h 1350"/>
                <a:gd name="T62" fmla="*/ 81 w 2371"/>
                <a:gd name="T63" fmla="*/ 79 h 1350"/>
                <a:gd name="T64" fmla="*/ 91 w 2371"/>
                <a:gd name="T65" fmla="*/ 93 h 1350"/>
                <a:gd name="T66" fmla="*/ 109 w 2371"/>
                <a:gd name="T67" fmla="*/ 95 h 1350"/>
                <a:gd name="T68" fmla="*/ 118 w 2371"/>
                <a:gd name="T69" fmla="*/ 94 h 1350"/>
                <a:gd name="T70" fmla="*/ 130 w 2371"/>
                <a:gd name="T71" fmla="*/ 90 h 1350"/>
                <a:gd name="T72" fmla="*/ 130 w 2371"/>
                <a:gd name="T73" fmla="*/ 113 h 1350"/>
                <a:gd name="T74" fmla="*/ 114 w 2371"/>
                <a:gd name="T75" fmla="*/ 120 h 1350"/>
                <a:gd name="T76" fmla="*/ 98 w 2371"/>
                <a:gd name="T77" fmla="*/ 128 h 1350"/>
                <a:gd name="T78" fmla="*/ 83 w 2371"/>
                <a:gd name="T79" fmla="*/ 135 h 1350"/>
                <a:gd name="T80" fmla="*/ 68 w 2371"/>
                <a:gd name="T81" fmla="*/ 143 h 1350"/>
                <a:gd name="T82" fmla="*/ 52 w 2371"/>
                <a:gd name="T83" fmla="*/ 150 h 1350"/>
                <a:gd name="T84" fmla="*/ 33 w 2371"/>
                <a:gd name="T85" fmla="*/ 143 h 1350"/>
                <a:gd name="T86" fmla="*/ 12 w 2371"/>
                <a:gd name="T87" fmla="*/ 134 h 13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371" h="1350">
                  <a:moveTo>
                    <a:pt x="1216" y="8"/>
                  </a:moveTo>
                  <a:lnTo>
                    <a:pt x="1231" y="5"/>
                  </a:lnTo>
                  <a:lnTo>
                    <a:pt x="1246" y="5"/>
                  </a:lnTo>
                  <a:lnTo>
                    <a:pt x="1258" y="5"/>
                  </a:lnTo>
                  <a:lnTo>
                    <a:pt x="1273" y="0"/>
                  </a:lnTo>
                  <a:lnTo>
                    <a:pt x="1288" y="5"/>
                  </a:lnTo>
                  <a:lnTo>
                    <a:pt x="1303" y="5"/>
                  </a:lnTo>
                  <a:lnTo>
                    <a:pt x="1315" y="5"/>
                  </a:lnTo>
                  <a:lnTo>
                    <a:pt x="1330" y="8"/>
                  </a:lnTo>
                  <a:lnTo>
                    <a:pt x="1390" y="20"/>
                  </a:lnTo>
                  <a:lnTo>
                    <a:pt x="1456" y="35"/>
                  </a:lnTo>
                  <a:lnTo>
                    <a:pt x="1515" y="54"/>
                  </a:lnTo>
                  <a:lnTo>
                    <a:pt x="1572" y="74"/>
                  </a:lnTo>
                  <a:lnTo>
                    <a:pt x="1633" y="96"/>
                  </a:lnTo>
                  <a:lnTo>
                    <a:pt x="1695" y="119"/>
                  </a:lnTo>
                  <a:lnTo>
                    <a:pt x="1752" y="146"/>
                  </a:lnTo>
                  <a:lnTo>
                    <a:pt x="1811" y="172"/>
                  </a:lnTo>
                  <a:lnTo>
                    <a:pt x="1868" y="202"/>
                  </a:lnTo>
                  <a:lnTo>
                    <a:pt x="1927" y="229"/>
                  </a:lnTo>
                  <a:lnTo>
                    <a:pt x="1986" y="259"/>
                  </a:lnTo>
                  <a:lnTo>
                    <a:pt x="2043" y="286"/>
                  </a:lnTo>
                  <a:lnTo>
                    <a:pt x="2105" y="316"/>
                  </a:lnTo>
                  <a:lnTo>
                    <a:pt x="2161" y="346"/>
                  </a:lnTo>
                  <a:lnTo>
                    <a:pt x="2223" y="373"/>
                  </a:lnTo>
                  <a:lnTo>
                    <a:pt x="2283" y="400"/>
                  </a:lnTo>
                  <a:lnTo>
                    <a:pt x="2339" y="427"/>
                  </a:lnTo>
                  <a:lnTo>
                    <a:pt x="2363" y="434"/>
                  </a:lnTo>
                  <a:lnTo>
                    <a:pt x="2366" y="442"/>
                  </a:lnTo>
                  <a:lnTo>
                    <a:pt x="2371" y="464"/>
                  </a:lnTo>
                  <a:lnTo>
                    <a:pt x="2298" y="499"/>
                  </a:lnTo>
                  <a:lnTo>
                    <a:pt x="2226" y="528"/>
                  </a:lnTo>
                  <a:lnTo>
                    <a:pt x="2154" y="563"/>
                  </a:lnTo>
                  <a:lnTo>
                    <a:pt x="2082" y="597"/>
                  </a:lnTo>
                  <a:lnTo>
                    <a:pt x="2009" y="632"/>
                  </a:lnTo>
                  <a:lnTo>
                    <a:pt x="1937" y="662"/>
                  </a:lnTo>
                  <a:lnTo>
                    <a:pt x="1865" y="696"/>
                  </a:lnTo>
                  <a:lnTo>
                    <a:pt x="1794" y="730"/>
                  </a:lnTo>
                  <a:lnTo>
                    <a:pt x="1720" y="765"/>
                  </a:lnTo>
                  <a:lnTo>
                    <a:pt x="1648" y="799"/>
                  </a:lnTo>
                  <a:lnTo>
                    <a:pt x="1577" y="829"/>
                  </a:lnTo>
                  <a:lnTo>
                    <a:pt x="1505" y="863"/>
                  </a:lnTo>
                  <a:lnTo>
                    <a:pt x="1432" y="898"/>
                  </a:lnTo>
                  <a:lnTo>
                    <a:pt x="1360" y="932"/>
                  </a:lnTo>
                  <a:lnTo>
                    <a:pt x="1288" y="962"/>
                  </a:lnTo>
                  <a:lnTo>
                    <a:pt x="1216" y="997"/>
                  </a:lnTo>
                  <a:lnTo>
                    <a:pt x="1216" y="792"/>
                  </a:lnTo>
                  <a:lnTo>
                    <a:pt x="1295" y="753"/>
                  </a:lnTo>
                  <a:lnTo>
                    <a:pt x="1379" y="711"/>
                  </a:lnTo>
                  <a:lnTo>
                    <a:pt x="1458" y="666"/>
                  </a:lnTo>
                  <a:lnTo>
                    <a:pt x="1530" y="620"/>
                  </a:lnTo>
                  <a:lnTo>
                    <a:pt x="1596" y="575"/>
                  </a:lnTo>
                  <a:lnTo>
                    <a:pt x="1645" y="528"/>
                  </a:lnTo>
                  <a:lnTo>
                    <a:pt x="1678" y="487"/>
                  </a:lnTo>
                  <a:lnTo>
                    <a:pt x="1690" y="454"/>
                  </a:lnTo>
                  <a:lnTo>
                    <a:pt x="1653" y="392"/>
                  </a:lnTo>
                  <a:lnTo>
                    <a:pt x="1611" y="343"/>
                  </a:lnTo>
                  <a:lnTo>
                    <a:pt x="1557" y="309"/>
                  </a:lnTo>
                  <a:lnTo>
                    <a:pt x="1505" y="286"/>
                  </a:lnTo>
                  <a:lnTo>
                    <a:pt x="1444" y="271"/>
                  </a:lnTo>
                  <a:lnTo>
                    <a:pt x="1382" y="259"/>
                  </a:lnTo>
                  <a:lnTo>
                    <a:pt x="1322" y="259"/>
                  </a:lnTo>
                  <a:lnTo>
                    <a:pt x="1258" y="259"/>
                  </a:lnTo>
                  <a:lnTo>
                    <a:pt x="1246" y="259"/>
                  </a:lnTo>
                  <a:lnTo>
                    <a:pt x="1239" y="259"/>
                  </a:lnTo>
                  <a:lnTo>
                    <a:pt x="1227" y="259"/>
                  </a:lnTo>
                  <a:lnTo>
                    <a:pt x="1216" y="259"/>
                  </a:lnTo>
                  <a:lnTo>
                    <a:pt x="1216" y="8"/>
                  </a:lnTo>
                  <a:close/>
                  <a:moveTo>
                    <a:pt x="0" y="1155"/>
                  </a:moveTo>
                  <a:lnTo>
                    <a:pt x="50" y="1106"/>
                  </a:lnTo>
                  <a:lnTo>
                    <a:pt x="106" y="1046"/>
                  </a:lnTo>
                  <a:lnTo>
                    <a:pt x="168" y="973"/>
                  </a:lnTo>
                  <a:lnTo>
                    <a:pt x="232" y="890"/>
                  </a:lnTo>
                  <a:lnTo>
                    <a:pt x="304" y="802"/>
                  </a:lnTo>
                  <a:lnTo>
                    <a:pt x="380" y="711"/>
                  </a:lnTo>
                  <a:lnTo>
                    <a:pt x="456" y="620"/>
                  </a:lnTo>
                  <a:lnTo>
                    <a:pt x="539" y="525"/>
                  </a:lnTo>
                  <a:lnTo>
                    <a:pt x="619" y="434"/>
                  </a:lnTo>
                  <a:lnTo>
                    <a:pt x="706" y="346"/>
                  </a:lnTo>
                  <a:lnTo>
                    <a:pt x="790" y="264"/>
                  </a:lnTo>
                  <a:lnTo>
                    <a:pt x="877" y="187"/>
                  </a:lnTo>
                  <a:lnTo>
                    <a:pt x="965" y="123"/>
                  </a:lnTo>
                  <a:lnTo>
                    <a:pt x="1049" y="69"/>
                  </a:lnTo>
                  <a:lnTo>
                    <a:pt x="1132" y="32"/>
                  </a:lnTo>
                  <a:lnTo>
                    <a:pt x="1216" y="8"/>
                  </a:lnTo>
                  <a:lnTo>
                    <a:pt x="1216" y="259"/>
                  </a:lnTo>
                  <a:lnTo>
                    <a:pt x="1147" y="271"/>
                  </a:lnTo>
                  <a:lnTo>
                    <a:pt x="1083" y="294"/>
                  </a:lnTo>
                  <a:lnTo>
                    <a:pt x="1017" y="321"/>
                  </a:lnTo>
                  <a:lnTo>
                    <a:pt x="960" y="353"/>
                  </a:lnTo>
                  <a:lnTo>
                    <a:pt x="904" y="395"/>
                  </a:lnTo>
                  <a:lnTo>
                    <a:pt x="851" y="437"/>
                  </a:lnTo>
                  <a:lnTo>
                    <a:pt x="809" y="487"/>
                  </a:lnTo>
                  <a:lnTo>
                    <a:pt x="771" y="536"/>
                  </a:lnTo>
                  <a:lnTo>
                    <a:pt x="745" y="593"/>
                  </a:lnTo>
                  <a:lnTo>
                    <a:pt x="733" y="654"/>
                  </a:lnTo>
                  <a:lnTo>
                    <a:pt x="733" y="711"/>
                  </a:lnTo>
                  <a:lnTo>
                    <a:pt x="748" y="765"/>
                  </a:lnTo>
                  <a:lnTo>
                    <a:pt x="778" y="810"/>
                  </a:lnTo>
                  <a:lnTo>
                    <a:pt x="820" y="841"/>
                  </a:lnTo>
                  <a:lnTo>
                    <a:pt x="881" y="859"/>
                  </a:lnTo>
                  <a:lnTo>
                    <a:pt x="960" y="856"/>
                  </a:lnTo>
                  <a:lnTo>
                    <a:pt x="980" y="859"/>
                  </a:lnTo>
                  <a:lnTo>
                    <a:pt x="999" y="859"/>
                  </a:lnTo>
                  <a:lnTo>
                    <a:pt x="1029" y="856"/>
                  </a:lnTo>
                  <a:lnTo>
                    <a:pt x="1059" y="849"/>
                  </a:lnTo>
                  <a:lnTo>
                    <a:pt x="1094" y="837"/>
                  </a:lnTo>
                  <a:lnTo>
                    <a:pt x="1132" y="825"/>
                  </a:lnTo>
                  <a:lnTo>
                    <a:pt x="1174" y="810"/>
                  </a:lnTo>
                  <a:lnTo>
                    <a:pt x="1216" y="792"/>
                  </a:lnTo>
                  <a:lnTo>
                    <a:pt x="1216" y="997"/>
                  </a:lnTo>
                  <a:lnTo>
                    <a:pt x="1167" y="1019"/>
                  </a:lnTo>
                  <a:lnTo>
                    <a:pt x="1120" y="1041"/>
                  </a:lnTo>
                  <a:lnTo>
                    <a:pt x="1076" y="1061"/>
                  </a:lnTo>
                  <a:lnTo>
                    <a:pt x="1026" y="1083"/>
                  </a:lnTo>
                  <a:lnTo>
                    <a:pt x="980" y="1106"/>
                  </a:lnTo>
                  <a:lnTo>
                    <a:pt x="931" y="1130"/>
                  </a:lnTo>
                  <a:lnTo>
                    <a:pt x="886" y="1152"/>
                  </a:lnTo>
                  <a:lnTo>
                    <a:pt x="839" y="1172"/>
                  </a:lnTo>
                  <a:lnTo>
                    <a:pt x="790" y="1194"/>
                  </a:lnTo>
                  <a:lnTo>
                    <a:pt x="745" y="1216"/>
                  </a:lnTo>
                  <a:lnTo>
                    <a:pt x="699" y="1239"/>
                  </a:lnTo>
                  <a:lnTo>
                    <a:pt x="654" y="1263"/>
                  </a:lnTo>
                  <a:lnTo>
                    <a:pt x="608" y="1285"/>
                  </a:lnTo>
                  <a:lnTo>
                    <a:pt x="558" y="1303"/>
                  </a:lnTo>
                  <a:lnTo>
                    <a:pt x="513" y="1327"/>
                  </a:lnTo>
                  <a:lnTo>
                    <a:pt x="467" y="1350"/>
                  </a:lnTo>
                  <a:lnTo>
                    <a:pt x="415" y="1330"/>
                  </a:lnTo>
                  <a:lnTo>
                    <a:pt x="358" y="1312"/>
                  </a:lnTo>
                  <a:lnTo>
                    <a:pt x="296" y="1288"/>
                  </a:lnTo>
                  <a:lnTo>
                    <a:pt x="232" y="1263"/>
                  </a:lnTo>
                  <a:lnTo>
                    <a:pt x="171" y="1236"/>
                  </a:lnTo>
                  <a:lnTo>
                    <a:pt x="109" y="1209"/>
                  </a:lnTo>
                  <a:lnTo>
                    <a:pt x="53" y="1182"/>
                  </a:lnTo>
                  <a:lnTo>
                    <a:pt x="0" y="1155"/>
                  </a:lnTo>
                  <a:close/>
                </a:path>
              </a:pathLst>
            </a:custGeom>
            <a:solidFill>
              <a:srgbClr val="497F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5"/>
            <p:cNvSpPr>
              <a:spLocks noEditPoints="1"/>
            </p:cNvSpPr>
            <p:nvPr/>
          </p:nvSpPr>
          <p:spPr bwMode="auto">
            <a:xfrm rot="696599">
              <a:off x="3515" y="654"/>
              <a:ext cx="766" cy="436"/>
            </a:xfrm>
            <a:custGeom>
              <a:avLst/>
              <a:gdLst>
                <a:gd name="T0" fmla="*/ 138 w 2297"/>
                <a:gd name="T1" fmla="*/ 0 h 1308"/>
                <a:gd name="T2" fmla="*/ 150 w 2297"/>
                <a:gd name="T3" fmla="*/ 2 h 1308"/>
                <a:gd name="T4" fmla="*/ 170 w 2297"/>
                <a:gd name="T5" fmla="*/ 8 h 1308"/>
                <a:gd name="T6" fmla="*/ 189 w 2297"/>
                <a:gd name="T7" fmla="*/ 15 h 1308"/>
                <a:gd name="T8" fmla="*/ 208 w 2297"/>
                <a:gd name="T9" fmla="*/ 24 h 1308"/>
                <a:gd name="T10" fmla="*/ 227 w 2297"/>
                <a:gd name="T11" fmla="*/ 33 h 1308"/>
                <a:gd name="T12" fmla="*/ 247 w 2297"/>
                <a:gd name="T13" fmla="*/ 42 h 1308"/>
                <a:gd name="T14" fmla="*/ 255 w 2297"/>
                <a:gd name="T15" fmla="*/ 46 h 1308"/>
                <a:gd name="T16" fmla="*/ 240 w 2297"/>
                <a:gd name="T17" fmla="*/ 56 h 1308"/>
                <a:gd name="T18" fmla="*/ 217 w 2297"/>
                <a:gd name="T19" fmla="*/ 67 h 1308"/>
                <a:gd name="T20" fmla="*/ 194 w 2297"/>
                <a:gd name="T21" fmla="*/ 78 h 1308"/>
                <a:gd name="T22" fmla="*/ 171 w 2297"/>
                <a:gd name="T23" fmla="*/ 89 h 1308"/>
                <a:gd name="T24" fmla="*/ 148 w 2297"/>
                <a:gd name="T25" fmla="*/ 100 h 1308"/>
                <a:gd name="T26" fmla="*/ 132 w 2297"/>
                <a:gd name="T27" fmla="*/ 87 h 1308"/>
                <a:gd name="T28" fmla="*/ 162 w 2297"/>
                <a:gd name="T29" fmla="*/ 73 h 1308"/>
                <a:gd name="T30" fmla="*/ 184 w 2297"/>
                <a:gd name="T31" fmla="*/ 56 h 1308"/>
                <a:gd name="T32" fmla="*/ 184 w 2297"/>
                <a:gd name="T33" fmla="*/ 41 h 1308"/>
                <a:gd name="T34" fmla="*/ 166 w 2297"/>
                <a:gd name="T35" fmla="*/ 29 h 1308"/>
                <a:gd name="T36" fmla="*/ 145 w 2297"/>
                <a:gd name="T37" fmla="*/ 25 h 1308"/>
                <a:gd name="T38" fmla="*/ 135 w 2297"/>
                <a:gd name="T39" fmla="*/ 25 h 1308"/>
                <a:gd name="T40" fmla="*/ 132 w 2297"/>
                <a:gd name="T41" fmla="*/ 1 h 1308"/>
                <a:gd name="T42" fmla="*/ 11 w 2297"/>
                <a:gd name="T43" fmla="*/ 113 h 1308"/>
                <a:gd name="T44" fmla="*/ 33 w 2297"/>
                <a:gd name="T45" fmla="*/ 87 h 1308"/>
                <a:gd name="T46" fmla="*/ 59 w 2297"/>
                <a:gd name="T47" fmla="*/ 57 h 1308"/>
                <a:gd name="T48" fmla="*/ 86 w 2297"/>
                <a:gd name="T49" fmla="*/ 28 h 1308"/>
                <a:gd name="T50" fmla="*/ 114 w 2297"/>
                <a:gd name="T51" fmla="*/ 8 h 1308"/>
                <a:gd name="T52" fmla="*/ 132 w 2297"/>
                <a:gd name="T53" fmla="*/ 25 h 1308"/>
                <a:gd name="T54" fmla="*/ 109 w 2297"/>
                <a:gd name="T55" fmla="*/ 33 h 1308"/>
                <a:gd name="T56" fmla="*/ 89 w 2297"/>
                <a:gd name="T57" fmla="*/ 47 h 1308"/>
                <a:gd name="T58" fmla="*/ 77 w 2297"/>
                <a:gd name="T59" fmla="*/ 66 h 1308"/>
                <a:gd name="T60" fmla="*/ 77 w 2297"/>
                <a:gd name="T61" fmla="*/ 87 h 1308"/>
                <a:gd name="T62" fmla="*/ 94 w 2297"/>
                <a:gd name="T63" fmla="*/ 96 h 1308"/>
                <a:gd name="T64" fmla="*/ 108 w 2297"/>
                <a:gd name="T65" fmla="*/ 95 h 1308"/>
                <a:gd name="T66" fmla="*/ 119 w 2297"/>
                <a:gd name="T67" fmla="*/ 92 h 1308"/>
                <a:gd name="T68" fmla="*/ 132 w 2297"/>
                <a:gd name="T69" fmla="*/ 87 h 1308"/>
                <a:gd name="T70" fmla="*/ 121 w 2297"/>
                <a:gd name="T71" fmla="*/ 112 h 1308"/>
                <a:gd name="T72" fmla="*/ 106 w 2297"/>
                <a:gd name="T73" fmla="*/ 119 h 1308"/>
                <a:gd name="T74" fmla="*/ 90 w 2297"/>
                <a:gd name="T75" fmla="*/ 126 h 1308"/>
                <a:gd name="T76" fmla="*/ 75 w 2297"/>
                <a:gd name="T77" fmla="*/ 133 h 1308"/>
                <a:gd name="T78" fmla="*/ 60 w 2297"/>
                <a:gd name="T79" fmla="*/ 140 h 1308"/>
                <a:gd name="T80" fmla="*/ 44 w 2297"/>
                <a:gd name="T81" fmla="*/ 143 h 1308"/>
                <a:gd name="T82" fmla="*/ 25 w 2297"/>
                <a:gd name="T83" fmla="*/ 136 h 1308"/>
                <a:gd name="T84" fmla="*/ 6 w 2297"/>
                <a:gd name="T85" fmla="*/ 128 h 130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97" h="1308">
                  <a:moveTo>
                    <a:pt x="1189" y="8"/>
                  </a:moveTo>
                  <a:lnTo>
                    <a:pt x="1212" y="3"/>
                  </a:lnTo>
                  <a:lnTo>
                    <a:pt x="1239" y="0"/>
                  </a:lnTo>
                  <a:lnTo>
                    <a:pt x="1264" y="3"/>
                  </a:lnTo>
                  <a:lnTo>
                    <a:pt x="1291" y="8"/>
                  </a:lnTo>
                  <a:lnTo>
                    <a:pt x="1352" y="20"/>
                  </a:lnTo>
                  <a:lnTo>
                    <a:pt x="1409" y="35"/>
                  </a:lnTo>
                  <a:lnTo>
                    <a:pt x="1470" y="50"/>
                  </a:lnTo>
                  <a:lnTo>
                    <a:pt x="1527" y="69"/>
                  </a:lnTo>
                  <a:lnTo>
                    <a:pt x="1584" y="92"/>
                  </a:lnTo>
                  <a:lnTo>
                    <a:pt x="1641" y="114"/>
                  </a:lnTo>
                  <a:lnTo>
                    <a:pt x="1698" y="137"/>
                  </a:lnTo>
                  <a:lnTo>
                    <a:pt x="1755" y="163"/>
                  </a:lnTo>
                  <a:lnTo>
                    <a:pt x="1811" y="186"/>
                  </a:lnTo>
                  <a:lnTo>
                    <a:pt x="1868" y="213"/>
                  </a:lnTo>
                  <a:lnTo>
                    <a:pt x="1925" y="243"/>
                  </a:lnTo>
                  <a:lnTo>
                    <a:pt x="1982" y="270"/>
                  </a:lnTo>
                  <a:lnTo>
                    <a:pt x="2040" y="297"/>
                  </a:lnTo>
                  <a:lnTo>
                    <a:pt x="2100" y="323"/>
                  </a:lnTo>
                  <a:lnTo>
                    <a:pt x="2157" y="350"/>
                  </a:lnTo>
                  <a:lnTo>
                    <a:pt x="2218" y="376"/>
                  </a:lnTo>
                  <a:lnTo>
                    <a:pt x="2271" y="407"/>
                  </a:lnTo>
                  <a:lnTo>
                    <a:pt x="2294" y="415"/>
                  </a:lnTo>
                  <a:lnTo>
                    <a:pt x="2297" y="418"/>
                  </a:lnTo>
                  <a:lnTo>
                    <a:pt x="2297" y="442"/>
                  </a:lnTo>
                  <a:lnTo>
                    <a:pt x="2230" y="475"/>
                  </a:lnTo>
                  <a:lnTo>
                    <a:pt x="2161" y="506"/>
                  </a:lnTo>
                  <a:lnTo>
                    <a:pt x="2093" y="540"/>
                  </a:lnTo>
                  <a:lnTo>
                    <a:pt x="2024" y="570"/>
                  </a:lnTo>
                  <a:lnTo>
                    <a:pt x="1952" y="605"/>
                  </a:lnTo>
                  <a:lnTo>
                    <a:pt x="1883" y="635"/>
                  </a:lnTo>
                  <a:lnTo>
                    <a:pt x="1816" y="669"/>
                  </a:lnTo>
                  <a:lnTo>
                    <a:pt x="1747" y="699"/>
                  </a:lnTo>
                  <a:lnTo>
                    <a:pt x="1675" y="733"/>
                  </a:lnTo>
                  <a:lnTo>
                    <a:pt x="1606" y="768"/>
                  </a:lnTo>
                  <a:lnTo>
                    <a:pt x="1538" y="798"/>
                  </a:lnTo>
                  <a:lnTo>
                    <a:pt x="1466" y="832"/>
                  </a:lnTo>
                  <a:lnTo>
                    <a:pt x="1397" y="862"/>
                  </a:lnTo>
                  <a:lnTo>
                    <a:pt x="1330" y="896"/>
                  </a:lnTo>
                  <a:lnTo>
                    <a:pt x="1257" y="928"/>
                  </a:lnTo>
                  <a:lnTo>
                    <a:pt x="1189" y="961"/>
                  </a:lnTo>
                  <a:lnTo>
                    <a:pt x="1189" y="787"/>
                  </a:lnTo>
                  <a:lnTo>
                    <a:pt x="1276" y="748"/>
                  </a:lnTo>
                  <a:lnTo>
                    <a:pt x="1367" y="703"/>
                  </a:lnTo>
                  <a:lnTo>
                    <a:pt x="1454" y="654"/>
                  </a:lnTo>
                  <a:lnTo>
                    <a:pt x="1535" y="605"/>
                  </a:lnTo>
                  <a:lnTo>
                    <a:pt x="1602" y="555"/>
                  </a:lnTo>
                  <a:lnTo>
                    <a:pt x="1656" y="506"/>
                  </a:lnTo>
                  <a:lnTo>
                    <a:pt x="1686" y="460"/>
                  </a:lnTo>
                  <a:lnTo>
                    <a:pt x="1693" y="422"/>
                  </a:lnTo>
                  <a:lnTo>
                    <a:pt x="1656" y="365"/>
                  </a:lnTo>
                  <a:lnTo>
                    <a:pt x="1606" y="316"/>
                  </a:lnTo>
                  <a:lnTo>
                    <a:pt x="1553" y="282"/>
                  </a:lnTo>
                  <a:lnTo>
                    <a:pt x="1496" y="259"/>
                  </a:lnTo>
                  <a:lnTo>
                    <a:pt x="1431" y="240"/>
                  </a:lnTo>
                  <a:lnTo>
                    <a:pt x="1367" y="232"/>
                  </a:lnTo>
                  <a:lnTo>
                    <a:pt x="1303" y="225"/>
                  </a:lnTo>
                  <a:lnTo>
                    <a:pt x="1242" y="225"/>
                  </a:lnTo>
                  <a:lnTo>
                    <a:pt x="1227" y="225"/>
                  </a:lnTo>
                  <a:lnTo>
                    <a:pt x="1212" y="225"/>
                  </a:lnTo>
                  <a:lnTo>
                    <a:pt x="1200" y="228"/>
                  </a:lnTo>
                  <a:lnTo>
                    <a:pt x="1189" y="228"/>
                  </a:lnTo>
                  <a:lnTo>
                    <a:pt x="1189" y="8"/>
                  </a:lnTo>
                  <a:close/>
                  <a:moveTo>
                    <a:pt x="0" y="1125"/>
                  </a:moveTo>
                  <a:lnTo>
                    <a:pt x="50" y="1076"/>
                  </a:lnTo>
                  <a:lnTo>
                    <a:pt x="102" y="1019"/>
                  </a:lnTo>
                  <a:lnTo>
                    <a:pt x="163" y="946"/>
                  </a:lnTo>
                  <a:lnTo>
                    <a:pt x="231" y="866"/>
                  </a:lnTo>
                  <a:lnTo>
                    <a:pt x="299" y="783"/>
                  </a:lnTo>
                  <a:lnTo>
                    <a:pt x="376" y="696"/>
                  </a:lnTo>
                  <a:lnTo>
                    <a:pt x="452" y="605"/>
                  </a:lnTo>
                  <a:lnTo>
                    <a:pt x="531" y="513"/>
                  </a:lnTo>
                  <a:lnTo>
                    <a:pt x="615" y="422"/>
                  </a:lnTo>
                  <a:lnTo>
                    <a:pt x="694" y="338"/>
                  </a:lnTo>
                  <a:lnTo>
                    <a:pt x="778" y="255"/>
                  </a:lnTo>
                  <a:lnTo>
                    <a:pt x="866" y="183"/>
                  </a:lnTo>
                  <a:lnTo>
                    <a:pt x="945" y="122"/>
                  </a:lnTo>
                  <a:lnTo>
                    <a:pt x="1029" y="69"/>
                  </a:lnTo>
                  <a:lnTo>
                    <a:pt x="1108" y="30"/>
                  </a:lnTo>
                  <a:lnTo>
                    <a:pt x="1189" y="8"/>
                  </a:lnTo>
                  <a:lnTo>
                    <a:pt x="1189" y="228"/>
                  </a:lnTo>
                  <a:lnTo>
                    <a:pt x="1120" y="243"/>
                  </a:lnTo>
                  <a:lnTo>
                    <a:pt x="1052" y="270"/>
                  </a:lnTo>
                  <a:lnTo>
                    <a:pt x="983" y="301"/>
                  </a:lnTo>
                  <a:lnTo>
                    <a:pt x="919" y="338"/>
                  </a:lnTo>
                  <a:lnTo>
                    <a:pt x="859" y="380"/>
                  </a:lnTo>
                  <a:lnTo>
                    <a:pt x="805" y="425"/>
                  </a:lnTo>
                  <a:lnTo>
                    <a:pt x="760" y="475"/>
                  </a:lnTo>
                  <a:lnTo>
                    <a:pt x="726" y="528"/>
                  </a:lnTo>
                  <a:lnTo>
                    <a:pt x="694" y="593"/>
                  </a:lnTo>
                  <a:lnTo>
                    <a:pt x="679" y="662"/>
                  </a:lnTo>
                  <a:lnTo>
                    <a:pt x="676" y="721"/>
                  </a:lnTo>
                  <a:lnTo>
                    <a:pt x="694" y="780"/>
                  </a:lnTo>
                  <a:lnTo>
                    <a:pt x="726" y="825"/>
                  </a:lnTo>
                  <a:lnTo>
                    <a:pt x="778" y="854"/>
                  </a:lnTo>
                  <a:lnTo>
                    <a:pt x="847" y="862"/>
                  </a:lnTo>
                  <a:lnTo>
                    <a:pt x="933" y="851"/>
                  </a:lnTo>
                  <a:lnTo>
                    <a:pt x="953" y="854"/>
                  </a:lnTo>
                  <a:lnTo>
                    <a:pt x="972" y="851"/>
                  </a:lnTo>
                  <a:lnTo>
                    <a:pt x="1002" y="847"/>
                  </a:lnTo>
                  <a:lnTo>
                    <a:pt x="1032" y="839"/>
                  </a:lnTo>
                  <a:lnTo>
                    <a:pt x="1067" y="829"/>
                  </a:lnTo>
                  <a:lnTo>
                    <a:pt x="1105" y="817"/>
                  </a:lnTo>
                  <a:lnTo>
                    <a:pt x="1147" y="802"/>
                  </a:lnTo>
                  <a:lnTo>
                    <a:pt x="1189" y="787"/>
                  </a:lnTo>
                  <a:lnTo>
                    <a:pt x="1189" y="961"/>
                  </a:lnTo>
                  <a:lnTo>
                    <a:pt x="1140" y="985"/>
                  </a:lnTo>
                  <a:lnTo>
                    <a:pt x="1093" y="1007"/>
                  </a:lnTo>
                  <a:lnTo>
                    <a:pt x="1049" y="1026"/>
                  </a:lnTo>
                  <a:lnTo>
                    <a:pt x="999" y="1049"/>
                  </a:lnTo>
                  <a:lnTo>
                    <a:pt x="953" y="1071"/>
                  </a:lnTo>
                  <a:lnTo>
                    <a:pt x="908" y="1091"/>
                  </a:lnTo>
                  <a:lnTo>
                    <a:pt x="862" y="1113"/>
                  </a:lnTo>
                  <a:lnTo>
                    <a:pt x="812" y="1133"/>
                  </a:lnTo>
                  <a:lnTo>
                    <a:pt x="767" y="1155"/>
                  </a:lnTo>
                  <a:lnTo>
                    <a:pt x="721" y="1178"/>
                  </a:lnTo>
                  <a:lnTo>
                    <a:pt x="676" y="1197"/>
                  </a:lnTo>
                  <a:lnTo>
                    <a:pt x="630" y="1219"/>
                  </a:lnTo>
                  <a:lnTo>
                    <a:pt x="585" y="1242"/>
                  </a:lnTo>
                  <a:lnTo>
                    <a:pt x="539" y="1261"/>
                  </a:lnTo>
                  <a:lnTo>
                    <a:pt x="494" y="1284"/>
                  </a:lnTo>
                  <a:lnTo>
                    <a:pt x="447" y="1308"/>
                  </a:lnTo>
                  <a:lnTo>
                    <a:pt x="398" y="1291"/>
                  </a:lnTo>
                  <a:lnTo>
                    <a:pt x="341" y="1273"/>
                  </a:lnTo>
                  <a:lnTo>
                    <a:pt x="284" y="1251"/>
                  </a:lnTo>
                  <a:lnTo>
                    <a:pt x="223" y="1227"/>
                  </a:lnTo>
                  <a:lnTo>
                    <a:pt x="163" y="1201"/>
                  </a:lnTo>
                  <a:lnTo>
                    <a:pt x="106" y="1175"/>
                  </a:lnTo>
                  <a:lnTo>
                    <a:pt x="50" y="1151"/>
                  </a:lnTo>
                  <a:lnTo>
                    <a:pt x="0" y="1125"/>
                  </a:lnTo>
                  <a:close/>
                </a:path>
              </a:pathLst>
            </a:custGeom>
            <a:solidFill>
              <a:srgbClr val="568E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6"/>
            <p:cNvSpPr>
              <a:spLocks noEditPoints="1"/>
            </p:cNvSpPr>
            <p:nvPr/>
          </p:nvSpPr>
          <p:spPr bwMode="auto">
            <a:xfrm rot="696599">
              <a:off x="3524" y="658"/>
              <a:ext cx="745" cy="424"/>
            </a:xfrm>
            <a:custGeom>
              <a:avLst/>
              <a:gdLst>
                <a:gd name="T0" fmla="*/ 134 w 2237"/>
                <a:gd name="T1" fmla="*/ 0 h 1273"/>
                <a:gd name="T2" fmla="*/ 146 w 2237"/>
                <a:gd name="T3" fmla="*/ 2 h 1273"/>
                <a:gd name="T4" fmla="*/ 165 w 2237"/>
                <a:gd name="T5" fmla="*/ 8 h 1273"/>
                <a:gd name="T6" fmla="*/ 183 w 2237"/>
                <a:gd name="T7" fmla="*/ 15 h 1273"/>
                <a:gd name="T8" fmla="*/ 201 w 2237"/>
                <a:gd name="T9" fmla="*/ 23 h 1273"/>
                <a:gd name="T10" fmla="*/ 219 w 2237"/>
                <a:gd name="T11" fmla="*/ 32 h 1273"/>
                <a:gd name="T12" fmla="*/ 238 w 2237"/>
                <a:gd name="T13" fmla="*/ 41 h 1273"/>
                <a:gd name="T14" fmla="*/ 247 w 2237"/>
                <a:gd name="T15" fmla="*/ 45 h 1273"/>
                <a:gd name="T16" fmla="*/ 233 w 2237"/>
                <a:gd name="T17" fmla="*/ 54 h 1273"/>
                <a:gd name="T18" fmla="*/ 210 w 2237"/>
                <a:gd name="T19" fmla="*/ 65 h 1273"/>
                <a:gd name="T20" fmla="*/ 188 w 2237"/>
                <a:gd name="T21" fmla="*/ 75 h 1273"/>
                <a:gd name="T22" fmla="*/ 166 w 2237"/>
                <a:gd name="T23" fmla="*/ 85 h 1273"/>
                <a:gd name="T24" fmla="*/ 143 w 2237"/>
                <a:gd name="T25" fmla="*/ 96 h 1273"/>
                <a:gd name="T26" fmla="*/ 128 w 2237"/>
                <a:gd name="T27" fmla="*/ 87 h 1273"/>
                <a:gd name="T28" fmla="*/ 161 w 2237"/>
                <a:gd name="T29" fmla="*/ 71 h 1273"/>
                <a:gd name="T30" fmla="*/ 185 w 2237"/>
                <a:gd name="T31" fmla="*/ 54 h 1273"/>
                <a:gd name="T32" fmla="*/ 184 w 2237"/>
                <a:gd name="T33" fmla="*/ 38 h 1273"/>
                <a:gd name="T34" fmla="*/ 165 w 2237"/>
                <a:gd name="T35" fmla="*/ 25 h 1273"/>
                <a:gd name="T36" fmla="*/ 143 w 2237"/>
                <a:gd name="T37" fmla="*/ 22 h 1273"/>
                <a:gd name="T38" fmla="*/ 132 w 2237"/>
                <a:gd name="T39" fmla="*/ 22 h 1273"/>
                <a:gd name="T40" fmla="*/ 128 w 2237"/>
                <a:gd name="T41" fmla="*/ 1 h 1273"/>
                <a:gd name="T42" fmla="*/ 11 w 2237"/>
                <a:gd name="T43" fmla="*/ 110 h 1273"/>
                <a:gd name="T44" fmla="*/ 33 w 2237"/>
                <a:gd name="T45" fmla="*/ 85 h 1273"/>
                <a:gd name="T46" fmla="*/ 58 w 2237"/>
                <a:gd name="T47" fmla="*/ 56 h 1273"/>
                <a:gd name="T48" fmla="*/ 85 w 2237"/>
                <a:gd name="T49" fmla="*/ 28 h 1273"/>
                <a:gd name="T50" fmla="*/ 111 w 2237"/>
                <a:gd name="T51" fmla="*/ 8 h 1273"/>
                <a:gd name="T52" fmla="*/ 128 w 2237"/>
                <a:gd name="T53" fmla="*/ 22 h 1273"/>
                <a:gd name="T54" fmla="*/ 105 w 2237"/>
                <a:gd name="T55" fmla="*/ 31 h 1273"/>
                <a:gd name="T56" fmla="*/ 84 w 2237"/>
                <a:gd name="T57" fmla="*/ 47 h 1273"/>
                <a:gd name="T58" fmla="*/ 71 w 2237"/>
                <a:gd name="T59" fmla="*/ 65 h 1273"/>
                <a:gd name="T60" fmla="*/ 71 w 2237"/>
                <a:gd name="T61" fmla="*/ 88 h 1273"/>
                <a:gd name="T62" fmla="*/ 90 w 2237"/>
                <a:gd name="T63" fmla="*/ 97 h 1273"/>
                <a:gd name="T64" fmla="*/ 106 w 2237"/>
                <a:gd name="T65" fmla="*/ 94 h 1273"/>
                <a:gd name="T66" fmla="*/ 116 w 2237"/>
                <a:gd name="T67" fmla="*/ 92 h 1273"/>
                <a:gd name="T68" fmla="*/ 128 w 2237"/>
                <a:gd name="T69" fmla="*/ 87 h 1273"/>
                <a:gd name="T70" fmla="*/ 118 w 2237"/>
                <a:gd name="T71" fmla="*/ 108 h 1273"/>
                <a:gd name="T72" fmla="*/ 103 w 2237"/>
                <a:gd name="T73" fmla="*/ 115 h 1273"/>
                <a:gd name="T74" fmla="*/ 88 w 2237"/>
                <a:gd name="T75" fmla="*/ 122 h 1273"/>
                <a:gd name="T76" fmla="*/ 72 w 2237"/>
                <a:gd name="T77" fmla="*/ 129 h 1273"/>
                <a:gd name="T78" fmla="*/ 58 w 2237"/>
                <a:gd name="T79" fmla="*/ 136 h 1273"/>
                <a:gd name="T80" fmla="*/ 43 w 2237"/>
                <a:gd name="T81" fmla="*/ 140 h 1273"/>
                <a:gd name="T82" fmla="*/ 24 w 2237"/>
                <a:gd name="T83" fmla="*/ 132 h 1273"/>
                <a:gd name="T84" fmla="*/ 5 w 2237"/>
                <a:gd name="T85" fmla="*/ 125 h 12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237" h="1273">
                  <a:moveTo>
                    <a:pt x="1154" y="9"/>
                  </a:moveTo>
                  <a:lnTo>
                    <a:pt x="1181" y="0"/>
                  </a:lnTo>
                  <a:lnTo>
                    <a:pt x="1208" y="0"/>
                  </a:lnTo>
                  <a:lnTo>
                    <a:pt x="1235" y="0"/>
                  </a:lnTo>
                  <a:lnTo>
                    <a:pt x="1257" y="9"/>
                  </a:lnTo>
                  <a:lnTo>
                    <a:pt x="1314" y="19"/>
                  </a:lnTo>
                  <a:lnTo>
                    <a:pt x="1376" y="34"/>
                  </a:lnTo>
                  <a:lnTo>
                    <a:pt x="1432" y="51"/>
                  </a:lnTo>
                  <a:lnTo>
                    <a:pt x="1485" y="69"/>
                  </a:lnTo>
                  <a:lnTo>
                    <a:pt x="1543" y="88"/>
                  </a:lnTo>
                  <a:lnTo>
                    <a:pt x="1595" y="111"/>
                  </a:lnTo>
                  <a:lnTo>
                    <a:pt x="1652" y="133"/>
                  </a:lnTo>
                  <a:lnTo>
                    <a:pt x="1706" y="157"/>
                  </a:lnTo>
                  <a:lnTo>
                    <a:pt x="1763" y="182"/>
                  </a:lnTo>
                  <a:lnTo>
                    <a:pt x="1815" y="206"/>
                  </a:lnTo>
                  <a:lnTo>
                    <a:pt x="1869" y="232"/>
                  </a:lnTo>
                  <a:lnTo>
                    <a:pt x="1926" y="259"/>
                  </a:lnTo>
                  <a:lnTo>
                    <a:pt x="1980" y="286"/>
                  </a:lnTo>
                  <a:lnTo>
                    <a:pt x="2037" y="312"/>
                  </a:lnTo>
                  <a:lnTo>
                    <a:pt x="2093" y="339"/>
                  </a:lnTo>
                  <a:lnTo>
                    <a:pt x="2150" y="365"/>
                  </a:lnTo>
                  <a:lnTo>
                    <a:pt x="2200" y="392"/>
                  </a:lnTo>
                  <a:lnTo>
                    <a:pt x="2222" y="396"/>
                  </a:lnTo>
                  <a:lnTo>
                    <a:pt x="2230" y="404"/>
                  </a:lnTo>
                  <a:lnTo>
                    <a:pt x="2237" y="422"/>
                  </a:lnTo>
                  <a:lnTo>
                    <a:pt x="2170" y="453"/>
                  </a:lnTo>
                  <a:lnTo>
                    <a:pt x="2101" y="487"/>
                  </a:lnTo>
                  <a:lnTo>
                    <a:pt x="2032" y="517"/>
                  </a:lnTo>
                  <a:lnTo>
                    <a:pt x="1965" y="547"/>
                  </a:lnTo>
                  <a:lnTo>
                    <a:pt x="1899" y="582"/>
                  </a:lnTo>
                  <a:lnTo>
                    <a:pt x="1832" y="612"/>
                  </a:lnTo>
                  <a:lnTo>
                    <a:pt x="1763" y="643"/>
                  </a:lnTo>
                  <a:lnTo>
                    <a:pt x="1699" y="673"/>
                  </a:lnTo>
                  <a:lnTo>
                    <a:pt x="1630" y="707"/>
                  </a:lnTo>
                  <a:lnTo>
                    <a:pt x="1561" y="737"/>
                  </a:lnTo>
                  <a:lnTo>
                    <a:pt x="1494" y="769"/>
                  </a:lnTo>
                  <a:lnTo>
                    <a:pt x="1428" y="802"/>
                  </a:lnTo>
                  <a:lnTo>
                    <a:pt x="1361" y="833"/>
                  </a:lnTo>
                  <a:lnTo>
                    <a:pt x="1292" y="863"/>
                  </a:lnTo>
                  <a:lnTo>
                    <a:pt x="1223" y="897"/>
                  </a:lnTo>
                  <a:lnTo>
                    <a:pt x="1154" y="927"/>
                  </a:lnTo>
                  <a:lnTo>
                    <a:pt x="1154" y="787"/>
                  </a:lnTo>
                  <a:lnTo>
                    <a:pt x="1254" y="745"/>
                  </a:lnTo>
                  <a:lnTo>
                    <a:pt x="1353" y="692"/>
                  </a:lnTo>
                  <a:lnTo>
                    <a:pt x="1452" y="639"/>
                  </a:lnTo>
                  <a:lnTo>
                    <a:pt x="1539" y="586"/>
                  </a:lnTo>
                  <a:lnTo>
                    <a:pt x="1610" y="532"/>
                  </a:lnTo>
                  <a:lnTo>
                    <a:pt x="1664" y="483"/>
                  </a:lnTo>
                  <a:lnTo>
                    <a:pt x="1694" y="438"/>
                  </a:lnTo>
                  <a:lnTo>
                    <a:pt x="1694" y="399"/>
                  </a:lnTo>
                  <a:lnTo>
                    <a:pt x="1657" y="339"/>
                  </a:lnTo>
                  <a:lnTo>
                    <a:pt x="1607" y="290"/>
                  </a:lnTo>
                  <a:lnTo>
                    <a:pt x="1551" y="256"/>
                  </a:lnTo>
                  <a:lnTo>
                    <a:pt x="1485" y="229"/>
                  </a:lnTo>
                  <a:lnTo>
                    <a:pt x="1417" y="214"/>
                  </a:lnTo>
                  <a:lnTo>
                    <a:pt x="1349" y="206"/>
                  </a:lnTo>
                  <a:lnTo>
                    <a:pt x="1284" y="202"/>
                  </a:lnTo>
                  <a:lnTo>
                    <a:pt x="1220" y="202"/>
                  </a:lnTo>
                  <a:lnTo>
                    <a:pt x="1205" y="202"/>
                  </a:lnTo>
                  <a:lnTo>
                    <a:pt x="1189" y="202"/>
                  </a:lnTo>
                  <a:lnTo>
                    <a:pt x="1171" y="202"/>
                  </a:lnTo>
                  <a:lnTo>
                    <a:pt x="1154" y="202"/>
                  </a:lnTo>
                  <a:lnTo>
                    <a:pt x="1154" y="9"/>
                  </a:lnTo>
                  <a:close/>
                  <a:moveTo>
                    <a:pt x="0" y="1099"/>
                  </a:moveTo>
                  <a:lnTo>
                    <a:pt x="49" y="1053"/>
                  </a:lnTo>
                  <a:lnTo>
                    <a:pt x="103" y="992"/>
                  </a:lnTo>
                  <a:lnTo>
                    <a:pt x="164" y="924"/>
                  </a:lnTo>
                  <a:lnTo>
                    <a:pt x="228" y="848"/>
                  </a:lnTo>
                  <a:lnTo>
                    <a:pt x="296" y="764"/>
                  </a:lnTo>
                  <a:lnTo>
                    <a:pt x="369" y="677"/>
                  </a:lnTo>
                  <a:lnTo>
                    <a:pt x="444" y="589"/>
                  </a:lnTo>
                  <a:lnTo>
                    <a:pt x="520" y="502"/>
                  </a:lnTo>
                  <a:lnTo>
                    <a:pt x="601" y="414"/>
                  </a:lnTo>
                  <a:lnTo>
                    <a:pt x="685" y="330"/>
                  </a:lnTo>
                  <a:lnTo>
                    <a:pt x="764" y="251"/>
                  </a:lnTo>
                  <a:lnTo>
                    <a:pt x="843" y="179"/>
                  </a:lnTo>
                  <a:lnTo>
                    <a:pt x="924" y="118"/>
                  </a:lnTo>
                  <a:lnTo>
                    <a:pt x="1003" y="69"/>
                  </a:lnTo>
                  <a:lnTo>
                    <a:pt x="1079" y="31"/>
                  </a:lnTo>
                  <a:lnTo>
                    <a:pt x="1154" y="9"/>
                  </a:lnTo>
                  <a:lnTo>
                    <a:pt x="1154" y="202"/>
                  </a:lnTo>
                  <a:lnTo>
                    <a:pt x="1087" y="221"/>
                  </a:lnTo>
                  <a:lnTo>
                    <a:pt x="1015" y="248"/>
                  </a:lnTo>
                  <a:lnTo>
                    <a:pt x="942" y="281"/>
                  </a:lnTo>
                  <a:lnTo>
                    <a:pt x="875" y="323"/>
                  </a:lnTo>
                  <a:lnTo>
                    <a:pt x="813" y="369"/>
                  </a:lnTo>
                  <a:lnTo>
                    <a:pt x="756" y="419"/>
                  </a:lnTo>
                  <a:lnTo>
                    <a:pt x="710" y="468"/>
                  </a:lnTo>
                  <a:lnTo>
                    <a:pt x="673" y="517"/>
                  </a:lnTo>
                  <a:lnTo>
                    <a:pt x="638" y="589"/>
                  </a:lnTo>
                  <a:lnTo>
                    <a:pt x="619" y="665"/>
                  </a:lnTo>
                  <a:lnTo>
                    <a:pt x="619" y="734"/>
                  </a:lnTo>
                  <a:lnTo>
                    <a:pt x="638" y="791"/>
                  </a:lnTo>
                  <a:lnTo>
                    <a:pt x="673" y="836"/>
                  </a:lnTo>
                  <a:lnTo>
                    <a:pt x="734" y="867"/>
                  </a:lnTo>
                  <a:lnTo>
                    <a:pt x="813" y="870"/>
                  </a:lnTo>
                  <a:lnTo>
                    <a:pt x="919" y="848"/>
                  </a:lnTo>
                  <a:lnTo>
                    <a:pt x="934" y="851"/>
                  </a:lnTo>
                  <a:lnTo>
                    <a:pt x="957" y="848"/>
                  </a:lnTo>
                  <a:lnTo>
                    <a:pt x="984" y="843"/>
                  </a:lnTo>
                  <a:lnTo>
                    <a:pt x="1011" y="836"/>
                  </a:lnTo>
                  <a:lnTo>
                    <a:pt x="1045" y="828"/>
                  </a:lnTo>
                  <a:lnTo>
                    <a:pt x="1079" y="818"/>
                  </a:lnTo>
                  <a:lnTo>
                    <a:pt x="1117" y="802"/>
                  </a:lnTo>
                  <a:lnTo>
                    <a:pt x="1154" y="787"/>
                  </a:lnTo>
                  <a:lnTo>
                    <a:pt x="1154" y="927"/>
                  </a:lnTo>
                  <a:lnTo>
                    <a:pt x="1109" y="947"/>
                  </a:lnTo>
                  <a:lnTo>
                    <a:pt x="1065" y="969"/>
                  </a:lnTo>
                  <a:lnTo>
                    <a:pt x="1018" y="989"/>
                  </a:lnTo>
                  <a:lnTo>
                    <a:pt x="973" y="1011"/>
                  </a:lnTo>
                  <a:lnTo>
                    <a:pt x="927" y="1033"/>
                  </a:lnTo>
                  <a:lnTo>
                    <a:pt x="882" y="1053"/>
                  </a:lnTo>
                  <a:lnTo>
                    <a:pt x="836" y="1075"/>
                  </a:lnTo>
                  <a:lnTo>
                    <a:pt x="791" y="1095"/>
                  </a:lnTo>
                  <a:lnTo>
                    <a:pt x="744" y="1117"/>
                  </a:lnTo>
                  <a:lnTo>
                    <a:pt x="700" y="1140"/>
                  </a:lnTo>
                  <a:lnTo>
                    <a:pt x="653" y="1164"/>
                  </a:lnTo>
                  <a:lnTo>
                    <a:pt x="611" y="1181"/>
                  </a:lnTo>
                  <a:lnTo>
                    <a:pt x="566" y="1205"/>
                  </a:lnTo>
                  <a:lnTo>
                    <a:pt x="520" y="1228"/>
                  </a:lnTo>
                  <a:lnTo>
                    <a:pt x="475" y="1250"/>
                  </a:lnTo>
                  <a:lnTo>
                    <a:pt x="433" y="1273"/>
                  </a:lnTo>
                  <a:lnTo>
                    <a:pt x="384" y="1258"/>
                  </a:lnTo>
                  <a:lnTo>
                    <a:pt x="327" y="1240"/>
                  </a:lnTo>
                  <a:lnTo>
                    <a:pt x="273" y="1216"/>
                  </a:lnTo>
                  <a:lnTo>
                    <a:pt x="217" y="1193"/>
                  </a:lnTo>
                  <a:lnTo>
                    <a:pt x="160" y="1171"/>
                  </a:lnTo>
                  <a:lnTo>
                    <a:pt x="103" y="1149"/>
                  </a:lnTo>
                  <a:lnTo>
                    <a:pt x="49" y="1122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rgbClr val="66A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7"/>
            <p:cNvSpPr>
              <a:spLocks noEditPoints="1"/>
            </p:cNvSpPr>
            <p:nvPr/>
          </p:nvSpPr>
          <p:spPr bwMode="auto">
            <a:xfrm rot="696599">
              <a:off x="3534" y="661"/>
              <a:ext cx="721" cy="409"/>
            </a:xfrm>
            <a:custGeom>
              <a:avLst/>
              <a:gdLst>
                <a:gd name="T0" fmla="*/ 131 w 2165"/>
                <a:gd name="T1" fmla="*/ 0 h 1228"/>
                <a:gd name="T2" fmla="*/ 143 w 2165"/>
                <a:gd name="T3" fmla="*/ 2 h 1228"/>
                <a:gd name="T4" fmla="*/ 161 w 2165"/>
                <a:gd name="T5" fmla="*/ 7 h 1228"/>
                <a:gd name="T6" fmla="*/ 178 w 2165"/>
                <a:gd name="T7" fmla="*/ 14 h 1228"/>
                <a:gd name="T8" fmla="*/ 195 w 2165"/>
                <a:gd name="T9" fmla="*/ 22 h 1228"/>
                <a:gd name="T10" fmla="*/ 213 w 2165"/>
                <a:gd name="T11" fmla="*/ 30 h 1228"/>
                <a:gd name="T12" fmla="*/ 231 w 2165"/>
                <a:gd name="T13" fmla="*/ 38 h 1228"/>
                <a:gd name="T14" fmla="*/ 239 w 2165"/>
                <a:gd name="T15" fmla="*/ 43 h 1228"/>
                <a:gd name="T16" fmla="*/ 226 w 2165"/>
                <a:gd name="T17" fmla="*/ 52 h 1228"/>
                <a:gd name="T18" fmla="*/ 204 w 2165"/>
                <a:gd name="T19" fmla="*/ 62 h 1228"/>
                <a:gd name="T20" fmla="*/ 183 w 2165"/>
                <a:gd name="T21" fmla="*/ 72 h 1228"/>
                <a:gd name="T22" fmla="*/ 161 w 2165"/>
                <a:gd name="T23" fmla="*/ 82 h 1228"/>
                <a:gd name="T24" fmla="*/ 140 w 2165"/>
                <a:gd name="T25" fmla="*/ 92 h 1228"/>
                <a:gd name="T26" fmla="*/ 125 w 2165"/>
                <a:gd name="T27" fmla="*/ 87 h 1228"/>
                <a:gd name="T28" fmla="*/ 143 w 2165"/>
                <a:gd name="T29" fmla="*/ 79 h 1228"/>
                <a:gd name="T30" fmla="*/ 160 w 2165"/>
                <a:gd name="T31" fmla="*/ 70 h 1228"/>
                <a:gd name="T32" fmla="*/ 175 w 2165"/>
                <a:gd name="T33" fmla="*/ 60 h 1228"/>
                <a:gd name="T34" fmla="*/ 186 w 2165"/>
                <a:gd name="T35" fmla="*/ 51 h 1228"/>
                <a:gd name="T36" fmla="*/ 189 w 2165"/>
                <a:gd name="T37" fmla="*/ 44 h 1228"/>
                <a:gd name="T38" fmla="*/ 178 w 2165"/>
                <a:gd name="T39" fmla="*/ 30 h 1228"/>
                <a:gd name="T40" fmla="*/ 156 w 2165"/>
                <a:gd name="T41" fmla="*/ 21 h 1228"/>
                <a:gd name="T42" fmla="*/ 133 w 2165"/>
                <a:gd name="T43" fmla="*/ 19 h 1228"/>
                <a:gd name="T44" fmla="*/ 127 w 2165"/>
                <a:gd name="T45" fmla="*/ 19 h 1228"/>
                <a:gd name="T46" fmla="*/ 0 w 2165"/>
                <a:gd name="T47" fmla="*/ 119 h 1228"/>
                <a:gd name="T48" fmla="*/ 17 w 2165"/>
                <a:gd name="T49" fmla="*/ 100 h 1228"/>
                <a:gd name="T50" fmla="*/ 40 w 2165"/>
                <a:gd name="T51" fmla="*/ 73 h 1228"/>
                <a:gd name="T52" fmla="*/ 66 w 2165"/>
                <a:gd name="T53" fmla="*/ 45 h 1228"/>
                <a:gd name="T54" fmla="*/ 92 w 2165"/>
                <a:gd name="T55" fmla="*/ 19 h 1228"/>
                <a:gd name="T56" fmla="*/ 118 w 2165"/>
                <a:gd name="T57" fmla="*/ 3 h 1228"/>
                <a:gd name="T58" fmla="*/ 117 w 2165"/>
                <a:gd name="T59" fmla="*/ 22 h 1228"/>
                <a:gd name="T60" fmla="*/ 92 w 2165"/>
                <a:gd name="T61" fmla="*/ 34 h 1228"/>
                <a:gd name="T62" fmla="*/ 72 w 2165"/>
                <a:gd name="T63" fmla="*/ 51 h 1228"/>
                <a:gd name="T64" fmla="*/ 62 w 2165"/>
                <a:gd name="T65" fmla="*/ 74 h 1228"/>
                <a:gd name="T66" fmla="*/ 69 w 2165"/>
                <a:gd name="T67" fmla="*/ 94 h 1228"/>
                <a:gd name="T68" fmla="*/ 99 w 2165"/>
                <a:gd name="T69" fmla="*/ 93 h 1228"/>
                <a:gd name="T70" fmla="*/ 106 w 2165"/>
                <a:gd name="T71" fmla="*/ 93 h 1228"/>
                <a:gd name="T72" fmla="*/ 117 w 2165"/>
                <a:gd name="T73" fmla="*/ 90 h 1228"/>
                <a:gd name="T74" fmla="*/ 125 w 2165"/>
                <a:gd name="T75" fmla="*/ 99 h 1228"/>
                <a:gd name="T76" fmla="*/ 110 w 2165"/>
                <a:gd name="T77" fmla="*/ 106 h 1228"/>
                <a:gd name="T78" fmla="*/ 95 w 2165"/>
                <a:gd name="T79" fmla="*/ 113 h 1228"/>
                <a:gd name="T80" fmla="*/ 80 w 2165"/>
                <a:gd name="T81" fmla="*/ 120 h 1228"/>
                <a:gd name="T82" fmla="*/ 65 w 2165"/>
                <a:gd name="T83" fmla="*/ 127 h 1228"/>
                <a:gd name="T84" fmla="*/ 51 w 2165"/>
                <a:gd name="T85" fmla="*/ 134 h 1228"/>
                <a:gd name="T86" fmla="*/ 34 w 2165"/>
                <a:gd name="T87" fmla="*/ 133 h 1228"/>
                <a:gd name="T88" fmla="*/ 16 w 2165"/>
                <a:gd name="T89" fmla="*/ 127 h 1228"/>
                <a:gd name="T90" fmla="*/ 0 w 2165"/>
                <a:gd name="T91" fmla="*/ 119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5" h="1228">
                  <a:moveTo>
                    <a:pt x="1127" y="7"/>
                  </a:moveTo>
                  <a:lnTo>
                    <a:pt x="1154" y="0"/>
                  </a:lnTo>
                  <a:lnTo>
                    <a:pt x="1178" y="0"/>
                  </a:lnTo>
                  <a:lnTo>
                    <a:pt x="1201" y="0"/>
                  </a:lnTo>
                  <a:lnTo>
                    <a:pt x="1227" y="7"/>
                  </a:lnTo>
                  <a:lnTo>
                    <a:pt x="1284" y="19"/>
                  </a:lnTo>
                  <a:lnTo>
                    <a:pt x="1341" y="30"/>
                  </a:lnTo>
                  <a:lnTo>
                    <a:pt x="1393" y="46"/>
                  </a:lnTo>
                  <a:lnTo>
                    <a:pt x="1447" y="64"/>
                  </a:lnTo>
                  <a:lnTo>
                    <a:pt x="1500" y="84"/>
                  </a:lnTo>
                  <a:lnTo>
                    <a:pt x="1553" y="103"/>
                  </a:lnTo>
                  <a:lnTo>
                    <a:pt x="1607" y="125"/>
                  </a:lnTo>
                  <a:lnTo>
                    <a:pt x="1657" y="145"/>
                  </a:lnTo>
                  <a:lnTo>
                    <a:pt x="1709" y="170"/>
                  </a:lnTo>
                  <a:lnTo>
                    <a:pt x="1763" y="194"/>
                  </a:lnTo>
                  <a:lnTo>
                    <a:pt x="1812" y="217"/>
                  </a:lnTo>
                  <a:lnTo>
                    <a:pt x="1865" y="244"/>
                  </a:lnTo>
                  <a:lnTo>
                    <a:pt x="1918" y="266"/>
                  </a:lnTo>
                  <a:lnTo>
                    <a:pt x="1975" y="293"/>
                  </a:lnTo>
                  <a:lnTo>
                    <a:pt x="2028" y="318"/>
                  </a:lnTo>
                  <a:lnTo>
                    <a:pt x="2086" y="342"/>
                  </a:lnTo>
                  <a:lnTo>
                    <a:pt x="2135" y="368"/>
                  </a:lnTo>
                  <a:lnTo>
                    <a:pt x="2153" y="377"/>
                  </a:lnTo>
                  <a:lnTo>
                    <a:pt x="2158" y="384"/>
                  </a:lnTo>
                  <a:lnTo>
                    <a:pt x="2165" y="407"/>
                  </a:lnTo>
                  <a:lnTo>
                    <a:pt x="2101" y="437"/>
                  </a:lnTo>
                  <a:lnTo>
                    <a:pt x="2037" y="468"/>
                  </a:lnTo>
                  <a:lnTo>
                    <a:pt x="1971" y="498"/>
                  </a:lnTo>
                  <a:lnTo>
                    <a:pt x="1906" y="528"/>
                  </a:lnTo>
                  <a:lnTo>
                    <a:pt x="1842" y="558"/>
                  </a:lnTo>
                  <a:lnTo>
                    <a:pt x="1778" y="589"/>
                  </a:lnTo>
                  <a:lnTo>
                    <a:pt x="1714" y="619"/>
                  </a:lnTo>
                  <a:lnTo>
                    <a:pt x="1648" y="649"/>
                  </a:lnTo>
                  <a:lnTo>
                    <a:pt x="1580" y="680"/>
                  </a:lnTo>
                  <a:lnTo>
                    <a:pt x="1516" y="710"/>
                  </a:lnTo>
                  <a:lnTo>
                    <a:pt x="1450" y="740"/>
                  </a:lnTo>
                  <a:lnTo>
                    <a:pt x="1386" y="772"/>
                  </a:lnTo>
                  <a:lnTo>
                    <a:pt x="1322" y="802"/>
                  </a:lnTo>
                  <a:lnTo>
                    <a:pt x="1257" y="831"/>
                  </a:lnTo>
                  <a:lnTo>
                    <a:pt x="1193" y="863"/>
                  </a:lnTo>
                  <a:lnTo>
                    <a:pt x="1127" y="893"/>
                  </a:lnTo>
                  <a:lnTo>
                    <a:pt x="1127" y="782"/>
                  </a:lnTo>
                  <a:lnTo>
                    <a:pt x="1178" y="760"/>
                  </a:lnTo>
                  <a:lnTo>
                    <a:pt x="1230" y="737"/>
                  </a:lnTo>
                  <a:lnTo>
                    <a:pt x="1284" y="715"/>
                  </a:lnTo>
                  <a:lnTo>
                    <a:pt x="1337" y="688"/>
                  </a:lnTo>
                  <a:lnTo>
                    <a:pt x="1390" y="658"/>
                  </a:lnTo>
                  <a:lnTo>
                    <a:pt x="1443" y="631"/>
                  </a:lnTo>
                  <a:lnTo>
                    <a:pt x="1492" y="600"/>
                  </a:lnTo>
                  <a:lnTo>
                    <a:pt x="1539" y="570"/>
                  </a:lnTo>
                  <a:lnTo>
                    <a:pt x="1580" y="543"/>
                  </a:lnTo>
                  <a:lnTo>
                    <a:pt x="1618" y="513"/>
                  </a:lnTo>
                  <a:lnTo>
                    <a:pt x="1648" y="486"/>
                  </a:lnTo>
                  <a:lnTo>
                    <a:pt x="1675" y="459"/>
                  </a:lnTo>
                  <a:lnTo>
                    <a:pt x="1694" y="437"/>
                  </a:lnTo>
                  <a:lnTo>
                    <a:pt x="1706" y="414"/>
                  </a:lnTo>
                  <a:lnTo>
                    <a:pt x="1709" y="395"/>
                  </a:lnTo>
                  <a:lnTo>
                    <a:pt x="1702" y="377"/>
                  </a:lnTo>
                  <a:lnTo>
                    <a:pt x="1660" y="315"/>
                  </a:lnTo>
                  <a:lnTo>
                    <a:pt x="1607" y="266"/>
                  </a:lnTo>
                  <a:lnTo>
                    <a:pt x="1546" y="232"/>
                  </a:lnTo>
                  <a:lnTo>
                    <a:pt x="1477" y="205"/>
                  </a:lnTo>
                  <a:lnTo>
                    <a:pt x="1405" y="187"/>
                  </a:lnTo>
                  <a:lnTo>
                    <a:pt x="1334" y="178"/>
                  </a:lnTo>
                  <a:lnTo>
                    <a:pt x="1265" y="170"/>
                  </a:lnTo>
                  <a:lnTo>
                    <a:pt x="1201" y="170"/>
                  </a:lnTo>
                  <a:lnTo>
                    <a:pt x="1181" y="170"/>
                  </a:lnTo>
                  <a:lnTo>
                    <a:pt x="1166" y="170"/>
                  </a:lnTo>
                  <a:lnTo>
                    <a:pt x="1147" y="175"/>
                  </a:lnTo>
                  <a:lnTo>
                    <a:pt x="1127" y="178"/>
                  </a:lnTo>
                  <a:lnTo>
                    <a:pt x="1127" y="7"/>
                  </a:lnTo>
                  <a:close/>
                  <a:moveTo>
                    <a:pt x="0" y="1068"/>
                  </a:moveTo>
                  <a:lnTo>
                    <a:pt x="46" y="1021"/>
                  </a:lnTo>
                  <a:lnTo>
                    <a:pt x="98" y="965"/>
                  </a:lnTo>
                  <a:lnTo>
                    <a:pt x="155" y="900"/>
                  </a:lnTo>
                  <a:lnTo>
                    <a:pt x="219" y="824"/>
                  </a:lnTo>
                  <a:lnTo>
                    <a:pt x="288" y="745"/>
                  </a:lnTo>
                  <a:lnTo>
                    <a:pt x="360" y="661"/>
                  </a:lnTo>
                  <a:lnTo>
                    <a:pt x="436" y="574"/>
                  </a:lnTo>
                  <a:lnTo>
                    <a:pt x="513" y="486"/>
                  </a:lnTo>
                  <a:lnTo>
                    <a:pt x="592" y="402"/>
                  </a:lnTo>
                  <a:lnTo>
                    <a:pt x="673" y="323"/>
                  </a:lnTo>
                  <a:lnTo>
                    <a:pt x="752" y="244"/>
                  </a:lnTo>
                  <a:lnTo>
                    <a:pt x="831" y="175"/>
                  </a:lnTo>
                  <a:lnTo>
                    <a:pt x="907" y="114"/>
                  </a:lnTo>
                  <a:lnTo>
                    <a:pt x="984" y="64"/>
                  </a:lnTo>
                  <a:lnTo>
                    <a:pt x="1060" y="30"/>
                  </a:lnTo>
                  <a:lnTo>
                    <a:pt x="1127" y="7"/>
                  </a:lnTo>
                  <a:lnTo>
                    <a:pt x="1127" y="178"/>
                  </a:lnTo>
                  <a:lnTo>
                    <a:pt x="1055" y="197"/>
                  </a:lnTo>
                  <a:lnTo>
                    <a:pt x="979" y="224"/>
                  </a:lnTo>
                  <a:lnTo>
                    <a:pt x="907" y="262"/>
                  </a:lnTo>
                  <a:lnTo>
                    <a:pt x="831" y="308"/>
                  </a:lnTo>
                  <a:lnTo>
                    <a:pt x="764" y="353"/>
                  </a:lnTo>
                  <a:lnTo>
                    <a:pt x="702" y="402"/>
                  </a:lnTo>
                  <a:lnTo>
                    <a:pt x="653" y="456"/>
                  </a:lnTo>
                  <a:lnTo>
                    <a:pt x="619" y="505"/>
                  </a:lnTo>
                  <a:lnTo>
                    <a:pt x="581" y="589"/>
                  </a:lnTo>
                  <a:lnTo>
                    <a:pt x="562" y="668"/>
                  </a:lnTo>
                  <a:lnTo>
                    <a:pt x="557" y="745"/>
                  </a:lnTo>
                  <a:lnTo>
                    <a:pt x="581" y="806"/>
                  </a:lnTo>
                  <a:lnTo>
                    <a:pt x="623" y="851"/>
                  </a:lnTo>
                  <a:lnTo>
                    <a:pt x="688" y="878"/>
                  </a:lnTo>
                  <a:lnTo>
                    <a:pt x="774" y="873"/>
                  </a:lnTo>
                  <a:lnTo>
                    <a:pt x="892" y="839"/>
                  </a:lnTo>
                  <a:lnTo>
                    <a:pt x="907" y="843"/>
                  </a:lnTo>
                  <a:lnTo>
                    <a:pt x="930" y="843"/>
                  </a:lnTo>
                  <a:lnTo>
                    <a:pt x="957" y="839"/>
                  </a:lnTo>
                  <a:lnTo>
                    <a:pt x="984" y="831"/>
                  </a:lnTo>
                  <a:lnTo>
                    <a:pt x="1018" y="824"/>
                  </a:lnTo>
                  <a:lnTo>
                    <a:pt x="1052" y="814"/>
                  </a:lnTo>
                  <a:lnTo>
                    <a:pt x="1090" y="799"/>
                  </a:lnTo>
                  <a:lnTo>
                    <a:pt x="1127" y="782"/>
                  </a:lnTo>
                  <a:lnTo>
                    <a:pt x="1127" y="893"/>
                  </a:lnTo>
                  <a:lnTo>
                    <a:pt x="1082" y="912"/>
                  </a:lnTo>
                  <a:lnTo>
                    <a:pt x="1038" y="935"/>
                  </a:lnTo>
                  <a:lnTo>
                    <a:pt x="991" y="954"/>
                  </a:lnTo>
                  <a:lnTo>
                    <a:pt x="949" y="977"/>
                  </a:lnTo>
                  <a:lnTo>
                    <a:pt x="904" y="996"/>
                  </a:lnTo>
                  <a:lnTo>
                    <a:pt x="858" y="1018"/>
                  </a:lnTo>
                  <a:lnTo>
                    <a:pt x="813" y="1038"/>
                  </a:lnTo>
                  <a:lnTo>
                    <a:pt x="767" y="1060"/>
                  </a:lnTo>
                  <a:lnTo>
                    <a:pt x="722" y="1083"/>
                  </a:lnTo>
                  <a:lnTo>
                    <a:pt x="676" y="1102"/>
                  </a:lnTo>
                  <a:lnTo>
                    <a:pt x="634" y="1125"/>
                  </a:lnTo>
                  <a:lnTo>
                    <a:pt x="589" y="1144"/>
                  </a:lnTo>
                  <a:lnTo>
                    <a:pt x="542" y="1166"/>
                  </a:lnTo>
                  <a:lnTo>
                    <a:pt x="498" y="1186"/>
                  </a:lnTo>
                  <a:lnTo>
                    <a:pt x="456" y="1208"/>
                  </a:lnTo>
                  <a:lnTo>
                    <a:pt x="409" y="1228"/>
                  </a:lnTo>
                  <a:lnTo>
                    <a:pt x="360" y="1216"/>
                  </a:lnTo>
                  <a:lnTo>
                    <a:pt x="308" y="1196"/>
                  </a:lnTo>
                  <a:lnTo>
                    <a:pt x="254" y="1181"/>
                  </a:lnTo>
                  <a:lnTo>
                    <a:pt x="201" y="1159"/>
                  </a:lnTo>
                  <a:lnTo>
                    <a:pt x="148" y="1140"/>
                  </a:lnTo>
                  <a:lnTo>
                    <a:pt x="95" y="1117"/>
                  </a:lnTo>
                  <a:lnTo>
                    <a:pt x="46" y="1090"/>
                  </a:lnTo>
                  <a:lnTo>
                    <a:pt x="0" y="1068"/>
                  </a:lnTo>
                  <a:close/>
                </a:path>
              </a:pathLst>
            </a:custGeom>
            <a:solidFill>
              <a:srgbClr val="70A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8"/>
            <p:cNvSpPr>
              <a:spLocks noEditPoints="1"/>
            </p:cNvSpPr>
            <p:nvPr/>
          </p:nvSpPr>
          <p:spPr bwMode="auto">
            <a:xfrm rot="696599">
              <a:off x="3541" y="664"/>
              <a:ext cx="700" cy="397"/>
            </a:xfrm>
            <a:custGeom>
              <a:avLst/>
              <a:gdLst>
                <a:gd name="T0" fmla="*/ 125 w 2101"/>
                <a:gd name="T1" fmla="*/ 0 h 1192"/>
                <a:gd name="T2" fmla="*/ 130 w 2101"/>
                <a:gd name="T3" fmla="*/ 0 h 1192"/>
                <a:gd name="T4" fmla="*/ 139 w 2101"/>
                <a:gd name="T5" fmla="*/ 2 h 1192"/>
                <a:gd name="T6" fmla="*/ 151 w 2101"/>
                <a:gd name="T7" fmla="*/ 5 h 1192"/>
                <a:gd name="T8" fmla="*/ 162 w 2101"/>
                <a:gd name="T9" fmla="*/ 9 h 1192"/>
                <a:gd name="T10" fmla="*/ 173 w 2101"/>
                <a:gd name="T11" fmla="*/ 13 h 1192"/>
                <a:gd name="T12" fmla="*/ 184 w 2101"/>
                <a:gd name="T13" fmla="*/ 18 h 1192"/>
                <a:gd name="T14" fmla="*/ 196 w 2101"/>
                <a:gd name="T15" fmla="*/ 23 h 1192"/>
                <a:gd name="T16" fmla="*/ 207 w 2101"/>
                <a:gd name="T17" fmla="*/ 29 h 1192"/>
                <a:gd name="T18" fmla="*/ 219 w 2101"/>
                <a:gd name="T19" fmla="*/ 34 h 1192"/>
                <a:gd name="T20" fmla="*/ 230 w 2101"/>
                <a:gd name="T21" fmla="*/ 40 h 1192"/>
                <a:gd name="T22" fmla="*/ 233 w 2101"/>
                <a:gd name="T23" fmla="*/ 41 h 1192"/>
                <a:gd name="T24" fmla="*/ 123 w 2101"/>
                <a:gd name="T25" fmla="*/ 94 h 1192"/>
                <a:gd name="T26" fmla="*/ 129 w 2101"/>
                <a:gd name="T27" fmla="*/ 83 h 1192"/>
                <a:gd name="T28" fmla="*/ 141 w 2101"/>
                <a:gd name="T29" fmla="*/ 78 h 1192"/>
                <a:gd name="T30" fmla="*/ 154 w 2101"/>
                <a:gd name="T31" fmla="*/ 71 h 1192"/>
                <a:gd name="T32" fmla="*/ 166 w 2101"/>
                <a:gd name="T33" fmla="*/ 64 h 1192"/>
                <a:gd name="T34" fmla="*/ 176 w 2101"/>
                <a:gd name="T35" fmla="*/ 58 h 1192"/>
                <a:gd name="T36" fmla="*/ 184 w 2101"/>
                <a:gd name="T37" fmla="*/ 51 h 1192"/>
                <a:gd name="T38" fmla="*/ 189 w 2101"/>
                <a:gd name="T39" fmla="*/ 46 h 1192"/>
                <a:gd name="T40" fmla="*/ 191 w 2101"/>
                <a:gd name="T41" fmla="*/ 41 h 1192"/>
                <a:gd name="T42" fmla="*/ 185 w 2101"/>
                <a:gd name="T43" fmla="*/ 32 h 1192"/>
                <a:gd name="T44" fmla="*/ 172 w 2101"/>
                <a:gd name="T45" fmla="*/ 23 h 1192"/>
                <a:gd name="T46" fmla="*/ 155 w 2101"/>
                <a:gd name="T47" fmla="*/ 18 h 1192"/>
                <a:gd name="T48" fmla="*/ 138 w 2101"/>
                <a:gd name="T49" fmla="*/ 16 h 1192"/>
                <a:gd name="T50" fmla="*/ 130 w 2101"/>
                <a:gd name="T51" fmla="*/ 16 h 1192"/>
                <a:gd name="T52" fmla="*/ 125 w 2101"/>
                <a:gd name="T53" fmla="*/ 17 h 1192"/>
                <a:gd name="T54" fmla="*/ 123 w 2101"/>
                <a:gd name="T55" fmla="*/ 1 h 1192"/>
                <a:gd name="T56" fmla="*/ 5 w 2101"/>
                <a:gd name="T57" fmla="*/ 110 h 1192"/>
                <a:gd name="T58" fmla="*/ 18 w 2101"/>
                <a:gd name="T59" fmla="*/ 97 h 1192"/>
                <a:gd name="T60" fmla="*/ 32 w 2101"/>
                <a:gd name="T61" fmla="*/ 80 h 1192"/>
                <a:gd name="T62" fmla="*/ 48 w 2101"/>
                <a:gd name="T63" fmla="*/ 62 h 1192"/>
                <a:gd name="T64" fmla="*/ 65 w 2101"/>
                <a:gd name="T65" fmla="*/ 43 h 1192"/>
                <a:gd name="T66" fmla="*/ 82 w 2101"/>
                <a:gd name="T67" fmla="*/ 27 h 1192"/>
                <a:gd name="T68" fmla="*/ 99 w 2101"/>
                <a:gd name="T69" fmla="*/ 13 h 1192"/>
                <a:gd name="T70" fmla="*/ 115 w 2101"/>
                <a:gd name="T71" fmla="*/ 3 h 1192"/>
                <a:gd name="T72" fmla="*/ 123 w 2101"/>
                <a:gd name="T73" fmla="*/ 17 h 1192"/>
                <a:gd name="T74" fmla="*/ 106 w 2101"/>
                <a:gd name="T75" fmla="*/ 23 h 1192"/>
                <a:gd name="T76" fmla="*/ 88 w 2101"/>
                <a:gd name="T77" fmla="*/ 32 h 1192"/>
                <a:gd name="T78" fmla="*/ 73 w 2101"/>
                <a:gd name="T79" fmla="*/ 44 h 1192"/>
                <a:gd name="T80" fmla="*/ 63 w 2101"/>
                <a:gd name="T81" fmla="*/ 56 h 1192"/>
                <a:gd name="T82" fmla="*/ 56 w 2101"/>
                <a:gd name="T83" fmla="*/ 75 h 1192"/>
                <a:gd name="T84" fmla="*/ 58 w 2101"/>
                <a:gd name="T85" fmla="*/ 91 h 1192"/>
                <a:gd name="T86" fmla="*/ 71 w 2101"/>
                <a:gd name="T87" fmla="*/ 99 h 1192"/>
                <a:gd name="T88" fmla="*/ 97 w 2101"/>
                <a:gd name="T89" fmla="*/ 93 h 1192"/>
                <a:gd name="T90" fmla="*/ 101 w 2101"/>
                <a:gd name="T91" fmla="*/ 93 h 1192"/>
                <a:gd name="T92" fmla="*/ 107 w 2101"/>
                <a:gd name="T93" fmla="*/ 91 h 1192"/>
                <a:gd name="T94" fmla="*/ 114 w 2101"/>
                <a:gd name="T95" fmla="*/ 89 h 1192"/>
                <a:gd name="T96" fmla="*/ 123 w 2101"/>
                <a:gd name="T97" fmla="*/ 86 h 1192"/>
                <a:gd name="T98" fmla="*/ 44 w 2101"/>
                <a:gd name="T99" fmla="*/ 132 h 1192"/>
                <a:gd name="T100" fmla="*/ 33 w 2101"/>
                <a:gd name="T101" fmla="*/ 129 h 1192"/>
                <a:gd name="T102" fmla="*/ 22 w 2101"/>
                <a:gd name="T103" fmla="*/ 125 h 1192"/>
                <a:gd name="T104" fmla="*/ 11 w 2101"/>
                <a:gd name="T105" fmla="*/ 120 h 1192"/>
                <a:gd name="T106" fmla="*/ 0 w 2101"/>
                <a:gd name="T107" fmla="*/ 116 h 11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01" h="1192">
                  <a:moveTo>
                    <a:pt x="1105" y="7"/>
                  </a:moveTo>
                  <a:lnTo>
                    <a:pt x="1129" y="3"/>
                  </a:lnTo>
                  <a:lnTo>
                    <a:pt x="1152" y="0"/>
                  </a:lnTo>
                  <a:lnTo>
                    <a:pt x="1174" y="0"/>
                  </a:lnTo>
                  <a:lnTo>
                    <a:pt x="1193" y="7"/>
                  </a:lnTo>
                  <a:lnTo>
                    <a:pt x="1250" y="18"/>
                  </a:lnTo>
                  <a:lnTo>
                    <a:pt x="1304" y="30"/>
                  </a:lnTo>
                  <a:lnTo>
                    <a:pt x="1356" y="45"/>
                  </a:lnTo>
                  <a:lnTo>
                    <a:pt x="1410" y="60"/>
                  </a:lnTo>
                  <a:lnTo>
                    <a:pt x="1463" y="79"/>
                  </a:lnTo>
                  <a:lnTo>
                    <a:pt x="1512" y="99"/>
                  </a:lnTo>
                  <a:lnTo>
                    <a:pt x="1561" y="116"/>
                  </a:lnTo>
                  <a:lnTo>
                    <a:pt x="1611" y="140"/>
                  </a:lnTo>
                  <a:lnTo>
                    <a:pt x="1660" y="163"/>
                  </a:lnTo>
                  <a:lnTo>
                    <a:pt x="1714" y="185"/>
                  </a:lnTo>
                  <a:lnTo>
                    <a:pt x="1763" y="208"/>
                  </a:lnTo>
                  <a:lnTo>
                    <a:pt x="1813" y="232"/>
                  </a:lnTo>
                  <a:lnTo>
                    <a:pt x="1865" y="257"/>
                  </a:lnTo>
                  <a:lnTo>
                    <a:pt x="1916" y="281"/>
                  </a:lnTo>
                  <a:lnTo>
                    <a:pt x="1973" y="306"/>
                  </a:lnTo>
                  <a:lnTo>
                    <a:pt x="2025" y="330"/>
                  </a:lnTo>
                  <a:lnTo>
                    <a:pt x="2074" y="356"/>
                  </a:lnTo>
                  <a:lnTo>
                    <a:pt x="2094" y="360"/>
                  </a:lnTo>
                  <a:lnTo>
                    <a:pt x="2097" y="365"/>
                  </a:lnTo>
                  <a:lnTo>
                    <a:pt x="2101" y="383"/>
                  </a:lnTo>
                  <a:lnTo>
                    <a:pt x="1105" y="851"/>
                  </a:lnTo>
                  <a:lnTo>
                    <a:pt x="1105" y="775"/>
                  </a:lnTo>
                  <a:lnTo>
                    <a:pt x="1159" y="752"/>
                  </a:lnTo>
                  <a:lnTo>
                    <a:pt x="1216" y="728"/>
                  </a:lnTo>
                  <a:lnTo>
                    <a:pt x="1273" y="703"/>
                  </a:lnTo>
                  <a:lnTo>
                    <a:pt x="1330" y="671"/>
                  </a:lnTo>
                  <a:lnTo>
                    <a:pt x="1386" y="641"/>
                  </a:lnTo>
                  <a:lnTo>
                    <a:pt x="1440" y="612"/>
                  </a:lnTo>
                  <a:lnTo>
                    <a:pt x="1494" y="580"/>
                  </a:lnTo>
                  <a:lnTo>
                    <a:pt x="1543" y="550"/>
                  </a:lnTo>
                  <a:lnTo>
                    <a:pt x="1588" y="520"/>
                  </a:lnTo>
                  <a:lnTo>
                    <a:pt x="1626" y="489"/>
                  </a:lnTo>
                  <a:lnTo>
                    <a:pt x="1660" y="459"/>
                  </a:lnTo>
                  <a:lnTo>
                    <a:pt x="1687" y="432"/>
                  </a:lnTo>
                  <a:lnTo>
                    <a:pt x="1706" y="410"/>
                  </a:lnTo>
                  <a:lnTo>
                    <a:pt x="1717" y="387"/>
                  </a:lnTo>
                  <a:lnTo>
                    <a:pt x="1717" y="365"/>
                  </a:lnTo>
                  <a:lnTo>
                    <a:pt x="1706" y="348"/>
                  </a:lnTo>
                  <a:lnTo>
                    <a:pt x="1668" y="288"/>
                  </a:lnTo>
                  <a:lnTo>
                    <a:pt x="1611" y="239"/>
                  </a:lnTo>
                  <a:lnTo>
                    <a:pt x="1546" y="205"/>
                  </a:lnTo>
                  <a:lnTo>
                    <a:pt x="1470" y="175"/>
                  </a:lnTo>
                  <a:lnTo>
                    <a:pt x="1395" y="158"/>
                  </a:lnTo>
                  <a:lnTo>
                    <a:pt x="1315" y="148"/>
                  </a:lnTo>
                  <a:lnTo>
                    <a:pt x="1246" y="140"/>
                  </a:lnTo>
                  <a:lnTo>
                    <a:pt x="1182" y="140"/>
                  </a:lnTo>
                  <a:lnTo>
                    <a:pt x="1167" y="140"/>
                  </a:lnTo>
                  <a:lnTo>
                    <a:pt x="1147" y="143"/>
                  </a:lnTo>
                  <a:lnTo>
                    <a:pt x="1129" y="151"/>
                  </a:lnTo>
                  <a:lnTo>
                    <a:pt x="1105" y="155"/>
                  </a:lnTo>
                  <a:lnTo>
                    <a:pt x="1105" y="7"/>
                  </a:lnTo>
                  <a:close/>
                  <a:moveTo>
                    <a:pt x="0" y="1041"/>
                  </a:moveTo>
                  <a:lnTo>
                    <a:pt x="46" y="994"/>
                  </a:lnTo>
                  <a:lnTo>
                    <a:pt x="99" y="942"/>
                  </a:lnTo>
                  <a:lnTo>
                    <a:pt x="160" y="876"/>
                  </a:lnTo>
                  <a:lnTo>
                    <a:pt x="221" y="804"/>
                  </a:lnTo>
                  <a:lnTo>
                    <a:pt x="289" y="725"/>
                  </a:lnTo>
                  <a:lnTo>
                    <a:pt x="362" y="641"/>
                  </a:lnTo>
                  <a:lnTo>
                    <a:pt x="434" y="558"/>
                  </a:lnTo>
                  <a:lnTo>
                    <a:pt x="510" y="474"/>
                  </a:lnTo>
                  <a:lnTo>
                    <a:pt x="585" y="390"/>
                  </a:lnTo>
                  <a:lnTo>
                    <a:pt x="666" y="315"/>
                  </a:lnTo>
                  <a:lnTo>
                    <a:pt x="742" y="239"/>
                  </a:lnTo>
                  <a:lnTo>
                    <a:pt x="817" y="170"/>
                  </a:lnTo>
                  <a:lnTo>
                    <a:pt x="893" y="113"/>
                  </a:lnTo>
                  <a:lnTo>
                    <a:pt x="969" y="64"/>
                  </a:lnTo>
                  <a:lnTo>
                    <a:pt x="1038" y="30"/>
                  </a:lnTo>
                  <a:lnTo>
                    <a:pt x="1105" y="7"/>
                  </a:lnTo>
                  <a:lnTo>
                    <a:pt x="1105" y="155"/>
                  </a:lnTo>
                  <a:lnTo>
                    <a:pt x="1033" y="175"/>
                  </a:lnTo>
                  <a:lnTo>
                    <a:pt x="954" y="205"/>
                  </a:lnTo>
                  <a:lnTo>
                    <a:pt x="875" y="247"/>
                  </a:lnTo>
                  <a:lnTo>
                    <a:pt x="794" y="291"/>
                  </a:lnTo>
                  <a:lnTo>
                    <a:pt x="722" y="341"/>
                  </a:lnTo>
                  <a:lnTo>
                    <a:pt x="658" y="395"/>
                  </a:lnTo>
                  <a:lnTo>
                    <a:pt x="604" y="447"/>
                  </a:lnTo>
                  <a:lnTo>
                    <a:pt x="567" y="501"/>
                  </a:lnTo>
                  <a:lnTo>
                    <a:pt x="525" y="592"/>
                  </a:lnTo>
                  <a:lnTo>
                    <a:pt x="506" y="679"/>
                  </a:lnTo>
                  <a:lnTo>
                    <a:pt x="503" y="755"/>
                  </a:lnTo>
                  <a:lnTo>
                    <a:pt x="525" y="819"/>
                  </a:lnTo>
                  <a:lnTo>
                    <a:pt x="570" y="866"/>
                  </a:lnTo>
                  <a:lnTo>
                    <a:pt x="643" y="888"/>
                  </a:lnTo>
                  <a:lnTo>
                    <a:pt x="745" y="881"/>
                  </a:lnTo>
                  <a:lnTo>
                    <a:pt x="875" y="839"/>
                  </a:lnTo>
                  <a:lnTo>
                    <a:pt x="890" y="839"/>
                  </a:lnTo>
                  <a:lnTo>
                    <a:pt x="912" y="839"/>
                  </a:lnTo>
                  <a:lnTo>
                    <a:pt x="935" y="831"/>
                  </a:lnTo>
                  <a:lnTo>
                    <a:pt x="966" y="824"/>
                  </a:lnTo>
                  <a:lnTo>
                    <a:pt x="996" y="816"/>
                  </a:lnTo>
                  <a:lnTo>
                    <a:pt x="1030" y="804"/>
                  </a:lnTo>
                  <a:lnTo>
                    <a:pt x="1068" y="790"/>
                  </a:lnTo>
                  <a:lnTo>
                    <a:pt x="1105" y="775"/>
                  </a:lnTo>
                  <a:lnTo>
                    <a:pt x="1105" y="851"/>
                  </a:lnTo>
                  <a:lnTo>
                    <a:pt x="395" y="1192"/>
                  </a:lnTo>
                  <a:lnTo>
                    <a:pt x="345" y="1177"/>
                  </a:lnTo>
                  <a:lnTo>
                    <a:pt x="296" y="1162"/>
                  </a:lnTo>
                  <a:lnTo>
                    <a:pt x="247" y="1143"/>
                  </a:lnTo>
                  <a:lnTo>
                    <a:pt x="194" y="1125"/>
                  </a:lnTo>
                  <a:lnTo>
                    <a:pt x="145" y="1105"/>
                  </a:lnTo>
                  <a:lnTo>
                    <a:pt x="96" y="1083"/>
                  </a:lnTo>
                  <a:lnTo>
                    <a:pt x="46" y="1063"/>
                  </a:lnTo>
                  <a:lnTo>
                    <a:pt x="0" y="1041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9"/>
            <p:cNvSpPr>
              <a:spLocks/>
            </p:cNvSpPr>
            <p:nvPr/>
          </p:nvSpPr>
          <p:spPr bwMode="auto">
            <a:xfrm rot="696599">
              <a:off x="2083" y="954"/>
              <a:ext cx="1432" cy="871"/>
            </a:xfrm>
            <a:custGeom>
              <a:avLst/>
              <a:gdLst>
                <a:gd name="T0" fmla="*/ 399 w 4294"/>
                <a:gd name="T1" fmla="*/ 86 h 2614"/>
                <a:gd name="T2" fmla="*/ 409 w 4294"/>
                <a:gd name="T3" fmla="*/ 74 h 2614"/>
                <a:gd name="T4" fmla="*/ 419 w 4294"/>
                <a:gd name="T5" fmla="*/ 63 h 2614"/>
                <a:gd name="T6" fmla="*/ 430 w 4294"/>
                <a:gd name="T7" fmla="*/ 51 h 2614"/>
                <a:gd name="T8" fmla="*/ 441 w 4294"/>
                <a:gd name="T9" fmla="*/ 39 h 2614"/>
                <a:gd name="T10" fmla="*/ 451 w 4294"/>
                <a:gd name="T11" fmla="*/ 28 h 2614"/>
                <a:gd name="T12" fmla="*/ 462 w 4294"/>
                <a:gd name="T13" fmla="*/ 17 h 2614"/>
                <a:gd name="T14" fmla="*/ 471 w 4294"/>
                <a:gd name="T15" fmla="*/ 6 h 2614"/>
                <a:gd name="T16" fmla="*/ 477 w 4294"/>
                <a:gd name="T17" fmla="*/ 2 h 2614"/>
                <a:gd name="T18" fmla="*/ 478 w 4294"/>
                <a:gd name="T19" fmla="*/ 7 h 2614"/>
                <a:gd name="T20" fmla="*/ 476 w 4294"/>
                <a:gd name="T21" fmla="*/ 12 h 2614"/>
                <a:gd name="T22" fmla="*/ 473 w 4294"/>
                <a:gd name="T23" fmla="*/ 17 h 2614"/>
                <a:gd name="T24" fmla="*/ 462 w 4294"/>
                <a:gd name="T25" fmla="*/ 28 h 2614"/>
                <a:gd name="T26" fmla="*/ 447 w 4294"/>
                <a:gd name="T27" fmla="*/ 49 h 2614"/>
                <a:gd name="T28" fmla="*/ 432 w 4294"/>
                <a:gd name="T29" fmla="*/ 68 h 2614"/>
                <a:gd name="T30" fmla="*/ 416 w 4294"/>
                <a:gd name="T31" fmla="*/ 87 h 2614"/>
                <a:gd name="T32" fmla="*/ 405 w 4294"/>
                <a:gd name="T33" fmla="*/ 96 h 2614"/>
                <a:gd name="T34" fmla="*/ 403 w 4294"/>
                <a:gd name="T35" fmla="*/ 97 h 2614"/>
                <a:gd name="T36" fmla="*/ 400 w 4294"/>
                <a:gd name="T37" fmla="*/ 98 h 2614"/>
                <a:gd name="T38" fmla="*/ 396 w 4294"/>
                <a:gd name="T39" fmla="*/ 100 h 2614"/>
                <a:gd name="T40" fmla="*/ 393 w 4294"/>
                <a:gd name="T41" fmla="*/ 103 h 2614"/>
                <a:gd name="T42" fmla="*/ 388 w 4294"/>
                <a:gd name="T43" fmla="*/ 107 h 2614"/>
                <a:gd name="T44" fmla="*/ 380 w 4294"/>
                <a:gd name="T45" fmla="*/ 112 h 2614"/>
                <a:gd name="T46" fmla="*/ 370 w 4294"/>
                <a:gd name="T47" fmla="*/ 120 h 2614"/>
                <a:gd name="T48" fmla="*/ 356 w 4294"/>
                <a:gd name="T49" fmla="*/ 129 h 2614"/>
                <a:gd name="T50" fmla="*/ 339 w 4294"/>
                <a:gd name="T51" fmla="*/ 140 h 2614"/>
                <a:gd name="T52" fmla="*/ 321 w 4294"/>
                <a:gd name="T53" fmla="*/ 152 h 2614"/>
                <a:gd name="T54" fmla="*/ 298 w 4294"/>
                <a:gd name="T55" fmla="*/ 165 h 2614"/>
                <a:gd name="T56" fmla="*/ 273 w 4294"/>
                <a:gd name="T57" fmla="*/ 179 h 2614"/>
                <a:gd name="T58" fmla="*/ 246 w 4294"/>
                <a:gd name="T59" fmla="*/ 193 h 2614"/>
                <a:gd name="T60" fmla="*/ 216 w 4294"/>
                <a:gd name="T61" fmla="*/ 208 h 2614"/>
                <a:gd name="T62" fmla="*/ 183 w 4294"/>
                <a:gd name="T63" fmla="*/ 224 h 2614"/>
                <a:gd name="T64" fmla="*/ 148 w 4294"/>
                <a:gd name="T65" fmla="*/ 239 h 2614"/>
                <a:gd name="T66" fmla="*/ 110 w 4294"/>
                <a:gd name="T67" fmla="*/ 254 h 2614"/>
                <a:gd name="T68" fmla="*/ 69 w 4294"/>
                <a:gd name="T69" fmla="*/ 269 h 2614"/>
                <a:gd name="T70" fmla="*/ 27 w 4294"/>
                <a:gd name="T71" fmla="*/ 284 h 2614"/>
                <a:gd name="T72" fmla="*/ 0 w 4294"/>
                <a:gd name="T73" fmla="*/ 288 h 2614"/>
                <a:gd name="T74" fmla="*/ 394 w 4294"/>
                <a:gd name="T75" fmla="*/ 91 h 26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94" h="2614">
                  <a:moveTo>
                    <a:pt x="3545" y="821"/>
                  </a:moveTo>
                  <a:lnTo>
                    <a:pt x="3587" y="771"/>
                  </a:lnTo>
                  <a:lnTo>
                    <a:pt x="3629" y="722"/>
                  </a:lnTo>
                  <a:lnTo>
                    <a:pt x="3673" y="670"/>
                  </a:lnTo>
                  <a:lnTo>
                    <a:pt x="3720" y="620"/>
                  </a:lnTo>
                  <a:lnTo>
                    <a:pt x="3769" y="566"/>
                  </a:lnTo>
                  <a:lnTo>
                    <a:pt x="3818" y="513"/>
                  </a:lnTo>
                  <a:lnTo>
                    <a:pt x="3865" y="460"/>
                  </a:lnTo>
                  <a:lnTo>
                    <a:pt x="3914" y="406"/>
                  </a:lnTo>
                  <a:lnTo>
                    <a:pt x="3964" y="354"/>
                  </a:lnTo>
                  <a:lnTo>
                    <a:pt x="4013" y="300"/>
                  </a:lnTo>
                  <a:lnTo>
                    <a:pt x="4058" y="251"/>
                  </a:lnTo>
                  <a:lnTo>
                    <a:pt x="4104" y="198"/>
                  </a:lnTo>
                  <a:lnTo>
                    <a:pt x="4149" y="149"/>
                  </a:lnTo>
                  <a:lnTo>
                    <a:pt x="4194" y="95"/>
                  </a:lnTo>
                  <a:lnTo>
                    <a:pt x="4236" y="50"/>
                  </a:lnTo>
                  <a:lnTo>
                    <a:pt x="4275" y="0"/>
                  </a:lnTo>
                  <a:lnTo>
                    <a:pt x="4290" y="19"/>
                  </a:lnTo>
                  <a:lnTo>
                    <a:pt x="4294" y="38"/>
                  </a:lnTo>
                  <a:lnTo>
                    <a:pt x="4294" y="61"/>
                  </a:lnTo>
                  <a:lnTo>
                    <a:pt x="4290" y="88"/>
                  </a:lnTo>
                  <a:lnTo>
                    <a:pt x="4282" y="110"/>
                  </a:lnTo>
                  <a:lnTo>
                    <a:pt x="4267" y="130"/>
                  </a:lnTo>
                  <a:lnTo>
                    <a:pt x="4248" y="149"/>
                  </a:lnTo>
                  <a:lnTo>
                    <a:pt x="4233" y="172"/>
                  </a:lnTo>
                  <a:lnTo>
                    <a:pt x="4157" y="255"/>
                  </a:lnTo>
                  <a:lnTo>
                    <a:pt x="4085" y="347"/>
                  </a:lnTo>
                  <a:lnTo>
                    <a:pt x="4016" y="438"/>
                  </a:lnTo>
                  <a:lnTo>
                    <a:pt x="3952" y="525"/>
                  </a:lnTo>
                  <a:lnTo>
                    <a:pt x="3883" y="616"/>
                  </a:lnTo>
                  <a:lnTo>
                    <a:pt x="3811" y="699"/>
                  </a:lnTo>
                  <a:lnTo>
                    <a:pt x="3739" y="783"/>
                  </a:lnTo>
                  <a:lnTo>
                    <a:pt x="3655" y="855"/>
                  </a:lnTo>
                  <a:lnTo>
                    <a:pt x="3644" y="867"/>
                  </a:lnTo>
                  <a:lnTo>
                    <a:pt x="3633" y="870"/>
                  </a:lnTo>
                  <a:lnTo>
                    <a:pt x="3621" y="877"/>
                  </a:lnTo>
                  <a:lnTo>
                    <a:pt x="3606" y="882"/>
                  </a:lnTo>
                  <a:lnTo>
                    <a:pt x="3591" y="885"/>
                  </a:lnTo>
                  <a:lnTo>
                    <a:pt x="3575" y="892"/>
                  </a:lnTo>
                  <a:lnTo>
                    <a:pt x="3560" y="904"/>
                  </a:lnTo>
                  <a:lnTo>
                    <a:pt x="3542" y="919"/>
                  </a:lnTo>
                  <a:lnTo>
                    <a:pt x="3530" y="927"/>
                  </a:lnTo>
                  <a:lnTo>
                    <a:pt x="3515" y="942"/>
                  </a:lnTo>
                  <a:lnTo>
                    <a:pt x="3488" y="961"/>
                  </a:lnTo>
                  <a:lnTo>
                    <a:pt x="3458" y="984"/>
                  </a:lnTo>
                  <a:lnTo>
                    <a:pt x="3419" y="1011"/>
                  </a:lnTo>
                  <a:lnTo>
                    <a:pt x="3377" y="1041"/>
                  </a:lnTo>
                  <a:lnTo>
                    <a:pt x="3325" y="1079"/>
                  </a:lnTo>
                  <a:lnTo>
                    <a:pt x="3268" y="1117"/>
                  </a:lnTo>
                  <a:lnTo>
                    <a:pt x="3204" y="1163"/>
                  </a:lnTo>
                  <a:lnTo>
                    <a:pt x="3135" y="1208"/>
                  </a:lnTo>
                  <a:lnTo>
                    <a:pt x="3054" y="1257"/>
                  </a:lnTo>
                  <a:lnTo>
                    <a:pt x="2972" y="1311"/>
                  </a:lnTo>
                  <a:lnTo>
                    <a:pt x="2884" y="1368"/>
                  </a:lnTo>
                  <a:lnTo>
                    <a:pt x="2785" y="1425"/>
                  </a:lnTo>
                  <a:lnTo>
                    <a:pt x="2683" y="1486"/>
                  </a:lnTo>
                  <a:lnTo>
                    <a:pt x="2576" y="1546"/>
                  </a:lnTo>
                  <a:lnTo>
                    <a:pt x="2459" y="1610"/>
                  </a:lnTo>
                  <a:lnTo>
                    <a:pt x="2341" y="1676"/>
                  </a:lnTo>
                  <a:lnTo>
                    <a:pt x="2212" y="1741"/>
                  </a:lnTo>
                  <a:lnTo>
                    <a:pt x="2079" y="1809"/>
                  </a:lnTo>
                  <a:lnTo>
                    <a:pt x="1942" y="1877"/>
                  </a:lnTo>
                  <a:lnTo>
                    <a:pt x="1798" y="1945"/>
                  </a:lnTo>
                  <a:lnTo>
                    <a:pt x="1645" y="2014"/>
                  </a:lnTo>
                  <a:lnTo>
                    <a:pt x="1490" y="2082"/>
                  </a:lnTo>
                  <a:lnTo>
                    <a:pt x="1327" y="2155"/>
                  </a:lnTo>
                  <a:lnTo>
                    <a:pt x="1159" y="2222"/>
                  </a:lnTo>
                  <a:lnTo>
                    <a:pt x="989" y="2291"/>
                  </a:lnTo>
                  <a:lnTo>
                    <a:pt x="806" y="2355"/>
                  </a:lnTo>
                  <a:lnTo>
                    <a:pt x="624" y="2424"/>
                  </a:lnTo>
                  <a:lnTo>
                    <a:pt x="434" y="2488"/>
                  </a:lnTo>
                  <a:lnTo>
                    <a:pt x="240" y="2553"/>
                  </a:lnTo>
                  <a:lnTo>
                    <a:pt x="39" y="2614"/>
                  </a:lnTo>
                  <a:lnTo>
                    <a:pt x="0" y="2592"/>
                  </a:lnTo>
                  <a:lnTo>
                    <a:pt x="1964" y="1770"/>
                  </a:lnTo>
                  <a:lnTo>
                    <a:pt x="3545" y="821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Freeform 20"/>
            <p:cNvSpPr>
              <a:spLocks/>
            </p:cNvSpPr>
            <p:nvPr/>
          </p:nvSpPr>
          <p:spPr bwMode="auto">
            <a:xfrm rot="696599">
              <a:off x="2077" y="914"/>
              <a:ext cx="1418" cy="899"/>
            </a:xfrm>
            <a:custGeom>
              <a:avLst/>
              <a:gdLst>
                <a:gd name="T0" fmla="*/ 341 w 4255"/>
                <a:gd name="T1" fmla="*/ 81 h 2697"/>
                <a:gd name="T2" fmla="*/ 345 w 4255"/>
                <a:gd name="T3" fmla="*/ 76 h 2697"/>
                <a:gd name="T4" fmla="*/ 349 w 4255"/>
                <a:gd name="T5" fmla="*/ 72 h 2697"/>
                <a:gd name="T6" fmla="*/ 351 w 4255"/>
                <a:gd name="T7" fmla="*/ 66 h 2697"/>
                <a:gd name="T8" fmla="*/ 355 w 4255"/>
                <a:gd name="T9" fmla="*/ 60 h 2697"/>
                <a:gd name="T10" fmla="*/ 361 w 4255"/>
                <a:gd name="T11" fmla="*/ 56 h 2697"/>
                <a:gd name="T12" fmla="*/ 368 w 4255"/>
                <a:gd name="T13" fmla="*/ 52 h 2697"/>
                <a:gd name="T14" fmla="*/ 374 w 4255"/>
                <a:gd name="T15" fmla="*/ 48 h 2697"/>
                <a:gd name="T16" fmla="*/ 384 w 4255"/>
                <a:gd name="T17" fmla="*/ 38 h 2697"/>
                <a:gd name="T18" fmla="*/ 395 w 4255"/>
                <a:gd name="T19" fmla="*/ 27 h 2697"/>
                <a:gd name="T20" fmla="*/ 406 w 4255"/>
                <a:gd name="T21" fmla="*/ 16 h 2697"/>
                <a:gd name="T22" fmla="*/ 417 w 4255"/>
                <a:gd name="T23" fmla="*/ 6 h 2697"/>
                <a:gd name="T24" fmla="*/ 473 w 4255"/>
                <a:gd name="T25" fmla="*/ 20 h 2697"/>
                <a:gd name="T26" fmla="*/ 463 w 4255"/>
                <a:gd name="T27" fmla="*/ 31 h 2697"/>
                <a:gd name="T28" fmla="*/ 454 w 4255"/>
                <a:gd name="T29" fmla="*/ 42 h 2697"/>
                <a:gd name="T30" fmla="*/ 445 w 4255"/>
                <a:gd name="T31" fmla="*/ 52 h 2697"/>
                <a:gd name="T32" fmla="*/ 436 w 4255"/>
                <a:gd name="T33" fmla="*/ 62 h 2697"/>
                <a:gd name="T34" fmla="*/ 427 w 4255"/>
                <a:gd name="T35" fmla="*/ 71 h 2697"/>
                <a:gd name="T36" fmla="*/ 418 w 4255"/>
                <a:gd name="T37" fmla="*/ 81 h 2697"/>
                <a:gd name="T38" fmla="*/ 409 w 4255"/>
                <a:gd name="T39" fmla="*/ 91 h 2697"/>
                <a:gd name="T40" fmla="*/ 399 w 4255"/>
                <a:gd name="T41" fmla="*/ 101 h 2697"/>
                <a:gd name="T42" fmla="*/ 382 w 4255"/>
                <a:gd name="T43" fmla="*/ 116 h 2697"/>
                <a:gd name="T44" fmla="*/ 359 w 4255"/>
                <a:gd name="T45" fmla="*/ 132 h 2697"/>
                <a:gd name="T46" fmla="*/ 332 w 4255"/>
                <a:gd name="T47" fmla="*/ 149 h 2697"/>
                <a:gd name="T48" fmla="*/ 302 w 4255"/>
                <a:gd name="T49" fmla="*/ 168 h 2697"/>
                <a:gd name="T50" fmla="*/ 268 w 4255"/>
                <a:gd name="T51" fmla="*/ 186 h 2697"/>
                <a:gd name="T52" fmla="*/ 233 w 4255"/>
                <a:gd name="T53" fmla="*/ 205 h 2697"/>
                <a:gd name="T54" fmla="*/ 197 w 4255"/>
                <a:gd name="T55" fmla="*/ 223 h 2697"/>
                <a:gd name="T56" fmla="*/ 161 w 4255"/>
                <a:gd name="T57" fmla="*/ 240 h 2697"/>
                <a:gd name="T58" fmla="*/ 149 w 4255"/>
                <a:gd name="T59" fmla="*/ 245 h 2697"/>
                <a:gd name="T60" fmla="*/ 137 w 4255"/>
                <a:gd name="T61" fmla="*/ 250 h 2697"/>
                <a:gd name="T62" fmla="*/ 125 w 4255"/>
                <a:gd name="T63" fmla="*/ 255 h 2697"/>
                <a:gd name="T64" fmla="*/ 114 w 4255"/>
                <a:gd name="T65" fmla="*/ 260 h 2697"/>
                <a:gd name="T66" fmla="*/ 102 w 4255"/>
                <a:gd name="T67" fmla="*/ 264 h 2697"/>
                <a:gd name="T68" fmla="*/ 91 w 4255"/>
                <a:gd name="T69" fmla="*/ 268 h 2697"/>
                <a:gd name="T70" fmla="*/ 81 w 4255"/>
                <a:gd name="T71" fmla="*/ 273 h 2697"/>
                <a:gd name="T72" fmla="*/ 70 w 4255"/>
                <a:gd name="T73" fmla="*/ 277 h 2697"/>
                <a:gd name="T74" fmla="*/ 52 w 4255"/>
                <a:gd name="T75" fmla="*/ 284 h 2697"/>
                <a:gd name="T76" fmla="*/ 34 w 4255"/>
                <a:gd name="T77" fmla="*/ 290 h 2697"/>
                <a:gd name="T78" fmla="*/ 19 w 4255"/>
                <a:gd name="T79" fmla="*/ 295 h 2697"/>
                <a:gd name="T80" fmla="*/ 11 w 4255"/>
                <a:gd name="T81" fmla="*/ 298 h 2697"/>
                <a:gd name="T82" fmla="*/ 8 w 4255"/>
                <a:gd name="T83" fmla="*/ 299 h 2697"/>
                <a:gd name="T84" fmla="*/ 6 w 4255"/>
                <a:gd name="T85" fmla="*/ 300 h 2697"/>
                <a:gd name="T86" fmla="*/ 3 w 4255"/>
                <a:gd name="T87" fmla="*/ 299 h 2697"/>
                <a:gd name="T88" fmla="*/ 0 w 4255"/>
                <a:gd name="T89" fmla="*/ 296 h 2697"/>
                <a:gd name="T90" fmla="*/ 22 w 4255"/>
                <a:gd name="T91" fmla="*/ 285 h 2697"/>
                <a:gd name="T92" fmla="*/ 44 w 4255"/>
                <a:gd name="T93" fmla="*/ 274 h 2697"/>
                <a:gd name="T94" fmla="*/ 66 w 4255"/>
                <a:gd name="T95" fmla="*/ 261 h 2697"/>
                <a:gd name="T96" fmla="*/ 89 w 4255"/>
                <a:gd name="T97" fmla="*/ 248 h 2697"/>
                <a:gd name="T98" fmla="*/ 111 w 4255"/>
                <a:gd name="T99" fmla="*/ 234 h 2697"/>
                <a:gd name="T100" fmla="*/ 134 w 4255"/>
                <a:gd name="T101" fmla="*/ 220 h 2697"/>
                <a:gd name="T102" fmla="*/ 157 w 4255"/>
                <a:gd name="T103" fmla="*/ 205 h 2697"/>
                <a:gd name="T104" fmla="*/ 179 w 4255"/>
                <a:gd name="T105" fmla="*/ 190 h 2697"/>
                <a:gd name="T106" fmla="*/ 202 w 4255"/>
                <a:gd name="T107" fmla="*/ 176 h 2697"/>
                <a:gd name="T108" fmla="*/ 223 w 4255"/>
                <a:gd name="T109" fmla="*/ 161 h 2697"/>
                <a:gd name="T110" fmla="*/ 244 w 4255"/>
                <a:gd name="T111" fmla="*/ 146 h 2697"/>
                <a:gd name="T112" fmla="*/ 265 w 4255"/>
                <a:gd name="T113" fmla="*/ 132 h 2697"/>
                <a:gd name="T114" fmla="*/ 285 w 4255"/>
                <a:gd name="T115" fmla="*/ 119 h 2697"/>
                <a:gd name="T116" fmla="*/ 304 w 4255"/>
                <a:gd name="T117" fmla="*/ 106 h 2697"/>
                <a:gd name="T118" fmla="*/ 322 w 4255"/>
                <a:gd name="T119" fmla="*/ 94 h 2697"/>
                <a:gd name="T120" fmla="*/ 339 w 4255"/>
                <a:gd name="T121" fmla="*/ 83 h 26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55" h="2697">
                  <a:moveTo>
                    <a:pt x="3048" y="745"/>
                  </a:moveTo>
                  <a:lnTo>
                    <a:pt x="3066" y="726"/>
                  </a:lnTo>
                  <a:lnTo>
                    <a:pt x="3085" y="706"/>
                  </a:lnTo>
                  <a:lnTo>
                    <a:pt x="3105" y="688"/>
                  </a:lnTo>
                  <a:lnTo>
                    <a:pt x="3123" y="664"/>
                  </a:lnTo>
                  <a:lnTo>
                    <a:pt x="3138" y="646"/>
                  </a:lnTo>
                  <a:lnTo>
                    <a:pt x="3150" y="623"/>
                  </a:lnTo>
                  <a:lnTo>
                    <a:pt x="3157" y="597"/>
                  </a:lnTo>
                  <a:lnTo>
                    <a:pt x="3165" y="566"/>
                  </a:lnTo>
                  <a:lnTo>
                    <a:pt x="3196" y="543"/>
                  </a:lnTo>
                  <a:lnTo>
                    <a:pt x="3221" y="521"/>
                  </a:lnTo>
                  <a:lnTo>
                    <a:pt x="3253" y="501"/>
                  </a:lnTo>
                  <a:lnTo>
                    <a:pt x="3278" y="486"/>
                  </a:lnTo>
                  <a:lnTo>
                    <a:pt x="3310" y="467"/>
                  </a:lnTo>
                  <a:lnTo>
                    <a:pt x="3337" y="449"/>
                  </a:lnTo>
                  <a:lnTo>
                    <a:pt x="3366" y="430"/>
                  </a:lnTo>
                  <a:lnTo>
                    <a:pt x="3393" y="403"/>
                  </a:lnTo>
                  <a:lnTo>
                    <a:pt x="3453" y="346"/>
                  </a:lnTo>
                  <a:lnTo>
                    <a:pt x="3503" y="292"/>
                  </a:lnTo>
                  <a:lnTo>
                    <a:pt x="3552" y="243"/>
                  </a:lnTo>
                  <a:lnTo>
                    <a:pt x="3601" y="193"/>
                  </a:lnTo>
                  <a:lnTo>
                    <a:pt x="3651" y="144"/>
                  </a:lnTo>
                  <a:lnTo>
                    <a:pt x="3700" y="99"/>
                  </a:lnTo>
                  <a:lnTo>
                    <a:pt x="3754" y="50"/>
                  </a:lnTo>
                  <a:lnTo>
                    <a:pt x="3818" y="0"/>
                  </a:lnTo>
                  <a:lnTo>
                    <a:pt x="4255" y="178"/>
                  </a:lnTo>
                  <a:lnTo>
                    <a:pt x="4213" y="232"/>
                  </a:lnTo>
                  <a:lnTo>
                    <a:pt x="4171" y="282"/>
                  </a:lnTo>
                  <a:lnTo>
                    <a:pt x="4129" y="331"/>
                  </a:lnTo>
                  <a:lnTo>
                    <a:pt x="4089" y="380"/>
                  </a:lnTo>
                  <a:lnTo>
                    <a:pt x="4050" y="425"/>
                  </a:lnTo>
                  <a:lnTo>
                    <a:pt x="4008" y="467"/>
                  </a:lnTo>
                  <a:lnTo>
                    <a:pt x="3971" y="513"/>
                  </a:lnTo>
                  <a:lnTo>
                    <a:pt x="3929" y="555"/>
                  </a:lnTo>
                  <a:lnTo>
                    <a:pt x="3887" y="597"/>
                  </a:lnTo>
                  <a:lnTo>
                    <a:pt x="3848" y="642"/>
                  </a:lnTo>
                  <a:lnTo>
                    <a:pt x="3808" y="684"/>
                  </a:lnTo>
                  <a:lnTo>
                    <a:pt x="3766" y="726"/>
                  </a:lnTo>
                  <a:lnTo>
                    <a:pt x="3724" y="771"/>
                  </a:lnTo>
                  <a:lnTo>
                    <a:pt x="3678" y="817"/>
                  </a:lnTo>
                  <a:lnTo>
                    <a:pt x="3636" y="862"/>
                  </a:lnTo>
                  <a:lnTo>
                    <a:pt x="3591" y="911"/>
                  </a:lnTo>
                  <a:lnTo>
                    <a:pt x="3517" y="973"/>
                  </a:lnTo>
                  <a:lnTo>
                    <a:pt x="3435" y="1041"/>
                  </a:lnTo>
                  <a:lnTo>
                    <a:pt x="3340" y="1113"/>
                  </a:lnTo>
                  <a:lnTo>
                    <a:pt x="3233" y="1185"/>
                  </a:lnTo>
                  <a:lnTo>
                    <a:pt x="3115" y="1261"/>
                  </a:lnTo>
                  <a:lnTo>
                    <a:pt x="2990" y="1340"/>
                  </a:lnTo>
                  <a:lnTo>
                    <a:pt x="2858" y="1424"/>
                  </a:lnTo>
                  <a:lnTo>
                    <a:pt x="2717" y="1508"/>
                  </a:lnTo>
                  <a:lnTo>
                    <a:pt x="2568" y="1592"/>
                  </a:lnTo>
                  <a:lnTo>
                    <a:pt x="2417" y="1676"/>
                  </a:lnTo>
                  <a:lnTo>
                    <a:pt x="2261" y="1759"/>
                  </a:lnTo>
                  <a:lnTo>
                    <a:pt x="2101" y="1843"/>
                  </a:lnTo>
                  <a:lnTo>
                    <a:pt x="1938" y="1927"/>
                  </a:lnTo>
                  <a:lnTo>
                    <a:pt x="1775" y="2006"/>
                  </a:lnTo>
                  <a:lnTo>
                    <a:pt x="1608" y="2085"/>
                  </a:lnTo>
                  <a:lnTo>
                    <a:pt x="1445" y="2162"/>
                  </a:lnTo>
                  <a:lnTo>
                    <a:pt x="1391" y="2184"/>
                  </a:lnTo>
                  <a:lnTo>
                    <a:pt x="1337" y="2208"/>
                  </a:lnTo>
                  <a:lnTo>
                    <a:pt x="1285" y="2230"/>
                  </a:lnTo>
                  <a:lnTo>
                    <a:pt x="1231" y="2253"/>
                  </a:lnTo>
                  <a:lnTo>
                    <a:pt x="1178" y="2275"/>
                  </a:lnTo>
                  <a:lnTo>
                    <a:pt x="1129" y="2295"/>
                  </a:lnTo>
                  <a:lnTo>
                    <a:pt x="1075" y="2317"/>
                  </a:lnTo>
                  <a:lnTo>
                    <a:pt x="1023" y="2337"/>
                  </a:lnTo>
                  <a:lnTo>
                    <a:pt x="973" y="2356"/>
                  </a:lnTo>
                  <a:lnTo>
                    <a:pt x="920" y="2378"/>
                  </a:lnTo>
                  <a:lnTo>
                    <a:pt x="870" y="2398"/>
                  </a:lnTo>
                  <a:lnTo>
                    <a:pt x="821" y="2416"/>
                  </a:lnTo>
                  <a:lnTo>
                    <a:pt x="772" y="2435"/>
                  </a:lnTo>
                  <a:lnTo>
                    <a:pt x="727" y="2455"/>
                  </a:lnTo>
                  <a:lnTo>
                    <a:pt x="677" y="2473"/>
                  </a:lnTo>
                  <a:lnTo>
                    <a:pt x="631" y="2492"/>
                  </a:lnTo>
                  <a:lnTo>
                    <a:pt x="555" y="2522"/>
                  </a:lnTo>
                  <a:lnTo>
                    <a:pt x="471" y="2553"/>
                  </a:lnTo>
                  <a:lnTo>
                    <a:pt x="387" y="2583"/>
                  </a:lnTo>
                  <a:lnTo>
                    <a:pt x="305" y="2610"/>
                  </a:lnTo>
                  <a:lnTo>
                    <a:pt x="229" y="2637"/>
                  </a:lnTo>
                  <a:lnTo>
                    <a:pt x="167" y="2655"/>
                  </a:lnTo>
                  <a:lnTo>
                    <a:pt x="122" y="2670"/>
                  </a:lnTo>
                  <a:lnTo>
                    <a:pt x="103" y="2679"/>
                  </a:lnTo>
                  <a:lnTo>
                    <a:pt x="88" y="2687"/>
                  </a:lnTo>
                  <a:lnTo>
                    <a:pt x="76" y="2690"/>
                  </a:lnTo>
                  <a:lnTo>
                    <a:pt x="66" y="2694"/>
                  </a:lnTo>
                  <a:lnTo>
                    <a:pt x="54" y="2697"/>
                  </a:lnTo>
                  <a:lnTo>
                    <a:pt x="34" y="2697"/>
                  </a:lnTo>
                  <a:lnTo>
                    <a:pt x="24" y="2687"/>
                  </a:lnTo>
                  <a:lnTo>
                    <a:pt x="12" y="2675"/>
                  </a:lnTo>
                  <a:lnTo>
                    <a:pt x="0" y="2660"/>
                  </a:lnTo>
                  <a:lnTo>
                    <a:pt x="96" y="2613"/>
                  </a:lnTo>
                  <a:lnTo>
                    <a:pt x="194" y="2568"/>
                  </a:lnTo>
                  <a:lnTo>
                    <a:pt x="293" y="2515"/>
                  </a:lnTo>
                  <a:lnTo>
                    <a:pt x="392" y="2462"/>
                  </a:lnTo>
                  <a:lnTo>
                    <a:pt x="495" y="2408"/>
                  </a:lnTo>
                  <a:lnTo>
                    <a:pt x="594" y="2352"/>
                  </a:lnTo>
                  <a:lnTo>
                    <a:pt x="695" y="2295"/>
                  </a:lnTo>
                  <a:lnTo>
                    <a:pt x="799" y="2233"/>
                  </a:lnTo>
                  <a:lnTo>
                    <a:pt x="900" y="2174"/>
                  </a:lnTo>
                  <a:lnTo>
                    <a:pt x="1003" y="2109"/>
                  </a:lnTo>
                  <a:lnTo>
                    <a:pt x="1107" y="2043"/>
                  </a:lnTo>
                  <a:lnTo>
                    <a:pt x="1208" y="1979"/>
                  </a:lnTo>
                  <a:lnTo>
                    <a:pt x="1311" y="1915"/>
                  </a:lnTo>
                  <a:lnTo>
                    <a:pt x="1413" y="1846"/>
                  </a:lnTo>
                  <a:lnTo>
                    <a:pt x="1512" y="1782"/>
                  </a:lnTo>
                  <a:lnTo>
                    <a:pt x="1615" y="1713"/>
                  </a:lnTo>
                  <a:lnTo>
                    <a:pt x="1714" y="1646"/>
                  </a:lnTo>
                  <a:lnTo>
                    <a:pt x="1817" y="1580"/>
                  </a:lnTo>
                  <a:lnTo>
                    <a:pt x="1911" y="1512"/>
                  </a:lnTo>
                  <a:lnTo>
                    <a:pt x="2010" y="1448"/>
                  </a:lnTo>
                  <a:lnTo>
                    <a:pt x="2106" y="1379"/>
                  </a:lnTo>
                  <a:lnTo>
                    <a:pt x="2200" y="1315"/>
                  </a:lnTo>
                  <a:lnTo>
                    <a:pt x="2296" y="1249"/>
                  </a:lnTo>
                  <a:lnTo>
                    <a:pt x="2387" y="1189"/>
                  </a:lnTo>
                  <a:lnTo>
                    <a:pt x="2478" y="1125"/>
                  </a:lnTo>
                  <a:lnTo>
                    <a:pt x="2565" y="1068"/>
                  </a:lnTo>
                  <a:lnTo>
                    <a:pt x="2652" y="1007"/>
                  </a:lnTo>
                  <a:lnTo>
                    <a:pt x="2735" y="950"/>
                  </a:lnTo>
                  <a:lnTo>
                    <a:pt x="2816" y="896"/>
                  </a:lnTo>
                  <a:lnTo>
                    <a:pt x="2895" y="844"/>
                  </a:lnTo>
                  <a:lnTo>
                    <a:pt x="2972" y="795"/>
                  </a:lnTo>
                  <a:lnTo>
                    <a:pt x="3048" y="745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Freeform 59"/>
            <p:cNvSpPr>
              <a:spLocks/>
            </p:cNvSpPr>
            <p:nvPr/>
          </p:nvSpPr>
          <p:spPr bwMode="auto">
            <a:xfrm rot="696599">
              <a:off x="3278" y="1343"/>
              <a:ext cx="337" cy="47"/>
            </a:xfrm>
            <a:custGeom>
              <a:avLst/>
              <a:gdLst>
                <a:gd name="T0" fmla="*/ 17 w 1011"/>
                <a:gd name="T1" fmla="*/ 5 h 140"/>
                <a:gd name="T2" fmla="*/ 22 w 1011"/>
                <a:gd name="T3" fmla="*/ 4 h 140"/>
                <a:gd name="T4" fmla="*/ 28 w 1011"/>
                <a:gd name="T5" fmla="*/ 4 h 140"/>
                <a:gd name="T6" fmla="*/ 34 w 1011"/>
                <a:gd name="T7" fmla="*/ 3 h 140"/>
                <a:gd name="T8" fmla="*/ 40 w 1011"/>
                <a:gd name="T9" fmla="*/ 3 h 140"/>
                <a:gd name="T10" fmla="*/ 46 w 1011"/>
                <a:gd name="T11" fmla="*/ 3 h 140"/>
                <a:gd name="T12" fmla="*/ 52 w 1011"/>
                <a:gd name="T13" fmla="*/ 2 h 140"/>
                <a:gd name="T14" fmla="*/ 59 w 1011"/>
                <a:gd name="T15" fmla="*/ 2 h 140"/>
                <a:gd name="T16" fmla="*/ 65 w 1011"/>
                <a:gd name="T17" fmla="*/ 2 h 140"/>
                <a:gd name="T18" fmla="*/ 71 w 1011"/>
                <a:gd name="T19" fmla="*/ 2 h 140"/>
                <a:gd name="T20" fmla="*/ 77 w 1011"/>
                <a:gd name="T21" fmla="*/ 1 h 140"/>
                <a:gd name="T22" fmla="*/ 84 w 1011"/>
                <a:gd name="T23" fmla="*/ 1 h 140"/>
                <a:gd name="T24" fmla="*/ 89 w 1011"/>
                <a:gd name="T25" fmla="*/ 1 h 140"/>
                <a:gd name="T26" fmla="*/ 95 w 1011"/>
                <a:gd name="T27" fmla="*/ 1 h 140"/>
                <a:gd name="T28" fmla="*/ 101 w 1011"/>
                <a:gd name="T29" fmla="*/ 0 h 140"/>
                <a:gd name="T30" fmla="*/ 107 w 1011"/>
                <a:gd name="T31" fmla="*/ 0 h 140"/>
                <a:gd name="T32" fmla="*/ 112 w 1011"/>
                <a:gd name="T33" fmla="*/ 0 h 140"/>
                <a:gd name="T34" fmla="*/ 112 w 1011"/>
                <a:gd name="T35" fmla="*/ 2 h 140"/>
                <a:gd name="T36" fmla="*/ 110 w 1011"/>
                <a:gd name="T37" fmla="*/ 5 h 140"/>
                <a:gd name="T38" fmla="*/ 108 w 1011"/>
                <a:gd name="T39" fmla="*/ 9 h 140"/>
                <a:gd name="T40" fmla="*/ 106 w 1011"/>
                <a:gd name="T41" fmla="*/ 11 h 140"/>
                <a:gd name="T42" fmla="*/ 100 w 1011"/>
                <a:gd name="T43" fmla="*/ 11 h 140"/>
                <a:gd name="T44" fmla="*/ 93 w 1011"/>
                <a:gd name="T45" fmla="*/ 11 h 140"/>
                <a:gd name="T46" fmla="*/ 87 w 1011"/>
                <a:gd name="T47" fmla="*/ 11 h 140"/>
                <a:gd name="T48" fmla="*/ 80 w 1011"/>
                <a:gd name="T49" fmla="*/ 12 h 140"/>
                <a:gd name="T50" fmla="*/ 74 w 1011"/>
                <a:gd name="T51" fmla="*/ 12 h 140"/>
                <a:gd name="T52" fmla="*/ 67 w 1011"/>
                <a:gd name="T53" fmla="*/ 12 h 140"/>
                <a:gd name="T54" fmla="*/ 60 w 1011"/>
                <a:gd name="T55" fmla="*/ 13 h 140"/>
                <a:gd name="T56" fmla="*/ 54 w 1011"/>
                <a:gd name="T57" fmla="*/ 13 h 140"/>
                <a:gd name="T58" fmla="*/ 47 w 1011"/>
                <a:gd name="T59" fmla="*/ 14 h 140"/>
                <a:gd name="T60" fmla="*/ 40 w 1011"/>
                <a:gd name="T61" fmla="*/ 14 h 140"/>
                <a:gd name="T62" fmla="*/ 33 w 1011"/>
                <a:gd name="T63" fmla="*/ 15 h 140"/>
                <a:gd name="T64" fmla="*/ 27 w 1011"/>
                <a:gd name="T65" fmla="*/ 15 h 140"/>
                <a:gd name="T66" fmla="*/ 20 w 1011"/>
                <a:gd name="T67" fmla="*/ 15 h 140"/>
                <a:gd name="T68" fmla="*/ 13 w 1011"/>
                <a:gd name="T69" fmla="*/ 15 h 140"/>
                <a:gd name="T70" fmla="*/ 7 w 1011"/>
                <a:gd name="T71" fmla="*/ 16 h 140"/>
                <a:gd name="T72" fmla="*/ 0 w 1011"/>
                <a:gd name="T73" fmla="*/ 16 h 140"/>
                <a:gd name="T74" fmla="*/ 17 w 1011"/>
                <a:gd name="T75" fmla="*/ 5 h 14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11" h="140">
                  <a:moveTo>
                    <a:pt x="152" y="42"/>
                  </a:moveTo>
                  <a:lnTo>
                    <a:pt x="202" y="39"/>
                  </a:lnTo>
                  <a:lnTo>
                    <a:pt x="254" y="34"/>
                  </a:lnTo>
                  <a:lnTo>
                    <a:pt x="308" y="31"/>
                  </a:lnTo>
                  <a:lnTo>
                    <a:pt x="360" y="31"/>
                  </a:lnTo>
                  <a:lnTo>
                    <a:pt x="414" y="27"/>
                  </a:lnTo>
                  <a:lnTo>
                    <a:pt x="471" y="22"/>
                  </a:lnTo>
                  <a:lnTo>
                    <a:pt x="528" y="19"/>
                  </a:lnTo>
                  <a:lnTo>
                    <a:pt x="585" y="19"/>
                  </a:lnTo>
                  <a:lnTo>
                    <a:pt x="641" y="15"/>
                  </a:lnTo>
                  <a:lnTo>
                    <a:pt x="695" y="12"/>
                  </a:lnTo>
                  <a:lnTo>
                    <a:pt x="752" y="12"/>
                  </a:lnTo>
                  <a:lnTo>
                    <a:pt x="804" y="7"/>
                  </a:lnTo>
                  <a:lnTo>
                    <a:pt x="858" y="7"/>
                  </a:lnTo>
                  <a:lnTo>
                    <a:pt x="912" y="4"/>
                  </a:lnTo>
                  <a:lnTo>
                    <a:pt x="962" y="4"/>
                  </a:lnTo>
                  <a:lnTo>
                    <a:pt x="1011" y="0"/>
                  </a:lnTo>
                  <a:lnTo>
                    <a:pt x="1006" y="19"/>
                  </a:lnTo>
                  <a:lnTo>
                    <a:pt x="991" y="46"/>
                  </a:lnTo>
                  <a:lnTo>
                    <a:pt x="972" y="76"/>
                  </a:lnTo>
                  <a:lnTo>
                    <a:pt x="957" y="95"/>
                  </a:lnTo>
                  <a:lnTo>
                    <a:pt x="900" y="95"/>
                  </a:lnTo>
                  <a:lnTo>
                    <a:pt x="839" y="95"/>
                  </a:lnTo>
                  <a:lnTo>
                    <a:pt x="782" y="98"/>
                  </a:lnTo>
                  <a:lnTo>
                    <a:pt x="722" y="103"/>
                  </a:lnTo>
                  <a:lnTo>
                    <a:pt x="664" y="106"/>
                  </a:lnTo>
                  <a:lnTo>
                    <a:pt x="604" y="110"/>
                  </a:lnTo>
                  <a:lnTo>
                    <a:pt x="543" y="113"/>
                  </a:lnTo>
                  <a:lnTo>
                    <a:pt x="483" y="118"/>
                  </a:lnTo>
                  <a:lnTo>
                    <a:pt x="422" y="121"/>
                  </a:lnTo>
                  <a:lnTo>
                    <a:pt x="360" y="125"/>
                  </a:lnTo>
                  <a:lnTo>
                    <a:pt x="300" y="130"/>
                  </a:lnTo>
                  <a:lnTo>
                    <a:pt x="239" y="133"/>
                  </a:lnTo>
                  <a:lnTo>
                    <a:pt x="182" y="137"/>
                  </a:lnTo>
                  <a:lnTo>
                    <a:pt x="121" y="137"/>
                  </a:lnTo>
                  <a:lnTo>
                    <a:pt x="61" y="140"/>
                  </a:lnTo>
                  <a:lnTo>
                    <a:pt x="0" y="140"/>
                  </a:lnTo>
                  <a:lnTo>
                    <a:pt x="152" y="42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Freeform 60"/>
            <p:cNvSpPr>
              <a:spLocks/>
            </p:cNvSpPr>
            <p:nvPr/>
          </p:nvSpPr>
          <p:spPr bwMode="auto">
            <a:xfrm rot="696599">
              <a:off x="3340" y="1228"/>
              <a:ext cx="295" cy="140"/>
            </a:xfrm>
            <a:custGeom>
              <a:avLst/>
              <a:gdLst>
                <a:gd name="T0" fmla="*/ 90 w 886"/>
                <a:gd name="T1" fmla="*/ 6 h 422"/>
                <a:gd name="T2" fmla="*/ 94 w 886"/>
                <a:gd name="T3" fmla="*/ 13 h 422"/>
                <a:gd name="T4" fmla="*/ 98 w 886"/>
                <a:gd name="T5" fmla="*/ 23 h 422"/>
                <a:gd name="T6" fmla="*/ 98 w 886"/>
                <a:gd name="T7" fmla="*/ 34 h 422"/>
                <a:gd name="T8" fmla="*/ 95 w 886"/>
                <a:gd name="T9" fmla="*/ 41 h 422"/>
                <a:gd name="T10" fmla="*/ 0 w 886"/>
                <a:gd name="T11" fmla="*/ 46 h 422"/>
                <a:gd name="T12" fmla="*/ 5 w 886"/>
                <a:gd name="T13" fmla="*/ 40 h 422"/>
                <a:gd name="T14" fmla="*/ 9 w 886"/>
                <a:gd name="T15" fmla="*/ 35 h 422"/>
                <a:gd name="T16" fmla="*/ 15 w 886"/>
                <a:gd name="T17" fmla="*/ 29 h 422"/>
                <a:gd name="T18" fmla="*/ 20 w 886"/>
                <a:gd name="T19" fmla="*/ 23 h 422"/>
                <a:gd name="T20" fmla="*/ 25 w 886"/>
                <a:gd name="T21" fmla="*/ 17 h 422"/>
                <a:gd name="T22" fmla="*/ 31 w 886"/>
                <a:gd name="T23" fmla="*/ 12 h 422"/>
                <a:gd name="T24" fmla="*/ 36 w 886"/>
                <a:gd name="T25" fmla="*/ 6 h 422"/>
                <a:gd name="T26" fmla="*/ 41 w 886"/>
                <a:gd name="T27" fmla="*/ 0 h 422"/>
                <a:gd name="T28" fmla="*/ 90 w 886"/>
                <a:gd name="T29" fmla="*/ 6 h 42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86" h="422">
                  <a:moveTo>
                    <a:pt x="814" y="52"/>
                  </a:moveTo>
                  <a:lnTo>
                    <a:pt x="851" y="121"/>
                  </a:lnTo>
                  <a:lnTo>
                    <a:pt x="881" y="212"/>
                  </a:lnTo>
                  <a:lnTo>
                    <a:pt x="886" y="303"/>
                  </a:lnTo>
                  <a:lnTo>
                    <a:pt x="854" y="375"/>
                  </a:lnTo>
                  <a:lnTo>
                    <a:pt x="0" y="422"/>
                  </a:lnTo>
                  <a:lnTo>
                    <a:pt x="42" y="368"/>
                  </a:lnTo>
                  <a:lnTo>
                    <a:pt x="84" y="315"/>
                  </a:lnTo>
                  <a:lnTo>
                    <a:pt x="134" y="262"/>
                  </a:lnTo>
                  <a:lnTo>
                    <a:pt x="183" y="209"/>
                  </a:lnTo>
                  <a:lnTo>
                    <a:pt x="228" y="155"/>
                  </a:lnTo>
                  <a:lnTo>
                    <a:pt x="277" y="106"/>
                  </a:lnTo>
                  <a:lnTo>
                    <a:pt x="326" y="52"/>
                  </a:lnTo>
                  <a:lnTo>
                    <a:pt x="373" y="0"/>
                  </a:lnTo>
                  <a:lnTo>
                    <a:pt x="814" y="52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Freeform 61"/>
            <p:cNvSpPr>
              <a:spLocks/>
            </p:cNvSpPr>
            <p:nvPr/>
          </p:nvSpPr>
          <p:spPr bwMode="auto">
            <a:xfrm rot="696599">
              <a:off x="3339" y="1241"/>
              <a:ext cx="282" cy="115"/>
            </a:xfrm>
            <a:custGeom>
              <a:avLst/>
              <a:gdLst>
                <a:gd name="T0" fmla="*/ 86 w 847"/>
                <a:gd name="T1" fmla="*/ 5 h 345"/>
                <a:gd name="T2" fmla="*/ 90 w 847"/>
                <a:gd name="T3" fmla="*/ 11 h 345"/>
                <a:gd name="T4" fmla="*/ 94 w 847"/>
                <a:gd name="T5" fmla="*/ 19 h 345"/>
                <a:gd name="T6" fmla="*/ 94 w 847"/>
                <a:gd name="T7" fmla="*/ 28 h 345"/>
                <a:gd name="T8" fmla="*/ 91 w 847"/>
                <a:gd name="T9" fmla="*/ 35 h 345"/>
                <a:gd name="T10" fmla="*/ 0 w 847"/>
                <a:gd name="T11" fmla="*/ 38 h 345"/>
                <a:gd name="T12" fmla="*/ 4 w 847"/>
                <a:gd name="T13" fmla="*/ 33 h 345"/>
                <a:gd name="T14" fmla="*/ 9 w 847"/>
                <a:gd name="T15" fmla="*/ 29 h 345"/>
                <a:gd name="T16" fmla="*/ 14 w 847"/>
                <a:gd name="T17" fmla="*/ 24 h 345"/>
                <a:gd name="T18" fmla="*/ 19 w 847"/>
                <a:gd name="T19" fmla="*/ 19 h 345"/>
                <a:gd name="T20" fmla="*/ 24 w 847"/>
                <a:gd name="T21" fmla="*/ 14 h 345"/>
                <a:gd name="T22" fmla="*/ 30 w 847"/>
                <a:gd name="T23" fmla="*/ 10 h 345"/>
                <a:gd name="T24" fmla="*/ 35 w 847"/>
                <a:gd name="T25" fmla="*/ 5 h 345"/>
                <a:gd name="T26" fmla="*/ 40 w 847"/>
                <a:gd name="T27" fmla="*/ 0 h 345"/>
                <a:gd name="T28" fmla="*/ 86 w 847"/>
                <a:gd name="T29" fmla="*/ 5 h 3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7" h="345">
                  <a:moveTo>
                    <a:pt x="775" y="45"/>
                  </a:moveTo>
                  <a:lnTo>
                    <a:pt x="814" y="98"/>
                  </a:lnTo>
                  <a:lnTo>
                    <a:pt x="844" y="175"/>
                  </a:lnTo>
                  <a:lnTo>
                    <a:pt x="847" y="249"/>
                  </a:lnTo>
                  <a:lnTo>
                    <a:pt x="822" y="311"/>
                  </a:lnTo>
                  <a:lnTo>
                    <a:pt x="0" y="345"/>
                  </a:lnTo>
                  <a:lnTo>
                    <a:pt x="38" y="299"/>
                  </a:lnTo>
                  <a:lnTo>
                    <a:pt x="80" y="257"/>
                  </a:lnTo>
                  <a:lnTo>
                    <a:pt x="126" y="217"/>
                  </a:lnTo>
                  <a:lnTo>
                    <a:pt x="171" y="170"/>
                  </a:lnTo>
                  <a:lnTo>
                    <a:pt x="217" y="128"/>
                  </a:lnTo>
                  <a:lnTo>
                    <a:pt x="267" y="86"/>
                  </a:lnTo>
                  <a:lnTo>
                    <a:pt x="312" y="45"/>
                  </a:lnTo>
                  <a:lnTo>
                    <a:pt x="358" y="0"/>
                  </a:lnTo>
                  <a:lnTo>
                    <a:pt x="775" y="45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Freeform 62"/>
            <p:cNvSpPr>
              <a:spLocks/>
            </p:cNvSpPr>
            <p:nvPr/>
          </p:nvSpPr>
          <p:spPr bwMode="auto">
            <a:xfrm rot="696599">
              <a:off x="3577" y="1284"/>
              <a:ext cx="836" cy="383"/>
            </a:xfrm>
            <a:custGeom>
              <a:avLst/>
              <a:gdLst>
                <a:gd name="T0" fmla="*/ 4 w 2508"/>
                <a:gd name="T1" fmla="*/ 59 h 1147"/>
                <a:gd name="T2" fmla="*/ 6 w 2508"/>
                <a:gd name="T3" fmla="*/ 38 h 1147"/>
                <a:gd name="T4" fmla="*/ 5 w 2508"/>
                <a:gd name="T5" fmla="*/ 19 h 1147"/>
                <a:gd name="T6" fmla="*/ 13 w 2508"/>
                <a:gd name="T7" fmla="*/ 13 h 1147"/>
                <a:gd name="T8" fmla="*/ 21 w 2508"/>
                <a:gd name="T9" fmla="*/ 8 h 1147"/>
                <a:gd name="T10" fmla="*/ 30 w 2508"/>
                <a:gd name="T11" fmla="*/ 2 h 1147"/>
                <a:gd name="T12" fmla="*/ 35 w 2508"/>
                <a:gd name="T13" fmla="*/ 7 h 1147"/>
                <a:gd name="T14" fmla="*/ 39 w 2508"/>
                <a:gd name="T15" fmla="*/ 25 h 1147"/>
                <a:gd name="T16" fmla="*/ 44 w 2508"/>
                <a:gd name="T17" fmla="*/ 43 h 1147"/>
                <a:gd name="T18" fmla="*/ 47 w 2508"/>
                <a:gd name="T19" fmla="*/ 57 h 1147"/>
                <a:gd name="T20" fmla="*/ 52 w 2508"/>
                <a:gd name="T21" fmla="*/ 64 h 1147"/>
                <a:gd name="T22" fmla="*/ 63 w 2508"/>
                <a:gd name="T23" fmla="*/ 69 h 1147"/>
                <a:gd name="T24" fmla="*/ 73 w 2508"/>
                <a:gd name="T25" fmla="*/ 74 h 1147"/>
                <a:gd name="T26" fmla="*/ 84 w 2508"/>
                <a:gd name="T27" fmla="*/ 77 h 1147"/>
                <a:gd name="T28" fmla="*/ 101 w 2508"/>
                <a:gd name="T29" fmla="*/ 82 h 1147"/>
                <a:gd name="T30" fmla="*/ 125 w 2508"/>
                <a:gd name="T31" fmla="*/ 88 h 1147"/>
                <a:gd name="T32" fmla="*/ 151 w 2508"/>
                <a:gd name="T33" fmla="*/ 95 h 1147"/>
                <a:gd name="T34" fmla="*/ 177 w 2508"/>
                <a:gd name="T35" fmla="*/ 100 h 1147"/>
                <a:gd name="T36" fmla="*/ 203 w 2508"/>
                <a:gd name="T37" fmla="*/ 104 h 1147"/>
                <a:gd name="T38" fmla="*/ 228 w 2508"/>
                <a:gd name="T39" fmla="*/ 104 h 1147"/>
                <a:gd name="T40" fmla="*/ 251 w 2508"/>
                <a:gd name="T41" fmla="*/ 100 h 1147"/>
                <a:gd name="T42" fmla="*/ 270 w 2508"/>
                <a:gd name="T43" fmla="*/ 91 h 1147"/>
                <a:gd name="T44" fmla="*/ 277 w 2508"/>
                <a:gd name="T45" fmla="*/ 93 h 1147"/>
                <a:gd name="T46" fmla="*/ 271 w 2508"/>
                <a:gd name="T47" fmla="*/ 106 h 1147"/>
                <a:gd name="T48" fmla="*/ 261 w 2508"/>
                <a:gd name="T49" fmla="*/ 116 h 1147"/>
                <a:gd name="T50" fmla="*/ 247 w 2508"/>
                <a:gd name="T51" fmla="*/ 123 h 1147"/>
                <a:gd name="T52" fmla="*/ 231 w 2508"/>
                <a:gd name="T53" fmla="*/ 127 h 1147"/>
                <a:gd name="T54" fmla="*/ 213 w 2508"/>
                <a:gd name="T55" fmla="*/ 128 h 1147"/>
                <a:gd name="T56" fmla="*/ 193 w 2508"/>
                <a:gd name="T57" fmla="*/ 127 h 1147"/>
                <a:gd name="T58" fmla="*/ 172 w 2508"/>
                <a:gd name="T59" fmla="*/ 125 h 1147"/>
                <a:gd name="T60" fmla="*/ 149 w 2508"/>
                <a:gd name="T61" fmla="*/ 120 h 1147"/>
                <a:gd name="T62" fmla="*/ 127 w 2508"/>
                <a:gd name="T63" fmla="*/ 115 h 1147"/>
                <a:gd name="T64" fmla="*/ 104 w 2508"/>
                <a:gd name="T65" fmla="*/ 109 h 1147"/>
                <a:gd name="T66" fmla="*/ 82 w 2508"/>
                <a:gd name="T67" fmla="*/ 101 h 1147"/>
                <a:gd name="T68" fmla="*/ 61 w 2508"/>
                <a:gd name="T69" fmla="*/ 93 h 1147"/>
                <a:gd name="T70" fmla="*/ 41 w 2508"/>
                <a:gd name="T71" fmla="*/ 86 h 1147"/>
                <a:gd name="T72" fmla="*/ 22 w 2508"/>
                <a:gd name="T73" fmla="*/ 78 h 1147"/>
                <a:gd name="T74" fmla="*/ 7 w 2508"/>
                <a:gd name="T75" fmla="*/ 71 h 1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08" h="1147">
                  <a:moveTo>
                    <a:pt x="0" y="611"/>
                  </a:moveTo>
                  <a:lnTo>
                    <a:pt x="39" y="531"/>
                  </a:lnTo>
                  <a:lnTo>
                    <a:pt x="61" y="447"/>
                  </a:lnTo>
                  <a:lnTo>
                    <a:pt x="57" y="341"/>
                  </a:lnTo>
                  <a:lnTo>
                    <a:pt x="27" y="200"/>
                  </a:lnTo>
                  <a:lnTo>
                    <a:pt x="49" y="175"/>
                  </a:lnTo>
                  <a:lnTo>
                    <a:pt x="81" y="148"/>
                  </a:lnTo>
                  <a:lnTo>
                    <a:pt x="114" y="121"/>
                  </a:lnTo>
                  <a:lnTo>
                    <a:pt x="153" y="94"/>
                  </a:lnTo>
                  <a:lnTo>
                    <a:pt x="190" y="72"/>
                  </a:lnTo>
                  <a:lnTo>
                    <a:pt x="229" y="45"/>
                  </a:lnTo>
                  <a:lnTo>
                    <a:pt x="266" y="22"/>
                  </a:lnTo>
                  <a:lnTo>
                    <a:pt x="296" y="0"/>
                  </a:lnTo>
                  <a:lnTo>
                    <a:pt x="316" y="67"/>
                  </a:lnTo>
                  <a:lnTo>
                    <a:pt x="335" y="143"/>
                  </a:lnTo>
                  <a:lnTo>
                    <a:pt x="355" y="227"/>
                  </a:lnTo>
                  <a:lnTo>
                    <a:pt x="373" y="311"/>
                  </a:lnTo>
                  <a:lnTo>
                    <a:pt x="392" y="390"/>
                  </a:lnTo>
                  <a:lnTo>
                    <a:pt x="407" y="459"/>
                  </a:lnTo>
                  <a:lnTo>
                    <a:pt x="419" y="516"/>
                  </a:lnTo>
                  <a:lnTo>
                    <a:pt x="426" y="550"/>
                  </a:lnTo>
                  <a:lnTo>
                    <a:pt x="471" y="577"/>
                  </a:lnTo>
                  <a:lnTo>
                    <a:pt x="518" y="604"/>
                  </a:lnTo>
                  <a:lnTo>
                    <a:pt x="567" y="622"/>
                  </a:lnTo>
                  <a:lnTo>
                    <a:pt x="612" y="641"/>
                  </a:lnTo>
                  <a:lnTo>
                    <a:pt x="661" y="661"/>
                  </a:lnTo>
                  <a:lnTo>
                    <a:pt x="711" y="676"/>
                  </a:lnTo>
                  <a:lnTo>
                    <a:pt x="760" y="691"/>
                  </a:lnTo>
                  <a:lnTo>
                    <a:pt x="809" y="706"/>
                  </a:lnTo>
                  <a:lnTo>
                    <a:pt x="908" y="733"/>
                  </a:lnTo>
                  <a:lnTo>
                    <a:pt x="1014" y="763"/>
                  </a:lnTo>
                  <a:lnTo>
                    <a:pt x="1125" y="794"/>
                  </a:lnTo>
                  <a:lnTo>
                    <a:pt x="1238" y="824"/>
                  </a:lnTo>
                  <a:lnTo>
                    <a:pt x="1357" y="851"/>
                  </a:lnTo>
                  <a:lnTo>
                    <a:pt x="1475" y="876"/>
                  </a:lnTo>
                  <a:lnTo>
                    <a:pt x="1593" y="896"/>
                  </a:lnTo>
                  <a:lnTo>
                    <a:pt x="1710" y="915"/>
                  </a:lnTo>
                  <a:lnTo>
                    <a:pt x="1828" y="927"/>
                  </a:lnTo>
                  <a:lnTo>
                    <a:pt x="1941" y="930"/>
                  </a:lnTo>
                  <a:lnTo>
                    <a:pt x="2052" y="927"/>
                  </a:lnTo>
                  <a:lnTo>
                    <a:pt x="2155" y="915"/>
                  </a:lnTo>
                  <a:lnTo>
                    <a:pt x="2257" y="896"/>
                  </a:lnTo>
                  <a:lnTo>
                    <a:pt x="2348" y="861"/>
                  </a:lnTo>
                  <a:lnTo>
                    <a:pt x="2432" y="819"/>
                  </a:lnTo>
                  <a:lnTo>
                    <a:pt x="2508" y="763"/>
                  </a:lnTo>
                  <a:lnTo>
                    <a:pt x="2493" y="836"/>
                  </a:lnTo>
                  <a:lnTo>
                    <a:pt x="2469" y="896"/>
                  </a:lnTo>
                  <a:lnTo>
                    <a:pt x="2435" y="953"/>
                  </a:lnTo>
                  <a:lnTo>
                    <a:pt x="2395" y="999"/>
                  </a:lnTo>
                  <a:lnTo>
                    <a:pt x="2345" y="1041"/>
                  </a:lnTo>
                  <a:lnTo>
                    <a:pt x="2287" y="1071"/>
                  </a:lnTo>
                  <a:lnTo>
                    <a:pt x="2227" y="1098"/>
                  </a:lnTo>
                  <a:lnTo>
                    <a:pt x="2158" y="1120"/>
                  </a:lnTo>
                  <a:lnTo>
                    <a:pt x="2082" y="1135"/>
                  </a:lnTo>
                  <a:lnTo>
                    <a:pt x="2003" y="1142"/>
                  </a:lnTo>
                  <a:lnTo>
                    <a:pt x="1919" y="1147"/>
                  </a:lnTo>
                  <a:lnTo>
                    <a:pt x="1828" y="1147"/>
                  </a:lnTo>
                  <a:lnTo>
                    <a:pt x="1736" y="1139"/>
                  </a:lnTo>
                  <a:lnTo>
                    <a:pt x="1642" y="1132"/>
                  </a:lnTo>
                  <a:lnTo>
                    <a:pt x="1544" y="1117"/>
                  </a:lnTo>
                  <a:lnTo>
                    <a:pt x="1445" y="1101"/>
                  </a:lnTo>
                  <a:lnTo>
                    <a:pt x="1345" y="1078"/>
                  </a:lnTo>
                  <a:lnTo>
                    <a:pt x="1243" y="1056"/>
                  </a:lnTo>
                  <a:lnTo>
                    <a:pt x="1140" y="1029"/>
                  </a:lnTo>
                  <a:lnTo>
                    <a:pt x="1038" y="1002"/>
                  </a:lnTo>
                  <a:lnTo>
                    <a:pt x="935" y="972"/>
                  </a:lnTo>
                  <a:lnTo>
                    <a:pt x="833" y="942"/>
                  </a:lnTo>
                  <a:lnTo>
                    <a:pt x="734" y="908"/>
                  </a:lnTo>
                  <a:lnTo>
                    <a:pt x="639" y="873"/>
                  </a:lnTo>
                  <a:lnTo>
                    <a:pt x="545" y="839"/>
                  </a:lnTo>
                  <a:lnTo>
                    <a:pt x="453" y="804"/>
                  </a:lnTo>
                  <a:lnTo>
                    <a:pt x="365" y="770"/>
                  </a:lnTo>
                  <a:lnTo>
                    <a:pt x="281" y="737"/>
                  </a:lnTo>
                  <a:lnTo>
                    <a:pt x="202" y="703"/>
                  </a:lnTo>
                  <a:lnTo>
                    <a:pt x="130" y="671"/>
                  </a:lnTo>
                  <a:lnTo>
                    <a:pt x="61" y="641"/>
                  </a:lnTo>
                  <a:lnTo>
                    <a:pt x="0" y="611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Freeform 63"/>
            <p:cNvSpPr>
              <a:spLocks/>
            </p:cNvSpPr>
            <p:nvPr/>
          </p:nvSpPr>
          <p:spPr bwMode="auto">
            <a:xfrm rot="696599">
              <a:off x="3415" y="991"/>
              <a:ext cx="192" cy="129"/>
            </a:xfrm>
            <a:custGeom>
              <a:avLst/>
              <a:gdLst>
                <a:gd name="T0" fmla="*/ 10 w 574"/>
                <a:gd name="T1" fmla="*/ 0 h 388"/>
                <a:gd name="T2" fmla="*/ 15 w 574"/>
                <a:gd name="T3" fmla="*/ 1 h 388"/>
                <a:gd name="T4" fmla="*/ 22 w 574"/>
                <a:gd name="T5" fmla="*/ 3 h 388"/>
                <a:gd name="T6" fmla="*/ 29 w 574"/>
                <a:gd name="T7" fmla="*/ 6 h 388"/>
                <a:gd name="T8" fmla="*/ 36 w 574"/>
                <a:gd name="T9" fmla="*/ 9 h 388"/>
                <a:gd name="T10" fmla="*/ 44 w 574"/>
                <a:gd name="T11" fmla="*/ 11 h 388"/>
                <a:gd name="T12" fmla="*/ 52 w 574"/>
                <a:gd name="T13" fmla="*/ 14 h 388"/>
                <a:gd name="T14" fmla="*/ 58 w 574"/>
                <a:gd name="T15" fmla="*/ 17 h 388"/>
                <a:gd name="T16" fmla="*/ 64 w 574"/>
                <a:gd name="T17" fmla="*/ 19 h 388"/>
                <a:gd name="T18" fmla="*/ 56 w 574"/>
                <a:gd name="T19" fmla="*/ 43 h 388"/>
                <a:gd name="T20" fmla="*/ 49 w 574"/>
                <a:gd name="T21" fmla="*/ 40 h 388"/>
                <a:gd name="T22" fmla="*/ 41 w 574"/>
                <a:gd name="T23" fmla="*/ 37 h 388"/>
                <a:gd name="T24" fmla="*/ 34 w 574"/>
                <a:gd name="T25" fmla="*/ 34 h 388"/>
                <a:gd name="T26" fmla="*/ 27 w 574"/>
                <a:gd name="T27" fmla="*/ 32 h 388"/>
                <a:gd name="T28" fmla="*/ 20 w 574"/>
                <a:gd name="T29" fmla="*/ 28 h 388"/>
                <a:gd name="T30" fmla="*/ 13 w 574"/>
                <a:gd name="T31" fmla="*/ 25 h 388"/>
                <a:gd name="T32" fmla="*/ 6 w 574"/>
                <a:gd name="T33" fmla="*/ 22 h 388"/>
                <a:gd name="T34" fmla="*/ 0 w 574"/>
                <a:gd name="T35" fmla="*/ 19 h 388"/>
                <a:gd name="T36" fmla="*/ 10 w 574"/>
                <a:gd name="T37" fmla="*/ 0 h 38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4" h="388">
                  <a:moveTo>
                    <a:pt x="88" y="0"/>
                  </a:moveTo>
                  <a:lnTo>
                    <a:pt x="137" y="8"/>
                  </a:lnTo>
                  <a:lnTo>
                    <a:pt x="194" y="27"/>
                  </a:lnTo>
                  <a:lnTo>
                    <a:pt x="258" y="50"/>
                  </a:lnTo>
                  <a:lnTo>
                    <a:pt x="327" y="77"/>
                  </a:lnTo>
                  <a:lnTo>
                    <a:pt x="392" y="102"/>
                  </a:lnTo>
                  <a:lnTo>
                    <a:pt x="460" y="129"/>
                  </a:lnTo>
                  <a:lnTo>
                    <a:pt x="520" y="156"/>
                  </a:lnTo>
                  <a:lnTo>
                    <a:pt x="574" y="171"/>
                  </a:lnTo>
                  <a:lnTo>
                    <a:pt x="498" y="388"/>
                  </a:lnTo>
                  <a:lnTo>
                    <a:pt x="436" y="365"/>
                  </a:lnTo>
                  <a:lnTo>
                    <a:pt x="372" y="338"/>
                  </a:lnTo>
                  <a:lnTo>
                    <a:pt x="308" y="311"/>
                  </a:lnTo>
                  <a:lnTo>
                    <a:pt x="243" y="285"/>
                  </a:lnTo>
                  <a:lnTo>
                    <a:pt x="182" y="255"/>
                  </a:lnTo>
                  <a:lnTo>
                    <a:pt x="118" y="228"/>
                  </a:lnTo>
                  <a:lnTo>
                    <a:pt x="57" y="198"/>
                  </a:lnTo>
                  <a:lnTo>
                    <a:pt x="0" y="17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Freeform 64"/>
            <p:cNvSpPr>
              <a:spLocks/>
            </p:cNvSpPr>
            <p:nvPr/>
          </p:nvSpPr>
          <p:spPr bwMode="auto">
            <a:xfrm rot="696599">
              <a:off x="3451" y="994"/>
              <a:ext cx="162" cy="64"/>
            </a:xfrm>
            <a:custGeom>
              <a:avLst/>
              <a:gdLst>
                <a:gd name="T0" fmla="*/ 54 w 486"/>
                <a:gd name="T1" fmla="*/ 21 h 193"/>
                <a:gd name="T2" fmla="*/ 47 w 486"/>
                <a:gd name="T3" fmla="*/ 19 h 193"/>
                <a:gd name="T4" fmla="*/ 40 w 486"/>
                <a:gd name="T5" fmla="*/ 17 h 193"/>
                <a:gd name="T6" fmla="*/ 33 w 486"/>
                <a:gd name="T7" fmla="*/ 14 h 193"/>
                <a:gd name="T8" fmla="*/ 26 w 486"/>
                <a:gd name="T9" fmla="*/ 12 h 193"/>
                <a:gd name="T10" fmla="*/ 19 w 486"/>
                <a:gd name="T11" fmla="*/ 9 h 193"/>
                <a:gd name="T12" fmla="*/ 13 w 486"/>
                <a:gd name="T13" fmla="*/ 7 h 193"/>
                <a:gd name="T14" fmla="*/ 6 w 486"/>
                <a:gd name="T15" fmla="*/ 5 h 193"/>
                <a:gd name="T16" fmla="*/ 0 w 486"/>
                <a:gd name="T17" fmla="*/ 2 h 193"/>
                <a:gd name="T18" fmla="*/ 0 w 486"/>
                <a:gd name="T19" fmla="*/ 0 h 193"/>
                <a:gd name="T20" fmla="*/ 5 w 486"/>
                <a:gd name="T21" fmla="*/ 1 h 193"/>
                <a:gd name="T22" fmla="*/ 12 w 486"/>
                <a:gd name="T23" fmla="*/ 3 h 193"/>
                <a:gd name="T24" fmla="*/ 19 w 486"/>
                <a:gd name="T25" fmla="*/ 6 h 193"/>
                <a:gd name="T26" fmla="*/ 27 w 486"/>
                <a:gd name="T27" fmla="*/ 9 h 193"/>
                <a:gd name="T28" fmla="*/ 34 w 486"/>
                <a:gd name="T29" fmla="*/ 11 h 193"/>
                <a:gd name="T30" fmla="*/ 41 w 486"/>
                <a:gd name="T31" fmla="*/ 14 h 193"/>
                <a:gd name="T32" fmla="*/ 48 w 486"/>
                <a:gd name="T33" fmla="*/ 17 h 193"/>
                <a:gd name="T34" fmla="*/ 54 w 486"/>
                <a:gd name="T35" fmla="*/ 19 h 193"/>
                <a:gd name="T36" fmla="*/ 54 w 486"/>
                <a:gd name="T37" fmla="*/ 21 h 1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86" h="193">
                  <a:moveTo>
                    <a:pt x="486" y="193"/>
                  </a:moveTo>
                  <a:lnTo>
                    <a:pt x="425" y="175"/>
                  </a:lnTo>
                  <a:lnTo>
                    <a:pt x="360" y="151"/>
                  </a:lnTo>
                  <a:lnTo>
                    <a:pt x="296" y="129"/>
                  </a:lnTo>
                  <a:lnTo>
                    <a:pt x="235" y="107"/>
                  </a:lnTo>
                  <a:lnTo>
                    <a:pt x="170" y="84"/>
                  </a:lnTo>
                  <a:lnTo>
                    <a:pt x="114" y="65"/>
                  </a:lnTo>
                  <a:lnTo>
                    <a:pt x="52" y="42"/>
                  </a:lnTo>
                  <a:lnTo>
                    <a:pt x="0" y="20"/>
                  </a:lnTo>
                  <a:lnTo>
                    <a:pt x="0" y="0"/>
                  </a:lnTo>
                  <a:lnTo>
                    <a:pt x="49" y="8"/>
                  </a:lnTo>
                  <a:lnTo>
                    <a:pt x="106" y="27"/>
                  </a:lnTo>
                  <a:lnTo>
                    <a:pt x="170" y="50"/>
                  </a:lnTo>
                  <a:lnTo>
                    <a:pt x="239" y="77"/>
                  </a:lnTo>
                  <a:lnTo>
                    <a:pt x="304" y="102"/>
                  </a:lnTo>
                  <a:lnTo>
                    <a:pt x="372" y="129"/>
                  </a:lnTo>
                  <a:lnTo>
                    <a:pt x="432" y="156"/>
                  </a:lnTo>
                  <a:lnTo>
                    <a:pt x="486" y="171"/>
                  </a:lnTo>
                  <a:lnTo>
                    <a:pt x="486" y="193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Freeform 65"/>
            <p:cNvSpPr>
              <a:spLocks/>
            </p:cNvSpPr>
            <p:nvPr/>
          </p:nvSpPr>
          <p:spPr bwMode="auto">
            <a:xfrm rot="696599">
              <a:off x="3605" y="813"/>
              <a:ext cx="693" cy="423"/>
            </a:xfrm>
            <a:custGeom>
              <a:avLst/>
              <a:gdLst>
                <a:gd name="T0" fmla="*/ 9 w 2077"/>
                <a:gd name="T1" fmla="*/ 104 h 1270"/>
                <a:gd name="T2" fmla="*/ 230 w 2077"/>
                <a:gd name="T3" fmla="*/ 0 h 1270"/>
                <a:gd name="T4" fmla="*/ 231 w 2077"/>
                <a:gd name="T5" fmla="*/ 7 h 1270"/>
                <a:gd name="T6" fmla="*/ 231 w 2077"/>
                <a:gd name="T7" fmla="*/ 14 h 1270"/>
                <a:gd name="T8" fmla="*/ 231 w 2077"/>
                <a:gd name="T9" fmla="*/ 22 h 1270"/>
                <a:gd name="T10" fmla="*/ 230 w 2077"/>
                <a:gd name="T11" fmla="*/ 29 h 1270"/>
                <a:gd name="T12" fmla="*/ 225 w 2077"/>
                <a:gd name="T13" fmla="*/ 31 h 1270"/>
                <a:gd name="T14" fmla="*/ 216 w 2077"/>
                <a:gd name="T15" fmla="*/ 36 h 1270"/>
                <a:gd name="T16" fmla="*/ 205 w 2077"/>
                <a:gd name="T17" fmla="*/ 41 h 1270"/>
                <a:gd name="T18" fmla="*/ 191 w 2077"/>
                <a:gd name="T19" fmla="*/ 48 h 1270"/>
                <a:gd name="T20" fmla="*/ 175 w 2077"/>
                <a:gd name="T21" fmla="*/ 56 h 1270"/>
                <a:gd name="T22" fmla="*/ 157 w 2077"/>
                <a:gd name="T23" fmla="*/ 65 h 1270"/>
                <a:gd name="T24" fmla="*/ 138 w 2077"/>
                <a:gd name="T25" fmla="*/ 73 h 1270"/>
                <a:gd name="T26" fmla="*/ 119 w 2077"/>
                <a:gd name="T27" fmla="*/ 83 h 1270"/>
                <a:gd name="T28" fmla="*/ 100 w 2077"/>
                <a:gd name="T29" fmla="*/ 92 h 1270"/>
                <a:gd name="T30" fmla="*/ 81 w 2077"/>
                <a:gd name="T31" fmla="*/ 102 h 1270"/>
                <a:gd name="T32" fmla="*/ 63 w 2077"/>
                <a:gd name="T33" fmla="*/ 111 h 1270"/>
                <a:gd name="T34" fmla="*/ 46 w 2077"/>
                <a:gd name="T35" fmla="*/ 119 h 1270"/>
                <a:gd name="T36" fmla="*/ 31 w 2077"/>
                <a:gd name="T37" fmla="*/ 126 h 1270"/>
                <a:gd name="T38" fmla="*/ 18 w 2077"/>
                <a:gd name="T39" fmla="*/ 132 h 1270"/>
                <a:gd name="T40" fmla="*/ 7 w 2077"/>
                <a:gd name="T41" fmla="*/ 137 h 1270"/>
                <a:gd name="T42" fmla="*/ 0 w 2077"/>
                <a:gd name="T43" fmla="*/ 141 h 1270"/>
                <a:gd name="T44" fmla="*/ 2 w 2077"/>
                <a:gd name="T45" fmla="*/ 133 h 1270"/>
                <a:gd name="T46" fmla="*/ 5 w 2077"/>
                <a:gd name="T47" fmla="*/ 123 h 1270"/>
                <a:gd name="T48" fmla="*/ 8 w 2077"/>
                <a:gd name="T49" fmla="*/ 113 h 1270"/>
                <a:gd name="T50" fmla="*/ 9 w 2077"/>
                <a:gd name="T51" fmla="*/ 104 h 1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077" h="1270">
                  <a:moveTo>
                    <a:pt x="79" y="939"/>
                  </a:moveTo>
                  <a:lnTo>
                    <a:pt x="2062" y="0"/>
                  </a:lnTo>
                  <a:lnTo>
                    <a:pt x="2074" y="65"/>
                  </a:lnTo>
                  <a:lnTo>
                    <a:pt x="2077" y="130"/>
                  </a:lnTo>
                  <a:lnTo>
                    <a:pt x="2070" y="194"/>
                  </a:lnTo>
                  <a:lnTo>
                    <a:pt x="2062" y="258"/>
                  </a:lnTo>
                  <a:lnTo>
                    <a:pt x="2017" y="281"/>
                  </a:lnTo>
                  <a:lnTo>
                    <a:pt x="1941" y="320"/>
                  </a:lnTo>
                  <a:lnTo>
                    <a:pt x="1838" y="369"/>
                  </a:lnTo>
                  <a:lnTo>
                    <a:pt x="1712" y="433"/>
                  </a:lnTo>
                  <a:lnTo>
                    <a:pt x="1569" y="502"/>
                  </a:lnTo>
                  <a:lnTo>
                    <a:pt x="1413" y="581"/>
                  </a:lnTo>
                  <a:lnTo>
                    <a:pt x="1245" y="661"/>
                  </a:lnTo>
                  <a:lnTo>
                    <a:pt x="1070" y="749"/>
                  </a:lnTo>
                  <a:lnTo>
                    <a:pt x="900" y="833"/>
                  </a:lnTo>
                  <a:lnTo>
                    <a:pt x="730" y="917"/>
                  </a:lnTo>
                  <a:lnTo>
                    <a:pt x="565" y="999"/>
                  </a:lnTo>
                  <a:lnTo>
                    <a:pt x="414" y="1072"/>
                  </a:lnTo>
                  <a:lnTo>
                    <a:pt x="276" y="1139"/>
                  </a:lnTo>
                  <a:lnTo>
                    <a:pt x="160" y="1193"/>
                  </a:lnTo>
                  <a:lnTo>
                    <a:pt x="64" y="1238"/>
                  </a:lnTo>
                  <a:lnTo>
                    <a:pt x="0" y="1270"/>
                  </a:lnTo>
                  <a:lnTo>
                    <a:pt x="19" y="1201"/>
                  </a:lnTo>
                  <a:lnTo>
                    <a:pt x="45" y="1109"/>
                  </a:lnTo>
                  <a:lnTo>
                    <a:pt x="68" y="1015"/>
                  </a:lnTo>
                  <a:lnTo>
                    <a:pt x="79" y="939"/>
                  </a:lnTo>
                  <a:close/>
                </a:path>
              </a:pathLst>
            </a:custGeom>
            <a:solidFill>
              <a:srgbClr val="0056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Freeform 66"/>
            <p:cNvSpPr>
              <a:spLocks/>
            </p:cNvSpPr>
            <p:nvPr/>
          </p:nvSpPr>
          <p:spPr bwMode="auto">
            <a:xfrm rot="696599">
              <a:off x="3540" y="950"/>
              <a:ext cx="114" cy="46"/>
            </a:xfrm>
            <a:custGeom>
              <a:avLst/>
              <a:gdLst>
                <a:gd name="T0" fmla="*/ 0 w 341"/>
                <a:gd name="T1" fmla="*/ 3 h 137"/>
                <a:gd name="T2" fmla="*/ 0 w 341"/>
                <a:gd name="T3" fmla="*/ 2 h 137"/>
                <a:gd name="T4" fmla="*/ 1 w 341"/>
                <a:gd name="T5" fmla="*/ 1 h 137"/>
                <a:gd name="T6" fmla="*/ 2 w 341"/>
                <a:gd name="T7" fmla="*/ 0 h 137"/>
                <a:gd name="T8" fmla="*/ 4 w 341"/>
                <a:gd name="T9" fmla="*/ 0 h 137"/>
                <a:gd name="T10" fmla="*/ 8 w 341"/>
                <a:gd name="T11" fmla="*/ 2 h 137"/>
                <a:gd name="T12" fmla="*/ 13 w 341"/>
                <a:gd name="T13" fmla="*/ 3 h 137"/>
                <a:gd name="T14" fmla="*/ 17 w 341"/>
                <a:gd name="T15" fmla="*/ 4 h 137"/>
                <a:gd name="T16" fmla="*/ 21 w 341"/>
                <a:gd name="T17" fmla="*/ 5 h 137"/>
                <a:gd name="T18" fmla="*/ 25 w 341"/>
                <a:gd name="T19" fmla="*/ 7 h 137"/>
                <a:gd name="T20" fmla="*/ 29 w 341"/>
                <a:gd name="T21" fmla="*/ 8 h 137"/>
                <a:gd name="T22" fmla="*/ 33 w 341"/>
                <a:gd name="T23" fmla="*/ 10 h 137"/>
                <a:gd name="T24" fmla="*/ 38 w 341"/>
                <a:gd name="T25" fmla="*/ 12 h 137"/>
                <a:gd name="T26" fmla="*/ 38 w 341"/>
                <a:gd name="T27" fmla="*/ 15 h 137"/>
                <a:gd name="T28" fmla="*/ 35 w 341"/>
                <a:gd name="T29" fmla="*/ 15 h 137"/>
                <a:gd name="T30" fmla="*/ 30 w 341"/>
                <a:gd name="T31" fmla="*/ 14 h 137"/>
                <a:gd name="T32" fmla="*/ 24 w 341"/>
                <a:gd name="T33" fmla="*/ 12 h 137"/>
                <a:gd name="T34" fmla="*/ 17 w 341"/>
                <a:gd name="T35" fmla="*/ 9 h 137"/>
                <a:gd name="T36" fmla="*/ 10 w 341"/>
                <a:gd name="T37" fmla="*/ 6 h 137"/>
                <a:gd name="T38" fmla="*/ 4 w 341"/>
                <a:gd name="T39" fmla="*/ 4 h 137"/>
                <a:gd name="T40" fmla="*/ 0 w 341"/>
                <a:gd name="T41" fmla="*/ 3 h 1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1" h="137">
                  <a:moveTo>
                    <a:pt x="0" y="27"/>
                  </a:moveTo>
                  <a:lnTo>
                    <a:pt x="3" y="15"/>
                  </a:lnTo>
                  <a:lnTo>
                    <a:pt x="10" y="7"/>
                  </a:lnTo>
                  <a:lnTo>
                    <a:pt x="22" y="4"/>
                  </a:lnTo>
                  <a:lnTo>
                    <a:pt x="34" y="0"/>
                  </a:lnTo>
                  <a:lnTo>
                    <a:pt x="75" y="15"/>
                  </a:lnTo>
                  <a:lnTo>
                    <a:pt x="116" y="27"/>
                  </a:lnTo>
                  <a:lnTo>
                    <a:pt x="155" y="37"/>
                  </a:lnTo>
                  <a:lnTo>
                    <a:pt x="190" y="49"/>
                  </a:lnTo>
                  <a:lnTo>
                    <a:pt x="227" y="61"/>
                  </a:lnTo>
                  <a:lnTo>
                    <a:pt x="261" y="72"/>
                  </a:lnTo>
                  <a:lnTo>
                    <a:pt x="299" y="91"/>
                  </a:lnTo>
                  <a:lnTo>
                    <a:pt x="338" y="111"/>
                  </a:lnTo>
                  <a:lnTo>
                    <a:pt x="341" y="133"/>
                  </a:lnTo>
                  <a:lnTo>
                    <a:pt x="318" y="137"/>
                  </a:lnTo>
                  <a:lnTo>
                    <a:pt x="273" y="125"/>
                  </a:lnTo>
                  <a:lnTo>
                    <a:pt x="215" y="103"/>
                  </a:lnTo>
                  <a:lnTo>
                    <a:pt x="151" y="79"/>
                  </a:lnTo>
                  <a:lnTo>
                    <a:pt x="91" y="57"/>
                  </a:lnTo>
                  <a:lnTo>
                    <a:pt x="37" y="3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35A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Freeform 67"/>
            <p:cNvSpPr>
              <a:spLocks/>
            </p:cNvSpPr>
            <p:nvPr/>
          </p:nvSpPr>
          <p:spPr bwMode="auto">
            <a:xfrm rot="696599">
              <a:off x="3684" y="774"/>
              <a:ext cx="192" cy="176"/>
            </a:xfrm>
            <a:custGeom>
              <a:avLst/>
              <a:gdLst>
                <a:gd name="T0" fmla="*/ 0 w 577"/>
                <a:gd name="T1" fmla="*/ 47 h 528"/>
                <a:gd name="T2" fmla="*/ 4 w 577"/>
                <a:gd name="T3" fmla="*/ 40 h 528"/>
                <a:gd name="T4" fmla="*/ 8 w 577"/>
                <a:gd name="T5" fmla="*/ 33 h 528"/>
                <a:gd name="T6" fmla="*/ 11 w 577"/>
                <a:gd name="T7" fmla="*/ 27 h 528"/>
                <a:gd name="T8" fmla="*/ 16 w 577"/>
                <a:gd name="T9" fmla="*/ 21 h 528"/>
                <a:gd name="T10" fmla="*/ 20 w 577"/>
                <a:gd name="T11" fmla="*/ 16 h 528"/>
                <a:gd name="T12" fmla="*/ 24 w 577"/>
                <a:gd name="T13" fmla="*/ 11 h 528"/>
                <a:gd name="T14" fmla="*/ 29 w 577"/>
                <a:gd name="T15" fmla="*/ 5 h 528"/>
                <a:gd name="T16" fmla="*/ 34 w 577"/>
                <a:gd name="T17" fmla="*/ 0 h 528"/>
                <a:gd name="T18" fmla="*/ 32 w 577"/>
                <a:gd name="T19" fmla="*/ 5 h 528"/>
                <a:gd name="T20" fmla="*/ 29 w 577"/>
                <a:gd name="T21" fmla="*/ 9 h 528"/>
                <a:gd name="T22" fmla="*/ 27 w 577"/>
                <a:gd name="T23" fmla="*/ 14 h 528"/>
                <a:gd name="T24" fmla="*/ 24 w 577"/>
                <a:gd name="T25" fmla="*/ 19 h 528"/>
                <a:gd name="T26" fmla="*/ 23 w 577"/>
                <a:gd name="T27" fmla="*/ 24 h 528"/>
                <a:gd name="T28" fmla="*/ 21 w 577"/>
                <a:gd name="T29" fmla="*/ 29 h 528"/>
                <a:gd name="T30" fmla="*/ 22 w 577"/>
                <a:gd name="T31" fmla="*/ 34 h 528"/>
                <a:gd name="T32" fmla="*/ 23 w 577"/>
                <a:gd name="T33" fmla="*/ 39 h 528"/>
                <a:gd name="T34" fmla="*/ 25 w 577"/>
                <a:gd name="T35" fmla="*/ 42 h 528"/>
                <a:gd name="T36" fmla="*/ 27 w 577"/>
                <a:gd name="T37" fmla="*/ 44 h 528"/>
                <a:gd name="T38" fmla="*/ 30 w 577"/>
                <a:gd name="T39" fmla="*/ 46 h 528"/>
                <a:gd name="T40" fmla="*/ 34 w 577"/>
                <a:gd name="T41" fmla="*/ 48 h 528"/>
                <a:gd name="T42" fmla="*/ 40 w 577"/>
                <a:gd name="T43" fmla="*/ 48 h 528"/>
                <a:gd name="T44" fmla="*/ 46 w 577"/>
                <a:gd name="T45" fmla="*/ 48 h 528"/>
                <a:gd name="T46" fmla="*/ 54 w 577"/>
                <a:gd name="T47" fmla="*/ 47 h 528"/>
                <a:gd name="T48" fmla="*/ 64 w 577"/>
                <a:gd name="T49" fmla="*/ 45 h 528"/>
                <a:gd name="T50" fmla="*/ 59 w 577"/>
                <a:gd name="T51" fmla="*/ 47 h 528"/>
                <a:gd name="T52" fmla="*/ 53 w 577"/>
                <a:gd name="T53" fmla="*/ 49 h 528"/>
                <a:gd name="T54" fmla="*/ 48 w 577"/>
                <a:gd name="T55" fmla="*/ 51 h 528"/>
                <a:gd name="T56" fmla="*/ 41 w 577"/>
                <a:gd name="T57" fmla="*/ 53 h 528"/>
                <a:gd name="T58" fmla="*/ 34 w 577"/>
                <a:gd name="T59" fmla="*/ 55 h 528"/>
                <a:gd name="T60" fmla="*/ 27 w 577"/>
                <a:gd name="T61" fmla="*/ 56 h 528"/>
                <a:gd name="T62" fmla="*/ 19 w 577"/>
                <a:gd name="T63" fmla="*/ 58 h 528"/>
                <a:gd name="T64" fmla="*/ 11 w 577"/>
                <a:gd name="T65" fmla="*/ 59 h 528"/>
                <a:gd name="T66" fmla="*/ 7 w 577"/>
                <a:gd name="T67" fmla="*/ 58 h 528"/>
                <a:gd name="T68" fmla="*/ 4 w 577"/>
                <a:gd name="T69" fmla="*/ 55 h 528"/>
                <a:gd name="T70" fmla="*/ 2 w 577"/>
                <a:gd name="T71" fmla="*/ 51 h 528"/>
                <a:gd name="T72" fmla="*/ 0 w 577"/>
                <a:gd name="T73" fmla="*/ 47 h 5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7" h="528">
                  <a:moveTo>
                    <a:pt x="0" y="421"/>
                  </a:moveTo>
                  <a:lnTo>
                    <a:pt x="34" y="357"/>
                  </a:lnTo>
                  <a:lnTo>
                    <a:pt x="69" y="300"/>
                  </a:lnTo>
                  <a:lnTo>
                    <a:pt x="101" y="246"/>
                  </a:lnTo>
                  <a:lnTo>
                    <a:pt x="140" y="193"/>
                  </a:lnTo>
                  <a:lnTo>
                    <a:pt x="178" y="148"/>
                  </a:lnTo>
                  <a:lnTo>
                    <a:pt x="220" y="98"/>
                  </a:lnTo>
                  <a:lnTo>
                    <a:pt x="261" y="49"/>
                  </a:lnTo>
                  <a:lnTo>
                    <a:pt x="308" y="0"/>
                  </a:lnTo>
                  <a:lnTo>
                    <a:pt x="288" y="42"/>
                  </a:lnTo>
                  <a:lnTo>
                    <a:pt x="261" y="83"/>
                  </a:lnTo>
                  <a:lnTo>
                    <a:pt x="239" y="125"/>
                  </a:lnTo>
                  <a:lnTo>
                    <a:pt x="220" y="170"/>
                  </a:lnTo>
                  <a:lnTo>
                    <a:pt x="205" y="212"/>
                  </a:lnTo>
                  <a:lnTo>
                    <a:pt x="193" y="258"/>
                  </a:lnTo>
                  <a:lnTo>
                    <a:pt x="197" y="303"/>
                  </a:lnTo>
                  <a:lnTo>
                    <a:pt x="209" y="350"/>
                  </a:lnTo>
                  <a:lnTo>
                    <a:pt x="224" y="375"/>
                  </a:lnTo>
                  <a:lnTo>
                    <a:pt x="246" y="399"/>
                  </a:lnTo>
                  <a:lnTo>
                    <a:pt x="273" y="417"/>
                  </a:lnTo>
                  <a:lnTo>
                    <a:pt x="311" y="429"/>
                  </a:lnTo>
                  <a:lnTo>
                    <a:pt x="360" y="432"/>
                  </a:lnTo>
                  <a:lnTo>
                    <a:pt x="417" y="432"/>
                  </a:lnTo>
                  <a:lnTo>
                    <a:pt x="490" y="424"/>
                  </a:lnTo>
                  <a:lnTo>
                    <a:pt x="577" y="409"/>
                  </a:lnTo>
                  <a:lnTo>
                    <a:pt x="532" y="424"/>
                  </a:lnTo>
                  <a:lnTo>
                    <a:pt x="481" y="444"/>
                  </a:lnTo>
                  <a:lnTo>
                    <a:pt x="429" y="463"/>
                  </a:lnTo>
                  <a:lnTo>
                    <a:pt x="368" y="478"/>
                  </a:lnTo>
                  <a:lnTo>
                    <a:pt x="308" y="498"/>
                  </a:lnTo>
                  <a:lnTo>
                    <a:pt x="242" y="508"/>
                  </a:lnTo>
                  <a:lnTo>
                    <a:pt x="175" y="520"/>
                  </a:lnTo>
                  <a:lnTo>
                    <a:pt x="101" y="528"/>
                  </a:lnTo>
                  <a:lnTo>
                    <a:pt x="61" y="520"/>
                  </a:lnTo>
                  <a:lnTo>
                    <a:pt x="34" y="498"/>
                  </a:lnTo>
                  <a:lnTo>
                    <a:pt x="15" y="463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007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Freeform 68"/>
            <p:cNvSpPr>
              <a:spLocks/>
            </p:cNvSpPr>
            <p:nvPr/>
          </p:nvSpPr>
          <p:spPr bwMode="auto">
            <a:xfrm rot="696599">
              <a:off x="3793" y="732"/>
              <a:ext cx="296" cy="134"/>
            </a:xfrm>
            <a:custGeom>
              <a:avLst/>
              <a:gdLst>
                <a:gd name="T0" fmla="*/ 60 w 888"/>
                <a:gd name="T1" fmla="*/ 0 h 402"/>
                <a:gd name="T2" fmla="*/ 66 w 888"/>
                <a:gd name="T3" fmla="*/ 0 h 402"/>
                <a:gd name="T4" fmla="*/ 71 w 888"/>
                <a:gd name="T5" fmla="*/ 1 h 402"/>
                <a:gd name="T6" fmla="*/ 76 w 888"/>
                <a:gd name="T7" fmla="*/ 2 h 402"/>
                <a:gd name="T8" fmla="*/ 81 w 888"/>
                <a:gd name="T9" fmla="*/ 3 h 402"/>
                <a:gd name="T10" fmla="*/ 85 w 888"/>
                <a:gd name="T11" fmla="*/ 5 h 402"/>
                <a:gd name="T12" fmla="*/ 89 w 888"/>
                <a:gd name="T13" fmla="*/ 8 h 402"/>
                <a:gd name="T14" fmla="*/ 93 w 888"/>
                <a:gd name="T15" fmla="*/ 12 h 402"/>
                <a:gd name="T16" fmla="*/ 98 w 888"/>
                <a:gd name="T17" fmla="*/ 16 h 402"/>
                <a:gd name="T18" fmla="*/ 99 w 888"/>
                <a:gd name="T19" fmla="*/ 21 h 402"/>
                <a:gd name="T20" fmla="*/ 99 w 888"/>
                <a:gd name="T21" fmla="*/ 25 h 402"/>
                <a:gd name="T22" fmla="*/ 98 w 888"/>
                <a:gd name="T23" fmla="*/ 29 h 402"/>
                <a:gd name="T24" fmla="*/ 95 w 888"/>
                <a:gd name="T25" fmla="*/ 32 h 402"/>
                <a:gd name="T26" fmla="*/ 91 w 888"/>
                <a:gd name="T27" fmla="*/ 35 h 402"/>
                <a:gd name="T28" fmla="*/ 87 w 888"/>
                <a:gd name="T29" fmla="*/ 38 h 402"/>
                <a:gd name="T30" fmla="*/ 81 w 888"/>
                <a:gd name="T31" fmla="*/ 42 h 402"/>
                <a:gd name="T32" fmla="*/ 76 w 888"/>
                <a:gd name="T33" fmla="*/ 45 h 402"/>
                <a:gd name="T34" fmla="*/ 78 w 888"/>
                <a:gd name="T35" fmla="*/ 44 h 402"/>
                <a:gd name="T36" fmla="*/ 81 w 888"/>
                <a:gd name="T37" fmla="*/ 41 h 402"/>
                <a:gd name="T38" fmla="*/ 83 w 888"/>
                <a:gd name="T39" fmla="*/ 39 h 402"/>
                <a:gd name="T40" fmla="*/ 85 w 888"/>
                <a:gd name="T41" fmla="*/ 36 h 402"/>
                <a:gd name="T42" fmla="*/ 87 w 888"/>
                <a:gd name="T43" fmla="*/ 33 h 402"/>
                <a:gd name="T44" fmla="*/ 89 w 888"/>
                <a:gd name="T45" fmla="*/ 30 h 402"/>
                <a:gd name="T46" fmla="*/ 89 w 888"/>
                <a:gd name="T47" fmla="*/ 28 h 402"/>
                <a:gd name="T48" fmla="*/ 90 w 888"/>
                <a:gd name="T49" fmla="*/ 25 h 402"/>
                <a:gd name="T50" fmla="*/ 89 w 888"/>
                <a:gd name="T51" fmla="*/ 22 h 402"/>
                <a:gd name="T52" fmla="*/ 87 w 888"/>
                <a:gd name="T53" fmla="*/ 19 h 402"/>
                <a:gd name="T54" fmla="*/ 84 w 888"/>
                <a:gd name="T55" fmla="*/ 17 h 402"/>
                <a:gd name="T56" fmla="*/ 81 w 888"/>
                <a:gd name="T57" fmla="*/ 14 h 402"/>
                <a:gd name="T58" fmla="*/ 77 w 888"/>
                <a:gd name="T59" fmla="*/ 12 h 402"/>
                <a:gd name="T60" fmla="*/ 73 w 888"/>
                <a:gd name="T61" fmla="*/ 10 h 402"/>
                <a:gd name="T62" fmla="*/ 68 w 888"/>
                <a:gd name="T63" fmla="*/ 8 h 402"/>
                <a:gd name="T64" fmla="*/ 63 w 888"/>
                <a:gd name="T65" fmla="*/ 7 h 402"/>
                <a:gd name="T66" fmla="*/ 58 w 888"/>
                <a:gd name="T67" fmla="*/ 6 h 402"/>
                <a:gd name="T68" fmla="*/ 53 w 888"/>
                <a:gd name="T69" fmla="*/ 5 h 402"/>
                <a:gd name="T70" fmla="*/ 47 w 888"/>
                <a:gd name="T71" fmla="*/ 5 h 402"/>
                <a:gd name="T72" fmla="*/ 41 w 888"/>
                <a:gd name="T73" fmla="*/ 6 h 402"/>
                <a:gd name="T74" fmla="*/ 36 w 888"/>
                <a:gd name="T75" fmla="*/ 7 h 402"/>
                <a:gd name="T76" fmla="*/ 30 w 888"/>
                <a:gd name="T77" fmla="*/ 9 h 402"/>
                <a:gd name="T78" fmla="*/ 24 w 888"/>
                <a:gd name="T79" fmla="*/ 11 h 402"/>
                <a:gd name="T80" fmla="*/ 19 w 888"/>
                <a:gd name="T81" fmla="*/ 15 h 402"/>
                <a:gd name="T82" fmla="*/ 0 w 888"/>
                <a:gd name="T83" fmla="*/ 28 h 402"/>
                <a:gd name="T84" fmla="*/ 5 w 888"/>
                <a:gd name="T85" fmla="*/ 21 h 402"/>
                <a:gd name="T86" fmla="*/ 12 w 888"/>
                <a:gd name="T87" fmla="*/ 15 h 402"/>
                <a:gd name="T88" fmla="*/ 19 w 888"/>
                <a:gd name="T89" fmla="*/ 10 h 402"/>
                <a:gd name="T90" fmla="*/ 27 w 888"/>
                <a:gd name="T91" fmla="*/ 6 h 402"/>
                <a:gd name="T92" fmla="*/ 35 w 888"/>
                <a:gd name="T93" fmla="*/ 3 h 402"/>
                <a:gd name="T94" fmla="*/ 43 w 888"/>
                <a:gd name="T95" fmla="*/ 1 h 402"/>
                <a:gd name="T96" fmla="*/ 52 w 888"/>
                <a:gd name="T97" fmla="*/ 0 h 402"/>
                <a:gd name="T98" fmla="*/ 60 w 888"/>
                <a:gd name="T99" fmla="*/ 0 h 4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888" h="402">
                  <a:moveTo>
                    <a:pt x="543" y="0"/>
                  </a:moveTo>
                  <a:lnTo>
                    <a:pt x="597" y="4"/>
                  </a:lnTo>
                  <a:lnTo>
                    <a:pt x="641" y="7"/>
                  </a:lnTo>
                  <a:lnTo>
                    <a:pt x="688" y="19"/>
                  </a:lnTo>
                  <a:lnTo>
                    <a:pt x="725" y="30"/>
                  </a:lnTo>
                  <a:lnTo>
                    <a:pt x="763" y="49"/>
                  </a:lnTo>
                  <a:lnTo>
                    <a:pt x="797" y="76"/>
                  </a:lnTo>
                  <a:lnTo>
                    <a:pt x="836" y="106"/>
                  </a:lnTo>
                  <a:lnTo>
                    <a:pt x="878" y="145"/>
                  </a:lnTo>
                  <a:lnTo>
                    <a:pt x="888" y="187"/>
                  </a:lnTo>
                  <a:lnTo>
                    <a:pt x="888" y="224"/>
                  </a:lnTo>
                  <a:lnTo>
                    <a:pt x="878" y="259"/>
                  </a:lnTo>
                  <a:lnTo>
                    <a:pt x="854" y="288"/>
                  </a:lnTo>
                  <a:lnTo>
                    <a:pt x="821" y="318"/>
                  </a:lnTo>
                  <a:lnTo>
                    <a:pt x="782" y="345"/>
                  </a:lnTo>
                  <a:lnTo>
                    <a:pt x="733" y="377"/>
                  </a:lnTo>
                  <a:lnTo>
                    <a:pt x="683" y="402"/>
                  </a:lnTo>
                  <a:lnTo>
                    <a:pt x="703" y="392"/>
                  </a:lnTo>
                  <a:lnTo>
                    <a:pt x="725" y="372"/>
                  </a:lnTo>
                  <a:lnTo>
                    <a:pt x="748" y="350"/>
                  </a:lnTo>
                  <a:lnTo>
                    <a:pt x="767" y="327"/>
                  </a:lnTo>
                  <a:lnTo>
                    <a:pt x="782" y="300"/>
                  </a:lnTo>
                  <a:lnTo>
                    <a:pt x="797" y="274"/>
                  </a:lnTo>
                  <a:lnTo>
                    <a:pt x="805" y="251"/>
                  </a:lnTo>
                  <a:lnTo>
                    <a:pt x="809" y="229"/>
                  </a:lnTo>
                  <a:lnTo>
                    <a:pt x="797" y="202"/>
                  </a:lnTo>
                  <a:lnTo>
                    <a:pt x="779" y="175"/>
                  </a:lnTo>
                  <a:lnTo>
                    <a:pt x="752" y="152"/>
                  </a:lnTo>
                  <a:lnTo>
                    <a:pt x="725" y="128"/>
                  </a:lnTo>
                  <a:lnTo>
                    <a:pt x="691" y="110"/>
                  </a:lnTo>
                  <a:lnTo>
                    <a:pt x="653" y="91"/>
                  </a:lnTo>
                  <a:lnTo>
                    <a:pt x="612" y="76"/>
                  </a:lnTo>
                  <a:lnTo>
                    <a:pt x="570" y="61"/>
                  </a:lnTo>
                  <a:lnTo>
                    <a:pt x="520" y="54"/>
                  </a:lnTo>
                  <a:lnTo>
                    <a:pt x="474" y="49"/>
                  </a:lnTo>
                  <a:lnTo>
                    <a:pt x="422" y="49"/>
                  </a:lnTo>
                  <a:lnTo>
                    <a:pt x="372" y="54"/>
                  </a:lnTo>
                  <a:lnTo>
                    <a:pt x="323" y="64"/>
                  </a:lnTo>
                  <a:lnTo>
                    <a:pt x="269" y="79"/>
                  </a:lnTo>
                  <a:lnTo>
                    <a:pt x="220" y="103"/>
                  </a:lnTo>
                  <a:lnTo>
                    <a:pt x="170" y="133"/>
                  </a:lnTo>
                  <a:lnTo>
                    <a:pt x="0" y="251"/>
                  </a:lnTo>
                  <a:lnTo>
                    <a:pt x="49" y="190"/>
                  </a:lnTo>
                  <a:lnTo>
                    <a:pt x="106" y="137"/>
                  </a:lnTo>
                  <a:lnTo>
                    <a:pt x="170" y="91"/>
                  </a:lnTo>
                  <a:lnTo>
                    <a:pt x="242" y="57"/>
                  </a:lnTo>
                  <a:lnTo>
                    <a:pt x="315" y="27"/>
                  </a:lnTo>
                  <a:lnTo>
                    <a:pt x="390" y="12"/>
                  </a:lnTo>
                  <a:lnTo>
                    <a:pt x="467" y="0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444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Freeform 69"/>
            <p:cNvSpPr>
              <a:spLocks/>
            </p:cNvSpPr>
            <p:nvPr/>
          </p:nvSpPr>
          <p:spPr bwMode="auto">
            <a:xfrm rot="696599">
              <a:off x="4061" y="751"/>
              <a:ext cx="183" cy="143"/>
            </a:xfrm>
            <a:custGeom>
              <a:avLst/>
              <a:gdLst>
                <a:gd name="T0" fmla="*/ 46 w 550"/>
                <a:gd name="T1" fmla="*/ 32 h 429"/>
                <a:gd name="T2" fmla="*/ 46 w 550"/>
                <a:gd name="T3" fmla="*/ 30 h 429"/>
                <a:gd name="T4" fmla="*/ 42 w 550"/>
                <a:gd name="T5" fmla="*/ 26 h 429"/>
                <a:gd name="T6" fmla="*/ 37 w 550"/>
                <a:gd name="T7" fmla="*/ 21 h 429"/>
                <a:gd name="T8" fmla="*/ 30 w 550"/>
                <a:gd name="T9" fmla="*/ 15 h 429"/>
                <a:gd name="T10" fmla="*/ 21 w 550"/>
                <a:gd name="T11" fmla="*/ 10 h 429"/>
                <a:gd name="T12" fmla="*/ 13 w 550"/>
                <a:gd name="T13" fmla="*/ 5 h 429"/>
                <a:gd name="T14" fmla="*/ 6 w 550"/>
                <a:gd name="T15" fmla="*/ 2 h 429"/>
                <a:gd name="T16" fmla="*/ 0 w 550"/>
                <a:gd name="T17" fmla="*/ 0 h 429"/>
                <a:gd name="T18" fmla="*/ 4 w 550"/>
                <a:gd name="T19" fmla="*/ 1 h 429"/>
                <a:gd name="T20" fmla="*/ 11 w 550"/>
                <a:gd name="T21" fmla="*/ 3 h 429"/>
                <a:gd name="T22" fmla="*/ 21 w 550"/>
                <a:gd name="T23" fmla="*/ 7 h 429"/>
                <a:gd name="T24" fmla="*/ 31 w 550"/>
                <a:gd name="T25" fmla="*/ 12 h 429"/>
                <a:gd name="T26" fmla="*/ 42 w 550"/>
                <a:gd name="T27" fmla="*/ 18 h 429"/>
                <a:gd name="T28" fmla="*/ 51 w 550"/>
                <a:gd name="T29" fmla="*/ 23 h 429"/>
                <a:gd name="T30" fmla="*/ 58 w 550"/>
                <a:gd name="T31" fmla="*/ 28 h 429"/>
                <a:gd name="T32" fmla="*/ 61 w 550"/>
                <a:gd name="T33" fmla="*/ 32 h 429"/>
                <a:gd name="T34" fmla="*/ 61 w 550"/>
                <a:gd name="T35" fmla="*/ 34 h 429"/>
                <a:gd name="T36" fmla="*/ 59 w 550"/>
                <a:gd name="T37" fmla="*/ 36 h 429"/>
                <a:gd name="T38" fmla="*/ 57 w 550"/>
                <a:gd name="T39" fmla="*/ 38 h 429"/>
                <a:gd name="T40" fmla="*/ 53 w 550"/>
                <a:gd name="T41" fmla="*/ 41 h 429"/>
                <a:gd name="T42" fmla="*/ 49 w 550"/>
                <a:gd name="T43" fmla="*/ 42 h 429"/>
                <a:gd name="T44" fmla="*/ 44 w 550"/>
                <a:gd name="T45" fmla="*/ 44 h 429"/>
                <a:gd name="T46" fmla="*/ 39 w 550"/>
                <a:gd name="T47" fmla="*/ 46 h 429"/>
                <a:gd name="T48" fmla="*/ 33 w 550"/>
                <a:gd name="T49" fmla="*/ 48 h 429"/>
                <a:gd name="T50" fmla="*/ 34 w 550"/>
                <a:gd name="T51" fmla="*/ 46 h 429"/>
                <a:gd name="T52" fmla="*/ 36 w 550"/>
                <a:gd name="T53" fmla="*/ 45 h 429"/>
                <a:gd name="T54" fmla="*/ 38 w 550"/>
                <a:gd name="T55" fmla="*/ 43 h 429"/>
                <a:gd name="T56" fmla="*/ 40 w 550"/>
                <a:gd name="T57" fmla="*/ 41 h 429"/>
                <a:gd name="T58" fmla="*/ 42 w 550"/>
                <a:gd name="T59" fmla="*/ 39 h 429"/>
                <a:gd name="T60" fmla="*/ 45 w 550"/>
                <a:gd name="T61" fmla="*/ 37 h 429"/>
                <a:gd name="T62" fmla="*/ 46 w 550"/>
                <a:gd name="T63" fmla="*/ 35 h 429"/>
                <a:gd name="T64" fmla="*/ 46 w 550"/>
                <a:gd name="T65" fmla="*/ 32 h 4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0" h="429">
                  <a:moveTo>
                    <a:pt x="417" y="292"/>
                  </a:moveTo>
                  <a:lnTo>
                    <a:pt x="414" y="266"/>
                  </a:lnTo>
                  <a:lnTo>
                    <a:pt x="379" y="232"/>
                  </a:lnTo>
                  <a:lnTo>
                    <a:pt x="330" y="185"/>
                  </a:lnTo>
                  <a:lnTo>
                    <a:pt x="266" y="136"/>
                  </a:lnTo>
                  <a:lnTo>
                    <a:pt x="192" y="91"/>
                  </a:lnTo>
                  <a:lnTo>
                    <a:pt x="121" y="49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34" y="7"/>
                  </a:lnTo>
                  <a:lnTo>
                    <a:pt x="98" y="30"/>
                  </a:lnTo>
                  <a:lnTo>
                    <a:pt x="185" y="64"/>
                  </a:lnTo>
                  <a:lnTo>
                    <a:pt x="281" y="111"/>
                  </a:lnTo>
                  <a:lnTo>
                    <a:pt x="379" y="160"/>
                  </a:lnTo>
                  <a:lnTo>
                    <a:pt x="463" y="209"/>
                  </a:lnTo>
                  <a:lnTo>
                    <a:pt x="523" y="254"/>
                  </a:lnTo>
                  <a:lnTo>
                    <a:pt x="550" y="289"/>
                  </a:lnTo>
                  <a:lnTo>
                    <a:pt x="550" y="308"/>
                  </a:lnTo>
                  <a:lnTo>
                    <a:pt x="535" y="326"/>
                  </a:lnTo>
                  <a:lnTo>
                    <a:pt x="513" y="346"/>
                  </a:lnTo>
                  <a:lnTo>
                    <a:pt x="481" y="365"/>
                  </a:lnTo>
                  <a:lnTo>
                    <a:pt x="439" y="380"/>
                  </a:lnTo>
                  <a:lnTo>
                    <a:pt x="399" y="399"/>
                  </a:lnTo>
                  <a:lnTo>
                    <a:pt x="348" y="414"/>
                  </a:lnTo>
                  <a:lnTo>
                    <a:pt x="299" y="429"/>
                  </a:lnTo>
                  <a:lnTo>
                    <a:pt x="308" y="417"/>
                  </a:lnTo>
                  <a:lnTo>
                    <a:pt x="323" y="402"/>
                  </a:lnTo>
                  <a:lnTo>
                    <a:pt x="341" y="387"/>
                  </a:lnTo>
                  <a:lnTo>
                    <a:pt x="364" y="368"/>
                  </a:lnTo>
                  <a:lnTo>
                    <a:pt x="382" y="350"/>
                  </a:lnTo>
                  <a:lnTo>
                    <a:pt x="402" y="331"/>
                  </a:lnTo>
                  <a:lnTo>
                    <a:pt x="414" y="311"/>
                  </a:lnTo>
                  <a:lnTo>
                    <a:pt x="417" y="292"/>
                  </a:lnTo>
                  <a:close/>
                </a:path>
              </a:pathLst>
            </a:custGeom>
            <a:solidFill>
              <a:srgbClr val="5BB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Freeform 70"/>
            <p:cNvSpPr>
              <a:spLocks noEditPoints="1"/>
            </p:cNvSpPr>
            <p:nvPr/>
          </p:nvSpPr>
          <p:spPr bwMode="auto">
            <a:xfrm rot="696599">
              <a:off x="3683" y="1237"/>
              <a:ext cx="765" cy="384"/>
            </a:xfrm>
            <a:custGeom>
              <a:avLst/>
              <a:gdLst>
                <a:gd name="T0" fmla="*/ 232 w 2294"/>
                <a:gd name="T1" fmla="*/ 0 h 1152"/>
                <a:gd name="T2" fmla="*/ 239 w 2294"/>
                <a:gd name="T3" fmla="*/ 1 h 1152"/>
                <a:gd name="T4" fmla="*/ 245 w 2294"/>
                <a:gd name="T5" fmla="*/ 4 h 1152"/>
                <a:gd name="T6" fmla="*/ 255 w 2294"/>
                <a:gd name="T7" fmla="*/ 61 h 1152"/>
                <a:gd name="T8" fmla="*/ 247 w 2294"/>
                <a:gd name="T9" fmla="*/ 104 h 1152"/>
                <a:gd name="T10" fmla="*/ 235 w 2294"/>
                <a:gd name="T11" fmla="*/ 118 h 1152"/>
                <a:gd name="T12" fmla="*/ 217 w 2294"/>
                <a:gd name="T13" fmla="*/ 126 h 1152"/>
                <a:gd name="T14" fmla="*/ 193 w 2294"/>
                <a:gd name="T15" fmla="*/ 128 h 1152"/>
                <a:gd name="T16" fmla="*/ 166 w 2294"/>
                <a:gd name="T17" fmla="*/ 126 h 1152"/>
                <a:gd name="T18" fmla="*/ 137 w 2294"/>
                <a:gd name="T19" fmla="*/ 122 h 1152"/>
                <a:gd name="T20" fmla="*/ 154 w 2294"/>
                <a:gd name="T21" fmla="*/ 90 h 1152"/>
                <a:gd name="T22" fmla="*/ 177 w 2294"/>
                <a:gd name="T23" fmla="*/ 91 h 1152"/>
                <a:gd name="T24" fmla="*/ 198 w 2294"/>
                <a:gd name="T25" fmla="*/ 90 h 1152"/>
                <a:gd name="T26" fmla="*/ 212 w 2294"/>
                <a:gd name="T27" fmla="*/ 85 h 1152"/>
                <a:gd name="T28" fmla="*/ 218 w 2294"/>
                <a:gd name="T29" fmla="*/ 75 h 1152"/>
                <a:gd name="T30" fmla="*/ 214 w 2294"/>
                <a:gd name="T31" fmla="*/ 60 h 1152"/>
                <a:gd name="T32" fmla="*/ 202 w 2294"/>
                <a:gd name="T33" fmla="*/ 50 h 1152"/>
                <a:gd name="T34" fmla="*/ 186 w 2294"/>
                <a:gd name="T35" fmla="*/ 46 h 1152"/>
                <a:gd name="T36" fmla="*/ 168 w 2294"/>
                <a:gd name="T37" fmla="*/ 46 h 1152"/>
                <a:gd name="T38" fmla="*/ 152 w 2294"/>
                <a:gd name="T39" fmla="*/ 47 h 1152"/>
                <a:gd name="T40" fmla="*/ 139 w 2294"/>
                <a:gd name="T41" fmla="*/ 46 h 1152"/>
                <a:gd name="T42" fmla="*/ 137 w 2294"/>
                <a:gd name="T43" fmla="*/ 46 h 1152"/>
                <a:gd name="T44" fmla="*/ 149 w 2294"/>
                <a:gd name="T45" fmla="*/ 14 h 1152"/>
                <a:gd name="T46" fmla="*/ 167 w 2294"/>
                <a:gd name="T47" fmla="*/ 14 h 1152"/>
                <a:gd name="T48" fmla="*/ 184 w 2294"/>
                <a:gd name="T49" fmla="*/ 14 h 1152"/>
                <a:gd name="T50" fmla="*/ 199 w 2294"/>
                <a:gd name="T51" fmla="*/ 14 h 1152"/>
                <a:gd name="T52" fmla="*/ 214 w 2294"/>
                <a:gd name="T53" fmla="*/ 13 h 1152"/>
                <a:gd name="T54" fmla="*/ 223 w 2294"/>
                <a:gd name="T55" fmla="*/ 9 h 1152"/>
                <a:gd name="T56" fmla="*/ 228 w 2294"/>
                <a:gd name="T57" fmla="*/ 1 h 1152"/>
                <a:gd name="T58" fmla="*/ 119 w 2294"/>
                <a:gd name="T59" fmla="*/ 117 h 1152"/>
                <a:gd name="T60" fmla="*/ 91 w 2294"/>
                <a:gd name="T61" fmla="*/ 110 h 1152"/>
                <a:gd name="T62" fmla="*/ 64 w 2294"/>
                <a:gd name="T63" fmla="*/ 102 h 1152"/>
                <a:gd name="T64" fmla="*/ 41 w 2294"/>
                <a:gd name="T65" fmla="*/ 95 h 1152"/>
                <a:gd name="T66" fmla="*/ 21 w 2294"/>
                <a:gd name="T67" fmla="*/ 87 h 1152"/>
                <a:gd name="T68" fmla="*/ 5 w 2294"/>
                <a:gd name="T69" fmla="*/ 79 h 1152"/>
                <a:gd name="T70" fmla="*/ 2 w 2294"/>
                <a:gd name="T71" fmla="*/ 56 h 1152"/>
                <a:gd name="T72" fmla="*/ 2 w 2294"/>
                <a:gd name="T73" fmla="*/ 27 h 1152"/>
                <a:gd name="T74" fmla="*/ 17 w 2294"/>
                <a:gd name="T75" fmla="*/ 19 h 1152"/>
                <a:gd name="T76" fmla="*/ 42 w 2294"/>
                <a:gd name="T77" fmla="*/ 17 h 1152"/>
                <a:gd name="T78" fmla="*/ 68 w 2294"/>
                <a:gd name="T79" fmla="*/ 16 h 1152"/>
                <a:gd name="T80" fmla="*/ 95 w 2294"/>
                <a:gd name="T81" fmla="*/ 15 h 1152"/>
                <a:gd name="T82" fmla="*/ 120 w 2294"/>
                <a:gd name="T83" fmla="*/ 14 h 1152"/>
                <a:gd name="T84" fmla="*/ 137 w 2294"/>
                <a:gd name="T85" fmla="*/ 46 h 1152"/>
                <a:gd name="T86" fmla="*/ 121 w 2294"/>
                <a:gd name="T87" fmla="*/ 42 h 1152"/>
                <a:gd name="T88" fmla="*/ 105 w 2294"/>
                <a:gd name="T89" fmla="*/ 40 h 1152"/>
                <a:gd name="T90" fmla="*/ 92 w 2294"/>
                <a:gd name="T91" fmla="*/ 39 h 1152"/>
                <a:gd name="T92" fmla="*/ 80 w 2294"/>
                <a:gd name="T93" fmla="*/ 40 h 1152"/>
                <a:gd name="T94" fmla="*/ 70 w 2294"/>
                <a:gd name="T95" fmla="*/ 43 h 1152"/>
                <a:gd name="T96" fmla="*/ 62 w 2294"/>
                <a:gd name="T97" fmla="*/ 49 h 1152"/>
                <a:gd name="T98" fmla="*/ 57 w 2294"/>
                <a:gd name="T99" fmla="*/ 54 h 1152"/>
                <a:gd name="T100" fmla="*/ 58 w 2294"/>
                <a:gd name="T101" fmla="*/ 61 h 1152"/>
                <a:gd name="T102" fmla="*/ 64 w 2294"/>
                <a:gd name="T103" fmla="*/ 70 h 1152"/>
                <a:gd name="T104" fmla="*/ 73 w 2294"/>
                <a:gd name="T105" fmla="*/ 73 h 1152"/>
                <a:gd name="T106" fmla="*/ 85 w 2294"/>
                <a:gd name="T107" fmla="*/ 77 h 1152"/>
                <a:gd name="T108" fmla="*/ 105 w 2294"/>
                <a:gd name="T109" fmla="*/ 81 h 1152"/>
                <a:gd name="T110" fmla="*/ 129 w 2294"/>
                <a:gd name="T111" fmla="*/ 86 h 11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294" h="1152">
                  <a:moveTo>
                    <a:pt x="2050" y="12"/>
                  </a:moveTo>
                  <a:lnTo>
                    <a:pt x="2070" y="5"/>
                  </a:lnTo>
                  <a:lnTo>
                    <a:pt x="2089" y="0"/>
                  </a:lnTo>
                  <a:lnTo>
                    <a:pt x="2109" y="5"/>
                  </a:lnTo>
                  <a:lnTo>
                    <a:pt x="2126" y="8"/>
                  </a:lnTo>
                  <a:lnTo>
                    <a:pt x="2146" y="12"/>
                  </a:lnTo>
                  <a:lnTo>
                    <a:pt x="2168" y="20"/>
                  </a:lnTo>
                  <a:lnTo>
                    <a:pt x="2183" y="32"/>
                  </a:lnTo>
                  <a:lnTo>
                    <a:pt x="2203" y="39"/>
                  </a:lnTo>
                  <a:lnTo>
                    <a:pt x="2252" y="210"/>
                  </a:lnTo>
                  <a:lnTo>
                    <a:pt x="2279" y="380"/>
                  </a:lnTo>
                  <a:lnTo>
                    <a:pt x="2290" y="552"/>
                  </a:lnTo>
                  <a:lnTo>
                    <a:pt x="2294" y="718"/>
                  </a:lnTo>
                  <a:lnTo>
                    <a:pt x="2249" y="886"/>
                  </a:lnTo>
                  <a:lnTo>
                    <a:pt x="2225" y="940"/>
                  </a:lnTo>
                  <a:lnTo>
                    <a:pt x="2195" y="984"/>
                  </a:lnTo>
                  <a:lnTo>
                    <a:pt x="2161" y="1026"/>
                  </a:lnTo>
                  <a:lnTo>
                    <a:pt x="2116" y="1061"/>
                  </a:lnTo>
                  <a:lnTo>
                    <a:pt x="2067" y="1088"/>
                  </a:lnTo>
                  <a:lnTo>
                    <a:pt x="2008" y="1110"/>
                  </a:lnTo>
                  <a:lnTo>
                    <a:pt x="1949" y="1130"/>
                  </a:lnTo>
                  <a:lnTo>
                    <a:pt x="1884" y="1140"/>
                  </a:lnTo>
                  <a:lnTo>
                    <a:pt x="1811" y="1147"/>
                  </a:lnTo>
                  <a:lnTo>
                    <a:pt x="1736" y="1152"/>
                  </a:lnTo>
                  <a:lnTo>
                    <a:pt x="1660" y="1147"/>
                  </a:lnTo>
                  <a:lnTo>
                    <a:pt x="1579" y="1144"/>
                  </a:lnTo>
                  <a:lnTo>
                    <a:pt x="1497" y="1137"/>
                  </a:lnTo>
                  <a:lnTo>
                    <a:pt x="1409" y="1125"/>
                  </a:lnTo>
                  <a:lnTo>
                    <a:pt x="1322" y="1110"/>
                  </a:lnTo>
                  <a:lnTo>
                    <a:pt x="1234" y="1095"/>
                  </a:lnTo>
                  <a:lnTo>
                    <a:pt x="1234" y="784"/>
                  </a:lnTo>
                  <a:lnTo>
                    <a:pt x="1310" y="794"/>
                  </a:lnTo>
                  <a:lnTo>
                    <a:pt x="1382" y="806"/>
                  </a:lnTo>
                  <a:lnTo>
                    <a:pt x="1455" y="814"/>
                  </a:lnTo>
                  <a:lnTo>
                    <a:pt x="1527" y="817"/>
                  </a:lnTo>
                  <a:lnTo>
                    <a:pt x="1596" y="821"/>
                  </a:lnTo>
                  <a:lnTo>
                    <a:pt x="1660" y="821"/>
                  </a:lnTo>
                  <a:lnTo>
                    <a:pt x="1720" y="817"/>
                  </a:lnTo>
                  <a:lnTo>
                    <a:pt x="1778" y="809"/>
                  </a:lnTo>
                  <a:lnTo>
                    <a:pt x="1827" y="802"/>
                  </a:lnTo>
                  <a:lnTo>
                    <a:pt x="1872" y="787"/>
                  </a:lnTo>
                  <a:lnTo>
                    <a:pt x="1907" y="768"/>
                  </a:lnTo>
                  <a:lnTo>
                    <a:pt x="1937" y="742"/>
                  </a:lnTo>
                  <a:lnTo>
                    <a:pt x="1956" y="715"/>
                  </a:lnTo>
                  <a:lnTo>
                    <a:pt x="1963" y="676"/>
                  </a:lnTo>
                  <a:lnTo>
                    <a:pt x="1959" y="636"/>
                  </a:lnTo>
                  <a:lnTo>
                    <a:pt x="1949" y="590"/>
                  </a:lnTo>
                  <a:lnTo>
                    <a:pt x="1926" y="540"/>
                  </a:lnTo>
                  <a:lnTo>
                    <a:pt x="1892" y="503"/>
                  </a:lnTo>
                  <a:lnTo>
                    <a:pt x="1857" y="471"/>
                  </a:lnTo>
                  <a:lnTo>
                    <a:pt x="1815" y="449"/>
                  </a:lnTo>
                  <a:lnTo>
                    <a:pt x="1769" y="430"/>
                  </a:lnTo>
                  <a:lnTo>
                    <a:pt x="1720" y="419"/>
                  </a:lnTo>
                  <a:lnTo>
                    <a:pt x="1670" y="415"/>
                  </a:lnTo>
                  <a:lnTo>
                    <a:pt x="1618" y="412"/>
                  </a:lnTo>
                  <a:lnTo>
                    <a:pt x="1564" y="412"/>
                  </a:lnTo>
                  <a:lnTo>
                    <a:pt x="1512" y="415"/>
                  </a:lnTo>
                  <a:lnTo>
                    <a:pt x="1458" y="415"/>
                  </a:lnTo>
                  <a:lnTo>
                    <a:pt x="1409" y="419"/>
                  </a:lnTo>
                  <a:lnTo>
                    <a:pt x="1364" y="422"/>
                  </a:lnTo>
                  <a:lnTo>
                    <a:pt x="1317" y="422"/>
                  </a:lnTo>
                  <a:lnTo>
                    <a:pt x="1280" y="422"/>
                  </a:lnTo>
                  <a:lnTo>
                    <a:pt x="1246" y="415"/>
                  </a:lnTo>
                  <a:lnTo>
                    <a:pt x="1241" y="415"/>
                  </a:lnTo>
                  <a:lnTo>
                    <a:pt x="1238" y="415"/>
                  </a:lnTo>
                  <a:lnTo>
                    <a:pt x="1234" y="415"/>
                  </a:lnTo>
                  <a:lnTo>
                    <a:pt x="1234" y="130"/>
                  </a:lnTo>
                  <a:lnTo>
                    <a:pt x="1287" y="130"/>
                  </a:lnTo>
                  <a:lnTo>
                    <a:pt x="1344" y="130"/>
                  </a:lnTo>
                  <a:lnTo>
                    <a:pt x="1398" y="130"/>
                  </a:lnTo>
                  <a:lnTo>
                    <a:pt x="1447" y="130"/>
                  </a:lnTo>
                  <a:lnTo>
                    <a:pt x="1500" y="130"/>
                  </a:lnTo>
                  <a:lnTo>
                    <a:pt x="1554" y="130"/>
                  </a:lnTo>
                  <a:lnTo>
                    <a:pt x="1603" y="130"/>
                  </a:lnTo>
                  <a:lnTo>
                    <a:pt x="1652" y="126"/>
                  </a:lnTo>
                  <a:lnTo>
                    <a:pt x="1697" y="126"/>
                  </a:lnTo>
                  <a:lnTo>
                    <a:pt x="1747" y="126"/>
                  </a:lnTo>
                  <a:lnTo>
                    <a:pt x="1793" y="123"/>
                  </a:lnTo>
                  <a:lnTo>
                    <a:pt x="1835" y="123"/>
                  </a:lnTo>
                  <a:lnTo>
                    <a:pt x="1880" y="118"/>
                  </a:lnTo>
                  <a:lnTo>
                    <a:pt x="1922" y="118"/>
                  </a:lnTo>
                  <a:lnTo>
                    <a:pt x="1963" y="115"/>
                  </a:lnTo>
                  <a:lnTo>
                    <a:pt x="2001" y="111"/>
                  </a:lnTo>
                  <a:lnTo>
                    <a:pt x="2008" y="84"/>
                  </a:lnTo>
                  <a:lnTo>
                    <a:pt x="2017" y="54"/>
                  </a:lnTo>
                  <a:lnTo>
                    <a:pt x="2028" y="27"/>
                  </a:lnTo>
                  <a:lnTo>
                    <a:pt x="2050" y="12"/>
                  </a:lnTo>
                  <a:close/>
                  <a:moveTo>
                    <a:pt x="1234" y="1095"/>
                  </a:moveTo>
                  <a:lnTo>
                    <a:pt x="1150" y="1076"/>
                  </a:lnTo>
                  <a:lnTo>
                    <a:pt x="1068" y="1056"/>
                  </a:lnTo>
                  <a:lnTo>
                    <a:pt x="984" y="1038"/>
                  </a:lnTo>
                  <a:lnTo>
                    <a:pt x="900" y="1016"/>
                  </a:lnTo>
                  <a:lnTo>
                    <a:pt x="816" y="992"/>
                  </a:lnTo>
                  <a:lnTo>
                    <a:pt x="737" y="969"/>
                  </a:lnTo>
                  <a:lnTo>
                    <a:pt x="656" y="947"/>
                  </a:lnTo>
                  <a:lnTo>
                    <a:pt x="580" y="920"/>
                  </a:lnTo>
                  <a:lnTo>
                    <a:pt x="505" y="898"/>
                  </a:lnTo>
                  <a:lnTo>
                    <a:pt x="436" y="875"/>
                  </a:lnTo>
                  <a:lnTo>
                    <a:pt x="368" y="851"/>
                  </a:lnTo>
                  <a:lnTo>
                    <a:pt x="299" y="829"/>
                  </a:lnTo>
                  <a:lnTo>
                    <a:pt x="239" y="806"/>
                  </a:lnTo>
                  <a:lnTo>
                    <a:pt x="185" y="787"/>
                  </a:lnTo>
                  <a:lnTo>
                    <a:pt x="133" y="768"/>
                  </a:lnTo>
                  <a:lnTo>
                    <a:pt x="87" y="750"/>
                  </a:lnTo>
                  <a:lnTo>
                    <a:pt x="45" y="715"/>
                  </a:lnTo>
                  <a:lnTo>
                    <a:pt x="22" y="658"/>
                  </a:lnTo>
                  <a:lnTo>
                    <a:pt x="15" y="587"/>
                  </a:lnTo>
                  <a:lnTo>
                    <a:pt x="15" y="503"/>
                  </a:lnTo>
                  <a:lnTo>
                    <a:pt x="18" y="412"/>
                  </a:lnTo>
                  <a:lnTo>
                    <a:pt x="18" y="328"/>
                  </a:lnTo>
                  <a:lnTo>
                    <a:pt x="15" y="247"/>
                  </a:lnTo>
                  <a:lnTo>
                    <a:pt x="0" y="187"/>
                  </a:lnTo>
                  <a:lnTo>
                    <a:pt x="76" y="180"/>
                  </a:lnTo>
                  <a:lnTo>
                    <a:pt x="151" y="168"/>
                  </a:lnTo>
                  <a:lnTo>
                    <a:pt x="227" y="165"/>
                  </a:lnTo>
                  <a:lnTo>
                    <a:pt x="303" y="157"/>
                  </a:lnTo>
                  <a:lnTo>
                    <a:pt x="380" y="153"/>
                  </a:lnTo>
                  <a:lnTo>
                    <a:pt x="459" y="145"/>
                  </a:lnTo>
                  <a:lnTo>
                    <a:pt x="535" y="141"/>
                  </a:lnTo>
                  <a:lnTo>
                    <a:pt x="614" y="141"/>
                  </a:lnTo>
                  <a:lnTo>
                    <a:pt x="695" y="138"/>
                  </a:lnTo>
                  <a:lnTo>
                    <a:pt x="770" y="133"/>
                  </a:lnTo>
                  <a:lnTo>
                    <a:pt x="851" y="133"/>
                  </a:lnTo>
                  <a:lnTo>
                    <a:pt x="930" y="133"/>
                  </a:lnTo>
                  <a:lnTo>
                    <a:pt x="1006" y="133"/>
                  </a:lnTo>
                  <a:lnTo>
                    <a:pt x="1083" y="130"/>
                  </a:lnTo>
                  <a:lnTo>
                    <a:pt x="1159" y="130"/>
                  </a:lnTo>
                  <a:lnTo>
                    <a:pt x="1234" y="130"/>
                  </a:lnTo>
                  <a:lnTo>
                    <a:pt x="1234" y="415"/>
                  </a:lnTo>
                  <a:lnTo>
                    <a:pt x="1184" y="404"/>
                  </a:lnTo>
                  <a:lnTo>
                    <a:pt x="1135" y="392"/>
                  </a:lnTo>
                  <a:lnTo>
                    <a:pt x="1086" y="380"/>
                  </a:lnTo>
                  <a:lnTo>
                    <a:pt x="1036" y="373"/>
                  </a:lnTo>
                  <a:lnTo>
                    <a:pt x="991" y="365"/>
                  </a:lnTo>
                  <a:lnTo>
                    <a:pt x="949" y="362"/>
                  </a:lnTo>
                  <a:lnTo>
                    <a:pt x="903" y="358"/>
                  </a:lnTo>
                  <a:lnTo>
                    <a:pt x="861" y="355"/>
                  </a:lnTo>
                  <a:lnTo>
                    <a:pt x="824" y="355"/>
                  </a:lnTo>
                  <a:lnTo>
                    <a:pt x="786" y="355"/>
                  </a:lnTo>
                  <a:lnTo>
                    <a:pt x="752" y="358"/>
                  </a:lnTo>
                  <a:lnTo>
                    <a:pt x="718" y="362"/>
                  </a:lnTo>
                  <a:lnTo>
                    <a:pt x="683" y="370"/>
                  </a:lnTo>
                  <a:lnTo>
                    <a:pt x="656" y="377"/>
                  </a:lnTo>
                  <a:lnTo>
                    <a:pt x="629" y="388"/>
                  </a:lnTo>
                  <a:lnTo>
                    <a:pt x="604" y="400"/>
                  </a:lnTo>
                  <a:lnTo>
                    <a:pt x="580" y="419"/>
                  </a:lnTo>
                  <a:lnTo>
                    <a:pt x="562" y="437"/>
                  </a:lnTo>
                  <a:lnTo>
                    <a:pt x="543" y="453"/>
                  </a:lnTo>
                  <a:lnTo>
                    <a:pt x="528" y="468"/>
                  </a:lnTo>
                  <a:lnTo>
                    <a:pt x="516" y="486"/>
                  </a:lnTo>
                  <a:lnTo>
                    <a:pt x="513" y="503"/>
                  </a:lnTo>
                  <a:lnTo>
                    <a:pt x="513" y="525"/>
                  </a:lnTo>
                  <a:lnTo>
                    <a:pt x="523" y="552"/>
                  </a:lnTo>
                  <a:lnTo>
                    <a:pt x="538" y="587"/>
                  </a:lnTo>
                  <a:lnTo>
                    <a:pt x="558" y="609"/>
                  </a:lnTo>
                  <a:lnTo>
                    <a:pt x="580" y="627"/>
                  </a:lnTo>
                  <a:lnTo>
                    <a:pt x="604" y="643"/>
                  </a:lnTo>
                  <a:lnTo>
                    <a:pt x="629" y="654"/>
                  </a:lnTo>
                  <a:lnTo>
                    <a:pt x="656" y="661"/>
                  </a:lnTo>
                  <a:lnTo>
                    <a:pt x="688" y="673"/>
                  </a:lnTo>
                  <a:lnTo>
                    <a:pt x="721" y="681"/>
                  </a:lnTo>
                  <a:lnTo>
                    <a:pt x="767" y="693"/>
                  </a:lnTo>
                  <a:lnTo>
                    <a:pt x="819" y="703"/>
                  </a:lnTo>
                  <a:lnTo>
                    <a:pt x="881" y="718"/>
                  </a:lnTo>
                  <a:lnTo>
                    <a:pt x="945" y="730"/>
                  </a:lnTo>
                  <a:lnTo>
                    <a:pt x="1014" y="745"/>
                  </a:lnTo>
                  <a:lnTo>
                    <a:pt x="1086" y="760"/>
                  </a:lnTo>
                  <a:lnTo>
                    <a:pt x="1162" y="772"/>
                  </a:lnTo>
                  <a:lnTo>
                    <a:pt x="1234" y="784"/>
                  </a:lnTo>
                  <a:lnTo>
                    <a:pt x="1234" y="1095"/>
                  </a:lnTo>
                  <a:close/>
                </a:path>
              </a:pathLst>
            </a:custGeom>
            <a:solidFill>
              <a:srgbClr val="3D7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Freeform 71"/>
            <p:cNvSpPr>
              <a:spLocks noEditPoints="1"/>
            </p:cNvSpPr>
            <p:nvPr/>
          </p:nvSpPr>
          <p:spPr bwMode="auto">
            <a:xfrm rot="696599">
              <a:off x="3696" y="1244"/>
              <a:ext cx="748" cy="372"/>
            </a:xfrm>
            <a:custGeom>
              <a:avLst/>
              <a:gdLst>
                <a:gd name="T0" fmla="*/ 228 w 2245"/>
                <a:gd name="T1" fmla="*/ 0 h 1116"/>
                <a:gd name="T2" fmla="*/ 233 w 2245"/>
                <a:gd name="T3" fmla="*/ 1 h 1116"/>
                <a:gd name="T4" fmla="*/ 238 w 2245"/>
                <a:gd name="T5" fmla="*/ 3 h 1116"/>
                <a:gd name="T6" fmla="*/ 249 w 2245"/>
                <a:gd name="T7" fmla="*/ 59 h 1116"/>
                <a:gd name="T8" fmla="*/ 247 w 2245"/>
                <a:gd name="T9" fmla="*/ 87 h 1116"/>
                <a:gd name="T10" fmla="*/ 241 w 2245"/>
                <a:gd name="T11" fmla="*/ 102 h 1116"/>
                <a:gd name="T12" fmla="*/ 230 w 2245"/>
                <a:gd name="T13" fmla="*/ 114 h 1116"/>
                <a:gd name="T14" fmla="*/ 211 w 2245"/>
                <a:gd name="T15" fmla="*/ 121 h 1116"/>
                <a:gd name="T16" fmla="*/ 189 w 2245"/>
                <a:gd name="T17" fmla="*/ 124 h 1116"/>
                <a:gd name="T18" fmla="*/ 162 w 2245"/>
                <a:gd name="T19" fmla="*/ 123 h 1116"/>
                <a:gd name="T20" fmla="*/ 134 w 2245"/>
                <a:gd name="T21" fmla="*/ 118 h 1116"/>
                <a:gd name="T22" fmla="*/ 151 w 2245"/>
                <a:gd name="T23" fmla="*/ 90 h 1116"/>
                <a:gd name="T24" fmla="*/ 176 w 2245"/>
                <a:gd name="T25" fmla="*/ 92 h 1116"/>
                <a:gd name="T26" fmla="*/ 196 w 2245"/>
                <a:gd name="T27" fmla="*/ 90 h 1116"/>
                <a:gd name="T28" fmla="*/ 211 w 2245"/>
                <a:gd name="T29" fmla="*/ 84 h 1116"/>
                <a:gd name="T30" fmla="*/ 217 w 2245"/>
                <a:gd name="T31" fmla="*/ 73 h 1116"/>
                <a:gd name="T32" fmla="*/ 213 w 2245"/>
                <a:gd name="T33" fmla="*/ 57 h 1116"/>
                <a:gd name="T34" fmla="*/ 200 w 2245"/>
                <a:gd name="T35" fmla="*/ 46 h 1116"/>
                <a:gd name="T36" fmla="*/ 183 w 2245"/>
                <a:gd name="T37" fmla="*/ 42 h 1116"/>
                <a:gd name="T38" fmla="*/ 165 w 2245"/>
                <a:gd name="T39" fmla="*/ 42 h 1116"/>
                <a:gd name="T40" fmla="*/ 147 w 2245"/>
                <a:gd name="T41" fmla="*/ 43 h 1116"/>
                <a:gd name="T42" fmla="*/ 134 w 2245"/>
                <a:gd name="T43" fmla="*/ 43 h 1116"/>
                <a:gd name="T44" fmla="*/ 140 w 2245"/>
                <a:gd name="T45" fmla="*/ 14 h 1116"/>
                <a:gd name="T46" fmla="*/ 157 w 2245"/>
                <a:gd name="T47" fmla="*/ 14 h 1116"/>
                <a:gd name="T48" fmla="*/ 174 w 2245"/>
                <a:gd name="T49" fmla="*/ 14 h 1116"/>
                <a:gd name="T50" fmla="*/ 190 w 2245"/>
                <a:gd name="T51" fmla="*/ 14 h 1116"/>
                <a:gd name="T52" fmla="*/ 205 w 2245"/>
                <a:gd name="T53" fmla="*/ 13 h 1116"/>
                <a:gd name="T54" fmla="*/ 218 w 2245"/>
                <a:gd name="T55" fmla="*/ 13 h 1116"/>
                <a:gd name="T56" fmla="*/ 222 w 2245"/>
                <a:gd name="T57" fmla="*/ 3 h 1116"/>
                <a:gd name="T58" fmla="*/ 125 w 2245"/>
                <a:gd name="T59" fmla="*/ 116 h 1116"/>
                <a:gd name="T60" fmla="*/ 97 w 2245"/>
                <a:gd name="T61" fmla="*/ 110 h 1116"/>
                <a:gd name="T62" fmla="*/ 70 w 2245"/>
                <a:gd name="T63" fmla="*/ 103 h 1116"/>
                <a:gd name="T64" fmla="*/ 46 w 2245"/>
                <a:gd name="T65" fmla="*/ 94 h 1116"/>
                <a:gd name="T66" fmla="*/ 25 w 2245"/>
                <a:gd name="T67" fmla="*/ 87 h 1116"/>
                <a:gd name="T68" fmla="*/ 8 w 2245"/>
                <a:gd name="T69" fmla="*/ 81 h 1116"/>
                <a:gd name="T70" fmla="*/ 1 w 2245"/>
                <a:gd name="T71" fmla="*/ 64 h 1116"/>
                <a:gd name="T72" fmla="*/ 2 w 2245"/>
                <a:gd name="T73" fmla="*/ 35 h 1116"/>
                <a:gd name="T74" fmla="*/ 8 w 2245"/>
                <a:gd name="T75" fmla="*/ 19 h 1116"/>
                <a:gd name="T76" fmla="*/ 33 w 2245"/>
                <a:gd name="T77" fmla="*/ 17 h 1116"/>
                <a:gd name="T78" fmla="*/ 58 w 2245"/>
                <a:gd name="T79" fmla="*/ 16 h 1116"/>
                <a:gd name="T80" fmla="*/ 84 w 2245"/>
                <a:gd name="T81" fmla="*/ 15 h 1116"/>
                <a:gd name="T82" fmla="*/ 109 w 2245"/>
                <a:gd name="T83" fmla="*/ 14 h 1116"/>
                <a:gd name="T84" fmla="*/ 134 w 2245"/>
                <a:gd name="T85" fmla="*/ 14 h 1116"/>
                <a:gd name="T86" fmla="*/ 123 w 2245"/>
                <a:gd name="T87" fmla="*/ 40 h 1116"/>
                <a:gd name="T88" fmla="*/ 106 w 2245"/>
                <a:gd name="T89" fmla="*/ 38 h 1116"/>
                <a:gd name="T90" fmla="*/ 92 w 2245"/>
                <a:gd name="T91" fmla="*/ 36 h 1116"/>
                <a:gd name="T92" fmla="*/ 78 w 2245"/>
                <a:gd name="T93" fmla="*/ 36 h 1116"/>
                <a:gd name="T94" fmla="*/ 66 w 2245"/>
                <a:gd name="T95" fmla="*/ 39 h 1116"/>
                <a:gd name="T96" fmla="*/ 55 w 2245"/>
                <a:gd name="T97" fmla="*/ 46 h 1116"/>
                <a:gd name="T98" fmla="*/ 53 w 2245"/>
                <a:gd name="T99" fmla="*/ 61 h 1116"/>
                <a:gd name="T100" fmla="*/ 60 w 2245"/>
                <a:gd name="T101" fmla="*/ 69 h 1116"/>
                <a:gd name="T102" fmla="*/ 68 w 2245"/>
                <a:gd name="T103" fmla="*/ 73 h 1116"/>
                <a:gd name="T104" fmla="*/ 80 w 2245"/>
                <a:gd name="T105" fmla="*/ 77 h 1116"/>
                <a:gd name="T106" fmla="*/ 101 w 2245"/>
                <a:gd name="T107" fmla="*/ 82 h 1116"/>
                <a:gd name="T108" fmla="*/ 125 w 2245"/>
                <a:gd name="T109" fmla="*/ 87 h 11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45" h="1116">
                  <a:moveTo>
                    <a:pt x="2013" y="10"/>
                  </a:moveTo>
                  <a:lnTo>
                    <a:pt x="2033" y="3"/>
                  </a:lnTo>
                  <a:lnTo>
                    <a:pt x="2052" y="0"/>
                  </a:lnTo>
                  <a:lnTo>
                    <a:pt x="2067" y="0"/>
                  </a:lnTo>
                  <a:lnTo>
                    <a:pt x="2087" y="3"/>
                  </a:lnTo>
                  <a:lnTo>
                    <a:pt x="2101" y="7"/>
                  </a:lnTo>
                  <a:lnTo>
                    <a:pt x="2116" y="15"/>
                  </a:lnTo>
                  <a:lnTo>
                    <a:pt x="2131" y="22"/>
                  </a:lnTo>
                  <a:lnTo>
                    <a:pt x="2146" y="30"/>
                  </a:lnTo>
                  <a:lnTo>
                    <a:pt x="2196" y="197"/>
                  </a:lnTo>
                  <a:lnTo>
                    <a:pt x="2227" y="363"/>
                  </a:lnTo>
                  <a:lnTo>
                    <a:pt x="2238" y="535"/>
                  </a:lnTo>
                  <a:lnTo>
                    <a:pt x="2245" y="701"/>
                  </a:lnTo>
                  <a:lnTo>
                    <a:pt x="2235" y="740"/>
                  </a:lnTo>
                  <a:lnTo>
                    <a:pt x="2223" y="782"/>
                  </a:lnTo>
                  <a:lnTo>
                    <a:pt x="2208" y="819"/>
                  </a:lnTo>
                  <a:lnTo>
                    <a:pt x="2196" y="861"/>
                  </a:lnTo>
                  <a:lnTo>
                    <a:pt x="2173" y="915"/>
                  </a:lnTo>
                  <a:lnTo>
                    <a:pt x="2146" y="957"/>
                  </a:lnTo>
                  <a:lnTo>
                    <a:pt x="2109" y="999"/>
                  </a:lnTo>
                  <a:lnTo>
                    <a:pt x="2067" y="1029"/>
                  </a:lnTo>
                  <a:lnTo>
                    <a:pt x="2018" y="1056"/>
                  </a:lnTo>
                  <a:lnTo>
                    <a:pt x="1964" y="1078"/>
                  </a:lnTo>
                  <a:lnTo>
                    <a:pt x="1904" y="1093"/>
                  </a:lnTo>
                  <a:lnTo>
                    <a:pt x="1840" y="1105"/>
                  </a:lnTo>
                  <a:lnTo>
                    <a:pt x="1771" y="1113"/>
                  </a:lnTo>
                  <a:lnTo>
                    <a:pt x="1699" y="1116"/>
                  </a:lnTo>
                  <a:lnTo>
                    <a:pt x="1623" y="1116"/>
                  </a:lnTo>
                  <a:lnTo>
                    <a:pt x="1542" y="1113"/>
                  </a:lnTo>
                  <a:lnTo>
                    <a:pt x="1460" y="1105"/>
                  </a:lnTo>
                  <a:lnTo>
                    <a:pt x="1376" y="1093"/>
                  </a:lnTo>
                  <a:lnTo>
                    <a:pt x="1292" y="1081"/>
                  </a:lnTo>
                  <a:lnTo>
                    <a:pt x="1204" y="1066"/>
                  </a:lnTo>
                  <a:lnTo>
                    <a:pt x="1204" y="792"/>
                  </a:lnTo>
                  <a:lnTo>
                    <a:pt x="1280" y="804"/>
                  </a:lnTo>
                  <a:lnTo>
                    <a:pt x="1361" y="812"/>
                  </a:lnTo>
                  <a:lnTo>
                    <a:pt x="1433" y="816"/>
                  </a:lnTo>
                  <a:lnTo>
                    <a:pt x="1509" y="819"/>
                  </a:lnTo>
                  <a:lnTo>
                    <a:pt x="1581" y="824"/>
                  </a:lnTo>
                  <a:lnTo>
                    <a:pt x="1645" y="819"/>
                  </a:lnTo>
                  <a:lnTo>
                    <a:pt x="1710" y="816"/>
                  </a:lnTo>
                  <a:lnTo>
                    <a:pt x="1766" y="809"/>
                  </a:lnTo>
                  <a:lnTo>
                    <a:pt x="1820" y="792"/>
                  </a:lnTo>
                  <a:lnTo>
                    <a:pt x="1865" y="777"/>
                  </a:lnTo>
                  <a:lnTo>
                    <a:pt x="1900" y="755"/>
                  </a:lnTo>
                  <a:lnTo>
                    <a:pt x="1931" y="728"/>
                  </a:lnTo>
                  <a:lnTo>
                    <a:pt x="1949" y="694"/>
                  </a:lnTo>
                  <a:lnTo>
                    <a:pt x="1956" y="656"/>
                  </a:lnTo>
                  <a:lnTo>
                    <a:pt x="1953" y="610"/>
                  </a:lnTo>
                  <a:lnTo>
                    <a:pt x="1938" y="561"/>
                  </a:lnTo>
                  <a:lnTo>
                    <a:pt x="1915" y="511"/>
                  </a:lnTo>
                  <a:lnTo>
                    <a:pt x="1882" y="469"/>
                  </a:lnTo>
                  <a:lnTo>
                    <a:pt x="1847" y="439"/>
                  </a:lnTo>
                  <a:lnTo>
                    <a:pt x="1801" y="417"/>
                  </a:lnTo>
                  <a:lnTo>
                    <a:pt x="1756" y="398"/>
                  </a:lnTo>
                  <a:lnTo>
                    <a:pt x="1702" y="387"/>
                  </a:lnTo>
                  <a:lnTo>
                    <a:pt x="1650" y="380"/>
                  </a:lnTo>
                  <a:lnTo>
                    <a:pt x="1596" y="375"/>
                  </a:lnTo>
                  <a:lnTo>
                    <a:pt x="1539" y="380"/>
                  </a:lnTo>
                  <a:lnTo>
                    <a:pt x="1482" y="380"/>
                  </a:lnTo>
                  <a:lnTo>
                    <a:pt x="1428" y="383"/>
                  </a:lnTo>
                  <a:lnTo>
                    <a:pt x="1376" y="387"/>
                  </a:lnTo>
                  <a:lnTo>
                    <a:pt x="1327" y="390"/>
                  </a:lnTo>
                  <a:lnTo>
                    <a:pt x="1280" y="390"/>
                  </a:lnTo>
                  <a:lnTo>
                    <a:pt x="1239" y="390"/>
                  </a:lnTo>
                  <a:lnTo>
                    <a:pt x="1204" y="387"/>
                  </a:lnTo>
                  <a:lnTo>
                    <a:pt x="1204" y="383"/>
                  </a:lnTo>
                  <a:lnTo>
                    <a:pt x="1204" y="128"/>
                  </a:lnTo>
                  <a:lnTo>
                    <a:pt x="1258" y="128"/>
                  </a:lnTo>
                  <a:lnTo>
                    <a:pt x="1312" y="128"/>
                  </a:lnTo>
                  <a:lnTo>
                    <a:pt x="1364" y="128"/>
                  </a:lnTo>
                  <a:lnTo>
                    <a:pt x="1418" y="128"/>
                  </a:lnTo>
                  <a:lnTo>
                    <a:pt x="1470" y="128"/>
                  </a:lnTo>
                  <a:lnTo>
                    <a:pt x="1520" y="128"/>
                  </a:lnTo>
                  <a:lnTo>
                    <a:pt x="1569" y="128"/>
                  </a:lnTo>
                  <a:lnTo>
                    <a:pt x="1618" y="124"/>
                  </a:lnTo>
                  <a:lnTo>
                    <a:pt x="1665" y="124"/>
                  </a:lnTo>
                  <a:lnTo>
                    <a:pt x="1710" y="124"/>
                  </a:lnTo>
                  <a:lnTo>
                    <a:pt x="1756" y="124"/>
                  </a:lnTo>
                  <a:lnTo>
                    <a:pt x="1801" y="121"/>
                  </a:lnTo>
                  <a:lnTo>
                    <a:pt x="1843" y="121"/>
                  </a:lnTo>
                  <a:lnTo>
                    <a:pt x="1885" y="116"/>
                  </a:lnTo>
                  <a:lnTo>
                    <a:pt x="1926" y="116"/>
                  </a:lnTo>
                  <a:lnTo>
                    <a:pt x="1964" y="113"/>
                  </a:lnTo>
                  <a:lnTo>
                    <a:pt x="1980" y="82"/>
                  </a:lnTo>
                  <a:lnTo>
                    <a:pt x="1983" y="57"/>
                  </a:lnTo>
                  <a:lnTo>
                    <a:pt x="1995" y="30"/>
                  </a:lnTo>
                  <a:lnTo>
                    <a:pt x="2013" y="10"/>
                  </a:lnTo>
                  <a:close/>
                  <a:moveTo>
                    <a:pt x="1204" y="1066"/>
                  </a:moveTo>
                  <a:lnTo>
                    <a:pt x="1122" y="1048"/>
                  </a:lnTo>
                  <a:lnTo>
                    <a:pt x="1041" y="1032"/>
                  </a:lnTo>
                  <a:lnTo>
                    <a:pt x="957" y="1009"/>
                  </a:lnTo>
                  <a:lnTo>
                    <a:pt x="874" y="990"/>
                  </a:lnTo>
                  <a:lnTo>
                    <a:pt x="794" y="967"/>
                  </a:lnTo>
                  <a:lnTo>
                    <a:pt x="715" y="945"/>
                  </a:lnTo>
                  <a:lnTo>
                    <a:pt x="634" y="923"/>
                  </a:lnTo>
                  <a:lnTo>
                    <a:pt x="560" y="900"/>
                  </a:lnTo>
                  <a:lnTo>
                    <a:pt x="486" y="876"/>
                  </a:lnTo>
                  <a:lnTo>
                    <a:pt x="414" y="849"/>
                  </a:lnTo>
                  <a:lnTo>
                    <a:pt x="346" y="831"/>
                  </a:lnTo>
                  <a:lnTo>
                    <a:pt x="286" y="809"/>
                  </a:lnTo>
                  <a:lnTo>
                    <a:pt x="224" y="785"/>
                  </a:lnTo>
                  <a:lnTo>
                    <a:pt x="172" y="767"/>
                  </a:lnTo>
                  <a:lnTo>
                    <a:pt x="121" y="748"/>
                  </a:lnTo>
                  <a:lnTo>
                    <a:pt x="76" y="733"/>
                  </a:lnTo>
                  <a:lnTo>
                    <a:pt x="35" y="698"/>
                  </a:lnTo>
                  <a:lnTo>
                    <a:pt x="12" y="644"/>
                  </a:lnTo>
                  <a:lnTo>
                    <a:pt x="5" y="573"/>
                  </a:lnTo>
                  <a:lnTo>
                    <a:pt x="5" y="489"/>
                  </a:lnTo>
                  <a:lnTo>
                    <a:pt x="12" y="402"/>
                  </a:lnTo>
                  <a:lnTo>
                    <a:pt x="15" y="318"/>
                  </a:lnTo>
                  <a:lnTo>
                    <a:pt x="12" y="242"/>
                  </a:lnTo>
                  <a:lnTo>
                    <a:pt x="0" y="181"/>
                  </a:lnTo>
                  <a:lnTo>
                    <a:pt x="72" y="173"/>
                  </a:lnTo>
                  <a:lnTo>
                    <a:pt x="145" y="166"/>
                  </a:lnTo>
                  <a:lnTo>
                    <a:pt x="222" y="158"/>
                  </a:lnTo>
                  <a:lnTo>
                    <a:pt x="296" y="155"/>
                  </a:lnTo>
                  <a:lnTo>
                    <a:pt x="373" y="148"/>
                  </a:lnTo>
                  <a:lnTo>
                    <a:pt x="449" y="143"/>
                  </a:lnTo>
                  <a:lnTo>
                    <a:pt x="525" y="140"/>
                  </a:lnTo>
                  <a:lnTo>
                    <a:pt x="604" y="136"/>
                  </a:lnTo>
                  <a:lnTo>
                    <a:pt x="681" y="136"/>
                  </a:lnTo>
                  <a:lnTo>
                    <a:pt x="757" y="131"/>
                  </a:lnTo>
                  <a:lnTo>
                    <a:pt x="832" y="131"/>
                  </a:lnTo>
                  <a:lnTo>
                    <a:pt x="908" y="128"/>
                  </a:lnTo>
                  <a:lnTo>
                    <a:pt x="984" y="128"/>
                  </a:lnTo>
                  <a:lnTo>
                    <a:pt x="1061" y="128"/>
                  </a:lnTo>
                  <a:lnTo>
                    <a:pt x="1132" y="128"/>
                  </a:lnTo>
                  <a:lnTo>
                    <a:pt x="1204" y="128"/>
                  </a:lnTo>
                  <a:lnTo>
                    <a:pt x="1204" y="383"/>
                  </a:lnTo>
                  <a:lnTo>
                    <a:pt x="1155" y="371"/>
                  </a:lnTo>
                  <a:lnTo>
                    <a:pt x="1105" y="360"/>
                  </a:lnTo>
                  <a:lnTo>
                    <a:pt x="1056" y="353"/>
                  </a:lnTo>
                  <a:lnTo>
                    <a:pt x="1007" y="345"/>
                  </a:lnTo>
                  <a:lnTo>
                    <a:pt x="957" y="338"/>
                  </a:lnTo>
                  <a:lnTo>
                    <a:pt x="912" y="333"/>
                  </a:lnTo>
                  <a:lnTo>
                    <a:pt x="866" y="326"/>
                  </a:lnTo>
                  <a:lnTo>
                    <a:pt x="824" y="326"/>
                  </a:lnTo>
                  <a:lnTo>
                    <a:pt x="782" y="326"/>
                  </a:lnTo>
                  <a:lnTo>
                    <a:pt x="742" y="326"/>
                  </a:lnTo>
                  <a:lnTo>
                    <a:pt x="703" y="326"/>
                  </a:lnTo>
                  <a:lnTo>
                    <a:pt x="666" y="333"/>
                  </a:lnTo>
                  <a:lnTo>
                    <a:pt x="631" y="341"/>
                  </a:lnTo>
                  <a:lnTo>
                    <a:pt x="597" y="348"/>
                  </a:lnTo>
                  <a:lnTo>
                    <a:pt x="567" y="360"/>
                  </a:lnTo>
                  <a:lnTo>
                    <a:pt x="540" y="375"/>
                  </a:lnTo>
                  <a:lnTo>
                    <a:pt x="498" y="413"/>
                  </a:lnTo>
                  <a:lnTo>
                    <a:pt x="471" y="454"/>
                  </a:lnTo>
                  <a:lnTo>
                    <a:pt x="461" y="496"/>
                  </a:lnTo>
                  <a:lnTo>
                    <a:pt x="476" y="546"/>
                  </a:lnTo>
                  <a:lnTo>
                    <a:pt x="494" y="580"/>
                  </a:lnTo>
                  <a:lnTo>
                    <a:pt x="518" y="602"/>
                  </a:lnTo>
                  <a:lnTo>
                    <a:pt x="536" y="622"/>
                  </a:lnTo>
                  <a:lnTo>
                    <a:pt x="562" y="637"/>
                  </a:lnTo>
                  <a:lnTo>
                    <a:pt x="585" y="649"/>
                  </a:lnTo>
                  <a:lnTo>
                    <a:pt x="612" y="656"/>
                  </a:lnTo>
                  <a:lnTo>
                    <a:pt x="639" y="668"/>
                  </a:lnTo>
                  <a:lnTo>
                    <a:pt x="669" y="679"/>
                  </a:lnTo>
                  <a:lnTo>
                    <a:pt x="718" y="691"/>
                  </a:lnTo>
                  <a:lnTo>
                    <a:pt x="775" y="706"/>
                  </a:lnTo>
                  <a:lnTo>
                    <a:pt x="841" y="721"/>
                  </a:lnTo>
                  <a:lnTo>
                    <a:pt x="908" y="736"/>
                  </a:lnTo>
                  <a:lnTo>
                    <a:pt x="977" y="751"/>
                  </a:lnTo>
                  <a:lnTo>
                    <a:pt x="1053" y="767"/>
                  </a:lnTo>
                  <a:lnTo>
                    <a:pt x="1129" y="782"/>
                  </a:lnTo>
                  <a:lnTo>
                    <a:pt x="1204" y="792"/>
                  </a:lnTo>
                  <a:lnTo>
                    <a:pt x="1204" y="1066"/>
                  </a:lnTo>
                  <a:close/>
                </a:path>
              </a:pathLst>
            </a:custGeom>
            <a:solidFill>
              <a:srgbClr val="477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Freeform 72"/>
            <p:cNvSpPr>
              <a:spLocks noEditPoints="1"/>
            </p:cNvSpPr>
            <p:nvPr/>
          </p:nvSpPr>
          <p:spPr bwMode="auto">
            <a:xfrm rot="696599">
              <a:off x="3706" y="1250"/>
              <a:ext cx="731" cy="362"/>
            </a:xfrm>
            <a:custGeom>
              <a:avLst/>
              <a:gdLst>
                <a:gd name="T0" fmla="*/ 225 w 2191"/>
                <a:gd name="T1" fmla="*/ 0 h 1087"/>
                <a:gd name="T2" fmla="*/ 229 w 2191"/>
                <a:gd name="T3" fmla="*/ 0 h 1087"/>
                <a:gd name="T4" fmla="*/ 234 w 2191"/>
                <a:gd name="T5" fmla="*/ 2 h 1087"/>
                <a:gd name="T6" fmla="*/ 244 w 2191"/>
                <a:gd name="T7" fmla="*/ 57 h 1087"/>
                <a:gd name="T8" fmla="*/ 242 w 2191"/>
                <a:gd name="T9" fmla="*/ 85 h 1087"/>
                <a:gd name="T10" fmla="*/ 237 w 2191"/>
                <a:gd name="T11" fmla="*/ 99 h 1087"/>
                <a:gd name="T12" fmla="*/ 225 w 2191"/>
                <a:gd name="T13" fmla="*/ 111 h 1087"/>
                <a:gd name="T14" fmla="*/ 208 w 2191"/>
                <a:gd name="T15" fmla="*/ 118 h 1087"/>
                <a:gd name="T16" fmla="*/ 185 w 2191"/>
                <a:gd name="T17" fmla="*/ 121 h 1087"/>
                <a:gd name="T18" fmla="*/ 159 w 2191"/>
                <a:gd name="T19" fmla="*/ 119 h 1087"/>
                <a:gd name="T20" fmla="*/ 131 w 2191"/>
                <a:gd name="T21" fmla="*/ 115 h 1087"/>
                <a:gd name="T22" fmla="*/ 149 w 2191"/>
                <a:gd name="T23" fmla="*/ 90 h 1087"/>
                <a:gd name="T24" fmla="*/ 174 w 2191"/>
                <a:gd name="T25" fmla="*/ 91 h 1087"/>
                <a:gd name="T26" fmla="*/ 196 w 2191"/>
                <a:gd name="T27" fmla="*/ 89 h 1087"/>
                <a:gd name="T28" fmla="*/ 211 w 2191"/>
                <a:gd name="T29" fmla="*/ 83 h 1087"/>
                <a:gd name="T30" fmla="*/ 218 w 2191"/>
                <a:gd name="T31" fmla="*/ 71 h 1087"/>
                <a:gd name="T32" fmla="*/ 213 w 2191"/>
                <a:gd name="T33" fmla="*/ 54 h 1087"/>
                <a:gd name="T34" fmla="*/ 200 w 2191"/>
                <a:gd name="T35" fmla="*/ 43 h 1087"/>
                <a:gd name="T36" fmla="*/ 182 w 2191"/>
                <a:gd name="T37" fmla="*/ 38 h 1087"/>
                <a:gd name="T38" fmla="*/ 163 w 2191"/>
                <a:gd name="T39" fmla="*/ 38 h 1087"/>
                <a:gd name="T40" fmla="*/ 145 w 2191"/>
                <a:gd name="T41" fmla="*/ 39 h 1087"/>
                <a:gd name="T42" fmla="*/ 131 w 2191"/>
                <a:gd name="T43" fmla="*/ 39 h 1087"/>
                <a:gd name="T44" fmla="*/ 143 w 2191"/>
                <a:gd name="T45" fmla="*/ 14 h 1087"/>
                <a:gd name="T46" fmla="*/ 160 w 2191"/>
                <a:gd name="T47" fmla="*/ 14 h 1087"/>
                <a:gd name="T48" fmla="*/ 177 w 2191"/>
                <a:gd name="T49" fmla="*/ 14 h 1087"/>
                <a:gd name="T50" fmla="*/ 192 w 2191"/>
                <a:gd name="T51" fmla="*/ 13 h 1087"/>
                <a:gd name="T52" fmla="*/ 207 w 2191"/>
                <a:gd name="T53" fmla="*/ 13 h 1087"/>
                <a:gd name="T54" fmla="*/ 217 w 2191"/>
                <a:gd name="T55" fmla="*/ 9 h 1087"/>
                <a:gd name="T56" fmla="*/ 221 w 2191"/>
                <a:gd name="T57" fmla="*/ 1 h 1087"/>
                <a:gd name="T58" fmla="*/ 113 w 2191"/>
                <a:gd name="T59" fmla="*/ 111 h 1087"/>
                <a:gd name="T60" fmla="*/ 86 w 2191"/>
                <a:gd name="T61" fmla="*/ 104 h 1087"/>
                <a:gd name="T62" fmla="*/ 60 w 2191"/>
                <a:gd name="T63" fmla="*/ 97 h 1087"/>
                <a:gd name="T64" fmla="*/ 38 w 2191"/>
                <a:gd name="T65" fmla="*/ 89 h 1087"/>
                <a:gd name="T66" fmla="*/ 18 w 2191"/>
                <a:gd name="T67" fmla="*/ 83 h 1087"/>
                <a:gd name="T68" fmla="*/ 3 w 2191"/>
                <a:gd name="T69" fmla="*/ 75 h 1087"/>
                <a:gd name="T70" fmla="*/ 0 w 2191"/>
                <a:gd name="T71" fmla="*/ 53 h 1087"/>
                <a:gd name="T72" fmla="*/ 2 w 2191"/>
                <a:gd name="T73" fmla="*/ 26 h 1087"/>
                <a:gd name="T74" fmla="*/ 17 w 2191"/>
                <a:gd name="T75" fmla="*/ 18 h 1087"/>
                <a:gd name="T76" fmla="*/ 41 w 2191"/>
                <a:gd name="T77" fmla="*/ 16 h 1087"/>
                <a:gd name="T78" fmla="*/ 66 w 2191"/>
                <a:gd name="T79" fmla="*/ 14 h 1087"/>
                <a:gd name="T80" fmla="*/ 91 w 2191"/>
                <a:gd name="T81" fmla="*/ 14 h 1087"/>
                <a:gd name="T82" fmla="*/ 115 w 2191"/>
                <a:gd name="T83" fmla="*/ 14 h 1087"/>
                <a:gd name="T84" fmla="*/ 131 w 2191"/>
                <a:gd name="T85" fmla="*/ 39 h 1087"/>
                <a:gd name="T86" fmla="*/ 125 w 2191"/>
                <a:gd name="T87" fmla="*/ 37 h 1087"/>
                <a:gd name="T88" fmla="*/ 109 w 2191"/>
                <a:gd name="T89" fmla="*/ 35 h 1087"/>
                <a:gd name="T90" fmla="*/ 93 w 2191"/>
                <a:gd name="T91" fmla="*/ 33 h 1087"/>
                <a:gd name="T92" fmla="*/ 78 w 2191"/>
                <a:gd name="T93" fmla="*/ 32 h 1087"/>
                <a:gd name="T94" fmla="*/ 65 w 2191"/>
                <a:gd name="T95" fmla="*/ 34 h 1087"/>
                <a:gd name="T96" fmla="*/ 54 w 2191"/>
                <a:gd name="T97" fmla="*/ 38 h 1087"/>
                <a:gd name="T98" fmla="*/ 46 w 2191"/>
                <a:gd name="T99" fmla="*/ 54 h 1087"/>
                <a:gd name="T100" fmla="*/ 53 w 2191"/>
                <a:gd name="T101" fmla="*/ 67 h 1087"/>
                <a:gd name="T102" fmla="*/ 61 w 2191"/>
                <a:gd name="T103" fmla="*/ 71 h 1087"/>
                <a:gd name="T104" fmla="*/ 70 w 2191"/>
                <a:gd name="T105" fmla="*/ 75 h 1087"/>
                <a:gd name="T106" fmla="*/ 89 w 2191"/>
                <a:gd name="T107" fmla="*/ 80 h 1087"/>
                <a:gd name="T108" fmla="*/ 113 w 2191"/>
                <a:gd name="T109" fmla="*/ 85 h 1087"/>
                <a:gd name="T110" fmla="*/ 131 w 2191"/>
                <a:gd name="T111" fmla="*/ 115 h 10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191" h="1087">
                  <a:moveTo>
                    <a:pt x="1981" y="12"/>
                  </a:moveTo>
                  <a:lnTo>
                    <a:pt x="2001" y="4"/>
                  </a:lnTo>
                  <a:lnTo>
                    <a:pt x="2016" y="0"/>
                  </a:lnTo>
                  <a:lnTo>
                    <a:pt x="2031" y="0"/>
                  </a:lnTo>
                  <a:lnTo>
                    <a:pt x="2047" y="0"/>
                  </a:lnTo>
                  <a:lnTo>
                    <a:pt x="2057" y="4"/>
                  </a:lnTo>
                  <a:lnTo>
                    <a:pt x="2072" y="7"/>
                  </a:lnTo>
                  <a:lnTo>
                    <a:pt x="2084" y="15"/>
                  </a:lnTo>
                  <a:lnTo>
                    <a:pt x="2099" y="22"/>
                  </a:lnTo>
                  <a:lnTo>
                    <a:pt x="2149" y="187"/>
                  </a:lnTo>
                  <a:lnTo>
                    <a:pt x="2176" y="353"/>
                  </a:lnTo>
                  <a:lnTo>
                    <a:pt x="2188" y="517"/>
                  </a:lnTo>
                  <a:lnTo>
                    <a:pt x="2191" y="683"/>
                  </a:lnTo>
                  <a:lnTo>
                    <a:pt x="2183" y="722"/>
                  </a:lnTo>
                  <a:lnTo>
                    <a:pt x="2171" y="764"/>
                  </a:lnTo>
                  <a:lnTo>
                    <a:pt x="2161" y="801"/>
                  </a:lnTo>
                  <a:lnTo>
                    <a:pt x="2149" y="843"/>
                  </a:lnTo>
                  <a:lnTo>
                    <a:pt x="2129" y="893"/>
                  </a:lnTo>
                  <a:lnTo>
                    <a:pt x="2099" y="934"/>
                  </a:lnTo>
                  <a:lnTo>
                    <a:pt x="2065" y="972"/>
                  </a:lnTo>
                  <a:lnTo>
                    <a:pt x="2023" y="1003"/>
                  </a:lnTo>
                  <a:lnTo>
                    <a:pt x="1978" y="1030"/>
                  </a:lnTo>
                  <a:lnTo>
                    <a:pt x="1924" y="1048"/>
                  </a:lnTo>
                  <a:lnTo>
                    <a:pt x="1865" y="1063"/>
                  </a:lnTo>
                  <a:lnTo>
                    <a:pt x="1803" y="1075"/>
                  </a:lnTo>
                  <a:lnTo>
                    <a:pt x="1734" y="1083"/>
                  </a:lnTo>
                  <a:lnTo>
                    <a:pt x="1663" y="1087"/>
                  </a:lnTo>
                  <a:lnTo>
                    <a:pt x="1586" y="1087"/>
                  </a:lnTo>
                  <a:lnTo>
                    <a:pt x="1510" y="1083"/>
                  </a:lnTo>
                  <a:lnTo>
                    <a:pt x="1431" y="1075"/>
                  </a:lnTo>
                  <a:lnTo>
                    <a:pt x="1347" y="1063"/>
                  </a:lnTo>
                  <a:lnTo>
                    <a:pt x="1263" y="1053"/>
                  </a:lnTo>
                  <a:lnTo>
                    <a:pt x="1177" y="1038"/>
                  </a:lnTo>
                  <a:lnTo>
                    <a:pt x="1177" y="791"/>
                  </a:lnTo>
                  <a:lnTo>
                    <a:pt x="1256" y="801"/>
                  </a:lnTo>
                  <a:lnTo>
                    <a:pt x="1337" y="809"/>
                  </a:lnTo>
                  <a:lnTo>
                    <a:pt x="1416" y="816"/>
                  </a:lnTo>
                  <a:lnTo>
                    <a:pt x="1492" y="821"/>
                  </a:lnTo>
                  <a:lnTo>
                    <a:pt x="1564" y="821"/>
                  </a:lnTo>
                  <a:lnTo>
                    <a:pt x="1633" y="816"/>
                  </a:lnTo>
                  <a:lnTo>
                    <a:pt x="1697" y="809"/>
                  </a:lnTo>
                  <a:lnTo>
                    <a:pt x="1758" y="801"/>
                  </a:lnTo>
                  <a:lnTo>
                    <a:pt x="1811" y="786"/>
                  </a:lnTo>
                  <a:lnTo>
                    <a:pt x="1857" y="767"/>
                  </a:lnTo>
                  <a:lnTo>
                    <a:pt x="1894" y="745"/>
                  </a:lnTo>
                  <a:lnTo>
                    <a:pt x="1924" y="715"/>
                  </a:lnTo>
                  <a:lnTo>
                    <a:pt x="1944" y="680"/>
                  </a:lnTo>
                  <a:lnTo>
                    <a:pt x="1956" y="638"/>
                  </a:lnTo>
                  <a:lnTo>
                    <a:pt x="1956" y="592"/>
                  </a:lnTo>
                  <a:lnTo>
                    <a:pt x="1939" y="540"/>
                  </a:lnTo>
                  <a:lnTo>
                    <a:pt x="1914" y="486"/>
                  </a:lnTo>
                  <a:lnTo>
                    <a:pt x="1883" y="444"/>
                  </a:lnTo>
                  <a:lnTo>
                    <a:pt x="1841" y="411"/>
                  </a:lnTo>
                  <a:lnTo>
                    <a:pt x="1796" y="387"/>
                  </a:lnTo>
                  <a:lnTo>
                    <a:pt x="1746" y="369"/>
                  </a:lnTo>
                  <a:lnTo>
                    <a:pt x="1693" y="353"/>
                  </a:lnTo>
                  <a:lnTo>
                    <a:pt x="1640" y="345"/>
                  </a:lnTo>
                  <a:lnTo>
                    <a:pt x="1583" y="342"/>
                  </a:lnTo>
                  <a:lnTo>
                    <a:pt x="1522" y="342"/>
                  </a:lnTo>
                  <a:lnTo>
                    <a:pt x="1465" y="342"/>
                  </a:lnTo>
                  <a:lnTo>
                    <a:pt x="1408" y="345"/>
                  </a:lnTo>
                  <a:lnTo>
                    <a:pt x="1355" y="350"/>
                  </a:lnTo>
                  <a:lnTo>
                    <a:pt x="1302" y="353"/>
                  </a:lnTo>
                  <a:lnTo>
                    <a:pt x="1256" y="353"/>
                  </a:lnTo>
                  <a:lnTo>
                    <a:pt x="1214" y="353"/>
                  </a:lnTo>
                  <a:lnTo>
                    <a:pt x="1177" y="350"/>
                  </a:lnTo>
                  <a:lnTo>
                    <a:pt x="1177" y="122"/>
                  </a:lnTo>
                  <a:lnTo>
                    <a:pt x="1230" y="122"/>
                  </a:lnTo>
                  <a:lnTo>
                    <a:pt x="1287" y="122"/>
                  </a:lnTo>
                  <a:lnTo>
                    <a:pt x="1340" y="122"/>
                  </a:lnTo>
                  <a:lnTo>
                    <a:pt x="1389" y="122"/>
                  </a:lnTo>
                  <a:lnTo>
                    <a:pt x="1443" y="122"/>
                  </a:lnTo>
                  <a:lnTo>
                    <a:pt x="1492" y="122"/>
                  </a:lnTo>
                  <a:lnTo>
                    <a:pt x="1542" y="122"/>
                  </a:lnTo>
                  <a:lnTo>
                    <a:pt x="1591" y="122"/>
                  </a:lnTo>
                  <a:lnTo>
                    <a:pt x="1636" y="118"/>
                  </a:lnTo>
                  <a:lnTo>
                    <a:pt x="1682" y="118"/>
                  </a:lnTo>
                  <a:lnTo>
                    <a:pt x="1727" y="118"/>
                  </a:lnTo>
                  <a:lnTo>
                    <a:pt x="1773" y="118"/>
                  </a:lnTo>
                  <a:lnTo>
                    <a:pt x="1815" y="113"/>
                  </a:lnTo>
                  <a:lnTo>
                    <a:pt x="1857" y="113"/>
                  </a:lnTo>
                  <a:lnTo>
                    <a:pt x="1894" y="113"/>
                  </a:lnTo>
                  <a:lnTo>
                    <a:pt x="1932" y="110"/>
                  </a:lnTo>
                  <a:lnTo>
                    <a:pt x="1951" y="83"/>
                  </a:lnTo>
                  <a:lnTo>
                    <a:pt x="1959" y="54"/>
                  </a:lnTo>
                  <a:lnTo>
                    <a:pt x="1966" y="27"/>
                  </a:lnTo>
                  <a:lnTo>
                    <a:pt x="1981" y="12"/>
                  </a:lnTo>
                  <a:close/>
                  <a:moveTo>
                    <a:pt x="1177" y="1038"/>
                  </a:moveTo>
                  <a:lnTo>
                    <a:pt x="1097" y="1018"/>
                  </a:lnTo>
                  <a:lnTo>
                    <a:pt x="1014" y="1003"/>
                  </a:lnTo>
                  <a:lnTo>
                    <a:pt x="933" y="981"/>
                  </a:lnTo>
                  <a:lnTo>
                    <a:pt x="854" y="961"/>
                  </a:lnTo>
                  <a:lnTo>
                    <a:pt x="774" y="939"/>
                  </a:lnTo>
                  <a:lnTo>
                    <a:pt x="694" y="915"/>
                  </a:lnTo>
                  <a:lnTo>
                    <a:pt x="619" y="893"/>
                  </a:lnTo>
                  <a:lnTo>
                    <a:pt x="542" y="870"/>
                  </a:lnTo>
                  <a:lnTo>
                    <a:pt x="469" y="848"/>
                  </a:lnTo>
                  <a:lnTo>
                    <a:pt x="402" y="824"/>
                  </a:lnTo>
                  <a:lnTo>
                    <a:pt x="338" y="806"/>
                  </a:lnTo>
                  <a:lnTo>
                    <a:pt x="272" y="782"/>
                  </a:lnTo>
                  <a:lnTo>
                    <a:pt x="215" y="764"/>
                  </a:lnTo>
                  <a:lnTo>
                    <a:pt x="163" y="745"/>
                  </a:lnTo>
                  <a:lnTo>
                    <a:pt x="113" y="725"/>
                  </a:lnTo>
                  <a:lnTo>
                    <a:pt x="67" y="710"/>
                  </a:lnTo>
                  <a:lnTo>
                    <a:pt x="25" y="680"/>
                  </a:lnTo>
                  <a:lnTo>
                    <a:pt x="7" y="626"/>
                  </a:lnTo>
                  <a:lnTo>
                    <a:pt x="0" y="555"/>
                  </a:lnTo>
                  <a:lnTo>
                    <a:pt x="3" y="475"/>
                  </a:lnTo>
                  <a:lnTo>
                    <a:pt x="10" y="392"/>
                  </a:lnTo>
                  <a:lnTo>
                    <a:pt x="18" y="312"/>
                  </a:lnTo>
                  <a:lnTo>
                    <a:pt x="18" y="236"/>
                  </a:lnTo>
                  <a:lnTo>
                    <a:pt x="7" y="175"/>
                  </a:lnTo>
                  <a:lnTo>
                    <a:pt x="79" y="167"/>
                  </a:lnTo>
                  <a:lnTo>
                    <a:pt x="151" y="160"/>
                  </a:lnTo>
                  <a:lnTo>
                    <a:pt x="222" y="152"/>
                  </a:lnTo>
                  <a:lnTo>
                    <a:pt x="296" y="148"/>
                  </a:lnTo>
                  <a:lnTo>
                    <a:pt x="367" y="140"/>
                  </a:lnTo>
                  <a:lnTo>
                    <a:pt x="444" y="137"/>
                  </a:lnTo>
                  <a:lnTo>
                    <a:pt x="516" y="133"/>
                  </a:lnTo>
                  <a:lnTo>
                    <a:pt x="592" y="130"/>
                  </a:lnTo>
                  <a:lnTo>
                    <a:pt x="668" y="130"/>
                  </a:lnTo>
                  <a:lnTo>
                    <a:pt x="740" y="125"/>
                  </a:lnTo>
                  <a:lnTo>
                    <a:pt x="816" y="125"/>
                  </a:lnTo>
                  <a:lnTo>
                    <a:pt x="888" y="122"/>
                  </a:lnTo>
                  <a:lnTo>
                    <a:pt x="960" y="122"/>
                  </a:lnTo>
                  <a:lnTo>
                    <a:pt x="1032" y="122"/>
                  </a:lnTo>
                  <a:lnTo>
                    <a:pt x="1105" y="122"/>
                  </a:lnTo>
                  <a:lnTo>
                    <a:pt x="1177" y="122"/>
                  </a:lnTo>
                  <a:lnTo>
                    <a:pt x="1177" y="350"/>
                  </a:lnTo>
                  <a:lnTo>
                    <a:pt x="1177" y="345"/>
                  </a:lnTo>
                  <a:lnTo>
                    <a:pt x="1172" y="345"/>
                  </a:lnTo>
                  <a:lnTo>
                    <a:pt x="1123" y="335"/>
                  </a:lnTo>
                  <a:lnTo>
                    <a:pt x="1073" y="327"/>
                  </a:lnTo>
                  <a:lnTo>
                    <a:pt x="1024" y="320"/>
                  </a:lnTo>
                  <a:lnTo>
                    <a:pt x="979" y="312"/>
                  </a:lnTo>
                  <a:lnTo>
                    <a:pt x="930" y="303"/>
                  </a:lnTo>
                  <a:lnTo>
                    <a:pt x="880" y="296"/>
                  </a:lnTo>
                  <a:lnTo>
                    <a:pt x="834" y="293"/>
                  </a:lnTo>
                  <a:lnTo>
                    <a:pt x="789" y="288"/>
                  </a:lnTo>
                  <a:lnTo>
                    <a:pt x="743" y="288"/>
                  </a:lnTo>
                  <a:lnTo>
                    <a:pt x="701" y="288"/>
                  </a:lnTo>
                  <a:lnTo>
                    <a:pt x="659" y="293"/>
                  </a:lnTo>
                  <a:lnTo>
                    <a:pt x="622" y="296"/>
                  </a:lnTo>
                  <a:lnTo>
                    <a:pt x="584" y="308"/>
                  </a:lnTo>
                  <a:lnTo>
                    <a:pt x="545" y="315"/>
                  </a:lnTo>
                  <a:lnTo>
                    <a:pt x="516" y="330"/>
                  </a:lnTo>
                  <a:lnTo>
                    <a:pt x="486" y="345"/>
                  </a:lnTo>
                  <a:lnTo>
                    <a:pt x="444" y="392"/>
                  </a:lnTo>
                  <a:lnTo>
                    <a:pt x="420" y="441"/>
                  </a:lnTo>
                  <a:lnTo>
                    <a:pt x="412" y="490"/>
                  </a:lnTo>
                  <a:lnTo>
                    <a:pt x="432" y="543"/>
                  </a:lnTo>
                  <a:lnTo>
                    <a:pt x="451" y="574"/>
                  </a:lnTo>
                  <a:lnTo>
                    <a:pt x="474" y="601"/>
                  </a:lnTo>
                  <a:lnTo>
                    <a:pt x="496" y="616"/>
                  </a:lnTo>
                  <a:lnTo>
                    <a:pt x="520" y="631"/>
                  </a:lnTo>
                  <a:lnTo>
                    <a:pt x="545" y="641"/>
                  </a:lnTo>
                  <a:lnTo>
                    <a:pt x="572" y="650"/>
                  </a:lnTo>
                  <a:lnTo>
                    <a:pt x="599" y="661"/>
                  </a:lnTo>
                  <a:lnTo>
                    <a:pt x="626" y="673"/>
                  </a:lnTo>
                  <a:lnTo>
                    <a:pt x="676" y="688"/>
                  </a:lnTo>
                  <a:lnTo>
                    <a:pt x="735" y="703"/>
                  </a:lnTo>
                  <a:lnTo>
                    <a:pt x="797" y="722"/>
                  </a:lnTo>
                  <a:lnTo>
                    <a:pt x="868" y="737"/>
                  </a:lnTo>
                  <a:lnTo>
                    <a:pt x="940" y="752"/>
                  </a:lnTo>
                  <a:lnTo>
                    <a:pt x="1017" y="764"/>
                  </a:lnTo>
                  <a:lnTo>
                    <a:pt x="1097" y="779"/>
                  </a:lnTo>
                  <a:lnTo>
                    <a:pt x="1177" y="791"/>
                  </a:lnTo>
                  <a:lnTo>
                    <a:pt x="1177" y="1038"/>
                  </a:lnTo>
                  <a:close/>
                </a:path>
              </a:pathLst>
            </a:custGeom>
            <a:solidFill>
              <a:srgbClr val="518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Freeform 73"/>
            <p:cNvSpPr>
              <a:spLocks noEditPoints="1"/>
            </p:cNvSpPr>
            <p:nvPr/>
          </p:nvSpPr>
          <p:spPr bwMode="auto">
            <a:xfrm rot="696599">
              <a:off x="3714" y="1255"/>
              <a:ext cx="718" cy="352"/>
            </a:xfrm>
            <a:custGeom>
              <a:avLst/>
              <a:gdLst>
                <a:gd name="T0" fmla="*/ 224 w 2154"/>
                <a:gd name="T1" fmla="*/ 0 h 1056"/>
                <a:gd name="T2" fmla="*/ 235 w 2154"/>
                <a:gd name="T3" fmla="*/ 20 h 1056"/>
                <a:gd name="T4" fmla="*/ 239 w 2154"/>
                <a:gd name="T5" fmla="*/ 75 h 1056"/>
                <a:gd name="T6" fmla="*/ 236 w 2154"/>
                <a:gd name="T7" fmla="*/ 88 h 1056"/>
                <a:gd name="T8" fmla="*/ 230 w 2154"/>
                <a:gd name="T9" fmla="*/ 102 h 1056"/>
                <a:gd name="T10" fmla="*/ 216 w 2154"/>
                <a:gd name="T11" fmla="*/ 111 h 1056"/>
                <a:gd name="T12" fmla="*/ 197 w 2154"/>
                <a:gd name="T13" fmla="*/ 116 h 1056"/>
                <a:gd name="T14" fmla="*/ 174 w 2154"/>
                <a:gd name="T15" fmla="*/ 117 h 1056"/>
                <a:gd name="T16" fmla="*/ 148 w 2154"/>
                <a:gd name="T17" fmla="*/ 115 h 1056"/>
                <a:gd name="T18" fmla="*/ 130 w 2154"/>
                <a:gd name="T19" fmla="*/ 89 h 1056"/>
                <a:gd name="T20" fmla="*/ 157 w 2154"/>
                <a:gd name="T21" fmla="*/ 91 h 1056"/>
                <a:gd name="T22" fmla="*/ 182 w 2154"/>
                <a:gd name="T23" fmla="*/ 91 h 1056"/>
                <a:gd name="T24" fmla="*/ 202 w 2154"/>
                <a:gd name="T25" fmla="*/ 87 h 1056"/>
                <a:gd name="T26" fmla="*/ 215 w 2154"/>
                <a:gd name="T27" fmla="*/ 78 h 1056"/>
                <a:gd name="T28" fmla="*/ 218 w 2154"/>
                <a:gd name="T29" fmla="*/ 64 h 1056"/>
                <a:gd name="T30" fmla="*/ 209 w 2154"/>
                <a:gd name="T31" fmla="*/ 46 h 1056"/>
                <a:gd name="T32" fmla="*/ 194 w 2154"/>
                <a:gd name="T33" fmla="*/ 38 h 1056"/>
                <a:gd name="T34" fmla="*/ 175 w 2154"/>
                <a:gd name="T35" fmla="*/ 34 h 1056"/>
                <a:gd name="T36" fmla="*/ 156 w 2154"/>
                <a:gd name="T37" fmla="*/ 35 h 1056"/>
                <a:gd name="T38" fmla="*/ 138 w 2154"/>
                <a:gd name="T39" fmla="*/ 36 h 1056"/>
                <a:gd name="T40" fmla="*/ 130 w 2154"/>
                <a:gd name="T41" fmla="*/ 14 h 1056"/>
                <a:gd name="T42" fmla="*/ 147 w 2154"/>
                <a:gd name="T43" fmla="*/ 14 h 1056"/>
                <a:gd name="T44" fmla="*/ 164 w 2154"/>
                <a:gd name="T45" fmla="*/ 14 h 1056"/>
                <a:gd name="T46" fmla="*/ 180 w 2154"/>
                <a:gd name="T47" fmla="*/ 13 h 1056"/>
                <a:gd name="T48" fmla="*/ 195 w 2154"/>
                <a:gd name="T49" fmla="*/ 13 h 1056"/>
                <a:gd name="T50" fmla="*/ 208 w 2154"/>
                <a:gd name="T51" fmla="*/ 13 h 1056"/>
                <a:gd name="T52" fmla="*/ 216 w 2154"/>
                <a:gd name="T53" fmla="*/ 7 h 1056"/>
                <a:gd name="T54" fmla="*/ 130 w 2154"/>
                <a:gd name="T55" fmla="*/ 112 h 1056"/>
                <a:gd name="T56" fmla="*/ 103 w 2154"/>
                <a:gd name="T57" fmla="*/ 106 h 1056"/>
                <a:gd name="T58" fmla="*/ 76 w 2154"/>
                <a:gd name="T59" fmla="*/ 99 h 1056"/>
                <a:gd name="T60" fmla="*/ 52 w 2154"/>
                <a:gd name="T61" fmla="*/ 92 h 1056"/>
                <a:gd name="T62" fmla="*/ 30 w 2154"/>
                <a:gd name="T63" fmla="*/ 85 h 1056"/>
                <a:gd name="T64" fmla="*/ 12 w 2154"/>
                <a:gd name="T65" fmla="*/ 79 h 1056"/>
                <a:gd name="T66" fmla="*/ 0 w 2154"/>
                <a:gd name="T67" fmla="*/ 68 h 1056"/>
                <a:gd name="T68" fmla="*/ 2 w 2154"/>
                <a:gd name="T69" fmla="*/ 43 h 1056"/>
                <a:gd name="T70" fmla="*/ 2 w 2154"/>
                <a:gd name="T71" fmla="*/ 19 h 1056"/>
                <a:gd name="T72" fmla="*/ 26 w 2154"/>
                <a:gd name="T73" fmla="*/ 17 h 1056"/>
                <a:gd name="T74" fmla="*/ 50 w 2154"/>
                <a:gd name="T75" fmla="*/ 16 h 1056"/>
                <a:gd name="T76" fmla="*/ 74 w 2154"/>
                <a:gd name="T77" fmla="*/ 15 h 1056"/>
                <a:gd name="T78" fmla="*/ 98 w 2154"/>
                <a:gd name="T79" fmla="*/ 14 h 1056"/>
                <a:gd name="T80" fmla="*/ 122 w 2154"/>
                <a:gd name="T81" fmla="*/ 14 h 1056"/>
                <a:gd name="T82" fmla="*/ 129 w 2154"/>
                <a:gd name="T83" fmla="*/ 36 h 1056"/>
                <a:gd name="T84" fmla="*/ 122 w 2154"/>
                <a:gd name="T85" fmla="*/ 35 h 1056"/>
                <a:gd name="T86" fmla="*/ 106 w 2154"/>
                <a:gd name="T87" fmla="*/ 32 h 1056"/>
                <a:gd name="T88" fmla="*/ 90 w 2154"/>
                <a:gd name="T89" fmla="*/ 30 h 1056"/>
                <a:gd name="T90" fmla="*/ 75 w 2154"/>
                <a:gd name="T91" fmla="*/ 30 h 1056"/>
                <a:gd name="T92" fmla="*/ 61 w 2154"/>
                <a:gd name="T93" fmla="*/ 32 h 1056"/>
                <a:gd name="T94" fmla="*/ 49 w 2154"/>
                <a:gd name="T95" fmla="*/ 36 h 1056"/>
                <a:gd name="T96" fmla="*/ 42 w 2154"/>
                <a:gd name="T97" fmla="*/ 55 h 1056"/>
                <a:gd name="T98" fmla="*/ 49 w 2154"/>
                <a:gd name="T99" fmla="*/ 67 h 1056"/>
                <a:gd name="T100" fmla="*/ 57 w 2154"/>
                <a:gd name="T101" fmla="*/ 71 h 1056"/>
                <a:gd name="T102" fmla="*/ 66 w 2154"/>
                <a:gd name="T103" fmla="*/ 76 h 1056"/>
                <a:gd name="T104" fmla="*/ 86 w 2154"/>
                <a:gd name="T105" fmla="*/ 81 h 1056"/>
                <a:gd name="T106" fmla="*/ 111 w 2154"/>
                <a:gd name="T107" fmla="*/ 86 h 1056"/>
                <a:gd name="T108" fmla="*/ 130 w 2154"/>
                <a:gd name="T109" fmla="*/ 112 h 10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54" h="1056">
                  <a:moveTo>
                    <a:pt x="1959" y="19"/>
                  </a:moveTo>
                  <a:lnTo>
                    <a:pt x="1991" y="3"/>
                  </a:lnTo>
                  <a:lnTo>
                    <a:pt x="2018" y="0"/>
                  </a:lnTo>
                  <a:lnTo>
                    <a:pt x="2035" y="7"/>
                  </a:lnTo>
                  <a:lnTo>
                    <a:pt x="2062" y="22"/>
                  </a:lnTo>
                  <a:lnTo>
                    <a:pt x="2112" y="182"/>
                  </a:lnTo>
                  <a:lnTo>
                    <a:pt x="2142" y="345"/>
                  </a:lnTo>
                  <a:lnTo>
                    <a:pt x="2149" y="508"/>
                  </a:lnTo>
                  <a:lnTo>
                    <a:pt x="2154" y="671"/>
                  </a:lnTo>
                  <a:lnTo>
                    <a:pt x="2146" y="710"/>
                  </a:lnTo>
                  <a:lnTo>
                    <a:pt x="2134" y="747"/>
                  </a:lnTo>
                  <a:lnTo>
                    <a:pt x="2124" y="789"/>
                  </a:lnTo>
                  <a:lnTo>
                    <a:pt x="2116" y="828"/>
                  </a:lnTo>
                  <a:lnTo>
                    <a:pt x="2097" y="873"/>
                  </a:lnTo>
                  <a:lnTo>
                    <a:pt x="2067" y="915"/>
                  </a:lnTo>
                  <a:lnTo>
                    <a:pt x="2033" y="949"/>
                  </a:lnTo>
                  <a:lnTo>
                    <a:pt x="1991" y="979"/>
                  </a:lnTo>
                  <a:lnTo>
                    <a:pt x="1944" y="1002"/>
                  </a:lnTo>
                  <a:lnTo>
                    <a:pt x="1892" y="1021"/>
                  </a:lnTo>
                  <a:lnTo>
                    <a:pt x="1835" y="1036"/>
                  </a:lnTo>
                  <a:lnTo>
                    <a:pt x="1774" y="1048"/>
                  </a:lnTo>
                  <a:lnTo>
                    <a:pt x="1709" y="1051"/>
                  </a:lnTo>
                  <a:lnTo>
                    <a:pt x="1638" y="1056"/>
                  </a:lnTo>
                  <a:lnTo>
                    <a:pt x="1564" y="1056"/>
                  </a:lnTo>
                  <a:lnTo>
                    <a:pt x="1488" y="1051"/>
                  </a:lnTo>
                  <a:lnTo>
                    <a:pt x="1409" y="1044"/>
                  </a:lnTo>
                  <a:lnTo>
                    <a:pt x="1330" y="1033"/>
                  </a:lnTo>
                  <a:lnTo>
                    <a:pt x="1249" y="1021"/>
                  </a:lnTo>
                  <a:lnTo>
                    <a:pt x="1167" y="1006"/>
                  </a:lnTo>
                  <a:lnTo>
                    <a:pt x="1167" y="797"/>
                  </a:lnTo>
                  <a:lnTo>
                    <a:pt x="1249" y="809"/>
                  </a:lnTo>
                  <a:lnTo>
                    <a:pt x="1330" y="816"/>
                  </a:lnTo>
                  <a:lnTo>
                    <a:pt x="1409" y="819"/>
                  </a:lnTo>
                  <a:lnTo>
                    <a:pt x="1488" y="819"/>
                  </a:lnTo>
                  <a:lnTo>
                    <a:pt x="1564" y="819"/>
                  </a:lnTo>
                  <a:lnTo>
                    <a:pt x="1638" y="816"/>
                  </a:lnTo>
                  <a:lnTo>
                    <a:pt x="1702" y="809"/>
                  </a:lnTo>
                  <a:lnTo>
                    <a:pt x="1762" y="797"/>
                  </a:lnTo>
                  <a:lnTo>
                    <a:pt x="1819" y="779"/>
                  </a:lnTo>
                  <a:lnTo>
                    <a:pt x="1865" y="759"/>
                  </a:lnTo>
                  <a:lnTo>
                    <a:pt x="1902" y="733"/>
                  </a:lnTo>
                  <a:lnTo>
                    <a:pt x="1934" y="703"/>
                  </a:lnTo>
                  <a:lnTo>
                    <a:pt x="1952" y="664"/>
                  </a:lnTo>
                  <a:lnTo>
                    <a:pt x="1964" y="622"/>
                  </a:lnTo>
                  <a:lnTo>
                    <a:pt x="1959" y="572"/>
                  </a:lnTo>
                  <a:lnTo>
                    <a:pt x="1944" y="516"/>
                  </a:lnTo>
                  <a:lnTo>
                    <a:pt x="1917" y="463"/>
                  </a:lnTo>
                  <a:lnTo>
                    <a:pt x="1884" y="417"/>
                  </a:lnTo>
                  <a:lnTo>
                    <a:pt x="1846" y="383"/>
                  </a:lnTo>
                  <a:lnTo>
                    <a:pt x="1801" y="357"/>
                  </a:lnTo>
                  <a:lnTo>
                    <a:pt x="1747" y="338"/>
                  </a:lnTo>
                  <a:lnTo>
                    <a:pt x="1694" y="323"/>
                  </a:lnTo>
                  <a:lnTo>
                    <a:pt x="1638" y="311"/>
                  </a:lnTo>
                  <a:lnTo>
                    <a:pt x="1579" y="308"/>
                  </a:lnTo>
                  <a:lnTo>
                    <a:pt x="1520" y="308"/>
                  </a:lnTo>
                  <a:lnTo>
                    <a:pt x="1458" y="308"/>
                  </a:lnTo>
                  <a:lnTo>
                    <a:pt x="1401" y="311"/>
                  </a:lnTo>
                  <a:lnTo>
                    <a:pt x="1345" y="315"/>
                  </a:lnTo>
                  <a:lnTo>
                    <a:pt x="1291" y="318"/>
                  </a:lnTo>
                  <a:lnTo>
                    <a:pt x="1246" y="323"/>
                  </a:lnTo>
                  <a:lnTo>
                    <a:pt x="1204" y="323"/>
                  </a:lnTo>
                  <a:lnTo>
                    <a:pt x="1167" y="323"/>
                  </a:lnTo>
                  <a:lnTo>
                    <a:pt x="1167" y="128"/>
                  </a:lnTo>
                  <a:lnTo>
                    <a:pt x="1219" y="128"/>
                  </a:lnTo>
                  <a:lnTo>
                    <a:pt x="1273" y="125"/>
                  </a:lnTo>
                  <a:lnTo>
                    <a:pt x="1322" y="125"/>
                  </a:lnTo>
                  <a:lnTo>
                    <a:pt x="1374" y="125"/>
                  </a:lnTo>
                  <a:lnTo>
                    <a:pt x="1424" y="125"/>
                  </a:lnTo>
                  <a:lnTo>
                    <a:pt x="1473" y="125"/>
                  </a:lnTo>
                  <a:lnTo>
                    <a:pt x="1523" y="125"/>
                  </a:lnTo>
                  <a:lnTo>
                    <a:pt x="1569" y="125"/>
                  </a:lnTo>
                  <a:lnTo>
                    <a:pt x="1618" y="121"/>
                  </a:lnTo>
                  <a:lnTo>
                    <a:pt x="1663" y="121"/>
                  </a:lnTo>
                  <a:lnTo>
                    <a:pt x="1705" y="121"/>
                  </a:lnTo>
                  <a:lnTo>
                    <a:pt x="1751" y="121"/>
                  </a:lnTo>
                  <a:lnTo>
                    <a:pt x="1793" y="118"/>
                  </a:lnTo>
                  <a:lnTo>
                    <a:pt x="1835" y="118"/>
                  </a:lnTo>
                  <a:lnTo>
                    <a:pt x="1872" y="113"/>
                  </a:lnTo>
                  <a:lnTo>
                    <a:pt x="1910" y="110"/>
                  </a:lnTo>
                  <a:lnTo>
                    <a:pt x="1929" y="86"/>
                  </a:lnTo>
                  <a:lnTo>
                    <a:pt x="1941" y="59"/>
                  </a:lnTo>
                  <a:lnTo>
                    <a:pt x="1949" y="37"/>
                  </a:lnTo>
                  <a:lnTo>
                    <a:pt x="1959" y="19"/>
                  </a:lnTo>
                  <a:close/>
                  <a:moveTo>
                    <a:pt x="1167" y="1006"/>
                  </a:moveTo>
                  <a:lnTo>
                    <a:pt x="1086" y="991"/>
                  </a:lnTo>
                  <a:lnTo>
                    <a:pt x="1002" y="972"/>
                  </a:lnTo>
                  <a:lnTo>
                    <a:pt x="923" y="952"/>
                  </a:lnTo>
                  <a:lnTo>
                    <a:pt x="844" y="934"/>
                  </a:lnTo>
                  <a:lnTo>
                    <a:pt x="763" y="915"/>
                  </a:lnTo>
                  <a:lnTo>
                    <a:pt x="683" y="893"/>
                  </a:lnTo>
                  <a:lnTo>
                    <a:pt x="607" y="873"/>
                  </a:lnTo>
                  <a:lnTo>
                    <a:pt x="535" y="851"/>
                  </a:lnTo>
                  <a:lnTo>
                    <a:pt x="464" y="828"/>
                  </a:lnTo>
                  <a:lnTo>
                    <a:pt x="395" y="809"/>
                  </a:lnTo>
                  <a:lnTo>
                    <a:pt x="331" y="786"/>
                  </a:lnTo>
                  <a:lnTo>
                    <a:pt x="266" y="767"/>
                  </a:lnTo>
                  <a:lnTo>
                    <a:pt x="208" y="747"/>
                  </a:lnTo>
                  <a:lnTo>
                    <a:pt x="156" y="730"/>
                  </a:lnTo>
                  <a:lnTo>
                    <a:pt x="106" y="713"/>
                  </a:lnTo>
                  <a:lnTo>
                    <a:pt x="64" y="698"/>
                  </a:lnTo>
                  <a:lnTo>
                    <a:pt x="22" y="668"/>
                  </a:lnTo>
                  <a:lnTo>
                    <a:pt x="3" y="614"/>
                  </a:lnTo>
                  <a:lnTo>
                    <a:pt x="0" y="547"/>
                  </a:lnTo>
                  <a:lnTo>
                    <a:pt x="7" y="471"/>
                  </a:lnTo>
                  <a:lnTo>
                    <a:pt x="18" y="387"/>
                  </a:lnTo>
                  <a:lnTo>
                    <a:pt x="27" y="308"/>
                  </a:lnTo>
                  <a:lnTo>
                    <a:pt x="30" y="234"/>
                  </a:lnTo>
                  <a:lnTo>
                    <a:pt x="22" y="175"/>
                  </a:lnTo>
                  <a:lnTo>
                    <a:pt x="91" y="167"/>
                  </a:lnTo>
                  <a:lnTo>
                    <a:pt x="163" y="160"/>
                  </a:lnTo>
                  <a:lnTo>
                    <a:pt x="232" y="151"/>
                  </a:lnTo>
                  <a:lnTo>
                    <a:pt x="304" y="148"/>
                  </a:lnTo>
                  <a:lnTo>
                    <a:pt x="375" y="143"/>
                  </a:lnTo>
                  <a:lnTo>
                    <a:pt x="447" y="140"/>
                  </a:lnTo>
                  <a:lnTo>
                    <a:pt x="520" y="136"/>
                  </a:lnTo>
                  <a:lnTo>
                    <a:pt x="592" y="133"/>
                  </a:lnTo>
                  <a:lnTo>
                    <a:pt x="664" y="133"/>
                  </a:lnTo>
                  <a:lnTo>
                    <a:pt x="737" y="133"/>
                  </a:lnTo>
                  <a:lnTo>
                    <a:pt x="809" y="128"/>
                  </a:lnTo>
                  <a:lnTo>
                    <a:pt x="881" y="128"/>
                  </a:lnTo>
                  <a:lnTo>
                    <a:pt x="953" y="128"/>
                  </a:lnTo>
                  <a:lnTo>
                    <a:pt x="1026" y="128"/>
                  </a:lnTo>
                  <a:lnTo>
                    <a:pt x="1098" y="128"/>
                  </a:lnTo>
                  <a:lnTo>
                    <a:pt x="1167" y="128"/>
                  </a:lnTo>
                  <a:lnTo>
                    <a:pt x="1167" y="323"/>
                  </a:lnTo>
                  <a:lnTo>
                    <a:pt x="1162" y="323"/>
                  </a:lnTo>
                  <a:lnTo>
                    <a:pt x="1158" y="323"/>
                  </a:lnTo>
                  <a:lnTo>
                    <a:pt x="1150" y="323"/>
                  </a:lnTo>
                  <a:lnTo>
                    <a:pt x="1101" y="315"/>
                  </a:lnTo>
                  <a:lnTo>
                    <a:pt x="1056" y="303"/>
                  </a:lnTo>
                  <a:lnTo>
                    <a:pt x="1007" y="296"/>
                  </a:lnTo>
                  <a:lnTo>
                    <a:pt x="957" y="288"/>
                  </a:lnTo>
                  <a:lnTo>
                    <a:pt x="908" y="281"/>
                  </a:lnTo>
                  <a:lnTo>
                    <a:pt x="858" y="273"/>
                  </a:lnTo>
                  <a:lnTo>
                    <a:pt x="812" y="269"/>
                  </a:lnTo>
                  <a:lnTo>
                    <a:pt x="763" y="266"/>
                  </a:lnTo>
                  <a:lnTo>
                    <a:pt x="718" y="266"/>
                  </a:lnTo>
                  <a:lnTo>
                    <a:pt x="672" y="266"/>
                  </a:lnTo>
                  <a:lnTo>
                    <a:pt x="627" y="269"/>
                  </a:lnTo>
                  <a:lnTo>
                    <a:pt x="585" y="276"/>
                  </a:lnTo>
                  <a:lnTo>
                    <a:pt x="547" y="284"/>
                  </a:lnTo>
                  <a:lnTo>
                    <a:pt x="508" y="296"/>
                  </a:lnTo>
                  <a:lnTo>
                    <a:pt x="471" y="308"/>
                  </a:lnTo>
                  <a:lnTo>
                    <a:pt x="437" y="326"/>
                  </a:lnTo>
                  <a:lnTo>
                    <a:pt x="398" y="380"/>
                  </a:lnTo>
                  <a:lnTo>
                    <a:pt x="380" y="436"/>
                  </a:lnTo>
                  <a:lnTo>
                    <a:pt x="380" y="498"/>
                  </a:lnTo>
                  <a:lnTo>
                    <a:pt x="398" y="550"/>
                  </a:lnTo>
                  <a:lnTo>
                    <a:pt x="422" y="580"/>
                  </a:lnTo>
                  <a:lnTo>
                    <a:pt x="444" y="599"/>
                  </a:lnTo>
                  <a:lnTo>
                    <a:pt x="467" y="619"/>
                  </a:lnTo>
                  <a:lnTo>
                    <a:pt x="494" y="629"/>
                  </a:lnTo>
                  <a:lnTo>
                    <a:pt x="516" y="641"/>
                  </a:lnTo>
                  <a:lnTo>
                    <a:pt x="543" y="653"/>
                  </a:lnTo>
                  <a:lnTo>
                    <a:pt x="570" y="664"/>
                  </a:lnTo>
                  <a:lnTo>
                    <a:pt x="597" y="680"/>
                  </a:lnTo>
                  <a:lnTo>
                    <a:pt x="649" y="695"/>
                  </a:lnTo>
                  <a:lnTo>
                    <a:pt x="706" y="710"/>
                  </a:lnTo>
                  <a:lnTo>
                    <a:pt x="775" y="730"/>
                  </a:lnTo>
                  <a:lnTo>
                    <a:pt x="844" y="744"/>
                  </a:lnTo>
                  <a:lnTo>
                    <a:pt x="918" y="759"/>
                  </a:lnTo>
                  <a:lnTo>
                    <a:pt x="999" y="770"/>
                  </a:lnTo>
                  <a:lnTo>
                    <a:pt x="1083" y="786"/>
                  </a:lnTo>
                  <a:lnTo>
                    <a:pt x="1167" y="797"/>
                  </a:lnTo>
                  <a:lnTo>
                    <a:pt x="1167" y="1006"/>
                  </a:lnTo>
                  <a:close/>
                </a:path>
              </a:pathLst>
            </a:custGeom>
            <a:solidFill>
              <a:srgbClr val="5E96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Freeform 74"/>
            <p:cNvSpPr>
              <a:spLocks noEditPoints="1"/>
            </p:cNvSpPr>
            <p:nvPr/>
          </p:nvSpPr>
          <p:spPr bwMode="auto">
            <a:xfrm rot="696599">
              <a:off x="3723" y="1260"/>
              <a:ext cx="705" cy="340"/>
            </a:xfrm>
            <a:custGeom>
              <a:avLst/>
              <a:gdLst>
                <a:gd name="T0" fmla="*/ 220 w 2115"/>
                <a:gd name="T1" fmla="*/ 0 h 1021"/>
                <a:gd name="T2" fmla="*/ 230 w 2115"/>
                <a:gd name="T3" fmla="*/ 19 h 1021"/>
                <a:gd name="T4" fmla="*/ 235 w 2115"/>
                <a:gd name="T5" fmla="*/ 72 h 1021"/>
                <a:gd name="T6" fmla="*/ 231 w 2115"/>
                <a:gd name="T7" fmla="*/ 86 h 1021"/>
                <a:gd name="T8" fmla="*/ 225 w 2115"/>
                <a:gd name="T9" fmla="*/ 99 h 1021"/>
                <a:gd name="T10" fmla="*/ 212 w 2115"/>
                <a:gd name="T11" fmla="*/ 108 h 1021"/>
                <a:gd name="T12" fmla="*/ 193 w 2115"/>
                <a:gd name="T13" fmla="*/ 113 h 1021"/>
                <a:gd name="T14" fmla="*/ 170 w 2115"/>
                <a:gd name="T15" fmla="*/ 113 h 1021"/>
                <a:gd name="T16" fmla="*/ 145 w 2115"/>
                <a:gd name="T17" fmla="*/ 111 h 1021"/>
                <a:gd name="T18" fmla="*/ 127 w 2115"/>
                <a:gd name="T19" fmla="*/ 89 h 1021"/>
                <a:gd name="T20" fmla="*/ 154 w 2115"/>
                <a:gd name="T21" fmla="*/ 91 h 1021"/>
                <a:gd name="T22" fmla="*/ 181 w 2115"/>
                <a:gd name="T23" fmla="*/ 91 h 1021"/>
                <a:gd name="T24" fmla="*/ 201 w 2115"/>
                <a:gd name="T25" fmla="*/ 86 h 1021"/>
                <a:gd name="T26" fmla="*/ 215 w 2115"/>
                <a:gd name="T27" fmla="*/ 76 h 1021"/>
                <a:gd name="T28" fmla="*/ 218 w 2115"/>
                <a:gd name="T29" fmla="*/ 61 h 1021"/>
                <a:gd name="T30" fmla="*/ 209 w 2115"/>
                <a:gd name="T31" fmla="*/ 44 h 1021"/>
                <a:gd name="T32" fmla="*/ 194 w 2115"/>
                <a:gd name="T33" fmla="*/ 34 h 1021"/>
                <a:gd name="T34" fmla="*/ 174 w 2115"/>
                <a:gd name="T35" fmla="*/ 31 h 1021"/>
                <a:gd name="T36" fmla="*/ 154 w 2115"/>
                <a:gd name="T37" fmla="*/ 31 h 1021"/>
                <a:gd name="T38" fmla="*/ 136 w 2115"/>
                <a:gd name="T39" fmla="*/ 32 h 1021"/>
                <a:gd name="T40" fmla="*/ 127 w 2115"/>
                <a:gd name="T41" fmla="*/ 14 h 1021"/>
                <a:gd name="T42" fmla="*/ 144 w 2115"/>
                <a:gd name="T43" fmla="*/ 14 h 1021"/>
                <a:gd name="T44" fmla="*/ 161 w 2115"/>
                <a:gd name="T45" fmla="*/ 14 h 1021"/>
                <a:gd name="T46" fmla="*/ 177 w 2115"/>
                <a:gd name="T47" fmla="*/ 13 h 1021"/>
                <a:gd name="T48" fmla="*/ 192 w 2115"/>
                <a:gd name="T49" fmla="*/ 13 h 1021"/>
                <a:gd name="T50" fmla="*/ 205 w 2115"/>
                <a:gd name="T51" fmla="*/ 13 h 1021"/>
                <a:gd name="T52" fmla="*/ 214 w 2115"/>
                <a:gd name="T53" fmla="*/ 7 h 1021"/>
                <a:gd name="T54" fmla="*/ 127 w 2115"/>
                <a:gd name="T55" fmla="*/ 108 h 1021"/>
                <a:gd name="T56" fmla="*/ 100 w 2115"/>
                <a:gd name="T57" fmla="*/ 103 h 1021"/>
                <a:gd name="T58" fmla="*/ 75 w 2115"/>
                <a:gd name="T59" fmla="*/ 97 h 1021"/>
                <a:gd name="T60" fmla="*/ 51 w 2115"/>
                <a:gd name="T61" fmla="*/ 89 h 1021"/>
                <a:gd name="T62" fmla="*/ 29 w 2115"/>
                <a:gd name="T63" fmla="*/ 83 h 1021"/>
                <a:gd name="T64" fmla="*/ 12 w 2115"/>
                <a:gd name="T65" fmla="*/ 77 h 1021"/>
                <a:gd name="T66" fmla="*/ 0 w 2115"/>
                <a:gd name="T67" fmla="*/ 66 h 1021"/>
                <a:gd name="T68" fmla="*/ 2 w 2115"/>
                <a:gd name="T69" fmla="*/ 42 h 1021"/>
                <a:gd name="T70" fmla="*/ 4 w 2115"/>
                <a:gd name="T71" fmla="*/ 20 h 1021"/>
                <a:gd name="T72" fmla="*/ 27 w 2115"/>
                <a:gd name="T73" fmla="*/ 17 h 1021"/>
                <a:gd name="T74" fmla="*/ 50 w 2115"/>
                <a:gd name="T75" fmla="*/ 16 h 1021"/>
                <a:gd name="T76" fmla="*/ 73 w 2115"/>
                <a:gd name="T77" fmla="*/ 15 h 1021"/>
                <a:gd name="T78" fmla="*/ 96 w 2115"/>
                <a:gd name="T79" fmla="*/ 14 h 1021"/>
                <a:gd name="T80" fmla="*/ 119 w 2115"/>
                <a:gd name="T81" fmla="*/ 14 h 1021"/>
                <a:gd name="T82" fmla="*/ 126 w 2115"/>
                <a:gd name="T83" fmla="*/ 32 h 1021"/>
                <a:gd name="T84" fmla="*/ 119 w 2115"/>
                <a:gd name="T85" fmla="*/ 31 h 1021"/>
                <a:gd name="T86" fmla="*/ 103 w 2115"/>
                <a:gd name="T87" fmla="*/ 29 h 1021"/>
                <a:gd name="T88" fmla="*/ 86 w 2115"/>
                <a:gd name="T89" fmla="*/ 27 h 1021"/>
                <a:gd name="T90" fmla="*/ 70 w 2115"/>
                <a:gd name="T91" fmla="*/ 27 h 1021"/>
                <a:gd name="T92" fmla="*/ 56 w 2115"/>
                <a:gd name="T93" fmla="*/ 29 h 1021"/>
                <a:gd name="T94" fmla="*/ 43 w 2115"/>
                <a:gd name="T95" fmla="*/ 34 h 1021"/>
                <a:gd name="T96" fmla="*/ 38 w 2115"/>
                <a:gd name="T97" fmla="*/ 55 h 1021"/>
                <a:gd name="T98" fmla="*/ 46 w 2115"/>
                <a:gd name="T99" fmla="*/ 66 h 1021"/>
                <a:gd name="T100" fmla="*/ 53 w 2115"/>
                <a:gd name="T101" fmla="*/ 71 h 1021"/>
                <a:gd name="T102" fmla="*/ 61 w 2115"/>
                <a:gd name="T103" fmla="*/ 76 h 1021"/>
                <a:gd name="T104" fmla="*/ 82 w 2115"/>
                <a:gd name="T105" fmla="*/ 81 h 1021"/>
                <a:gd name="T106" fmla="*/ 108 w 2115"/>
                <a:gd name="T107" fmla="*/ 86 h 1021"/>
                <a:gd name="T108" fmla="*/ 127 w 2115"/>
                <a:gd name="T109" fmla="*/ 108 h 102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5" h="1021">
                  <a:moveTo>
                    <a:pt x="1932" y="19"/>
                  </a:moveTo>
                  <a:lnTo>
                    <a:pt x="1959" y="7"/>
                  </a:lnTo>
                  <a:lnTo>
                    <a:pt x="1979" y="0"/>
                  </a:lnTo>
                  <a:lnTo>
                    <a:pt x="2001" y="7"/>
                  </a:lnTo>
                  <a:lnTo>
                    <a:pt x="2023" y="19"/>
                  </a:lnTo>
                  <a:lnTo>
                    <a:pt x="2070" y="175"/>
                  </a:lnTo>
                  <a:lnTo>
                    <a:pt x="2097" y="335"/>
                  </a:lnTo>
                  <a:lnTo>
                    <a:pt x="2107" y="498"/>
                  </a:lnTo>
                  <a:lnTo>
                    <a:pt x="2115" y="653"/>
                  </a:lnTo>
                  <a:lnTo>
                    <a:pt x="2104" y="691"/>
                  </a:lnTo>
                  <a:lnTo>
                    <a:pt x="2092" y="732"/>
                  </a:lnTo>
                  <a:lnTo>
                    <a:pt x="2080" y="771"/>
                  </a:lnTo>
                  <a:lnTo>
                    <a:pt x="2073" y="804"/>
                  </a:lnTo>
                  <a:lnTo>
                    <a:pt x="2055" y="851"/>
                  </a:lnTo>
                  <a:lnTo>
                    <a:pt x="2028" y="888"/>
                  </a:lnTo>
                  <a:lnTo>
                    <a:pt x="1994" y="919"/>
                  </a:lnTo>
                  <a:lnTo>
                    <a:pt x="1952" y="949"/>
                  </a:lnTo>
                  <a:lnTo>
                    <a:pt x="1907" y="972"/>
                  </a:lnTo>
                  <a:lnTo>
                    <a:pt x="1857" y="991"/>
                  </a:lnTo>
                  <a:lnTo>
                    <a:pt x="1801" y="1003"/>
                  </a:lnTo>
                  <a:lnTo>
                    <a:pt x="1739" y="1014"/>
                  </a:lnTo>
                  <a:lnTo>
                    <a:pt x="1675" y="1021"/>
                  </a:lnTo>
                  <a:lnTo>
                    <a:pt x="1606" y="1021"/>
                  </a:lnTo>
                  <a:lnTo>
                    <a:pt x="1534" y="1021"/>
                  </a:lnTo>
                  <a:lnTo>
                    <a:pt x="1461" y="1018"/>
                  </a:lnTo>
                  <a:lnTo>
                    <a:pt x="1382" y="1011"/>
                  </a:lnTo>
                  <a:lnTo>
                    <a:pt x="1303" y="1003"/>
                  </a:lnTo>
                  <a:lnTo>
                    <a:pt x="1222" y="991"/>
                  </a:lnTo>
                  <a:lnTo>
                    <a:pt x="1140" y="976"/>
                  </a:lnTo>
                  <a:lnTo>
                    <a:pt x="1140" y="804"/>
                  </a:lnTo>
                  <a:lnTo>
                    <a:pt x="1222" y="813"/>
                  </a:lnTo>
                  <a:lnTo>
                    <a:pt x="1310" y="821"/>
                  </a:lnTo>
                  <a:lnTo>
                    <a:pt x="1389" y="824"/>
                  </a:lnTo>
                  <a:lnTo>
                    <a:pt x="1473" y="824"/>
                  </a:lnTo>
                  <a:lnTo>
                    <a:pt x="1549" y="824"/>
                  </a:lnTo>
                  <a:lnTo>
                    <a:pt x="1626" y="816"/>
                  </a:lnTo>
                  <a:lnTo>
                    <a:pt x="1693" y="809"/>
                  </a:lnTo>
                  <a:lnTo>
                    <a:pt x="1754" y="794"/>
                  </a:lnTo>
                  <a:lnTo>
                    <a:pt x="1811" y="774"/>
                  </a:lnTo>
                  <a:lnTo>
                    <a:pt x="1860" y="752"/>
                  </a:lnTo>
                  <a:lnTo>
                    <a:pt x="1902" y="722"/>
                  </a:lnTo>
                  <a:lnTo>
                    <a:pt x="1932" y="688"/>
                  </a:lnTo>
                  <a:lnTo>
                    <a:pt x="1952" y="649"/>
                  </a:lnTo>
                  <a:lnTo>
                    <a:pt x="1964" y="604"/>
                  </a:lnTo>
                  <a:lnTo>
                    <a:pt x="1959" y="550"/>
                  </a:lnTo>
                  <a:lnTo>
                    <a:pt x="1944" y="493"/>
                  </a:lnTo>
                  <a:lnTo>
                    <a:pt x="1917" y="441"/>
                  </a:lnTo>
                  <a:lnTo>
                    <a:pt x="1883" y="394"/>
                  </a:lnTo>
                  <a:lnTo>
                    <a:pt x="1841" y="357"/>
                  </a:lnTo>
                  <a:lnTo>
                    <a:pt x="1792" y="330"/>
                  </a:lnTo>
                  <a:lnTo>
                    <a:pt x="1742" y="308"/>
                  </a:lnTo>
                  <a:lnTo>
                    <a:pt x="1685" y="293"/>
                  </a:lnTo>
                  <a:lnTo>
                    <a:pt x="1629" y="285"/>
                  </a:lnTo>
                  <a:lnTo>
                    <a:pt x="1569" y="276"/>
                  </a:lnTo>
                  <a:lnTo>
                    <a:pt x="1507" y="273"/>
                  </a:lnTo>
                  <a:lnTo>
                    <a:pt x="1446" y="276"/>
                  </a:lnTo>
                  <a:lnTo>
                    <a:pt x="1386" y="276"/>
                  </a:lnTo>
                  <a:lnTo>
                    <a:pt x="1329" y="281"/>
                  </a:lnTo>
                  <a:lnTo>
                    <a:pt x="1271" y="285"/>
                  </a:lnTo>
                  <a:lnTo>
                    <a:pt x="1222" y="288"/>
                  </a:lnTo>
                  <a:lnTo>
                    <a:pt x="1177" y="288"/>
                  </a:lnTo>
                  <a:lnTo>
                    <a:pt x="1140" y="288"/>
                  </a:lnTo>
                  <a:lnTo>
                    <a:pt x="1140" y="125"/>
                  </a:lnTo>
                  <a:lnTo>
                    <a:pt x="1192" y="125"/>
                  </a:lnTo>
                  <a:lnTo>
                    <a:pt x="1246" y="125"/>
                  </a:lnTo>
                  <a:lnTo>
                    <a:pt x="1298" y="125"/>
                  </a:lnTo>
                  <a:lnTo>
                    <a:pt x="1347" y="125"/>
                  </a:lnTo>
                  <a:lnTo>
                    <a:pt x="1397" y="125"/>
                  </a:lnTo>
                  <a:lnTo>
                    <a:pt x="1451" y="125"/>
                  </a:lnTo>
                  <a:lnTo>
                    <a:pt x="1496" y="125"/>
                  </a:lnTo>
                  <a:lnTo>
                    <a:pt x="1545" y="125"/>
                  </a:lnTo>
                  <a:lnTo>
                    <a:pt x="1591" y="121"/>
                  </a:lnTo>
                  <a:lnTo>
                    <a:pt x="1636" y="121"/>
                  </a:lnTo>
                  <a:lnTo>
                    <a:pt x="1682" y="121"/>
                  </a:lnTo>
                  <a:lnTo>
                    <a:pt x="1724" y="121"/>
                  </a:lnTo>
                  <a:lnTo>
                    <a:pt x="1766" y="118"/>
                  </a:lnTo>
                  <a:lnTo>
                    <a:pt x="1808" y="118"/>
                  </a:lnTo>
                  <a:lnTo>
                    <a:pt x="1845" y="118"/>
                  </a:lnTo>
                  <a:lnTo>
                    <a:pt x="1883" y="113"/>
                  </a:lnTo>
                  <a:lnTo>
                    <a:pt x="1910" y="86"/>
                  </a:lnTo>
                  <a:lnTo>
                    <a:pt x="1922" y="61"/>
                  </a:lnTo>
                  <a:lnTo>
                    <a:pt x="1929" y="37"/>
                  </a:lnTo>
                  <a:lnTo>
                    <a:pt x="1932" y="19"/>
                  </a:lnTo>
                  <a:close/>
                  <a:moveTo>
                    <a:pt x="1140" y="976"/>
                  </a:moveTo>
                  <a:lnTo>
                    <a:pt x="1059" y="961"/>
                  </a:lnTo>
                  <a:lnTo>
                    <a:pt x="983" y="945"/>
                  </a:lnTo>
                  <a:lnTo>
                    <a:pt x="903" y="927"/>
                  </a:lnTo>
                  <a:lnTo>
                    <a:pt x="827" y="907"/>
                  </a:lnTo>
                  <a:lnTo>
                    <a:pt x="748" y="888"/>
                  </a:lnTo>
                  <a:lnTo>
                    <a:pt x="671" y="870"/>
                  </a:lnTo>
                  <a:lnTo>
                    <a:pt x="600" y="846"/>
                  </a:lnTo>
                  <a:lnTo>
                    <a:pt x="528" y="828"/>
                  </a:lnTo>
                  <a:lnTo>
                    <a:pt x="455" y="804"/>
                  </a:lnTo>
                  <a:lnTo>
                    <a:pt x="387" y="786"/>
                  </a:lnTo>
                  <a:lnTo>
                    <a:pt x="321" y="764"/>
                  </a:lnTo>
                  <a:lnTo>
                    <a:pt x="265" y="744"/>
                  </a:lnTo>
                  <a:lnTo>
                    <a:pt x="208" y="725"/>
                  </a:lnTo>
                  <a:lnTo>
                    <a:pt x="155" y="706"/>
                  </a:lnTo>
                  <a:lnTo>
                    <a:pt x="106" y="691"/>
                  </a:lnTo>
                  <a:lnTo>
                    <a:pt x="64" y="676"/>
                  </a:lnTo>
                  <a:lnTo>
                    <a:pt x="22" y="646"/>
                  </a:lnTo>
                  <a:lnTo>
                    <a:pt x="3" y="596"/>
                  </a:lnTo>
                  <a:lnTo>
                    <a:pt x="0" y="532"/>
                  </a:lnTo>
                  <a:lnTo>
                    <a:pt x="10" y="459"/>
                  </a:lnTo>
                  <a:lnTo>
                    <a:pt x="22" y="380"/>
                  </a:lnTo>
                  <a:lnTo>
                    <a:pt x="33" y="303"/>
                  </a:lnTo>
                  <a:lnTo>
                    <a:pt x="40" y="234"/>
                  </a:lnTo>
                  <a:lnTo>
                    <a:pt x="33" y="178"/>
                  </a:lnTo>
                  <a:lnTo>
                    <a:pt x="102" y="170"/>
                  </a:lnTo>
                  <a:lnTo>
                    <a:pt x="170" y="163"/>
                  </a:lnTo>
                  <a:lnTo>
                    <a:pt x="239" y="155"/>
                  </a:lnTo>
                  <a:lnTo>
                    <a:pt x="307" y="152"/>
                  </a:lnTo>
                  <a:lnTo>
                    <a:pt x="375" y="145"/>
                  </a:lnTo>
                  <a:lnTo>
                    <a:pt x="447" y="140"/>
                  </a:lnTo>
                  <a:lnTo>
                    <a:pt x="516" y="136"/>
                  </a:lnTo>
                  <a:lnTo>
                    <a:pt x="588" y="133"/>
                  </a:lnTo>
                  <a:lnTo>
                    <a:pt x="656" y="133"/>
                  </a:lnTo>
                  <a:lnTo>
                    <a:pt x="725" y="128"/>
                  </a:lnTo>
                  <a:lnTo>
                    <a:pt x="797" y="128"/>
                  </a:lnTo>
                  <a:lnTo>
                    <a:pt x="866" y="125"/>
                  </a:lnTo>
                  <a:lnTo>
                    <a:pt x="933" y="125"/>
                  </a:lnTo>
                  <a:lnTo>
                    <a:pt x="1002" y="125"/>
                  </a:lnTo>
                  <a:lnTo>
                    <a:pt x="1071" y="125"/>
                  </a:lnTo>
                  <a:lnTo>
                    <a:pt x="1140" y="125"/>
                  </a:lnTo>
                  <a:lnTo>
                    <a:pt x="1140" y="288"/>
                  </a:lnTo>
                  <a:lnTo>
                    <a:pt x="1135" y="288"/>
                  </a:lnTo>
                  <a:lnTo>
                    <a:pt x="1131" y="288"/>
                  </a:lnTo>
                  <a:lnTo>
                    <a:pt x="1123" y="288"/>
                  </a:lnTo>
                  <a:lnTo>
                    <a:pt x="1074" y="281"/>
                  </a:lnTo>
                  <a:lnTo>
                    <a:pt x="1024" y="273"/>
                  </a:lnTo>
                  <a:lnTo>
                    <a:pt x="975" y="266"/>
                  </a:lnTo>
                  <a:lnTo>
                    <a:pt x="926" y="261"/>
                  </a:lnTo>
                  <a:lnTo>
                    <a:pt x="876" y="254"/>
                  </a:lnTo>
                  <a:lnTo>
                    <a:pt x="827" y="246"/>
                  </a:lnTo>
                  <a:lnTo>
                    <a:pt x="778" y="243"/>
                  </a:lnTo>
                  <a:lnTo>
                    <a:pt x="728" y="239"/>
                  </a:lnTo>
                  <a:lnTo>
                    <a:pt x="683" y="239"/>
                  </a:lnTo>
                  <a:lnTo>
                    <a:pt x="634" y="239"/>
                  </a:lnTo>
                  <a:lnTo>
                    <a:pt x="592" y="243"/>
                  </a:lnTo>
                  <a:lnTo>
                    <a:pt x="546" y="251"/>
                  </a:lnTo>
                  <a:lnTo>
                    <a:pt x="504" y="258"/>
                  </a:lnTo>
                  <a:lnTo>
                    <a:pt x="462" y="273"/>
                  </a:lnTo>
                  <a:lnTo>
                    <a:pt x="425" y="288"/>
                  </a:lnTo>
                  <a:lnTo>
                    <a:pt x="390" y="308"/>
                  </a:lnTo>
                  <a:lnTo>
                    <a:pt x="348" y="360"/>
                  </a:lnTo>
                  <a:lnTo>
                    <a:pt x="333" y="429"/>
                  </a:lnTo>
                  <a:lnTo>
                    <a:pt x="341" y="498"/>
                  </a:lnTo>
                  <a:lnTo>
                    <a:pt x="368" y="554"/>
                  </a:lnTo>
                  <a:lnTo>
                    <a:pt x="390" y="581"/>
                  </a:lnTo>
                  <a:lnTo>
                    <a:pt x="413" y="599"/>
                  </a:lnTo>
                  <a:lnTo>
                    <a:pt x="437" y="619"/>
                  </a:lnTo>
                  <a:lnTo>
                    <a:pt x="459" y="631"/>
                  </a:lnTo>
                  <a:lnTo>
                    <a:pt x="481" y="641"/>
                  </a:lnTo>
                  <a:lnTo>
                    <a:pt x="504" y="653"/>
                  </a:lnTo>
                  <a:lnTo>
                    <a:pt x="528" y="668"/>
                  </a:lnTo>
                  <a:lnTo>
                    <a:pt x="550" y="683"/>
                  </a:lnTo>
                  <a:lnTo>
                    <a:pt x="607" y="698"/>
                  </a:lnTo>
                  <a:lnTo>
                    <a:pt x="668" y="718"/>
                  </a:lnTo>
                  <a:lnTo>
                    <a:pt x="736" y="732"/>
                  </a:lnTo>
                  <a:lnTo>
                    <a:pt x="812" y="747"/>
                  </a:lnTo>
                  <a:lnTo>
                    <a:pt x="888" y="767"/>
                  </a:lnTo>
                  <a:lnTo>
                    <a:pt x="972" y="779"/>
                  </a:lnTo>
                  <a:lnTo>
                    <a:pt x="1056" y="794"/>
                  </a:lnTo>
                  <a:lnTo>
                    <a:pt x="1140" y="804"/>
                  </a:lnTo>
                  <a:lnTo>
                    <a:pt x="1140" y="976"/>
                  </a:lnTo>
                  <a:close/>
                </a:path>
              </a:pathLst>
            </a:custGeom>
            <a:solidFill>
              <a:srgbClr val="68A3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Freeform 75"/>
            <p:cNvSpPr>
              <a:spLocks noEditPoints="1"/>
            </p:cNvSpPr>
            <p:nvPr/>
          </p:nvSpPr>
          <p:spPr bwMode="auto">
            <a:xfrm rot="696599">
              <a:off x="3731" y="1265"/>
              <a:ext cx="691" cy="332"/>
            </a:xfrm>
            <a:custGeom>
              <a:avLst/>
              <a:gdLst>
                <a:gd name="T0" fmla="*/ 216 w 2072"/>
                <a:gd name="T1" fmla="*/ 0 h 996"/>
                <a:gd name="T2" fmla="*/ 226 w 2072"/>
                <a:gd name="T3" fmla="*/ 19 h 996"/>
                <a:gd name="T4" fmla="*/ 230 w 2072"/>
                <a:gd name="T5" fmla="*/ 71 h 996"/>
                <a:gd name="T6" fmla="*/ 227 w 2072"/>
                <a:gd name="T7" fmla="*/ 84 h 996"/>
                <a:gd name="T8" fmla="*/ 221 w 2072"/>
                <a:gd name="T9" fmla="*/ 97 h 996"/>
                <a:gd name="T10" fmla="*/ 208 w 2072"/>
                <a:gd name="T11" fmla="*/ 105 h 996"/>
                <a:gd name="T12" fmla="*/ 190 w 2072"/>
                <a:gd name="T13" fmla="*/ 110 h 996"/>
                <a:gd name="T14" fmla="*/ 168 w 2072"/>
                <a:gd name="T15" fmla="*/ 111 h 996"/>
                <a:gd name="T16" fmla="*/ 143 w 2072"/>
                <a:gd name="T17" fmla="*/ 108 h 996"/>
                <a:gd name="T18" fmla="*/ 125 w 2072"/>
                <a:gd name="T19" fmla="*/ 90 h 996"/>
                <a:gd name="T20" fmla="*/ 154 w 2072"/>
                <a:gd name="T21" fmla="*/ 92 h 996"/>
                <a:gd name="T22" fmla="*/ 180 w 2072"/>
                <a:gd name="T23" fmla="*/ 90 h 996"/>
                <a:gd name="T24" fmla="*/ 202 w 2072"/>
                <a:gd name="T25" fmla="*/ 85 h 996"/>
                <a:gd name="T26" fmla="*/ 216 w 2072"/>
                <a:gd name="T27" fmla="*/ 75 h 996"/>
                <a:gd name="T28" fmla="*/ 219 w 2072"/>
                <a:gd name="T29" fmla="*/ 59 h 996"/>
                <a:gd name="T30" fmla="*/ 210 w 2072"/>
                <a:gd name="T31" fmla="*/ 41 h 996"/>
                <a:gd name="T32" fmla="*/ 194 w 2072"/>
                <a:gd name="T33" fmla="*/ 31 h 996"/>
                <a:gd name="T34" fmla="*/ 174 w 2072"/>
                <a:gd name="T35" fmla="*/ 27 h 996"/>
                <a:gd name="T36" fmla="*/ 153 w 2072"/>
                <a:gd name="T37" fmla="*/ 27 h 996"/>
                <a:gd name="T38" fmla="*/ 135 w 2072"/>
                <a:gd name="T39" fmla="*/ 29 h 996"/>
                <a:gd name="T40" fmla="*/ 125 w 2072"/>
                <a:gd name="T41" fmla="*/ 13 h 996"/>
                <a:gd name="T42" fmla="*/ 142 w 2072"/>
                <a:gd name="T43" fmla="*/ 13 h 996"/>
                <a:gd name="T44" fmla="*/ 159 w 2072"/>
                <a:gd name="T45" fmla="*/ 13 h 996"/>
                <a:gd name="T46" fmla="*/ 174 w 2072"/>
                <a:gd name="T47" fmla="*/ 13 h 996"/>
                <a:gd name="T48" fmla="*/ 189 w 2072"/>
                <a:gd name="T49" fmla="*/ 13 h 996"/>
                <a:gd name="T50" fmla="*/ 202 w 2072"/>
                <a:gd name="T51" fmla="*/ 13 h 996"/>
                <a:gd name="T52" fmla="*/ 211 w 2072"/>
                <a:gd name="T53" fmla="*/ 7 h 996"/>
                <a:gd name="T54" fmla="*/ 125 w 2072"/>
                <a:gd name="T55" fmla="*/ 105 h 996"/>
                <a:gd name="T56" fmla="*/ 99 w 2072"/>
                <a:gd name="T57" fmla="*/ 100 h 996"/>
                <a:gd name="T58" fmla="*/ 73 w 2072"/>
                <a:gd name="T59" fmla="*/ 94 h 996"/>
                <a:gd name="T60" fmla="*/ 50 w 2072"/>
                <a:gd name="T61" fmla="*/ 87 h 996"/>
                <a:gd name="T62" fmla="*/ 28 w 2072"/>
                <a:gd name="T63" fmla="*/ 80 h 996"/>
                <a:gd name="T64" fmla="*/ 12 w 2072"/>
                <a:gd name="T65" fmla="*/ 75 h 996"/>
                <a:gd name="T66" fmla="*/ 2 w 2072"/>
                <a:gd name="T67" fmla="*/ 69 h 996"/>
                <a:gd name="T68" fmla="*/ 0 w 2072"/>
                <a:gd name="T69" fmla="*/ 59 h 996"/>
                <a:gd name="T70" fmla="*/ 5 w 2072"/>
                <a:gd name="T71" fmla="*/ 28 h 996"/>
                <a:gd name="T72" fmla="*/ 19 w 2072"/>
                <a:gd name="T73" fmla="*/ 18 h 996"/>
                <a:gd name="T74" fmla="*/ 42 w 2072"/>
                <a:gd name="T75" fmla="*/ 16 h 996"/>
                <a:gd name="T76" fmla="*/ 65 w 2072"/>
                <a:gd name="T77" fmla="*/ 15 h 996"/>
                <a:gd name="T78" fmla="*/ 88 w 2072"/>
                <a:gd name="T79" fmla="*/ 14 h 996"/>
                <a:gd name="T80" fmla="*/ 110 w 2072"/>
                <a:gd name="T81" fmla="*/ 14 h 996"/>
                <a:gd name="T82" fmla="*/ 125 w 2072"/>
                <a:gd name="T83" fmla="*/ 29 h 996"/>
                <a:gd name="T84" fmla="*/ 122 w 2072"/>
                <a:gd name="T85" fmla="*/ 29 h 996"/>
                <a:gd name="T86" fmla="*/ 111 w 2072"/>
                <a:gd name="T87" fmla="*/ 27 h 996"/>
                <a:gd name="T88" fmla="*/ 95 w 2072"/>
                <a:gd name="T89" fmla="*/ 25 h 996"/>
                <a:gd name="T90" fmla="*/ 78 w 2072"/>
                <a:gd name="T91" fmla="*/ 23 h 996"/>
                <a:gd name="T92" fmla="*/ 62 w 2072"/>
                <a:gd name="T93" fmla="*/ 24 h 996"/>
                <a:gd name="T94" fmla="*/ 47 w 2072"/>
                <a:gd name="T95" fmla="*/ 27 h 996"/>
                <a:gd name="T96" fmla="*/ 33 w 2072"/>
                <a:gd name="T97" fmla="*/ 38 h 996"/>
                <a:gd name="T98" fmla="*/ 37 w 2072"/>
                <a:gd name="T99" fmla="*/ 62 h 996"/>
                <a:gd name="T100" fmla="*/ 45 w 2072"/>
                <a:gd name="T101" fmla="*/ 68 h 996"/>
                <a:gd name="T102" fmla="*/ 52 w 2072"/>
                <a:gd name="T103" fmla="*/ 72 h 996"/>
                <a:gd name="T104" fmla="*/ 60 w 2072"/>
                <a:gd name="T105" fmla="*/ 77 h 996"/>
                <a:gd name="T106" fmla="*/ 71 w 2072"/>
                <a:gd name="T107" fmla="*/ 80 h 996"/>
                <a:gd name="T108" fmla="*/ 82 w 2072"/>
                <a:gd name="T109" fmla="*/ 83 h 996"/>
                <a:gd name="T110" fmla="*/ 96 w 2072"/>
                <a:gd name="T111" fmla="*/ 85 h 996"/>
                <a:gd name="T112" fmla="*/ 110 w 2072"/>
                <a:gd name="T113" fmla="*/ 88 h 996"/>
                <a:gd name="T114" fmla="*/ 125 w 2072"/>
                <a:gd name="T115" fmla="*/ 90 h 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72" h="996">
                  <a:moveTo>
                    <a:pt x="1907" y="22"/>
                  </a:moveTo>
                  <a:lnTo>
                    <a:pt x="1931" y="4"/>
                  </a:lnTo>
                  <a:lnTo>
                    <a:pt x="1946" y="0"/>
                  </a:lnTo>
                  <a:lnTo>
                    <a:pt x="1961" y="0"/>
                  </a:lnTo>
                  <a:lnTo>
                    <a:pt x="1983" y="12"/>
                  </a:lnTo>
                  <a:lnTo>
                    <a:pt x="2030" y="167"/>
                  </a:lnTo>
                  <a:lnTo>
                    <a:pt x="2055" y="323"/>
                  </a:lnTo>
                  <a:lnTo>
                    <a:pt x="2067" y="483"/>
                  </a:lnTo>
                  <a:lnTo>
                    <a:pt x="2072" y="638"/>
                  </a:lnTo>
                  <a:lnTo>
                    <a:pt x="2060" y="676"/>
                  </a:lnTo>
                  <a:lnTo>
                    <a:pt x="2052" y="714"/>
                  </a:lnTo>
                  <a:lnTo>
                    <a:pt x="2040" y="752"/>
                  </a:lnTo>
                  <a:lnTo>
                    <a:pt x="2033" y="789"/>
                  </a:lnTo>
                  <a:lnTo>
                    <a:pt x="2015" y="831"/>
                  </a:lnTo>
                  <a:lnTo>
                    <a:pt x="1991" y="870"/>
                  </a:lnTo>
                  <a:lnTo>
                    <a:pt x="1957" y="900"/>
                  </a:lnTo>
                  <a:lnTo>
                    <a:pt x="1919" y="927"/>
                  </a:lnTo>
                  <a:lnTo>
                    <a:pt x="1874" y="949"/>
                  </a:lnTo>
                  <a:lnTo>
                    <a:pt x="1825" y="964"/>
                  </a:lnTo>
                  <a:lnTo>
                    <a:pt x="1771" y="979"/>
                  </a:lnTo>
                  <a:lnTo>
                    <a:pt x="1710" y="988"/>
                  </a:lnTo>
                  <a:lnTo>
                    <a:pt x="1645" y="996"/>
                  </a:lnTo>
                  <a:lnTo>
                    <a:pt x="1581" y="996"/>
                  </a:lnTo>
                  <a:lnTo>
                    <a:pt x="1509" y="996"/>
                  </a:lnTo>
                  <a:lnTo>
                    <a:pt x="1436" y="991"/>
                  </a:lnTo>
                  <a:lnTo>
                    <a:pt x="1361" y="984"/>
                  </a:lnTo>
                  <a:lnTo>
                    <a:pt x="1285" y="976"/>
                  </a:lnTo>
                  <a:lnTo>
                    <a:pt x="1206" y="964"/>
                  </a:lnTo>
                  <a:lnTo>
                    <a:pt x="1125" y="949"/>
                  </a:lnTo>
                  <a:lnTo>
                    <a:pt x="1125" y="809"/>
                  </a:lnTo>
                  <a:lnTo>
                    <a:pt x="1213" y="816"/>
                  </a:lnTo>
                  <a:lnTo>
                    <a:pt x="1300" y="821"/>
                  </a:lnTo>
                  <a:lnTo>
                    <a:pt x="1384" y="824"/>
                  </a:lnTo>
                  <a:lnTo>
                    <a:pt x="1468" y="824"/>
                  </a:lnTo>
                  <a:lnTo>
                    <a:pt x="1547" y="821"/>
                  </a:lnTo>
                  <a:lnTo>
                    <a:pt x="1623" y="813"/>
                  </a:lnTo>
                  <a:lnTo>
                    <a:pt x="1695" y="801"/>
                  </a:lnTo>
                  <a:lnTo>
                    <a:pt x="1759" y="786"/>
                  </a:lnTo>
                  <a:lnTo>
                    <a:pt x="1816" y="764"/>
                  </a:lnTo>
                  <a:lnTo>
                    <a:pt x="1865" y="740"/>
                  </a:lnTo>
                  <a:lnTo>
                    <a:pt x="1907" y="710"/>
                  </a:lnTo>
                  <a:lnTo>
                    <a:pt x="1939" y="673"/>
                  </a:lnTo>
                  <a:lnTo>
                    <a:pt x="1957" y="631"/>
                  </a:lnTo>
                  <a:lnTo>
                    <a:pt x="1966" y="581"/>
                  </a:lnTo>
                  <a:lnTo>
                    <a:pt x="1966" y="528"/>
                  </a:lnTo>
                  <a:lnTo>
                    <a:pt x="1946" y="468"/>
                  </a:lnTo>
                  <a:lnTo>
                    <a:pt x="1919" y="409"/>
                  </a:lnTo>
                  <a:lnTo>
                    <a:pt x="1885" y="365"/>
                  </a:lnTo>
                  <a:lnTo>
                    <a:pt x="1843" y="327"/>
                  </a:lnTo>
                  <a:lnTo>
                    <a:pt x="1794" y="300"/>
                  </a:lnTo>
                  <a:lnTo>
                    <a:pt x="1741" y="278"/>
                  </a:lnTo>
                  <a:lnTo>
                    <a:pt x="1684" y="261"/>
                  </a:lnTo>
                  <a:lnTo>
                    <a:pt x="1626" y="251"/>
                  </a:lnTo>
                  <a:lnTo>
                    <a:pt x="1566" y="243"/>
                  </a:lnTo>
                  <a:lnTo>
                    <a:pt x="1502" y="243"/>
                  </a:lnTo>
                  <a:lnTo>
                    <a:pt x="1441" y="243"/>
                  </a:lnTo>
                  <a:lnTo>
                    <a:pt x="1376" y="243"/>
                  </a:lnTo>
                  <a:lnTo>
                    <a:pt x="1319" y="246"/>
                  </a:lnTo>
                  <a:lnTo>
                    <a:pt x="1263" y="254"/>
                  </a:lnTo>
                  <a:lnTo>
                    <a:pt x="1213" y="258"/>
                  </a:lnTo>
                  <a:lnTo>
                    <a:pt x="1164" y="261"/>
                  </a:lnTo>
                  <a:lnTo>
                    <a:pt x="1125" y="261"/>
                  </a:lnTo>
                  <a:lnTo>
                    <a:pt x="1125" y="121"/>
                  </a:lnTo>
                  <a:lnTo>
                    <a:pt x="1179" y="121"/>
                  </a:lnTo>
                  <a:lnTo>
                    <a:pt x="1228" y="121"/>
                  </a:lnTo>
                  <a:lnTo>
                    <a:pt x="1281" y="121"/>
                  </a:lnTo>
                  <a:lnTo>
                    <a:pt x="1330" y="121"/>
                  </a:lnTo>
                  <a:lnTo>
                    <a:pt x="1379" y="121"/>
                  </a:lnTo>
                  <a:lnTo>
                    <a:pt x="1429" y="121"/>
                  </a:lnTo>
                  <a:lnTo>
                    <a:pt x="1478" y="121"/>
                  </a:lnTo>
                  <a:lnTo>
                    <a:pt x="1524" y="121"/>
                  </a:lnTo>
                  <a:lnTo>
                    <a:pt x="1569" y="121"/>
                  </a:lnTo>
                  <a:lnTo>
                    <a:pt x="1616" y="121"/>
                  </a:lnTo>
                  <a:lnTo>
                    <a:pt x="1660" y="121"/>
                  </a:lnTo>
                  <a:lnTo>
                    <a:pt x="1702" y="121"/>
                  </a:lnTo>
                  <a:lnTo>
                    <a:pt x="1744" y="118"/>
                  </a:lnTo>
                  <a:lnTo>
                    <a:pt x="1783" y="118"/>
                  </a:lnTo>
                  <a:lnTo>
                    <a:pt x="1820" y="113"/>
                  </a:lnTo>
                  <a:lnTo>
                    <a:pt x="1858" y="110"/>
                  </a:lnTo>
                  <a:lnTo>
                    <a:pt x="1889" y="88"/>
                  </a:lnTo>
                  <a:lnTo>
                    <a:pt x="1900" y="64"/>
                  </a:lnTo>
                  <a:lnTo>
                    <a:pt x="1904" y="38"/>
                  </a:lnTo>
                  <a:lnTo>
                    <a:pt x="1907" y="22"/>
                  </a:lnTo>
                  <a:close/>
                  <a:moveTo>
                    <a:pt x="1125" y="949"/>
                  </a:moveTo>
                  <a:lnTo>
                    <a:pt x="1046" y="934"/>
                  </a:lnTo>
                  <a:lnTo>
                    <a:pt x="969" y="919"/>
                  </a:lnTo>
                  <a:lnTo>
                    <a:pt x="890" y="900"/>
                  </a:lnTo>
                  <a:lnTo>
                    <a:pt x="814" y="881"/>
                  </a:lnTo>
                  <a:lnTo>
                    <a:pt x="738" y="863"/>
                  </a:lnTo>
                  <a:lnTo>
                    <a:pt x="661" y="843"/>
                  </a:lnTo>
                  <a:lnTo>
                    <a:pt x="585" y="821"/>
                  </a:lnTo>
                  <a:lnTo>
                    <a:pt x="513" y="801"/>
                  </a:lnTo>
                  <a:lnTo>
                    <a:pt x="446" y="782"/>
                  </a:lnTo>
                  <a:lnTo>
                    <a:pt x="380" y="759"/>
                  </a:lnTo>
                  <a:lnTo>
                    <a:pt x="316" y="740"/>
                  </a:lnTo>
                  <a:lnTo>
                    <a:pt x="256" y="722"/>
                  </a:lnTo>
                  <a:lnTo>
                    <a:pt x="202" y="707"/>
                  </a:lnTo>
                  <a:lnTo>
                    <a:pt x="148" y="688"/>
                  </a:lnTo>
                  <a:lnTo>
                    <a:pt x="104" y="673"/>
                  </a:lnTo>
                  <a:lnTo>
                    <a:pt x="62" y="661"/>
                  </a:lnTo>
                  <a:lnTo>
                    <a:pt x="39" y="646"/>
                  </a:lnTo>
                  <a:lnTo>
                    <a:pt x="20" y="623"/>
                  </a:lnTo>
                  <a:lnTo>
                    <a:pt x="8" y="592"/>
                  </a:lnTo>
                  <a:lnTo>
                    <a:pt x="0" y="562"/>
                  </a:lnTo>
                  <a:lnTo>
                    <a:pt x="0" y="528"/>
                  </a:lnTo>
                  <a:lnTo>
                    <a:pt x="12" y="436"/>
                  </a:lnTo>
                  <a:lnTo>
                    <a:pt x="32" y="338"/>
                  </a:lnTo>
                  <a:lnTo>
                    <a:pt x="42" y="251"/>
                  </a:lnTo>
                  <a:lnTo>
                    <a:pt x="39" y="175"/>
                  </a:lnTo>
                  <a:lnTo>
                    <a:pt x="107" y="167"/>
                  </a:lnTo>
                  <a:lnTo>
                    <a:pt x="172" y="160"/>
                  </a:lnTo>
                  <a:lnTo>
                    <a:pt x="240" y="155"/>
                  </a:lnTo>
                  <a:lnTo>
                    <a:pt x="308" y="148"/>
                  </a:lnTo>
                  <a:lnTo>
                    <a:pt x="377" y="145"/>
                  </a:lnTo>
                  <a:lnTo>
                    <a:pt x="446" y="140"/>
                  </a:lnTo>
                  <a:lnTo>
                    <a:pt x="513" y="137"/>
                  </a:lnTo>
                  <a:lnTo>
                    <a:pt x="582" y="137"/>
                  </a:lnTo>
                  <a:lnTo>
                    <a:pt x="654" y="133"/>
                  </a:lnTo>
                  <a:lnTo>
                    <a:pt x="723" y="130"/>
                  </a:lnTo>
                  <a:lnTo>
                    <a:pt x="792" y="130"/>
                  </a:lnTo>
                  <a:lnTo>
                    <a:pt x="859" y="125"/>
                  </a:lnTo>
                  <a:lnTo>
                    <a:pt x="925" y="125"/>
                  </a:lnTo>
                  <a:lnTo>
                    <a:pt x="992" y="125"/>
                  </a:lnTo>
                  <a:lnTo>
                    <a:pt x="1061" y="121"/>
                  </a:lnTo>
                  <a:lnTo>
                    <a:pt x="1125" y="121"/>
                  </a:lnTo>
                  <a:lnTo>
                    <a:pt x="1125" y="261"/>
                  </a:lnTo>
                  <a:lnTo>
                    <a:pt x="1118" y="261"/>
                  </a:lnTo>
                  <a:lnTo>
                    <a:pt x="1106" y="261"/>
                  </a:lnTo>
                  <a:lnTo>
                    <a:pt x="1098" y="261"/>
                  </a:lnTo>
                  <a:lnTo>
                    <a:pt x="1091" y="258"/>
                  </a:lnTo>
                  <a:lnTo>
                    <a:pt x="1046" y="251"/>
                  </a:lnTo>
                  <a:lnTo>
                    <a:pt x="999" y="246"/>
                  </a:lnTo>
                  <a:lnTo>
                    <a:pt x="950" y="239"/>
                  </a:lnTo>
                  <a:lnTo>
                    <a:pt x="901" y="231"/>
                  </a:lnTo>
                  <a:lnTo>
                    <a:pt x="851" y="224"/>
                  </a:lnTo>
                  <a:lnTo>
                    <a:pt x="802" y="216"/>
                  </a:lnTo>
                  <a:lnTo>
                    <a:pt x="753" y="212"/>
                  </a:lnTo>
                  <a:lnTo>
                    <a:pt x="700" y="209"/>
                  </a:lnTo>
                  <a:lnTo>
                    <a:pt x="651" y="209"/>
                  </a:lnTo>
                  <a:lnTo>
                    <a:pt x="602" y="209"/>
                  </a:lnTo>
                  <a:lnTo>
                    <a:pt x="555" y="212"/>
                  </a:lnTo>
                  <a:lnTo>
                    <a:pt x="510" y="219"/>
                  </a:lnTo>
                  <a:lnTo>
                    <a:pt x="464" y="231"/>
                  </a:lnTo>
                  <a:lnTo>
                    <a:pt x="422" y="243"/>
                  </a:lnTo>
                  <a:lnTo>
                    <a:pt x="380" y="261"/>
                  </a:lnTo>
                  <a:lnTo>
                    <a:pt x="343" y="285"/>
                  </a:lnTo>
                  <a:lnTo>
                    <a:pt x="301" y="342"/>
                  </a:lnTo>
                  <a:lnTo>
                    <a:pt x="289" y="414"/>
                  </a:lnTo>
                  <a:lnTo>
                    <a:pt x="301" y="493"/>
                  </a:lnTo>
                  <a:lnTo>
                    <a:pt x="331" y="554"/>
                  </a:lnTo>
                  <a:lnTo>
                    <a:pt x="355" y="577"/>
                  </a:lnTo>
                  <a:lnTo>
                    <a:pt x="380" y="596"/>
                  </a:lnTo>
                  <a:lnTo>
                    <a:pt x="404" y="611"/>
                  </a:lnTo>
                  <a:lnTo>
                    <a:pt x="427" y="623"/>
                  </a:lnTo>
                  <a:lnTo>
                    <a:pt x="449" y="638"/>
                  </a:lnTo>
                  <a:lnTo>
                    <a:pt x="471" y="650"/>
                  </a:lnTo>
                  <a:lnTo>
                    <a:pt x="491" y="665"/>
                  </a:lnTo>
                  <a:lnTo>
                    <a:pt x="513" y="683"/>
                  </a:lnTo>
                  <a:lnTo>
                    <a:pt x="540" y="691"/>
                  </a:lnTo>
                  <a:lnTo>
                    <a:pt x="570" y="703"/>
                  </a:lnTo>
                  <a:lnTo>
                    <a:pt x="602" y="710"/>
                  </a:lnTo>
                  <a:lnTo>
                    <a:pt x="636" y="722"/>
                  </a:lnTo>
                  <a:lnTo>
                    <a:pt x="669" y="729"/>
                  </a:lnTo>
                  <a:lnTo>
                    <a:pt x="703" y="737"/>
                  </a:lnTo>
                  <a:lnTo>
                    <a:pt x="742" y="744"/>
                  </a:lnTo>
                  <a:lnTo>
                    <a:pt x="780" y="752"/>
                  </a:lnTo>
                  <a:lnTo>
                    <a:pt x="821" y="759"/>
                  </a:lnTo>
                  <a:lnTo>
                    <a:pt x="863" y="767"/>
                  </a:lnTo>
                  <a:lnTo>
                    <a:pt x="905" y="774"/>
                  </a:lnTo>
                  <a:lnTo>
                    <a:pt x="947" y="782"/>
                  </a:lnTo>
                  <a:lnTo>
                    <a:pt x="992" y="789"/>
                  </a:lnTo>
                  <a:lnTo>
                    <a:pt x="1034" y="798"/>
                  </a:lnTo>
                  <a:lnTo>
                    <a:pt x="1080" y="801"/>
                  </a:lnTo>
                  <a:lnTo>
                    <a:pt x="1125" y="809"/>
                  </a:lnTo>
                  <a:lnTo>
                    <a:pt x="1125" y="949"/>
                  </a:lnTo>
                  <a:close/>
                </a:path>
              </a:pathLst>
            </a:custGeom>
            <a:solidFill>
              <a:srgbClr val="75B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Freeform 76"/>
            <p:cNvSpPr>
              <a:spLocks noEditPoints="1"/>
            </p:cNvSpPr>
            <p:nvPr/>
          </p:nvSpPr>
          <p:spPr bwMode="auto">
            <a:xfrm rot="696599">
              <a:off x="3742" y="1270"/>
              <a:ext cx="673" cy="322"/>
            </a:xfrm>
            <a:custGeom>
              <a:avLst/>
              <a:gdLst>
                <a:gd name="T0" fmla="*/ 212 w 2020"/>
                <a:gd name="T1" fmla="*/ 0 h 967"/>
                <a:gd name="T2" fmla="*/ 220 w 2020"/>
                <a:gd name="T3" fmla="*/ 18 h 967"/>
                <a:gd name="T4" fmla="*/ 224 w 2020"/>
                <a:gd name="T5" fmla="*/ 69 h 967"/>
                <a:gd name="T6" fmla="*/ 216 w 2020"/>
                <a:gd name="T7" fmla="*/ 94 h 967"/>
                <a:gd name="T8" fmla="*/ 203 w 2020"/>
                <a:gd name="T9" fmla="*/ 103 h 967"/>
                <a:gd name="T10" fmla="*/ 185 w 2020"/>
                <a:gd name="T11" fmla="*/ 107 h 967"/>
                <a:gd name="T12" fmla="*/ 164 w 2020"/>
                <a:gd name="T13" fmla="*/ 107 h 967"/>
                <a:gd name="T14" fmla="*/ 139 w 2020"/>
                <a:gd name="T15" fmla="*/ 105 h 967"/>
                <a:gd name="T16" fmla="*/ 121 w 2020"/>
                <a:gd name="T17" fmla="*/ 90 h 967"/>
                <a:gd name="T18" fmla="*/ 151 w 2020"/>
                <a:gd name="T19" fmla="*/ 92 h 967"/>
                <a:gd name="T20" fmla="*/ 178 w 2020"/>
                <a:gd name="T21" fmla="*/ 91 h 967"/>
                <a:gd name="T22" fmla="*/ 200 w 2020"/>
                <a:gd name="T23" fmla="*/ 85 h 967"/>
                <a:gd name="T24" fmla="*/ 215 w 2020"/>
                <a:gd name="T25" fmla="*/ 74 h 967"/>
                <a:gd name="T26" fmla="*/ 218 w 2020"/>
                <a:gd name="T27" fmla="*/ 56 h 967"/>
                <a:gd name="T28" fmla="*/ 209 w 2020"/>
                <a:gd name="T29" fmla="*/ 38 h 967"/>
                <a:gd name="T30" fmla="*/ 192 w 2020"/>
                <a:gd name="T31" fmla="*/ 28 h 967"/>
                <a:gd name="T32" fmla="*/ 172 w 2020"/>
                <a:gd name="T33" fmla="*/ 24 h 967"/>
                <a:gd name="T34" fmla="*/ 150 w 2020"/>
                <a:gd name="T35" fmla="*/ 24 h 967"/>
                <a:gd name="T36" fmla="*/ 131 w 2020"/>
                <a:gd name="T37" fmla="*/ 25 h 967"/>
                <a:gd name="T38" fmla="*/ 121 w 2020"/>
                <a:gd name="T39" fmla="*/ 14 h 967"/>
                <a:gd name="T40" fmla="*/ 139 w 2020"/>
                <a:gd name="T41" fmla="*/ 14 h 967"/>
                <a:gd name="T42" fmla="*/ 156 w 2020"/>
                <a:gd name="T43" fmla="*/ 14 h 967"/>
                <a:gd name="T44" fmla="*/ 171 w 2020"/>
                <a:gd name="T45" fmla="*/ 14 h 967"/>
                <a:gd name="T46" fmla="*/ 186 w 2020"/>
                <a:gd name="T47" fmla="*/ 14 h 967"/>
                <a:gd name="T48" fmla="*/ 199 w 2020"/>
                <a:gd name="T49" fmla="*/ 13 h 967"/>
                <a:gd name="T50" fmla="*/ 208 w 2020"/>
                <a:gd name="T51" fmla="*/ 8 h 967"/>
                <a:gd name="T52" fmla="*/ 121 w 2020"/>
                <a:gd name="T53" fmla="*/ 102 h 967"/>
                <a:gd name="T54" fmla="*/ 96 w 2020"/>
                <a:gd name="T55" fmla="*/ 97 h 967"/>
                <a:gd name="T56" fmla="*/ 71 w 2020"/>
                <a:gd name="T57" fmla="*/ 91 h 967"/>
                <a:gd name="T58" fmla="*/ 48 w 2020"/>
                <a:gd name="T59" fmla="*/ 84 h 967"/>
                <a:gd name="T60" fmla="*/ 27 w 2020"/>
                <a:gd name="T61" fmla="*/ 78 h 967"/>
                <a:gd name="T62" fmla="*/ 10 w 2020"/>
                <a:gd name="T63" fmla="*/ 72 h 967"/>
                <a:gd name="T64" fmla="*/ 2 w 2020"/>
                <a:gd name="T65" fmla="*/ 68 h 967"/>
                <a:gd name="T66" fmla="*/ 0 w 2020"/>
                <a:gd name="T67" fmla="*/ 57 h 967"/>
                <a:gd name="T68" fmla="*/ 5 w 2020"/>
                <a:gd name="T69" fmla="*/ 27 h 967"/>
                <a:gd name="T70" fmla="*/ 19 w 2020"/>
                <a:gd name="T71" fmla="*/ 18 h 967"/>
                <a:gd name="T72" fmla="*/ 41 w 2020"/>
                <a:gd name="T73" fmla="*/ 16 h 967"/>
                <a:gd name="T74" fmla="*/ 64 w 2020"/>
                <a:gd name="T75" fmla="*/ 15 h 967"/>
                <a:gd name="T76" fmla="*/ 86 w 2020"/>
                <a:gd name="T77" fmla="*/ 15 h 967"/>
                <a:gd name="T78" fmla="*/ 107 w 2020"/>
                <a:gd name="T79" fmla="*/ 14 h 967"/>
                <a:gd name="T80" fmla="*/ 121 w 2020"/>
                <a:gd name="T81" fmla="*/ 25 h 967"/>
                <a:gd name="T82" fmla="*/ 118 w 2020"/>
                <a:gd name="T83" fmla="*/ 25 h 967"/>
                <a:gd name="T84" fmla="*/ 107 w 2020"/>
                <a:gd name="T85" fmla="*/ 24 h 967"/>
                <a:gd name="T86" fmla="*/ 91 w 2020"/>
                <a:gd name="T87" fmla="*/ 22 h 967"/>
                <a:gd name="T88" fmla="*/ 74 w 2020"/>
                <a:gd name="T89" fmla="*/ 21 h 967"/>
                <a:gd name="T90" fmla="*/ 57 w 2020"/>
                <a:gd name="T91" fmla="*/ 21 h 967"/>
                <a:gd name="T92" fmla="*/ 41 w 2020"/>
                <a:gd name="T93" fmla="*/ 24 h 967"/>
                <a:gd name="T94" fmla="*/ 27 w 2020"/>
                <a:gd name="T95" fmla="*/ 36 h 967"/>
                <a:gd name="T96" fmla="*/ 32 w 2020"/>
                <a:gd name="T97" fmla="*/ 61 h 967"/>
                <a:gd name="T98" fmla="*/ 40 w 2020"/>
                <a:gd name="T99" fmla="*/ 68 h 967"/>
                <a:gd name="T100" fmla="*/ 48 w 2020"/>
                <a:gd name="T101" fmla="*/ 72 h 967"/>
                <a:gd name="T102" fmla="*/ 56 w 2020"/>
                <a:gd name="T103" fmla="*/ 77 h 967"/>
                <a:gd name="T104" fmla="*/ 66 w 2020"/>
                <a:gd name="T105" fmla="*/ 80 h 967"/>
                <a:gd name="T106" fmla="*/ 78 w 2020"/>
                <a:gd name="T107" fmla="*/ 83 h 967"/>
                <a:gd name="T108" fmla="*/ 92 w 2020"/>
                <a:gd name="T109" fmla="*/ 86 h 967"/>
                <a:gd name="T110" fmla="*/ 106 w 2020"/>
                <a:gd name="T111" fmla="*/ 88 h 967"/>
                <a:gd name="T112" fmla="*/ 121 w 2020"/>
                <a:gd name="T113" fmla="*/ 90 h 9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020" h="967">
                  <a:moveTo>
                    <a:pt x="1875" y="22"/>
                  </a:moveTo>
                  <a:lnTo>
                    <a:pt x="1899" y="7"/>
                  </a:lnTo>
                  <a:lnTo>
                    <a:pt x="1910" y="0"/>
                  </a:lnTo>
                  <a:lnTo>
                    <a:pt x="1917" y="3"/>
                  </a:lnTo>
                  <a:lnTo>
                    <a:pt x="1937" y="10"/>
                  </a:lnTo>
                  <a:lnTo>
                    <a:pt x="1983" y="163"/>
                  </a:lnTo>
                  <a:lnTo>
                    <a:pt x="2008" y="315"/>
                  </a:lnTo>
                  <a:lnTo>
                    <a:pt x="2016" y="471"/>
                  </a:lnTo>
                  <a:lnTo>
                    <a:pt x="2020" y="626"/>
                  </a:lnTo>
                  <a:lnTo>
                    <a:pt x="1983" y="777"/>
                  </a:lnTo>
                  <a:lnTo>
                    <a:pt x="1966" y="816"/>
                  </a:lnTo>
                  <a:lnTo>
                    <a:pt x="1941" y="851"/>
                  </a:lnTo>
                  <a:lnTo>
                    <a:pt x="1910" y="880"/>
                  </a:lnTo>
                  <a:lnTo>
                    <a:pt x="1875" y="903"/>
                  </a:lnTo>
                  <a:lnTo>
                    <a:pt x="1830" y="927"/>
                  </a:lnTo>
                  <a:lnTo>
                    <a:pt x="1784" y="942"/>
                  </a:lnTo>
                  <a:lnTo>
                    <a:pt x="1732" y="952"/>
                  </a:lnTo>
                  <a:lnTo>
                    <a:pt x="1670" y="960"/>
                  </a:lnTo>
                  <a:lnTo>
                    <a:pt x="1610" y="964"/>
                  </a:lnTo>
                  <a:lnTo>
                    <a:pt x="1545" y="967"/>
                  </a:lnTo>
                  <a:lnTo>
                    <a:pt x="1473" y="964"/>
                  </a:lnTo>
                  <a:lnTo>
                    <a:pt x="1401" y="960"/>
                  </a:lnTo>
                  <a:lnTo>
                    <a:pt x="1329" y="952"/>
                  </a:lnTo>
                  <a:lnTo>
                    <a:pt x="1249" y="945"/>
                  </a:lnTo>
                  <a:lnTo>
                    <a:pt x="1174" y="934"/>
                  </a:lnTo>
                  <a:lnTo>
                    <a:pt x="1093" y="918"/>
                  </a:lnTo>
                  <a:lnTo>
                    <a:pt x="1093" y="812"/>
                  </a:lnTo>
                  <a:lnTo>
                    <a:pt x="1181" y="819"/>
                  </a:lnTo>
                  <a:lnTo>
                    <a:pt x="1272" y="828"/>
                  </a:lnTo>
                  <a:lnTo>
                    <a:pt x="1359" y="828"/>
                  </a:lnTo>
                  <a:lnTo>
                    <a:pt x="1446" y="828"/>
                  </a:lnTo>
                  <a:lnTo>
                    <a:pt x="1527" y="824"/>
                  </a:lnTo>
                  <a:lnTo>
                    <a:pt x="1606" y="816"/>
                  </a:lnTo>
                  <a:lnTo>
                    <a:pt x="1678" y="801"/>
                  </a:lnTo>
                  <a:lnTo>
                    <a:pt x="1747" y="786"/>
                  </a:lnTo>
                  <a:lnTo>
                    <a:pt x="1803" y="762"/>
                  </a:lnTo>
                  <a:lnTo>
                    <a:pt x="1857" y="737"/>
                  </a:lnTo>
                  <a:lnTo>
                    <a:pt x="1899" y="702"/>
                  </a:lnTo>
                  <a:lnTo>
                    <a:pt x="1934" y="664"/>
                  </a:lnTo>
                  <a:lnTo>
                    <a:pt x="1951" y="619"/>
                  </a:lnTo>
                  <a:lnTo>
                    <a:pt x="1963" y="565"/>
                  </a:lnTo>
                  <a:lnTo>
                    <a:pt x="1959" y="508"/>
                  </a:lnTo>
                  <a:lnTo>
                    <a:pt x="1941" y="444"/>
                  </a:lnTo>
                  <a:lnTo>
                    <a:pt x="1914" y="387"/>
                  </a:lnTo>
                  <a:lnTo>
                    <a:pt x="1880" y="341"/>
                  </a:lnTo>
                  <a:lnTo>
                    <a:pt x="1838" y="303"/>
                  </a:lnTo>
                  <a:lnTo>
                    <a:pt x="1788" y="273"/>
                  </a:lnTo>
                  <a:lnTo>
                    <a:pt x="1732" y="249"/>
                  </a:lnTo>
                  <a:lnTo>
                    <a:pt x="1675" y="234"/>
                  </a:lnTo>
                  <a:lnTo>
                    <a:pt x="1613" y="224"/>
                  </a:lnTo>
                  <a:lnTo>
                    <a:pt x="1549" y="216"/>
                  </a:lnTo>
                  <a:lnTo>
                    <a:pt x="1485" y="212"/>
                  </a:lnTo>
                  <a:lnTo>
                    <a:pt x="1421" y="212"/>
                  </a:lnTo>
                  <a:lnTo>
                    <a:pt x="1355" y="212"/>
                  </a:lnTo>
                  <a:lnTo>
                    <a:pt x="1295" y="216"/>
                  </a:lnTo>
                  <a:lnTo>
                    <a:pt x="1238" y="219"/>
                  </a:lnTo>
                  <a:lnTo>
                    <a:pt x="1184" y="224"/>
                  </a:lnTo>
                  <a:lnTo>
                    <a:pt x="1135" y="227"/>
                  </a:lnTo>
                  <a:lnTo>
                    <a:pt x="1093" y="227"/>
                  </a:lnTo>
                  <a:lnTo>
                    <a:pt x="1093" y="128"/>
                  </a:lnTo>
                  <a:lnTo>
                    <a:pt x="1147" y="128"/>
                  </a:lnTo>
                  <a:lnTo>
                    <a:pt x="1199" y="128"/>
                  </a:lnTo>
                  <a:lnTo>
                    <a:pt x="1249" y="128"/>
                  </a:lnTo>
                  <a:lnTo>
                    <a:pt x="1302" y="128"/>
                  </a:lnTo>
                  <a:lnTo>
                    <a:pt x="1352" y="128"/>
                  </a:lnTo>
                  <a:lnTo>
                    <a:pt x="1401" y="128"/>
                  </a:lnTo>
                  <a:lnTo>
                    <a:pt x="1446" y="128"/>
                  </a:lnTo>
                  <a:lnTo>
                    <a:pt x="1495" y="128"/>
                  </a:lnTo>
                  <a:lnTo>
                    <a:pt x="1542" y="128"/>
                  </a:lnTo>
                  <a:lnTo>
                    <a:pt x="1587" y="128"/>
                  </a:lnTo>
                  <a:lnTo>
                    <a:pt x="1628" y="125"/>
                  </a:lnTo>
                  <a:lnTo>
                    <a:pt x="1675" y="125"/>
                  </a:lnTo>
                  <a:lnTo>
                    <a:pt x="1717" y="125"/>
                  </a:lnTo>
                  <a:lnTo>
                    <a:pt x="1754" y="121"/>
                  </a:lnTo>
                  <a:lnTo>
                    <a:pt x="1796" y="121"/>
                  </a:lnTo>
                  <a:lnTo>
                    <a:pt x="1833" y="118"/>
                  </a:lnTo>
                  <a:lnTo>
                    <a:pt x="1865" y="94"/>
                  </a:lnTo>
                  <a:lnTo>
                    <a:pt x="1875" y="68"/>
                  </a:lnTo>
                  <a:lnTo>
                    <a:pt x="1875" y="41"/>
                  </a:lnTo>
                  <a:lnTo>
                    <a:pt x="1875" y="22"/>
                  </a:lnTo>
                  <a:close/>
                  <a:moveTo>
                    <a:pt x="1093" y="918"/>
                  </a:moveTo>
                  <a:lnTo>
                    <a:pt x="1017" y="903"/>
                  </a:lnTo>
                  <a:lnTo>
                    <a:pt x="942" y="888"/>
                  </a:lnTo>
                  <a:lnTo>
                    <a:pt x="861" y="873"/>
                  </a:lnTo>
                  <a:lnTo>
                    <a:pt x="785" y="854"/>
                  </a:lnTo>
                  <a:lnTo>
                    <a:pt x="713" y="836"/>
                  </a:lnTo>
                  <a:lnTo>
                    <a:pt x="637" y="816"/>
                  </a:lnTo>
                  <a:lnTo>
                    <a:pt x="565" y="797"/>
                  </a:lnTo>
                  <a:lnTo>
                    <a:pt x="496" y="777"/>
                  </a:lnTo>
                  <a:lnTo>
                    <a:pt x="429" y="759"/>
                  </a:lnTo>
                  <a:lnTo>
                    <a:pt x="363" y="740"/>
                  </a:lnTo>
                  <a:lnTo>
                    <a:pt x="299" y="720"/>
                  </a:lnTo>
                  <a:lnTo>
                    <a:pt x="242" y="702"/>
                  </a:lnTo>
                  <a:lnTo>
                    <a:pt x="190" y="683"/>
                  </a:lnTo>
                  <a:lnTo>
                    <a:pt x="140" y="668"/>
                  </a:lnTo>
                  <a:lnTo>
                    <a:pt x="94" y="653"/>
                  </a:lnTo>
                  <a:lnTo>
                    <a:pt x="57" y="641"/>
                  </a:lnTo>
                  <a:lnTo>
                    <a:pt x="30" y="629"/>
                  </a:lnTo>
                  <a:lnTo>
                    <a:pt x="15" y="614"/>
                  </a:lnTo>
                  <a:lnTo>
                    <a:pt x="3" y="592"/>
                  </a:lnTo>
                  <a:lnTo>
                    <a:pt x="0" y="562"/>
                  </a:lnTo>
                  <a:lnTo>
                    <a:pt x="0" y="516"/>
                  </a:lnTo>
                  <a:lnTo>
                    <a:pt x="10" y="424"/>
                  </a:lnTo>
                  <a:lnTo>
                    <a:pt x="34" y="333"/>
                  </a:lnTo>
                  <a:lnTo>
                    <a:pt x="49" y="246"/>
                  </a:lnTo>
                  <a:lnTo>
                    <a:pt x="45" y="175"/>
                  </a:lnTo>
                  <a:lnTo>
                    <a:pt x="109" y="167"/>
                  </a:lnTo>
                  <a:lnTo>
                    <a:pt x="173" y="158"/>
                  </a:lnTo>
                  <a:lnTo>
                    <a:pt x="239" y="155"/>
                  </a:lnTo>
                  <a:lnTo>
                    <a:pt x="306" y="148"/>
                  </a:lnTo>
                  <a:lnTo>
                    <a:pt x="372" y="143"/>
                  </a:lnTo>
                  <a:lnTo>
                    <a:pt x="439" y="140"/>
                  </a:lnTo>
                  <a:lnTo>
                    <a:pt x="504" y="140"/>
                  </a:lnTo>
                  <a:lnTo>
                    <a:pt x="573" y="136"/>
                  </a:lnTo>
                  <a:lnTo>
                    <a:pt x="637" y="133"/>
                  </a:lnTo>
                  <a:lnTo>
                    <a:pt x="706" y="133"/>
                  </a:lnTo>
                  <a:lnTo>
                    <a:pt x="770" y="133"/>
                  </a:lnTo>
                  <a:lnTo>
                    <a:pt x="834" y="128"/>
                  </a:lnTo>
                  <a:lnTo>
                    <a:pt x="903" y="128"/>
                  </a:lnTo>
                  <a:lnTo>
                    <a:pt x="967" y="128"/>
                  </a:lnTo>
                  <a:lnTo>
                    <a:pt x="1029" y="128"/>
                  </a:lnTo>
                  <a:lnTo>
                    <a:pt x="1093" y="128"/>
                  </a:lnTo>
                  <a:lnTo>
                    <a:pt x="1093" y="227"/>
                  </a:lnTo>
                  <a:lnTo>
                    <a:pt x="1086" y="227"/>
                  </a:lnTo>
                  <a:lnTo>
                    <a:pt x="1074" y="227"/>
                  </a:lnTo>
                  <a:lnTo>
                    <a:pt x="1063" y="227"/>
                  </a:lnTo>
                  <a:lnTo>
                    <a:pt x="1056" y="227"/>
                  </a:lnTo>
                  <a:lnTo>
                    <a:pt x="1009" y="224"/>
                  </a:lnTo>
                  <a:lnTo>
                    <a:pt x="964" y="216"/>
                  </a:lnTo>
                  <a:lnTo>
                    <a:pt x="915" y="212"/>
                  </a:lnTo>
                  <a:lnTo>
                    <a:pt x="869" y="204"/>
                  </a:lnTo>
                  <a:lnTo>
                    <a:pt x="816" y="197"/>
                  </a:lnTo>
                  <a:lnTo>
                    <a:pt x="767" y="192"/>
                  </a:lnTo>
                  <a:lnTo>
                    <a:pt x="718" y="189"/>
                  </a:lnTo>
                  <a:lnTo>
                    <a:pt x="664" y="185"/>
                  </a:lnTo>
                  <a:lnTo>
                    <a:pt x="614" y="182"/>
                  </a:lnTo>
                  <a:lnTo>
                    <a:pt x="562" y="185"/>
                  </a:lnTo>
                  <a:lnTo>
                    <a:pt x="513" y="189"/>
                  </a:lnTo>
                  <a:lnTo>
                    <a:pt x="463" y="192"/>
                  </a:lnTo>
                  <a:lnTo>
                    <a:pt x="417" y="204"/>
                  </a:lnTo>
                  <a:lnTo>
                    <a:pt x="372" y="219"/>
                  </a:lnTo>
                  <a:lnTo>
                    <a:pt x="326" y="239"/>
                  </a:lnTo>
                  <a:lnTo>
                    <a:pt x="284" y="261"/>
                  </a:lnTo>
                  <a:lnTo>
                    <a:pt x="247" y="326"/>
                  </a:lnTo>
                  <a:lnTo>
                    <a:pt x="235" y="409"/>
                  </a:lnTo>
                  <a:lnTo>
                    <a:pt x="254" y="493"/>
                  </a:lnTo>
                  <a:lnTo>
                    <a:pt x="288" y="554"/>
                  </a:lnTo>
                  <a:lnTo>
                    <a:pt x="314" y="577"/>
                  </a:lnTo>
                  <a:lnTo>
                    <a:pt x="338" y="596"/>
                  </a:lnTo>
                  <a:lnTo>
                    <a:pt x="363" y="611"/>
                  </a:lnTo>
                  <a:lnTo>
                    <a:pt x="387" y="622"/>
                  </a:lnTo>
                  <a:lnTo>
                    <a:pt x="405" y="638"/>
                  </a:lnTo>
                  <a:lnTo>
                    <a:pt x="429" y="649"/>
                  </a:lnTo>
                  <a:lnTo>
                    <a:pt x="451" y="664"/>
                  </a:lnTo>
                  <a:lnTo>
                    <a:pt x="474" y="683"/>
                  </a:lnTo>
                  <a:lnTo>
                    <a:pt x="501" y="695"/>
                  </a:lnTo>
                  <a:lnTo>
                    <a:pt x="531" y="702"/>
                  </a:lnTo>
                  <a:lnTo>
                    <a:pt x="562" y="713"/>
                  </a:lnTo>
                  <a:lnTo>
                    <a:pt x="595" y="720"/>
                  </a:lnTo>
                  <a:lnTo>
                    <a:pt x="629" y="732"/>
                  </a:lnTo>
                  <a:lnTo>
                    <a:pt x="668" y="740"/>
                  </a:lnTo>
                  <a:lnTo>
                    <a:pt x="706" y="752"/>
                  </a:lnTo>
                  <a:lnTo>
                    <a:pt x="743" y="759"/>
                  </a:lnTo>
                  <a:lnTo>
                    <a:pt x="785" y="767"/>
                  </a:lnTo>
                  <a:lnTo>
                    <a:pt x="827" y="774"/>
                  </a:lnTo>
                  <a:lnTo>
                    <a:pt x="869" y="782"/>
                  </a:lnTo>
                  <a:lnTo>
                    <a:pt x="915" y="789"/>
                  </a:lnTo>
                  <a:lnTo>
                    <a:pt x="957" y="797"/>
                  </a:lnTo>
                  <a:lnTo>
                    <a:pt x="1002" y="801"/>
                  </a:lnTo>
                  <a:lnTo>
                    <a:pt x="1048" y="809"/>
                  </a:lnTo>
                  <a:lnTo>
                    <a:pt x="1093" y="812"/>
                  </a:lnTo>
                  <a:lnTo>
                    <a:pt x="1093" y="918"/>
                  </a:lnTo>
                  <a:close/>
                </a:path>
              </a:pathLst>
            </a:custGeom>
            <a:solidFill>
              <a:srgbClr val="82C6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Freeform 77"/>
            <p:cNvSpPr>
              <a:spLocks/>
            </p:cNvSpPr>
            <p:nvPr/>
          </p:nvSpPr>
          <p:spPr bwMode="auto">
            <a:xfrm rot="696599">
              <a:off x="3189" y="1192"/>
              <a:ext cx="97" cy="93"/>
            </a:xfrm>
            <a:custGeom>
              <a:avLst/>
              <a:gdLst>
                <a:gd name="T0" fmla="*/ 16 w 293"/>
                <a:gd name="T1" fmla="*/ 0 h 281"/>
                <a:gd name="T2" fmla="*/ 20 w 293"/>
                <a:gd name="T3" fmla="*/ 0 h 281"/>
                <a:gd name="T4" fmla="*/ 23 w 293"/>
                <a:gd name="T5" fmla="*/ 1 h 281"/>
                <a:gd name="T6" fmla="*/ 25 w 293"/>
                <a:gd name="T7" fmla="*/ 3 h 281"/>
                <a:gd name="T8" fmla="*/ 27 w 293"/>
                <a:gd name="T9" fmla="*/ 5 h 281"/>
                <a:gd name="T10" fmla="*/ 29 w 293"/>
                <a:gd name="T11" fmla="*/ 7 h 281"/>
                <a:gd name="T12" fmla="*/ 31 w 293"/>
                <a:gd name="T13" fmla="*/ 9 h 281"/>
                <a:gd name="T14" fmla="*/ 32 w 293"/>
                <a:gd name="T15" fmla="*/ 12 h 281"/>
                <a:gd name="T16" fmla="*/ 32 w 293"/>
                <a:gd name="T17" fmla="*/ 15 h 281"/>
                <a:gd name="T18" fmla="*/ 32 w 293"/>
                <a:gd name="T19" fmla="*/ 18 h 281"/>
                <a:gd name="T20" fmla="*/ 31 w 293"/>
                <a:gd name="T21" fmla="*/ 21 h 281"/>
                <a:gd name="T22" fmla="*/ 29 w 293"/>
                <a:gd name="T23" fmla="*/ 24 h 281"/>
                <a:gd name="T24" fmla="*/ 27 w 293"/>
                <a:gd name="T25" fmla="*/ 26 h 281"/>
                <a:gd name="T26" fmla="*/ 25 w 293"/>
                <a:gd name="T27" fmla="*/ 28 h 281"/>
                <a:gd name="T28" fmla="*/ 23 w 293"/>
                <a:gd name="T29" fmla="*/ 29 h 281"/>
                <a:gd name="T30" fmla="*/ 20 w 293"/>
                <a:gd name="T31" fmla="*/ 30 h 281"/>
                <a:gd name="T32" fmla="*/ 16 w 293"/>
                <a:gd name="T33" fmla="*/ 31 h 281"/>
                <a:gd name="T34" fmla="*/ 13 w 293"/>
                <a:gd name="T35" fmla="*/ 30 h 281"/>
                <a:gd name="T36" fmla="*/ 10 w 293"/>
                <a:gd name="T37" fmla="*/ 29 h 281"/>
                <a:gd name="T38" fmla="*/ 7 w 293"/>
                <a:gd name="T39" fmla="*/ 28 h 281"/>
                <a:gd name="T40" fmla="*/ 5 w 293"/>
                <a:gd name="T41" fmla="*/ 26 h 281"/>
                <a:gd name="T42" fmla="*/ 3 w 293"/>
                <a:gd name="T43" fmla="*/ 24 h 281"/>
                <a:gd name="T44" fmla="*/ 1 w 293"/>
                <a:gd name="T45" fmla="*/ 21 h 281"/>
                <a:gd name="T46" fmla="*/ 1 w 293"/>
                <a:gd name="T47" fmla="*/ 18 h 281"/>
                <a:gd name="T48" fmla="*/ 0 w 293"/>
                <a:gd name="T49" fmla="*/ 15 h 281"/>
                <a:gd name="T50" fmla="*/ 1 w 293"/>
                <a:gd name="T51" fmla="*/ 12 h 281"/>
                <a:gd name="T52" fmla="*/ 1 w 293"/>
                <a:gd name="T53" fmla="*/ 9 h 281"/>
                <a:gd name="T54" fmla="*/ 3 w 293"/>
                <a:gd name="T55" fmla="*/ 7 h 281"/>
                <a:gd name="T56" fmla="*/ 5 w 293"/>
                <a:gd name="T57" fmla="*/ 5 h 281"/>
                <a:gd name="T58" fmla="*/ 7 w 293"/>
                <a:gd name="T59" fmla="*/ 3 h 281"/>
                <a:gd name="T60" fmla="*/ 10 w 293"/>
                <a:gd name="T61" fmla="*/ 1 h 281"/>
                <a:gd name="T62" fmla="*/ 13 w 293"/>
                <a:gd name="T63" fmla="*/ 0 h 281"/>
                <a:gd name="T64" fmla="*/ 16 w 293"/>
                <a:gd name="T65" fmla="*/ 0 h 2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3" h="281">
                  <a:moveTo>
                    <a:pt x="148" y="0"/>
                  </a:moveTo>
                  <a:lnTo>
                    <a:pt x="178" y="4"/>
                  </a:lnTo>
                  <a:lnTo>
                    <a:pt x="205" y="12"/>
                  </a:lnTo>
                  <a:lnTo>
                    <a:pt x="228" y="24"/>
                  </a:lnTo>
                  <a:lnTo>
                    <a:pt x="252" y="42"/>
                  </a:lnTo>
                  <a:lnTo>
                    <a:pt x="270" y="61"/>
                  </a:lnTo>
                  <a:lnTo>
                    <a:pt x="281" y="83"/>
                  </a:lnTo>
                  <a:lnTo>
                    <a:pt x="289" y="110"/>
                  </a:lnTo>
                  <a:lnTo>
                    <a:pt x="293" y="140"/>
                  </a:lnTo>
                  <a:lnTo>
                    <a:pt x="289" y="167"/>
                  </a:lnTo>
                  <a:lnTo>
                    <a:pt x="281" y="194"/>
                  </a:lnTo>
                  <a:lnTo>
                    <a:pt x="270" y="217"/>
                  </a:lnTo>
                  <a:lnTo>
                    <a:pt x="252" y="239"/>
                  </a:lnTo>
                  <a:lnTo>
                    <a:pt x="228" y="258"/>
                  </a:lnTo>
                  <a:lnTo>
                    <a:pt x="205" y="270"/>
                  </a:lnTo>
                  <a:lnTo>
                    <a:pt x="178" y="278"/>
                  </a:lnTo>
                  <a:lnTo>
                    <a:pt x="148" y="281"/>
                  </a:lnTo>
                  <a:lnTo>
                    <a:pt x="118" y="278"/>
                  </a:lnTo>
                  <a:lnTo>
                    <a:pt x="92" y="270"/>
                  </a:lnTo>
                  <a:lnTo>
                    <a:pt x="65" y="258"/>
                  </a:lnTo>
                  <a:lnTo>
                    <a:pt x="42" y="239"/>
                  </a:lnTo>
                  <a:lnTo>
                    <a:pt x="27" y="217"/>
                  </a:lnTo>
                  <a:lnTo>
                    <a:pt x="12" y="194"/>
                  </a:lnTo>
                  <a:lnTo>
                    <a:pt x="5" y="167"/>
                  </a:lnTo>
                  <a:lnTo>
                    <a:pt x="0" y="140"/>
                  </a:lnTo>
                  <a:lnTo>
                    <a:pt x="5" y="110"/>
                  </a:lnTo>
                  <a:lnTo>
                    <a:pt x="12" y="83"/>
                  </a:lnTo>
                  <a:lnTo>
                    <a:pt x="27" y="61"/>
                  </a:lnTo>
                  <a:lnTo>
                    <a:pt x="42" y="42"/>
                  </a:lnTo>
                  <a:lnTo>
                    <a:pt x="65" y="24"/>
                  </a:lnTo>
                  <a:lnTo>
                    <a:pt x="92" y="12"/>
                  </a:lnTo>
                  <a:lnTo>
                    <a:pt x="118" y="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Freeform 78"/>
            <p:cNvSpPr>
              <a:spLocks/>
            </p:cNvSpPr>
            <p:nvPr/>
          </p:nvSpPr>
          <p:spPr bwMode="auto">
            <a:xfrm rot="696599">
              <a:off x="3201" y="1185"/>
              <a:ext cx="98" cy="95"/>
            </a:xfrm>
            <a:custGeom>
              <a:avLst/>
              <a:gdLst>
                <a:gd name="T0" fmla="*/ 16 w 296"/>
                <a:gd name="T1" fmla="*/ 0 h 284"/>
                <a:gd name="T2" fmla="*/ 19 w 296"/>
                <a:gd name="T3" fmla="*/ 0 h 284"/>
                <a:gd name="T4" fmla="*/ 22 w 296"/>
                <a:gd name="T5" fmla="*/ 1 h 284"/>
                <a:gd name="T6" fmla="*/ 25 w 296"/>
                <a:gd name="T7" fmla="*/ 3 h 284"/>
                <a:gd name="T8" fmla="*/ 27 w 296"/>
                <a:gd name="T9" fmla="*/ 5 h 284"/>
                <a:gd name="T10" fmla="*/ 30 w 296"/>
                <a:gd name="T11" fmla="*/ 7 h 284"/>
                <a:gd name="T12" fmla="*/ 31 w 296"/>
                <a:gd name="T13" fmla="*/ 10 h 284"/>
                <a:gd name="T14" fmla="*/ 32 w 296"/>
                <a:gd name="T15" fmla="*/ 13 h 284"/>
                <a:gd name="T16" fmla="*/ 32 w 296"/>
                <a:gd name="T17" fmla="*/ 16 h 284"/>
                <a:gd name="T18" fmla="*/ 32 w 296"/>
                <a:gd name="T19" fmla="*/ 19 h 284"/>
                <a:gd name="T20" fmla="*/ 31 w 296"/>
                <a:gd name="T21" fmla="*/ 22 h 284"/>
                <a:gd name="T22" fmla="*/ 30 w 296"/>
                <a:gd name="T23" fmla="*/ 25 h 284"/>
                <a:gd name="T24" fmla="*/ 27 w 296"/>
                <a:gd name="T25" fmla="*/ 27 h 284"/>
                <a:gd name="T26" fmla="*/ 25 w 296"/>
                <a:gd name="T27" fmla="*/ 29 h 284"/>
                <a:gd name="T28" fmla="*/ 22 w 296"/>
                <a:gd name="T29" fmla="*/ 30 h 284"/>
                <a:gd name="T30" fmla="*/ 19 w 296"/>
                <a:gd name="T31" fmla="*/ 31 h 284"/>
                <a:gd name="T32" fmla="*/ 16 w 296"/>
                <a:gd name="T33" fmla="*/ 32 h 284"/>
                <a:gd name="T34" fmla="*/ 13 w 296"/>
                <a:gd name="T35" fmla="*/ 31 h 284"/>
                <a:gd name="T36" fmla="*/ 10 w 296"/>
                <a:gd name="T37" fmla="*/ 30 h 284"/>
                <a:gd name="T38" fmla="*/ 7 w 296"/>
                <a:gd name="T39" fmla="*/ 29 h 284"/>
                <a:gd name="T40" fmla="*/ 5 w 296"/>
                <a:gd name="T41" fmla="*/ 27 h 284"/>
                <a:gd name="T42" fmla="*/ 3 w 296"/>
                <a:gd name="T43" fmla="*/ 25 h 284"/>
                <a:gd name="T44" fmla="*/ 1 w 296"/>
                <a:gd name="T45" fmla="*/ 22 h 284"/>
                <a:gd name="T46" fmla="*/ 1 w 296"/>
                <a:gd name="T47" fmla="*/ 19 h 284"/>
                <a:gd name="T48" fmla="*/ 0 w 296"/>
                <a:gd name="T49" fmla="*/ 16 h 284"/>
                <a:gd name="T50" fmla="*/ 1 w 296"/>
                <a:gd name="T51" fmla="*/ 13 h 284"/>
                <a:gd name="T52" fmla="*/ 1 w 296"/>
                <a:gd name="T53" fmla="*/ 10 h 284"/>
                <a:gd name="T54" fmla="*/ 3 w 296"/>
                <a:gd name="T55" fmla="*/ 7 h 284"/>
                <a:gd name="T56" fmla="*/ 5 w 296"/>
                <a:gd name="T57" fmla="*/ 5 h 284"/>
                <a:gd name="T58" fmla="*/ 7 w 296"/>
                <a:gd name="T59" fmla="*/ 3 h 284"/>
                <a:gd name="T60" fmla="*/ 10 w 296"/>
                <a:gd name="T61" fmla="*/ 1 h 284"/>
                <a:gd name="T62" fmla="*/ 13 w 296"/>
                <a:gd name="T63" fmla="*/ 0 h 284"/>
                <a:gd name="T64" fmla="*/ 16 w 296"/>
                <a:gd name="T65" fmla="*/ 0 h 28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6" h="284">
                  <a:moveTo>
                    <a:pt x="145" y="0"/>
                  </a:moveTo>
                  <a:lnTo>
                    <a:pt x="175" y="3"/>
                  </a:lnTo>
                  <a:lnTo>
                    <a:pt x="202" y="11"/>
                  </a:lnTo>
                  <a:lnTo>
                    <a:pt x="229" y="23"/>
                  </a:lnTo>
                  <a:lnTo>
                    <a:pt x="251" y="41"/>
                  </a:lnTo>
                  <a:lnTo>
                    <a:pt x="271" y="65"/>
                  </a:lnTo>
                  <a:lnTo>
                    <a:pt x="286" y="87"/>
                  </a:lnTo>
                  <a:lnTo>
                    <a:pt x="293" y="114"/>
                  </a:lnTo>
                  <a:lnTo>
                    <a:pt x="296" y="144"/>
                  </a:lnTo>
                  <a:lnTo>
                    <a:pt x="293" y="171"/>
                  </a:lnTo>
                  <a:lnTo>
                    <a:pt x="286" y="198"/>
                  </a:lnTo>
                  <a:lnTo>
                    <a:pt x="271" y="220"/>
                  </a:lnTo>
                  <a:lnTo>
                    <a:pt x="251" y="243"/>
                  </a:lnTo>
                  <a:lnTo>
                    <a:pt x="229" y="258"/>
                  </a:lnTo>
                  <a:lnTo>
                    <a:pt x="202" y="272"/>
                  </a:lnTo>
                  <a:lnTo>
                    <a:pt x="175" y="280"/>
                  </a:lnTo>
                  <a:lnTo>
                    <a:pt x="145" y="284"/>
                  </a:lnTo>
                  <a:lnTo>
                    <a:pt x="115" y="280"/>
                  </a:lnTo>
                  <a:lnTo>
                    <a:pt x="88" y="272"/>
                  </a:lnTo>
                  <a:lnTo>
                    <a:pt x="65" y="258"/>
                  </a:lnTo>
                  <a:lnTo>
                    <a:pt x="42" y="243"/>
                  </a:lnTo>
                  <a:lnTo>
                    <a:pt x="24" y="220"/>
                  </a:lnTo>
                  <a:lnTo>
                    <a:pt x="12" y="198"/>
                  </a:lnTo>
                  <a:lnTo>
                    <a:pt x="5" y="171"/>
                  </a:lnTo>
                  <a:lnTo>
                    <a:pt x="0" y="144"/>
                  </a:lnTo>
                  <a:lnTo>
                    <a:pt x="5" y="114"/>
                  </a:lnTo>
                  <a:lnTo>
                    <a:pt x="12" y="87"/>
                  </a:lnTo>
                  <a:lnTo>
                    <a:pt x="24" y="65"/>
                  </a:lnTo>
                  <a:lnTo>
                    <a:pt x="42" y="41"/>
                  </a:lnTo>
                  <a:lnTo>
                    <a:pt x="65" y="23"/>
                  </a:lnTo>
                  <a:lnTo>
                    <a:pt x="88" y="11"/>
                  </a:lnTo>
                  <a:lnTo>
                    <a:pt x="115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49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Freeform 79"/>
            <p:cNvSpPr>
              <a:spLocks/>
            </p:cNvSpPr>
            <p:nvPr/>
          </p:nvSpPr>
          <p:spPr bwMode="auto">
            <a:xfrm rot="696599">
              <a:off x="3203" y="1189"/>
              <a:ext cx="93" cy="87"/>
            </a:xfrm>
            <a:custGeom>
              <a:avLst/>
              <a:gdLst>
                <a:gd name="T0" fmla="*/ 15 w 278"/>
                <a:gd name="T1" fmla="*/ 0 h 261"/>
                <a:gd name="T2" fmla="*/ 18 w 278"/>
                <a:gd name="T3" fmla="*/ 0 h 261"/>
                <a:gd name="T4" fmla="*/ 21 w 278"/>
                <a:gd name="T5" fmla="*/ 1 h 261"/>
                <a:gd name="T6" fmla="*/ 24 w 278"/>
                <a:gd name="T7" fmla="*/ 2 h 261"/>
                <a:gd name="T8" fmla="*/ 26 w 278"/>
                <a:gd name="T9" fmla="*/ 4 h 261"/>
                <a:gd name="T10" fmla="*/ 28 w 278"/>
                <a:gd name="T11" fmla="*/ 6 h 261"/>
                <a:gd name="T12" fmla="*/ 30 w 278"/>
                <a:gd name="T13" fmla="*/ 9 h 261"/>
                <a:gd name="T14" fmla="*/ 30 w 278"/>
                <a:gd name="T15" fmla="*/ 11 h 261"/>
                <a:gd name="T16" fmla="*/ 31 w 278"/>
                <a:gd name="T17" fmla="*/ 14 h 261"/>
                <a:gd name="T18" fmla="*/ 30 w 278"/>
                <a:gd name="T19" fmla="*/ 17 h 261"/>
                <a:gd name="T20" fmla="*/ 30 w 278"/>
                <a:gd name="T21" fmla="*/ 20 h 261"/>
                <a:gd name="T22" fmla="*/ 28 w 278"/>
                <a:gd name="T23" fmla="*/ 23 h 261"/>
                <a:gd name="T24" fmla="*/ 26 w 278"/>
                <a:gd name="T25" fmla="*/ 25 h 261"/>
                <a:gd name="T26" fmla="*/ 24 w 278"/>
                <a:gd name="T27" fmla="*/ 27 h 261"/>
                <a:gd name="T28" fmla="*/ 21 w 278"/>
                <a:gd name="T29" fmla="*/ 28 h 261"/>
                <a:gd name="T30" fmla="*/ 18 w 278"/>
                <a:gd name="T31" fmla="*/ 29 h 261"/>
                <a:gd name="T32" fmla="*/ 15 w 278"/>
                <a:gd name="T33" fmla="*/ 29 h 261"/>
                <a:gd name="T34" fmla="*/ 12 w 278"/>
                <a:gd name="T35" fmla="*/ 29 h 261"/>
                <a:gd name="T36" fmla="*/ 9 w 278"/>
                <a:gd name="T37" fmla="*/ 28 h 261"/>
                <a:gd name="T38" fmla="*/ 7 w 278"/>
                <a:gd name="T39" fmla="*/ 27 h 261"/>
                <a:gd name="T40" fmla="*/ 5 w 278"/>
                <a:gd name="T41" fmla="*/ 25 h 261"/>
                <a:gd name="T42" fmla="*/ 3 w 278"/>
                <a:gd name="T43" fmla="*/ 23 h 261"/>
                <a:gd name="T44" fmla="*/ 1 w 278"/>
                <a:gd name="T45" fmla="*/ 20 h 261"/>
                <a:gd name="T46" fmla="*/ 0 w 278"/>
                <a:gd name="T47" fmla="*/ 17 h 261"/>
                <a:gd name="T48" fmla="*/ 0 w 278"/>
                <a:gd name="T49" fmla="*/ 14 h 261"/>
                <a:gd name="T50" fmla="*/ 0 w 278"/>
                <a:gd name="T51" fmla="*/ 11 h 261"/>
                <a:gd name="T52" fmla="*/ 1 w 278"/>
                <a:gd name="T53" fmla="*/ 9 h 261"/>
                <a:gd name="T54" fmla="*/ 3 w 278"/>
                <a:gd name="T55" fmla="*/ 6 h 261"/>
                <a:gd name="T56" fmla="*/ 5 w 278"/>
                <a:gd name="T57" fmla="*/ 4 h 261"/>
                <a:gd name="T58" fmla="*/ 7 w 278"/>
                <a:gd name="T59" fmla="*/ 2 h 261"/>
                <a:gd name="T60" fmla="*/ 9 w 278"/>
                <a:gd name="T61" fmla="*/ 1 h 261"/>
                <a:gd name="T62" fmla="*/ 12 w 278"/>
                <a:gd name="T63" fmla="*/ 0 h 261"/>
                <a:gd name="T64" fmla="*/ 15 w 278"/>
                <a:gd name="T65" fmla="*/ 0 h 2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78" h="261">
                  <a:moveTo>
                    <a:pt x="137" y="0"/>
                  </a:moveTo>
                  <a:lnTo>
                    <a:pt x="164" y="4"/>
                  </a:lnTo>
                  <a:lnTo>
                    <a:pt x="190" y="12"/>
                  </a:lnTo>
                  <a:lnTo>
                    <a:pt x="214" y="22"/>
                  </a:lnTo>
                  <a:lnTo>
                    <a:pt x="236" y="39"/>
                  </a:lnTo>
                  <a:lnTo>
                    <a:pt x="255" y="57"/>
                  </a:lnTo>
                  <a:lnTo>
                    <a:pt x="266" y="79"/>
                  </a:lnTo>
                  <a:lnTo>
                    <a:pt x="273" y="103"/>
                  </a:lnTo>
                  <a:lnTo>
                    <a:pt x="278" y="128"/>
                  </a:lnTo>
                  <a:lnTo>
                    <a:pt x="273" y="155"/>
                  </a:lnTo>
                  <a:lnTo>
                    <a:pt x="266" y="182"/>
                  </a:lnTo>
                  <a:lnTo>
                    <a:pt x="255" y="205"/>
                  </a:lnTo>
                  <a:lnTo>
                    <a:pt x="236" y="224"/>
                  </a:lnTo>
                  <a:lnTo>
                    <a:pt x="214" y="239"/>
                  </a:lnTo>
                  <a:lnTo>
                    <a:pt x="190" y="251"/>
                  </a:lnTo>
                  <a:lnTo>
                    <a:pt x="164" y="258"/>
                  </a:lnTo>
                  <a:lnTo>
                    <a:pt x="137" y="261"/>
                  </a:lnTo>
                  <a:lnTo>
                    <a:pt x="110" y="258"/>
                  </a:lnTo>
                  <a:lnTo>
                    <a:pt x="83" y="251"/>
                  </a:lnTo>
                  <a:lnTo>
                    <a:pt x="61" y="239"/>
                  </a:lnTo>
                  <a:lnTo>
                    <a:pt x="42" y="224"/>
                  </a:lnTo>
                  <a:lnTo>
                    <a:pt x="24" y="205"/>
                  </a:lnTo>
                  <a:lnTo>
                    <a:pt x="12" y="182"/>
                  </a:lnTo>
                  <a:lnTo>
                    <a:pt x="4" y="155"/>
                  </a:lnTo>
                  <a:lnTo>
                    <a:pt x="0" y="128"/>
                  </a:lnTo>
                  <a:lnTo>
                    <a:pt x="4" y="103"/>
                  </a:lnTo>
                  <a:lnTo>
                    <a:pt x="12" y="79"/>
                  </a:lnTo>
                  <a:lnTo>
                    <a:pt x="24" y="57"/>
                  </a:lnTo>
                  <a:lnTo>
                    <a:pt x="42" y="39"/>
                  </a:lnTo>
                  <a:lnTo>
                    <a:pt x="61" y="22"/>
                  </a:lnTo>
                  <a:lnTo>
                    <a:pt x="83" y="12"/>
                  </a:lnTo>
                  <a:lnTo>
                    <a:pt x="110" y="4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5B5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Freeform 80"/>
            <p:cNvSpPr>
              <a:spLocks/>
            </p:cNvSpPr>
            <p:nvPr/>
          </p:nvSpPr>
          <p:spPr bwMode="auto">
            <a:xfrm rot="696599">
              <a:off x="3206" y="1190"/>
              <a:ext cx="86" cy="82"/>
            </a:xfrm>
            <a:custGeom>
              <a:avLst/>
              <a:gdLst>
                <a:gd name="T0" fmla="*/ 14 w 259"/>
                <a:gd name="T1" fmla="*/ 0 h 247"/>
                <a:gd name="T2" fmla="*/ 17 w 259"/>
                <a:gd name="T3" fmla="*/ 0 h 247"/>
                <a:gd name="T4" fmla="*/ 20 w 259"/>
                <a:gd name="T5" fmla="*/ 1 h 247"/>
                <a:gd name="T6" fmla="*/ 22 w 259"/>
                <a:gd name="T7" fmla="*/ 3 h 247"/>
                <a:gd name="T8" fmla="*/ 25 w 259"/>
                <a:gd name="T9" fmla="*/ 4 h 247"/>
                <a:gd name="T10" fmla="*/ 26 w 259"/>
                <a:gd name="T11" fmla="*/ 6 h 247"/>
                <a:gd name="T12" fmla="*/ 27 w 259"/>
                <a:gd name="T13" fmla="*/ 9 h 247"/>
                <a:gd name="T14" fmla="*/ 28 w 259"/>
                <a:gd name="T15" fmla="*/ 11 h 247"/>
                <a:gd name="T16" fmla="*/ 29 w 259"/>
                <a:gd name="T17" fmla="*/ 14 h 247"/>
                <a:gd name="T18" fmla="*/ 28 w 259"/>
                <a:gd name="T19" fmla="*/ 17 h 247"/>
                <a:gd name="T20" fmla="*/ 27 w 259"/>
                <a:gd name="T21" fmla="*/ 19 h 247"/>
                <a:gd name="T22" fmla="*/ 26 w 259"/>
                <a:gd name="T23" fmla="*/ 21 h 247"/>
                <a:gd name="T24" fmla="*/ 25 w 259"/>
                <a:gd name="T25" fmla="*/ 24 h 247"/>
                <a:gd name="T26" fmla="*/ 22 w 259"/>
                <a:gd name="T27" fmla="*/ 25 h 247"/>
                <a:gd name="T28" fmla="*/ 20 w 259"/>
                <a:gd name="T29" fmla="*/ 27 h 247"/>
                <a:gd name="T30" fmla="*/ 17 w 259"/>
                <a:gd name="T31" fmla="*/ 27 h 247"/>
                <a:gd name="T32" fmla="*/ 14 w 259"/>
                <a:gd name="T33" fmla="*/ 27 h 247"/>
                <a:gd name="T34" fmla="*/ 11 w 259"/>
                <a:gd name="T35" fmla="*/ 27 h 247"/>
                <a:gd name="T36" fmla="*/ 9 w 259"/>
                <a:gd name="T37" fmla="*/ 27 h 247"/>
                <a:gd name="T38" fmla="*/ 7 w 259"/>
                <a:gd name="T39" fmla="*/ 25 h 247"/>
                <a:gd name="T40" fmla="*/ 4 w 259"/>
                <a:gd name="T41" fmla="*/ 24 h 247"/>
                <a:gd name="T42" fmla="*/ 3 w 259"/>
                <a:gd name="T43" fmla="*/ 21 h 247"/>
                <a:gd name="T44" fmla="*/ 1 w 259"/>
                <a:gd name="T45" fmla="*/ 19 h 247"/>
                <a:gd name="T46" fmla="*/ 1 w 259"/>
                <a:gd name="T47" fmla="*/ 17 h 247"/>
                <a:gd name="T48" fmla="*/ 0 w 259"/>
                <a:gd name="T49" fmla="*/ 14 h 247"/>
                <a:gd name="T50" fmla="*/ 1 w 259"/>
                <a:gd name="T51" fmla="*/ 11 h 247"/>
                <a:gd name="T52" fmla="*/ 1 w 259"/>
                <a:gd name="T53" fmla="*/ 9 h 247"/>
                <a:gd name="T54" fmla="*/ 3 w 259"/>
                <a:gd name="T55" fmla="*/ 6 h 247"/>
                <a:gd name="T56" fmla="*/ 4 w 259"/>
                <a:gd name="T57" fmla="*/ 4 h 247"/>
                <a:gd name="T58" fmla="*/ 7 w 259"/>
                <a:gd name="T59" fmla="*/ 3 h 247"/>
                <a:gd name="T60" fmla="*/ 9 w 259"/>
                <a:gd name="T61" fmla="*/ 1 h 247"/>
                <a:gd name="T62" fmla="*/ 11 w 259"/>
                <a:gd name="T63" fmla="*/ 0 h 247"/>
                <a:gd name="T64" fmla="*/ 14 w 259"/>
                <a:gd name="T65" fmla="*/ 0 h 2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9" h="247">
                  <a:moveTo>
                    <a:pt x="130" y="0"/>
                  </a:moveTo>
                  <a:lnTo>
                    <a:pt x="157" y="3"/>
                  </a:lnTo>
                  <a:lnTo>
                    <a:pt x="180" y="11"/>
                  </a:lnTo>
                  <a:lnTo>
                    <a:pt x="202" y="23"/>
                  </a:lnTo>
                  <a:lnTo>
                    <a:pt x="222" y="38"/>
                  </a:lnTo>
                  <a:lnTo>
                    <a:pt x="236" y="57"/>
                  </a:lnTo>
                  <a:lnTo>
                    <a:pt x="248" y="80"/>
                  </a:lnTo>
                  <a:lnTo>
                    <a:pt x="256" y="102"/>
                  </a:lnTo>
                  <a:lnTo>
                    <a:pt x="259" y="124"/>
                  </a:lnTo>
                  <a:lnTo>
                    <a:pt x="256" y="151"/>
                  </a:lnTo>
                  <a:lnTo>
                    <a:pt x="248" y="175"/>
                  </a:lnTo>
                  <a:lnTo>
                    <a:pt x="236" y="193"/>
                  </a:lnTo>
                  <a:lnTo>
                    <a:pt x="222" y="213"/>
                  </a:lnTo>
                  <a:lnTo>
                    <a:pt x="202" y="228"/>
                  </a:lnTo>
                  <a:lnTo>
                    <a:pt x="180" y="240"/>
                  </a:lnTo>
                  <a:lnTo>
                    <a:pt x="157" y="243"/>
                  </a:lnTo>
                  <a:lnTo>
                    <a:pt x="130" y="247"/>
                  </a:lnTo>
                  <a:lnTo>
                    <a:pt x="103" y="243"/>
                  </a:lnTo>
                  <a:lnTo>
                    <a:pt x="81" y="240"/>
                  </a:lnTo>
                  <a:lnTo>
                    <a:pt x="59" y="228"/>
                  </a:lnTo>
                  <a:lnTo>
                    <a:pt x="39" y="213"/>
                  </a:lnTo>
                  <a:lnTo>
                    <a:pt x="24" y="193"/>
                  </a:lnTo>
                  <a:lnTo>
                    <a:pt x="12" y="175"/>
                  </a:lnTo>
                  <a:lnTo>
                    <a:pt x="5" y="151"/>
                  </a:lnTo>
                  <a:lnTo>
                    <a:pt x="0" y="124"/>
                  </a:lnTo>
                  <a:lnTo>
                    <a:pt x="5" y="102"/>
                  </a:lnTo>
                  <a:lnTo>
                    <a:pt x="12" y="80"/>
                  </a:lnTo>
                  <a:lnTo>
                    <a:pt x="24" y="57"/>
                  </a:lnTo>
                  <a:lnTo>
                    <a:pt x="39" y="38"/>
                  </a:lnTo>
                  <a:lnTo>
                    <a:pt x="59" y="23"/>
                  </a:lnTo>
                  <a:lnTo>
                    <a:pt x="81" y="11"/>
                  </a:lnTo>
                  <a:lnTo>
                    <a:pt x="103" y="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Freeform 81"/>
            <p:cNvSpPr>
              <a:spLocks/>
            </p:cNvSpPr>
            <p:nvPr/>
          </p:nvSpPr>
          <p:spPr bwMode="auto">
            <a:xfrm rot="696599">
              <a:off x="3211" y="1194"/>
              <a:ext cx="77" cy="74"/>
            </a:xfrm>
            <a:custGeom>
              <a:avLst/>
              <a:gdLst>
                <a:gd name="T0" fmla="*/ 13 w 231"/>
                <a:gd name="T1" fmla="*/ 0 h 224"/>
                <a:gd name="T2" fmla="*/ 15 w 231"/>
                <a:gd name="T3" fmla="*/ 0 h 224"/>
                <a:gd name="T4" fmla="*/ 18 w 231"/>
                <a:gd name="T5" fmla="*/ 1 h 224"/>
                <a:gd name="T6" fmla="*/ 20 w 231"/>
                <a:gd name="T7" fmla="*/ 2 h 224"/>
                <a:gd name="T8" fmla="*/ 22 w 231"/>
                <a:gd name="T9" fmla="*/ 4 h 224"/>
                <a:gd name="T10" fmla="*/ 24 w 231"/>
                <a:gd name="T11" fmla="*/ 5 h 224"/>
                <a:gd name="T12" fmla="*/ 25 w 231"/>
                <a:gd name="T13" fmla="*/ 8 h 224"/>
                <a:gd name="T14" fmla="*/ 25 w 231"/>
                <a:gd name="T15" fmla="*/ 10 h 224"/>
                <a:gd name="T16" fmla="*/ 26 w 231"/>
                <a:gd name="T17" fmla="*/ 12 h 224"/>
                <a:gd name="T18" fmla="*/ 25 w 231"/>
                <a:gd name="T19" fmla="*/ 15 h 224"/>
                <a:gd name="T20" fmla="*/ 25 w 231"/>
                <a:gd name="T21" fmla="*/ 18 h 224"/>
                <a:gd name="T22" fmla="*/ 24 w 231"/>
                <a:gd name="T23" fmla="*/ 19 h 224"/>
                <a:gd name="T24" fmla="*/ 22 w 231"/>
                <a:gd name="T25" fmla="*/ 21 h 224"/>
                <a:gd name="T26" fmla="*/ 20 w 231"/>
                <a:gd name="T27" fmla="*/ 22 h 224"/>
                <a:gd name="T28" fmla="*/ 18 w 231"/>
                <a:gd name="T29" fmla="*/ 24 h 224"/>
                <a:gd name="T30" fmla="*/ 15 w 231"/>
                <a:gd name="T31" fmla="*/ 24 h 224"/>
                <a:gd name="T32" fmla="*/ 13 w 231"/>
                <a:gd name="T33" fmla="*/ 24 h 224"/>
                <a:gd name="T34" fmla="*/ 10 w 231"/>
                <a:gd name="T35" fmla="*/ 24 h 224"/>
                <a:gd name="T36" fmla="*/ 7 w 231"/>
                <a:gd name="T37" fmla="*/ 24 h 224"/>
                <a:gd name="T38" fmla="*/ 5 w 231"/>
                <a:gd name="T39" fmla="*/ 22 h 224"/>
                <a:gd name="T40" fmla="*/ 4 w 231"/>
                <a:gd name="T41" fmla="*/ 21 h 224"/>
                <a:gd name="T42" fmla="*/ 2 w 231"/>
                <a:gd name="T43" fmla="*/ 19 h 224"/>
                <a:gd name="T44" fmla="*/ 1 w 231"/>
                <a:gd name="T45" fmla="*/ 18 h 224"/>
                <a:gd name="T46" fmla="*/ 0 w 231"/>
                <a:gd name="T47" fmla="*/ 15 h 224"/>
                <a:gd name="T48" fmla="*/ 0 w 231"/>
                <a:gd name="T49" fmla="*/ 12 h 224"/>
                <a:gd name="T50" fmla="*/ 0 w 231"/>
                <a:gd name="T51" fmla="*/ 10 h 224"/>
                <a:gd name="T52" fmla="*/ 1 w 231"/>
                <a:gd name="T53" fmla="*/ 8 h 224"/>
                <a:gd name="T54" fmla="*/ 2 w 231"/>
                <a:gd name="T55" fmla="*/ 5 h 224"/>
                <a:gd name="T56" fmla="*/ 4 w 231"/>
                <a:gd name="T57" fmla="*/ 4 h 224"/>
                <a:gd name="T58" fmla="*/ 5 w 231"/>
                <a:gd name="T59" fmla="*/ 2 h 224"/>
                <a:gd name="T60" fmla="*/ 7 w 231"/>
                <a:gd name="T61" fmla="*/ 1 h 224"/>
                <a:gd name="T62" fmla="*/ 10 w 231"/>
                <a:gd name="T63" fmla="*/ 0 h 224"/>
                <a:gd name="T64" fmla="*/ 13 w 231"/>
                <a:gd name="T65" fmla="*/ 0 h 2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31" h="224">
                  <a:moveTo>
                    <a:pt x="113" y="0"/>
                  </a:moveTo>
                  <a:lnTo>
                    <a:pt x="136" y="4"/>
                  </a:lnTo>
                  <a:lnTo>
                    <a:pt x="158" y="7"/>
                  </a:lnTo>
                  <a:lnTo>
                    <a:pt x="178" y="19"/>
                  </a:lnTo>
                  <a:lnTo>
                    <a:pt x="197" y="34"/>
                  </a:lnTo>
                  <a:lnTo>
                    <a:pt x="212" y="49"/>
                  </a:lnTo>
                  <a:lnTo>
                    <a:pt x="222" y="73"/>
                  </a:lnTo>
                  <a:lnTo>
                    <a:pt x="227" y="91"/>
                  </a:lnTo>
                  <a:lnTo>
                    <a:pt x="231" y="113"/>
                  </a:lnTo>
                  <a:lnTo>
                    <a:pt x="227" y="137"/>
                  </a:lnTo>
                  <a:lnTo>
                    <a:pt x="222" y="160"/>
                  </a:lnTo>
                  <a:lnTo>
                    <a:pt x="212" y="179"/>
                  </a:lnTo>
                  <a:lnTo>
                    <a:pt x="197" y="194"/>
                  </a:lnTo>
                  <a:lnTo>
                    <a:pt x="178" y="205"/>
                  </a:lnTo>
                  <a:lnTo>
                    <a:pt x="158" y="217"/>
                  </a:lnTo>
                  <a:lnTo>
                    <a:pt x="136" y="221"/>
                  </a:lnTo>
                  <a:lnTo>
                    <a:pt x="113" y="224"/>
                  </a:lnTo>
                  <a:lnTo>
                    <a:pt x="91" y="221"/>
                  </a:lnTo>
                  <a:lnTo>
                    <a:pt x="67" y="217"/>
                  </a:lnTo>
                  <a:lnTo>
                    <a:pt x="49" y="205"/>
                  </a:lnTo>
                  <a:lnTo>
                    <a:pt x="33" y="194"/>
                  </a:lnTo>
                  <a:lnTo>
                    <a:pt x="18" y="179"/>
                  </a:lnTo>
                  <a:lnTo>
                    <a:pt x="7" y="160"/>
                  </a:lnTo>
                  <a:lnTo>
                    <a:pt x="3" y="137"/>
                  </a:lnTo>
                  <a:lnTo>
                    <a:pt x="0" y="113"/>
                  </a:lnTo>
                  <a:lnTo>
                    <a:pt x="3" y="91"/>
                  </a:lnTo>
                  <a:lnTo>
                    <a:pt x="7" y="73"/>
                  </a:lnTo>
                  <a:lnTo>
                    <a:pt x="18" y="49"/>
                  </a:lnTo>
                  <a:lnTo>
                    <a:pt x="33" y="34"/>
                  </a:lnTo>
                  <a:lnTo>
                    <a:pt x="49" y="19"/>
                  </a:lnTo>
                  <a:lnTo>
                    <a:pt x="67" y="7"/>
                  </a:lnTo>
                  <a:lnTo>
                    <a:pt x="91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C7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Freeform 82"/>
            <p:cNvSpPr>
              <a:spLocks/>
            </p:cNvSpPr>
            <p:nvPr/>
          </p:nvSpPr>
          <p:spPr bwMode="auto">
            <a:xfrm rot="696599">
              <a:off x="3215" y="1198"/>
              <a:ext cx="68" cy="67"/>
            </a:xfrm>
            <a:custGeom>
              <a:avLst/>
              <a:gdLst>
                <a:gd name="T0" fmla="*/ 11 w 205"/>
                <a:gd name="T1" fmla="*/ 0 h 202"/>
                <a:gd name="T2" fmla="*/ 16 w 205"/>
                <a:gd name="T3" fmla="*/ 1 h 202"/>
                <a:gd name="T4" fmla="*/ 20 w 205"/>
                <a:gd name="T5" fmla="*/ 3 h 202"/>
                <a:gd name="T6" fmla="*/ 22 w 205"/>
                <a:gd name="T7" fmla="*/ 7 h 202"/>
                <a:gd name="T8" fmla="*/ 23 w 205"/>
                <a:gd name="T9" fmla="*/ 11 h 202"/>
                <a:gd name="T10" fmla="*/ 22 w 205"/>
                <a:gd name="T11" fmla="*/ 15 h 202"/>
                <a:gd name="T12" fmla="*/ 20 w 205"/>
                <a:gd name="T13" fmla="*/ 19 h 202"/>
                <a:gd name="T14" fmla="*/ 16 w 205"/>
                <a:gd name="T15" fmla="*/ 21 h 202"/>
                <a:gd name="T16" fmla="*/ 11 w 205"/>
                <a:gd name="T17" fmla="*/ 22 h 202"/>
                <a:gd name="T18" fmla="*/ 7 w 205"/>
                <a:gd name="T19" fmla="*/ 21 h 202"/>
                <a:gd name="T20" fmla="*/ 4 w 205"/>
                <a:gd name="T21" fmla="*/ 19 h 202"/>
                <a:gd name="T22" fmla="*/ 1 w 205"/>
                <a:gd name="T23" fmla="*/ 15 h 202"/>
                <a:gd name="T24" fmla="*/ 0 w 205"/>
                <a:gd name="T25" fmla="*/ 11 h 202"/>
                <a:gd name="T26" fmla="*/ 1 w 205"/>
                <a:gd name="T27" fmla="*/ 7 h 202"/>
                <a:gd name="T28" fmla="*/ 4 w 205"/>
                <a:gd name="T29" fmla="*/ 3 h 202"/>
                <a:gd name="T30" fmla="*/ 7 w 205"/>
                <a:gd name="T31" fmla="*/ 1 h 202"/>
                <a:gd name="T32" fmla="*/ 11 w 205"/>
                <a:gd name="T33" fmla="*/ 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5" h="202">
                  <a:moveTo>
                    <a:pt x="103" y="0"/>
                  </a:moveTo>
                  <a:lnTo>
                    <a:pt x="145" y="7"/>
                  </a:lnTo>
                  <a:lnTo>
                    <a:pt x="180" y="30"/>
                  </a:lnTo>
                  <a:lnTo>
                    <a:pt x="198" y="64"/>
                  </a:lnTo>
                  <a:lnTo>
                    <a:pt x="205" y="101"/>
                  </a:lnTo>
                  <a:lnTo>
                    <a:pt x="198" y="140"/>
                  </a:lnTo>
                  <a:lnTo>
                    <a:pt x="180" y="175"/>
                  </a:lnTo>
                  <a:lnTo>
                    <a:pt x="145" y="193"/>
                  </a:lnTo>
                  <a:lnTo>
                    <a:pt x="103" y="202"/>
                  </a:lnTo>
                  <a:lnTo>
                    <a:pt x="61" y="193"/>
                  </a:lnTo>
                  <a:lnTo>
                    <a:pt x="32" y="175"/>
                  </a:lnTo>
                  <a:lnTo>
                    <a:pt x="8" y="140"/>
                  </a:lnTo>
                  <a:lnTo>
                    <a:pt x="0" y="101"/>
                  </a:lnTo>
                  <a:lnTo>
                    <a:pt x="8" y="64"/>
                  </a:lnTo>
                  <a:lnTo>
                    <a:pt x="32" y="30"/>
                  </a:lnTo>
                  <a:lnTo>
                    <a:pt x="61" y="7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8E8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Freeform 83"/>
            <p:cNvSpPr>
              <a:spLocks/>
            </p:cNvSpPr>
            <p:nvPr/>
          </p:nvSpPr>
          <p:spPr bwMode="auto">
            <a:xfrm rot="696599">
              <a:off x="3216" y="1200"/>
              <a:ext cx="65" cy="61"/>
            </a:xfrm>
            <a:custGeom>
              <a:avLst/>
              <a:gdLst>
                <a:gd name="T0" fmla="*/ 11 w 193"/>
                <a:gd name="T1" fmla="*/ 0 h 183"/>
                <a:gd name="T2" fmla="*/ 15 w 193"/>
                <a:gd name="T3" fmla="*/ 1 h 183"/>
                <a:gd name="T4" fmla="*/ 19 w 193"/>
                <a:gd name="T5" fmla="*/ 3 h 183"/>
                <a:gd name="T6" fmla="*/ 21 w 193"/>
                <a:gd name="T7" fmla="*/ 6 h 183"/>
                <a:gd name="T8" fmla="*/ 22 w 193"/>
                <a:gd name="T9" fmla="*/ 10 h 183"/>
                <a:gd name="T10" fmla="*/ 21 w 193"/>
                <a:gd name="T11" fmla="*/ 14 h 183"/>
                <a:gd name="T12" fmla="*/ 19 w 193"/>
                <a:gd name="T13" fmla="*/ 18 h 183"/>
                <a:gd name="T14" fmla="*/ 15 w 193"/>
                <a:gd name="T15" fmla="*/ 19 h 183"/>
                <a:gd name="T16" fmla="*/ 11 w 193"/>
                <a:gd name="T17" fmla="*/ 20 h 183"/>
                <a:gd name="T18" fmla="*/ 7 w 193"/>
                <a:gd name="T19" fmla="*/ 19 h 183"/>
                <a:gd name="T20" fmla="*/ 3 w 193"/>
                <a:gd name="T21" fmla="*/ 18 h 183"/>
                <a:gd name="T22" fmla="*/ 1 w 193"/>
                <a:gd name="T23" fmla="*/ 14 h 183"/>
                <a:gd name="T24" fmla="*/ 0 w 193"/>
                <a:gd name="T25" fmla="*/ 10 h 183"/>
                <a:gd name="T26" fmla="*/ 1 w 193"/>
                <a:gd name="T27" fmla="*/ 6 h 183"/>
                <a:gd name="T28" fmla="*/ 3 w 193"/>
                <a:gd name="T29" fmla="*/ 3 h 183"/>
                <a:gd name="T30" fmla="*/ 7 w 193"/>
                <a:gd name="T31" fmla="*/ 1 h 183"/>
                <a:gd name="T32" fmla="*/ 11 w 193"/>
                <a:gd name="T33" fmla="*/ 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3" h="183">
                  <a:moveTo>
                    <a:pt x="98" y="0"/>
                  </a:moveTo>
                  <a:lnTo>
                    <a:pt x="136" y="8"/>
                  </a:lnTo>
                  <a:lnTo>
                    <a:pt x="167" y="27"/>
                  </a:lnTo>
                  <a:lnTo>
                    <a:pt x="185" y="57"/>
                  </a:lnTo>
                  <a:lnTo>
                    <a:pt x="193" y="94"/>
                  </a:lnTo>
                  <a:lnTo>
                    <a:pt x="185" y="129"/>
                  </a:lnTo>
                  <a:lnTo>
                    <a:pt x="167" y="160"/>
                  </a:lnTo>
                  <a:lnTo>
                    <a:pt x="136" y="175"/>
                  </a:lnTo>
                  <a:lnTo>
                    <a:pt x="98" y="183"/>
                  </a:lnTo>
                  <a:lnTo>
                    <a:pt x="59" y="175"/>
                  </a:lnTo>
                  <a:lnTo>
                    <a:pt x="30" y="160"/>
                  </a:lnTo>
                  <a:lnTo>
                    <a:pt x="7" y="129"/>
                  </a:lnTo>
                  <a:lnTo>
                    <a:pt x="0" y="94"/>
                  </a:lnTo>
                  <a:lnTo>
                    <a:pt x="7" y="57"/>
                  </a:lnTo>
                  <a:lnTo>
                    <a:pt x="30" y="27"/>
                  </a:lnTo>
                  <a:lnTo>
                    <a:pt x="59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Freeform 84"/>
            <p:cNvSpPr>
              <a:spLocks/>
            </p:cNvSpPr>
            <p:nvPr/>
          </p:nvSpPr>
          <p:spPr bwMode="auto">
            <a:xfrm rot="696599">
              <a:off x="3220" y="1204"/>
              <a:ext cx="58" cy="54"/>
            </a:xfrm>
            <a:custGeom>
              <a:avLst/>
              <a:gdLst>
                <a:gd name="T0" fmla="*/ 10 w 175"/>
                <a:gd name="T1" fmla="*/ 0 h 163"/>
                <a:gd name="T2" fmla="*/ 14 w 175"/>
                <a:gd name="T3" fmla="*/ 1 h 163"/>
                <a:gd name="T4" fmla="*/ 16 w 175"/>
                <a:gd name="T5" fmla="*/ 3 h 163"/>
                <a:gd name="T6" fmla="*/ 19 w 175"/>
                <a:gd name="T7" fmla="*/ 5 h 163"/>
                <a:gd name="T8" fmla="*/ 19 w 175"/>
                <a:gd name="T9" fmla="*/ 9 h 163"/>
                <a:gd name="T10" fmla="*/ 19 w 175"/>
                <a:gd name="T11" fmla="*/ 13 h 163"/>
                <a:gd name="T12" fmla="*/ 16 w 175"/>
                <a:gd name="T13" fmla="*/ 16 h 163"/>
                <a:gd name="T14" fmla="*/ 14 w 175"/>
                <a:gd name="T15" fmla="*/ 17 h 163"/>
                <a:gd name="T16" fmla="*/ 10 w 175"/>
                <a:gd name="T17" fmla="*/ 18 h 163"/>
                <a:gd name="T18" fmla="*/ 6 w 175"/>
                <a:gd name="T19" fmla="*/ 17 h 163"/>
                <a:gd name="T20" fmla="*/ 3 w 175"/>
                <a:gd name="T21" fmla="*/ 16 h 163"/>
                <a:gd name="T22" fmla="*/ 1 w 175"/>
                <a:gd name="T23" fmla="*/ 13 h 163"/>
                <a:gd name="T24" fmla="*/ 0 w 175"/>
                <a:gd name="T25" fmla="*/ 9 h 163"/>
                <a:gd name="T26" fmla="*/ 1 w 175"/>
                <a:gd name="T27" fmla="*/ 5 h 163"/>
                <a:gd name="T28" fmla="*/ 3 w 175"/>
                <a:gd name="T29" fmla="*/ 3 h 163"/>
                <a:gd name="T30" fmla="*/ 6 w 175"/>
                <a:gd name="T31" fmla="*/ 1 h 163"/>
                <a:gd name="T32" fmla="*/ 10 w 175"/>
                <a:gd name="T33" fmla="*/ 0 h 1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5" h="163">
                  <a:moveTo>
                    <a:pt x="88" y="0"/>
                  </a:moveTo>
                  <a:lnTo>
                    <a:pt x="123" y="8"/>
                  </a:lnTo>
                  <a:lnTo>
                    <a:pt x="148" y="23"/>
                  </a:lnTo>
                  <a:lnTo>
                    <a:pt x="168" y="49"/>
                  </a:lnTo>
                  <a:lnTo>
                    <a:pt x="175" y="82"/>
                  </a:lnTo>
                  <a:lnTo>
                    <a:pt x="168" y="114"/>
                  </a:lnTo>
                  <a:lnTo>
                    <a:pt x="148" y="141"/>
                  </a:lnTo>
                  <a:lnTo>
                    <a:pt x="123" y="156"/>
                  </a:lnTo>
                  <a:lnTo>
                    <a:pt x="88" y="163"/>
                  </a:lnTo>
                  <a:lnTo>
                    <a:pt x="54" y="156"/>
                  </a:lnTo>
                  <a:lnTo>
                    <a:pt x="27" y="141"/>
                  </a:lnTo>
                  <a:lnTo>
                    <a:pt x="8" y="114"/>
                  </a:lnTo>
                  <a:lnTo>
                    <a:pt x="0" y="82"/>
                  </a:lnTo>
                  <a:lnTo>
                    <a:pt x="8" y="49"/>
                  </a:lnTo>
                  <a:lnTo>
                    <a:pt x="27" y="23"/>
                  </a:lnTo>
                  <a:lnTo>
                    <a:pt x="54" y="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Freeform 85"/>
            <p:cNvSpPr>
              <a:spLocks/>
            </p:cNvSpPr>
            <p:nvPr/>
          </p:nvSpPr>
          <p:spPr bwMode="auto">
            <a:xfrm rot="696599">
              <a:off x="3238" y="1189"/>
              <a:ext cx="33" cy="32"/>
            </a:xfrm>
            <a:custGeom>
              <a:avLst/>
              <a:gdLst>
                <a:gd name="T0" fmla="*/ 0 w 99"/>
                <a:gd name="T1" fmla="*/ 2 h 98"/>
                <a:gd name="T2" fmla="*/ 2 w 99"/>
                <a:gd name="T3" fmla="*/ 4 h 98"/>
                <a:gd name="T4" fmla="*/ 2 w 99"/>
                <a:gd name="T5" fmla="*/ 6 h 98"/>
                <a:gd name="T6" fmla="*/ 4 w 99"/>
                <a:gd name="T7" fmla="*/ 8 h 98"/>
                <a:gd name="T8" fmla="*/ 4 w 99"/>
                <a:gd name="T9" fmla="*/ 8 h 98"/>
                <a:gd name="T10" fmla="*/ 4 w 99"/>
                <a:gd name="T11" fmla="*/ 8 h 98"/>
                <a:gd name="T12" fmla="*/ 4 w 99"/>
                <a:gd name="T13" fmla="*/ 9 h 98"/>
                <a:gd name="T14" fmla="*/ 5 w 99"/>
                <a:gd name="T15" fmla="*/ 10 h 98"/>
                <a:gd name="T16" fmla="*/ 7 w 99"/>
                <a:gd name="T17" fmla="*/ 10 h 98"/>
                <a:gd name="T18" fmla="*/ 8 w 99"/>
                <a:gd name="T19" fmla="*/ 10 h 98"/>
                <a:gd name="T20" fmla="*/ 9 w 99"/>
                <a:gd name="T21" fmla="*/ 10 h 98"/>
                <a:gd name="T22" fmla="*/ 11 w 99"/>
                <a:gd name="T23" fmla="*/ 8 h 98"/>
                <a:gd name="T24" fmla="*/ 7 w 99"/>
                <a:gd name="T25" fmla="*/ 8 h 98"/>
                <a:gd name="T26" fmla="*/ 7 w 99"/>
                <a:gd name="T27" fmla="*/ 7 h 98"/>
                <a:gd name="T28" fmla="*/ 7 w 99"/>
                <a:gd name="T29" fmla="*/ 7 h 98"/>
                <a:gd name="T30" fmla="*/ 6 w 99"/>
                <a:gd name="T31" fmla="*/ 6 h 98"/>
                <a:gd name="T32" fmla="*/ 7 w 99"/>
                <a:gd name="T33" fmla="*/ 5 h 98"/>
                <a:gd name="T34" fmla="*/ 7 w 99"/>
                <a:gd name="T35" fmla="*/ 4 h 98"/>
                <a:gd name="T36" fmla="*/ 7 w 99"/>
                <a:gd name="T37" fmla="*/ 4 h 98"/>
                <a:gd name="T38" fmla="*/ 6 w 99"/>
                <a:gd name="T39" fmla="*/ 3 h 98"/>
                <a:gd name="T40" fmla="*/ 5 w 99"/>
                <a:gd name="T41" fmla="*/ 2 h 98"/>
                <a:gd name="T42" fmla="*/ 5 w 99"/>
                <a:gd name="T43" fmla="*/ 2 h 98"/>
                <a:gd name="T44" fmla="*/ 4 w 99"/>
                <a:gd name="T45" fmla="*/ 1 h 98"/>
                <a:gd name="T46" fmla="*/ 3 w 99"/>
                <a:gd name="T47" fmla="*/ 0 h 98"/>
                <a:gd name="T48" fmla="*/ 3 w 99"/>
                <a:gd name="T49" fmla="*/ 0 h 98"/>
                <a:gd name="T50" fmla="*/ 2 w 99"/>
                <a:gd name="T51" fmla="*/ 0 h 98"/>
                <a:gd name="T52" fmla="*/ 1 w 99"/>
                <a:gd name="T53" fmla="*/ 1 h 98"/>
                <a:gd name="T54" fmla="*/ 0 w 99"/>
                <a:gd name="T55" fmla="*/ 1 h 98"/>
                <a:gd name="T56" fmla="*/ 0 w 99"/>
                <a:gd name="T57" fmla="*/ 2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9" h="98">
                  <a:moveTo>
                    <a:pt x="0" y="15"/>
                  </a:moveTo>
                  <a:lnTo>
                    <a:pt x="15" y="34"/>
                  </a:lnTo>
                  <a:lnTo>
                    <a:pt x="15" y="57"/>
                  </a:lnTo>
                  <a:lnTo>
                    <a:pt x="37" y="69"/>
                  </a:lnTo>
                  <a:lnTo>
                    <a:pt x="37" y="76"/>
                  </a:lnTo>
                  <a:lnTo>
                    <a:pt x="37" y="79"/>
                  </a:lnTo>
                  <a:lnTo>
                    <a:pt x="37" y="88"/>
                  </a:lnTo>
                  <a:lnTo>
                    <a:pt x="45" y="95"/>
                  </a:lnTo>
                  <a:lnTo>
                    <a:pt x="60" y="98"/>
                  </a:lnTo>
                  <a:lnTo>
                    <a:pt x="72" y="98"/>
                  </a:lnTo>
                  <a:lnTo>
                    <a:pt x="79" y="98"/>
                  </a:lnTo>
                  <a:lnTo>
                    <a:pt x="99" y="79"/>
                  </a:lnTo>
                  <a:lnTo>
                    <a:pt x="64" y="69"/>
                  </a:lnTo>
                  <a:lnTo>
                    <a:pt x="64" y="64"/>
                  </a:lnTo>
                  <a:lnTo>
                    <a:pt x="60" y="61"/>
                  </a:lnTo>
                  <a:lnTo>
                    <a:pt x="57" y="54"/>
                  </a:lnTo>
                  <a:lnTo>
                    <a:pt x="60" y="46"/>
                  </a:lnTo>
                  <a:lnTo>
                    <a:pt x="60" y="39"/>
                  </a:lnTo>
                  <a:lnTo>
                    <a:pt x="60" y="34"/>
                  </a:lnTo>
                  <a:lnTo>
                    <a:pt x="57" y="30"/>
                  </a:lnTo>
                  <a:lnTo>
                    <a:pt x="49" y="22"/>
                  </a:lnTo>
                  <a:lnTo>
                    <a:pt x="42" y="15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7" y="0"/>
                  </a:lnTo>
                  <a:lnTo>
                    <a:pt x="22" y="4"/>
                  </a:lnTo>
                  <a:lnTo>
                    <a:pt x="10" y="7"/>
                  </a:lnTo>
                  <a:lnTo>
                    <a:pt x="3" y="1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Freeform 86"/>
            <p:cNvSpPr>
              <a:spLocks/>
            </p:cNvSpPr>
            <p:nvPr/>
          </p:nvSpPr>
          <p:spPr bwMode="auto">
            <a:xfrm rot="696599">
              <a:off x="3236" y="1192"/>
              <a:ext cx="45" cy="75"/>
            </a:xfrm>
            <a:custGeom>
              <a:avLst/>
              <a:gdLst>
                <a:gd name="T0" fmla="*/ 6 w 134"/>
                <a:gd name="T1" fmla="*/ 0 h 225"/>
                <a:gd name="T2" fmla="*/ 7 w 134"/>
                <a:gd name="T3" fmla="*/ 0 h 225"/>
                <a:gd name="T4" fmla="*/ 9 w 134"/>
                <a:gd name="T5" fmla="*/ 1 h 225"/>
                <a:gd name="T6" fmla="*/ 11 w 134"/>
                <a:gd name="T7" fmla="*/ 1 h 225"/>
                <a:gd name="T8" fmla="*/ 13 w 134"/>
                <a:gd name="T9" fmla="*/ 2 h 225"/>
                <a:gd name="T10" fmla="*/ 13 w 134"/>
                <a:gd name="T11" fmla="*/ 3 h 225"/>
                <a:gd name="T12" fmla="*/ 13 w 134"/>
                <a:gd name="T13" fmla="*/ 4 h 225"/>
                <a:gd name="T14" fmla="*/ 12 w 134"/>
                <a:gd name="T15" fmla="*/ 6 h 225"/>
                <a:gd name="T16" fmla="*/ 12 w 134"/>
                <a:gd name="T17" fmla="*/ 6 h 225"/>
                <a:gd name="T18" fmla="*/ 13 w 134"/>
                <a:gd name="T19" fmla="*/ 7 h 225"/>
                <a:gd name="T20" fmla="*/ 14 w 134"/>
                <a:gd name="T21" fmla="*/ 7 h 225"/>
                <a:gd name="T22" fmla="*/ 14 w 134"/>
                <a:gd name="T23" fmla="*/ 8 h 225"/>
                <a:gd name="T24" fmla="*/ 15 w 134"/>
                <a:gd name="T25" fmla="*/ 9 h 225"/>
                <a:gd name="T26" fmla="*/ 14 w 134"/>
                <a:gd name="T27" fmla="*/ 10 h 225"/>
                <a:gd name="T28" fmla="*/ 14 w 134"/>
                <a:gd name="T29" fmla="*/ 12 h 225"/>
                <a:gd name="T30" fmla="*/ 14 w 134"/>
                <a:gd name="T31" fmla="*/ 13 h 225"/>
                <a:gd name="T32" fmla="*/ 14 w 134"/>
                <a:gd name="T33" fmla="*/ 14 h 225"/>
                <a:gd name="T34" fmla="*/ 14 w 134"/>
                <a:gd name="T35" fmla="*/ 14 h 225"/>
                <a:gd name="T36" fmla="*/ 14 w 134"/>
                <a:gd name="T37" fmla="*/ 15 h 225"/>
                <a:gd name="T38" fmla="*/ 14 w 134"/>
                <a:gd name="T39" fmla="*/ 16 h 225"/>
                <a:gd name="T40" fmla="*/ 14 w 134"/>
                <a:gd name="T41" fmla="*/ 18 h 225"/>
                <a:gd name="T42" fmla="*/ 14 w 134"/>
                <a:gd name="T43" fmla="*/ 20 h 225"/>
                <a:gd name="T44" fmla="*/ 14 w 134"/>
                <a:gd name="T45" fmla="*/ 21 h 225"/>
                <a:gd name="T46" fmla="*/ 13 w 134"/>
                <a:gd name="T47" fmla="*/ 22 h 225"/>
                <a:gd name="T48" fmla="*/ 12 w 134"/>
                <a:gd name="T49" fmla="*/ 23 h 225"/>
                <a:gd name="T50" fmla="*/ 12 w 134"/>
                <a:gd name="T51" fmla="*/ 24 h 225"/>
                <a:gd name="T52" fmla="*/ 11 w 134"/>
                <a:gd name="T53" fmla="*/ 24 h 225"/>
                <a:gd name="T54" fmla="*/ 8 w 134"/>
                <a:gd name="T55" fmla="*/ 25 h 225"/>
                <a:gd name="T56" fmla="*/ 6 w 134"/>
                <a:gd name="T57" fmla="*/ 25 h 225"/>
                <a:gd name="T58" fmla="*/ 3 w 134"/>
                <a:gd name="T59" fmla="*/ 24 h 225"/>
                <a:gd name="T60" fmla="*/ 1 w 134"/>
                <a:gd name="T61" fmla="*/ 23 h 225"/>
                <a:gd name="T62" fmla="*/ 0 w 134"/>
                <a:gd name="T63" fmla="*/ 23 h 225"/>
                <a:gd name="T64" fmla="*/ 0 w 134"/>
                <a:gd name="T65" fmla="*/ 23 h 225"/>
                <a:gd name="T66" fmla="*/ 1 w 134"/>
                <a:gd name="T67" fmla="*/ 24 h 225"/>
                <a:gd name="T68" fmla="*/ 2 w 134"/>
                <a:gd name="T69" fmla="*/ 24 h 225"/>
                <a:gd name="T70" fmla="*/ 3 w 134"/>
                <a:gd name="T71" fmla="*/ 23 h 225"/>
                <a:gd name="T72" fmla="*/ 6 w 134"/>
                <a:gd name="T73" fmla="*/ 23 h 225"/>
                <a:gd name="T74" fmla="*/ 7 w 134"/>
                <a:gd name="T75" fmla="*/ 22 h 225"/>
                <a:gd name="T76" fmla="*/ 8 w 134"/>
                <a:gd name="T77" fmla="*/ 21 h 225"/>
                <a:gd name="T78" fmla="*/ 8 w 134"/>
                <a:gd name="T79" fmla="*/ 20 h 225"/>
                <a:gd name="T80" fmla="*/ 8 w 134"/>
                <a:gd name="T81" fmla="*/ 19 h 225"/>
                <a:gd name="T82" fmla="*/ 9 w 134"/>
                <a:gd name="T83" fmla="*/ 18 h 225"/>
                <a:gd name="T84" fmla="*/ 9 w 134"/>
                <a:gd name="T85" fmla="*/ 16 h 225"/>
                <a:gd name="T86" fmla="*/ 10 w 134"/>
                <a:gd name="T87" fmla="*/ 14 h 225"/>
                <a:gd name="T88" fmla="*/ 10 w 134"/>
                <a:gd name="T89" fmla="*/ 12 h 225"/>
                <a:gd name="T90" fmla="*/ 11 w 134"/>
                <a:gd name="T91" fmla="*/ 11 h 225"/>
                <a:gd name="T92" fmla="*/ 11 w 134"/>
                <a:gd name="T93" fmla="*/ 10 h 225"/>
                <a:gd name="T94" fmla="*/ 11 w 134"/>
                <a:gd name="T95" fmla="*/ 10 h 225"/>
                <a:gd name="T96" fmla="*/ 10 w 134"/>
                <a:gd name="T97" fmla="*/ 9 h 225"/>
                <a:gd name="T98" fmla="*/ 9 w 134"/>
                <a:gd name="T99" fmla="*/ 8 h 225"/>
                <a:gd name="T100" fmla="*/ 9 w 134"/>
                <a:gd name="T101" fmla="*/ 8 h 225"/>
                <a:gd name="T102" fmla="*/ 6 w 134"/>
                <a:gd name="T103" fmla="*/ 0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4" h="225">
                  <a:moveTo>
                    <a:pt x="53" y="0"/>
                  </a:moveTo>
                  <a:lnTo>
                    <a:pt x="62" y="0"/>
                  </a:lnTo>
                  <a:lnTo>
                    <a:pt x="80" y="8"/>
                  </a:lnTo>
                  <a:lnTo>
                    <a:pt x="102" y="11"/>
                  </a:lnTo>
                  <a:lnTo>
                    <a:pt x="119" y="18"/>
                  </a:lnTo>
                  <a:lnTo>
                    <a:pt x="119" y="30"/>
                  </a:lnTo>
                  <a:lnTo>
                    <a:pt x="114" y="38"/>
                  </a:lnTo>
                  <a:lnTo>
                    <a:pt x="107" y="50"/>
                  </a:lnTo>
                  <a:lnTo>
                    <a:pt x="107" y="53"/>
                  </a:lnTo>
                  <a:lnTo>
                    <a:pt x="114" y="60"/>
                  </a:lnTo>
                  <a:lnTo>
                    <a:pt x="122" y="65"/>
                  </a:lnTo>
                  <a:lnTo>
                    <a:pt x="129" y="72"/>
                  </a:lnTo>
                  <a:lnTo>
                    <a:pt x="134" y="84"/>
                  </a:lnTo>
                  <a:lnTo>
                    <a:pt x="129" y="94"/>
                  </a:lnTo>
                  <a:lnTo>
                    <a:pt x="126" y="106"/>
                  </a:lnTo>
                  <a:lnTo>
                    <a:pt x="122" y="117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9" y="133"/>
                  </a:lnTo>
                  <a:lnTo>
                    <a:pt x="129" y="148"/>
                  </a:lnTo>
                  <a:lnTo>
                    <a:pt x="129" y="163"/>
                  </a:lnTo>
                  <a:lnTo>
                    <a:pt x="129" y="178"/>
                  </a:lnTo>
                  <a:lnTo>
                    <a:pt x="126" y="190"/>
                  </a:lnTo>
                  <a:lnTo>
                    <a:pt x="119" y="201"/>
                  </a:lnTo>
                  <a:lnTo>
                    <a:pt x="111" y="208"/>
                  </a:lnTo>
                  <a:lnTo>
                    <a:pt x="107" y="216"/>
                  </a:lnTo>
                  <a:lnTo>
                    <a:pt x="95" y="220"/>
                  </a:lnTo>
                  <a:lnTo>
                    <a:pt x="72" y="225"/>
                  </a:lnTo>
                  <a:lnTo>
                    <a:pt x="50" y="225"/>
                  </a:lnTo>
                  <a:lnTo>
                    <a:pt x="27" y="220"/>
                  </a:lnTo>
                  <a:lnTo>
                    <a:pt x="8" y="208"/>
                  </a:lnTo>
                  <a:lnTo>
                    <a:pt x="0" y="205"/>
                  </a:lnTo>
                  <a:lnTo>
                    <a:pt x="3" y="208"/>
                  </a:lnTo>
                  <a:lnTo>
                    <a:pt x="12" y="213"/>
                  </a:lnTo>
                  <a:lnTo>
                    <a:pt x="20" y="213"/>
                  </a:lnTo>
                  <a:lnTo>
                    <a:pt x="30" y="208"/>
                  </a:lnTo>
                  <a:lnTo>
                    <a:pt x="50" y="205"/>
                  </a:lnTo>
                  <a:lnTo>
                    <a:pt x="62" y="198"/>
                  </a:lnTo>
                  <a:lnTo>
                    <a:pt x="69" y="190"/>
                  </a:lnTo>
                  <a:lnTo>
                    <a:pt x="72" y="183"/>
                  </a:lnTo>
                  <a:lnTo>
                    <a:pt x="72" y="175"/>
                  </a:lnTo>
                  <a:lnTo>
                    <a:pt x="77" y="166"/>
                  </a:lnTo>
                  <a:lnTo>
                    <a:pt x="80" y="148"/>
                  </a:lnTo>
                  <a:lnTo>
                    <a:pt x="87" y="129"/>
                  </a:lnTo>
                  <a:lnTo>
                    <a:pt x="92" y="109"/>
                  </a:lnTo>
                  <a:lnTo>
                    <a:pt x="95" y="99"/>
                  </a:lnTo>
                  <a:lnTo>
                    <a:pt x="95" y="94"/>
                  </a:lnTo>
                  <a:lnTo>
                    <a:pt x="95" y="87"/>
                  </a:lnTo>
                  <a:lnTo>
                    <a:pt x="92" y="80"/>
                  </a:lnTo>
                  <a:lnTo>
                    <a:pt x="84" y="75"/>
                  </a:lnTo>
                  <a:lnTo>
                    <a:pt x="84" y="7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654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Freeform 87"/>
            <p:cNvSpPr>
              <a:spLocks/>
            </p:cNvSpPr>
            <p:nvPr/>
          </p:nvSpPr>
          <p:spPr bwMode="auto">
            <a:xfrm rot="696599">
              <a:off x="3232" y="1228"/>
              <a:ext cx="22" cy="25"/>
            </a:xfrm>
            <a:custGeom>
              <a:avLst/>
              <a:gdLst>
                <a:gd name="T0" fmla="*/ 3 w 66"/>
                <a:gd name="T1" fmla="*/ 0 h 76"/>
                <a:gd name="T2" fmla="*/ 3 w 66"/>
                <a:gd name="T3" fmla="*/ 0 h 76"/>
                <a:gd name="T4" fmla="*/ 5 w 66"/>
                <a:gd name="T5" fmla="*/ 0 h 76"/>
                <a:gd name="T6" fmla="*/ 6 w 66"/>
                <a:gd name="T7" fmla="*/ 0 h 76"/>
                <a:gd name="T8" fmla="*/ 7 w 66"/>
                <a:gd name="T9" fmla="*/ 1 h 76"/>
                <a:gd name="T10" fmla="*/ 7 w 66"/>
                <a:gd name="T11" fmla="*/ 2 h 76"/>
                <a:gd name="T12" fmla="*/ 7 w 66"/>
                <a:gd name="T13" fmla="*/ 2 h 76"/>
                <a:gd name="T14" fmla="*/ 7 w 66"/>
                <a:gd name="T15" fmla="*/ 3 h 76"/>
                <a:gd name="T16" fmla="*/ 7 w 66"/>
                <a:gd name="T17" fmla="*/ 4 h 76"/>
                <a:gd name="T18" fmla="*/ 7 w 66"/>
                <a:gd name="T19" fmla="*/ 5 h 76"/>
                <a:gd name="T20" fmla="*/ 7 w 66"/>
                <a:gd name="T21" fmla="*/ 7 h 76"/>
                <a:gd name="T22" fmla="*/ 6 w 66"/>
                <a:gd name="T23" fmla="*/ 7 h 76"/>
                <a:gd name="T24" fmla="*/ 5 w 66"/>
                <a:gd name="T25" fmla="*/ 8 h 76"/>
                <a:gd name="T26" fmla="*/ 5 w 66"/>
                <a:gd name="T27" fmla="*/ 8 h 76"/>
                <a:gd name="T28" fmla="*/ 4 w 66"/>
                <a:gd name="T29" fmla="*/ 8 h 76"/>
                <a:gd name="T30" fmla="*/ 3 w 66"/>
                <a:gd name="T31" fmla="*/ 8 h 76"/>
                <a:gd name="T32" fmla="*/ 0 w 66"/>
                <a:gd name="T33" fmla="*/ 8 h 76"/>
                <a:gd name="T34" fmla="*/ 0 w 66"/>
                <a:gd name="T35" fmla="*/ 5 h 76"/>
                <a:gd name="T36" fmla="*/ 1 w 66"/>
                <a:gd name="T37" fmla="*/ 2 h 76"/>
                <a:gd name="T38" fmla="*/ 3 w 66"/>
                <a:gd name="T39" fmla="*/ 0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6" h="76">
                  <a:moveTo>
                    <a:pt x="24" y="0"/>
                  </a:moveTo>
                  <a:lnTo>
                    <a:pt x="27" y="0"/>
                  </a:lnTo>
                  <a:lnTo>
                    <a:pt x="42" y="0"/>
                  </a:lnTo>
                  <a:lnTo>
                    <a:pt x="54" y="4"/>
                  </a:lnTo>
                  <a:lnTo>
                    <a:pt x="61" y="12"/>
                  </a:lnTo>
                  <a:lnTo>
                    <a:pt x="61" y="16"/>
                  </a:lnTo>
                  <a:lnTo>
                    <a:pt x="61" y="19"/>
                  </a:lnTo>
                  <a:lnTo>
                    <a:pt x="61" y="24"/>
                  </a:lnTo>
                  <a:lnTo>
                    <a:pt x="61" y="34"/>
                  </a:lnTo>
                  <a:lnTo>
                    <a:pt x="61" y="49"/>
                  </a:lnTo>
                  <a:lnTo>
                    <a:pt x="66" y="61"/>
                  </a:lnTo>
                  <a:lnTo>
                    <a:pt x="57" y="66"/>
                  </a:lnTo>
                  <a:lnTo>
                    <a:pt x="49" y="73"/>
                  </a:lnTo>
                  <a:lnTo>
                    <a:pt x="42" y="76"/>
                  </a:lnTo>
                  <a:lnTo>
                    <a:pt x="34" y="76"/>
                  </a:lnTo>
                  <a:lnTo>
                    <a:pt x="31" y="76"/>
                  </a:lnTo>
                  <a:lnTo>
                    <a:pt x="4" y="69"/>
                  </a:lnTo>
                  <a:lnTo>
                    <a:pt x="0" y="46"/>
                  </a:lnTo>
                  <a:lnTo>
                    <a:pt x="12" y="1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Freeform 88"/>
            <p:cNvSpPr>
              <a:spLocks/>
            </p:cNvSpPr>
            <p:nvPr/>
          </p:nvSpPr>
          <p:spPr bwMode="auto">
            <a:xfrm rot="696599">
              <a:off x="3681" y="848"/>
              <a:ext cx="143" cy="97"/>
            </a:xfrm>
            <a:custGeom>
              <a:avLst/>
              <a:gdLst>
                <a:gd name="T0" fmla="*/ 10 w 429"/>
                <a:gd name="T1" fmla="*/ 0 h 289"/>
                <a:gd name="T2" fmla="*/ 10 w 429"/>
                <a:gd name="T3" fmla="*/ 2 h 289"/>
                <a:gd name="T4" fmla="*/ 10 w 429"/>
                <a:gd name="T5" fmla="*/ 5 h 289"/>
                <a:gd name="T6" fmla="*/ 9 w 429"/>
                <a:gd name="T7" fmla="*/ 6 h 289"/>
                <a:gd name="T8" fmla="*/ 9 w 429"/>
                <a:gd name="T9" fmla="*/ 9 h 289"/>
                <a:gd name="T10" fmla="*/ 8 w 429"/>
                <a:gd name="T11" fmla="*/ 15 h 289"/>
                <a:gd name="T12" fmla="*/ 9 w 429"/>
                <a:gd name="T13" fmla="*/ 20 h 289"/>
                <a:gd name="T14" fmla="*/ 10 w 429"/>
                <a:gd name="T15" fmla="*/ 25 h 289"/>
                <a:gd name="T16" fmla="*/ 13 w 429"/>
                <a:gd name="T17" fmla="*/ 27 h 289"/>
                <a:gd name="T18" fmla="*/ 16 w 429"/>
                <a:gd name="T19" fmla="*/ 27 h 289"/>
                <a:gd name="T20" fmla="*/ 19 w 429"/>
                <a:gd name="T21" fmla="*/ 28 h 289"/>
                <a:gd name="T22" fmla="*/ 23 w 429"/>
                <a:gd name="T23" fmla="*/ 27 h 289"/>
                <a:gd name="T24" fmla="*/ 27 w 429"/>
                <a:gd name="T25" fmla="*/ 27 h 289"/>
                <a:gd name="T26" fmla="*/ 32 w 429"/>
                <a:gd name="T27" fmla="*/ 27 h 289"/>
                <a:gd name="T28" fmla="*/ 37 w 429"/>
                <a:gd name="T29" fmla="*/ 26 h 289"/>
                <a:gd name="T30" fmla="*/ 42 w 429"/>
                <a:gd name="T31" fmla="*/ 25 h 289"/>
                <a:gd name="T32" fmla="*/ 48 w 429"/>
                <a:gd name="T33" fmla="*/ 25 h 289"/>
                <a:gd name="T34" fmla="*/ 47 w 429"/>
                <a:gd name="T35" fmla="*/ 25 h 289"/>
                <a:gd name="T36" fmla="*/ 43 w 429"/>
                <a:gd name="T37" fmla="*/ 26 h 289"/>
                <a:gd name="T38" fmla="*/ 39 w 429"/>
                <a:gd name="T39" fmla="*/ 27 h 289"/>
                <a:gd name="T40" fmla="*/ 35 w 429"/>
                <a:gd name="T41" fmla="*/ 28 h 289"/>
                <a:gd name="T42" fmla="*/ 30 w 429"/>
                <a:gd name="T43" fmla="*/ 30 h 289"/>
                <a:gd name="T44" fmla="*/ 25 w 429"/>
                <a:gd name="T45" fmla="*/ 30 h 289"/>
                <a:gd name="T46" fmla="*/ 20 w 429"/>
                <a:gd name="T47" fmla="*/ 31 h 289"/>
                <a:gd name="T48" fmla="*/ 15 w 429"/>
                <a:gd name="T49" fmla="*/ 32 h 289"/>
                <a:gd name="T50" fmla="*/ 10 w 429"/>
                <a:gd name="T51" fmla="*/ 33 h 289"/>
                <a:gd name="T52" fmla="*/ 4 w 429"/>
                <a:gd name="T53" fmla="*/ 32 h 289"/>
                <a:gd name="T54" fmla="*/ 1 w 429"/>
                <a:gd name="T55" fmla="*/ 29 h 289"/>
                <a:gd name="T56" fmla="*/ 0 w 429"/>
                <a:gd name="T57" fmla="*/ 25 h 289"/>
                <a:gd name="T58" fmla="*/ 1 w 429"/>
                <a:gd name="T59" fmla="*/ 19 h 289"/>
                <a:gd name="T60" fmla="*/ 3 w 429"/>
                <a:gd name="T61" fmla="*/ 14 h 289"/>
                <a:gd name="T62" fmla="*/ 5 w 429"/>
                <a:gd name="T63" fmla="*/ 8 h 289"/>
                <a:gd name="T64" fmla="*/ 8 w 429"/>
                <a:gd name="T65" fmla="*/ 3 h 289"/>
                <a:gd name="T66" fmla="*/ 10 w 429"/>
                <a:gd name="T67" fmla="*/ 0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29" h="289">
                  <a:moveTo>
                    <a:pt x="89" y="0"/>
                  </a:moveTo>
                  <a:lnTo>
                    <a:pt x="89" y="22"/>
                  </a:lnTo>
                  <a:lnTo>
                    <a:pt x="86" y="42"/>
                  </a:lnTo>
                  <a:lnTo>
                    <a:pt x="82" y="57"/>
                  </a:lnTo>
                  <a:lnTo>
                    <a:pt x="79" y="76"/>
                  </a:lnTo>
                  <a:lnTo>
                    <a:pt x="71" y="136"/>
                  </a:lnTo>
                  <a:lnTo>
                    <a:pt x="79" y="182"/>
                  </a:lnTo>
                  <a:lnTo>
                    <a:pt x="94" y="217"/>
                  </a:lnTo>
                  <a:lnTo>
                    <a:pt x="116" y="235"/>
                  </a:lnTo>
                  <a:lnTo>
                    <a:pt x="143" y="242"/>
                  </a:lnTo>
                  <a:lnTo>
                    <a:pt x="173" y="247"/>
                  </a:lnTo>
                  <a:lnTo>
                    <a:pt x="208" y="242"/>
                  </a:lnTo>
                  <a:lnTo>
                    <a:pt x="246" y="239"/>
                  </a:lnTo>
                  <a:lnTo>
                    <a:pt x="288" y="235"/>
                  </a:lnTo>
                  <a:lnTo>
                    <a:pt x="333" y="227"/>
                  </a:lnTo>
                  <a:lnTo>
                    <a:pt x="380" y="220"/>
                  </a:lnTo>
                  <a:lnTo>
                    <a:pt x="429" y="217"/>
                  </a:lnTo>
                  <a:lnTo>
                    <a:pt x="424" y="217"/>
                  </a:lnTo>
                  <a:lnTo>
                    <a:pt x="390" y="227"/>
                  </a:lnTo>
                  <a:lnTo>
                    <a:pt x="353" y="239"/>
                  </a:lnTo>
                  <a:lnTo>
                    <a:pt x="311" y="251"/>
                  </a:lnTo>
                  <a:lnTo>
                    <a:pt x="269" y="262"/>
                  </a:lnTo>
                  <a:lnTo>
                    <a:pt x="227" y="269"/>
                  </a:lnTo>
                  <a:lnTo>
                    <a:pt x="181" y="277"/>
                  </a:lnTo>
                  <a:lnTo>
                    <a:pt x="136" y="284"/>
                  </a:lnTo>
                  <a:lnTo>
                    <a:pt x="89" y="289"/>
                  </a:lnTo>
                  <a:lnTo>
                    <a:pt x="37" y="281"/>
                  </a:lnTo>
                  <a:lnTo>
                    <a:pt x="7" y="254"/>
                  </a:lnTo>
                  <a:lnTo>
                    <a:pt x="0" y="217"/>
                  </a:lnTo>
                  <a:lnTo>
                    <a:pt x="7" y="170"/>
                  </a:lnTo>
                  <a:lnTo>
                    <a:pt x="25" y="121"/>
                  </a:lnTo>
                  <a:lnTo>
                    <a:pt x="49" y="72"/>
                  </a:lnTo>
                  <a:lnTo>
                    <a:pt x="71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Freeform 89"/>
            <p:cNvSpPr>
              <a:spLocks/>
            </p:cNvSpPr>
            <p:nvPr/>
          </p:nvSpPr>
          <p:spPr bwMode="auto">
            <a:xfrm rot="696599">
              <a:off x="3787" y="671"/>
              <a:ext cx="283" cy="120"/>
            </a:xfrm>
            <a:custGeom>
              <a:avLst/>
              <a:gdLst>
                <a:gd name="T0" fmla="*/ 0 w 848"/>
                <a:gd name="T1" fmla="*/ 40 h 358"/>
                <a:gd name="T2" fmla="*/ 5 w 848"/>
                <a:gd name="T3" fmla="*/ 35 h 358"/>
                <a:gd name="T4" fmla="*/ 10 w 848"/>
                <a:gd name="T5" fmla="*/ 29 h 358"/>
                <a:gd name="T6" fmla="*/ 16 w 848"/>
                <a:gd name="T7" fmla="*/ 24 h 358"/>
                <a:gd name="T8" fmla="*/ 22 w 848"/>
                <a:gd name="T9" fmla="*/ 18 h 358"/>
                <a:gd name="T10" fmla="*/ 28 w 848"/>
                <a:gd name="T11" fmla="*/ 12 h 358"/>
                <a:gd name="T12" fmla="*/ 34 w 848"/>
                <a:gd name="T13" fmla="*/ 8 h 358"/>
                <a:gd name="T14" fmla="*/ 40 w 848"/>
                <a:gd name="T15" fmla="*/ 4 h 358"/>
                <a:gd name="T16" fmla="*/ 47 w 848"/>
                <a:gd name="T17" fmla="*/ 1 h 358"/>
                <a:gd name="T18" fmla="*/ 54 w 848"/>
                <a:gd name="T19" fmla="*/ 0 h 358"/>
                <a:gd name="T20" fmla="*/ 60 w 848"/>
                <a:gd name="T21" fmla="*/ 0 h 358"/>
                <a:gd name="T22" fmla="*/ 67 w 848"/>
                <a:gd name="T23" fmla="*/ 1 h 358"/>
                <a:gd name="T24" fmla="*/ 73 w 848"/>
                <a:gd name="T25" fmla="*/ 3 h 358"/>
                <a:gd name="T26" fmla="*/ 78 w 848"/>
                <a:gd name="T27" fmla="*/ 5 h 358"/>
                <a:gd name="T28" fmla="*/ 84 w 848"/>
                <a:gd name="T29" fmla="*/ 7 h 358"/>
                <a:gd name="T30" fmla="*/ 89 w 848"/>
                <a:gd name="T31" fmla="*/ 9 h 358"/>
                <a:gd name="T32" fmla="*/ 94 w 848"/>
                <a:gd name="T33" fmla="*/ 12 h 358"/>
                <a:gd name="T34" fmla="*/ 90 w 848"/>
                <a:gd name="T35" fmla="*/ 11 h 358"/>
                <a:gd name="T36" fmla="*/ 84 w 848"/>
                <a:gd name="T37" fmla="*/ 9 h 358"/>
                <a:gd name="T38" fmla="*/ 78 w 848"/>
                <a:gd name="T39" fmla="*/ 8 h 358"/>
                <a:gd name="T40" fmla="*/ 71 w 848"/>
                <a:gd name="T41" fmla="*/ 6 h 358"/>
                <a:gd name="T42" fmla="*/ 63 w 848"/>
                <a:gd name="T43" fmla="*/ 5 h 358"/>
                <a:gd name="T44" fmla="*/ 56 w 848"/>
                <a:gd name="T45" fmla="*/ 5 h 358"/>
                <a:gd name="T46" fmla="*/ 49 w 848"/>
                <a:gd name="T47" fmla="*/ 5 h 358"/>
                <a:gd name="T48" fmla="*/ 44 w 848"/>
                <a:gd name="T49" fmla="*/ 7 h 358"/>
                <a:gd name="T50" fmla="*/ 37 w 848"/>
                <a:gd name="T51" fmla="*/ 11 h 358"/>
                <a:gd name="T52" fmla="*/ 30 w 848"/>
                <a:gd name="T53" fmla="*/ 16 h 358"/>
                <a:gd name="T54" fmla="*/ 25 w 848"/>
                <a:gd name="T55" fmla="*/ 20 h 358"/>
                <a:gd name="T56" fmla="*/ 19 w 848"/>
                <a:gd name="T57" fmla="*/ 24 h 358"/>
                <a:gd name="T58" fmla="*/ 14 w 848"/>
                <a:gd name="T59" fmla="*/ 28 h 358"/>
                <a:gd name="T60" fmla="*/ 10 w 848"/>
                <a:gd name="T61" fmla="*/ 33 h 358"/>
                <a:gd name="T62" fmla="*/ 5 w 848"/>
                <a:gd name="T63" fmla="*/ 37 h 358"/>
                <a:gd name="T64" fmla="*/ 0 w 848"/>
                <a:gd name="T65" fmla="*/ 4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48" h="358">
                  <a:moveTo>
                    <a:pt x="0" y="358"/>
                  </a:moveTo>
                  <a:lnTo>
                    <a:pt x="46" y="311"/>
                  </a:lnTo>
                  <a:lnTo>
                    <a:pt x="91" y="262"/>
                  </a:lnTo>
                  <a:lnTo>
                    <a:pt x="145" y="213"/>
                  </a:lnTo>
                  <a:lnTo>
                    <a:pt x="197" y="159"/>
                  </a:lnTo>
                  <a:lnTo>
                    <a:pt x="251" y="109"/>
                  </a:lnTo>
                  <a:lnTo>
                    <a:pt x="308" y="69"/>
                  </a:lnTo>
                  <a:lnTo>
                    <a:pt x="364" y="35"/>
                  </a:lnTo>
                  <a:lnTo>
                    <a:pt x="421" y="11"/>
                  </a:lnTo>
                  <a:lnTo>
                    <a:pt x="483" y="0"/>
                  </a:lnTo>
                  <a:lnTo>
                    <a:pt x="542" y="0"/>
                  </a:lnTo>
                  <a:lnTo>
                    <a:pt x="601" y="8"/>
                  </a:lnTo>
                  <a:lnTo>
                    <a:pt x="653" y="23"/>
                  </a:lnTo>
                  <a:lnTo>
                    <a:pt x="702" y="42"/>
                  </a:lnTo>
                  <a:lnTo>
                    <a:pt x="752" y="60"/>
                  </a:lnTo>
                  <a:lnTo>
                    <a:pt x="801" y="84"/>
                  </a:lnTo>
                  <a:lnTo>
                    <a:pt x="848" y="106"/>
                  </a:lnTo>
                  <a:lnTo>
                    <a:pt x="809" y="95"/>
                  </a:lnTo>
                  <a:lnTo>
                    <a:pt x="759" y="84"/>
                  </a:lnTo>
                  <a:lnTo>
                    <a:pt x="700" y="69"/>
                  </a:lnTo>
                  <a:lnTo>
                    <a:pt x="634" y="53"/>
                  </a:lnTo>
                  <a:lnTo>
                    <a:pt x="569" y="45"/>
                  </a:lnTo>
                  <a:lnTo>
                    <a:pt x="505" y="42"/>
                  </a:lnTo>
                  <a:lnTo>
                    <a:pt x="444" y="45"/>
                  </a:lnTo>
                  <a:lnTo>
                    <a:pt x="394" y="65"/>
                  </a:lnTo>
                  <a:lnTo>
                    <a:pt x="330" y="102"/>
                  </a:lnTo>
                  <a:lnTo>
                    <a:pt x="273" y="141"/>
                  </a:lnTo>
                  <a:lnTo>
                    <a:pt x="224" y="178"/>
                  </a:lnTo>
                  <a:lnTo>
                    <a:pt x="175" y="217"/>
                  </a:lnTo>
                  <a:lnTo>
                    <a:pt x="130" y="255"/>
                  </a:lnTo>
                  <a:lnTo>
                    <a:pt x="88" y="292"/>
                  </a:lnTo>
                  <a:lnTo>
                    <a:pt x="41" y="326"/>
                  </a:lnTo>
                  <a:lnTo>
                    <a:pt x="0" y="358"/>
                  </a:lnTo>
                  <a:close/>
                </a:path>
              </a:pathLst>
            </a:custGeom>
            <a:solidFill>
              <a:srgbClr val="D3E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Freeform 90"/>
            <p:cNvSpPr>
              <a:spLocks/>
            </p:cNvSpPr>
            <p:nvPr/>
          </p:nvSpPr>
          <p:spPr bwMode="auto">
            <a:xfrm rot="696599">
              <a:off x="3589" y="872"/>
              <a:ext cx="335" cy="128"/>
            </a:xfrm>
            <a:custGeom>
              <a:avLst/>
              <a:gdLst>
                <a:gd name="T0" fmla="*/ 20 w 1007"/>
                <a:gd name="T1" fmla="*/ 2 h 385"/>
                <a:gd name="T2" fmla="*/ 16 w 1007"/>
                <a:gd name="T3" fmla="*/ 7 h 385"/>
                <a:gd name="T4" fmla="*/ 13 w 1007"/>
                <a:gd name="T5" fmla="*/ 12 h 385"/>
                <a:gd name="T6" fmla="*/ 9 w 1007"/>
                <a:gd name="T7" fmla="*/ 16 h 385"/>
                <a:gd name="T8" fmla="*/ 5 w 1007"/>
                <a:gd name="T9" fmla="*/ 22 h 385"/>
                <a:gd name="T10" fmla="*/ 0 w 1007"/>
                <a:gd name="T11" fmla="*/ 28 h 385"/>
                <a:gd name="T12" fmla="*/ 0 w 1007"/>
                <a:gd name="T13" fmla="*/ 30 h 385"/>
                <a:gd name="T14" fmla="*/ 3 w 1007"/>
                <a:gd name="T15" fmla="*/ 29 h 385"/>
                <a:gd name="T16" fmla="*/ 8 w 1007"/>
                <a:gd name="T17" fmla="*/ 28 h 385"/>
                <a:gd name="T18" fmla="*/ 12 w 1007"/>
                <a:gd name="T19" fmla="*/ 27 h 385"/>
                <a:gd name="T20" fmla="*/ 18 w 1007"/>
                <a:gd name="T21" fmla="*/ 27 h 385"/>
                <a:gd name="T22" fmla="*/ 23 w 1007"/>
                <a:gd name="T23" fmla="*/ 29 h 385"/>
                <a:gd name="T24" fmla="*/ 23 w 1007"/>
                <a:gd name="T25" fmla="*/ 34 h 385"/>
                <a:gd name="T26" fmla="*/ 19 w 1007"/>
                <a:gd name="T27" fmla="*/ 40 h 385"/>
                <a:gd name="T28" fmla="*/ 24 w 1007"/>
                <a:gd name="T29" fmla="*/ 43 h 385"/>
                <a:gd name="T30" fmla="*/ 29 w 1007"/>
                <a:gd name="T31" fmla="*/ 42 h 385"/>
                <a:gd name="T32" fmla="*/ 40 w 1007"/>
                <a:gd name="T33" fmla="*/ 38 h 385"/>
                <a:gd name="T34" fmla="*/ 54 w 1007"/>
                <a:gd name="T35" fmla="*/ 32 h 385"/>
                <a:gd name="T36" fmla="*/ 70 w 1007"/>
                <a:gd name="T37" fmla="*/ 26 h 385"/>
                <a:gd name="T38" fmla="*/ 84 w 1007"/>
                <a:gd name="T39" fmla="*/ 21 h 385"/>
                <a:gd name="T40" fmla="*/ 97 w 1007"/>
                <a:gd name="T41" fmla="*/ 15 h 385"/>
                <a:gd name="T42" fmla="*/ 106 w 1007"/>
                <a:gd name="T43" fmla="*/ 12 h 385"/>
                <a:gd name="T44" fmla="*/ 111 w 1007"/>
                <a:gd name="T45" fmla="*/ 9 h 385"/>
                <a:gd name="T46" fmla="*/ 110 w 1007"/>
                <a:gd name="T47" fmla="*/ 9 h 385"/>
                <a:gd name="T48" fmla="*/ 104 w 1007"/>
                <a:gd name="T49" fmla="*/ 11 h 385"/>
                <a:gd name="T50" fmla="*/ 94 w 1007"/>
                <a:gd name="T51" fmla="*/ 15 h 385"/>
                <a:gd name="T52" fmla="*/ 83 w 1007"/>
                <a:gd name="T53" fmla="*/ 20 h 385"/>
                <a:gd name="T54" fmla="*/ 70 w 1007"/>
                <a:gd name="T55" fmla="*/ 25 h 385"/>
                <a:gd name="T56" fmla="*/ 58 w 1007"/>
                <a:gd name="T57" fmla="*/ 30 h 385"/>
                <a:gd name="T58" fmla="*/ 46 w 1007"/>
                <a:gd name="T59" fmla="*/ 34 h 385"/>
                <a:gd name="T60" fmla="*/ 36 w 1007"/>
                <a:gd name="T61" fmla="*/ 37 h 385"/>
                <a:gd name="T62" fmla="*/ 28 w 1007"/>
                <a:gd name="T63" fmla="*/ 39 h 385"/>
                <a:gd name="T64" fmla="*/ 26 w 1007"/>
                <a:gd name="T65" fmla="*/ 35 h 385"/>
                <a:gd name="T66" fmla="*/ 26 w 1007"/>
                <a:gd name="T67" fmla="*/ 30 h 385"/>
                <a:gd name="T68" fmla="*/ 23 w 1007"/>
                <a:gd name="T69" fmla="*/ 27 h 385"/>
                <a:gd name="T70" fmla="*/ 20 w 1007"/>
                <a:gd name="T71" fmla="*/ 26 h 385"/>
                <a:gd name="T72" fmla="*/ 16 w 1007"/>
                <a:gd name="T73" fmla="*/ 25 h 385"/>
                <a:gd name="T74" fmla="*/ 10 w 1007"/>
                <a:gd name="T75" fmla="*/ 26 h 385"/>
                <a:gd name="T76" fmla="*/ 8 w 1007"/>
                <a:gd name="T77" fmla="*/ 22 h 385"/>
                <a:gd name="T78" fmla="*/ 12 w 1007"/>
                <a:gd name="T79" fmla="*/ 16 h 385"/>
                <a:gd name="T80" fmla="*/ 16 w 1007"/>
                <a:gd name="T81" fmla="*/ 11 h 385"/>
                <a:gd name="T82" fmla="*/ 19 w 1007"/>
                <a:gd name="T83" fmla="*/ 4 h 3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7" h="385">
                  <a:moveTo>
                    <a:pt x="193" y="0"/>
                  </a:moveTo>
                  <a:lnTo>
                    <a:pt x="178" y="20"/>
                  </a:lnTo>
                  <a:lnTo>
                    <a:pt x="163" y="42"/>
                  </a:lnTo>
                  <a:lnTo>
                    <a:pt x="144" y="62"/>
                  </a:lnTo>
                  <a:lnTo>
                    <a:pt x="129" y="84"/>
                  </a:lnTo>
                  <a:lnTo>
                    <a:pt x="114" y="104"/>
                  </a:lnTo>
                  <a:lnTo>
                    <a:pt x="95" y="126"/>
                  </a:lnTo>
                  <a:lnTo>
                    <a:pt x="80" y="148"/>
                  </a:lnTo>
                  <a:lnTo>
                    <a:pt x="65" y="171"/>
                  </a:lnTo>
                  <a:lnTo>
                    <a:pt x="42" y="202"/>
                  </a:lnTo>
                  <a:lnTo>
                    <a:pt x="20" y="232"/>
                  </a:lnTo>
                  <a:lnTo>
                    <a:pt x="3" y="255"/>
                  </a:lnTo>
                  <a:lnTo>
                    <a:pt x="0" y="267"/>
                  </a:lnTo>
                  <a:lnTo>
                    <a:pt x="3" y="267"/>
                  </a:lnTo>
                  <a:lnTo>
                    <a:pt x="11" y="262"/>
                  </a:lnTo>
                  <a:lnTo>
                    <a:pt x="27" y="259"/>
                  </a:lnTo>
                  <a:lnTo>
                    <a:pt x="45" y="255"/>
                  </a:lnTo>
                  <a:lnTo>
                    <a:pt x="69" y="255"/>
                  </a:lnTo>
                  <a:lnTo>
                    <a:pt x="87" y="252"/>
                  </a:lnTo>
                  <a:lnTo>
                    <a:pt x="111" y="247"/>
                  </a:lnTo>
                  <a:lnTo>
                    <a:pt x="129" y="247"/>
                  </a:lnTo>
                  <a:lnTo>
                    <a:pt x="160" y="247"/>
                  </a:lnTo>
                  <a:lnTo>
                    <a:pt x="186" y="252"/>
                  </a:lnTo>
                  <a:lnTo>
                    <a:pt x="205" y="259"/>
                  </a:lnTo>
                  <a:lnTo>
                    <a:pt x="217" y="278"/>
                  </a:lnTo>
                  <a:lnTo>
                    <a:pt x="210" y="311"/>
                  </a:lnTo>
                  <a:lnTo>
                    <a:pt x="190" y="343"/>
                  </a:lnTo>
                  <a:lnTo>
                    <a:pt x="175" y="365"/>
                  </a:lnTo>
                  <a:lnTo>
                    <a:pt x="193" y="380"/>
                  </a:lnTo>
                  <a:lnTo>
                    <a:pt x="220" y="385"/>
                  </a:lnTo>
                  <a:lnTo>
                    <a:pt x="243" y="385"/>
                  </a:lnTo>
                  <a:lnTo>
                    <a:pt x="262" y="380"/>
                  </a:lnTo>
                  <a:lnTo>
                    <a:pt x="292" y="365"/>
                  </a:lnTo>
                  <a:lnTo>
                    <a:pt x="358" y="343"/>
                  </a:lnTo>
                  <a:lnTo>
                    <a:pt x="422" y="316"/>
                  </a:lnTo>
                  <a:lnTo>
                    <a:pt x="491" y="289"/>
                  </a:lnTo>
                  <a:lnTo>
                    <a:pt x="558" y="262"/>
                  </a:lnTo>
                  <a:lnTo>
                    <a:pt x="627" y="237"/>
                  </a:lnTo>
                  <a:lnTo>
                    <a:pt x="696" y="210"/>
                  </a:lnTo>
                  <a:lnTo>
                    <a:pt x="760" y="187"/>
                  </a:lnTo>
                  <a:lnTo>
                    <a:pt x="822" y="160"/>
                  </a:lnTo>
                  <a:lnTo>
                    <a:pt x="874" y="138"/>
                  </a:lnTo>
                  <a:lnTo>
                    <a:pt x="920" y="118"/>
                  </a:lnTo>
                  <a:lnTo>
                    <a:pt x="958" y="104"/>
                  </a:lnTo>
                  <a:lnTo>
                    <a:pt x="985" y="92"/>
                  </a:lnTo>
                  <a:lnTo>
                    <a:pt x="1002" y="84"/>
                  </a:lnTo>
                  <a:lnTo>
                    <a:pt x="1007" y="80"/>
                  </a:lnTo>
                  <a:lnTo>
                    <a:pt x="999" y="80"/>
                  </a:lnTo>
                  <a:lnTo>
                    <a:pt x="973" y="89"/>
                  </a:lnTo>
                  <a:lnTo>
                    <a:pt x="938" y="99"/>
                  </a:lnTo>
                  <a:lnTo>
                    <a:pt x="896" y="114"/>
                  </a:lnTo>
                  <a:lnTo>
                    <a:pt x="851" y="133"/>
                  </a:lnTo>
                  <a:lnTo>
                    <a:pt x="798" y="156"/>
                  </a:lnTo>
                  <a:lnTo>
                    <a:pt x="745" y="178"/>
                  </a:lnTo>
                  <a:lnTo>
                    <a:pt x="691" y="202"/>
                  </a:lnTo>
                  <a:lnTo>
                    <a:pt x="635" y="225"/>
                  </a:lnTo>
                  <a:lnTo>
                    <a:pt x="578" y="247"/>
                  </a:lnTo>
                  <a:lnTo>
                    <a:pt x="521" y="270"/>
                  </a:lnTo>
                  <a:lnTo>
                    <a:pt x="464" y="293"/>
                  </a:lnTo>
                  <a:lnTo>
                    <a:pt x="415" y="311"/>
                  </a:lnTo>
                  <a:lnTo>
                    <a:pt x="365" y="328"/>
                  </a:lnTo>
                  <a:lnTo>
                    <a:pt x="323" y="338"/>
                  </a:lnTo>
                  <a:lnTo>
                    <a:pt x="285" y="346"/>
                  </a:lnTo>
                  <a:lnTo>
                    <a:pt x="252" y="350"/>
                  </a:lnTo>
                  <a:lnTo>
                    <a:pt x="228" y="346"/>
                  </a:lnTo>
                  <a:lnTo>
                    <a:pt x="235" y="319"/>
                  </a:lnTo>
                  <a:lnTo>
                    <a:pt x="240" y="296"/>
                  </a:lnTo>
                  <a:lnTo>
                    <a:pt x="232" y="274"/>
                  </a:lnTo>
                  <a:lnTo>
                    <a:pt x="217" y="252"/>
                  </a:lnTo>
                  <a:lnTo>
                    <a:pt x="210" y="244"/>
                  </a:lnTo>
                  <a:lnTo>
                    <a:pt x="198" y="240"/>
                  </a:lnTo>
                  <a:lnTo>
                    <a:pt x="183" y="237"/>
                  </a:lnTo>
                  <a:lnTo>
                    <a:pt x="168" y="232"/>
                  </a:lnTo>
                  <a:lnTo>
                    <a:pt x="148" y="228"/>
                  </a:lnTo>
                  <a:lnTo>
                    <a:pt x="122" y="228"/>
                  </a:lnTo>
                  <a:lnTo>
                    <a:pt x="92" y="232"/>
                  </a:lnTo>
                  <a:lnTo>
                    <a:pt x="53" y="237"/>
                  </a:lnTo>
                  <a:lnTo>
                    <a:pt x="72" y="198"/>
                  </a:lnTo>
                  <a:lnTo>
                    <a:pt x="87" y="171"/>
                  </a:lnTo>
                  <a:lnTo>
                    <a:pt x="107" y="145"/>
                  </a:lnTo>
                  <a:lnTo>
                    <a:pt x="126" y="118"/>
                  </a:lnTo>
                  <a:lnTo>
                    <a:pt x="141" y="96"/>
                  </a:lnTo>
                  <a:lnTo>
                    <a:pt x="160" y="69"/>
                  </a:lnTo>
                  <a:lnTo>
                    <a:pt x="175" y="3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Freeform 91"/>
            <p:cNvSpPr>
              <a:spLocks/>
            </p:cNvSpPr>
            <p:nvPr/>
          </p:nvSpPr>
          <p:spPr bwMode="auto">
            <a:xfrm rot="696599">
              <a:off x="3650" y="850"/>
              <a:ext cx="628" cy="323"/>
            </a:xfrm>
            <a:custGeom>
              <a:avLst/>
              <a:gdLst>
                <a:gd name="T0" fmla="*/ 0 w 1885"/>
                <a:gd name="T1" fmla="*/ 108 h 968"/>
                <a:gd name="T2" fmla="*/ 208 w 1885"/>
                <a:gd name="T3" fmla="*/ 13 h 968"/>
                <a:gd name="T4" fmla="*/ 209 w 1885"/>
                <a:gd name="T5" fmla="*/ 0 h 968"/>
                <a:gd name="T6" fmla="*/ 0 w 1885"/>
                <a:gd name="T7" fmla="*/ 108 h 9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85" h="968">
                  <a:moveTo>
                    <a:pt x="0" y="968"/>
                  </a:moveTo>
                  <a:lnTo>
                    <a:pt x="1873" y="117"/>
                  </a:lnTo>
                  <a:lnTo>
                    <a:pt x="1885" y="0"/>
                  </a:lnTo>
                  <a:lnTo>
                    <a:pt x="0" y="968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Freeform 92"/>
            <p:cNvSpPr>
              <a:spLocks/>
            </p:cNvSpPr>
            <p:nvPr/>
          </p:nvSpPr>
          <p:spPr bwMode="auto">
            <a:xfrm rot="696599">
              <a:off x="3736" y="821"/>
              <a:ext cx="62" cy="94"/>
            </a:xfrm>
            <a:custGeom>
              <a:avLst/>
              <a:gdLst>
                <a:gd name="T0" fmla="*/ 7 w 185"/>
                <a:gd name="T1" fmla="*/ 0 h 281"/>
                <a:gd name="T2" fmla="*/ 7 w 185"/>
                <a:gd name="T3" fmla="*/ 0 h 281"/>
                <a:gd name="T4" fmla="*/ 6 w 185"/>
                <a:gd name="T5" fmla="*/ 1 h 281"/>
                <a:gd name="T6" fmla="*/ 5 w 185"/>
                <a:gd name="T7" fmla="*/ 3 h 281"/>
                <a:gd name="T8" fmla="*/ 5 w 185"/>
                <a:gd name="T9" fmla="*/ 4 h 281"/>
                <a:gd name="T10" fmla="*/ 5 w 185"/>
                <a:gd name="T11" fmla="*/ 5 h 281"/>
                <a:gd name="T12" fmla="*/ 4 w 185"/>
                <a:gd name="T13" fmla="*/ 6 h 281"/>
                <a:gd name="T14" fmla="*/ 3 w 185"/>
                <a:gd name="T15" fmla="*/ 8 h 281"/>
                <a:gd name="T16" fmla="*/ 2 w 185"/>
                <a:gd name="T17" fmla="*/ 10 h 281"/>
                <a:gd name="T18" fmla="*/ 1 w 185"/>
                <a:gd name="T19" fmla="*/ 11 h 281"/>
                <a:gd name="T20" fmla="*/ 0 w 185"/>
                <a:gd name="T21" fmla="*/ 12 h 281"/>
                <a:gd name="T22" fmla="*/ 0 w 185"/>
                <a:gd name="T23" fmla="*/ 15 h 281"/>
                <a:gd name="T24" fmla="*/ 0 w 185"/>
                <a:gd name="T25" fmla="*/ 19 h 281"/>
                <a:gd name="T26" fmla="*/ 1 w 185"/>
                <a:gd name="T27" fmla="*/ 23 h 281"/>
                <a:gd name="T28" fmla="*/ 2 w 185"/>
                <a:gd name="T29" fmla="*/ 26 h 281"/>
                <a:gd name="T30" fmla="*/ 2 w 185"/>
                <a:gd name="T31" fmla="*/ 27 h 281"/>
                <a:gd name="T32" fmla="*/ 2 w 185"/>
                <a:gd name="T33" fmla="*/ 28 h 281"/>
                <a:gd name="T34" fmla="*/ 2 w 185"/>
                <a:gd name="T35" fmla="*/ 28 h 281"/>
                <a:gd name="T36" fmla="*/ 2 w 185"/>
                <a:gd name="T37" fmla="*/ 29 h 281"/>
                <a:gd name="T38" fmla="*/ 3 w 185"/>
                <a:gd name="T39" fmla="*/ 29 h 281"/>
                <a:gd name="T40" fmla="*/ 5 w 185"/>
                <a:gd name="T41" fmla="*/ 30 h 281"/>
                <a:gd name="T42" fmla="*/ 7 w 185"/>
                <a:gd name="T43" fmla="*/ 30 h 281"/>
                <a:gd name="T44" fmla="*/ 9 w 185"/>
                <a:gd name="T45" fmla="*/ 31 h 281"/>
                <a:gd name="T46" fmla="*/ 11 w 185"/>
                <a:gd name="T47" fmla="*/ 31 h 281"/>
                <a:gd name="T48" fmla="*/ 13 w 185"/>
                <a:gd name="T49" fmla="*/ 31 h 281"/>
                <a:gd name="T50" fmla="*/ 15 w 185"/>
                <a:gd name="T51" fmla="*/ 31 h 281"/>
                <a:gd name="T52" fmla="*/ 17 w 185"/>
                <a:gd name="T53" fmla="*/ 31 h 281"/>
                <a:gd name="T54" fmla="*/ 18 w 185"/>
                <a:gd name="T55" fmla="*/ 31 h 281"/>
                <a:gd name="T56" fmla="*/ 18 w 185"/>
                <a:gd name="T57" fmla="*/ 31 h 281"/>
                <a:gd name="T58" fmla="*/ 19 w 185"/>
                <a:gd name="T59" fmla="*/ 31 h 281"/>
                <a:gd name="T60" fmla="*/ 19 w 185"/>
                <a:gd name="T61" fmla="*/ 31 h 281"/>
                <a:gd name="T62" fmla="*/ 20 w 185"/>
                <a:gd name="T63" fmla="*/ 31 h 281"/>
                <a:gd name="T64" fmla="*/ 21 w 185"/>
                <a:gd name="T65" fmla="*/ 31 h 281"/>
                <a:gd name="T66" fmla="*/ 18 w 185"/>
                <a:gd name="T67" fmla="*/ 31 h 281"/>
                <a:gd name="T68" fmla="*/ 15 w 185"/>
                <a:gd name="T69" fmla="*/ 30 h 281"/>
                <a:gd name="T70" fmla="*/ 13 w 185"/>
                <a:gd name="T71" fmla="*/ 30 h 281"/>
                <a:gd name="T72" fmla="*/ 11 w 185"/>
                <a:gd name="T73" fmla="*/ 29 h 281"/>
                <a:gd name="T74" fmla="*/ 9 w 185"/>
                <a:gd name="T75" fmla="*/ 27 h 281"/>
                <a:gd name="T76" fmla="*/ 7 w 185"/>
                <a:gd name="T77" fmla="*/ 26 h 281"/>
                <a:gd name="T78" fmla="*/ 6 w 185"/>
                <a:gd name="T79" fmla="*/ 24 h 281"/>
                <a:gd name="T80" fmla="*/ 5 w 185"/>
                <a:gd name="T81" fmla="*/ 22 h 281"/>
                <a:gd name="T82" fmla="*/ 4 w 185"/>
                <a:gd name="T83" fmla="*/ 17 h 281"/>
                <a:gd name="T84" fmla="*/ 4 w 185"/>
                <a:gd name="T85" fmla="*/ 11 h 281"/>
                <a:gd name="T86" fmla="*/ 5 w 185"/>
                <a:gd name="T87" fmla="*/ 6 h 281"/>
                <a:gd name="T88" fmla="*/ 7 w 185"/>
                <a:gd name="T89" fmla="*/ 0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5" h="281">
                  <a:moveTo>
                    <a:pt x="67" y="0"/>
                  </a:moveTo>
                  <a:lnTo>
                    <a:pt x="6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5" y="34"/>
                  </a:lnTo>
                  <a:lnTo>
                    <a:pt x="42" y="46"/>
                  </a:lnTo>
                  <a:lnTo>
                    <a:pt x="37" y="58"/>
                  </a:lnTo>
                  <a:lnTo>
                    <a:pt x="25" y="73"/>
                  </a:lnTo>
                  <a:lnTo>
                    <a:pt x="18" y="88"/>
                  </a:lnTo>
                  <a:lnTo>
                    <a:pt x="10" y="100"/>
                  </a:lnTo>
                  <a:lnTo>
                    <a:pt x="3" y="110"/>
                  </a:lnTo>
                  <a:lnTo>
                    <a:pt x="0" y="133"/>
                  </a:lnTo>
                  <a:lnTo>
                    <a:pt x="3" y="172"/>
                  </a:lnTo>
                  <a:lnTo>
                    <a:pt x="7" y="209"/>
                  </a:lnTo>
                  <a:lnTo>
                    <a:pt x="15" y="232"/>
                  </a:lnTo>
                  <a:lnTo>
                    <a:pt x="18" y="244"/>
                  </a:lnTo>
                  <a:lnTo>
                    <a:pt x="22" y="248"/>
                  </a:lnTo>
                  <a:lnTo>
                    <a:pt x="22" y="251"/>
                  </a:lnTo>
                  <a:lnTo>
                    <a:pt x="22" y="256"/>
                  </a:lnTo>
                  <a:lnTo>
                    <a:pt x="30" y="263"/>
                  </a:lnTo>
                  <a:lnTo>
                    <a:pt x="49" y="270"/>
                  </a:lnTo>
                  <a:lnTo>
                    <a:pt x="64" y="273"/>
                  </a:lnTo>
                  <a:lnTo>
                    <a:pt x="82" y="278"/>
                  </a:lnTo>
                  <a:lnTo>
                    <a:pt x="101" y="278"/>
                  </a:lnTo>
                  <a:lnTo>
                    <a:pt x="116" y="281"/>
                  </a:lnTo>
                  <a:lnTo>
                    <a:pt x="136" y="281"/>
                  </a:lnTo>
                  <a:lnTo>
                    <a:pt x="148" y="281"/>
                  </a:lnTo>
                  <a:lnTo>
                    <a:pt x="158" y="281"/>
                  </a:lnTo>
                  <a:lnTo>
                    <a:pt x="163" y="281"/>
                  </a:lnTo>
                  <a:lnTo>
                    <a:pt x="166" y="281"/>
                  </a:lnTo>
                  <a:lnTo>
                    <a:pt x="173" y="281"/>
                  </a:lnTo>
                  <a:lnTo>
                    <a:pt x="178" y="281"/>
                  </a:lnTo>
                  <a:lnTo>
                    <a:pt x="185" y="281"/>
                  </a:lnTo>
                  <a:lnTo>
                    <a:pt x="158" y="278"/>
                  </a:lnTo>
                  <a:lnTo>
                    <a:pt x="136" y="273"/>
                  </a:lnTo>
                  <a:lnTo>
                    <a:pt x="113" y="266"/>
                  </a:lnTo>
                  <a:lnTo>
                    <a:pt x="98" y="256"/>
                  </a:lnTo>
                  <a:lnTo>
                    <a:pt x="82" y="244"/>
                  </a:lnTo>
                  <a:lnTo>
                    <a:pt x="67" y="232"/>
                  </a:lnTo>
                  <a:lnTo>
                    <a:pt x="57" y="217"/>
                  </a:lnTo>
                  <a:lnTo>
                    <a:pt x="49" y="199"/>
                  </a:lnTo>
                  <a:lnTo>
                    <a:pt x="37" y="149"/>
                  </a:lnTo>
                  <a:lnTo>
                    <a:pt x="37" y="100"/>
                  </a:lnTo>
                  <a:lnTo>
                    <a:pt x="45" y="5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2B0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Freeform 93"/>
            <p:cNvSpPr>
              <a:spLocks/>
            </p:cNvSpPr>
            <p:nvPr/>
          </p:nvSpPr>
          <p:spPr bwMode="auto">
            <a:xfrm rot="696599">
              <a:off x="4148" y="1332"/>
              <a:ext cx="266" cy="207"/>
            </a:xfrm>
            <a:custGeom>
              <a:avLst/>
              <a:gdLst>
                <a:gd name="T0" fmla="*/ 0 w 797"/>
                <a:gd name="T1" fmla="*/ 10 h 619"/>
                <a:gd name="T2" fmla="*/ 7 w 797"/>
                <a:gd name="T3" fmla="*/ 9 h 619"/>
                <a:gd name="T4" fmla="*/ 14 w 797"/>
                <a:gd name="T5" fmla="*/ 9 h 619"/>
                <a:gd name="T6" fmla="*/ 21 w 797"/>
                <a:gd name="T7" fmla="*/ 9 h 619"/>
                <a:gd name="T8" fmla="*/ 28 w 797"/>
                <a:gd name="T9" fmla="*/ 9 h 619"/>
                <a:gd name="T10" fmla="*/ 35 w 797"/>
                <a:gd name="T11" fmla="*/ 8 h 619"/>
                <a:gd name="T12" fmla="*/ 42 w 797"/>
                <a:gd name="T13" fmla="*/ 8 h 619"/>
                <a:gd name="T14" fmla="*/ 49 w 797"/>
                <a:gd name="T15" fmla="*/ 8 h 619"/>
                <a:gd name="T16" fmla="*/ 57 w 797"/>
                <a:gd name="T17" fmla="*/ 8 h 619"/>
                <a:gd name="T18" fmla="*/ 60 w 797"/>
                <a:gd name="T19" fmla="*/ 8 h 619"/>
                <a:gd name="T20" fmla="*/ 63 w 797"/>
                <a:gd name="T21" fmla="*/ 8 h 619"/>
                <a:gd name="T22" fmla="*/ 66 w 797"/>
                <a:gd name="T23" fmla="*/ 8 h 619"/>
                <a:gd name="T24" fmla="*/ 68 w 797"/>
                <a:gd name="T25" fmla="*/ 8 h 619"/>
                <a:gd name="T26" fmla="*/ 71 w 797"/>
                <a:gd name="T27" fmla="*/ 8 h 619"/>
                <a:gd name="T28" fmla="*/ 73 w 797"/>
                <a:gd name="T29" fmla="*/ 7 h 619"/>
                <a:gd name="T30" fmla="*/ 74 w 797"/>
                <a:gd name="T31" fmla="*/ 7 h 619"/>
                <a:gd name="T32" fmla="*/ 74 w 797"/>
                <a:gd name="T33" fmla="*/ 7 h 619"/>
                <a:gd name="T34" fmla="*/ 78 w 797"/>
                <a:gd name="T35" fmla="*/ 0 h 619"/>
                <a:gd name="T36" fmla="*/ 79 w 797"/>
                <a:gd name="T37" fmla="*/ 1 h 619"/>
                <a:gd name="T38" fmla="*/ 81 w 797"/>
                <a:gd name="T39" fmla="*/ 5 h 619"/>
                <a:gd name="T40" fmla="*/ 82 w 797"/>
                <a:gd name="T41" fmla="*/ 9 h 619"/>
                <a:gd name="T42" fmla="*/ 84 w 797"/>
                <a:gd name="T43" fmla="*/ 13 h 619"/>
                <a:gd name="T44" fmla="*/ 86 w 797"/>
                <a:gd name="T45" fmla="*/ 22 h 619"/>
                <a:gd name="T46" fmla="*/ 88 w 797"/>
                <a:gd name="T47" fmla="*/ 32 h 619"/>
                <a:gd name="T48" fmla="*/ 88 w 797"/>
                <a:gd name="T49" fmla="*/ 42 h 619"/>
                <a:gd name="T50" fmla="*/ 89 w 797"/>
                <a:gd name="T51" fmla="*/ 51 h 619"/>
                <a:gd name="T52" fmla="*/ 87 w 797"/>
                <a:gd name="T53" fmla="*/ 69 h 619"/>
                <a:gd name="T54" fmla="*/ 86 w 797"/>
                <a:gd name="T55" fmla="*/ 63 h 619"/>
                <a:gd name="T56" fmla="*/ 85 w 797"/>
                <a:gd name="T57" fmla="*/ 55 h 619"/>
                <a:gd name="T58" fmla="*/ 85 w 797"/>
                <a:gd name="T59" fmla="*/ 45 h 619"/>
                <a:gd name="T60" fmla="*/ 83 w 797"/>
                <a:gd name="T61" fmla="*/ 36 h 619"/>
                <a:gd name="T62" fmla="*/ 82 w 797"/>
                <a:gd name="T63" fmla="*/ 27 h 619"/>
                <a:gd name="T64" fmla="*/ 80 w 797"/>
                <a:gd name="T65" fmla="*/ 20 h 619"/>
                <a:gd name="T66" fmla="*/ 77 w 797"/>
                <a:gd name="T67" fmla="*/ 15 h 619"/>
                <a:gd name="T68" fmla="*/ 72 w 797"/>
                <a:gd name="T69" fmla="*/ 13 h 619"/>
                <a:gd name="T70" fmla="*/ 69 w 797"/>
                <a:gd name="T71" fmla="*/ 13 h 619"/>
                <a:gd name="T72" fmla="*/ 65 w 797"/>
                <a:gd name="T73" fmla="*/ 12 h 619"/>
                <a:gd name="T74" fmla="*/ 61 w 797"/>
                <a:gd name="T75" fmla="*/ 12 h 619"/>
                <a:gd name="T76" fmla="*/ 56 w 797"/>
                <a:gd name="T77" fmla="*/ 12 h 619"/>
                <a:gd name="T78" fmla="*/ 52 w 797"/>
                <a:gd name="T79" fmla="*/ 12 h 619"/>
                <a:gd name="T80" fmla="*/ 47 w 797"/>
                <a:gd name="T81" fmla="*/ 11 h 619"/>
                <a:gd name="T82" fmla="*/ 42 w 797"/>
                <a:gd name="T83" fmla="*/ 11 h 619"/>
                <a:gd name="T84" fmla="*/ 37 w 797"/>
                <a:gd name="T85" fmla="*/ 11 h 619"/>
                <a:gd name="T86" fmla="*/ 32 w 797"/>
                <a:gd name="T87" fmla="*/ 11 h 619"/>
                <a:gd name="T88" fmla="*/ 27 w 797"/>
                <a:gd name="T89" fmla="*/ 11 h 619"/>
                <a:gd name="T90" fmla="*/ 22 w 797"/>
                <a:gd name="T91" fmla="*/ 11 h 619"/>
                <a:gd name="T92" fmla="*/ 18 w 797"/>
                <a:gd name="T93" fmla="*/ 10 h 619"/>
                <a:gd name="T94" fmla="*/ 13 w 797"/>
                <a:gd name="T95" fmla="*/ 10 h 619"/>
                <a:gd name="T96" fmla="*/ 8 w 797"/>
                <a:gd name="T97" fmla="*/ 10 h 619"/>
                <a:gd name="T98" fmla="*/ 4 w 797"/>
                <a:gd name="T99" fmla="*/ 10 h 619"/>
                <a:gd name="T100" fmla="*/ 0 w 797"/>
                <a:gd name="T101" fmla="*/ 10 h 6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797" h="619">
                  <a:moveTo>
                    <a:pt x="0" y="87"/>
                  </a:moveTo>
                  <a:lnTo>
                    <a:pt x="64" y="84"/>
                  </a:lnTo>
                  <a:lnTo>
                    <a:pt x="126" y="84"/>
                  </a:lnTo>
                  <a:lnTo>
                    <a:pt x="190" y="79"/>
                  </a:lnTo>
                  <a:lnTo>
                    <a:pt x="251" y="79"/>
                  </a:lnTo>
                  <a:lnTo>
                    <a:pt x="316" y="76"/>
                  </a:lnTo>
                  <a:lnTo>
                    <a:pt x="380" y="76"/>
                  </a:lnTo>
                  <a:lnTo>
                    <a:pt x="444" y="76"/>
                  </a:lnTo>
                  <a:lnTo>
                    <a:pt x="509" y="76"/>
                  </a:lnTo>
                  <a:lnTo>
                    <a:pt x="536" y="76"/>
                  </a:lnTo>
                  <a:lnTo>
                    <a:pt x="563" y="76"/>
                  </a:lnTo>
                  <a:lnTo>
                    <a:pt x="589" y="72"/>
                  </a:lnTo>
                  <a:lnTo>
                    <a:pt x="615" y="69"/>
                  </a:lnTo>
                  <a:lnTo>
                    <a:pt x="634" y="69"/>
                  </a:lnTo>
                  <a:lnTo>
                    <a:pt x="654" y="64"/>
                  </a:lnTo>
                  <a:lnTo>
                    <a:pt x="664" y="64"/>
                  </a:lnTo>
                  <a:lnTo>
                    <a:pt x="669" y="64"/>
                  </a:lnTo>
                  <a:lnTo>
                    <a:pt x="703" y="0"/>
                  </a:lnTo>
                  <a:lnTo>
                    <a:pt x="711" y="12"/>
                  </a:lnTo>
                  <a:lnTo>
                    <a:pt x="726" y="42"/>
                  </a:lnTo>
                  <a:lnTo>
                    <a:pt x="740" y="84"/>
                  </a:lnTo>
                  <a:lnTo>
                    <a:pt x="755" y="118"/>
                  </a:lnTo>
                  <a:lnTo>
                    <a:pt x="775" y="194"/>
                  </a:lnTo>
                  <a:lnTo>
                    <a:pt x="790" y="284"/>
                  </a:lnTo>
                  <a:lnTo>
                    <a:pt x="794" y="375"/>
                  </a:lnTo>
                  <a:lnTo>
                    <a:pt x="797" y="456"/>
                  </a:lnTo>
                  <a:lnTo>
                    <a:pt x="779" y="619"/>
                  </a:lnTo>
                  <a:lnTo>
                    <a:pt x="772" y="562"/>
                  </a:lnTo>
                  <a:lnTo>
                    <a:pt x="767" y="490"/>
                  </a:lnTo>
                  <a:lnTo>
                    <a:pt x="760" y="407"/>
                  </a:lnTo>
                  <a:lnTo>
                    <a:pt x="748" y="323"/>
                  </a:lnTo>
                  <a:lnTo>
                    <a:pt x="738" y="244"/>
                  </a:lnTo>
                  <a:lnTo>
                    <a:pt x="718" y="178"/>
                  </a:lnTo>
                  <a:lnTo>
                    <a:pt x="688" y="133"/>
                  </a:lnTo>
                  <a:lnTo>
                    <a:pt x="649" y="118"/>
                  </a:lnTo>
                  <a:lnTo>
                    <a:pt x="619" y="114"/>
                  </a:lnTo>
                  <a:lnTo>
                    <a:pt x="582" y="111"/>
                  </a:lnTo>
                  <a:lnTo>
                    <a:pt x="548" y="111"/>
                  </a:lnTo>
                  <a:lnTo>
                    <a:pt x="506" y="106"/>
                  </a:lnTo>
                  <a:lnTo>
                    <a:pt x="464" y="106"/>
                  </a:lnTo>
                  <a:lnTo>
                    <a:pt x="422" y="103"/>
                  </a:lnTo>
                  <a:lnTo>
                    <a:pt x="380" y="103"/>
                  </a:lnTo>
                  <a:lnTo>
                    <a:pt x="334" y="103"/>
                  </a:lnTo>
                  <a:lnTo>
                    <a:pt x="289" y="99"/>
                  </a:lnTo>
                  <a:lnTo>
                    <a:pt x="247" y="99"/>
                  </a:lnTo>
                  <a:lnTo>
                    <a:pt x="202" y="99"/>
                  </a:lnTo>
                  <a:lnTo>
                    <a:pt x="160" y="94"/>
                  </a:lnTo>
                  <a:lnTo>
                    <a:pt x="118" y="94"/>
                  </a:lnTo>
                  <a:lnTo>
                    <a:pt x="76" y="91"/>
                  </a:lnTo>
                  <a:lnTo>
                    <a:pt x="38" y="91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Freeform 94"/>
            <p:cNvSpPr>
              <a:spLocks/>
            </p:cNvSpPr>
            <p:nvPr/>
          </p:nvSpPr>
          <p:spPr bwMode="auto">
            <a:xfrm rot="696599">
              <a:off x="3754" y="1344"/>
              <a:ext cx="440" cy="201"/>
            </a:xfrm>
            <a:custGeom>
              <a:avLst/>
              <a:gdLst>
                <a:gd name="T0" fmla="*/ 6 w 1319"/>
                <a:gd name="T1" fmla="*/ 0 h 604"/>
                <a:gd name="T2" fmla="*/ 3 w 1319"/>
                <a:gd name="T3" fmla="*/ 7 h 604"/>
                <a:gd name="T4" fmla="*/ 1 w 1319"/>
                <a:gd name="T5" fmla="*/ 14 h 604"/>
                <a:gd name="T6" fmla="*/ 0 w 1319"/>
                <a:gd name="T7" fmla="*/ 19 h 604"/>
                <a:gd name="T8" fmla="*/ 1 w 1319"/>
                <a:gd name="T9" fmla="*/ 25 h 604"/>
                <a:gd name="T10" fmla="*/ 4 w 1319"/>
                <a:gd name="T11" fmla="*/ 30 h 604"/>
                <a:gd name="T12" fmla="*/ 8 w 1319"/>
                <a:gd name="T13" fmla="*/ 34 h 604"/>
                <a:gd name="T14" fmla="*/ 13 w 1319"/>
                <a:gd name="T15" fmla="*/ 38 h 604"/>
                <a:gd name="T16" fmla="*/ 20 w 1319"/>
                <a:gd name="T17" fmla="*/ 41 h 604"/>
                <a:gd name="T18" fmla="*/ 28 w 1319"/>
                <a:gd name="T19" fmla="*/ 44 h 604"/>
                <a:gd name="T20" fmla="*/ 36 w 1319"/>
                <a:gd name="T21" fmla="*/ 46 h 604"/>
                <a:gd name="T22" fmla="*/ 44 w 1319"/>
                <a:gd name="T23" fmla="*/ 48 h 604"/>
                <a:gd name="T24" fmla="*/ 52 w 1319"/>
                <a:gd name="T25" fmla="*/ 51 h 604"/>
                <a:gd name="T26" fmla="*/ 60 w 1319"/>
                <a:gd name="T27" fmla="*/ 53 h 604"/>
                <a:gd name="T28" fmla="*/ 68 w 1319"/>
                <a:gd name="T29" fmla="*/ 54 h 604"/>
                <a:gd name="T30" fmla="*/ 77 w 1319"/>
                <a:gd name="T31" fmla="*/ 56 h 604"/>
                <a:gd name="T32" fmla="*/ 85 w 1319"/>
                <a:gd name="T33" fmla="*/ 58 h 604"/>
                <a:gd name="T34" fmla="*/ 94 w 1319"/>
                <a:gd name="T35" fmla="*/ 59 h 604"/>
                <a:gd name="T36" fmla="*/ 101 w 1319"/>
                <a:gd name="T37" fmla="*/ 60 h 604"/>
                <a:gd name="T38" fmla="*/ 109 w 1319"/>
                <a:gd name="T39" fmla="*/ 62 h 604"/>
                <a:gd name="T40" fmla="*/ 117 w 1319"/>
                <a:gd name="T41" fmla="*/ 63 h 604"/>
                <a:gd name="T42" fmla="*/ 124 w 1319"/>
                <a:gd name="T43" fmla="*/ 64 h 604"/>
                <a:gd name="T44" fmla="*/ 131 w 1319"/>
                <a:gd name="T45" fmla="*/ 65 h 604"/>
                <a:gd name="T46" fmla="*/ 137 w 1319"/>
                <a:gd name="T47" fmla="*/ 66 h 604"/>
                <a:gd name="T48" fmla="*/ 143 w 1319"/>
                <a:gd name="T49" fmla="*/ 67 h 604"/>
                <a:gd name="T50" fmla="*/ 146 w 1319"/>
                <a:gd name="T51" fmla="*/ 67 h 604"/>
                <a:gd name="T52" fmla="*/ 147 w 1319"/>
                <a:gd name="T53" fmla="*/ 67 h 604"/>
                <a:gd name="T54" fmla="*/ 146 w 1319"/>
                <a:gd name="T55" fmla="*/ 67 h 604"/>
                <a:gd name="T56" fmla="*/ 144 w 1319"/>
                <a:gd name="T57" fmla="*/ 66 h 604"/>
                <a:gd name="T58" fmla="*/ 140 w 1319"/>
                <a:gd name="T59" fmla="*/ 66 h 604"/>
                <a:gd name="T60" fmla="*/ 136 w 1319"/>
                <a:gd name="T61" fmla="*/ 65 h 604"/>
                <a:gd name="T62" fmla="*/ 130 w 1319"/>
                <a:gd name="T63" fmla="*/ 64 h 604"/>
                <a:gd name="T64" fmla="*/ 123 w 1319"/>
                <a:gd name="T65" fmla="*/ 62 h 604"/>
                <a:gd name="T66" fmla="*/ 116 w 1319"/>
                <a:gd name="T67" fmla="*/ 61 h 604"/>
                <a:gd name="T68" fmla="*/ 108 w 1319"/>
                <a:gd name="T69" fmla="*/ 59 h 604"/>
                <a:gd name="T70" fmla="*/ 100 w 1319"/>
                <a:gd name="T71" fmla="*/ 57 h 604"/>
                <a:gd name="T72" fmla="*/ 91 w 1319"/>
                <a:gd name="T73" fmla="*/ 55 h 604"/>
                <a:gd name="T74" fmla="*/ 83 w 1319"/>
                <a:gd name="T75" fmla="*/ 53 h 604"/>
                <a:gd name="T76" fmla="*/ 74 w 1319"/>
                <a:gd name="T77" fmla="*/ 51 h 604"/>
                <a:gd name="T78" fmla="*/ 65 w 1319"/>
                <a:gd name="T79" fmla="*/ 49 h 604"/>
                <a:gd name="T80" fmla="*/ 56 w 1319"/>
                <a:gd name="T81" fmla="*/ 46 h 604"/>
                <a:gd name="T82" fmla="*/ 49 w 1319"/>
                <a:gd name="T83" fmla="*/ 45 h 604"/>
                <a:gd name="T84" fmla="*/ 44 w 1319"/>
                <a:gd name="T85" fmla="*/ 43 h 604"/>
                <a:gd name="T86" fmla="*/ 38 w 1319"/>
                <a:gd name="T87" fmla="*/ 41 h 604"/>
                <a:gd name="T88" fmla="*/ 33 w 1319"/>
                <a:gd name="T89" fmla="*/ 39 h 604"/>
                <a:gd name="T90" fmla="*/ 28 w 1319"/>
                <a:gd name="T91" fmla="*/ 37 h 604"/>
                <a:gd name="T92" fmla="*/ 24 w 1319"/>
                <a:gd name="T93" fmla="*/ 35 h 604"/>
                <a:gd name="T94" fmla="*/ 19 w 1319"/>
                <a:gd name="T95" fmla="*/ 34 h 604"/>
                <a:gd name="T96" fmla="*/ 16 w 1319"/>
                <a:gd name="T97" fmla="*/ 32 h 604"/>
                <a:gd name="T98" fmla="*/ 10 w 1319"/>
                <a:gd name="T99" fmla="*/ 25 h 604"/>
                <a:gd name="T100" fmla="*/ 7 w 1319"/>
                <a:gd name="T101" fmla="*/ 17 h 604"/>
                <a:gd name="T102" fmla="*/ 6 w 1319"/>
                <a:gd name="T103" fmla="*/ 8 h 604"/>
                <a:gd name="T104" fmla="*/ 6 w 1319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19" h="604">
                  <a:moveTo>
                    <a:pt x="54" y="0"/>
                  </a:moveTo>
                  <a:lnTo>
                    <a:pt x="23" y="61"/>
                  </a:lnTo>
                  <a:lnTo>
                    <a:pt x="5" y="122"/>
                  </a:lnTo>
                  <a:lnTo>
                    <a:pt x="0" y="175"/>
                  </a:lnTo>
                  <a:lnTo>
                    <a:pt x="8" y="224"/>
                  </a:lnTo>
                  <a:lnTo>
                    <a:pt x="32" y="270"/>
                  </a:lnTo>
                  <a:lnTo>
                    <a:pt x="69" y="308"/>
                  </a:lnTo>
                  <a:lnTo>
                    <a:pt x="118" y="342"/>
                  </a:lnTo>
                  <a:lnTo>
                    <a:pt x="183" y="372"/>
                  </a:lnTo>
                  <a:lnTo>
                    <a:pt x="251" y="395"/>
                  </a:lnTo>
                  <a:lnTo>
                    <a:pt x="323" y="418"/>
                  </a:lnTo>
                  <a:lnTo>
                    <a:pt x="395" y="436"/>
                  </a:lnTo>
                  <a:lnTo>
                    <a:pt x="468" y="456"/>
                  </a:lnTo>
                  <a:lnTo>
                    <a:pt x="543" y="475"/>
                  </a:lnTo>
                  <a:lnTo>
                    <a:pt x="616" y="490"/>
                  </a:lnTo>
                  <a:lnTo>
                    <a:pt x="691" y="505"/>
                  </a:lnTo>
                  <a:lnTo>
                    <a:pt x="767" y="520"/>
                  </a:lnTo>
                  <a:lnTo>
                    <a:pt x="841" y="532"/>
                  </a:lnTo>
                  <a:lnTo>
                    <a:pt x="912" y="544"/>
                  </a:lnTo>
                  <a:lnTo>
                    <a:pt x="984" y="555"/>
                  </a:lnTo>
                  <a:lnTo>
                    <a:pt x="1049" y="567"/>
                  </a:lnTo>
                  <a:lnTo>
                    <a:pt x="1113" y="574"/>
                  </a:lnTo>
                  <a:lnTo>
                    <a:pt x="1179" y="585"/>
                  </a:lnTo>
                  <a:lnTo>
                    <a:pt x="1235" y="593"/>
                  </a:lnTo>
                  <a:lnTo>
                    <a:pt x="1288" y="601"/>
                  </a:lnTo>
                  <a:lnTo>
                    <a:pt x="1312" y="604"/>
                  </a:lnTo>
                  <a:lnTo>
                    <a:pt x="1319" y="604"/>
                  </a:lnTo>
                  <a:lnTo>
                    <a:pt x="1312" y="601"/>
                  </a:lnTo>
                  <a:lnTo>
                    <a:pt x="1292" y="596"/>
                  </a:lnTo>
                  <a:lnTo>
                    <a:pt x="1262" y="593"/>
                  </a:lnTo>
                  <a:lnTo>
                    <a:pt x="1220" y="585"/>
                  </a:lnTo>
                  <a:lnTo>
                    <a:pt x="1171" y="574"/>
                  </a:lnTo>
                  <a:lnTo>
                    <a:pt x="1110" y="562"/>
                  </a:lnTo>
                  <a:lnTo>
                    <a:pt x="1046" y="547"/>
                  </a:lnTo>
                  <a:lnTo>
                    <a:pt x="972" y="532"/>
                  </a:lnTo>
                  <a:lnTo>
                    <a:pt x="900" y="517"/>
                  </a:lnTo>
                  <a:lnTo>
                    <a:pt x="821" y="498"/>
                  </a:lnTo>
                  <a:lnTo>
                    <a:pt x="742" y="478"/>
                  </a:lnTo>
                  <a:lnTo>
                    <a:pt x="661" y="460"/>
                  </a:lnTo>
                  <a:lnTo>
                    <a:pt x="582" y="441"/>
                  </a:lnTo>
                  <a:lnTo>
                    <a:pt x="501" y="418"/>
                  </a:lnTo>
                  <a:lnTo>
                    <a:pt x="444" y="404"/>
                  </a:lnTo>
                  <a:lnTo>
                    <a:pt x="392" y="387"/>
                  </a:lnTo>
                  <a:lnTo>
                    <a:pt x="343" y="369"/>
                  </a:lnTo>
                  <a:lnTo>
                    <a:pt x="296" y="354"/>
                  </a:lnTo>
                  <a:lnTo>
                    <a:pt x="251" y="338"/>
                  </a:lnTo>
                  <a:lnTo>
                    <a:pt x="212" y="320"/>
                  </a:lnTo>
                  <a:lnTo>
                    <a:pt x="175" y="303"/>
                  </a:lnTo>
                  <a:lnTo>
                    <a:pt x="145" y="288"/>
                  </a:lnTo>
                  <a:lnTo>
                    <a:pt x="88" y="229"/>
                  </a:lnTo>
                  <a:lnTo>
                    <a:pt x="61" y="155"/>
                  </a:lnTo>
                  <a:lnTo>
                    <a:pt x="54" y="7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A5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Freeform 95"/>
            <p:cNvSpPr>
              <a:spLocks/>
            </p:cNvSpPr>
            <p:nvPr/>
          </p:nvSpPr>
          <p:spPr bwMode="auto">
            <a:xfrm rot="696599">
              <a:off x="3576" y="1298"/>
              <a:ext cx="806" cy="364"/>
            </a:xfrm>
            <a:custGeom>
              <a:avLst/>
              <a:gdLst>
                <a:gd name="T0" fmla="*/ 25 w 2417"/>
                <a:gd name="T1" fmla="*/ 7 h 1093"/>
                <a:gd name="T2" fmla="*/ 17 w 2417"/>
                <a:gd name="T3" fmla="*/ 19 h 1093"/>
                <a:gd name="T4" fmla="*/ 13 w 2417"/>
                <a:gd name="T5" fmla="*/ 30 h 1093"/>
                <a:gd name="T6" fmla="*/ 13 w 2417"/>
                <a:gd name="T7" fmla="*/ 46 h 1093"/>
                <a:gd name="T8" fmla="*/ 17 w 2417"/>
                <a:gd name="T9" fmla="*/ 57 h 1093"/>
                <a:gd name="T10" fmla="*/ 21 w 2417"/>
                <a:gd name="T11" fmla="*/ 56 h 1093"/>
                <a:gd name="T12" fmla="*/ 25 w 2417"/>
                <a:gd name="T13" fmla="*/ 56 h 1093"/>
                <a:gd name="T14" fmla="*/ 29 w 2417"/>
                <a:gd name="T15" fmla="*/ 55 h 1093"/>
                <a:gd name="T16" fmla="*/ 32 w 2417"/>
                <a:gd name="T17" fmla="*/ 56 h 1093"/>
                <a:gd name="T18" fmla="*/ 32 w 2417"/>
                <a:gd name="T19" fmla="*/ 60 h 1093"/>
                <a:gd name="T20" fmla="*/ 33 w 2417"/>
                <a:gd name="T21" fmla="*/ 66 h 1093"/>
                <a:gd name="T22" fmla="*/ 43 w 2417"/>
                <a:gd name="T23" fmla="*/ 73 h 1093"/>
                <a:gd name="T24" fmla="*/ 62 w 2417"/>
                <a:gd name="T25" fmla="*/ 81 h 1093"/>
                <a:gd name="T26" fmla="*/ 86 w 2417"/>
                <a:gd name="T27" fmla="*/ 88 h 1093"/>
                <a:gd name="T28" fmla="*/ 112 w 2417"/>
                <a:gd name="T29" fmla="*/ 96 h 1093"/>
                <a:gd name="T30" fmla="*/ 138 w 2417"/>
                <a:gd name="T31" fmla="*/ 103 h 1093"/>
                <a:gd name="T32" fmla="*/ 160 w 2417"/>
                <a:gd name="T33" fmla="*/ 108 h 1093"/>
                <a:gd name="T34" fmla="*/ 175 w 2417"/>
                <a:gd name="T35" fmla="*/ 112 h 1093"/>
                <a:gd name="T36" fmla="*/ 187 w 2417"/>
                <a:gd name="T37" fmla="*/ 114 h 1093"/>
                <a:gd name="T38" fmla="*/ 202 w 2417"/>
                <a:gd name="T39" fmla="*/ 116 h 1093"/>
                <a:gd name="T40" fmla="*/ 217 w 2417"/>
                <a:gd name="T41" fmla="*/ 116 h 1093"/>
                <a:gd name="T42" fmla="*/ 231 w 2417"/>
                <a:gd name="T43" fmla="*/ 115 h 1093"/>
                <a:gd name="T44" fmla="*/ 239 w 2417"/>
                <a:gd name="T45" fmla="*/ 113 h 1093"/>
                <a:gd name="T46" fmla="*/ 243 w 2417"/>
                <a:gd name="T47" fmla="*/ 112 h 1093"/>
                <a:gd name="T48" fmla="*/ 248 w 2417"/>
                <a:gd name="T49" fmla="*/ 110 h 1093"/>
                <a:gd name="T50" fmla="*/ 253 w 2417"/>
                <a:gd name="T51" fmla="*/ 108 h 1093"/>
                <a:gd name="T52" fmla="*/ 257 w 2417"/>
                <a:gd name="T53" fmla="*/ 106 h 1093"/>
                <a:gd name="T54" fmla="*/ 261 w 2417"/>
                <a:gd name="T55" fmla="*/ 105 h 1093"/>
                <a:gd name="T56" fmla="*/ 264 w 2417"/>
                <a:gd name="T57" fmla="*/ 103 h 1093"/>
                <a:gd name="T58" fmla="*/ 267 w 2417"/>
                <a:gd name="T59" fmla="*/ 102 h 1093"/>
                <a:gd name="T60" fmla="*/ 259 w 2417"/>
                <a:gd name="T61" fmla="*/ 110 h 1093"/>
                <a:gd name="T62" fmla="*/ 233 w 2417"/>
                <a:gd name="T63" fmla="*/ 120 h 1093"/>
                <a:gd name="T64" fmla="*/ 200 w 2417"/>
                <a:gd name="T65" fmla="*/ 121 h 1093"/>
                <a:gd name="T66" fmla="*/ 162 w 2417"/>
                <a:gd name="T67" fmla="*/ 117 h 1093"/>
                <a:gd name="T68" fmla="*/ 121 w 2417"/>
                <a:gd name="T69" fmla="*/ 108 h 1093"/>
                <a:gd name="T70" fmla="*/ 81 w 2417"/>
                <a:gd name="T71" fmla="*/ 95 h 1093"/>
                <a:gd name="T72" fmla="*/ 44 w 2417"/>
                <a:gd name="T73" fmla="*/ 82 h 1093"/>
                <a:gd name="T74" fmla="*/ 13 w 2417"/>
                <a:gd name="T75" fmla="*/ 68 h 1093"/>
                <a:gd name="T76" fmla="*/ 4 w 2417"/>
                <a:gd name="T77" fmla="*/ 54 h 1093"/>
                <a:gd name="T78" fmla="*/ 6 w 2417"/>
                <a:gd name="T79" fmla="*/ 32 h 1093"/>
                <a:gd name="T80" fmla="*/ 5 w 2417"/>
                <a:gd name="T81" fmla="*/ 15 h 1093"/>
                <a:gd name="T82" fmla="*/ 11 w 2417"/>
                <a:gd name="T83" fmla="*/ 10 h 1093"/>
                <a:gd name="T84" fmla="*/ 19 w 2417"/>
                <a:gd name="T85" fmla="*/ 6 h 1093"/>
                <a:gd name="T86" fmla="*/ 26 w 2417"/>
                <a:gd name="T87" fmla="*/ 2 h 10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17" h="1093">
                  <a:moveTo>
                    <a:pt x="259" y="0"/>
                  </a:moveTo>
                  <a:lnTo>
                    <a:pt x="221" y="64"/>
                  </a:lnTo>
                  <a:lnTo>
                    <a:pt x="187" y="118"/>
                  </a:lnTo>
                  <a:lnTo>
                    <a:pt x="153" y="168"/>
                  </a:lnTo>
                  <a:lnTo>
                    <a:pt x="130" y="213"/>
                  </a:lnTo>
                  <a:lnTo>
                    <a:pt x="114" y="269"/>
                  </a:lnTo>
                  <a:lnTo>
                    <a:pt x="106" y="331"/>
                  </a:lnTo>
                  <a:lnTo>
                    <a:pt x="114" y="410"/>
                  </a:lnTo>
                  <a:lnTo>
                    <a:pt x="133" y="509"/>
                  </a:lnTo>
                  <a:lnTo>
                    <a:pt x="153" y="509"/>
                  </a:lnTo>
                  <a:lnTo>
                    <a:pt x="172" y="509"/>
                  </a:lnTo>
                  <a:lnTo>
                    <a:pt x="190" y="506"/>
                  </a:lnTo>
                  <a:lnTo>
                    <a:pt x="209" y="506"/>
                  </a:lnTo>
                  <a:lnTo>
                    <a:pt x="224" y="501"/>
                  </a:lnTo>
                  <a:lnTo>
                    <a:pt x="244" y="501"/>
                  </a:lnTo>
                  <a:lnTo>
                    <a:pt x="263" y="498"/>
                  </a:lnTo>
                  <a:lnTo>
                    <a:pt x="281" y="498"/>
                  </a:lnTo>
                  <a:lnTo>
                    <a:pt x="286" y="506"/>
                  </a:lnTo>
                  <a:lnTo>
                    <a:pt x="289" y="521"/>
                  </a:lnTo>
                  <a:lnTo>
                    <a:pt x="289" y="539"/>
                  </a:lnTo>
                  <a:lnTo>
                    <a:pt x="286" y="565"/>
                  </a:lnTo>
                  <a:lnTo>
                    <a:pt x="293" y="592"/>
                  </a:lnTo>
                  <a:lnTo>
                    <a:pt x="331" y="622"/>
                  </a:lnTo>
                  <a:lnTo>
                    <a:pt x="387" y="657"/>
                  </a:lnTo>
                  <a:lnTo>
                    <a:pt x="464" y="691"/>
                  </a:lnTo>
                  <a:lnTo>
                    <a:pt x="555" y="726"/>
                  </a:lnTo>
                  <a:lnTo>
                    <a:pt x="658" y="763"/>
                  </a:lnTo>
                  <a:lnTo>
                    <a:pt x="772" y="797"/>
                  </a:lnTo>
                  <a:lnTo>
                    <a:pt x="890" y="832"/>
                  </a:lnTo>
                  <a:lnTo>
                    <a:pt x="1007" y="866"/>
                  </a:lnTo>
                  <a:lnTo>
                    <a:pt x="1129" y="901"/>
                  </a:lnTo>
                  <a:lnTo>
                    <a:pt x="1238" y="927"/>
                  </a:lnTo>
                  <a:lnTo>
                    <a:pt x="1345" y="953"/>
                  </a:lnTo>
                  <a:lnTo>
                    <a:pt x="1436" y="977"/>
                  </a:lnTo>
                  <a:lnTo>
                    <a:pt x="1512" y="995"/>
                  </a:lnTo>
                  <a:lnTo>
                    <a:pt x="1573" y="1007"/>
                  </a:lnTo>
                  <a:lnTo>
                    <a:pt x="1608" y="1014"/>
                  </a:lnTo>
                  <a:lnTo>
                    <a:pt x="1680" y="1026"/>
                  </a:lnTo>
                  <a:lnTo>
                    <a:pt x="1748" y="1037"/>
                  </a:lnTo>
                  <a:lnTo>
                    <a:pt x="1816" y="1041"/>
                  </a:lnTo>
                  <a:lnTo>
                    <a:pt x="1885" y="1044"/>
                  </a:lnTo>
                  <a:lnTo>
                    <a:pt x="1949" y="1044"/>
                  </a:lnTo>
                  <a:lnTo>
                    <a:pt x="2015" y="1044"/>
                  </a:lnTo>
                  <a:lnTo>
                    <a:pt x="2074" y="1037"/>
                  </a:lnTo>
                  <a:lnTo>
                    <a:pt x="2131" y="1026"/>
                  </a:lnTo>
                  <a:lnTo>
                    <a:pt x="2146" y="1022"/>
                  </a:lnTo>
                  <a:lnTo>
                    <a:pt x="2166" y="1017"/>
                  </a:lnTo>
                  <a:lnTo>
                    <a:pt x="2188" y="1010"/>
                  </a:lnTo>
                  <a:lnTo>
                    <a:pt x="2212" y="1002"/>
                  </a:lnTo>
                  <a:lnTo>
                    <a:pt x="2235" y="995"/>
                  </a:lnTo>
                  <a:lnTo>
                    <a:pt x="2257" y="987"/>
                  </a:lnTo>
                  <a:lnTo>
                    <a:pt x="2279" y="977"/>
                  </a:lnTo>
                  <a:lnTo>
                    <a:pt x="2299" y="965"/>
                  </a:lnTo>
                  <a:lnTo>
                    <a:pt x="2314" y="957"/>
                  </a:lnTo>
                  <a:lnTo>
                    <a:pt x="2329" y="953"/>
                  </a:lnTo>
                  <a:lnTo>
                    <a:pt x="2345" y="945"/>
                  </a:lnTo>
                  <a:lnTo>
                    <a:pt x="2360" y="938"/>
                  </a:lnTo>
                  <a:lnTo>
                    <a:pt x="2371" y="930"/>
                  </a:lnTo>
                  <a:lnTo>
                    <a:pt x="2386" y="923"/>
                  </a:lnTo>
                  <a:lnTo>
                    <a:pt x="2402" y="915"/>
                  </a:lnTo>
                  <a:lnTo>
                    <a:pt x="2417" y="908"/>
                  </a:lnTo>
                  <a:lnTo>
                    <a:pt x="2333" y="987"/>
                  </a:lnTo>
                  <a:lnTo>
                    <a:pt x="2227" y="1041"/>
                  </a:lnTo>
                  <a:lnTo>
                    <a:pt x="2097" y="1079"/>
                  </a:lnTo>
                  <a:lnTo>
                    <a:pt x="1956" y="1093"/>
                  </a:lnTo>
                  <a:lnTo>
                    <a:pt x="1798" y="1093"/>
                  </a:lnTo>
                  <a:lnTo>
                    <a:pt x="1630" y="1083"/>
                  </a:lnTo>
                  <a:lnTo>
                    <a:pt x="1455" y="1056"/>
                  </a:lnTo>
                  <a:lnTo>
                    <a:pt x="1273" y="1017"/>
                  </a:lnTo>
                  <a:lnTo>
                    <a:pt x="1090" y="972"/>
                  </a:lnTo>
                  <a:lnTo>
                    <a:pt x="908" y="915"/>
                  </a:lnTo>
                  <a:lnTo>
                    <a:pt x="730" y="859"/>
                  </a:lnTo>
                  <a:lnTo>
                    <a:pt x="559" y="797"/>
                  </a:lnTo>
                  <a:lnTo>
                    <a:pt x="395" y="737"/>
                  </a:lnTo>
                  <a:lnTo>
                    <a:pt x="247" y="676"/>
                  </a:lnTo>
                  <a:lnTo>
                    <a:pt x="114" y="615"/>
                  </a:lnTo>
                  <a:lnTo>
                    <a:pt x="0" y="562"/>
                  </a:lnTo>
                  <a:lnTo>
                    <a:pt x="39" y="482"/>
                  </a:lnTo>
                  <a:lnTo>
                    <a:pt x="61" y="398"/>
                  </a:lnTo>
                  <a:lnTo>
                    <a:pt x="57" y="292"/>
                  </a:lnTo>
                  <a:lnTo>
                    <a:pt x="27" y="151"/>
                  </a:lnTo>
                  <a:lnTo>
                    <a:pt x="42" y="133"/>
                  </a:lnTo>
                  <a:lnTo>
                    <a:pt x="64" y="114"/>
                  </a:lnTo>
                  <a:lnTo>
                    <a:pt x="96" y="94"/>
                  </a:lnTo>
                  <a:lnTo>
                    <a:pt x="130" y="72"/>
                  </a:lnTo>
                  <a:lnTo>
                    <a:pt x="168" y="52"/>
                  </a:lnTo>
                  <a:lnTo>
                    <a:pt x="202" y="30"/>
                  </a:lnTo>
                  <a:lnTo>
                    <a:pt x="232" y="1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1E19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Freeform 96"/>
            <p:cNvSpPr>
              <a:spLocks/>
            </p:cNvSpPr>
            <p:nvPr/>
          </p:nvSpPr>
          <p:spPr bwMode="auto">
            <a:xfrm rot="696599">
              <a:off x="3933" y="1604"/>
              <a:ext cx="377" cy="60"/>
            </a:xfrm>
            <a:custGeom>
              <a:avLst/>
              <a:gdLst>
                <a:gd name="T0" fmla="*/ 0 w 1132"/>
                <a:gd name="T1" fmla="*/ 0 h 178"/>
                <a:gd name="T2" fmla="*/ 5 w 1132"/>
                <a:gd name="T3" fmla="*/ 1 h 178"/>
                <a:gd name="T4" fmla="*/ 9 w 1132"/>
                <a:gd name="T5" fmla="*/ 3 h 178"/>
                <a:gd name="T6" fmla="*/ 14 w 1132"/>
                <a:gd name="T7" fmla="*/ 3 h 178"/>
                <a:gd name="T8" fmla="*/ 18 w 1132"/>
                <a:gd name="T9" fmla="*/ 5 h 178"/>
                <a:gd name="T10" fmla="*/ 22 w 1132"/>
                <a:gd name="T11" fmla="*/ 6 h 178"/>
                <a:gd name="T12" fmla="*/ 27 w 1132"/>
                <a:gd name="T13" fmla="*/ 7 h 178"/>
                <a:gd name="T14" fmla="*/ 31 w 1132"/>
                <a:gd name="T15" fmla="*/ 8 h 178"/>
                <a:gd name="T16" fmla="*/ 36 w 1132"/>
                <a:gd name="T17" fmla="*/ 9 h 178"/>
                <a:gd name="T18" fmla="*/ 41 w 1132"/>
                <a:gd name="T19" fmla="*/ 10 h 178"/>
                <a:gd name="T20" fmla="*/ 46 w 1132"/>
                <a:gd name="T21" fmla="*/ 11 h 178"/>
                <a:gd name="T22" fmla="*/ 51 w 1132"/>
                <a:gd name="T23" fmla="*/ 12 h 178"/>
                <a:gd name="T24" fmla="*/ 57 w 1132"/>
                <a:gd name="T25" fmla="*/ 14 h 178"/>
                <a:gd name="T26" fmla="*/ 62 w 1132"/>
                <a:gd name="T27" fmla="*/ 15 h 178"/>
                <a:gd name="T28" fmla="*/ 68 w 1132"/>
                <a:gd name="T29" fmla="*/ 17 h 178"/>
                <a:gd name="T30" fmla="*/ 75 w 1132"/>
                <a:gd name="T31" fmla="*/ 18 h 178"/>
                <a:gd name="T32" fmla="*/ 81 w 1132"/>
                <a:gd name="T33" fmla="*/ 20 h 178"/>
                <a:gd name="T34" fmla="*/ 90 w 1132"/>
                <a:gd name="T35" fmla="*/ 20 h 178"/>
                <a:gd name="T36" fmla="*/ 97 w 1132"/>
                <a:gd name="T37" fmla="*/ 20 h 178"/>
                <a:gd name="T38" fmla="*/ 103 w 1132"/>
                <a:gd name="T39" fmla="*/ 20 h 178"/>
                <a:gd name="T40" fmla="*/ 108 w 1132"/>
                <a:gd name="T41" fmla="*/ 19 h 178"/>
                <a:gd name="T42" fmla="*/ 112 w 1132"/>
                <a:gd name="T43" fmla="*/ 18 h 178"/>
                <a:gd name="T44" fmla="*/ 117 w 1132"/>
                <a:gd name="T45" fmla="*/ 15 h 178"/>
                <a:gd name="T46" fmla="*/ 121 w 1132"/>
                <a:gd name="T47" fmla="*/ 12 h 178"/>
                <a:gd name="T48" fmla="*/ 126 w 1132"/>
                <a:gd name="T49" fmla="*/ 9 h 178"/>
                <a:gd name="T50" fmla="*/ 119 w 1132"/>
                <a:gd name="T51" fmla="*/ 11 h 178"/>
                <a:gd name="T52" fmla="*/ 113 w 1132"/>
                <a:gd name="T53" fmla="*/ 12 h 178"/>
                <a:gd name="T54" fmla="*/ 106 w 1132"/>
                <a:gd name="T55" fmla="*/ 13 h 178"/>
                <a:gd name="T56" fmla="*/ 99 w 1132"/>
                <a:gd name="T57" fmla="*/ 14 h 178"/>
                <a:gd name="T58" fmla="*/ 92 w 1132"/>
                <a:gd name="T59" fmla="*/ 14 h 178"/>
                <a:gd name="T60" fmla="*/ 85 w 1132"/>
                <a:gd name="T61" fmla="*/ 14 h 178"/>
                <a:gd name="T62" fmla="*/ 77 w 1132"/>
                <a:gd name="T63" fmla="*/ 13 h 178"/>
                <a:gd name="T64" fmla="*/ 69 w 1132"/>
                <a:gd name="T65" fmla="*/ 12 h 178"/>
                <a:gd name="T66" fmla="*/ 61 w 1132"/>
                <a:gd name="T67" fmla="*/ 11 h 178"/>
                <a:gd name="T68" fmla="*/ 53 w 1132"/>
                <a:gd name="T69" fmla="*/ 10 h 178"/>
                <a:gd name="T70" fmla="*/ 45 w 1132"/>
                <a:gd name="T71" fmla="*/ 9 h 178"/>
                <a:gd name="T72" fmla="*/ 36 w 1132"/>
                <a:gd name="T73" fmla="*/ 7 h 178"/>
                <a:gd name="T74" fmla="*/ 28 w 1132"/>
                <a:gd name="T75" fmla="*/ 5 h 178"/>
                <a:gd name="T76" fmla="*/ 18 w 1132"/>
                <a:gd name="T77" fmla="*/ 3 h 178"/>
                <a:gd name="T78" fmla="*/ 9 w 1132"/>
                <a:gd name="T79" fmla="*/ 2 h 178"/>
                <a:gd name="T80" fmla="*/ 0 w 113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32" h="178">
                  <a:moveTo>
                    <a:pt x="0" y="0"/>
                  </a:moveTo>
                  <a:lnTo>
                    <a:pt x="42" y="12"/>
                  </a:lnTo>
                  <a:lnTo>
                    <a:pt x="80" y="23"/>
                  </a:lnTo>
                  <a:lnTo>
                    <a:pt x="122" y="30"/>
                  </a:lnTo>
                  <a:lnTo>
                    <a:pt x="160" y="42"/>
                  </a:lnTo>
                  <a:lnTo>
                    <a:pt x="202" y="50"/>
                  </a:lnTo>
                  <a:lnTo>
                    <a:pt x="239" y="62"/>
                  </a:lnTo>
                  <a:lnTo>
                    <a:pt x="281" y="69"/>
                  </a:lnTo>
                  <a:lnTo>
                    <a:pt x="323" y="80"/>
                  </a:lnTo>
                  <a:lnTo>
                    <a:pt x="369" y="91"/>
                  </a:lnTo>
                  <a:lnTo>
                    <a:pt x="414" y="99"/>
                  </a:lnTo>
                  <a:lnTo>
                    <a:pt x="460" y="111"/>
                  </a:lnTo>
                  <a:lnTo>
                    <a:pt x="510" y="121"/>
                  </a:lnTo>
                  <a:lnTo>
                    <a:pt x="559" y="133"/>
                  </a:lnTo>
                  <a:lnTo>
                    <a:pt x="616" y="144"/>
                  </a:lnTo>
                  <a:lnTo>
                    <a:pt x="673" y="156"/>
                  </a:lnTo>
                  <a:lnTo>
                    <a:pt x="734" y="171"/>
                  </a:lnTo>
                  <a:lnTo>
                    <a:pt x="813" y="175"/>
                  </a:lnTo>
                  <a:lnTo>
                    <a:pt x="875" y="178"/>
                  </a:lnTo>
                  <a:lnTo>
                    <a:pt x="927" y="175"/>
                  </a:lnTo>
                  <a:lnTo>
                    <a:pt x="973" y="163"/>
                  </a:lnTo>
                  <a:lnTo>
                    <a:pt x="1011" y="153"/>
                  </a:lnTo>
                  <a:lnTo>
                    <a:pt x="1050" y="133"/>
                  </a:lnTo>
                  <a:lnTo>
                    <a:pt x="1087" y="106"/>
                  </a:lnTo>
                  <a:lnTo>
                    <a:pt x="1132" y="77"/>
                  </a:lnTo>
                  <a:lnTo>
                    <a:pt x="1075" y="94"/>
                  </a:lnTo>
                  <a:lnTo>
                    <a:pt x="1018" y="111"/>
                  </a:lnTo>
                  <a:lnTo>
                    <a:pt x="958" y="118"/>
                  </a:lnTo>
                  <a:lnTo>
                    <a:pt x="893" y="121"/>
                  </a:lnTo>
                  <a:lnTo>
                    <a:pt x="828" y="126"/>
                  </a:lnTo>
                  <a:lnTo>
                    <a:pt x="764" y="121"/>
                  </a:lnTo>
                  <a:lnTo>
                    <a:pt x="695" y="118"/>
                  </a:lnTo>
                  <a:lnTo>
                    <a:pt x="623" y="111"/>
                  </a:lnTo>
                  <a:lnTo>
                    <a:pt x="552" y="99"/>
                  </a:lnTo>
                  <a:lnTo>
                    <a:pt x="480" y="87"/>
                  </a:lnTo>
                  <a:lnTo>
                    <a:pt x="404" y="77"/>
                  </a:lnTo>
                  <a:lnTo>
                    <a:pt x="323" y="62"/>
                  </a:lnTo>
                  <a:lnTo>
                    <a:pt x="248" y="45"/>
                  </a:lnTo>
                  <a:lnTo>
                    <a:pt x="164" y="30"/>
                  </a:lnTo>
                  <a:lnTo>
                    <a:pt x="8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Freeform 97"/>
            <p:cNvSpPr>
              <a:spLocks/>
            </p:cNvSpPr>
            <p:nvPr/>
          </p:nvSpPr>
          <p:spPr bwMode="auto">
            <a:xfrm rot="696599">
              <a:off x="2075" y="1069"/>
              <a:ext cx="1054" cy="684"/>
            </a:xfrm>
            <a:custGeom>
              <a:avLst/>
              <a:gdLst>
                <a:gd name="T0" fmla="*/ 351 w 3162"/>
                <a:gd name="T1" fmla="*/ 1 h 2052"/>
                <a:gd name="T2" fmla="*/ 350 w 3162"/>
                <a:gd name="T3" fmla="*/ 4 h 2052"/>
                <a:gd name="T4" fmla="*/ 346 w 3162"/>
                <a:gd name="T5" fmla="*/ 8 h 2052"/>
                <a:gd name="T6" fmla="*/ 339 w 3162"/>
                <a:gd name="T7" fmla="*/ 15 h 2052"/>
                <a:gd name="T8" fmla="*/ 330 w 3162"/>
                <a:gd name="T9" fmla="*/ 22 h 2052"/>
                <a:gd name="T10" fmla="*/ 319 w 3162"/>
                <a:gd name="T11" fmla="*/ 30 h 2052"/>
                <a:gd name="T12" fmla="*/ 307 w 3162"/>
                <a:gd name="T13" fmla="*/ 39 h 2052"/>
                <a:gd name="T14" fmla="*/ 294 w 3162"/>
                <a:gd name="T15" fmla="*/ 48 h 2052"/>
                <a:gd name="T16" fmla="*/ 279 w 3162"/>
                <a:gd name="T17" fmla="*/ 60 h 2052"/>
                <a:gd name="T18" fmla="*/ 260 w 3162"/>
                <a:gd name="T19" fmla="*/ 73 h 2052"/>
                <a:gd name="T20" fmla="*/ 240 w 3162"/>
                <a:gd name="T21" fmla="*/ 87 h 2052"/>
                <a:gd name="T22" fmla="*/ 219 w 3162"/>
                <a:gd name="T23" fmla="*/ 101 h 2052"/>
                <a:gd name="T24" fmla="*/ 198 w 3162"/>
                <a:gd name="T25" fmla="*/ 115 h 2052"/>
                <a:gd name="T26" fmla="*/ 176 w 3162"/>
                <a:gd name="T27" fmla="*/ 129 h 2052"/>
                <a:gd name="T28" fmla="*/ 155 w 3162"/>
                <a:gd name="T29" fmla="*/ 143 h 2052"/>
                <a:gd name="T30" fmla="*/ 133 w 3162"/>
                <a:gd name="T31" fmla="*/ 156 h 2052"/>
                <a:gd name="T32" fmla="*/ 112 w 3162"/>
                <a:gd name="T33" fmla="*/ 169 h 2052"/>
                <a:gd name="T34" fmla="*/ 92 w 3162"/>
                <a:gd name="T35" fmla="*/ 181 h 2052"/>
                <a:gd name="T36" fmla="*/ 73 w 3162"/>
                <a:gd name="T37" fmla="*/ 191 h 2052"/>
                <a:gd name="T38" fmla="*/ 55 w 3162"/>
                <a:gd name="T39" fmla="*/ 201 h 2052"/>
                <a:gd name="T40" fmla="*/ 39 w 3162"/>
                <a:gd name="T41" fmla="*/ 210 h 2052"/>
                <a:gd name="T42" fmla="*/ 25 w 3162"/>
                <a:gd name="T43" fmla="*/ 217 h 2052"/>
                <a:gd name="T44" fmla="*/ 13 w 3162"/>
                <a:gd name="T45" fmla="*/ 223 h 2052"/>
                <a:gd name="T46" fmla="*/ 4 w 3162"/>
                <a:gd name="T47" fmla="*/ 227 h 2052"/>
                <a:gd name="T48" fmla="*/ 11 w 3162"/>
                <a:gd name="T49" fmla="*/ 221 h 2052"/>
                <a:gd name="T50" fmla="*/ 34 w 3162"/>
                <a:gd name="T51" fmla="*/ 207 h 2052"/>
                <a:gd name="T52" fmla="*/ 58 w 3162"/>
                <a:gd name="T53" fmla="*/ 192 h 2052"/>
                <a:gd name="T54" fmla="*/ 83 w 3162"/>
                <a:gd name="T55" fmla="*/ 177 h 2052"/>
                <a:gd name="T56" fmla="*/ 108 w 3162"/>
                <a:gd name="T57" fmla="*/ 161 h 2052"/>
                <a:gd name="T58" fmla="*/ 133 w 3162"/>
                <a:gd name="T59" fmla="*/ 144 h 2052"/>
                <a:gd name="T60" fmla="*/ 159 w 3162"/>
                <a:gd name="T61" fmla="*/ 127 h 2052"/>
                <a:gd name="T62" fmla="*/ 184 w 3162"/>
                <a:gd name="T63" fmla="*/ 111 h 2052"/>
                <a:gd name="T64" fmla="*/ 209 w 3162"/>
                <a:gd name="T65" fmla="*/ 95 h 2052"/>
                <a:gd name="T66" fmla="*/ 233 w 3162"/>
                <a:gd name="T67" fmla="*/ 79 h 2052"/>
                <a:gd name="T68" fmla="*/ 255 w 3162"/>
                <a:gd name="T69" fmla="*/ 64 h 2052"/>
                <a:gd name="T70" fmla="*/ 277 w 3162"/>
                <a:gd name="T71" fmla="*/ 50 h 2052"/>
                <a:gd name="T72" fmla="*/ 297 w 3162"/>
                <a:gd name="T73" fmla="*/ 36 h 2052"/>
                <a:gd name="T74" fmla="*/ 315 w 3162"/>
                <a:gd name="T75" fmla="*/ 24 h 2052"/>
                <a:gd name="T76" fmla="*/ 331 w 3162"/>
                <a:gd name="T77" fmla="*/ 13 h 2052"/>
                <a:gd name="T78" fmla="*/ 345 w 3162"/>
                <a:gd name="T79" fmla="*/ 4 h 20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162" h="2052">
                  <a:moveTo>
                    <a:pt x="3154" y="0"/>
                  </a:moveTo>
                  <a:lnTo>
                    <a:pt x="3162" y="8"/>
                  </a:lnTo>
                  <a:lnTo>
                    <a:pt x="3162" y="20"/>
                  </a:lnTo>
                  <a:lnTo>
                    <a:pt x="3154" y="39"/>
                  </a:lnTo>
                  <a:lnTo>
                    <a:pt x="3138" y="57"/>
                  </a:lnTo>
                  <a:lnTo>
                    <a:pt x="3116" y="76"/>
                  </a:lnTo>
                  <a:lnTo>
                    <a:pt x="3086" y="103"/>
                  </a:lnTo>
                  <a:lnTo>
                    <a:pt x="3051" y="133"/>
                  </a:lnTo>
                  <a:lnTo>
                    <a:pt x="3014" y="165"/>
                  </a:lnTo>
                  <a:lnTo>
                    <a:pt x="2972" y="195"/>
                  </a:lnTo>
                  <a:lnTo>
                    <a:pt x="2923" y="232"/>
                  </a:lnTo>
                  <a:lnTo>
                    <a:pt x="2873" y="266"/>
                  </a:lnTo>
                  <a:lnTo>
                    <a:pt x="2819" y="308"/>
                  </a:lnTo>
                  <a:lnTo>
                    <a:pt x="2766" y="347"/>
                  </a:lnTo>
                  <a:lnTo>
                    <a:pt x="2709" y="388"/>
                  </a:lnTo>
                  <a:lnTo>
                    <a:pt x="2649" y="429"/>
                  </a:lnTo>
                  <a:lnTo>
                    <a:pt x="2592" y="476"/>
                  </a:lnTo>
                  <a:lnTo>
                    <a:pt x="2511" y="537"/>
                  </a:lnTo>
                  <a:lnTo>
                    <a:pt x="2428" y="597"/>
                  </a:lnTo>
                  <a:lnTo>
                    <a:pt x="2341" y="658"/>
                  </a:lnTo>
                  <a:lnTo>
                    <a:pt x="2254" y="723"/>
                  </a:lnTo>
                  <a:lnTo>
                    <a:pt x="2163" y="787"/>
                  </a:lnTo>
                  <a:lnTo>
                    <a:pt x="2067" y="848"/>
                  </a:lnTo>
                  <a:lnTo>
                    <a:pt x="1973" y="913"/>
                  </a:lnTo>
                  <a:lnTo>
                    <a:pt x="1877" y="977"/>
                  </a:lnTo>
                  <a:lnTo>
                    <a:pt x="1783" y="1038"/>
                  </a:lnTo>
                  <a:lnTo>
                    <a:pt x="1684" y="1103"/>
                  </a:lnTo>
                  <a:lnTo>
                    <a:pt x="1584" y="1164"/>
                  </a:lnTo>
                  <a:lnTo>
                    <a:pt x="1485" y="1228"/>
                  </a:lnTo>
                  <a:lnTo>
                    <a:pt x="1391" y="1288"/>
                  </a:lnTo>
                  <a:lnTo>
                    <a:pt x="1292" y="1349"/>
                  </a:lnTo>
                  <a:lnTo>
                    <a:pt x="1197" y="1406"/>
                  </a:lnTo>
                  <a:lnTo>
                    <a:pt x="1103" y="1463"/>
                  </a:lnTo>
                  <a:lnTo>
                    <a:pt x="1007" y="1520"/>
                  </a:lnTo>
                  <a:lnTo>
                    <a:pt x="916" y="1574"/>
                  </a:lnTo>
                  <a:lnTo>
                    <a:pt x="824" y="1626"/>
                  </a:lnTo>
                  <a:lnTo>
                    <a:pt x="738" y="1677"/>
                  </a:lnTo>
                  <a:lnTo>
                    <a:pt x="654" y="1722"/>
                  </a:lnTo>
                  <a:lnTo>
                    <a:pt x="575" y="1767"/>
                  </a:lnTo>
                  <a:lnTo>
                    <a:pt x="494" y="1808"/>
                  </a:lnTo>
                  <a:lnTo>
                    <a:pt x="422" y="1850"/>
                  </a:lnTo>
                  <a:lnTo>
                    <a:pt x="350" y="1889"/>
                  </a:lnTo>
                  <a:lnTo>
                    <a:pt x="286" y="1924"/>
                  </a:lnTo>
                  <a:lnTo>
                    <a:pt x="225" y="1954"/>
                  </a:lnTo>
                  <a:lnTo>
                    <a:pt x="168" y="1980"/>
                  </a:lnTo>
                  <a:lnTo>
                    <a:pt x="118" y="2003"/>
                  </a:lnTo>
                  <a:lnTo>
                    <a:pt x="74" y="2025"/>
                  </a:lnTo>
                  <a:lnTo>
                    <a:pt x="35" y="2040"/>
                  </a:lnTo>
                  <a:lnTo>
                    <a:pt x="0" y="2052"/>
                  </a:lnTo>
                  <a:lnTo>
                    <a:pt x="99" y="1991"/>
                  </a:lnTo>
                  <a:lnTo>
                    <a:pt x="202" y="1931"/>
                  </a:lnTo>
                  <a:lnTo>
                    <a:pt x="308" y="1867"/>
                  </a:lnTo>
                  <a:lnTo>
                    <a:pt x="415" y="1798"/>
                  </a:lnTo>
                  <a:lnTo>
                    <a:pt x="525" y="1729"/>
                  </a:lnTo>
                  <a:lnTo>
                    <a:pt x="634" y="1660"/>
                  </a:lnTo>
                  <a:lnTo>
                    <a:pt x="745" y="1589"/>
                  </a:lnTo>
                  <a:lnTo>
                    <a:pt x="859" y="1517"/>
                  </a:lnTo>
                  <a:lnTo>
                    <a:pt x="974" y="1445"/>
                  </a:lnTo>
                  <a:lnTo>
                    <a:pt x="1088" y="1372"/>
                  </a:lnTo>
                  <a:lnTo>
                    <a:pt x="1201" y="1297"/>
                  </a:lnTo>
                  <a:lnTo>
                    <a:pt x="1319" y="1221"/>
                  </a:lnTo>
                  <a:lnTo>
                    <a:pt x="1433" y="1147"/>
                  </a:lnTo>
                  <a:lnTo>
                    <a:pt x="1547" y="1073"/>
                  </a:lnTo>
                  <a:lnTo>
                    <a:pt x="1657" y="999"/>
                  </a:lnTo>
                  <a:lnTo>
                    <a:pt x="1771" y="925"/>
                  </a:lnTo>
                  <a:lnTo>
                    <a:pt x="1882" y="851"/>
                  </a:lnTo>
                  <a:lnTo>
                    <a:pt x="1988" y="779"/>
                  </a:lnTo>
                  <a:lnTo>
                    <a:pt x="2094" y="711"/>
                  </a:lnTo>
                  <a:lnTo>
                    <a:pt x="2196" y="643"/>
                  </a:lnTo>
                  <a:lnTo>
                    <a:pt x="2299" y="575"/>
                  </a:lnTo>
                  <a:lnTo>
                    <a:pt x="2398" y="510"/>
                  </a:lnTo>
                  <a:lnTo>
                    <a:pt x="2493" y="446"/>
                  </a:lnTo>
                  <a:lnTo>
                    <a:pt x="2583" y="385"/>
                  </a:lnTo>
                  <a:lnTo>
                    <a:pt x="2671" y="323"/>
                  </a:lnTo>
                  <a:lnTo>
                    <a:pt x="2755" y="271"/>
                  </a:lnTo>
                  <a:lnTo>
                    <a:pt x="2834" y="217"/>
                  </a:lnTo>
                  <a:lnTo>
                    <a:pt x="2906" y="165"/>
                  </a:lnTo>
                  <a:lnTo>
                    <a:pt x="2979" y="118"/>
                  </a:lnTo>
                  <a:lnTo>
                    <a:pt x="3044" y="76"/>
                  </a:lnTo>
                  <a:lnTo>
                    <a:pt x="3101" y="35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Freeform 98"/>
            <p:cNvSpPr>
              <a:spLocks/>
            </p:cNvSpPr>
            <p:nvPr/>
          </p:nvSpPr>
          <p:spPr bwMode="auto">
            <a:xfrm rot="696599">
              <a:off x="3287" y="1050"/>
              <a:ext cx="234" cy="256"/>
            </a:xfrm>
            <a:custGeom>
              <a:avLst/>
              <a:gdLst>
                <a:gd name="T0" fmla="*/ 40 w 703"/>
                <a:gd name="T1" fmla="*/ 0 h 767"/>
                <a:gd name="T2" fmla="*/ 1 w 703"/>
                <a:gd name="T3" fmla="*/ 37 h 767"/>
                <a:gd name="T4" fmla="*/ 0 w 703"/>
                <a:gd name="T5" fmla="*/ 38 h 767"/>
                <a:gd name="T6" fmla="*/ 0 w 703"/>
                <a:gd name="T7" fmla="*/ 41 h 767"/>
                <a:gd name="T8" fmla="*/ 1 w 703"/>
                <a:gd name="T9" fmla="*/ 45 h 767"/>
                <a:gd name="T10" fmla="*/ 2 w 703"/>
                <a:gd name="T11" fmla="*/ 47 h 767"/>
                <a:gd name="T12" fmla="*/ 5 w 703"/>
                <a:gd name="T13" fmla="*/ 49 h 767"/>
                <a:gd name="T14" fmla="*/ 8 w 703"/>
                <a:gd name="T15" fmla="*/ 51 h 767"/>
                <a:gd name="T16" fmla="*/ 11 w 703"/>
                <a:gd name="T17" fmla="*/ 55 h 767"/>
                <a:gd name="T18" fmla="*/ 13 w 703"/>
                <a:gd name="T19" fmla="*/ 58 h 767"/>
                <a:gd name="T20" fmla="*/ 14 w 703"/>
                <a:gd name="T21" fmla="*/ 61 h 767"/>
                <a:gd name="T22" fmla="*/ 15 w 703"/>
                <a:gd name="T23" fmla="*/ 65 h 767"/>
                <a:gd name="T24" fmla="*/ 15 w 703"/>
                <a:gd name="T25" fmla="*/ 69 h 767"/>
                <a:gd name="T26" fmla="*/ 13 w 703"/>
                <a:gd name="T27" fmla="*/ 73 h 767"/>
                <a:gd name="T28" fmla="*/ 11 w 703"/>
                <a:gd name="T29" fmla="*/ 77 h 767"/>
                <a:gd name="T30" fmla="*/ 10 w 703"/>
                <a:gd name="T31" fmla="*/ 82 h 767"/>
                <a:gd name="T32" fmla="*/ 8 w 703"/>
                <a:gd name="T33" fmla="*/ 84 h 767"/>
                <a:gd name="T34" fmla="*/ 8 w 703"/>
                <a:gd name="T35" fmla="*/ 85 h 767"/>
                <a:gd name="T36" fmla="*/ 63 w 703"/>
                <a:gd name="T37" fmla="*/ 29 h 767"/>
                <a:gd name="T38" fmla="*/ 78 w 703"/>
                <a:gd name="T39" fmla="*/ 15 h 767"/>
                <a:gd name="T40" fmla="*/ 40 w 703"/>
                <a:gd name="T41" fmla="*/ 0 h 7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3" h="767">
                  <a:moveTo>
                    <a:pt x="365" y="0"/>
                  </a:moveTo>
                  <a:lnTo>
                    <a:pt x="5" y="335"/>
                  </a:lnTo>
                  <a:lnTo>
                    <a:pt x="0" y="346"/>
                  </a:lnTo>
                  <a:lnTo>
                    <a:pt x="0" y="370"/>
                  </a:lnTo>
                  <a:lnTo>
                    <a:pt x="5" y="400"/>
                  </a:lnTo>
                  <a:lnTo>
                    <a:pt x="15" y="419"/>
                  </a:lnTo>
                  <a:lnTo>
                    <a:pt x="46" y="437"/>
                  </a:lnTo>
                  <a:lnTo>
                    <a:pt x="72" y="461"/>
                  </a:lnTo>
                  <a:lnTo>
                    <a:pt x="96" y="491"/>
                  </a:lnTo>
                  <a:lnTo>
                    <a:pt x="114" y="521"/>
                  </a:lnTo>
                  <a:lnTo>
                    <a:pt x="126" y="552"/>
                  </a:lnTo>
                  <a:lnTo>
                    <a:pt x="133" y="585"/>
                  </a:lnTo>
                  <a:lnTo>
                    <a:pt x="133" y="624"/>
                  </a:lnTo>
                  <a:lnTo>
                    <a:pt x="121" y="658"/>
                  </a:lnTo>
                  <a:lnTo>
                    <a:pt x="103" y="696"/>
                  </a:lnTo>
                  <a:lnTo>
                    <a:pt x="88" y="735"/>
                  </a:lnTo>
                  <a:lnTo>
                    <a:pt x="76" y="757"/>
                  </a:lnTo>
                  <a:lnTo>
                    <a:pt x="72" y="767"/>
                  </a:lnTo>
                  <a:lnTo>
                    <a:pt x="570" y="259"/>
                  </a:lnTo>
                  <a:lnTo>
                    <a:pt x="703" y="13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Freeform 99"/>
            <p:cNvSpPr>
              <a:spLocks/>
            </p:cNvSpPr>
            <p:nvPr/>
          </p:nvSpPr>
          <p:spPr bwMode="auto">
            <a:xfrm rot="696599">
              <a:off x="3361" y="1237"/>
              <a:ext cx="230" cy="111"/>
            </a:xfrm>
            <a:custGeom>
              <a:avLst/>
              <a:gdLst>
                <a:gd name="T0" fmla="*/ 37 w 688"/>
                <a:gd name="T1" fmla="*/ 0 h 334"/>
                <a:gd name="T2" fmla="*/ 43 w 688"/>
                <a:gd name="T3" fmla="*/ 2 h 334"/>
                <a:gd name="T4" fmla="*/ 43 w 688"/>
                <a:gd name="T5" fmla="*/ 3 h 334"/>
                <a:gd name="T6" fmla="*/ 44 w 688"/>
                <a:gd name="T7" fmla="*/ 4 h 334"/>
                <a:gd name="T8" fmla="*/ 44 w 688"/>
                <a:gd name="T9" fmla="*/ 7 h 334"/>
                <a:gd name="T10" fmla="*/ 44 w 688"/>
                <a:gd name="T11" fmla="*/ 9 h 334"/>
                <a:gd name="T12" fmla="*/ 43 w 688"/>
                <a:gd name="T13" fmla="*/ 11 h 334"/>
                <a:gd name="T14" fmla="*/ 42 w 688"/>
                <a:gd name="T15" fmla="*/ 13 h 334"/>
                <a:gd name="T16" fmla="*/ 42 w 688"/>
                <a:gd name="T17" fmla="*/ 14 h 334"/>
                <a:gd name="T18" fmla="*/ 43 w 688"/>
                <a:gd name="T19" fmla="*/ 17 h 334"/>
                <a:gd name="T20" fmla="*/ 43 w 688"/>
                <a:gd name="T21" fmla="*/ 19 h 334"/>
                <a:gd name="T22" fmla="*/ 42 w 688"/>
                <a:gd name="T23" fmla="*/ 20 h 334"/>
                <a:gd name="T24" fmla="*/ 42 w 688"/>
                <a:gd name="T25" fmla="*/ 21 h 334"/>
                <a:gd name="T26" fmla="*/ 42 w 688"/>
                <a:gd name="T27" fmla="*/ 22 h 334"/>
                <a:gd name="T28" fmla="*/ 42 w 688"/>
                <a:gd name="T29" fmla="*/ 23 h 334"/>
                <a:gd name="T30" fmla="*/ 44 w 688"/>
                <a:gd name="T31" fmla="*/ 24 h 334"/>
                <a:gd name="T32" fmla="*/ 47 w 688"/>
                <a:gd name="T33" fmla="*/ 24 h 334"/>
                <a:gd name="T34" fmla="*/ 53 w 688"/>
                <a:gd name="T35" fmla="*/ 25 h 334"/>
                <a:gd name="T36" fmla="*/ 60 w 688"/>
                <a:gd name="T37" fmla="*/ 26 h 334"/>
                <a:gd name="T38" fmla="*/ 65 w 688"/>
                <a:gd name="T39" fmla="*/ 26 h 334"/>
                <a:gd name="T40" fmla="*/ 69 w 688"/>
                <a:gd name="T41" fmla="*/ 27 h 334"/>
                <a:gd name="T42" fmla="*/ 72 w 688"/>
                <a:gd name="T43" fmla="*/ 27 h 334"/>
                <a:gd name="T44" fmla="*/ 74 w 688"/>
                <a:gd name="T45" fmla="*/ 27 h 334"/>
                <a:gd name="T46" fmla="*/ 76 w 688"/>
                <a:gd name="T47" fmla="*/ 26 h 334"/>
                <a:gd name="T48" fmla="*/ 76 w 688"/>
                <a:gd name="T49" fmla="*/ 26 h 334"/>
                <a:gd name="T50" fmla="*/ 77 w 688"/>
                <a:gd name="T51" fmla="*/ 26 h 334"/>
                <a:gd name="T52" fmla="*/ 77 w 688"/>
                <a:gd name="T53" fmla="*/ 32 h 334"/>
                <a:gd name="T54" fmla="*/ 0 w 688"/>
                <a:gd name="T55" fmla="*/ 37 h 334"/>
                <a:gd name="T56" fmla="*/ 37 w 688"/>
                <a:gd name="T57" fmla="*/ 0 h 33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88" h="334">
                  <a:moveTo>
                    <a:pt x="335" y="0"/>
                  </a:moveTo>
                  <a:lnTo>
                    <a:pt x="384" y="18"/>
                  </a:lnTo>
                  <a:lnTo>
                    <a:pt x="387" y="23"/>
                  </a:lnTo>
                  <a:lnTo>
                    <a:pt x="392" y="38"/>
                  </a:lnTo>
                  <a:lnTo>
                    <a:pt x="395" y="60"/>
                  </a:lnTo>
                  <a:lnTo>
                    <a:pt x="395" y="84"/>
                  </a:lnTo>
                  <a:lnTo>
                    <a:pt x="384" y="102"/>
                  </a:lnTo>
                  <a:lnTo>
                    <a:pt x="377" y="114"/>
                  </a:lnTo>
                  <a:lnTo>
                    <a:pt x="377" y="124"/>
                  </a:lnTo>
                  <a:lnTo>
                    <a:pt x="384" y="151"/>
                  </a:lnTo>
                  <a:lnTo>
                    <a:pt x="384" y="171"/>
                  </a:lnTo>
                  <a:lnTo>
                    <a:pt x="380" y="183"/>
                  </a:lnTo>
                  <a:lnTo>
                    <a:pt x="377" y="193"/>
                  </a:lnTo>
                  <a:lnTo>
                    <a:pt x="377" y="201"/>
                  </a:lnTo>
                  <a:lnTo>
                    <a:pt x="380" y="205"/>
                  </a:lnTo>
                  <a:lnTo>
                    <a:pt x="395" y="213"/>
                  </a:lnTo>
                  <a:lnTo>
                    <a:pt x="426" y="216"/>
                  </a:lnTo>
                  <a:lnTo>
                    <a:pt x="478" y="225"/>
                  </a:lnTo>
                  <a:lnTo>
                    <a:pt x="535" y="232"/>
                  </a:lnTo>
                  <a:lnTo>
                    <a:pt x="582" y="235"/>
                  </a:lnTo>
                  <a:lnTo>
                    <a:pt x="616" y="240"/>
                  </a:lnTo>
                  <a:lnTo>
                    <a:pt x="646" y="240"/>
                  </a:lnTo>
                  <a:lnTo>
                    <a:pt x="665" y="240"/>
                  </a:lnTo>
                  <a:lnTo>
                    <a:pt x="676" y="235"/>
                  </a:lnTo>
                  <a:lnTo>
                    <a:pt x="683" y="235"/>
                  </a:lnTo>
                  <a:lnTo>
                    <a:pt x="688" y="235"/>
                  </a:lnTo>
                  <a:lnTo>
                    <a:pt x="688" y="289"/>
                  </a:lnTo>
                  <a:lnTo>
                    <a:pt x="0" y="33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Freeform 100"/>
            <p:cNvSpPr>
              <a:spLocks/>
            </p:cNvSpPr>
            <p:nvPr/>
          </p:nvSpPr>
          <p:spPr bwMode="auto">
            <a:xfrm rot="696599">
              <a:off x="3288" y="1040"/>
              <a:ext cx="134" cy="256"/>
            </a:xfrm>
            <a:custGeom>
              <a:avLst/>
              <a:gdLst>
                <a:gd name="T0" fmla="*/ 41 w 402"/>
                <a:gd name="T1" fmla="*/ 0 h 767"/>
                <a:gd name="T2" fmla="*/ 44 w 402"/>
                <a:gd name="T3" fmla="*/ 2 h 767"/>
                <a:gd name="T4" fmla="*/ 44 w 402"/>
                <a:gd name="T5" fmla="*/ 3 h 767"/>
                <a:gd name="T6" fmla="*/ 45 w 402"/>
                <a:gd name="T7" fmla="*/ 5 h 767"/>
                <a:gd name="T8" fmla="*/ 44 w 402"/>
                <a:gd name="T9" fmla="*/ 8 h 767"/>
                <a:gd name="T10" fmla="*/ 42 w 402"/>
                <a:gd name="T11" fmla="*/ 11 h 767"/>
                <a:gd name="T12" fmla="*/ 40 w 402"/>
                <a:gd name="T13" fmla="*/ 13 h 767"/>
                <a:gd name="T14" fmla="*/ 38 w 402"/>
                <a:gd name="T15" fmla="*/ 14 h 767"/>
                <a:gd name="T16" fmla="*/ 36 w 402"/>
                <a:gd name="T17" fmla="*/ 16 h 767"/>
                <a:gd name="T18" fmla="*/ 34 w 402"/>
                <a:gd name="T19" fmla="*/ 17 h 767"/>
                <a:gd name="T20" fmla="*/ 33 w 402"/>
                <a:gd name="T21" fmla="*/ 18 h 767"/>
                <a:gd name="T22" fmla="*/ 31 w 402"/>
                <a:gd name="T23" fmla="*/ 19 h 767"/>
                <a:gd name="T24" fmla="*/ 30 w 402"/>
                <a:gd name="T25" fmla="*/ 21 h 767"/>
                <a:gd name="T26" fmla="*/ 29 w 402"/>
                <a:gd name="T27" fmla="*/ 22 h 767"/>
                <a:gd name="T28" fmla="*/ 27 w 402"/>
                <a:gd name="T29" fmla="*/ 24 h 767"/>
                <a:gd name="T30" fmla="*/ 24 w 402"/>
                <a:gd name="T31" fmla="*/ 27 h 767"/>
                <a:gd name="T32" fmla="*/ 21 w 402"/>
                <a:gd name="T33" fmla="*/ 30 h 767"/>
                <a:gd name="T34" fmla="*/ 18 w 402"/>
                <a:gd name="T35" fmla="*/ 33 h 767"/>
                <a:gd name="T36" fmla="*/ 16 w 402"/>
                <a:gd name="T37" fmla="*/ 35 h 767"/>
                <a:gd name="T38" fmla="*/ 14 w 402"/>
                <a:gd name="T39" fmla="*/ 38 h 767"/>
                <a:gd name="T40" fmla="*/ 12 w 402"/>
                <a:gd name="T41" fmla="*/ 40 h 767"/>
                <a:gd name="T42" fmla="*/ 11 w 402"/>
                <a:gd name="T43" fmla="*/ 41 h 767"/>
                <a:gd name="T44" fmla="*/ 11 w 402"/>
                <a:gd name="T45" fmla="*/ 41 h 767"/>
                <a:gd name="T46" fmla="*/ 10 w 402"/>
                <a:gd name="T47" fmla="*/ 41 h 767"/>
                <a:gd name="T48" fmla="*/ 11 w 402"/>
                <a:gd name="T49" fmla="*/ 43 h 767"/>
                <a:gd name="T50" fmla="*/ 12 w 402"/>
                <a:gd name="T51" fmla="*/ 45 h 767"/>
                <a:gd name="T52" fmla="*/ 16 w 402"/>
                <a:gd name="T53" fmla="*/ 52 h 767"/>
                <a:gd name="T54" fmla="*/ 19 w 402"/>
                <a:gd name="T55" fmla="*/ 61 h 767"/>
                <a:gd name="T56" fmla="*/ 19 w 402"/>
                <a:gd name="T57" fmla="*/ 70 h 767"/>
                <a:gd name="T58" fmla="*/ 15 w 402"/>
                <a:gd name="T59" fmla="*/ 78 h 767"/>
                <a:gd name="T60" fmla="*/ 8 w 402"/>
                <a:gd name="T61" fmla="*/ 85 h 767"/>
                <a:gd name="T62" fmla="*/ 8 w 402"/>
                <a:gd name="T63" fmla="*/ 84 h 767"/>
                <a:gd name="T64" fmla="*/ 10 w 402"/>
                <a:gd name="T65" fmla="*/ 82 h 767"/>
                <a:gd name="T66" fmla="*/ 11 w 402"/>
                <a:gd name="T67" fmla="*/ 77 h 767"/>
                <a:gd name="T68" fmla="*/ 13 w 402"/>
                <a:gd name="T69" fmla="*/ 73 h 767"/>
                <a:gd name="T70" fmla="*/ 15 w 402"/>
                <a:gd name="T71" fmla="*/ 69 h 767"/>
                <a:gd name="T72" fmla="*/ 15 w 402"/>
                <a:gd name="T73" fmla="*/ 65 h 767"/>
                <a:gd name="T74" fmla="*/ 14 w 402"/>
                <a:gd name="T75" fmla="*/ 61 h 767"/>
                <a:gd name="T76" fmla="*/ 13 w 402"/>
                <a:gd name="T77" fmla="*/ 58 h 767"/>
                <a:gd name="T78" fmla="*/ 11 w 402"/>
                <a:gd name="T79" fmla="*/ 55 h 767"/>
                <a:gd name="T80" fmla="*/ 8 w 402"/>
                <a:gd name="T81" fmla="*/ 51 h 767"/>
                <a:gd name="T82" fmla="*/ 5 w 402"/>
                <a:gd name="T83" fmla="*/ 49 h 767"/>
                <a:gd name="T84" fmla="*/ 2 w 402"/>
                <a:gd name="T85" fmla="*/ 47 h 767"/>
                <a:gd name="T86" fmla="*/ 1 w 402"/>
                <a:gd name="T87" fmla="*/ 45 h 767"/>
                <a:gd name="T88" fmla="*/ 0 w 402"/>
                <a:gd name="T89" fmla="*/ 41 h 767"/>
                <a:gd name="T90" fmla="*/ 0 w 402"/>
                <a:gd name="T91" fmla="*/ 38 h 767"/>
                <a:gd name="T92" fmla="*/ 1 w 402"/>
                <a:gd name="T93" fmla="*/ 37 h 767"/>
                <a:gd name="T94" fmla="*/ 41 w 402"/>
                <a:gd name="T95" fmla="*/ 0 h 7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02" h="767">
                  <a:moveTo>
                    <a:pt x="365" y="0"/>
                  </a:moveTo>
                  <a:lnTo>
                    <a:pt x="395" y="20"/>
                  </a:lnTo>
                  <a:lnTo>
                    <a:pt x="399" y="27"/>
                  </a:lnTo>
                  <a:lnTo>
                    <a:pt x="402" y="42"/>
                  </a:lnTo>
                  <a:lnTo>
                    <a:pt x="399" y="69"/>
                  </a:lnTo>
                  <a:lnTo>
                    <a:pt x="377" y="99"/>
                  </a:lnTo>
                  <a:lnTo>
                    <a:pt x="358" y="115"/>
                  </a:lnTo>
                  <a:lnTo>
                    <a:pt x="343" y="130"/>
                  </a:lnTo>
                  <a:lnTo>
                    <a:pt x="323" y="141"/>
                  </a:lnTo>
                  <a:lnTo>
                    <a:pt x="308" y="153"/>
                  </a:lnTo>
                  <a:lnTo>
                    <a:pt x="296" y="165"/>
                  </a:lnTo>
                  <a:lnTo>
                    <a:pt x="281" y="175"/>
                  </a:lnTo>
                  <a:lnTo>
                    <a:pt x="269" y="187"/>
                  </a:lnTo>
                  <a:lnTo>
                    <a:pt x="262" y="195"/>
                  </a:lnTo>
                  <a:lnTo>
                    <a:pt x="244" y="217"/>
                  </a:lnTo>
                  <a:lnTo>
                    <a:pt x="217" y="244"/>
                  </a:lnTo>
                  <a:lnTo>
                    <a:pt x="190" y="266"/>
                  </a:lnTo>
                  <a:lnTo>
                    <a:pt x="163" y="293"/>
                  </a:lnTo>
                  <a:lnTo>
                    <a:pt x="145" y="316"/>
                  </a:lnTo>
                  <a:lnTo>
                    <a:pt x="126" y="338"/>
                  </a:lnTo>
                  <a:lnTo>
                    <a:pt x="106" y="358"/>
                  </a:lnTo>
                  <a:lnTo>
                    <a:pt x="99" y="365"/>
                  </a:lnTo>
                  <a:lnTo>
                    <a:pt x="96" y="370"/>
                  </a:lnTo>
                  <a:lnTo>
                    <a:pt x="91" y="373"/>
                  </a:lnTo>
                  <a:lnTo>
                    <a:pt x="96" y="385"/>
                  </a:lnTo>
                  <a:lnTo>
                    <a:pt x="106" y="404"/>
                  </a:lnTo>
                  <a:lnTo>
                    <a:pt x="148" y="468"/>
                  </a:lnTo>
                  <a:lnTo>
                    <a:pt x="171" y="548"/>
                  </a:lnTo>
                  <a:lnTo>
                    <a:pt x="168" y="631"/>
                  </a:lnTo>
                  <a:lnTo>
                    <a:pt x="138" y="703"/>
                  </a:lnTo>
                  <a:lnTo>
                    <a:pt x="72" y="767"/>
                  </a:lnTo>
                  <a:lnTo>
                    <a:pt x="76" y="757"/>
                  </a:lnTo>
                  <a:lnTo>
                    <a:pt x="88" y="735"/>
                  </a:lnTo>
                  <a:lnTo>
                    <a:pt x="103" y="696"/>
                  </a:lnTo>
                  <a:lnTo>
                    <a:pt x="121" y="658"/>
                  </a:lnTo>
                  <a:lnTo>
                    <a:pt x="133" y="624"/>
                  </a:lnTo>
                  <a:lnTo>
                    <a:pt x="133" y="585"/>
                  </a:lnTo>
                  <a:lnTo>
                    <a:pt x="126" y="552"/>
                  </a:lnTo>
                  <a:lnTo>
                    <a:pt x="114" y="521"/>
                  </a:lnTo>
                  <a:lnTo>
                    <a:pt x="96" y="491"/>
                  </a:lnTo>
                  <a:lnTo>
                    <a:pt x="72" y="461"/>
                  </a:lnTo>
                  <a:lnTo>
                    <a:pt x="46" y="437"/>
                  </a:lnTo>
                  <a:lnTo>
                    <a:pt x="15" y="419"/>
                  </a:lnTo>
                  <a:lnTo>
                    <a:pt x="5" y="400"/>
                  </a:lnTo>
                  <a:lnTo>
                    <a:pt x="0" y="370"/>
                  </a:lnTo>
                  <a:lnTo>
                    <a:pt x="0" y="346"/>
                  </a:lnTo>
                  <a:lnTo>
                    <a:pt x="5" y="335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Freeform 101"/>
            <p:cNvSpPr>
              <a:spLocks/>
            </p:cNvSpPr>
            <p:nvPr/>
          </p:nvSpPr>
          <p:spPr bwMode="auto">
            <a:xfrm rot="696599">
              <a:off x="2214" y="1556"/>
              <a:ext cx="6" cy="44"/>
            </a:xfrm>
            <a:custGeom>
              <a:avLst/>
              <a:gdLst>
                <a:gd name="T0" fmla="*/ 0 w 17"/>
                <a:gd name="T1" fmla="*/ 0 h 132"/>
                <a:gd name="T2" fmla="*/ 2 w 17"/>
                <a:gd name="T3" fmla="*/ 0 h 132"/>
                <a:gd name="T4" fmla="*/ 1 w 17"/>
                <a:gd name="T5" fmla="*/ 15 h 132"/>
                <a:gd name="T6" fmla="*/ 0 w 17"/>
                <a:gd name="T7" fmla="*/ 11 h 132"/>
                <a:gd name="T8" fmla="*/ 0 w 17"/>
                <a:gd name="T9" fmla="*/ 8 h 132"/>
                <a:gd name="T10" fmla="*/ 0 w 17"/>
                <a:gd name="T11" fmla="*/ 4 h 132"/>
                <a:gd name="T12" fmla="*/ 0 w 17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32">
                  <a:moveTo>
                    <a:pt x="0" y="0"/>
                  </a:moveTo>
                  <a:lnTo>
                    <a:pt x="17" y="0"/>
                  </a:lnTo>
                  <a:lnTo>
                    <a:pt x="9" y="132"/>
                  </a:lnTo>
                  <a:lnTo>
                    <a:pt x="0" y="102"/>
                  </a:lnTo>
                  <a:lnTo>
                    <a:pt x="0" y="68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Freeform 102"/>
            <p:cNvSpPr>
              <a:spLocks/>
            </p:cNvSpPr>
            <p:nvPr/>
          </p:nvSpPr>
          <p:spPr bwMode="auto">
            <a:xfrm rot="696599">
              <a:off x="2408" y="1490"/>
              <a:ext cx="3" cy="47"/>
            </a:xfrm>
            <a:custGeom>
              <a:avLst/>
              <a:gdLst>
                <a:gd name="T0" fmla="*/ 0 w 10"/>
                <a:gd name="T1" fmla="*/ 0 h 140"/>
                <a:gd name="T2" fmla="*/ 1 w 10"/>
                <a:gd name="T3" fmla="*/ 0 h 140"/>
                <a:gd name="T4" fmla="*/ 1 w 10"/>
                <a:gd name="T5" fmla="*/ 16 h 140"/>
                <a:gd name="T6" fmla="*/ 0 w 10"/>
                <a:gd name="T7" fmla="*/ 12 h 140"/>
                <a:gd name="T8" fmla="*/ 0 w 10"/>
                <a:gd name="T9" fmla="*/ 8 h 140"/>
                <a:gd name="T10" fmla="*/ 0 w 10"/>
                <a:gd name="T11" fmla="*/ 4 h 140"/>
                <a:gd name="T12" fmla="*/ 0 w 10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" h="140">
                  <a:moveTo>
                    <a:pt x="0" y="0"/>
                  </a:moveTo>
                  <a:lnTo>
                    <a:pt x="10" y="0"/>
                  </a:lnTo>
                  <a:lnTo>
                    <a:pt x="10" y="140"/>
                  </a:lnTo>
                  <a:lnTo>
                    <a:pt x="3" y="106"/>
                  </a:lnTo>
                  <a:lnTo>
                    <a:pt x="0" y="73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Freeform 103"/>
            <p:cNvSpPr>
              <a:spLocks/>
            </p:cNvSpPr>
            <p:nvPr/>
          </p:nvSpPr>
          <p:spPr bwMode="auto">
            <a:xfrm rot="696599">
              <a:off x="2671" y="1395"/>
              <a:ext cx="6" cy="45"/>
            </a:xfrm>
            <a:custGeom>
              <a:avLst/>
              <a:gdLst>
                <a:gd name="T0" fmla="*/ 0 w 19"/>
                <a:gd name="T1" fmla="*/ 0 h 136"/>
                <a:gd name="T2" fmla="*/ 2 w 19"/>
                <a:gd name="T3" fmla="*/ 0 h 136"/>
                <a:gd name="T4" fmla="*/ 1 w 19"/>
                <a:gd name="T5" fmla="*/ 15 h 136"/>
                <a:gd name="T6" fmla="*/ 0 w 19"/>
                <a:gd name="T7" fmla="*/ 12 h 136"/>
                <a:gd name="T8" fmla="*/ 0 w 19"/>
                <a:gd name="T9" fmla="*/ 8 h 136"/>
                <a:gd name="T10" fmla="*/ 0 w 19"/>
                <a:gd name="T11" fmla="*/ 4 h 136"/>
                <a:gd name="T12" fmla="*/ 0 w 19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" h="136">
                  <a:moveTo>
                    <a:pt x="0" y="0"/>
                  </a:moveTo>
                  <a:lnTo>
                    <a:pt x="19" y="0"/>
                  </a:lnTo>
                  <a:lnTo>
                    <a:pt x="12" y="136"/>
                  </a:lnTo>
                  <a:lnTo>
                    <a:pt x="4" y="106"/>
                  </a:lnTo>
                  <a:lnTo>
                    <a:pt x="4" y="72"/>
                  </a:lnTo>
                  <a:lnTo>
                    <a:pt x="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Freeform 104"/>
            <p:cNvSpPr>
              <a:spLocks/>
            </p:cNvSpPr>
            <p:nvPr/>
          </p:nvSpPr>
          <p:spPr bwMode="auto">
            <a:xfrm rot="696599">
              <a:off x="2194" y="1566"/>
              <a:ext cx="7" cy="27"/>
            </a:xfrm>
            <a:custGeom>
              <a:avLst/>
              <a:gdLst>
                <a:gd name="T0" fmla="*/ 0 w 20"/>
                <a:gd name="T1" fmla="*/ 0 h 79"/>
                <a:gd name="T2" fmla="*/ 1 w 20"/>
                <a:gd name="T3" fmla="*/ 0 h 79"/>
                <a:gd name="T4" fmla="*/ 2 w 20"/>
                <a:gd name="T5" fmla="*/ 9 h 79"/>
                <a:gd name="T6" fmla="*/ 2 w 20"/>
                <a:gd name="T7" fmla="*/ 7 h 79"/>
                <a:gd name="T8" fmla="*/ 1 w 20"/>
                <a:gd name="T9" fmla="*/ 5 h 79"/>
                <a:gd name="T10" fmla="*/ 1 w 20"/>
                <a:gd name="T11" fmla="*/ 3 h 79"/>
                <a:gd name="T12" fmla="*/ 0 w 20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" h="79">
                  <a:moveTo>
                    <a:pt x="0" y="3"/>
                  </a:moveTo>
                  <a:lnTo>
                    <a:pt x="12" y="0"/>
                  </a:lnTo>
                  <a:lnTo>
                    <a:pt x="20" y="79"/>
                  </a:lnTo>
                  <a:lnTo>
                    <a:pt x="17" y="60"/>
                  </a:lnTo>
                  <a:lnTo>
                    <a:pt x="12" y="41"/>
                  </a:lnTo>
                  <a:lnTo>
                    <a:pt x="8" y="2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Freeform 105"/>
            <p:cNvSpPr>
              <a:spLocks/>
            </p:cNvSpPr>
            <p:nvPr/>
          </p:nvSpPr>
          <p:spPr bwMode="auto">
            <a:xfrm rot="696599">
              <a:off x="2389" y="1500"/>
              <a:ext cx="5" cy="30"/>
            </a:xfrm>
            <a:custGeom>
              <a:avLst/>
              <a:gdLst>
                <a:gd name="T0" fmla="*/ 0 w 15"/>
                <a:gd name="T1" fmla="*/ 1 h 88"/>
                <a:gd name="T2" fmla="*/ 1 w 15"/>
                <a:gd name="T3" fmla="*/ 0 h 88"/>
                <a:gd name="T4" fmla="*/ 2 w 15"/>
                <a:gd name="T5" fmla="*/ 10 h 88"/>
                <a:gd name="T6" fmla="*/ 1 w 15"/>
                <a:gd name="T7" fmla="*/ 7 h 88"/>
                <a:gd name="T8" fmla="*/ 1 w 15"/>
                <a:gd name="T9" fmla="*/ 5 h 88"/>
                <a:gd name="T10" fmla="*/ 1 w 15"/>
                <a:gd name="T11" fmla="*/ 4 h 88"/>
                <a:gd name="T12" fmla="*/ 0 w 15"/>
                <a:gd name="T13" fmla="*/ 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8">
                  <a:moveTo>
                    <a:pt x="0" y="12"/>
                  </a:moveTo>
                  <a:lnTo>
                    <a:pt x="7" y="0"/>
                  </a:lnTo>
                  <a:lnTo>
                    <a:pt x="15" y="88"/>
                  </a:lnTo>
                  <a:lnTo>
                    <a:pt x="12" y="64"/>
                  </a:lnTo>
                  <a:lnTo>
                    <a:pt x="12" y="46"/>
                  </a:lnTo>
                  <a:lnTo>
                    <a:pt x="7" y="3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Freeform 106"/>
            <p:cNvSpPr>
              <a:spLocks/>
            </p:cNvSpPr>
            <p:nvPr/>
          </p:nvSpPr>
          <p:spPr bwMode="auto">
            <a:xfrm rot="696599">
              <a:off x="2652" y="1405"/>
              <a:ext cx="6" cy="29"/>
            </a:xfrm>
            <a:custGeom>
              <a:avLst/>
              <a:gdLst>
                <a:gd name="T0" fmla="*/ 0 w 18"/>
                <a:gd name="T1" fmla="*/ 1 h 87"/>
                <a:gd name="T2" fmla="*/ 1 w 18"/>
                <a:gd name="T3" fmla="*/ 0 h 87"/>
                <a:gd name="T4" fmla="*/ 2 w 18"/>
                <a:gd name="T5" fmla="*/ 10 h 87"/>
                <a:gd name="T6" fmla="*/ 2 w 18"/>
                <a:gd name="T7" fmla="*/ 7 h 87"/>
                <a:gd name="T8" fmla="*/ 2 w 18"/>
                <a:gd name="T9" fmla="*/ 5 h 87"/>
                <a:gd name="T10" fmla="*/ 1 w 18"/>
                <a:gd name="T11" fmla="*/ 3 h 87"/>
                <a:gd name="T12" fmla="*/ 0 w 18"/>
                <a:gd name="T13" fmla="*/ 1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" h="87">
                  <a:moveTo>
                    <a:pt x="0" y="10"/>
                  </a:moveTo>
                  <a:lnTo>
                    <a:pt x="10" y="0"/>
                  </a:lnTo>
                  <a:lnTo>
                    <a:pt x="18" y="87"/>
                  </a:lnTo>
                  <a:lnTo>
                    <a:pt x="15" y="67"/>
                  </a:lnTo>
                  <a:lnTo>
                    <a:pt x="15" y="49"/>
                  </a:lnTo>
                  <a:lnTo>
                    <a:pt x="10" y="2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Freeform 107"/>
            <p:cNvSpPr>
              <a:spLocks/>
            </p:cNvSpPr>
            <p:nvPr/>
          </p:nvSpPr>
          <p:spPr bwMode="auto">
            <a:xfrm rot="696599">
              <a:off x="2233" y="1552"/>
              <a:ext cx="5" cy="39"/>
            </a:xfrm>
            <a:custGeom>
              <a:avLst/>
              <a:gdLst>
                <a:gd name="T0" fmla="*/ 0 w 15"/>
                <a:gd name="T1" fmla="*/ 0 h 116"/>
                <a:gd name="T2" fmla="*/ 2 w 15"/>
                <a:gd name="T3" fmla="*/ 3 h 116"/>
                <a:gd name="T4" fmla="*/ 1 w 15"/>
                <a:gd name="T5" fmla="*/ 6 h 116"/>
                <a:gd name="T6" fmla="*/ 1 w 15"/>
                <a:gd name="T7" fmla="*/ 9 h 116"/>
                <a:gd name="T8" fmla="*/ 1 w 15"/>
                <a:gd name="T9" fmla="*/ 13 h 116"/>
                <a:gd name="T10" fmla="*/ 1 w 15"/>
                <a:gd name="T11" fmla="*/ 9 h 116"/>
                <a:gd name="T12" fmla="*/ 0 w 15"/>
                <a:gd name="T13" fmla="*/ 6 h 116"/>
                <a:gd name="T14" fmla="*/ 0 w 15"/>
                <a:gd name="T15" fmla="*/ 3 h 116"/>
                <a:gd name="T16" fmla="*/ 0 w 15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16">
                  <a:moveTo>
                    <a:pt x="3" y="0"/>
                  </a:moveTo>
                  <a:lnTo>
                    <a:pt x="15" y="24"/>
                  </a:lnTo>
                  <a:lnTo>
                    <a:pt x="10" y="54"/>
                  </a:lnTo>
                  <a:lnTo>
                    <a:pt x="7" y="84"/>
                  </a:lnTo>
                  <a:lnTo>
                    <a:pt x="7" y="116"/>
                  </a:lnTo>
                  <a:lnTo>
                    <a:pt x="7" y="84"/>
                  </a:lnTo>
                  <a:lnTo>
                    <a:pt x="3" y="57"/>
                  </a:lnTo>
                  <a:lnTo>
                    <a:pt x="0" y="2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Freeform 108"/>
            <p:cNvSpPr>
              <a:spLocks/>
            </p:cNvSpPr>
            <p:nvPr/>
          </p:nvSpPr>
          <p:spPr bwMode="auto">
            <a:xfrm rot="696599">
              <a:off x="2426" y="1486"/>
              <a:ext cx="5" cy="40"/>
            </a:xfrm>
            <a:custGeom>
              <a:avLst/>
              <a:gdLst>
                <a:gd name="T0" fmla="*/ 0 w 15"/>
                <a:gd name="T1" fmla="*/ 0 h 121"/>
                <a:gd name="T2" fmla="*/ 1 w 15"/>
                <a:gd name="T3" fmla="*/ 3 h 121"/>
                <a:gd name="T4" fmla="*/ 1 w 15"/>
                <a:gd name="T5" fmla="*/ 6 h 121"/>
                <a:gd name="T6" fmla="*/ 1 w 15"/>
                <a:gd name="T7" fmla="*/ 10 h 121"/>
                <a:gd name="T8" fmla="*/ 2 w 15"/>
                <a:gd name="T9" fmla="*/ 13 h 121"/>
                <a:gd name="T10" fmla="*/ 1 w 15"/>
                <a:gd name="T11" fmla="*/ 10 h 121"/>
                <a:gd name="T12" fmla="*/ 0 w 15"/>
                <a:gd name="T13" fmla="*/ 7 h 121"/>
                <a:gd name="T14" fmla="*/ 0 w 15"/>
                <a:gd name="T15" fmla="*/ 3 h 121"/>
                <a:gd name="T16" fmla="*/ 0 w 15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" h="121">
                  <a:moveTo>
                    <a:pt x="0" y="0"/>
                  </a:moveTo>
                  <a:lnTo>
                    <a:pt x="10" y="23"/>
                  </a:lnTo>
                  <a:lnTo>
                    <a:pt x="10" y="54"/>
                  </a:lnTo>
                  <a:lnTo>
                    <a:pt x="10" y="87"/>
                  </a:lnTo>
                  <a:lnTo>
                    <a:pt x="15" y="121"/>
                  </a:lnTo>
                  <a:lnTo>
                    <a:pt x="10" y="87"/>
                  </a:lnTo>
                  <a:lnTo>
                    <a:pt x="3" y="62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Freeform 109"/>
            <p:cNvSpPr>
              <a:spLocks/>
            </p:cNvSpPr>
            <p:nvPr/>
          </p:nvSpPr>
          <p:spPr bwMode="auto">
            <a:xfrm rot="696599">
              <a:off x="2691" y="1390"/>
              <a:ext cx="3" cy="39"/>
            </a:xfrm>
            <a:custGeom>
              <a:avLst/>
              <a:gdLst>
                <a:gd name="T0" fmla="*/ 0 w 10"/>
                <a:gd name="T1" fmla="*/ 0 h 118"/>
                <a:gd name="T2" fmla="*/ 1 w 10"/>
                <a:gd name="T3" fmla="*/ 3 h 118"/>
                <a:gd name="T4" fmla="*/ 1 w 10"/>
                <a:gd name="T5" fmla="*/ 6 h 118"/>
                <a:gd name="T6" fmla="*/ 1 w 10"/>
                <a:gd name="T7" fmla="*/ 10 h 118"/>
                <a:gd name="T8" fmla="*/ 1 w 10"/>
                <a:gd name="T9" fmla="*/ 13 h 118"/>
                <a:gd name="T10" fmla="*/ 1 w 10"/>
                <a:gd name="T11" fmla="*/ 10 h 118"/>
                <a:gd name="T12" fmla="*/ 0 w 10"/>
                <a:gd name="T13" fmla="*/ 6 h 118"/>
                <a:gd name="T14" fmla="*/ 0 w 10"/>
                <a:gd name="T15" fmla="*/ 3 h 118"/>
                <a:gd name="T16" fmla="*/ 0 w 10"/>
                <a:gd name="T17" fmla="*/ 0 h 1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" h="118">
                  <a:moveTo>
                    <a:pt x="0" y="0"/>
                  </a:moveTo>
                  <a:lnTo>
                    <a:pt x="10" y="24"/>
                  </a:lnTo>
                  <a:lnTo>
                    <a:pt x="10" y="54"/>
                  </a:lnTo>
                  <a:lnTo>
                    <a:pt x="7" y="88"/>
                  </a:lnTo>
                  <a:lnTo>
                    <a:pt x="7" y="118"/>
                  </a:lnTo>
                  <a:lnTo>
                    <a:pt x="7" y="88"/>
                  </a:lnTo>
                  <a:lnTo>
                    <a:pt x="3" y="5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Freeform 110"/>
            <p:cNvSpPr>
              <a:spLocks/>
            </p:cNvSpPr>
            <p:nvPr/>
          </p:nvSpPr>
          <p:spPr bwMode="auto">
            <a:xfrm rot="696599">
              <a:off x="2249" y="1538"/>
              <a:ext cx="4" cy="50"/>
            </a:xfrm>
            <a:custGeom>
              <a:avLst/>
              <a:gdLst>
                <a:gd name="T0" fmla="*/ 1 w 12"/>
                <a:gd name="T1" fmla="*/ 0 h 151"/>
                <a:gd name="T2" fmla="*/ 1 w 12"/>
                <a:gd name="T3" fmla="*/ 17 h 151"/>
                <a:gd name="T4" fmla="*/ 0 w 12"/>
                <a:gd name="T5" fmla="*/ 2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12" y="151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Freeform 111"/>
            <p:cNvSpPr>
              <a:spLocks/>
            </p:cNvSpPr>
            <p:nvPr/>
          </p:nvSpPr>
          <p:spPr bwMode="auto">
            <a:xfrm rot="696599">
              <a:off x="2443" y="1471"/>
              <a:ext cx="3" cy="51"/>
            </a:xfrm>
            <a:custGeom>
              <a:avLst/>
              <a:gdLst>
                <a:gd name="T0" fmla="*/ 1 w 7"/>
                <a:gd name="T1" fmla="*/ 0 h 151"/>
                <a:gd name="T2" fmla="*/ 1 w 7"/>
                <a:gd name="T3" fmla="*/ 17 h 151"/>
                <a:gd name="T4" fmla="*/ 0 w 7"/>
                <a:gd name="T5" fmla="*/ 2 h 151"/>
                <a:gd name="T6" fmla="*/ 1 w 7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51">
                  <a:moveTo>
                    <a:pt x="7" y="0"/>
                  </a:moveTo>
                  <a:lnTo>
                    <a:pt x="7" y="151"/>
                  </a:lnTo>
                  <a:lnTo>
                    <a:pt x="0" y="2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Freeform 112"/>
            <p:cNvSpPr>
              <a:spLocks/>
            </p:cNvSpPr>
            <p:nvPr/>
          </p:nvSpPr>
          <p:spPr bwMode="auto">
            <a:xfrm rot="696599">
              <a:off x="2708" y="1376"/>
              <a:ext cx="4" cy="51"/>
            </a:xfrm>
            <a:custGeom>
              <a:avLst/>
              <a:gdLst>
                <a:gd name="T0" fmla="*/ 1 w 12"/>
                <a:gd name="T1" fmla="*/ 0 h 151"/>
                <a:gd name="T2" fmla="*/ 0 w 12"/>
                <a:gd name="T3" fmla="*/ 17 h 151"/>
                <a:gd name="T4" fmla="*/ 0 w 12"/>
                <a:gd name="T5" fmla="*/ 3 h 151"/>
                <a:gd name="T6" fmla="*/ 1 w 12"/>
                <a:gd name="T7" fmla="*/ 0 h 1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1">
                  <a:moveTo>
                    <a:pt x="12" y="0"/>
                  </a:moveTo>
                  <a:lnTo>
                    <a:pt x="4" y="151"/>
                  </a:lnTo>
                  <a:lnTo>
                    <a:pt x="0" y="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Freeform 113"/>
            <p:cNvSpPr>
              <a:spLocks/>
            </p:cNvSpPr>
            <p:nvPr/>
          </p:nvSpPr>
          <p:spPr bwMode="auto">
            <a:xfrm rot="696599">
              <a:off x="2270" y="1535"/>
              <a:ext cx="3" cy="43"/>
            </a:xfrm>
            <a:custGeom>
              <a:avLst/>
              <a:gdLst>
                <a:gd name="T0" fmla="*/ 1 w 7"/>
                <a:gd name="T1" fmla="*/ 0 h 131"/>
                <a:gd name="T2" fmla="*/ 0 w 7"/>
                <a:gd name="T3" fmla="*/ 14 h 131"/>
                <a:gd name="T4" fmla="*/ 0 w 7"/>
                <a:gd name="T5" fmla="*/ 0 h 131"/>
                <a:gd name="T6" fmla="*/ 1 w 7"/>
                <a:gd name="T7" fmla="*/ 0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131">
                  <a:moveTo>
                    <a:pt x="7" y="0"/>
                  </a:moveTo>
                  <a:lnTo>
                    <a:pt x="0" y="13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Freeform 114"/>
            <p:cNvSpPr>
              <a:spLocks/>
            </p:cNvSpPr>
            <p:nvPr/>
          </p:nvSpPr>
          <p:spPr bwMode="auto">
            <a:xfrm rot="696599">
              <a:off x="2463" y="1467"/>
              <a:ext cx="4" cy="45"/>
            </a:xfrm>
            <a:custGeom>
              <a:avLst/>
              <a:gdLst>
                <a:gd name="T0" fmla="*/ 2 w 10"/>
                <a:gd name="T1" fmla="*/ 0 h 133"/>
                <a:gd name="T2" fmla="*/ 0 w 10"/>
                <a:gd name="T3" fmla="*/ 15 h 133"/>
                <a:gd name="T4" fmla="*/ 0 w 10"/>
                <a:gd name="T5" fmla="*/ 1 h 133"/>
                <a:gd name="T6" fmla="*/ 2 w 10"/>
                <a:gd name="T7" fmla="*/ 0 h 1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133">
                  <a:moveTo>
                    <a:pt x="10" y="0"/>
                  </a:moveTo>
                  <a:lnTo>
                    <a:pt x="3" y="133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Freeform 115"/>
            <p:cNvSpPr>
              <a:spLocks/>
            </p:cNvSpPr>
            <p:nvPr/>
          </p:nvSpPr>
          <p:spPr bwMode="auto">
            <a:xfrm rot="696599">
              <a:off x="2727" y="1372"/>
              <a:ext cx="1" cy="45"/>
            </a:xfrm>
            <a:custGeom>
              <a:avLst/>
              <a:gdLst>
                <a:gd name="T0" fmla="*/ 0 w 3"/>
                <a:gd name="T1" fmla="*/ 0 h 136"/>
                <a:gd name="T2" fmla="*/ 0 w 3"/>
                <a:gd name="T3" fmla="*/ 15 h 136"/>
                <a:gd name="T4" fmla="*/ 0 w 3"/>
                <a:gd name="T5" fmla="*/ 1 h 136"/>
                <a:gd name="T6" fmla="*/ 0 w 3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36">
                  <a:moveTo>
                    <a:pt x="3" y="0"/>
                  </a:moveTo>
                  <a:lnTo>
                    <a:pt x="0" y="136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Freeform 116"/>
            <p:cNvSpPr>
              <a:spLocks/>
            </p:cNvSpPr>
            <p:nvPr/>
          </p:nvSpPr>
          <p:spPr bwMode="auto">
            <a:xfrm rot="696599">
              <a:off x="2291" y="1526"/>
              <a:ext cx="5" cy="41"/>
            </a:xfrm>
            <a:custGeom>
              <a:avLst/>
              <a:gdLst>
                <a:gd name="T0" fmla="*/ 1 w 15"/>
                <a:gd name="T1" fmla="*/ 0 h 125"/>
                <a:gd name="T2" fmla="*/ 2 w 15"/>
                <a:gd name="T3" fmla="*/ 13 h 125"/>
                <a:gd name="T4" fmla="*/ 0 w 15"/>
                <a:gd name="T5" fmla="*/ 2 h 125"/>
                <a:gd name="T6" fmla="*/ 1 w 15"/>
                <a:gd name="T7" fmla="*/ 0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5">
                  <a:moveTo>
                    <a:pt x="7" y="0"/>
                  </a:moveTo>
                  <a:lnTo>
                    <a:pt x="15" y="1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Freeform 117"/>
            <p:cNvSpPr>
              <a:spLocks/>
            </p:cNvSpPr>
            <p:nvPr/>
          </p:nvSpPr>
          <p:spPr bwMode="auto">
            <a:xfrm rot="696599">
              <a:off x="2487" y="1462"/>
              <a:ext cx="1" cy="40"/>
            </a:xfrm>
            <a:custGeom>
              <a:avLst/>
              <a:gdLst>
                <a:gd name="T0" fmla="*/ 0 w 3"/>
                <a:gd name="T1" fmla="*/ 0 h 118"/>
                <a:gd name="T2" fmla="*/ 0 w 3"/>
                <a:gd name="T3" fmla="*/ 14 h 118"/>
                <a:gd name="T4" fmla="*/ 0 w 3"/>
                <a:gd name="T5" fmla="*/ 1 h 118"/>
                <a:gd name="T6" fmla="*/ 0 w 3"/>
                <a:gd name="T7" fmla="*/ 0 h 1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18">
                  <a:moveTo>
                    <a:pt x="3" y="0"/>
                  </a:moveTo>
                  <a:lnTo>
                    <a:pt x="3" y="118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Freeform 118"/>
            <p:cNvSpPr>
              <a:spLocks/>
            </p:cNvSpPr>
            <p:nvPr/>
          </p:nvSpPr>
          <p:spPr bwMode="auto">
            <a:xfrm rot="696599">
              <a:off x="2749" y="1365"/>
              <a:ext cx="4" cy="41"/>
            </a:xfrm>
            <a:custGeom>
              <a:avLst/>
              <a:gdLst>
                <a:gd name="T0" fmla="*/ 1 w 12"/>
                <a:gd name="T1" fmla="*/ 0 h 121"/>
                <a:gd name="T2" fmla="*/ 1 w 12"/>
                <a:gd name="T3" fmla="*/ 14 h 121"/>
                <a:gd name="T4" fmla="*/ 0 w 12"/>
                <a:gd name="T5" fmla="*/ 2 h 121"/>
                <a:gd name="T6" fmla="*/ 1 w 12"/>
                <a:gd name="T7" fmla="*/ 0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21">
                  <a:moveTo>
                    <a:pt x="5" y="0"/>
                  </a:moveTo>
                  <a:lnTo>
                    <a:pt x="12" y="121"/>
                  </a:lnTo>
                  <a:lnTo>
                    <a:pt x="0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Freeform 119"/>
            <p:cNvSpPr>
              <a:spLocks/>
            </p:cNvSpPr>
            <p:nvPr/>
          </p:nvSpPr>
          <p:spPr bwMode="auto">
            <a:xfrm rot="696599">
              <a:off x="2318" y="1516"/>
              <a:ext cx="7" cy="33"/>
            </a:xfrm>
            <a:custGeom>
              <a:avLst/>
              <a:gdLst>
                <a:gd name="T0" fmla="*/ 1 w 20"/>
                <a:gd name="T1" fmla="*/ 0 h 99"/>
                <a:gd name="T2" fmla="*/ 2 w 20"/>
                <a:gd name="T3" fmla="*/ 11 h 99"/>
                <a:gd name="T4" fmla="*/ 0 w 20"/>
                <a:gd name="T5" fmla="*/ 4 h 99"/>
                <a:gd name="T6" fmla="*/ 1 w 20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99">
                  <a:moveTo>
                    <a:pt x="12" y="0"/>
                  </a:moveTo>
                  <a:lnTo>
                    <a:pt x="20" y="99"/>
                  </a:lnTo>
                  <a:lnTo>
                    <a:pt x="0" y="3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Freeform 120"/>
            <p:cNvSpPr>
              <a:spLocks/>
            </p:cNvSpPr>
            <p:nvPr/>
          </p:nvSpPr>
          <p:spPr bwMode="auto">
            <a:xfrm rot="696599">
              <a:off x="2582" y="1420"/>
              <a:ext cx="4" cy="32"/>
            </a:xfrm>
            <a:custGeom>
              <a:avLst/>
              <a:gdLst>
                <a:gd name="T0" fmla="*/ 1 w 12"/>
                <a:gd name="T1" fmla="*/ 0 h 98"/>
                <a:gd name="T2" fmla="*/ 1 w 12"/>
                <a:gd name="T3" fmla="*/ 10 h 98"/>
                <a:gd name="T4" fmla="*/ 0 w 12"/>
                <a:gd name="T5" fmla="*/ 3 h 98"/>
                <a:gd name="T6" fmla="*/ 1 w 12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98">
                  <a:moveTo>
                    <a:pt x="8" y="0"/>
                  </a:moveTo>
                  <a:lnTo>
                    <a:pt x="12" y="98"/>
                  </a:lnTo>
                  <a:lnTo>
                    <a:pt x="0" y="3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Freeform 121"/>
            <p:cNvSpPr>
              <a:spLocks/>
            </p:cNvSpPr>
            <p:nvPr/>
          </p:nvSpPr>
          <p:spPr bwMode="auto">
            <a:xfrm rot="696599">
              <a:off x="2511" y="1449"/>
              <a:ext cx="8" cy="33"/>
            </a:xfrm>
            <a:custGeom>
              <a:avLst/>
              <a:gdLst>
                <a:gd name="T0" fmla="*/ 2 w 24"/>
                <a:gd name="T1" fmla="*/ 0 h 99"/>
                <a:gd name="T2" fmla="*/ 3 w 24"/>
                <a:gd name="T3" fmla="*/ 11 h 99"/>
                <a:gd name="T4" fmla="*/ 0 w 24"/>
                <a:gd name="T5" fmla="*/ 4 h 99"/>
                <a:gd name="T6" fmla="*/ 2 w 24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99">
                  <a:moveTo>
                    <a:pt x="16" y="0"/>
                  </a:moveTo>
                  <a:lnTo>
                    <a:pt x="24" y="99"/>
                  </a:lnTo>
                  <a:lnTo>
                    <a:pt x="0" y="3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Freeform 122"/>
            <p:cNvSpPr>
              <a:spLocks/>
            </p:cNvSpPr>
            <p:nvPr/>
          </p:nvSpPr>
          <p:spPr bwMode="auto">
            <a:xfrm rot="696599">
              <a:off x="2342" y="1514"/>
              <a:ext cx="4" cy="26"/>
            </a:xfrm>
            <a:custGeom>
              <a:avLst/>
              <a:gdLst>
                <a:gd name="T0" fmla="*/ 0 w 12"/>
                <a:gd name="T1" fmla="*/ 1 h 77"/>
                <a:gd name="T2" fmla="*/ 1 w 12"/>
                <a:gd name="T3" fmla="*/ 0 h 77"/>
                <a:gd name="T4" fmla="*/ 1 w 12"/>
                <a:gd name="T5" fmla="*/ 9 h 77"/>
                <a:gd name="T6" fmla="*/ 0 w 12"/>
                <a:gd name="T7" fmla="*/ 8 h 77"/>
                <a:gd name="T8" fmla="*/ 0 w 12"/>
                <a:gd name="T9" fmla="*/ 6 h 77"/>
                <a:gd name="T10" fmla="*/ 0 w 12"/>
                <a:gd name="T11" fmla="*/ 3 h 77"/>
                <a:gd name="T12" fmla="*/ 0 w 12"/>
                <a:gd name="T13" fmla="*/ 1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" h="77">
                  <a:moveTo>
                    <a:pt x="0" y="8"/>
                  </a:moveTo>
                  <a:lnTo>
                    <a:pt x="7" y="0"/>
                  </a:lnTo>
                  <a:lnTo>
                    <a:pt x="12" y="77"/>
                  </a:lnTo>
                  <a:lnTo>
                    <a:pt x="0" y="69"/>
                  </a:lnTo>
                  <a:lnTo>
                    <a:pt x="0" y="50"/>
                  </a:lnTo>
                  <a:lnTo>
                    <a:pt x="4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Freeform 123"/>
            <p:cNvSpPr>
              <a:spLocks/>
            </p:cNvSpPr>
            <p:nvPr/>
          </p:nvSpPr>
          <p:spPr bwMode="auto">
            <a:xfrm rot="696599">
              <a:off x="2602" y="1419"/>
              <a:ext cx="5" cy="25"/>
            </a:xfrm>
            <a:custGeom>
              <a:avLst/>
              <a:gdLst>
                <a:gd name="T0" fmla="*/ 0 w 15"/>
                <a:gd name="T1" fmla="*/ 0 h 76"/>
                <a:gd name="T2" fmla="*/ 2 w 15"/>
                <a:gd name="T3" fmla="*/ 0 h 76"/>
                <a:gd name="T4" fmla="*/ 2 w 15"/>
                <a:gd name="T5" fmla="*/ 8 h 76"/>
                <a:gd name="T6" fmla="*/ 1 w 15"/>
                <a:gd name="T7" fmla="*/ 7 h 76"/>
                <a:gd name="T8" fmla="*/ 1 w 15"/>
                <a:gd name="T9" fmla="*/ 5 h 76"/>
                <a:gd name="T10" fmla="*/ 1 w 15"/>
                <a:gd name="T11" fmla="*/ 2 h 76"/>
                <a:gd name="T12" fmla="*/ 0 w 1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76">
                  <a:moveTo>
                    <a:pt x="0" y="3"/>
                  </a:moveTo>
                  <a:lnTo>
                    <a:pt x="15" y="0"/>
                  </a:lnTo>
                  <a:lnTo>
                    <a:pt x="15" y="76"/>
                  </a:lnTo>
                  <a:lnTo>
                    <a:pt x="5" y="64"/>
                  </a:lnTo>
                  <a:lnTo>
                    <a:pt x="5" y="45"/>
                  </a:lnTo>
                  <a:lnTo>
                    <a:pt x="5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Freeform 124"/>
            <p:cNvSpPr>
              <a:spLocks/>
            </p:cNvSpPr>
            <p:nvPr/>
          </p:nvSpPr>
          <p:spPr bwMode="auto">
            <a:xfrm rot="696599">
              <a:off x="2534" y="1448"/>
              <a:ext cx="5" cy="27"/>
            </a:xfrm>
            <a:custGeom>
              <a:avLst/>
              <a:gdLst>
                <a:gd name="T0" fmla="*/ 0 w 15"/>
                <a:gd name="T1" fmla="*/ 1 h 81"/>
                <a:gd name="T2" fmla="*/ 2 w 15"/>
                <a:gd name="T3" fmla="*/ 0 h 81"/>
                <a:gd name="T4" fmla="*/ 2 w 15"/>
                <a:gd name="T5" fmla="*/ 9 h 81"/>
                <a:gd name="T6" fmla="*/ 0 w 15"/>
                <a:gd name="T7" fmla="*/ 7 h 81"/>
                <a:gd name="T8" fmla="*/ 0 w 15"/>
                <a:gd name="T9" fmla="*/ 5 h 81"/>
                <a:gd name="T10" fmla="*/ 0 w 15"/>
                <a:gd name="T11" fmla="*/ 3 h 81"/>
                <a:gd name="T12" fmla="*/ 0 w 15"/>
                <a:gd name="T13" fmla="*/ 1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81">
                  <a:moveTo>
                    <a:pt x="0" y="12"/>
                  </a:moveTo>
                  <a:lnTo>
                    <a:pt x="15" y="0"/>
                  </a:lnTo>
                  <a:lnTo>
                    <a:pt x="15" y="81"/>
                  </a:lnTo>
                  <a:lnTo>
                    <a:pt x="3" y="65"/>
                  </a:lnTo>
                  <a:lnTo>
                    <a:pt x="3" y="47"/>
                  </a:lnTo>
                  <a:lnTo>
                    <a:pt x="3" y="2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Freeform 125"/>
            <p:cNvSpPr>
              <a:spLocks/>
            </p:cNvSpPr>
            <p:nvPr/>
          </p:nvSpPr>
          <p:spPr bwMode="auto">
            <a:xfrm rot="696599">
              <a:off x="2365" y="1503"/>
              <a:ext cx="6" cy="29"/>
            </a:xfrm>
            <a:custGeom>
              <a:avLst/>
              <a:gdLst>
                <a:gd name="T0" fmla="*/ 1 w 19"/>
                <a:gd name="T1" fmla="*/ 0 h 88"/>
                <a:gd name="T2" fmla="*/ 2 w 19"/>
                <a:gd name="T3" fmla="*/ 10 h 88"/>
                <a:gd name="T4" fmla="*/ 0 w 19"/>
                <a:gd name="T5" fmla="*/ 8 h 88"/>
                <a:gd name="T6" fmla="*/ 0 w 19"/>
                <a:gd name="T7" fmla="*/ 6 h 88"/>
                <a:gd name="T8" fmla="*/ 0 w 19"/>
                <a:gd name="T9" fmla="*/ 3 h 88"/>
                <a:gd name="T10" fmla="*/ 1 w 19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88">
                  <a:moveTo>
                    <a:pt x="12" y="0"/>
                  </a:moveTo>
                  <a:lnTo>
                    <a:pt x="19" y="88"/>
                  </a:lnTo>
                  <a:lnTo>
                    <a:pt x="4" y="73"/>
                  </a:lnTo>
                  <a:lnTo>
                    <a:pt x="0" y="51"/>
                  </a:lnTo>
                  <a:lnTo>
                    <a:pt x="4" y="2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Freeform 126"/>
            <p:cNvSpPr>
              <a:spLocks/>
            </p:cNvSpPr>
            <p:nvPr/>
          </p:nvSpPr>
          <p:spPr bwMode="auto">
            <a:xfrm rot="696599">
              <a:off x="2629" y="1408"/>
              <a:ext cx="7" cy="32"/>
            </a:xfrm>
            <a:custGeom>
              <a:avLst/>
              <a:gdLst>
                <a:gd name="T0" fmla="*/ 1 w 19"/>
                <a:gd name="T1" fmla="*/ 0 h 95"/>
                <a:gd name="T2" fmla="*/ 3 w 19"/>
                <a:gd name="T3" fmla="*/ 11 h 95"/>
                <a:gd name="T4" fmla="*/ 0 w 19"/>
                <a:gd name="T5" fmla="*/ 9 h 95"/>
                <a:gd name="T6" fmla="*/ 0 w 19"/>
                <a:gd name="T7" fmla="*/ 6 h 95"/>
                <a:gd name="T8" fmla="*/ 0 w 19"/>
                <a:gd name="T9" fmla="*/ 3 h 95"/>
                <a:gd name="T10" fmla="*/ 1 w 19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5">
                  <a:moveTo>
                    <a:pt x="12" y="0"/>
                  </a:moveTo>
                  <a:lnTo>
                    <a:pt x="19" y="95"/>
                  </a:lnTo>
                  <a:lnTo>
                    <a:pt x="4" y="77"/>
                  </a:lnTo>
                  <a:lnTo>
                    <a:pt x="0" y="50"/>
                  </a:lnTo>
                  <a:lnTo>
                    <a:pt x="4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B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Freeform 127"/>
            <p:cNvSpPr>
              <a:spLocks/>
            </p:cNvSpPr>
            <p:nvPr/>
          </p:nvSpPr>
          <p:spPr bwMode="auto">
            <a:xfrm rot="696599">
              <a:off x="2559" y="1437"/>
              <a:ext cx="4" cy="32"/>
            </a:xfrm>
            <a:custGeom>
              <a:avLst/>
              <a:gdLst>
                <a:gd name="T0" fmla="*/ 1 w 11"/>
                <a:gd name="T1" fmla="*/ 0 h 96"/>
                <a:gd name="T2" fmla="*/ 1 w 11"/>
                <a:gd name="T3" fmla="*/ 11 h 96"/>
                <a:gd name="T4" fmla="*/ 0 w 11"/>
                <a:gd name="T5" fmla="*/ 8 h 96"/>
                <a:gd name="T6" fmla="*/ 0 w 11"/>
                <a:gd name="T7" fmla="*/ 6 h 96"/>
                <a:gd name="T8" fmla="*/ 0 w 11"/>
                <a:gd name="T9" fmla="*/ 3 h 96"/>
                <a:gd name="T10" fmla="*/ 1 w 11"/>
                <a:gd name="T11" fmla="*/ 0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96">
                  <a:moveTo>
                    <a:pt x="11" y="0"/>
                  </a:moveTo>
                  <a:lnTo>
                    <a:pt x="11" y="96"/>
                  </a:lnTo>
                  <a:lnTo>
                    <a:pt x="0" y="76"/>
                  </a:lnTo>
                  <a:lnTo>
                    <a:pt x="0" y="54"/>
                  </a:lnTo>
                  <a:lnTo>
                    <a:pt x="3" y="2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D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Freeform 128"/>
            <p:cNvSpPr>
              <a:spLocks/>
            </p:cNvSpPr>
            <p:nvPr/>
          </p:nvSpPr>
          <p:spPr bwMode="auto">
            <a:xfrm rot="696599">
              <a:off x="2479" y="1194"/>
              <a:ext cx="699" cy="458"/>
            </a:xfrm>
            <a:custGeom>
              <a:avLst/>
              <a:gdLst>
                <a:gd name="T0" fmla="*/ 0 w 2099"/>
                <a:gd name="T1" fmla="*/ 153 h 1375"/>
                <a:gd name="T2" fmla="*/ 10 w 2099"/>
                <a:gd name="T3" fmla="*/ 149 h 1375"/>
                <a:gd name="T4" fmla="*/ 19 w 2099"/>
                <a:gd name="T5" fmla="*/ 145 h 1375"/>
                <a:gd name="T6" fmla="*/ 29 w 2099"/>
                <a:gd name="T7" fmla="*/ 141 h 1375"/>
                <a:gd name="T8" fmla="*/ 38 w 2099"/>
                <a:gd name="T9" fmla="*/ 137 h 1375"/>
                <a:gd name="T10" fmla="*/ 47 w 2099"/>
                <a:gd name="T11" fmla="*/ 132 h 1375"/>
                <a:gd name="T12" fmla="*/ 56 w 2099"/>
                <a:gd name="T13" fmla="*/ 128 h 1375"/>
                <a:gd name="T14" fmla="*/ 65 w 2099"/>
                <a:gd name="T15" fmla="*/ 124 h 1375"/>
                <a:gd name="T16" fmla="*/ 73 w 2099"/>
                <a:gd name="T17" fmla="*/ 120 h 1375"/>
                <a:gd name="T18" fmla="*/ 81 w 2099"/>
                <a:gd name="T19" fmla="*/ 116 h 1375"/>
                <a:gd name="T20" fmla="*/ 89 w 2099"/>
                <a:gd name="T21" fmla="*/ 111 h 1375"/>
                <a:gd name="T22" fmla="*/ 97 w 2099"/>
                <a:gd name="T23" fmla="*/ 107 h 1375"/>
                <a:gd name="T24" fmla="*/ 104 w 2099"/>
                <a:gd name="T25" fmla="*/ 103 h 1375"/>
                <a:gd name="T26" fmla="*/ 111 w 2099"/>
                <a:gd name="T27" fmla="*/ 99 h 1375"/>
                <a:gd name="T28" fmla="*/ 118 w 2099"/>
                <a:gd name="T29" fmla="*/ 95 h 1375"/>
                <a:gd name="T30" fmla="*/ 125 w 2099"/>
                <a:gd name="T31" fmla="*/ 92 h 1375"/>
                <a:gd name="T32" fmla="*/ 131 w 2099"/>
                <a:gd name="T33" fmla="*/ 88 h 1375"/>
                <a:gd name="T34" fmla="*/ 140 w 2099"/>
                <a:gd name="T35" fmla="*/ 83 h 1375"/>
                <a:gd name="T36" fmla="*/ 148 w 2099"/>
                <a:gd name="T37" fmla="*/ 78 h 1375"/>
                <a:gd name="T38" fmla="*/ 156 w 2099"/>
                <a:gd name="T39" fmla="*/ 74 h 1375"/>
                <a:gd name="T40" fmla="*/ 162 w 2099"/>
                <a:gd name="T41" fmla="*/ 70 h 1375"/>
                <a:gd name="T42" fmla="*/ 168 w 2099"/>
                <a:gd name="T43" fmla="*/ 66 h 1375"/>
                <a:gd name="T44" fmla="*/ 173 w 2099"/>
                <a:gd name="T45" fmla="*/ 63 h 1375"/>
                <a:gd name="T46" fmla="*/ 177 w 2099"/>
                <a:gd name="T47" fmla="*/ 60 h 1375"/>
                <a:gd name="T48" fmla="*/ 181 w 2099"/>
                <a:gd name="T49" fmla="*/ 58 h 1375"/>
                <a:gd name="T50" fmla="*/ 189 w 2099"/>
                <a:gd name="T51" fmla="*/ 52 h 1375"/>
                <a:gd name="T52" fmla="*/ 198 w 2099"/>
                <a:gd name="T53" fmla="*/ 45 h 1375"/>
                <a:gd name="T54" fmla="*/ 208 w 2099"/>
                <a:gd name="T55" fmla="*/ 37 h 1375"/>
                <a:gd name="T56" fmla="*/ 216 w 2099"/>
                <a:gd name="T57" fmla="*/ 30 h 1375"/>
                <a:gd name="T58" fmla="*/ 224 w 2099"/>
                <a:gd name="T59" fmla="*/ 23 h 1375"/>
                <a:gd name="T60" fmla="*/ 230 w 2099"/>
                <a:gd name="T61" fmla="*/ 18 h 1375"/>
                <a:gd name="T62" fmla="*/ 233 w 2099"/>
                <a:gd name="T63" fmla="*/ 14 h 1375"/>
                <a:gd name="T64" fmla="*/ 232 w 2099"/>
                <a:gd name="T65" fmla="*/ 14 h 1375"/>
                <a:gd name="T66" fmla="*/ 214 w 2099"/>
                <a:gd name="T67" fmla="*/ 19 h 1375"/>
                <a:gd name="T68" fmla="*/ 215 w 2099"/>
                <a:gd name="T69" fmla="*/ 9 h 1375"/>
                <a:gd name="T70" fmla="*/ 214 w 2099"/>
                <a:gd name="T71" fmla="*/ 3 h 1375"/>
                <a:gd name="T72" fmla="*/ 214 w 2099"/>
                <a:gd name="T73" fmla="*/ 0 h 1375"/>
                <a:gd name="T74" fmla="*/ 213 w 2099"/>
                <a:gd name="T75" fmla="*/ 0 h 1375"/>
                <a:gd name="T76" fmla="*/ 212 w 2099"/>
                <a:gd name="T77" fmla="*/ 3 h 1375"/>
                <a:gd name="T78" fmla="*/ 210 w 2099"/>
                <a:gd name="T79" fmla="*/ 5 h 1375"/>
                <a:gd name="T80" fmla="*/ 208 w 2099"/>
                <a:gd name="T81" fmla="*/ 9 h 1375"/>
                <a:gd name="T82" fmla="*/ 205 w 2099"/>
                <a:gd name="T83" fmla="*/ 12 h 1375"/>
                <a:gd name="T84" fmla="*/ 203 w 2099"/>
                <a:gd name="T85" fmla="*/ 16 h 1375"/>
                <a:gd name="T86" fmla="*/ 200 w 2099"/>
                <a:gd name="T87" fmla="*/ 20 h 1375"/>
                <a:gd name="T88" fmla="*/ 198 w 2099"/>
                <a:gd name="T89" fmla="*/ 23 h 1375"/>
                <a:gd name="T90" fmla="*/ 195 w 2099"/>
                <a:gd name="T91" fmla="*/ 26 h 1375"/>
                <a:gd name="T92" fmla="*/ 188 w 2099"/>
                <a:gd name="T93" fmla="*/ 34 h 1375"/>
                <a:gd name="T94" fmla="*/ 180 w 2099"/>
                <a:gd name="T95" fmla="*/ 43 h 1375"/>
                <a:gd name="T96" fmla="*/ 171 w 2099"/>
                <a:gd name="T97" fmla="*/ 51 h 1375"/>
                <a:gd name="T98" fmla="*/ 159 w 2099"/>
                <a:gd name="T99" fmla="*/ 60 h 1375"/>
                <a:gd name="T100" fmla="*/ 147 w 2099"/>
                <a:gd name="T101" fmla="*/ 68 h 1375"/>
                <a:gd name="T102" fmla="*/ 135 w 2099"/>
                <a:gd name="T103" fmla="*/ 77 h 1375"/>
                <a:gd name="T104" fmla="*/ 121 w 2099"/>
                <a:gd name="T105" fmla="*/ 85 h 1375"/>
                <a:gd name="T106" fmla="*/ 107 w 2099"/>
                <a:gd name="T107" fmla="*/ 94 h 1375"/>
                <a:gd name="T108" fmla="*/ 93 w 2099"/>
                <a:gd name="T109" fmla="*/ 102 h 1375"/>
                <a:gd name="T110" fmla="*/ 79 w 2099"/>
                <a:gd name="T111" fmla="*/ 110 h 1375"/>
                <a:gd name="T112" fmla="*/ 64 w 2099"/>
                <a:gd name="T113" fmla="*/ 118 h 1375"/>
                <a:gd name="T114" fmla="*/ 50 w 2099"/>
                <a:gd name="T115" fmla="*/ 125 h 1375"/>
                <a:gd name="T116" fmla="*/ 37 w 2099"/>
                <a:gd name="T117" fmla="*/ 133 h 1375"/>
                <a:gd name="T118" fmla="*/ 24 w 2099"/>
                <a:gd name="T119" fmla="*/ 140 h 1375"/>
                <a:gd name="T120" fmla="*/ 11 w 2099"/>
                <a:gd name="T121" fmla="*/ 146 h 1375"/>
                <a:gd name="T122" fmla="*/ 0 w 2099"/>
                <a:gd name="T123" fmla="*/ 153 h 13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99" h="1375">
                  <a:moveTo>
                    <a:pt x="0" y="1375"/>
                  </a:moveTo>
                  <a:lnTo>
                    <a:pt x="88" y="1341"/>
                  </a:lnTo>
                  <a:lnTo>
                    <a:pt x="175" y="1303"/>
                  </a:lnTo>
                  <a:lnTo>
                    <a:pt x="259" y="1269"/>
                  </a:lnTo>
                  <a:lnTo>
                    <a:pt x="343" y="1231"/>
                  </a:lnTo>
                  <a:lnTo>
                    <a:pt x="426" y="1193"/>
                  </a:lnTo>
                  <a:lnTo>
                    <a:pt x="506" y="1155"/>
                  </a:lnTo>
                  <a:lnTo>
                    <a:pt x="582" y="1118"/>
                  </a:lnTo>
                  <a:lnTo>
                    <a:pt x="658" y="1079"/>
                  </a:lnTo>
                  <a:lnTo>
                    <a:pt x="730" y="1042"/>
                  </a:lnTo>
                  <a:lnTo>
                    <a:pt x="802" y="1003"/>
                  </a:lnTo>
                  <a:lnTo>
                    <a:pt x="871" y="965"/>
                  </a:lnTo>
                  <a:lnTo>
                    <a:pt x="939" y="931"/>
                  </a:lnTo>
                  <a:lnTo>
                    <a:pt x="1004" y="893"/>
                  </a:lnTo>
                  <a:lnTo>
                    <a:pt x="1065" y="859"/>
                  </a:lnTo>
                  <a:lnTo>
                    <a:pt x="1125" y="825"/>
                  </a:lnTo>
                  <a:lnTo>
                    <a:pt x="1182" y="790"/>
                  </a:lnTo>
                  <a:lnTo>
                    <a:pt x="1262" y="745"/>
                  </a:lnTo>
                  <a:lnTo>
                    <a:pt x="1334" y="703"/>
                  </a:lnTo>
                  <a:lnTo>
                    <a:pt x="1403" y="662"/>
                  </a:lnTo>
                  <a:lnTo>
                    <a:pt x="1460" y="627"/>
                  </a:lnTo>
                  <a:lnTo>
                    <a:pt x="1512" y="593"/>
                  </a:lnTo>
                  <a:lnTo>
                    <a:pt x="1559" y="563"/>
                  </a:lnTo>
                  <a:lnTo>
                    <a:pt x="1600" y="540"/>
                  </a:lnTo>
                  <a:lnTo>
                    <a:pt x="1630" y="521"/>
                  </a:lnTo>
                  <a:lnTo>
                    <a:pt x="1707" y="467"/>
                  </a:lnTo>
                  <a:lnTo>
                    <a:pt x="1790" y="403"/>
                  </a:lnTo>
                  <a:lnTo>
                    <a:pt x="1874" y="334"/>
                  </a:lnTo>
                  <a:lnTo>
                    <a:pt x="1953" y="270"/>
                  </a:lnTo>
                  <a:lnTo>
                    <a:pt x="2022" y="210"/>
                  </a:lnTo>
                  <a:lnTo>
                    <a:pt x="2072" y="161"/>
                  </a:lnTo>
                  <a:lnTo>
                    <a:pt x="2099" y="129"/>
                  </a:lnTo>
                  <a:lnTo>
                    <a:pt x="2094" y="122"/>
                  </a:lnTo>
                  <a:lnTo>
                    <a:pt x="1927" y="175"/>
                  </a:lnTo>
                  <a:lnTo>
                    <a:pt x="1938" y="84"/>
                  </a:lnTo>
                  <a:lnTo>
                    <a:pt x="1934" y="27"/>
                  </a:lnTo>
                  <a:lnTo>
                    <a:pt x="1927" y="0"/>
                  </a:lnTo>
                  <a:lnTo>
                    <a:pt x="1924" y="3"/>
                  </a:lnTo>
                  <a:lnTo>
                    <a:pt x="1912" y="23"/>
                  </a:lnTo>
                  <a:lnTo>
                    <a:pt x="1897" y="45"/>
                  </a:lnTo>
                  <a:lnTo>
                    <a:pt x="1874" y="77"/>
                  </a:lnTo>
                  <a:lnTo>
                    <a:pt x="1850" y="111"/>
                  </a:lnTo>
                  <a:lnTo>
                    <a:pt x="1828" y="144"/>
                  </a:lnTo>
                  <a:lnTo>
                    <a:pt x="1805" y="178"/>
                  </a:lnTo>
                  <a:lnTo>
                    <a:pt x="1783" y="210"/>
                  </a:lnTo>
                  <a:lnTo>
                    <a:pt x="1764" y="232"/>
                  </a:lnTo>
                  <a:lnTo>
                    <a:pt x="1699" y="309"/>
                  </a:lnTo>
                  <a:lnTo>
                    <a:pt x="1623" y="383"/>
                  </a:lnTo>
                  <a:lnTo>
                    <a:pt x="1536" y="460"/>
                  </a:lnTo>
                  <a:lnTo>
                    <a:pt x="1433" y="536"/>
                  </a:lnTo>
                  <a:lnTo>
                    <a:pt x="1327" y="612"/>
                  </a:lnTo>
                  <a:lnTo>
                    <a:pt x="1213" y="692"/>
                  </a:lnTo>
                  <a:lnTo>
                    <a:pt x="1090" y="768"/>
                  </a:lnTo>
                  <a:lnTo>
                    <a:pt x="966" y="844"/>
                  </a:lnTo>
                  <a:lnTo>
                    <a:pt x="836" y="916"/>
                  </a:lnTo>
                  <a:lnTo>
                    <a:pt x="708" y="988"/>
                  </a:lnTo>
                  <a:lnTo>
                    <a:pt x="579" y="1061"/>
                  </a:lnTo>
                  <a:lnTo>
                    <a:pt x="453" y="1128"/>
                  </a:lnTo>
                  <a:lnTo>
                    <a:pt x="331" y="1197"/>
                  </a:lnTo>
                  <a:lnTo>
                    <a:pt x="214" y="1258"/>
                  </a:lnTo>
                  <a:lnTo>
                    <a:pt x="103" y="1318"/>
                  </a:lnTo>
                  <a:lnTo>
                    <a:pt x="0" y="1375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Freeform 131"/>
            <p:cNvSpPr>
              <a:spLocks/>
            </p:cNvSpPr>
            <p:nvPr/>
          </p:nvSpPr>
          <p:spPr bwMode="auto">
            <a:xfrm rot="696599">
              <a:off x="2485" y="1096"/>
              <a:ext cx="704" cy="66"/>
            </a:xfrm>
            <a:custGeom>
              <a:avLst/>
              <a:gdLst>
                <a:gd name="T0" fmla="*/ 0 w 2111"/>
                <a:gd name="T1" fmla="*/ 22 h 198"/>
                <a:gd name="T2" fmla="*/ 0 w 2111"/>
                <a:gd name="T3" fmla="*/ 22 h 198"/>
                <a:gd name="T4" fmla="*/ 1 w 2111"/>
                <a:gd name="T5" fmla="*/ 22 h 198"/>
                <a:gd name="T6" fmla="*/ 11 w 2111"/>
                <a:gd name="T7" fmla="*/ 21 h 198"/>
                <a:gd name="T8" fmla="*/ 21 w 2111"/>
                <a:gd name="T9" fmla="*/ 20 h 198"/>
                <a:gd name="T10" fmla="*/ 30 w 2111"/>
                <a:gd name="T11" fmla="*/ 19 h 198"/>
                <a:gd name="T12" fmla="*/ 40 w 2111"/>
                <a:gd name="T13" fmla="*/ 18 h 198"/>
                <a:gd name="T14" fmla="*/ 50 w 2111"/>
                <a:gd name="T15" fmla="*/ 17 h 198"/>
                <a:gd name="T16" fmla="*/ 59 w 2111"/>
                <a:gd name="T17" fmla="*/ 16 h 198"/>
                <a:gd name="T18" fmla="*/ 69 w 2111"/>
                <a:gd name="T19" fmla="*/ 15 h 198"/>
                <a:gd name="T20" fmla="*/ 78 w 2111"/>
                <a:gd name="T21" fmla="*/ 14 h 198"/>
                <a:gd name="T22" fmla="*/ 88 w 2111"/>
                <a:gd name="T23" fmla="*/ 13 h 198"/>
                <a:gd name="T24" fmla="*/ 98 w 2111"/>
                <a:gd name="T25" fmla="*/ 13 h 198"/>
                <a:gd name="T26" fmla="*/ 107 w 2111"/>
                <a:gd name="T27" fmla="*/ 12 h 198"/>
                <a:gd name="T28" fmla="*/ 117 w 2111"/>
                <a:gd name="T29" fmla="*/ 11 h 198"/>
                <a:gd name="T30" fmla="*/ 127 w 2111"/>
                <a:gd name="T31" fmla="*/ 10 h 198"/>
                <a:gd name="T32" fmla="*/ 136 w 2111"/>
                <a:gd name="T33" fmla="*/ 10 h 198"/>
                <a:gd name="T34" fmla="*/ 146 w 2111"/>
                <a:gd name="T35" fmla="*/ 9 h 198"/>
                <a:gd name="T36" fmla="*/ 156 w 2111"/>
                <a:gd name="T37" fmla="*/ 9 h 198"/>
                <a:gd name="T38" fmla="*/ 161 w 2111"/>
                <a:gd name="T39" fmla="*/ 9 h 198"/>
                <a:gd name="T40" fmla="*/ 165 w 2111"/>
                <a:gd name="T41" fmla="*/ 8 h 198"/>
                <a:gd name="T42" fmla="*/ 170 w 2111"/>
                <a:gd name="T43" fmla="*/ 8 h 198"/>
                <a:gd name="T44" fmla="*/ 175 w 2111"/>
                <a:gd name="T45" fmla="*/ 8 h 198"/>
                <a:gd name="T46" fmla="*/ 180 w 2111"/>
                <a:gd name="T47" fmla="*/ 8 h 198"/>
                <a:gd name="T48" fmla="*/ 185 w 2111"/>
                <a:gd name="T49" fmla="*/ 8 h 198"/>
                <a:gd name="T50" fmla="*/ 189 w 2111"/>
                <a:gd name="T51" fmla="*/ 8 h 198"/>
                <a:gd name="T52" fmla="*/ 194 w 2111"/>
                <a:gd name="T53" fmla="*/ 8 h 198"/>
                <a:gd name="T54" fmla="*/ 199 w 2111"/>
                <a:gd name="T55" fmla="*/ 7 h 198"/>
                <a:gd name="T56" fmla="*/ 204 w 2111"/>
                <a:gd name="T57" fmla="*/ 7 h 198"/>
                <a:gd name="T58" fmla="*/ 209 w 2111"/>
                <a:gd name="T59" fmla="*/ 6 h 198"/>
                <a:gd name="T60" fmla="*/ 213 w 2111"/>
                <a:gd name="T61" fmla="*/ 6 h 198"/>
                <a:gd name="T62" fmla="*/ 218 w 2111"/>
                <a:gd name="T63" fmla="*/ 6 h 198"/>
                <a:gd name="T64" fmla="*/ 222 w 2111"/>
                <a:gd name="T65" fmla="*/ 5 h 198"/>
                <a:gd name="T66" fmla="*/ 227 w 2111"/>
                <a:gd name="T67" fmla="*/ 4 h 198"/>
                <a:gd name="T68" fmla="*/ 232 w 2111"/>
                <a:gd name="T69" fmla="*/ 3 h 198"/>
                <a:gd name="T70" fmla="*/ 233 w 2111"/>
                <a:gd name="T71" fmla="*/ 2 h 198"/>
                <a:gd name="T72" fmla="*/ 233 w 2111"/>
                <a:gd name="T73" fmla="*/ 1 h 198"/>
                <a:gd name="T74" fmla="*/ 234 w 2111"/>
                <a:gd name="T75" fmla="*/ 1 h 198"/>
                <a:gd name="T76" fmla="*/ 235 w 2111"/>
                <a:gd name="T77" fmla="*/ 0 h 198"/>
                <a:gd name="T78" fmla="*/ 219 w 2111"/>
                <a:gd name="T79" fmla="*/ 0 h 198"/>
                <a:gd name="T80" fmla="*/ 203 w 2111"/>
                <a:gd name="T81" fmla="*/ 1 h 198"/>
                <a:gd name="T82" fmla="*/ 188 w 2111"/>
                <a:gd name="T83" fmla="*/ 2 h 198"/>
                <a:gd name="T84" fmla="*/ 172 w 2111"/>
                <a:gd name="T85" fmla="*/ 3 h 198"/>
                <a:gd name="T86" fmla="*/ 157 w 2111"/>
                <a:gd name="T87" fmla="*/ 3 h 198"/>
                <a:gd name="T88" fmla="*/ 142 w 2111"/>
                <a:gd name="T89" fmla="*/ 5 h 198"/>
                <a:gd name="T90" fmla="*/ 127 w 2111"/>
                <a:gd name="T91" fmla="*/ 6 h 198"/>
                <a:gd name="T92" fmla="*/ 112 w 2111"/>
                <a:gd name="T93" fmla="*/ 7 h 198"/>
                <a:gd name="T94" fmla="*/ 98 w 2111"/>
                <a:gd name="T95" fmla="*/ 9 h 198"/>
                <a:gd name="T96" fmla="*/ 84 w 2111"/>
                <a:gd name="T97" fmla="*/ 10 h 198"/>
                <a:gd name="T98" fmla="*/ 69 w 2111"/>
                <a:gd name="T99" fmla="*/ 12 h 198"/>
                <a:gd name="T100" fmla="*/ 55 w 2111"/>
                <a:gd name="T101" fmla="*/ 14 h 198"/>
                <a:gd name="T102" fmla="*/ 41 w 2111"/>
                <a:gd name="T103" fmla="*/ 16 h 198"/>
                <a:gd name="T104" fmla="*/ 27 w 2111"/>
                <a:gd name="T105" fmla="*/ 18 h 198"/>
                <a:gd name="T106" fmla="*/ 13 w 2111"/>
                <a:gd name="T107" fmla="*/ 20 h 198"/>
                <a:gd name="T108" fmla="*/ 0 w 2111"/>
                <a:gd name="T109" fmla="*/ 22 h 1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11" h="198">
                  <a:moveTo>
                    <a:pt x="0" y="198"/>
                  </a:moveTo>
                  <a:lnTo>
                    <a:pt x="3" y="198"/>
                  </a:lnTo>
                  <a:lnTo>
                    <a:pt x="7" y="198"/>
                  </a:lnTo>
                  <a:lnTo>
                    <a:pt x="98" y="190"/>
                  </a:lnTo>
                  <a:lnTo>
                    <a:pt x="185" y="183"/>
                  </a:lnTo>
                  <a:lnTo>
                    <a:pt x="273" y="171"/>
                  </a:lnTo>
                  <a:lnTo>
                    <a:pt x="360" y="163"/>
                  </a:lnTo>
                  <a:lnTo>
                    <a:pt x="447" y="156"/>
                  </a:lnTo>
                  <a:lnTo>
                    <a:pt x="535" y="148"/>
                  </a:lnTo>
                  <a:lnTo>
                    <a:pt x="619" y="136"/>
                  </a:lnTo>
                  <a:lnTo>
                    <a:pt x="706" y="129"/>
                  </a:lnTo>
                  <a:lnTo>
                    <a:pt x="794" y="121"/>
                  </a:lnTo>
                  <a:lnTo>
                    <a:pt x="878" y="114"/>
                  </a:lnTo>
                  <a:lnTo>
                    <a:pt x="964" y="107"/>
                  </a:lnTo>
                  <a:lnTo>
                    <a:pt x="1051" y="99"/>
                  </a:lnTo>
                  <a:lnTo>
                    <a:pt x="1139" y="92"/>
                  </a:lnTo>
                  <a:lnTo>
                    <a:pt x="1226" y="87"/>
                  </a:lnTo>
                  <a:lnTo>
                    <a:pt x="1314" y="80"/>
                  </a:lnTo>
                  <a:lnTo>
                    <a:pt x="1406" y="77"/>
                  </a:lnTo>
                  <a:lnTo>
                    <a:pt x="1447" y="77"/>
                  </a:lnTo>
                  <a:lnTo>
                    <a:pt x="1488" y="72"/>
                  </a:lnTo>
                  <a:lnTo>
                    <a:pt x="1530" y="72"/>
                  </a:lnTo>
                  <a:lnTo>
                    <a:pt x="1572" y="72"/>
                  </a:lnTo>
                  <a:lnTo>
                    <a:pt x="1618" y="72"/>
                  </a:lnTo>
                  <a:lnTo>
                    <a:pt x="1660" y="69"/>
                  </a:lnTo>
                  <a:lnTo>
                    <a:pt x="1702" y="69"/>
                  </a:lnTo>
                  <a:lnTo>
                    <a:pt x="1747" y="69"/>
                  </a:lnTo>
                  <a:lnTo>
                    <a:pt x="1788" y="65"/>
                  </a:lnTo>
                  <a:lnTo>
                    <a:pt x="1835" y="62"/>
                  </a:lnTo>
                  <a:lnTo>
                    <a:pt x="1877" y="57"/>
                  </a:lnTo>
                  <a:lnTo>
                    <a:pt x="1919" y="53"/>
                  </a:lnTo>
                  <a:lnTo>
                    <a:pt x="1959" y="50"/>
                  </a:lnTo>
                  <a:lnTo>
                    <a:pt x="2001" y="42"/>
                  </a:lnTo>
                  <a:lnTo>
                    <a:pt x="2043" y="35"/>
                  </a:lnTo>
                  <a:lnTo>
                    <a:pt x="2085" y="27"/>
                  </a:lnTo>
                  <a:lnTo>
                    <a:pt x="2092" y="20"/>
                  </a:lnTo>
                  <a:lnTo>
                    <a:pt x="2099" y="12"/>
                  </a:lnTo>
                  <a:lnTo>
                    <a:pt x="2104" y="8"/>
                  </a:lnTo>
                  <a:lnTo>
                    <a:pt x="2111" y="0"/>
                  </a:lnTo>
                  <a:lnTo>
                    <a:pt x="1968" y="3"/>
                  </a:lnTo>
                  <a:lnTo>
                    <a:pt x="1827" y="8"/>
                  </a:lnTo>
                  <a:lnTo>
                    <a:pt x="1687" y="15"/>
                  </a:lnTo>
                  <a:lnTo>
                    <a:pt x="1549" y="23"/>
                  </a:lnTo>
                  <a:lnTo>
                    <a:pt x="1413" y="30"/>
                  </a:lnTo>
                  <a:lnTo>
                    <a:pt x="1275" y="42"/>
                  </a:lnTo>
                  <a:lnTo>
                    <a:pt x="1142" y="53"/>
                  </a:lnTo>
                  <a:lnTo>
                    <a:pt x="1009" y="65"/>
                  </a:lnTo>
                  <a:lnTo>
                    <a:pt x="881" y="80"/>
                  </a:lnTo>
                  <a:lnTo>
                    <a:pt x="752" y="92"/>
                  </a:lnTo>
                  <a:lnTo>
                    <a:pt x="622" y="107"/>
                  </a:lnTo>
                  <a:lnTo>
                    <a:pt x="498" y="126"/>
                  </a:lnTo>
                  <a:lnTo>
                    <a:pt x="368" y="141"/>
                  </a:lnTo>
                  <a:lnTo>
                    <a:pt x="246" y="160"/>
                  </a:lnTo>
                  <a:lnTo>
                    <a:pt x="121" y="17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Freeform 132"/>
            <p:cNvSpPr>
              <a:spLocks/>
            </p:cNvSpPr>
            <p:nvPr/>
          </p:nvSpPr>
          <p:spPr bwMode="auto">
            <a:xfrm rot="696599">
              <a:off x="3179" y="1164"/>
              <a:ext cx="84" cy="126"/>
            </a:xfrm>
            <a:custGeom>
              <a:avLst/>
              <a:gdLst>
                <a:gd name="T0" fmla="*/ 11 w 251"/>
                <a:gd name="T1" fmla="*/ 42 h 380"/>
                <a:gd name="T2" fmla="*/ 6 w 251"/>
                <a:gd name="T3" fmla="*/ 39 h 380"/>
                <a:gd name="T4" fmla="*/ 3 w 251"/>
                <a:gd name="T5" fmla="*/ 37 h 380"/>
                <a:gd name="T6" fmla="*/ 1 w 251"/>
                <a:gd name="T7" fmla="*/ 33 h 380"/>
                <a:gd name="T8" fmla="*/ 0 w 251"/>
                <a:gd name="T9" fmla="*/ 29 h 380"/>
                <a:gd name="T10" fmla="*/ 0 w 251"/>
                <a:gd name="T11" fmla="*/ 24 h 380"/>
                <a:gd name="T12" fmla="*/ 0 w 251"/>
                <a:gd name="T13" fmla="*/ 19 h 380"/>
                <a:gd name="T14" fmla="*/ 2 w 251"/>
                <a:gd name="T15" fmla="*/ 15 h 380"/>
                <a:gd name="T16" fmla="*/ 3 w 251"/>
                <a:gd name="T17" fmla="*/ 11 h 380"/>
                <a:gd name="T18" fmla="*/ 5 w 251"/>
                <a:gd name="T19" fmla="*/ 10 h 380"/>
                <a:gd name="T20" fmla="*/ 7 w 251"/>
                <a:gd name="T21" fmla="*/ 8 h 380"/>
                <a:gd name="T22" fmla="*/ 10 w 251"/>
                <a:gd name="T23" fmla="*/ 5 h 380"/>
                <a:gd name="T24" fmla="*/ 14 w 251"/>
                <a:gd name="T25" fmla="*/ 3 h 380"/>
                <a:gd name="T26" fmla="*/ 18 w 251"/>
                <a:gd name="T27" fmla="*/ 2 h 380"/>
                <a:gd name="T28" fmla="*/ 22 w 251"/>
                <a:gd name="T29" fmla="*/ 0 h 380"/>
                <a:gd name="T30" fmla="*/ 25 w 251"/>
                <a:gd name="T31" fmla="*/ 0 h 380"/>
                <a:gd name="T32" fmla="*/ 28 w 251"/>
                <a:gd name="T33" fmla="*/ 0 h 380"/>
                <a:gd name="T34" fmla="*/ 28 w 251"/>
                <a:gd name="T35" fmla="*/ 1 h 380"/>
                <a:gd name="T36" fmla="*/ 27 w 251"/>
                <a:gd name="T37" fmla="*/ 2 h 380"/>
                <a:gd name="T38" fmla="*/ 24 w 251"/>
                <a:gd name="T39" fmla="*/ 2 h 380"/>
                <a:gd name="T40" fmla="*/ 20 w 251"/>
                <a:gd name="T41" fmla="*/ 4 h 380"/>
                <a:gd name="T42" fmla="*/ 16 w 251"/>
                <a:gd name="T43" fmla="*/ 5 h 380"/>
                <a:gd name="T44" fmla="*/ 11 w 251"/>
                <a:gd name="T45" fmla="*/ 7 h 380"/>
                <a:gd name="T46" fmla="*/ 7 w 251"/>
                <a:gd name="T47" fmla="*/ 11 h 380"/>
                <a:gd name="T48" fmla="*/ 4 w 251"/>
                <a:gd name="T49" fmla="*/ 15 h 380"/>
                <a:gd name="T50" fmla="*/ 2 w 251"/>
                <a:gd name="T51" fmla="*/ 19 h 380"/>
                <a:gd name="T52" fmla="*/ 2 w 251"/>
                <a:gd name="T53" fmla="*/ 23 h 380"/>
                <a:gd name="T54" fmla="*/ 2 w 251"/>
                <a:gd name="T55" fmla="*/ 27 h 380"/>
                <a:gd name="T56" fmla="*/ 4 w 251"/>
                <a:gd name="T57" fmla="*/ 32 h 380"/>
                <a:gd name="T58" fmla="*/ 6 w 251"/>
                <a:gd name="T59" fmla="*/ 36 h 380"/>
                <a:gd name="T60" fmla="*/ 10 w 251"/>
                <a:gd name="T61" fmla="*/ 39 h 380"/>
                <a:gd name="T62" fmla="*/ 11 w 251"/>
                <a:gd name="T63" fmla="*/ 41 h 380"/>
                <a:gd name="T64" fmla="*/ 11 w 251"/>
                <a:gd name="T65" fmla="*/ 42 h 3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80">
                  <a:moveTo>
                    <a:pt x="96" y="380"/>
                  </a:moveTo>
                  <a:lnTo>
                    <a:pt x="57" y="360"/>
                  </a:lnTo>
                  <a:lnTo>
                    <a:pt x="27" y="335"/>
                  </a:lnTo>
                  <a:lnTo>
                    <a:pt x="12" y="301"/>
                  </a:lnTo>
                  <a:lnTo>
                    <a:pt x="4" y="262"/>
                  </a:lnTo>
                  <a:lnTo>
                    <a:pt x="0" y="217"/>
                  </a:lnTo>
                  <a:lnTo>
                    <a:pt x="4" y="175"/>
                  </a:lnTo>
                  <a:lnTo>
                    <a:pt x="15" y="136"/>
                  </a:lnTo>
                  <a:lnTo>
                    <a:pt x="30" y="103"/>
                  </a:lnTo>
                  <a:lnTo>
                    <a:pt x="42" y="87"/>
                  </a:lnTo>
                  <a:lnTo>
                    <a:pt x="64" y="69"/>
                  </a:lnTo>
                  <a:lnTo>
                    <a:pt x="91" y="49"/>
                  </a:lnTo>
                  <a:lnTo>
                    <a:pt x="126" y="30"/>
                  </a:lnTo>
                  <a:lnTo>
                    <a:pt x="160" y="15"/>
                  </a:lnTo>
                  <a:lnTo>
                    <a:pt x="194" y="4"/>
                  </a:lnTo>
                  <a:lnTo>
                    <a:pt x="224" y="0"/>
                  </a:lnTo>
                  <a:lnTo>
                    <a:pt x="247" y="4"/>
                  </a:lnTo>
                  <a:lnTo>
                    <a:pt x="251" y="12"/>
                  </a:lnTo>
                  <a:lnTo>
                    <a:pt x="239" y="15"/>
                  </a:lnTo>
                  <a:lnTo>
                    <a:pt x="212" y="22"/>
                  </a:lnTo>
                  <a:lnTo>
                    <a:pt x="179" y="34"/>
                  </a:lnTo>
                  <a:lnTo>
                    <a:pt x="141" y="46"/>
                  </a:lnTo>
                  <a:lnTo>
                    <a:pt x="99" y="64"/>
                  </a:lnTo>
                  <a:lnTo>
                    <a:pt x="61" y="96"/>
                  </a:lnTo>
                  <a:lnTo>
                    <a:pt x="34" y="133"/>
                  </a:lnTo>
                  <a:lnTo>
                    <a:pt x="19" y="175"/>
                  </a:lnTo>
                  <a:lnTo>
                    <a:pt x="19" y="209"/>
                  </a:lnTo>
                  <a:lnTo>
                    <a:pt x="22" y="247"/>
                  </a:lnTo>
                  <a:lnTo>
                    <a:pt x="34" y="289"/>
                  </a:lnTo>
                  <a:lnTo>
                    <a:pt x="57" y="326"/>
                  </a:lnTo>
                  <a:lnTo>
                    <a:pt x="88" y="357"/>
                  </a:lnTo>
                  <a:lnTo>
                    <a:pt x="103" y="375"/>
                  </a:lnTo>
                  <a:lnTo>
                    <a:pt x="96" y="38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Virtualizing Resources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495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Physical Reality: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Different Processes/Threads share the same hardware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multiplex CPU (Just finished: scheduling)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multiplex use of Memory </a:t>
            </a:r>
            <a:r>
              <a:rPr lang="en-US" altLang="ko-KR" dirty="0" smtClean="0">
                <a:ea typeface="굴림" panose="020B0600000101010101" pitchFamily="34" charset="-127"/>
              </a:rPr>
              <a:t>(starting today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multiplex disk and devices (later in term)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Why worry about memory sharing?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The complete working state of a process and/or kernel is defined by its data in memory (and registers)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Consequently, cannot just let different threads of control use the same memory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Physics: two different pieces of data cannot occupy the same locations in memory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Probably don’t want different threads to even have access to each other’s memory (protection)</a:t>
            </a:r>
          </a:p>
        </p:txBody>
      </p:sp>
    </p:spTree>
    <p:extLst>
      <p:ext uri="{BB962C8B-B14F-4D97-AF65-F5344CB8AC3E}">
        <p14:creationId xmlns:p14="http://schemas.microsoft.com/office/powerpoint/2010/main" val="26083172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3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Scheduling (RTS)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943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Hard </a:t>
            </a:r>
            <a:r>
              <a:rPr lang="en-US" dirty="0" smtClean="0"/>
              <a:t>Real-Time</a:t>
            </a:r>
          </a:p>
          <a:p>
            <a:pPr lvl="1">
              <a:lnSpc>
                <a:spcPct val="100000"/>
              </a:lnSpc>
            </a:pPr>
            <a:r>
              <a:rPr lang="en-US" i="1" dirty="0" smtClean="0"/>
              <a:t>Attempt to meet all deadlines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rgbClr val="FF0000"/>
                </a:solidFill>
              </a:rPr>
              <a:t>EDF (Earliest Deadline First), LLF (Least Laxity First),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RM </a:t>
            </a:r>
            <a:r>
              <a:rPr lang="en-US" dirty="0">
                <a:solidFill>
                  <a:srgbClr val="FF0000"/>
                </a:solidFill>
              </a:rPr>
              <a:t>(Rate-</a:t>
            </a:r>
            <a:r>
              <a:rPr lang="en-US" dirty="0" smtClean="0">
                <a:solidFill>
                  <a:srgbClr val="FF0000"/>
                </a:solidFill>
              </a:rPr>
              <a:t>Monotonic)</a:t>
            </a:r>
            <a:r>
              <a:rPr lang="en-US" dirty="0">
                <a:solidFill>
                  <a:srgbClr val="FF0000"/>
                </a:solidFill>
              </a:rPr>
              <a:t>, DM (Deadline </a:t>
            </a:r>
            <a:r>
              <a:rPr lang="en-US" dirty="0" smtClean="0">
                <a:solidFill>
                  <a:srgbClr val="FF0000"/>
                </a:solidFill>
              </a:rPr>
              <a:t>Monotonic)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Soft Real-Time</a:t>
            </a:r>
          </a:p>
          <a:p>
            <a:pPr lvl="1">
              <a:lnSpc>
                <a:spcPct val="100000"/>
              </a:lnSpc>
            </a:pPr>
            <a:r>
              <a:rPr lang="en-US" i="1" dirty="0"/>
              <a:t>Attempt to meet deadlines with high </a:t>
            </a:r>
            <a:r>
              <a:rPr lang="en-US" i="1" dirty="0" smtClean="0"/>
              <a:t>probability</a:t>
            </a:r>
            <a:endParaRPr lang="en-US" i="1" dirty="0"/>
          </a:p>
          <a:p>
            <a:pPr lvl="1">
              <a:lnSpc>
                <a:spcPct val="100000"/>
              </a:lnSpc>
            </a:pPr>
            <a:r>
              <a:rPr lang="en-US" dirty="0" smtClean="0"/>
              <a:t>Minimize miss ratio / maximize completion ratio (firm real-time)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Important </a:t>
            </a:r>
            <a:r>
              <a:rPr lang="en-US" dirty="0"/>
              <a:t>for multimedia </a:t>
            </a:r>
            <a:r>
              <a:rPr lang="en-US" dirty="0" smtClean="0"/>
              <a:t>applications</a:t>
            </a:r>
          </a:p>
          <a:p>
            <a:pPr lvl="1">
              <a:lnSpc>
                <a:spcPct val="100000"/>
              </a:lnSpc>
            </a:pPr>
            <a:r>
              <a:rPr lang="en-US" dirty="0" smtClean="0">
                <a:solidFill>
                  <a:srgbClr val="FF0000"/>
                </a:solidFill>
              </a:rPr>
              <a:t>CBS (Constant Bandwidth Server)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8322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33600"/>
            <a:ext cx="3871913" cy="288290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696200" cy="533400"/>
          </a:xfrm>
        </p:spPr>
        <p:txBody>
          <a:bodyPr/>
          <a:lstStyle/>
          <a:p>
            <a:r>
              <a:rPr lang="en-US" altLang="en-US" dirty="0" smtClean="0"/>
              <a:t>Next Objective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Dive deeper into the concepts and mechanisms of memory sharing and address translation</a:t>
            </a:r>
          </a:p>
          <a:p>
            <a:r>
              <a:rPr lang="en-US" altLang="en-US" dirty="0" smtClean="0"/>
              <a:t>Enabler of many key aspects of operating systems</a:t>
            </a:r>
          </a:p>
          <a:p>
            <a:pPr lvl="1"/>
            <a:r>
              <a:rPr lang="en-US" altLang="en-US" dirty="0" smtClean="0"/>
              <a:t>Protection</a:t>
            </a:r>
          </a:p>
          <a:p>
            <a:pPr lvl="1"/>
            <a:r>
              <a:rPr lang="en-US" altLang="en-US" dirty="0" smtClean="0"/>
              <a:t>Multi-programming</a:t>
            </a:r>
          </a:p>
          <a:p>
            <a:pPr lvl="1"/>
            <a:r>
              <a:rPr lang="en-US" altLang="en-US" dirty="0" smtClean="0"/>
              <a:t>Isolation</a:t>
            </a:r>
          </a:p>
          <a:p>
            <a:pPr lvl="1"/>
            <a:r>
              <a:rPr lang="en-US" altLang="en-US" dirty="0" smtClean="0"/>
              <a:t>Memory resource management</a:t>
            </a:r>
          </a:p>
          <a:p>
            <a:pPr lvl="1"/>
            <a:r>
              <a:rPr lang="en-US" altLang="en-US" dirty="0" smtClean="0"/>
              <a:t>I/O efficiency</a:t>
            </a:r>
          </a:p>
          <a:p>
            <a:pPr lvl="1"/>
            <a:r>
              <a:rPr lang="en-US" altLang="en-US" dirty="0" smtClean="0"/>
              <a:t>Sharing</a:t>
            </a:r>
          </a:p>
          <a:p>
            <a:pPr lvl="1"/>
            <a:r>
              <a:rPr lang="en-US" altLang="en-US" dirty="0" smtClean="0"/>
              <a:t>Inter-process communication</a:t>
            </a:r>
          </a:p>
          <a:p>
            <a:pPr lvl="1"/>
            <a:r>
              <a:rPr lang="en-US" altLang="en-US" dirty="0" smtClean="0"/>
              <a:t>Debugging</a:t>
            </a:r>
          </a:p>
          <a:p>
            <a:pPr lvl="1"/>
            <a:r>
              <a:rPr lang="en-US" altLang="en-US" dirty="0" smtClean="0"/>
              <a:t>Demand paging</a:t>
            </a:r>
          </a:p>
          <a:p>
            <a:r>
              <a:rPr lang="en-US" altLang="en-US" dirty="0" smtClean="0"/>
              <a:t>Today</a:t>
            </a:r>
            <a:r>
              <a:rPr lang="en-US" altLang="en-US" dirty="0" smtClean="0"/>
              <a:t>: Translation</a:t>
            </a:r>
            <a:endParaRPr lang="en-US" altLang="en-US" dirty="0" smtClean="0"/>
          </a:p>
        </p:txBody>
      </p:sp>
      <p:sp>
        <p:nvSpPr>
          <p:cNvPr id="2" name="Right Arrow 1"/>
          <p:cNvSpPr/>
          <p:nvPr/>
        </p:nvSpPr>
        <p:spPr bwMode="auto">
          <a:xfrm rot="1644423">
            <a:off x="4832688" y="2029861"/>
            <a:ext cx="1524265" cy="1173257"/>
          </a:xfrm>
          <a:prstGeom prst="rightArrow">
            <a:avLst/>
          </a:prstGeom>
          <a:solidFill>
            <a:schemeClr val="accent2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99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Recall: Single and Multithreaded Processes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4389438"/>
            <a:ext cx="8382000" cy="2286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Threads encapsulate concurrency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“Active” component of a process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Address spaces encapsulate protection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Keeps buggy program from trashing the system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“Passive” component of a process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1371600" y="7620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915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058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Important Aspects of Memory Multiplexing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10600" cy="5791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Protection: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Prevent access to private memory of other processes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Different pages of memory can be given special behavior (Read Only, Invisible to user programs, </a:t>
            </a:r>
            <a:r>
              <a:rPr lang="en-US" altLang="ko-KR" dirty="0" err="1">
                <a:ea typeface="굴림" panose="020B0600000101010101" pitchFamily="34" charset="-127"/>
              </a:rPr>
              <a:t>etc</a:t>
            </a:r>
            <a:r>
              <a:rPr lang="en-US" altLang="ko-KR" dirty="0">
                <a:ea typeface="굴림" panose="020B0600000101010101" pitchFamily="34" charset="-127"/>
              </a:rPr>
              <a:t>).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Kernel data protected from User programs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Programs protected from themselves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Controlled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overlap: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Separate state of threads should not collide in physical memory.  Obviously, unexpected overlap causes chaos!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Conversely, would like the ability to overlap when desired (for communication)</a:t>
            </a: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Translation: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Ability to translate accesses from one address space (virtual) to a different one (physical)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When translation exists, processor uses virtual addresses, physical memory uses physical addresses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Side effects: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be used to avoid overlap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be used to give uniform view of memory to </a:t>
            </a:r>
            <a:r>
              <a:rPr lang="en-US" altLang="ko-KR" dirty="0" smtClean="0">
                <a:ea typeface="굴림" panose="020B0600000101010101" pitchFamily="34" charset="-127"/>
              </a:rPr>
              <a:t>programs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60546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 bwMode="auto">
          <a:xfrm>
            <a:off x="1524000" y="2133600"/>
            <a:ext cx="6705600" cy="4343400"/>
          </a:xfrm>
          <a:prstGeom prst="rect">
            <a:avLst/>
          </a:prstGeom>
          <a:pattFill prst="horzBrick">
            <a:fgClr>
              <a:schemeClr val="bg2">
                <a:lumMod val="40000"/>
                <a:lumOff val="60000"/>
              </a:schemeClr>
            </a:fgClr>
            <a:bgClr>
              <a:prstClr val="white"/>
            </a:bgClr>
          </a:patt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00600" y="3505200"/>
            <a:ext cx="21717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01000" cy="736600"/>
          </a:xfrm>
        </p:spPr>
        <p:txBody>
          <a:bodyPr/>
          <a:lstStyle/>
          <a:p>
            <a:r>
              <a:rPr lang="en-US" sz="3600" dirty="0" smtClean="0"/>
              <a:t>Recall: Loading</a:t>
            </a:r>
            <a:endParaRPr lang="en-US" sz="3600" dirty="0"/>
          </a:p>
        </p:txBody>
      </p:sp>
      <p:cxnSp>
        <p:nvCxnSpPr>
          <p:cNvPr id="10" name="Straight Arrow Connector 9"/>
          <p:cNvCxnSpPr>
            <a:stCxn id="7" idx="3"/>
          </p:cNvCxnSpPr>
          <p:nvPr/>
        </p:nvCxnSpPr>
        <p:spPr bwMode="auto">
          <a:xfrm flipV="1">
            <a:off x="3810000" y="3379749"/>
            <a:ext cx="914400" cy="11151"/>
          </a:xfrm>
          <a:prstGeom prst="straightConnector1">
            <a:avLst/>
          </a:prstGeom>
          <a:solidFill>
            <a:schemeClr val="accent1"/>
          </a:solidFill>
          <a:ln w="57150" cap="flat" cmpd="thinThick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4191000" y="3352800"/>
            <a:ext cx="0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9" name="Can 38"/>
          <p:cNvSpPr/>
          <p:nvPr/>
        </p:nvSpPr>
        <p:spPr bwMode="auto">
          <a:xfrm>
            <a:off x="2362200" y="4343400"/>
            <a:ext cx="1143000" cy="1295400"/>
          </a:xfrm>
          <a:prstGeom prst="can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storage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029200"/>
            <a:ext cx="1473200" cy="100199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5400"/>
            <a:ext cx="1237948" cy="876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943600"/>
            <a:ext cx="723900" cy="455315"/>
          </a:xfrm>
          <a:prstGeom prst="rect">
            <a:avLst/>
          </a:prstGeom>
        </p:spPr>
      </p:pic>
      <p:sp>
        <p:nvSpPr>
          <p:cNvPr id="45" name="Punched Tape 44"/>
          <p:cNvSpPr/>
          <p:nvPr/>
        </p:nvSpPr>
        <p:spPr bwMode="auto">
          <a:xfrm rot="5400000">
            <a:off x="2400300" y="1028700"/>
            <a:ext cx="1219200" cy="838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209800" y="2971800"/>
            <a:ext cx="1600200" cy="83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Processor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048000" y="1981200"/>
            <a:ext cx="457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1657290"/>
            <a:ext cx="303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OS Hardware Virtualization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2133600"/>
            <a:ext cx="1222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Hardware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24000" y="1752600"/>
            <a:ext cx="1104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Software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2209800"/>
            <a:ext cx="1752600" cy="1676400"/>
          </a:xfrm>
          <a:prstGeom prst="rect">
            <a:avLst/>
          </a:prstGeom>
          <a:solidFill>
            <a:srgbClr val="C0D2FE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Memory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4419600"/>
            <a:ext cx="1237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Networks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9400" y="5943600"/>
            <a:ext cx="1027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Displays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257800" y="6096000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Gill Sans" charset="0"/>
                <a:ea typeface="Gill Sans" charset="0"/>
                <a:cs typeface="Gill Sans" charset="0"/>
              </a:rPr>
              <a:t>Inputs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1371600"/>
            <a:ext cx="1000467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Processes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343400" y="1143000"/>
            <a:ext cx="1469120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Address Spaces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41150" y="1371600"/>
            <a:ext cx="546945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Files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667000" y="2133600"/>
            <a:ext cx="46679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ISA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72200" y="1143000"/>
            <a:ext cx="98751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Windows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69874" y="1371600"/>
            <a:ext cx="819904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Sockets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24200" y="3429000"/>
            <a:ext cx="533400" cy="304800"/>
            <a:chOff x="3124200" y="3657600"/>
            <a:chExt cx="533400" cy="30480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3124200" y="3657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124200" y="3733800"/>
              <a:ext cx="533400" cy="152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4800600" y="2667000"/>
            <a:ext cx="838200" cy="685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876800" y="3505200"/>
            <a:ext cx="1524000" cy="304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rPr>
              <a:t>OS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791200" y="2667000"/>
            <a:ext cx="609600" cy="381000"/>
          </a:xfrm>
          <a:prstGeom prst="rect">
            <a:avLst/>
          </a:prstGeom>
          <a:solidFill>
            <a:srgbClr val="FBBA0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2895600"/>
            <a:ext cx="609600" cy="381000"/>
          </a:xfrm>
          <a:prstGeom prst="rect">
            <a:avLst/>
          </a:prstGeom>
          <a:solidFill>
            <a:srgbClr val="CC33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5" name="Curved Connector 54"/>
          <p:cNvCxnSpPr/>
          <p:nvPr/>
        </p:nvCxnSpPr>
        <p:spPr bwMode="auto">
          <a:xfrm rot="5400000" flipH="1" flipV="1">
            <a:off x="3867150" y="2457450"/>
            <a:ext cx="609600" cy="1638300"/>
          </a:xfrm>
          <a:prstGeom prst="curved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810000" y="914400"/>
            <a:ext cx="857029" cy="338554"/>
          </a:xfrm>
          <a:prstGeom prst="rect">
            <a:avLst/>
          </a:prstGeom>
          <a:solidFill>
            <a:srgbClr val="EFE683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Gill Sans" charset="0"/>
                <a:ea typeface="Gill Sans" charset="0"/>
                <a:cs typeface="Gill Sans" charset="0"/>
              </a:rPr>
              <a:t>Threads</a:t>
            </a:r>
            <a:endParaRPr lang="en-US" sz="1600" b="0" dirty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07395" y="3048000"/>
            <a:ext cx="6293605" cy="1418553"/>
            <a:chOff x="1707395" y="3276600"/>
            <a:chExt cx="6293605" cy="1418553"/>
          </a:xfrm>
        </p:grpSpPr>
        <p:sp>
          <p:nvSpPr>
            <p:cNvPr id="14" name="Arc 13"/>
            <p:cNvSpPr/>
            <p:nvPr/>
          </p:nvSpPr>
          <p:spPr bwMode="auto">
            <a:xfrm rot="21036509">
              <a:off x="1707395" y="3819625"/>
              <a:ext cx="6034009" cy="875528"/>
            </a:xfrm>
            <a:prstGeom prst="arc">
              <a:avLst>
                <a:gd name="adj1" fmla="val 10911104"/>
                <a:gd name="adj2" fmla="val 0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53200" y="32766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latin typeface="Gill Sans" charset="0"/>
                  <a:ea typeface="Gill Sans" charset="0"/>
                  <a:cs typeface="Gill Sans" charset="0"/>
                </a:rPr>
                <a:t>Protection Boundary</a:t>
              </a:r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5200" y="4038600"/>
            <a:ext cx="1371600" cy="2286000"/>
            <a:chOff x="3505200" y="4267200"/>
            <a:chExt cx="1371600" cy="22860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3810000" y="4267200"/>
              <a:ext cx="685800" cy="5334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 charset="0"/>
                  <a:ea typeface="Gill Sans Light" charset="0"/>
                  <a:cs typeface="Gill Sans Light" charset="0"/>
                </a:rPr>
                <a:t>Ctrlr</a:t>
              </a: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4191000" y="48006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>
              <a:off x="4191000" y="50292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191000" y="5334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3505200" y="5105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Rectangle 67"/>
            <p:cNvSpPr/>
            <p:nvPr/>
          </p:nvSpPr>
          <p:spPr bwMode="auto">
            <a:xfrm>
              <a:off x="3886200" y="5562600"/>
              <a:ext cx="533400" cy="304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 bwMode="auto">
            <a:xfrm>
              <a:off x="4191000" y="5867400"/>
              <a:ext cx="0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>
              <a:off x="4191000" y="60960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>
              <a:off x="4191000" y="6248400"/>
              <a:ext cx="6858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72" name="Punched Tape 71"/>
          <p:cNvSpPr/>
          <p:nvPr/>
        </p:nvSpPr>
        <p:spPr bwMode="auto">
          <a:xfrm rot="5400000">
            <a:off x="2705100" y="5067300"/>
            <a:ext cx="533400" cy="457200"/>
          </a:xfrm>
          <a:prstGeom prst="flowChartPunchedTape">
            <a:avLst/>
          </a:prstGeom>
          <a:solidFill>
            <a:srgbClr val="79FF7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Curved Connector 72"/>
          <p:cNvCxnSpPr/>
          <p:nvPr/>
        </p:nvCxnSpPr>
        <p:spPr bwMode="auto">
          <a:xfrm rot="5400000">
            <a:off x="2933700" y="3162300"/>
            <a:ext cx="2133600" cy="1905000"/>
          </a:xfrm>
          <a:prstGeom prst="curvedConnector3">
            <a:avLst/>
          </a:prstGeom>
          <a:solidFill>
            <a:schemeClr val="accent1"/>
          </a:solidFill>
          <a:ln w="34925" cap="flat" cmpd="sng" algn="ctr">
            <a:solidFill>
              <a:srgbClr val="CC9966"/>
            </a:solidFill>
            <a:prstDash val="sysDash"/>
            <a:round/>
            <a:headEnd type="triangle" w="lg" len="sm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612062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5908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914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 smtClean="0"/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0" y="26987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7412" name="TextBox 18"/>
          <p:cNvSpPr txBox="1">
            <a:spLocks noChangeArrowheads="1"/>
          </p:cNvSpPr>
          <p:nvPr/>
        </p:nvSpPr>
        <p:spPr bwMode="auto">
          <a:xfrm>
            <a:off x="457200" y="21907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505200" y="2190750"/>
            <a:ext cx="3200400" cy="2990850"/>
            <a:chOff x="3505200" y="2038290"/>
            <a:chExt cx="3200400" cy="299091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267200" y="2438348"/>
              <a:ext cx="2362200" cy="2590852"/>
            </a:xfrm>
            <a:prstGeom prst="roundRect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0" dirty="0">
                <a:latin typeface="Helvetica"/>
                <a:ea typeface="ＭＳ Ｐゴシック" charset="-128"/>
                <a:cs typeface="Helvetica"/>
              </a:endParaRPr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auto">
            <a:xfrm>
              <a:off x="4191000" y="2619375"/>
              <a:ext cx="2514600" cy="230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0300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00000020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  …	  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0x0900	8C20</a:t>
              </a:r>
              <a:r>
                <a:rPr lang="en-US" altLang="ko-KR" sz="1800" b="0">
                  <a:solidFill>
                    <a:srgbClr val="FF0000"/>
                  </a:solidFill>
                  <a:latin typeface="Consolas" charset="0"/>
                  <a:ea typeface="Consolas" charset="0"/>
                  <a:cs typeface="Consolas" charset="0"/>
                </a:rPr>
                <a:t>00C0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0x0904	0C00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0280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0908</a:t>
              </a:r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	2021FFFF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0x090C	1420</a:t>
              </a:r>
              <a:r>
                <a:rPr lang="en-US" altLang="ko-KR" sz="1800" b="0">
                  <a:solidFill>
                    <a:srgbClr val="008000"/>
                  </a:solidFill>
                  <a:latin typeface="Consolas" charset="0"/>
                  <a:ea typeface="Consolas" charset="0"/>
                  <a:cs typeface="Consolas" charset="0"/>
                </a:rPr>
                <a:t>0242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 …</a:t>
              </a:r>
            </a:p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0x</a:t>
              </a:r>
              <a:r>
                <a:rPr lang="en-US" altLang="ko-KR" sz="1800" b="0">
                  <a:solidFill>
                    <a:srgbClr val="00FFFF"/>
                  </a:solidFill>
                  <a:latin typeface="Consolas" charset="0"/>
                  <a:ea typeface="Consolas" charset="0"/>
                  <a:cs typeface="Consolas" charset="0"/>
                </a:rPr>
                <a:t>0A00</a:t>
              </a:r>
              <a:endParaRPr lang="en-US" altLang="ko-KR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7418" name="AutoShape 4"/>
            <p:cNvSpPr>
              <a:spLocks noChangeArrowheads="1"/>
            </p:cNvSpPr>
            <p:nvPr/>
          </p:nvSpPr>
          <p:spPr bwMode="auto">
            <a:xfrm>
              <a:off x="3505200" y="3352800"/>
              <a:ext cx="762000" cy="685800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7419" name="TextBox 18"/>
            <p:cNvSpPr txBox="1">
              <a:spLocks noChangeArrowheads="1"/>
            </p:cNvSpPr>
            <p:nvPr/>
          </p:nvSpPr>
          <p:spPr bwMode="auto">
            <a:xfrm>
              <a:off x="4235095" y="2038290"/>
              <a:ext cx="2061398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Physical addresses</a:t>
              </a:r>
            </a:p>
          </p:txBody>
        </p:sp>
      </p:grpSp>
      <p:sp>
        <p:nvSpPr>
          <p:cNvPr id="24" name="Rectangular Callout 23"/>
          <p:cNvSpPr>
            <a:spLocks noChangeArrowheads="1"/>
          </p:cNvSpPr>
          <p:nvPr/>
        </p:nvSpPr>
        <p:spPr bwMode="auto">
          <a:xfrm>
            <a:off x="4953000" y="1600200"/>
            <a:ext cx="3276600" cy="1295400"/>
          </a:xfrm>
          <a:prstGeom prst="wedgeRectCallout">
            <a:avLst>
              <a:gd name="adj1" fmla="val -24338"/>
              <a:gd name="adj2" fmla="val 8134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Assume 4byte words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4 * 0x0C0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0x0C0 = 0000 1100 0000</a:t>
            </a:r>
          </a:p>
          <a:p>
            <a:pPr eaLnBrk="1" hangingPunct="1"/>
            <a:r>
              <a:rPr lang="en-US" altLang="en-US" sz="1800" b="0">
                <a:latin typeface="Consolas" charset="0"/>
                <a:ea typeface="Consolas" charset="0"/>
                <a:cs typeface="Consolas" charset="0"/>
              </a:rPr>
              <a:t>0x300 = 0011 0000 0000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4953000" y="3124200"/>
            <a:ext cx="1143000" cy="3048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87233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6670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6670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4191000" y="28479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00C0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0280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0x090C	1420</a:t>
            </a:r>
            <a:r>
              <a:rPr lang="en-US" altLang="ko-KR" sz="1800" b="0" dirty="0">
                <a:solidFill>
                  <a:srgbClr val="008000"/>
                </a:solidFill>
                <a:latin typeface="Consolas" charset="0"/>
                <a:ea typeface="Consolas" charset="0"/>
                <a:cs typeface="Consolas" charset="0"/>
              </a:rPr>
              <a:t>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505200" y="35814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0" y="27749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r1, loop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8438" name="TextBox 18"/>
          <p:cNvSpPr txBox="1">
            <a:spLocks noChangeArrowheads="1"/>
          </p:cNvSpPr>
          <p:nvPr/>
        </p:nvSpPr>
        <p:spPr bwMode="auto">
          <a:xfrm>
            <a:off x="457200" y="22669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8439" name="TextBox 18"/>
          <p:cNvSpPr txBox="1">
            <a:spLocks noChangeArrowheads="1"/>
          </p:cNvSpPr>
          <p:nvPr/>
        </p:nvSpPr>
        <p:spPr bwMode="auto">
          <a:xfrm>
            <a:off x="4235450" y="22669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553200" y="685800"/>
            <a:ext cx="2362200" cy="5410200"/>
            <a:chOff x="6553200" y="457200"/>
            <a:chExt cx="2362200" cy="5410200"/>
          </a:xfrm>
        </p:grpSpPr>
        <p:sp>
          <p:nvSpPr>
            <p:cNvPr id="18442" name="Rectangle 7"/>
            <p:cNvSpPr>
              <a:spLocks noChangeArrowheads="1"/>
            </p:cNvSpPr>
            <p:nvPr/>
          </p:nvSpPr>
          <p:spPr bwMode="auto">
            <a:xfrm>
              <a:off x="7467600" y="1143000"/>
              <a:ext cx="1447800" cy="4724400"/>
            </a:xfrm>
            <a:prstGeom prst="rect">
              <a:avLst/>
            </a:prstGeom>
            <a:solidFill>
              <a:srgbClr val="C0D2FE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ko-KR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3" name="Rectangle 20"/>
            <p:cNvSpPr>
              <a:spLocks noChangeArrowheads="1"/>
            </p:cNvSpPr>
            <p:nvPr/>
          </p:nvSpPr>
          <p:spPr bwMode="auto">
            <a:xfrm>
              <a:off x="7467600" y="1828800"/>
              <a:ext cx="1447800" cy="1905000"/>
            </a:xfrm>
            <a:prstGeom prst="rect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44" name="Text Box 11"/>
            <p:cNvSpPr txBox="1">
              <a:spLocks noChangeArrowheads="1"/>
            </p:cNvSpPr>
            <p:nvPr/>
          </p:nvSpPr>
          <p:spPr bwMode="auto">
            <a:xfrm>
              <a:off x="7391400" y="2514600"/>
              <a:ext cx="1447800" cy="119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8C2000C0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0C000340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2021FFFF</a:t>
              </a:r>
            </a:p>
            <a:p>
              <a:pPr lvl="1"/>
              <a:r>
                <a:rPr lang="en-US" altLang="ko-KR" sz="1800" b="0" dirty="0">
                  <a:latin typeface="Consolas" charset="0"/>
                  <a:ea typeface="Consolas" charset="0"/>
                  <a:cs typeface="Consolas" charset="0"/>
                </a:rPr>
                <a:t>14200242</a:t>
              </a:r>
            </a:p>
          </p:txBody>
        </p:sp>
        <p:sp>
          <p:nvSpPr>
            <p:cNvPr id="18445" name="Text Box 85"/>
            <p:cNvSpPr txBox="1">
              <a:spLocks noChangeArrowheads="1"/>
            </p:cNvSpPr>
            <p:nvPr/>
          </p:nvSpPr>
          <p:spPr bwMode="auto">
            <a:xfrm>
              <a:off x="6629400" y="2514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0x0900</a:t>
              </a:r>
            </a:p>
          </p:txBody>
        </p:sp>
        <p:sp>
          <p:nvSpPr>
            <p:cNvPr id="18446" name="Text Box 85"/>
            <p:cNvSpPr txBox="1">
              <a:spLocks noChangeArrowheads="1"/>
            </p:cNvSpPr>
            <p:nvPr/>
          </p:nvSpPr>
          <p:spPr bwMode="auto">
            <a:xfrm>
              <a:off x="6553200" y="5530850"/>
              <a:ext cx="855984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0xFFFF</a:t>
              </a:r>
            </a:p>
          </p:txBody>
        </p:sp>
        <p:sp>
          <p:nvSpPr>
            <p:cNvPr id="18447" name="Text Box 8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0x0300</a:t>
              </a:r>
            </a:p>
          </p:txBody>
        </p:sp>
        <p:sp>
          <p:nvSpPr>
            <p:cNvPr id="18448" name="Text Box 85"/>
            <p:cNvSpPr txBox="1">
              <a:spLocks noChangeArrowheads="1"/>
            </p:cNvSpPr>
            <p:nvPr/>
          </p:nvSpPr>
          <p:spPr bwMode="auto">
            <a:xfrm>
              <a:off x="6629400" y="1066800"/>
              <a:ext cx="8667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 dirty="0">
                  <a:latin typeface="Consolas" charset="0"/>
                  <a:ea typeface="Consolas" charset="0"/>
                  <a:cs typeface="Consolas" charset="0"/>
                </a:rPr>
                <a:t>0x0000</a:t>
              </a:r>
            </a:p>
          </p:txBody>
        </p:sp>
        <p:sp>
          <p:nvSpPr>
            <p:cNvPr id="18449" name="Text Box 11"/>
            <p:cNvSpPr txBox="1">
              <a:spLocks noChangeArrowheads="1"/>
            </p:cNvSpPr>
            <p:nvPr/>
          </p:nvSpPr>
          <p:spPr bwMode="auto">
            <a:xfrm>
              <a:off x="7391400" y="1766888"/>
              <a:ext cx="14478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78" tIns="44445" rIns="90478" bIns="44445">
              <a:spAutoFit/>
            </a:bodyPr>
            <a:lstStyle>
              <a:lvl1pPr marL="342900" indent="-3429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1143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89025" algn="l"/>
                </a:tabLs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lvl="1"/>
              <a:r>
                <a:rPr lang="en-US" altLang="ko-KR" sz="1800" b="0">
                  <a:latin typeface="Consolas" charset="0"/>
                  <a:ea typeface="Consolas" charset="0"/>
                  <a:cs typeface="Consolas" charset="0"/>
                </a:rPr>
                <a:t>00000020</a:t>
              </a:r>
            </a:p>
          </p:txBody>
        </p:sp>
        <p:sp>
          <p:nvSpPr>
            <p:cNvPr id="18450" name="AutoShape 4"/>
            <p:cNvSpPr>
              <a:spLocks noChangeArrowheads="1"/>
            </p:cNvSpPr>
            <p:nvPr/>
          </p:nvSpPr>
          <p:spPr bwMode="auto">
            <a:xfrm rot="-853035">
              <a:off x="6692900" y="2963863"/>
              <a:ext cx="627063" cy="601662"/>
            </a:xfrm>
            <a:prstGeom prst="rightArrow">
              <a:avLst>
                <a:gd name="adj1" fmla="val 50000"/>
                <a:gd name="adj2" fmla="val 27812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8451" name="TextBox 19"/>
            <p:cNvSpPr txBox="1">
              <a:spLocks noChangeArrowheads="1"/>
            </p:cNvSpPr>
            <p:nvPr/>
          </p:nvSpPr>
          <p:spPr bwMode="auto">
            <a:xfrm>
              <a:off x="7381875" y="457200"/>
              <a:ext cx="106734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Physical </a:t>
              </a:r>
            </a:p>
            <a:p>
              <a:pPr eaLnBrk="1" hangingPunct="1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Memory</a:t>
              </a:r>
            </a:p>
          </p:txBody>
        </p:sp>
      </p:grpSp>
      <p:sp>
        <p:nvSpPr>
          <p:cNvPr id="18441" name="Tit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543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Binding of Instructions and Data to Memory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6178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743200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743200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Second copy of program from previous example</a:t>
            </a:r>
            <a:endParaRPr lang="en-US" altLang="en-US" dirty="0" smtClean="0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4191000" y="2924175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0x0300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0x0900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8C2000C0</a:t>
            </a:r>
          </a:p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0x0904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0C000280</a:t>
            </a:r>
          </a:p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0x090C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14200242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0x0A00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3505200" y="3657600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0" y="2851150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</a:t>
            </a:r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, loop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19463" name="TextBox 18"/>
          <p:cNvSpPr txBox="1">
            <a:spLocks noChangeArrowheads="1"/>
          </p:cNvSpPr>
          <p:nvPr/>
        </p:nvSpPr>
        <p:spPr bwMode="auto">
          <a:xfrm>
            <a:off x="457200" y="2343150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19464" name="TextBox 18"/>
          <p:cNvSpPr txBox="1">
            <a:spLocks noChangeArrowheads="1"/>
          </p:cNvSpPr>
          <p:nvPr/>
        </p:nvSpPr>
        <p:spPr bwMode="auto">
          <a:xfrm>
            <a:off x="4235450" y="2343150"/>
            <a:ext cx="2061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Physical addresses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7467600" y="1447800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19466" name="Text Box 85"/>
          <p:cNvSpPr txBox="1">
            <a:spLocks noChangeArrowheads="1"/>
          </p:cNvSpPr>
          <p:nvPr/>
        </p:nvSpPr>
        <p:spPr bwMode="auto">
          <a:xfrm>
            <a:off x="6629400" y="2819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19467" name="Text Box 85"/>
          <p:cNvSpPr txBox="1">
            <a:spLocks noChangeArrowheads="1"/>
          </p:cNvSpPr>
          <p:nvPr/>
        </p:nvSpPr>
        <p:spPr bwMode="auto">
          <a:xfrm>
            <a:off x="6553200" y="5835650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19468" name="Text Box 85"/>
          <p:cNvSpPr txBox="1">
            <a:spLocks noChangeArrowheads="1"/>
          </p:cNvSpPr>
          <p:nvPr/>
        </p:nvSpPr>
        <p:spPr bwMode="auto">
          <a:xfrm>
            <a:off x="6629400" y="20574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19469" name="Text Box 85"/>
          <p:cNvSpPr txBox="1">
            <a:spLocks noChangeArrowheads="1"/>
          </p:cNvSpPr>
          <p:nvPr/>
        </p:nvSpPr>
        <p:spPr bwMode="auto">
          <a:xfrm>
            <a:off x="6629400" y="1371600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19470" name="AutoShape 4"/>
          <p:cNvSpPr>
            <a:spLocks noChangeArrowheads="1"/>
          </p:cNvSpPr>
          <p:nvPr/>
        </p:nvSpPr>
        <p:spPr bwMode="auto">
          <a:xfrm>
            <a:off x="6765925" y="3589338"/>
            <a:ext cx="549275" cy="601662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 b="0"/>
          </a:p>
        </p:txBody>
      </p:sp>
      <p:sp>
        <p:nvSpPr>
          <p:cNvPr id="19471" name="TextBox 19"/>
          <p:cNvSpPr txBox="1">
            <a:spLocks noChangeArrowheads="1"/>
          </p:cNvSpPr>
          <p:nvPr/>
        </p:nvSpPr>
        <p:spPr bwMode="auto">
          <a:xfrm>
            <a:off x="7342094" y="748740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Physical</a:t>
            </a:r>
          </a:p>
          <a:p>
            <a:pPr eaLnBrk="1" hangingPunct="1"/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19472" name="TextBox 35"/>
          <p:cNvSpPr txBox="1">
            <a:spLocks noChangeArrowheads="1"/>
          </p:cNvSpPr>
          <p:nvPr/>
        </p:nvSpPr>
        <p:spPr bwMode="auto">
          <a:xfrm>
            <a:off x="6705600" y="2971800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 b="0">
                <a:latin typeface="Helvetica" panose="020B0604020202020204" pitchFamily="34" charset="0"/>
              </a:rPr>
              <a:t>?</a:t>
            </a:r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7467600" y="2133600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57400" y="6096000"/>
            <a:ext cx="42903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0" dirty="0">
                <a:latin typeface="Gill Sans Light"/>
                <a:cs typeface="Gill Sans Light"/>
              </a:rPr>
              <a:t>Need address translation!</a:t>
            </a:r>
          </a:p>
        </p:txBody>
      </p:sp>
    </p:spTree>
    <p:extLst>
      <p:ext uri="{BB962C8B-B14F-4D97-AF65-F5344CB8AC3E}">
        <p14:creationId xmlns:p14="http://schemas.microsoft.com/office/powerpoint/2010/main" val="25652929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4267200" y="2738437"/>
            <a:ext cx="2362200" cy="2590800"/>
          </a:xfrm>
          <a:prstGeom prst="roundRect">
            <a:avLst/>
          </a:prstGeom>
          <a:ln>
            <a:headEnd type="triangl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152400" y="2738437"/>
            <a:ext cx="3657600" cy="25908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b="0" dirty="0">
              <a:latin typeface="Helvetica"/>
              <a:ea typeface="ＭＳ Ｐゴシック" charset="-128"/>
              <a:cs typeface="Helvetica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191000" y="2919412"/>
            <a:ext cx="2514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089025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1300</a:t>
            </a:r>
            <a:r>
              <a:rPr lang="en-US" altLang="ko-KR" sz="1800" b="0">
                <a:latin typeface="Consolas" charset="0"/>
                <a:ea typeface="Consolas" charset="0"/>
                <a:cs typeface="Consolas" charset="0"/>
              </a:rPr>
              <a:t>	00000020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  …	  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0x1900	8C20</a:t>
            </a:r>
            <a:r>
              <a:rPr lang="en-US" altLang="ko-KR" sz="18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04C0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0x1904	0C00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0680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0x1908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2021FFFF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0x190C	1420</a:t>
            </a:r>
            <a:r>
              <a:rPr lang="en-US" altLang="ko-KR" sz="1800" b="0" dirty="0">
                <a:solidFill>
                  <a:srgbClr val="008200"/>
                </a:solidFill>
                <a:latin typeface="Consolas" charset="0"/>
                <a:ea typeface="Consolas" charset="0"/>
                <a:cs typeface="Consolas" charset="0"/>
              </a:rPr>
              <a:t>0642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…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0x</a:t>
            </a:r>
            <a:r>
              <a:rPr lang="en-US" altLang="ko-KR" sz="1800" b="0" dirty="0">
                <a:solidFill>
                  <a:srgbClr val="00FFFF"/>
                </a:solidFill>
                <a:latin typeface="Consolas" charset="0"/>
                <a:ea typeface="Consolas" charset="0"/>
                <a:cs typeface="Consolas" charset="0"/>
              </a:rPr>
              <a:t>1A00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20485" name="AutoShape 4"/>
          <p:cNvSpPr>
            <a:spLocks noChangeArrowheads="1"/>
          </p:cNvSpPr>
          <p:nvPr/>
        </p:nvSpPr>
        <p:spPr bwMode="auto">
          <a:xfrm>
            <a:off x="3505200" y="3652837"/>
            <a:ext cx="762000" cy="685800"/>
          </a:xfrm>
          <a:prstGeom prst="rightArrow">
            <a:avLst>
              <a:gd name="adj1" fmla="val 50000"/>
              <a:gd name="adj2" fmla="val 27778"/>
            </a:avLst>
          </a:prstGeom>
          <a:solidFill>
            <a:srgbClr val="FF66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 sz="1800"/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0" y="2846387"/>
            <a:ext cx="39624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8" tIns="44445" rIns="90478" bIns="44445">
            <a:spAutoFit/>
          </a:bodyPr>
          <a:lstStyle>
            <a:lvl1pPr marL="342900" indent="-3429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1143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204913" algn="l"/>
                <a:tab pos="1944688" algn="l"/>
              </a:tabLs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data1: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dw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32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start: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r1,0(data1)	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jal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endParaRPr lang="en-US" altLang="ko-KR" sz="1800" b="0" dirty="0"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loop: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addi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r1, r1, -1</a:t>
            </a:r>
          </a:p>
          <a:p>
            <a:pPr lvl="1"/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bnz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 	r1</a:t>
            </a:r>
            <a:r>
              <a:rPr lang="en-US" altLang="ko-KR" sz="1800" b="0" dirty="0" smtClean="0">
                <a:latin typeface="Consolas" charset="0"/>
                <a:ea typeface="Consolas" charset="0"/>
                <a:cs typeface="Consolas" charset="0"/>
              </a:rPr>
              <a:t>, loop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		…</a:t>
            </a:r>
          </a:p>
          <a:p>
            <a:pPr lvl="1"/>
            <a:r>
              <a:rPr lang="en-US" altLang="ko-KR" sz="1800" b="0" dirty="0" err="1">
                <a:latin typeface="Consolas" charset="0"/>
                <a:ea typeface="Consolas" charset="0"/>
                <a:cs typeface="Consolas" charset="0"/>
              </a:rPr>
              <a:t>checkit</a:t>
            </a:r>
            <a:r>
              <a:rPr lang="en-US" altLang="ko-KR" sz="1800" b="0" dirty="0">
                <a:latin typeface="Consolas" charset="0"/>
                <a:ea typeface="Consolas" charset="0"/>
                <a:cs typeface="Consolas" charset="0"/>
              </a:rPr>
              <a:t>: …	</a:t>
            </a:r>
          </a:p>
        </p:txBody>
      </p:sp>
      <p:sp>
        <p:nvSpPr>
          <p:cNvPr id="20487" name="TextBox 18"/>
          <p:cNvSpPr txBox="1">
            <a:spLocks noChangeArrowheads="1"/>
          </p:cNvSpPr>
          <p:nvPr/>
        </p:nvSpPr>
        <p:spPr bwMode="auto">
          <a:xfrm>
            <a:off x="457200" y="2338387"/>
            <a:ext cx="2754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" charset="0"/>
                <a:ea typeface="Gill Sans" charset="0"/>
                <a:cs typeface="Gill Sans" charset="0"/>
              </a:rPr>
              <a:t>Process view of memory</a:t>
            </a:r>
          </a:p>
        </p:txBody>
      </p:sp>
      <p:sp>
        <p:nvSpPr>
          <p:cNvPr id="20488" name="TextBox 18"/>
          <p:cNvSpPr txBox="1">
            <a:spLocks noChangeArrowheads="1"/>
          </p:cNvSpPr>
          <p:nvPr/>
        </p:nvSpPr>
        <p:spPr bwMode="auto">
          <a:xfrm>
            <a:off x="4191000" y="2338387"/>
            <a:ext cx="205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Physical addresses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auto">
          <a:xfrm>
            <a:off x="7467600" y="1443037"/>
            <a:ext cx="1447800" cy="4724400"/>
          </a:xfrm>
          <a:prstGeom prst="rect">
            <a:avLst/>
          </a:prstGeom>
          <a:solidFill>
            <a:srgbClr val="C0D2FE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0478" tIns="44445" rIns="90478" bIns="44445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ko-KR" altLang="en-US" sz="1800">
              <a:latin typeface="Helvetica" panose="020B0604020202020204" pitchFamily="34" charset="0"/>
              <a:ea typeface="굴림" panose="020B0600000101010101" pitchFamily="34" charset="-127"/>
            </a:endParaRPr>
          </a:p>
        </p:txBody>
      </p:sp>
      <p:sp>
        <p:nvSpPr>
          <p:cNvPr id="20490" name="Text Box 85"/>
          <p:cNvSpPr txBox="1">
            <a:spLocks noChangeArrowheads="1"/>
          </p:cNvSpPr>
          <p:nvPr/>
        </p:nvSpPr>
        <p:spPr bwMode="auto">
          <a:xfrm>
            <a:off x="6629400" y="2814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0x0900</a:t>
            </a:r>
          </a:p>
        </p:txBody>
      </p:sp>
      <p:sp>
        <p:nvSpPr>
          <p:cNvPr id="20491" name="Text Box 85"/>
          <p:cNvSpPr txBox="1">
            <a:spLocks noChangeArrowheads="1"/>
          </p:cNvSpPr>
          <p:nvPr/>
        </p:nvSpPr>
        <p:spPr bwMode="auto">
          <a:xfrm>
            <a:off x="6553200" y="5830887"/>
            <a:ext cx="855984" cy="33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0xFFFF</a:t>
            </a:r>
          </a:p>
        </p:txBody>
      </p:sp>
      <p:sp>
        <p:nvSpPr>
          <p:cNvPr id="20492" name="Text Box 85"/>
          <p:cNvSpPr txBox="1">
            <a:spLocks noChangeArrowheads="1"/>
          </p:cNvSpPr>
          <p:nvPr/>
        </p:nvSpPr>
        <p:spPr bwMode="auto">
          <a:xfrm>
            <a:off x="6629400" y="20526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0x0300</a:t>
            </a:r>
          </a:p>
        </p:txBody>
      </p:sp>
      <p:sp>
        <p:nvSpPr>
          <p:cNvPr id="20493" name="Text Box 85"/>
          <p:cNvSpPr txBox="1">
            <a:spLocks noChangeArrowheads="1"/>
          </p:cNvSpPr>
          <p:nvPr/>
        </p:nvSpPr>
        <p:spPr bwMode="auto">
          <a:xfrm>
            <a:off x="6629400" y="1366837"/>
            <a:ext cx="866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78" tIns="44445" rIns="90478" bIns="4444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0">
                <a:latin typeface="Consolas" charset="0"/>
                <a:ea typeface="Consolas" charset="0"/>
                <a:cs typeface="Consolas" charset="0"/>
              </a:rPr>
              <a:t>0x0000</a:t>
            </a:r>
          </a:p>
        </p:txBody>
      </p:sp>
      <p:sp>
        <p:nvSpPr>
          <p:cNvPr id="20494" name="TextBox 19"/>
          <p:cNvSpPr txBox="1">
            <a:spLocks noChangeArrowheads="1"/>
          </p:cNvSpPr>
          <p:nvPr/>
        </p:nvSpPr>
        <p:spPr bwMode="auto">
          <a:xfrm>
            <a:off x="7381875" y="762000"/>
            <a:ext cx="10673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Physical</a:t>
            </a:r>
            <a:b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</a:br>
            <a:r>
              <a:rPr lang="en-US" altLang="en-US" sz="2000" b="0" dirty="0" smtClean="0">
                <a:latin typeface="Gill Sans" charset="0"/>
                <a:ea typeface="Gill Sans" charset="0"/>
                <a:cs typeface="Gill Sans" charset="0"/>
              </a:rPr>
              <a:t>Memory</a:t>
            </a:r>
            <a:endParaRPr lang="en-US" alt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495" name="Rectangle 20"/>
          <p:cNvSpPr>
            <a:spLocks noChangeArrowheads="1"/>
          </p:cNvSpPr>
          <p:nvPr/>
        </p:nvSpPr>
        <p:spPr bwMode="auto">
          <a:xfrm>
            <a:off x="7467600" y="2128837"/>
            <a:ext cx="1447800" cy="15240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0">
                <a:latin typeface="Helvetica" panose="020B0604020202020204" pitchFamily="34" charset="0"/>
              </a:rPr>
              <a:t>App X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629400" y="3729037"/>
            <a:ext cx="2286000" cy="2012950"/>
            <a:chOff x="6629400" y="3429000"/>
            <a:chExt cx="2286000" cy="2012950"/>
          </a:xfrm>
        </p:grpSpPr>
        <p:grpSp>
          <p:nvGrpSpPr>
            <p:cNvPr id="20498" name="Group 3"/>
            <p:cNvGrpSpPr>
              <a:grpSpLocks/>
            </p:cNvGrpSpPr>
            <p:nvPr/>
          </p:nvGrpSpPr>
          <p:grpSpPr bwMode="auto">
            <a:xfrm>
              <a:off x="7391400" y="3460750"/>
              <a:ext cx="1524000" cy="1981200"/>
              <a:chOff x="7391400" y="3460750"/>
              <a:chExt cx="1524000" cy="1981200"/>
            </a:xfrm>
          </p:grpSpPr>
          <p:sp>
            <p:nvSpPr>
              <p:cNvPr id="20502" name="Rectangle 20"/>
              <p:cNvSpPr>
                <a:spLocks noChangeArrowheads="1"/>
              </p:cNvSpPr>
              <p:nvPr/>
            </p:nvSpPr>
            <p:spPr bwMode="auto">
              <a:xfrm>
                <a:off x="7467600" y="3536950"/>
                <a:ext cx="1447800" cy="1905000"/>
              </a:xfrm>
              <a:prstGeom prst="rect">
                <a:avLst/>
              </a:prstGeom>
              <a:solidFill>
                <a:srgbClr val="FFFFAA"/>
              </a:solidFill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endParaRPr lang="en-US" altLang="en-US" b="0">
                  <a:latin typeface="Helvetica" panose="020B0604020202020204" pitchFamily="34" charset="0"/>
                </a:endParaRPr>
              </a:p>
            </p:txBody>
          </p:sp>
          <p:sp>
            <p:nvSpPr>
              <p:cNvPr id="20503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4208462"/>
                <a:ext cx="1447800" cy="1196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8C2004C0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0C000680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2021FFFF</a:t>
                </a:r>
              </a:p>
              <a:p>
                <a:pPr lvl="1"/>
                <a:r>
                  <a:rPr lang="en-US" altLang="ko-KR" sz="1800" b="0" dirty="0">
                    <a:latin typeface="Consolas" charset="0"/>
                    <a:ea typeface="Consolas" charset="0"/>
                    <a:cs typeface="Consolas" charset="0"/>
                  </a:rPr>
                  <a:t>14200642</a:t>
                </a:r>
              </a:p>
            </p:txBody>
          </p:sp>
          <p:sp>
            <p:nvSpPr>
              <p:cNvPr id="20504" name="Text Box 11"/>
              <p:cNvSpPr txBox="1">
                <a:spLocks noChangeArrowheads="1"/>
              </p:cNvSpPr>
              <p:nvPr/>
            </p:nvSpPr>
            <p:spPr bwMode="auto">
              <a:xfrm>
                <a:off x="7391400" y="3460750"/>
                <a:ext cx="14478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78" tIns="44445" rIns="90478" bIns="44445">
                <a:spAutoFit/>
              </a:bodyPr>
              <a:lstStyle>
                <a:lvl1pPr marL="342900" indent="-3429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1143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89025" algn="l"/>
                  </a:tabLs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lvl="1"/>
                <a:r>
                  <a:rPr lang="en-US" altLang="ko-KR" sz="1800" b="0">
                    <a:latin typeface="Consolas" charset="0"/>
                    <a:ea typeface="Consolas" charset="0"/>
                    <a:cs typeface="Consolas" charset="0"/>
                  </a:rPr>
                  <a:t>00000020</a:t>
                </a:r>
              </a:p>
            </p:txBody>
          </p:sp>
        </p:grpSp>
        <p:sp>
          <p:nvSpPr>
            <p:cNvPr id="20499" name="Text Box 85"/>
            <p:cNvSpPr txBox="1">
              <a:spLocks noChangeArrowheads="1"/>
            </p:cNvSpPr>
            <p:nvPr/>
          </p:nvSpPr>
          <p:spPr bwMode="auto">
            <a:xfrm>
              <a:off x="6629400" y="3429000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0x1300</a:t>
              </a:r>
            </a:p>
          </p:txBody>
        </p:sp>
        <p:sp>
          <p:nvSpPr>
            <p:cNvPr id="20500" name="Text Box 85"/>
            <p:cNvSpPr txBox="1">
              <a:spLocks noChangeArrowheads="1"/>
            </p:cNvSpPr>
            <p:nvPr/>
          </p:nvSpPr>
          <p:spPr bwMode="auto">
            <a:xfrm>
              <a:off x="6629400" y="4236021"/>
              <a:ext cx="867406" cy="335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 b="0">
                  <a:latin typeface="Consolas" charset="0"/>
                  <a:ea typeface="Consolas" charset="0"/>
                  <a:cs typeface="Consolas" charset="0"/>
                </a:rPr>
                <a:t>0x1900</a:t>
              </a:r>
            </a:p>
          </p:txBody>
        </p:sp>
        <p:sp>
          <p:nvSpPr>
            <p:cNvPr id="20501" name="AutoShape 4"/>
            <p:cNvSpPr>
              <a:spLocks noChangeArrowheads="1"/>
            </p:cNvSpPr>
            <p:nvPr/>
          </p:nvSpPr>
          <p:spPr bwMode="auto">
            <a:xfrm rot="1369641">
              <a:off x="6765925" y="3664386"/>
              <a:ext cx="549275" cy="601662"/>
            </a:xfrm>
            <a:prstGeom prst="rightArrow">
              <a:avLst>
                <a:gd name="adj1" fmla="val 50000"/>
                <a:gd name="adj2" fmla="val 27778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78" tIns="44445" rIns="90478" bIns="44445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 sz="1800" b="0"/>
            </a:p>
          </p:txBody>
        </p:sp>
      </p:grp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28600" y="5334000"/>
            <a:ext cx="726628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One of many possible translations!</a:t>
            </a:r>
          </a:p>
          <a:p>
            <a:pPr marL="457200" indent="-457200" eaLnBrk="1" hangingPunct="1">
              <a:buFont typeface="Arial"/>
              <a:buChar char="•"/>
              <a:defRPr/>
            </a:pPr>
            <a:r>
              <a:rPr lang="en-US" sz="2800" b="0" dirty="0" smtClean="0">
                <a:latin typeface="Gill Sans" charset="0"/>
                <a:ea typeface="Gill Sans" charset="0"/>
                <a:cs typeface="Gill Sans" charset="0"/>
              </a:rPr>
              <a:t>Where does translation take place?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r>
              <a:rPr lang="en-US" altLang="ko-KR" b="0" dirty="0" smtClean="0">
                <a:latin typeface="Gill Sans" charset="0"/>
                <a:ea typeface="Gill Sans" charset="0"/>
                <a:cs typeface="Gill Sans" charset="0"/>
              </a:rPr>
              <a:t>Compile time, Link/Load time, or Execution time?</a:t>
            </a:r>
          </a:p>
          <a:p>
            <a:pPr marL="457200" lvl="1" indent="0">
              <a:lnSpc>
                <a:spcPct val="80000"/>
              </a:lnSpc>
              <a:spcBef>
                <a:spcPct val="20000"/>
              </a:spcBef>
              <a:tabLst>
                <a:tab pos="682625" algn="l"/>
                <a:tab pos="1770063" algn="l"/>
                <a:tab pos="1828800" algn="l"/>
                <a:tab pos="2568575" algn="l"/>
                <a:tab pos="5486400" algn="l"/>
                <a:tab pos="6400800" algn="l"/>
              </a:tabLst>
              <a:defRPr/>
            </a:pPr>
            <a:endParaRPr lang="en-US" altLang="ko-KR" b="0" dirty="0" smtClean="0">
              <a:latin typeface="Gill Sans" charset="0"/>
              <a:ea typeface="Gill Sans" charset="0"/>
              <a:cs typeface="Gill Sans" charset="0"/>
            </a:endParaRPr>
          </a:p>
          <a:p>
            <a:pPr marL="1200150" lvl="1" indent="-457200" eaLnBrk="1" hangingPunct="1">
              <a:buFont typeface="Arial"/>
              <a:buChar char="•"/>
              <a:defRPr/>
            </a:pPr>
            <a:endParaRPr lang="en-US" sz="2800" b="0" dirty="0" smtClean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Second copy of program from previous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9596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Summary</a:t>
            </a:r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334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sz="2800" dirty="0">
                <a:solidFill>
                  <a:srgbClr val="000000"/>
                </a:solidFill>
                <a:ea typeface="굴림" panose="020B0600000101010101" pitchFamily="34" charset="-127"/>
              </a:rPr>
              <a:t>Real-time scheduling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000000"/>
                </a:solidFill>
                <a:ea typeface="굴림" panose="020B0600000101010101" pitchFamily="34" charset="-127"/>
              </a:rPr>
              <a:t>Need to meet a deadline, predictability essential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solidFill>
                  <a:srgbClr val="000000"/>
                </a:solidFill>
                <a:ea typeface="굴림" panose="020B0600000101010101" pitchFamily="34" charset="-127"/>
              </a:rPr>
              <a:t>Earliest Deadline First (EDF) and Rate Monotonic (RM) scheduling 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endParaRPr lang="en-US" altLang="ko-KR" dirty="0">
              <a:solidFill>
                <a:srgbClr val="00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Four requirements for deadlock: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solidFill>
                  <a:schemeClr val="tx2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solidFill>
                  <a:schemeClr val="tx2"/>
                </a:solidFill>
                <a:ea typeface="굴림" panose="020B0600000101010101" pitchFamily="34" charset="-127"/>
              </a:rPr>
              <a:t>Hold </a:t>
            </a:r>
            <a:r>
              <a:rPr lang="en-US" altLang="ko-KR" dirty="0">
                <a:solidFill>
                  <a:schemeClr val="tx2"/>
                </a:solidFill>
                <a:ea typeface="굴림" panose="020B0600000101010101" pitchFamily="34" charset="-127"/>
              </a:rPr>
              <a:t>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solidFill>
                  <a:schemeClr val="tx2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 smtClean="0">
                <a:solidFill>
                  <a:schemeClr val="tx2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Simple Protection through segmentation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Base + Limit registers restrict memory accessible to user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be used to translate as well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90699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Workload Characteristics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663" y="1193800"/>
            <a:ext cx="8530390" cy="4927600"/>
          </a:xfrm>
        </p:spPr>
        <p:txBody>
          <a:bodyPr/>
          <a:lstStyle/>
          <a:p>
            <a:r>
              <a:rPr lang="en-US" dirty="0" smtClean="0"/>
              <a:t>Tasks are </a:t>
            </a:r>
            <a:r>
              <a:rPr lang="en-US" dirty="0" err="1" smtClean="0"/>
              <a:t>preemptable</a:t>
            </a:r>
            <a:r>
              <a:rPr lang="en-US" dirty="0" smtClean="0"/>
              <a:t>, independent with arbitrary arrival (</a:t>
            </a:r>
            <a:r>
              <a:rPr lang="en-US" dirty="0" smtClean="0"/>
              <a:t>=release</a:t>
            </a:r>
            <a:r>
              <a:rPr lang="en-US" dirty="0" smtClean="0"/>
              <a:t>) times</a:t>
            </a:r>
          </a:p>
          <a:p>
            <a:r>
              <a:rPr lang="en-US" dirty="0" smtClean="0"/>
              <a:t>Tasks have deadlines (D) and known computation times (C) </a:t>
            </a:r>
          </a:p>
          <a:p>
            <a:r>
              <a:rPr lang="en-US" dirty="0" smtClean="0"/>
              <a:t>Example Setup:</a:t>
            </a:r>
          </a:p>
        </p:txBody>
      </p:sp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4290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70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53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58010"/>
            <a:ext cx="8763000" cy="427790"/>
          </a:xfrm>
        </p:spPr>
        <p:txBody>
          <a:bodyPr/>
          <a:lstStyle/>
          <a:p>
            <a:r>
              <a:rPr lang="en-US" dirty="0" smtClean="0"/>
              <a:t>Example: Round-Robin Scheduling Doesn’t Work</a:t>
            </a:r>
          </a:p>
        </p:txBody>
      </p:sp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62" y="3153282"/>
            <a:ext cx="7443538" cy="317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77200" y="5780813"/>
            <a:ext cx="822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400" b="0" dirty="0" smtClean="0">
                <a:latin typeface="Gill Sans" charset="0"/>
                <a:ea typeface="Gill Sans" charset="0"/>
                <a:cs typeface="Gill Sans" charset="0"/>
              </a:rPr>
              <a:t>ime</a:t>
            </a:r>
            <a:endParaRPr 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922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9" name="Rectangle 109"/>
          <p:cNvSpPr>
            <a:spLocks noChangeArrowheads="1"/>
          </p:cNvSpPr>
          <p:nvPr/>
        </p:nvSpPr>
        <p:spPr bwMode="auto">
          <a:xfrm>
            <a:off x="7162800" y="4814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8" name="Rectangle 108"/>
          <p:cNvSpPr>
            <a:spLocks noChangeArrowheads="1"/>
          </p:cNvSpPr>
          <p:nvPr/>
        </p:nvSpPr>
        <p:spPr bwMode="auto">
          <a:xfrm>
            <a:off x="4495800" y="40528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7" name="Rectangle 107"/>
          <p:cNvSpPr>
            <a:spLocks noChangeArrowheads="1"/>
          </p:cNvSpPr>
          <p:nvPr/>
        </p:nvSpPr>
        <p:spPr bwMode="auto">
          <a:xfrm>
            <a:off x="6781800" y="5562601"/>
            <a:ext cx="762000" cy="3190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1" name="Line 91"/>
          <p:cNvSpPr>
            <a:spLocks noChangeShapeType="1"/>
          </p:cNvSpPr>
          <p:nvPr/>
        </p:nvSpPr>
        <p:spPr bwMode="auto">
          <a:xfrm flipV="1">
            <a:off x="4495800" y="3981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Earliest Deadline First (EDF)</a:t>
            </a:r>
          </a:p>
        </p:txBody>
      </p:sp>
      <p:sp>
        <p:nvSpPr>
          <p:cNvPr id="18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25" y="762000"/>
            <a:ext cx="8194675" cy="5257800"/>
          </a:xfrm>
        </p:spPr>
        <p:txBody>
          <a:bodyPr/>
          <a:lstStyle/>
          <a:p>
            <a:r>
              <a:rPr lang="en-US" dirty="0" smtClean="0"/>
              <a:t>Tasks periodic with period P and computation C in each period:  (P, C)</a:t>
            </a:r>
          </a:p>
          <a:p>
            <a:r>
              <a:rPr lang="en-US" dirty="0" smtClean="0"/>
              <a:t>Preemptive priority-based dynamic scheduling</a:t>
            </a:r>
          </a:p>
          <a:p>
            <a:r>
              <a:rPr lang="en-US" dirty="0" smtClean="0"/>
              <a:t>Each task is assigned a (current) priority based on how close the absolute deadline is</a:t>
            </a:r>
          </a:p>
          <a:p>
            <a:r>
              <a:rPr lang="en-US" dirty="0" smtClean="0"/>
              <a:t>The scheduler always schedules the active task with the closest absolute deadline</a:t>
            </a:r>
          </a:p>
          <a:p>
            <a:endParaRPr lang="en-US" dirty="0" smtClean="0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828800" y="48196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352800" y="40576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1447800" y="4057650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Line 9"/>
          <p:cNvSpPr>
            <a:spLocks noChangeShapeType="1"/>
          </p:cNvSpPr>
          <p:nvPr/>
        </p:nvSpPr>
        <p:spPr bwMode="auto">
          <a:xfrm>
            <a:off x="1447800" y="436245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10"/>
          <p:cNvSpPr>
            <a:spLocks noChangeShapeType="1"/>
          </p:cNvSpPr>
          <p:nvPr/>
        </p:nvSpPr>
        <p:spPr bwMode="auto">
          <a:xfrm flipV="1">
            <a:off x="1447800" y="4057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11"/>
          <p:cNvSpPr>
            <a:spLocks noChangeShapeType="1"/>
          </p:cNvSpPr>
          <p:nvPr/>
        </p:nvSpPr>
        <p:spPr bwMode="auto">
          <a:xfrm>
            <a:off x="1828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12"/>
          <p:cNvSpPr>
            <a:spLocks noChangeShapeType="1"/>
          </p:cNvSpPr>
          <p:nvPr/>
        </p:nvSpPr>
        <p:spPr bwMode="auto">
          <a:xfrm>
            <a:off x="2209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13"/>
          <p:cNvSpPr>
            <a:spLocks noChangeShapeType="1"/>
          </p:cNvSpPr>
          <p:nvPr/>
        </p:nvSpPr>
        <p:spPr bwMode="auto">
          <a:xfrm>
            <a:off x="2590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14"/>
          <p:cNvSpPr>
            <a:spLocks noChangeShapeType="1"/>
          </p:cNvSpPr>
          <p:nvPr/>
        </p:nvSpPr>
        <p:spPr bwMode="auto">
          <a:xfrm>
            <a:off x="2971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15"/>
          <p:cNvSpPr>
            <a:spLocks noChangeShapeType="1"/>
          </p:cNvSpPr>
          <p:nvPr/>
        </p:nvSpPr>
        <p:spPr bwMode="auto">
          <a:xfrm>
            <a:off x="3352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16"/>
          <p:cNvSpPr>
            <a:spLocks noChangeShapeType="1"/>
          </p:cNvSpPr>
          <p:nvPr/>
        </p:nvSpPr>
        <p:spPr bwMode="auto">
          <a:xfrm>
            <a:off x="3733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17"/>
          <p:cNvSpPr>
            <a:spLocks noChangeShapeType="1"/>
          </p:cNvSpPr>
          <p:nvPr/>
        </p:nvSpPr>
        <p:spPr bwMode="auto">
          <a:xfrm>
            <a:off x="4114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18"/>
          <p:cNvSpPr>
            <a:spLocks noChangeShapeType="1"/>
          </p:cNvSpPr>
          <p:nvPr/>
        </p:nvSpPr>
        <p:spPr bwMode="auto">
          <a:xfrm>
            <a:off x="4495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19"/>
          <p:cNvSpPr>
            <a:spLocks noChangeShapeType="1"/>
          </p:cNvSpPr>
          <p:nvPr/>
        </p:nvSpPr>
        <p:spPr bwMode="auto">
          <a:xfrm>
            <a:off x="4876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20"/>
          <p:cNvSpPr>
            <a:spLocks noChangeShapeType="1"/>
          </p:cNvSpPr>
          <p:nvPr/>
        </p:nvSpPr>
        <p:spPr bwMode="auto">
          <a:xfrm>
            <a:off x="5257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21"/>
          <p:cNvSpPr>
            <a:spLocks noChangeShapeType="1"/>
          </p:cNvSpPr>
          <p:nvPr/>
        </p:nvSpPr>
        <p:spPr bwMode="auto">
          <a:xfrm>
            <a:off x="5638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22"/>
          <p:cNvSpPr>
            <a:spLocks noChangeShapeType="1"/>
          </p:cNvSpPr>
          <p:nvPr/>
        </p:nvSpPr>
        <p:spPr bwMode="auto">
          <a:xfrm>
            <a:off x="6019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23"/>
          <p:cNvSpPr>
            <a:spLocks noChangeShapeType="1"/>
          </p:cNvSpPr>
          <p:nvPr/>
        </p:nvSpPr>
        <p:spPr bwMode="auto">
          <a:xfrm>
            <a:off x="6400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24"/>
          <p:cNvSpPr>
            <a:spLocks noChangeShapeType="1"/>
          </p:cNvSpPr>
          <p:nvPr/>
        </p:nvSpPr>
        <p:spPr bwMode="auto">
          <a:xfrm>
            <a:off x="6781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25"/>
          <p:cNvSpPr>
            <a:spLocks noChangeShapeType="1"/>
          </p:cNvSpPr>
          <p:nvPr/>
        </p:nvSpPr>
        <p:spPr bwMode="auto">
          <a:xfrm>
            <a:off x="7162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26"/>
          <p:cNvSpPr>
            <a:spLocks noChangeShapeType="1"/>
          </p:cNvSpPr>
          <p:nvPr/>
        </p:nvSpPr>
        <p:spPr bwMode="auto">
          <a:xfrm>
            <a:off x="7543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27"/>
          <p:cNvSpPr>
            <a:spLocks noChangeShapeType="1"/>
          </p:cNvSpPr>
          <p:nvPr/>
        </p:nvSpPr>
        <p:spPr bwMode="auto">
          <a:xfrm>
            <a:off x="6781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28"/>
          <p:cNvSpPr>
            <a:spLocks noChangeShapeType="1"/>
          </p:cNvSpPr>
          <p:nvPr/>
        </p:nvSpPr>
        <p:spPr bwMode="auto">
          <a:xfrm>
            <a:off x="7162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29"/>
          <p:cNvSpPr>
            <a:spLocks noChangeShapeType="1"/>
          </p:cNvSpPr>
          <p:nvPr/>
        </p:nvSpPr>
        <p:spPr bwMode="auto">
          <a:xfrm>
            <a:off x="7543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30"/>
          <p:cNvSpPr>
            <a:spLocks noChangeShapeType="1"/>
          </p:cNvSpPr>
          <p:nvPr/>
        </p:nvSpPr>
        <p:spPr bwMode="auto">
          <a:xfrm>
            <a:off x="7924800" y="4286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31"/>
          <p:cNvSpPr>
            <a:spLocks noChangeShapeType="1"/>
          </p:cNvSpPr>
          <p:nvPr/>
        </p:nvSpPr>
        <p:spPr bwMode="auto">
          <a:xfrm>
            <a:off x="1447800" y="512445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1" name="Line 32"/>
          <p:cNvSpPr>
            <a:spLocks noChangeShapeType="1"/>
          </p:cNvSpPr>
          <p:nvPr/>
        </p:nvSpPr>
        <p:spPr bwMode="auto">
          <a:xfrm flipV="1">
            <a:off x="1447800" y="4819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2" name="Line 33"/>
          <p:cNvSpPr>
            <a:spLocks noChangeShapeType="1"/>
          </p:cNvSpPr>
          <p:nvPr/>
        </p:nvSpPr>
        <p:spPr bwMode="auto">
          <a:xfrm>
            <a:off x="1828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3" name="Line 34"/>
          <p:cNvSpPr>
            <a:spLocks noChangeShapeType="1"/>
          </p:cNvSpPr>
          <p:nvPr/>
        </p:nvSpPr>
        <p:spPr bwMode="auto">
          <a:xfrm>
            <a:off x="2209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4" name="Line 35"/>
          <p:cNvSpPr>
            <a:spLocks noChangeShapeType="1"/>
          </p:cNvSpPr>
          <p:nvPr/>
        </p:nvSpPr>
        <p:spPr bwMode="auto">
          <a:xfrm>
            <a:off x="2590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5" name="Line 36"/>
          <p:cNvSpPr>
            <a:spLocks noChangeShapeType="1"/>
          </p:cNvSpPr>
          <p:nvPr/>
        </p:nvSpPr>
        <p:spPr bwMode="auto">
          <a:xfrm>
            <a:off x="2971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6" name="Line 37"/>
          <p:cNvSpPr>
            <a:spLocks noChangeShapeType="1"/>
          </p:cNvSpPr>
          <p:nvPr/>
        </p:nvSpPr>
        <p:spPr bwMode="auto">
          <a:xfrm>
            <a:off x="3352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7" name="Line 38"/>
          <p:cNvSpPr>
            <a:spLocks noChangeShapeType="1"/>
          </p:cNvSpPr>
          <p:nvPr/>
        </p:nvSpPr>
        <p:spPr bwMode="auto">
          <a:xfrm>
            <a:off x="3733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8" name="Line 39"/>
          <p:cNvSpPr>
            <a:spLocks noChangeShapeType="1"/>
          </p:cNvSpPr>
          <p:nvPr/>
        </p:nvSpPr>
        <p:spPr bwMode="auto">
          <a:xfrm>
            <a:off x="4114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79" name="Line 40"/>
          <p:cNvSpPr>
            <a:spLocks noChangeShapeType="1"/>
          </p:cNvSpPr>
          <p:nvPr/>
        </p:nvSpPr>
        <p:spPr bwMode="auto">
          <a:xfrm>
            <a:off x="4495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0" name="Line 41"/>
          <p:cNvSpPr>
            <a:spLocks noChangeShapeType="1"/>
          </p:cNvSpPr>
          <p:nvPr/>
        </p:nvSpPr>
        <p:spPr bwMode="auto">
          <a:xfrm>
            <a:off x="4876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1" name="Line 42"/>
          <p:cNvSpPr>
            <a:spLocks noChangeShapeType="1"/>
          </p:cNvSpPr>
          <p:nvPr/>
        </p:nvSpPr>
        <p:spPr bwMode="auto">
          <a:xfrm>
            <a:off x="5257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2" name="Line 43"/>
          <p:cNvSpPr>
            <a:spLocks noChangeShapeType="1"/>
          </p:cNvSpPr>
          <p:nvPr/>
        </p:nvSpPr>
        <p:spPr bwMode="auto">
          <a:xfrm>
            <a:off x="5638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3" name="Line 44"/>
          <p:cNvSpPr>
            <a:spLocks noChangeShapeType="1"/>
          </p:cNvSpPr>
          <p:nvPr/>
        </p:nvSpPr>
        <p:spPr bwMode="auto">
          <a:xfrm>
            <a:off x="6019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4" name="Line 45"/>
          <p:cNvSpPr>
            <a:spLocks noChangeShapeType="1"/>
          </p:cNvSpPr>
          <p:nvPr/>
        </p:nvSpPr>
        <p:spPr bwMode="auto">
          <a:xfrm>
            <a:off x="6400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5" name="Line 46"/>
          <p:cNvSpPr>
            <a:spLocks noChangeShapeType="1"/>
          </p:cNvSpPr>
          <p:nvPr/>
        </p:nvSpPr>
        <p:spPr bwMode="auto">
          <a:xfrm>
            <a:off x="6781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6" name="Line 47"/>
          <p:cNvSpPr>
            <a:spLocks noChangeShapeType="1"/>
          </p:cNvSpPr>
          <p:nvPr/>
        </p:nvSpPr>
        <p:spPr bwMode="auto">
          <a:xfrm>
            <a:off x="7162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7" name="Line 48"/>
          <p:cNvSpPr>
            <a:spLocks noChangeShapeType="1"/>
          </p:cNvSpPr>
          <p:nvPr/>
        </p:nvSpPr>
        <p:spPr bwMode="auto">
          <a:xfrm>
            <a:off x="7543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8" name="Line 49"/>
          <p:cNvSpPr>
            <a:spLocks noChangeShapeType="1"/>
          </p:cNvSpPr>
          <p:nvPr/>
        </p:nvSpPr>
        <p:spPr bwMode="auto">
          <a:xfrm>
            <a:off x="6781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89" name="Line 50"/>
          <p:cNvSpPr>
            <a:spLocks noChangeShapeType="1"/>
          </p:cNvSpPr>
          <p:nvPr/>
        </p:nvSpPr>
        <p:spPr bwMode="auto">
          <a:xfrm>
            <a:off x="7162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0" name="Line 51"/>
          <p:cNvSpPr>
            <a:spLocks noChangeShapeType="1"/>
          </p:cNvSpPr>
          <p:nvPr/>
        </p:nvSpPr>
        <p:spPr bwMode="auto">
          <a:xfrm>
            <a:off x="7543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1" name="Line 52"/>
          <p:cNvSpPr>
            <a:spLocks noChangeShapeType="1"/>
          </p:cNvSpPr>
          <p:nvPr/>
        </p:nvSpPr>
        <p:spPr bwMode="auto">
          <a:xfrm>
            <a:off x="7924800" y="5048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2" name="Line 53"/>
          <p:cNvSpPr>
            <a:spLocks noChangeShapeType="1"/>
          </p:cNvSpPr>
          <p:nvPr/>
        </p:nvSpPr>
        <p:spPr bwMode="auto">
          <a:xfrm>
            <a:off x="1447800" y="5886450"/>
            <a:ext cx="6934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3" name="Line 54"/>
          <p:cNvSpPr>
            <a:spLocks noChangeShapeType="1"/>
          </p:cNvSpPr>
          <p:nvPr/>
        </p:nvSpPr>
        <p:spPr bwMode="auto">
          <a:xfrm flipV="1">
            <a:off x="1447800" y="558165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4" name="Line 55"/>
          <p:cNvSpPr>
            <a:spLocks noChangeShapeType="1"/>
          </p:cNvSpPr>
          <p:nvPr/>
        </p:nvSpPr>
        <p:spPr bwMode="auto">
          <a:xfrm>
            <a:off x="1828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5" name="Line 56"/>
          <p:cNvSpPr>
            <a:spLocks noChangeShapeType="1"/>
          </p:cNvSpPr>
          <p:nvPr/>
        </p:nvSpPr>
        <p:spPr bwMode="auto">
          <a:xfrm>
            <a:off x="2209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6" name="Line 57"/>
          <p:cNvSpPr>
            <a:spLocks noChangeShapeType="1"/>
          </p:cNvSpPr>
          <p:nvPr/>
        </p:nvSpPr>
        <p:spPr bwMode="auto">
          <a:xfrm>
            <a:off x="2590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7" name="Line 58"/>
          <p:cNvSpPr>
            <a:spLocks noChangeShapeType="1"/>
          </p:cNvSpPr>
          <p:nvPr/>
        </p:nvSpPr>
        <p:spPr bwMode="auto">
          <a:xfrm>
            <a:off x="2971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8" name="Line 59"/>
          <p:cNvSpPr>
            <a:spLocks noChangeShapeType="1"/>
          </p:cNvSpPr>
          <p:nvPr/>
        </p:nvSpPr>
        <p:spPr bwMode="auto">
          <a:xfrm>
            <a:off x="3352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499" name="Line 60"/>
          <p:cNvSpPr>
            <a:spLocks noChangeShapeType="1"/>
          </p:cNvSpPr>
          <p:nvPr/>
        </p:nvSpPr>
        <p:spPr bwMode="auto">
          <a:xfrm>
            <a:off x="3733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0" name="Line 61"/>
          <p:cNvSpPr>
            <a:spLocks noChangeShapeType="1"/>
          </p:cNvSpPr>
          <p:nvPr/>
        </p:nvSpPr>
        <p:spPr bwMode="auto">
          <a:xfrm>
            <a:off x="4114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1" name="Line 62"/>
          <p:cNvSpPr>
            <a:spLocks noChangeShapeType="1"/>
          </p:cNvSpPr>
          <p:nvPr/>
        </p:nvSpPr>
        <p:spPr bwMode="auto">
          <a:xfrm>
            <a:off x="4495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2" name="Line 63"/>
          <p:cNvSpPr>
            <a:spLocks noChangeShapeType="1"/>
          </p:cNvSpPr>
          <p:nvPr/>
        </p:nvSpPr>
        <p:spPr bwMode="auto">
          <a:xfrm>
            <a:off x="4876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3" name="Line 64"/>
          <p:cNvSpPr>
            <a:spLocks noChangeShapeType="1"/>
          </p:cNvSpPr>
          <p:nvPr/>
        </p:nvSpPr>
        <p:spPr bwMode="auto">
          <a:xfrm>
            <a:off x="5257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4" name="Line 65"/>
          <p:cNvSpPr>
            <a:spLocks noChangeShapeType="1"/>
          </p:cNvSpPr>
          <p:nvPr/>
        </p:nvSpPr>
        <p:spPr bwMode="auto">
          <a:xfrm>
            <a:off x="5638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5" name="Line 66"/>
          <p:cNvSpPr>
            <a:spLocks noChangeShapeType="1"/>
          </p:cNvSpPr>
          <p:nvPr/>
        </p:nvSpPr>
        <p:spPr bwMode="auto">
          <a:xfrm>
            <a:off x="6019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6" name="Line 67"/>
          <p:cNvSpPr>
            <a:spLocks noChangeShapeType="1"/>
          </p:cNvSpPr>
          <p:nvPr/>
        </p:nvSpPr>
        <p:spPr bwMode="auto">
          <a:xfrm>
            <a:off x="6400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7" name="Line 68"/>
          <p:cNvSpPr>
            <a:spLocks noChangeShapeType="1"/>
          </p:cNvSpPr>
          <p:nvPr/>
        </p:nvSpPr>
        <p:spPr bwMode="auto">
          <a:xfrm>
            <a:off x="6781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8" name="Line 69"/>
          <p:cNvSpPr>
            <a:spLocks noChangeShapeType="1"/>
          </p:cNvSpPr>
          <p:nvPr/>
        </p:nvSpPr>
        <p:spPr bwMode="auto">
          <a:xfrm>
            <a:off x="7162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09" name="Line 70"/>
          <p:cNvSpPr>
            <a:spLocks noChangeShapeType="1"/>
          </p:cNvSpPr>
          <p:nvPr/>
        </p:nvSpPr>
        <p:spPr bwMode="auto">
          <a:xfrm>
            <a:off x="7543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0" name="Line 71"/>
          <p:cNvSpPr>
            <a:spLocks noChangeShapeType="1"/>
          </p:cNvSpPr>
          <p:nvPr/>
        </p:nvSpPr>
        <p:spPr bwMode="auto">
          <a:xfrm>
            <a:off x="6781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1" name="Line 72"/>
          <p:cNvSpPr>
            <a:spLocks noChangeShapeType="1"/>
          </p:cNvSpPr>
          <p:nvPr/>
        </p:nvSpPr>
        <p:spPr bwMode="auto">
          <a:xfrm>
            <a:off x="7162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2" name="Line 73"/>
          <p:cNvSpPr>
            <a:spLocks noChangeShapeType="1"/>
          </p:cNvSpPr>
          <p:nvPr/>
        </p:nvSpPr>
        <p:spPr bwMode="auto">
          <a:xfrm>
            <a:off x="7543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3" name="Line 74"/>
          <p:cNvSpPr>
            <a:spLocks noChangeShapeType="1"/>
          </p:cNvSpPr>
          <p:nvPr/>
        </p:nvSpPr>
        <p:spPr bwMode="auto">
          <a:xfrm>
            <a:off x="7924800" y="58102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14" name="Text Box 75"/>
          <p:cNvSpPr txBox="1">
            <a:spLocks noChangeArrowheads="1"/>
          </p:cNvSpPr>
          <p:nvPr/>
        </p:nvSpPr>
        <p:spPr bwMode="auto">
          <a:xfrm>
            <a:off x="1295400" y="593883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 dirty="0">
                <a:latin typeface="Gill Sans" charset="0"/>
                <a:ea typeface="Gill Sans" charset="0"/>
                <a:cs typeface="Gill Sans" charset="0"/>
              </a:rPr>
              <a:t>0</a:t>
            </a:r>
          </a:p>
        </p:txBody>
      </p:sp>
      <p:sp>
        <p:nvSpPr>
          <p:cNvPr id="18515" name="Text Box 76"/>
          <p:cNvSpPr txBox="1">
            <a:spLocks noChangeArrowheads="1"/>
          </p:cNvSpPr>
          <p:nvPr/>
        </p:nvSpPr>
        <p:spPr bwMode="auto">
          <a:xfrm>
            <a:off x="3200400" y="594360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>
                <a:latin typeface="Gill Sans" charset="0"/>
                <a:ea typeface="Gill Sans" charset="0"/>
                <a:cs typeface="Gill Sans" charset="0"/>
              </a:rPr>
              <a:t>5</a:t>
            </a:r>
          </a:p>
        </p:txBody>
      </p:sp>
      <p:sp>
        <p:nvSpPr>
          <p:cNvPr id="18516" name="Text Box 77"/>
          <p:cNvSpPr txBox="1">
            <a:spLocks noChangeArrowheads="1"/>
          </p:cNvSpPr>
          <p:nvPr/>
        </p:nvSpPr>
        <p:spPr bwMode="auto">
          <a:xfrm>
            <a:off x="5029200" y="5943600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>
                <a:latin typeface="Gill Sans" charset="0"/>
                <a:ea typeface="Gill Sans" charset="0"/>
                <a:cs typeface="Gill Sans" charset="0"/>
              </a:rPr>
              <a:t>10</a:t>
            </a:r>
          </a:p>
        </p:txBody>
      </p:sp>
      <p:sp>
        <p:nvSpPr>
          <p:cNvPr id="18517" name="Text Box 78"/>
          <p:cNvSpPr txBox="1">
            <a:spLocks noChangeArrowheads="1"/>
          </p:cNvSpPr>
          <p:nvPr/>
        </p:nvSpPr>
        <p:spPr bwMode="auto">
          <a:xfrm>
            <a:off x="6934200" y="5957887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0" u="none">
                <a:latin typeface="Gill Sans" charset="0"/>
                <a:ea typeface="Gill Sans" charset="0"/>
                <a:cs typeface="Gill Sans" charset="0"/>
              </a:rPr>
              <a:t>15</a:t>
            </a:r>
          </a:p>
        </p:txBody>
      </p:sp>
      <p:graphicFrame>
        <p:nvGraphicFramePr>
          <p:cNvPr id="18434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56016"/>
              </p:ext>
            </p:extLst>
          </p:nvPr>
        </p:nvGraphicFramePr>
        <p:xfrm>
          <a:off x="339725" y="4040187"/>
          <a:ext cx="9667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" name="Equation" r:id="rId3" imgW="583920" imgH="215640" progId="Equation.3">
                  <p:embed/>
                </p:oleObj>
              </mc:Choice>
              <mc:Fallback>
                <p:oleObj name="Equation" r:id="rId3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040187"/>
                        <a:ext cx="9667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126813"/>
              </p:ext>
            </p:extLst>
          </p:nvPr>
        </p:nvGraphicFramePr>
        <p:xfrm>
          <a:off x="323850" y="4830762"/>
          <a:ext cx="10302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" name="Equation" r:id="rId5" imgW="622080" imgH="215640" progId="Equation.3">
                  <p:embed/>
                </p:oleObj>
              </mc:Choice>
              <mc:Fallback>
                <p:oleObj name="Equation" r:id="rId5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30762"/>
                        <a:ext cx="10302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49366"/>
              </p:ext>
            </p:extLst>
          </p:nvPr>
        </p:nvGraphicFramePr>
        <p:xfrm>
          <a:off x="352425" y="5534025"/>
          <a:ext cx="10302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4" name="Equation" r:id="rId7" imgW="622080" imgH="228600" progId="Equation.3">
                  <p:embed/>
                </p:oleObj>
              </mc:Choice>
              <mc:Fallback>
                <p:oleObj name="Equation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5534025"/>
                        <a:ext cx="1030288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18" name="Line 82"/>
          <p:cNvSpPr>
            <a:spLocks noChangeShapeType="1"/>
          </p:cNvSpPr>
          <p:nvPr/>
        </p:nvSpPr>
        <p:spPr bwMode="auto">
          <a:xfrm flipV="1">
            <a:off x="1447800" y="3981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Line 83"/>
          <p:cNvSpPr>
            <a:spLocks noChangeShapeType="1"/>
          </p:cNvSpPr>
          <p:nvPr/>
        </p:nvSpPr>
        <p:spPr bwMode="auto">
          <a:xfrm flipV="1">
            <a:off x="1447800" y="4743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520" name="Line 84"/>
          <p:cNvSpPr>
            <a:spLocks noChangeShapeType="1"/>
          </p:cNvSpPr>
          <p:nvPr/>
        </p:nvSpPr>
        <p:spPr bwMode="auto">
          <a:xfrm flipV="1">
            <a:off x="1447800" y="550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5" name="Line 85"/>
          <p:cNvSpPr>
            <a:spLocks noChangeShapeType="1"/>
          </p:cNvSpPr>
          <p:nvPr/>
        </p:nvSpPr>
        <p:spPr bwMode="auto">
          <a:xfrm flipV="1">
            <a:off x="2971800" y="3981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6" name="Line 86"/>
          <p:cNvSpPr>
            <a:spLocks noChangeShapeType="1"/>
          </p:cNvSpPr>
          <p:nvPr/>
        </p:nvSpPr>
        <p:spPr bwMode="auto">
          <a:xfrm flipV="1">
            <a:off x="3352800" y="4743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7" name="Line 87"/>
          <p:cNvSpPr>
            <a:spLocks noChangeShapeType="1"/>
          </p:cNvSpPr>
          <p:nvPr/>
        </p:nvSpPr>
        <p:spPr bwMode="auto">
          <a:xfrm flipV="1">
            <a:off x="4114800" y="550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88" name="Rectangle 88"/>
          <p:cNvSpPr>
            <a:spLocks noChangeArrowheads="1"/>
          </p:cNvSpPr>
          <p:nvPr/>
        </p:nvSpPr>
        <p:spPr bwMode="auto">
          <a:xfrm>
            <a:off x="2590800" y="5581650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2" name="Line 92"/>
          <p:cNvSpPr>
            <a:spLocks noChangeShapeType="1"/>
          </p:cNvSpPr>
          <p:nvPr/>
        </p:nvSpPr>
        <p:spPr bwMode="auto">
          <a:xfrm flipV="1">
            <a:off x="5257800" y="4743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3" name="Line 93"/>
          <p:cNvSpPr>
            <a:spLocks noChangeShapeType="1"/>
          </p:cNvSpPr>
          <p:nvPr/>
        </p:nvSpPr>
        <p:spPr bwMode="auto">
          <a:xfrm flipV="1">
            <a:off x="6781800" y="550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7" name="Line 97"/>
          <p:cNvSpPr>
            <a:spLocks noChangeShapeType="1"/>
          </p:cNvSpPr>
          <p:nvPr/>
        </p:nvSpPr>
        <p:spPr bwMode="auto">
          <a:xfrm flipV="1">
            <a:off x="6019800" y="39766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8" name="Line 98"/>
          <p:cNvSpPr>
            <a:spLocks noChangeShapeType="1"/>
          </p:cNvSpPr>
          <p:nvPr/>
        </p:nvSpPr>
        <p:spPr bwMode="auto">
          <a:xfrm flipV="1">
            <a:off x="7162800" y="47386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499" name="Line 99"/>
          <p:cNvSpPr>
            <a:spLocks noChangeShapeType="1"/>
          </p:cNvSpPr>
          <p:nvPr/>
        </p:nvSpPr>
        <p:spPr bwMode="auto">
          <a:xfrm flipV="1">
            <a:off x="7543800" y="3976687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3733800" y="4814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2" name="Rectangle 102"/>
          <p:cNvSpPr>
            <a:spLocks noChangeArrowheads="1"/>
          </p:cNvSpPr>
          <p:nvPr/>
        </p:nvSpPr>
        <p:spPr bwMode="auto">
          <a:xfrm>
            <a:off x="4876800" y="5576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3" name="Rectangle 103"/>
          <p:cNvSpPr>
            <a:spLocks noChangeArrowheads="1"/>
          </p:cNvSpPr>
          <p:nvPr/>
        </p:nvSpPr>
        <p:spPr bwMode="auto">
          <a:xfrm>
            <a:off x="5638800" y="4814887"/>
            <a:ext cx="762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504" name="Rectangle 104"/>
          <p:cNvSpPr>
            <a:spLocks noChangeArrowheads="1"/>
          </p:cNvSpPr>
          <p:nvPr/>
        </p:nvSpPr>
        <p:spPr bwMode="auto">
          <a:xfrm>
            <a:off x="6400800" y="40528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0" name="Rectangle 110"/>
          <p:cNvSpPr>
            <a:spLocks noChangeArrowheads="1"/>
          </p:cNvSpPr>
          <p:nvPr/>
        </p:nvSpPr>
        <p:spPr bwMode="auto">
          <a:xfrm>
            <a:off x="7924800" y="4052887"/>
            <a:ext cx="381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39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9" grpId="0" animBg="1"/>
      <p:bldP spid="102508" grpId="0" animBg="1"/>
      <p:bldP spid="102507" grpId="0" animBg="1"/>
      <p:bldP spid="102491" grpId="0" animBg="1"/>
      <p:bldP spid="18444" grpId="0" build="p"/>
      <p:bldP spid="102406" grpId="0" animBg="1"/>
      <p:bldP spid="102407" grpId="0" animBg="1"/>
      <p:bldP spid="102408" grpId="0" animBg="1"/>
      <p:bldP spid="102485" grpId="0" animBg="1"/>
      <p:bldP spid="102486" grpId="0" animBg="1"/>
      <p:bldP spid="102487" grpId="0" animBg="1"/>
      <p:bldP spid="102488" grpId="0" animBg="1"/>
      <p:bldP spid="102492" grpId="0" animBg="1"/>
      <p:bldP spid="102493" grpId="0" animBg="1"/>
      <p:bldP spid="102497" grpId="0" animBg="1"/>
      <p:bldP spid="102498" grpId="0" animBg="1"/>
      <p:bldP spid="102499" grpId="0" animBg="1"/>
      <p:bldP spid="102500" grpId="0" animBg="1"/>
      <p:bldP spid="102502" grpId="0" animBg="1"/>
      <p:bldP spid="102503" grpId="0" animBg="1"/>
      <p:bldP spid="102504" grpId="0" animBg="1"/>
      <p:bldP spid="1025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916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there aren’t enough resources to go around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One approach: Buy it when it will pay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Assuming you’re paying for worse response time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in reduced productivity,  customer angst, etc…</a:t>
            </a:r>
          </a:p>
          <a:p>
            <a:pPr lvl="2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Might think that you should buy a faster X when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X is utilized 100%, but usually, response time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goes to infinity as utilization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100%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Most scheduling algorithms work fine in the “linear” portion of 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6445250" y="2662237"/>
            <a:ext cx="2470150" cy="2438399"/>
            <a:chOff x="4060" y="1677"/>
            <a:chExt cx="1556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28"/>
              <a:ext cx="785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71" y="2100"/>
              <a:ext cx="74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69" y="2465"/>
              <a:ext cx="438" cy="20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77604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Starvation vs Deadlock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50888"/>
            <a:ext cx="8259763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Starvation vs.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Starvation: thread waits indefinitely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Deadlock: circular waiting for resources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Thread B owns Res 2 and is waiting for Res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Deadlock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2154325" y="2819400"/>
            <a:ext cx="4378150" cy="2749550"/>
            <a:chOff x="1441" y="1743"/>
            <a:chExt cx="2535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22" y="2759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41" y="1998"/>
              <a:ext cx="554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8251825" y="77788"/>
            <a:ext cx="828675" cy="831850"/>
            <a:chOff x="454" y="3314"/>
            <a:chExt cx="522" cy="524"/>
          </a:xfrm>
        </p:grpSpPr>
        <p:sp>
          <p:nvSpPr>
            <p:cNvPr id="25606" name="AutoShape 21"/>
            <p:cNvSpPr>
              <a:spLocks noChangeArrowheads="1"/>
            </p:cNvSpPr>
            <p:nvPr/>
          </p:nvSpPr>
          <p:spPr bwMode="auto">
            <a:xfrm>
              <a:off x="484" y="331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7" name="AutoShape 22"/>
            <p:cNvSpPr>
              <a:spLocks noChangeArrowheads="1"/>
            </p:cNvSpPr>
            <p:nvPr/>
          </p:nvSpPr>
          <p:spPr bwMode="auto">
            <a:xfrm rot="5400000">
              <a:off x="736" y="33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8" name="AutoShape 23"/>
            <p:cNvSpPr>
              <a:spLocks noChangeArrowheads="1"/>
            </p:cNvSpPr>
            <p:nvPr/>
          </p:nvSpPr>
          <p:spPr bwMode="auto">
            <a:xfrm rot="-5400000">
              <a:off x="454" y="356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5609" name="AutoShape 24"/>
            <p:cNvSpPr>
              <a:spLocks noChangeArrowheads="1"/>
            </p:cNvSpPr>
            <p:nvPr/>
          </p:nvSpPr>
          <p:spPr bwMode="auto">
            <a:xfrm rot="10800000">
              <a:off x="706" y="359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2814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Conditions for Deadlock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916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Deadlock not always deterministic – Example 2 </a:t>
            </a:r>
            <a:r>
              <a:rPr lang="en-US" altLang="ko-KR" dirty="0" err="1" smtClean="0">
                <a:ea typeface="굴림" panose="020B0600000101010101" pitchFamily="34" charset="-127"/>
              </a:rPr>
              <a:t>mutexes</a:t>
            </a:r>
            <a:r>
              <a:rPr lang="en-US" altLang="ko-KR" dirty="0" smtClean="0">
                <a:ea typeface="굴림" panose="020B0600000101010101" pitchFamily="34" charset="-127"/>
              </a:rPr>
              <a:t>:</a:t>
            </a:r>
          </a:p>
          <a:p>
            <a:pPr>
              <a:lnSpc>
                <a:spcPct val="60000"/>
              </a:lnSpc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u="sng" dirty="0" smtClean="0">
                <a:latin typeface="Consolas" charset="0"/>
                <a:ea typeface="Consolas" charset="0"/>
                <a:cs typeface="Consolas" charset="0"/>
              </a:rPr>
              <a:t>Thread A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u="sng" dirty="0" smtClean="0">
                <a:latin typeface="Consolas" charset="0"/>
                <a:ea typeface="Consolas" charset="0"/>
                <a:cs typeface="Consolas" charset="0"/>
              </a:rPr>
              <a:t>Thread B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x.P</a:t>
            </a:r>
            <a:r>
              <a:rPr lang="en-US" altLang="ko-KR" sz="2000" dirty="0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 smtClean="0">
                <a:solidFill>
                  <a:srgbClr val="009D00"/>
                </a:solidFill>
                <a:latin typeface="Consolas" charset="0"/>
                <a:ea typeface="Consolas" charset="0"/>
                <a:cs typeface="Consolas" charset="0"/>
              </a:rPr>
              <a:t>y.P</a:t>
            </a:r>
            <a:r>
              <a:rPr lang="en-US" altLang="ko-KR" sz="2000" dirty="0" smtClean="0">
                <a:solidFill>
                  <a:srgbClr val="009D00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y.P</a:t>
            </a:r>
            <a:r>
              <a:rPr lang="en-US" altLang="ko-KR" sz="2000" dirty="0" smtClean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2000" dirty="0" err="1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x.P</a:t>
            </a:r>
            <a:r>
              <a:rPr lang="en-US" altLang="ko-KR" sz="2000" dirty="0" smtClean="0">
                <a:solidFill>
                  <a:srgbClr val="2A40E2"/>
                </a:solidFill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y.V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x.V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spcBef>
                <a:spcPct val="20000"/>
              </a:spcBef>
              <a:buFontTx/>
              <a:buNone/>
              <a:tabLst>
                <a:tab pos="2405063" algn="ctr"/>
                <a:tab pos="5486400" algn="ctr"/>
              </a:tabLst>
            </a:pP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x.V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	</a:t>
            </a:r>
            <a:r>
              <a:rPr lang="en-US" altLang="ko-KR" sz="2000" dirty="0" err="1" smtClean="0">
                <a:latin typeface="Consolas" charset="0"/>
                <a:ea typeface="Consolas" charset="0"/>
                <a:cs typeface="Consolas" charset="0"/>
              </a:rPr>
              <a:t>y.V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Deadlock won’t always happen with this code</a:t>
            </a:r>
          </a:p>
          <a:p>
            <a:pPr lvl="2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Have to have exactly the right timing (“wrong” timing?)</a:t>
            </a:r>
          </a:p>
          <a:p>
            <a:pPr lvl="2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So you release a piece of software, and you tested it, and there it is, controlling a nuclear power plant…</a:t>
            </a:r>
          </a:p>
          <a:p>
            <a:pPr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Deadlocks occur with multiple resources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Means you can’t decompose the problem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Can’t solve deadlock for each resource independently</a:t>
            </a:r>
          </a:p>
          <a:p>
            <a:pPr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Example: System with 2 disk drives and two threads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Each thread needs 2 disk drives to function</a:t>
            </a:r>
          </a:p>
          <a:p>
            <a:pPr lvl="1">
              <a:spcBef>
                <a:spcPct val="20000"/>
              </a:spcBef>
              <a:tabLst>
                <a:tab pos="2405063" algn="ctr"/>
                <a:tab pos="5486400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Each thread gets one disk and waits for another one</a:t>
            </a:r>
          </a:p>
        </p:txBody>
      </p:sp>
    </p:spTree>
    <p:extLst>
      <p:ext uri="{BB962C8B-B14F-4D97-AF65-F5344CB8AC3E}">
        <p14:creationId xmlns:p14="http://schemas.microsoft.com/office/powerpoint/2010/main" val="714169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58703</TotalTime>
  <Pages>60</Pages>
  <Words>2048</Words>
  <Application>Microsoft Macintosh PowerPoint</Application>
  <PresentationFormat>On-screen Show (4:3)</PresentationFormat>
  <Paragraphs>520</Paragraphs>
  <Slides>38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</vt:lpstr>
      <vt:lpstr>Equation</vt:lpstr>
      <vt:lpstr>CS162 Operating Systems and Systems Programming Lecture 11   Scheduling (finished), Deadlock, Address Translation</vt:lpstr>
      <vt:lpstr>Real-Time Scheduling (RTS)</vt:lpstr>
      <vt:lpstr>Real-Time Scheduling (RTS)</vt:lpstr>
      <vt:lpstr>Example: Workload Characteristics</vt:lpstr>
      <vt:lpstr>Example: Round-Robin Scheduling Doesn’t Work</vt:lpstr>
      <vt:lpstr>Earliest Deadline First (EDF)</vt:lpstr>
      <vt:lpstr>A Final Word On Scheduling</vt:lpstr>
      <vt:lpstr>Starvation vs Deadlock</vt:lpstr>
      <vt:lpstr>Conditions for Deadlock</vt:lpstr>
      <vt:lpstr>Bridge Crossing Example</vt:lpstr>
      <vt:lpstr>Train Example (Wormhole-Routed Network)</vt:lpstr>
      <vt:lpstr>Dining Lawyers Problem</vt:lpstr>
      <vt:lpstr>Four requirements for Deadlock</vt:lpstr>
      <vt:lpstr>Resource-Allocation Graph</vt:lpstr>
      <vt:lpstr>Resource Allocation Graph Examples</vt:lpstr>
      <vt:lpstr>Methods for Handling Deadlocks</vt:lpstr>
      <vt:lpstr>Deadlock Detection Algorithm</vt:lpstr>
      <vt:lpstr>What to do when detect deadlock?</vt:lpstr>
      <vt:lpstr>Administrivia</vt:lpstr>
      <vt:lpstr>BREAK</vt:lpstr>
      <vt:lpstr>Techniques for Preventing Deadlock</vt:lpstr>
      <vt:lpstr>Techniques for Preventing Deadlock (cont’d)</vt:lpstr>
      <vt:lpstr>Review: Train Example (Wormhole-Routed Network)</vt:lpstr>
      <vt:lpstr>Banker’s Algorithm for Preventing Deadlock</vt:lpstr>
      <vt:lpstr>Banker’s Algorithm for Preventing Deadlock</vt:lpstr>
      <vt:lpstr>Banker’s Algorithm for Preventing Deadlock</vt:lpstr>
      <vt:lpstr>Banker’s Algorithm for Preventing Deadlock</vt:lpstr>
      <vt:lpstr>Banker’s Algorithm Example</vt:lpstr>
      <vt:lpstr>Virtualizing Resources</vt:lpstr>
      <vt:lpstr>Next Objective</vt:lpstr>
      <vt:lpstr>Recall: Single and Multithreaded Processes</vt:lpstr>
      <vt:lpstr>Important Aspects of Memory Multiplexing</vt:lpstr>
      <vt:lpstr>Recall: Loading</vt:lpstr>
      <vt:lpstr>Binding of Instructions and Data to Memory</vt:lpstr>
      <vt:lpstr>Binding of Instructions and Data to Memory</vt:lpstr>
      <vt:lpstr>Second copy of program from previous example</vt:lpstr>
      <vt:lpstr>Second copy of program from previous example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Ion Stoica</cp:lastModifiedBy>
  <cp:revision>720</cp:revision>
  <cp:lastPrinted>2016-02-29T20:49:05Z</cp:lastPrinted>
  <dcterms:created xsi:type="dcterms:W3CDTF">1995-08-12T11:37:26Z</dcterms:created>
  <dcterms:modified xsi:type="dcterms:W3CDTF">2017-10-03T01:00:16Z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