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0" r:id="rId1"/>
  </p:sldMasterIdLst>
  <p:notesMasterIdLst>
    <p:notesMasterId r:id="rId48"/>
  </p:notesMasterIdLst>
  <p:handoutMasterIdLst>
    <p:handoutMasterId r:id="rId49"/>
  </p:handoutMasterIdLst>
  <p:sldIdLst>
    <p:sldId id="256" r:id="rId2"/>
    <p:sldId id="352" r:id="rId3"/>
    <p:sldId id="351" r:id="rId4"/>
    <p:sldId id="350" r:id="rId5"/>
    <p:sldId id="306" r:id="rId6"/>
    <p:sldId id="307" r:id="rId7"/>
    <p:sldId id="304" r:id="rId8"/>
    <p:sldId id="305" r:id="rId9"/>
    <p:sldId id="295" r:id="rId10"/>
    <p:sldId id="267" r:id="rId11"/>
    <p:sldId id="311" r:id="rId12"/>
    <p:sldId id="313" r:id="rId13"/>
    <p:sldId id="314" r:id="rId14"/>
    <p:sldId id="316" r:id="rId15"/>
    <p:sldId id="329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30" r:id="rId29"/>
    <p:sldId id="353" r:id="rId30"/>
    <p:sldId id="268" r:id="rId31"/>
    <p:sldId id="345" r:id="rId32"/>
    <p:sldId id="346" r:id="rId33"/>
    <p:sldId id="296" r:id="rId34"/>
    <p:sldId id="297" r:id="rId35"/>
    <p:sldId id="298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41" r:id="rId44"/>
    <p:sldId id="342" r:id="rId45"/>
    <p:sldId id="344" r:id="rId46"/>
    <p:sldId id="309" r:id="rId47"/>
  </p:sldIdLst>
  <p:sldSz cx="9144000" cy="6858000" type="letter"/>
  <p:notesSz cx="6997700" cy="9194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5FC02"/>
    <a:srgbClr val="FBBA03"/>
    <a:srgbClr val="0332B7"/>
    <a:srgbClr val="000000"/>
    <a:srgbClr val="FF6666"/>
    <a:srgbClr val="CC3333"/>
    <a:srgbClr val="CC9966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789" autoAdjust="0"/>
    <p:restoredTop sz="96533" autoAdjust="0"/>
  </p:normalViewPr>
  <p:slideViewPr>
    <p:cSldViewPr>
      <p:cViewPr varScale="1">
        <p:scale>
          <a:sx n="111" d="100"/>
          <a:sy n="111" d="100"/>
        </p:scale>
        <p:origin x="-120" y="-10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1722" y="-210"/>
      </p:cViewPr>
      <p:guideLst>
        <p:guide orient="horz" pos="2896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istoica:slides:2013:xdata-jan29-31:error-moore-law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'[error-moore-law.xlsx]Sheet1'!$H$1</c:f>
              <c:strCache>
                <c:ptCount val="1"/>
                <c:pt idx="0">
                  <c:v>Moore's Law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'[error-moore-law.xlsx]Sheet1'!$G$2:$G$7</c:f>
              <c:numCache>
                <c:formatCode>General</c:formatCode>
                <c:ptCount val="6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</c:numCache>
            </c:numRef>
          </c:cat>
          <c:val>
            <c:numRef>
              <c:f>'[error-moore-law.xlsx]Sheet1'!$H$2:$H$7</c:f>
              <c:numCache>
                <c:formatCode>General</c:formatCode>
                <c:ptCount val="6"/>
                <c:pt idx="0">
                  <c:v>1.0</c:v>
                </c:pt>
                <c:pt idx="1">
                  <c:v>1.58</c:v>
                </c:pt>
                <c:pt idx="2">
                  <c:v>2.5</c:v>
                </c:pt>
                <c:pt idx="3">
                  <c:v>4.0</c:v>
                </c:pt>
                <c:pt idx="4">
                  <c:v>6.34</c:v>
                </c:pt>
                <c:pt idx="5">
                  <c:v>10.0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'[error-moore-law.xlsx]Sheet1'!$J$1</c:f>
              <c:strCache>
                <c:ptCount val="1"/>
                <c:pt idx="0">
                  <c:v>Particle Accel.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cat>
            <c:numRef>
              <c:f>'[error-moore-law.xlsx]Sheet1'!$G$2:$G$7</c:f>
              <c:numCache>
                <c:formatCode>General</c:formatCode>
                <c:ptCount val="6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</c:numCache>
            </c:numRef>
          </c:cat>
          <c:val>
            <c:numRef>
              <c:f>'[error-moore-law.xlsx]Sheet1'!$J$2:$J$7</c:f>
              <c:numCache>
                <c:formatCode>General</c:formatCode>
                <c:ptCount val="6"/>
                <c:pt idx="0">
                  <c:v>1.0</c:v>
                </c:pt>
                <c:pt idx="1">
                  <c:v>1.8</c:v>
                </c:pt>
                <c:pt idx="2">
                  <c:v>3.24</c:v>
                </c:pt>
                <c:pt idx="3">
                  <c:v>5.83</c:v>
                </c:pt>
                <c:pt idx="4">
                  <c:v>10.5</c:v>
                </c:pt>
                <c:pt idx="5">
                  <c:v>18.9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'[error-moore-law.xlsx]Sheet1'!$K$1</c:f>
              <c:strCache>
                <c:ptCount val="1"/>
                <c:pt idx="0">
                  <c:v>DNA Sequencers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'[error-moore-law.xlsx]Sheet1'!$G$2:$G$7</c:f>
              <c:numCache>
                <c:formatCode>General</c:formatCode>
                <c:ptCount val="6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</c:numCache>
            </c:numRef>
          </c:cat>
          <c:val>
            <c:numRef>
              <c:f>'[error-moore-law.xlsx]Sheet1'!$K$2:$K$7</c:f>
              <c:numCache>
                <c:formatCode>General</c:formatCode>
                <c:ptCount val="6"/>
                <c:pt idx="0">
                  <c:v>1.0</c:v>
                </c:pt>
                <c:pt idx="1">
                  <c:v>2.2</c:v>
                </c:pt>
                <c:pt idx="2">
                  <c:v>4.84</c:v>
                </c:pt>
                <c:pt idx="3">
                  <c:v>10.6</c:v>
                </c:pt>
                <c:pt idx="4">
                  <c:v>23.4</c:v>
                </c:pt>
                <c:pt idx="5">
                  <c:v>51.0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8567672"/>
        <c:axId val="-2070337000"/>
      </c:lineChart>
      <c:catAx>
        <c:axId val="2078567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070337000"/>
        <c:crosses val="autoZero"/>
        <c:auto val="1"/>
        <c:lblAlgn val="ctr"/>
        <c:lblOffset val="100"/>
        <c:noMultiLvlLbl val="0"/>
      </c:catAx>
      <c:valAx>
        <c:axId val="-2070337000"/>
        <c:scaling>
          <c:orientation val="minMax"/>
          <c:min val="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078567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3385277102142"/>
          <c:y val="0.186590604745835"/>
          <c:w val="0.352530541012216"/>
          <c:h val="0.3876918956559"/>
        </c:manualLayout>
      </c:layout>
      <c:overlay val="0"/>
      <c:txPr>
        <a:bodyPr/>
        <a:lstStyle/>
        <a:p>
          <a:pPr>
            <a:defRPr sz="1800">
              <a:latin typeface="Helvetica"/>
              <a:cs typeface="Helvetica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2225"/>
            <a:ext cx="30400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153" tIns="0" rIns="17153" bIns="0" numCol="1" anchor="t" anchorCtr="0" compatLnSpc="1">
            <a:prstTxWarp prst="textNoShape">
              <a:avLst/>
            </a:prstTxWarp>
          </a:bodyPr>
          <a:lstStyle>
            <a:lvl1pPr defTabSz="823913">
              <a:defRPr sz="9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3038" y="22225"/>
            <a:ext cx="3038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153" tIns="0" rIns="17153" bIns="0" numCol="1" anchor="t" anchorCtr="0" compatLnSpc="1">
            <a:prstTxWarp prst="textNoShape">
              <a:avLst/>
            </a:prstTxWarp>
          </a:bodyPr>
          <a:lstStyle>
            <a:lvl1pPr algn="r" defTabSz="823913">
              <a:defRPr sz="9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8763000"/>
            <a:ext cx="30400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153" tIns="0" rIns="17153" bIns="0" numCol="1" anchor="b" anchorCtr="0" compatLnSpc="1">
            <a:prstTxWarp prst="textNoShape">
              <a:avLst/>
            </a:prstTxWarp>
          </a:bodyPr>
          <a:lstStyle>
            <a:lvl1pPr defTabSz="823913">
              <a:defRPr sz="9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3038" y="8763000"/>
            <a:ext cx="3038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153" tIns="0" rIns="17153" bIns="0" numCol="1" anchor="b" anchorCtr="0" compatLnSpc="1">
            <a:prstTxWarp prst="textNoShape">
              <a:avLst/>
            </a:prstTxWarp>
          </a:bodyPr>
          <a:lstStyle>
            <a:lvl1pPr algn="r" defTabSz="823913">
              <a:defRPr sz="900" i="1"/>
            </a:lvl1pPr>
          </a:lstStyle>
          <a:p>
            <a:pPr>
              <a:defRPr/>
            </a:pPr>
            <a:fld id="{5D842B50-2395-AF47-9853-6C85347CE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104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2225"/>
            <a:ext cx="30400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153" tIns="0" rIns="17153" bIns="0" numCol="1" anchor="t" anchorCtr="0" compatLnSpc="1">
            <a:prstTxWarp prst="textNoShape">
              <a:avLst/>
            </a:prstTxWarp>
          </a:bodyPr>
          <a:lstStyle>
            <a:lvl1pPr defTabSz="823913">
              <a:defRPr sz="900" i="1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3038" y="22225"/>
            <a:ext cx="3038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153" tIns="0" rIns="17153" bIns="0" numCol="1" anchor="t" anchorCtr="0" compatLnSpc="1">
            <a:prstTxWarp prst="textNoShape">
              <a:avLst/>
            </a:prstTxWarp>
          </a:bodyPr>
          <a:lstStyle>
            <a:lvl1pPr algn="r" defTabSz="823913">
              <a:defRPr sz="900" i="1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8763000"/>
            <a:ext cx="30400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153" tIns="0" rIns="17153" bIns="0" numCol="1" anchor="b" anchorCtr="0" compatLnSpc="1">
            <a:prstTxWarp prst="textNoShape">
              <a:avLst/>
            </a:prstTxWarp>
          </a:bodyPr>
          <a:lstStyle>
            <a:lvl1pPr defTabSz="823913">
              <a:defRPr sz="900" i="1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3038" y="8763000"/>
            <a:ext cx="3038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153" tIns="0" rIns="17153" bIns="0" numCol="1" anchor="b" anchorCtr="0" compatLnSpc="1">
            <a:prstTxWarp prst="textNoShape">
              <a:avLst/>
            </a:prstTxWarp>
          </a:bodyPr>
          <a:lstStyle>
            <a:lvl1pPr algn="r" defTabSz="823913">
              <a:defRPr sz="900" i="1">
                <a:latin typeface="Times New Roman" charset="0"/>
              </a:defRPr>
            </a:lvl1pPr>
          </a:lstStyle>
          <a:p>
            <a:pPr>
              <a:defRPr/>
            </a:pPr>
            <a:fld id="{7DAEA246-AA45-9741-BAF0-58C69264C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122613" y="8761413"/>
            <a:ext cx="752475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622" tIns="44310" rIns="88622" bIns="44310">
            <a:spAutoFit/>
          </a:bodyPr>
          <a:lstStyle/>
          <a:p>
            <a:pPr algn="ctr" defTabSz="876300">
              <a:lnSpc>
                <a:spcPct val="90000"/>
              </a:lnSpc>
            </a:pPr>
            <a:r>
              <a:rPr lang="en-US" sz="1200"/>
              <a:t>Page </a:t>
            </a:r>
            <a:fld id="{C7046C59-8902-C545-AA0A-0F8828FEF2D6}" type="slidenum">
              <a:rPr lang="en-US" sz="1200"/>
              <a:pPr algn="ctr" defTabSz="876300">
                <a:lnSpc>
                  <a:spcPct val="90000"/>
                </a:lnSpc>
              </a:pPr>
              <a:t>‹#›</a:t>
            </a:fld>
            <a:endParaRPr lang="en-US" sz="1200"/>
          </a:p>
        </p:txBody>
      </p:sp>
      <p:sp>
        <p:nvSpPr>
          <p:cNvPr id="16391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57325" y="882650"/>
            <a:ext cx="4083050" cy="3062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367213"/>
            <a:ext cx="51308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0" tIns="45740" rIns="92910" bIns="457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86659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39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39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39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39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39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BDF7928-D1E0-C947-A399-519A47F33460}" type="slidenum">
              <a:rPr lang="en-US" sz="900">
                <a:latin typeface="Times New Roman" charset="0"/>
              </a:rPr>
              <a:pPr/>
              <a:t>1</a:t>
            </a:fld>
            <a:endParaRPr lang="en-US" sz="900">
              <a:latin typeface="Times New Roman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Each iteration is, for example, a MapReduce job</a:t>
            </a: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9B6DD621-E5A5-3D49-B1F2-74CB019C6C40}" type="slidenum">
              <a:rPr lang="en-US" sz="1200">
                <a:latin typeface="Arial" charset="0"/>
                <a:cs typeface="Arial" charset="0"/>
              </a:rPr>
              <a:pPr eaLnBrk="1" hangingPunct="1"/>
              <a:t>35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5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5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8577B761-DF1F-7F4D-A109-B229C30B5D94}" type="slidenum">
              <a:rPr lang="en-US"/>
              <a:pPr eaLnBrk="1" hangingPunct="1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Finally, we want</a:t>
            </a:r>
            <a:r>
              <a:rPr lang="en-US" baseline="0" dirty="0" smtClean="0"/>
              <a:t> to use data to ask complex questions, such as is what is the impact on traffic and home prices on building a new highway ramp. </a:t>
            </a:r>
          </a:p>
          <a:p>
            <a:r>
              <a:rPr lang="en-US" baseline="0" dirty="0" smtClean="0"/>
              <a:t>Or we want to detect real-time events, such as is there a cyber attack </a:t>
            </a:r>
            <a:r>
              <a:rPr lang="en-US" baseline="0" dirty="0" err="1" smtClean="0"/>
              <a:t>qoing</a:t>
            </a:r>
            <a:r>
              <a:rPr lang="en-US" baseline="0" dirty="0" smtClean="0"/>
              <a:t> on?</a:t>
            </a:r>
          </a:p>
          <a:p>
            <a:r>
              <a:rPr lang="en-US" baseline="0" dirty="0" smtClean="0"/>
              <a:t>Or we want to answer open ended questions, such as how many supernovae happened last year?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39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Transparent: not a single line of code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853245B4-8C50-A04B-8C17-19B95866B79F}" type="slidenum">
              <a:rPr lang="en-US"/>
              <a:pPr eaLnBrk="1" hangingPunct="1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338880-7FB0-430E-88F0-130576A29BBD}" type="slidenum">
              <a:rPr lang="en-US"/>
              <a:pPr/>
              <a:t>14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common question is: how is map reduce different from cloning the input data N ways, and using N workers to process the data using the original non-MR formulation/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Expressitivity; can however do graph algos, even simulate other parallel models (PRAM and BSP</a:t>
            </a: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18C9221C-C5F8-1E4F-A5B1-FFC3C538B6AA}" type="slidenum">
              <a:rPr lang="en-US"/>
              <a:pPr eaLnBrk="1" hangingPunct="1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ACB8D518-43EA-5149-B1E5-AE30B978E7DD}" type="slidenum">
              <a:rPr lang="en-US" sz="1200">
                <a:latin typeface="Arial" charset="0"/>
                <a:cs typeface="Arial" charset="0"/>
              </a:rPr>
              <a:pPr eaLnBrk="1" hangingPunct="1"/>
              <a:t>33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63975" y="8733864"/>
            <a:ext cx="3032568" cy="4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E9BDE571-FB3F-BB45-A439-B4324A1EB343}" type="slidenum">
              <a:rPr lang="en-US" sz="1200">
                <a:latin typeface="Arial" charset="0"/>
                <a:cs typeface="Arial" charset="0"/>
              </a:rPr>
              <a:pPr eaLnBrk="1" hangingPunct="1"/>
              <a:t>34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93738" y="1219200"/>
            <a:ext cx="7651750" cy="0"/>
          </a:xfrm>
          <a:prstGeom prst="line">
            <a:avLst/>
          </a:prstGeom>
          <a:noFill/>
          <a:ln w="47625" cmpd="thinThick">
            <a:solidFill>
              <a:srgbClr val="FBBA0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8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3"/>
          <a:stretch>
            <a:fillRect/>
          </a:stretch>
        </p:blipFill>
        <p:spPr bwMode="auto">
          <a:xfrm>
            <a:off x="8153400" y="0"/>
            <a:ext cx="9906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568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5568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381750"/>
            <a:ext cx="1295400" cy="476250"/>
          </a:xfrm>
        </p:spPr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12/1/14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81750"/>
            <a:ext cx="2895600" cy="476250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UCB CS162 Fa14 L39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77200" y="6381750"/>
            <a:ext cx="1066800" cy="476250"/>
          </a:xfrm>
        </p:spPr>
        <p:txBody>
          <a:bodyPr/>
          <a:lstStyle>
            <a:lvl1pPr>
              <a:defRPr>
                <a:solidFill>
                  <a:srgbClr val="FBBA03"/>
                </a:solidFill>
              </a:defRPr>
            </a:lvl1pPr>
          </a:lstStyle>
          <a:p>
            <a:pPr>
              <a:defRPr/>
            </a:pPr>
            <a:fld id="{05CF57E6-57DB-4E49-BFE1-65C6AAA70004}" type="slidenum">
              <a:rPr lang="en-US"/>
              <a:pPr>
                <a:defRPr/>
              </a:pPr>
              <a:t>‹#›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49389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UCB CS162 Fa14 L39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5FE72-0B9D-1A4F-A842-F00C4E8F7C72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95450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25538"/>
            <a:ext cx="8218488" cy="2659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7000"/>
            <a:ext cx="8218488" cy="2660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89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UCB CS162 Fa14 L39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4121-BA6C-AD43-82C2-DF1F24FE5D9C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6555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733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066800"/>
            <a:ext cx="3733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12/1/14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UCB CS162 Fa14 L39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13FF5-B387-3C46-9528-A4DAEFDDAA2C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972138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38600" cy="4465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4465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12/1/14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UCB CS162 Fa14 L39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4DE28-9F3A-8740-A959-B54BC5F77339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00279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12/1/14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UCB CS162 Fa14 L39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8F822-60CA-A14C-842C-369E58A037BB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67083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UCB CS162 Fa14 L39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41FA0-C480-6843-BD2D-6F0C14B57B49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95036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228600"/>
            <a:ext cx="19240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197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UCB CS162 Fa14 L39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A5171-0207-EE4C-95BF-097AF0A57BE6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813466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96200" cy="736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37338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066800"/>
            <a:ext cx="3733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3771900"/>
            <a:ext cx="3733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12/1/14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UCB CS162 Fa14 L39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32EAA-4308-6D4B-B317-3B7A4B81A0EA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39166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1142999"/>
            <a:ext cx="7391400" cy="3584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12/1/14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UCB CS162 Fa14 L39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65C81-C980-EF45-BF17-2B49AE30DF4D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836898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rgbClr val="FF9900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 smtClean="0"/>
              <a:t>12/1/14</a:t>
            </a:r>
            <a:endParaRPr lang="en-US"/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114FFB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UCB CS162 Fa14 L39</a:t>
            </a:r>
            <a:endParaRPr lang="en-US" dirty="0"/>
          </a:p>
        </p:txBody>
      </p:sp>
      <p:sp>
        <p:nvSpPr>
          <p:cNvPr id="4546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99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3D5790EB-F35A-0640-B4F7-A0244B6CFC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6962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620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93738" y="914400"/>
            <a:ext cx="7651750" cy="0"/>
          </a:xfrm>
          <a:prstGeom prst="line">
            <a:avLst/>
          </a:prstGeom>
          <a:noFill/>
          <a:ln w="47625" cmpd="thinThick">
            <a:solidFill>
              <a:srgbClr val="FBBA0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8" descr="fron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3"/>
          <a:stretch>
            <a:fillRect/>
          </a:stretch>
        </p:blipFill>
        <p:spPr bwMode="auto">
          <a:xfrm>
            <a:off x="8229600" y="0"/>
            <a:ext cx="91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2" r:id="rId3"/>
    <p:sldLayoutId id="2147483993" r:id="rId4"/>
    <p:sldLayoutId id="2147483994" r:id="rId5"/>
    <p:sldLayoutId id="2147483995" r:id="rId6"/>
    <p:sldLayoutId id="2147483999" r:id="rId7"/>
    <p:sldLayoutId id="2147484000" r:id="rId8"/>
    <p:sldLayoutId id="2147483997" r:id="rId9"/>
    <p:sldLayoutId id="2147483998" r:id="rId10"/>
    <p:sldLayoutId id="214748400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www.cs.berkeley.edu/~brewer/Giant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371600"/>
            <a:ext cx="8534400" cy="1470025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Operating Systems and The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Cloud, Part II: Search =&gt; Cluster Apps =&gt; Scalable Machine Learning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276600"/>
            <a:ext cx="8610600" cy="17526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David E. Culler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CS162 – Operating Systems and Systems Programming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Lecture 40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December 3,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2014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77000" y="5638800"/>
            <a:ext cx="2514600" cy="923330"/>
          </a:xfrm>
          <a:prstGeom prst="rect">
            <a:avLst/>
          </a:prstGeom>
          <a:noFill/>
          <a:ln>
            <a:solidFill>
              <a:srgbClr val="618FF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Proj</a:t>
            </a:r>
            <a:r>
              <a:rPr lang="en-US" dirty="0" smtClean="0"/>
              <a:t>: CP 2 </a:t>
            </a:r>
            <a:r>
              <a:rPr lang="en-US" dirty="0" smtClean="0"/>
              <a:t>today</a:t>
            </a:r>
          </a:p>
          <a:p>
            <a:r>
              <a:rPr lang="en-US" dirty="0" smtClean="0"/>
              <a:t>Reviews in R&amp;R</a:t>
            </a:r>
          </a:p>
          <a:p>
            <a:r>
              <a:rPr lang="en-US" dirty="0" smtClean="0"/>
              <a:t>Mid3 12/15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MapReduce Pros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9144000" cy="60198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Distribution is completely </a:t>
            </a:r>
            <a:r>
              <a:rPr lang="en-US" b="1" dirty="0">
                <a:solidFill>
                  <a:srgbClr val="008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transparent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Not a single line of distributed programming (ease, correctness)</a:t>
            </a:r>
          </a:p>
          <a:p>
            <a:pPr lvl="1"/>
            <a:endParaRPr lang="en-US" dirty="0">
              <a:latin typeface="Helvetica" charset="0"/>
              <a:ea typeface="ＭＳ Ｐゴシック" charset="0"/>
            </a:endParaRP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Automatic </a:t>
            </a:r>
            <a:r>
              <a:rPr lang="en-US" b="1" dirty="0">
                <a:solidFill>
                  <a:srgbClr val="008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fault-tolerance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Determinism enables running failed tasks somewhere else again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Saved intermediate data enables just re-running failed reducers</a:t>
            </a:r>
          </a:p>
          <a:p>
            <a:pPr lvl="1"/>
            <a:endParaRPr lang="en-US" dirty="0">
              <a:latin typeface="Helvetica" charset="0"/>
              <a:ea typeface="ＭＳ Ｐゴシック" charset="0"/>
            </a:endParaRP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Automatic </a:t>
            </a:r>
            <a:r>
              <a:rPr lang="en-US" b="1" dirty="0">
                <a:solidFill>
                  <a:srgbClr val="008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scaling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As operations as side-effect free, they can be distributed to any number of machines dynamically</a:t>
            </a:r>
          </a:p>
          <a:p>
            <a:pPr lvl="1"/>
            <a:endParaRPr lang="en-US" dirty="0">
              <a:latin typeface="Helvetica" charset="0"/>
              <a:ea typeface="ＭＳ Ｐゴシック" charset="0"/>
            </a:endParaRP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Automatic </a:t>
            </a:r>
            <a:r>
              <a:rPr lang="en-US" b="1" dirty="0">
                <a:solidFill>
                  <a:srgbClr val="008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load-balancing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Move tasks and speculatively execute duplicate copies of slow tasks (</a:t>
            </a:r>
            <a:r>
              <a:rPr lang="en-US" i="1" dirty="0">
                <a:latin typeface="Helvetica" charset="0"/>
                <a:ea typeface="ＭＳ Ｐゴシック" charset="0"/>
              </a:rPr>
              <a:t>stragglers)</a:t>
            </a:r>
            <a:endParaRPr lang="en-US" dirty="0">
              <a:latin typeface="Helvetica" charset="0"/>
              <a:ea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10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76309468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HDFS – distributed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876800"/>
            <a:ext cx="8610600" cy="762000"/>
          </a:xfrm>
        </p:spPr>
        <p:txBody>
          <a:bodyPr/>
          <a:lstStyle/>
          <a:p>
            <a:r>
              <a:rPr lang="en-US" sz="2000" dirty="0" smtClean="0"/>
              <a:t>Blocks are distributed, with replicas, across nodes</a:t>
            </a:r>
          </a:p>
          <a:p>
            <a:r>
              <a:rPr lang="en-US" sz="2000" dirty="0" smtClean="0"/>
              <a:t>Name-node provides the index structure</a:t>
            </a:r>
          </a:p>
          <a:p>
            <a:r>
              <a:rPr lang="en-US" sz="2000" dirty="0" smtClean="0"/>
              <a:t>Client locates blocks via RPC to metadata</a:t>
            </a:r>
          </a:p>
          <a:p>
            <a:r>
              <a:rPr lang="en-US" sz="2000" dirty="0" smtClean="0"/>
              <a:t>Data nodes inform </a:t>
            </a:r>
            <a:r>
              <a:rPr lang="en-US" sz="2000" dirty="0" err="1" smtClean="0"/>
              <a:t>Namenode</a:t>
            </a:r>
            <a:r>
              <a:rPr lang="en-US" sz="2000" dirty="0" smtClean="0"/>
              <a:t> of failures through heartbeats</a:t>
            </a:r>
          </a:p>
          <a:p>
            <a:r>
              <a:rPr lang="en-US" sz="2000" dirty="0" smtClean="0"/>
              <a:t>Block locations made visible to </a:t>
            </a:r>
            <a:r>
              <a:rPr lang="en-US" sz="2000" dirty="0" err="1" smtClean="0"/>
              <a:t>MapReduce</a:t>
            </a:r>
            <a:r>
              <a:rPr lang="en-US" sz="2000" dirty="0" smtClean="0"/>
              <a:t> Framework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11</a:t>
            </a:fld>
            <a:endParaRPr lang="en-US" b="0"/>
          </a:p>
        </p:txBody>
      </p:sp>
      <p:pic>
        <p:nvPicPr>
          <p:cNvPr id="7" name="Picture 6" descr="hdfsarchitectur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43001"/>
            <a:ext cx="5791200" cy="3733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86600" y="1295400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Master server 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manages file systems namespace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Regulates client access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Mapping to data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919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MapReduce</a:t>
            </a:r>
            <a:endParaRPr lang="en-US" sz="4000" dirty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both </a:t>
            </a:r>
            <a:r>
              <a:rPr lang="en-US" sz="2800" dirty="0"/>
              <a:t>a </a:t>
            </a:r>
            <a:r>
              <a:rPr lang="en-US" sz="2800" i="1" dirty="0"/>
              <a:t>programming model</a:t>
            </a:r>
            <a:r>
              <a:rPr lang="en-US" sz="2800" dirty="0"/>
              <a:t> and a </a:t>
            </a:r>
            <a:r>
              <a:rPr lang="en-US" sz="2800" i="1" dirty="0"/>
              <a:t>clustered computing system</a:t>
            </a:r>
            <a:endParaRPr lang="en-US" sz="2800" dirty="0"/>
          </a:p>
          <a:p>
            <a:pPr lvl="1">
              <a:lnSpc>
                <a:spcPct val="150000"/>
              </a:lnSpc>
            </a:pPr>
            <a:r>
              <a:rPr lang="en-US" sz="2400" dirty="0"/>
              <a:t>A specific </a:t>
            </a:r>
            <a:r>
              <a:rPr lang="en-US" sz="2400" dirty="0" smtClean="0"/>
              <a:t>pattern of computing over large distributed data sets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A </a:t>
            </a:r>
            <a:r>
              <a:rPr lang="en-US" sz="2400" dirty="0"/>
              <a:t>system which takes a </a:t>
            </a:r>
            <a:r>
              <a:rPr lang="en-US" sz="2400" dirty="0" err="1"/>
              <a:t>MapReduce</a:t>
            </a:r>
            <a:r>
              <a:rPr lang="en-US" sz="2400" dirty="0"/>
              <a:t>-formulated problem and executes it on a large </a:t>
            </a:r>
            <a:r>
              <a:rPr lang="en-US" sz="2400" dirty="0" smtClean="0"/>
              <a:t>cluster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Hides </a:t>
            </a:r>
            <a:r>
              <a:rPr lang="en-US" sz="2400" dirty="0"/>
              <a:t>implementation details, such as hardware failures, grouping and sorting, scheduling </a:t>
            </a:r>
            <a:r>
              <a:rPr lang="en-US" sz="2400" dirty="0" smtClean="0"/>
              <a:t>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2386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6019800"/>
            <a:ext cx="296260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665520"/>
          </a:xfrm>
        </p:spPr>
        <p:txBody>
          <a:bodyPr>
            <a:normAutofit/>
          </a:bodyPr>
          <a:lstStyle/>
          <a:p>
            <a:r>
              <a:rPr lang="en-US" dirty="0" smtClean="0"/>
              <a:t>Word-Count using </a:t>
            </a:r>
            <a:r>
              <a:rPr lang="en-US" dirty="0" err="1" smtClean="0"/>
              <a:t>MapReduce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7318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Problem: determine the frequency of each </a:t>
            </a:r>
            <a:r>
              <a:rPr lang="en-US" b="1" dirty="0" smtClean="0"/>
              <a:t>word</a:t>
            </a:r>
            <a:r>
              <a:rPr lang="en-US" dirty="0" smtClean="0"/>
              <a:t> in a large document collection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1" y="1670965"/>
            <a:ext cx="7010400" cy="457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6172200"/>
            <a:ext cx="320917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90677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5635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General </a:t>
            </a:r>
            <a:r>
              <a:rPr lang="en-US" sz="4000" dirty="0" err="1" smtClean="0"/>
              <a:t>MapReduce</a:t>
            </a:r>
            <a:r>
              <a:rPr lang="en-US" sz="4000" dirty="0" smtClean="0"/>
              <a:t> Formulation</a:t>
            </a:r>
            <a:endParaRPr lang="en-US" sz="4000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82000" cy="5638800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US" sz="2400" dirty="0"/>
              <a:t>Map: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Preprocesses a set of files to generate intermediate </a:t>
            </a:r>
            <a:r>
              <a:rPr lang="en-US" sz="2000" i="1" dirty="0"/>
              <a:t>key-value </a:t>
            </a:r>
            <a:r>
              <a:rPr lang="en-US" sz="2000" i="1" dirty="0" smtClean="0"/>
              <a:t>pairs, in parallel</a:t>
            </a:r>
            <a:endParaRPr lang="en-US" sz="2000" dirty="0"/>
          </a:p>
          <a:p>
            <a:pPr lvl="1">
              <a:lnSpc>
                <a:spcPct val="70000"/>
              </a:lnSpc>
              <a:buFontTx/>
              <a:buNone/>
            </a:pPr>
            <a:endParaRPr lang="en-US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Group: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Partitions intermediate </a:t>
            </a:r>
            <a:r>
              <a:rPr lang="en-US" sz="2000" i="1" dirty="0"/>
              <a:t>key-value pairs</a:t>
            </a:r>
            <a:r>
              <a:rPr lang="en-US" sz="2000" dirty="0"/>
              <a:t> by unique key, generating a list of all associated </a:t>
            </a:r>
            <a:r>
              <a:rPr lang="en-US" sz="2000" dirty="0" smtClean="0"/>
              <a:t>values</a:t>
            </a:r>
            <a:endParaRPr lang="en-US" sz="2000" dirty="0"/>
          </a:p>
          <a:p>
            <a:pPr lvl="2"/>
            <a:r>
              <a:rPr lang="en-US" sz="2000" dirty="0" smtClean="0"/>
              <a:t>Shuffle so each key list is all on a node</a:t>
            </a:r>
            <a:endParaRPr lang="en-US" sz="2000" dirty="0"/>
          </a:p>
          <a:p>
            <a:pPr>
              <a:lnSpc>
                <a:spcPct val="120000"/>
              </a:lnSpc>
              <a:buFontTx/>
              <a:buNone/>
            </a:pPr>
            <a:r>
              <a:rPr lang="en-US" sz="2400" dirty="0"/>
              <a:t>Reduce: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For each key, </a:t>
            </a:r>
            <a:r>
              <a:rPr lang="en-US" sz="2000" dirty="0" smtClean="0"/>
              <a:t>iterate </a:t>
            </a:r>
            <a:r>
              <a:rPr lang="en-US" sz="2000" dirty="0"/>
              <a:t>over value list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Performs computation that requires context between iterations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Parallelizable amongst different keys, but not within one key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981200"/>
            <a:ext cx="395559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5298" y="5715000"/>
            <a:ext cx="455650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10062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</a:t>
            </a:r>
            <a:r>
              <a:rPr lang="en-US" dirty="0" smtClean="0"/>
              <a:t>Logical Execution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15</a:t>
            </a:fld>
            <a:endParaRPr lang="en-US" b="0"/>
          </a:p>
        </p:txBody>
      </p:sp>
      <p:pic>
        <p:nvPicPr>
          <p:cNvPr id="7" name="Picture 6" descr="Screen Shot 2014-12-02 at 10.26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371600"/>
            <a:ext cx="72162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60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 err="1"/>
              <a:t>MapReduce</a:t>
            </a:r>
            <a:r>
              <a:rPr lang="en-US" sz="3600" dirty="0"/>
              <a:t> </a:t>
            </a:r>
            <a:r>
              <a:rPr lang="en-US" sz="3600" dirty="0" smtClean="0"/>
              <a:t>Parallel </a:t>
            </a:r>
            <a:r>
              <a:rPr lang="en-US" sz="3600" dirty="0"/>
              <a:t>Execution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990600" y="6019800"/>
            <a:ext cx="690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Shamelessly stolen from Jeff Dean’s OSDI ‘04 presentation </a:t>
            </a:r>
          </a:p>
          <a:p>
            <a:pPr algn="ctr"/>
            <a:r>
              <a:rPr lang="en-US"/>
              <a:t>http://labs.google.com/papers/mapreduce-osdi04-slides/index.html</a:t>
            </a:r>
          </a:p>
        </p:txBody>
      </p:sp>
      <p:pic>
        <p:nvPicPr>
          <p:cNvPr id="12493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143000"/>
            <a:ext cx="6592888" cy="456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31678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MapReduce</a:t>
            </a:r>
            <a:r>
              <a:rPr lang="en-US" dirty="0"/>
              <a:t> Parallelization: Pipelining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2800"/>
          </a:p>
          <a:p>
            <a:endParaRPr lang="en-US" sz="2800"/>
          </a:p>
          <a:p>
            <a:endParaRPr lang="en-US" sz="2800"/>
          </a:p>
        </p:txBody>
      </p:sp>
      <p:sp>
        <p:nvSpPr>
          <p:cNvPr id="143367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539750" y="1052513"/>
            <a:ext cx="8218488" cy="2303462"/>
          </a:xfrm>
        </p:spPr>
        <p:txBody>
          <a:bodyPr/>
          <a:lstStyle/>
          <a:p>
            <a:r>
              <a:rPr lang="en-US" sz="2000" dirty="0" smtClean="0"/>
              <a:t>Fine grain </a:t>
            </a:r>
            <a:r>
              <a:rPr lang="en-US" sz="2000" dirty="0"/>
              <a:t>tasks: many more map tasks than machines</a:t>
            </a:r>
          </a:p>
          <a:p>
            <a:pPr lvl="1"/>
            <a:r>
              <a:rPr lang="en-US" sz="1800" dirty="0"/>
              <a:t>Better dynamic load balancing</a:t>
            </a:r>
          </a:p>
          <a:p>
            <a:pPr lvl="1"/>
            <a:r>
              <a:rPr lang="en-US" sz="1800" dirty="0"/>
              <a:t>Minimizes time for fault recovery</a:t>
            </a:r>
          </a:p>
          <a:p>
            <a:pPr lvl="1"/>
            <a:r>
              <a:rPr lang="en-US" sz="1800" dirty="0"/>
              <a:t>Can pipeline the shuffling/grouping while maps are still running</a:t>
            </a:r>
          </a:p>
          <a:p>
            <a:pPr lvl="1"/>
            <a:endParaRPr lang="en-US" sz="1800" dirty="0"/>
          </a:p>
          <a:p>
            <a:r>
              <a:rPr lang="en-US" sz="2000" dirty="0"/>
              <a:t>Example: 2000 machines  -&gt;  200,000 map + 5000 reduce tasks</a:t>
            </a: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990600" y="6019800"/>
            <a:ext cx="690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Shamelessly stolen from Jeff Dean’s OSDI ‘04 presentation </a:t>
            </a:r>
          </a:p>
          <a:p>
            <a:pPr algn="ctr"/>
            <a:r>
              <a:rPr lang="en-US"/>
              <a:t>http://labs.google.com/papers/mapreduce-osdi04-slides/index.html</a:t>
            </a:r>
          </a:p>
        </p:txBody>
      </p:sp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141663"/>
            <a:ext cx="8128000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0941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MR Runtime Execution Example</a:t>
            </a:r>
            <a:endParaRPr lang="en-US" sz="3600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following slides illustrate an example run of MapReduce on a Google cluster</a:t>
            </a:r>
          </a:p>
          <a:p>
            <a:r>
              <a:rPr lang="en-US"/>
              <a:t>A sample job from the indexing pipeline, processes ~900 GB of crawled pages</a:t>
            </a:r>
          </a:p>
        </p:txBody>
      </p:sp>
    </p:spTree>
    <p:extLst>
      <p:ext uri="{BB962C8B-B14F-4D97-AF65-F5344CB8AC3E}">
        <p14:creationId xmlns:p14="http://schemas.microsoft.com/office/powerpoint/2010/main" val="2552191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MR Runtime (1 of 9)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990600" y="6019800"/>
            <a:ext cx="690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Shamelessly stolen from Jeff Dean’s OSDI ‘04 presentation </a:t>
            </a:r>
          </a:p>
          <a:p>
            <a:pPr algn="ctr"/>
            <a:r>
              <a:rPr lang="en-US"/>
              <a:t>http://labs.google.com/papers/mapreduce-osdi04-slides/index.html</a:t>
            </a:r>
          </a:p>
        </p:txBody>
      </p:sp>
      <p:pic>
        <p:nvPicPr>
          <p:cNvPr id="12698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66800"/>
            <a:ext cx="7162800" cy="4868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62043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 Center as a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6400800" cy="5486400"/>
          </a:xfrm>
        </p:spPr>
        <p:txBody>
          <a:bodyPr/>
          <a:lstStyle/>
          <a:p>
            <a:r>
              <a:rPr lang="en-US" sz="2000" dirty="0" smtClean="0"/>
              <a:t>Clusters became THE architecture for large scale internet </a:t>
            </a:r>
            <a:r>
              <a:rPr lang="en-US" sz="2000" dirty="0" smtClean="0"/>
              <a:t>services</a:t>
            </a:r>
          </a:p>
          <a:p>
            <a:pPr lvl="1"/>
            <a:r>
              <a:rPr lang="en-US" sz="1600" dirty="0" smtClean="0"/>
              <a:t>Distribute disks, files, I/O, net, and compute over everything</a:t>
            </a:r>
          </a:p>
          <a:p>
            <a:pPr lvl="1"/>
            <a:r>
              <a:rPr lang="en-US" sz="1600" dirty="0" smtClean="0"/>
              <a:t>Massive AND Incremental scalability</a:t>
            </a:r>
            <a:endParaRPr lang="en-US" sz="1600" dirty="0" smtClean="0"/>
          </a:p>
          <a:p>
            <a:r>
              <a:rPr lang="en-US" sz="2000" dirty="0" smtClean="0"/>
              <a:t>Search Engines the initial “Killer App”</a:t>
            </a:r>
          </a:p>
          <a:p>
            <a:r>
              <a:rPr lang="en-US" sz="2000" dirty="0" smtClean="0"/>
              <a:t>Multiple components as Cluster Apps</a:t>
            </a:r>
          </a:p>
          <a:p>
            <a:pPr lvl="1"/>
            <a:r>
              <a:rPr lang="en-US" sz="1600" dirty="0" smtClean="0"/>
              <a:t>Web crawl, Index, Search &amp; </a:t>
            </a:r>
            <a:r>
              <a:rPr lang="en-US" sz="1600" dirty="0" smtClean="0"/>
              <a:t>Rank, Network, …</a:t>
            </a:r>
            <a:endParaRPr lang="en-US" sz="1600" dirty="0" smtClean="0"/>
          </a:p>
          <a:p>
            <a:r>
              <a:rPr lang="en-US" sz="2000" dirty="0" smtClean="0"/>
              <a:t>Global Layer as a Master/Worker pattern</a:t>
            </a:r>
          </a:p>
          <a:p>
            <a:pPr lvl="1"/>
            <a:r>
              <a:rPr lang="en-US" sz="1600" dirty="0" smtClean="0"/>
              <a:t>GFS, HDFS</a:t>
            </a:r>
          </a:p>
          <a:p>
            <a:r>
              <a:rPr lang="en-US" sz="2000" dirty="0" smtClean="0"/>
              <a:t>Map Reduce framework address core of search on massive scale – and much more</a:t>
            </a:r>
          </a:p>
          <a:p>
            <a:pPr lvl="1"/>
            <a:r>
              <a:rPr lang="en-US" sz="1600" dirty="0" smtClean="0"/>
              <a:t>Indexing, log analysis, data querying</a:t>
            </a:r>
          </a:p>
          <a:p>
            <a:pPr lvl="1"/>
            <a:r>
              <a:rPr lang="en-US" sz="1600" dirty="0" smtClean="0"/>
              <a:t>Collating, inverted indexes : map(</a:t>
            </a:r>
            <a:r>
              <a:rPr lang="en-US" sz="1600" dirty="0" err="1" smtClean="0"/>
              <a:t>k,v</a:t>
            </a:r>
            <a:r>
              <a:rPr lang="en-US" sz="1600" dirty="0" smtClean="0"/>
              <a:t>) =&gt; f(</a:t>
            </a:r>
            <a:r>
              <a:rPr lang="en-US" sz="1600" dirty="0" err="1" smtClean="0"/>
              <a:t>k,v</a:t>
            </a:r>
            <a:r>
              <a:rPr lang="en-US" sz="1600" dirty="0" smtClean="0"/>
              <a:t>),(</a:t>
            </a:r>
            <a:r>
              <a:rPr lang="en-US" sz="1600" dirty="0" err="1" smtClean="0"/>
              <a:t>k,v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Filtering, Parsing, Validation</a:t>
            </a:r>
          </a:p>
          <a:p>
            <a:pPr lvl="1"/>
            <a:r>
              <a:rPr lang="en-US" sz="1600" dirty="0" smtClean="0"/>
              <a:t>Sorting</a:t>
            </a:r>
            <a:endParaRPr lang="en-US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2</a:t>
            </a:fld>
            <a:endParaRPr lang="en-US" b="0"/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6400800" y="5257800"/>
            <a:ext cx="2590800" cy="1447800"/>
            <a:chOff x="228600" y="3124200"/>
            <a:chExt cx="5646457" cy="3229470"/>
          </a:xfrm>
        </p:grpSpPr>
        <p:pic>
          <p:nvPicPr>
            <p:cNvPr id="8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164148"/>
              <a:ext cx="5417857" cy="3189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228600" y="3124200"/>
              <a:ext cx="609561" cy="6862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0" name="Picture 9" descr="Screen Shot 2014-12-03 at 9.15.0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366" y="1295400"/>
            <a:ext cx="3141634" cy="2895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6172200"/>
            <a:ext cx="6121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4"/>
              </a:rPr>
              <a:t>Lessons from Giant-Scale Services, Eric Brewer, IEEE Computer, Jul 2001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74464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MR Runtime (2 of 9)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990600" y="6019800"/>
            <a:ext cx="690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Shamelessly stolen from Jeff Dean’s OSDI ‘04 presentation </a:t>
            </a:r>
          </a:p>
          <a:p>
            <a:pPr algn="ctr"/>
            <a:r>
              <a:rPr lang="en-US"/>
              <a:t>http://labs.google.com/papers/mapreduce-osdi04-slides/index.html</a:t>
            </a:r>
          </a:p>
        </p:txBody>
      </p:sp>
      <p:pic>
        <p:nvPicPr>
          <p:cNvPr id="12800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66800"/>
            <a:ext cx="7162800" cy="4868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07400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MR Runtime (3 of 9)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990600" y="6019800"/>
            <a:ext cx="690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Shamelessly stolen from Jeff Dean’s OSDI ‘04 presentation </a:t>
            </a:r>
          </a:p>
          <a:p>
            <a:pPr algn="ctr"/>
            <a:r>
              <a:rPr lang="en-US"/>
              <a:t>http://labs.google.com/papers/mapreduce-osdi04-slides/index.html</a:t>
            </a:r>
          </a:p>
        </p:txBody>
      </p:sp>
      <p:pic>
        <p:nvPicPr>
          <p:cNvPr id="129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66800"/>
            <a:ext cx="7391400" cy="4948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68732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MR Runtime (4 of 9)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990600" y="6019800"/>
            <a:ext cx="690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Shamelessly stolen from Jeff Dean’s OSDI ‘04 presentation </a:t>
            </a:r>
          </a:p>
          <a:p>
            <a:pPr algn="ctr"/>
            <a:r>
              <a:rPr lang="en-US"/>
              <a:t>http://labs.google.com/papers/mapreduce-osdi04-slides/index.html</a:t>
            </a:r>
          </a:p>
        </p:txBody>
      </p:sp>
      <p:pic>
        <p:nvPicPr>
          <p:cNvPr id="130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066800"/>
            <a:ext cx="7086600" cy="4816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3975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MR Runtime (5 of 9)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990600" y="6019800"/>
            <a:ext cx="690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Shamelessly stolen from Jeff Dean’s OSDI ‘04 presentation </a:t>
            </a:r>
          </a:p>
          <a:p>
            <a:pPr algn="ctr"/>
            <a:r>
              <a:rPr lang="en-US"/>
              <a:t>http://labs.google.com/papers/mapreduce-osdi04-slides/index.html</a:t>
            </a:r>
          </a:p>
        </p:txBody>
      </p:sp>
      <p:pic>
        <p:nvPicPr>
          <p:cNvPr id="1310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43000"/>
            <a:ext cx="6934200" cy="4714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00798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MR Runtime (6 of 9)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990600" y="6019800"/>
            <a:ext cx="690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Shamelessly stolen from Jeff Dean’s OSDI ‘04 presentation </a:t>
            </a:r>
          </a:p>
          <a:p>
            <a:pPr algn="ctr"/>
            <a:r>
              <a:rPr lang="en-US"/>
              <a:t>http://labs.google.com/papers/mapreduce-osdi04-slides/index.html</a:t>
            </a:r>
          </a:p>
        </p:txBody>
      </p:sp>
      <p:pic>
        <p:nvPicPr>
          <p:cNvPr id="1321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43000"/>
            <a:ext cx="7086600" cy="4816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9707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MR Runtime (7 of 9)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990600" y="6019800"/>
            <a:ext cx="690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Shamelessly stolen from Jeff Dean’s OSDI ‘04 presentation </a:t>
            </a:r>
          </a:p>
          <a:p>
            <a:pPr algn="ctr"/>
            <a:r>
              <a:rPr lang="en-US"/>
              <a:t>http://labs.google.com/papers/mapreduce-osdi04-slides/index.html</a:t>
            </a:r>
          </a:p>
        </p:txBody>
      </p:sp>
      <p:pic>
        <p:nvPicPr>
          <p:cNvPr id="1331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43000"/>
            <a:ext cx="7162800" cy="4868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10721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MR Runtime (8 of 9)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18488" cy="5472113"/>
          </a:xfrm>
        </p:spPr>
        <p:txBody>
          <a:bodyPr/>
          <a:lstStyle/>
          <a:p>
            <a:pPr>
              <a:buFontTx/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990600" y="6019800"/>
            <a:ext cx="690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Shamelessly stolen from Jeff Dean’s OSDI ‘04 presentation </a:t>
            </a:r>
          </a:p>
          <a:p>
            <a:pPr algn="ctr"/>
            <a:r>
              <a:rPr lang="en-US"/>
              <a:t>http://labs.google.com/papers/mapreduce-osdi04-slides/index.html</a:t>
            </a:r>
          </a:p>
        </p:txBody>
      </p:sp>
      <p:pic>
        <p:nvPicPr>
          <p:cNvPr id="13415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066800"/>
            <a:ext cx="7162800" cy="4868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61193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MR Runtime (9 of 9)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18488" cy="5472113"/>
          </a:xfrm>
        </p:spPr>
        <p:txBody>
          <a:bodyPr/>
          <a:lstStyle/>
          <a:p>
            <a:pPr>
              <a:buFontTx/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990600" y="6019800"/>
            <a:ext cx="690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Shamelessly stolen from Jeff Dean’s OSDI ‘04 presentation </a:t>
            </a:r>
          </a:p>
          <a:p>
            <a:pPr algn="ctr"/>
            <a:r>
              <a:rPr lang="en-US"/>
              <a:t>http://labs.google.com/papers/mapreduce-osdi04-slides/index.html</a:t>
            </a:r>
          </a:p>
        </p:txBody>
      </p:sp>
      <p:pic>
        <p:nvPicPr>
          <p:cNvPr id="1351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066800"/>
            <a:ext cx="7239000" cy="4921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809119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 </a:t>
            </a:r>
            <a:r>
              <a:rPr lang="en-US" dirty="0" err="1" smtClean="0"/>
              <a:t>vis</a:t>
            </a:r>
            <a:r>
              <a:rPr lang="en-US" dirty="0" smtClean="0"/>
              <a:t> re-execution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Worker Failure:</a:t>
            </a:r>
          </a:p>
          <a:p>
            <a:pPr lvl="1"/>
            <a:r>
              <a:rPr lang="en-US" dirty="0" smtClean="0"/>
              <a:t>Detect via periodic heartbeats</a:t>
            </a:r>
          </a:p>
          <a:p>
            <a:pPr lvl="1"/>
            <a:r>
              <a:rPr lang="en-US" dirty="0" smtClean="0"/>
              <a:t>Re-execute completed and in-progress </a:t>
            </a:r>
            <a:r>
              <a:rPr lang="en-US" i="1" dirty="0" smtClean="0"/>
              <a:t>map</a:t>
            </a:r>
            <a:r>
              <a:rPr lang="en-US" dirty="0" smtClean="0"/>
              <a:t> tasks</a:t>
            </a:r>
          </a:p>
          <a:p>
            <a:pPr lvl="1"/>
            <a:r>
              <a:rPr lang="en-US" dirty="0" smtClean="0"/>
              <a:t>Re-execute in progress </a:t>
            </a:r>
            <a:r>
              <a:rPr lang="en-US" i="1" dirty="0" smtClean="0"/>
              <a:t>reduce</a:t>
            </a:r>
            <a:r>
              <a:rPr lang="en-US" dirty="0" smtClean="0"/>
              <a:t> tasks</a:t>
            </a:r>
          </a:p>
          <a:p>
            <a:pPr lvl="1"/>
            <a:r>
              <a:rPr lang="en-US" dirty="0" smtClean="0"/>
              <a:t>Task completion committed through master</a:t>
            </a:r>
          </a:p>
          <a:p>
            <a:r>
              <a:rPr lang="en-US" dirty="0" smtClean="0"/>
              <a:t>Master ???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28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513008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3</a:t>
            </a:r>
          </a:p>
          <a:p>
            <a:r>
              <a:rPr lang="en-US" dirty="0" smtClean="0"/>
              <a:t>Reviews during R&amp;R</a:t>
            </a:r>
          </a:p>
          <a:p>
            <a:r>
              <a:rPr lang="en-US" dirty="0" smtClean="0"/>
              <a:t>Mid 3 in Final Exam Group 1 (12/15 8-11)</a:t>
            </a:r>
          </a:p>
          <a:p>
            <a:pPr lvl="1"/>
            <a:r>
              <a:rPr lang="en-US" dirty="0" smtClean="0"/>
              <a:t>10 Evans (currently)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29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552203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3</a:t>
            </a:fld>
            <a:endParaRPr lang="en-US" b="0"/>
          </a:p>
        </p:txBody>
      </p:sp>
      <p:pic>
        <p:nvPicPr>
          <p:cNvPr id="7" name="Picture 6" descr="Screen Shot 2014-12-03 at 8.50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0"/>
            <a:ext cx="3276600" cy="3333311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8" name="Picture 7" descr="Screen Shot 2014-12-03 at 8.52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895600"/>
            <a:ext cx="5181600" cy="3429394"/>
          </a:xfrm>
          <a:prstGeom prst="rect">
            <a:avLst/>
          </a:prstGeom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495800"/>
            <a:ext cx="2755900" cy="206426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4572000" y="4114800"/>
            <a:ext cx="1219200" cy="228600"/>
          </a:xfrm>
          <a:prstGeom prst="rect">
            <a:avLst/>
          </a:prstGeom>
          <a:solidFill>
            <a:srgbClr val="FFFF00">
              <a:alpha val="26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715000" y="4495800"/>
            <a:ext cx="838200" cy="228600"/>
          </a:xfrm>
          <a:prstGeom prst="rect">
            <a:avLst/>
          </a:prstGeom>
          <a:solidFill>
            <a:srgbClr val="FFFF00">
              <a:alpha val="26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648200" y="6096000"/>
            <a:ext cx="838200" cy="228600"/>
          </a:xfrm>
          <a:prstGeom prst="rect">
            <a:avLst/>
          </a:prstGeom>
          <a:solidFill>
            <a:srgbClr val="FFFF00">
              <a:alpha val="26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4" descr="C:\home\david\Projects\now\retreats\nowSortSmall+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57200"/>
            <a:ext cx="1870299" cy="2493732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/>
          <p:nvPr/>
        </p:nvCxnSpPr>
        <p:spPr bwMode="auto">
          <a:xfrm flipV="1">
            <a:off x="4876800" y="2590800"/>
            <a:ext cx="1371600" cy="1447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5029200" y="2438400"/>
            <a:ext cx="1676400" cy="3657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18" name="Picture 17" descr="Screen Shot 2014-12-03 at 8.59.43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057400"/>
            <a:ext cx="1580866" cy="152400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 bwMode="auto">
          <a:xfrm flipV="1">
            <a:off x="6553200" y="3352800"/>
            <a:ext cx="1828800" cy="1295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682586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MapReduce 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Restricted programming model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Not always natural to express problems in this model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Low-level coding necessary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Little support for iterative jobs (lots of disk access)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</a:rPr>
              <a:t>High-latency (batch processing)</a:t>
            </a:r>
          </a:p>
          <a:p>
            <a:pPr lvl="1"/>
            <a:endParaRPr lang="en-US">
              <a:latin typeface="Helvetica" charset="0"/>
              <a:ea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Addressed by follow-up research and Apache projects</a:t>
            </a:r>
          </a:p>
          <a:p>
            <a:pPr lvl="1"/>
            <a:r>
              <a:rPr lang="en-US" b="1">
                <a:solidFill>
                  <a:srgbClr val="FF0000"/>
                </a:solidFill>
                <a:latin typeface="Helvetica" charset="0"/>
                <a:ea typeface="ＭＳ Ｐゴシック" charset="0"/>
              </a:rPr>
              <a:t>Pig</a:t>
            </a:r>
            <a:r>
              <a:rPr lang="en-US">
                <a:solidFill>
                  <a:srgbClr val="FF0000"/>
                </a:solidFill>
                <a:latin typeface="Helvetica" charset="0"/>
                <a:ea typeface="ＭＳ Ｐゴシック" charset="0"/>
              </a:rPr>
              <a:t> </a:t>
            </a:r>
            <a:r>
              <a:rPr lang="en-US">
                <a:latin typeface="Helvetica" charset="0"/>
                <a:ea typeface="ＭＳ Ｐゴシック" charset="0"/>
              </a:rPr>
              <a:t>and </a:t>
            </a:r>
            <a:r>
              <a:rPr lang="en-US" b="1">
                <a:solidFill>
                  <a:srgbClr val="FF0000"/>
                </a:solidFill>
                <a:latin typeface="Helvetica" charset="0"/>
                <a:ea typeface="ＭＳ Ｐゴシック" charset="0"/>
              </a:rPr>
              <a:t>Hive</a:t>
            </a:r>
            <a:r>
              <a:rPr lang="en-US">
                <a:latin typeface="Helvetica" charset="0"/>
                <a:ea typeface="ＭＳ Ｐゴシック" charset="0"/>
              </a:rPr>
              <a:t> for high-level coding</a:t>
            </a:r>
          </a:p>
          <a:p>
            <a:pPr lvl="1"/>
            <a:r>
              <a:rPr lang="en-US" b="1">
                <a:solidFill>
                  <a:srgbClr val="FF0000"/>
                </a:solidFill>
                <a:latin typeface="Helvetica" charset="0"/>
                <a:ea typeface="ＭＳ Ｐゴシック" charset="0"/>
              </a:rPr>
              <a:t>Spark</a:t>
            </a:r>
            <a:r>
              <a:rPr lang="en-US">
                <a:latin typeface="Helvetica" charset="0"/>
                <a:ea typeface="ＭＳ Ｐゴシック" charset="0"/>
              </a:rPr>
              <a:t> for iterative and low-latency jobs</a:t>
            </a:r>
          </a:p>
          <a:p>
            <a:pPr lvl="1"/>
            <a:endParaRPr lang="en-US">
              <a:latin typeface="Helvetica" charset="0"/>
              <a:ea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30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4704384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Ecosystem Evolution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89684" y="3308303"/>
            <a:ext cx="186748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 smtClean="0">
                <a:latin typeface="Helvetica Neue Light"/>
                <a:cs typeface="Helvetica Neue Light"/>
              </a:rPr>
              <a:t>MapReduce</a:t>
            </a:r>
            <a:endParaRPr lang="en-US" sz="2500" dirty="0" smtClean="0">
              <a:latin typeface="Helvetica Neue Light"/>
              <a:cs typeface="Helvetica Neue Ligh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781121" y="2057400"/>
            <a:ext cx="3476153" cy="3171292"/>
            <a:chOff x="4781121" y="2057400"/>
            <a:chExt cx="3476153" cy="3171292"/>
          </a:xfrm>
        </p:grpSpPr>
        <p:sp>
          <p:nvSpPr>
            <p:cNvPr id="6" name="TextBox 5"/>
            <p:cNvSpPr txBox="1"/>
            <p:nvPr/>
          </p:nvSpPr>
          <p:spPr>
            <a:xfrm>
              <a:off x="5415117" y="2232112"/>
              <a:ext cx="1052201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500" dirty="0" err="1" smtClean="0">
                  <a:latin typeface="Helvetica Neue Light"/>
                  <a:cs typeface="Helvetica Neue Light"/>
                </a:rPr>
                <a:t>Pregel</a:t>
              </a:r>
              <a:endParaRPr lang="en-US" sz="2500" dirty="0" smtClean="0">
                <a:latin typeface="Helvetica Neue Light"/>
                <a:cs typeface="Helvetica Neue Ligh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81121" y="2992202"/>
              <a:ext cx="1158641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500" dirty="0" err="1" smtClean="0">
                  <a:latin typeface="Helvetica Neue Light"/>
                  <a:cs typeface="Helvetica Neue Light"/>
                </a:rPr>
                <a:t>Dremel</a:t>
              </a:r>
              <a:endParaRPr lang="en-US" sz="2500" dirty="0" smtClean="0">
                <a:latin typeface="Helvetica Neue Light"/>
                <a:cs typeface="Helvetica Neue Ligh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88917" y="3902467"/>
              <a:ext cx="156835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500" dirty="0" err="1" smtClean="0">
                  <a:latin typeface="Helvetica Neue Light"/>
                  <a:cs typeface="Helvetica Neue Light"/>
                </a:rPr>
                <a:t>GraphLab</a:t>
              </a:r>
              <a:endParaRPr lang="en-US" sz="2500" dirty="0" smtClean="0">
                <a:latin typeface="Helvetica Neue Light"/>
                <a:cs typeface="Helvetica Neue Ligh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47702" y="4452020"/>
              <a:ext cx="1031051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500" dirty="0" smtClean="0">
                  <a:latin typeface="Helvetica Neue Light"/>
                  <a:cs typeface="Helvetica Neue Light"/>
                </a:rPr>
                <a:t>Storm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16097" y="2057400"/>
              <a:ext cx="110509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500" dirty="0" err="1" smtClean="0">
                  <a:latin typeface="Helvetica Neue Light"/>
                  <a:cs typeface="Helvetica Neue Light"/>
                </a:rPr>
                <a:t>Giraph</a:t>
              </a:r>
              <a:endParaRPr lang="en-US" sz="2500" dirty="0" smtClean="0">
                <a:latin typeface="Helvetica Neue Light"/>
                <a:cs typeface="Helvetica Neue Ligh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2183" y="2877971"/>
              <a:ext cx="68319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500" dirty="0" smtClean="0">
                  <a:latin typeface="Helvetica Neue Light"/>
                  <a:cs typeface="Helvetica Neue Light"/>
                </a:rPr>
                <a:t>Drill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35692" y="3051998"/>
              <a:ext cx="659155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500" dirty="0" err="1" smtClean="0">
                  <a:latin typeface="Helvetica Neue Light"/>
                  <a:cs typeface="Helvetica Neue Light"/>
                </a:rPr>
                <a:t>Tez</a:t>
              </a:r>
              <a:endParaRPr lang="en-US" sz="2500" dirty="0" smtClean="0">
                <a:latin typeface="Helvetica Neue Light"/>
                <a:cs typeface="Helvetica Neue Ligh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78248" y="3729217"/>
              <a:ext cx="1107996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500" dirty="0" smtClean="0">
                  <a:latin typeface="Helvetica Neue Light"/>
                  <a:cs typeface="Helvetica Neue Light"/>
                </a:rPr>
                <a:t>Impala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93196" y="4751638"/>
              <a:ext cx="564895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500" dirty="0" smtClean="0">
                  <a:latin typeface="Helvetica Neue Light"/>
                  <a:cs typeface="Helvetica Neue Light"/>
                </a:rPr>
                <a:t>S4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37029" y="4580445"/>
              <a:ext cx="50526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500" dirty="0" smtClean="0">
                  <a:latin typeface="Helvetica Neue Light"/>
                  <a:cs typeface="Helvetica Neue Light"/>
                </a:rPr>
                <a:t>…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971133" y="5429072"/>
            <a:ext cx="3106067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smtClean="0">
                <a:solidFill>
                  <a:srgbClr val="3366FF"/>
                </a:solidFill>
                <a:latin typeface="Helvetica Neue Light"/>
                <a:cs typeface="Helvetica Neue Light"/>
              </a:rPr>
              <a:t>Specialized systems</a:t>
            </a:r>
          </a:p>
          <a:p>
            <a:pPr algn="ctr"/>
            <a:r>
              <a:rPr lang="en-US" sz="2200" dirty="0" smtClean="0">
                <a:solidFill>
                  <a:srgbClr val="3366FF"/>
                </a:solidFill>
                <a:latin typeface="Helvetica Neue Light"/>
                <a:cs typeface="Helvetica Neue Light"/>
              </a:rPr>
              <a:t>(iterative, interactive and</a:t>
            </a:r>
            <a:br>
              <a:rPr lang="en-US" sz="2200" dirty="0" smtClean="0">
                <a:solidFill>
                  <a:srgbClr val="3366FF"/>
                </a:solidFill>
                <a:latin typeface="Helvetica Neue Light"/>
                <a:cs typeface="Helvetica Neue Light"/>
              </a:rPr>
            </a:br>
            <a:r>
              <a:rPr lang="en-US" sz="2200" dirty="0" smtClean="0">
                <a:solidFill>
                  <a:srgbClr val="3366FF"/>
                </a:solidFill>
                <a:latin typeface="Helvetica Neue Light"/>
                <a:cs typeface="Helvetica Neue Light"/>
              </a:rPr>
              <a:t>streaming apps)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60005" y="5429072"/>
            <a:ext cx="21268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smtClean="0">
                <a:solidFill>
                  <a:srgbClr val="3366FF"/>
                </a:solidFill>
                <a:latin typeface="Helvetica Neue Light"/>
                <a:cs typeface="Helvetica Neue Light"/>
              </a:rPr>
              <a:t>General batch</a:t>
            </a:r>
            <a:br>
              <a:rPr lang="en-US" sz="2500" dirty="0" smtClean="0">
                <a:solidFill>
                  <a:srgbClr val="3366FF"/>
                </a:solidFill>
                <a:latin typeface="Helvetica Neue Light"/>
                <a:cs typeface="Helvetica Neue Light"/>
              </a:rPr>
            </a:br>
            <a:r>
              <a:rPr lang="en-US" sz="2500" dirty="0" smtClean="0">
                <a:solidFill>
                  <a:srgbClr val="3366FF"/>
                </a:solidFill>
                <a:latin typeface="Helvetica Neue Light"/>
                <a:cs typeface="Helvetica Neue Light"/>
              </a:rPr>
              <a:t>processing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552655" y="3192329"/>
            <a:ext cx="638345" cy="75684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52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AMPLab Unification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8"/>
            <a:ext cx="8686800" cy="4221162"/>
          </a:xfrm>
        </p:spPr>
        <p:txBody>
          <a:bodyPr/>
          <a:lstStyle/>
          <a:p>
            <a:r>
              <a:rPr lang="en-US" dirty="0" smtClean="0"/>
              <a:t>Don’t specialize </a:t>
            </a:r>
            <a:r>
              <a:rPr lang="en-US" dirty="0" err="1" smtClean="0"/>
              <a:t>MapReduce</a:t>
            </a:r>
            <a:r>
              <a:rPr lang="en-US" dirty="0" smtClean="0"/>
              <a:t> – Generalize it!</a:t>
            </a:r>
          </a:p>
          <a:p>
            <a:r>
              <a:rPr lang="en-US" dirty="0" smtClean="0"/>
              <a:t>Two additions to </a:t>
            </a:r>
            <a:r>
              <a:rPr lang="en-US" dirty="0" err="1" smtClean="0"/>
              <a:t>Hadoop</a:t>
            </a:r>
            <a:r>
              <a:rPr lang="en-US" dirty="0" smtClean="0"/>
              <a:t> MR </a:t>
            </a:r>
            <a:r>
              <a:rPr lang="en-US" dirty="0"/>
              <a:t>can enable </a:t>
            </a:r>
            <a:r>
              <a:rPr lang="en-US" dirty="0" smtClean="0"/>
              <a:t>all the models shown earlier!</a:t>
            </a:r>
          </a:p>
          <a:p>
            <a:r>
              <a:rPr lang="en-US" dirty="0"/>
              <a:t>	</a:t>
            </a:r>
            <a:r>
              <a:rPr lang="en-US" dirty="0" smtClean="0"/>
              <a:t>1. General Task DAGs</a:t>
            </a:r>
          </a:p>
          <a:p>
            <a:r>
              <a:rPr lang="en-US" dirty="0"/>
              <a:t>	</a:t>
            </a:r>
            <a:r>
              <a:rPr lang="en-US" dirty="0" smtClean="0"/>
              <a:t>2. Data Sharing</a:t>
            </a:r>
          </a:p>
          <a:p>
            <a:r>
              <a:rPr lang="en-US" dirty="0" smtClean="0"/>
              <a:t>For Users: </a:t>
            </a:r>
          </a:p>
          <a:p>
            <a:pPr>
              <a:lnSpc>
                <a:spcPct val="50000"/>
              </a:lnSpc>
            </a:pPr>
            <a:r>
              <a:rPr lang="en-US" dirty="0"/>
              <a:t>	</a:t>
            </a:r>
            <a:r>
              <a:rPr lang="en-US" dirty="0" smtClean="0"/>
              <a:t>Fewer Systems to Use </a:t>
            </a:r>
          </a:p>
          <a:p>
            <a:pPr>
              <a:lnSpc>
                <a:spcPct val="50000"/>
              </a:lnSpc>
            </a:pPr>
            <a:r>
              <a:rPr lang="en-US" dirty="0" smtClean="0"/>
              <a:t>	Less Data Movement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257800" y="4191000"/>
            <a:ext cx="3581400" cy="2362200"/>
            <a:chOff x="645592" y="2286000"/>
            <a:chExt cx="8546910" cy="2380499"/>
          </a:xfrm>
        </p:grpSpPr>
        <p:sp>
          <p:nvSpPr>
            <p:cNvPr id="6" name="Rectangle 5"/>
            <p:cNvSpPr/>
            <p:nvPr/>
          </p:nvSpPr>
          <p:spPr>
            <a:xfrm>
              <a:off x="645592" y="4073920"/>
              <a:ext cx="8186056" cy="592579"/>
            </a:xfrm>
            <a:prstGeom prst="rect">
              <a:avLst/>
            </a:prstGeom>
            <a:solidFill>
              <a:schemeClr val="accent2"/>
            </a:solidFill>
            <a:ln>
              <a:noFill/>
              <a:headEnd type="none" w="med" len="med"/>
              <a:tailEnd type="none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elvetica Neue Light"/>
                  <a:ea typeface="+mn-ea"/>
                  <a:cs typeface="Helvetica Neue Light"/>
                </a:rPr>
                <a:t>Spark</a:t>
              </a:r>
              <a:endPara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 Neue Light"/>
                <a:ea typeface="+mn-ea"/>
                <a:cs typeface="Helvetica Neue Light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553670" y="2286000"/>
              <a:ext cx="1572655" cy="1656842"/>
            </a:xfrm>
            <a:prstGeom prst="rect">
              <a:avLst/>
            </a:prstGeom>
            <a:solidFill>
              <a:srgbClr val="558ED5"/>
            </a:solidFill>
            <a:ln w="9525" cap="flat" cmpd="sng" algn="ctr">
              <a:noFill/>
              <a:prstDash val="solid"/>
              <a:headEnd type="none" w="med" len="med"/>
              <a:tailEnd type="none"/>
            </a:ln>
            <a:effectLst/>
          </p:spPr>
          <p:txBody>
            <a:bodyPr vert="vert270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elvetica Neue Light"/>
                  <a:ea typeface="+mn-ea"/>
                  <a:cs typeface="Helvetica Neue Light"/>
                </a:rPr>
                <a:t>Streaming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461749" y="2286000"/>
              <a:ext cx="1572655" cy="1656842"/>
            </a:xfrm>
            <a:prstGeom prst="rect">
              <a:avLst/>
            </a:prstGeom>
            <a:solidFill>
              <a:srgbClr val="558ED5"/>
            </a:solidFill>
            <a:ln>
              <a:noFill/>
              <a:headEnd type="none" w="med" len="med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elvetica Neue Light"/>
                  <a:ea typeface="+mn-ea"/>
                  <a:cs typeface="Helvetica Neue Light"/>
                </a:rPr>
                <a:t>GraphX</a:t>
              </a:r>
              <a:endPara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 Neue Light"/>
                <a:ea typeface="+mn-ea"/>
                <a:cs typeface="Helvetica Neue Ligh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08849" y="3551877"/>
              <a:ext cx="1483653" cy="4770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4F81BD"/>
                  </a:solidFill>
                  <a:latin typeface="Helvetica Neue Light"/>
                  <a:cs typeface="Helvetica Neue Light"/>
                </a:rPr>
                <a:t>…</a:t>
              </a:r>
              <a:endParaRPr lang="en-US" sz="1800" b="1" dirty="0">
                <a:solidFill>
                  <a:srgbClr val="4F81BD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5592" y="2286000"/>
              <a:ext cx="1572655" cy="1656842"/>
            </a:xfrm>
            <a:prstGeom prst="rect">
              <a:avLst/>
            </a:prstGeom>
            <a:solidFill>
              <a:srgbClr val="558ED5"/>
            </a:solidFill>
            <a:ln w="9525" cap="flat" cmpd="sng" algn="ctr">
              <a:noFill/>
              <a:prstDash val="solid"/>
              <a:headEnd type="none" w="med" len="med"/>
              <a:tailEnd type="none"/>
            </a:ln>
            <a:effectLst/>
          </p:spPr>
          <p:txBody>
            <a:bodyPr vert="vert270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elvetica Neue Light"/>
                  <a:ea typeface="+mn-ea"/>
                  <a:cs typeface="Helvetica Neue Light"/>
                </a:rPr>
                <a:t>SparkSQL</a:t>
              </a:r>
              <a:endPara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 Neue Light"/>
                <a:ea typeface="+mn-ea"/>
                <a:cs typeface="Helvetica Neue Ligh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69825" y="2286000"/>
              <a:ext cx="1572655" cy="1656842"/>
            </a:xfrm>
            <a:prstGeom prst="rect">
              <a:avLst/>
            </a:prstGeom>
            <a:solidFill>
              <a:srgbClr val="558ED5"/>
            </a:solidFill>
            <a:ln>
              <a:noFill/>
              <a:headEnd type="none" w="med" len="med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Helvetica Neue Light"/>
                  <a:ea typeface="+mn-ea"/>
                  <a:cs typeface="Helvetica Neue Light"/>
                </a:rPr>
                <a:t>MLbase</a:t>
              </a:r>
              <a:endPara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 Neue Light"/>
                <a:ea typeface="+mn-ea"/>
                <a:cs typeface="Helvetica Neue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0619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Helvetica" charset="0"/>
              </a:rPr>
              <a:t>UCB / Apache </a:t>
            </a:r>
            <a:r>
              <a:rPr lang="en-US" dirty="0">
                <a:latin typeface="Helvetica" charset="0"/>
                <a:ea typeface="ＭＳ Ｐゴシック" charset="0"/>
                <a:cs typeface="Helvetica" charset="0"/>
              </a:rPr>
              <a:t>Spark Motivation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620000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>
                <a:latin typeface="Helvetica" charset="0"/>
                <a:ea typeface="ＭＳ Ｐゴシック" charset="0"/>
                <a:cs typeface="Helvetica" charset="0"/>
              </a:rPr>
              <a:t>Complex jobs, interactive queries and online processing all need one thing that MR lacks:</a:t>
            </a:r>
          </a:p>
          <a:p>
            <a:pPr marL="0" indent="0" algn="ctr">
              <a:buFontTx/>
              <a:buNone/>
            </a:pPr>
            <a:r>
              <a:rPr lang="en-US" dirty="0">
                <a:latin typeface="Helvetica" charset="0"/>
                <a:ea typeface="ＭＳ Ｐゴシック" charset="0"/>
                <a:cs typeface="Helvetica" charset="0"/>
              </a:rPr>
              <a:t>Efficient primitives for </a:t>
            </a:r>
            <a:r>
              <a:rPr lang="en-US" b="1" dirty="0">
                <a:latin typeface="Helvetica" charset="0"/>
                <a:ea typeface="ＭＳ Ｐゴシック" charset="0"/>
                <a:cs typeface="Helvetica" charset="0"/>
              </a:rPr>
              <a:t>data sharing</a:t>
            </a:r>
            <a:endParaRPr lang="en-US" dirty="0">
              <a:latin typeface="Helvetica" charset="0"/>
              <a:ea typeface="ＭＳ Ｐゴシック" charset="0"/>
              <a:cs typeface="Helvetica" charset="0"/>
            </a:endParaRPr>
          </a:p>
        </p:txBody>
      </p:sp>
      <p:grpSp>
        <p:nvGrpSpPr>
          <p:cNvPr id="93" name="Group 92"/>
          <p:cNvGrpSpPr>
            <a:grpSpLocks/>
          </p:cNvGrpSpPr>
          <p:nvPr/>
        </p:nvGrpSpPr>
        <p:grpSpPr bwMode="auto">
          <a:xfrm>
            <a:off x="304800" y="4051300"/>
            <a:ext cx="2347913" cy="1998663"/>
            <a:chOff x="381000" y="4426799"/>
            <a:chExt cx="2457458" cy="2126975"/>
          </a:xfrm>
        </p:grpSpPr>
        <p:sp>
          <p:nvSpPr>
            <p:cNvPr id="4" name="Rectangle 3"/>
            <p:cNvSpPr/>
            <p:nvPr/>
          </p:nvSpPr>
          <p:spPr>
            <a:xfrm>
              <a:off x="1192862" y="4426799"/>
              <a:ext cx="438209" cy="1498851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sz="2000" dirty="0">
                  <a:latin typeface="Helvetica"/>
                  <a:cs typeface="Helvetica"/>
                </a:rPr>
                <a:t>Stage 1</a:t>
              </a:r>
            </a:p>
          </p:txBody>
        </p:sp>
        <p:sp>
          <p:nvSpPr>
            <p:cNvPr id="8" name="Can 7"/>
            <p:cNvSpPr/>
            <p:nvPr/>
          </p:nvSpPr>
          <p:spPr>
            <a:xfrm>
              <a:off x="381000" y="4823812"/>
              <a:ext cx="603149" cy="706176"/>
            </a:xfrm>
            <a:prstGeom prst="can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latin typeface="Helvetica"/>
                <a:cs typeface="Helvetica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03222" y="4426799"/>
              <a:ext cx="438209" cy="1498851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sz="2000" dirty="0">
                  <a:latin typeface="Helvetica"/>
                  <a:cs typeface="Helvetica"/>
                </a:rPr>
                <a:t>Stage 2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00249" y="4426799"/>
              <a:ext cx="438209" cy="1498851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sz="2000" dirty="0">
                  <a:latin typeface="Helvetica"/>
                  <a:cs typeface="Helvetica"/>
                </a:rPr>
                <a:t>Stage 3</a:t>
              </a:r>
            </a:p>
          </p:txBody>
        </p:sp>
        <p:cxnSp>
          <p:nvCxnSpPr>
            <p:cNvPr id="31775" name="Straight Arrow Connector 454"/>
            <p:cNvCxnSpPr>
              <a:cxnSpLocks noChangeShapeType="1"/>
            </p:cNvCxnSpPr>
            <p:nvPr/>
          </p:nvCxnSpPr>
          <p:spPr bwMode="auto">
            <a:xfrm>
              <a:off x="984522" y="5176224"/>
              <a:ext cx="208340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76" name="Straight Arrow Connector 454"/>
            <p:cNvCxnSpPr>
              <a:cxnSpLocks noChangeShapeType="1"/>
              <a:stCxn id="9" idx="3"/>
              <a:endCxn id="10" idx="1"/>
            </p:cNvCxnSpPr>
            <p:nvPr/>
          </p:nvCxnSpPr>
          <p:spPr bwMode="auto">
            <a:xfrm>
              <a:off x="2241431" y="5176225"/>
              <a:ext cx="15881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77" name="Straight Arrow Connector 454"/>
            <p:cNvCxnSpPr>
              <a:cxnSpLocks noChangeShapeType="1"/>
              <a:stCxn id="4" idx="3"/>
              <a:endCxn id="9" idx="1"/>
            </p:cNvCxnSpPr>
            <p:nvPr/>
          </p:nvCxnSpPr>
          <p:spPr bwMode="auto">
            <a:xfrm>
              <a:off x="1631071" y="5176225"/>
              <a:ext cx="17215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78" name="TextBox 89"/>
            <p:cNvSpPr txBox="1">
              <a:spLocks noChangeArrowheads="1"/>
            </p:cNvSpPr>
            <p:nvPr/>
          </p:nvSpPr>
          <p:spPr bwMode="auto">
            <a:xfrm>
              <a:off x="869501" y="6078892"/>
              <a:ext cx="1926030" cy="474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300">
                  <a:latin typeface="Helvetica" charset="0"/>
                  <a:cs typeface="Helvetica" charset="0"/>
                </a:rPr>
                <a:t>Iterative job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314700" y="4040188"/>
            <a:ext cx="2708275" cy="2009775"/>
            <a:chOff x="3315082" y="4417552"/>
            <a:chExt cx="2707587" cy="2010082"/>
          </a:xfrm>
        </p:grpSpPr>
        <p:sp>
          <p:nvSpPr>
            <p:cNvPr id="12" name="Can 11"/>
            <p:cNvSpPr/>
            <p:nvPr/>
          </p:nvSpPr>
          <p:spPr>
            <a:xfrm>
              <a:off x="3524579" y="4800197"/>
              <a:ext cx="577703" cy="663676"/>
            </a:xfrm>
            <a:prstGeom prst="can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latin typeface="Helvetica"/>
                <a:cs typeface="Helvetica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10179" y="4417552"/>
              <a:ext cx="1137949" cy="360417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950" dirty="0">
                  <a:latin typeface="Helvetica"/>
                  <a:cs typeface="Helvetica"/>
                </a:rPr>
                <a:t>Query 1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410179" y="4952621"/>
              <a:ext cx="1137949" cy="360418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950" dirty="0">
                  <a:latin typeface="Helvetica"/>
                  <a:cs typeface="Helvetica"/>
                </a:rPr>
                <a:t>Query 2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10179" y="5481339"/>
              <a:ext cx="1137949" cy="360417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950" dirty="0">
                  <a:latin typeface="Helvetica"/>
                  <a:cs typeface="Helvetica"/>
                </a:rPr>
                <a:t>Query 3</a:t>
              </a:r>
            </a:p>
          </p:txBody>
        </p:sp>
        <p:cxnSp>
          <p:nvCxnSpPr>
            <p:cNvPr id="31767" name="Straight Arrow Connector 454"/>
            <p:cNvCxnSpPr>
              <a:cxnSpLocks noChangeShapeType="1"/>
              <a:endCxn id="13" idx="1"/>
            </p:cNvCxnSpPr>
            <p:nvPr/>
          </p:nvCxnSpPr>
          <p:spPr bwMode="auto">
            <a:xfrm flipV="1">
              <a:off x="4101377" y="4597992"/>
              <a:ext cx="309381" cy="41329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8" name="Straight Arrow Connector 454"/>
            <p:cNvCxnSpPr>
              <a:cxnSpLocks noChangeShapeType="1"/>
              <a:stCxn id="12" idx="4"/>
              <a:endCxn id="15" idx="1"/>
            </p:cNvCxnSpPr>
            <p:nvPr/>
          </p:nvCxnSpPr>
          <p:spPr bwMode="auto">
            <a:xfrm>
              <a:off x="4101377" y="5132334"/>
              <a:ext cx="309382" cy="96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9" name="Straight Arrow Connector 454"/>
            <p:cNvCxnSpPr>
              <a:cxnSpLocks noChangeShapeType="1"/>
              <a:endCxn id="16" idx="1"/>
            </p:cNvCxnSpPr>
            <p:nvPr/>
          </p:nvCxnSpPr>
          <p:spPr bwMode="auto">
            <a:xfrm>
              <a:off x="4101377" y="5278062"/>
              <a:ext cx="309381" cy="38356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70" name="TextBox 90"/>
            <p:cNvSpPr txBox="1">
              <a:spLocks noChangeArrowheads="1"/>
            </p:cNvSpPr>
            <p:nvPr/>
          </p:nvSpPr>
          <p:spPr bwMode="auto">
            <a:xfrm>
              <a:off x="3315082" y="5981332"/>
              <a:ext cx="2707587" cy="446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300">
                  <a:latin typeface="Helvetica" charset="0"/>
                  <a:cs typeface="Helvetica" charset="0"/>
                </a:rPr>
                <a:t>Interactive mining</a:t>
              </a:r>
            </a:p>
          </p:txBody>
        </p:sp>
      </p:grpSp>
      <p:grpSp>
        <p:nvGrpSpPr>
          <p:cNvPr id="98" name="Group 97"/>
          <p:cNvGrpSpPr>
            <a:grpSpLocks/>
          </p:cNvGrpSpPr>
          <p:nvPr/>
        </p:nvGrpSpPr>
        <p:grpSpPr bwMode="auto">
          <a:xfrm>
            <a:off x="6389688" y="3886200"/>
            <a:ext cx="2840037" cy="2163763"/>
            <a:chOff x="6316405" y="4251831"/>
            <a:chExt cx="2972361" cy="2301943"/>
          </a:xfrm>
        </p:grpSpPr>
        <p:sp>
          <p:nvSpPr>
            <p:cNvPr id="40" name="Can 39"/>
            <p:cNvSpPr/>
            <p:nvPr/>
          </p:nvSpPr>
          <p:spPr>
            <a:xfrm>
              <a:off x="6457629" y="5016894"/>
              <a:ext cx="515054" cy="604619"/>
            </a:xfrm>
            <a:prstGeom prst="can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latin typeface="Helvetica"/>
                <a:cs typeface="Helvetica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138413" y="4821124"/>
              <a:ext cx="438209" cy="1003176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sz="2000" dirty="0">
                  <a:latin typeface="Helvetica"/>
                  <a:cs typeface="Helvetica"/>
                </a:rPr>
                <a:t>Job 1</a:t>
              </a:r>
            </a:p>
          </p:txBody>
        </p:sp>
        <p:sp>
          <p:nvSpPr>
            <p:cNvPr id="49" name="Can 48"/>
            <p:cNvSpPr/>
            <p:nvPr/>
          </p:nvSpPr>
          <p:spPr>
            <a:xfrm>
              <a:off x="7168736" y="4251831"/>
              <a:ext cx="378814" cy="359732"/>
            </a:xfrm>
            <a:prstGeom prst="can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latin typeface="Helvetica"/>
                <a:cs typeface="Helvetica"/>
              </a:endParaRPr>
            </a:p>
          </p:txBody>
        </p:sp>
        <p:cxnSp>
          <p:nvCxnSpPr>
            <p:cNvPr id="31754" name="Straight Arrow Connector 454"/>
            <p:cNvCxnSpPr>
              <a:cxnSpLocks noChangeShapeType="1"/>
              <a:stCxn id="49" idx="3"/>
              <a:endCxn id="48" idx="0"/>
            </p:cNvCxnSpPr>
            <p:nvPr/>
          </p:nvCxnSpPr>
          <p:spPr bwMode="auto">
            <a:xfrm>
              <a:off x="7357518" y="4611419"/>
              <a:ext cx="0" cy="20970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" name="Rectangle 50"/>
            <p:cNvSpPr/>
            <p:nvPr/>
          </p:nvSpPr>
          <p:spPr>
            <a:xfrm>
              <a:off x="7753749" y="4821124"/>
              <a:ext cx="438209" cy="1003176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sz="2000" dirty="0">
                  <a:latin typeface="Helvetica"/>
                  <a:cs typeface="Helvetica"/>
                </a:rPr>
                <a:t>Job 2</a:t>
              </a:r>
            </a:p>
          </p:txBody>
        </p:sp>
        <p:sp>
          <p:nvSpPr>
            <p:cNvPr id="52" name="Can 51"/>
            <p:cNvSpPr/>
            <p:nvPr/>
          </p:nvSpPr>
          <p:spPr>
            <a:xfrm>
              <a:off x="7783478" y="4251831"/>
              <a:ext cx="378814" cy="359732"/>
            </a:xfrm>
            <a:prstGeom prst="can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latin typeface="Helvetica"/>
                <a:cs typeface="Helvetica"/>
              </a:endParaRPr>
            </a:p>
          </p:txBody>
        </p:sp>
        <p:cxnSp>
          <p:nvCxnSpPr>
            <p:cNvPr id="31757" name="Straight Arrow Connector 454"/>
            <p:cNvCxnSpPr>
              <a:cxnSpLocks noChangeShapeType="1"/>
              <a:stCxn id="52" idx="3"/>
              <a:endCxn id="51" idx="0"/>
            </p:cNvCxnSpPr>
            <p:nvPr/>
          </p:nvCxnSpPr>
          <p:spPr bwMode="auto">
            <a:xfrm>
              <a:off x="7972854" y="4611419"/>
              <a:ext cx="0" cy="20970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58" name="Straight Arrow Connector 454"/>
            <p:cNvCxnSpPr>
              <a:cxnSpLocks noChangeShapeType="1"/>
              <a:endCxn id="48" idx="1"/>
            </p:cNvCxnSpPr>
            <p:nvPr/>
          </p:nvCxnSpPr>
          <p:spPr bwMode="auto">
            <a:xfrm>
              <a:off x="6972758" y="5322712"/>
              <a:ext cx="165655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59" name="Straight Arrow Connector 454"/>
            <p:cNvCxnSpPr>
              <a:cxnSpLocks noChangeShapeType="1"/>
              <a:stCxn id="48" idx="3"/>
              <a:endCxn id="51" idx="1"/>
            </p:cNvCxnSpPr>
            <p:nvPr/>
          </p:nvCxnSpPr>
          <p:spPr bwMode="auto">
            <a:xfrm>
              <a:off x="7576622" y="5322712"/>
              <a:ext cx="17712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60" name="Straight Arrow Connector 454"/>
            <p:cNvCxnSpPr>
              <a:cxnSpLocks noChangeShapeType="1"/>
            </p:cNvCxnSpPr>
            <p:nvPr/>
          </p:nvCxnSpPr>
          <p:spPr bwMode="auto">
            <a:xfrm>
              <a:off x="8194223" y="5331206"/>
              <a:ext cx="20227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61" name="TextBox 79"/>
            <p:cNvSpPr txBox="1">
              <a:spLocks noChangeArrowheads="1"/>
            </p:cNvSpPr>
            <p:nvPr/>
          </p:nvSpPr>
          <p:spPr bwMode="auto">
            <a:xfrm>
              <a:off x="8358777" y="5047492"/>
              <a:ext cx="461666" cy="425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latin typeface="Helvetica" charset="0"/>
                  <a:cs typeface="Helvetica" charset="0"/>
                </a:rPr>
                <a:t>…</a:t>
              </a:r>
            </a:p>
          </p:txBody>
        </p:sp>
        <p:sp>
          <p:nvSpPr>
            <p:cNvPr id="31762" name="TextBox 91"/>
            <p:cNvSpPr txBox="1">
              <a:spLocks noChangeArrowheads="1"/>
            </p:cNvSpPr>
            <p:nvPr/>
          </p:nvSpPr>
          <p:spPr bwMode="auto">
            <a:xfrm>
              <a:off x="6316405" y="6079040"/>
              <a:ext cx="2972361" cy="474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300">
                  <a:latin typeface="Helvetica" charset="0"/>
                  <a:cs typeface="Helvetica" charset="0"/>
                </a:rPr>
                <a:t>Stream processing</a:t>
              </a:r>
            </a:p>
          </p:txBody>
        </p:sp>
      </p:grpSp>
      <p:pic>
        <p:nvPicPr>
          <p:cNvPr id="31750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838200"/>
            <a:ext cx="5181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33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882784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Helvetica" charset="0"/>
              </a:rPr>
              <a:t>Spark Motivation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>
                <a:latin typeface="Helvetica" charset="0"/>
                <a:ea typeface="ＭＳ Ｐゴシック" charset="0"/>
                <a:cs typeface="Helvetica" charset="0"/>
              </a:rPr>
              <a:t>Complex jobs, interactive queries and online processing all need one thing that MR lacks:</a:t>
            </a:r>
          </a:p>
          <a:p>
            <a:pPr marL="0" indent="0" algn="ctr">
              <a:buFontTx/>
              <a:buNone/>
            </a:pPr>
            <a:r>
              <a:rPr lang="en-US">
                <a:latin typeface="Helvetica" charset="0"/>
                <a:ea typeface="ＭＳ Ｐゴシック" charset="0"/>
                <a:cs typeface="Helvetica" charset="0"/>
              </a:rPr>
              <a:t>Efficient primitives for </a:t>
            </a:r>
            <a:r>
              <a:rPr lang="en-US" b="1">
                <a:latin typeface="Helvetica" charset="0"/>
                <a:ea typeface="ＭＳ Ｐゴシック" charset="0"/>
                <a:cs typeface="Helvetica" charset="0"/>
              </a:rPr>
              <a:t>data sharing</a:t>
            </a:r>
            <a:endParaRPr lang="en-US">
              <a:latin typeface="Helvetica" charset="0"/>
              <a:ea typeface="ＭＳ Ｐゴシック" charset="0"/>
              <a:cs typeface="Helvetica" charset="0"/>
            </a:endParaRPr>
          </a:p>
        </p:txBody>
      </p:sp>
      <p:grpSp>
        <p:nvGrpSpPr>
          <p:cNvPr id="32771" name="Group 92"/>
          <p:cNvGrpSpPr>
            <a:grpSpLocks/>
          </p:cNvGrpSpPr>
          <p:nvPr/>
        </p:nvGrpSpPr>
        <p:grpSpPr bwMode="auto">
          <a:xfrm>
            <a:off x="304800" y="4051300"/>
            <a:ext cx="2347913" cy="1998663"/>
            <a:chOff x="381000" y="4426799"/>
            <a:chExt cx="2457458" cy="2126975"/>
          </a:xfrm>
        </p:grpSpPr>
        <p:sp>
          <p:nvSpPr>
            <p:cNvPr id="4" name="Rectangle 3"/>
            <p:cNvSpPr/>
            <p:nvPr/>
          </p:nvSpPr>
          <p:spPr>
            <a:xfrm>
              <a:off x="1192862" y="4426799"/>
              <a:ext cx="438209" cy="1498851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sz="2000" dirty="0">
                  <a:latin typeface="Helvetica"/>
                  <a:cs typeface="Helvetica"/>
                </a:rPr>
                <a:t>Stage 1</a:t>
              </a:r>
            </a:p>
          </p:txBody>
        </p:sp>
        <p:sp>
          <p:nvSpPr>
            <p:cNvPr id="8" name="Can 7"/>
            <p:cNvSpPr/>
            <p:nvPr/>
          </p:nvSpPr>
          <p:spPr>
            <a:xfrm>
              <a:off x="381000" y="4823812"/>
              <a:ext cx="603149" cy="706176"/>
            </a:xfrm>
            <a:prstGeom prst="can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latin typeface="Helvetica"/>
                <a:cs typeface="Helvetica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03222" y="4426799"/>
              <a:ext cx="438209" cy="1498851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sz="2000" dirty="0">
                  <a:latin typeface="Helvetica"/>
                  <a:cs typeface="Helvetica"/>
                </a:rPr>
                <a:t>Stage 2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00249" y="4426799"/>
              <a:ext cx="438209" cy="1498851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sz="2000" dirty="0">
                  <a:latin typeface="Helvetica"/>
                  <a:cs typeface="Helvetica"/>
                </a:rPr>
                <a:t>Stage 3</a:t>
              </a:r>
            </a:p>
          </p:txBody>
        </p:sp>
        <p:cxnSp>
          <p:nvCxnSpPr>
            <p:cNvPr id="32800" name="Straight Arrow Connector 454"/>
            <p:cNvCxnSpPr>
              <a:cxnSpLocks noChangeShapeType="1"/>
            </p:cNvCxnSpPr>
            <p:nvPr/>
          </p:nvCxnSpPr>
          <p:spPr bwMode="auto">
            <a:xfrm>
              <a:off x="984522" y="5176224"/>
              <a:ext cx="208340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801" name="Straight Arrow Connector 454"/>
            <p:cNvCxnSpPr>
              <a:cxnSpLocks noChangeShapeType="1"/>
              <a:stCxn id="9" idx="3"/>
              <a:endCxn id="10" idx="1"/>
            </p:cNvCxnSpPr>
            <p:nvPr/>
          </p:nvCxnSpPr>
          <p:spPr bwMode="auto">
            <a:xfrm>
              <a:off x="2241431" y="5176225"/>
              <a:ext cx="158818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802" name="Straight Arrow Connector 454"/>
            <p:cNvCxnSpPr>
              <a:cxnSpLocks noChangeShapeType="1"/>
              <a:stCxn id="4" idx="3"/>
              <a:endCxn id="9" idx="1"/>
            </p:cNvCxnSpPr>
            <p:nvPr/>
          </p:nvCxnSpPr>
          <p:spPr bwMode="auto">
            <a:xfrm>
              <a:off x="1631071" y="5176225"/>
              <a:ext cx="172151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803" name="TextBox 89"/>
            <p:cNvSpPr txBox="1">
              <a:spLocks noChangeArrowheads="1"/>
            </p:cNvSpPr>
            <p:nvPr/>
          </p:nvSpPr>
          <p:spPr bwMode="auto">
            <a:xfrm>
              <a:off x="869501" y="6078892"/>
              <a:ext cx="1926030" cy="474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300">
                  <a:latin typeface="Helvetica" charset="0"/>
                  <a:cs typeface="Helvetica" charset="0"/>
                </a:rPr>
                <a:t>Iterative job</a:t>
              </a:r>
            </a:p>
          </p:txBody>
        </p:sp>
      </p:grpSp>
      <p:grpSp>
        <p:nvGrpSpPr>
          <p:cNvPr id="32772" name="Group 96"/>
          <p:cNvGrpSpPr>
            <a:grpSpLocks/>
          </p:cNvGrpSpPr>
          <p:nvPr/>
        </p:nvGrpSpPr>
        <p:grpSpPr bwMode="auto">
          <a:xfrm>
            <a:off x="3314700" y="4040188"/>
            <a:ext cx="2708275" cy="2009775"/>
            <a:chOff x="3338469" y="4416055"/>
            <a:chExt cx="2833692" cy="2137719"/>
          </a:xfrm>
        </p:grpSpPr>
        <p:sp>
          <p:nvSpPr>
            <p:cNvPr id="12" name="Can 11"/>
            <p:cNvSpPr/>
            <p:nvPr/>
          </p:nvSpPr>
          <p:spPr>
            <a:xfrm>
              <a:off x="3557723" y="4822998"/>
              <a:ext cx="604610" cy="705819"/>
            </a:xfrm>
            <a:prstGeom prst="can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latin typeface="Helvetica"/>
                <a:cs typeface="Helvetica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84570" y="4416055"/>
              <a:ext cx="1190948" cy="383303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950" dirty="0">
                  <a:latin typeface="Helvetica"/>
                  <a:cs typeface="Helvetica"/>
                </a:rPr>
                <a:t>Query 1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484570" y="4985100"/>
              <a:ext cx="1190948" cy="383304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950" dirty="0">
                  <a:latin typeface="Helvetica"/>
                  <a:cs typeface="Helvetica"/>
                </a:rPr>
                <a:t>Query 2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84570" y="5547391"/>
              <a:ext cx="1190948" cy="383303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950" dirty="0">
                  <a:latin typeface="Helvetica"/>
                  <a:cs typeface="Helvetica"/>
                </a:rPr>
                <a:t>Query 3</a:t>
              </a:r>
            </a:p>
          </p:txBody>
        </p:sp>
        <p:cxnSp>
          <p:nvCxnSpPr>
            <p:cNvPr id="32792" name="Straight Arrow Connector 454"/>
            <p:cNvCxnSpPr>
              <a:cxnSpLocks noChangeShapeType="1"/>
              <a:stCxn id="12" idx="4"/>
              <a:endCxn id="13" idx="1"/>
            </p:cNvCxnSpPr>
            <p:nvPr/>
          </p:nvCxnSpPr>
          <p:spPr bwMode="auto">
            <a:xfrm flipV="1">
              <a:off x="4161385" y="4607953"/>
              <a:ext cx="323791" cy="56827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3" name="Straight Arrow Connector 454"/>
            <p:cNvCxnSpPr>
              <a:cxnSpLocks noChangeShapeType="1"/>
              <a:stCxn id="12" idx="4"/>
              <a:endCxn id="15" idx="1"/>
            </p:cNvCxnSpPr>
            <p:nvPr/>
          </p:nvCxnSpPr>
          <p:spPr bwMode="auto">
            <a:xfrm>
              <a:off x="4161385" y="5176224"/>
              <a:ext cx="323791" cy="102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94" name="Straight Arrow Connector 454"/>
            <p:cNvCxnSpPr>
              <a:cxnSpLocks noChangeShapeType="1"/>
              <a:stCxn id="12" idx="4"/>
              <a:endCxn id="16" idx="1"/>
            </p:cNvCxnSpPr>
            <p:nvPr/>
          </p:nvCxnSpPr>
          <p:spPr bwMode="auto">
            <a:xfrm>
              <a:off x="4161385" y="5176224"/>
              <a:ext cx="323791" cy="56290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95" name="TextBox 90"/>
            <p:cNvSpPr txBox="1">
              <a:spLocks noChangeArrowheads="1"/>
            </p:cNvSpPr>
            <p:nvPr/>
          </p:nvSpPr>
          <p:spPr bwMode="auto">
            <a:xfrm>
              <a:off x="3338469" y="6079132"/>
              <a:ext cx="2833692" cy="474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300">
                  <a:latin typeface="Helvetica" charset="0"/>
                  <a:cs typeface="Helvetica" charset="0"/>
                </a:rPr>
                <a:t>Interactive mining</a:t>
              </a:r>
            </a:p>
          </p:txBody>
        </p:sp>
      </p:grpSp>
      <p:grpSp>
        <p:nvGrpSpPr>
          <p:cNvPr id="32773" name="Group 97"/>
          <p:cNvGrpSpPr>
            <a:grpSpLocks/>
          </p:cNvGrpSpPr>
          <p:nvPr/>
        </p:nvGrpSpPr>
        <p:grpSpPr bwMode="auto">
          <a:xfrm>
            <a:off x="6389688" y="3886200"/>
            <a:ext cx="2840037" cy="2163763"/>
            <a:chOff x="6316405" y="4251831"/>
            <a:chExt cx="2972361" cy="2301943"/>
          </a:xfrm>
        </p:grpSpPr>
        <p:sp>
          <p:nvSpPr>
            <p:cNvPr id="40" name="Can 39"/>
            <p:cNvSpPr/>
            <p:nvPr/>
          </p:nvSpPr>
          <p:spPr>
            <a:xfrm>
              <a:off x="6457629" y="5016894"/>
              <a:ext cx="515054" cy="604619"/>
            </a:xfrm>
            <a:prstGeom prst="can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latin typeface="Helvetica"/>
                <a:cs typeface="Helvetica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138413" y="4821124"/>
              <a:ext cx="438209" cy="1003176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sz="2000" dirty="0">
                  <a:latin typeface="Helvetica"/>
                  <a:cs typeface="Helvetica"/>
                </a:rPr>
                <a:t>Job 1</a:t>
              </a:r>
            </a:p>
          </p:txBody>
        </p:sp>
        <p:sp>
          <p:nvSpPr>
            <p:cNvPr id="49" name="Can 48"/>
            <p:cNvSpPr/>
            <p:nvPr/>
          </p:nvSpPr>
          <p:spPr>
            <a:xfrm>
              <a:off x="7168736" y="4251831"/>
              <a:ext cx="378814" cy="359732"/>
            </a:xfrm>
            <a:prstGeom prst="can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latin typeface="Helvetica"/>
                <a:cs typeface="Helvetica"/>
              </a:endParaRPr>
            </a:p>
          </p:txBody>
        </p:sp>
        <p:cxnSp>
          <p:nvCxnSpPr>
            <p:cNvPr id="32779" name="Straight Arrow Connector 454"/>
            <p:cNvCxnSpPr>
              <a:cxnSpLocks noChangeShapeType="1"/>
              <a:stCxn id="49" idx="3"/>
              <a:endCxn id="48" idx="0"/>
            </p:cNvCxnSpPr>
            <p:nvPr/>
          </p:nvCxnSpPr>
          <p:spPr bwMode="auto">
            <a:xfrm>
              <a:off x="7357518" y="4611419"/>
              <a:ext cx="0" cy="20970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" name="Rectangle 50"/>
            <p:cNvSpPr/>
            <p:nvPr/>
          </p:nvSpPr>
          <p:spPr>
            <a:xfrm>
              <a:off x="7753749" y="4821124"/>
              <a:ext cx="438209" cy="1003176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en-US" sz="2000" dirty="0">
                  <a:latin typeface="Helvetica"/>
                  <a:cs typeface="Helvetica"/>
                </a:rPr>
                <a:t>Job 2</a:t>
              </a:r>
            </a:p>
          </p:txBody>
        </p:sp>
        <p:sp>
          <p:nvSpPr>
            <p:cNvPr id="52" name="Can 51"/>
            <p:cNvSpPr/>
            <p:nvPr/>
          </p:nvSpPr>
          <p:spPr>
            <a:xfrm>
              <a:off x="7783478" y="4251831"/>
              <a:ext cx="378814" cy="359732"/>
            </a:xfrm>
            <a:prstGeom prst="can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latin typeface="Helvetica"/>
                <a:cs typeface="Helvetica"/>
              </a:endParaRPr>
            </a:p>
          </p:txBody>
        </p:sp>
        <p:cxnSp>
          <p:nvCxnSpPr>
            <p:cNvPr id="32782" name="Straight Arrow Connector 454"/>
            <p:cNvCxnSpPr>
              <a:cxnSpLocks noChangeShapeType="1"/>
              <a:stCxn id="52" idx="3"/>
              <a:endCxn id="51" idx="0"/>
            </p:cNvCxnSpPr>
            <p:nvPr/>
          </p:nvCxnSpPr>
          <p:spPr bwMode="auto">
            <a:xfrm>
              <a:off x="7972854" y="4611419"/>
              <a:ext cx="0" cy="20970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3" name="Straight Arrow Connector 454"/>
            <p:cNvCxnSpPr>
              <a:cxnSpLocks noChangeShapeType="1"/>
              <a:endCxn id="48" idx="1"/>
            </p:cNvCxnSpPr>
            <p:nvPr/>
          </p:nvCxnSpPr>
          <p:spPr bwMode="auto">
            <a:xfrm>
              <a:off x="6972758" y="5322712"/>
              <a:ext cx="165655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4" name="Straight Arrow Connector 454"/>
            <p:cNvCxnSpPr>
              <a:cxnSpLocks noChangeShapeType="1"/>
              <a:stCxn id="48" idx="3"/>
              <a:endCxn id="51" idx="1"/>
            </p:cNvCxnSpPr>
            <p:nvPr/>
          </p:nvCxnSpPr>
          <p:spPr bwMode="auto">
            <a:xfrm>
              <a:off x="7576622" y="5322712"/>
              <a:ext cx="17712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85" name="Straight Arrow Connector 454"/>
            <p:cNvCxnSpPr>
              <a:cxnSpLocks noChangeShapeType="1"/>
            </p:cNvCxnSpPr>
            <p:nvPr/>
          </p:nvCxnSpPr>
          <p:spPr bwMode="auto">
            <a:xfrm>
              <a:off x="8194223" y="5331206"/>
              <a:ext cx="20227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86" name="TextBox 79"/>
            <p:cNvSpPr txBox="1">
              <a:spLocks noChangeArrowheads="1"/>
            </p:cNvSpPr>
            <p:nvPr/>
          </p:nvSpPr>
          <p:spPr bwMode="auto">
            <a:xfrm>
              <a:off x="8358777" y="5047492"/>
              <a:ext cx="461666" cy="425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latin typeface="Helvetica" charset="0"/>
                  <a:cs typeface="Helvetica" charset="0"/>
                </a:rPr>
                <a:t>…</a:t>
              </a:r>
            </a:p>
          </p:txBody>
        </p:sp>
        <p:sp>
          <p:nvSpPr>
            <p:cNvPr id="32787" name="TextBox 91"/>
            <p:cNvSpPr txBox="1">
              <a:spLocks noChangeArrowheads="1"/>
            </p:cNvSpPr>
            <p:nvPr/>
          </p:nvSpPr>
          <p:spPr bwMode="auto">
            <a:xfrm>
              <a:off x="6316405" y="6079040"/>
              <a:ext cx="2972361" cy="474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300">
                  <a:latin typeface="Helvetica" charset="0"/>
                  <a:cs typeface="Helvetica" charset="0"/>
                </a:rPr>
                <a:t>Stream processing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0" y="3962400"/>
            <a:ext cx="9144000" cy="28956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Helvetica"/>
              <a:cs typeface="Helvetica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28600" y="2438400"/>
            <a:ext cx="8535988" cy="1409700"/>
          </a:xfrm>
          <a:prstGeom prst="roundRect">
            <a:avLst>
              <a:gd name="adj" fmla="val 10339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0" anchor="ctr"/>
          <a:lstStyle/>
          <a:p>
            <a:pPr algn="ctr">
              <a:defRPr/>
            </a:pPr>
            <a:r>
              <a:rPr lang="en-US" sz="3100" dirty="0">
                <a:latin typeface="Helvetica"/>
                <a:cs typeface="Helvetica"/>
              </a:rPr>
              <a:t>Problem: in MR, the only way to share data across jobs is using stable storage </a:t>
            </a:r>
            <a:br>
              <a:rPr lang="en-US" sz="3100" dirty="0">
                <a:latin typeface="Helvetica"/>
                <a:cs typeface="Helvetica"/>
              </a:rPr>
            </a:br>
            <a:r>
              <a:rPr lang="en-US" sz="3100" dirty="0">
                <a:latin typeface="Helvetica"/>
                <a:cs typeface="Helvetica"/>
              </a:rPr>
              <a:t>(e.g. file system) </a:t>
            </a:r>
            <a:r>
              <a:rPr lang="en-US" sz="31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100" dirty="0">
                <a:latin typeface="Helvetica"/>
                <a:cs typeface="Helvetica"/>
              </a:rPr>
              <a:t> slow!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34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029716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1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Helvetica" charset="0"/>
              </a:rPr>
              <a:t>Examples</a:t>
            </a:r>
          </a:p>
        </p:txBody>
      </p:sp>
      <p:sp>
        <p:nvSpPr>
          <p:cNvPr id="25" name="Can 24"/>
          <p:cNvSpPr/>
          <p:nvPr/>
        </p:nvSpPr>
        <p:spPr>
          <a:xfrm>
            <a:off x="1060450" y="1871663"/>
            <a:ext cx="782638" cy="823912"/>
          </a:xfrm>
          <a:prstGeom prst="can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00">
              <a:latin typeface="Helvetica"/>
              <a:cs typeface="Helvetica"/>
            </a:endParaRPr>
          </a:p>
        </p:txBody>
      </p:sp>
      <p:cxnSp>
        <p:nvCxnSpPr>
          <p:cNvPr id="26" name="Straight Arrow Connector 25"/>
          <p:cNvCxnSpPr>
            <a:stCxn id="25" idx="4"/>
            <a:endCxn id="29" idx="1"/>
          </p:cNvCxnSpPr>
          <p:nvPr/>
        </p:nvCxnSpPr>
        <p:spPr>
          <a:xfrm>
            <a:off x="1843088" y="2284413"/>
            <a:ext cx="53816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381250" y="2060575"/>
            <a:ext cx="909638" cy="447675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200" dirty="0" err="1">
                <a:latin typeface="Helvetica"/>
                <a:cs typeface="Helvetica"/>
              </a:rPr>
              <a:t>iter</a:t>
            </a:r>
            <a:r>
              <a:rPr lang="en-US" sz="2200" dirty="0">
                <a:latin typeface="Helvetica"/>
                <a:cs typeface="Helvetica"/>
              </a:rPr>
              <a:t>. 1</a:t>
            </a:r>
          </a:p>
        </p:txBody>
      </p:sp>
      <p:cxnSp>
        <p:nvCxnSpPr>
          <p:cNvPr id="32" name="Straight Arrow Connector 31"/>
          <p:cNvCxnSpPr>
            <a:stCxn id="29" idx="3"/>
            <a:endCxn id="30" idx="2"/>
          </p:cNvCxnSpPr>
          <p:nvPr/>
        </p:nvCxnSpPr>
        <p:spPr>
          <a:xfrm>
            <a:off x="3290888" y="2284413"/>
            <a:ext cx="496887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9" idx="1"/>
          </p:cNvCxnSpPr>
          <p:nvPr/>
        </p:nvCxnSpPr>
        <p:spPr>
          <a:xfrm flipV="1">
            <a:off x="4573588" y="2284413"/>
            <a:ext cx="538162" cy="476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111750" y="2060575"/>
            <a:ext cx="909638" cy="447675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2200" dirty="0" err="1">
                <a:latin typeface="Helvetica"/>
                <a:cs typeface="Helvetica"/>
              </a:rPr>
              <a:t>iter</a:t>
            </a:r>
            <a:r>
              <a:rPr lang="en-US" sz="2200" dirty="0">
                <a:latin typeface="Helvetica"/>
                <a:cs typeface="Helvetica"/>
              </a:rPr>
              <a:t>. 2</a:t>
            </a:r>
          </a:p>
        </p:txBody>
      </p:sp>
      <p:cxnSp>
        <p:nvCxnSpPr>
          <p:cNvPr id="42" name="Straight Arrow Connector 41"/>
          <p:cNvCxnSpPr>
            <a:stCxn id="39" idx="3"/>
            <a:endCxn id="40" idx="2"/>
          </p:cNvCxnSpPr>
          <p:nvPr/>
        </p:nvCxnSpPr>
        <p:spPr>
          <a:xfrm>
            <a:off x="6021388" y="2284413"/>
            <a:ext cx="496887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286625" y="2289175"/>
            <a:ext cx="53816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802" name="TextBox 43"/>
          <p:cNvSpPr txBox="1">
            <a:spLocks noChangeArrowheads="1"/>
          </p:cNvSpPr>
          <p:nvPr/>
        </p:nvSpPr>
        <p:spPr bwMode="auto">
          <a:xfrm>
            <a:off x="7821613" y="2065338"/>
            <a:ext cx="7270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>
                <a:latin typeface="Helvetica" charset="0"/>
                <a:cs typeface="Helvetica" charset="0"/>
              </a:rPr>
              <a:t>.  .  .</a:t>
            </a:r>
          </a:p>
        </p:txBody>
      </p:sp>
      <p:sp>
        <p:nvSpPr>
          <p:cNvPr id="30" name="Can 29"/>
          <p:cNvSpPr/>
          <p:nvPr/>
        </p:nvSpPr>
        <p:spPr>
          <a:xfrm>
            <a:off x="3787775" y="1871663"/>
            <a:ext cx="782638" cy="823912"/>
          </a:xfrm>
          <a:prstGeom prst="can">
            <a:avLst/>
          </a:prstGeom>
          <a:solidFill>
            <a:srgbClr val="FFFF00"/>
          </a:solidFill>
          <a:ln>
            <a:solidFill>
              <a:srgbClr val="FF6600"/>
            </a:solidFill>
            <a:headEnd type="none" w="med" len="med"/>
            <a:tailEnd type="none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00">
              <a:latin typeface="Helvetica"/>
              <a:cs typeface="Helvetica"/>
            </a:endParaRPr>
          </a:p>
        </p:txBody>
      </p:sp>
      <p:sp>
        <p:nvSpPr>
          <p:cNvPr id="40" name="Can 39"/>
          <p:cNvSpPr/>
          <p:nvPr/>
        </p:nvSpPr>
        <p:spPr>
          <a:xfrm>
            <a:off x="6518275" y="1871663"/>
            <a:ext cx="781050" cy="823912"/>
          </a:xfrm>
          <a:prstGeom prst="can">
            <a:avLst/>
          </a:prstGeom>
          <a:solidFill>
            <a:srgbClr val="FFFF00"/>
          </a:solidFill>
          <a:ln>
            <a:solidFill>
              <a:srgbClr val="FF6600"/>
            </a:solidFill>
            <a:headEnd type="none" w="med" len="med"/>
            <a:tailEnd type="none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00">
              <a:latin typeface="Helvetica"/>
              <a:cs typeface="Helvetica"/>
            </a:endParaRPr>
          </a:p>
        </p:txBody>
      </p:sp>
      <p:sp>
        <p:nvSpPr>
          <p:cNvPr id="33805" name="TextBox 50"/>
          <p:cNvSpPr txBox="1">
            <a:spLocks noChangeArrowheads="1"/>
          </p:cNvSpPr>
          <p:nvPr/>
        </p:nvSpPr>
        <p:spPr bwMode="auto">
          <a:xfrm>
            <a:off x="1060450" y="2705100"/>
            <a:ext cx="8778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latin typeface="Helvetica" charset="0"/>
                <a:cs typeface="Helvetica" charset="0"/>
              </a:rPr>
              <a:t>Input</a:t>
            </a:r>
          </a:p>
        </p:txBody>
      </p:sp>
      <p:sp>
        <p:nvSpPr>
          <p:cNvPr id="33806" name="TextBox 51"/>
          <p:cNvSpPr txBox="1">
            <a:spLocks noChangeArrowheads="1"/>
          </p:cNvSpPr>
          <p:nvPr/>
        </p:nvSpPr>
        <p:spPr bwMode="auto">
          <a:xfrm>
            <a:off x="1682750" y="1447800"/>
            <a:ext cx="884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latin typeface="Helvetica" charset="0"/>
                <a:cs typeface="Helvetica" charset="0"/>
              </a:rPr>
              <a:t>HDFS</a:t>
            </a:r>
            <a:br>
              <a:rPr lang="en-US" sz="2000">
                <a:latin typeface="Helvetica" charset="0"/>
                <a:cs typeface="Helvetica" charset="0"/>
              </a:rPr>
            </a:br>
            <a:r>
              <a:rPr lang="en-US" sz="2000">
                <a:latin typeface="Helvetica" charset="0"/>
                <a:cs typeface="Helvetica" charset="0"/>
              </a:rPr>
              <a:t>read</a:t>
            </a:r>
          </a:p>
        </p:txBody>
      </p:sp>
      <p:sp>
        <p:nvSpPr>
          <p:cNvPr id="33807" name="TextBox 52"/>
          <p:cNvSpPr txBox="1">
            <a:spLocks noChangeArrowheads="1"/>
          </p:cNvSpPr>
          <p:nvPr/>
        </p:nvSpPr>
        <p:spPr bwMode="auto">
          <a:xfrm>
            <a:off x="3062288" y="1447800"/>
            <a:ext cx="884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latin typeface="Helvetica" charset="0"/>
                <a:cs typeface="Helvetica" charset="0"/>
              </a:rPr>
              <a:t>HDFS</a:t>
            </a:r>
            <a:br>
              <a:rPr lang="en-US" sz="2000">
                <a:latin typeface="Helvetica" charset="0"/>
                <a:cs typeface="Helvetica" charset="0"/>
              </a:rPr>
            </a:br>
            <a:r>
              <a:rPr lang="en-US" sz="2000">
                <a:latin typeface="Helvetica" charset="0"/>
                <a:cs typeface="Helvetica" charset="0"/>
              </a:rPr>
              <a:t>write</a:t>
            </a:r>
          </a:p>
        </p:txBody>
      </p:sp>
      <p:sp>
        <p:nvSpPr>
          <p:cNvPr id="33808" name="TextBox 53"/>
          <p:cNvSpPr txBox="1">
            <a:spLocks noChangeArrowheads="1"/>
          </p:cNvSpPr>
          <p:nvPr/>
        </p:nvSpPr>
        <p:spPr bwMode="auto">
          <a:xfrm>
            <a:off x="4413250" y="1447800"/>
            <a:ext cx="884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latin typeface="Helvetica" charset="0"/>
                <a:cs typeface="Helvetica" charset="0"/>
              </a:rPr>
              <a:t>HDFS</a:t>
            </a:r>
            <a:br>
              <a:rPr lang="en-US" sz="2000">
                <a:latin typeface="Helvetica" charset="0"/>
                <a:cs typeface="Helvetica" charset="0"/>
              </a:rPr>
            </a:br>
            <a:r>
              <a:rPr lang="en-US" sz="2000">
                <a:latin typeface="Helvetica" charset="0"/>
                <a:cs typeface="Helvetica" charset="0"/>
              </a:rPr>
              <a:t>read</a:t>
            </a:r>
          </a:p>
        </p:txBody>
      </p:sp>
      <p:sp>
        <p:nvSpPr>
          <p:cNvPr id="33809" name="TextBox 54"/>
          <p:cNvSpPr txBox="1">
            <a:spLocks noChangeArrowheads="1"/>
          </p:cNvSpPr>
          <p:nvPr/>
        </p:nvSpPr>
        <p:spPr bwMode="auto">
          <a:xfrm>
            <a:off x="5792788" y="1447800"/>
            <a:ext cx="884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latin typeface="Helvetica" charset="0"/>
                <a:cs typeface="Helvetica" charset="0"/>
              </a:rPr>
              <a:t>HDFS</a:t>
            </a:r>
            <a:br>
              <a:rPr lang="en-US" sz="2000">
                <a:latin typeface="Helvetica" charset="0"/>
                <a:cs typeface="Helvetica" charset="0"/>
              </a:rPr>
            </a:br>
            <a:r>
              <a:rPr lang="en-US" sz="2000">
                <a:latin typeface="Helvetica" charset="0"/>
                <a:cs typeface="Helvetica" charset="0"/>
              </a:rPr>
              <a:t>write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060450" y="3276600"/>
            <a:ext cx="6170613" cy="2857500"/>
            <a:chOff x="1060824" y="3276600"/>
            <a:chExt cx="6170606" cy="2856949"/>
          </a:xfrm>
        </p:grpSpPr>
        <p:sp>
          <p:nvSpPr>
            <p:cNvPr id="33812" name="TextBox 55"/>
            <p:cNvSpPr txBox="1">
              <a:spLocks noChangeArrowheads="1"/>
            </p:cNvSpPr>
            <p:nvPr/>
          </p:nvSpPr>
          <p:spPr bwMode="auto">
            <a:xfrm>
              <a:off x="1060824" y="5214564"/>
              <a:ext cx="877776" cy="43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200">
                  <a:latin typeface="Helvetica" charset="0"/>
                  <a:cs typeface="Helvetica" charset="0"/>
                </a:rPr>
                <a:t>Input</a:t>
              </a:r>
            </a:p>
          </p:txBody>
        </p:sp>
        <p:cxnSp>
          <p:nvCxnSpPr>
            <p:cNvPr id="57" name="Straight Arrow Connector 56"/>
            <p:cNvCxnSpPr>
              <a:stCxn id="74" idx="3"/>
              <a:endCxn id="66" idx="1"/>
            </p:cNvCxnSpPr>
            <p:nvPr/>
          </p:nvCxnSpPr>
          <p:spPr>
            <a:xfrm flipV="1">
              <a:off x="1622798" y="3565469"/>
              <a:ext cx="1838323" cy="121420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74" idx="3"/>
              <a:endCxn id="67" idx="1"/>
            </p:cNvCxnSpPr>
            <p:nvPr/>
          </p:nvCxnSpPr>
          <p:spPr>
            <a:xfrm flipV="1">
              <a:off x="1622798" y="4392398"/>
              <a:ext cx="1838323" cy="38727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74" idx="3"/>
              <a:endCxn id="68" idx="1"/>
            </p:cNvCxnSpPr>
            <p:nvPr/>
          </p:nvCxnSpPr>
          <p:spPr>
            <a:xfrm>
              <a:off x="1622798" y="4779673"/>
              <a:ext cx="1838323" cy="42378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endCxn id="63" idx="1"/>
            </p:cNvCxnSpPr>
            <p:nvPr/>
          </p:nvCxnSpPr>
          <p:spPr>
            <a:xfrm>
              <a:off x="4950195" y="3565469"/>
              <a:ext cx="56832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endCxn id="64" idx="1"/>
            </p:cNvCxnSpPr>
            <p:nvPr/>
          </p:nvCxnSpPr>
          <p:spPr>
            <a:xfrm>
              <a:off x="4950195" y="4392398"/>
              <a:ext cx="56832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endCxn id="65" idx="1"/>
            </p:cNvCxnSpPr>
            <p:nvPr/>
          </p:nvCxnSpPr>
          <p:spPr>
            <a:xfrm>
              <a:off x="4950195" y="5205041"/>
              <a:ext cx="56832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Folded Corner 62"/>
            <p:cNvSpPr/>
            <p:nvPr/>
          </p:nvSpPr>
          <p:spPr>
            <a:xfrm>
              <a:off x="5518519" y="3276600"/>
              <a:ext cx="493712" cy="579326"/>
            </a:xfrm>
            <a:prstGeom prst="foldedCorner">
              <a:avLst/>
            </a:prstGeom>
            <a:ln>
              <a:solidFill>
                <a:schemeClr val="bg1">
                  <a:lumMod val="75000"/>
                </a:schemeClr>
              </a:solidFill>
              <a:headEnd type="none" w="med" len="med"/>
              <a:tailEnd type="none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200">
                <a:latin typeface="Helvetica"/>
                <a:cs typeface="Helvetica"/>
              </a:endParaRPr>
            </a:p>
          </p:txBody>
        </p:sp>
        <p:sp>
          <p:nvSpPr>
            <p:cNvPr id="64" name="Folded Corner 63"/>
            <p:cNvSpPr/>
            <p:nvPr/>
          </p:nvSpPr>
          <p:spPr>
            <a:xfrm>
              <a:off x="5518519" y="4101941"/>
              <a:ext cx="493712" cy="579326"/>
            </a:xfrm>
            <a:prstGeom prst="foldedCorner">
              <a:avLst/>
            </a:prstGeom>
            <a:ln>
              <a:solidFill>
                <a:srgbClr val="BFBFBF"/>
              </a:solidFill>
              <a:headEnd type="none" w="med" len="med"/>
              <a:tailEnd type="none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200">
                <a:latin typeface="Helvetica"/>
                <a:cs typeface="Helvetica"/>
              </a:endParaRPr>
            </a:p>
          </p:txBody>
        </p:sp>
        <p:sp>
          <p:nvSpPr>
            <p:cNvPr id="65" name="Folded Corner 64"/>
            <p:cNvSpPr/>
            <p:nvPr/>
          </p:nvSpPr>
          <p:spPr>
            <a:xfrm>
              <a:off x="5518519" y="4916172"/>
              <a:ext cx="493712" cy="579325"/>
            </a:xfrm>
            <a:prstGeom prst="foldedCorner">
              <a:avLst/>
            </a:prstGeom>
            <a:ln>
              <a:solidFill>
                <a:srgbClr val="BFBFBF"/>
              </a:solidFill>
              <a:headEnd type="none" w="med" len="med"/>
              <a:tailEnd type="none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200">
                <a:latin typeface="Helvetica"/>
                <a:cs typeface="Helvetica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461121" y="3341675"/>
              <a:ext cx="1489073" cy="44758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2200" dirty="0">
                  <a:latin typeface="Helvetica"/>
                  <a:cs typeface="Helvetica"/>
                </a:rPr>
                <a:t>query 1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461121" y="4168603"/>
              <a:ext cx="1489073" cy="44758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2200" dirty="0">
                  <a:latin typeface="Helvetica"/>
                  <a:cs typeface="Helvetica"/>
                </a:rPr>
                <a:t>query 2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461121" y="4979660"/>
              <a:ext cx="1489073" cy="44758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2200" dirty="0">
                  <a:latin typeface="Helvetica"/>
                  <a:cs typeface="Helvetica"/>
                </a:rPr>
                <a:t>query 3</a:t>
              </a:r>
            </a:p>
          </p:txBody>
        </p:sp>
        <p:sp>
          <p:nvSpPr>
            <p:cNvPr id="33825" name="TextBox 68"/>
            <p:cNvSpPr txBox="1">
              <a:spLocks noChangeArrowheads="1"/>
            </p:cNvSpPr>
            <p:nvPr/>
          </p:nvSpPr>
          <p:spPr bwMode="auto">
            <a:xfrm>
              <a:off x="6043349" y="3330565"/>
              <a:ext cx="1188081" cy="430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200">
                  <a:latin typeface="Helvetica" charset="0"/>
                  <a:cs typeface="Helvetica" charset="0"/>
                </a:rPr>
                <a:t>result 1</a:t>
              </a:r>
            </a:p>
          </p:txBody>
        </p:sp>
        <p:sp>
          <p:nvSpPr>
            <p:cNvPr id="33826" name="TextBox 69"/>
            <p:cNvSpPr txBox="1">
              <a:spLocks noChangeArrowheads="1"/>
            </p:cNvSpPr>
            <p:nvPr/>
          </p:nvSpPr>
          <p:spPr bwMode="auto">
            <a:xfrm>
              <a:off x="6043349" y="4149557"/>
              <a:ext cx="1188081" cy="430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200">
                  <a:latin typeface="Helvetica" charset="0"/>
                  <a:cs typeface="Helvetica" charset="0"/>
                </a:rPr>
                <a:t>result 2</a:t>
              </a:r>
            </a:p>
          </p:txBody>
        </p:sp>
        <p:sp>
          <p:nvSpPr>
            <p:cNvPr id="33827" name="TextBox 70"/>
            <p:cNvSpPr txBox="1">
              <a:spLocks noChangeArrowheads="1"/>
            </p:cNvSpPr>
            <p:nvPr/>
          </p:nvSpPr>
          <p:spPr bwMode="auto">
            <a:xfrm>
              <a:off x="6043349" y="4981246"/>
              <a:ext cx="1188081" cy="430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200">
                  <a:latin typeface="Helvetica" charset="0"/>
                  <a:cs typeface="Helvetica" charset="0"/>
                </a:rPr>
                <a:t>result 3</a:t>
              </a:r>
            </a:p>
          </p:txBody>
        </p:sp>
        <p:cxnSp>
          <p:nvCxnSpPr>
            <p:cNvPr id="72" name="Straight Arrow Connector 71"/>
            <p:cNvCxnSpPr>
              <a:stCxn id="74" idx="3"/>
              <a:endCxn id="33829" idx="1"/>
            </p:cNvCxnSpPr>
            <p:nvPr/>
          </p:nvCxnSpPr>
          <p:spPr>
            <a:xfrm>
              <a:off x="1622798" y="4779673"/>
              <a:ext cx="1838323" cy="113801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829" name="TextBox 72"/>
            <p:cNvSpPr txBox="1">
              <a:spLocks noChangeArrowheads="1"/>
            </p:cNvSpPr>
            <p:nvPr/>
          </p:nvSpPr>
          <p:spPr bwMode="auto">
            <a:xfrm>
              <a:off x="3460817" y="5703420"/>
              <a:ext cx="1488884" cy="430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200">
                  <a:latin typeface="Helvetica" charset="0"/>
                  <a:cs typeface="Helvetica" charset="0"/>
                </a:rPr>
                <a:t>.  .  .</a:t>
              </a:r>
            </a:p>
          </p:txBody>
        </p:sp>
        <p:sp>
          <p:nvSpPr>
            <p:cNvPr id="74" name="Diamond 73"/>
            <p:cNvSpPr/>
            <p:nvPr/>
          </p:nvSpPr>
          <p:spPr>
            <a:xfrm>
              <a:off x="1332287" y="4695551"/>
              <a:ext cx="290512" cy="169830"/>
            </a:xfrm>
            <a:prstGeom prst="diamond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200">
                <a:latin typeface="Helvetica"/>
                <a:cs typeface="Helvetica"/>
              </a:endParaRPr>
            </a:p>
          </p:txBody>
        </p:sp>
        <p:sp>
          <p:nvSpPr>
            <p:cNvPr id="75" name="Can 74"/>
            <p:cNvSpPr/>
            <p:nvPr/>
          </p:nvSpPr>
          <p:spPr>
            <a:xfrm>
              <a:off x="1060824" y="4370177"/>
              <a:ext cx="782637" cy="823753"/>
            </a:xfrm>
            <a:prstGeom prst="can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200">
                <a:latin typeface="Helvetica"/>
                <a:cs typeface="Helvetica"/>
              </a:endParaRPr>
            </a:p>
          </p:txBody>
        </p:sp>
        <p:sp>
          <p:nvSpPr>
            <p:cNvPr id="33832" name="TextBox 75"/>
            <p:cNvSpPr txBox="1">
              <a:spLocks noChangeArrowheads="1"/>
            </p:cNvSpPr>
            <p:nvPr/>
          </p:nvSpPr>
          <p:spPr bwMode="auto">
            <a:xfrm>
              <a:off x="1859127" y="3467063"/>
              <a:ext cx="847831" cy="676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900">
                  <a:latin typeface="Helvetica" charset="0"/>
                  <a:cs typeface="Helvetica" charset="0"/>
                </a:rPr>
                <a:t>HDFS</a:t>
              </a:r>
              <a:br>
                <a:rPr lang="en-US" sz="1900">
                  <a:latin typeface="Helvetica" charset="0"/>
                  <a:cs typeface="Helvetica" charset="0"/>
                </a:rPr>
              </a:br>
              <a:r>
                <a:rPr lang="en-US" sz="1900">
                  <a:latin typeface="Helvetica" charset="0"/>
                  <a:cs typeface="Helvetica" charset="0"/>
                </a:rPr>
                <a:t>read</a:t>
              </a: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304800" y="4233863"/>
            <a:ext cx="8535988" cy="1409700"/>
          </a:xfrm>
          <a:prstGeom prst="roundRect">
            <a:avLst>
              <a:gd name="adj" fmla="val 10339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0" anchor="ctr"/>
          <a:lstStyle/>
          <a:p>
            <a:pPr algn="ctr">
              <a:defRPr/>
            </a:pPr>
            <a:r>
              <a:rPr lang="en-US" sz="3100" dirty="0">
                <a:latin typeface="Helvetica"/>
                <a:cs typeface="Helvetica"/>
              </a:rPr>
              <a:t>Opportunity: DRAM is getting cheaper </a:t>
            </a:r>
            <a:r>
              <a:rPr lang="en-US" sz="3100" dirty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sz="3100" dirty="0">
                <a:latin typeface="Helvetica"/>
                <a:cs typeface="Helvetica"/>
              </a:rPr>
              <a:t>use main memory for intermediate </a:t>
            </a:r>
            <a:br>
              <a:rPr lang="en-US" sz="3100" dirty="0">
                <a:latin typeface="Helvetica"/>
                <a:cs typeface="Helvetica"/>
              </a:rPr>
            </a:br>
            <a:r>
              <a:rPr lang="en-US" sz="3100" dirty="0">
                <a:latin typeface="Helvetica"/>
                <a:cs typeface="Helvetica"/>
              </a:rPr>
              <a:t>results instead of disks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35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173530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4300" y="1384300"/>
            <a:ext cx="7696199" cy="3994898"/>
            <a:chOff x="114301" y="1384300"/>
            <a:chExt cx="7696199" cy="3994898"/>
          </a:xfrm>
        </p:grpSpPr>
        <p:sp>
          <p:nvSpPr>
            <p:cNvPr id="39" name="Rectangle 38"/>
            <p:cNvSpPr/>
            <p:nvPr/>
          </p:nvSpPr>
          <p:spPr>
            <a:xfrm>
              <a:off x="4457700" y="3842753"/>
              <a:ext cx="3352800" cy="890114"/>
            </a:xfrm>
            <a:prstGeom prst="rect">
              <a:avLst/>
            </a:prstGeom>
            <a:solidFill>
              <a:srgbClr val="8EB4E3"/>
            </a:solidFill>
            <a:ln w="12700" cmpd="sng">
              <a:headEnd type="none" w="med" len="med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Gill Sans Light"/>
                </a:rPr>
                <a:t>Velox</a:t>
              </a:r>
              <a:r>
                <a:rPr lang="en-US" sz="3200" dirty="0" smtClean="0">
                  <a:solidFill>
                    <a:schemeClr val="tx1"/>
                  </a:solidFill>
                  <a:latin typeface="Gill Sans Light"/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  <a:latin typeface="Gill Sans Light"/>
                </a:rPr>
                <a:t>Model Serving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14301" y="1384300"/>
              <a:ext cx="7696199" cy="3994898"/>
              <a:chOff x="114301" y="1384300"/>
              <a:chExt cx="7696199" cy="3994898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14301" y="1384300"/>
                <a:ext cx="7696199" cy="3994898"/>
                <a:chOff x="152401" y="1371600"/>
                <a:chExt cx="8839199" cy="3994898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1143000" y="4833098"/>
                  <a:ext cx="6324599" cy="493931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3175" cmpd="sng">
                  <a:solidFill>
                    <a:schemeClr val="bg1">
                      <a:lumMod val="50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3600" dirty="0" smtClean="0">
                    <a:solidFill>
                      <a:schemeClr val="tx1"/>
                    </a:solidFill>
                    <a:latin typeface="Gill Sans Light"/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3614109" y="4720167"/>
                  <a:ext cx="165802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dirty="0" smtClean="0">
                      <a:latin typeface="Gill Sans Light"/>
                      <a:cs typeface="Gill Sans Light"/>
                    </a:rPr>
                    <a:t>Tachyon</a:t>
                  </a:r>
                </a:p>
              </p:txBody>
            </p:sp>
            <p:grpSp>
              <p:nvGrpSpPr>
                <p:cNvPr id="3" name="Group 2"/>
                <p:cNvGrpSpPr/>
                <p:nvPr/>
              </p:nvGrpSpPr>
              <p:grpSpPr>
                <a:xfrm>
                  <a:off x="152401" y="1371600"/>
                  <a:ext cx="8839199" cy="2349501"/>
                  <a:chOff x="152401" y="1371600"/>
                  <a:chExt cx="8839199" cy="2349501"/>
                </a:xfrm>
              </p:grpSpPr>
              <p:sp>
                <p:nvSpPr>
                  <p:cNvPr id="10" name="Rectangle 9"/>
                  <p:cNvSpPr/>
                  <p:nvPr/>
                </p:nvSpPr>
                <p:spPr>
                  <a:xfrm>
                    <a:off x="152401" y="2959100"/>
                    <a:ext cx="1892300" cy="762001"/>
                  </a:xfrm>
                  <a:prstGeom prst="rect">
                    <a:avLst/>
                  </a:prstGeom>
                  <a:solidFill>
                    <a:srgbClr val="8EB4E3"/>
                  </a:solidFill>
                  <a:ln w="12700" cmpd="sng">
                    <a:headEnd type="none" w="med" len="med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>
                      <a:lnSpc>
                        <a:spcPct val="70000"/>
                      </a:lnSpc>
                    </a:pPr>
                    <a:r>
                      <a:rPr lang="en-US" sz="3200" dirty="0" smtClean="0">
                        <a:solidFill>
                          <a:schemeClr val="tx1"/>
                        </a:solidFill>
                        <a:latin typeface="Gill Sans Light"/>
                      </a:rPr>
                      <a:t>Spark</a:t>
                    </a:r>
                  </a:p>
                  <a:p>
                    <a:pPr algn="ctr">
                      <a:lnSpc>
                        <a:spcPct val="70000"/>
                      </a:lnSpc>
                    </a:pPr>
                    <a:r>
                      <a:rPr lang="en-US" sz="3200" dirty="0" smtClean="0">
                        <a:solidFill>
                          <a:schemeClr val="tx1"/>
                        </a:solidFill>
                        <a:latin typeface="Gill Sans Light"/>
                      </a:rPr>
                      <a:t>Streaming</a:t>
                    </a:r>
                  </a:p>
                </p:txBody>
              </p:sp>
              <p:sp>
                <p:nvSpPr>
                  <p:cNvPr id="11" name="Rectangle 10"/>
                  <p:cNvSpPr/>
                  <p:nvPr/>
                </p:nvSpPr>
                <p:spPr>
                  <a:xfrm>
                    <a:off x="2120901" y="2959100"/>
                    <a:ext cx="2070099" cy="762001"/>
                  </a:xfrm>
                  <a:prstGeom prst="rect">
                    <a:avLst/>
                  </a:prstGeom>
                  <a:solidFill>
                    <a:srgbClr val="8EB4E3"/>
                  </a:solidFill>
                  <a:ln w="12700" cmpd="sng">
                    <a:headEnd type="none" w="med" len="med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:r>
                      <a:rPr lang="en-US" sz="3200" dirty="0" err="1" smtClean="0">
                        <a:solidFill>
                          <a:schemeClr val="tx1"/>
                        </a:solidFill>
                        <a:latin typeface="Gill Sans Light"/>
                      </a:rPr>
                      <a:t>SparkSQL</a:t>
                    </a:r>
                    <a:endParaRPr lang="en-US" sz="3200" dirty="0" smtClean="0">
                      <a:solidFill>
                        <a:schemeClr val="tx1"/>
                      </a:solidFill>
                      <a:latin typeface="Gill Sans Light"/>
                    </a:endParaRPr>
                  </a:p>
                </p:txBody>
              </p:sp>
              <p:sp>
                <p:nvSpPr>
                  <p:cNvPr id="16" name="Rectangle 15"/>
                  <p:cNvSpPr/>
                  <p:nvPr/>
                </p:nvSpPr>
                <p:spPr>
                  <a:xfrm>
                    <a:off x="896293" y="2057400"/>
                    <a:ext cx="2069226" cy="825500"/>
                  </a:xfrm>
                  <a:prstGeom prst="rect">
                    <a:avLst/>
                  </a:prstGeom>
                  <a:solidFill>
                    <a:srgbClr val="8EB4E3"/>
                  </a:solidFill>
                  <a:ln w="12700" cmpd="sng">
                    <a:headEnd type="none" w="med" len="med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:r>
                      <a:rPr lang="en-US" sz="3200" dirty="0" err="1" smtClean="0">
                        <a:solidFill>
                          <a:schemeClr val="tx1"/>
                        </a:solidFill>
                        <a:latin typeface="Gill Sans Light"/>
                      </a:rPr>
                      <a:t>BlinkDB</a:t>
                    </a:r>
                    <a:endParaRPr lang="en-US" sz="3200" dirty="0" smtClean="0">
                      <a:solidFill>
                        <a:schemeClr val="tx1"/>
                      </a:solidFill>
                      <a:latin typeface="Gill Sans Light"/>
                    </a:endParaRPr>
                  </a:p>
                </p:txBody>
              </p:sp>
              <p:sp>
                <p:nvSpPr>
                  <p:cNvPr id="18" name="Rectangle 17"/>
                  <p:cNvSpPr/>
                  <p:nvPr/>
                </p:nvSpPr>
                <p:spPr>
                  <a:xfrm flipH="1">
                    <a:off x="4267200" y="2967800"/>
                    <a:ext cx="1664577" cy="749301"/>
                  </a:xfrm>
                  <a:prstGeom prst="rect">
                    <a:avLst/>
                  </a:prstGeom>
                  <a:solidFill>
                    <a:srgbClr val="8EB4E3"/>
                  </a:solidFill>
                  <a:ln w="12700" cmpd="sng">
                    <a:headEnd type="none" w="med" len="med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rIns="0" rtlCol="0" anchor="ctr">
                    <a:noAutofit/>
                  </a:bodyPr>
                  <a:lstStyle/>
                  <a:p>
                    <a:pPr algn="ctr"/>
                    <a:r>
                      <a:rPr lang="en-US" sz="2800" dirty="0" err="1" smtClean="0">
                        <a:solidFill>
                          <a:schemeClr val="tx1"/>
                        </a:solidFill>
                        <a:latin typeface="Gill Sans Light"/>
                      </a:rPr>
                      <a:t>GraphX</a:t>
                    </a:r>
                    <a:endParaRPr lang="en-US" sz="2800" dirty="0" smtClean="0">
                      <a:solidFill>
                        <a:schemeClr val="tx1"/>
                      </a:solidFill>
                      <a:latin typeface="Gill Sans Light"/>
                    </a:endParaRPr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>
                  <a:xfrm>
                    <a:off x="6007974" y="2959100"/>
                    <a:ext cx="2983626" cy="762001"/>
                  </a:xfrm>
                  <a:prstGeom prst="rect">
                    <a:avLst/>
                  </a:prstGeom>
                  <a:solidFill>
                    <a:srgbClr val="8EB4E3"/>
                  </a:solidFill>
                  <a:ln w="12700" cmpd="sng">
                    <a:headEnd type="none" w="med" len="med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:r>
                      <a:rPr lang="en-US" sz="3200" dirty="0" err="1" smtClean="0">
                        <a:solidFill>
                          <a:schemeClr val="tx1"/>
                        </a:solidFill>
                        <a:latin typeface="Gill Sans Light"/>
                      </a:rPr>
                      <a:t>MLlib</a:t>
                    </a:r>
                    <a:endParaRPr lang="en-US" sz="3200" dirty="0" smtClean="0">
                      <a:solidFill>
                        <a:schemeClr val="tx1"/>
                      </a:solidFill>
                      <a:latin typeface="Gill Sans Light"/>
                    </a:endParaRPr>
                  </a:p>
                </p:txBody>
              </p:sp>
              <p:sp>
                <p:nvSpPr>
                  <p:cNvPr id="20" name="Rectangle 19"/>
                  <p:cNvSpPr/>
                  <p:nvPr/>
                </p:nvSpPr>
                <p:spPr>
                  <a:xfrm>
                    <a:off x="5257800" y="2057401"/>
                    <a:ext cx="1447800" cy="825500"/>
                  </a:xfrm>
                  <a:prstGeom prst="rect">
                    <a:avLst/>
                  </a:prstGeom>
                  <a:solidFill>
                    <a:srgbClr val="8EB4E3"/>
                  </a:solidFill>
                  <a:ln w="12700" cmpd="sng">
                    <a:headEnd type="none" w="med" len="med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:r>
                      <a:rPr lang="en-US" sz="3200" dirty="0" err="1" smtClean="0">
                        <a:solidFill>
                          <a:schemeClr val="tx1"/>
                        </a:solidFill>
                        <a:latin typeface="Gill Sans Light"/>
                      </a:rPr>
                      <a:t>MLBase</a:t>
                    </a:r>
                    <a:endParaRPr lang="en-US" sz="3200" dirty="0" smtClean="0">
                      <a:solidFill>
                        <a:schemeClr val="tx1"/>
                      </a:solidFill>
                      <a:latin typeface="Gill Sans Light"/>
                    </a:endParaRPr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6781800" y="2057401"/>
                    <a:ext cx="1447800" cy="825499"/>
                  </a:xfrm>
                  <a:prstGeom prst="rect">
                    <a:avLst/>
                  </a:prstGeom>
                  <a:solidFill>
                    <a:srgbClr val="8EB4E3"/>
                  </a:solidFill>
                  <a:ln w="12700" cmpd="sng">
                    <a:headEnd type="none" w="med" len="med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:r>
                      <a:rPr lang="en-US" sz="3200" dirty="0" err="1" smtClean="0">
                        <a:solidFill>
                          <a:schemeClr val="tx1"/>
                        </a:solidFill>
                        <a:latin typeface="Gill Sans Light"/>
                      </a:rPr>
                      <a:t>SparkR</a:t>
                    </a:r>
                    <a:endParaRPr lang="en-US" sz="3200" dirty="0" smtClean="0">
                      <a:solidFill>
                        <a:schemeClr val="tx1"/>
                      </a:solidFill>
                      <a:latin typeface="Gill Sans Light"/>
                    </a:endParaRPr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>
                  <a:xfrm>
                    <a:off x="152404" y="1371600"/>
                    <a:ext cx="8839196" cy="596900"/>
                  </a:xfrm>
                  <a:prstGeom prst="rect">
                    <a:avLst/>
                  </a:prstGeom>
                  <a:solidFill>
                    <a:srgbClr val="8EB4E3"/>
                  </a:solidFill>
                  <a:ln w="12700" cmpd="sng">
                    <a:headEnd type="none" w="med" len="med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:r>
                      <a:rPr lang="en-US" sz="2800" dirty="0" smtClean="0">
                        <a:solidFill>
                          <a:schemeClr val="tx1"/>
                        </a:solidFill>
                        <a:latin typeface="Gill Sans Light"/>
                      </a:rPr>
                      <a:t>Cancer Genomics</a:t>
                    </a:r>
                    <a:r>
                      <a:rPr lang="en-US" sz="2800" dirty="0">
                        <a:solidFill>
                          <a:schemeClr val="tx1"/>
                        </a:solidFill>
                        <a:latin typeface="Gill Sans Light"/>
                      </a:rPr>
                      <a:t>, Energy Debugging, </a:t>
                    </a:r>
                    <a:r>
                      <a:rPr lang="en-US" sz="2800" dirty="0" smtClean="0">
                        <a:solidFill>
                          <a:schemeClr val="tx1"/>
                        </a:solidFill>
                        <a:latin typeface="Gill Sans Light"/>
                      </a:rPr>
                      <a:t>Smart </a:t>
                    </a:r>
                    <a:r>
                      <a:rPr lang="en-US" sz="2800" dirty="0">
                        <a:solidFill>
                          <a:schemeClr val="tx1"/>
                        </a:solidFill>
                        <a:latin typeface="Gill Sans Light"/>
                      </a:rPr>
                      <a:t>Buildings</a:t>
                    </a:r>
                    <a:endParaRPr lang="en-US" sz="3200" dirty="0" smtClean="0">
                      <a:solidFill>
                        <a:schemeClr val="tx1"/>
                      </a:solidFill>
                      <a:latin typeface="Gill Sans Light"/>
                    </a:endParaRPr>
                  </a:p>
                </p:txBody>
              </p:sp>
            </p:grpSp>
          </p:grpSp>
          <p:sp>
            <p:nvSpPr>
              <p:cNvPr id="41" name="Rectangle 40"/>
              <p:cNvSpPr/>
              <p:nvPr/>
            </p:nvSpPr>
            <p:spPr>
              <a:xfrm>
                <a:off x="2667000" y="2070100"/>
                <a:ext cx="1801654" cy="825500"/>
              </a:xfrm>
              <a:prstGeom prst="rect">
                <a:avLst/>
              </a:prstGeom>
              <a:solidFill>
                <a:srgbClr val="8EB4E3"/>
              </a:solidFill>
              <a:ln w="12700" cmpd="sng">
                <a:headEnd type="none" w="med" len="med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 smtClean="0">
                    <a:solidFill>
                      <a:schemeClr val="tx1"/>
                    </a:solidFill>
                    <a:latin typeface="Gill Sans Light"/>
                  </a:rPr>
                  <a:t>Sample Clean</a:t>
                </a:r>
              </a:p>
            </p:txBody>
          </p:sp>
        </p:grpSp>
      </p:grpSp>
      <p:sp>
        <p:nvSpPr>
          <p:cNvPr id="9" name="Rectangle 8"/>
          <p:cNvSpPr/>
          <p:nvPr/>
        </p:nvSpPr>
        <p:spPr>
          <a:xfrm>
            <a:off x="114300" y="3834286"/>
            <a:ext cx="4229100" cy="890114"/>
          </a:xfrm>
          <a:prstGeom prst="rect">
            <a:avLst/>
          </a:prstGeom>
          <a:solidFill>
            <a:srgbClr val="8EB4E3"/>
          </a:solidFill>
          <a:ln w="12700" cmpd="sng"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Gill Sans Light"/>
              </a:rPr>
              <a:t>Apache Spark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267"/>
            <a:ext cx="8229600" cy="11430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B</a:t>
            </a:r>
            <a:r>
              <a:rPr lang="en-US" dirty="0" smtClean="0"/>
              <a:t>erkeley </a:t>
            </a:r>
            <a:r>
              <a:rPr lang="en-US" dirty="0" smtClean="0">
                <a:solidFill>
                  <a:srgbClr val="4F81BD"/>
                </a:solidFill>
              </a:rPr>
              <a:t>D</a:t>
            </a:r>
            <a:r>
              <a:rPr lang="en-US" dirty="0" smtClean="0"/>
              <a:t>ata </a:t>
            </a:r>
            <a:r>
              <a:rPr lang="en-US" dirty="0" smtClean="0">
                <a:solidFill>
                  <a:srgbClr val="4F81BD"/>
                </a:solidFill>
              </a:rPr>
              <a:t>A</a:t>
            </a:r>
            <a:r>
              <a:rPr lang="en-US" dirty="0" smtClean="0"/>
              <a:t>nalytics </a:t>
            </a:r>
            <a:r>
              <a:rPr lang="en-US" dirty="0" smtClean="0">
                <a:solidFill>
                  <a:srgbClr val="4F81BD"/>
                </a:solidFill>
              </a:rPr>
              <a:t>S</a:t>
            </a:r>
            <a:r>
              <a:rPr lang="en-US" dirty="0" smtClean="0"/>
              <a:t>tack</a:t>
            </a:r>
            <a:br>
              <a:rPr lang="en-US" dirty="0" smtClean="0"/>
            </a:br>
            <a:r>
              <a:rPr lang="en-US" sz="3600" dirty="0" smtClean="0"/>
              <a:t>(open source software)</a:t>
            </a:r>
            <a:endParaRPr lang="en-US" sz="4800" dirty="0"/>
          </a:p>
        </p:txBody>
      </p:sp>
      <p:sp>
        <p:nvSpPr>
          <p:cNvPr id="17" name="TextBox 16"/>
          <p:cNvSpPr txBox="1"/>
          <p:nvPr/>
        </p:nvSpPr>
        <p:spPr>
          <a:xfrm>
            <a:off x="9690100" y="29210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304" y="4845798"/>
            <a:ext cx="7696196" cy="1219200"/>
          </a:xfrm>
          <a:prstGeom prst="rect">
            <a:avLst/>
          </a:prstGeom>
          <a:solidFill>
            <a:srgbClr val="D9D9D9"/>
          </a:solidFill>
          <a:ln w="12700" cmpd="sng"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76828" y="5418667"/>
            <a:ext cx="2204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Gill Sans Light"/>
                <a:cs typeface="Gill Sans Light"/>
              </a:rPr>
              <a:t>HDFS, S3, …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14300" y="6157017"/>
            <a:ext cx="3781754" cy="548583"/>
          </a:xfrm>
          <a:prstGeom prst="rect">
            <a:avLst/>
          </a:prstGeom>
          <a:solidFill>
            <a:srgbClr val="8EB4E3"/>
          </a:solidFill>
          <a:ln w="12700" cmpd="sng"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Gill Sans Light"/>
              </a:rPr>
              <a:t>Apache Mesos</a:t>
            </a:r>
            <a:endParaRPr lang="en-US" sz="3600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924300" y="6157017"/>
            <a:ext cx="3848100" cy="548583"/>
          </a:xfrm>
          <a:prstGeom prst="rect">
            <a:avLst/>
          </a:prstGeom>
          <a:solidFill>
            <a:srgbClr val="D9D9D9"/>
          </a:solidFill>
          <a:ln w="12700" cmpd="sng"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Gill Sans Light"/>
              </a:rPr>
              <a:t>Yarn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810500" y="6083300"/>
            <a:ext cx="1369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Gill Sans Light"/>
                <a:cs typeface="Gill Sans Light"/>
              </a:rPr>
              <a:t>Resource</a:t>
            </a:r>
          </a:p>
          <a:p>
            <a:pPr algn="ctr"/>
            <a:r>
              <a:rPr lang="en-US" sz="1800" dirty="0" smtClean="0">
                <a:latin typeface="Gill Sans Light"/>
                <a:cs typeface="Gill Sans Light"/>
              </a:rPr>
              <a:t>Virtualization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018393" y="5181600"/>
            <a:ext cx="877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Gill Sans Light"/>
                <a:cs typeface="Gill Sans Light"/>
              </a:rPr>
              <a:t>Storage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892552" y="3962400"/>
            <a:ext cx="1129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Gill Sans Light"/>
                <a:cs typeface="Gill Sans Light"/>
              </a:rPr>
              <a:t>Processing</a:t>
            </a:r>
          </a:p>
          <a:p>
            <a:pPr algn="ctr"/>
            <a:r>
              <a:rPr lang="en-US" sz="1800" dirty="0" smtClean="0">
                <a:latin typeface="Gill Sans Light"/>
                <a:cs typeface="Gill Sans Light"/>
              </a:rPr>
              <a:t>Engine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934261" y="2514600"/>
            <a:ext cx="1198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Gill Sans Light"/>
                <a:cs typeface="Gill Sans Light"/>
              </a:rPr>
              <a:t>Access and</a:t>
            </a:r>
          </a:p>
          <a:p>
            <a:pPr algn="ctr"/>
            <a:r>
              <a:rPr lang="en-US" sz="1800" dirty="0" smtClean="0">
                <a:latin typeface="Gill Sans Light"/>
                <a:cs typeface="Gill Sans Light"/>
              </a:rPr>
              <a:t>Interfaces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054328" y="1371600"/>
            <a:ext cx="961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Gill Sans Light"/>
                <a:cs typeface="Gill Sans Light"/>
              </a:rPr>
              <a:t>In-house</a:t>
            </a:r>
          </a:p>
          <a:p>
            <a:pPr algn="ctr"/>
            <a:r>
              <a:rPr lang="en-US" sz="1800" dirty="0" smtClean="0">
                <a:latin typeface="Gill Sans Light"/>
                <a:cs typeface="Gill Sans Light"/>
              </a:rPr>
              <a:t>Apps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193800" y="4845798"/>
            <a:ext cx="5506763" cy="4939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 cmpd="sng">
            <a:solidFill>
              <a:schemeClr val="bg1">
                <a:lumMod val="50000"/>
              </a:schemeClr>
            </a:solidFill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Gill Sans Light"/>
              </a:rPr>
              <a:t>Tachyon</a:t>
            </a:r>
          </a:p>
        </p:txBody>
      </p:sp>
      <p:sp>
        <p:nvSpPr>
          <p:cNvPr id="31" name="Oval 30"/>
          <p:cNvSpPr/>
          <p:nvPr/>
        </p:nvSpPr>
        <p:spPr>
          <a:xfrm>
            <a:off x="685800" y="3962400"/>
            <a:ext cx="3134055" cy="7383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17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3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 bwMode="auto">
          <a:xfrm>
            <a:off x="4339026" y="836204"/>
            <a:ext cx="4700646" cy="490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0" b="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1"/>
                </a:solidFill>
                <a:latin typeface="Corbe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endParaRPr lang="en-US" sz="7200" dirty="0" smtClean="0"/>
          </a:p>
          <a:p>
            <a:r>
              <a:rPr lang="en-US" sz="7200" dirty="0" smtClean="0"/>
              <a:t>In-Memory</a:t>
            </a:r>
          </a:p>
          <a:p>
            <a:r>
              <a:rPr lang="en-US" sz="7200" dirty="0" smtClean="0"/>
              <a:t>Dataflow</a:t>
            </a:r>
          </a:p>
          <a:p>
            <a:r>
              <a:rPr lang="en-US" sz="7200" dirty="0" smtClean="0"/>
              <a:t>System</a:t>
            </a:r>
            <a:endParaRPr lang="en-US" sz="7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048000"/>
            <a:ext cx="2786061" cy="14858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6044624"/>
            <a:ext cx="845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M. </a:t>
            </a:r>
            <a:r>
              <a:rPr lang="en-US" sz="1600" dirty="0" err="1" smtClean="0"/>
              <a:t>Zaharia</a:t>
            </a:r>
            <a:r>
              <a:rPr lang="en-US" sz="1600" dirty="0" smtClean="0"/>
              <a:t>, M. </a:t>
            </a:r>
            <a:r>
              <a:rPr lang="en-US" sz="1600" dirty="0" err="1" smtClean="0"/>
              <a:t>Choudhury</a:t>
            </a:r>
            <a:r>
              <a:rPr lang="en-US" sz="1600" dirty="0" smtClean="0"/>
              <a:t>, M. Franklin, I. Stoica, S. Shenker, “Spark: Cluster Computing with Working Sets, USENIX </a:t>
            </a:r>
            <a:r>
              <a:rPr lang="en-US" sz="1600" dirty="0" err="1" smtClean="0"/>
              <a:t>HotCloud</a:t>
            </a:r>
            <a:r>
              <a:rPr lang="en-US" sz="1600" dirty="0" smtClean="0"/>
              <a:t>, 2010.</a:t>
            </a:r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1600200" y="399872"/>
            <a:ext cx="64008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“It’s only September but it’s already clear </a:t>
            </a:r>
            <a:r>
              <a:rPr lang="en-US" dirty="0" smtClean="0"/>
              <a:t>     that </a:t>
            </a:r>
            <a:r>
              <a:rPr lang="en-US" dirty="0"/>
              <a:t>2014 will be the year of Apache Spark</a:t>
            </a:r>
            <a:r>
              <a:rPr lang="en-US" dirty="0" smtClean="0"/>
              <a:t>”</a:t>
            </a:r>
            <a:endParaRPr lang="en-US" dirty="0"/>
          </a:p>
          <a:p>
            <a:pPr algn="r"/>
            <a:r>
              <a:rPr lang="en-US" dirty="0"/>
              <a:t>	</a:t>
            </a:r>
            <a:r>
              <a:rPr lang="en-US" dirty="0" smtClean="0"/>
              <a:t>	--  Datanami, 9/15/14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060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0"/>
            <a:ext cx="8610600" cy="1141525"/>
          </a:xfrm>
        </p:spPr>
        <p:txBody>
          <a:bodyPr/>
          <a:lstStyle/>
          <a:p>
            <a:r>
              <a:rPr lang="en-US" sz="4800" dirty="0" smtClean="0"/>
              <a:t>Iteration in Map-Reduce</a:t>
            </a:r>
            <a:endParaRPr lang="en-US" sz="4800" dirty="0"/>
          </a:p>
        </p:txBody>
      </p:sp>
      <p:grpSp>
        <p:nvGrpSpPr>
          <p:cNvPr id="1050" name="Group 1049"/>
          <p:cNvGrpSpPr/>
          <p:nvPr/>
        </p:nvGrpSpPr>
        <p:grpSpPr>
          <a:xfrm>
            <a:off x="690774" y="3013938"/>
            <a:ext cx="886631" cy="1842095"/>
            <a:chOff x="75070" y="2925434"/>
            <a:chExt cx="886631" cy="1842095"/>
          </a:xfrm>
        </p:grpSpPr>
        <p:grpSp>
          <p:nvGrpSpPr>
            <p:cNvPr id="1051" name="Group 1050"/>
            <p:cNvGrpSpPr/>
            <p:nvPr/>
          </p:nvGrpSpPr>
          <p:grpSpPr>
            <a:xfrm>
              <a:off x="259801" y="3583630"/>
              <a:ext cx="701900" cy="1183899"/>
              <a:chOff x="387467" y="3176719"/>
              <a:chExt cx="701900" cy="1661923"/>
            </a:xfrm>
          </p:grpSpPr>
          <p:sp>
            <p:nvSpPr>
              <p:cNvPr id="1053" name="Can 1052"/>
              <p:cNvSpPr/>
              <p:nvPr/>
            </p:nvSpPr>
            <p:spPr>
              <a:xfrm>
                <a:off x="387467" y="3176719"/>
                <a:ext cx="577307" cy="744446"/>
              </a:xfrm>
              <a:prstGeom prst="can">
                <a:avLst/>
              </a:prstGeom>
              <a:ln>
                <a:headEnd type="none" w="med" len="med"/>
                <a:tailEnd type="none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2000" baseline="-25000" dirty="0" smtClean="0">
                  <a:latin typeface="Gill Sans Light"/>
                  <a:cs typeface="Gill Sans Light"/>
                </a:endParaRPr>
              </a:p>
            </p:txBody>
          </p:sp>
          <p:sp>
            <p:nvSpPr>
              <p:cNvPr id="1054" name="Can 1053"/>
              <p:cNvSpPr/>
              <p:nvPr/>
            </p:nvSpPr>
            <p:spPr>
              <a:xfrm>
                <a:off x="512060" y="3624492"/>
                <a:ext cx="577307" cy="767539"/>
              </a:xfrm>
              <a:prstGeom prst="can">
                <a:avLst/>
              </a:prstGeom>
              <a:ln>
                <a:headEnd type="none" w="med" len="med"/>
                <a:tailEnd type="none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2000" baseline="-25000" dirty="0" smtClean="0">
                  <a:latin typeface="Gill Sans Light"/>
                  <a:cs typeface="Gill Sans Light"/>
                </a:endParaRPr>
              </a:p>
            </p:txBody>
          </p:sp>
          <p:sp>
            <p:nvSpPr>
              <p:cNvPr id="1055" name="Can 1054"/>
              <p:cNvSpPr/>
              <p:nvPr/>
            </p:nvSpPr>
            <p:spPr>
              <a:xfrm>
                <a:off x="387467" y="4127039"/>
                <a:ext cx="577307" cy="711603"/>
              </a:xfrm>
              <a:prstGeom prst="can">
                <a:avLst/>
              </a:prstGeom>
              <a:ln>
                <a:headEnd type="none" w="med" len="med"/>
                <a:tailEnd type="none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2000" baseline="-25000" dirty="0" smtClean="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1052" name="TextBox 1051"/>
            <p:cNvSpPr txBox="1"/>
            <p:nvPr/>
          </p:nvSpPr>
          <p:spPr>
            <a:xfrm>
              <a:off x="75070" y="2925434"/>
              <a:ext cx="8866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latin typeface="Gill Sans Light"/>
                  <a:cs typeface="Gill Sans Light"/>
                </a:rPr>
                <a:t>Training</a:t>
              </a:r>
            </a:p>
            <a:p>
              <a:pPr algn="ctr"/>
              <a:r>
                <a:rPr lang="en-US" dirty="0" smtClean="0">
                  <a:latin typeface="Gill Sans Light"/>
                  <a:cs typeface="Gill Sans Light"/>
                </a:rPr>
                <a:t>Data</a:t>
              </a:r>
              <a:endParaRPr lang="en-US" sz="1800" dirty="0" smtClean="0">
                <a:latin typeface="Gill Sans Light"/>
                <a:cs typeface="Gill Sans Light"/>
              </a:endParaRPr>
            </a:p>
          </p:txBody>
        </p:sp>
      </p:grpSp>
      <p:grpSp>
        <p:nvGrpSpPr>
          <p:cNvPr id="1056" name="Group 1055"/>
          <p:cNvGrpSpPr/>
          <p:nvPr/>
        </p:nvGrpSpPr>
        <p:grpSpPr>
          <a:xfrm>
            <a:off x="3081049" y="1277987"/>
            <a:ext cx="3149613" cy="1976849"/>
            <a:chOff x="2465345" y="1189483"/>
            <a:chExt cx="3149613" cy="1976849"/>
          </a:xfrm>
        </p:grpSpPr>
        <p:sp>
          <p:nvSpPr>
            <p:cNvPr id="1057" name="TextBox 1056"/>
            <p:cNvSpPr txBox="1"/>
            <p:nvPr/>
          </p:nvSpPr>
          <p:spPr>
            <a:xfrm>
              <a:off x="2531446" y="1332356"/>
              <a:ext cx="5810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latin typeface="Gill Sans Light"/>
                  <a:cs typeface="Gill Sans Light"/>
                </a:rPr>
                <a:t>Map</a:t>
              </a:r>
            </a:p>
          </p:txBody>
        </p:sp>
        <p:sp>
          <p:nvSpPr>
            <p:cNvPr id="1058" name="TextBox 1057"/>
            <p:cNvSpPr txBox="1"/>
            <p:nvPr/>
          </p:nvSpPr>
          <p:spPr>
            <a:xfrm>
              <a:off x="3645726" y="1332356"/>
              <a:ext cx="8652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latin typeface="Gill Sans Light"/>
                  <a:cs typeface="Gill Sans Light"/>
                </a:rPr>
                <a:t>Reduce</a:t>
              </a:r>
            </a:p>
          </p:txBody>
        </p:sp>
        <p:sp>
          <p:nvSpPr>
            <p:cNvPr id="1059" name="TextBox 1058"/>
            <p:cNvSpPr txBox="1"/>
            <p:nvPr/>
          </p:nvSpPr>
          <p:spPr>
            <a:xfrm>
              <a:off x="4688878" y="1189483"/>
              <a:ext cx="9260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Gill Sans Light"/>
                  <a:cs typeface="Gill Sans Light"/>
                </a:rPr>
                <a:t>Learned</a:t>
              </a:r>
            </a:p>
            <a:p>
              <a:pPr algn="ctr"/>
              <a:r>
                <a:rPr lang="en-US" sz="1800" dirty="0" smtClean="0">
                  <a:latin typeface="Gill Sans Light"/>
                  <a:cs typeface="Gill Sans Light"/>
                </a:rPr>
                <a:t>Model</a:t>
              </a:r>
            </a:p>
          </p:txBody>
        </p:sp>
        <p:grpSp>
          <p:nvGrpSpPr>
            <p:cNvPr id="1060" name="Group 1059"/>
            <p:cNvGrpSpPr/>
            <p:nvPr/>
          </p:nvGrpSpPr>
          <p:grpSpPr>
            <a:xfrm>
              <a:off x="2465345" y="1835814"/>
              <a:ext cx="3085965" cy="1330518"/>
              <a:chOff x="1627784" y="1832290"/>
              <a:chExt cx="3085965" cy="1330518"/>
            </a:xfrm>
          </p:grpSpPr>
          <p:cxnSp>
            <p:nvCxnSpPr>
              <p:cNvPr id="1061" name="Straight Arrow Connector 1060"/>
              <p:cNvCxnSpPr>
                <a:stCxn id="1105" idx="2"/>
              </p:cNvCxnSpPr>
              <p:nvPr/>
            </p:nvCxnSpPr>
            <p:spPr>
              <a:xfrm>
                <a:off x="2465342" y="2044686"/>
                <a:ext cx="641102" cy="3137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2" name="Straight Arrow Connector 1061"/>
              <p:cNvCxnSpPr>
                <a:stCxn id="1097" idx="2"/>
                <a:endCxn id="1084" idx="2"/>
              </p:cNvCxnSpPr>
              <p:nvPr/>
            </p:nvCxnSpPr>
            <p:spPr>
              <a:xfrm>
                <a:off x="2465342" y="2497549"/>
                <a:ext cx="641103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3" name="Straight Arrow Connector 1062"/>
              <p:cNvCxnSpPr>
                <a:stCxn id="1089" idx="2"/>
              </p:cNvCxnSpPr>
              <p:nvPr/>
            </p:nvCxnSpPr>
            <p:spPr>
              <a:xfrm flipV="1">
                <a:off x="2465342" y="2636636"/>
                <a:ext cx="641102" cy="3137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4" name="Straight Arrow Connector 1063"/>
              <p:cNvCxnSpPr>
                <a:stCxn id="1105" idx="2"/>
                <a:endCxn id="1083" idx="2"/>
              </p:cNvCxnSpPr>
              <p:nvPr/>
            </p:nvCxnSpPr>
            <p:spPr>
              <a:xfrm>
                <a:off x="2465342" y="2044686"/>
                <a:ext cx="641103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5" name="Straight Arrow Connector 1064"/>
              <p:cNvCxnSpPr>
                <a:stCxn id="1097" idx="2"/>
                <a:endCxn id="1083" idx="2"/>
              </p:cNvCxnSpPr>
              <p:nvPr/>
            </p:nvCxnSpPr>
            <p:spPr>
              <a:xfrm flipV="1">
                <a:off x="2465342" y="2044687"/>
                <a:ext cx="641103" cy="4528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6" name="Straight Arrow Connector 1065"/>
              <p:cNvCxnSpPr>
                <a:stCxn id="1097" idx="2"/>
                <a:endCxn id="1085" idx="2"/>
              </p:cNvCxnSpPr>
              <p:nvPr/>
            </p:nvCxnSpPr>
            <p:spPr>
              <a:xfrm>
                <a:off x="2465342" y="2497549"/>
                <a:ext cx="641103" cy="45286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7" name="Straight Arrow Connector 1066"/>
              <p:cNvCxnSpPr>
                <a:stCxn id="1089" idx="2"/>
              </p:cNvCxnSpPr>
              <p:nvPr/>
            </p:nvCxnSpPr>
            <p:spPr>
              <a:xfrm flipV="1">
                <a:off x="2465342" y="2188057"/>
                <a:ext cx="641102" cy="7623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8" name="Straight Arrow Connector 1067"/>
              <p:cNvCxnSpPr>
                <a:stCxn id="1089" idx="2"/>
                <a:endCxn id="1085" idx="2"/>
              </p:cNvCxnSpPr>
              <p:nvPr/>
            </p:nvCxnSpPr>
            <p:spPr>
              <a:xfrm>
                <a:off x="2465342" y="2950412"/>
                <a:ext cx="64110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9" name="Straight Arrow Connector 1068"/>
              <p:cNvCxnSpPr>
                <a:stCxn id="1105" idx="2"/>
              </p:cNvCxnSpPr>
              <p:nvPr/>
            </p:nvCxnSpPr>
            <p:spPr>
              <a:xfrm>
                <a:off x="2465342" y="2044686"/>
                <a:ext cx="641103" cy="7765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70" name="Group 1069"/>
              <p:cNvGrpSpPr/>
              <p:nvPr/>
            </p:nvGrpSpPr>
            <p:grpSpPr>
              <a:xfrm>
                <a:off x="1627784" y="1832290"/>
                <a:ext cx="837558" cy="424793"/>
                <a:chOff x="1495907" y="3073809"/>
                <a:chExt cx="837558" cy="596312"/>
              </a:xfrm>
            </p:grpSpPr>
            <p:sp>
              <p:nvSpPr>
                <p:cNvPr id="1105" name="Rectangle 1104"/>
                <p:cNvSpPr/>
                <p:nvPr/>
              </p:nvSpPr>
              <p:spPr>
                <a:xfrm rot="16200000">
                  <a:off x="1616530" y="2953186"/>
                  <a:ext cx="596312" cy="837558"/>
                </a:xfrm>
                <a:prstGeom prst="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106" name="Pentagon 1105"/>
                <p:cNvSpPr/>
                <p:nvPr/>
              </p:nvSpPr>
              <p:spPr>
                <a:xfrm>
                  <a:off x="1923960" y="3116248"/>
                  <a:ext cx="372819" cy="139987"/>
                </a:xfrm>
                <a:prstGeom prst="homePlate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07" name="Group 1106"/>
                <p:cNvGrpSpPr/>
                <p:nvPr/>
              </p:nvGrpSpPr>
              <p:grpSpPr>
                <a:xfrm>
                  <a:off x="1562008" y="3137047"/>
                  <a:ext cx="214997" cy="469834"/>
                  <a:chOff x="701340" y="1838150"/>
                  <a:chExt cx="906851" cy="1275558"/>
                </a:xfrm>
              </p:grpSpPr>
              <p:sp>
                <p:nvSpPr>
                  <p:cNvPr id="1110" name="Rounded Rectangle 1109"/>
                  <p:cNvSpPr/>
                  <p:nvPr/>
                </p:nvSpPr>
                <p:spPr>
                  <a:xfrm>
                    <a:off x="701340" y="1838150"/>
                    <a:ext cx="906851" cy="323586"/>
                  </a:xfrm>
                  <a:prstGeom prst="roundRect">
                    <a:avLst/>
                  </a:prstGeom>
                  <a:ln>
                    <a:headEnd type="none" w="med" len="med"/>
                    <a:tailEnd type="none"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1111" name="Rounded Rectangle 1110"/>
                  <p:cNvSpPr/>
                  <p:nvPr/>
                </p:nvSpPr>
                <p:spPr>
                  <a:xfrm>
                    <a:off x="701340" y="2314136"/>
                    <a:ext cx="906851" cy="323586"/>
                  </a:xfrm>
                  <a:prstGeom prst="roundRect">
                    <a:avLst/>
                  </a:prstGeom>
                  <a:ln>
                    <a:headEnd type="none" w="med" len="med"/>
                    <a:tailEnd type="none"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1112" name="Rounded Rectangle 1111"/>
                  <p:cNvSpPr/>
                  <p:nvPr/>
                </p:nvSpPr>
                <p:spPr>
                  <a:xfrm>
                    <a:off x="701340" y="2790122"/>
                    <a:ext cx="906851" cy="323586"/>
                  </a:xfrm>
                  <a:prstGeom prst="roundRect">
                    <a:avLst/>
                  </a:prstGeom>
                  <a:ln>
                    <a:headEnd type="none" w="med" len="med"/>
                    <a:tailEnd type="none"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Gill Sans Light"/>
                      <a:cs typeface="Gill Sans Light"/>
                    </a:endParaRPr>
                  </a:p>
                </p:txBody>
              </p:sp>
            </p:grpSp>
            <p:sp>
              <p:nvSpPr>
                <p:cNvPr id="1108" name="Pentagon 1107"/>
                <p:cNvSpPr/>
                <p:nvPr/>
              </p:nvSpPr>
              <p:spPr>
                <a:xfrm>
                  <a:off x="1923959" y="3303785"/>
                  <a:ext cx="372819" cy="139987"/>
                </a:xfrm>
                <a:prstGeom prst="homePlate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9" name="Pentagon 1108"/>
                <p:cNvSpPr/>
                <p:nvPr/>
              </p:nvSpPr>
              <p:spPr>
                <a:xfrm>
                  <a:off x="1923960" y="3491323"/>
                  <a:ext cx="372819" cy="139987"/>
                </a:xfrm>
                <a:prstGeom prst="homePlate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1" name="Group 1070"/>
              <p:cNvGrpSpPr/>
              <p:nvPr/>
            </p:nvGrpSpPr>
            <p:grpSpPr>
              <a:xfrm>
                <a:off x="1627786" y="2285153"/>
                <a:ext cx="837556" cy="424793"/>
                <a:chOff x="1495909" y="3709525"/>
                <a:chExt cx="837556" cy="596312"/>
              </a:xfrm>
            </p:grpSpPr>
            <p:sp>
              <p:nvSpPr>
                <p:cNvPr id="1097" name="Rectangle 1096"/>
                <p:cNvSpPr/>
                <p:nvPr/>
              </p:nvSpPr>
              <p:spPr>
                <a:xfrm rot="16200000">
                  <a:off x="1616531" y="3588903"/>
                  <a:ext cx="596312" cy="837556"/>
                </a:xfrm>
                <a:prstGeom prst="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  <p:grpSp>
              <p:nvGrpSpPr>
                <p:cNvPr id="1098" name="Group 1097"/>
                <p:cNvGrpSpPr/>
                <p:nvPr/>
              </p:nvGrpSpPr>
              <p:grpSpPr>
                <a:xfrm>
                  <a:off x="1562009" y="3772763"/>
                  <a:ext cx="214997" cy="469834"/>
                  <a:chOff x="708166" y="3573020"/>
                  <a:chExt cx="906851" cy="1275558"/>
                </a:xfrm>
              </p:grpSpPr>
              <p:sp>
                <p:nvSpPr>
                  <p:cNvPr id="1102" name="Rounded Rectangle 1101"/>
                  <p:cNvSpPr/>
                  <p:nvPr/>
                </p:nvSpPr>
                <p:spPr>
                  <a:xfrm>
                    <a:off x="708166" y="3573020"/>
                    <a:ext cx="906851" cy="323586"/>
                  </a:xfrm>
                  <a:prstGeom prst="roundRect">
                    <a:avLst/>
                  </a:prstGeom>
                  <a:ln>
                    <a:headEnd type="none" w="med" len="med"/>
                    <a:tailEnd type="none"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1103" name="Rounded Rectangle 1102"/>
                  <p:cNvSpPr/>
                  <p:nvPr/>
                </p:nvSpPr>
                <p:spPr>
                  <a:xfrm>
                    <a:off x="708166" y="4049006"/>
                    <a:ext cx="906851" cy="323586"/>
                  </a:xfrm>
                  <a:prstGeom prst="roundRect">
                    <a:avLst/>
                  </a:prstGeom>
                  <a:ln>
                    <a:headEnd type="none" w="med" len="med"/>
                    <a:tailEnd type="none"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1104" name="Rounded Rectangle 1103"/>
                  <p:cNvSpPr/>
                  <p:nvPr/>
                </p:nvSpPr>
                <p:spPr>
                  <a:xfrm>
                    <a:off x="708166" y="4524992"/>
                    <a:ext cx="906851" cy="323586"/>
                  </a:xfrm>
                  <a:prstGeom prst="roundRect">
                    <a:avLst/>
                  </a:prstGeom>
                  <a:ln>
                    <a:headEnd type="none" w="med" len="med"/>
                    <a:tailEnd type="none"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Gill Sans Light"/>
                      <a:cs typeface="Gill Sans Light"/>
                    </a:endParaRPr>
                  </a:p>
                </p:txBody>
              </p:sp>
            </p:grpSp>
            <p:sp>
              <p:nvSpPr>
                <p:cNvPr id="1099" name="Pentagon 1098"/>
                <p:cNvSpPr/>
                <p:nvPr/>
              </p:nvSpPr>
              <p:spPr>
                <a:xfrm>
                  <a:off x="1923961" y="3751964"/>
                  <a:ext cx="372819" cy="139987"/>
                </a:xfrm>
                <a:prstGeom prst="homePlate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0" name="Pentagon 1099"/>
                <p:cNvSpPr/>
                <p:nvPr/>
              </p:nvSpPr>
              <p:spPr>
                <a:xfrm>
                  <a:off x="1923960" y="3939501"/>
                  <a:ext cx="372819" cy="139987"/>
                </a:xfrm>
                <a:prstGeom prst="homePlate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1" name="Pentagon 1100"/>
                <p:cNvSpPr/>
                <p:nvPr/>
              </p:nvSpPr>
              <p:spPr>
                <a:xfrm>
                  <a:off x="1923961" y="4127039"/>
                  <a:ext cx="372819" cy="139987"/>
                </a:xfrm>
                <a:prstGeom prst="homePlate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2" name="Group 1071"/>
              <p:cNvGrpSpPr/>
              <p:nvPr/>
            </p:nvGrpSpPr>
            <p:grpSpPr>
              <a:xfrm>
                <a:off x="1627784" y="2738016"/>
                <a:ext cx="837558" cy="424792"/>
                <a:chOff x="1495907" y="4345241"/>
                <a:chExt cx="837558" cy="596311"/>
              </a:xfrm>
            </p:grpSpPr>
            <p:sp>
              <p:nvSpPr>
                <p:cNvPr id="1089" name="Rectangle 1088"/>
                <p:cNvSpPr/>
                <p:nvPr/>
              </p:nvSpPr>
              <p:spPr>
                <a:xfrm rot="16200000">
                  <a:off x="1616530" y="4224618"/>
                  <a:ext cx="596311" cy="837558"/>
                </a:xfrm>
                <a:prstGeom prst="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  <p:grpSp>
              <p:nvGrpSpPr>
                <p:cNvPr id="1090" name="Group 1089"/>
                <p:cNvGrpSpPr/>
                <p:nvPr/>
              </p:nvGrpSpPr>
              <p:grpSpPr>
                <a:xfrm>
                  <a:off x="1562011" y="4408480"/>
                  <a:ext cx="214997" cy="469833"/>
                  <a:chOff x="714992" y="5289983"/>
                  <a:chExt cx="906851" cy="1275558"/>
                </a:xfrm>
              </p:grpSpPr>
              <p:sp>
                <p:nvSpPr>
                  <p:cNvPr id="1094" name="Rounded Rectangle 1093"/>
                  <p:cNvSpPr/>
                  <p:nvPr/>
                </p:nvSpPr>
                <p:spPr>
                  <a:xfrm>
                    <a:off x="714992" y="5289983"/>
                    <a:ext cx="906851" cy="323586"/>
                  </a:xfrm>
                  <a:prstGeom prst="roundRect">
                    <a:avLst/>
                  </a:prstGeom>
                  <a:ln>
                    <a:headEnd type="none" w="med" len="med"/>
                    <a:tailEnd type="none"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1095" name="Rounded Rectangle 1094"/>
                  <p:cNvSpPr/>
                  <p:nvPr/>
                </p:nvSpPr>
                <p:spPr>
                  <a:xfrm>
                    <a:off x="714992" y="5765969"/>
                    <a:ext cx="906851" cy="323586"/>
                  </a:xfrm>
                  <a:prstGeom prst="roundRect">
                    <a:avLst/>
                  </a:prstGeom>
                  <a:ln>
                    <a:headEnd type="none" w="med" len="med"/>
                    <a:tailEnd type="none"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1096" name="Rounded Rectangle 1095"/>
                  <p:cNvSpPr/>
                  <p:nvPr/>
                </p:nvSpPr>
                <p:spPr>
                  <a:xfrm>
                    <a:off x="714992" y="6241955"/>
                    <a:ext cx="906851" cy="323586"/>
                  </a:xfrm>
                  <a:prstGeom prst="roundRect">
                    <a:avLst/>
                  </a:prstGeom>
                  <a:ln>
                    <a:headEnd type="none" w="med" len="med"/>
                    <a:tailEnd type="none"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Gill Sans Light"/>
                      <a:cs typeface="Gill Sans Light"/>
                    </a:endParaRPr>
                  </a:p>
                </p:txBody>
              </p:sp>
            </p:grpSp>
            <p:sp>
              <p:nvSpPr>
                <p:cNvPr id="1091" name="Pentagon 1090"/>
                <p:cNvSpPr/>
                <p:nvPr/>
              </p:nvSpPr>
              <p:spPr>
                <a:xfrm>
                  <a:off x="1923800" y="4392031"/>
                  <a:ext cx="372819" cy="139987"/>
                </a:xfrm>
                <a:prstGeom prst="homePlate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2" name="Pentagon 1091"/>
                <p:cNvSpPr/>
                <p:nvPr/>
              </p:nvSpPr>
              <p:spPr>
                <a:xfrm>
                  <a:off x="1923799" y="4579568"/>
                  <a:ext cx="372819" cy="139987"/>
                </a:xfrm>
                <a:prstGeom prst="homePlate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3" name="Pentagon 1092"/>
                <p:cNvSpPr/>
                <p:nvPr/>
              </p:nvSpPr>
              <p:spPr>
                <a:xfrm>
                  <a:off x="1923800" y="4767106"/>
                  <a:ext cx="372819" cy="139987"/>
                </a:xfrm>
                <a:prstGeom prst="homePlate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3" name="Group 1072"/>
              <p:cNvGrpSpPr/>
              <p:nvPr/>
            </p:nvGrpSpPr>
            <p:grpSpPr>
              <a:xfrm>
                <a:off x="4011849" y="1905600"/>
                <a:ext cx="701900" cy="1183899"/>
                <a:chOff x="387467" y="3176719"/>
                <a:chExt cx="701900" cy="1661923"/>
              </a:xfrm>
            </p:grpSpPr>
            <p:sp>
              <p:nvSpPr>
                <p:cNvPr id="1086" name="Can 1085"/>
                <p:cNvSpPr/>
                <p:nvPr/>
              </p:nvSpPr>
              <p:spPr>
                <a:xfrm>
                  <a:off x="387467" y="3176719"/>
                  <a:ext cx="577307" cy="744446"/>
                </a:xfrm>
                <a:prstGeom prst="can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endParaRPr lang="en-US" sz="2000" baseline="-25000" dirty="0" smtClean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087" name="Can 1086"/>
                <p:cNvSpPr/>
                <p:nvPr/>
              </p:nvSpPr>
              <p:spPr>
                <a:xfrm>
                  <a:off x="512060" y="3624492"/>
                  <a:ext cx="577307" cy="767539"/>
                </a:xfrm>
                <a:prstGeom prst="can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endParaRPr lang="en-US" sz="2000" baseline="-25000" dirty="0" smtClean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088" name="Can 1087"/>
                <p:cNvSpPr/>
                <p:nvPr/>
              </p:nvSpPr>
              <p:spPr>
                <a:xfrm>
                  <a:off x="387467" y="4127039"/>
                  <a:ext cx="577307" cy="711603"/>
                </a:xfrm>
                <a:prstGeom prst="can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endParaRPr lang="en-US" sz="2000" baseline="-25000" dirty="0" smtClean="0">
                    <a:latin typeface="Gill Sans Light"/>
                    <a:cs typeface="Gill Sans Light"/>
                  </a:endParaRPr>
                </a:p>
              </p:txBody>
            </p:sp>
          </p:grpSp>
          <p:cxnSp>
            <p:nvCxnSpPr>
              <p:cNvPr id="1074" name="Straight Arrow Connector 1073"/>
              <p:cNvCxnSpPr>
                <a:stCxn id="1084" idx="0"/>
                <a:endCxn id="1087" idx="2"/>
              </p:cNvCxnSpPr>
              <p:nvPr/>
            </p:nvCxnSpPr>
            <p:spPr>
              <a:xfrm>
                <a:off x="3457943" y="2497550"/>
                <a:ext cx="678499" cy="41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5" name="Straight Arrow Connector 1074"/>
              <p:cNvCxnSpPr>
                <a:stCxn id="1084" idx="0"/>
                <a:endCxn id="1086" idx="2"/>
              </p:cNvCxnSpPr>
              <p:nvPr/>
            </p:nvCxnSpPr>
            <p:spPr>
              <a:xfrm flipV="1">
                <a:off x="3457943" y="2170760"/>
                <a:ext cx="553906" cy="32679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6" name="Straight Arrow Connector 1075"/>
              <p:cNvCxnSpPr>
                <a:stCxn id="1084" idx="0"/>
                <a:endCxn id="1088" idx="2"/>
              </p:cNvCxnSpPr>
              <p:nvPr/>
            </p:nvCxnSpPr>
            <p:spPr>
              <a:xfrm>
                <a:off x="3457943" y="2497550"/>
                <a:ext cx="553906" cy="3384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7" name="Straight Arrow Connector 1076"/>
              <p:cNvCxnSpPr>
                <a:stCxn id="1085" idx="0"/>
              </p:cNvCxnSpPr>
              <p:nvPr/>
            </p:nvCxnSpPr>
            <p:spPr>
              <a:xfrm>
                <a:off x="3457943" y="2950412"/>
                <a:ext cx="55390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8" name="Straight Arrow Connector 1077"/>
              <p:cNvCxnSpPr>
                <a:stCxn id="1085" idx="0"/>
              </p:cNvCxnSpPr>
              <p:nvPr/>
            </p:nvCxnSpPr>
            <p:spPr>
              <a:xfrm flipV="1">
                <a:off x="3457943" y="2497549"/>
                <a:ext cx="607057" cy="45286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9" name="Straight Arrow Connector 1078"/>
              <p:cNvCxnSpPr>
                <a:stCxn id="1085" idx="0"/>
                <a:endCxn id="1086" idx="2"/>
              </p:cNvCxnSpPr>
              <p:nvPr/>
            </p:nvCxnSpPr>
            <p:spPr>
              <a:xfrm flipV="1">
                <a:off x="3457943" y="2170760"/>
                <a:ext cx="553906" cy="77965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0" name="Straight Arrow Connector 1079"/>
              <p:cNvCxnSpPr>
                <a:stCxn id="1083" idx="0"/>
              </p:cNvCxnSpPr>
              <p:nvPr/>
            </p:nvCxnSpPr>
            <p:spPr>
              <a:xfrm>
                <a:off x="3457943" y="2044687"/>
                <a:ext cx="55390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1" name="Straight Arrow Connector 1080"/>
              <p:cNvCxnSpPr>
                <a:stCxn id="1083" idx="0"/>
              </p:cNvCxnSpPr>
              <p:nvPr/>
            </p:nvCxnSpPr>
            <p:spPr>
              <a:xfrm>
                <a:off x="3457943" y="2044687"/>
                <a:ext cx="607057" cy="4528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2" name="Straight Arrow Connector 1081"/>
              <p:cNvCxnSpPr>
                <a:stCxn id="1083" idx="0"/>
                <a:endCxn id="1088" idx="2"/>
              </p:cNvCxnSpPr>
              <p:nvPr/>
            </p:nvCxnSpPr>
            <p:spPr>
              <a:xfrm>
                <a:off x="3457943" y="2044687"/>
                <a:ext cx="553906" cy="7913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3" name="Rectangle 1082"/>
              <p:cNvSpPr/>
              <p:nvPr/>
            </p:nvSpPr>
            <p:spPr>
              <a:xfrm rot="5400000">
                <a:off x="3143107" y="1868937"/>
                <a:ext cx="278173" cy="351498"/>
              </a:xfrm>
              <a:prstGeom prst="rect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dirty="0">
                  <a:latin typeface="Gill Sans Light"/>
                  <a:cs typeface="Gill Sans Light"/>
                </a:endParaRPr>
              </a:p>
            </p:txBody>
          </p:sp>
          <p:sp>
            <p:nvSpPr>
              <p:cNvPr id="1084" name="Rectangle 1083"/>
              <p:cNvSpPr/>
              <p:nvPr/>
            </p:nvSpPr>
            <p:spPr>
              <a:xfrm rot="5400000">
                <a:off x="3143107" y="2321800"/>
                <a:ext cx="278173" cy="351498"/>
              </a:xfrm>
              <a:prstGeom prst="rect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dirty="0">
                  <a:latin typeface="Gill Sans Light"/>
                  <a:cs typeface="Gill Sans Light"/>
                </a:endParaRPr>
              </a:p>
            </p:txBody>
          </p:sp>
          <p:sp>
            <p:nvSpPr>
              <p:cNvPr id="1085" name="Rectangle 1084"/>
              <p:cNvSpPr/>
              <p:nvPr/>
            </p:nvSpPr>
            <p:spPr>
              <a:xfrm rot="5400000">
                <a:off x="3143107" y="2774663"/>
                <a:ext cx="278173" cy="351498"/>
              </a:xfrm>
              <a:prstGeom prst="rect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dirty="0">
                  <a:latin typeface="Gill Sans Light"/>
                  <a:cs typeface="Gill Sans Light"/>
                </a:endParaRPr>
              </a:p>
            </p:txBody>
          </p:sp>
        </p:grpSp>
      </p:grpSp>
      <p:grpSp>
        <p:nvGrpSpPr>
          <p:cNvPr id="1113" name="Group 1112"/>
          <p:cNvGrpSpPr/>
          <p:nvPr/>
        </p:nvGrpSpPr>
        <p:grpSpPr>
          <a:xfrm>
            <a:off x="6050409" y="2262788"/>
            <a:ext cx="1826178" cy="665278"/>
            <a:chOff x="5434705" y="2174284"/>
            <a:chExt cx="1826178" cy="665278"/>
          </a:xfrm>
        </p:grpSpPr>
        <p:sp>
          <p:nvSpPr>
            <p:cNvPr id="1114" name="Rounded Rectangle 1113"/>
            <p:cNvSpPr/>
            <p:nvPr/>
          </p:nvSpPr>
          <p:spPr>
            <a:xfrm>
              <a:off x="6310339" y="2232128"/>
              <a:ext cx="950544" cy="537891"/>
            </a:xfrm>
            <a:prstGeom prst="roundRect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Gill Sans Light"/>
                  <a:cs typeface="Gill Sans Light"/>
                </a:rPr>
                <a:t>w</a:t>
              </a:r>
              <a:r>
                <a:rPr lang="en-US" sz="2800" baseline="30000" dirty="0" smtClean="0">
                  <a:latin typeface="Gill Sans Light"/>
                  <a:cs typeface="Gill Sans Light"/>
                </a:rPr>
                <a:t>(1)</a:t>
              </a:r>
              <a:endParaRPr lang="en-US" sz="2800" baseline="30000" dirty="0">
                <a:latin typeface="Gill Sans Light"/>
                <a:cs typeface="Gill Sans Light"/>
              </a:endParaRPr>
            </a:p>
          </p:txBody>
        </p:sp>
        <p:cxnSp>
          <p:nvCxnSpPr>
            <p:cNvPr id="1115" name="Straight Arrow Connector 1114"/>
            <p:cNvCxnSpPr>
              <a:stCxn id="1086" idx="4"/>
              <a:endCxn id="1114" idx="1"/>
            </p:cNvCxnSpPr>
            <p:nvPr/>
          </p:nvCxnSpPr>
          <p:spPr>
            <a:xfrm>
              <a:off x="5434705" y="2174284"/>
              <a:ext cx="875634" cy="3267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6" name="Straight Arrow Connector 1115"/>
            <p:cNvCxnSpPr>
              <a:stCxn id="1087" idx="4"/>
              <a:endCxn id="1114" idx="1"/>
            </p:cNvCxnSpPr>
            <p:nvPr/>
          </p:nvCxnSpPr>
          <p:spPr>
            <a:xfrm flipV="1">
              <a:off x="5559298" y="2501074"/>
              <a:ext cx="751041" cy="41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7" name="Straight Arrow Connector 1116"/>
            <p:cNvCxnSpPr>
              <a:stCxn id="1088" idx="4"/>
              <a:endCxn id="1114" idx="1"/>
            </p:cNvCxnSpPr>
            <p:nvPr/>
          </p:nvCxnSpPr>
          <p:spPr>
            <a:xfrm flipV="1">
              <a:off x="5434705" y="2501074"/>
              <a:ext cx="875634" cy="3384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8" name="Group 1117"/>
          <p:cNvGrpSpPr/>
          <p:nvPr/>
        </p:nvGrpSpPr>
        <p:grpSpPr>
          <a:xfrm>
            <a:off x="3081052" y="3598824"/>
            <a:ext cx="4795538" cy="1330518"/>
            <a:chOff x="2465348" y="3510320"/>
            <a:chExt cx="4795538" cy="1330518"/>
          </a:xfrm>
        </p:grpSpPr>
        <p:grpSp>
          <p:nvGrpSpPr>
            <p:cNvPr id="1119" name="Group 1118"/>
            <p:cNvGrpSpPr/>
            <p:nvPr/>
          </p:nvGrpSpPr>
          <p:grpSpPr>
            <a:xfrm>
              <a:off x="2465348" y="3510320"/>
              <a:ext cx="3085965" cy="1330518"/>
              <a:chOff x="1627784" y="1832290"/>
              <a:chExt cx="3085965" cy="1330518"/>
            </a:xfrm>
          </p:grpSpPr>
          <p:cxnSp>
            <p:nvCxnSpPr>
              <p:cNvPr id="1124" name="Straight Arrow Connector 1123"/>
              <p:cNvCxnSpPr>
                <a:stCxn id="1168" idx="2"/>
              </p:cNvCxnSpPr>
              <p:nvPr/>
            </p:nvCxnSpPr>
            <p:spPr>
              <a:xfrm>
                <a:off x="2465342" y="2044686"/>
                <a:ext cx="641102" cy="3137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5" name="Straight Arrow Connector 1124"/>
              <p:cNvCxnSpPr>
                <a:stCxn id="1160" idx="2"/>
                <a:endCxn id="1147" idx="2"/>
              </p:cNvCxnSpPr>
              <p:nvPr/>
            </p:nvCxnSpPr>
            <p:spPr>
              <a:xfrm>
                <a:off x="2465342" y="2497549"/>
                <a:ext cx="641103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6" name="Straight Arrow Connector 1125"/>
              <p:cNvCxnSpPr>
                <a:stCxn id="1152" idx="2"/>
              </p:cNvCxnSpPr>
              <p:nvPr/>
            </p:nvCxnSpPr>
            <p:spPr>
              <a:xfrm flipV="1">
                <a:off x="2465342" y="2636636"/>
                <a:ext cx="641102" cy="3137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7" name="Straight Arrow Connector 1126"/>
              <p:cNvCxnSpPr>
                <a:stCxn id="1168" idx="2"/>
                <a:endCxn id="1146" idx="2"/>
              </p:cNvCxnSpPr>
              <p:nvPr/>
            </p:nvCxnSpPr>
            <p:spPr>
              <a:xfrm>
                <a:off x="2465342" y="2044686"/>
                <a:ext cx="641103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8" name="Straight Arrow Connector 1127"/>
              <p:cNvCxnSpPr>
                <a:stCxn id="1160" idx="2"/>
                <a:endCxn id="1146" idx="2"/>
              </p:cNvCxnSpPr>
              <p:nvPr/>
            </p:nvCxnSpPr>
            <p:spPr>
              <a:xfrm flipV="1">
                <a:off x="2465342" y="2044687"/>
                <a:ext cx="641103" cy="4528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9" name="Straight Arrow Connector 1128"/>
              <p:cNvCxnSpPr>
                <a:stCxn id="1160" idx="2"/>
                <a:endCxn id="1148" idx="2"/>
              </p:cNvCxnSpPr>
              <p:nvPr/>
            </p:nvCxnSpPr>
            <p:spPr>
              <a:xfrm>
                <a:off x="2465342" y="2497549"/>
                <a:ext cx="641103" cy="45286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0" name="Straight Arrow Connector 1129"/>
              <p:cNvCxnSpPr>
                <a:stCxn id="1152" idx="2"/>
              </p:cNvCxnSpPr>
              <p:nvPr/>
            </p:nvCxnSpPr>
            <p:spPr>
              <a:xfrm flipV="1">
                <a:off x="2465342" y="2188057"/>
                <a:ext cx="641102" cy="7623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1" name="Straight Arrow Connector 1130"/>
              <p:cNvCxnSpPr>
                <a:stCxn id="1152" idx="2"/>
                <a:endCxn id="1148" idx="2"/>
              </p:cNvCxnSpPr>
              <p:nvPr/>
            </p:nvCxnSpPr>
            <p:spPr>
              <a:xfrm>
                <a:off x="2465342" y="2950412"/>
                <a:ext cx="64110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2" name="Straight Arrow Connector 1131"/>
              <p:cNvCxnSpPr>
                <a:stCxn id="1168" idx="2"/>
              </p:cNvCxnSpPr>
              <p:nvPr/>
            </p:nvCxnSpPr>
            <p:spPr>
              <a:xfrm>
                <a:off x="2465342" y="2044686"/>
                <a:ext cx="641103" cy="7765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33" name="Group 1132"/>
              <p:cNvGrpSpPr/>
              <p:nvPr/>
            </p:nvGrpSpPr>
            <p:grpSpPr>
              <a:xfrm>
                <a:off x="1627784" y="1832290"/>
                <a:ext cx="837558" cy="424793"/>
                <a:chOff x="1495907" y="3073809"/>
                <a:chExt cx="837558" cy="596312"/>
              </a:xfrm>
            </p:grpSpPr>
            <p:sp>
              <p:nvSpPr>
                <p:cNvPr id="1168" name="Rectangle 1167"/>
                <p:cNvSpPr/>
                <p:nvPr/>
              </p:nvSpPr>
              <p:spPr>
                <a:xfrm rot="16200000">
                  <a:off x="1616530" y="2953186"/>
                  <a:ext cx="596312" cy="837558"/>
                </a:xfrm>
                <a:prstGeom prst="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169" name="Pentagon 1168"/>
                <p:cNvSpPr/>
                <p:nvPr/>
              </p:nvSpPr>
              <p:spPr>
                <a:xfrm>
                  <a:off x="1923960" y="3116248"/>
                  <a:ext cx="372819" cy="139987"/>
                </a:xfrm>
                <a:prstGeom prst="homePlate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70" name="Group 1169"/>
                <p:cNvGrpSpPr/>
                <p:nvPr/>
              </p:nvGrpSpPr>
              <p:grpSpPr>
                <a:xfrm>
                  <a:off x="1562008" y="3137047"/>
                  <a:ext cx="214997" cy="469834"/>
                  <a:chOff x="701340" y="1838150"/>
                  <a:chExt cx="906851" cy="1275558"/>
                </a:xfrm>
              </p:grpSpPr>
              <p:sp>
                <p:nvSpPr>
                  <p:cNvPr id="1173" name="Rounded Rectangle 1172"/>
                  <p:cNvSpPr/>
                  <p:nvPr/>
                </p:nvSpPr>
                <p:spPr>
                  <a:xfrm>
                    <a:off x="701340" y="1838150"/>
                    <a:ext cx="906851" cy="323586"/>
                  </a:xfrm>
                  <a:prstGeom prst="roundRect">
                    <a:avLst/>
                  </a:prstGeom>
                  <a:ln>
                    <a:headEnd type="none" w="med" len="med"/>
                    <a:tailEnd type="none"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1174" name="Rounded Rectangle 1173"/>
                  <p:cNvSpPr/>
                  <p:nvPr/>
                </p:nvSpPr>
                <p:spPr>
                  <a:xfrm>
                    <a:off x="701340" y="2314136"/>
                    <a:ext cx="906851" cy="323586"/>
                  </a:xfrm>
                  <a:prstGeom prst="roundRect">
                    <a:avLst/>
                  </a:prstGeom>
                  <a:ln>
                    <a:headEnd type="none" w="med" len="med"/>
                    <a:tailEnd type="none"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1175" name="Rounded Rectangle 1174"/>
                  <p:cNvSpPr/>
                  <p:nvPr/>
                </p:nvSpPr>
                <p:spPr>
                  <a:xfrm>
                    <a:off x="701340" y="2790122"/>
                    <a:ext cx="906851" cy="323586"/>
                  </a:xfrm>
                  <a:prstGeom prst="roundRect">
                    <a:avLst/>
                  </a:prstGeom>
                  <a:ln>
                    <a:headEnd type="none" w="med" len="med"/>
                    <a:tailEnd type="none"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Gill Sans Light"/>
                      <a:cs typeface="Gill Sans Light"/>
                    </a:endParaRPr>
                  </a:p>
                </p:txBody>
              </p:sp>
            </p:grpSp>
            <p:sp>
              <p:nvSpPr>
                <p:cNvPr id="1171" name="Pentagon 1170"/>
                <p:cNvSpPr/>
                <p:nvPr/>
              </p:nvSpPr>
              <p:spPr>
                <a:xfrm>
                  <a:off x="1923959" y="3303785"/>
                  <a:ext cx="372819" cy="139987"/>
                </a:xfrm>
                <a:prstGeom prst="homePlate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2" name="Pentagon 1171"/>
                <p:cNvSpPr/>
                <p:nvPr/>
              </p:nvSpPr>
              <p:spPr>
                <a:xfrm>
                  <a:off x="1923960" y="3491323"/>
                  <a:ext cx="372819" cy="139987"/>
                </a:xfrm>
                <a:prstGeom prst="homePlate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34" name="Group 1133"/>
              <p:cNvGrpSpPr/>
              <p:nvPr/>
            </p:nvGrpSpPr>
            <p:grpSpPr>
              <a:xfrm>
                <a:off x="1627786" y="2285153"/>
                <a:ext cx="837556" cy="424793"/>
                <a:chOff x="1495909" y="3709525"/>
                <a:chExt cx="837556" cy="596312"/>
              </a:xfrm>
            </p:grpSpPr>
            <p:sp>
              <p:nvSpPr>
                <p:cNvPr id="1160" name="Rectangle 1159"/>
                <p:cNvSpPr/>
                <p:nvPr/>
              </p:nvSpPr>
              <p:spPr>
                <a:xfrm rot="16200000">
                  <a:off x="1616531" y="3588903"/>
                  <a:ext cx="596312" cy="837556"/>
                </a:xfrm>
                <a:prstGeom prst="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  <p:grpSp>
              <p:nvGrpSpPr>
                <p:cNvPr id="1161" name="Group 1160"/>
                <p:cNvGrpSpPr/>
                <p:nvPr/>
              </p:nvGrpSpPr>
              <p:grpSpPr>
                <a:xfrm>
                  <a:off x="1562009" y="3772763"/>
                  <a:ext cx="214997" cy="469834"/>
                  <a:chOff x="708166" y="3573020"/>
                  <a:chExt cx="906851" cy="1275558"/>
                </a:xfrm>
              </p:grpSpPr>
              <p:sp>
                <p:nvSpPr>
                  <p:cNvPr id="1165" name="Rounded Rectangle 1164"/>
                  <p:cNvSpPr/>
                  <p:nvPr/>
                </p:nvSpPr>
                <p:spPr>
                  <a:xfrm>
                    <a:off x="708166" y="3573020"/>
                    <a:ext cx="906851" cy="323586"/>
                  </a:xfrm>
                  <a:prstGeom prst="roundRect">
                    <a:avLst/>
                  </a:prstGeom>
                  <a:ln>
                    <a:headEnd type="none" w="med" len="med"/>
                    <a:tailEnd type="none"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1166" name="Rounded Rectangle 1165"/>
                  <p:cNvSpPr/>
                  <p:nvPr/>
                </p:nvSpPr>
                <p:spPr>
                  <a:xfrm>
                    <a:off x="708166" y="4049006"/>
                    <a:ext cx="906851" cy="323586"/>
                  </a:xfrm>
                  <a:prstGeom prst="roundRect">
                    <a:avLst/>
                  </a:prstGeom>
                  <a:ln>
                    <a:headEnd type="none" w="med" len="med"/>
                    <a:tailEnd type="none"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1167" name="Rounded Rectangle 1166"/>
                  <p:cNvSpPr/>
                  <p:nvPr/>
                </p:nvSpPr>
                <p:spPr>
                  <a:xfrm>
                    <a:off x="708166" y="4524992"/>
                    <a:ext cx="906851" cy="323586"/>
                  </a:xfrm>
                  <a:prstGeom prst="roundRect">
                    <a:avLst/>
                  </a:prstGeom>
                  <a:ln>
                    <a:headEnd type="none" w="med" len="med"/>
                    <a:tailEnd type="none"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Gill Sans Light"/>
                      <a:cs typeface="Gill Sans Light"/>
                    </a:endParaRPr>
                  </a:p>
                </p:txBody>
              </p:sp>
            </p:grpSp>
            <p:sp>
              <p:nvSpPr>
                <p:cNvPr id="1162" name="Pentagon 1161"/>
                <p:cNvSpPr/>
                <p:nvPr/>
              </p:nvSpPr>
              <p:spPr>
                <a:xfrm>
                  <a:off x="1923961" y="3751964"/>
                  <a:ext cx="372819" cy="139987"/>
                </a:xfrm>
                <a:prstGeom prst="homePlate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3" name="Pentagon 1162"/>
                <p:cNvSpPr/>
                <p:nvPr/>
              </p:nvSpPr>
              <p:spPr>
                <a:xfrm>
                  <a:off x="1923960" y="3939501"/>
                  <a:ext cx="372819" cy="139987"/>
                </a:xfrm>
                <a:prstGeom prst="homePlate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4" name="Pentagon 1163"/>
                <p:cNvSpPr/>
                <p:nvPr/>
              </p:nvSpPr>
              <p:spPr>
                <a:xfrm>
                  <a:off x="1923961" y="4127039"/>
                  <a:ext cx="372819" cy="139987"/>
                </a:xfrm>
                <a:prstGeom prst="homePlate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35" name="Group 1134"/>
              <p:cNvGrpSpPr/>
              <p:nvPr/>
            </p:nvGrpSpPr>
            <p:grpSpPr>
              <a:xfrm>
                <a:off x="1627784" y="2738016"/>
                <a:ext cx="837558" cy="424792"/>
                <a:chOff x="1495907" y="4345241"/>
                <a:chExt cx="837558" cy="596311"/>
              </a:xfrm>
            </p:grpSpPr>
            <p:sp>
              <p:nvSpPr>
                <p:cNvPr id="1152" name="Rectangle 1151"/>
                <p:cNvSpPr/>
                <p:nvPr/>
              </p:nvSpPr>
              <p:spPr>
                <a:xfrm rot="16200000">
                  <a:off x="1616530" y="4224618"/>
                  <a:ext cx="596311" cy="837558"/>
                </a:xfrm>
                <a:prstGeom prst="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  <p:grpSp>
              <p:nvGrpSpPr>
                <p:cNvPr id="1153" name="Group 1152"/>
                <p:cNvGrpSpPr/>
                <p:nvPr/>
              </p:nvGrpSpPr>
              <p:grpSpPr>
                <a:xfrm>
                  <a:off x="1562011" y="4408480"/>
                  <a:ext cx="214997" cy="469833"/>
                  <a:chOff x="714992" y="5289983"/>
                  <a:chExt cx="906851" cy="1275558"/>
                </a:xfrm>
              </p:grpSpPr>
              <p:sp>
                <p:nvSpPr>
                  <p:cNvPr id="1157" name="Rounded Rectangle 1156"/>
                  <p:cNvSpPr/>
                  <p:nvPr/>
                </p:nvSpPr>
                <p:spPr>
                  <a:xfrm>
                    <a:off x="714992" y="5289983"/>
                    <a:ext cx="906851" cy="323586"/>
                  </a:xfrm>
                  <a:prstGeom prst="roundRect">
                    <a:avLst/>
                  </a:prstGeom>
                  <a:ln>
                    <a:headEnd type="none" w="med" len="med"/>
                    <a:tailEnd type="none"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1158" name="Rounded Rectangle 1157"/>
                  <p:cNvSpPr/>
                  <p:nvPr/>
                </p:nvSpPr>
                <p:spPr>
                  <a:xfrm>
                    <a:off x="714992" y="5765969"/>
                    <a:ext cx="906851" cy="323586"/>
                  </a:xfrm>
                  <a:prstGeom prst="roundRect">
                    <a:avLst/>
                  </a:prstGeom>
                  <a:ln>
                    <a:headEnd type="none" w="med" len="med"/>
                    <a:tailEnd type="none"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1159" name="Rounded Rectangle 1158"/>
                  <p:cNvSpPr/>
                  <p:nvPr/>
                </p:nvSpPr>
                <p:spPr>
                  <a:xfrm>
                    <a:off x="714992" y="6241955"/>
                    <a:ext cx="906851" cy="323586"/>
                  </a:xfrm>
                  <a:prstGeom prst="roundRect">
                    <a:avLst/>
                  </a:prstGeom>
                  <a:ln>
                    <a:headEnd type="none" w="med" len="med"/>
                    <a:tailEnd type="none"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Gill Sans Light"/>
                      <a:cs typeface="Gill Sans Light"/>
                    </a:endParaRPr>
                  </a:p>
                </p:txBody>
              </p:sp>
            </p:grpSp>
            <p:sp>
              <p:nvSpPr>
                <p:cNvPr id="1154" name="Pentagon 1153"/>
                <p:cNvSpPr/>
                <p:nvPr/>
              </p:nvSpPr>
              <p:spPr>
                <a:xfrm>
                  <a:off x="1923800" y="4392031"/>
                  <a:ext cx="372819" cy="139987"/>
                </a:xfrm>
                <a:prstGeom prst="homePlate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5" name="Pentagon 1154"/>
                <p:cNvSpPr/>
                <p:nvPr/>
              </p:nvSpPr>
              <p:spPr>
                <a:xfrm>
                  <a:off x="1923799" y="4579568"/>
                  <a:ext cx="372819" cy="139987"/>
                </a:xfrm>
                <a:prstGeom prst="homePlate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6" name="Pentagon 1155"/>
                <p:cNvSpPr/>
                <p:nvPr/>
              </p:nvSpPr>
              <p:spPr>
                <a:xfrm>
                  <a:off x="1923800" y="4767106"/>
                  <a:ext cx="372819" cy="139987"/>
                </a:xfrm>
                <a:prstGeom prst="homePlate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36" name="Group 1135"/>
              <p:cNvGrpSpPr/>
              <p:nvPr/>
            </p:nvGrpSpPr>
            <p:grpSpPr>
              <a:xfrm>
                <a:off x="4011849" y="1905600"/>
                <a:ext cx="701900" cy="1183899"/>
                <a:chOff x="387467" y="3176719"/>
                <a:chExt cx="701900" cy="1661923"/>
              </a:xfrm>
            </p:grpSpPr>
            <p:sp>
              <p:nvSpPr>
                <p:cNvPr id="1149" name="Can 1148"/>
                <p:cNvSpPr/>
                <p:nvPr/>
              </p:nvSpPr>
              <p:spPr>
                <a:xfrm>
                  <a:off x="387467" y="3176719"/>
                  <a:ext cx="577307" cy="744446"/>
                </a:xfrm>
                <a:prstGeom prst="can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endParaRPr lang="en-US" sz="2000" baseline="-25000" dirty="0" smtClean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150" name="Can 1149"/>
                <p:cNvSpPr/>
                <p:nvPr/>
              </p:nvSpPr>
              <p:spPr>
                <a:xfrm>
                  <a:off x="512060" y="3624492"/>
                  <a:ext cx="577307" cy="767539"/>
                </a:xfrm>
                <a:prstGeom prst="can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endParaRPr lang="en-US" sz="2000" baseline="-25000" dirty="0" smtClean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151" name="Can 1150"/>
                <p:cNvSpPr/>
                <p:nvPr/>
              </p:nvSpPr>
              <p:spPr>
                <a:xfrm>
                  <a:off x="387467" y="4127039"/>
                  <a:ext cx="577307" cy="711603"/>
                </a:xfrm>
                <a:prstGeom prst="can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endParaRPr lang="en-US" sz="2000" baseline="-25000" dirty="0" smtClean="0">
                    <a:latin typeface="Gill Sans Light"/>
                    <a:cs typeface="Gill Sans Light"/>
                  </a:endParaRPr>
                </a:p>
              </p:txBody>
            </p:sp>
          </p:grpSp>
          <p:cxnSp>
            <p:nvCxnSpPr>
              <p:cNvPr id="1137" name="Straight Arrow Connector 1136"/>
              <p:cNvCxnSpPr>
                <a:stCxn id="1147" idx="0"/>
                <a:endCxn id="1150" idx="2"/>
              </p:cNvCxnSpPr>
              <p:nvPr/>
            </p:nvCxnSpPr>
            <p:spPr>
              <a:xfrm>
                <a:off x="3457943" y="2497550"/>
                <a:ext cx="678499" cy="41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8" name="Straight Arrow Connector 1137"/>
              <p:cNvCxnSpPr>
                <a:stCxn id="1147" idx="0"/>
                <a:endCxn id="1149" idx="2"/>
              </p:cNvCxnSpPr>
              <p:nvPr/>
            </p:nvCxnSpPr>
            <p:spPr>
              <a:xfrm flipV="1">
                <a:off x="3457943" y="2170760"/>
                <a:ext cx="553906" cy="32679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9" name="Straight Arrow Connector 1138"/>
              <p:cNvCxnSpPr>
                <a:stCxn id="1147" idx="0"/>
                <a:endCxn id="1151" idx="2"/>
              </p:cNvCxnSpPr>
              <p:nvPr/>
            </p:nvCxnSpPr>
            <p:spPr>
              <a:xfrm>
                <a:off x="3457943" y="2497550"/>
                <a:ext cx="553906" cy="3384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0" name="Straight Arrow Connector 1139"/>
              <p:cNvCxnSpPr>
                <a:stCxn id="1148" idx="0"/>
              </p:cNvCxnSpPr>
              <p:nvPr/>
            </p:nvCxnSpPr>
            <p:spPr>
              <a:xfrm>
                <a:off x="3457943" y="2950412"/>
                <a:ext cx="55390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1" name="Straight Arrow Connector 1140"/>
              <p:cNvCxnSpPr>
                <a:stCxn id="1148" idx="0"/>
              </p:cNvCxnSpPr>
              <p:nvPr/>
            </p:nvCxnSpPr>
            <p:spPr>
              <a:xfrm flipV="1">
                <a:off x="3457943" y="2497549"/>
                <a:ext cx="607057" cy="45286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2" name="Straight Arrow Connector 1141"/>
              <p:cNvCxnSpPr>
                <a:stCxn id="1148" idx="0"/>
                <a:endCxn id="1149" idx="2"/>
              </p:cNvCxnSpPr>
              <p:nvPr/>
            </p:nvCxnSpPr>
            <p:spPr>
              <a:xfrm flipV="1">
                <a:off x="3457943" y="2170760"/>
                <a:ext cx="553906" cy="77965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3" name="Straight Arrow Connector 1142"/>
              <p:cNvCxnSpPr>
                <a:stCxn id="1146" idx="0"/>
              </p:cNvCxnSpPr>
              <p:nvPr/>
            </p:nvCxnSpPr>
            <p:spPr>
              <a:xfrm>
                <a:off x="3457943" y="2044687"/>
                <a:ext cx="55390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4" name="Straight Arrow Connector 1143"/>
              <p:cNvCxnSpPr>
                <a:stCxn id="1146" idx="0"/>
              </p:cNvCxnSpPr>
              <p:nvPr/>
            </p:nvCxnSpPr>
            <p:spPr>
              <a:xfrm>
                <a:off x="3457943" y="2044687"/>
                <a:ext cx="607057" cy="4528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5" name="Straight Arrow Connector 1144"/>
              <p:cNvCxnSpPr>
                <a:stCxn id="1146" idx="0"/>
                <a:endCxn id="1151" idx="2"/>
              </p:cNvCxnSpPr>
              <p:nvPr/>
            </p:nvCxnSpPr>
            <p:spPr>
              <a:xfrm>
                <a:off x="3457943" y="2044687"/>
                <a:ext cx="553906" cy="7913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6" name="Rectangle 1145"/>
              <p:cNvSpPr/>
              <p:nvPr/>
            </p:nvSpPr>
            <p:spPr>
              <a:xfrm rot="5400000">
                <a:off x="3143107" y="1868937"/>
                <a:ext cx="278173" cy="351498"/>
              </a:xfrm>
              <a:prstGeom prst="rect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dirty="0">
                  <a:latin typeface="Gill Sans Light"/>
                  <a:cs typeface="Gill Sans Light"/>
                </a:endParaRPr>
              </a:p>
            </p:txBody>
          </p:sp>
          <p:sp>
            <p:nvSpPr>
              <p:cNvPr id="1147" name="Rectangle 1146"/>
              <p:cNvSpPr/>
              <p:nvPr/>
            </p:nvSpPr>
            <p:spPr>
              <a:xfrm rot="5400000">
                <a:off x="3143107" y="2321800"/>
                <a:ext cx="278173" cy="351498"/>
              </a:xfrm>
              <a:prstGeom prst="rect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dirty="0">
                  <a:latin typeface="Gill Sans Light"/>
                  <a:cs typeface="Gill Sans Light"/>
                </a:endParaRPr>
              </a:p>
            </p:txBody>
          </p:sp>
          <p:sp>
            <p:nvSpPr>
              <p:cNvPr id="1148" name="Rectangle 1147"/>
              <p:cNvSpPr/>
              <p:nvPr/>
            </p:nvSpPr>
            <p:spPr>
              <a:xfrm rot="5400000">
                <a:off x="3143107" y="2774663"/>
                <a:ext cx="278173" cy="351498"/>
              </a:xfrm>
              <a:prstGeom prst="rect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dirty="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1120" name="Rounded Rectangle 1119"/>
            <p:cNvSpPr/>
            <p:nvPr/>
          </p:nvSpPr>
          <p:spPr>
            <a:xfrm>
              <a:off x="6310342" y="3906634"/>
              <a:ext cx="950544" cy="537891"/>
            </a:xfrm>
            <a:prstGeom prst="roundRect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Gill Sans Light"/>
                  <a:cs typeface="Gill Sans Light"/>
                </a:rPr>
                <a:t>w</a:t>
              </a:r>
              <a:r>
                <a:rPr lang="en-US" sz="2800" baseline="30000" dirty="0" smtClean="0">
                  <a:latin typeface="Gill Sans Light"/>
                  <a:cs typeface="Gill Sans Light"/>
                </a:rPr>
                <a:t>(2)</a:t>
              </a:r>
              <a:endParaRPr lang="en-US" sz="2800" baseline="30000" dirty="0">
                <a:latin typeface="Gill Sans Light"/>
                <a:cs typeface="Gill Sans Light"/>
              </a:endParaRPr>
            </a:p>
          </p:txBody>
        </p:sp>
        <p:cxnSp>
          <p:nvCxnSpPr>
            <p:cNvPr id="1121" name="Straight Arrow Connector 1120"/>
            <p:cNvCxnSpPr>
              <a:stCxn id="1149" idx="4"/>
              <a:endCxn id="1120" idx="1"/>
            </p:cNvCxnSpPr>
            <p:nvPr/>
          </p:nvCxnSpPr>
          <p:spPr>
            <a:xfrm>
              <a:off x="5426720" y="3848790"/>
              <a:ext cx="883622" cy="3267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2" name="Straight Arrow Connector 1121"/>
            <p:cNvCxnSpPr>
              <a:stCxn id="1150" idx="4"/>
              <a:endCxn id="1120" idx="1"/>
            </p:cNvCxnSpPr>
            <p:nvPr/>
          </p:nvCxnSpPr>
          <p:spPr>
            <a:xfrm flipV="1">
              <a:off x="5551313" y="4175580"/>
              <a:ext cx="759029" cy="41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3" name="Straight Arrow Connector 1122"/>
            <p:cNvCxnSpPr>
              <a:stCxn id="1151" idx="4"/>
              <a:endCxn id="1120" idx="1"/>
            </p:cNvCxnSpPr>
            <p:nvPr/>
          </p:nvCxnSpPr>
          <p:spPr>
            <a:xfrm flipV="1">
              <a:off x="5426720" y="4175580"/>
              <a:ext cx="883622" cy="3384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6" name="Group 1175"/>
          <p:cNvGrpSpPr/>
          <p:nvPr/>
        </p:nvGrpSpPr>
        <p:grpSpPr>
          <a:xfrm>
            <a:off x="3081049" y="5287568"/>
            <a:ext cx="4795538" cy="1330518"/>
            <a:chOff x="2465345" y="5199064"/>
            <a:chExt cx="4795538" cy="1330518"/>
          </a:xfrm>
        </p:grpSpPr>
        <p:grpSp>
          <p:nvGrpSpPr>
            <p:cNvPr id="1177" name="Group 1176"/>
            <p:cNvGrpSpPr/>
            <p:nvPr/>
          </p:nvGrpSpPr>
          <p:grpSpPr>
            <a:xfrm>
              <a:off x="2465345" y="5199064"/>
              <a:ext cx="3085965" cy="1330518"/>
              <a:chOff x="1627784" y="1832290"/>
              <a:chExt cx="3085965" cy="1330518"/>
            </a:xfrm>
          </p:grpSpPr>
          <p:cxnSp>
            <p:nvCxnSpPr>
              <p:cNvPr id="1182" name="Straight Arrow Connector 1181"/>
              <p:cNvCxnSpPr>
                <a:stCxn id="1226" idx="2"/>
              </p:cNvCxnSpPr>
              <p:nvPr/>
            </p:nvCxnSpPr>
            <p:spPr>
              <a:xfrm>
                <a:off x="2465342" y="2044686"/>
                <a:ext cx="641102" cy="3137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3" name="Straight Arrow Connector 1182"/>
              <p:cNvCxnSpPr>
                <a:stCxn id="1218" idx="2"/>
                <a:endCxn id="1205" idx="2"/>
              </p:cNvCxnSpPr>
              <p:nvPr/>
            </p:nvCxnSpPr>
            <p:spPr>
              <a:xfrm>
                <a:off x="2465342" y="2497549"/>
                <a:ext cx="641103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4" name="Straight Arrow Connector 1183"/>
              <p:cNvCxnSpPr>
                <a:stCxn id="1210" idx="2"/>
              </p:cNvCxnSpPr>
              <p:nvPr/>
            </p:nvCxnSpPr>
            <p:spPr>
              <a:xfrm flipV="1">
                <a:off x="2465342" y="2636636"/>
                <a:ext cx="641102" cy="31377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5" name="Straight Arrow Connector 1184"/>
              <p:cNvCxnSpPr>
                <a:stCxn id="1226" idx="2"/>
                <a:endCxn id="1204" idx="2"/>
              </p:cNvCxnSpPr>
              <p:nvPr/>
            </p:nvCxnSpPr>
            <p:spPr>
              <a:xfrm>
                <a:off x="2465342" y="2044686"/>
                <a:ext cx="641103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6" name="Straight Arrow Connector 1185"/>
              <p:cNvCxnSpPr>
                <a:stCxn id="1218" idx="2"/>
                <a:endCxn id="1204" idx="2"/>
              </p:cNvCxnSpPr>
              <p:nvPr/>
            </p:nvCxnSpPr>
            <p:spPr>
              <a:xfrm flipV="1">
                <a:off x="2465342" y="2044687"/>
                <a:ext cx="641103" cy="4528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7" name="Straight Arrow Connector 1186"/>
              <p:cNvCxnSpPr>
                <a:stCxn id="1218" idx="2"/>
                <a:endCxn id="1206" idx="2"/>
              </p:cNvCxnSpPr>
              <p:nvPr/>
            </p:nvCxnSpPr>
            <p:spPr>
              <a:xfrm>
                <a:off x="2465342" y="2497549"/>
                <a:ext cx="641103" cy="45286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8" name="Straight Arrow Connector 1187"/>
              <p:cNvCxnSpPr>
                <a:stCxn id="1210" idx="2"/>
              </p:cNvCxnSpPr>
              <p:nvPr/>
            </p:nvCxnSpPr>
            <p:spPr>
              <a:xfrm flipV="1">
                <a:off x="2465342" y="2188057"/>
                <a:ext cx="641102" cy="7623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9" name="Straight Arrow Connector 1188"/>
              <p:cNvCxnSpPr>
                <a:stCxn id="1210" idx="2"/>
                <a:endCxn id="1206" idx="2"/>
              </p:cNvCxnSpPr>
              <p:nvPr/>
            </p:nvCxnSpPr>
            <p:spPr>
              <a:xfrm>
                <a:off x="2465342" y="2950412"/>
                <a:ext cx="64110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0" name="Straight Arrow Connector 1189"/>
              <p:cNvCxnSpPr>
                <a:stCxn id="1226" idx="2"/>
              </p:cNvCxnSpPr>
              <p:nvPr/>
            </p:nvCxnSpPr>
            <p:spPr>
              <a:xfrm>
                <a:off x="2465342" y="2044686"/>
                <a:ext cx="641103" cy="7765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91" name="Group 1190"/>
              <p:cNvGrpSpPr/>
              <p:nvPr/>
            </p:nvGrpSpPr>
            <p:grpSpPr>
              <a:xfrm>
                <a:off x="1627784" y="1832290"/>
                <a:ext cx="837558" cy="424793"/>
                <a:chOff x="1495907" y="3073809"/>
                <a:chExt cx="837558" cy="596312"/>
              </a:xfrm>
            </p:grpSpPr>
            <p:sp>
              <p:nvSpPr>
                <p:cNvPr id="1226" name="Rectangle 1225"/>
                <p:cNvSpPr/>
                <p:nvPr/>
              </p:nvSpPr>
              <p:spPr>
                <a:xfrm rot="16200000">
                  <a:off x="1616530" y="2953186"/>
                  <a:ext cx="596312" cy="837558"/>
                </a:xfrm>
                <a:prstGeom prst="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227" name="Pentagon 1226"/>
                <p:cNvSpPr/>
                <p:nvPr/>
              </p:nvSpPr>
              <p:spPr>
                <a:xfrm>
                  <a:off x="1923960" y="3116248"/>
                  <a:ext cx="372819" cy="139987"/>
                </a:xfrm>
                <a:prstGeom prst="homePlate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228" name="Group 1227"/>
                <p:cNvGrpSpPr/>
                <p:nvPr/>
              </p:nvGrpSpPr>
              <p:grpSpPr>
                <a:xfrm>
                  <a:off x="1562008" y="3137047"/>
                  <a:ext cx="214997" cy="469834"/>
                  <a:chOff x="701340" y="1838150"/>
                  <a:chExt cx="906851" cy="1275558"/>
                </a:xfrm>
              </p:grpSpPr>
              <p:sp>
                <p:nvSpPr>
                  <p:cNvPr id="1231" name="Rounded Rectangle 1230"/>
                  <p:cNvSpPr/>
                  <p:nvPr/>
                </p:nvSpPr>
                <p:spPr>
                  <a:xfrm>
                    <a:off x="701340" y="1838150"/>
                    <a:ext cx="906851" cy="323586"/>
                  </a:xfrm>
                  <a:prstGeom prst="roundRect">
                    <a:avLst/>
                  </a:prstGeom>
                  <a:ln>
                    <a:headEnd type="none" w="med" len="med"/>
                    <a:tailEnd type="none"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1232" name="Rounded Rectangle 1231"/>
                  <p:cNvSpPr/>
                  <p:nvPr/>
                </p:nvSpPr>
                <p:spPr>
                  <a:xfrm>
                    <a:off x="701340" y="2314136"/>
                    <a:ext cx="906851" cy="323586"/>
                  </a:xfrm>
                  <a:prstGeom prst="roundRect">
                    <a:avLst/>
                  </a:prstGeom>
                  <a:ln>
                    <a:headEnd type="none" w="med" len="med"/>
                    <a:tailEnd type="none"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1233" name="Rounded Rectangle 1232"/>
                  <p:cNvSpPr/>
                  <p:nvPr/>
                </p:nvSpPr>
                <p:spPr>
                  <a:xfrm>
                    <a:off x="701340" y="2790122"/>
                    <a:ext cx="906851" cy="323586"/>
                  </a:xfrm>
                  <a:prstGeom prst="roundRect">
                    <a:avLst/>
                  </a:prstGeom>
                  <a:ln>
                    <a:headEnd type="none" w="med" len="med"/>
                    <a:tailEnd type="none"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Gill Sans Light"/>
                      <a:cs typeface="Gill Sans Light"/>
                    </a:endParaRPr>
                  </a:p>
                </p:txBody>
              </p:sp>
            </p:grpSp>
            <p:sp>
              <p:nvSpPr>
                <p:cNvPr id="1229" name="Pentagon 1228"/>
                <p:cNvSpPr/>
                <p:nvPr/>
              </p:nvSpPr>
              <p:spPr>
                <a:xfrm>
                  <a:off x="1923959" y="3303785"/>
                  <a:ext cx="372819" cy="139987"/>
                </a:xfrm>
                <a:prstGeom prst="homePlate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0" name="Pentagon 1229"/>
                <p:cNvSpPr/>
                <p:nvPr/>
              </p:nvSpPr>
              <p:spPr>
                <a:xfrm>
                  <a:off x="1923960" y="3491323"/>
                  <a:ext cx="372819" cy="139987"/>
                </a:xfrm>
                <a:prstGeom prst="homePlate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92" name="Group 1191"/>
              <p:cNvGrpSpPr/>
              <p:nvPr/>
            </p:nvGrpSpPr>
            <p:grpSpPr>
              <a:xfrm>
                <a:off x="1627786" y="2285153"/>
                <a:ext cx="837556" cy="424793"/>
                <a:chOff x="1495909" y="3709525"/>
                <a:chExt cx="837556" cy="596312"/>
              </a:xfrm>
            </p:grpSpPr>
            <p:sp>
              <p:nvSpPr>
                <p:cNvPr id="1218" name="Rectangle 1217"/>
                <p:cNvSpPr/>
                <p:nvPr/>
              </p:nvSpPr>
              <p:spPr>
                <a:xfrm rot="16200000">
                  <a:off x="1616531" y="3588903"/>
                  <a:ext cx="596312" cy="837556"/>
                </a:xfrm>
                <a:prstGeom prst="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  <p:grpSp>
              <p:nvGrpSpPr>
                <p:cNvPr id="1219" name="Group 1218"/>
                <p:cNvGrpSpPr/>
                <p:nvPr/>
              </p:nvGrpSpPr>
              <p:grpSpPr>
                <a:xfrm>
                  <a:off x="1562009" y="3772763"/>
                  <a:ext cx="214997" cy="469834"/>
                  <a:chOff x="708166" y="3573020"/>
                  <a:chExt cx="906851" cy="1275558"/>
                </a:xfrm>
              </p:grpSpPr>
              <p:sp>
                <p:nvSpPr>
                  <p:cNvPr id="1223" name="Rounded Rectangle 1222"/>
                  <p:cNvSpPr/>
                  <p:nvPr/>
                </p:nvSpPr>
                <p:spPr>
                  <a:xfrm>
                    <a:off x="708166" y="3573020"/>
                    <a:ext cx="906851" cy="323586"/>
                  </a:xfrm>
                  <a:prstGeom prst="roundRect">
                    <a:avLst/>
                  </a:prstGeom>
                  <a:ln>
                    <a:headEnd type="none" w="med" len="med"/>
                    <a:tailEnd type="none"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1224" name="Rounded Rectangle 1223"/>
                  <p:cNvSpPr/>
                  <p:nvPr/>
                </p:nvSpPr>
                <p:spPr>
                  <a:xfrm>
                    <a:off x="708166" y="4049006"/>
                    <a:ext cx="906851" cy="323586"/>
                  </a:xfrm>
                  <a:prstGeom prst="roundRect">
                    <a:avLst/>
                  </a:prstGeom>
                  <a:ln>
                    <a:headEnd type="none" w="med" len="med"/>
                    <a:tailEnd type="none"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1225" name="Rounded Rectangle 1224"/>
                  <p:cNvSpPr/>
                  <p:nvPr/>
                </p:nvSpPr>
                <p:spPr>
                  <a:xfrm>
                    <a:off x="708166" y="4524992"/>
                    <a:ext cx="906851" cy="323586"/>
                  </a:xfrm>
                  <a:prstGeom prst="roundRect">
                    <a:avLst/>
                  </a:prstGeom>
                  <a:ln>
                    <a:headEnd type="none" w="med" len="med"/>
                    <a:tailEnd type="none"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Gill Sans Light"/>
                      <a:cs typeface="Gill Sans Light"/>
                    </a:endParaRPr>
                  </a:p>
                </p:txBody>
              </p:sp>
            </p:grpSp>
            <p:sp>
              <p:nvSpPr>
                <p:cNvPr id="1220" name="Pentagon 1219"/>
                <p:cNvSpPr/>
                <p:nvPr/>
              </p:nvSpPr>
              <p:spPr>
                <a:xfrm>
                  <a:off x="1923961" y="3751964"/>
                  <a:ext cx="372819" cy="139987"/>
                </a:xfrm>
                <a:prstGeom prst="homePlate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1" name="Pentagon 1220"/>
                <p:cNvSpPr/>
                <p:nvPr/>
              </p:nvSpPr>
              <p:spPr>
                <a:xfrm>
                  <a:off x="1923960" y="3939501"/>
                  <a:ext cx="372819" cy="139987"/>
                </a:xfrm>
                <a:prstGeom prst="homePlate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2" name="Pentagon 1221"/>
                <p:cNvSpPr/>
                <p:nvPr/>
              </p:nvSpPr>
              <p:spPr>
                <a:xfrm>
                  <a:off x="1923961" y="4127039"/>
                  <a:ext cx="372819" cy="139987"/>
                </a:xfrm>
                <a:prstGeom prst="homePlate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93" name="Group 1192"/>
              <p:cNvGrpSpPr/>
              <p:nvPr/>
            </p:nvGrpSpPr>
            <p:grpSpPr>
              <a:xfrm>
                <a:off x="1627784" y="2738016"/>
                <a:ext cx="837558" cy="424792"/>
                <a:chOff x="1495907" y="4345241"/>
                <a:chExt cx="837558" cy="596311"/>
              </a:xfrm>
            </p:grpSpPr>
            <p:sp>
              <p:nvSpPr>
                <p:cNvPr id="1210" name="Rectangle 1209"/>
                <p:cNvSpPr/>
                <p:nvPr/>
              </p:nvSpPr>
              <p:spPr>
                <a:xfrm rot="16200000">
                  <a:off x="1616530" y="4224618"/>
                  <a:ext cx="596311" cy="837558"/>
                </a:xfrm>
                <a:prstGeom prst="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  <p:grpSp>
              <p:nvGrpSpPr>
                <p:cNvPr id="1211" name="Group 1210"/>
                <p:cNvGrpSpPr/>
                <p:nvPr/>
              </p:nvGrpSpPr>
              <p:grpSpPr>
                <a:xfrm>
                  <a:off x="1562011" y="4408480"/>
                  <a:ext cx="214997" cy="469833"/>
                  <a:chOff x="714992" y="5289983"/>
                  <a:chExt cx="906851" cy="1275558"/>
                </a:xfrm>
              </p:grpSpPr>
              <p:sp>
                <p:nvSpPr>
                  <p:cNvPr id="1215" name="Rounded Rectangle 1214"/>
                  <p:cNvSpPr/>
                  <p:nvPr/>
                </p:nvSpPr>
                <p:spPr>
                  <a:xfrm>
                    <a:off x="714992" y="5289983"/>
                    <a:ext cx="906851" cy="323586"/>
                  </a:xfrm>
                  <a:prstGeom prst="roundRect">
                    <a:avLst/>
                  </a:prstGeom>
                  <a:ln>
                    <a:headEnd type="none" w="med" len="med"/>
                    <a:tailEnd type="none"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1216" name="Rounded Rectangle 1215"/>
                  <p:cNvSpPr/>
                  <p:nvPr/>
                </p:nvSpPr>
                <p:spPr>
                  <a:xfrm>
                    <a:off x="714992" y="5765969"/>
                    <a:ext cx="906851" cy="323586"/>
                  </a:xfrm>
                  <a:prstGeom prst="roundRect">
                    <a:avLst/>
                  </a:prstGeom>
                  <a:ln>
                    <a:headEnd type="none" w="med" len="med"/>
                    <a:tailEnd type="none"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Gill Sans Light"/>
                      <a:cs typeface="Gill Sans Light"/>
                    </a:endParaRPr>
                  </a:p>
                </p:txBody>
              </p:sp>
              <p:sp>
                <p:nvSpPr>
                  <p:cNvPr id="1217" name="Rounded Rectangle 1216"/>
                  <p:cNvSpPr/>
                  <p:nvPr/>
                </p:nvSpPr>
                <p:spPr>
                  <a:xfrm>
                    <a:off x="714992" y="6241955"/>
                    <a:ext cx="906851" cy="323586"/>
                  </a:xfrm>
                  <a:prstGeom prst="roundRect">
                    <a:avLst/>
                  </a:prstGeom>
                  <a:ln>
                    <a:headEnd type="none" w="med" len="med"/>
                    <a:tailEnd type="none"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Gill Sans Light"/>
                      <a:cs typeface="Gill Sans Light"/>
                    </a:endParaRPr>
                  </a:p>
                </p:txBody>
              </p:sp>
            </p:grpSp>
            <p:sp>
              <p:nvSpPr>
                <p:cNvPr id="1212" name="Pentagon 1211"/>
                <p:cNvSpPr/>
                <p:nvPr/>
              </p:nvSpPr>
              <p:spPr>
                <a:xfrm>
                  <a:off x="1923800" y="4392031"/>
                  <a:ext cx="372819" cy="139987"/>
                </a:xfrm>
                <a:prstGeom prst="homePlate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3" name="Pentagon 1212"/>
                <p:cNvSpPr/>
                <p:nvPr/>
              </p:nvSpPr>
              <p:spPr>
                <a:xfrm>
                  <a:off x="1923799" y="4579568"/>
                  <a:ext cx="372819" cy="139987"/>
                </a:xfrm>
                <a:prstGeom prst="homePlate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4" name="Pentagon 1213"/>
                <p:cNvSpPr/>
                <p:nvPr/>
              </p:nvSpPr>
              <p:spPr>
                <a:xfrm>
                  <a:off x="1923800" y="4767106"/>
                  <a:ext cx="372819" cy="139987"/>
                </a:xfrm>
                <a:prstGeom prst="homePlate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94" name="Group 1193"/>
              <p:cNvGrpSpPr/>
              <p:nvPr/>
            </p:nvGrpSpPr>
            <p:grpSpPr>
              <a:xfrm>
                <a:off x="4011849" y="1905600"/>
                <a:ext cx="701900" cy="1183899"/>
                <a:chOff x="387467" y="3176719"/>
                <a:chExt cx="701900" cy="1661923"/>
              </a:xfrm>
            </p:grpSpPr>
            <p:sp>
              <p:nvSpPr>
                <p:cNvPr id="1207" name="Can 1206"/>
                <p:cNvSpPr/>
                <p:nvPr/>
              </p:nvSpPr>
              <p:spPr>
                <a:xfrm>
                  <a:off x="387467" y="3176719"/>
                  <a:ext cx="577307" cy="744446"/>
                </a:xfrm>
                <a:prstGeom prst="can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endParaRPr lang="en-US" sz="2000" baseline="-25000" dirty="0" smtClean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208" name="Can 1207"/>
                <p:cNvSpPr/>
                <p:nvPr/>
              </p:nvSpPr>
              <p:spPr>
                <a:xfrm>
                  <a:off x="512060" y="3624492"/>
                  <a:ext cx="577307" cy="767539"/>
                </a:xfrm>
                <a:prstGeom prst="can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endParaRPr lang="en-US" sz="2000" baseline="-25000" dirty="0" smtClean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209" name="Can 1208"/>
                <p:cNvSpPr/>
                <p:nvPr/>
              </p:nvSpPr>
              <p:spPr>
                <a:xfrm>
                  <a:off x="387467" y="4127039"/>
                  <a:ext cx="577307" cy="711603"/>
                </a:xfrm>
                <a:prstGeom prst="can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endParaRPr lang="en-US" sz="2000" baseline="-25000" dirty="0" smtClean="0">
                    <a:latin typeface="Gill Sans Light"/>
                    <a:cs typeface="Gill Sans Light"/>
                  </a:endParaRPr>
                </a:p>
              </p:txBody>
            </p:sp>
          </p:grpSp>
          <p:cxnSp>
            <p:nvCxnSpPr>
              <p:cNvPr id="1195" name="Straight Arrow Connector 1194"/>
              <p:cNvCxnSpPr>
                <a:stCxn id="1205" idx="0"/>
                <a:endCxn id="1208" idx="2"/>
              </p:cNvCxnSpPr>
              <p:nvPr/>
            </p:nvCxnSpPr>
            <p:spPr>
              <a:xfrm>
                <a:off x="3457943" y="2497550"/>
                <a:ext cx="678499" cy="41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6" name="Straight Arrow Connector 1195"/>
              <p:cNvCxnSpPr>
                <a:stCxn id="1205" idx="0"/>
                <a:endCxn id="1207" idx="2"/>
              </p:cNvCxnSpPr>
              <p:nvPr/>
            </p:nvCxnSpPr>
            <p:spPr>
              <a:xfrm flipV="1">
                <a:off x="3457943" y="2170760"/>
                <a:ext cx="553906" cy="32679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7" name="Straight Arrow Connector 1196"/>
              <p:cNvCxnSpPr>
                <a:stCxn id="1205" idx="0"/>
                <a:endCxn id="1209" idx="2"/>
              </p:cNvCxnSpPr>
              <p:nvPr/>
            </p:nvCxnSpPr>
            <p:spPr>
              <a:xfrm>
                <a:off x="3457943" y="2497550"/>
                <a:ext cx="553906" cy="3384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8" name="Straight Arrow Connector 1197"/>
              <p:cNvCxnSpPr>
                <a:stCxn id="1206" idx="0"/>
              </p:cNvCxnSpPr>
              <p:nvPr/>
            </p:nvCxnSpPr>
            <p:spPr>
              <a:xfrm>
                <a:off x="3457943" y="2950412"/>
                <a:ext cx="55390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9" name="Straight Arrow Connector 1198"/>
              <p:cNvCxnSpPr>
                <a:stCxn id="1206" idx="0"/>
              </p:cNvCxnSpPr>
              <p:nvPr/>
            </p:nvCxnSpPr>
            <p:spPr>
              <a:xfrm flipV="1">
                <a:off x="3457943" y="2497549"/>
                <a:ext cx="607057" cy="45286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0" name="Straight Arrow Connector 1199"/>
              <p:cNvCxnSpPr>
                <a:stCxn id="1206" idx="0"/>
                <a:endCxn id="1207" idx="2"/>
              </p:cNvCxnSpPr>
              <p:nvPr/>
            </p:nvCxnSpPr>
            <p:spPr>
              <a:xfrm flipV="1">
                <a:off x="3457943" y="2170760"/>
                <a:ext cx="553906" cy="77965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1" name="Straight Arrow Connector 1200"/>
              <p:cNvCxnSpPr>
                <a:stCxn id="1204" idx="0"/>
              </p:cNvCxnSpPr>
              <p:nvPr/>
            </p:nvCxnSpPr>
            <p:spPr>
              <a:xfrm>
                <a:off x="3457943" y="2044687"/>
                <a:ext cx="55390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2" name="Straight Arrow Connector 1201"/>
              <p:cNvCxnSpPr>
                <a:stCxn id="1204" idx="0"/>
              </p:cNvCxnSpPr>
              <p:nvPr/>
            </p:nvCxnSpPr>
            <p:spPr>
              <a:xfrm>
                <a:off x="3457943" y="2044687"/>
                <a:ext cx="607057" cy="4528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3" name="Straight Arrow Connector 1202"/>
              <p:cNvCxnSpPr>
                <a:stCxn id="1204" idx="0"/>
                <a:endCxn id="1209" idx="2"/>
              </p:cNvCxnSpPr>
              <p:nvPr/>
            </p:nvCxnSpPr>
            <p:spPr>
              <a:xfrm>
                <a:off x="3457943" y="2044687"/>
                <a:ext cx="553906" cy="7913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4" name="Rectangle 1203"/>
              <p:cNvSpPr/>
              <p:nvPr/>
            </p:nvSpPr>
            <p:spPr>
              <a:xfrm rot="5400000">
                <a:off x="3143107" y="1868937"/>
                <a:ext cx="278173" cy="351498"/>
              </a:xfrm>
              <a:prstGeom prst="rect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dirty="0">
                  <a:latin typeface="Gill Sans Light"/>
                  <a:cs typeface="Gill Sans Light"/>
                </a:endParaRPr>
              </a:p>
            </p:txBody>
          </p:sp>
          <p:sp>
            <p:nvSpPr>
              <p:cNvPr id="1205" name="Rectangle 1204"/>
              <p:cNvSpPr/>
              <p:nvPr/>
            </p:nvSpPr>
            <p:spPr>
              <a:xfrm rot="5400000">
                <a:off x="3143107" y="2321800"/>
                <a:ext cx="278173" cy="351498"/>
              </a:xfrm>
              <a:prstGeom prst="rect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dirty="0">
                  <a:latin typeface="Gill Sans Light"/>
                  <a:cs typeface="Gill Sans Light"/>
                </a:endParaRPr>
              </a:p>
            </p:txBody>
          </p:sp>
          <p:sp>
            <p:nvSpPr>
              <p:cNvPr id="1206" name="Rectangle 1205"/>
              <p:cNvSpPr/>
              <p:nvPr/>
            </p:nvSpPr>
            <p:spPr>
              <a:xfrm rot="5400000">
                <a:off x="3143107" y="2774663"/>
                <a:ext cx="278173" cy="351498"/>
              </a:xfrm>
              <a:prstGeom prst="rect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dirty="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1178" name="Rounded Rectangle 1177"/>
            <p:cNvSpPr/>
            <p:nvPr/>
          </p:nvSpPr>
          <p:spPr>
            <a:xfrm>
              <a:off x="6310339" y="5595378"/>
              <a:ext cx="950544" cy="537891"/>
            </a:xfrm>
            <a:prstGeom prst="roundRect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Gill Sans Light"/>
                  <a:cs typeface="Gill Sans Light"/>
                </a:rPr>
                <a:t>w</a:t>
              </a:r>
              <a:r>
                <a:rPr lang="en-US" sz="2800" baseline="30000" dirty="0" smtClean="0">
                  <a:latin typeface="Gill Sans Light"/>
                  <a:cs typeface="Gill Sans Light"/>
                </a:rPr>
                <a:t>(3)</a:t>
              </a:r>
              <a:endParaRPr lang="en-US" sz="2800" baseline="30000" dirty="0">
                <a:latin typeface="Gill Sans Light"/>
                <a:cs typeface="Gill Sans Light"/>
              </a:endParaRPr>
            </a:p>
          </p:txBody>
        </p:sp>
        <p:cxnSp>
          <p:nvCxnSpPr>
            <p:cNvPr id="1179" name="Straight Arrow Connector 1178"/>
            <p:cNvCxnSpPr>
              <a:stCxn id="1207" idx="4"/>
              <a:endCxn id="1178" idx="1"/>
            </p:cNvCxnSpPr>
            <p:nvPr/>
          </p:nvCxnSpPr>
          <p:spPr>
            <a:xfrm>
              <a:off x="5426717" y="5537534"/>
              <a:ext cx="883622" cy="3267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0" name="Straight Arrow Connector 1179"/>
            <p:cNvCxnSpPr>
              <a:stCxn id="1208" idx="4"/>
              <a:endCxn id="1178" idx="1"/>
            </p:cNvCxnSpPr>
            <p:nvPr/>
          </p:nvCxnSpPr>
          <p:spPr>
            <a:xfrm flipV="1">
              <a:off x="5551310" y="5864324"/>
              <a:ext cx="759029" cy="41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1" name="Straight Arrow Connector 1180"/>
            <p:cNvCxnSpPr>
              <a:stCxn id="1209" idx="4"/>
              <a:endCxn id="1178" idx="1"/>
            </p:cNvCxnSpPr>
            <p:nvPr/>
          </p:nvCxnSpPr>
          <p:spPr>
            <a:xfrm flipV="1">
              <a:off x="5426717" y="5864324"/>
              <a:ext cx="883622" cy="3384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4" name="Group 1233"/>
          <p:cNvGrpSpPr/>
          <p:nvPr/>
        </p:nvGrpSpPr>
        <p:grpSpPr>
          <a:xfrm>
            <a:off x="1460800" y="2136715"/>
            <a:ext cx="1628240" cy="2465857"/>
            <a:chOff x="845096" y="2048211"/>
            <a:chExt cx="1628240" cy="2465857"/>
          </a:xfrm>
        </p:grpSpPr>
        <p:cxnSp>
          <p:nvCxnSpPr>
            <p:cNvPr id="1235" name="Straight Arrow Connector 1234"/>
            <p:cNvCxnSpPr>
              <a:stCxn id="1053" idx="4"/>
              <a:endCxn id="1105" idx="0"/>
            </p:cNvCxnSpPr>
            <p:nvPr/>
          </p:nvCxnSpPr>
          <p:spPr>
            <a:xfrm flipV="1">
              <a:off x="845096" y="2048211"/>
              <a:ext cx="1628238" cy="180057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6" name="Straight Arrow Connector 1235"/>
            <p:cNvCxnSpPr>
              <a:stCxn id="1054" idx="4"/>
              <a:endCxn id="1097" idx="0"/>
            </p:cNvCxnSpPr>
            <p:nvPr/>
          </p:nvCxnSpPr>
          <p:spPr>
            <a:xfrm flipV="1">
              <a:off x="969689" y="2501074"/>
              <a:ext cx="1503647" cy="167492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7" name="Straight Arrow Connector 1236"/>
            <p:cNvCxnSpPr>
              <a:stCxn id="1055" idx="4"/>
              <a:endCxn id="1089" idx="0"/>
            </p:cNvCxnSpPr>
            <p:nvPr/>
          </p:nvCxnSpPr>
          <p:spPr>
            <a:xfrm flipV="1">
              <a:off x="845096" y="2953936"/>
              <a:ext cx="1628237" cy="156013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8" name="Straight Arrow Connector 1237"/>
            <p:cNvCxnSpPr>
              <a:stCxn id="1258" idx="3"/>
              <a:endCxn id="1105" idx="0"/>
            </p:cNvCxnSpPr>
            <p:nvPr/>
          </p:nvCxnSpPr>
          <p:spPr>
            <a:xfrm flipV="1">
              <a:off x="1526876" y="2048211"/>
              <a:ext cx="938470" cy="10445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9" name="Straight Arrow Connector 1238"/>
            <p:cNvCxnSpPr>
              <a:stCxn id="1258" idx="3"/>
              <a:endCxn id="1097" idx="0"/>
            </p:cNvCxnSpPr>
            <p:nvPr/>
          </p:nvCxnSpPr>
          <p:spPr>
            <a:xfrm>
              <a:off x="1526876" y="2152661"/>
              <a:ext cx="938472" cy="34841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0" name="Straight Arrow Connector 1239"/>
            <p:cNvCxnSpPr>
              <a:stCxn id="1258" idx="3"/>
              <a:endCxn id="1089" idx="0"/>
            </p:cNvCxnSpPr>
            <p:nvPr/>
          </p:nvCxnSpPr>
          <p:spPr>
            <a:xfrm>
              <a:off x="1526876" y="2152661"/>
              <a:ext cx="938469" cy="80127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1" name="Group 1240"/>
          <p:cNvGrpSpPr/>
          <p:nvPr/>
        </p:nvGrpSpPr>
        <p:grpSpPr>
          <a:xfrm>
            <a:off x="3089040" y="2589578"/>
            <a:ext cx="4795535" cy="2127368"/>
            <a:chOff x="2473336" y="2501074"/>
            <a:chExt cx="4795535" cy="2127368"/>
          </a:xfrm>
        </p:grpSpPr>
        <p:cxnSp>
          <p:nvCxnSpPr>
            <p:cNvPr id="1242" name="Elbow Connector 1241"/>
            <p:cNvCxnSpPr>
              <a:stCxn id="1114" idx="3"/>
              <a:endCxn id="1168" idx="0"/>
            </p:cNvCxnSpPr>
            <p:nvPr/>
          </p:nvCxnSpPr>
          <p:spPr>
            <a:xfrm flipH="1">
              <a:off x="2473337" y="2501074"/>
              <a:ext cx="4795534" cy="1221643"/>
            </a:xfrm>
            <a:prstGeom prst="bentConnector5">
              <a:avLst>
                <a:gd name="adj1" fmla="val -4767"/>
                <a:gd name="adj2" fmla="val 62828"/>
                <a:gd name="adj3" fmla="val 104767"/>
              </a:avLst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3" name="Elbow Connector 1242"/>
            <p:cNvCxnSpPr>
              <a:stCxn id="1114" idx="3"/>
              <a:endCxn id="1160" idx="0"/>
            </p:cNvCxnSpPr>
            <p:nvPr/>
          </p:nvCxnSpPr>
          <p:spPr>
            <a:xfrm flipH="1">
              <a:off x="2473339" y="2501074"/>
              <a:ext cx="4795532" cy="1674506"/>
            </a:xfrm>
            <a:prstGeom prst="bentConnector5">
              <a:avLst>
                <a:gd name="adj1" fmla="val -4767"/>
                <a:gd name="adj2" fmla="val 50296"/>
                <a:gd name="adj3" fmla="val 104767"/>
              </a:avLst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4" name="Elbow Connector 1243"/>
            <p:cNvCxnSpPr>
              <a:stCxn id="1114" idx="3"/>
              <a:endCxn id="1152" idx="0"/>
            </p:cNvCxnSpPr>
            <p:nvPr/>
          </p:nvCxnSpPr>
          <p:spPr>
            <a:xfrm flipH="1">
              <a:off x="2473336" y="2501074"/>
              <a:ext cx="4795535" cy="2127368"/>
            </a:xfrm>
            <a:prstGeom prst="bentConnector5">
              <a:avLst>
                <a:gd name="adj1" fmla="val -4767"/>
                <a:gd name="adj2" fmla="val 42724"/>
                <a:gd name="adj3" fmla="val 104767"/>
              </a:avLst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5" name="Group 1244"/>
          <p:cNvGrpSpPr/>
          <p:nvPr/>
        </p:nvGrpSpPr>
        <p:grpSpPr>
          <a:xfrm>
            <a:off x="1460800" y="3811221"/>
            <a:ext cx="1628243" cy="905725"/>
            <a:chOff x="845096" y="3722717"/>
            <a:chExt cx="1628243" cy="905725"/>
          </a:xfrm>
        </p:grpSpPr>
        <p:cxnSp>
          <p:nvCxnSpPr>
            <p:cNvPr id="1246" name="Straight Arrow Connector 1245"/>
            <p:cNvCxnSpPr>
              <a:stCxn id="1055" idx="4"/>
              <a:endCxn id="1160" idx="0"/>
            </p:cNvCxnSpPr>
            <p:nvPr/>
          </p:nvCxnSpPr>
          <p:spPr>
            <a:xfrm flipV="1">
              <a:off x="845096" y="4175580"/>
              <a:ext cx="1628243" cy="3384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7" name="Straight Arrow Connector 1246"/>
            <p:cNvCxnSpPr>
              <a:stCxn id="1054" idx="4"/>
              <a:endCxn id="1168" idx="0"/>
            </p:cNvCxnSpPr>
            <p:nvPr/>
          </p:nvCxnSpPr>
          <p:spPr>
            <a:xfrm flipV="1">
              <a:off x="969689" y="3722717"/>
              <a:ext cx="1503648" cy="45327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8" name="Straight Arrow Connector 1247"/>
            <p:cNvCxnSpPr>
              <a:stCxn id="1053" idx="4"/>
              <a:endCxn id="1152" idx="0"/>
            </p:cNvCxnSpPr>
            <p:nvPr/>
          </p:nvCxnSpPr>
          <p:spPr>
            <a:xfrm>
              <a:off x="845096" y="3848790"/>
              <a:ext cx="1628240" cy="77965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9" name="Group 1248"/>
          <p:cNvGrpSpPr/>
          <p:nvPr/>
        </p:nvGrpSpPr>
        <p:grpSpPr>
          <a:xfrm>
            <a:off x="3089037" y="4264084"/>
            <a:ext cx="4795541" cy="2141606"/>
            <a:chOff x="2473333" y="4175580"/>
            <a:chExt cx="4795541" cy="2141606"/>
          </a:xfrm>
        </p:grpSpPr>
        <p:cxnSp>
          <p:nvCxnSpPr>
            <p:cNvPr id="1250" name="Elbow Connector 1249"/>
            <p:cNvCxnSpPr>
              <a:stCxn id="1120" idx="3"/>
              <a:endCxn id="1226" idx="0"/>
            </p:cNvCxnSpPr>
            <p:nvPr/>
          </p:nvCxnSpPr>
          <p:spPr>
            <a:xfrm flipH="1">
              <a:off x="2473334" y="4175580"/>
              <a:ext cx="4795540" cy="1235881"/>
            </a:xfrm>
            <a:prstGeom prst="bentConnector5">
              <a:avLst>
                <a:gd name="adj1" fmla="val -4767"/>
                <a:gd name="adj2" fmla="val 65265"/>
                <a:gd name="adj3" fmla="val 104767"/>
              </a:avLst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1" name="Elbow Connector 1250"/>
            <p:cNvCxnSpPr>
              <a:stCxn id="1120" idx="3"/>
              <a:endCxn id="1218" idx="0"/>
            </p:cNvCxnSpPr>
            <p:nvPr/>
          </p:nvCxnSpPr>
          <p:spPr>
            <a:xfrm flipH="1">
              <a:off x="2473336" y="4175580"/>
              <a:ext cx="4795538" cy="1688744"/>
            </a:xfrm>
            <a:prstGeom prst="bentConnector5">
              <a:avLst>
                <a:gd name="adj1" fmla="val -4767"/>
                <a:gd name="adj2" fmla="val 52186"/>
                <a:gd name="adj3" fmla="val 104767"/>
              </a:avLst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2" name="Elbow Connector 1251"/>
            <p:cNvCxnSpPr>
              <a:stCxn id="1120" idx="3"/>
              <a:endCxn id="1210" idx="0"/>
            </p:cNvCxnSpPr>
            <p:nvPr/>
          </p:nvCxnSpPr>
          <p:spPr>
            <a:xfrm flipH="1">
              <a:off x="2473333" y="4175580"/>
              <a:ext cx="4795541" cy="2141606"/>
            </a:xfrm>
            <a:prstGeom prst="bentConnector5">
              <a:avLst>
                <a:gd name="adj1" fmla="val -4767"/>
                <a:gd name="adj2" fmla="val 44637"/>
                <a:gd name="adj3" fmla="val 104767"/>
              </a:avLst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3" name="Group 1252"/>
          <p:cNvGrpSpPr/>
          <p:nvPr/>
        </p:nvGrpSpPr>
        <p:grpSpPr>
          <a:xfrm>
            <a:off x="1460800" y="3937294"/>
            <a:ext cx="1628240" cy="2468396"/>
            <a:chOff x="845096" y="3848790"/>
            <a:chExt cx="1628240" cy="2468396"/>
          </a:xfrm>
        </p:grpSpPr>
        <p:cxnSp>
          <p:nvCxnSpPr>
            <p:cNvPr id="1254" name="Straight Arrow Connector 1253"/>
            <p:cNvCxnSpPr>
              <a:stCxn id="1055" idx="4"/>
              <a:endCxn id="1226" idx="0"/>
            </p:cNvCxnSpPr>
            <p:nvPr/>
          </p:nvCxnSpPr>
          <p:spPr>
            <a:xfrm>
              <a:off x="845096" y="4514068"/>
              <a:ext cx="1628238" cy="89739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5" name="Straight Arrow Connector 1254"/>
            <p:cNvCxnSpPr>
              <a:stCxn id="1053" idx="4"/>
              <a:endCxn id="1218" idx="0"/>
            </p:cNvCxnSpPr>
            <p:nvPr/>
          </p:nvCxnSpPr>
          <p:spPr>
            <a:xfrm>
              <a:off x="845096" y="3848790"/>
              <a:ext cx="1628240" cy="201553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6" name="Straight Arrow Connector 1255"/>
            <p:cNvCxnSpPr>
              <a:stCxn id="1054" idx="4"/>
              <a:endCxn id="1210" idx="0"/>
            </p:cNvCxnSpPr>
            <p:nvPr/>
          </p:nvCxnSpPr>
          <p:spPr>
            <a:xfrm>
              <a:off x="969689" y="4175994"/>
              <a:ext cx="1503644" cy="214119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7" name="Group 1256"/>
          <p:cNvGrpSpPr/>
          <p:nvPr/>
        </p:nvGrpSpPr>
        <p:grpSpPr>
          <a:xfrm>
            <a:off x="1192036" y="1277987"/>
            <a:ext cx="950544" cy="1232123"/>
            <a:chOff x="576332" y="1189483"/>
            <a:chExt cx="950544" cy="1232123"/>
          </a:xfrm>
        </p:grpSpPr>
        <p:sp>
          <p:nvSpPr>
            <p:cNvPr id="1258" name="Rounded Rectangle 1257"/>
            <p:cNvSpPr/>
            <p:nvPr/>
          </p:nvSpPr>
          <p:spPr>
            <a:xfrm>
              <a:off x="576332" y="1883715"/>
              <a:ext cx="950544" cy="537891"/>
            </a:xfrm>
            <a:prstGeom prst="roundRect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Gill Sans Light"/>
                  <a:cs typeface="Gill Sans Light"/>
                </a:rPr>
                <a:t>w</a:t>
              </a:r>
              <a:r>
                <a:rPr lang="en-US" sz="2800" baseline="30000" dirty="0" smtClean="0">
                  <a:latin typeface="Gill Sans Light"/>
                  <a:cs typeface="Gill Sans Light"/>
                </a:rPr>
                <a:t>(0)</a:t>
              </a:r>
              <a:endParaRPr lang="en-US" sz="2800" baseline="30000" dirty="0">
                <a:latin typeface="Gill Sans Light"/>
                <a:cs typeface="Gill Sans Light"/>
              </a:endParaRPr>
            </a:p>
          </p:txBody>
        </p:sp>
        <p:sp>
          <p:nvSpPr>
            <p:cNvPr id="1259" name="TextBox 1258"/>
            <p:cNvSpPr txBox="1"/>
            <p:nvPr/>
          </p:nvSpPr>
          <p:spPr>
            <a:xfrm>
              <a:off x="670787" y="1189483"/>
              <a:ext cx="7616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latin typeface="Gill Sans Light"/>
                  <a:cs typeface="Gill Sans Light"/>
                </a:rPr>
                <a:t>Initial</a:t>
              </a:r>
            </a:p>
            <a:p>
              <a:pPr algn="ctr"/>
              <a:r>
                <a:rPr lang="en-US" dirty="0" smtClean="0">
                  <a:latin typeface="Gill Sans Light"/>
                  <a:cs typeface="Gill Sans Light"/>
                </a:rPr>
                <a:t>Model</a:t>
              </a:r>
              <a:endParaRPr lang="en-US" sz="1800" dirty="0" smtClean="0">
                <a:latin typeface="Gill Sans Light"/>
                <a:cs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4087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8" name="Straight Arrow Connector 1237"/>
          <p:cNvCxnSpPr>
            <a:stCxn id="1258" idx="3"/>
            <a:endCxn id="1105" idx="0"/>
          </p:cNvCxnSpPr>
          <p:nvPr/>
        </p:nvCxnSpPr>
        <p:spPr>
          <a:xfrm flipV="1">
            <a:off x="2142580" y="2136715"/>
            <a:ext cx="938470" cy="10445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9" name="Straight Arrow Connector 1238"/>
          <p:cNvCxnSpPr>
            <a:stCxn id="1258" idx="3"/>
            <a:endCxn id="1097" idx="0"/>
          </p:cNvCxnSpPr>
          <p:nvPr/>
        </p:nvCxnSpPr>
        <p:spPr>
          <a:xfrm>
            <a:off x="2142580" y="2241165"/>
            <a:ext cx="938472" cy="34841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0" name="Straight Arrow Connector 1239"/>
          <p:cNvCxnSpPr>
            <a:stCxn id="1258" idx="3"/>
            <a:endCxn id="1089" idx="0"/>
          </p:cNvCxnSpPr>
          <p:nvPr/>
        </p:nvCxnSpPr>
        <p:spPr>
          <a:xfrm>
            <a:off x="2142580" y="2241165"/>
            <a:ext cx="938469" cy="80127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41" name="Group 1240"/>
          <p:cNvGrpSpPr/>
          <p:nvPr/>
        </p:nvGrpSpPr>
        <p:grpSpPr>
          <a:xfrm>
            <a:off x="3089040" y="2589578"/>
            <a:ext cx="4795535" cy="2127368"/>
            <a:chOff x="2473336" y="2501074"/>
            <a:chExt cx="4795535" cy="2127368"/>
          </a:xfrm>
        </p:grpSpPr>
        <p:cxnSp>
          <p:nvCxnSpPr>
            <p:cNvPr id="1242" name="Elbow Connector 1241"/>
            <p:cNvCxnSpPr>
              <a:stCxn id="1114" idx="3"/>
              <a:endCxn id="1168" idx="0"/>
            </p:cNvCxnSpPr>
            <p:nvPr/>
          </p:nvCxnSpPr>
          <p:spPr>
            <a:xfrm flipH="1">
              <a:off x="2473337" y="2501074"/>
              <a:ext cx="4795534" cy="1221643"/>
            </a:xfrm>
            <a:prstGeom prst="bentConnector5">
              <a:avLst>
                <a:gd name="adj1" fmla="val -4767"/>
                <a:gd name="adj2" fmla="val 62828"/>
                <a:gd name="adj3" fmla="val 104767"/>
              </a:avLst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3" name="Elbow Connector 1242"/>
            <p:cNvCxnSpPr>
              <a:stCxn id="1114" idx="3"/>
              <a:endCxn id="1160" idx="0"/>
            </p:cNvCxnSpPr>
            <p:nvPr/>
          </p:nvCxnSpPr>
          <p:spPr>
            <a:xfrm flipH="1">
              <a:off x="2473339" y="2501074"/>
              <a:ext cx="4795532" cy="1674506"/>
            </a:xfrm>
            <a:prstGeom prst="bentConnector5">
              <a:avLst>
                <a:gd name="adj1" fmla="val -4767"/>
                <a:gd name="adj2" fmla="val 50296"/>
                <a:gd name="adj3" fmla="val 104767"/>
              </a:avLst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4" name="Elbow Connector 1243"/>
            <p:cNvCxnSpPr>
              <a:stCxn id="1114" idx="3"/>
              <a:endCxn id="1152" idx="0"/>
            </p:cNvCxnSpPr>
            <p:nvPr/>
          </p:nvCxnSpPr>
          <p:spPr>
            <a:xfrm flipH="1">
              <a:off x="2473336" y="2501074"/>
              <a:ext cx="4795535" cy="2127368"/>
            </a:xfrm>
            <a:prstGeom prst="bentConnector5">
              <a:avLst>
                <a:gd name="adj1" fmla="val -4767"/>
                <a:gd name="adj2" fmla="val 42724"/>
                <a:gd name="adj3" fmla="val 104767"/>
              </a:avLst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9" name="Group 1248"/>
          <p:cNvGrpSpPr/>
          <p:nvPr/>
        </p:nvGrpSpPr>
        <p:grpSpPr>
          <a:xfrm>
            <a:off x="3089037" y="4264084"/>
            <a:ext cx="4795541" cy="2141606"/>
            <a:chOff x="2473333" y="4175580"/>
            <a:chExt cx="4795541" cy="2141606"/>
          </a:xfrm>
        </p:grpSpPr>
        <p:cxnSp>
          <p:nvCxnSpPr>
            <p:cNvPr id="1250" name="Elbow Connector 1249"/>
            <p:cNvCxnSpPr>
              <a:stCxn id="1120" idx="3"/>
              <a:endCxn id="1226" idx="0"/>
            </p:cNvCxnSpPr>
            <p:nvPr/>
          </p:nvCxnSpPr>
          <p:spPr>
            <a:xfrm flipH="1">
              <a:off x="2473334" y="4175580"/>
              <a:ext cx="4795540" cy="1235881"/>
            </a:xfrm>
            <a:prstGeom prst="bentConnector5">
              <a:avLst>
                <a:gd name="adj1" fmla="val -4767"/>
                <a:gd name="adj2" fmla="val 65265"/>
                <a:gd name="adj3" fmla="val 104767"/>
              </a:avLst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1" name="Elbow Connector 1250"/>
            <p:cNvCxnSpPr>
              <a:stCxn id="1120" idx="3"/>
              <a:endCxn id="1218" idx="0"/>
            </p:cNvCxnSpPr>
            <p:nvPr/>
          </p:nvCxnSpPr>
          <p:spPr>
            <a:xfrm flipH="1">
              <a:off x="2473336" y="4175580"/>
              <a:ext cx="4795538" cy="1688744"/>
            </a:xfrm>
            <a:prstGeom prst="bentConnector5">
              <a:avLst>
                <a:gd name="adj1" fmla="val -4767"/>
                <a:gd name="adj2" fmla="val 52186"/>
                <a:gd name="adj3" fmla="val 104767"/>
              </a:avLst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2" name="Elbow Connector 1251"/>
            <p:cNvCxnSpPr>
              <a:stCxn id="1120" idx="3"/>
              <a:endCxn id="1210" idx="0"/>
            </p:cNvCxnSpPr>
            <p:nvPr/>
          </p:nvCxnSpPr>
          <p:spPr>
            <a:xfrm flipH="1">
              <a:off x="2473333" y="4175580"/>
              <a:ext cx="4795541" cy="2141606"/>
            </a:xfrm>
            <a:prstGeom prst="bentConnector5">
              <a:avLst>
                <a:gd name="adj1" fmla="val -4767"/>
                <a:gd name="adj2" fmla="val 44637"/>
                <a:gd name="adj3" fmla="val 104767"/>
              </a:avLst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0"/>
            <a:ext cx="9144000" cy="1141525"/>
          </a:xfrm>
        </p:spPr>
        <p:txBody>
          <a:bodyPr/>
          <a:lstStyle/>
          <a:p>
            <a:r>
              <a:rPr lang="en-US" sz="4000" dirty="0" smtClean="0"/>
              <a:t>Cost of Iteration in Map-Reduce</a:t>
            </a:r>
            <a:endParaRPr lang="en-US" sz="4000" dirty="0"/>
          </a:p>
        </p:txBody>
      </p:sp>
      <p:sp>
        <p:nvSpPr>
          <p:cNvPr id="1057" name="TextBox 1056"/>
          <p:cNvSpPr txBox="1"/>
          <p:nvPr/>
        </p:nvSpPr>
        <p:spPr>
          <a:xfrm>
            <a:off x="3147150" y="1420860"/>
            <a:ext cx="581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Gill Sans Light"/>
                <a:cs typeface="Gill Sans Light"/>
              </a:rPr>
              <a:t>Map</a:t>
            </a:r>
          </a:p>
        </p:txBody>
      </p:sp>
      <p:sp>
        <p:nvSpPr>
          <p:cNvPr id="1058" name="TextBox 1057"/>
          <p:cNvSpPr txBox="1"/>
          <p:nvPr/>
        </p:nvSpPr>
        <p:spPr>
          <a:xfrm>
            <a:off x="4261430" y="1420860"/>
            <a:ext cx="865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Gill Sans Light"/>
                <a:cs typeface="Gill Sans Light"/>
              </a:rPr>
              <a:t>Reduce</a:t>
            </a:r>
          </a:p>
        </p:txBody>
      </p:sp>
      <p:sp>
        <p:nvSpPr>
          <p:cNvPr id="1059" name="TextBox 1058"/>
          <p:cNvSpPr txBox="1"/>
          <p:nvPr/>
        </p:nvSpPr>
        <p:spPr>
          <a:xfrm>
            <a:off x="5304582" y="1277987"/>
            <a:ext cx="926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Gill Sans Light"/>
                <a:cs typeface="Gill Sans Light"/>
              </a:rPr>
              <a:t>Learned</a:t>
            </a:r>
          </a:p>
          <a:p>
            <a:pPr algn="ctr"/>
            <a:r>
              <a:rPr lang="en-US" sz="1800" dirty="0" smtClean="0">
                <a:latin typeface="Gill Sans Light"/>
                <a:cs typeface="Gill Sans Light"/>
              </a:rPr>
              <a:t>Model</a:t>
            </a:r>
          </a:p>
        </p:txBody>
      </p:sp>
      <p:cxnSp>
        <p:nvCxnSpPr>
          <p:cNvPr id="1061" name="Straight Arrow Connector 1060"/>
          <p:cNvCxnSpPr>
            <a:stCxn id="1105" idx="2"/>
          </p:cNvCxnSpPr>
          <p:nvPr/>
        </p:nvCxnSpPr>
        <p:spPr>
          <a:xfrm>
            <a:off x="3918607" y="2136714"/>
            <a:ext cx="641102" cy="31377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2" name="Straight Arrow Connector 1061"/>
          <p:cNvCxnSpPr>
            <a:stCxn id="1097" idx="2"/>
            <a:endCxn id="1084" idx="2"/>
          </p:cNvCxnSpPr>
          <p:nvPr/>
        </p:nvCxnSpPr>
        <p:spPr>
          <a:xfrm>
            <a:off x="3918607" y="2589577"/>
            <a:ext cx="641103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3" name="Straight Arrow Connector 1062"/>
          <p:cNvCxnSpPr>
            <a:stCxn id="1089" idx="2"/>
          </p:cNvCxnSpPr>
          <p:nvPr/>
        </p:nvCxnSpPr>
        <p:spPr>
          <a:xfrm flipV="1">
            <a:off x="3918607" y="2728664"/>
            <a:ext cx="641102" cy="31377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4" name="Straight Arrow Connector 1063"/>
          <p:cNvCxnSpPr>
            <a:stCxn id="1105" idx="2"/>
            <a:endCxn id="1083" idx="2"/>
          </p:cNvCxnSpPr>
          <p:nvPr/>
        </p:nvCxnSpPr>
        <p:spPr>
          <a:xfrm>
            <a:off x="3918607" y="2136714"/>
            <a:ext cx="641103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5" name="Straight Arrow Connector 1064"/>
          <p:cNvCxnSpPr>
            <a:stCxn id="1097" idx="2"/>
            <a:endCxn id="1083" idx="2"/>
          </p:cNvCxnSpPr>
          <p:nvPr/>
        </p:nvCxnSpPr>
        <p:spPr>
          <a:xfrm flipV="1">
            <a:off x="3918607" y="2136715"/>
            <a:ext cx="641103" cy="45286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6" name="Straight Arrow Connector 1065"/>
          <p:cNvCxnSpPr>
            <a:stCxn id="1097" idx="2"/>
            <a:endCxn id="1085" idx="2"/>
          </p:cNvCxnSpPr>
          <p:nvPr/>
        </p:nvCxnSpPr>
        <p:spPr>
          <a:xfrm>
            <a:off x="3918607" y="2589577"/>
            <a:ext cx="641103" cy="45286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7" name="Straight Arrow Connector 1066"/>
          <p:cNvCxnSpPr>
            <a:stCxn id="1089" idx="2"/>
          </p:cNvCxnSpPr>
          <p:nvPr/>
        </p:nvCxnSpPr>
        <p:spPr>
          <a:xfrm flipV="1">
            <a:off x="3918607" y="2280085"/>
            <a:ext cx="641102" cy="76235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8" name="Straight Arrow Connector 1067"/>
          <p:cNvCxnSpPr>
            <a:stCxn id="1089" idx="2"/>
            <a:endCxn id="1085" idx="2"/>
          </p:cNvCxnSpPr>
          <p:nvPr/>
        </p:nvCxnSpPr>
        <p:spPr>
          <a:xfrm>
            <a:off x="3918607" y="3042440"/>
            <a:ext cx="64110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9" name="Straight Arrow Connector 1068"/>
          <p:cNvCxnSpPr>
            <a:stCxn id="1105" idx="2"/>
          </p:cNvCxnSpPr>
          <p:nvPr/>
        </p:nvCxnSpPr>
        <p:spPr>
          <a:xfrm>
            <a:off x="3918607" y="2136714"/>
            <a:ext cx="641103" cy="77652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4" name="Straight Arrow Connector 1073"/>
          <p:cNvCxnSpPr>
            <a:stCxn id="1084" idx="0"/>
            <a:endCxn id="1087" idx="2"/>
          </p:cNvCxnSpPr>
          <p:nvPr/>
        </p:nvCxnSpPr>
        <p:spPr>
          <a:xfrm>
            <a:off x="4911208" y="2589578"/>
            <a:ext cx="678499" cy="41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13" name="Group 1112"/>
          <p:cNvGrpSpPr/>
          <p:nvPr/>
        </p:nvGrpSpPr>
        <p:grpSpPr>
          <a:xfrm>
            <a:off x="6050409" y="2262788"/>
            <a:ext cx="1826178" cy="665278"/>
            <a:chOff x="5434705" y="2174284"/>
            <a:chExt cx="1826178" cy="665278"/>
          </a:xfrm>
        </p:grpSpPr>
        <p:sp>
          <p:nvSpPr>
            <p:cNvPr id="1114" name="Rounded Rectangle 1113"/>
            <p:cNvSpPr/>
            <p:nvPr/>
          </p:nvSpPr>
          <p:spPr>
            <a:xfrm>
              <a:off x="6310339" y="2232128"/>
              <a:ext cx="950544" cy="537891"/>
            </a:xfrm>
            <a:prstGeom prst="roundRect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Gill Sans Light"/>
                  <a:cs typeface="Gill Sans Light"/>
                </a:rPr>
                <a:t>w</a:t>
              </a:r>
              <a:r>
                <a:rPr lang="en-US" sz="2800" baseline="30000" dirty="0" smtClean="0">
                  <a:latin typeface="Gill Sans Light"/>
                  <a:cs typeface="Gill Sans Light"/>
                </a:rPr>
                <a:t>(1)</a:t>
              </a:r>
              <a:endParaRPr lang="en-US" sz="2800" baseline="30000" dirty="0">
                <a:latin typeface="Gill Sans Light"/>
                <a:cs typeface="Gill Sans Light"/>
              </a:endParaRPr>
            </a:p>
          </p:txBody>
        </p:sp>
        <p:cxnSp>
          <p:nvCxnSpPr>
            <p:cNvPr id="1115" name="Straight Arrow Connector 1114"/>
            <p:cNvCxnSpPr>
              <a:stCxn id="1086" idx="4"/>
              <a:endCxn id="1114" idx="1"/>
            </p:cNvCxnSpPr>
            <p:nvPr/>
          </p:nvCxnSpPr>
          <p:spPr>
            <a:xfrm>
              <a:off x="5434705" y="2174284"/>
              <a:ext cx="875634" cy="3267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6" name="Straight Arrow Connector 1115"/>
            <p:cNvCxnSpPr>
              <a:stCxn id="1087" idx="4"/>
              <a:endCxn id="1114" idx="1"/>
            </p:cNvCxnSpPr>
            <p:nvPr/>
          </p:nvCxnSpPr>
          <p:spPr>
            <a:xfrm flipV="1">
              <a:off x="5559298" y="2501074"/>
              <a:ext cx="751041" cy="41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7" name="Straight Arrow Connector 1116"/>
            <p:cNvCxnSpPr>
              <a:stCxn id="1088" idx="4"/>
              <a:endCxn id="1114" idx="1"/>
            </p:cNvCxnSpPr>
            <p:nvPr/>
          </p:nvCxnSpPr>
          <p:spPr>
            <a:xfrm flipV="1">
              <a:off x="5434705" y="2501074"/>
              <a:ext cx="875634" cy="3384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24" name="Straight Arrow Connector 1123"/>
          <p:cNvCxnSpPr>
            <a:stCxn id="1168" idx="2"/>
          </p:cNvCxnSpPr>
          <p:nvPr/>
        </p:nvCxnSpPr>
        <p:spPr>
          <a:xfrm>
            <a:off x="3918610" y="3811220"/>
            <a:ext cx="641102" cy="31377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5" name="Straight Arrow Connector 1124"/>
          <p:cNvCxnSpPr>
            <a:stCxn id="1160" idx="2"/>
            <a:endCxn id="1147" idx="2"/>
          </p:cNvCxnSpPr>
          <p:nvPr/>
        </p:nvCxnSpPr>
        <p:spPr>
          <a:xfrm>
            <a:off x="3918610" y="4264083"/>
            <a:ext cx="641103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6" name="Straight Arrow Connector 1125"/>
          <p:cNvCxnSpPr>
            <a:stCxn id="1152" idx="2"/>
          </p:cNvCxnSpPr>
          <p:nvPr/>
        </p:nvCxnSpPr>
        <p:spPr>
          <a:xfrm flipV="1">
            <a:off x="3918610" y="4403170"/>
            <a:ext cx="641102" cy="31377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7" name="Straight Arrow Connector 1126"/>
          <p:cNvCxnSpPr>
            <a:stCxn id="1168" idx="2"/>
            <a:endCxn id="1146" idx="2"/>
          </p:cNvCxnSpPr>
          <p:nvPr/>
        </p:nvCxnSpPr>
        <p:spPr>
          <a:xfrm>
            <a:off x="3918610" y="3811220"/>
            <a:ext cx="641103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8" name="Straight Arrow Connector 1127"/>
          <p:cNvCxnSpPr>
            <a:stCxn id="1160" idx="2"/>
            <a:endCxn id="1146" idx="2"/>
          </p:cNvCxnSpPr>
          <p:nvPr/>
        </p:nvCxnSpPr>
        <p:spPr>
          <a:xfrm flipV="1">
            <a:off x="3918610" y="3811221"/>
            <a:ext cx="641103" cy="45286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9" name="Straight Arrow Connector 1128"/>
          <p:cNvCxnSpPr>
            <a:stCxn id="1160" idx="2"/>
            <a:endCxn id="1148" idx="2"/>
          </p:cNvCxnSpPr>
          <p:nvPr/>
        </p:nvCxnSpPr>
        <p:spPr>
          <a:xfrm>
            <a:off x="3918610" y="4264083"/>
            <a:ext cx="641103" cy="45286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0" name="Straight Arrow Connector 1129"/>
          <p:cNvCxnSpPr>
            <a:stCxn id="1152" idx="2"/>
          </p:cNvCxnSpPr>
          <p:nvPr/>
        </p:nvCxnSpPr>
        <p:spPr>
          <a:xfrm flipV="1">
            <a:off x="3918610" y="3954591"/>
            <a:ext cx="641102" cy="76235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1" name="Straight Arrow Connector 1130"/>
          <p:cNvCxnSpPr>
            <a:stCxn id="1152" idx="2"/>
            <a:endCxn id="1148" idx="2"/>
          </p:cNvCxnSpPr>
          <p:nvPr/>
        </p:nvCxnSpPr>
        <p:spPr>
          <a:xfrm>
            <a:off x="3918610" y="4716946"/>
            <a:ext cx="64110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2" name="Straight Arrow Connector 1131"/>
          <p:cNvCxnSpPr>
            <a:stCxn id="1168" idx="2"/>
          </p:cNvCxnSpPr>
          <p:nvPr/>
        </p:nvCxnSpPr>
        <p:spPr>
          <a:xfrm>
            <a:off x="3918610" y="3811220"/>
            <a:ext cx="641103" cy="77652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7" name="Straight Arrow Connector 1136"/>
          <p:cNvCxnSpPr>
            <a:stCxn id="1147" idx="0"/>
            <a:endCxn id="1150" idx="2"/>
          </p:cNvCxnSpPr>
          <p:nvPr/>
        </p:nvCxnSpPr>
        <p:spPr>
          <a:xfrm>
            <a:off x="4911211" y="4264084"/>
            <a:ext cx="678499" cy="41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0" name="Rounded Rectangle 1119"/>
          <p:cNvSpPr/>
          <p:nvPr/>
        </p:nvSpPr>
        <p:spPr>
          <a:xfrm>
            <a:off x="6926046" y="3995138"/>
            <a:ext cx="950544" cy="537891"/>
          </a:xfrm>
          <a:prstGeom prst="roundRect">
            <a:avLst/>
          </a:prstGeom>
          <a:ln>
            <a:headEnd type="none" w="med" len="med"/>
            <a:tailEnd type="none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Gill Sans Light"/>
                <a:cs typeface="Gill Sans Light"/>
              </a:rPr>
              <a:t>w</a:t>
            </a:r>
            <a:r>
              <a:rPr lang="en-US" sz="2800" baseline="30000" dirty="0" smtClean="0">
                <a:latin typeface="Gill Sans Light"/>
                <a:cs typeface="Gill Sans Light"/>
              </a:rPr>
              <a:t>(2)</a:t>
            </a:r>
            <a:endParaRPr lang="en-US" sz="2800" baseline="30000" dirty="0">
              <a:latin typeface="Gill Sans Light"/>
              <a:cs typeface="Gill Sans Light"/>
            </a:endParaRPr>
          </a:p>
        </p:txBody>
      </p:sp>
      <p:cxnSp>
        <p:nvCxnSpPr>
          <p:cNvPr id="1121" name="Straight Arrow Connector 1120"/>
          <p:cNvCxnSpPr>
            <a:stCxn id="1149" idx="4"/>
            <a:endCxn id="1120" idx="1"/>
          </p:cNvCxnSpPr>
          <p:nvPr/>
        </p:nvCxnSpPr>
        <p:spPr>
          <a:xfrm>
            <a:off x="6042424" y="3937294"/>
            <a:ext cx="883622" cy="32679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2" name="Straight Arrow Connector 1121"/>
          <p:cNvCxnSpPr>
            <a:stCxn id="1150" idx="4"/>
            <a:endCxn id="1120" idx="1"/>
          </p:cNvCxnSpPr>
          <p:nvPr/>
        </p:nvCxnSpPr>
        <p:spPr>
          <a:xfrm flipV="1">
            <a:off x="6167017" y="4264084"/>
            <a:ext cx="759029" cy="41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3" name="Straight Arrow Connector 1122"/>
          <p:cNvCxnSpPr>
            <a:stCxn id="1151" idx="4"/>
            <a:endCxn id="1120" idx="1"/>
          </p:cNvCxnSpPr>
          <p:nvPr/>
        </p:nvCxnSpPr>
        <p:spPr>
          <a:xfrm flipV="1">
            <a:off x="6042424" y="4264084"/>
            <a:ext cx="883622" cy="3384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2" name="Straight Arrow Connector 1181"/>
          <p:cNvCxnSpPr>
            <a:stCxn id="1226" idx="2"/>
          </p:cNvCxnSpPr>
          <p:nvPr/>
        </p:nvCxnSpPr>
        <p:spPr>
          <a:xfrm>
            <a:off x="3918607" y="5499964"/>
            <a:ext cx="641102" cy="31377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3" name="Straight Arrow Connector 1182"/>
          <p:cNvCxnSpPr>
            <a:stCxn id="1218" idx="2"/>
            <a:endCxn id="1205" idx="2"/>
          </p:cNvCxnSpPr>
          <p:nvPr/>
        </p:nvCxnSpPr>
        <p:spPr>
          <a:xfrm>
            <a:off x="3918607" y="5952827"/>
            <a:ext cx="641103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4" name="Straight Arrow Connector 1183"/>
          <p:cNvCxnSpPr>
            <a:stCxn id="1210" idx="2"/>
          </p:cNvCxnSpPr>
          <p:nvPr/>
        </p:nvCxnSpPr>
        <p:spPr>
          <a:xfrm flipV="1">
            <a:off x="3918607" y="6091914"/>
            <a:ext cx="641102" cy="31377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5" name="Straight Arrow Connector 1184"/>
          <p:cNvCxnSpPr>
            <a:stCxn id="1226" idx="2"/>
            <a:endCxn id="1204" idx="2"/>
          </p:cNvCxnSpPr>
          <p:nvPr/>
        </p:nvCxnSpPr>
        <p:spPr>
          <a:xfrm>
            <a:off x="3918607" y="5499964"/>
            <a:ext cx="641103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6" name="Straight Arrow Connector 1185"/>
          <p:cNvCxnSpPr>
            <a:stCxn id="1218" idx="2"/>
            <a:endCxn id="1204" idx="2"/>
          </p:cNvCxnSpPr>
          <p:nvPr/>
        </p:nvCxnSpPr>
        <p:spPr>
          <a:xfrm flipV="1">
            <a:off x="3918607" y="5499965"/>
            <a:ext cx="641103" cy="45286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7" name="Straight Arrow Connector 1186"/>
          <p:cNvCxnSpPr>
            <a:stCxn id="1218" idx="2"/>
            <a:endCxn id="1206" idx="2"/>
          </p:cNvCxnSpPr>
          <p:nvPr/>
        </p:nvCxnSpPr>
        <p:spPr>
          <a:xfrm>
            <a:off x="3918607" y="5952827"/>
            <a:ext cx="641103" cy="45286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8" name="Straight Arrow Connector 1187"/>
          <p:cNvCxnSpPr>
            <a:stCxn id="1210" idx="2"/>
          </p:cNvCxnSpPr>
          <p:nvPr/>
        </p:nvCxnSpPr>
        <p:spPr>
          <a:xfrm flipV="1">
            <a:off x="3918607" y="5643335"/>
            <a:ext cx="641102" cy="76235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9" name="Straight Arrow Connector 1188"/>
          <p:cNvCxnSpPr>
            <a:stCxn id="1210" idx="2"/>
            <a:endCxn id="1206" idx="2"/>
          </p:cNvCxnSpPr>
          <p:nvPr/>
        </p:nvCxnSpPr>
        <p:spPr>
          <a:xfrm>
            <a:off x="3918607" y="6405690"/>
            <a:ext cx="64110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0" name="Straight Arrow Connector 1189"/>
          <p:cNvCxnSpPr>
            <a:stCxn id="1226" idx="2"/>
          </p:cNvCxnSpPr>
          <p:nvPr/>
        </p:nvCxnSpPr>
        <p:spPr>
          <a:xfrm>
            <a:off x="3918607" y="5499964"/>
            <a:ext cx="641103" cy="77652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5" name="Straight Arrow Connector 1194"/>
          <p:cNvCxnSpPr>
            <a:stCxn id="1205" idx="0"/>
            <a:endCxn id="1208" idx="2"/>
          </p:cNvCxnSpPr>
          <p:nvPr/>
        </p:nvCxnSpPr>
        <p:spPr>
          <a:xfrm>
            <a:off x="4911208" y="5952828"/>
            <a:ext cx="678499" cy="41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8" name="Rounded Rectangle 1177"/>
          <p:cNvSpPr/>
          <p:nvPr/>
        </p:nvSpPr>
        <p:spPr>
          <a:xfrm>
            <a:off x="6926043" y="5683882"/>
            <a:ext cx="950544" cy="537891"/>
          </a:xfrm>
          <a:prstGeom prst="roundRect">
            <a:avLst/>
          </a:prstGeom>
          <a:ln>
            <a:headEnd type="none" w="med" len="med"/>
            <a:tailEnd type="none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Gill Sans Light"/>
                <a:cs typeface="Gill Sans Light"/>
              </a:rPr>
              <a:t>w</a:t>
            </a:r>
            <a:r>
              <a:rPr lang="en-US" sz="2800" baseline="30000" dirty="0" smtClean="0">
                <a:latin typeface="Gill Sans Light"/>
                <a:cs typeface="Gill Sans Light"/>
              </a:rPr>
              <a:t>(3)</a:t>
            </a:r>
            <a:endParaRPr lang="en-US" sz="2800" baseline="30000" dirty="0">
              <a:latin typeface="Gill Sans Light"/>
              <a:cs typeface="Gill Sans Light"/>
            </a:endParaRPr>
          </a:p>
        </p:txBody>
      </p:sp>
      <p:cxnSp>
        <p:nvCxnSpPr>
          <p:cNvPr id="1179" name="Straight Arrow Connector 1178"/>
          <p:cNvCxnSpPr>
            <a:stCxn id="1207" idx="4"/>
            <a:endCxn id="1178" idx="1"/>
          </p:cNvCxnSpPr>
          <p:nvPr/>
        </p:nvCxnSpPr>
        <p:spPr>
          <a:xfrm>
            <a:off x="6042421" y="5626038"/>
            <a:ext cx="883622" cy="32679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0" name="Straight Arrow Connector 1179"/>
          <p:cNvCxnSpPr>
            <a:stCxn id="1208" idx="4"/>
            <a:endCxn id="1178" idx="1"/>
          </p:cNvCxnSpPr>
          <p:nvPr/>
        </p:nvCxnSpPr>
        <p:spPr>
          <a:xfrm flipV="1">
            <a:off x="6167014" y="5952828"/>
            <a:ext cx="759029" cy="41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1" name="Straight Arrow Connector 1180"/>
          <p:cNvCxnSpPr>
            <a:stCxn id="1209" idx="4"/>
            <a:endCxn id="1178" idx="1"/>
          </p:cNvCxnSpPr>
          <p:nvPr/>
        </p:nvCxnSpPr>
        <p:spPr>
          <a:xfrm flipV="1">
            <a:off x="6042421" y="5952828"/>
            <a:ext cx="883622" cy="3384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57" name="Group 1256"/>
          <p:cNvGrpSpPr/>
          <p:nvPr/>
        </p:nvGrpSpPr>
        <p:grpSpPr>
          <a:xfrm>
            <a:off x="1192036" y="1277987"/>
            <a:ext cx="950544" cy="1232123"/>
            <a:chOff x="576332" y="1189483"/>
            <a:chExt cx="950544" cy="1232123"/>
          </a:xfrm>
        </p:grpSpPr>
        <p:sp>
          <p:nvSpPr>
            <p:cNvPr id="1258" name="Rounded Rectangle 1257"/>
            <p:cNvSpPr/>
            <p:nvPr/>
          </p:nvSpPr>
          <p:spPr>
            <a:xfrm>
              <a:off x="576332" y="1883715"/>
              <a:ext cx="950544" cy="537891"/>
            </a:xfrm>
            <a:prstGeom prst="roundRect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Gill Sans Light"/>
                  <a:cs typeface="Gill Sans Light"/>
                </a:rPr>
                <a:t>w</a:t>
              </a:r>
              <a:r>
                <a:rPr lang="en-US" sz="2800" baseline="30000" dirty="0" smtClean="0">
                  <a:latin typeface="Gill Sans Light"/>
                  <a:cs typeface="Gill Sans Light"/>
                </a:rPr>
                <a:t>(0)</a:t>
              </a:r>
              <a:endParaRPr lang="en-US" sz="2800" baseline="30000" dirty="0">
                <a:latin typeface="Gill Sans Light"/>
                <a:cs typeface="Gill Sans Light"/>
              </a:endParaRPr>
            </a:p>
          </p:txBody>
        </p:sp>
        <p:sp>
          <p:nvSpPr>
            <p:cNvPr id="1259" name="TextBox 1258"/>
            <p:cNvSpPr txBox="1"/>
            <p:nvPr/>
          </p:nvSpPr>
          <p:spPr>
            <a:xfrm>
              <a:off x="670787" y="1189483"/>
              <a:ext cx="7616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latin typeface="Gill Sans Light"/>
                  <a:cs typeface="Gill Sans Light"/>
                </a:rPr>
                <a:t>Initial</a:t>
              </a:r>
            </a:p>
            <a:p>
              <a:pPr algn="ctr"/>
              <a:r>
                <a:rPr lang="en-US" dirty="0" smtClean="0">
                  <a:latin typeface="Gill Sans Light"/>
                  <a:cs typeface="Gill Sans Light"/>
                </a:rPr>
                <a:t>Model</a:t>
              </a:r>
              <a:endParaRPr lang="en-US" sz="1800" dirty="0" smtClean="0">
                <a:latin typeface="Gill Sans Light"/>
                <a:cs typeface="Gill Sans Ligh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911208" y="2136715"/>
            <a:ext cx="607060" cy="4268976"/>
            <a:chOff x="4911208" y="2136715"/>
            <a:chExt cx="607060" cy="4268976"/>
          </a:xfrm>
        </p:grpSpPr>
        <p:cxnSp>
          <p:nvCxnSpPr>
            <p:cNvPr id="1075" name="Straight Arrow Connector 1074"/>
            <p:cNvCxnSpPr>
              <a:stCxn id="1084" idx="0"/>
              <a:endCxn id="1086" idx="2"/>
            </p:cNvCxnSpPr>
            <p:nvPr/>
          </p:nvCxnSpPr>
          <p:spPr>
            <a:xfrm flipV="1">
              <a:off x="4911208" y="2262788"/>
              <a:ext cx="553906" cy="3267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6" name="Straight Arrow Connector 1075"/>
            <p:cNvCxnSpPr>
              <a:stCxn id="1084" idx="0"/>
              <a:endCxn id="1088" idx="2"/>
            </p:cNvCxnSpPr>
            <p:nvPr/>
          </p:nvCxnSpPr>
          <p:spPr>
            <a:xfrm>
              <a:off x="4911208" y="2589578"/>
              <a:ext cx="553906" cy="3384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7" name="Straight Arrow Connector 1076"/>
            <p:cNvCxnSpPr>
              <a:stCxn id="1085" idx="0"/>
            </p:cNvCxnSpPr>
            <p:nvPr/>
          </p:nvCxnSpPr>
          <p:spPr>
            <a:xfrm>
              <a:off x="4911208" y="3042440"/>
              <a:ext cx="55390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8" name="Straight Arrow Connector 1077"/>
            <p:cNvCxnSpPr>
              <a:stCxn id="1085" idx="0"/>
            </p:cNvCxnSpPr>
            <p:nvPr/>
          </p:nvCxnSpPr>
          <p:spPr>
            <a:xfrm flipV="1">
              <a:off x="4911208" y="2589577"/>
              <a:ext cx="607057" cy="45286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9" name="Straight Arrow Connector 1078"/>
            <p:cNvCxnSpPr>
              <a:stCxn id="1085" idx="0"/>
              <a:endCxn id="1086" idx="2"/>
            </p:cNvCxnSpPr>
            <p:nvPr/>
          </p:nvCxnSpPr>
          <p:spPr>
            <a:xfrm flipV="1">
              <a:off x="4911208" y="2262788"/>
              <a:ext cx="553906" cy="77965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0" name="Straight Arrow Connector 1079"/>
            <p:cNvCxnSpPr>
              <a:stCxn id="1083" idx="0"/>
            </p:cNvCxnSpPr>
            <p:nvPr/>
          </p:nvCxnSpPr>
          <p:spPr>
            <a:xfrm>
              <a:off x="4911208" y="2136715"/>
              <a:ext cx="55390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1" name="Straight Arrow Connector 1080"/>
            <p:cNvCxnSpPr>
              <a:stCxn id="1083" idx="0"/>
            </p:cNvCxnSpPr>
            <p:nvPr/>
          </p:nvCxnSpPr>
          <p:spPr>
            <a:xfrm>
              <a:off x="4911208" y="2136715"/>
              <a:ext cx="607057" cy="45286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2" name="Straight Arrow Connector 1081"/>
            <p:cNvCxnSpPr>
              <a:stCxn id="1083" idx="0"/>
              <a:endCxn id="1088" idx="2"/>
            </p:cNvCxnSpPr>
            <p:nvPr/>
          </p:nvCxnSpPr>
          <p:spPr>
            <a:xfrm>
              <a:off x="4911208" y="2136715"/>
              <a:ext cx="553906" cy="79135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8" name="Straight Arrow Connector 1137"/>
            <p:cNvCxnSpPr>
              <a:stCxn id="1147" idx="0"/>
              <a:endCxn id="1149" idx="2"/>
            </p:cNvCxnSpPr>
            <p:nvPr/>
          </p:nvCxnSpPr>
          <p:spPr>
            <a:xfrm flipV="1">
              <a:off x="4911211" y="3937294"/>
              <a:ext cx="553906" cy="3267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9" name="Straight Arrow Connector 1138"/>
            <p:cNvCxnSpPr>
              <a:stCxn id="1147" idx="0"/>
              <a:endCxn id="1151" idx="2"/>
            </p:cNvCxnSpPr>
            <p:nvPr/>
          </p:nvCxnSpPr>
          <p:spPr>
            <a:xfrm>
              <a:off x="4911211" y="4264084"/>
              <a:ext cx="553906" cy="3384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0" name="Straight Arrow Connector 1139"/>
            <p:cNvCxnSpPr>
              <a:stCxn id="1148" idx="0"/>
            </p:cNvCxnSpPr>
            <p:nvPr/>
          </p:nvCxnSpPr>
          <p:spPr>
            <a:xfrm>
              <a:off x="4911211" y="4716946"/>
              <a:ext cx="55390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1" name="Straight Arrow Connector 1140"/>
            <p:cNvCxnSpPr>
              <a:stCxn id="1148" idx="0"/>
            </p:cNvCxnSpPr>
            <p:nvPr/>
          </p:nvCxnSpPr>
          <p:spPr>
            <a:xfrm flipV="1">
              <a:off x="4911211" y="4264083"/>
              <a:ext cx="607057" cy="45286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2" name="Straight Arrow Connector 1141"/>
            <p:cNvCxnSpPr>
              <a:stCxn id="1148" idx="0"/>
              <a:endCxn id="1149" idx="2"/>
            </p:cNvCxnSpPr>
            <p:nvPr/>
          </p:nvCxnSpPr>
          <p:spPr>
            <a:xfrm flipV="1">
              <a:off x="4911211" y="3937294"/>
              <a:ext cx="553906" cy="77965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3" name="Straight Arrow Connector 1142"/>
            <p:cNvCxnSpPr>
              <a:stCxn id="1146" idx="0"/>
            </p:cNvCxnSpPr>
            <p:nvPr/>
          </p:nvCxnSpPr>
          <p:spPr>
            <a:xfrm>
              <a:off x="4911211" y="3811221"/>
              <a:ext cx="55390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4" name="Straight Arrow Connector 1143"/>
            <p:cNvCxnSpPr>
              <a:stCxn id="1146" idx="0"/>
            </p:cNvCxnSpPr>
            <p:nvPr/>
          </p:nvCxnSpPr>
          <p:spPr>
            <a:xfrm>
              <a:off x="4911211" y="3811221"/>
              <a:ext cx="607057" cy="45286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5" name="Straight Arrow Connector 1144"/>
            <p:cNvCxnSpPr>
              <a:stCxn id="1146" idx="0"/>
              <a:endCxn id="1151" idx="2"/>
            </p:cNvCxnSpPr>
            <p:nvPr/>
          </p:nvCxnSpPr>
          <p:spPr>
            <a:xfrm>
              <a:off x="4911211" y="3811221"/>
              <a:ext cx="553906" cy="79135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6" name="Straight Arrow Connector 1195"/>
            <p:cNvCxnSpPr>
              <a:stCxn id="1205" idx="0"/>
              <a:endCxn id="1207" idx="2"/>
            </p:cNvCxnSpPr>
            <p:nvPr/>
          </p:nvCxnSpPr>
          <p:spPr>
            <a:xfrm flipV="1">
              <a:off x="4911208" y="5626038"/>
              <a:ext cx="553906" cy="3267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7" name="Straight Arrow Connector 1196"/>
            <p:cNvCxnSpPr>
              <a:stCxn id="1205" idx="0"/>
              <a:endCxn id="1209" idx="2"/>
            </p:cNvCxnSpPr>
            <p:nvPr/>
          </p:nvCxnSpPr>
          <p:spPr>
            <a:xfrm>
              <a:off x="4911208" y="5952828"/>
              <a:ext cx="553906" cy="3384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8" name="Straight Arrow Connector 1197"/>
            <p:cNvCxnSpPr>
              <a:stCxn id="1206" idx="0"/>
            </p:cNvCxnSpPr>
            <p:nvPr/>
          </p:nvCxnSpPr>
          <p:spPr>
            <a:xfrm>
              <a:off x="4911208" y="6405690"/>
              <a:ext cx="55390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9" name="Straight Arrow Connector 1198"/>
            <p:cNvCxnSpPr>
              <a:stCxn id="1206" idx="0"/>
            </p:cNvCxnSpPr>
            <p:nvPr/>
          </p:nvCxnSpPr>
          <p:spPr>
            <a:xfrm flipV="1">
              <a:off x="4911208" y="5952827"/>
              <a:ext cx="607057" cy="45286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0" name="Straight Arrow Connector 1199"/>
            <p:cNvCxnSpPr>
              <a:stCxn id="1206" idx="0"/>
              <a:endCxn id="1207" idx="2"/>
            </p:cNvCxnSpPr>
            <p:nvPr/>
          </p:nvCxnSpPr>
          <p:spPr>
            <a:xfrm flipV="1">
              <a:off x="4911208" y="5626038"/>
              <a:ext cx="553906" cy="77965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1" name="Straight Arrow Connector 1200"/>
            <p:cNvCxnSpPr>
              <a:stCxn id="1204" idx="0"/>
            </p:cNvCxnSpPr>
            <p:nvPr/>
          </p:nvCxnSpPr>
          <p:spPr>
            <a:xfrm>
              <a:off x="4911208" y="5499965"/>
              <a:ext cx="55390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2" name="Straight Arrow Connector 1201"/>
            <p:cNvCxnSpPr>
              <a:stCxn id="1204" idx="0"/>
            </p:cNvCxnSpPr>
            <p:nvPr/>
          </p:nvCxnSpPr>
          <p:spPr>
            <a:xfrm>
              <a:off x="4911208" y="5499965"/>
              <a:ext cx="607057" cy="45286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3" name="Straight Arrow Connector 1202"/>
            <p:cNvCxnSpPr>
              <a:stCxn id="1204" idx="0"/>
              <a:endCxn id="1209" idx="2"/>
            </p:cNvCxnSpPr>
            <p:nvPr/>
          </p:nvCxnSpPr>
          <p:spPr>
            <a:xfrm>
              <a:off x="4911208" y="5499965"/>
              <a:ext cx="553906" cy="79135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3" name="Group 1072"/>
          <p:cNvGrpSpPr/>
          <p:nvPr/>
        </p:nvGrpSpPr>
        <p:grpSpPr>
          <a:xfrm>
            <a:off x="5465114" y="1997628"/>
            <a:ext cx="701900" cy="1183899"/>
            <a:chOff x="387467" y="3176719"/>
            <a:chExt cx="701900" cy="1661923"/>
          </a:xfrm>
        </p:grpSpPr>
        <p:sp>
          <p:nvSpPr>
            <p:cNvPr id="1086" name="Can 1085"/>
            <p:cNvSpPr/>
            <p:nvPr/>
          </p:nvSpPr>
          <p:spPr>
            <a:xfrm>
              <a:off x="387467" y="3176719"/>
              <a:ext cx="577307" cy="744446"/>
            </a:xfrm>
            <a:prstGeom prst="can">
              <a:avLst/>
            </a:prstGeom>
            <a:ln>
              <a:headEnd type="none" w="med" len="med"/>
              <a:tailEnd type="none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2000" baseline="-25000" dirty="0" smtClean="0">
                <a:latin typeface="Gill Sans Light"/>
                <a:cs typeface="Gill Sans Light"/>
              </a:endParaRPr>
            </a:p>
          </p:txBody>
        </p:sp>
        <p:sp>
          <p:nvSpPr>
            <p:cNvPr id="1087" name="Can 1086"/>
            <p:cNvSpPr/>
            <p:nvPr/>
          </p:nvSpPr>
          <p:spPr>
            <a:xfrm>
              <a:off x="512060" y="3624492"/>
              <a:ext cx="577307" cy="767539"/>
            </a:xfrm>
            <a:prstGeom prst="can">
              <a:avLst/>
            </a:prstGeom>
            <a:ln>
              <a:headEnd type="none" w="med" len="med"/>
              <a:tailEnd type="none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2000" baseline="-25000" dirty="0" smtClean="0">
                <a:latin typeface="Gill Sans Light"/>
                <a:cs typeface="Gill Sans Light"/>
              </a:endParaRPr>
            </a:p>
          </p:txBody>
        </p:sp>
        <p:sp>
          <p:nvSpPr>
            <p:cNvPr id="1088" name="Can 1087"/>
            <p:cNvSpPr/>
            <p:nvPr/>
          </p:nvSpPr>
          <p:spPr>
            <a:xfrm>
              <a:off x="387467" y="4127039"/>
              <a:ext cx="577307" cy="711603"/>
            </a:xfrm>
            <a:prstGeom prst="can">
              <a:avLst/>
            </a:prstGeom>
            <a:ln>
              <a:headEnd type="none" w="med" len="med"/>
              <a:tailEnd type="none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2000" baseline="-25000" dirty="0" smtClean="0">
                <a:latin typeface="Gill Sans Light"/>
                <a:cs typeface="Gill Sans Light"/>
              </a:endParaRPr>
            </a:p>
          </p:txBody>
        </p:sp>
      </p:grpSp>
      <p:grpSp>
        <p:nvGrpSpPr>
          <p:cNvPr id="1136" name="Group 1135"/>
          <p:cNvGrpSpPr/>
          <p:nvPr/>
        </p:nvGrpSpPr>
        <p:grpSpPr>
          <a:xfrm>
            <a:off x="5465117" y="3672134"/>
            <a:ext cx="701900" cy="1183899"/>
            <a:chOff x="387467" y="3176719"/>
            <a:chExt cx="701900" cy="1661923"/>
          </a:xfrm>
        </p:grpSpPr>
        <p:sp>
          <p:nvSpPr>
            <p:cNvPr id="1149" name="Can 1148"/>
            <p:cNvSpPr/>
            <p:nvPr/>
          </p:nvSpPr>
          <p:spPr>
            <a:xfrm>
              <a:off x="387467" y="3176719"/>
              <a:ext cx="577307" cy="744446"/>
            </a:xfrm>
            <a:prstGeom prst="can">
              <a:avLst/>
            </a:prstGeom>
            <a:ln>
              <a:headEnd type="none" w="med" len="med"/>
              <a:tailEnd type="none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2000" baseline="-25000" dirty="0" smtClean="0">
                <a:latin typeface="Gill Sans Light"/>
                <a:cs typeface="Gill Sans Light"/>
              </a:endParaRPr>
            </a:p>
          </p:txBody>
        </p:sp>
        <p:sp>
          <p:nvSpPr>
            <p:cNvPr id="1150" name="Can 1149"/>
            <p:cNvSpPr/>
            <p:nvPr/>
          </p:nvSpPr>
          <p:spPr>
            <a:xfrm>
              <a:off x="512060" y="3624492"/>
              <a:ext cx="577307" cy="767539"/>
            </a:xfrm>
            <a:prstGeom prst="can">
              <a:avLst/>
            </a:prstGeom>
            <a:ln>
              <a:headEnd type="none" w="med" len="med"/>
              <a:tailEnd type="none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2000" baseline="-25000" dirty="0" smtClean="0">
                <a:latin typeface="Gill Sans Light"/>
                <a:cs typeface="Gill Sans Light"/>
              </a:endParaRPr>
            </a:p>
          </p:txBody>
        </p:sp>
        <p:sp>
          <p:nvSpPr>
            <p:cNvPr id="1151" name="Can 1150"/>
            <p:cNvSpPr/>
            <p:nvPr/>
          </p:nvSpPr>
          <p:spPr>
            <a:xfrm>
              <a:off x="387467" y="4127039"/>
              <a:ext cx="577307" cy="711603"/>
            </a:xfrm>
            <a:prstGeom prst="can">
              <a:avLst/>
            </a:prstGeom>
            <a:ln>
              <a:headEnd type="none" w="med" len="med"/>
              <a:tailEnd type="none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2000" baseline="-25000" dirty="0" smtClean="0">
                <a:latin typeface="Gill Sans Light"/>
                <a:cs typeface="Gill Sans Light"/>
              </a:endParaRPr>
            </a:p>
          </p:txBody>
        </p:sp>
      </p:grpSp>
      <p:grpSp>
        <p:nvGrpSpPr>
          <p:cNvPr id="1194" name="Group 1193"/>
          <p:cNvGrpSpPr/>
          <p:nvPr/>
        </p:nvGrpSpPr>
        <p:grpSpPr>
          <a:xfrm>
            <a:off x="5465114" y="5360878"/>
            <a:ext cx="701900" cy="1183899"/>
            <a:chOff x="387467" y="3176719"/>
            <a:chExt cx="701900" cy="1661923"/>
          </a:xfrm>
        </p:grpSpPr>
        <p:sp>
          <p:nvSpPr>
            <p:cNvPr id="1207" name="Can 1206"/>
            <p:cNvSpPr/>
            <p:nvPr/>
          </p:nvSpPr>
          <p:spPr>
            <a:xfrm>
              <a:off x="387467" y="3176719"/>
              <a:ext cx="577307" cy="744446"/>
            </a:xfrm>
            <a:prstGeom prst="can">
              <a:avLst/>
            </a:prstGeom>
            <a:ln>
              <a:headEnd type="none" w="med" len="med"/>
              <a:tailEnd type="none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2000" baseline="-25000" dirty="0" smtClean="0">
                <a:latin typeface="Gill Sans Light"/>
                <a:cs typeface="Gill Sans Light"/>
              </a:endParaRPr>
            </a:p>
          </p:txBody>
        </p:sp>
        <p:sp>
          <p:nvSpPr>
            <p:cNvPr id="1208" name="Can 1207"/>
            <p:cNvSpPr/>
            <p:nvPr/>
          </p:nvSpPr>
          <p:spPr>
            <a:xfrm>
              <a:off x="512060" y="3624492"/>
              <a:ext cx="577307" cy="767539"/>
            </a:xfrm>
            <a:prstGeom prst="can">
              <a:avLst/>
            </a:prstGeom>
            <a:ln>
              <a:headEnd type="none" w="med" len="med"/>
              <a:tailEnd type="none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2000" baseline="-25000" dirty="0" smtClean="0">
                <a:latin typeface="Gill Sans Light"/>
                <a:cs typeface="Gill Sans Light"/>
              </a:endParaRPr>
            </a:p>
          </p:txBody>
        </p:sp>
        <p:sp>
          <p:nvSpPr>
            <p:cNvPr id="1209" name="Can 1208"/>
            <p:cNvSpPr/>
            <p:nvPr/>
          </p:nvSpPr>
          <p:spPr>
            <a:xfrm>
              <a:off x="387467" y="4127039"/>
              <a:ext cx="577307" cy="711603"/>
            </a:xfrm>
            <a:prstGeom prst="can">
              <a:avLst/>
            </a:prstGeom>
            <a:ln>
              <a:headEnd type="none" w="med" len="med"/>
              <a:tailEnd type="none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2000" baseline="-25000" dirty="0" smtClean="0">
                <a:latin typeface="Gill Sans Light"/>
                <a:cs typeface="Gill Sans Ligh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59710" y="1997627"/>
            <a:ext cx="351501" cy="4547149"/>
            <a:chOff x="4559710" y="1997627"/>
            <a:chExt cx="351501" cy="4547149"/>
          </a:xfrm>
        </p:grpSpPr>
        <p:sp>
          <p:nvSpPr>
            <p:cNvPr id="1083" name="Rectangle 1082"/>
            <p:cNvSpPr/>
            <p:nvPr/>
          </p:nvSpPr>
          <p:spPr>
            <a:xfrm rot="5400000">
              <a:off x="4596372" y="1960965"/>
              <a:ext cx="278173" cy="351498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latin typeface="Gill Sans Light"/>
                <a:cs typeface="Gill Sans Light"/>
              </a:endParaRPr>
            </a:p>
          </p:txBody>
        </p:sp>
        <p:sp>
          <p:nvSpPr>
            <p:cNvPr id="1084" name="Rectangle 1083"/>
            <p:cNvSpPr/>
            <p:nvPr/>
          </p:nvSpPr>
          <p:spPr>
            <a:xfrm rot="5400000">
              <a:off x="4596372" y="2413828"/>
              <a:ext cx="278173" cy="351498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latin typeface="Gill Sans Light"/>
                <a:cs typeface="Gill Sans Light"/>
              </a:endParaRPr>
            </a:p>
          </p:txBody>
        </p:sp>
        <p:sp>
          <p:nvSpPr>
            <p:cNvPr id="1085" name="Rectangle 1084"/>
            <p:cNvSpPr/>
            <p:nvPr/>
          </p:nvSpPr>
          <p:spPr>
            <a:xfrm rot="5400000">
              <a:off x="4596372" y="2866691"/>
              <a:ext cx="278173" cy="351498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latin typeface="Gill Sans Light"/>
                <a:cs typeface="Gill Sans Light"/>
              </a:endParaRPr>
            </a:p>
          </p:txBody>
        </p:sp>
        <p:sp>
          <p:nvSpPr>
            <p:cNvPr id="1146" name="Rectangle 1145"/>
            <p:cNvSpPr/>
            <p:nvPr/>
          </p:nvSpPr>
          <p:spPr>
            <a:xfrm rot="5400000">
              <a:off x="4596375" y="3635471"/>
              <a:ext cx="278173" cy="351498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latin typeface="Gill Sans Light"/>
                <a:cs typeface="Gill Sans Light"/>
              </a:endParaRPr>
            </a:p>
          </p:txBody>
        </p:sp>
        <p:sp>
          <p:nvSpPr>
            <p:cNvPr id="1147" name="Rectangle 1146"/>
            <p:cNvSpPr/>
            <p:nvPr/>
          </p:nvSpPr>
          <p:spPr>
            <a:xfrm rot="5400000">
              <a:off x="4596375" y="4088334"/>
              <a:ext cx="278173" cy="351498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latin typeface="Gill Sans Light"/>
                <a:cs typeface="Gill Sans Light"/>
              </a:endParaRPr>
            </a:p>
          </p:txBody>
        </p:sp>
        <p:sp>
          <p:nvSpPr>
            <p:cNvPr id="1148" name="Rectangle 1147"/>
            <p:cNvSpPr/>
            <p:nvPr/>
          </p:nvSpPr>
          <p:spPr>
            <a:xfrm rot="5400000">
              <a:off x="4596375" y="4541197"/>
              <a:ext cx="278173" cy="351498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latin typeface="Gill Sans Light"/>
                <a:cs typeface="Gill Sans Light"/>
              </a:endParaRPr>
            </a:p>
          </p:txBody>
        </p:sp>
        <p:sp>
          <p:nvSpPr>
            <p:cNvPr id="1204" name="Rectangle 1203"/>
            <p:cNvSpPr/>
            <p:nvPr/>
          </p:nvSpPr>
          <p:spPr>
            <a:xfrm rot="5400000">
              <a:off x="4596372" y="5324215"/>
              <a:ext cx="278173" cy="351498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latin typeface="Gill Sans Light"/>
                <a:cs typeface="Gill Sans Light"/>
              </a:endParaRPr>
            </a:p>
          </p:txBody>
        </p:sp>
        <p:sp>
          <p:nvSpPr>
            <p:cNvPr id="1205" name="Rectangle 1204"/>
            <p:cNvSpPr/>
            <p:nvPr/>
          </p:nvSpPr>
          <p:spPr>
            <a:xfrm rot="5400000">
              <a:off x="4596372" y="5777078"/>
              <a:ext cx="278173" cy="351498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latin typeface="Gill Sans Light"/>
                <a:cs typeface="Gill Sans Light"/>
              </a:endParaRPr>
            </a:p>
          </p:txBody>
        </p:sp>
        <p:sp>
          <p:nvSpPr>
            <p:cNvPr id="1206" name="Rectangle 1205"/>
            <p:cNvSpPr/>
            <p:nvPr/>
          </p:nvSpPr>
          <p:spPr>
            <a:xfrm rot="5400000">
              <a:off x="4596372" y="6229941"/>
              <a:ext cx="278173" cy="351498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latin typeface="Gill Sans Light"/>
                <a:cs typeface="Gill Sans Light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-204658" y="1322990"/>
            <a:ext cx="9813073" cy="5604011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142251" y="1765169"/>
            <a:ext cx="2316454" cy="5007967"/>
          </a:xfrm>
          <a:custGeom>
            <a:avLst/>
            <a:gdLst>
              <a:gd name="connsiteX0" fmla="*/ 0 w 2316454"/>
              <a:gd name="connsiteY0" fmla="*/ 2931298 h 5007967"/>
              <a:gd name="connsiteX1" fmla="*/ 7988 w 2316454"/>
              <a:gd name="connsiteY1" fmla="*/ 2084656 h 5007967"/>
              <a:gd name="connsiteX2" fmla="*/ 1957004 w 2316454"/>
              <a:gd name="connsiteY2" fmla="*/ 0 h 5007967"/>
              <a:gd name="connsiteX3" fmla="*/ 2316454 w 2316454"/>
              <a:gd name="connsiteY3" fmla="*/ 383385 h 5007967"/>
              <a:gd name="connsiteX4" fmla="*/ 2268527 w 2316454"/>
              <a:gd name="connsiteY4" fmla="*/ 4680492 h 5007967"/>
              <a:gd name="connsiteX5" fmla="*/ 1805236 w 2316454"/>
              <a:gd name="connsiteY5" fmla="*/ 5007967 h 5007967"/>
              <a:gd name="connsiteX6" fmla="*/ 0 w 2316454"/>
              <a:gd name="connsiteY6" fmla="*/ 2931298 h 500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6454" h="5007967">
                <a:moveTo>
                  <a:pt x="0" y="2931298"/>
                </a:moveTo>
                <a:cubicBezTo>
                  <a:pt x="2663" y="2649084"/>
                  <a:pt x="5325" y="2366870"/>
                  <a:pt x="7988" y="2084656"/>
                </a:cubicBezTo>
                <a:lnTo>
                  <a:pt x="1957004" y="0"/>
                </a:lnTo>
                <a:lnTo>
                  <a:pt x="2316454" y="383385"/>
                </a:lnTo>
                <a:lnTo>
                  <a:pt x="2268527" y="4680492"/>
                </a:lnTo>
                <a:lnTo>
                  <a:pt x="1805236" y="5007967"/>
                </a:lnTo>
                <a:lnTo>
                  <a:pt x="0" y="2931298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0" name="Group 1049"/>
          <p:cNvGrpSpPr/>
          <p:nvPr/>
        </p:nvGrpSpPr>
        <p:grpSpPr>
          <a:xfrm>
            <a:off x="690774" y="3013938"/>
            <a:ext cx="886631" cy="1842095"/>
            <a:chOff x="75070" y="2925434"/>
            <a:chExt cx="886631" cy="1842095"/>
          </a:xfrm>
        </p:grpSpPr>
        <p:grpSp>
          <p:nvGrpSpPr>
            <p:cNvPr id="1051" name="Group 1050"/>
            <p:cNvGrpSpPr/>
            <p:nvPr/>
          </p:nvGrpSpPr>
          <p:grpSpPr>
            <a:xfrm>
              <a:off x="259801" y="3583630"/>
              <a:ext cx="701900" cy="1183899"/>
              <a:chOff x="387467" y="3176719"/>
              <a:chExt cx="701900" cy="1661923"/>
            </a:xfrm>
          </p:grpSpPr>
          <p:sp>
            <p:nvSpPr>
              <p:cNvPr id="1053" name="Can 1052"/>
              <p:cNvSpPr/>
              <p:nvPr/>
            </p:nvSpPr>
            <p:spPr>
              <a:xfrm>
                <a:off x="387467" y="3176719"/>
                <a:ext cx="577307" cy="744446"/>
              </a:xfrm>
              <a:prstGeom prst="can">
                <a:avLst/>
              </a:prstGeom>
              <a:ln>
                <a:headEnd type="none" w="med" len="med"/>
                <a:tailEnd type="none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2000" baseline="-25000" dirty="0" smtClean="0">
                  <a:latin typeface="Gill Sans Light"/>
                  <a:cs typeface="Gill Sans Light"/>
                </a:endParaRPr>
              </a:p>
            </p:txBody>
          </p:sp>
          <p:sp>
            <p:nvSpPr>
              <p:cNvPr id="1054" name="Can 1053"/>
              <p:cNvSpPr/>
              <p:nvPr/>
            </p:nvSpPr>
            <p:spPr>
              <a:xfrm>
                <a:off x="512060" y="3624492"/>
                <a:ext cx="577307" cy="767539"/>
              </a:xfrm>
              <a:prstGeom prst="can">
                <a:avLst/>
              </a:prstGeom>
              <a:ln>
                <a:headEnd type="none" w="med" len="med"/>
                <a:tailEnd type="none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2000" baseline="-25000" dirty="0" smtClean="0">
                  <a:latin typeface="Gill Sans Light"/>
                  <a:cs typeface="Gill Sans Light"/>
                </a:endParaRPr>
              </a:p>
            </p:txBody>
          </p:sp>
          <p:sp>
            <p:nvSpPr>
              <p:cNvPr id="1055" name="Can 1054"/>
              <p:cNvSpPr/>
              <p:nvPr/>
            </p:nvSpPr>
            <p:spPr>
              <a:xfrm>
                <a:off x="387467" y="4127039"/>
                <a:ext cx="577307" cy="711603"/>
              </a:xfrm>
              <a:prstGeom prst="can">
                <a:avLst/>
              </a:prstGeom>
              <a:ln>
                <a:headEnd type="none" w="med" len="med"/>
                <a:tailEnd type="none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2000" baseline="-25000" dirty="0" smtClean="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1052" name="TextBox 1051"/>
            <p:cNvSpPr txBox="1"/>
            <p:nvPr/>
          </p:nvSpPr>
          <p:spPr>
            <a:xfrm>
              <a:off x="75070" y="2925434"/>
              <a:ext cx="8866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latin typeface="Gill Sans Light"/>
                  <a:cs typeface="Gill Sans Light"/>
                </a:rPr>
                <a:t>Training</a:t>
              </a:r>
            </a:p>
            <a:p>
              <a:pPr algn="ctr"/>
              <a:r>
                <a:rPr lang="en-US" dirty="0" smtClean="0">
                  <a:latin typeface="Gill Sans Light"/>
                  <a:cs typeface="Gill Sans Light"/>
                </a:rPr>
                <a:t>Data</a:t>
              </a:r>
              <a:endParaRPr lang="en-US" sz="1800" dirty="0" smtClean="0">
                <a:latin typeface="Gill Sans Light"/>
                <a:cs typeface="Gill Sans Ligh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81049" y="1924318"/>
            <a:ext cx="837561" cy="4693768"/>
            <a:chOff x="3081049" y="1924318"/>
            <a:chExt cx="837561" cy="4693768"/>
          </a:xfrm>
        </p:grpSpPr>
        <p:grpSp>
          <p:nvGrpSpPr>
            <p:cNvPr id="1070" name="Group 1069"/>
            <p:cNvGrpSpPr/>
            <p:nvPr/>
          </p:nvGrpSpPr>
          <p:grpSpPr>
            <a:xfrm>
              <a:off x="3081049" y="1924318"/>
              <a:ext cx="837558" cy="424793"/>
              <a:chOff x="1495907" y="3073809"/>
              <a:chExt cx="837558" cy="596312"/>
            </a:xfrm>
          </p:grpSpPr>
          <p:sp>
            <p:nvSpPr>
              <p:cNvPr id="1105" name="Rectangle 1104"/>
              <p:cNvSpPr/>
              <p:nvPr/>
            </p:nvSpPr>
            <p:spPr>
              <a:xfrm rot="16200000">
                <a:off x="1616530" y="2953186"/>
                <a:ext cx="596312" cy="837558"/>
              </a:xfrm>
              <a:prstGeom prst="rect">
                <a:avLst/>
              </a:prstGeom>
              <a:ln>
                <a:headEnd type="none" w="med" len="med"/>
                <a:tailEnd type="none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dirty="0">
                  <a:latin typeface="Gill Sans Light"/>
                  <a:cs typeface="Gill Sans Light"/>
                </a:endParaRPr>
              </a:p>
            </p:txBody>
          </p:sp>
          <p:sp>
            <p:nvSpPr>
              <p:cNvPr id="1106" name="Pentagon 1105"/>
              <p:cNvSpPr/>
              <p:nvPr/>
            </p:nvSpPr>
            <p:spPr>
              <a:xfrm>
                <a:off x="1923960" y="3116248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07" name="Group 1106"/>
              <p:cNvGrpSpPr/>
              <p:nvPr/>
            </p:nvGrpSpPr>
            <p:grpSpPr>
              <a:xfrm>
                <a:off x="1562008" y="3137047"/>
                <a:ext cx="214997" cy="469834"/>
                <a:chOff x="701340" y="1838150"/>
                <a:chExt cx="906851" cy="1275558"/>
              </a:xfrm>
            </p:grpSpPr>
            <p:sp>
              <p:nvSpPr>
                <p:cNvPr id="1110" name="Rounded Rectangle 1109"/>
                <p:cNvSpPr/>
                <p:nvPr/>
              </p:nvSpPr>
              <p:spPr>
                <a:xfrm>
                  <a:off x="701340" y="1838150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111" name="Rounded Rectangle 1110"/>
                <p:cNvSpPr/>
                <p:nvPr/>
              </p:nvSpPr>
              <p:spPr>
                <a:xfrm>
                  <a:off x="701340" y="2314136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112" name="Rounded Rectangle 1111"/>
                <p:cNvSpPr/>
                <p:nvPr/>
              </p:nvSpPr>
              <p:spPr>
                <a:xfrm>
                  <a:off x="701340" y="2790122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1108" name="Pentagon 1107"/>
              <p:cNvSpPr/>
              <p:nvPr/>
            </p:nvSpPr>
            <p:spPr>
              <a:xfrm>
                <a:off x="1923959" y="3303785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9" name="Pentagon 1108"/>
              <p:cNvSpPr/>
              <p:nvPr/>
            </p:nvSpPr>
            <p:spPr>
              <a:xfrm>
                <a:off x="1923960" y="3491323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71" name="Group 1070"/>
            <p:cNvGrpSpPr/>
            <p:nvPr/>
          </p:nvGrpSpPr>
          <p:grpSpPr>
            <a:xfrm>
              <a:off x="3081051" y="2377181"/>
              <a:ext cx="837556" cy="424793"/>
              <a:chOff x="1495909" y="3709525"/>
              <a:chExt cx="837556" cy="596312"/>
            </a:xfrm>
          </p:grpSpPr>
          <p:sp>
            <p:nvSpPr>
              <p:cNvPr id="1097" name="Rectangle 1096"/>
              <p:cNvSpPr/>
              <p:nvPr/>
            </p:nvSpPr>
            <p:spPr>
              <a:xfrm rot="16200000">
                <a:off x="1616531" y="3588903"/>
                <a:ext cx="596312" cy="837556"/>
              </a:xfrm>
              <a:prstGeom prst="rect">
                <a:avLst/>
              </a:prstGeom>
              <a:ln>
                <a:headEnd type="none" w="med" len="med"/>
                <a:tailEnd type="none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dirty="0">
                  <a:latin typeface="Gill Sans Light"/>
                  <a:cs typeface="Gill Sans Light"/>
                </a:endParaRPr>
              </a:p>
            </p:txBody>
          </p:sp>
          <p:grpSp>
            <p:nvGrpSpPr>
              <p:cNvPr id="1098" name="Group 1097"/>
              <p:cNvGrpSpPr/>
              <p:nvPr/>
            </p:nvGrpSpPr>
            <p:grpSpPr>
              <a:xfrm>
                <a:off x="1562009" y="3772763"/>
                <a:ext cx="214997" cy="469834"/>
                <a:chOff x="708166" y="3573020"/>
                <a:chExt cx="906851" cy="1275558"/>
              </a:xfrm>
            </p:grpSpPr>
            <p:sp>
              <p:nvSpPr>
                <p:cNvPr id="1102" name="Rounded Rectangle 1101"/>
                <p:cNvSpPr/>
                <p:nvPr/>
              </p:nvSpPr>
              <p:spPr>
                <a:xfrm>
                  <a:off x="708166" y="3573020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103" name="Rounded Rectangle 1102"/>
                <p:cNvSpPr/>
                <p:nvPr/>
              </p:nvSpPr>
              <p:spPr>
                <a:xfrm>
                  <a:off x="708166" y="4049006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104" name="Rounded Rectangle 1103"/>
                <p:cNvSpPr/>
                <p:nvPr/>
              </p:nvSpPr>
              <p:spPr>
                <a:xfrm>
                  <a:off x="708166" y="4524992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1099" name="Pentagon 1098"/>
              <p:cNvSpPr/>
              <p:nvPr/>
            </p:nvSpPr>
            <p:spPr>
              <a:xfrm>
                <a:off x="1923961" y="3751964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0" name="Pentagon 1099"/>
              <p:cNvSpPr/>
              <p:nvPr/>
            </p:nvSpPr>
            <p:spPr>
              <a:xfrm>
                <a:off x="1923960" y="3939501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1" name="Pentagon 1100"/>
              <p:cNvSpPr/>
              <p:nvPr/>
            </p:nvSpPr>
            <p:spPr>
              <a:xfrm>
                <a:off x="1923961" y="4127039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72" name="Group 1071"/>
            <p:cNvGrpSpPr/>
            <p:nvPr/>
          </p:nvGrpSpPr>
          <p:grpSpPr>
            <a:xfrm>
              <a:off x="3081049" y="2830044"/>
              <a:ext cx="837558" cy="424792"/>
              <a:chOff x="1495907" y="4345241"/>
              <a:chExt cx="837558" cy="596311"/>
            </a:xfrm>
          </p:grpSpPr>
          <p:sp>
            <p:nvSpPr>
              <p:cNvPr id="1089" name="Rectangle 1088"/>
              <p:cNvSpPr/>
              <p:nvPr/>
            </p:nvSpPr>
            <p:spPr>
              <a:xfrm rot="16200000">
                <a:off x="1616530" y="4224618"/>
                <a:ext cx="596311" cy="837558"/>
              </a:xfrm>
              <a:prstGeom prst="rect">
                <a:avLst/>
              </a:prstGeom>
              <a:ln>
                <a:headEnd type="none" w="med" len="med"/>
                <a:tailEnd type="none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dirty="0">
                  <a:latin typeface="Gill Sans Light"/>
                  <a:cs typeface="Gill Sans Light"/>
                </a:endParaRPr>
              </a:p>
            </p:txBody>
          </p:sp>
          <p:grpSp>
            <p:nvGrpSpPr>
              <p:cNvPr id="1090" name="Group 1089"/>
              <p:cNvGrpSpPr/>
              <p:nvPr/>
            </p:nvGrpSpPr>
            <p:grpSpPr>
              <a:xfrm>
                <a:off x="1562011" y="4408480"/>
                <a:ext cx="214997" cy="469833"/>
                <a:chOff x="714992" y="5289983"/>
                <a:chExt cx="906851" cy="1275558"/>
              </a:xfrm>
            </p:grpSpPr>
            <p:sp>
              <p:nvSpPr>
                <p:cNvPr id="1094" name="Rounded Rectangle 1093"/>
                <p:cNvSpPr/>
                <p:nvPr/>
              </p:nvSpPr>
              <p:spPr>
                <a:xfrm>
                  <a:off x="714992" y="5289983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095" name="Rounded Rectangle 1094"/>
                <p:cNvSpPr/>
                <p:nvPr/>
              </p:nvSpPr>
              <p:spPr>
                <a:xfrm>
                  <a:off x="714992" y="5765969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096" name="Rounded Rectangle 1095"/>
                <p:cNvSpPr/>
                <p:nvPr/>
              </p:nvSpPr>
              <p:spPr>
                <a:xfrm>
                  <a:off x="714992" y="6241955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1091" name="Pentagon 1090"/>
              <p:cNvSpPr/>
              <p:nvPr/>
            </p:nvSpPr>
            <p:spPr>
              <a:xfrm>
                <a:off x="1923800" y="4392031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2" name="Pentagon 1091"/>
              <p:cNvSpPr/>
              <p:nvPr/>
            </p:nvSpPr>
            <p:spPr>
              <a:xfrm>
                <a:off x="1923799" y="4579568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3" name="Pentagon 1092"/>
              <p:cNvSpPr/>
              <p:nvPr/>
            </p:nvSpPr>
            <p:spPr>
              <a:xfrm>
                <a:off x="1923800" y="4767106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33" name="Group 1132"/>
            <p:cNvGrpSpPr/>
            <p:nvPr/>
          </p:nvGrpSpPr>
          <p:grpSpPr>
            <a:xfrm>
              <a:off x="3081052" y="3598824"/>
              <a:ext cx="837558" cy="424793"/>
              <a:chOff x="1495907" y="3073809"/>
              <a:chExt cx="837558" cy="596312"/>
            </a:xfrm>
          </p:grpSpPr>
          <p:sp>
            <p:nvSpPr>
              <p:cNvPr id="1168" name="Rectangle 1167"/>
              <p:cNvSpPr/>
              <p:nvPr/>
            </p:nvSpPr>
            <p:spPr>
              <a:xfrm rot="16200000">
                <a:off x="1616530" y="2953186"/>
                <a:ext cx="596312" cy="837558"/>
              </a:xfrm>
              <a:prstGeom prst="rect">
                <a:avLst/>
              </a:prstGeom>
              <a:ln>
                <a:headEnd type="none" w="med" len="med"/>
                <a:tailEnd type="none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dirty="0">
                  <a:latin typeface="Gill Sans Light"/>
                  <a:cs typeface="Gill Sans Light"/>
                </a:endParaRPr>
              </a:p>
            </p:txBody>
          </p:sp>
          <p:sp>
            <p:nvSpPr>
              <p:cNvPr id="1169" name="Pentagon 1168"/>
              <p:cNvSpPr/>
              <p:nvPr/>
            </p:nvSpPr>
            <p:spPr>
              <a:xfrm>
                <a:off x="1923960" y="3116248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70" name="Group 1169"/>
              <p:cNvGrpSpPr/>
              <p:nvPr/>
            </p:nvGrpSpPr>
            <p:grpSpPr>
              <a:xfrm>
                <a:off x="1562008" y="3137047"/>
                <a:ext cx="214997" cy="469834"/>
                <a:chOff x="701340" y="1838150"/>
                <a:chExt cx="906851" cy="1275558"/>
              </a:xfrm>
            </p:grpSpPr>
            <p:sp>
              <p:nvSpPr>
                <p:cNvPr id="1173" name="Rounded Rectangle 1172"/>
                <p:cNvSpPr/>
                <p:nvPr/>
              </p:nvSpPr>
              <p:spPr>
                <a:xfrm>
                  <a:off x="701340" y="1838150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174" name="Rounded Rectangle 1173"/>
                <p:cNvSpPr/>
                <p:nvPr/>
              </p:nvSpPr>
              <p:spPr>
                <a:xfrm>
                  <a:off x="701340" y="2314136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175" name="Rounded Rectangle 1174"/>
                <p:cNvSpPr/>
                <p:nvPr/>
              </p:nvSpPr>
              <p:spPr>
                <a:xfrm>
                  <a:off x="701340" y="2790122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1171" name="Pentagon 1170"/>
              <p:cNvSpPr/>
              <p:nvPr/>
            </p:nvSpPr>
            <p:spPr>
              <a:xfrm>
                <a:off x="1923959" y="3303785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2" name="Pentagon 1171"/>
              <p:cNvSpPr/>
              <p:nvPr/>
            </p:nvSpPr>
            <p:spPr>
              <a:xfrm>
                <a:off x="1923960" y="3491323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34" name="Group 1133"/>
            <p:cNvGrpSpPr/>
            <p:nvPr/>
          </p:nvGrpSpPr>
          <p:grpSpPr>
            <a:xfrm>
              <a:off x="3081054" y="4051687"/>
              <a:ext cx="837556" cy="424793"/>
              <a:chOff x="1495909" y="3709525"/>
              <a:chExt cx="837556" cy="596312"/>
            </a:xfrm>
          </p:grpSpPr>
          <p:sp>
            <p:nvSpPr>
              <p:cNvPr id="1160" name="Rectangle 1159"/>
              <p:cNvSpPr/>
              <p:nvPr/>
            </p:nvSpPr>
            <p:spPr>
              <a:xfrm rot="16200000">
                <a:off x="1616531" y="3588903"/>
                <a:ext cx="596312" cy="837556"/>
              </a:xfrm>
              <a:prstGeom prst="rect">
                <a:avLst/>
              </a:prstGeom>
              <a:ln>
                <a:headEnd type="none" w="med" len="med"/>
                <a:tailEnd type="none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dirty="0">
                  <a:latin typeface="Gill Sans Light"/>
                  <a:cs typeface="Gill Sans Light"/>
                </a:endParaRPr>
              </a:p>
            </p:txBody>
          </p:sp>
          <p:grpSp>
            <p:nvGrpSpPr>
              <p:cNvPr id="1161" name="Group 1160"/>
              <p:cNvGrpSpPr/>
              <p:nvPr/>
            </p:nvGrpSpPr>
            <p:grpSpPr>
              <a:xfrm>
                <a:off x="1562009" y="3772763"/>
                <a:ext cx="214997" cy="469834"/>
                <a:chOff x="708166" y="3573020"/>
                <a:chExt cx="906851" cy="1275558"/>
              </a:xfrm>
            </p:grpSpPr>
            <p:sp>
              <p:nvSpPr>
                <p:cNvPr id="1165" name="Rounded Rectangle 1164"/>
                <p:cNvSpPr/>
                <p:nvPr/>
              </p:nvSpPr>
              <p:spPr>
                <a:xfrm>
                  <a:off x="708166" y="3573020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166" name="Rounded Rectangle 1165"/>
                <p:cNvSpPr/>
                <p:nvPr/>
              </p:nvSpPr>
              <p:spPr>
                <a:xfrm>
                  <a:off x="708166" y="4049006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167" name="Rounded Rectangle 1166"/>
                <p:cNvSpPr/>
                <p:nvPr/>
              </p:nvSpPr>
              <p:spPr>
                <a:xfrm>
                  <a:off x="708166" y="4524992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1162" name="Pentagon 1161"/>
              <p:cNvSpPr/>
              <p:nvPr/>
            </p:nvSpPr>
            <p:spPr>
              <a:xfrm>
                <a:off x="1923961" y="3751964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3" name="Pentagon 1162"/>
              <p:cNvSpPr/>
              <p:nvPr/>
            </p:nvSpPr>
            <p:spPr>
              <a:xfrm>
                <a:off x="1923960" y="3939501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4" name="Pentagon 1163"/>
              <p:cNvSpPr/>
              <p:nvPr/>
            </p:nvSpPr>
            <p:spPr>
              <a:xfrm>
                <a:off x="1923961" y="4127039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35" name="Group 1134"/>
            <p:cNvGrpSpPr/>
            <p:nvPr/>
          </p:nvGrpSpPr>
          <p:grpSpPr>
            <a:xfrm>
              <a:off x="3081052" y="4504550"/>
              <a:ext cx="837558" cy="424792"/>
              <a:chOff x="1495907" y="4345241"/>
              <a:chExt cx="837558" cy="596311"/>
            </a:xfrm>
          </p:grpSpPr>
          <p:sp>
            <p:nvSpPr>
              <p:cNvPr id="1152" name="Rectangle 1151"/>
              <p:cNvSpPr/>
              <p:nvPr/>
            </p:nvSpPr>
            <p:spPr>
              <a:xfrm rot="16200000">
                <a:off x="1616530" y="4224618"/>
                <a:ext cx="596311" cy="837558"/>
              </a:xfrm>
              <a:prstGeom prst="rect">
                <a:avLst/>
              </a:prstGeom>
              <a:ln>
                <a:headEnd type="none" w="med" len="med"/>
                <a:tailEnd type="none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dirty="0">
                  <a:latin typeface="Gill Sans Light"/>
                  <a:cs typeface="Gill Sans Light"/>
                </a:endParaRPr>
              </a:p>
            </p:txBody>
          </p:sp>
          <p:grpSp>
            <p:nvGrpSpPr>
              <p:cNvPr id="1153" name="Group 1152"/>
              <p:cNvGrpSpPr/>
              <p:nvPr/>
            </p:nvGrpSpPr>
            <p:grpSpPr>
              <a:xfrm>
                <a:off x="1562011" y="4408480"/>
                <a:ext cx="214997" cy="469833"/>
                <a:chOff x="714992" y="5289983"/>
                <a:chExt cx="906851" cy="1275558"/>
              </a:xfrm>
            </p:grpSpPr>
            <p:sp>
              <p:nvSpPr>
                <p:cNvPr id="1157" name="Rounded Rectangle 1156"/>
                <p:cNvSpPr/>
                <p:nvPr/>
              </p:nvSpPr>
              <p:spPr>
                <a:xfrm>
                  <a:off x="714992" y="5289983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158" name="Rounded Rectangle 1157"/>
                <p:cNvSpPr/>
                <p:nvPr/>
              </p:nvSpPr>
              <p:spPr>
                <a:xfrm>
                  <a:off x="714992" y="5765969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159" name="Rounded Rectangle 1158"/>
                <p:cNvSpPr/>
                <p:nvPr/>
              </p:nvSpPr>
              <p:spPr>
                <a:xfrm>
                  <a:off x="714992" y="6241955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1154" name="Pentagon 1153"/>
              <p:cNvSpPr/>
              <p:nvPr/>
            </p:nvSpPr>
            <p:spPr>
              <a:xfrm>
                <a:off x="1923800" y="4392031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5" name="Pentagon 1154"/>
              <p:cNvSpPr/>
              <p:nvPr/>
            </p:nvSpPr>
            <p:spPr>
              <a:xfrm>
                <a:off x="1923799" y="4579568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6" name="Pentagon 1155"/>
              <p:cNvSpPr/>
              <p:nvPr/>
            </p:nvSpPr>
            <p:spPr>
              <a:xfrm>
                <a:off x="1923800" y="4767106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91" name="Group 1190"/>
            <p:cNvGrpSpPr/>
            <p:nvPr/>
          </p:nvGrpSpPr>
          <p:grpSpPr>
            <a:xfrm>
              <a:off x="3081049" y="5287568"/>
              <a:ext cx="837558" cy="424793"/>
              <a:chOff x="1495907" y="3073809"/>
              <a:chExt cx="837558" cy="596312"/>
            </a:xfrm>
          </p:grpSpPr>
          <p:sp>
            <p:nvSpPr>
              <p:cNvPr id="1226" name="Rectangle 1225"/>
              <p:cNvSpPr/>
              <p:nvPr/>
            </p:nvSpPr>
            <p:spPr>
              <a:xfrm rot="16200000">
                <a:off x="1616530" y="2953186"/>
                <a:ext cx="596312" cy="837558"/>
              </a:xfrm>
              <a:prstGeom prst="rect">
                <a:avLst/>
              </a:prstGeom>
              <a:ln>
                <a:headEnd type="none" w="med" len="med"/>
                <a:tailEnd type="none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dirty="0">
                  <a:latin typeface="Gill Sans Light"/>
                  <a:cs typeface="Gill Sans Light"/>
                </a:endParaRPr>
              </a:p>
            </p:txBody>
          </p:sp>
          <p:sp>
            <p:nvSpPr>
              <p:cNvPr id="1227" name="Pentagon 1226"/>
              <p:cNvSpPr/>
              <p:nvPr/>
            </p:nvSpPr>
            <p:spPr>
              <a:xfrm>
                <a:off x="1923960" y="3116248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28" name="Group 1227"/>
              <p:cNvGrpSpPr/>
              <p:nvPr/>
            </p:nvGrpSpPr>
            <p:grpSpPr>
              <a:xfrm>
                <a:off x="1562008" y="3137047"/>
                <a:ext cx="214997" cy="469834"/>
                <a:chOff x="701340" y="1838150"/>
                <a:chExt cx="906851" cy="1275558"/>
              </a:xfrm>
            </p:grpSpPr>
            <p:sp>
              <p:nvSpPr>
                <p:cNvPr id="1231" name="Rounded Rectangle 1230"/>
                <p:cNvSpPr/>
                <p:nvPr/>
              </p:nvSpPr>
              <p:spPr>
                <a:xfrm>
                  <a:off x="701340" y="1838150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232" name="Rounded Rectangle 1231"/>
                <p:cNvSpPr/>
                <p:nvPr/>
              </p:nvSpPr>
              <p:spPr>
                <a:xfrm>
                  <a:off x="701340" y="2314136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233" name="Rounded Rectangle 1232"/>
                <p:cNvSpPr/>
                <p:nvPr/>
              </p:nvSpPr>
              <p:spPr>
                <a:xfrm>
                  <a:off x="701340" y="2790122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1229" name="Pentagon 1228"/>
              <p:cNvSpPr/>
              <p:nvPr/>
            </p:nvSpPr>
            <p:spPr>
              <a:xfrm>
                <a:off x="1923959" y="3303785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0" name="Pentagon 1229"/>
              <p:cNvSpPr/>
              <p:nvPr/>
            </p:nvSpPr>
            <p:spPr>
              <a:xfrm>
                <a:off x="1923960" y="3491323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92" name="Group 1191"/>
            <p:cNvGrpSpPr/>
            <p:nvPr/>
          </p:nvGrpSpPr>
          <p:grpSpPr>
            <a:xfrm>
              <a:off x="3081051" y="5740431"/>
              <a:ext cx="837556" cy="424793"/>
              <a:chOff x="1495909" y="3709525"/>
              <a:chExt cx="837556" cy="596312"/>
            </a:xfrm>
          </p:grpSpPr>
          <p:sp>
            <p:nvSpPr>
              <p:cNvPr id="1218" name="Rectangle 1217"/>
              <p:cNvSpPr/>
              <p:nvPr/>
            </p:nvSpPr>
            <p:spPr>
              <a:xfrm rot="16200000">
                <a:off x="1616531" y="3588903"/>
                <a:ext cx="596312" cy="837556"/>
              </a:xfrm>
              <a:prstGeom prst="rect">
                <a:avLst/>
              </a:prstGeom>
              <a:ln>
                <a:headEnd type="none" w="med" len="med"/>
                <a:tailEnd type="none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dirty="0">
                  <a:latin typeface="Gill Sans Light"/>
                  <a:cs typeface="Gill Sans Light"/>
                </a:endParaRPr>
              </a:p>
            </p:txBody>
          </p:sp>
          <p:grpSp>
            <p:nvGrpSpPr>
              <p:cNvPr id="1219" name="Group 1218"/>
              <p:cNvGrpSpPr/>
              <p:nvPr/>
            </p:nvGrpSpPr>
            <p:grpSpPr>
              <a:xfrm>
                <a:off x="1562009" y="3772763"/>
                <a:ext cx="214997" cy="469834"/>
                <a:chOff x="708166" y="3573020"/>
                <a:chExt cx="906851" cy="1275558"/>
              </a:xfrm>
            </p:grpSpPr>
            <p:sp>
              <p:nvSpPr>
                <p:cNvPr id="1223" name="Rounded Rectangle 1222"/>
                <p:cNvSpPr/>
                <p:nvPr/>
              </p:nvSpPr>
              <p:spPr>
                <a:xfrm>
                  <a:off x="708166" y="3573020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224" name="Rounded Rectangle 1223"/>
                <p:cNvSpPr/>
                <p:nvPr/>
              </p:nvSpPr>
              <p:spPr>
                <a:xfrm>
                  <a:off x="708166" y="4049006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225" name="Rounded Rectangle 1224"/>
                <p:cNvSpPr/>
                <p:nvPr/>
              </p:nvSpPr>
              <p:spPr>
                <a:xfrm>
                  <a:off x="708166" y="4524992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1220" name="Pentagon 1219"/>
              <p:cNvSpPr/>
              <p:nvPr/>
            </p:nvSpPr>
            <p:spPr>
              <a:xfrm>
                <a:off x="1923961" y="3751964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1" name="Pentagon 1220"/>
              <p:cNvSpPr/>
              <p:nvPr/>
            </p:nvSpPr>
            <p:spPr>
              <a:xfrm>
                <a:off x="1923960" y="3939501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2" name="Pentagon 1221"/>
              <p:cNvSpPr/>
              <p:nvPr/>
            </p:nvSpPr>
            <p:spPr>
              <a:xfrm>
                <a:off x="1923961" y="4127039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93" name="Group 1192"/>
            <p:cNvGrpSpPr/>
            <p:nvPr/>
          </p:nvGrpSpPr>
          <p:grpSpPr>
            <a:xfrm>
              <a:off x="3081049" y="6193294"/>
              <a:ext cx="837558" cy="424792"/>
              <a:chOff x="1495907" y="4345241"/>
              <a:chExt cx="837558" cy="596311"/>
            </a:xfrm>
          </p:grpSpPr>
          <p:sp>
            <p:nvSpPr>
              <p:cNvPr id="1210" name="Rectangle 1209"/>
              <p:cNvSpPr/>
              <p:nvPr/>
            </p:nvSpPr>
            <p:spPr>
              <a:xfrm rot="16200000">
                <a:off x="1616530" y="4224618"/>
                <a:ext cx="596311" cy="837558"/>
              </a:xfrm>
              <a:prstGeom prst="rect">
                <a:avLst/>
              </a:prstGeom>
              <a:ln>
                <a:headEnd type="none" w="med" len="med"/>
                <a:tailEnd type="none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dirty="0">
                  <a:latin typeface="Gill Sans Light"/>
                  <a:cs typeface="Gill Sans Light"/>
                </a:endParaRPr>
              </a:p>
            </p:txBody>
          </p:sp>
          <p:grpSp>
            <p:nvGrpSpPr>
              <p:cNvPr id="1211" name="Group 1210"/>
              <p:cNvGrpSpPr/>
              <p:nvPr/>
            </p:nvGrpSpPr>
            <p:grpSpPr>
              <a:xfrm>
                <a:off x="1562011" y="4408480"/>
                <a:ext cx="214997" cy="469833"/>
                <a:chOff x="714992" y="5289983"/>
                <a:chExt cx="906851" cy="1275558"/>
              </a:xfrm>
            </p:grpSpPr>
            <p:sp>
              <p:nvSpPr>
                <p:cNvPr id="1215" name="Rounded Rectangle 1214"/>
                <p:cNvSpPr/>
                <p:nvPr/>
              </p:nvSpPr>
              <p:spPr>
                <a:xfrm>
                  <a:off x="714992" y="5289983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216" name="Rounded Rectangle 1215"/>
                <p:cNvSpPr/>
                <p:nvPr/>
              </p:nvSpPr>
              <p:spPr>
                <a:xfrm>
                  <a:off x="714992" y="5765969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217" name="Rounded Rectangle 1216"/>
                <p:cNvSpPr/>
                <p:nvPr/>
              </p:nvSpPr>
              <p:spPr>
                <a:xfrm>
                  <a:off x="714992" y="6241955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1212" name="Pentagon 1211"/>
              <p:cNvSpPr/>
              <p:nvPr/>
            </p:nvSpPr>
            <p:spPr>
              <a:xfrm>
                <a:off x="1923800" y="4392031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3" name="Pentagon 1212"/>
              <p:cNvSpPr/>
              <p:nvPr/>
            </p:nvSpPr>
            <p:spPr>
              <a:xfrm>
                <a:off x="1923799" y="4579568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4" name="Pentagon 1213"/>
              <p:cNvSpPr/>
              <p:nvPr/>
            </p:nvSpPr>
            <p:spPr>
              <a:xfrm>
                <a:off x="1923800" y="4767106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460800" y="2136715"/>
            <a:ext cx="1628240" cy="2465857"/>
            <a:chOff x="1460800" y="2136715"/>
            <a:chExt cx="1628240" cy="2465857"/>
          </a:xfrm>
        </p:grpSpPr>
        <p:cxnSp>
          <p:nvCxnSpPr>
            <p:cNvPr id="1235" name="Straight Arrow Connector 1234"/>
            <p:cNvCxnSpPr>
              <a:stCxn id="1053" idx="4"/>
              <a:endCxn id="1105" idx="0"/>
            </p:cNvCxnSpPr>
            <p:nvPr/>
          </p:nvCxnSpPr>
          <p:spPr>
            <a:xfrm flipV="1">
              <a:off x="1460800" y="2136715"/>
              <a:ext cx="1628238" cy="180057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6" name="Straight Arrow Connector 1235"/>
            <p:cNvCxnSpPr>
              <a:stCxn id="1054" idx="4"/>
              <a:endCxn id="1097" idx="0"/>
            </p:cNvCxnSpPr>
            <p:nvPr/>
          </p:nvCxnSpPr>
          <p:spPr>
            <a:xfrm flipV="1">
              <a:off x="1585393" y="2589578"/>
              <a:ext cx="1503647" cy="167492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7" name="Straight Arrow Connector 1236"/>
            <p:cNvCxnSpPr>
              <a:stCxn id="1055" idx="4"/>
              <a:endCxn id="1089" idx="0"/>
            </p:cNvCxnSpPr>
            <p:nvPr/>
          </p:nvCxnSpPr>
          <p:spPr>
            <a:xfrm flipV="1">
              <a:off x="1460800" y="3042440"/>
              <a:ext cx="1628237" cy="156013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5" name="Group 1244"/>
          <p:cNvGrpSpPr/>
          <p:nvPr/>
        </p:nvGrpSpPr>
        <p:grpSpPr>
          <a:xfrm>
            <a:off x="1460800" y="3811221"/>
            <a:ext cx="1628243" cy="905725"/>
            <a:chOff x="845096" y="3722717"/>
            <a:chExt cx="1628243" cy="905725"/>
          </a:xfrm>
        </p:grpSpPr>
        <p:cxnSp>
          <p:nvCxnSpPr>
            <p:cNvPr id="1246" name="Straight Arrow Connector 1245"/>
            <p:cNvCxnSpPr>
              <a:stCxn id="1055" idx="4"/>
              <a:endCxn id="1160" idx="0"/>
            </p:cNvCxnSpPr>
            <p:nvPr/>
          </p:nvCxnSpPr>
          <p:spPr>
            <a:xfrm flipV="1">
              <a:off x="845096" y="4175580"/>
              <a:ext cx="1628243" cy="3384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7" name="Straight Arrow Connector 1246"/>
            <p:cNvCxnSpPr>
              <a:stCxn id="1054" idx="4"/>
              <a:endCxn id="1168" idx="0"/>
            </p:cNvCxnSpPr>
            <p:nvPr/>
          </p:nvCxnSpPr>
          <p:spPr>
            <a:xfrm flipV="1">
              <a:off x="969689" y="3722717"/>
              <a:ext cx="1503648" cy="45327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8" name="Straight Arrow Connector 1247"/>
            <p:cNvCxnSpPr>
              <a:stCxn id="1053" idx="4"/>
              <a:endCxn id="1152" idx="0"/>
            </p:cNvCxnSpPr>
            <p:nvPr/>
          </p:nvCxnSpPr>
          <p:spPr>
            <a:xfrm>
              <a:off x="845096" y="3848790"/>
              <a:ext cx="1628240" cy="77965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3" name="Group 1252"/>
          <p:cNvGrpSpPr/>
          <p:nvPr/>
        </p:nvGrpSpPr>
        <p:grpSpPr>
          <a:xfrm>
            <a:off x="1460800" y="3937294"/>
            <a:ext cx="1628240" cy="2468396"/>
            <a:chOff x="845096" y="3848790"/>
            <a:chExt cx="1628240" cy="2468396"/>
          </a:xfrm>
        </p:grpSpPr>
        <p:cxnSp>
          <p:nvCxnSpPr>
            <p:cNvPr id="1254" name="Straight Arrow Connector 1253"/>
            <p:cNvCxnSpPr>
              <a:stCxn id="1055" idx="4"/>
              <a:endCxn id="1226" idx="0"/>
            </p:cNvCxnSpPr>
            <p:nvPr/>
          </p:nvCxnSpPr>
          <p:spPr>
            <a:xfrm>
              <a:off x="845096" y="4514068"/>
              <a:ext cx="1628238" cy="89739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5" name="Straight Arrow Connector 1254"/>
            <p:cNvCxnSpPr>
              <a:stCxn id="1053" idx="4"/>
              <a:endCxn id="1218" idx="0"/>
            </p:cNvCxnSpPr>
            <p:nvPr/>
          </p:nvCxnSpPr>
          <p:spPr>
            <a:xfrm>
              <a:off x="845096" y="3848790"/>
              <a:ext cx="1628240" cy="201553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6" name="Straight Arrow Connector 1255"/>
            <p:cNvCxnSpPr>
              <a:stCxn id="1054" idx="4"/>
              <a:endCxn id="1210" idx="0"/>
            </p:cNvCxnSpPr>
            <p:nvPr/>
          </p:nvCxnSpPr>
          <p:spPr>
            <a:xfrm>
              <a:off x="969689" y="4175994"/>
              <a:ext cx="1503644" cy="214119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ight Arrow 1"/>
          <p:cNvSpPr/>
          <p:nvPr/>
        </p:nvSpPr>
        <p:spPr>
          <a:xfrm rot="18842481">
            <a:off x="1476236" y="2632041"/>
            <a:ext cx="1651835" cy="966794"/>
          </a:xfrm>
          <a:prstGeom prst="rightArrow">
            <a:avLst/>
          </a:prstGeom>
          <a:ln>
            <a:headEnd type="none" w="med" len="med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Gill Sans Light"/>
                <a:cs typeface="Gill Sans Light"/>
              </a:rPr>
              <a:t>Read 1</a:t>
            </a:r>
            <a:endParaRPr lang="en-US" sz="2400" dirty="0">
              <a:latin typeface="Gill Sans Light"/>
              <a:cs typeface="Gill Sans Light"/>
            </a:endParaRPr>
          </a:p>
        </p:txBody>
      </p:sp>
      <p:sp>
        <p:nvSpPr>
          <p:cNvPr id="217" name="Right Arrow 216"/>
          <p:cNvSpPr/>
          <p:nvPr/>
        </p:nvSpPr>
        <p:spPr>
          <a:xfrm>
            <a:off x="1698074" y="3750153"/>
            <a:ext cx="1343035" cy="966794"/>
          </a:xfrm>
          <a:prstGeom prst="rightArrow">
            <a:avLst/>
          </a:prstGeom>
          <a:ln>
            <a:headEnd type="none" w="med" len="med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Gill Sans Light"/>
                <a:cs typeface="Gill Sans Light"/>
              </a:rPr>
              <a:t>Read 2</a:t>
            </a:r>
            <a:endParaRPr lang="en-US" sz="2400" dirty="0">
              <a:latin typeface="Gill Sans Light"/>
              <a:cs typeface="Gill Sans Light"/>
            </a:endParaRPr>
          </a:p>
        </p:txBody>
      </p:sp>
      <p:sp>
        <p:nvSpPr>
          <p:cNvPr id="218" name="Right Arrow 217"/>
          <p:cNvSpPr/>
          <p:nvPr/>
        </p:nvSpPr>
        <p:spPr>
          <a:xfrm rot="2938518">
            <a:off x="1491073" y="4933471"/>
            <a:ext cx="1651835" cy="966794"/>
          </a:xfrm>
          <a:prstGeom prst="rightArrow">
            <a:avLst/>
          </a:prstGeom>
          <a:ln>
            <a:headEnd type="none" w="med" len="med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Gill Sans Light"/>
                <a:cs typeface="Gill Sans Light"/>
              </a:rPr>
              <a:t>Read 3</a:t>
            </a:r>
            <a:endParaRPr lang="en-US" sz="2400" dirty="0">
              <a:latin typeface="Gill Sans Light"/>
              <a:cs typeface="Gill Sans Light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4033511" y="3498355"/>
            <a:ext cx="3549770" cy="1446550"/>
          </a:xfrm>
          <a:prstGeom prst="rect">
            <a:avLst/>
          </a:prstGeom>
          <a:solidFill>
            <a:srgbClr val="FFFFFF">
              <a:alpha val="7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4400" i="1" dirty="0" smtClean="0">
                <a:solidFill>
                  <a:srgbClr val="3366FF"/>
                </a:solidFill>
                <a:latin typeface="Gill Sans Light"/>
                <a:cs typeface="Gill Sans Light"/>
              </a:rPr>
              <a:t>Repeatedly</a:t>
            </a:r>
            <a:r>
              <a:rPr lang="en-US" sz="4400" dirty="0">
                <a:latin typeface="Gill Sans Light"/>
                <a:cs typeface="Gill Sans Light"/>
              </a:rPr>
              <a:t/>
            </a:r>
            <a:br>
              <a:rPr lang="en-US" sz="4400" dirty="0">
                <a:latin typeface="Gill Sans Light"/>
                <a:cs typeface="Gill Sans Light"/>
              </a:rPr>
            </a:br>
            <a:r>
              <a:rPr lang="en-US" sz="4400" dirty="0" smtClean="0">
                <a:latin typeface="Gill Sans Light"/>
                <a:cs typeface="Gill Sans Light"/>
              </a:rPr>
              <a:t>load same data</a:t>
            </a:r>
          </a:p>
        </p:txBody>
      </p:sp>
    </p:spTree>
    <p:extLst>
      <p:ext uri="{BB962C8B-B14F-4D97-AF65-F5344CB8AC3E}">
        <p14:creationId xmlns:p14="http://schemas.microsoft.com/office/powerpoint/2010/main" val="73354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7" grpId="0" animBg="1"/>
      <p:bldP spid="2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 Center as a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620000" cy="5257800"/>
          </a:xfrm>
        </p:spPr>
        <p:txBody>
          <a:bodyPr/>
          <a:lstStyle/>
          <a:p>
            <a:r>
              <a:rPr lang="en-US" sz="2000" dirty="0" smtClean="0"/>
              <a:t>Clusters became THE architecture for large scale internet </a:t>
            </a:r>
            <a:r>
              <a:rPr lang="en-US" sz="2000" dirty="0" smtClean="0"/>
              <a:t>services</a:t>
            </a:r>
          </a:p>
          <a:p>
            <a:pPr lvl="1"/>
            <a:r>
              <a:rPr lang="en-US" sz="1600" dirty="0" smtClean="0"/>
              <a:t>Distribute disks, files, I/O, net, and compute over everything</a:t>
            </a:r>
          </a:p>
          <a:p>
            <a:pPr lvl="1"/>
            <a:r>
              <a:rPr lang="en-US" sz="1600" dirty="0" smtClean="0"/>
              <a:t>Massive AND Incremental scalability</a:t>
            </a:r>
            <a:endParaRPr lang="en-US" sz="1600" dirty="0" smtClean="0"/>
          </a:p>
          <a:p>
            <a:r>
              <a:rPr lang="en-US" sz="2000" dirty="0" smtClean="0"/>
              <a:t>Search Engines the initial “Killer App”</a:t>
            </a:r>
          </a:p>
          <a:p>
            <a:r>
              <a:rPr lang="en-US" sz="2000" dirty="0" smtClean="0"/>
              <a:t>Multiple components as Cluster Apps</a:t>
            </a:r>
          </a:p>
          <a:p>
            <a:pPr lvl="1"/>
            <a:r>
              <a:rPr lang="en-US" sz="1600" dirty="0" smtClean="0"/>
              <a:t>Web crawl, Index, Search &amp; </a:t>
            </a:r>
            <a:r>
              <a:rPr lang="en-US" sz="1600" dirty="0" smtClean="0"/>
              <a:t>Rank, Network, …</a:t>
            </a:r>
            <a:endParaRPr lang="en-US" sz="1600" dirty="0" smtClean="0"/>
          </a:p>
          <a:p>
            <a:r>
              <a:rPr lang="en-US" sz="2000" dirty="0" smtClean="0"/>
              <a:t>Global Layer as a Master/Worker pattern</a:t>
            </a:r>
          </a:p>
          <a:p>
            <a:pPr lvl="1"/>
            <a:r>
              <a:rPr lang="en-US" sz="1600" dirty="0" smtClean="0"/>
              <a:t>GFS, HDFS</a:t>
            </a:r>
          </a:p>
          <a:p>
            <a:r>
              <a:rPr lang="en-US" sz="2000" dirty="0" smtClean="0"/>
              <a:t>Map Reduce framework address core of search on massive scale – and much more</a:t>
            </a:r>
          </a:p>
          <a:p>
            <a:pPr lvl="1"/>
            <a:r>
              <a:rPr lang="en-US" sz="1600" dirty="0" smtClean="0"/>
              <a:t>Indexing, log analysis, data querying</a:t>
            </a:r>
          </a:p>
          <a:p>
            <a:pPr lvl="1"/>
            <a:r>
              <a:rPr lang="en-US" sz="1600" dirty="0" smtClean="0"/>
              <a:t>Collating, inverted indexes : map(</a:t>
            </a:r>
            <a:r>
              <a:rPr lang="en-US" sz="1600" dirty="0" err="1" smtClean="0"/>
              <a:t>k,v</a:t>
            </a:r>
            <a:r>
              <a:rPr lang="en-US" sz="1600" dirty="0" smtClean="0"/>
              <a:t>) =&gt; f(</a:t>
            </a:r>
            <a:r>
              <a:rPr lang="en-US" sz="1600" dirty="0" err="1" smtClean="0"/>
              <a:t>k,v</a:t>
            </a:r>
            <a:r>
              <a:rPr lang="en-US" sz="1600" dirty="0" smtClean="0"/>
              <a:t>),(</a:t>
            </a:r>
            <a:r>
              <a:rPr lang="en-US" sz="1600" dirty="0" err="1" smtClean="0"/>
              <a:t>k,v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Filtering, Parsing, Validation</a:t>
            </a:r>
          </a:p>
          <a:p>
            <a:pPr lvl="1"/>
            <a:r>
              <a:rPr lang="en-US" sz="1600" dirty="0" smtClean="0"/>
              <a:t>Sorting,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Graph Processing (???) – page rank, 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Cross-correlation (???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Machine Learning (???)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4</a:t>
            </a:fld>
            <a:endParaRPr lang="en-US" b="0"/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6400800" y="5257800"/>
            <a:ext cx="2590800" cy="1447800"/>
            <a:chOff x="228600" y="3124200"/>
            <a:chExt cx="5646457" cy="3229470"/>
          </a:xfrm>
        </p:grpSpPr>
        <p:pic>
          <p:nvPicPr>
            <p:cNvPr id="8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164148"/>
              <a:ext cx="5417857" cy="3189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228600" y="3124200"/>
              <a:ext cx="609561" cy="6862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02068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1" name="Group 1240"/>
          <p:cNvGrpSpPr/>
          <p:nvPr/>
        </p:nvGrpSpPr>
        <p:grpSpPr>
          <a:xfrm>
            <a:off x="3089040" y="2589578"/>
            <a:ext cx="4795535" cy="2127368"/>
            <a:chOff x="2473336" y="2501074"/>
            <a:chExt cx="4795535" cy="2127368"/>
          </a:xfrm>
        </p:grpSpPr>
        <p:cxnSp>
          <p:nvCxnSpPr>
            <p:cNvPr id="1242" name="Elbow Connector 1241"/>
            <p:cNvCxnSpPr>
              <a:stCxn id="1114" idx="3"/>
              <a:endCxn id="1168" idx="0"/>
            </p:cNvCxnSpPr>
            <p:nvPr/>
          </p:nvCxnSpPr>
          <p:spPr>
            <a:xfrm flipH="1">
              <a:off x="2473337" y="2501074"/>
              <a:ext cx="4795534" cy="1221643"/>
            </a:xfrm>
            <a:prstGeom prst="bentConnector5">
              <a:avLst>
                <a:gd name="adj1" fmla="val -4767"/>
                <a:gd name="adj2" fmla="val 62828"/>
                <a:gd name="adj3" fmla="val 104767"/>
              </a:avLst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3" name="Elbow Connector 1242"/>
            <p:cNvCxnSpPr>
              <a:stCxn id="1114" idx="3"/>
              <a:endCxn id="1160" idx="0"/>
            </p:cNvCxnSpPr>
            <p:nvPr/>
          </p:nvCxnSpPr>
          <p:spPr>
            <a:xfrm flipH="1">
              <a:off x="2473339" y="2501074"/>
              <a:ext cx="4795532" cy="1674506"/>
            </a:xfrm>
            <a:prstGeom prst="bentConnector5">
              <a:avLst>
                <a:gd name="adj1" fmla="val -4767"/>
                <a:gd name="adj2" fmla="val 50296"/>
                <a:gd name="adj3" fmla="val 104767"/>
              </a:avLst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4" name="Elbow Connector 1243"/>
            <p:cNvCxnSpPr>
              <a:stCxn id="1114" idx="3"/>
              <a:endCxn id="1152" idx="0"/>
            </p:cNvCxnSpPr>
            <p:nvPr/>
          </p:nvCxnSpPr>
          <p:spPr>
            <a:xfrm flipH="1">
              <a:off x="2473336" y="2501074"/>
              <a:ext cx="4795535" cy="2127368"/>
            </a:xfrm>
            <a:prstGeom prst="bentConnector5">
              <a:avLst>
                <a:gd name="adj1" fmla="val -4767"/>
                <a:gd name="adj2" fmla="val 42724"/>
                <a:gd name="adj3" fmla="val 104767"/>
              </a:avLst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9" name="Group 1248"/>
          <p:cNvGrpSpPr/>
          <p:nvPr/>
        </p:nvGrpSpPr>
        <p:grpSpPr>
          <a:xfrm>
            <a:off x="3089037" y="4264084"/>
            <a:ext cx="4795541" cy="2141606"/>
            <a:chOff x="2473333" y="4175580"/>
            <a:chExt cx="4795541" cy="2141606"/>
          </a:xfrm>
        </p:grpSpPr>
        <p:cxnSp>
          <p:nvCxnSpPr>
            <p:cNvPr id="1250" name="Elbow Connector 1249"/>
            <p:cNvCxnSpPr>
              <a:stCxn id="1120" idx="3"/>
              <a:endCxn id="1226" idx="0"/>
            </p:cNvCxnSpPr>
            <p:nvPr/>
          </p:nvCxnSpPr>
          <p:spPr>
            <a:xfrm flipH="1">
              <a:off x="2473334" y="4175580"/>
              <a:ext cx="4795540" cy="1235881"/>
            </a:xfrm>
            <a:prstGeom prst="bentConnector5">
              <a:avLst>
                <a:gd name="adj1" fmla="val -4767"/>
                <a:gd name="adj2" fmla="val 65265"/>
                <a:gd name="adj3" fmla="val 104767"/>
              </a:avLst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1" name="Elbow Connector 1250"/>
            <p:cNvCxnSpPr>
              <a:stCxn id="1120" idx="3"/>
              <a:endCxn id="1218" idx="0"/>
            </p:cNvCxnSpPr>
            <p:nvPr/>
          </p:nvCxnSpPr>
          <p:spPr>
            <a:xfrm flipH="1">
              <a:off x="2473336" y="4175580"/>
              <a:ext cx="4795538" cy="1688744"/>
            </a:xfrm>
            <a:prstGeom prst="bentConnector5">
              <a:avLst>
                <a:gd name="adj1" fmla="val -4767"/>
                <a:gd name="adj2" fmla="val 52186"/>
                <a:gd name="adj3" fmla="val 104767"/>
              </a:avLst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2" name="Elbow Connector 1251"/>
            <p:cNvCxnSpPr>
              <a:stCxn id="1120" idx="3"/>
              <a:endCxn id="1210" idx="0"/>
            </p:cNvCxnSpPr>
            <p:nvPr/>
          </p:nvCxnSpPr>
          <p:spPr>
            <a:xfrm flipH="1">
              <a:off x="2473333" y="4175580"/>
              <a:ext cx="4795541" cy="2141606"/>
            </a:xfrm>
            <a:prstGeom prst="bentConnector5">
              <a:avLst>
                <a:gd name="adj1" fmla="val -4767"/>
                <a:gd name="adj2" fmla="val 44637"/>
                <a:gd name="adj3" fmla="val 104767"/>
              </a:avLst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1525"/>
          </a:xfrm>
        </p:spPr>
        <p:txBody>
          <a:bodyPr/>
          <a:lstStyle/>
          <a:p>
            <a:r>
              <a:rPr lang="en-US" sz="4000" dirty="0" smtClean="0"/>
              <a:t>Cost of Iteration in Map-Reduce</a:t>
            </a:r>
            <a:endParaRPr lang="en-US" sz="4000" dirty="0"/>
          </a:p>
        </p:txBody>
      </p:sp>
      <p:sp>
        <p:nvSpPr>
          <p:cNvPr id="1057" name="TextBox 1056"/>
          <p:cNvSpPr txBox="1"/>
          <p:nvPr/>
        </p:nvSpPr>
        <p:spPr>
          <a:xfrm>
            <a:off x="3147150" y="1420860"/>
            <a:ext cx="581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Gill Sans Light"/>
                <a:cs typeface="Gill Sans Light"/>
              </a:rPr>
              <a:t>Map</a:t>
            </a:r>
          </a:p>
        </p:txBody>
      </p:sp>
      <p:sp>
        <p:nvSpPr>
          <p:cNvPr id="1058" name="TextBox 1057"/>
          <p:cNvSpPr txBox="1"/>
          <p:nvPr/>
        </p:nvSpPr>
        <p:spPr>
          <a:xfrm>
            <a:off x="4261430" y="1420860"/>
            <a:ext cx="865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Gill Sans Light"/>
                <a:cs typeface="Gill Sans Light"/>
              </a:rPr>
              <a:t>Reduce</a:t>
            </a:r>
          </a:p>
        </p:txBody>
      </p:sp>
      <p:sp>
        <p:nvSpPr>
          <p:cNvPr id="1059" name="TextBox 1058"/>
          <p:cNvSpPr txBox="1"/>
          <p:nvPr/>
        </p:nvSpPr>
        <p:spPr>
          <a:xfrm>
            <a:off x="5304582" y="1277987"/>
            <a:ext cx="926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Gill Sans Light"/>
                <a:cs typeface="Gill Sans Light"/>
              </a:rPr>
              <a:t>Learned</a:t>
            </a:r>
          </a:p>
          <a:p>
            <a:pPr algn="ctr"/>
            <a:r>
              <a:rPr lang="en-US" sz="1800" dirty="0" smtClean="0">
                <a:latin typeface="Gill Sans Light"/>
                <a:cs typeface="Gill Sans Light"/>
              </a:rPr>
              <a:t>Model</a:t>
            </a:r>
          </a:p>
        </p:txBody>
      </p:sp>
      <p:cxnSp>
        <p:nvCxnSpPr>
          <p:cNvPr id="1061" name="Straight Arrow Connector 1060"/>
          <p:cNvCxnSpPr>
            <a:stCxn id="1105" idx="2"/>
          </p:cNvCxnSpPr>
          <p:nvPr/>
        </p:nvCxnSpPr>
        <p:spPr>
          <a:xfrm>
            <a:off x="3918607" y="2136714"/>
            <a:ext cx="641102" cy="31377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2" name="Straight Arrow Connector 1061"/>
          <p:cNvCxnSpPr>
            <a:stCxn id="1097" idx="2"/>
            <a:endCxn id="1084" idx="2"/>
          </p:cNvCxnSpPr>
          <p:nvPr/>
        </p:nvCxnSpPr>
        <p:spPr>
          <a:xfrm>
            <a:off x="3918607" y="2589577"/>
            <a:ext cx="641103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3" name="Straight Arrow Connector 1062"/>
          <p:cNvCxnSpPr>
            <a:stCxn id="1089" idx="2"/>
          </p:cNvCxnSpPr>
          <p:nvPr/>
        </p:nvCxnSpPr>
        <p:spPr>
          <a:xfrm flipV="1">
            <a:off x="3918607" y="2728664"/>
            <a:ext cx="641102" cy="31377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4" name="Straight Arrow Connector 1063"/>
          <p:cNvCxnSpPr>
            <a:stCxn id="1105" idx="2"/>
            <a:endCxn id="1083" idx="2"/>
          </p:cNvCxnSpPr>
          <p:nvPr/>
        </p:nvCxnSpPr>
        <p:spPr>
          <a:xfrm>
            <a:off x="3918607" y="2136714"/>
            <a:ext cx="641103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5" name="Straight Arrow Connector 1064"/>
          <p:cNvCxnSpPr>
            <a:stCxn id="1097" idx="2"/>
            <a:endCxn id="1083" idx="2"/>
          </p:cNvCxnSpPr>
          <p:nvPr/>
        </p:nvCxnSpPr>
        <p:spPr>
          <a:xfrm flipV="1">
            <a:off x="3918607" y="2136715"/>
            <a:ext cx="641103" cy="45286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6" name="Straight Arrow Connector 1065"/>
          <p:cNvCxnSpPr>
            <a:stCxn id="1097" idx="2"/>
            <a:endCxn id="1085" idx="2"/>
          </p:cNvCxnSpPr>
          <p:nvPr/>
        </p:nvCxnSpPr>
        <p:spPr>
          <a:xfrm>
            <a:off x="3918607" y="2589577"/>
            <a:ext cx="641103" cy="45286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7" name="Straight Arrow Connector 1066"/>
          <p:cNvCxnSpPr>
            <a:stCxn id="1089" idx="2"/>
          </p:cNvCxnSpPr>
          <p:nvPr/>
        </p:nvCxnSpPr>
        <p:spPr>
          <a:xfrm flipV="1">
            <a:off x="3918607" y="2280085"/>
            <a:ext cx="641102" cy="76235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8" name="Straight Arrow Connector 1067"/>
          <p:cNvCxnSpPr>
            <a:stCxn id="1089" idx="2"/>
            <a:endCxn id="1085" idx="2"/>
          </p:cNvCxnSpPr>
          <p:nvPr/>
        </p:nvCxnSpPr>
        <p:spPr>
          <a:xfrm>
            <a:off x="3918607" y="3042440"/>
            <a:ext cx="64110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9" name="Straight Arrow Connector 1068"/>
          <p:cNvCxnSpPr>
            <a:stCxn id="1105" idx="2"/>
          </p:cNvCxnSpPr>
          <p:nvPr/>
        </p:nvCxnSpPr>
        <p:spPr>
          <a:xfrm>
            <a:off x="3918607" y="2136714"/>
            <a:ext cx="641103" cy="77652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13" name="Group 1112"/>
          <p:cNvGrpSpPr/>
          <p:nvPr/>
        </p:nvGrpSpPr>
        <p:grpSpPr>
          <a:xfrm>
            <a:off x="6050409" y="2262788"/>
            <a:ext cx="1826178" cy="665278"/>
            <a:chOff x="5434705" y="2174284"/>
            <a:chExt cx="1826178" cy="665278"/>
          </a:xfrm>
        </p:grpSpPr>
        <p:sp>
          <p:nvSpPr>
            <p:cNvPr id="1114" name="Rounded Rectangle 1113"/>
            <p:cNvSpPr/>
            <p:nvPr/>
          </p:nvSpPr>
          <p:spPr>
            <a:xfrm>
              <a:off x="6310339" y="2232128"/>
              <a:ext cx="950544" cy="537891"/>
            </a:xfrm>
            <a:prstGeom prst="roundRect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Gill Sans Light"/>
                  <a:cs typeface="Gill Sans Light"/>
                </a:rPr>
                <a:t>w</a:t>
              </a:r>
              <a:r>
                <a:rPr lang="en-US" sz="2800" baseline="30000" dirty="0" smtClean="0">
                  <a:latin typeface="Gill Sans Light"/>
                  <a:cs typeface="Gill Sans Light"/>
                </a:rPr>
                <a:t>(1)</a:t>
              </a:r>
              <a:endParaRPr lang="en-US" sz="2800" baseline="30000" dirty="0">
                <a:latin typeface="Gill Sans Light"/>
                <a:cs typeface="Gill Sans Light"/>
              </a:endParaRPr>
            </a:p>
          </p:txBody>
        </p:sp>
        <p:cxnSp>
          <p:nvCxnSpPr>
            <p:cNvPr id="1115" name="Straight Arrow Connector 1114"/>
            <p:cNvCxnSpPr>
              <a:stCxn id="1086" idx="4"/>
              <a:endCxn id="1114" idx="1"/>
            </p:cNvCxnSpPr>
            <p:nvPr/>
          </p:nvCxnSpPr>
          <p:spPr>
            <a:xfrm>
              <a:off x="5434705" y="2174284"/>
              <a:ext cx="875634" cy="3267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6" name="Straight Arrow Connector 1115"/>
            <p:cNvCxnSpPr>
              <a:stCxn id="1087" idx="4"/>
              <a:endCxn id="1114" idx="1"/>
            </p:cNvCxnSpPr>
            <p:nvPr/>
          </p:nvCxnSpPr>
          <p:spPr>
            <a:xfrm flipV="1">
              <a:off x="5559298" y="2501074"/>
              <a:ext cx="751041" cy="41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7" name="Straight Arrow Connector 1116"/>
            <p:cNvCxnSpPr>
              <a:stCxn id="1088" idx="4"/>
              <a:endCxn id="1114" idx="1"/>
            </p:cNvCxnSpPr>
            <p:nvPr/>
          </p:nvCxnSpPr>
          <p:spPr>
            <a:xfrm flipV="1">
              <a:off x="5434705" y="2501074"/>
              <a:ext cx="875634" cy="3384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24" name="Straight Arrow Connector 1123"/>
          <p:cNvCxnSpPr>
            <a:stCxn id="1168" idx="2"/>
          </p:cNvCxnSpPr>
          <p:nvPr/>
        </p:nvCxnSpPr>
        <p:spPr>
          <a:xfrm>
            <a:off x="3918610" y="3811220"/>
            <a:ext cx="641102" cy="31377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5" name="Straight Arrow Connector 1124"/>
          <p:cNvCxnSpPr>
            <a:stCxn id="1160" idx="2"/>
            <a:endCxn id="1147" idx="2"/>
          </p:cNvCxnSpPr>
          <p:nvPr/>
        </p:nvCxnSpPr>
        <p:spPr>
          <a:xfrm>
            <a:off x="3918610" y="4264083"/>
            <a:ext cx="641103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6" name="Straight Arrow Connector 1125"/>
          <p:cNvCxnSpPr>
            <a:stCxn id="1152" idx="2"/>
          </p:cNvCxnSpPr>
          <p:nvPr/>
        </p:nvCxnSpPr>
        <p:spPr>
          <a:xfrm flipV="1">
            <a:off x="3918610" y="4403170"/>
            <a:ext cx="641102" cy="31377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7" name="Straight Arrow Connector 1126"/>
          <p:cNvCxnSpPr>
            <a:stCxn id="1168" idx="2"/>
            <a:endCxn id="1146" idx="2"/>
          </p:cNvCxnSpPr>
          <p:nvPr/>
        </p:nvCxnSpPr>
        <p:spPr>
          <a:xfrm>
            <a:off x="3918610" y="3811220"/>
            <a:ext cx="641103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8" name="Straight Arrow Connector 1127"/>
          <p:cNvCxnSpPr>
            <a:stCxn id="1160" idx="2"/>
            <a:endCxn id="1146" idx="2"/>
          </p:cNvCxnSpPr>
          <p:nvPr/>
        </p:nvCxnSpPr>
        <p:spPr>
          <a:xfrm flipV="1">
            <a:off x="3918610" y="3811221"/>
            <a:ext cx="641103" cy="45286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9" name="Straight Arrow Connector 1128"/>
          <p:cNvCxnSpPr>
            <a:stCxn id="1160" idx="2"/>
            <a:endCxn id="1148" idx="2"/>
          </p:cNvCxnSpPr>
          <p:nvPr/>
        </p:nvCxnSpPr>
        <p:spPr>
          <a:xfrm>
            <a:off x="3918610" y="4264083"/>
            <a:ext cx="641103" cy="45286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0" name="Straight Arrow Connector 1129"/>
          <p:cNvCxnSpPr>
            <a:stCxn id="1152" idx="2"/>
          </p:cNvCxnSpPr>
          <p:nvPr/>
        </p:nvCxnSpPr>
        <p:spPr>
          <a:xfrm flipV="1">
            <a:off x="3918610" y="3954591"/>
            <a:ext cx="641102" cy="76235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1" name="Straight Arrow Connector 1130"/>
          <p:cNvCxnSpPr>
            <a:stCxn id="1152" idx="2"/>
            <a:endCxn id="1148" idx="2"/>
          </p:cNvCxnSpPr>
          <p:nvPr/>
        </p:nvCxnSpPr>
        <p:spPr>
          <a:xfrm>
            <a:off x="3918610" y="4716946"/>
            <a:ext cx="64110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2" name="Straight Arrow Connector 1131"/>
          <p:cNvCxnSpPr>
            <a:stCxn id="1168" idx="2"/>
          </p:cNvCxnSpPr>
          <p:nvPr/>
        </p:nvCxnSpPr>
        <p:spPr>
          <a:xfrm>
            <a:off x="3918610" y="3811220"/>
            <a:ext cx="641103" cy="77652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0" name="Rounded Rectangle 1119"/>
          <p:cNvSpPr/>
          <p:nvPr/>
        </p:nvSpPr>
        <p:spPr>
          <a:xfrm>
            <a:off x="6926046" y="3995138"/>
            <a:ext cx="950544" cy="537891"/>
          </a:xfrm>
          <a:prstGeom prst="roundRect">
            <a:avLst/>
          </a:prstGeom>
          <a:ln>
            <a:headEnd type="none" w="med" len="med"/>
            <a:tailEnd type="none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Gill Sans Light"/>
                <a:cs typeface="Gill Sans Light"/>
              </a:rPr>
              <a:t>w</a:t>
            </a:r>
            <a:r>
              <a:rPr lang="en-US" sz="2800" baseline="30000" dirty="0" smtClean="0">
                <a:latin typeface="Gill Sans Light"/>
                <a:cs typeface="Gill Sans Light"/>
              </a:rPr>
              <a:t>(2)</a:t>
            </a:r>
            <a:endParaRPr lang="en-US" sz="2800" baseline="30000" dirty="0">
              <a:latin typeface="Gill Sans Light"/>
              <a:cs typeface="Gill Sans Light"/>
            </a:endParaRPr>
          </a:p>
        </p:txBody>
      </p:sp>
      <p:cxnSp>
        <p:nvCxnSpPr>
          <p:cNvPr id="1121" name="Straight Arrow Connector 1120"/>
          <p:cNvCxnSpPr>
            <a:stCxn id="1149" idx="4"/>
            <a:endCxn id="1120" idx="1"/>
          </p:cNvCxnSpPr>
          <p:nvPr/>
        </p:nvCxnSpPr>
        <p:spPr>
          <a:xfrm>
            <a:off x="6042424" y="3937294"/>
            <a:ext cx="883622" cy="32679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2" name="Straight Arrow Connector 1121"/>
          <p:cNvCxnSpPr>
            <a:stCxn id="1150" idx="4"/>
            <a:endCxn id="1120" idx="1"/>
          </p:cNvCxnSpPr>
          <p:nvPr/>
        </p:nvCxnSpPr>
        <p:spPr>
          <a:xfrm flipV="1">
            <a:off x="6167017" y="4264084"/>
            <a:ext cx="759029" cy="41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3" name="Straight Arrow Connector 1122"/>
          <p:cNvCxnSpPr>
            <a:stCxn id="1151" idx="4"/>
            <a:endCxn id="1120" idx="1"/>
          </p:cNvCxnSpPr>
          <p:nvPr/>
        </p:nvCxnSpPr>
        <p:spPr>
          <a:xfrm flipV="1">
            <a:off x="6042424" y="4264084"/>
            <a:ext cx="883622" cy="3384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2" name="Straight Arrow Connector 1181"/>
          <p:cNvCxnSpPr>
            <a:stCxn id="1226" idx="2"/>
          </p:cNvCxnSpPr>
          <p:nvPr/>
        </p:nvCxnSpPr>
        <p:spPr>
          <a:xfrm>
            <a:off x="3918607" y="5499964"/>
            <a:ext cx="641102" cy="31377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3" name="Straight Arrow Connector 1182"/>
          <p:cNvCxnSpPr>
            <a:stCxn id="1218" idx="2"/>
            <a:endCxn id="1205" idx="2"/>
          </p:cNvCxnSpPr>
          <p:nvPr/>
        </p:nvCxnSpPr>
        <p:spPr>
          <a:xfrm>
            <a:off x="3918607" y="5952827"/>
            <a:ext cx="641103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4" name="Straight Arrow Connector 1183"/>
          <p:cNvCxnSpPr>
            <a:stCxn id="1210" idx="2"/>
          </p:cNvCxnSpPr>
          <p:nvPr/>
        </p:nvCxnSpPr>
        <p:spPr>
          <a:xfrm flipV="1">
            <a:off x="3918607" y="6091914"/>
            <a:ext cx="641102" cy="31377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5" name="Straight Arrow Connector 1184"/>
          <p:cNvCxnSpPr>
            <a:stCxn id="1226" idx="2"/>
            <a:endCxn id="1204" idx="2"/>
          </p:cNvCxnSpPr>
          <p:nvPr/>
        </p:nvCxnSpPr>
        <p:spPr>
          <a:xfrm>
            <a:off x="3918607" y="5499964"/>
            <a:ext cx="641103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6" name="Straight Arrow Connector 1185"/>
          <p:cNvCxnSpPr>
            <a:stCxn id="1218" idx="2"/>
            <a:endCxn id="1204" idx="2"/>
          </p:cNvCxnSpPr>
          <p:nvPr/>
        </p:nvCxnSpPr>
        <p:spPr>
          <a:xfrm flipV="1">
            <a:off x="3918607" y="5499965"/>
            <a:ext cx="641103" cy="45286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7" name="Straight Arrow Connector 1186"/>
          <p:cNvCxnSpPr>
            <a:stCxn id="1218" idx="2"/>
            <a:endCxn id="1206" idx="2"/>
          </p:cNvCxnSpPr>
          <p:nvPr/>
        </p:nvCxnSpPr>
        <p:spPr>
          <a:xfrm>
            <a:off x="3918607" y="5952827"/>
            <a:ext cx="641103" cy="45286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8" name="Straight Arrow Connector 1187"/>
          <p:cNvCxnSpPr>
            <a:stCxn id="1210" idx="2"/>
          </p:cNvCxnSpPr>
          <p:nvPr/>
        </p:nvCxnSpPr>
        <p:spPr>
          <a:xfrm flipV="1">
            <a:off x="3918607" y="5643335"/>
            <a:ext cx="641102" cy="76235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9" name="Straight Arrow Connector 1188"/>
          <p:cNvCxnSpPr>
            <a:stCxn id="1210" idx="2"/>
            <a:endCxn id="1206" idx="2"/>
          </p:cNvCxnSpPr>
          <p:nvPr/>
        </p:nvCxnSpPr>
        <p:spPr>
          <a:xfrm>
            <a:off x="3918607" y="6405690"/>
            <a:ext cx="64110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0" name="Straight Arrow Connector 1189"/>
          <p:cNvCxnSpPr>
            <a:stCxn id="1226" idx="2"/>
          </p:cNvCxnSpPr>
          <p:nvPr/>
        </p:nvCxnSpPr>
        <p:spPr>
          <a:xfrm>
            <a:off x="3918607" y="5499964"/>
            <a:ext cx="641103" cy="77652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8" name="Rounded Rectangle 1177"/>
          <p:cNvSpPr/>
          <p:nvPr/>
        </p:nvSpPr>
        <p:spPr>
          <a:xfrm>
            <a:off x="6926043" y="5683882"/>
            <a:ext cx="950544" cy="537891"/>
          </a:xfrm>
          <a:prstGeom prst="roundRect">
            <a:avLst/>
          </a:prstGeom>
          <a:ln>
            <a:headEnd type="none" w="med" len="med"/>
            <a:tailEnd type="none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Gill Sans Light"/>
                <a:cs typeface="Gill Sans Light"/>
              </a:rPr>
              <a:t>w</a:t>
            </a:r>
            <a:r>
              <a:rPr lang="en-US" sz="2800" baseline="30000" dirty="0" smtClean="0">
                <a:latin typeface="Gill Sans Light"/>
                <a:cs typeface="Gill Sans Light"/>
              </a:rPr>
              <a:t>(3)</a:t>
            </a:r>
            <a:endParaRPr lang="en-US" sz="2800" baseline="30000" dirty="0">
              <a:latin typeface="Gill Sans Light"/>
              <a:cs typeface="Gill Sans Light"/>
            </a:endParaRPr>
          </a:p>
        </p:txBody>
      </p:sp>
      <p:cxnSp>
        <p:nvCxnSpPr>
          <p:cNvPr id="1179" name="Straight Arrow Connector 1178"/>
          <p:cNvCxnSpPr>
            <a:stCxn id="1207" idx="4"/>
            <a:endCxn id="1178" idx="1"/>
          </p:cNvCxnSpPr>
          <p:nvPr/>
        </p:nvCxnSpPr>
        <p:spPr>
          <a:xfrm>
            <a:off x="6042421" y="5626038"/>
            <a:ext cx="883622" cy="32679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0" name="Straight Arrow Connector 1179"/>
          <p:cNvCxnSpPr>
            <a:stCxn id="1208" idx="4"/>
            <a:endCxn id="1178" idx="1"/>
          </p:cNvCxnSpPr>
          <p:nvPr/>
        </p:nvCxnSpPr>
        <p:spPr>
          <a:xfrm flipV="1">
            <a:off x="6167014" y="5952828"/>
            <a:ext cx="759029" cy="41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1" name="Straight Arrow Connector 1180"/>
          <p:cNvCxnSpPr>
            <a:stCxn id="1209" idx="4"/>
            <a:endCxn id="1178" idx="1"/>
          </p:cNvCxnSpPr>
          <p:nvPr/>
        </p:nvCxnSpPr>
        <p:spPr>
          <a:xfrm flipV="1">
            <a:off x="6042421" y="5952828"/>
            <a:ext cx="883622" cy="3384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57" name="Group 1256"/>
          <p:cNvGrpSpPr/>
          <p:nvPr/>
        </p:nvGrpSpPr>
        <p:grpSpPr>
          <a:xfrm>
            <a:off x="1192036" y="1277987"/>
            <a:ext cx="950544" cy="1232123"/>
            <a:chOff x="576332" y="1189483"/>
            <a:chExt cx="950544" cy="1232123"/>
          </a:xfrm>
        </p:grpSpPr>
        <p:sp>
          <p:nvSpPr>
            <p:cNvPr id="1258" name="Rounded Rectangle 1257"/>
            <p:cNvSpPr/>
            <p:nvPr/>
          </p:nvSpPr>
          <p:spPr>
            <a:xfrm>
              <a:off x="576332" y="1883715"/>
              <a:ext cx="950544" cy="537891"/>
            </a:xfrm>
            <a:prstGeom prst="roundRect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Gill Sans Light"/>
                  <a:cs typeface="Gill Sans Light"/>
                </a:rPr>
                <a:t>w</a:t>
              </a:r>
              <a:r>
                <a:rPr lang="en-US" sz="2800" baseline="30000" dirty="0" smtClean="0">
                  <a:latin typeface="Gill Sans Light"/>
                  <a:cs typeface="Gill Sans Light"/>
                </a:rPr>
                <a:t>(0)</a:t>
              </a:r>
              <a:endParaRPr lang="en-US" sz="2800" baseline="30000" dirty="0">
                <a:latin typeface="Gill Sans Light"/>
                <a:cs typeface="Gill Sans Light"/>
              </a:endParaRPr>
            </a:p>
          </p:txBody>
        </p:sp>
        <p:sp>
          <p:nvSpPr>
            <p:cNvPr id="1259" name="TextBox 1258"/>
            <p:cNvSpPr txBox="1"/>
            <p:nvPr/>
          </p:nvSpPr>
          <p:spPr>
            <a:xfrm>
              <a:off x="670787" y="1189483"/>
              <a:ext cx="7616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latin typeface="Gill Sans Light"/>
                  <a:cs typeface="Gill Sans Light"/>
                </a:rPr>
                <a:t>Initial</a:t>
              </a:r>
            </a:p>
            <a:p>
              <a:pPr algn="ctr"/>
              <a:r>
                <a:rPr lang="en-US" dirty="0" smtClean="0">
                  <a:latin typeface="Gill Sans Light"/>
                  <a:cs typeface="Gill Sans Light"/>
                </a:rPr>
                <a:t>Model</a:t>
              </a:r>
              <a:endParaRPr lang="en-US" sz="1800" dirty="0" smtClean="0">
                <a:latin typeface="Gill Sans Light"/>
                <a:cs typeface="Gill Sans Light"/>
              </a:endParaRPr>
            </a:p>
          </p:txBody>
        </p:sp>
      </p:grpSp>
      <p:grpSp>
        <p:nvGrpSpPr>
          <p:cNvPr id="1050" name="Group 1049"/>
          <p:cNvGrpSpPr/>
          <p:nvPr/>
        </p:nvGrpSpPr>
        <p:grpSpPr>
          <a:xfrm>
            <a:off x="690774" y="3013938"/>
            <a:ext cx="886631" cy="1842095"/>
            <a:chOff x="75070" y="2925434"/>
            <a:chExt cx="886631" cy="1842095"/>
          </a:xfrm>
        </p:grpSpPr>
        <p:grpSp>
          <p:nvGrpSpPr>
            <p:cNvPr id="1051" name="Group 1050"/>
            <p:cNvGrpSpPr/>
            <p:nvPr/>
          </p:nvGrpSpPr>
          <p:grpSpPr>
            <a:xfrm>
              <a:off x="259801" y="3583630"/>
              <a:ext cx="701900" cy="1183899"/>
              <a:chOff x="387467" y="3176719"/>
              <a:chExt cx="701900" cy="1661923"/>
            </a:xfrm>
          </p:grpSpPr>
          <p:sp>
            <p:nvSpPr>
              <p:cNvPr id="1053" name="Can 1052"/>
              <p:cNvSpPr/>
              <p:nvPr/>
            </p:nvSpPr>
            <p:spPr>
              <a:xfrm>
                <a:off x="387467" y="3176719"/>
                <a:ext cx="577307" cy="744446"/>
              </a:xfrm>
              <a:prstGeom prst="can">
                <a:avLst/>
              </a:prstGeom>
              <a:ln>
                <a:headEnd type="none" w="med" len="med"/>
                <a:tailEnd type="none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2000" baseline="-25000" dirty="0" smtClean="0">
                  <a:latin typeface="Gill Sans Light"/>
                  <a:cs typeface="Gill Sans Light"/>
                </a:endParaRPr>
              </a:p>
            </p:txBody>
          </p:sp>
          <p:sp>
            <p:nvSpPr>
              <p:cNvPr id="1054" name="Can 1053"/>
              <p:cNvSpPr/>
              <p:nvPr/>
            </p:nvSpPr>
            <p:spPr>
              <a:xfrm>
                <a:off x="512060" y="3624492"/>
                <a:ext cx="577307" cy="767539"/>
              </a:xfrm>
              <a:prstGeom prst="can">
                <a:avLst/>
              </a:prstGeom>
              <a:ln>
                <a:headEnd type="none" w="med" len="med"/>
                <a:tailEnd type="none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2000" baseline="-25000" dirty="0" smtClean="0">
                  <a:latin typeface="Gill Sans Light"/>
                  <a:cs typeface="Gill Sans Light"/>
                </a:endParaRPr>
              </a:p>
            </p:txBody>
          </p:sp>
          <p:sp>
            <p:nvSpPr>
              <p:cNvPr id="1055" name="Can 1054"/>
              <p:cNvSpPr/>
              <p:nvPr/>
            </p:nvSpPr>
            <p:spPr>
              <a:xfrm>
                <a:off x="387467" y="4127039"/>
                <a:ext cx="577307" cy="711603"/>
              </a:xfrm>
              <a:prstGeom prst="can">
                <a:avLst/>
              </a:prstGeom>
              <a:ln>
                <a:headEnd type="none" w="med" len="med"/>
                <a:tailEnd type="none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2000" baseline="-25000" dirty="0" smtClean="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1052" name="TextBox 1051"/>
            <p:cNvSpPr txBox="1"/>
            <p:nvPr/>
          </p:nvSpPr>
          <p:spPr>
            <a:xfrm>
              <a:off x="75070" y="2925434"/>
              <a:ext cx="8866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latin typeface="Gill Sans Light"/>
                  <a:cs typeface="Gill Sans Light"/>
                </a:rPr>
                <a:t>Training</a:t>
              </a:r>
            </a:p>
            <a:p>
              <a:pPr algn="ctr"/>
              <a:r>
                <a:rPr lang="en-US" dirty="0" smtClean="0">
                  <a:latin typeface="Gill Sans Light"/>
                  <a:cs typeface="Gill Sans Light"/>
                </a:rPr>
                <a:t>Data</a:t>
              </a:r>
              <a:endParaRPr lang="en-US" sz="1800" dirty="0" smtClean="0">
                <a:latin typeface="Gill Sans Light"/>
                <a:cs typeface="Gill Sans Ligh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81049" y="1924318"/>
            <a:ext cx="837561" cy="4693768"/>
            <a:chOff x="3081049" y="1924318"/>
            <a:chExt cx="837561" cy="4693768"/>
          </a:xfrm>
        </p:grpSpPr>
        <p:grpSp>
          <p:nvGrpSpPr>
            <p:cNvPr id="1070" name="Group 1069"/>
            <p:cNvGrpSpPr/>
            <p:nvPr/>
          </p:nvGrpSpPr>
          <p:grpSpPr>
            <a:xfrm>
              <a:off x="3081049" y="1924318"/>
              <a:ext cx="837558" cy="424793"/>
              <a:chOff x="1495907" y="3073809"/>
              <a:chExt cx="837558" cy="596312"/>
            </a:xfrm>
          </p:grpSpPr>
          <p:sp>
            <p:nvSpPr>
              <p:cNvPr id="1105" name="Rectangle 1104"/>
              <p:cNvSpPr/>
              <p:nvPr/>
            </p:nvSpPr>
            <p:spPr>
              <a:xfrm rot="16200000">
                <a:off x="1616530" y="2953186"/>
                <a:ext cx="596312" cy="837558"/>
              </a:xfrm>
              <a:prstGeom prst="rect">
                <a:avLst/>
              </a:prstGeom>
              <a:ln>
                <a:headEnd type="none" w="med" len="med"/>
                <a:tailEnd type="none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dirty="0">
                  <a:latin typeface="Gill Sans Light"/>
                  <a:cs typeface="Gill Sans Light"/>
                </a:endParaRPr>
              </a:p>
            </p:txBody>
          </p:sp>
          <p:sp>
            <p:nvSpPr>
              <p:cNvPr id="1106" name="Pentagon 1105"/>
              <p:cNvSpPr/>
              <p:nvPr/>
            </p:nvSpPr>
            <p:spPr>
              <a:xfrm>
                <a:off x="1923960" y="3116248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07" name="Group 1106"/>
              <p:cNvGrpSpPr/>
              <p:nvPr/>
            </p:nvGrpSpPr>
            <p:grpSpPr>
              <a:xfrm>
                <a:off x="1562008" y="3137047"/>
                <a:ext cx="214997" cy="469834"/>
                <a:chOff x="701340" y="1838150"/>
                <a:chExt cx="906851" cy="1275558"/>
              </a:xfrm>
            </p:grpSpPr>
            <p:sp>
              <p:nvSpPr>
                <p:cNvPr id="1110" name="Rounded Rectangle 1109"/>
                <p:cNvSpPr/>
                <p:nvPr/>
              </p:nvSpPr>
              <p:spPr>
                <a:xfrm>
                  <a:off x="701340" y="1838150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111" name="Rounded Rectangle 1110"/>
                <p:cNvSpPr/>
                <p:nvPr/>
              </p:nvSpPr>
              <p:spPr>
                <a:xfrm>
                  <a:off x="701340" y="2314136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112" name="Rounded Rectangle 1111"/>
                <p:cNvSpPr/>
                <p:nvPr/>
              </p:nvSpPr>
              <p:spPr>
                <a:xfrm>
                  <a:off x="701340" y="2790122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1108" name="Pentagon 1107"/>
              <p:cNvSpPr/>
              <p:nvPr/>
            </p:nvSpPr>
            <p:spPr>
              <a:xfrm>
                <a:off x="1923959" y="3303785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9" name="Pentagon 1108"/>
              <p:cNvSpPr/>
              <p:nvPr/>
            </p:nvSpPr>
            <p:spPr>
              <a:xfrm>
                <a:off x="1923960" y="3491323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71" name="Group 1070"/>
            <p:cNvGrpSpPr/>
            <p:nvPr/>
          </p:nvGrpSpPr>
          <p:grpSpPr>
            <a:xfrm>
              <a:off x="3081051" y="2377181"/>
              <a:ext cx="837556" cy="424793"/>
              <a:chOff x="1495909" y="3709525"/>
              <a:chExt cx="837556" cy="596312"/>
            </a:xfrm>
          </p:grpSpPr>
          <p:sp>
            <p:nvSpPr>
              <p:cNvPr id="1097" name="Rectangle 1096"/>
              <p:cNvSpPr/>
              <p:nvPr/>
            </p:nvSpPr>
            <p:spPr>
              <a:xfrm rot="16200000">
                <a:off x="1616531" y="3588903"/>
                <a:ext cx="596312" cy="837556"/>
              </a:xfrm>
              <a:prstGeom prst="rect">
                <a:avLst/>
              </a:prstGeom>
              <a:ln>
                <a:headEnd type="none" w="med" len="med"/>
                <a:tailEnd type="none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dirty="0">
                  <a:latin typeface="Gill Sans Light"/>
                  <a:cs typeface="Gill Sans Light"/>
                </a:endParaRPr>
              </a:p>
            </p:txBody>
          </p:sp>
          <p:grpSp>
            <p:nvGrpSpPr>
              <p:cNvPr id="1098" name="Group 1097"/>
              <p:cNvGrpSpPr/>
              <p:nvPr/>
            </p:nvGrpSpPr>
            <p:grpSpPr>
              <a:xfrm>
                <a:off x="1562009" y="3772763"/>
                <a:ext cx="214997" cy="469834"/>
                <a:chOff x="708166" y="3573020"/>
                <a:chExt cx="906851" cy="1275558"/>
              </a:xfrm>
            </p:grpSpPr>
            <p:sp>
              <p:nvSpPr>
                <p:cNvPr id="1102" name="Rounded Rectangle 1101"/>
                <p:cNvSpPr/>
                <p:nvPr/>
              </p:nvSpPr>
              <p:spPr>
                <a:xfrm>
                  <a:off x="708166" y="3573020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103" name="Rounded Rectangle 1102"/>
                <p:cNvSpPr/>
                <p:nvPr/>
              </p:nvSpPr>
              <p:spPr>
                <a:xfrm>
                  <a:off x="708166" y="4049006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104" name="Rounded Rectangle 1103"/>
                <p:cNvSpPr/>
                <p:nvPr/>
              </p:nvSpPr>
              <p:spPr>
                <a:xfrm>
                  <a:off x="708166" y="4524992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1099" name="Pentagon 1098"/>
              <p:cNvSpPr/>
              <p:nvPr/>
            </p:nvSpPr>
            <p:spPr>
              <a:xfrm>
                <a:off x="1923961" y="3751964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0" name="Pentagon 1099"/>
              <p:cNvSpPr/>
              <p:nvPr/>
            </p:nvSpPr>
            <p:spPr>
              <a:xfrm>
                <a:off x="1923960" y="3939501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1" name="Pentagon 1100"/>
              <p:cNvSpPr/>
              <p:nvPr/>
            </p:nvSpPr>
            <p:spPr>
              <a:xfrm>
                <a:off x="1923961" y="4127039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72" name="Group 1071"/>
            <p:cNvGrpSpPr/>
            <p:nvPr/>
          </p:nvGrpSpPr>
          <p:grpSpPr>
            <a:xfrm>
              <a:off x="3081049" y="2830044"/>
              <a:ext cx="837558" cy="424792"/>
              <a:chOff x="1495907" y="4345241"/>
              <a:chExt cx="837558" cy="596311"/>
            </a:xfrm>
          </p:grpSpPr>
          <p:sp>
            <p:nvSpPr>
              <p:cNvPr id="1089" name="Rectangle 1088"/>
              <p:cNvSpPr/>
              <p:nvPr/>
            </p:nvSpPr>
            <p:spPr>
              <a:xfrm rot="16200000">
                <a:off x="1616530" y="4224618"/>
                <a:ext cx="596311" cy="837558"/>
              </a:xfrm>
              <a:prstGeom prst="rect">
                <a:avLst/>
              </a:prstGeom>
              <a:ln>
                <a:headEnd type="none" w="med" len="med"/>
                <a:tailEnd type="none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dirty="0">
                  <a:latin typeface="Gill Sans Light"/>
                  <a:cs typeface="Gill Sans Light"/>
                </a:endParaRPr>
              </a:p>
            </p:txBody>
          </p:sp>
          <p:grpSp>
            <p:nvGrpSpPr>
              <p:cNvPr id="1090" name="Group 1089"/>
              <p:cNvGrpSpPr/>
              <p:nvPr/>
            </p:nvGrpSpPr>
            <p:grpSpPr>
              <a:xfrm>
                <a:off x="1562011" y="4408480"/>
                <a:ext cx="214997" cy="469833"/>
                <a:chOff x="714992" y="5289983"/>
                <a:chExt cx="906851" cy="1275558"/>
              </a:xfrm>
            </p:grpSpPr>
            <p:sp>
              <p:nvSpPr>
                <p:cNvPr id="1094" name="Rounded Rectangle 1093"/>
                <p:cNvSpPr/>
                <p:nvPr/>
              </p:nvSpPr>
              <p:spPr>
                <a:xfrm>
                  <a:off x="714992" y="5289983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095" name="Rounded Rectangle 1094"/>
                <p:cNvSpPr/>
                <p:nvPr/>
              </p:nvSpPr>
              <p:spPr>
                <a:xfrm>
                  <a:off x="714992" y="5765969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096" name="Rounded Rectangle 1095"/>
                <p:cNvSpPr/>
                <p:nvPr/>
              </p:nvSpPr>
              <p:spPr>
                <a:xfrm>
                  <a:off x="714992" y="6241955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1091" name="Pentagon 1090"/>
              <p:cNvSpPr/>
              <p:nvPr/>
            </p:nvSpPr>
            <p:spPr>
              <a:xfrm>
                <a:off x="1923800" y="4392031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2" name="Pentagon 1091"/>
              <p:cNvSpPr/>
              <p:nvPr/>
            </p:nvSpPr>
            <p:spPr>
              <a:xfrm>
                <a:off x="1923799" y="4579568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3" name="Pentagon 1092"/>
              <p:cNvSpPr/>
              <p:nvPr/>
            </p:nvSpPr>
            <p:spPr>
              <a:xfrm>
                <a:off x="1923800" y="4767106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33" name="Group 1132"/>
            <p:cNvGrpSpPr/>
            <p:nvPr/>
          </p:nvGrpSpPr>
          <p:grpSpPr>
            <a:xfrm>
              <a:off x="3081052" y="3598824"/>
              <a:ext cx="837558" cy="424793"/>
              <a:chOff x="1495907" y="3073809"/>
              <a:chExt cx="837558" cy="596312"/>
            </a:xfrm>
          </p:grpSpPr>
          <p:sp>
            <p:nvSpPr>
              <p:cNvPr id="1168" name="Rectangle 1167"/>
              <p:cNvSpPr/>
              <p:nvPr/>
            </p:nvSpPr>
            <p:spPr>
              <a:xfrm rot="16200000">
                <a:off x="1616530" y="2953186"/>
                <a:ext cx="596312" cy="837558"/>
              </a:xfrm>
              <a:prstGeom prst="rect">
                <a:avLst/>
              </a:prstGeom>
              <a:ln>
                <a:headEnd type="none" w="med" len="med"/>
                <a:tailEnd type="none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dirty="0">
                  <a:latin typeface="Gill Sans Light"/>
                  <a:cs typeface="Gill Sans Light"/>
                </a:endParaRPr>
              </a:p>
            </p:txBody>
          </p:sp>
          <p:sp>
            <p:nvSpPr>
              <p:cNvPr id="1169" name="Pentagon 1168"/>
              <p:cNvSpPr/>
              <p:nvPr/>
            </p:nvSpPr>
            <p:spPr>
              <a:xfrm>
                <a:off x="1923960" y="3116248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70" name="Group 1169"/>
              <p:cNvGrpSpPr/>
              <p:nvPr/>
            </p:nvGrpSpPr>
            <p:grpSpPr>
              <a:xfrm>
                <a:off x="1562008" y="3137047"/>
                <a:ext cx="214997" cy="469834"/>
                <a:chOff x="701340" y="1838150"/>
                <a:chExt cx="906851" cy="1275558"/>
              </a:xfrm>
            </p:grpSpPr>
            <p:sp>
              <p:nvSpPr>
                <p:cNvPr id="1173" name="Rounded Rectangle 1172"/>
                <p:cNvSpPr/>
                <p:nvPr/>
              </p:nvSpPr>
              <p:spPr>
                <a:xfrm>
                  <a:off x="701340" y="1838150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174" name="Rounded Rectangle 1173"/>
                <p:cNvSpPr/>
                <p:nvPr/>
              </p:nvSpPr>
              <p:spPr>
                <a:xfrm>
                  <a:off x="701340" y="2314136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175" name="Rounded Rectangle 1174"/>
                <p:cNvSpPr/>
                <p:nvPr/>
              </p:nvSpPr>
              <p:spPr>
                <a:xfrm>
                  <a:off x="701340" y="2790122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1171" name="Pentagon 1170"/>
              <p:cNvSpPr/>
              <p:nvPr/>
            </p:nvSpPr>
            <p:spPr>
              <a:xfrm>
                <a:off x="1923959" y="3303785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2" name="Pentagon 1171"/>
              <p:cNvSpPr/>
              <p:nvPr/>
            </p:nvSpPr>
            <p:spPr>
              <a:xfrm>
                <a:off x="1923960" y="3491323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34" name="Group 1133"/>
            <p:cNvGrpSpPr/>
            <p:nvPr/>
          </p:nvGrpSpPr>
          <p:grpSpPr>
            <a:xfrm>
              <a:off x="3081054" y="4051687"/>
              <a:ext cx="837556" cy="424793"/>
              <a:chOff x="1495909" y="3709525"/>
              <a:chExt cx="837556" cy="596312"/>
            </a:xfrm>
          </p:grpSpPr>
          <p:sp>
            <p:nvSpPr>
              <p:cNvPr id="1160" name="Rectangle 1159"/>
              <p:cNvSpPr/>
              <p:nvPr/>
            </p:nvSpPr>
            <p:spPr>
              <a:xfrm rot="16200000">
                <a:off x="1616531" y="3588903"/>
                <a:ext cx="596312" cy="837556"/>
              </a:xfrm>
              <a:prstGeom prst="rect">
                <a:avLst/>
              </a:prstGeom>
              <a:ln>
                <a:headEnd type="none" w="med" len="med"/>
                <a:tailEnd type="none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dirty="0">
                  <a:latin typeface="Gill Sans Light"/>
                  <a:cs typeface="Gill Sans Light"/>
                </a:endParaRPr>
              </a:p>
            </p:txBody>
          </p:sp>
          <p:grpSp>
            <p:nvGrpSpPr>
              <p:cNvPr id="1161" name="Group 1160"/>
              <p:cNvGrpSpPr/>
              <p:nvPr/>
            </p:nvGrpSpPr>
            <p:grpSpPr>
              <a:xfrm>
                <a:off x="1562009" y="3772763"/>
                <a:ext cx="214997" cy="469834"/>
                <a:chOff x="708166" y="3573020"/>
                <a:chExt cx="906851" cy="1275558"/>
              </a:xfrm>
            </p:grpSpPr>
            <p:sp>
              <p:nvSpPr>
                <p:cNvPr id="1165" name="Rounded Rectangle 1164"/>
                <p:cNvSpPr/>
                <p:nvPr/>
              </p:nvSpPr>
              <p:spPr>
                <a:xfrm>
                  <a:off x="708166" y="3573020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166" name="Rounded Rectangle 1165"/>
                <p:cNvSpPr/>
                <p:nvPr/>
              </p:nvSpPr>
              <p:spPr>
                <a:xfrm>
                  <a:off x="708166" y="4049006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167" name="Rounded Rectangle 1166"/>
                <p:cNvSpPr/>
                <p:nvPr/>
              </p:nvSpPr>
              <p:spPr>
                <a:xfrm>
                  <a:off x="708166" y="4524992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1162" name="Pentagon 1161"/>
              <p:cNvSpPr/>
              <p:nvPr/>
            </p:nvSpPr>
            <p:spPr>
              <a:xfrm>
                <a:off x="1923961" y="3751964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3" name="Pentagon 1162"/>
              <p:cNvSpPr/>
              <p:nvPr/>
            </p:nvSpPr>
            <p:spPr>
              <a:xfrm>
                <a:off x="1923960" y="3939501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4" name="Pentagon 1163"/>
              <p:cNvSpPr/>
              <p:nvPr/>
            </p:nvSpPr>
            <p:spPr>
              <a:xfrm>
                <a:off x="1923961" y="4127039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35" name="Group 1134"/>
            <p:cNvGrpSpPr/>
            <p:nvPr/>
          </p:nvGrpSpPr>
          <p:grpSpPr>
            <a:xfrm>
              <a:off x="3081052" y="4504550"/>
              <a:ext cx="837558" cy="424792"/>
              <a:chOff x="1495907" y="4345241"/>
              <a:chExt cx="837558" cy="596311"/>
            </a:xfrm>
          </p:grpSpPr>
          <p:sp>
            <p:nvSpPr>
              <p:cNvPr id="1152" name="Rectangle 1151"/>
              <p:cNvSpPr/>
              <p:nvPr/>
            </p:nvSpPr>
            <p:spPr>
              <a:xfrm rot="16200000">
                <a:off x="1616530" y="4224618"/>
                <a:ext cx="596311" cy="837558"/>
              </a:xfrm>
              <a:prstGeom prst="rect">
                <a:avLst/>
              </a:prstGeom>
              <a:ln>
                <a:headEnd type="none" w="med" len="med"/>
                <a:tailEnd type="none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dirty="0">
                  <a:latin typeface="Gill Sans Light"/>
                  <a:cs typeface="Gill Sans Light"/>
                </a:endParaRPr>
              </a:p>
            </p:txBody>
          </p:sp>
          <p:grpSp>
            <p:nvGrpSpPr>
              <p:cNvPr id="1153" name="Group 1152"/>
              <p:cNvGrpSpPr/>
              <p:nvPr/>
            </p:nvGrpSpPr>
            <p:grpSpPr>
              <a:xfrm>
                <a:off x="1562011" y="4408480"/>
                <a:ext cx="214997" cy="469833"/>
                <a:chOff x="714992" y="5289983"/>
                <a:chExt cx="906851" cy="1275558"/>
              </a:xfrm>
            </p:grpSpPr>
            <p:sp>
              <p:nvSpPr>
                <p:cNvPr id="1157" name="Rounded Rectangle 1156"/>
                <p:cNvSpPr/>
                <p:nvPr/>
              </p:nvSpPr>
              <p:spPr>
                <a:xfrm>
                  <a:off x="714992" y="5289983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158" name="Rounded Rectangle 1157"/>
                <p:cNvSpPr/>
                <p:nvPr/>
              </p:nvSpPr>
              <p:spPr>
                <a:xfrm>
                  <a:off x="714992" y="5765969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159" name="Rounded Rectangle 1158"/>
                <p:cNvSpPr/>
                <p:nvPr/>
              </p:nvSpPr>
              <p:spPr>
                <a:xfrm>
                  <a:off x="714992" y="6241955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1154" name="Pentagon 1153"/>
              <p:cNvSpPr/>
              <p:nvPr/>
            </p:nvSpPr>
            <p:spPr>
              <a:xfrm>
                <a:off x="1923800" y="4392031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5" name="Pentagon 1154"/>
              <p:cNvSpPr/>
              <p:nvPr/>
            </p:nvSpPr>
            <p:spPr>
              <a:xfrm>
                <a:off x="1923799" y="4579568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6" name="Pentagon 1155"/>
              <p:cNvSpPr/>
              <p:nvPr/>
            </p:nvSpPr>
            <p:spPr>
              <a:xfrm>
                <a:off x="1923800" y="4767106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91" name="Group 1190"/>
            <p:cNvGrpSpPr/>
            <p:nvPr/>
          </p:nvGrpSpPr>
          <p:grpSpPr>
            <a:xfrm>
              <a:off x="3081049" y="5287568"/>
              <a:ext cx="837558" cy="424793"/>
              <a:chOff x="1495907" y="3073809"/>
              <a:chExt cx="837558" cy="596312"/>
            </a:xfrm>
          </p:grpSpPr>
          <p:sp>
            <p:nvSpPr>
              <p:cNvPr id="1226" name="Rectangle 1225"/>
              <p:cNvSpPr/>
              <p:nvPr/>
            </p:nvSpPr>
            <p:spPr>
              <a:xfrm rot="16200000">
                <a:off x="1616530" y="2953186"/>
                <a:ext cx="596312" cy="837558"/>
              </a:xfrm>
              <a:prstGeom prst="rect">
                <a:avLst/>
              </a:prstGeom>
              <a:ln>
                <a:headEnd type="none" w="med" len="med"/>
                <a:tailEnd type="none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dirty="0">
                  <a:latin typeface="Gill Sans Light"/>
                  <a:cs typeface="Gill Sans Light"/>
                </a:endParaRPr>
              </a:p>
            </p:txBody>
          </p:sp>
          <p:sp>
            <p:nvSpPr>
              <p:cNvPr id="1227" name="Pentagon 1226"/>
              <p:cNvSpPr/>
              <p:nvPr/>
            </p:nvSpPr>
            <p:spPr>
              <a:xfrm>
                <a:off x="1923960" y="3116248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28" name="Group 1227"/>
              <p:cNvGrpSpPr/>
              <p:nvPr/>
            </p:nvGrpSpPr>
            <p:grpSpPr>
              <a:xfrm>
                <a:off x="1562008" y="3137047"/>
                <a:ext cx="214997" cy="469834"/>
                <a:chOff x="701340" y="1838150"/>
                <a:chExt cx="906851" cy="1275558"/>
              </a:xfrm>
            </p:grpSpPr>
            <p:sp>
              <p:nvSpPr>
                <p:cNvPr id="1231" name="Rounded Rectangle 1230"/>
                <p:cNvSpPr/>
                <p:nvPr/>
              </p:nvSpPr>
              <p:spPr>
                <a:xfrm>
                  <a:off x="701340" y="1838150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232" name="Rounded Rectangle 1231"/>
                <p:cNvSpPr/>
                <p:nvPr/>
              </p:nvSpPr>
              <p:spPr>
                <a:xfrm>
                  <a:off x="701340" y="2314136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233" name="Rounded Rectangle 1232"/>
                <p:cNvSpPr/>
                <p:nvPr/>
              </p:nvSpPr>
              <p:spPr>
                <a:xfrm>
                  <a:off x="701340" y="2790122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1229" name="Pentagon 1228"/>
              <p:cNvSpPr/>
              <p:nvPr/>
            </p:nvSpPr>
            <p:spPr>
              <a:xfrm>
                <a:off x="1923959" y="3303785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0" name="Pentagon 1229"/>
              <p:cNvSpPr/>
              <p:nvPr/>
            </p:nvSpPr>
            <p:spPr>
              <a:xfrm>
                <a:off x="1923960" y="3491323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92" name="Group 1191"/>
            <p:cNvGrpSpPr/>
            <p:nvPr/>
          </p:nvGrpSpPr>
          <p:grpSpPr>
            <a:xfrm>
              <a:off x="3081051" y="5740431"/>
              <a:ext cx="837556" cy="424793"/>
              <a:chOff x="1495909" y="3709525"/>
              <a:chExt cx="837556" cy="596312"/>
            </a:xfrm>
          </p:grpSpPr>
          <p:sp>
            <p:nvSpPr>
              <p:cNvPr id="1218" name="Rectangle 1217"/>
              <p:cNvSpPr/>
              <p:nvPr/>
            </p:nvSpPr>
            <p:spPr>
              <a:xfrm rot="16200000">
                <a:off x="1616531" y="3588903"/>
                <a:ext cx="596312" cy="837556"/>
              </a:xfrm>
              <a:prstGeom prst="rect">
                <a:avLst/>
              </a:prstGeom>
              <a:ln>
                <a:headEnd type="none" w="med" len="med"/>
                <a:tailEnd type="none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dirty="0">
                  <a:latin typeface="Gill Sans Light"/>
                  <a:cs typeface="Gill Sans Light"/>
                </a:endParaRPr>
              </a:p>
            </p:txBody>
          </p:sp>
          <p:grpSp>
            <p:nvGrpSpPr>
              <p:cNvPr id="1219" name="Group 1218"/>
              <p:cNvGrpSpPr/>
              <p:nvPr/>
            </p:nvGrpSpPr>
            <p:grpSpPr>
              <a:xfrm>
                <a:off x="1562009" y="3772763"/>
                <a:ext cx="214997" cy="469834"/>
                <a:chOff x="708166" y="3573020"/>
                <a:chExt cx="906851" cy="1275558"/>
              </a:xfrm>
            </p:grpSpPr>
            <p:sp>
              <p:nvSpPr>
                <p:cNvPr id="1223" name="Rounded Rectangle 1222"/>
                <p:cNvSpPr/>
                <p:nvPr/>
              </p:nvSpPr>
              <p:spPr>
                <a:xfrm>
                  <a:off x="708166" y="3573020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224" name="Rounded Rectangle 1223"/>
                <p:cNvSpPr/>
                <p:nvPr/>
              </p:nvSpPr>
              <p:spPr>
                <a:xfrm>
                  <a:off x="708166" y="4049006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225" name="Rounded Rectangle 1224"/>
                <p:cNvSpPr/>
                <p:nvPr/>
              </p:nvSpPr>
              <p:spPr>
                <a:xfrm>
                  <a:off x="708166" y="4524992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1220" name="Pentagon 1219"/>
              <p:cNvSpPr/>
              <p:nvPr/>
            </p:nvSpPr>
            <p:spPr>
              <a:xfrm>
                <a:off x="1923961" y="3751964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1" name="Pentagon 1220"/>
              <p:cNvSpPr/>
              <p:nvPr/>
            </p:nvSpPr>
            <p:spPr>
              <a:xfrm>
                <a:off x="1923960" y="3939501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2" name="Pentagon 1221"/>
              <p:cNvSpPr/>
              <p:nvPr/>
            </p:nvSpPr>
            <p:spPr>
              <a:xfrm>
                <a:off x="1923961" y="4127039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93" name="Group 1192"/>
            <p:cNvGrpSpPr/>
            <p:nvPr/>
          </p:nvGrpSpPr>
          <p:grpSpPr>
            <a:xfrm>
              <a:off x="3081049" y="6193294"/>
              <a:ext cx="837558" cy="424792"/>
              <a:chOff x="1495907" y="4345241"/>
              <a:chExt cx="837558" cy="596311"/>
            </a:xfrm>
          </p:grpSpPr>
          <p:sp>
            <p:nvSpPr>
              <p:cNvPr id="1210" name="Rectangle 1209"/>
              <p:cNvSpPr/>
              <p:nvPr/>
            </p:nvSpPr>
            <p:spPr>
              <a:xfrm rot="16200000">
                <a:off x="1616530" y="4224618"/>
                <a:ext cx="596311" cy="837558"/>
              </a:xfrm>
              <a:prstGeom prst="rect">
                <a:avLst/>
              </a:prstGeom>
              <a:ln>
                <a:headEnd type="none" w="med" len="med"/>
                <a:tailEnd type="none"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en-US" dirty="0">
                  <a:latin typeface="Gill Sans Light"/>
                  <a:cs typeface="Gill Sans Light"/>
                </a:endParaRPr>
              </a:p>
            </p:txBody>
          </p:sp>
          <p:grpSp>
            <p:nvGrpSpPr>
              <p:cNvPr id="1211" name="Group 1210"/>
              <p:cNvGrpSpPr/>
              <p:nvPr/>
            </p:nvGrpSpPr>
            <p:grpSpPr>
              <a:xfrm>
                <a:off x="1562011" y="4408480"/>
                <a:ext cx="214997" cy="469833"/>
                <a:chOff x="714992" y="5289983"/>
                <a:chExt cx="906851" cy="1275558"/>
              </a:xfrm>
            </p:grpSpPr>
            <p:sp>
              <p:nvSpPr>
                <p:cNvPr id="1215" name="Rounded Rectangle 1214"/>
                <p:cNvSpPr/>
                <p:nvPr/>
              </p:nvSpPr>
              <p:spPr>
                <a:xfrm>
                  <a:off x="714992" y="5289983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216" name="Rounded Rectangle 1215"/>
                <p:cNvSpPr/>
                <p:nvPr/>
              </p:nvSpPr>
              <p:spPr>
                <a:xfrm>
                  <a:off x="714992" y="5765969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  <p:sp>
              <p:nvSpPr>
                <p:cNvPr id="1217" name="Rounded Rectangle 1216"/>
                <p:cNvSpPr/>
                <p:nvPr/>
              </p:nvSpPr>
              <p:spPr>
                <a:xfrm>
                  <a:off x="714992" y="6241955"/>
                  <a:ext cx="906851" cy="323586"/>
                </a:xfrm>
                <a:prstGeom prst="roundRect">
                  <a:avLst/>
                </a:prstGeom>
                <a:ln>
                  <a:headEnd type="none" w="med" len="med"/>
                  <a:tailEnd type="none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Gill Sans Light"/>
                    <a:cs typeface="Gill Sans Light"/>
                  </a:endParaRPr>
                </a:p>
              </p:txBody>
            </p:sp>
          </p:grpSp>
          <p:sp>
            <p:nvSpPr>
              <p:cNvPr id="1212" name="Pentagon 1211"/>
              <p:cNvSpPr/>
              <p:nvPr/>
            </p:nvSpPr>
            <p:spPr>
              <a:xfrm>
                <a:off x="1923800" y="4392031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3" name="Pentagon 1212"/>
              <p:cNvSpPr/>
              <p:nvPr/>
            </p:nvSpPr>
            <p:spPr>
              <a:xfrm>
                <a:off x="1923799" y="4579568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4" name="Pentagon 1213"/>
              <p:cNvSpPr/>
              <p:nvPr/>
            </p:nvSpPr>
            <p:spPr>
              <a:xfrm>
                <a:off x="1923800" y="4767106"/>
                <a:ext cx="372819" cy="139987"/>
              </a:xfrm>
              <a:prstGeom prst="homePlate">
                <a:avLst/>
              </a:prstGeom>
              <a:ln>
                <a:headEnd type="none" w="med" len="med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460800" y="2136715"/>
            <a:ext cx="1628240" cy="2465857"/>
            <a:chOff x="1460800" y="2136715"/>
            <a:chExt cx="1628240" cy="2465857"/>
          </a:xfrm>
        </p:grpSpPr>
        <p:cxnSp>
          <p:nvCxnSpPr>
            <p:cNvPr id="1235" name="Straight Arrow Connector 1234"/>
            <p:cNvCxnSpPr>
              <a:stCxn id="1053" idx="4"/>
              <a:endCxn id="1105" idx="0"/>
            </p:cNvCxnSpPr>
            <p:nvPr/>
          </p:nvCxnSpPr>
          <p:spPr>
            <a:xfrm flipV="1">
              <a:off x="1460800" y="2136715"/>
              <a:ext cx="1628238" cy="180057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6" name="Straight Arrow Connector 1235"/>
            <p:cNvCxnSpPr>
              <a:stCxn id="1054" idx="4"/>
              <a:endCxn id="1097" idx="0"/>
            </p:cNvCxnSpPr>
            <p:nvPr/>
          </p:nvCxnSpPr>
          <p:spPr>
            <a:xfrm flipV="1">
              <a:off x="1585393" y="2589578"/>
              <a:ext cx="1503647" cy="167492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7" name="Straight Arrow Connector 1236"/>
            <p:cNvCxnSpPr>
              <a:stCxn id="1055" idx="4"/>
              <a:endCxn id="1089" idx="0"/>
            </p:cNvCxnSpPr>
            <p:nvPr/>
          </p:nvCxnSpPr>
          <p:spPr>
            <a:xfrm flipV="1">
              <a:off x="1460800" y="3042440"/>
              <a:ext cx="1628237" cy="156013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38" name="Straight Arrow Connector 1237"/>
          <p:cNvCxnSpPr>
            <a:stCxn id="1258" idx="3"/>
            <a:endCxn id="1105" idx="0"/>
          </p:cNvCxnSpPr>
          <p:nvPr/>
        </p:nvCxnSpPr>
        <p:spPr>
          <a:xfrm flipV="1">
            <a:off x="2142580" y="2136715"/>
            <a:ext cx="938470" cy="10445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9" name="Straight Arrow Connector 1238"/>
          <p:cNvCxnSpPr>
            <a:stCxn id="1258" idx="3"/>
            <a:endCxn id="1097" idx="0"/>
          </p:cNvCxnSpPr>
          <p:nvPr/>
        </p:nvCxnSpPr>
        <p:spPr>
          <a:xfrm>
            <a:off x="2142580" y="2241165"/>
            <a:ext cx="938472" cy="34841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0" name="Straight Arrow Connector 1239"/>
          <p:cNvCxnSpPr>
            <a:stCxn id="1258" idx="3"/>
            <a:endCxn id="1089" idx="0"/>
          </p:cNvCxnSpPr>
          <p:nvPr/>
        </p:nvCxnSpPr>
        <p:spPr>
          <a:xfrm>
            <a:off x="2142580" y="2241165"/>
            <a:ext cx="938469" cy="80127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45" name="Group 1244"/>
          <p:cNvGrpSpPr/>
          <p:nvPr/>
        </p:nvGrpSpPr>
        <p:grpSpPr>
          <a:xfrm>
            <a:off x="1460800" y="3811221"/>
            <a:ext cx="1628243" cy="905725"/>
            <a:chOff x="845096" y="3722717"/>
            <a:chExt cx="1628243" cy="905725"/>
          </a:xfrm>
        </p:grpSpPr>
        <p:cxnSp>
          <p:nvCxnSpPr>
            <p:cNvPr id="1246" name="Straight Arrow Connector 1245"/>
            <p:cNvCxnSpPr>
              <a:stCxn id="1055" idx="4"/>
              <a:endCxn id="1160" idx="0"/>
            </p:cNvCxnSpPr>
            <p:nvPr/>
          </p:nvCxnSpPr>
          <p:spPr>
            <a:xfrm flipV="1">
              <a:off x="845096" y="4175580"/>
              <a:ext cx="1628243" cy="3384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7" name="Straight Arrow Connector 1246"/>
            <p:cNvCxnSpPr>
              <a:stCxn id="1054" idx="4"/>
              <a:endCxn id="1168" idx="0"/>
            </p:cNvCxnSpPr>
            <p:nvPr/>
          </p:nvCxnSpPr>
          <p:spPr>
            <a:xfrm flipV="1">
              <a:off x="969689" y="3722717"/>
              <a:ext cx="1503648" cy="45327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8" name="Straight Arrow Connector 1247"/>
            <p:cNvCxnSpPr>
              <a:stCxn id="1053" idx="4"/>
              <a:endCxn id="1152" idx="0"/>
            </p:cNvCxnSpPr>
            <p:nvPr/>
          </p:nvCxnSpPr>
          <p:spPr>
            <a:xfrm>
              <a:off x="845096" y="3848790"/>
              <a:ext cx="1628240" cy="77965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3" name="Group 1252"/>
          <p:cNvGrpSpPr/>
          <p:nvPr/>
        </p:nvGrpSpPr>
        <p:grpSpPr>
          <a:xfrm>
            <a:off x="1460800" y="3937294"/>
            <a:ext cx="1628240" cy="2468396"/>
            <a:chOff x="845096" y="3848790"/>
            <a:chExt cx="1628240" cy="2468396"/>
          </a:xfrm>
        </p:grpSpPr>
        <p:cxnSp>
          <p:nvCxnSpPr>
            <p:cNvPr id="1254" name="Straight Arrow Connector 1253"/>
            <p:cNvCxnSpPr>
              <a:stCxn id="1055" idx="4"/>
              <a:endCxn id="1226" idx="0"/>
            </p:cNvCxnSpPr>
            <p:nvPr/>
          </p:nvCxnSpPr>
          <p:spPr>
            <a:xfrm>
              <a:off x="845096" y="4514068"/>
              <a:ext cx="1628238" cy="89739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5" name="Straight Arrow Connector 1254"/>
            <p:cNvCxnSpPr>
              <a:stCxn id="1053" idx="4"/>
              <a:endCxn id="1218" idx="0"/>
            </p:cNvCxnSpPr>
            <p:nvPr/>
          </p:nvCxnSpPr>
          <p:spPr>
            <a:xfrm>
              <a:off x="845096" y="3848790"/>
              <a:ext cx="1628240" cy="201553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6" name="Straight Arrow Connector 1255"/>
            <p:cNvCxnSpPr>
              <a:stCxn id="1054" idx="4"/>
              <a:endCxn id="1210" idx="0"/>
            </p:cNvCxnSpPr>
            <p:nvPr/>
          </p:nvCxnSpPr>
          <p:spPr>
            <a:xfrm>
              <a:off x="969689" y="4175994"/>
              <a:ext cx="1503644" cy="214119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-204658" y="1322990"/>
            <a:ext cx="9813073" cy="5604011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TextBox 224"/>
          <p:cNvSpPr txBox="1"/>
          <p:nvPr/>
        </p:nvSpPr>
        <p:spPr>
          <a:xfrm>
            <a:off x="726688" y="3181527"/>
            <a:ext cx="3571461" cy="1938992"/>
          </a:xfrm>
          <a:prstGeom prst="rect">
            <a:avLst/>
          </a:prstGeom>
          <a:solidFill>
            <a:srgbClr val="FFFFFF">
              <a:alpha val="84000"/>
            </a:srgbClr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4000" i="1" dirty="0" smtClean="0">
                <a:solidFill>
                  <a:srgbClr val="3366FF"/>
                </a:solidFill>
                <a:latin typeface="Gill Sans Light"/>
                <a:cs typeface="Gill Sans Light"/>
              </a:rPr>
              <a:t>Redundantly </a:t>
            </a:r>
            <a:r>
              <a:rPr lang="en-US" sz="4000" dirty="0" smtClean="0">
                <a:latin typeface="Gill Sans Light"/>
                <a:cs typeface="Gill Sans Light"/>
              </a:rPr>
              <a:t>save</a:t>
            </a:r>
            <a:r>
              <a:rPr lang="en-US" sz="4000" dirty="0">
                <a:latin typeface="Gill Sans Light"/>
                <a:cs typeface="Gill Sans Light"/>
              </a:rPr>
              <a:t> </a:t>
            </a:r>
            <a:r>
              <a:rPr lang="en-US" sz="4000" dirty="0" smtClean="0">
                <a:latin typeface="Gill Sans Light"/>
                <a:cs typeface="Gill Sans Light"/>
              </a:rPr>
              <a:t/>
            </a:r>
            <a:br>
              <a:rPr lang="en-US" sz="4000" dirty="0" smtClean="0">
                <a:latin typeface="Gill Sans Light"/>
                <a:cs typeface="Gill Sans Light"/>
              </a:rPr>
            </a:br>
            <a:r>
              <a:rPr lang="en-US" sz="4000" dirty="0" smtClean="0">
                <a:latin typeface="Gill Sans Light"/>
                <a:cs typeface="Gill Sans Light"/>
              </a:rPr>
              <a:t>output between </a:t>
            </a:r>
            <a:br>
              <a:rPr lang="en-US" sz="4000" dirty="0" smtClean="0">
                <a:latin typeface="Gill Sans Light"/>
                <a:cs typeface="Gill Sans Light"/>
              </a:rPr>
            </a:br>
            <a:r>
              <a:rPr lang="en-US" sz="4000" dirty="0" smtClean="0">
                <a:latin typeface="Gill Sans Light"/>
                <a:cs typeface="Gill Sans Light"/>
              </a:rPr>
              <a:t>stages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744230" y="1899770"/>
            <a:ext cx="1091508" cy="4693769"/>
          </a:xfrm>
          <a:prstGeom prst="round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911208" y="2136715"/>
            <a:ext cx="678502" cy="4268976"/>
            <a:chOff x="4911208" y="2136715"/>
            <a:chExt cx="678502" cy="4268976"/>
          </a:xfrm>
        </p:grpSpPr>
        <p:cxnSp>
          <p:nvCxnSpPr>
            <p:cNvPr id="1074" name="Straight Arrow Connector 1073"/>
            <p:cNvCxnSpPr>
              <a:stCxn id="1084" idx="0"/>
              <a:endCxn id="1087" idx="2"/>
            </p:cNvCxnSpPr>
            <p:nvPr/>
          </p:nvCxnSpPr>
          <p:spPr>
            <a:xfrm>
              <a:off x="4911208" y="2589578"/>
              <a:ext cx="678499" cy="41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7" name="Straight Arrow Connector 1136"/>
            <p:cNvCxnSpPr>
              <a:stCxn id="1147" idx="0"/>
              <a:endCxn id="1150" idx="2"/>
            </p:cNvCxnSpPr>
            <p:nvPr/>
          </p:nvCxnSpPr>
          <p:spPr>
            <a:xfrm>
              <a:off x="4911211" y="4264084"/>
              <a:ext cx="678499" cy="41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5" name="Straight Arrow Connector 1194"/>
            <p:cNvCxnSpPr>
              <a:stCxn id="1205" idx="0"/>
              <a:endCxn id="1208" idx="2"/>
            </p:cNvCxnSpPr>
            <p:nvPr/>
          </p:nvCxnSpPr>
          <p:spPr>
            <a:xfrm>
              <a:off x="4911208" y="5952828"/>
              <a:ext cx="678499" cy="41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4911208" y="2136715"/>
              <a:ext cx="607060" cy="4268976"/>
              <a:chOff x="4911208" y="2136715"/>
              <a:chExt cx="607060" cy="4268976"/>
            </a:xfrm>
          </p:grpSpPr>
          <p:cxnSp>
            <p:nvCxnSpPr>
              <p:cNvPr id="1075" name="Straight Arrow Connector 1074"/>
              <p:cNvCxnSpPr>
                <a:stCxn id="1084" idx="0"/>
                <a:endCxn id="1086" idx="2"/>
              </p:cNvCxnSpPr>
              <p:nvPr/>
            </p:nvCxnSpPr>
            <p:spPr>
              <a:xfrm flipV="1">
                <a:off x="4911208" y="2262788"/>
                <a:ext cx="553906" cy="32679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6" name="Straight Arrow Connector 1075"/>
              <p:cNvCxnSpPr>
                <a:stCxn id="1084" idx="0"/>
                <a:endCxn id="1088" idx="2"/>
              </p:cNvCxnSpPr>
              <p:nvPr/>
            </p:nvCxnSpPr>
            <p:spPr>
              <a:xfrm>
                <a:off x="4911208" y="2589578"/>
                <a:ext cx="553906" cy="3384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7" name="Straight Arrow Connector 1076"/>
              <p:cNvCxnSpPr>
                <a:stCxn id="1085" idx="0"/>
              </p:cNvCxnSpPr>
              <p:nvPr/>
            </p:nvCxnSpPr>
            <p:spPr>
              <a:xfrm>
                <a:off x="4911208" y="3042440"/>
                <a:ext cx="55390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8" name="Straight Arrow Connector 1077"/>
              <p:cNvCxnSpPr>
                <a:stCxn id="1085" idx="0"/>
              </p:cNvCxnSpPr>
              <p:nvPr/>
            </p:nvCxnSpPr>
            <p:spPr>
              <a:xfrm flipV="1">
                <a:off x="4911208" y="2589577"/>
                <a:ext cx="607057" cy="45286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9" name="Straight Arrow Connector 1078"/>
              <p:cNvCxnSpPr>
                <a:stCxn id="1085" idx="0"/>
                <a:endCxn id="1086" idx="2"/>
              </p:cNvCxnSpPr>
              <p:nvPr/>
            </p:nvCxnSpPr>
            <p:spPr>
              <a:xfrm flipV="1">
                <a:off x="4911208" y="2262788"/>
                <a:ext cx="553906" cy="77965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0" name="Straight Arrow Connector 1079"/>
              <p:cNvCxnSpPr>
                <a:stCxn id="1083" idx="0"/>
              </p:cNvCxnSpPr>
              <p:nvPr/>
            </p:nvCxnSpPr>
            <p:spPr>
              <a:xfrm>
                <a:off x="4911208" y="2136715"/>
                <a:ext cx="55390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1" name="Straight Arrow Connector 1080"/>
              <p:cNvCxnSpPr>
                <a:stCxn id="1083" idx="0"/>
              </p:cNvCxnSpPr>
              <p:nvPr/>
            </p:nvCxnSpPr>
            <p:spPr>
              <a:xfrm>
                <a:off x="4911208" y="2136715"/>
                <a:ext cx="607057" cy="4528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2" name="Straight Arrow Connector 1081"/>
              <p:cNvCxnSpPr>
                <a:stCxn id="1083" idx="0"/>
                <a:endCxn id="1088" idx="2"/>
              </p:cNvCxnSpPr>
              <p:nvPr/>
            </p:nvCxnSpPr>
            <p:spPr>
              <a:xfrm>
                <a:off x="4911208" y="2136715"/>
                <a:ext cx="553906" cy="7913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8" name="Straight Arrow Connector 1137"/>
              <p:cNvCxnSpPr>
                <a:stCxn id="1147" idx="0"/>
                <a:endCxn id="1149" idx="2"/>
              </p:cNvCxnSpPr>
              <p:nvPr/>
            </p:nvCxnSpPr>
            <p:spPr>
              <a:xfrm flipV="1">
                <a:off x="4911211" y="3937294"/>
                <a:ext cx="553906" cy="32679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9" name="Straight Arrow Connector 1138"/>
              <p:cNvCxnSpPr>
                <a:stCxn id="1147" idx="0"/>
                <a:endCxn id="1151" idx="2"/>
              </p:cNvCxnSpPr>
              <p:nvPr/>
            </p:nvCxnSpPr>
            <p:spPr>
              <a:xfrm>
                <a:off x="4911211" y="4264084"/>
                <a:ext cx="553906" cy="3384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0" name="Straight Arrow Connector 1139"/>
              <p:cNvCxnSpPr>
                <a:stCxn id="1148" idx="0"/>
              </p:cNvCxnSpPr>
              <p:nvPr/>
            </p:nvCxnSpPr>
            <p:spPr>
              <a:xfrm>
                <a:off x="4911211" y="4716946"/>
                <a:ext cx="55390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1" name="Straight Arrow Connector 1140"/>
              <p:cNvCxnSpPr>
                <a:stCxn id="1148" idx="0"/>
              </p:cNvCxnSpPr>
              <p:nvPr/>
            </p:nvCxnSpPr>
            <p:spPr>
              <a:xfrm flipV="1">
                <a:off x="4911211" y="4264083"/>
                <a:ext cx="607057" cy="45286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2" name="Straight Arrow Connector 1141"/>
              <p:cNvCxnSpPr>
                <a:stCxn id="1148" idx="0"/>
                <a:endCxn id="1149" idx="2"/>
              </p:cNvCxnSpPr>
              <p:nvPr/>
            </p:nvCxnSpPr>
            <p:spPr>
              <a:xfrm flipV="1">
                <a:off x="4911211" y="3937294"/>
                <a:ext cx="553906" cy="77965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3" name="Straight Arrow Connector 1142"/>
              <p:cNvCxnSpPr>
                <a:stCxn id="1146" idx="0"/>
              </p:cNvCxnSpPr>
              <p:nvPr/>
            </p:nvCxnSpPr>
            <p:spPr>
              <a:xfrm>
                <a:off x="4911211" y="3811221"/>
                <a:ext cx="55390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4" name="Straight Arrow Connector 1143"/>
              <p:cNvCxnSpPr>
                <a:stCxn id="1146" idx="0"/>
              </p:cNvCxnSpPr>
              <p:nvPr/>
            </p:nvCxnSpPr>
            <p:spPr>
              <a:xfrm>
                <a:off x="4911211" y="3811221"/>
                <a:ext cx="607057" cy="4528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5" name="Straight Arrow Connector 1144"/>
              <p:cNvCxnSpPr>
                <a:stCxn id="1146" idx="0"/>
                <a:endCxn id="1151" idx="2"/>
              </p:cNvCxnSpPr>
              <p:nvPr/>
            </p:nvCxnSpPr>
            <p:spPr>
              <a:xfrm>
                <a:off x="4911211" y="3811221"/>
                <a:ext cx="553906" cy="7913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6" name="Straight Arrow Connector 1195"/>
              <p:cNvCxnSpPr>
                <a:stCxn id="1205" idx="0"/>
                <a:endCxn id="1207" idx="2"/>
              </p:cNvCxnSpPr>
              <p:nvPr/>
            </p:nvCxnSpPr>
            <p:spPr>
              <a:xfrm flipV="1">
                <a:off x="4911208" y="5626038"/>
                <a:ext cx="553906" cy="32679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7" name="Straight Arrow Connector 1196"/>
              <p:cNvCxnSpPr>
                <a:stCxn id="1205" idx="0"/>
                <a:endCxn id="1209" idx="2"/>
              </p:cNvCxnSpPr>
              <p:nvPr/>
            </p:nvCxnSpPr>
            <p:spPr>
              <a:xfrm>
                <a:off x="4911208" y="5952828"/>
                <a:ext cx="553906" cy="3384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8" name="Straight Arrow Connector 1197"/>
              <p:cNvCxnSpPr>
                <a:stCxn id="1206" idx="0"/>
              </p:cNvCxnSpPr>
              <p:nvPr/>
            </p:nvCxnSpPr>
            <p:spPr>
              <a:xfrm>
                <a:off x="4911208" y="6405690"/>
                <a:ext cx="55390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9" name="Straight Arrow Connector 1198"/>
              <p:cNvCxnSpPr>
                <a:stCxn id="1206" idx="0"/>
              </p:cNvCxnSpPr>
              <p:nvPr/>
            </p:nvCxnSpPr>
            <p:spPr>
              <a:xfrm flipV="1">
                <a:off x="4911208" y="5952827"/>
                <a:ext cx="607057" cy="45286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0" name="Straight Arrow Connector 1199"/>
              <p:cNvCxnSpPr>
                <a:stCxn id="1206" idx="0"/>
                <a:endCxn id="1207" idx="2"/>
              </p:cNvCxnSpPr>
              <p:nvPr/>
            </p:nvCxnSpPr>
            <p:spPr>
              <a:xfrm flipV="1">
                <a:off x="4911208" y="5626038"/>
                <a:ext cx="553906" cy="77965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1" name="Straight Arrow Connector 1200"/>
              <p:cNvCxnSpPr>
                <a:stCxn id="1204" idx="0"/>
              </p:cNvCxnSpPr>
              <p:nvPr/>
            </p:nvCxnSpPr>
            <p:spPr>
              <a:xfrm>
                <a:off x="4911208" y="5499965"/>
                <a:ext cx="55390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2" name="Straight Arrow Connector 1201"/>
              <p:cNvCxnSpPr>
                <a:stCxn id="1204" idx="0"/>
              </p:cNvCxnSpPr>
              <p:nvPr/>
            </p:nvCxnSpPr>
            <p:spPr>
              <a:xfrm>
                <a:off x="4911208" y="5499965"/>
                <a:ext cx="607057" cy="4528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3" name="Straight Arrow Connector 1202"/>
              <p:cNvCxnSpPr>
                <a:stCxn id="1204" idx="0"/>
                <a:endCxn id="1209" idx="2"/>
              </p:cNvCxnSpPr>
              <p:nvPr/>
            </p:nvCxnSpPr>
            <p:spPr>
              <a:xfrm>
                <a:off x="4911208" y="5499965"/>
                <a:ext cx="553906" cy="7913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73" name="Group 1072"/>
          <p:cNvGrpSpPr/>
          <p:nvPr/>
        </p:nvGrpSpPr>
        <p:grpSpPr>
          <a:xfrm>
            <a:off x="5465114" y="1997628"/>
            <a:ext cx="701900" cy="1183899"/>
            <a:chOff x="387467" y="3176719"/>
            <a:chExt cx="701900" cy="1661923"/>
          </a:xfrm>
        </p:grpSpPr>
        <p:sp>
          <p:nvSpPr>
            <p:cNvPr id="1086" name="Can 1085"/>
            <p:cNvSpPr/>
            <p:nvPr/>
          </p:nvSpPr>
          <p:spPr>
            <a:xfrm>
              <a:off x="387467" y="3176719"/>
              <a:ext cx="577307" cy="744446"/>
            </a:xfrm>
            <a:prstGeom prst="can">
              <a:avLst/>
            </a:prstGeom>
            <a:ln>
              <a:headEnd type="none" w="med" len="med"/>
              <a:tailEnd type="none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2000" baseline="-25000" dirty="0" smtClean="0">
                <a:latin typeface="Gill Sans Light"/>
                <a:cs typeface="Gill Sans Light"/>
              </a:endParaRPr>
            </a:p>
          </p:txBody>
        </p:sp>
        <p:sp>
          <p:nvSpPr>
            <p:cNvPr id="1087" name="Can 1086"/>
            <p:cNvSpPr/>
            <p:nvPr/>
          </p:nvSpPr>
          <p:spPr>
            <a:xfrm>
              <a:off x="512060" y="3624492"/>
              <a:ext cx="577307" cy="767539"/>
            </a:xfrm>
            <a:prstGeom prst="can">
              <a:avLst/>
            </a:prstGeom>
            <a:ln>
              <a:headEnd type="none" w="med" len="med"/>
              <a:tailEnd type="none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2000" baseline="-25000" dirty="0" smtClean="0">
                <a:latin typeface="Gill Sans Light"/>
                <a:cs typeface="Gill Sans Light"/>
              </a:endParaRPr>
            </a:p>
          </p:txBody>
        </p:sp>
        <p:sp>
          <p:nvSpPr>
            <p:cNvPr id="1088" name="Can 1087"/>
            <p:cNvSpPr/>
            <p:nvPr/>
          </p:nvSpPr>
          <p:spPr>
            <a:xfrm>
              <a:off x="387467" y="4127039"/>
              <a:ext cx="577307" cy="711603"/>
            </a:xfrm>
            <a:prstGeom prst="can">
              <a:avLst/>
            </a:prstGeom>
            <a:ln>
              <a:headEnd type="none" w="med" len="med"/>
              <a:tailEnd type="none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2000" baseline="-25000" dirty="0" smtClean="0">
                <a:latin typeface="Gill Sans Light"/>
                <a:cs typeface="Gill Sans Light"/>
              </a:endParaRPr>
            </a:p>
          </p:txBody>
        </p:sp>
      </p:grpSp>
      <p:grpSp>
        <p:nvGrpSpPr>
          <p:cNvPr id="1136" name="Group 1135"/>
          <p:cNvGrpSpPr/>
          <p:nvPr/>
        </p:nvGrpSpPr>
        <p:grpSpPr>
          <a:xfrm>
            <a:off x="5465117" y="3672134"/>
            <a:ext cx="701900" cy="1183899"/>
            <a:chOff x="387467" y="3176719"/>
            <a:chExt cx="701900" cy="1661923"/>
          </a:xfrm>
        </p:grpSpPr>
        <p:sp>
          <p:nvSpPr>
            <p:cNvPr id="1149" name="Can 1148"/>
            <p:cNvSpPr/>
            <p:nvPr/>
          </p:nvSpPr>
          <p:spPr>
            <a:xfrm>
              <a:off x="387467" y="3176719"/>
              <a:ext cx="577307" cy="744446"/>
            </a:xfrm>
            <a:prstGeom prst="can">
              <a:avLst/>
            </a:prstGeom>
            <a:ln>
              <a:headEnd type="none" w="med" len="med"/>
              <a:tailEnd type="none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2000" baseline="-25000" dirty="0" smtClean="0">
                <a:latin typeface="Gill Sans Light"/>
                <a:cs typeface="Gill Sans Light"/>
              </a:endParaRPr>
            </a:p>
          </p:txBody>
        </p:sp>
        <p:sp>
          <p:nvSpPr>
            <p:cNvPr id="1150" name="Can 1149"/>
            <p:cNvSpPr/>
            <p:nvPr/>
          </p:nvSpPr>
          <p:spPr>
            <a:xfrm>
              <a:off x="512060" y="3624492"/>
              <a:ext cx="577307" cy="767539"/>
            </a:xfrm>
            <a:prstGeom prst="can">
              <a:avLst/>
            </a:prstGeom>
            <a:ln>
              <a:headEnd type="none" w="med" len="med"/>
              <a:tailEnd type="none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2000" baseline="-25000" dirty="0" smtClean="0">
                <a:latin typeface="Gill Sans Light"/>
                <a:cs typeface="Gill Sans Light"/>
              </a:endParaRPr>
            </a:p>
          </p:txBody>
        </p:sp>
        <p:sp>
          <p:nvSpPr>
            <p:cNvPr id="1151" name="Can 1150"/>
            <p:cNvSpPr/>
            <p:nvPr/>
          </p:nvSpPr>
          <p:spPr>
            <a:xfrm>
              <a:off x="387467" y="4127039"/>
              <a:ext cx="577307" cy="711603"/>
            </a:xfrm>
            <a:prstGeom prst="can">
              <a:avLst/>
            </a:prstGeom>
            <a:ln>
              <a:headEnd type="none" w="med" len="med"/>
              <a:tailEnd type="none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2000" baseline="-25000" dirty="0" smtClean="0">
                <a:latin typeface="Gill Sans Light"/>
                <a:cs typeface="Gill Sans Light"/>
              </a:endParaRPr>
            </a:p>
          </p:txBody>
        </p:sp>
      </p:grpSp>
      <p:grpSp>
        <p:nvGrpSpPr>
          <p:cNvPr id="1194" name="Group 1193"/>
          <p:cNvGrpSpPr/>
          <p:nvPr/>
        </p:nvGrpSpPr>
        <p:grpSpPr>
          <a:xfrm>
            <a:off x="5465114" y="5360878"/>
            <a:ext cx="701900" cy="1183899"/>
            <a:chOff x="387467" y="3176719"/>
            <a:chExt cx="701900" cy="1661923"/>
          </a:xfrm>
        </p:grpSpPr>
        <p:sp>
          <p:nvSpPr>
            <p:cNvPr id="1207" name="Can 1206"/>
            <p:cNvSpPr/>
            <p:nvPr/>
          </p:nvSpPr>
          <p:spPr>
            <a:xfrm>
              <a:off x="387467" y="3176719"/>
              <a:ext cx="577307" cy="744446"/>
            </a:xfrm>
            <a:prstGeom prst="can">
              <a:avLst/>
            </a:prstGeom>
            <a:ln>
              <a:headEnd type="none" w="med" len="med"/>
              <a:tailEnd type="none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2000" baseline="-25000" dirty="0" smtClean="0">
                <a:latin typeface="Gill Sans Light"/>
                <a:cs typeface="Gill Sans Light"/>
              </a:endParaRPr>
            </a:p>
          </p:txBody>
        </p:sp>
        <p:sp>
          <p:nvSpPr>
            <p:cNvPr id="1208" name="Can 1207"/>
            <p:cNvSpPr/>
            <p:nvPr/>
          </p:nvSpPr>
          <p:spPr>
            <a:xfrm>
              <a:off x="512060" y="3624492"/>
              <a:ext cx="577307" cy="767539"/>
            </a:xfrm>
            <a:prstGeom prst="can">
              <a:avLst/>
            </a:prstGeom>
            <a:ln>
              <a:headEnd type="none" w="med" len="med"/>
              <a:tailEnd type="none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2000" baseline="-25000" dirty="0" smtClean="0">
                <a:latin typeface="Gill Sans Light"/>
                <a:cs typeface="Gill Sans Light"/>
              </a:endParaRPr>
            </a:p>
          </p:txBody>
        </p:sp>
        <p:sp>
          <p:nvSpPr>
            <p:cNvPr id="1209" name="Can 1208"/>
            <p:cNvSpPr/>
            <p:nvPr/>
          </p:nvSpPr>
          <p:spPr>
            <a:xfrm>
              <a:off x="387467" y="4127039"/>
              <a:ext cx="577307" cy="711603"/>
            </a:xfrm>
            <a:prstGeom prst="can">
              <a:avLst/>
            </a:prstGeom>
            <a:ln>
              <a:headEnd type="none" w="med" len="med"/>
              <a:tailEnd type="none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2000" baseline="-25000" dirty="0" smtClean="0">
                <a:latin typeface="Gill Sans Light"/>
                <a:cs typeface="Gill Sans Ligh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59710" y="1997627"/>
            <a:ext cx="351501" cy="4547149"/>
            <a:chOff x="4559710" y="1997627"/>
            <a:chExt cx="351501" cy="4547149"/>
          </a:xfrm>
        </p:grpSpPr>
        <p:sp>
          <p:nvSpPr>
            <p:cNvPr id="1083" name="Rectangle 1082"/>
            <p:cNvSpPr/>
            <p:nvPr/>
          </p:nvSpPr>
          <p:spPr>
            <a:xfrm rot="5400000">
              <a:off x="4596372" y="1960965"/>
              <a:ext cx="278173" cy="351498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latin typeface="Gill Sans Light"/>
                <a:cs typeface="Gill Sans Light"/>
              </a:endParaRPr>
            </a:p>
          </p:txBody>
        </p:sp>
        <p:sp>
          <p:nvSpPr>
            <p:cNvPr id="1084" name="Rectangle 1083"/>
            <p:cNvSpPr/>
            <p:nvPr/>
          </p:nvSpPr>
          <p:spPr>
            <a:xfrm rot="5400000">
              <a:off x="4596372" y="2413828"/>
              <a:ext cx="278173" cy="351498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latin typeface="Gill Sans Light"/>
                <a:cs typeface="Gill Sans Light"/>
              </a:endParaRPr>
            </a:p>
          </p:txBody>
        </p:sp>
        <p:sp>
          <p:nvSpPr>
            <p:cNvPr id="1085" name="Rectangle 1084"/>
            <p:cNvSpPr/>
            <p:nvPr/>
          </p:nvSpPr>
          <p:spPr>
            <a:xfrm rot="5400000">
              <a:off x="4596372" y="2866691"/>
              <a:ext cx="278173" cy="351498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latin typeface="Gill Sans Light"/>
                <a:cs typeface="Gill Sans Light"/>
              </a:endParaRPr>
            </a:p>
          </p:txBody>
        </p:sp>
        <p:sp>
          <p:nvSpPr>
            <p:cNvPr id="1146" name="Rectangle 1145"/>
            <p:cNvSpPr/>
            <p:nvPr/>
          </p:nvSpPr>
          <p:spPr>
            <a:xfrm rot="5400000">
              <a:off x="4596375" y="3635471"/>
              <a:ext cx="278173" cy="351498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latin typeface="Gill Sans Light"/>
                <a:cs typeface="Gill Sans Light"/>
              </a:endParaRPr>
            </a:p>
          </p:txBody>
        </p:sp>
        <p:sp>
          <p:nvSpPr>
            <p:cNvPr id="1147" name="Rectangle 1146"/>
            <p:cNvSpPr/>
            <p:nvPr/>
          </p:nvSpPr>
          <p:spPr>
            <a:xfrm rot="5400000">
              <a:off x="4596375" y="4088334"/>
              <a:ext cx="278173" cy="351498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latin typeface="Gill Sans Light"/>
                <a:cs typeface="Gill Sans Light"/>
              </a:endParaRPr>
            </a:p>
          </p:txBody>
        </p:sp>
        <p:sp>
          <p:nvSpPr>
            <p:cNvPr id="1148" name="Rectangle 1147"/>
            <p:cNvSpPr/>
            <p:nvPr/>
          </p:nvSpPr>
          <p:spPr>
            <a:xfrm rot="5400000">
              <a:off x="4596375" y="4541197"/>
              <a:ext cx="278173" cy="351498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latin typeface="Gill Sans Light"/>
                <a:cs typeface="Gill Sans Light"/>
              </a:endParaRPr>
            </a:p>
          </p:txBody>
        </p:sp>
        <p:sp>
          <p:nvSpPr>
            <p:cNvPr id="1204" name="Rectangle 1203"/>
            <p:cNvSpPr/>
            <p:nvPr/>
          </p:nvSpPr>
          <p:spPr>
            <a:xfrm rot="5400000">
              <a:off x="4596372" y="5324215"/>
              <a:ext cx="278173" cy="351498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latin typeface="Gill Sans Light"/>
                <a:cs typeface="Gill Sans Light"/>
              </a:endParaRPr>
            </a:p>
          </p:txBody>
        </p:sp>
        <p:sp>
          <p:nvSpPr>
            <p:cNvPr id="1205" name="Rectangle 1204"/>
            <p:cNvSpPr/>
            <p:nvPr/>
          </p:nvSpPr>
          <p:spPr>
            <a:xfrm rot="5400000">
              <a:off x="4596372" y="5777078"/>
              <a:ext cx="278173" cy="351498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latin typeface="Gill Sans Light"/>
                <a:cs typeface="Gill Sans Light"/>
              </a:endParaRPr>
            </a:p>
          </p:txBody>
        </p:sp>
        <p:sp>
          <p:nvSpPr>
            <p:cNvPr id="1206" name="Rectangle 1205"/>
            <p:cNvSpPr/>
            <p:nvPr/>
          </p:nvSpPr>
          <p:spPr>
            <a:xfrm rot="5400000">
              <a:off x="4596372" y="6229941"/>
              <a:ext cx="278173" cy="351498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latin typeface="Gill Sans Light"/>
                <a:cs typeface="Gill Sans Light"/>
              </a:endParaRPr>
            </a:p>
          </p:txBody>
        </p:sp>
      </p:grpSp>
      <p:sp>
        <p:nvSpPr>
          <p:cNvPr id="222" name="Right Arrow 221"/>
          <p:cNvSpPr/>
          <p:nvPr/>
        </p:nvSpPr>
        <p:spPr>
          <a:xfrm>
            <a:off x="4931668" y="2118099"/>
            <a:ext cx="713601" cy="966794"/>
          </a:xfrm>
          <a:prstGeom prst="rightArrow">
            <a:avLst/>
          </a:prstGeom>
          <a:ln>
            <a:headEnd type="none" w="med" len="med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Gill Sans Light"/>
              <a:cs typeface="Gill Sans Light"/>
            </a:endParaRPr>
          </a:p>
        </p:txBody>
      </p:sp>
      <p:sp>
        <p:nvSpPr>
          <p:cNvPr id="223" name="Right Arrow 222"/>
          <p:cNvSpPr/>
          <p:nvPr/>
        </p:nvSpPr>
        <p:spPr>
          <a:xfrm>
            <a:off x="4931088" y="3792605"/>
            <a:ext cx="713601" cy="966794"/>
          </a:xfrm>
          <a:prstGeom prst="rightArrow">
            <a:avLst/>
          </a:prstGeom>
          <a:ln>
            <a:headEnd type="none" w="med" len="med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Gill Sans Light"/>
              <a:cs typeface="Gill Sans Light"/>
            </a:endParaRPr>
          </a:p>
        </p:txBody>
      </p:sp>
      <p:sp>
        <p:nvSpPr>
          <p:cNvPr id="224" name="Right Arrow 223"/>
          <p:cNvSpPr/>
          <p:nvPr/>
        </p:nvSpPr>
        <p:spPr>
          <a:xfrm>
            <a:off x="4931668" y="5481349"/>
            <a:ext cx="713601" cy="966794"/>
          </a:xfrm>
          <a:prstGeom prst="rightArrow">
            <a:avLst/>
          </a:prstGeom>
          <a:ln>
            <a:headEnd type="none" w="med" len="med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59526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 animBg="1"/>
      <p:bldP spid="223" grpId="0" animBg="1"/>
      <p:bldP spid="22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2464"/>
            <a:ext cx="9144000" cy="1141525"/>
          </a:xfrm>
        </p:spPr>
        <p:txBody>
          <a:bodyPr/>
          <a:lstStyle/>
          <a:p>
            <a:r>
              <a:rPr lang="en-US" sz="5400" dirty="0" smtClean="0"/>
              <a:t>Dataflow View</a:t>
            </a:r>
            <a:endParaRPr lang="en-US" sz="5400" dirty="0"/>
          </a:p>
        </p:txBody>
      </p:sp>
      <p:sp>
        <p:nvSpPr>
          <p:cNvPr id="215" name="Can 214"/>
          <p:cNvSpPr/>
          <p:nvPr/>
        </p:nvSpPr>
        <p:spPr>
          <a:xfrm>
            <a:off x="351462" y="2827966"/>
            <a:ext cx="1544896" cy="1776678"/>
          </a:xfrm>
          <a:prstGeom prst="can">
            <a:avLst/>
          </a:prstGeom>
          <a:ln>
            <a:headEnd type="none" w="med" len="med"/>
            <a:tailEnd type="none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Gill Sans Light"/>
                <a:cs typeface="Gill Sans Light"/>
              </a:rPr>
              <a:t>Training Data</a:t>
            </a:r>
          </a:p>
          <a:p>
            <a:pPr algn="ctr"/>
            <a:r>
              <a:rPr lang="en-US" sz="2800" dirty="0" smtClean="0">
                <a:latin typeface="Gill Sans Light"/>
                <a:cs typeface="Gill Sans Light"/>
              </a:rPr>
              <a:t>(HDFS)</a:t>
            </a:r>
          </a:p>
        </p:txBody>
      </p:sp>
      <p:sp>
        <p:nvSpPr>
          <p:cNvPr id="2" name="Rectangle 1"/>
          <p:cNvSpPr/>
          <p:nvPr/>
        </p:nvSpPr>
        <p:spPr>
          <a:xfrm>
            <a:off x="4073243" y="1569037"/>
            <a:ext cx="837562" cy="96616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ill Sans Light"/>
                <a:cs typeface="Gill Sans Light"/>
              </a:rPr>
              <a:t>Map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214" name="Rectangle 213"/>
          <p:cNvSpPr/>
          <p:nvPr/>
        </p:nvSpPr>
        <p:spPr>
          <a:xfrm rot="5400000">
            <a:off x="5731461" y="1725821"/>
            <a:ext cx="929283" cy="65260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Gill Sans Light"/>
                <a:cs typeface="Gill Sans Light"/>
              </a:rPr>
              <a:t>Reduce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216" name="Can 215"/>
          <p:cNvSpPr/>
          <p:nvPr/>
        </p:nvSpPr>
        <p:spPr>
          <a:xfrm>
            <a:off x="7637367" y="1778737"/>
            <a:ext cx="577307" cy="546769"/>
          </a:xfrm>
          <a:prstGeom prst="can">
            <a:avLst/>
          </a:prstGeom>
          <a:ln>
            <a:headEnd type="none" w="med" len="med"/>
            <a:tailEnd type="none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baseline="-25000" dirty="0" smtClean="0">
              <a:latin typeface="Gill Sans Light"/>
              <a:cs typeface="Gill Sans Light"/>
            </a:endParaRPr>
          </a:p>
        </p:txBody>
      </p:sp>
      <p:cxnSp>
        <p:nvCxnSpPr>
          <p:cNvPr id="210" name="Straight Arrow Connector 209"/>
          <p:cNvCxnSpPr>
            <a:stCxn id="2" idx="3"/>
            <a:endCxn id="214" idx="2"/>
          </p:cNvCxnSpPr>
          <p:nvPr/>
        </p:nvCxnSpPr>
        <p:spPr>
          <a:xfrm>
            <a:off x="4910805" y="2052122"/>
            <a:ext cx="95899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>
            <a:stCxn id="214" idx="0"/>
            <a:endCxn id="216" idx="2"/>
          </p:cNvCxnSpPr>
          <p:nvPr/>
        </p:nvCxnSpPr>
        <p:spPr>
          <a:xfrm>
            <a:off x="6522403" y="2052122"/>
            <a:ext cx="111496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8" name="Rectangle 217"/>
          <p:cNvSpPr/>
          <p:nvPr/>
        </p:nvSpPr>
        <p:spPr>
          <a:xfrm>
            <a:off x="4073243" y="3233220"/>
            <a:ext cx="837562" cy="96616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ill Sans Light"/>
                <a:cs typeface="Gill Sans Light"/>
              </a:rPr>
              <a:t>Map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219" name="Rectangle 218"/>
          <p:cNvSpPr/>
          <p:nvPr/>
        </p:nvSpPr>
        <p:spPr>
          <a:xfrm rot="5400000">
            <a:off x="5731461" y="3390004"/>
            <a:ext cx="929283" cy="65260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Gill Sans Light"/>
                <a:cs typeface="Gill Sans Light"/>
              </a:rPr>
              <a:t>Reduce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220" name="Can 219"/>
          <p:cNvSpPr/>
          <p:nvPr/>
        </p:nvSpPr>
        <p:spPr>
          <a:xfrm>
            <a:off x="7637367" y="3442920"/>
            <a:ext cx="577307" cy="546769"/>
          </a:xfrm>
          <a:prstGeom prst="can">
            <a:avLst/>
          </a:prstGeom>
          <a:ln>
            <a:headEnd type="none" w="med" len="med"/>
            <a:tailEnd type="none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baseline="-25000" dirty="0" smtClean="0">
              <a:latin typeface="Gill Sans Light"/>
              <a:cs typeface="Gill Sans Light"/>
            </a:endParaRPr>
          </a:p>
        </p:txBody>
      </p:sp>
      <p:cxnSp>
        <p:nvCxnSpPr>
          <p:cNvPr id="221" name="Straight Arrow Connector 220"/>
          <p:cNvCxnSpPr>
            <a:stCxn id="218" idx="3"/>
            <a:endCxn id="219" idx="2"/>
          </p:cNvCxnSpPr>
          <p:nvPr/>
        </p:nvCxnSpPr>
        <p:spPr>
          <a:xfrm>
            <a:off x="4910805" y="3716305"/>
            <a:ext cx="95899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>
            <a:stCxn id="219" idx="0"/>
            <a:endCxn id="220" idx="2"/>
          </p:cNvCxnSpPr>
          <p:nvPr/>
        </p:nvCxnSpPr>
        <p:spPr>
          <a:xfrm>
            <a:off x="6522403" y="3716305"/>
            <a:ext cx="111496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4" name="Rectangle 223"/>
          <p:cNvSpPr/>
          <p:nvPr/>
        </p:nvSpPr>
        <p:spPr>
          <a:xfrm>
            <a:off x="4073243" y="4931656"/>
            <a:ext cx="837562" cy="96616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ill Sans Light"/>
                <a:cs typeface="Gill Sans Light"/>
              </a:rPr>
              <a:t>Map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225" name="Rectangle 224"/>
          <p:cNvSpPr/>
          <p:nvPr/>
        </p:nvSpPr>
        <p:spPr>
          <a:xfrm rot="5400000">
            <a:off x="5731461" y="5088440"/>
            <a:ext cx="929283" cy="65260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Gill Sans Light"/>
                <a:cs typeface="Gill Sans Light"/>
              </a:rPr>
              <a:t>Reduce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226" name="Can 225"/>
          <p:cNvSpPr/>
          <p:nvPr/>
        </p:nvSpPr>
        <p:spPr>
          <a:xfrm>
            <a:off x="7637367" y="5141356"/>
            <a:ext cx="577307" cy="546769"/>
          </a:xfrm>
          <a:prstGeom prst="can">
            <a:avLst/>
          </a:prstGeom>
          <a:ln>
            <a:headEnd type="none" w="med" len="med"/>
            <a:tailEnd type="none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baseline="-25000" dirty="0" smtClean="0">
              <a:latin typeface="Gill Sans Light"/>
              <a:cs typeface="Gill Sans Light"/>
            </a:endParaRPr>
          </a:p>
        </p:txBody>
      </p:sp>
      <p:cxnSp>
        <p:nvCxnSpPr>
          <p:cNvPr id="227" name="Straight Arrow Connector 226"/>
          <p:cNvCxnSpPr>
            <a:stCxn id="224" idx="3"/>
            <a:endCxn id="225" idx="2"/>
          </p:cNvCxnSpPr>
          <p:nvPr/>
        </p:nvCxnSpPr>
        <p:spPr>
          <a:xfrm>
            <a:off x="4910805" y="5414741"/>
            <a:ext cx="95899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>
            <a:stCxn id="225" idx="0"/>
            <a:endCxn id="226" idx="2"/>
          </p:cNvCxnSpPr>
          <p:nvPr/>
        </p:nvCxnSpPr>
        <p:spPr>
          <a:xfrm>
            <a:off x="6522403" y="5414741"/>
            <a:ext cx="111496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>
            <a:stCxn id="215" idx="4"/>
            <a:endCxn id="2" idx="1"/>
          </p:cNvCxnSpPr>
          <p:nvPr/>
        </p:nvCxnSpPr>
        <p:spPr>
          <a:xfrm flipV="1">
            <a:off x="1896358" y="2052122"/>
            <a:ext cx="2176885" cy="16641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>
            <a:stCxn id="215" idx="4"/>
            <a:endCxn id="218" idx="1"/>
          </p:cNvCxnSpPr>
          <p:nvPr/>
        </p:nvCxnSpPr>
        <p:spPr>
          <a:xfrm>
            <a:off x="1896358" y="3716305"/>
            <a:ext cx="217688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>
            <a:stCxn id="215" idx="4"/>
            <a:endCxn id="224" idx="1"/>
          </p:cNvCxnSpPr>
          <p:nvPr/>
        </p:nvCxnSpPr>
        <p:spPr>
          <a:xfrm>
            <a:off x="1896358" y="3716305"/>
            <a:ext cx="2176885" cy="169843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216" idx="3"/>
            <a:endCxn id="218" idx="1"/>
          </p:cNvCxnSpPr>
          <p:nvPr/>
        </p:nvCxnSpPr>
        <p:spPr>
          <a:xfrm rot="5400000">
            <a:off x="5304233" y="1094516"/>
            <a:ext cx="1390799" cy="3852778"/>
          </a:xfrm>
          <a:prstGeom prst="bentConnector4">
            <a:avLst>
              <a:gd name="adj1" fmla="val 32633"/>
              <a:gd name="adj2" fmla="val 105933"/>
            </a:avLst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Elbow Connector 241"/>
          <p:cNvCxnSpPr>
            <a:stCxn id="220" idx="3"/>
            <a:endCxn id="224" idx="1"/>
          </p:cNvCxnSpPr>
          <p:nvPr/>
        </p:nvCxnSpPr>
        <p:spPr>
          <a:xfrm rot="5400000">
            <a:off x="5287106" y="2775826"/>
            <a:ext cx="1425052" cy="3852778"/>
          </a:xfrm>
          <a:prstGeom prst="bentConnector4">
            <a:avLst>
              <a:gd name="adj1" fmla="val 33050"/>
              <a:gd name="adj2" fmla="val 105933"/>
            </a:avLst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27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12465"/>
            <a:ext cx="8458200" cy="801936"/>
          </a:xfrm>
        </p:spPr>
        <p:txBody>
          <a:bodyPr/>
          <a:lstStyle/>
          <a:p>
            <a:r>
              <a:rPr lang="en-US" sz="4000" dirty="0"/>
              <a:t>Memory Opt. </a:t>
            </a:r>
            <a:r>
              <a:rPr lang="en-US" sz="4000" dirty="0" smtClean="0"/>
              <a:t>Dataflow</a:t>
            </a:r>
            <a:endParaRPr lang="en-US" sz="4000" dirty="0"/>
          </a:p>
        </p:txBody>
      </p:sp>
      <p:sp>
        <p:nvSpPr>
          <p:cNvPr id="215" name="Can 214"/>
          <p:cNvSpPr/>
          <p:nvPr/>
        </p:nvSpPr>
        <p:spPr>
          <a:xfrm>
            <a:off x="351462" y="2827966"/>
            <a:ext cx="1544896" cy="1776678"/>
          </a:xfrm>
          <a:prstGeom prst="can">
            <a:avLst/>
          </a:prstGeom>
          <a:ln>
            <a:headEnd type="none" w="med" len="med"/>
            <a:tailEnd type="none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Gill Sans Light"/>
                <a:cs typeface="Gill Sans Light"/>
              </a:rPr>
              <a:t>Training Data</a:t>
            </a:r>
          </a:p>
          <a:p>
            <a:pPr algn="ctr"/>
            <a:r>
              <a:rPr lang="en-US" sz="2800" dirty="0" smtClean="0">
                <a:latin typeface="Gill Sans Light"/>
                <a:cs typeface="Gill Sans Light"/>
              </a:rPr>
              <a:t>(HDFS)</a:t>
            </a:r>
          </a:p>
        </p:txBody>
      </p:sp>
      <p:sp>
        <p:nvSpPr>
          <p:cNvPr id="2" name="Rectangle 1"/>
          <p:cNvSpPr/>
          <p:nvPr/>
        </p:nvSpPr>
        <p:spPr>
          <a:xfrm>
            <a:off x="4073243" y="1569037"/>
            <a:ext cx="837562" cy="96616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ill Sans Light"/>
                <a:cs typeface="Gill Sans Light"/>
              </a:rPr>
              <a:t>Map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214" name="Rectangle 213"/>
          <p:cNvSpPr/>
          <p:nvPr/>
        </p:nvSpPr>
        <p:spPr>
          <a:xfrm rot="5400000">
            <a:off x="5731461" y="1725821"/>
            <a:ext cx="929283" cy="65260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Gill Sans Light"/>
                <a:cs typeface="Gill Sans Light"/>
              </a:rPr>
              <a:t>Reduce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216" name="Can 215"/>
          <p:cNvSpPr/>
          <p:nvPr/>
        </p:nvSpPr>
        <p:spPr>
          <a:xfrm>
            <a:off x="7637367" y="1778737"/>
            <a:ext cx="577307" cy="546769"/>
          </a:xfrm>
          <a:prstGeom prst="can">
            <a:avLst/>
          </a:prstGeom>
          <a:ln>
            <a:headEnd type="none" w="med" len="med"/>
            <a:tailEnd type="none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baseline="-25000" dirty="0" smtClean="0">
              <a:latin typeface="Gill Sans Light"/>
              <a:cs typeface="Gill Sans Light"/>
            </a:endParaRPr>
          </a:p>
        </p:txBody>
      </p:sp>
      <p:cxnSp>
        <p:nvCxnSpPr>
          <p:cNvPr id="210" name="Straight Arrow Connector 209"/>
          <p:cNvCxnSpPr>
            <a:stCxn id="2" idx="3"/>
            <a:endCxn id="214" idx="2"/>
          </p:cNvCxnSpPr>
          <p:nvPr/>
        </p:nvCxnSpPr>
        <p:spPr>
          <a:xfrm>
            <a:off x="4910805" y="2052122"/>
            <a:ext cx="95899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>
            <a:stCxn id="214" idx="0"/>
            <a:endCxn id="216" idx="2"/>
          </p:cNvCxnSpPr>
          <p:nvPr/>
        </p:nvCxnSpPr>
        <p:spPr>
          <a:xfrm>
            <a:off x="6522403" y="2052122"/>
            <a:ext cx="111496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8" name="Rectangle 217"/>
          <p:cNvSpPr/>
          <p:nvPr/>
        </p:nvSpPr>
        <p:spPr>
          <a:xfrm>
            <a:off x="4073243" y="3233220"/>
            <a:ext cx="837562" cy="96616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ill Sans Light"/>
                <a:cs typeface="Gill Sans Light"/>
              </a:rPr>
              <a:t>Map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219" name="Rectangle 218"/>
          <p:cNvSpPr/>
          <p:nvPr/>
        </p:nvSpPr>
        <p:spPr>
          <a:xfrm rot="5400000">
            <a:off x="5731461" y="3390004"/>
            <a:ext cx="929283" cy="65260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Gill Sans Light"/>
                <a:cs typeface="Gill Sans Light"/>
              </a:rPr>
              <a:t>Reduce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220" name="Can 219"/>
          <p:cNvSpPr/>
          <p:nvPr/>
        </p:nvSpPr>
        <p:spPr>
          <a:xfrm>
            <a:off x="7637367" y="3442920"/>
            <a:ext cx="577307" cy="546769"/>
          </a:xfrm>
          <a:prstGeom prst="can">
            <a:avLst/>
          </a:prstGeom>
          <a:ln>
            <a:headEnd type="none" w="med" len="med"/>
            <a:tailEnd type="none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baseline="-25000" dirty="0" smtClean="0">
              <a:latin typeface="Gill Sans Light"/>
              <a:cs typeface="Gill Sans Light"/>
            </a:endParaRPr>
          </a:p>
        </p:txBody>
      </p:sp>
      <p:cxnSp>
        <p:nvCxnSpPr>
          <p:cNvPr id="221" name="Straight Arrow Connector 220"/>
          <p:cNvCxnSpPr>
            <a:stCxn id="218" idx="3"/>
            <a:endCxn id="219" idx="2"/>
          </p:cNvCxnSpPr>
          <p:nvPr/>
        </p:nvCxnSpPr>
        <p:spPr>
          <a:xfrm>
            <a:off x="4910805" y="3716305"/>
            <a:ext cx="95899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>
            <a:stCxn id="219" idx="0"/>
            <a:endCxn id="220" idx="2"/>
          </p:cNvCxnSpPr>
          <p:nvPr/>
        </p:nvCxnSpPr>
        <p:spPr>
          <a:xfrm>
            <a:off x="6522403" y="3716305"/>
            <a:ext cx="111496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4" name="Rectangle 223"/>
          <p:cNvSpPr/>
          <p:nvPr/>
        </p:nvSpPr>
        <p:spPr>
          <a:xfrm>
            <a:off x="4073243" y="4931656"/>
            <a:ext cx="837562" cy="96616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ill Sans Light"/>
                <a:cs typeface="Gill Sans Light"/>
              </a:rPr>
              <a:t>Map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225" name="Rectangle 224"/>
          <p:cNvSpPr/>
          <p:nvPr/>
        </p:nvSpPr>
        <p:spPr>
          <a:xfrm rot="5400000">
            <a:off x="5731461" y="5088440"/>
            <a:ext cx="929283" cy="65260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Gill Sans Light"/>
                <a:cs typeface="Gill Sans Light"/>
              </a:rPr>
              <a:t>Reduce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226" name="Can 225"/>
          <p:cNvSpPr/>
          <p:nvPr/>
        </p:nvSpPr>
        <p:spPr>
          <a:xfrm>
            <a:off x="7637367" y="5141356"/>
            <a:ext cx="577307" cy="546769"/>
          </a:xfrm>
          <a:prstGeom prst="can">
            <a:avLst/>
          </a:prstGeom>
          <a:ln>
            <a:headEnd type="none" w="med" len="med"/>
            <a:tailEnd type="none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baseline="-25000" dirty="0" smtClean="0">
              <a:latin typeface="Gill Sans Light"/>
              <a:cs typeface="Gill Sans Light"/>
            </a:endParaRPr>
          </a:p>
        </p:txBody>
      </p:sp>
      <p:cxnSp>
        <p:nvCxnSpPr>
          <p:cNvPr id="227" name="Straight Arrow Connector 226"/>
          <p:cNvCxnSpPr>
            <a:stCxn id="224" idx="3"/>
            <a:endCxn id="225" idx="2"/>
          </p:cNvCxnSpPr>
          <p:nvPr/>
        </p:nvCxnSpPr>
        <p:spPr>
          <a:xfrm>
            <a:off x="4910805" y="5414741"/>
            <a:ext cx="95899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>
            <a:stCxn id="225" idx="0"/>
            <a:endCxn id="226" idx="2"/>
          </p:cNvCxnSpPr>
          <p:nvPr/>
        </p:nvCxnSpPr>
        <p:spPr>
          <a:xfrm>
            <a:off x="6522403" y="5414741"/>
            <a:ext cx="111496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>
            <a:stCxn id="6" idx="0"/>
            <a:endCxn id="2" idx="1"/>
          </p:cNvCxnSpPr>
          <p:nvPr/>
        </p:nvCxnSpPr>
        <p:spPr>
          <a:xfrm flipV="1">
            <a:off x="2930183" y="2052122"/>
            <a:ext cx="1143060" cy="132439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>
            <a:stCxn id="6" idx="3"/>
            <a:endCxn id="218" idx="1"/>
          </p:cNvCxnSpPr>
          <p:nvPr/>
        </p:nvCxnSpPr>
        <p:spPr>
          <a:xfrm>
            <a:off x="3452494" y="3716305"/>
            <a:ext cx="620749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>
            <a:stCxn id="6" idx="2"/>
            <a:endCxn id="224" idx="1"/>
          </p:cNvCxnSpPr>
          <p:nvPr/>
        </p:nvCxnSpPr>
        <p:spPr>
          <a:xfrm>
            <a:off x="2930183" y="4056095"/>
            <a:ext cx="1143060" cy="135864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216" idx="3"/>
            <a:endCxn id="218" idx="1"/>
          </p:cNvCxnSpPr>
          <p:nvPr/>
        </p:nvCxnSpPr>
        <p:spPr>
          <a:xfrm rot="5400000">
            <a:off x="5304233" y="1094516"/>
            <a:ext cx="1390799" cy="3852778"/>
          </a:xfrm>
          <a:prstGeom prst="bentConnector4">
            <a:avLst>
              <a:gd name="adj1" fmla="val 32633"/>
              <a:gd name="adj2" fmla="val 105933"/>
            </a:avLst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Elbow Connector 241"/>
          <p:cNvCxnSpPr>
            <a:stCxn id="220" idx="3"/>
            <a:endCxn id="224" idx="1"/>
          </p:cNvCxnSpPr>
          <p:nvPr/>
        </p:nvCxnSpPr>
        <p:spPr>
          <a:xfrm rot="5400000">
            <a:off x="5287106" y="2775826"/>
            <a:ext cx="1425052" cy="3852778"/>
          </a:xfrm>
          <a:prstGeom prst="bentConnector4">
            <a:avLst>
              <a:gd name="adj1" fmla="val 33050"/>
              <a:gd name="adj2" fmla="val 105933"/>
            </a:avLst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7871" y="3376515"/>
            <a:ext cx="1044623" cy="679580"/>
          </a:xfrm>
          <a:prstGeom prst="rect">
            <a:avLst/>
          </a:prstGeom>
        </p:spPr>
      </p:pic>
      <p:cxnSp>
        <p:nvCxnSpPr>
          <p:cNvPr id="35" name="Straight Arrow Connector 34"/>
          <p:cNvCxnSpPr>
            <a:stCxn id="215" idx="4"/>
            <a:endCxn id="6" idx="1"/>
          </p:cNvCxnSpPr>
          <p:nvPr/>
        </p:nvCxnSpPr>
        <p:spPr>
          <a:xfrm>
            <a:off x="1896358" y="3716305"/>
            <a:ext cx="51151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49679" y="2096638"/>
            <a:ext cx="14155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Cached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Load</a:t>
            </a:r>
          </a:p>
        </p:txBody>
      </p:sp>
    </p:spTree>
    <p:extLst>
      <p:ext uri="{BB962C8B-B14F-4D97-AF65-F5344CB8AC3E}">
        <p14:creationId xmlns:p14="http://schemas.microsoft.com/office/powerpoint/2010/main" val="357046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-76200"/>
            <a:ext cx="7848600" cy="1141525"/>
          </a:xfrm>
        </p:spPr>
        <p:txBody>
          <a:bodyPr/>
          <a:lstStyle/>
          <a:p>
            <a:r>
              <a:rPr lang="en-US" sz="4000" dirty="0"/>
              <a:t>Memory Opt. Dataflow View</a:t>
            </a:r>
          </a:p>
        </p:txBody>
      </p:sp>
      <p:sp>
        <p:nvSpPr>
          <p:cNvPr id="215" name="Can 214"/>
          <p:cNvSpPr/>
          <p:nvPr/>
        </p:nvSpPr>
        <p:spPr>
          <a:xfrm>
            <a:off x="351462" y="2827966"/>
            <a:ext cx="1544896" cy="1776678"/>
          </a:xfrm>
          <a:prstGeom prst="can">
            <a:avLst/>
          </a:prstGeom>
          <a:ln>
            <a:headEnd type="none" w="med" len="med"/>
            <a:tailEnd type="none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Gill Sans Light"/>
                <a:cs typeface="Gill Sans Light"/>
              </a:rPr>
              <a:t>Training Data</a:t>
            </a:r>
          </a:p>
          <a:p>
            <a:pPr algn="ctr"/>
            <a:r>
              <a:rPr lang="en-US" sz="2800" dirty="0" smtClean="0">
                <a:latin typeface="Gill Sans Light"/>
                <a:cs typeface="Gill Sans Light"/>
              </a:rPr>
              <a:t>(HDFS)</a:t>
            </a:r>
          </a:p>
        </p:txBody>
      </p:sp>
      <p:sp>
        <p:nvSpPr>
          <p:cNvPr id="2" name="Rectangle 1"/>
          <p:cNvSpPr/>
          <p:nvPr/>
        </p:nvSpPr>
        <p:spPr>
          <a:xfrm>
            <a:off x="4073243" y="1569037"/>
            <a:ext cx="837562" cy="96616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ill Sans Light"/>
                <a:cs typeface="Gill Sans Light"/>
              </a:rPr>
              <a:t>Map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214" name="Rectangle 213"/>
          <p:cNvSpPr/>
          <p:nvPr/>
        </p:nvSpPr>
        <p:spPr>
          <a:xfrm rot="5400000">
            <a:off x="5731461" y="1725821"/>
            <a:ext cx="929283" cy="65260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Gill Sans Light"/>
                <a:cs typeface="Gill Sans Light"/>
              </a:rPr>
              <a:t>Reduce</a:t>
            </a:r>
            <a:endParaRPr lang="en-US" dirty="0">
              <a:latin typeface="Gill Sans Light"/>
              <a:cs typeface="Gill Sans Light"/>
            </a:endParaRPr>
          </a:p>
        </p:txBody>
      </p:sp>
      <p:cxnSp>
        <p:nvCxnSpPr>
          <p:cNvPr id="210" name="Straight Arrow Connector 209"/>
          <p:cNvCxnSpPr>
            <a:stCxn id="2" idx="3"/>
            <a:endCxn id="214" idx="2"/>
          </p:cNvCxnSpPr>
          <p:nvPr/>
        </p:nvCxnSpPr>
        <p:spPr>
          <a:xfrm>
            <a:off x="4910805" y="2052122"/>
            <a:ext cx="95899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8" name="Rectangle 217"/>
          <p:cNvSpPr/>
          <p:nvPr/>
        </p:nvSpPr>
        <p:spPr>
          <a:xfrm>
            <a:off x="4073243" y="3233220"/>
            <a:ext cx="837562" cy="96616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ill Sans Light"/>
                <a:cs typeface="Gill Sans Light"/>
              </a:rPr>
              <a:t>Map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219" name="Rectangle 218"/>
          <p:cNvSpPr/>
          <p:nvPr/>
        </p:nvSpPr>
        <p:spPr>
          <a:xfrm rot="5400000">
            <a:off x="5731461" y="3390004"/>
            <a:ext cx="929283" cy="65260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Gill Sans Light"/>
                <a:cs typeface="Gill Sans Light"/>
              </a:rPr>
              <a:t>Reduce</a:t>
            </a:r>
            <a:endParaRPr lang="en-US" dirty="0">
              <a:latin typeface="Gill Sans Light"/>
              <a:cs typeface="Gill Sans Light"/>
            </a:endParaRPr>
          </a:p>
        </p:txBody>
      </p:sp>
      <p:cxnSp>
        <p:nvCxnSpPr>
          <p:cNvPr id="221" name="Straight Arrow Connector 220"/>
          <p:cNvCxnSpPr>
            <a:stCxn id="218" idx="3"/>
            <a:endCxn id="219" idx="2"/>
          </p:cNvCxnSpPr>
          <p:nvPr/>
        </p:nvCxnSpPr>
        <p:spPr>
          <a:xfrm>
            <a:off x="4910805" y="3716305"/>
            <a:ext cx="95899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4" name="Rectangle 223"/>
          <p:cNvSpPr/>
          <p:nvPr/>
        </p:nvSpPr>
        <p:spPr>
          <a:xfrm>
            <a:off x="4073243" y="4931656"/>
            <a:ext cx="837562" cy="96616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ill Sans Light"/>
                <a:cs typeface="Gill Sans Light"/>
              </a:rPr>
              <a:t>Map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225" name="Rectangle 224"/>
          <p:cNvSpPr/>
          <p:nvPr/>
        </p:nvSpPr>
        <p:spPr>
          <a:xfrm rot="5400000">
            <a:off x="5731461" y="5088440"/>
            <a:ext cx="929283" cy="65260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Gill Sans Light"/>
                <a:cs typeface="Gill Sans Light"/>
              </a:rPr>
              <a:t>Reduce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226" name="Can 225"/>
          <p:cNvSpPr/>
          <p:nvPr/>
        </p:nvSpPr>
        <p:spPr>
          <a:xfrm>
            <a:off x="7637367" y="5141356"/>
            <a:ext cx="577307" cy="546769"/>
          </a:xfrm>
          <a:prstGeom prst="can">
            <a:avLst/>
          </a:prstGeom>
          <a:ln>
            <a:headEnd type="none" w="med" len="med"/>
            <a:tailEnd type="none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baseline="-25000" dirty="0" smtClean="0">
              <a:latin typeface="Gill Sans Light"/>
              <a:cs typeface="Gill Sans Light"/>
            </a:endParaRPr>
          </a:p>
        </p:txBody>
      </p:sp>
      <p:cxnSp>
        <p:nvCxnSpPr>
          <p:cNvPr id="227" name="Straight Arrow Connector 226"/>
          <p:cNvCxnSpPr>
            <a:stCxn id="224" idx="3"/>
            <a:endCxn id="225" idx="2"/>
          </p:cNvCxnSpPr>
          <p:nvPr/>
        </p:nvCxnSpPr>
        <p:spPr>
          <a:xfrm>
            <a:off x="4910805" y="5414741"/>
            <a:ext cx="95899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>
            <a:stCxn id="225" idx="0"/>
            <a:endCxn id="226" idx="2"/>
          </p:cNvCxnSpPr>
          <p:nvPr/>
        </p:nvCxnSpPr>
        <p:spPr>
          <a:xfrm>
            <a:off x="6522403" y="5414741"/>
            <a:ext cx="1114964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>
            <a:stCxn id="6" idx="0"/>
            <a:endCxn id="2" idx="1"/>
          </p:cNvCxnSpPr>
          <p:nvPr/>
        </p:nvCxnSpPr>
        <p:spPr>
          <a:xfrm flipV="1">
            <a:off x="2930183" y="2052122"/>
            <a:ext cx="1143060" cy="132439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>
            <a:stCxn id="6" idx="3"/>
            <a:endCxn id="218" idx="1"/>
          </p:cNvCxnSpPr>
          <p:nvPr/>
        </p:nvCxnSpPr>
        <p:spPr>
          <a:xfrm>
            <a:off x="3452494" y="3716305"/>
            <a:ext cx="620749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>
            <a:stCxn id="6" idx="2"/>
            <a:endCxn id="224" idx="1"/>
          </p:cNvCxnSpPr>
          <p:nvPr/>
        </p:nvCxnSpPr>
        <p:spPr>
          <a:xfrm>
            <a:off x="2930183" y="4056095"/>
            <a:ext cx="1143060" cy="135864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214" idx="0"/>
            <a:endCxn id="218" idx="1"/>
          </p:cNvCxnSpPr>
          <p:nvPr/>
        </p:nvCxnSpPr>
        <p:spPr>
          <a:xfrm flipH="1">
            <a:off x="4073243" y="2052122"/>
            <a:ext cx="2449160" cy="1664183"/>
          </a:xfrm>
          <a:prstGeom prst="bentConnector5">
            <a:avLst>
              <a:gd name="adj1" fmla="val -9334"/>
              <a:gd name="adj2" fmla="val 45289"/>
              <a:gd name="adj3" fmla="val 109334"/>
            </a:avLst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Elbow Connector 241"/>
          <p:cNvCxnSpPr>
            <a:stCxn id="219" idx="0"/>
            <a:endCxn id="224" idx="1"/>
          </p:cNvCxnSpPr>
          <p:nvPr/>
        </p:nvCxnSpPr>
        <p:spPr>
          <a:xfrm flipH="1">
            <a:off x="4073243" y="3716305"/>
            <a:ext cx="2449160" cy="1698436"/>
          </a:xfrm>
          <a:prstGeom prst="bentConnector5">
            <a:avLst>
              <a:gd name="adj1" fmla="val -9334"/>
              <a:gd name="adj2" fmla="val 45384"/>
              <a:gd name="adj3" fmla="val 109334"/>
            </a:avLst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7871" y="3376515"/>
            <a:ext cx="1044623" cy="679580"/>
          </a:xfrm>
          <a:prstGeom prst="rect">
            <a:avLst/>
          </a:prstGeom>
        </p:spPr>
      </p:pic>
      <p:cxnSp>
        <p:nvCxnSpPr>
          <p:cNvPr id="35" name="Straight Arrow Connector 34"/>
          <p:cNvCxnSpPr>
            <a:stCxn id="215" idx="4"/>
            <a:endCxn id="6" idx="1"/>
          </p:cNvCxnSpPr>
          <p:nvPr/>
        </p:nvCxnSpPr>
        <p:spPr>
          <a:xfrm>
            <a:off x="1896358" y="3716305"/>
            <a:ext cx="51151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908143" y="1917646"/>
            <a:ext cx="187803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Efficiently</a:t>
            </a:r>
            <a:br>
              <a:rPr lang="en-US" sz="3200" dirty="0" smtClean="0">
                <a:solidFill>
                  <a:srgbClr val="0000FF"/>
                </a:solidFill>
                <a:latin typeface="Gill Sans Light"/>
                <a:cs typeface="Gill Sans Light"/>
              </a:rPr>
            </a:br>
            <a:r>
              <a:rPr lang="en-US" sz="32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move data 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between</a:t>
            </a:r>
            <a:r>
              <a:rPr lang="en-US" sz="3200" dirty="0">
                <a:solidFill>
                  <a:srgbClr val="0000FF"/>
                </a:solidFill>
                <a:latin typeface="Gill Sans Light"/>
                <a:cs typeface="Gill Sans Light"/>
              </a:rPr>
              <a:t/>
            </a:r>
            <a:br>
              <a:rPr lang="en-US" sz="3200" dirty="0">
                <a:solidFill>
                  <a:srgbClr val="0000FF"/>
                </a:solidFill>
                <a:latin typeface="Gill Sans Light"/>
                <a:cs typeface="Gill Sans Light"/>
              </a:rPr>
            </a:br>
            <a:r>
              <a:rPr lang="en-US" sz="32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stages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23827" y="6091714"/>
            <a:ext cx="8262973" cy="631285"/>
          </a:xfrm>
          <a:prstGeom prst="roundRect">
            <a:avLst>
              <a:gd name="adj" fmla="val 16408"/>
            </a:avLst>
          </a:prstGeom>
          <a:solidFill>
            <a:srgbClr val="D9E4F2"/>
          </a:solidFill>
          <a:ln w="19050" cmpd="sng">
            <a:solidFill>
              <a:srgbClr val="4F81BD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0" bIns="45720" rtlCol="0" anchor="ctr"/>
          <a:lstStyle/>
          <a:p>
            <a:pPr algn="ctr"/>
            <a:r>
              <a:rPr lang="en-US" sz="3000" dirty="0" smtClean="0">
                <a:latin typeface="Helvetica Neue Light"/>
              </a:rPr>
              <a:t>Spark:</a:t>
            </a:r>
            <a:r>
              <a:rPr lang="en-US" sz="3000" b="1" dirty="0" smtClean="0">
                <a:latin typeface="Helvetica Neue Light"/>
              </a:rPr>
              <a:t>10-100</a:t>
            </a:r>
            <a:r>
              <a:rPr lang="en-US" sz="3200" b="1" dirty="0" smtClean="0">
                <a:latin typeface="Helvetica Neue Light"/>
              </a:rPr>
              <a:t>×</a:t>
            </a:r>
            <a:r>
              <a:rPr lang="en-US" sz="3000" b="1" dirty="0" smtClean="0">
                <a:latin typeface="Helvetica Neue Light"/>
              </a:rPr>
              <a:t> </a:t>
            </a:r>
            <a:r>
              <a:rPr lang="en-US" sz="3000" dirty="0" smtClean="0">
                <a:latin typeface="Helvetica Neue Light"/>
              </a:rPr>
              <a:t>faster than </a:t>
            </a:r>
            <a:r>
              <a:rPr lang="en-US" sz="3000" dirty="0" err="1" smtClean="0">
                <a:latin typeface="Helvetica Neue Light"/>
              </a:rPr>
              <a:t>Hadoop</a:t>
            </a:r>
            <a:r>
              <a:rPr lang="en-US" sz="3000" dirty="0" smtClean="0">
                <a:latin typeface="Helvetica Neue Light"/>
              </a:rPr>
              <a:t> </a:t>
            </a:r>
            <a:r>
              <a:rPr lang="en-US" sz="3000" dirty="0" err="1" smtClean="0">
                <a:latin typeface="Helvetica Neue Light"/>
              </a:rPr>
              <a:t>MapReduce</a:t>
            </a:r>
            <a:endParaRPr lang="en-US" sz="3000" dirty="0">
              <a:latin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29988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877"/>
            <a:ext cx="8382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Resilient</a:t>
            </a:r>
            <a:r>
              <a:rPr lang="en-US" sz="3600" dirty="0"/>
              <a:t> </a:t>
            </a:r>
            <a:r>
              <a:rPr lang="en-US" sz="3600" dirty="0" smtClean="0"/>
              <a:t>Distributed Datasets (RDDs)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API:  </a:t>
            </a:r>
            <a:r>
              <a:rPr lang="en-US" dirty="0" smtClean="0">
                <a:solidFill>
                  <a:srgbClr val="FF0000"/>
                </a:solidFill>
              </a:rPr>
              <a:t>coarse-grained</a:t>
            </a:r>
            <a:r>
              <a:rPr lang="en-US" dirty="0" smtClean="0"/>
              <a:t> </a:t>
            </a:r>
            <a:r>
              <a:rPr lang="en-US" i="1" dirty="0" smtClean="0"/>
              <a:t>transformations</a:t>
            </a:r>
            <a:r>
              <a:rPr lang="en-US" dirty="0" smtClean="0"/>
              <a:t> (map, group-by, join, sort, filter, sample,…) on immutable collections</a:t>
            </a:r>
            <a:endParaRPr lang="en-US" dirty="0"/>
          </a:p>
          <a:p>
            <a:r>
              <a:rPr lang="en-US" dirty="0"/>
              <a:t>Resilient Distributed Datasets (RDDs)</a:t>
            </a:r>
          </a:p>
          <a:p>
            <a:pPr lvl="1"/>
            <a:r>
              <a:rPr lang="en-US" dirty="0"/>
              <a:t>Collections of objects that can be stored in memory or disk across a cluster</a:t>
            </a:r>
          </a:p>
          <a:p>
            <a:pPr lvl="1"/>
            <a:r>
              <a:rPr lang="en-US" dirty="0"/>
              <a:t>Built via parallel transformations (map, filter, …)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Automatically rebuilt on failure</a:t>
            </a:r>
          </a:p>
          <a:p>
            <a:r>
              <a:rPr lang="en-US" dirty="0" smtClean="0"/>
              <a:t>Rich enough to capture many models:</a:t>
            </a:r>
          </a:p>
          <a:p>
            <a:pPr lvl="1"/>
            <a:r>
              <a:rPr lang="en-US" b="1" dirty="0" smtClean="0"/>
              <a:t>Data </a:t>
            </a:r>
            <a:r>
              <a:rPr lang="en-US" b="1" dirty="0"/>
              <a:t>flow models</a:t>
            </a:r>
            <a:r>
              <a:rPr lang="en-US" dirty="0"/>
              <a:t>: </a:t>
            </a:r>
            <a:r>
              <a:rPr lang="en-US" dirty="0" err="1"/>
              <a:t>MapReduce</a:t>
            </a:r>
            <a:r>
              <a:rPr lang="en-US" dirty="0"/>
              <a:t>, Dryad, SQL, …</a:t>
            </a:r>
          </a:p>
          <a:p>
            <a:pPr lvl="1"/>
            <a:r>
              <a:rPr lang="en-US" b="1" dirty="0"/>
              <a:t>Specialized </a:t>
            </a:r>
            <a:r>
              <a:rPr lang="en-US" b="1" dirty="0" smtClean="0"/>
              <a:t>models</a:t>
            </a:r>
            <a:r>
              <a:rPr lang="en-US" dirty="0" smtClean="0"/>
              <a:t>: </a:t>
            </a:r>
            <a:r>
              <a:rPr lang="en-US" dirty="0" err="1"/>
              <a:t>Pregel</a:t>
            </a:r>
            <a:r>
              <a:rPr lang="en-US" dirty="0"/>
              <a:t>, Hama, …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1000" y="6044624"/>
            <a:ext cx="845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M. </a:t>
            </a:r>
            <a:r>
              <a:rPr lang="en-US" sz="1600" dirty="0" err="1" smtClean="0"/>
              <a:t>Zaharia</a:t>
            </a:r>
            <a:r>
              <a:rPr lang="en-US" sz="1600" dirty="0" smtClean="0"/>
              <a:t>, et al, </a:t>
            </a:r>
            <a:r>
              <a:rPr lang="en-US" sz="1600" dirty="0"/>
              <a:t>Resilient </a:t>
            </a:r>
            <a:r>
              <a:rPr lang="en-US" sz="1600" dirty="0" smtClean="0"/>
              <a:t>Distributed Datasets</a:t>
            </a:r>
            <a:r>
              <a:rPr lang="en-US" sz="1600" dirty="0"/>
              <a:t>: A fault-tolerant abstraction for in-memory cluster </a:t>
            </a:r>
            <a:r>
              <a:rPr lang="en-US" sz="1600" dirty="0" smtClean="0"/>
              <a:t>computing, NSDI 2012.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15546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69058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Fault Tolerance with RDDs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662940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FontTx/>
              <a:buNone/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RDDs track the series of transformations used to build them (their </a:t>
            </a:r>
            <a:r>
              <a:rPr lang="en-US" i="1" dirty="0" smtClean="0">
                <a:ea typeface="ＭＳ Ｐゴシック" charset="-128"/>
                <a:cs typeface="ＭＳ Ｐゴシック" charset="-128"/>
              </a:rPr>
              <a:t>lineage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)</a:t>
            </a:r>
          </a:p>
          <a:p>
            <a:pPr lvl="1"/>
            <a:r>
              <a:rPr lang="en-US" dirty="0"/>
              <a:t>Log one operation to apply to many elements</a:t>
            </a:r>
          </a:p>
          <a:p>
            <a:pPr lvl="1"/>
            <a:r>
              <a:rPr lang="en-US" dirty="0"/>
              <a:t>No cost if nothing </a:t>
            </a:r>
            <a:r>
              <a:rPr lang="en-US" dirty="0" smtClean="0"/>
              <a:t>fails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marL="0" indent="0">
              <a:spcBef>
                <a:spcPts val="1800"/>
              </a:spcBef>
              <a:buFontTx/>
              <a:buNone/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Enables per-node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recomputation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of lost data</a:t>
            </a:r>
          </a:p>
          <a:p>
            <a:pPr marL="0" indent="0">
              <a:spcBef>
                <a:spcPts val="1800"/>
              </a:spcBef>
              <a:buFontTx/>
              <a:buNone/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  <a:p>
            <a:pPr marL="0" indent="0">
              <a:spcBef>
                <a:spcPts val="1800"/>
              </a:spcBef>
              <a:buFontTx/>
              <a:buNone/>
              <a:defRPr/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marL="0" indent="0">
              <a:spcBef>
                <a:spcPts val="1800"/>
              </a:spcBef>
              <a:buFontTx/>
              <a:buNone/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  <a:p>
            <a:pPr marL="0" indent="0">
              <a:spcBef>
                <a:spcPts val="1800"/>
              </a:spcBef>
              <a:buFontTx/>
              <a:buNone/>
              <a:defRPr/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marL="0" indent="0">
              <a:spcBef>
                <a:spcPts val="1800"/>
              </a:spcBef>
              <a:buFontTx/>
              <a:buNone/>
              <a:defRPr/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marL="0" indent="0">
              <a:spcBef>
                <a:spcPts val="1800"/>
              </a:spcBef>
              <a:buFontTx/>
              <a:buNone/>
              <a:defRPr/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marL="0" indent="0">
              <a:spcBef>
                <a:spcPts val="1800"/>
              </a:spcBef>
              <a:buFontTx/>
              <a:buNone/>
              <a:defRPr/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marL="0" indent="0">
              <a:spcBef>
                <a:spcPts val="1400"/>
              </a:spcBef>
              <a:buFontTx/>
              <a:buNone/>
              <a:defRPr/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marL="0" indent="0">
              <a:spcBef>
                <a:spcPts val="1400"/>
              </a:spcBef>
              <a:buFontTx/>
              <a:buNone/>
              <a:defRPr/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657600"/>
            <a:ext cx="8534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Lucida Console"/>
                <a:cs typeface="Lucida Console"/>
              </a:rPr>
              <a:t>messages = </a:t>
            </a:r>
            <a:r>
              <a:rPr lang="en-US" sz="2000" dirty="0" err="1" smtClean="0">
                <a:latin typeface="Lucida Console"/>
                <a:cs typeface="Lucida Console"/>
              </a:rPr>
              <a:t>textFile</a:t>
            </a:r>
            <a:r>
              <a:rPr lang="en-US" sz="2000" dirty="0" smtClean="0">
                <a:latin typeface="Lucida Console"/>
                <a:cs typeface="Lucida Console"/>
              </a:rPr>
              <a:t>(...).</a:t>
            </a:r>
            <a:r>
              <a:rPr lang="en-US" sz="2000" dirty="0">
                <a:solidFill>
                  <a:srgbClr val="1F497D"/>
                </a:solidFill>
                <a:latin typeface="Lucida Console"/>
                <a:cs typeface="Lucida Console"/>
              </a:rPr>
              <a:t>filter</a:t>
            </a:r>
            <a:r>
              <a:rPr lang="en-US" sz="2000" dirty="0" smtClean="0">
                <a:latin typeface="Lucida Console"/>
                <a:cs typeface="Lucida Console"/>
              </a:rPr>
              <a:t>(</a:t>
            </a:r>
            <a:r>
              <a:rPr lang="en-US" sz="2000" dirty="0" smtClean="0">
                <a:solidFill>
                  <a:schemeClr val="accent4"/>
                </a:solidFill>
                <a:latin typeface="Lucida Console"/>
                <a:cs typeface="Lucida Console"/>
              </a:rPr>
              <a:t>_.contains(“error”)</a:t>
            </a:r>
            <a:r>
              <a:rPr lang="en-US" sz="2000" dirty="0" smtClean="0">
                <a:latin typeface="Lucida Console"/>
                <a:cs typeface="Lucida Console"/>
              </a:rPr>
              <a:t>)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Lucida Console"/>
                <a:cs typeface="Lucida Console"/>
              </a:rPr>
              <a:t>                        </a:t>
            </a:r>
            <a:r>
              <a:rPr lang="en-US" sz="2000" dirty="0" smtClean="0">
                <a:latin typeface="Lucida Console"/>
                <a:cs typeface="Lucida Console"/>
              </a:rPr>
              <a:t>.</a:t>
            </a:r>
            <a:r>
              <a:rPr lang="en-US" sz="2000" dirty="0" smtClean="0">
                <a:solidFill>
                  <a:srgbClr val="1F497D"/>
                </a:solidFill>
                <a:latin typeface="Lucida Console"/>
                <a:cs typeface="Lucida Console"/>
              </a:rPr>
              <a:t>map</a:t>
            </a:r>
            <a:r>
              <a:rPr lang="en-US" sz="2000" dirty="0" smtClean="0">
                <a:latin typeface="Lucida Console"/>
                <a:cs typeface="Lucida Console"/>
              </a:rPr>
              <a:t>(</a:t>
            </a:r>
            <a:r>
              <a:rPr lang="en-US" sz="2000" dirty="0" smtClean="0">
                <a:solidFill>
                  <a:srgbClr val="FF833B"/>
                </a:solidFill>
                <a:latin typeface="Lucida Console"/>
                <a:cs typeface="Lucida Console"/>
              </a:rPr>
              <a:t>_.split(‘\t’)(2)</a:t>
            </a:r>
            <a:r>
              <a:rPr lang="en-US" sz="2000" dirty="0" smtClean="0">
                <a:latin typeface="Lucida Console"/>
                <a:cs typeface="Lucida Console"/>
              </a:rPr>
              <a:t>)</a:t>
            </a:r>
          </a:p>
          <a:p>
            <a:r>
              <a:rPr lang="en-US" sz="1800" dirty="0" smtClean="0">
                <a:latin typeface="Lucida Console"/>
                <a:cs typeface="Lucida Console"/>
              </a:rPr>
              <a:t>                        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992958" y="5336074"/>
            <a:ext cx="7085298" cy="1073969"/>
            <a:chOff x="1039465" y="4756967"/>
            <a:chExt cx="5107436" cy="653233"/>
          </a:xfrm>
        </p:grpSpPr>
        <p:sp>
          <p:nvSpPr>
            <p:cNvPr id="10" name="Rounded Rectangle 9"/>
            <p:cNvSpPr/>
            <p:nvPr/>
          </p:nvSpPr>
          <p:spPr>
            <a:xfrm>
              <a:off x="1039465" y="4756967"/>
              <a:ext cx="1399240" cy="6532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2200" dirty="0" err="1" smtClean="0"/>
                <a:t>HadoopRDD</a:t>
              </a:r>
              <a:endParaRPr lang="en-US" sz="2200" dirty="0" smtClean="0"/>
            </a:p>
            <a:p>
              <a:pPr algn="ctr"/>
              <a:r>
                <a:rPr lang="en-US" sz="1600" dirty="0" smtClean="0"/>
                <a:t>path = </a:t>
              </a:r>
              <a:r>
                <a:rPr lang="en-US" sz="1600" dirty="0" err="1" smtClean="0"/>
                <a:t>hdfs</a:t>
              </a:r>
              <a:r>
                <a:rPr lang="en-US" sz="1600" dirty="0" smtClean="0"/>
                <a:t>://…</a:t>
              </a:r>
              <a:endParaRPr lang="en-US" sz="16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893563" y="4756967"/>
              <a:ext cx="1399240" cy="6532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2200" dirty="0" err="1" smtClean="0"/>
                <a:t>FilteredRDD</a:t>
              </a:r>
              <a:endParaRPr lang="en-US" sz="2200" dirty="0" smtClean="0"/>
            </a:p>
            <a:p>
              <a:pPr algn="ctr"/>
              <a:r>
                <a:rPr lang="en-US" sz="1600" dirty="0" err="1" smtClean="0"/>
                <a:t>func</a:t>
              </a:r>
              <a:r>
                <a:rPr lang="en-US" sz="1600" dirty="0" smtClean="0"/>
                <a:t> = _.contains(...)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747661" y="4756967"/>
              <a:ext cx="1399240" cy="65323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2200" dirty="0" err="1" smtClean="0"/>
                <a:t>MappedRDD</a:t>
              </a:r>
              <a:endParaRPr lang="en-US" sz="2200" dirty="0" smtClean="0"/>
            </a:p>
            <a:p>
              <a:pPr algn="ctr"/>
              <a:r>
                <a:rPr lang="en-US" sz="1600" dirty="0" err="1" smtClean="0"/>
                <a:t>func</a:t>
              </a:r>
              <a:r>
                <a:rPr lang="en-US" sz="1600" dirty="0" smtClean="0"/>
                <a:t> = _.split(…)</a:t>
              </a:r>
            </a:p>
          </p:txBody>
        </p:sp>
        <p:cxnSp>
          <p:nvCxnSpPr>
            <p:cNvPr id="21" name="Straight Arrow Connector 20"/>
            <p:cNvCxnSpPr>
              <a:stCxn id="11" idx="1"/>
              <a:endCxn id="10" idx="3"/>
            </p:cNvCxnSpPr>
            <p:nvPr/>
          </p:nvCxnSpPr>
          <p:spPr>
            <a:xfrm rot="10800000">
              <a:off x="2438705" y="5083584"/>
              <a:ext cx="454858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2" idx="1"/>
              <a:endCxn id="11" idx="3"/>
            </p:cNvCxnSpPr>
            <p:nvPr/>
          </p:nvCxnSpPr>
          <p:spPr>
            <a:xfrm rot="10800000">
              <a:off x="4292803" y="5083584"/>
              <a:ext cx="454858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Down Arrow 39"/>
          <p:cNvSpPr/>
          <p:nvPr/>
        </p:nvSpPr>
        <p:spPr>
          <a:xfrm>
            <a:off x="3631841" y="4497849"/>
            <a:ext cx="1772623" cy="614649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56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4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4300" y="1384300"/>
            <a:ext cx="7696199" cy="3994898"/>
            <a:chOff x="114301" y="1384300"/>
            <a:chExt cx="7696199" cy="3994898"/>
          </a:xfrm>
        </p:grpSpPr>
        <p:sp>
          <p:nvSpPr>
            <p:cNvPr id="39" name="Rectangle 38"/>
            <p:cNvSpPr/>
            <p:nvPr/>
          </p:nvSpPr>
          <p:spPr>
            <a:xfrm>
              <a:off x="4457700" y="3842753"/>
              <a:ext cx="3352800" cy="890114"/>
            </a:xfrm>
            <a:prstGeom prst="rect">
              <a:avLst/>
            </a:prstGeom>
            <a:solidFill>
              <a:srgbClr val="8EB4E3"/>
            </a:solidFill>
            <a:ln w="12700" cmpd="sng">
              <a:headEnd type="none" w="med" len="med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Gill Sans Light"/>
                </a:rPr>
                <a:t>Velox</a:t>
              </a:r>
              <a:r>
                <a:rPr lang="en-US" sz="3200" dirty="0" smtClean="0">
                  <a:solidFill>
                    <a:schemeClr val="tx1"/>
                  </a:solidFill>
                  <a:latin typeface="Gill Sans Light"/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  <a:latin typeface="Gill Sans Light"/>
                </a:rPr>
                <a:t>Model Serving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14301" y="1384300"/>
              <a:ext cx="7696199" cy="3994898"/>
              <a:chOff x="114301" y="1384300"/>
              <a:chExt cx="7696199" cy="3994898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14301" y="1384300"/>
                <a:ext cx="7696199" cy="3994898"/>
                <a:chOff x="152401" y="1371600"/>
                <a:chExt cx="8839199" cy="3994898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1143000" y="4833098"/>
                  <a:ext cx="6324599" cy="493931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3175" cmpd="sng">
                  <a:solidFill>
                    <a:schemeClr val="bg1">
                      <a:lumMod val="50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3600" dirty="0" smtClean="0">
                    <a:solidFill>
                      <a:schemeClr val="tx1"/>
                    </a:solidFill>
                    <a:latin typeface="Gill Sans Light"/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3614109" y="4720167"/>
                  <a:ext cx="165802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dirty="0" smtClean="0">
                      <a:latin typeface="Gill Sans Light"/>
                      <a:cs typeface="Gill Sans Light"/>
                    </a:rPr>
                    <a:t>Tachyon</a:t>
                  </a:r>
                </a:p>
              </p:txBody>
            </p:sp>
            <p:grpSp>
              <p:nvGrpSpPr>
                <p:cNvPr id="3" name="Group 2"/>
                <p:cNvGrpSpPr/>
                <p:nvPr/>
              </p:nvGrpSpPr>
              <p:grpSpPr>
                <a:xfrm>
                  <a:off x="152401" y="1371600"/>
                  <a:ext cx="8839199" cy="2349501"/>
                  <a:chOff x="152401" y="1371600"/>
                  <a:chExt cx="8839199" cy="2349501"/>
                </a:xfrm>
              </p:grpSpPr>
              <p:sp>
                <p:nvSpPr>
                  <p:cNvPr id="10" name="Rectangle 9"/>
                  <p:cNvSpPr/>
                  <p:nvPr/>
                </p:nvSpPr>
                <p:spPr>
                  <a:xfrm>
                    <a:off x="152401" y="2959100"/>
                    <a:ext cx="1892300" cy="762001"/>
                  </a:xfrm>
                  <a:prstGeom prst="rect">
                    <a:avLst/>
                  </a:prstGeom>
                  <a:solidFill>
                    <a:srgbClr val="8EB4E3"/>
                  </a:solidFill>
                  <a:ln w="12700" cmpd="sng">
                    <a:headEnd type="none" w="med" len="med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>
                      <a:lnSpc>
                        <a:spcPct val="70000"/>
                      </a:lnSpc>
                    </a:pPr>
                    <a:r>
                      <a:rPr lang="en-US" sz="3200" dirty="0" smtClean="0">
                        <a:solidFill>
                          <a:schemeClr val="tx1"/>
                        </a:solidFill>
                        <a:latin typeface="Gill Sans Light"/>
                      </a:rPr>
                      <a:t>Spark</a:t>
                    </a:r>
                  </a:p>
                  <a:p>
                    <a:pPr algn="ctr">
                      <a:lnSpc>
                        <a:spcPct val="70000"/>
                      </a:lnSpc>
                    </a:pPr>
                    <a:r>
                      <a:rPr lang="en-US" sz="3200" dirty="0" smtClean="0">
                        <a:solidFill>
                          <a:schemeClr val="tx1"/>
                        </a:solidFill>
                        <a:latin typeface="Gill Sans Light"/>
                      </a:rPr>
                      <a:t>Streaming</a:t>
                    </a:r>
                  </a:p>
                </p:txBody>
              </p:sp>
              <p:sp>
                <p:nvSpPr>
                  <p:cNvPr id="11" name="Rectangle 10"/>
                  <p:cNvSpPr/>
                  <p:nvPr/>
                </p:nvSpPr>
                <p:spPr>
                  <a:xfrm>
                    <a:off x="2120901" y="2959100"/>
                    <a:ext cx="2070099" cy="762001"/>
                  </a:xfrm>
                  <a:prstGeom prst="rect">
                    <a:avLst/>
                  </a:prstGeom>
                  <a:solidFill>
                    <a:srgbClr val="8EB4E3"/>
                  </a:solidFill>
                  <a:ln w="12700" cmpd="sng">
                    <a:headEnd type="none" w="med" len="med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:r>
                      <a:rPr lang="en-US" sz="3200" dirty="0" err="1" smtClean="0">
                        <a:solidFill>
                          <a:schemeClr val="tx1"/>
                        </a:solidFill>
                        <a:latin typeface="Gill Sans Light"/>
                      </a:rPr>
                      <a:t>SparkSQL</a:t>
                    </a:r>
                    <a:endParaRPr lang="en-US" sz="3200" dirty="0" smtClean="0">
                      <a:solidFill>
                        <a:schemeClr val="tx1"/>
                      </a:solidFill>
                      <a:latin typeface="Gill Sans Light"/>
                    </a:endParaRPr>
                  </a:p>
                </p:txBody>
              </p:sp>
              <p:sp>
                <p:nvSpPr>
                  <p:cNvPr id="16" name="Rectangle 15"/>
                  <p:cNvSpPr/>
                  <p:nvPr/>
                </p:nvSpPr>
                <p:spPr>
                  <a:xfrm>
                    <a:off x="896293" y="2057400"/>
                    <a:ext cx="2069226" cy="825500"/>
                  </a:xfrm>
                  <a:prstGeom prst="rect">
                    <a:avLst/>
                  </a:prstGeom>
                  <a:solidFill>
                    <a:srgbClr val="8EB4E3"/>
                  </a:solidFill>
                  <a:ln w="12700" cmpd="sng">
                    <a:headEnd type="none" w="med" len="med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:r>
                      <a:rPr lang="en-US" sz="3200" dirty="0" err="1" smtClean="0">
                        <a:solidFill>
                          <a:schemeClr val="tx1"/>
                        </a:solidFill>
                        <a:latin typeface="Gill Sans Light"/>
                      </a:rPr>
                      <a:t>BlinkDB</a:t>
                    </a:r>
                    <a:endParaRPr lang="en-US" sz="3200" dirty="0" smtClean="0">
                      <a:solidFill>
                        <a:schemeClr val="tx1"/>
                      </a:solidFill>
                      <a:latin typeface="Gill Sans Light"/>
                    </a:endParaRPr>
                  </a:p>
                </p:txBody>
              </p:sp>
              <p:sp>
                <p:nvSpPr>
                  <p:cNvPr id="18" name="Rectangle 17"/>
                  <p:cNvSpPr/>
                  <p:nvPr/>
                </p:nvSpPr>
                <p:spPr>
                  <a:xfrm flipH="1">
                    <a:off x="4267200" y="2967800"/>
                    <a:ext cx="1664577" cy="749301"/>
                  </a:xfrm>
                  <a:prstGeom prst="rect">
                    <a:avLst/>
                  </a:prstGeom>
                  <a:solidFill>
                    <a:srgbClr val="8EB4E3"/>
                  </a:solidFill>
                  <a:ln w="12700" cmpd="sng">
                    <a:headEnd type="none" w="med" len="med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rIns="0" rtlCol="0" anchor="ctr">
                    <a:noAutofit/>
                  </a:bodyPr>
                  <a:lstStyle/>
                  <a:p>
                    <a:pPr algn="ctr"/>
                    <a:r>
                      <a:rPr lang="en-US" sz="2800" dirty="0" err="1" smtClean="0">
                        <a:solidFill>
                          <a:schemeClr val="tx1"/>
                        </a:solidFill>
                        <a:latin typeface="Gill Sans Light"/>
                      </a:rPr>
                      <a:t>GraphX</a:t>
                    </a:r>
                    <a:endParaRPr lang="en-US" sz="2800" dirty="0" smtClean="0">
                      <a:solidFill>
                        <a:schemeClr val="tx1"/>
                      </a:solidFill>
                      <a:latin typeface="Gill Sans Light"/>
                    </a:endParaRPr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>
                  <a:xfrm>
                    <a:off x="6007974" y="2959100"/>
                    <a:ext cx="2983626" cy="762001"/>
                  </a:xfrm>
                  <a:prstGeom prst="rect">
                    <a:avLst/>
                  </a:prstGeom>
                  <a:solidFill>
                    <a:srgbClr val="8EB4E3"/>
                  </a:solidFill>
                  <a:ln w="12700" cmpd="sng">
                    <a:headEnd type="none" w="med" len="med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:r>
                      <a:rPr lang="en-US" sz="3200" dirty="0" err="1" smtClean="0">
                        <a:solidFill>
                          <a:schemeClr val="tx1"/>
                        </a:solidFill>
                        <a:latin typeface="Gill Sans Light"/>
                      </a:rPr>
                      <a:t>MLlib</a:t>
                    </a:r>
                    <a:endParaRPr lang="en-US" sz="3200" dirty="0" smtClean="0">
                      <a:solidFill>
                        <a:schemeClr val="tx1"/>
                      </a:solidFill>
                      <a:latin typeface="Gill Sans Light"/>
                    </a:endParaRPr>
                  </a:p>
                </p:txBody>
              </p:sp>
              <p:sp>
                <p:nvSpPr>
                  <p:cNvPr id="20" name="Rectangle 19"/>
                  <p:cNvSpPr/>
                  <p:nvPr/>
                </p:nvSpPr>
                <p:spPr>
                  <a:xfrm>
                    <a:off x="5257800" y="2057401"/>
                    <a:ext cx="1447800" cy="825500"/>
                  </a:xfrm>
                  <a:prstGeom prst="rect">
                    <a:avLst/>
                  </a:prstGeom>
                  <a:solidFill>
                    <a:srgbClr val="8EB4E3"/>
                  </a:solidFill>
                  <a:ln w="12700" cmpd="sng">
                    <a:headEnd type="none" w="med" len="med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:r>
                      <a:rPr lang="en-US" sz="3200" dirty="0" err="1" smtClean="0">
                        <a:solidFill>
                          <a:schemeClr val="tx1"/>
                        </a:solidFill>
                        <a:latin typeface="Gill Sans Light"/>
                      </a:rPr>
                      <a:t>MLBase</a:t>
                    </a:r>
                    <a:endParaRPr lang="en-US" sz="3200" dirty="0" smtClean="0">
                      <a:solidFill>
                        <a:schemeClr val="tx1"/>
                      </a:solidFill>
                      <a:latin typeface="Gill Sans Light"/>
                    </a:endParaRPr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6781800" y="2057401"/>
                    <a:ext cx="1447800" cy="825499"/>
                  </a:xfrm>
                  <a:prstGeom prst="rect">
                    <a:avLst/>
                  </a:prstGeom>
                  <a:solidFill>
                    <a:srgbClr val="8EB4E3"/>
                  </a:solidFill>
                  <a:ln w="12700" cmpd="sng">
                    <a:headEnd type="none" w="med" len="med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:r>
                      <a:rPr lang="en-US" sz="3200" dirty="0" err="1" smtClean="0">
                        <a:solidFill>
                          <a:schemeClr val="tx1"/>
                        </a:solidFill>
                        <a:latin typeface="Gill Sans Light"/>
                      </a:rPr>
                      <a:t>SparkR</a:t>
                    </a:r>
                    <a:endParaRPr lang="en-US" sz="3200" dirty="0" smtClean="0">
                      <a:solidFill>
                        <a:schemeClr val="tx1"/>
                      </a:solidFill>
                      <a:latin typeface="Gill Sans Light"/>
                    </a:endParaRPr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>
                  <a:xfrm>
                    <a:off x="152404" y="1371600"/>
                    <a:ext cx="8839196" cy="596900"/>
                  </a:xfrm>
                  <a:prstGeom prst="rect">
                    <a:avLst/>
                  </a:prstGeom>
                  <a:solidFill>
                    <a:srgbClr val="8EB4E3"/>
                  </a:solidFill>
                  <a:ln w="12700" cmpd="sng">
                    <a:headEnd type="none" w="med" len="med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:r>
                      <a:rPr lang="en-US" sz="2800" dirty="0" smtClean="0">
                        <a:solidFill>
                          <a:schemeClr val="tx1"/>
                        </a:solidFill>
                        <a:latin typeface="Gill Sans Light"/>
                      </a:rPr>
                      <a:t>Cancer Genomics</a:t>
                    </a:r>
                    <a:r>
                      <a:rPr lang="en-US" sz="2800" dirty="0">
                        <a:solidFill>
                          <a:schemeClr val="tx1"/>
                        </a:solidFill>
                        <a:latin typeface="Gill Sans Light"/>
                      </a:rPr>
                      <a:t>, Energy Debugging, </a:t>
                    </a:r>
                    <a:r>
                      <a:rPr lang="en-US" sz="2800" dirty="0" smtClean="0">
                        <a:solidFill>
                          <a:schemeClr val="tx1"/>
                        </a:solidFill>
                        <a:latin typeface="Gill Sans Light"/>
                      </a:rPr>
                      <a:t>Smart </a:t>
                    </a:r>
                    <a:r>
                      <a:rPr lang="en-US" sz="2800" dirty="0">
                        <a:solidFill>
                          <a:schemeClr val="tx1"/>
                        </a:solidFill>
                        <a:latin typeface="Gill Sans Light"/>
                      </a:rPr>
                      <a:t>Buildings</a:t>
                    </a:r>
                    <a:endParaRPr lang="en-US" sz="3200" dirty="0" smtClean="0">
                      <a:solidFill>
                        <a:schemeClr val="tx1"/>
                      </a:solidFill>
                      <a:latin typeface="Gill Sans Light"/>
                    </a:endParaRPr>
                  </a:p>
                </p:txBody>
              </p:sp>
            </p:grpSp>
          </p:grpSp>
          <p:sp>
            <p:nvSpPr>
              <p:cNvPr id="41" name="Rectangle 40"/>
              <p:cNvSpPr/>
              <p:nvPr/>
            </p:nvSpPr>
            <p:spPr>
              <a:xfrm>
                <a:off x="2667000" y="2070100"/>
                <a:ext cx="1801654" cy="825500"/>
              </a:xfrm>
              <a:prstGeom prst="rect">
                <a:avLst/>
              </a:prstGeom>
              <a:solidFill>
                <a:srgbClr val="8EB4E3"/>
              </a:solidFill>
              <a:ln w="12700" cmpd="sng">
                <a:headEnd type="none" w="med" len="med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 smtClean="0">
                    <a:solidFill>
                      <a:schemeClr val="tx1"/>
                    </a:solidFill>
                    <a:latin typeface="Gill Sans Light"/>
                  </a:rPr>
                  <a:t>Sample Clean</a:t>
                </a:r>
              </a:p>
            </p:txBody>
          </p:sp>
        </p:grpSp>
      </p:grpSp>
      <p:sp>
        <p:nvSpPr>
          <p:cNvPr id="9" name="Rectangle 8"/>
          <p:cNvSpPr/>
          <p:nvPr/>
        </p:nvSpPr>
        <p:spPr>
          <a:xfrm>
            <a:off x="114300" y="3834286"/>
            <a:ext cx="4229100" cy="890114"/>
          </a:xfrm>
          <a:prstGeom prst="rect">
            <a:avLst/>
          </a:prstGeom>
          <a:solidFill>
            <a:srgbClr val="8EB4E3"/>
          </a:solidFill>
          <a:ln w="12700" cmpd="sng"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Gill Sans Light"/>
              </a:rPr>
              <a:t>Apache Spark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Systems Research as Time Travel …</a:t>
            </a:r>
            <a:endParaRPr lang="en-US" sz="4800" dirty="0"/>
          </a:p>
        </p:txBody>
      </p:sp>
      <p:sp>
        <p:nvSpPr>
          <p:cNvPr id="17" name="TextBox 16"/>
          <p:cNvSpPr txBox="1"/>
          <p:nvPr/>
        </p:nvSpPr>
        <p:spPr>
          <a:xfrm>
            <a:off x="9690100" y="29210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304" y="4845798"/>
            <a:ext cx="7696196" cy="1219200"/>
          </a:xfrm>
          <a:prstGeom prst="rect">
            <a:avLst/>
          </a:prstGeom>
          <a:solidFill>
            <a:srgbClr val="D9D9D9"/>
          </a:solidFill>
          <a:ln w="12700" cmpd="sng"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76828" y="5418667"/>
            <a:ext cx="2204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Gill Sans Light"/>
                <a:cs typeface="Gill Sans Light"/>
              </a:rPr>
              <a:t>HDFS, S3, …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14300" y="6157017"/>
            <a:ext cx="3781754" cy="548583"/>
          </a:xfrm>
          <a:prstGeom prst="rect">
            <a:avLst/>
          </a:prstGeom>
          <a:solidFill>
            <a:srgbClr val="8EB4E3"/>
          </a:solidFill>
          <a:ln w="12700" cmpd="sng"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Gill Sans Light"/>
              </a:rPr>
              <a:t>Apache Mesos</a:t>
            </a:r>
            <a:endParaRPr lang="en-US" sz="3600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924300" y="6157017"/>
            <a:ext cx="3848100" cy="548583"/>
          </a:xfrm>
          <a:prstGeom prst="rect">
            <a:avLst/>
          </a:prstGeom>
          <a:solidFill>
            <a:srgbClr val="D9D9D9"/>
          </a:solidFill>
          <a:ln w="12700" cmpd="sng"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Gill Sans Light"/>
              </a:rPr>
              <a:t>Yarn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810500" y="6083300"/>
            <a:ext cx="1369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Gill Sans Light"/>
                <a:cs typeface="Gill Sans Light"/>
              </a:rPr>
              <a:t>Resource</a:t>
            </a:r>
          </a:p>
          <a:p>
            <a:pPr algn="ctr"/>
            <a:r>
              <a:rPr lang="en-US" sz="1800" dirty="0" smtClean="0">
                <a:latin typeface="Gill Sans Light"/>
                <a:cs typeface="Gill Sans Light"/>
              </a:rPr>
              <a:t>Virtualization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018393" y="5181600"/>
            <a:ext cx="877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Gill Sans Light"/>
                <a:cs typeface="Gill Sans Light"/>
              </a:rPr>
              <a:t>Storage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892552" y="3962400"/>
            <a:ext cx="1129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Gill Sans Light"/>
                <a:cs typeface="Gill Sans Light"/>
              </a:rPr>
              <a:t>Processing</a:t>
            </a:r>
          </a:p>
          <a:p>
            <a:pPr algn="ctr"/>
            <a:r>
              <a:rPr lang="en-US" sz="1800" dirty="0" smtClean="0">
                <a:latin typeface="Gill Sans Light"/>
                <a:cs typeface="Gill Sans Light"/>
              </a:rPr>
              <a:t>Engine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934261" y="2514600"/>
            <a:ext cx="1198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Gill Sans Light"/>
                <a:cs typeface="Gill Sans Light"/>
              </a:rPr>
              <a:t>Access and</a:t>
            </a:r>
          </a:p>
          <a:p>
            <a:pPr algn="ctr"/>
            <a:r>
              <a:rPr lang="en-US" sz="1800" dirty="0" smtClean="0">
                <a:latin typeface="Gill Sans Light"/>
                <a:cs typeface="Gill Sans Light"/>
              </a:rPr>
              <a:t>Interfaces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054328" y="1371600"/>
            <a:ext cx="961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Gill Sans Light"/>
                <a:cs typeface="Gill Sans Light"/>
              </a:rPr>
              <a:t>In-house</a:t>
            </a:r>
          </a:p>
          <a:p>
            <a:pPr algn="ctr"/>
            <a:r>
              <a:rPr lang="en-US" sz="1800" dirty="0" smtClean="0">
                <a:latin typeface="Gill Sans Light"/>
                <a:cs typeface="Gill Sans Light"/>
              </a:rPr>
              <a:t>Apps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193800" y="4845798"/>
            <a:ext cx="5506763" cy="4939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 cmpd="sng">
            <a:solidFill>
              <a:schemeClr val="bg1">
                <a:lumMod val="50000"/>
              </a:schemeClr>
            </a:solidFill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Gill Sans Light"/>
              </a:rPr>
              <a:t>Tachyon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L39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46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55174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Travel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971800"/>
            <a:ext cx="4343400" cy="914400"/>
          </a:xfrm>
        </p:spPr>
        <p:txBody>
          <a:bodyPr/>
          <a:lstStyle/>
          <a:p>
            <a:r>
              <a:rPr lang="en-US" dirty="0" smtClean="0"/>
              <a:t>It’s not just storing it, it’s what you do with the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5</a:t>
            </a:fld>
            <a:endParaRPr lang="en-US" b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066800"/>
            <a:ext cx="4343400" cy="325755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9" name="Picture 8" descr="matei-zahar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1905000" cy="19004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733800"/>
            <a:ext cx="3962400" cy="29718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114100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4300" y="1207869"/>
            <a:ext cx="7696199" cy="3994898"/>
            <a:chOff x="114301" y="1384300"/>
            <a:chExt cx="7696199" cy="3994898"/>
          </a:xfrm>
        </p:grpSpPr>
        <p:sp>
          <p:nvSpPr>
            <p:cNvPr id="39" name="Rectangle 38"/>
            <p:cNvSpPr/>
            <p:nvPr/>
          </p:nvSpPr>
          <p:spPr>
            <a:xfrm>
              <a:off x="4457700" y="3842753"/>
              <a:ext cx="3352800" cy="890114"/>
            </a:xfrm>
            <a:prstGeom prst="rect">
              <a:avLst/>
            </a:prstGeom>
            <a:solidFill>
              <a:srgbClr val="8EB4E3"/>
            </a:solidFill>
            <a:ln w="12700" cmpd="sng">
              <a:headEnd type="none" w="med" len="med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Gill Sans Light"/>
                </a:rPr>
                <a:t>Velox</a:t>
              </a:r>
              <a:r>
                <a:rPr lang="en-US" sz="3200" dirty="0" smtClean="0">
                  <a:solidFill>
                    <a:schemeClr val="tx1"/>
                  </a:solidFill>
                  <a:latin typeface="Gill Sans Light"/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  <a:latin typeface="Gill Sans Light"/>
                </a:rPr>
                <a:t>Model Serving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14301" y="1384300"/>
              <a:ext cx="7696199" cy="3994898"/>
              <a:chOff x="114301" y="1384300"/>
              <a:chExt cx="7696199" cy="3994898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14301" y="1384300"/>
                <a:ext cx="7696199" cy="3994898"/>
                <a:chOff x="152401" y="1371600"/>
                <a:chExt cx="8839199" cy="3994898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1143000" y="4833098"/>
                  <a:ext cx="6324599" cy="493931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3175" cmpd="sng">
                  <a:solidFill>
                    <a:schemeClr val="bg1">
                      <a:lumMod val="50000"/>
                    </a:schemeClr>
                  </a:solidFill>
                  <a:headEnd type="none" w="med" len="med"/>
                  <a:tailEnd type="non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endParaRPr lang="en-US" sz="3600" dirty="0" smtClean="0">
                    <a:solidFill>
                      <a:schemeClr val="tx1"/>
                    </a:solidFill>
                    <a:latin typeface="Gill Sans Light"/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3614109" y="4720167"/>
                  <a:ext cx="165802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dirty="0" smtClean="0">
                      <a:latin typeface="Gill Sans Light"/>
                      <a:cs typeface="Gill Sans Light"/>
                    </a:rPr>
                    <a:t>Tachyon</a:t>
                  </a:r>
                </a:p>
              </p:txBody>
            </p:sp>
            <p:grpSp>
              <p:nvGrpSpPr>
                <p:cNvPr id="3" name="Group 2"/>
                <p:cNvGrpSpPr/>
                <p:nvPr/>
              </p:nvGrpSpPr>
              <p:grpSpPr>
                <a:xfrm>
                  <a:off x="152401" y="1371600"/>
                  <a:ext cx="8839199" cy="2349501"/>
                  <a:chOff x="152401" y="1371600"/>
                  <a:chExt cx="8839199" cy="2349501"/>
                </a:xfrm>
              </p:grpSpPr>
              <p:sp>
                <p:nvSpPr>
                  <p:cNvPr id="10" name="Rectangle 9"/>
                  <p:cNvSpPr/>
                  <p:nvPr/>
                </p:nvSpPr>
                <p:spPr>
                  <a:xfrm>
                    <a:off x="152401" y="2959100"/>
                    <a:ext cx="1892300" cy="762001"/>
                  </a:xfrm>
                  <a:prstGeom prst="rect">
                    <a:avLst/>
                  </a:prstGeom>
                  <a:solidFill>
                    <a:srgbClr val="8EB4E3"/>
                  </a:solidFill>
                  <a:ln w="12700" cmpd="sng">
                    <a:headEnd type="none" w="med" len="med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>
                      <a:lnSpc>
                        <a:spcPct val="70000"/>
                      </a:lnSpc>
                    </a:pPr>
                    <a:r>
                      <a:rPr lang="en-US" sz="3200" dirty="0" smtClean="0">
                        <a:solidFill>
                          <a:schemeClr val="tx1"/>
                        </a:solidFill>
                        <a:latin typeface="Gill Sans Light"/>
                      </a:rPr>
                      <a:t>Spark</a:t>
                    </a:r>
                  </a:p>
                  <a:p>
                    <a:pPr algn="ctr">
                      <a:lnSpc>
                        <a:spcPct val="70000"/>
                      </a:lnSpc>
                    </a:pPr>
                    <a:r>
                      <a:rPr lang="en-US" sz="3200" dirty="0" smtClean="0">
                        <a:solidFill>
                          <a:schemeClr val="tx1"/>
                        </a:solidFill>
                        <a:latin typeface="Gill Sans Light"/>
                      </a:rPr>
                      <a:t>Streaming</a:t>
                    </a:r>
                  </a:p>
                </p:txBody>
              </p:sp>
              <p:sp>
                <p:nvSpPr>
                  <p:cNvPr id="11" name="Rectangle 10"/>
                  <p:cNvSpPr/>
                  <p:nvPr/>
                </p:nvSpPr>
                <p:spPr>
                  <a:xfrm>
                    <a:off x="2120901" y="2959100"/>
                    <a:ext cx="2070099" cy="762001"/>
                  </a:xfrm>
                  <a:prstGeom prst="rect">
                    <a:avLst/>
                  </a:prstGeom>
                  <a:solidFill>
                    <a:srgbClr val="8EB4E3"/>
                  </a:solidFill>
                  <a:ln w="12700" cmpd="sng">
                    <a:headEnd type="none" w="med" len="med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:r>
                      <a:rPr lang="en-US" sz="3200" dirty="0" err="1" smtClean="0">
                        <a:solidFill>
                          <a:schemeClr val="tx1"/>
                        </a:solidFill>
                        <a:latin typeface="Gill Sans Light"/>
                      </a:rPr>
                      <a:t>SparkSQL</a:t>
                    </a:r>
                    <a:endParaRPr lang="en-US" sz="3200" dirty="0" smtClean="0">
                      <a:solidFill>
                        <a:schemeClr val="tx1"/>
                      </a:solidFill>
                      <a:latin typeface="Gill Sans Light"/>
                    </a:endParaRPr>
                  </a:p>
                </p:txBody>
              </p:sp>
              <p:sp>
                <p:nvSpPr>
                  <p:cNvPr id="16" name="Rectangle 15"/>
                  <p:cNvSpPr/>
                  <p:nvPr/>
                </p:nvSpPr>
                <p:spPr>
                  <a:xfrm>
                    <a:off x="896293" y="2057400"/>
                    <a:ext cx="2069226" cy="825500"/>
                  </a:xfrm>
                  <a:prstGeom prst="rect">
                    <a:avLst/>
                  </a:prstGeom>
                  <a:solidFill>
                    <a:srgbClr val="8EB4E3"/>
                  </a:solidFill>
                  <a:ln w="12700" cmpd="sng">
                    <a:headEnd type="none" w="med" len="med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:r>
                      <a:rPr lang="en-US" sz="3200" dirty="0" err="1" smtClean="0">
                        <a:solidFill>
                          <a:schemeClr val="tx1"/>
                        </a:solidFill>
                        <a:latin typeface="Gill Sans Light"/>
                      </a:rPr>
                      <a:t>BlinkDB</a:t>
                    </a:r>
                    <a:endParaRPr lang="en-US" sz="3200" dirty="0" smtClean="0">
                      <a:solidFill>
                        <a:schemeClr val="tx1"/>
                      </a:solidFill>
                      <a:latin typeface="Gill Sans Light"/>
                    </a:endParaRPr>
                  </a:p>
                </p:txBody>
              </p:sp>
              <p:sp>
                <p:nvSpPr>
                  <p:cNvPr id="18" name="Rectangle 17"/>
                  <p:cNvSpPr/>
                  <p:nvPr/>
                </p:nvSpPr>
                <p:spPr>
                  <a:xfrm flipH="1">
                    <a:off x="4267200" y="2967800"/>
                    <a:ext cx="1664577" cy="749301"/>
                  </a:xfrm>
                  <a:prstGeom prst="rect">
                    <a:avLst/>
                  </a:prstGeom>
                  <a:solidFill>
                    <a:srgbClr val="8EB4E3"/>
                  </a:solidFill>
                  <a:ln w="12700" cmpd="sng">
                    <a:headEnd type="none" w="med" len="med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rIns="0" rtlCol="0" anchor="ctr">
                    <a:noAutofit/>
                  </a:bodyPr>
                  <a:lstStyle/>
                  <a:p>
                    <a:pPr algn="ctr"/>
                    <a:r>
                      <a:rPr lang="en-US" sz="2800" dirty="0" err="1" smtClean="0">
                        <a:solidFill>
                          <a:schemeClr val="tx1"/>
                        </a:solidFill>
                        <a:latin typeface="Gill Sans Light"/>
                      </a:rPr>
                      <a:t>GraphX</a:t>
                    </a:r>
                    <a:endParaRPr lang="en-US" sz="2800" dirty="0" smtClean="0">
                      <a:solidFill>
                        <a:schemeClr val="tx1"/>
                      </a:solidFill>
                      <a:latin typeface="Gill Sans Light"/>
                    </a:endParaRPr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>
                  <a:xfrm>
                    <a:off x="6007974" y="2959100"/>
                    <a:ext cx="2983626" cy="762001"/>
                  </a:xfrm>
                  <a:prstGeom prst="rect">
                    <a:avLst/>
                  </a:prstGeom>
                  <a:solidFill>
                    <a:srgbClr val="8EB4E3"/>
                  </a:solidFill>
                  <a:ln w="12700" cmpd="sng">
                    <a:headEnd type="none" w="med" len="med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:r>
                      <a:rPr lang="en-US" sz="3200" dirty="0" err="1" smtClean="0">
                        <a:solidFill>
                          <a:schemeClr val="tx1"/>
                        </a:solidFill>
                        <a:latin typeface="Gill Sans Light"/>
                      </a:rPr>
                      <a:t>MLlib</a:t>
                    </a:r>
                    <a:endParaRPr lang="en-US" sz="3200" dirty="0" smtClean="0">
                      <a:solidFill>
                        <a:schemeClr val="tx1"/>
                      </a:solidFill>
                      <a:latin typeface="Gill Sans Light"/>
                    </a:endParaRPr>
                  </a:p>
                </p:txBody>
              </p:sp>
              <p:sp>
                <p:nvSpPr>
                  <p:cNvPr id="20" name="Rectangle 19"/>
                  <p:cNvSpPr/>
                  <p:nvPr/>
                </p:nvSpPr>
                <p:spPr>
                  <a:xfrm>
                    <a:off x="5257800" y="2057401"/>
                    <a:ext cx="1447800" cy="825500"/>
                  </a:xfrm>
                  <a:prstGeom prst="rect">
                    <a:avLst/>
                  </a:prstGeom>
                  <a:solidFill>
                    <a:srgbClr val="8EB4E3"/>
                  </a:solidFill>
                  <a:ln w="12700" cmpd="sng">
                    <a:headEnd type="none" w="med" len="med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:r>
                      <a:rPr lang="en-US" sz="3200" dirty="0" err="1" smtClean="0">
                        <a:solidFill>
                          <a:schemeClr val="tx1"/>
                        </a:solidFill>
                        <a:latin typeface="Gill Sans Light"/>
                      </a:rPr>
                      <a:t>MLBase</a:t>
                    </a:r>
                    <a:endParaRPr lang="en-US" sz="3200" dirty="0" smtClean="0">
                      <a:solidFill>
                        <a:schemeClr val="tx1"/>
                      </a:solidFill>
                      <a:latin typeface="Gill Sans Light"/>
                    </a:endParaRPr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6781800" y="2057401"/>
                    <a:ext cx="1447800" cy="825499"/>
                  </a:xfrm>
                  <a:prstGeom prst="rect">
                    <a:avLst/>
                  </a:prstGeom>
                  <a:solidFill>
                    <a:srgbClr val="8EB4E3"/>
                  </a:solidFill>
                  <a:ln w="12700" cmpd="sng">
                    <a:headEnd type="none" w="med" len="med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:r>
                      <a:rPr lang="en-US" sz="3200" dirty="0" err="1" smtClean="0">
                        <a:solidFill>
                          <a:schemeClr val="tx1"/>
                        </a:solidFill>
                        <a:latin typeface="Gill Sans Light"/>
                      </a:rPr>
                      <a:t>SparkR</a:t>
                    </a:r>
                    <a:endParaRPr lang="en-US" sz="3200" dirty="0" smtClean="0">
                      <a:solidFill>
                        <a:schemeClr val="tx1"/>
                      </a:solidFill>
                      <a:latin typeface="Gill Sans Light"/>
                    </a:endParaRPr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>
                  <a:xfrm>
                    <a:off x="152404" y="1371600"/>
                    <a:ext cx="8839196" cy="596900"/>
                  </a:xfrm>
                  <a:prstGeom prst="rect">
                    <a:avLst/>
                  </a:prstGeom>
                  <a:solidFill>
                    <a:srgbClr val="8EB4E3"/>
                  </a:solidFill>
                  <a:ln w="12700" cmpd="sng">
                    <a:headEnd type="none" w="med" len="med"/>
                    <a:tailEnd type="non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:r>
                      <a:rPr lang="en-US" sz="2800" dirty="0" smtClean="0">
                        <a:solidFill>
                          <a:schemeClr val="tx1"/>
                        </a:solidFill>
                        <a:latin typeface="Gill Sans Light"/>
                      </a:rPr>
                      <a:t>Cancer Genomics</a:t>
                    </a:r>
                    <a:r>
                      <a:rPr lang="en-US" sz="2800" dirty="0">
                        <a:solidFill>
                          <a:schemeClr val="tx1"/>
                        </a:solidFill>
                        <a:latin typeface="Gill Sans Light"/>
                      </a:rPr>
                      <a:t>, Energy Debugging, </a:t>
                    </a:r>
                    <a:r>
                      <a:rPr lang="en-US" sz="2800" dirty="0" smtClean="0">
                        <a:solidFill>
                          <a:schemeClr val="tx1"/>
                        </a:solidFill>
                        <a:latin typeface="Gill Sans Light"/>
                      </a:rPr>
                      <a:t>Smart </a:t>
                    </a:r>
                    <a:r>
                      <a:rPr lang="en-US" sz="2800" dirty="0">
                        <a:solidFill>
                          <a:schemeClr val="tx1"/>
                        </a:solidFill>
                        <a:latin typeface="Gill Sans Light"/>
                      </a:rPr>
                      <a:t>Buildings</a:t>
                    </a:r>
                    <a:endParaRPr lang="en-US" sz="3200" dirty="0" smtClean="0">
                      <a:solidFill>
                        <a:schemeClr val="tx1"/>
                      </a:solidFill>
                      <a:latin typeface="Gill Sans Light"/>
                    </a:endParaRPr>
                  </a:p>
                </p:txBody>
              </p:sp>
            </p:grpSp>
          </p:grpSp>
          <p:sp>
            <p:nvSpPr>
              <p:cNvPr id="41" name="Rectangle 40"/>
              <p:cNvSpPr/>
              <p:nvPr/>
            </p:nvSpPr>
            <p:spPr>
              <a:xfrm>
                <a:off x="2667000" y="2070100"/>
                <a:ext cx="1801654" cy="825500"/>
              </a:xfrm>
              <a:prstGeom prst="rect">
                <a:avLst/>
              </a:prstGeom>
              <a:solidFill>
                <a:srgbClr val="8EB4E3"/>
              </a:solidFill>
              <a:ln w="12700" cmpd="sng">
                <a:headEnd type="none" w="med" len="med"/>
                <a:tailEnd type="non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 smtClean="0">
                    <a:solidFill>
                      <a:schemeClr val="tx1"/>
                    </a:solidFill>
                    <a:latin typeface="Gill Sans Light"/>
                  </a:rPr>
                  <a:t>Sample Clean</a:t>
                </a:r>
              </a:p>
            </p:txBody>
          </p:sp>
        </p:grpSp>
      </p:grpSp>
      <p:sp>
        <p:nvSpPr>
          <p:cNvPr id="9" name="Rectangle 8"/>
          <p:cNvSpPr/>
          <p:nvPr/>
        </p:nvSpPr>
        <p:spPr>
          <a:xfrm>
            <a:off x="114300" y="3657855"/>
            <a:ext cx="4229100" cy="890114"/>
          </a:xfrm>
          <a:prstGeom prst="rect">
            <a:avLst/>
          </a:prstGeom>
          <a:solidFill>
            <a:srgbClr val="8EB4E3"/>
          </a:solidFill>
          <a:ln w="12700" cmpd="sng"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Gill Sans Light"/>
              </a:rPr>
              <a:t>Apache Spark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B</a:t>
            </a:r>
            <a:r>
              <a:rPr lang="en-US" dirty="0" smtClean="0"/>
              <a:t>erkeley </a:t>
            </a:r>
            <a:r>
              <a:rPr lang="en-US" dirty="0" smtClean="0">
                <a:solidFill>
                  <a:srgbClr val="4F81BD"/>
                </a:solidFill>
              </a:rPr>
              <a:t>D</a:t>
            </a:r>
            <a:r>
              <a:rPr lang="en-US" dirty="0" smtClean="0"/>
              <a:t>ata </a:t>
            </a:r>
            <a:r>
              <a:rPr lang="en-US" dirty="0" smtClean="0">
                <a:solidFill>
                  <a:srgbClr val="4F81BD"/>
                </a:solidFill>
              </a:rPr>
              <a:t>A</a:t>
            </a:r>
            <a:r>
              <a:rPr lang="en-US" dirty="0" smtClean="0"/>
              <a:t>nalytics </a:t>
            </a:r>
            <a:r>
              <a:rPr lang="en-US" dirty="0" smtClean="0">
                <a:solidFill>
                  <a:srgbClr val="4F81BD"/>
                </a:solidFill>
              </a:rPr>
              <a:t>S</a:t>
            </a:r>
            <a:r>
              <a:rPr lang="en-US" dirty="0" smtClean="0"/>
              <a:t>tack</a:t>
            </a:r>
            <a:endParaRPr lang="en-US" sz="4800" dirty="0"/>
          </a:p>
        </p:txBody>
      </p:sp>
      <p:sp>
        <p:nvSpPr>
          <p:cNvPr id="17" name="TextBox 16"/>
          <p:cNvSpPr txBox="1"/>
          <p:nvPr/>
        </p:nvSpPr>
        <p:spPr>
          <a:xfrm>
            <a:off x="9690100" y="29210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4304" y="4669367"/>
            <a:ext cx="7696196" cy="1219200"/>
          </a:xfrm>
          <a:prstGeom prst="rect">
            <a:avLst/>
          </a:prstGeom>
          <a:solidFill>
            <a:srgbClr val="D9D9D9"/>
          </a:solidFill>
          <a:ln w="12700" cmpd="sng"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76828" y="5242236"/>
            <a:ext cx="2204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Gill Sans Light"/>
                <a:cs typeface="Gill Sans Light"/>
              </a:rPr>
              <a:t>HDFS, S3, …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14300" y="5980586"/>
            <a:ext cx="3781754" cy="548583"/>
          </a:xfrm>
          <a:prstGeom prst="rect">
            <a:avLst/>
          </a:prstGeom>
          <a:solidFill>
            <a:srgbClr val="8EB4E3"/>
          </a:solidFill>
          <a:ln w="12700" cmpd="sng"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Gill Sans Light"/>
              </a:rPr>
              <a:t>Apache Mesos</a:t>
            </a:r>
            <a:endParaRPr lang="en-US" sz="3600" dirty="0">
              <a:solidFill>
                <a:schemeClr val="tx1"/>
              </a:solidFill>
              <a:latin typeface="Gill Sans Ligh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924300" y="5980586"/>
            <a:ext cx="3848100" cy="548583"/>
          </a:xfrm>
          <a:prstGeom prst="rect">
            <a:avLst/>
          </a:prstGeom>
          <a:solidFill>
            <a:srgbClr val="D9D9D9"/>
          </a:solidFill>
          <a:ln w="12700" cmpd="sng"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Gill Sans Light"/>
              </a:rPr>
              <a:t>Yarn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810500" y="5906869"/>
            <a:ext cx="1369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Gill Sans Light"/>
                <a:cs typeface="Gill Sans Light"/>
              </a:rPr>
              <a:t>Resource</a:t>
            </a:r>
          </a:p>
          <a:p>
            <a:pPr algn="ctr"/>
            <a:r>
              <a:rPr lang="en-US" sz="1800" dirty="0" smtClean="0">
                <a:latin typeface="Gill Sans Light"/>
                <a:cs typeface="Gill Sans Light"/>
              </a:rPr>
              <a:t>Virtualization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018393" y="5005169"/>
            <a:ext cx="877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Gill Sans Light"/>
                <a:cs typeface="Gill Sans Light"/>
              </a:rPr>
              <a:t>Storage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892552" y="3785969"/>
            <a:ext cx="1129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Gill Sans Light"/>
                <a:cs typeface="Gill Sans Light"/>
              </a:rPr>
              <a:t>Processing</a:t>
            </a:r>
          </a:p>
          <a:p>
            <a:pPr algn="ctr"/>
            <a:r>
              <a:rPr lang="en-US" sz="1800" dirty="0" smtClean="0">
                <a:latin typeface="Gill Sans Light"/>
                <a:cs typeface="Gill Sans Light"/>
              </a:rPr>
              <a:t>Engine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934261" y="2338169"/>
            <a:ext cx="1198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Gill Sans Light"/>
                <a:cs typeface="Gill Sans Light"/>
              </a:rPr>
              <a:t>Access and</a:t>
            </a:r>
          </a:p>
          <a:p>
            <a:pPr algn="ctr"/>
            <a:r>
              <a:rPr lang="en-US" sz="1800" dirty="0" smtClean="0">
                <a:latin typeface="Gill Sans Light"/>
                <a:cs typeface="Gill Sans Light"/>
              </a:rPr>
              <a:t>Interfaces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054328" y="1195169"/>
            <a:ext cx="961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Gill Sans Light"/>
                <a:cs typeface="Gill Sans Light"/>
              </a:rPr>
              <a:t>In-house</a:t>
            </a:r>
          </a:p>
          <a:p>
            <a:pPr algn="ctr"/>
            <a:r>
              <a:rPr lang="en-US" sz="1800" dirty="0" smtClean="0">
                <a:latin typeface="Gill Sans Light"/>
                <a:cs typeface="Gill Sans Light"/>
              </a:rPr>
              <a:t>Apps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193800" y="4669367"/>
            <a:ext cx="5506763" cy="4939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 cmpd="sng">
            <a:solidFill>
              <a:schemeClr val="bg1">
                <a:lumMod val="50000"/>
              </a:schemeClr>
            </a:solidFill>
            <a:headEnd type="none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Gill Sans Light"/>
              </a:rPr>
              <a:t>Tachyon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L39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6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66699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4114800" cy="290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The Data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Deluge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35814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Billions of users connected through the net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WWW, </a:t>
            </a:r>
            <a:r>
              <a:rPr lang="en-US" dirty="0" smtClean="0">
                <a:latin typeface="Helvetica" charset="0"/>
                <a:ea typeface="ＭＳ Ｐゴシック" charset="0"/>
              </a:rPr>
              <a:t>Facebook, </a:t>
            </a:r>
            <a:r>
              <a:rPr lang="en-US" dirty="0">
                <a:latin typeface="Helvetica" charset="0"/>
                <a:ea typeface="ＭＳ Ｐゴシック" charset="0"/>
              </a:rPr>
              <a:t>twitter, cell phones, …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80% of the data on FB was produced last </a:t>
            </a:r>
            <a:r>
              <a:rPr lang="en-US" dirty="0" smtClean="0">
                <a:latin typeface="Helvetica" charset="0"/>
                <a:ea typeface="ＭＳ Ｐゴシック" charset="0"/>
              </a:rPr>
              <a:t>year</a:t>
            </a:r>
          </a:p>
          <a:p>
            <a:r>
              <a:rPr lang="en-US" dirty="0" smtClean="0">
                <a:latin typeface="Helvetica" charset="0"/>
                <a:ea typeface="ＭＳ Ｐゴシック" charset="0"/>
              </a:rPr>
              <a:t>Clock Rates stalled</a:t>
            </a:r>
            <a:endParaRPr lang="en-US" dirty="0">
              <a:latin typeface="Helvetica" charset="0"/>
              <a:ea typeface="ＭＳ Ｐゴシック" charset="0"/>
            </a:endParaRP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Storage getting cheaper</a:t>
            </a:r>
          </a:p>
          <a:p>
            <a:pPr lvl="1"/>
            <a:r>
              <a:rPr lang="en-US" dirty="0">
                <a:latin typeface="Helvetica" charset="0"/>
                <a:ea typeface="ＭＳ Ｐゴシック" charset="0"/>
              </a:rPr>
              <a:t>Store more data!</a:t>
            </a:r>
          </a:p>
          <a:p>
            <a:pPr lvl="1"/>
            <a:endParaRPr lang="en-US" dirty="0">
              <a:latin typeface="Helvetica" charset="0"/>
              <a:ea typeface="ＭＳ Ｐゴシック" charset="0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76399"/>
            <a:ext cx="3498283" cy="193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33800"/>
            <a:ext cx="2947987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7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4092903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Helvetica" charset="0"/>
              </a:rPr>
              <a:t>Data Grows Faster than Moore’s Law</a:t>
            </a:r>
          </a:p>
        </p:txBody>
      </p:sp>
      <p:pic>
        <p:nvPicPr>
          <p:cNvPr id="921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66800"/>
            <a:ext cx="2544763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8" y="2590800"/>
            <a:ext cx="264001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2438400" y="1295400"/>
            <a:ext cx="2322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Helvetica" charset="0"/>
                <a:cs typeface="Helvetica" charset="0"/>
              </a:rPr>
              <a:t>Projected Growth</a:t>
            </a:r>
          </a:p>
        </p:txBody>
      </p:sp>
      <p:sp>
        <p:nvSpPr>
          <p:cNvPr id="9222" name="TextBox 7"/>
          <p:cNvSpPr txBox="1">
            <a:spLocks noChangeArrowheads="1"/>
          </p:cNvSpPr>
          <p:nvPr/>
        </p:nvSpPr>
        <p:spPr bwMode="auto">
          <a:xfrm rot="-5400000">
            <a:off x="-1039812" y="2716213"/>
            <a:ext cx="247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Helvetica" charset="0"/>
                <a:cs typeface="Helvetica" charset="0"/>
              </a:rPr>
              <a:t>Increase over 2010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897797779"/>
              </p:ext>
            </p:extLst>
          </p:nvPr>
        </p:nvGraphicFramePr>
        <p:xfrm>
          <a:off x="381000" y="1143000"/>
          <a:ext cx="68580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8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94214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534400" cy="990600"/>
          </a:xfrm>
        </p:spPr>
        <p:txBody>
          <a:bodyPr/>
          <a:lstStyle/>
          <a:p>
            <a:r>
              <a:rPr lang="en-US" dirty="0" smtClean="0"/>
              <a:t>Complex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6781800" cy="4495800"/>
          </a:xfrm>
        </p:spPr>
        <p:txBody>
          <a:bodyPr/>
          <a:lstStyle/>
          <a:p>
            <a:r>
              <a:rPr lang="en-US" b="1" dirty="0" smtClean="0">
                <a:cs typeface="Corbel"/>
              </a:rPr>
              <a:t>Hard</a:t>
            </a:r>
            <a:r>
              <a:rPr lang="en-US" dirty="0" smtClean="0">
                <a:cs typeface="Corbel"/>
              </a:rPr>
              <a:t> questions</a:t>
            </a:r>
            <a:endParaRPr lang="en-US" dirty="0">
              <a:cs typeface="Corbel"/>
            </a:endParaRPr>
          </a:p>
          <a:p>
            <a:pPr lvl="1">
              <a:lnSpc>
                <a:spcPct val="110000"/>
              </a:lnSpc>
            </a:pPr>
            <a:r>
              <a:rPr lang="en-US" dirty="0" smtClean="0"/>
              <a:t>What is the impact on traffic and home prices of building a new ramp?</a:t>
            </a:r>
            <a:endParaRPr lang="en-US" dirty="0" smtClean="0">
              <a:cs typeface="Corbel"/>
            </a:endParaRPr>
          </a:p>
          <a:p>
            <a:r>
              <a:rPr lang="en-US" dirty="0" smtClean="0">
                <a:cs typeface="Corbel"/>
              </a:rPr>
              <a:t>Detect </a:t>
            </a:r>
            <a:r>
              <a:rPr lang="en-US" b="1" dirty="0" smtClean="0">
                <a:cs typeface="Corbel"/>
              </a:rPr>
              <a:t>real-time </a:t>
            </a:r>
            <a:r>
              <a:rPr lang="en-US" dirty="0" smtClean="0">
                <a:cs typeface="Corbel"/>
              </a:rPr>
              <a:t>events</a:t>
            </a:r>
          </a:p>
          <a:p>
            <a:pPr lvl="1"/>
            <a:r>
              <a:rPr lang="en-US" dirty="0"/>
              <a:t>Is there a cyber attack going on</a:t>
            </a:r>
            <a:r>
              <a:rPr lang="en-US" dirty="0" smtClean="0"/>
              <a:t>?</a:t>
            </a:r>
            <a:endParaRPr lang="en-US" dirty="0" smtClean="0">
              <a:cs typeface="Corbel"/>
            </a:endParaRPr>
          </a:p>
          <a:p>
            <a:r>
              <a:rPr lang="en-US" b="1" dirty="0" smtClean="0">
                <a:cs typeface="Corbel"/>
              </a:rPr>
              <a:t>Open</a:t>
            </a:r>
            <a:r>
              <a:rPr lang="en-US" b="1" dirty="0">
                <a:cs typeface="Corbel"/>
              </a:rPr>
              <a:t>-ended </a:t>
            </a:r>
            <a:r>
              <a:rPr lang="en-US" dirty="0" smtClean="0">
                <a:cs typeface="Corbel"/>
              </a:rPr>
              <a:t>questions </a:t>
            </a:r>
            <a:endParaRPr lang="en-US" dirty="0">
              <a:cs typeface="Corbel"/>
            </a:endParaRPr>
          </a:p>
          <a:p>
            <a:pPr lvl="1"/>
            <a:r>
              <a:rPr lang="en-US" dirty="0">
                <a:cs typeface="Corbel"/>
              </a:rPr>
              <a:t>H</a:t>
            </a:r>
            <a:r>
              <a:rPr lang="en-US" dirty="0" smtClean="0">
                <a:cs typeface="Corbel"/>
              </a:rPr>
              <a:t>ow </a:t>
            </a:r>
            <a:r>
              <a:rPr lang="en-US" dirty="0">
                <a:cs typeface="Corbel"/>
              </a:rPr>
              <a:t>many </a:t>
            </a:r>
            <a:r>
              <a:rPr lang="en-US" dirty="0" smtClean="0">
                <a:cs typeface="Corbel"/>
              </a:rPr>
              <a:t>supernovae happened last year?</a:t>
            </a:r>
            <a:endParaRPr lang="en-US" dirty="0">
              <a:cs typeface="Corbe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4876800"/>
            <a:ext cx="1842654" cy="1621536"/>
          </a:xfrm>
          <a:prstGeom prst="rect">
            <a:avLst/>
          </a:prstGeom>
        </p:spPr>
      </p:pic>
      <p:pic>
        <p:nvPicPr>
          <p:cNvPr id="8" name="Picture 7" descr="Screen Shot 2011-11-29 at 8.52.2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1524000"/>
            <a:ext cx="2322132" cy="15752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3150664"/>
            <a:ext cx="2322132" cy="16499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9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906307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s162-fa14">
  <a:themeElements>
    <a:clrScheme name="Light 1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sample-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-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-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-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-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-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-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-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919191"/>
    </a:lt2>
    <a:accent1>
      <a:srgbClr val="618FFD"/>
    </a:accent1>
    <a:accent2>
      <a:srgbClr val="00AE00"/>
    </a:accent2>
    <a:accent3>
      <a:srgbClr val="FFFFFF"/>
    </a:accent3>
    <a:accent4>
      <a:srgbClr val="000000"/>
    </a:accent4>
    <a:accent5>
      <a:srgbClr val="B7C6FE"/>
    </a:accent5>
    <a:accent6>
      <a:srgbClr val="009D00"/>
    </a:accent6>
    <a:hlink>
      <a:srgbClr val="FC0128"/>
    </a:hlink>
    <a:folHlink>
      <a:srgbClr val="CECECE"/>
    </a:folHlink>
  </a:clrScheme>
  <a:fontScheme name="Office">
    <a:majorFont>
      <a:latin typeface="Comic Sans MS"/>
      <a:ea typeface=""/>
      <a:cs typeface=""/>
    </a:majorFont>
    <a:minorFont>
      <a:latin typeface="Comic Sans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cs162-fa14.potx</Template>
  <TotalTime>20162</TotalTime>
  <Pages>12</Pages>
  <Words>2395</Words>
  <Application>Microsoft Macintosh PowerPoint</Application>
  <PresentationFormat>Letter Paper (8.5x11 in)</PresentationFormat>
  <Paragraphs>525</Paragraphs>
  <Slides>46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cs162-fa14</vt:lpstr>
      <vt:lpstr>Operating Systems and The Cloud, Part II: Search =&gt; Cluster Apps =&gt; Scalable Machine Learning</vt:lpstr>
      <vt:lpstr>The Data Center as a System</vt:lpstr>
      <vt:lpstr>Research …</vt:lpstr>
      <vt:lpstr>The Data Center as a System</vt:lpstr>
      <vt:lpstr>Time Travel</vt:lpstr>
      <vt:lpstr>Berkeley Data Analytics Stack</vt:lpstr>
      <vt:lpstr>The Data Deluge</vt:lpstr>
      <vt:lpstr>Data Grows Faster than Moore’s Law</vt:lpstr>
      <vt:lpstr>Complex Questions</vt:lpstr>
      <vt:lpstr>MapReduce Pros</vt:lpstr>
      <vt:lpstr>HDFS – distributed file system</vt:lpstr>
      <vt:lpstr>MapReduce</vt:lpstr>
      <vt:lpstr>Word-Count using MapReduce</vt:lpstr>
      <vt:lpstr>General MapReduce Formulation</vt:lpstr>
      <vt:lpstr>MapReduce Logical Execution</vt:lpstr>
      <vt:lpstr>MapReduce Parallel Execution</vt:lpstr>
      <vt:lpstr>MapReduce Parallelization: Pipelining</vt:lpstr>
      <vt:lpstr>MR Runtime Execution Example</vt:lpstr>
      <vt:lpstr>MR Runtime (1 of 9)</vt:lpstr>
      <vt:lpstr>MR Runtime (2 of 9)</vt:lpstr>
      <vt:lpstr>MR Runtime (3 of 9)</vt:lpstr>
      <vt:lpstr>MR Runtime (4 of 9)</vt:lpstr>
      <vt:lpstr>MR Runtime (5 of 9)</vt:lpstr>
      <vt:lpstr>MR Runtime (6 of 9)</vt:lpstr>
      <vt:lpstr>MR Runtime (7 of 9)</vt:lpstr>
      <vt:lpstr>MR Runtime (8 of 9)</vt:lpstr>
      <vt:lpstr>MR Runtime (9 of 9)</vt:lpstr>
      <vt:lpstr>Fault Tolerance vis re-execution</vt:lpstr>
      <vt:lpstr>Admin</vt:lpstr>
      <vt:lpstr>MapReduce Cons</vt:lpstr>
      <vt:lpstr>Big Data Ecosystem Evolution</vt:lpstr>
      <vt:lpstr>AMPLab Unification Philosophy</vt:lpstr>
      <vt:lpstr>UCB / Apache Spark Motivation</vt:lpstr>
      <vt:lpstr>Spark Motivation</vt:lpstr>
      <vt:lpstr>Examples</vt:lpstr>
      <vt:lpstr>Berkeley Data Analytics Stack (open source software)</vt:lpstr>
      <vt:lpstr>PowerPoint Presentation</vt:lpstr>
      <vt:lpstr>Iteration in Map-Reduce</vt:lpstr>
      <vt:lpstr>Cost of Iteration in Map-Reduce</vt:lpstr>
      <vt:lpstr>Cost of Iteration in Map-Reduce</vt:lpstr>
      <vt:lpstr>Dataflow View</vt:lpstr>
      <vt:lpstr>Memory Opt. Dataflow</vt:lpstr>
      <vt:lpstr>Memory Opt. Dataflow View</vt:lpstr>
      <vt:lpstr>Resilient Distributed Datasets (RDDs)</vt:lpstr>
      <vt:lpstr>Fault Tolerance with RDDs</vt:lpstr>
      <vt:lpstr>Systems Research as Time Travel …</vt:lpstr>
    </vt:vector>
  </TitlesOfParts>
  <Company>University of California,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Dust and TinyOS:  Hardware and Software for Network Sensors  - the software part –</dc:title>
  <dc:subject/>
  <dc:creator>David E. Culler</dc:creator>
  <cp:keywords/>
  <dc:description/>
  <cp:lastModifiedBy>David Culler</cp:lastModifiedBy>
  <cp:revision>580</cp:revision>
  <cp:lastPrinted>1601-01-01T00:00:00Z</cp:lastPrinted>
  <dcterms:created xsi:type="dcterms:W3CDTF">2009-09-09T21:17:00Z</dcterms:created>
  <dcterms:modified xsi:type="dcterms:W3CDTF">2014-12-03T17:55:21Z</dcterms:modified>
</cp:coreProperties>
</file>