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0" r:id="rId3"/>
    <p:sldId id="373" r:id="rId4"/>
    <p:sldId id="374" r:id="rId5"/>
    <p:sldId id="352" r:id="rId6"/>
    <p:sldId id="351" r:id="rId7"/>
    <p:sldId id="358" r:id="rId8"/>
    <p:sldId id="359" r:id="rId9"/>
    <p:sldId id="353" r:id="rId10"/>
    <p:sldId id="357" r:id="rId11"/>
    <p:sldId id="354" r:id="rId12"/>
    <p:sldId id="355" r:id="rId13"/>
    <p:sldId id="356" r:id="rId14"/>
    <p:sldId id="340" r:id="rId15"/>
    <p:sldId id="341" r:id="rId16"/>
    <p:sldId id="342" r:id="rId17"/>
    <p:sldId id="343" r:id="rId18"/>
    <p:sldId id="360" r:id="rId19"/>
    <p:sldId id="330" r:id="rId20"/>
    <p:sldId id="332" r:id="rId21"/>
    <p:sldId id="333" r:id="rId22"/>
    <p:sldId id="334" r:id="rId23"/>
    <p:sldId id="335" r:id="rId24"/>
    <p:sldId id="336" r:id="rId25"/>
    <p:sldId id="337" r:id="rId26"/>
    <p:sldId id="344" r:id="rId27"/>
    <p:sldId id="345" r:id="rId28"/>
    <p:sldId id="346" r:id="rId29"/>
    <p:sldId id="347" r:id="rId30"/>
    <p:sldId id="349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370" r:id="rId41"/>
    <p:sldId id="371" r:id="rId42"/>
    <p:sldId id="372" r:id="rId43"/>
    <p:sldId id="375" r:id="rId44"/>
    <p:sldId id="376" r:id="rId45"/>
    <p:sldId id="377" r:id="rId46"/>
  </p:sldIdLst>
  <p:sldSz cx="9144000" cy="6858000" type="letter"/>
  <p:notesSz cx="69977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E683"/>
    <a:srgbClr val="BCB667"/>
    <a:srgbClr val="55FC02"/>
    <a:srgbClr val="FBBA03"/>
    <a:srgbClr val="0332B7"/>
    <a:srgbClr val="000000"/>
    <a:srgbClr val="FF6666"/>
    <a:srgbClr val="CC3333"/>
    <a:srgbClr val="CC9966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854" autoAdjust="0"/>
  </p:normalViewPr>
  <p:slideViewPr>
    <p:cSldViewPr>
      <p:cViewPr varScale="1">
        <p:scale>
          <a:sx n="75" d="100"/>
          <a:sy n="75" d="100"/>
        </p:scale>
        <p:origin x="-1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6"/>
    </p:cViewPr>
  </p:sorterViewPr>
  <p:notesViewPr>
    <p:cSldViewPr>
      <p:cViewPr>
        <p:scale>
          <a:sx n="66" d="100"/>
          <a:sy n="66" d="100"/>
        </p:scale>
        <p:origin x="-1722" y="-210"/>
      </p:cViewPr>
      <p:guideLst>
        <p:guide orient="horz" pos="2896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2225"/>
            <a:ext cx="30400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t" anchorCtr="0" compatLnSpc="1">
            <a:prstTxWarp prst="textNoShape">
              <a:avLst/>
            </a:prstTxWarp>
          </a:bodyPr>
          <a:lstStyle>
            <a:lvl1pPr defTabSz="823913">
              <a:defRPr sz="9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3038" y="22225"/>
            <a:ext cx="30384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t" anchorCtr="0" compatLnSpc="1">
            <a:prstTxWarp prst="textNoShape">
              <a:avLst/>
            </a:prstTxWarp>
          </a:bodyPr>
          <a:lstStyle>
            <a:lvl1pPr algn="r" defTabSz="823913">
              <a:defRPr sz="9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8763000"/>
            <a:ext cx="30400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b" anchorCtr="0" compatLnSpc="1">
            <a:prstTxWarp prst="textNoShape">
              <a:avLst/>
            </a:prstTxWarp>
          </a:bodyPr>
          <a:lstStyle>
            <a:lvl1pPr defTabSz="823913">
              <a:defRPr sz="9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3038" y="8763000"/>
            <a:ext cx="30384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b" anchorCtr="0" compatLnSpc="1">
            <a:prstTxWarp prst="textNoShape">
              <a:avLst/>
            </a:prstTxWarp>
          </a:bodyPr>
          <a:lstStyle>
            <a:lvl1pPr algn="r" defTabSz="823913">
              <a:defRPr sz="900" i="1"/>
            </a:lvl1pPr>
          </a:lstStyle>
          <a:p>
            <a:pPr>
              <a:defRPr/>
            </a:pPr>
            <a:fld id="{5D842B50-2395-AF47-9853-6C85347CE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10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2225"/>
            <a:ext cx="30400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t" anchorCtr="0" compatLnSpc="1">
            <a:prstTxWarp prst="textNoShape">
              <a:avLst/>
            </a:prstTxWarp>
          </a:bodyPr>
          <a:lstStyle>
            <a:lvl1pPr defTabSz="823913">
              <a:defRPr sz="9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3038" y="22225"/>
            <a:ext cx="30384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t" anchorCtr="0" compatLnSpc="1">
            <a:prstTxWarp prst="textNoShape">
              <a:avLst/>
            </a:prstTxWarp>
          </a:bodyPr>
          <a:lstStyle>
            <a:lvl1pPr algn="r" defTabSz="823913">
              <a:defRPr sz="9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8763000"/>
            <a:ext cx="30400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b" anchorCtr="0" compatLnSpc="1">
            <a:prstTxWarp prst="textNoShape">
              <a:avLst/>
            </a:prstTxWarp>
          </a:bodyPr>
          <a:lstStyle>
            <a:lvl1pPr defTabSz="823913">
              <a:defRPr sz="9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3038" y="8763000"/>
            <a:ext cx="30384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b" anchorCtr="0" compatLnSpc="1">
            <a:prstTxWarp prst="textNoShape">
              <a:avLst/>
            </a:prstTxWarp>
          </a:bodyPr>
          <a:lstStyle>
            <a:lvl1pPr algn="r" defTabSz="823913">
              <a:defRPr sz="900" i="1">
                <a:latin typeface="Times New Roman" charset="0"/>
              </a:defRPr>
            </a:lvl1pPr>
          </a:lstStyle>
          <a:p>
            <a:pPr>
              <a:defRPr/>
            </a:pPr>
            <a:fld id="{7DAEA246-AA45-9741-BAF0-58C69264C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122613" y="8761413"/>
            <a:ext cx="7524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22" tIns="44310" rIns="88622" bIns="44310">
            <a:spAutoFit/>
          </a:bodyPr>
          <a:lstStyle/>
          <a:p>
            <a:pPr algn="ctr" defTabSz="876300">
              <a:lnSpc>
                <a:spcPct val="90000"/>
              </a:lnSpc>
            </a:pPr>
            <a:r>
              <a:rPr lang="en-US" sz="1200"/>
              <a:t>Page </a:t>
            </a:r>
            <a:fld id="{C7046C59-8902-C545-AA0A-0F8828FEF2D6}" type="slidenum">
              <a:rPr lang="en-US" sz="1200"/>
              <a:pPr algn="ctr" defTabSz="87630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57325" y="882650"/>
            <a:ext cx="4083050" cy="3062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67213"/>
            <a:ext cx="51308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5740" rIns="92910" bIns="4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8665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DF7928-D1E0-C947-A399-519A47F33460}" type="slidenum">
              <a:rPr lang="en-US" sz="900">
                <a:latin typeface="Times New Roman" charset="0"/>
              </a:rPr>
              <a:pPr/>
              <a:t>1</a:t>
            </a:fld>
            <a:endParaRPr lang="en-US" sz="90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FD188E51-71DD-914A-8745-40E2AF639386}" type="slidenum">
              <a:rPr lang="en-US">
                <a:latin typeface="Times New Roman" charset="0"/>
                <a:ea typeface="MS PGothic" charset="0"/>
                <a:cs typeface="MS PGothic" charset="0"/>
              </a:rPr>
              <a:pPr eaLnBrk="1" hangingPunct="1"/>
              <a:t>12</a:t>
            </a:fld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FC0078C1-87EB-E94B-955D-B1D0B065134F}" type="slidenum">
              <a:rPr lang="en-US">
                <a:ea typeface="MS PGothic" charset="0"/>
                <a:cs typeface="MS PGothic" charset="0"/>
              </a:rPr>
              <a:pPr eaLnBrk="1" hangingPunct="1"/>
              <a:t>13</a:t>
            </a:fld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73A97D83-0C44-914D-A2E5-AFCD3C2FDBC3}" type="slidenum">
              <a:rPr lang="en-US">
                <a:ea typeface="MS PGothic" charset="0"/>
                <a:cs typeface="MS PGothic" charset="0"/>
              </a:rPr>
              <a:pPr eaLnBrk="1" hangingPunct="1"/>
              <a:t>5</a:t>
            </a:fld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698500"/>
            <a:ext cx="4586287" cy="3440113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408" y="4367930"/>
            <a:ext cx="5133729" cy="413446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34108891-6663-574B-89B7-1B6F83FE87E5}" type="slidenum">
              <a:rPr lang="en-US">
                <a:latin typeface="Times New Roman" charset="0"/>
                <a:ea typeface="MS PGothic" charset="0"/>
                <a:cs typeface="MS PGothic" charset="0"/>
              </a:rPr>
              <a:pPr eaLnBrk="1" hangingPunct="1"/>
              <a:t>6</a:t>
            </a:fld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FEE1B62B-F3EF-9544-A63D-E427854E6327}" type="slidenum">
              <a:rPr lang="en-US">
                <a:ea typeface="MS PGothic" charset="0"/>
                <a:cs typeface="MS PGothic" charset="0"/>
              </a:rPr>
              <a:pPr eaLnBrk="1" hangingPunct="1"/>
              <a:t>7</a:t>
            </a:fld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87634FC4-3082-D148-BE67-EC7AFDD44021}" type="slidenum">
              <a:rPr lang="en-US">
                <a:ea typeface="MS PGothic" charset="0"/>
                <a:cs typeface="MS PGothic" charset="0"/>
              </a:rPr>
              <a:pPr eaLnBrk="1" hangingPunct="1"/>
              <a:t>8</a:t>
            </a:fld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A2444234-2C02-2B46-82BB-A1A22B560F52}" type="slidenum">
              <a:rPr lang="en-US">
                <a:ea typeface="MS PGothic" charset="0"/>
                <a:cs typeface="MS PGothic" charset="0"/>
              </a:rPr>
              <a:pPr eaLnBrk="1" hangingPunct="1"/>
              <a:t>9</a:t>
            </a:fld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63975" y="8733864"/>
            <a:ext cx="3032568" cy="4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A8CF0D59-4F1B-2E4E-9F8B-24228841979E}" type="slidenum">
              <a:rPr lang="en-US">
                <a:ea typeface="MS PGothic" charset="0"/>
                <a:cs typeface="MS PGothic" charset="0"/>
              </a:rPr>
              <a:pPr eaLnBrk="1" hangingPunct="1"/>
              <a:t>11</a:t>
            </a:fld>
            <a:endParaRPr lang="en-US">
              <a:ea typeface="MS PGothic" charset="0"/>
              <a:cs typeface="MS PGothic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93738" y="1219200"/>
            <a:ext cx="76517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8" descr="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153400" y="0"/>
            <a:ext cx="9906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56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556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81750"/>
            <a:ext cx="1295400" cy="476250"/>
          </a:xfr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81750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381750"/>
            <a:ext cx="1066800" cy="476250"/>
          </a:xfrm>
        </p:spPr>
        <p:txBody>
          <a:bodyPr/>
          <a:lstStyle>
            <a:lvl1pPr>
              <a:defRPr>
                <a:solidFill>
                  <a:srgbClr val="FBBA03"/>
                </a:solidFill>
              </a:defRPr>
            </a:lvl1pPr>
          </a:lstStyle>
          <a:p>
            <a:pPr>
              <a:defRPr/>
            </a:pPr>
            <a:fld id="{05CF57E6-57DB-4E49-BFE1-65C6AAA70004}" type="slidenum">
              <a:rPr lang="en-US"/>
              <a:pPr>
                <a:defRPr/>
              </a:pPr>
              <a:t>‹#›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4938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FE72-0B9D-1A4F-A842-F00C4E8F7C72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95450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4121-BA6C-AD43-82C2-DF1F24FE5D9C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6555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3FF5-B387-3C46-9528-A4DAEFDDAA2C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97213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38600" cy="4465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465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4DE28-9F3A-8740-A959-B54BC5F77339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00279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8F822-60CA-A14C-842C-369E58A037BB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67083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41FA0-C480-6843-BD2D-6F0C14B57B49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95036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19240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197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5171-0207-EE4C-95BF-097AF0A57BE6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81346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733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066800"/>
            <a:ext cx="3733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3771900"/>
            <a:ext cx="3733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2EAA-4308-6D4B-B317-3B7A4B81A0EA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39166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1142999"/>
            <a:ext cx="7391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5C81-C980-EF45-BF17-2B49AE30DF4D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83689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FF9900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114FFB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 dirty="0"/>
          </a:p>
        </p:txBody>
      </p:sp>
      <p:sp>
        <p:nvSpPr>
          <p:cNvPr id="4546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99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D5790EB-F35A-0640-B4F7-A0244B6CFC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6962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620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93738" y="914400"/>
            <a:ext cx="76517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8" descr="fron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3" r:id="rId4"/>
    <p:sldLayoutId id="2147483994" r:id="rId5"/>
    <p:sldLayoutId id="2147483995" r:id="rId6"/>
    <p:sldLayoutId id="2147483999" r:id="rId7"/>
    <p:sldLayoutId id="2147484000" r:id="rId8"/>
    <p:sldLayoutId id="2147483997" r:id="rId9"/>
    <p:sldLayoutId id="2147483998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png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End2End Design – The Internet Architecture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610600" cy="1752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CS162 – Operating Systems and Systems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Programming</a:t>
            </a:r>
          </a:p>
          <a:p>
            <a:r>
              <a:rPr lang="hu-HU" b="0" dirty="0">
                <a:latin typeface="Arial" charset="0"/>
                <a:ea typeface="ＭＳ Ｐゴシック" charset="0"/>
                <a:cs typeface="ＭＳ Ｐゴシック" charset="0"/>
              </a:rPr>
              <a:t>http://cs162.eecs.berkeley.edu/</a:t>
            </a:r>
            <a:endParaRPr lang="en-US" b="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32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b="0" dirty="0" smtClean="0">
                <a:latin typeface="Arial" charset="0"/>
                <a:ea typeface="ＭＳ Ｐゴシック" charset="0"/>
                <a:cs typeface="ＭＳ Ｐゴシック" charset="0"/>
              </a:rPr>
              <a:t>Nov </a:t>
            </a:r>
            <a:r>
              <a:rPr lang="en-US" b="0" dirty="0" smtClean="0">
                <a:latin typeface="Arial" charset="0"/>
                <a:ea typeface="ＭＳ Ｐゴシック" charset="0"/>
                <a:cs typeface="ＭＳ Ｐゴシック" charset="0"/>
              </a:rPr>
              <a:t>12, </a:t>
            </a:r>
            <a:r>
              <a:rPr lang="en-US" b="0" dirty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200" y="5638800"/>
            <a:ext cx="2362200" cy="1200329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Read: end-2-end</a:t>
            </a:r>
          </a:p>
          <a:p>
            <a:r>
              <a:rPr lang="en-US" dirty="0" smtClean="0"/>
              <a:t>HW 5: Due </a:t>
            </a:r>
            <a:r>
              <a:rPr lang="en-US" dirty="0" smtClean="0"/>
              <a:t>today</a:t>
            </a:r>
            <a:endParaRPr lang="en-US" dirty="0" smtClean="0"/>
          </a:p>
          <a:p>
            <a:r>
              <a:rPr lang="en-US" dirty="0" smtClean="0"/>
              <a:t>Mid 2: 11/14</a:t>
            </a:r>
          </a:p>
          <a:p>
            <a:r>
              <a:rPr lang="en-US" dirty="0" err="1" smtClean="0"/>
              <a:t>Proj</a:t>
            </a:r>
            <a:r>
              <a:rPr lang="en-US" dirty="0" smtClean="0"/>
              <a:t> 3: due 12/8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27354" y="152400"/>
            <a:ext cx="7696200" cy="7366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  <a:cs typeface="MS PGothic" charset="0"/>
              </a:rPr>
              <a:t>Layering: Packets in Envelopes</a:t>
            </a:r>
            <a:endParaRPr lang="en-US" dirty="0">
              <a:latin typeface="Helvetica" charset="0"/>
              <a:ea typeface="MS PGothic" charset="0"/>
              <a:cs typeface="MS PGothic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5486400"/>
            <a:ext cx="9144000" cy="762000"/>
            <a:chOff x="0" y="5486400"/>
            <a:chExt cx="9144000" cy="76200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1447800" y="5638800"/>
              <a:ext cx="2743200" cy="5334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pitchFamily="1" charset="-128"/>
                <a:cs typeface="Helvetica"/>
              </a:endParaRPr>
            </a:p>
          </p:txBody>
        </p:sp>
        <p:sp>
          <p:nvSpPr>
            <p:cNvPr id="47" name="TextBox 2"/>
            <p:cNvSpPr txBox="1">
              <a:spLocks noChangeArrowheads="1"/>
            </p:cNvSpPr>
            <p:nvPr/>
          </p:nvSpPr>
          <p:spPr bwMode="auto">
            <a:xfrm>
              <a:off x="1447800" y="5715000"/>
              <a:ext cx="2698750" cy="40005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2000" b="0" smtClean="0">
                  <a:latin typeface="Helvetica" charset="0"/>
                  <a:cs typeface="Helvetica" charset="0"/>
                </a:rPr>
                <a:t>101010100110101110</a:t>
              </a: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0" y="5486400"/>
              <a:ext cx="1295400" cy="762000"/>
            </a:xfrm>
            <a:prstGeom prst="rect">
              <a:avLst/>
            </a:prstGeom>
            <a:solidFill>
              <a:srgbClr val="BDBDBD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ea typeface="ＭＳ Ｐゴシック" pitchFamily="1" charset="-128"/>
                  <a:cs typeface="Helvetica"/>
                </a:rPr>
                <a:t>Physical Layer </a:t>
              </a: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7848600" y="5486400"/>
              <a:ext cx="1295400" cy="762000"/>
            </a:xfrm>
            <a:prstGeom prst="rect">
              <a:avLst/>
            </a:prstGeom>
            <a:solidFill>
              <a:srgbClr val="BDBDBD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ea typeface="ＭＳ Ｐゴシック" pitchFamily="1" charset="-128"/>
                  <a:cs typeface="Helvetica"/>
                </a:rPr>
                <a:t>Physical Layer 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4953000" y="5638800"/>
              <a:ext cx="2743200" cy="5334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600" b="0" dirty="0">
                <a:latin typeface="Helvetica"/>
                <a:ea typeface="ＭＳ Ｐゴシック" pitchFamily="1" charset="-128"/>
                <a:cs typeface="Helvetica"/>
              </a:endParaRPr>
            </a:p>
          </p:txBody>
        </p:sp>
        <p:sp>
          <p:nvSpPr>
            <p:cNvPr id="76" name="TextBox 2"/>
            <p:cNvSpPr txBox="1">
              <a:spLocks noChangeArrowheads="1"/>
            </p:cNvSpPr>
            <p:nvPr/>
          </p:nvSpPr>
          <p:spPr bwMode="auto">
            <a:xfrm>
              <a:off x="4953000" y="5715000"/>
              <a:ext cx="2698750" cy="40005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2000" b="0" smtClean="0">
                  <a:latin typeface="Helvetica" charset="0"/>
                  <a:cs typeface="Helvetica" charset="0"/>
                </a:rPr>
                <a:t>101010100110101110</a:t>
              </a:r>
            </a:p>
          </p:txBody>
        </p:sp>
        <p:cxnSp>
          <p:nvCxnSpPr>
            <p:cNvPr id="12321" name="Straight Arrow Connector 31"/>
            <p:cNvCxnSpPr>
              <a:cxnSpLocks noChangeShapeType="1"/>
            </p:cNvCxnSpPr>
            <p:nvPr/>
          </p:nvCxnSpPr>
          <p:spPr bwMode="auto">
            <a:xfrm>
              <a:off x="4191000" y="5905500"/>
              <a:ext cx="762000" cy="9525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>
            <a:off x="0" y="4343400"/>
            <a:ext cx="9144000" cy="1143000"/>
            <a:chOff x="0" y="4343400"/>
            <a:chExt cx="9144000" cy="1143000"/>
          </a:xfrm>
        </p:grpSpPr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0" y="4343400"/>
              <a:ext cx="1295400" cy="762000"/>
            </a:xfrm>
            <a:prstGeom prst="rect">
              <a:avLst/>
            </a:prstGeom>
            <a:solidFill>
              <a:srgbClr val="FECF5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 err="1">
                  <a:latin typeface="Helvetica"/>
                  <a:ea typeface="ＭＳ Ｐゴシック" pitchFamily="1" charset="-128"/>
                  <a:cs typeface="Helvetica"/>
                </a:rPr>
                <a:t>Datalink</a:t>
              </a:r>
              <a:r>
                <a:rPr lang="en-US" sz="2000" b="0" dirty="0">
                  <a:latin typeface="Helvetica"/>
                  <a:ea typeface="ＭＳ Ｐゴシック" pitchFamily="1" charset="-128"/>
                  <a:cs typeface="Helvetica"/>
                </a:rPr>
                <a:t> Layer </a:t>
              </a:r>
            </a:p>
          </p:txBody>
        </p:sp>
        <p:sp>
          <p:nvSpPr>
            <p:cNvPr id="12303" name="Rectangle 70"/>
            <p:cNvSpPr>
              <a:spLocks noChangeArrowheads="1"/>
            </p:cNvSpPr>
            <p:nvPr/>
          </p:nvSpPr>
          <p:spPr bwMode="auto">
            <a:xfrm>
              <a:off x="2819400" y="4419600"/>
              <a:ext cx="685800" cy="6096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Trans.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133600" y="4419600"/>
              <a:ext cx="685800" cy="609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b="0" dirty="0">
                  <a:latin typeface="Arial Narrow"/>
                  <a:ea typeface="ＭＳ Ｐゴシック" pitchFamily="1" charset="-128"/>
                  <a:cs typeface="Arial Narrow"/>
                </a:rPr>
                <a:t>Net.</a:t>
              </a:r>
            </a:p>
            <a:p>
              <a:pPr algn="ctr">
                <a:defRPr/>
              </a:pPr>
              <a:r>
                <a:rPr lang="en-US" sz="1600" b="0" dirty="0" err="1">
                  <a:latin typeface="Arial Narrow"/>
                  <a:ea typeface="ＭＳ Ｐゴシック" pitchFamily="1" charset="-128"/>
                  <a:cs typeface="Arial Narrow"/>
                </a:rPr>
                <a:t>Hdr</a:t>
              </a:r>
              <a:r>
                <a:rPr lang="en-US" sz="1600" b="0" dirty="0">
                  <a:latin typeface="Arial Narrow"/>
                  <a:ea typeface="ＭＳ Ｐゴシック" pitchFamily="1" charset="-128"/>
                  <a:cs typeface="Arial Narrow"/>
                </a:rPr>
                <a:t>.</a:t>
              </a:r>
            </a:p>
          </p:txBody>
        </p:sp>
        <p:sp>
          <p:nvSpPr>
            <p:cNvPr id="12305" name="Rectangle 73"/>
            <p:cNvSpPr>
              <a:spLocks noChangeArrowheads="1"/>
            </p:cNvSpPr>
            <p:nvPr/>
          </p:nvSpPr>
          <p:spPr bwMode="auto">
            <a:xfrm>
              <a:off x="1447800" y="4419600"/>
              <a:ext cx="685800" cy="609600"/>
            </a:xfrm>
            <a:prstGeom prst="rect">
              <a:avLst/>
            </a:prstGeom>
            <a:solidFill>
              <a:srgbClr val="FECF5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Frame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7848600" y="4343400"/>
              <a:ext cx="1295400" cy="762000"/>
            </a:xfrm>
            <a:prstGeom prst="rect">
              <a:avLst/>
            </a:prstGeom>
            <a:solidFill>
              <a:srgbClr val="FECF5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 err="1">
                  <a:latin typeface="Helvetica"/>
                  <a:ea typeface="ＭＳ Ｐゴシック" pitchFamily="1" charset="-128"/>
                  <a:cs typeface="Helvetica"/>
                </a:rPr>
                <a:t>Datalink</a:t>
              </a:r>
              <a:r>
                <a:rPr lang="en-US" sz="2000" b="0" dirty="0">
                  <a:latin typeface="Helvetica"/>
                  <a:ea typeface="ＭＳ Ｐゴシック" pitchFamily="1" charset="-128"/>
                  <a:cs typeface="Helvetica"/>
                </a:rPr>
                <a:t> Layer </a:t>
              </a:r>
            </a:p>
          </p:txBody>
        </p:sp>
        <p:sp>
          <p:nvSpPr>
            <p:cNvPr id="12307" name="Rectangle 75"/>
            <p:cNvSpPr>
              <a:spLocks noChangeArrowheads="1"/>
            </p:cNvSpPr>
            <p:nvPr/>
          </p:nvSpPr>
          <p:spPr bwMode="auto">
            <a:xfrm>
              <a:off x="6324600" y="4419600"/>
              <a:ext cx="685800" cy="6096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Trans.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12308" name="Rectangle 77"/>
            <p:cNvSpPr>
              <a:spLocks noChangeArrowheads="1"/>
            </p:cNvSpPr>
            <p:nvPr/>
          </p:nvSpPr>
          <p:spPr bwMode="auto">
            <a:xfrm>
              <a:off x="5638800" y="4419600"/>
              <a:ext cx="685800" cy="609600"/>
            </a:xfrm>
            <a:prstGeom prst="rect">
              <a:avLst/>
            </a:prstGeom>
            <a:solidFill>
              <a:srgbClr val="A0BCFE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Net.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12309" name="Rectangle 78"/>
            <p:cNvSpPr>
              <a:spLocks noChangeArrowheads="1"/>
            </p:cNvSpPr>
            <p:nvPr/>
          </p:nvSpPr>
          <p:spPr bwMode="auto">
            <a:xfrm>
              <a:off x="4953000" y="4419600"/>
              <a:ext cx="685800" cy="609600"/>
            </a:xfrm>
            <a:prstGeom prst="rect">
              <a:avLst/>
            </a:prstGeom>
            <a:solidFill>
              <a:srgbClr val="FECF59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Frame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12316" name="Rectangle 98"/>
            <p:cNvSpPr>
              <a:spLocks noChangeArrowheads="1"/>
            </p:cNvSpPr>
            <p:nvPr/>
          </p:nvSpPr>
          <p:spPr bwMode="auto">
            <a:xfrm>
              <a:off x="3505200" y="44196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Data</a:t>
              </a:r>
            </a:p>
          </p:txBody>
        </p:sp>
        <p:sp>
          <p:nvSpPr>
            <p:cNvPr id="12319" name="Rectangle 102"/>
            <p:cNvSpPr>
              <a:spLocks noChangeArrowheads="1"/>
            </p:cNvSpPr>
            <p:nvPr/>
          </p:nvSpPr>
          <p:spPr bwMode="auto">
            <a:xfrm>
              <a:off x="7010400" y="44196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Data</a:t>
              </a:r>
            </a:p>
          </p:txBody>
        </p:sp>
        <p:cxnSp>
          <p:nvCxnSpPr>
            <p:cNvPr id="12320" name="Straight Arrow Connector 29"/>
            <p:cNvCxnSpPr>
              <a:cxnSpLocks noChangeShapeType="1"/>
            </p:cNvCxnSpPr>
            <p:nvPr/>
          </p:nvCxnSpPr>
          <p:spPr bwMode="auto">
            <a:xfrm>
              <a:off x="4191000" y="4724400"/>
              <a:ext cx="762000" cy="95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24" name="Up-Down Arrow 23"/>
            <p:cNvSpPr>
              <a:spLocks noChangeArrowheads="1"/>
            </p:cNvSpPr>
            <p:nvPr/>
          </p:nvSpPr>
          <p:spPr bwMode="auto">
            <a:xfrm>
              <a:off x="533400" y="5105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  <p:sp>
          <p:nvSpPr>
            <p:cNvPr id="12327" name="Up-Down Arrow 23"/>
            <p:cNvSpPr>
              <a:spLocks noChangeArrowheads="1"/>
            </p:cNvSpPr>
            <p:nvPr/>
          </p:nvSpPr>
          <p:spPr bwMode="auto">
            <a:xfrm>
              <a:off x="8382000" y="5105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3200400"/>
            <a:ext cx="9144000" cy="1143000"/>
            <a:chOff x="0" y="3200400"/>
            <a:chExt cx="9144000" cy="1143000"/>
          </a:xfrm>
        </p:grpSpPr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0" y="3200400"/>
              <a:ext cx="1295400" cy="762000"/>
            </a:xfrm>
            <a:prstGeom prst="rect">
              <a:avLst/>
            </a:prstGeom>
            <a:solidFill>
              <a:srgbClr val="A0BCFE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ea typeface="ＭＳ Ｐゴシック" pitchFamily="1" charset="-128"/>
                  <a:cs typeface="Helvetica"/>
                </a:rPr>
                <a:t>Network Layer </a:t>
              </a:r>
            </a:p>
          </p:txBody>
        </p:sp>
        <p:sp>
          <p:nvSpPr>
            <p:cNvPr id="12297" name="Rectangle 60"/>
            <p:cNvSpPr>
              <a:spLocks noChangeArrowheads="1"/>
            </p:cNvSpPr>
            <p:nvPr/>
          </p:nvSpPr>
          <p:spPr bwMode="auto">
            <a:xfrm>
              <a:off x="2819400" y="3276600"/>
              <a:ext cx="685800" cy="6096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Trans.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133600" y="3276600"/>
              <a:ext cx="685800" cy="609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600" b="0" dirty="0">
                  <a:latin typeface="Arial Narrow"/>
                  <a:ea typeface="ＭＳ Ｐゴシック" pitchFamily="1" charset="-128"/>
                  <a:cs typeface="Arial Narrow"/>
                </a:rPr>
                <a:t>Net.</a:t>
              </a:r>
            </a:p>
            <a:p>
              <a:pPr algn="ctr">
                <a:defRPr/>
              </a:pPr>
              <a:r>
                <a:rPr lang="en-US" sz="1600" b="0" dirty="0" err="1">
                  <a:latin typeface="Arial Narrow"/>
                  <a:ea typeface="ＭＳ Ｐゴシック" pitchFamily="1" charset="-128"/>
                  <a:cs typeface="Arial Narrow"/>
                </a:rPr>
                <a:t>Hdr</a:t>
              </a:r>
              <a:r>
                <a:rPr lang="en-US" sz="1600" b="0" dirty="0">
                  <a:latin typeface="Arial Narrow"/>
                  <a:ea typeface="ＭＳ Ｐゴシック" pitchFamily="1" charset="-128"/>
                  <a:cs typeface="Arial Narrow"/>
                </a:rPr>
                <a:t>.</a:t>
              </a: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7848600" y="3200400"/>
              <a:ext cx="1295400" cy="762000"/>
            </a:xfrm>
            <a:prstGeom prst="rect">
              <a:avLst/>
            </a:prstGeom>
            <a:solidFill>
              <a:srgbClr val="A0BCFE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ea typeface="ＭＳ Ｐゴシック" pitchFamily="1" charset="-128"/>
                  <a:cs typeface="Helvetica"/>
                </a:rPr>
                <a:t>Network Layer </a:t>
              </a:r>
            </a:p>
          </p:txBody>
        </p:sp>
        <p:sp>
          <p:nvSpPr>
            <p:cNvPr id="12300" name="Rectangle 65"/>
            <p:cNvSpPr>
              <a:spLocks noChangeArrowheads="1"/>
            </p:cNvSpPr>
            <p:nvPr/>
          </p:nvSpPr>
          <p:spPr bwMode="auto">
            <a:xfrm>
              <a:off x="6324600" y="3276600"/>
              <a:ext cx="685800" cy="6096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Trans.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12301" name="Rectangle 67"/>
            <p:cNvSpPr>
              <a:spLocks noChangeArrowheads="1"/>
            </p:cNvSpPr>
            <p:nvPr/>
          </p:nvSpPr>
          <p:spPr bwMode="auto">
            <a:xfrm>
              <a:off x="5638800" y="3276600"/>
              <a:ext cx="685800" cy="609600"/>
            </a:xfrm>
            <a:prstGeom prst="rect">
              <a:avLst/>
            </a:prstGeom>
            <a:solidFill>
              <a:srgbClr val="A0BCFE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Net.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12315" name="Rectangle 97"/>
            <p:cNvSpPr>
              <a:spLocks noChangeArrowheads="1"/>
            </p:cNvSpPr>
            <p:nvPr/>
          </p:nvSpPr>
          <p:spPr bwMode="auto">
            <a:xfrm>
              <a:off x="3505200" y="32766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Data</a:t>
              </a:r>
            </a:p>
          </p:txBody>
        </p:sp>
        <p:sp>
          <p:nvSpPr>
            <p:cNvPr id="12318" name="Rectangle 101"/>
            <p:cNvSpPr>
              <a:spLocks noChangeArrowheads="1"/>
            </p:cNvSpPr>
            <p:nvPr/>
          </p:nvSpPr>
          <p:spPr bwMode="auto">
            <a:xfrm>
              <a:off x="7010400" y="32766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Data</a:t>
              </a:r>
            </a:p>
          </p:txBody>
        </p:sp>
        <p:cxnSp>
          <p:nvCxnSpPr>
            <p:cNvPr id="12322" name="Straight Arrow Connector 30"/>
            <p:cNvCxnSpPr>
              <a:cxnSpLocks noChangeShapeType="1"/>
            </p:cNvCxnSpPr>
            <p:nvPr/>
          </p:nvCxnSpPr>
          <p:spPr bwMode="auto">
            <a:xfrm>
              <a:off x="4191000" y="3581400"/>
              <a:ext cx="14478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25" name="Up-Down Arrow 24"/>
            <p:cNvSpPr>
              <a:spLocks noChangeArrowheads="1"/>
            </p:cNvSpPr>
            <p:nvPr/>
          </p:nvSpPr>
          <p:spPr bwMode="auto">
            <a:xfrm>
              <a:off x="533400" y="3962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  <p:sp>
          <p:nvSpPr>
            <p:cNvPr id="12328" name="Up-Down Arrow 24"/>
            <p:cNvSpPr>
              <a:spLocks noChangeArrowheads="1"/>
            </p:cNvSpPr>
            <p:nvPr/>
          </p:nvSpPr>
          <p:spPr bwMode="auto">
            <a:xfrm>
              <a:off x="8382000" y="3962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2057400"/>
            <a:ext cx="9144000" cy="1143000"/>
            <a:chOff x="0" y="2057400"/>
            <a:chExt cx="9144000" cy="1143000"/>
          </a:xfrm>
        </p:grpSpPr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0" y="2057400"/>
              <a:ext cx="1295400" cy="7620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ea typeface="ＭＳ Ｐゴシック" pitchFamily="1" charset="-128"/>
                  <a:cs typeface="Helvetica"/>
                </a:rPr>
                <a:t>Transport Layer </a:t>
              </a:r>
            </a:p>
          </p:txBody>
        </p:sp>
        <p:sp>
          <p:nvSpPr>
            <p:cNvPr id="12293" name="Rectangle 45"/>
            <p:cNvSpPr>
              <a:spLocks noChangeArrowheads="1"/>
            </p:cNvSpPr>
            <p:nvPr/>
          </p:nvSpPr>
          <p:spPr bwMode="auto">
            <a:xfrm>
              <a:off x="2819400" y="2133600"/>
              <a:ext cx="685800" cy="6096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Trans.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7848600" y="2057400"/>
              <a:ext cx="1295400" cy="7620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Helvetica"/>
                  <a:ea typeface="ＭＳ Ｐゴシック" pitchFamily="1" charset="-128"/>
                  <a:cs typeface="Helvetica"/>
                </a:rPr>
                <a:t>Transport Layer </a:t>
              </a:r>
            </a:p>
          </p:txBody>
        </p:sp>
        <p:sp>
          <p:nvSpPr>
            <p:cNvPr id="12295" name="Rectangle 55"/>
            <p:cNvSpPr>
              <a:spLocks noChangeArrowheads="1"/>
            </p:cNvSpPr>
            <p:nvPr/>
          </p:nvSpPr>
          <p:spPr bwMode="auto">
            <a:xfrm>
              <a:off x="6324600" y="2133600"/>
              <a:ext cx="685800" cy="60960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Arial Narrow" charset="0"/>
                </a:rPr>
                <a:t>Trans.</a:t>
              </a:r>
            </a:p>
            <a:p>
              <a:pPr algn="ctr"/>
              <a:r>
                <a:rPr lang="en-US" sz="1600" b="0">
                  <a:latin typeface="Arial Narrow" charset="0"/>
                </a:rPr>
                <a:t>Hdr.</a:t>
              </a:r>
            </a:p>
          </p:txBody>
        </p:sp>
        <p:sp>
          <p:nvSpPr>
            <p:cNvPr id="12314" name="Rectangle 96"/>
            <p:cNvSpPr>
              <a:spLocks noChangeArrowheads="1"/>
            </p:cNvSpPr>
            <p:nvPr/>
          </p:nvSpPr>
          <p:spPr bwMode="auto">
            <a:xfrm>
              <a:off x="3505200" y="21336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Data</a:t>
              </a:r>
            </a:p>
          </p:txBody>
        </p:sp>
        <p:sp>
          <p:nvSpPr>
            <p:cNvPr id="12317" name="Rectangle 100"/>
            <p:cNvSpPr>
              <a:spLocks noChangeArrowheads="1"/>
            </p:cNvSpPr>
            <p:nvPr/>
          </p:nvSpPr>
          <p:spPr bwMode="auto">
            <a:xfrm>
              <a:off x="7010400" y="21336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Data</a:t>
              </a:r>
            </a:p>
          </p:txBody>
        </p:sp>
        <p:cxnSp>
          <p:nvCxnSpPr>
            <p:cNvPr id="12323" name="Straight Arrow Connector 30"/>
            <p:cNvCxnSpPr>
              <a:cxnSpLocks noChangeShapeType="1"/>
              <a:endCxn id="12295" idx="1"/>
            </p:cNvCxnSpPr>
            <p:nvPr/>
          </p:nvCxnSpPr>
          <p:spPr bwMode="auto">
            <a:xfrm>
              <a:off x="4191000" y="2438400"/>
              <a:ext cx="213360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26" name="Up-Down Arrow 27"/>
            <p:cNvSpPr>
              <a:spLocks noChangeArrowheads="1"/>
            </p:cNvSpPr>
            <p:nvPr/>
          </p:nvSpPr>
          <p:spPr bwMode="auto">
            <a:xfrm>
              <a:off x="533400" y="2819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  <p:sp>
          <p:nvSpPr>
            <p:cNvPr id="12329" name="Up-Down Arrow 27"/>
            <p:cNvSpPr>
              <a:spLocks noChangeArrowheads="1"/>
            </p:cNvSpPr>
            <p:nvPr/>
          </p:nvSpPr>
          <p:spPr bwMode="auto">
            <a:xfrm>
              <a:off x="8382000" y="2819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0" y="914400"/>
            <a:ext cx="9144000" cy="1143000"/>
            <a:chOff x="0" y="914400"/>
            <a:chExt cx="9144000" cy="1143000"/>
          </a:xfrm>
        </p:grpSpPr>
        <p:sp>
          <p:nvSpPr>
            <p:cNvPr id="12331" name="Rectangle 90"/>
            <p:cNvSpPr>
              <a:spLocks noChangeArrowheads="1"/>
            </p:cNvSpPr>
            <p:nvPr/>
          </p:nvSpPr>
          <p:spPr bwMode="auto">
            <a:xfrm>
              <a:off x="3505200" y="10668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Data</a:t>
              </a: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0" y="914400"/>
              <a:ext cx="1295400" cy="762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Arial Narrow"/>
                  <a:ea typeface="ＭＳ Ｐゴシック" pitchFamily="1" charset="-128"/>
                  <a:cs typeface="Arial Narrow"/>
                </a:rPr>
                <a:t>Application Layer </a:t>
              </a: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7848600" y="914400"/>
              <a:ext cx="1295400" cy="762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>
              <a:outerShdw blurRad="50800" dist="38100" dir="2700000" rotWithShape="0">
                <a:srgbClr val="000000">
                  <a:alpha val="42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2000" b="0" dirty="0">
                  <a:latin typeface="Arial Narrow"/>
                  <a:ea typeface="ＭＳ Ｐゴシック" pitchFamily="1" charset="-128"/>
                  <a:cs typeface="Arial Narrow"/>
                </a:rPr>
                <a:t>Application Layer </a:t>
              </a:r>
            </a:p>
          </p:txBody>
        </p:sp>
        <p:sp>
          <p:nvSpPr>
            <p:cNvPr id="12334" name="Rectangle 99"/>
            <p:cNvSpPr>
              <a:spLocks noChangeArrowheads="1"/>
            </p:cNvSpPr>
            <p:nvPr/>
          </p:nvSpPr>
          <p:spPr bwMode="auto">
            <a:xfrm>
              <a:off x="7010400" y="1066800"/>
              <a:ext cx="6858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1600" b="0">
                  <a:latin typeface="Helvetica" charset="0"/>
                </a:rPr>
                <a:t>Data</a:t>
              </a:r>
            </a:p>
          </p:txBody>
        </p:sp>
        <p:sp>
          <p:nvSpPr>
            <p:cNvPr id="12335" name="Up-Down Arrow 27"/>
            <p:cNvSpPr>
              <a:spLocks noChangeArrowheads="1"/>
            </p:cNvSpPr>
            <p:nvPr/>
          </p:nvSpPr>
          <p:spPr bwMode="auto">
            <a:xfrm>
              <a:off x="533400" y="1676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  <p:sp>
          <p:nvSpPr>
            <p:cNvPr id="12336" name="Up-Down Arrow 27"/>
            <p:cNvSpPr>
              <a:spLocks noChangeArrowheads="1"/>
            </p:cNvSpPr>
            <p:nvPr/>
          </p:nvSpPr>
          <p:spPr bwMode="auto">
            <a:xfrm>
              <a:off x="8382000" y="1676400"/>
              <a:ext cx="228600" cy="381000"/>
            </a:xfrm>
            <a:prstGeom prst="upDownArrow">
              <a:avLst>
                <a:gd name="adj1" fmla="val 50000"/>
                <a:gd name="adj2" fmla="val 50000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endParaRPr lang="en-US" b="0">
                <a:latin typeface="Helvetica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10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00641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215"/>
            <a:ext cx="7696200" cy="7366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  <a:cs typeface="MS PGothic" charset="0"/>
              </a:rPr>
              <a:t>Transport 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Layer (4)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924800" cy="5486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  <a:cs typeface="MS PGothic" charset="0"/>
              </a:rPr>
              <a:t>Service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: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Helvetica" charset="0"/>
                <a:ea typeface="MS PGothic" charset="0"/>
                <a:cs typeface="MS PGothic" charset="0"/>
              </a:rPr>
              <a:t>Provide end-to-end communication between </a:t>
            </a:r>
            <a:r>
              <a:rPr lang="en-US" sz="2000" dirty="0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processes</a:t>
            </a:r>
            <a:endParaRPr lang="en-US" sz="2000" dirty="0">
              <a:latin typeface="Helvetica" charset="0"/>
              <a:ea typeface="MS PGothic" charset="0"/>
              <a:cs typeface="MS PGothic" charset="0"/>
            </a:endParaRPr>
          </a:p>
          <a:p>
            <a:pPr lvl="1">
              <a:lnSpc>
                <a:spcPct val="100000"/>
              </a:lnSpc>
              <a:buClr>
                <a:schemeClr val="tx2"/>
              </a:buClr>
            </a:pPr>
            <a:r>
              <a:rPr lang="en-US" sz="2000" dirty="0" err="1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Demultiplexing</a:t>
            </a:r>
            <a:r>
              <a:rPr lang="en-US" sz="2000" dirty="0">
                <a:latin typeface="Helvetica" charset="0"/>
                <a:ea typeface="MS PGothic" charset="0"/>
                <a:cs typeface="MS PGothic" charset="0"/>
              </a:rPr>
              <a:t> of communication between hosts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Helvetica" charset="0"/>
                <a:ea typeface="MS PGothic" charset="0"/>
                <a:cs typeface="MS PGothic" charset="0"/>
              </a:rPr>
              <a:t>Possible other services:</a:t>
            </a:r>
          </a:p>
          <a:p>
            <a:pPr lvl="2">
              <a:lnSpc>
                <a:spcPct val="100000"/>
              </a:lnSpc>
              <a:buClr>
                <a:schemeClr val="tx2"/>
              </a:buClr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Reliability </a:t>
            </a:r>
            <a:r>
              <a:rPr lang="en-US" dirty="0">
                <a:solidFill>
                  <a:schemeClr val="tx2"/>
                </a:solidFill>
                <a:latin typeface="Helvetica" charset="0"/>
                <a:ea typeface="MS PGothic" charset="0"/>
                <a:cs typeface="MS PGothic" charset="0"/>
              </a:rPr>
              <a:t>in the presence of errors</a:t>
            </a:r>
            <a:endParaRPr lang="en-US" dirty="0">
              <a:solidFill>
                <a:srgbClr val="FF0000"/>
              </a:solidFill>
              <a:latin typeface="Helvetica" charset="0"/>
              <a:ea typeface="MS PGothic" charset="0"/>
              <a:cs typeface="MS PGothic" charset="0"/>
            </a:endParaRPr>
          </a:p>
          <a:p>
            <a:pPr lvl="2">
              <a:lnSpc>
                <a:spcPct val="100000"/>
              </a:lnSpc>
              <a:buClr>
                <a:schemeClr val="tx2"/>
              </a:buClr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Timing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 properties</a:t>
            </a:r>
          </a:p>
          <a:p>
            <a:pPr lvl="2">
              <a:lnSpc>
                <a:spcPct val="100000"/>
              </a:lnSpc>
              <a:buClr>
                <a:schemeClr val="tx2"/>
              </a:buClr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Rate adaption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 (flow-control, congestion control)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  <a:cs typeface="MS PGothic" charset="0"/>
              </a:rPr>
              <a:t>Interface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: send message to </a:t>
            </a:r>
            <a:r>
              <a:rPr lang="en-US" dirty="0" smtClean="0">
                <a:latin typeface="Helvetica" charset="0"/>
                <a:ea typeface="MS PGothic" charset="0"/>
                <a:cs typeface="MS PGothic" charset="0"/>
              </a:rPr>
              <a:t>“specific process” 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at given destination; local process receives messages sent to </a:t>
            </a:r>
            <a:r>
              <a:rPr lang="en-US" dirty="0" smtClean="0">
                <a:latin typeface="Helvetica" charset="0"/>
                <a:ea typeface="MS PGothic" charset="0"/>
                <a:cs typeface="MS PGothic" charset="0"/>
              </a:rPr>
              <a:t>it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MS PGothic" charset="0"/>
                <a:cs typeface="MS PGothic" charset="0"/>
              </a:rPr>
              <a:t>How are they named?</a:t>
            </a:r>
            <a:endParaRPr lang="en-US" dirty="0">
              <a:latin typeface="Helvetica" charset="0"/>
              <a:ea typeface="MS PGothic" charset="0"/>
              <a:cs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latin typeface="Helvetica" charset="0"/>
                <a:ea typeface="MS PGothic" charset="0"/>
                <a:cs typeface="MS PGothic" charset="0"/>
              </a:rPr>
              <a:t>Protocol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: port numbers, perhaps implement reliability, flow control, </a:t>
            </a:r>
            <a:r>
              <a:rPr lang="en-US" dirty="0" err="1">
                <a:latin typeface="Helvetica" charset="0"/>
                <a:ea typeface="MS PGothic" charset="0"/>
                <a:cs typeface="MS PGothic" charset="0"/>
              </a:rPr>
              <a:t>packetization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 of large messages, framing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MS PGothic" charset="0"/>
                <a:cs typeface="MS PGothic" charset="0"/>
              </a:rPr>
              <a:t>Prime Examples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: TCP and UDP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7772400" y="795338"/>
            <a:ext cx="1322388" cy="2381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Helvetica" charset="0"/>
              </a:rPr>
              <a:t>Transport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7772400" y="103346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Network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7772400" y="127317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Datalink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7772400" y="1512888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Physical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7772400" y="55562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</a:rPr>
              <a:t>Session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7772400" y="31591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</a:rPr>
              <a:t>Present.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7772400" y="76200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Application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550643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  <a:cs typeface="MS PGothic" charset="0"/>
              </a:rPr>
              <a:t>Internet </a:t>
            </a:r>
            <a:r>
              <a:rPr lang="en-US" dirty="0">
                <a:latin typeface="Helvetica" charset="0"/>
                <a:ea typeface="MS PGothic" charset="0"/>
                <a:cs typeface="MS PGothic" charset="0"/>
              </a:rPr>
              <a:t>Transport Protocols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Datagram service (</a:t>
            </a:r>
            <a:r>
              <a:rPr lang="en-US" b="1">
                <a:latin typeface="Helvetica" charset="0"/>
                <a:ea typeface="MS PGothic" charset="0"/>
                <a:cs typeface="MS PGothic" charset="0"/>
              </a:rPr>
              <a:t>UDP</a:t>
            </a:r>
            <a:r>
              <a:rPr lang="en-US">
                <a:latin typeface="Helvetica" charset="0"/>
                <a:ea typeface="MS PGothic" charset="0"/>
                <a:cs typeface="MS PGothic" charset="0"/>
              </a:rPr>
              <a:t>)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No-frills extension of 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best-effort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”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 IP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Multiplexing/Demultiplexing among processes</a:t>
            </a: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Reliable, in-order delivery (</a:t>
            </a:r>
            <a:r>
              <a:rPr lang="en-US" b="1">
                <a:latin typeface="Helvetica" charset="0"/>
                <a:ea typeface="MS PGothic" charset="0"/>
                <a:cs typeface="MS PGothic" charset="0"/>
              </a:rPr>
              <a:t>TCP</a:t>
            </a:r>
            <a:r>
              <a:rPr lang="en-US">
                <a:latin typeface="Helvetica" charset="0"/>
                <a:ea typeface="MS PGothic" charset="0"/>
                <a:cs typeface="MS PGothic" charset="0"/>
              </a:rPr>
              <a:t>)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Connection set-up &amp; tear-down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Discarding corrupted packets (segments)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Retransmission of lost packets (segments)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Flow control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Congestion control</a:t>
            </a: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Services </a:t>
            </a:r>
            <a:r>
              <a:rPr lang="en-US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not available</a:t>
            </a:r>
            <a:endParaRPr lang="en-US">
              <a:latin typeface="Helvetica" charset="0"/>
              <a:ea typeface="MS PGothic" charset="0"/>
              <a:cs typeface="MS PGothic" charset="0"/>
            </a:endParaRP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Delay and/or bandwidth guarantees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Sessions that survive change-of-IP-address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7772400" y="795338"/>
            <a:ext cx="1322388" cy="23812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Helvetica" charset="0"/>
              </a:rPr>
              <a:t>Transport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7772400" y="103346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Network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7772400" y="127317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Datalink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7772400" y="1512888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Physical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7772400" y="55562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</a:rPr>
              <a:t>Session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7772400" y="31591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</a:rPr>
              <a:t>Present.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7772400" y="76200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Application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12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6976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Application Layer (7 - not 5!)</a:t>
            </a:r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Helvetica" charset="0"/>
                <a:ea typeface="MS PGothic" charset="0"/>
                <a:cs typeface="MS PGothic" charset="0"/>
              </a:rPr>
              <a:t>Service</a:t>
            </a:r>
            <a:r>
              <a:rPr lang="en-US">
                <a:latin typeface="Helvetica" charset="0"/>
                <a:ea typeface="MS PGothic" charset="0"/>
                <a:cs typeface="MS PGothic" charset="0"/>
              </a:rPr>
              <a:t>: any service provided to the end user</a:t>
            </a:r>
          </a:p>
          <a:p>
            <a:r>
              <a:rPr lang="en-US" b="1">
                <a:latin typeface="Helvetica" charset="0"/>
                <a:ea typeface="MS PGothic" charset="0"/>
                <a:cs typeface="MS PGothic" charset="0"/>
              </a:rPr>
              <a:t>Interface</a:t>
            </a:r>
            <a:r>
              <a:rPr lang="en-US">
                <a:latin typeface="Helvetica" charset="0"/>
                <a:ea typeface="MS PGothic" charset="0"/>
                <a:cs typeface="MS PGothic" charset="0"/>
              </a:rPr>
              <a:t>: depends on the application</a:t>
            </a:r>
          </a:p>
          <a:p>
            <a:r>
              <a:rPr lang="en-US" b="1">
                <a:latin typeface="Helvetica" charset="0"/>
                <a:ea typeface="MS PGothic" charset="0"/>
                <a:cs typeface="MS PGothic" charset="0"/>
              </a:rPr>
              <a:t>Protocol</a:t>
            </a:r>
            <a:r>
              <a:rPr lang="en-US">
                <a:latin typeface="Helvetica" charset="0"/>
                <a:ea typeface="MS PGothic" charset="0"/>
                <a:cs typeface="MS PGothic" charset="0"/>
              </a:rPr>
              <a:t>: depends on the application</a:t>
            </a:r>
          </a:p>
          <a:p>
            <a:endParaRPr lang="en-US">
              <a:latin typeface="Helvetica" charset="0"/>
              <a:ea typeface="MS PGothic" charset="0"/>
              <a:cs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Examples: Skype, SMTP (email), HTTP (Web), Halo, BitTorrent  …</a:t>
            </a:r>
          </a:p>
          <a:p>
            <a:endParaRPr lang="en-US">
              <a:latin typeface="Helvetica" charset="0"/>
              <a:ea typeface="MS PGothic" charset="0"/>
              <a:cs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What happened to layers 5 &amp; 6?</a:t>
            </a:r>
          </a:p>
          <a:p>
            <a:pPr lvl="1"/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Session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”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 and 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Presentation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”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 layers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Part of </a:t>
            </a:r>
            <a:r>
              <a:rPr lang="en-US" b="1" i="1">
                <a:latin typeface="Helvetica" charset="0"/>
                <a:ea typeface="MS PGothic" charset="0"/>
                <a:cs typeface="MS PGothic" charset="0"/>
              </a:rPr>
              <a:t>OSI</a:t>
            </a:r>
            <a:r>
              <a:rPr lang="en-US">
                <a:latin typeface="Helvetica" charset="0"/>
                <a:ea typeface="MS PGothic" charset="0"/>
                <a:cs typeface="MS PGothic" charset="0"/>
              </a:rPr>
              <a:t> architecture, but not Internet architecture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Their functionality is provided by application layer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7772400" y="795338"/>
            <a:ext cx="1322388" cy="2381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Transport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7772400" y="103346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Network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7772400" y="127317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Datalink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7772400" y="1512888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Physical</a:t>
            </a: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7772400" y="55562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</a:rPr>
              <a:t>Session</a:t>
            </a: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7772400" y="31591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</a:rPr>
              <a:t>Present.</a:t>
            </a:r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7772400" y="76200"/>
            <a:ext cx="1322388" cy="23971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Helvetica" charset="0"/>
              </a:rPr>
              <a:t>Application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13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99696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Socket API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924800" cy="1524000"/>
          </a:xfrm>
        </p:spPr>
        <p:txBody>
          <a:bodyPr/>
          <a:lstStyle/>
          <a:p>
            <a:r>
              <a:rPr lang="en-US" sz="2800" dirty="0" smtClean="0">
                <a:latin typeface="Helvetica" charset="0"/>
                <a:ea typeface="ＭＳ Ｐゴシック" charset="0"/>
                <a:cs typeface="ＭＳ Ｐゴシック" charset="0"/>
              </a:rPr>
              <a:t>Base level Network </a:t>
            </a:r>
            <a:r>
              <a:rPr lang="en-US" sz="2800" dirty="0">
                <a:latin typeface="Helvetica" charset="0"/>
                <a:ea typeface="ＭＳ Ｐゴシック" charset="0"/>
                <a:cs typeface="ＭＳ Ｐゴシック" charset="0"/>
              </a:rPr>
              <a:t>programming interface</a:t>
            </a:r>
          </a:p>
          <a:p>
            <a:pPr marL="457200" lvl="1" indent="0">
              <a:buFontTx/>
              <a:buNone/>
            </a:pPr>
            <a:endParaRPr lang="en-US" dirty="0">
              <a:latin typeface="Helvetica" charset="0"/>
              <a:ea typeface="ＭＳ Ｐゴシック" charset="0"/>
            </a:endParaRPr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2209800"/>
            <a:ext cx="1236662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37" y="2209800"/>
            <a:ext cx="11525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9800"/>
            <a:ext cx="1236662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87350" y="3765550"/>
            <a:ext cx="7083425" cy="1588"/>
          </a:xfrm>
          <a:prstGeom prst="line">
            <a:avLst/>
          </a:prstGeom>
          <a:ln w="88900"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7470775" y="3213100"/>
            <a:ext cx="13620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Helvetica" charset="0"/>
                <a:cs typeface="Helvetica" charset="0"/>
              </a:rPr>
              <a:t>Socket</a:t>
            </a:r>
          </a:p>
          <a:p>
            <a:pPr eaLnBrk="1" hangingPunct="1"/>
            <a:r>
              <a:rPr lang="en-US" sz="2800">
                <a:solidFill>
                  <a:srgbClr val="FF0000"/>
                </a:solidFill>
                <a:latin typeface="Helvetica" charset="0"/>
                <a:cs typeface="Helvetica" charset="0"/>
              </a:rPr>
              <a:t>API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36950" y="4192588"/>
            <a:ext cx="1514475" cy="638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Helvetica"/>
                <a:cs typeface="Helvetica"/>
              </a:rPr>
              <a:t>TCP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321300" y="4192588"/>
            <a:ext cx="1514475" cy="638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Helvetica"/>
                <a:cs typeface="Helvetica"/>
              </a:rPr>
              <a:t>UDP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446587" y="5237163"/>
            <a:ext cx="1514475" cy="63817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latin typeface="Helvetica"/>
                <a:cs typeface="Helvetica"/>
              </a:rPr>
              <a:t>IP</a:t>
            </a:r>
          </a:p>
        </p:txBody>
      </p:sp>
      <p:sp>
        <p:nvSpPr>
          <p:cNvPr id="19467" name="TextBox 18"/>
          <p:cNvSpPr txBox="1">
            <a:spLocks noChangeArrowheads="1"/>
          </p:cNvSpPr>
          <p:nvPr/>
        </p:nvSpPr>
        <p:spPr bwMode="auto">
          <a:xfrm>
            <a:off x="387350" y="2686050"/>
            <a:ext cx="2139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Helvetica" charset="0"/>
                <a:cs typeface="Helvetica" charset="0"/>
              </a:rPr>
              <a:t>Application</a:t>
            </a:r>
          </a:p>
        </p:txBody>
      </p:sp>
      <p:sp>
        <p:nvSpPr>
          <p:cNvPr id="19468" name="TextBox 19"/>
          <p:cNvSpPr txBox="1">
            <a:spLocks noChangeArrowheads="1"/>
          </p:cNvSpPr>
          <p:nvPr/>
        </p:nvSpPr>
        <p:spPr bwMode="auto">
          <a:xfrm>
            <a:off x="387350" y="4192588"/>
            <a:ext cx="1839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Helvetica" charset="0"/>
                <a:cs typeface="Helvetica" charset="0"/>
              </a:rPr>
              <a:t>Transport</a:t>
            </a:r>
          </a:p>
        </p:txBody>
      </p:sp>
      <p:sp>
        <p:nvSpPr>
          <p:cNvPr id="19469" name="TextBox 20"/>
          <p:cNvSpPr txBox="1">
            <a:spLocks noChangeArrowheads="1"/>
          </p:cNvSpPr>
          <p:nvPr/>
        </p:nvSpPr>
        <p:spPr bwMode="auto">
          <a:xfrm>
            <a:off x="387350" y="5237163"/>
            <a:ext cx="16017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Helvetica" charset="0"/>
                <a:cs typeface="Helvetica" charset="0"/>
              </a:rPr>
              <a:t>Network </a:t>
            </a:r>
          </a:p>
        </p:txBody>
      </p:sp>
      <p:cxnSp>
        <p:nvCxnSpPr>
          <p:cNvPr id="23" name="Straight Arrow Connector 22"/>
          <p:cNvCxnSpPr>
            <a:stCxn id="19459" idx="2"/>
            <a:endCxn id="15" idx="0"/>
          </p:cNvCxnSpPr>
          <p:nvPr/>
        </p:nvCxnSpPr>
        <p:spPr>
          <a:xfrm rot="16200000" flipH="1">
            <a:off x="3611562" y="3509963"/>
            <a:ext cx="747713" cy="61753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0"/>
            <a:endCxn id="19461" idx="2"/>
          </p:cNvCxnSpPr>
          <p:nvPr/>
        </p:nvCxnSpPr>
        <p:spPr>
          <a:xfrm rot="5400000" flipH="1" flipV="1">
            <a:off x="4368799" y="3370263"/>
            <a:ext cx="747713" cy="89693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460" idx="2"/>
            <a:endCxn id="16" idx="0"/>
          </p:cNvCxnSpPr>
          <p:nvPr/>
        </p:nvCxnSpPr>
        <p:spPr>
          <a:xfrm rot="5400000">
            <a:off x="5992812" y="3530600"/>
            <a:ext cx="747713" cy="57626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2"/>
            <a:endCxn id="17" idx="0"/>
          </p:cNvCxnSpPr>
          <p:nvPr/>
        </p:nvCxnSpPr>
        <p:spPr>
          <a:xfrm rot="16200000" flipH="1">
            <a:off x="4545806" y="4579144"/>
            <a:ext cx="406400" cy="90963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2"/>
            <a:endCxn id="17" idx="0"/>
          </p:cNvCxnSpPr>
          <p:nvPr/>
        </p:nvCxnSpPr>
        <p:spPr>
          <a:xfrm rot="5400000">
            <a:off x="5437981" y="4596607"/>
            <a:ext cx="406400" cy="874712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14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97438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BSD Socket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8"/>
            <a:ext cx="8342313" cy="45259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Created at UC Berkeley (1980s)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Most popular network API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Ported to various </a:t>
            </a:r>
            <a:r>
              <a:rPr lang="en-US" dirty="0" err="1" smtClean="0"/>
              <a:t>OSes</a:t>
            </a:r>
            <a:r>
              <a:rPr lang="en-US" dirty="0" smtClean="0"/>
              <a:t>, various languages</a:t>
            </a:r>
          </a:p>
          <a:p>
            <a:pPr lvl="1">
              <a:defRPr/>
            </a:pPr>
            <a:r>
              <a:rPr lang="en-US" dirty="0" smtClean="0"/>
              <a:t>Windows Winsock, BSD, OS X, Linux, Solaris, …</a:t>
            </a:r>
          </a:p>
          <a:p>
            <a:pPr lvl="1">
              <a:defRPr/>
            </a:pPr>
            <a:r>
              <a:rPr lang="en-US" dirty="0" smtClean="0"/>
              <a:t>Socket modules in Java, Python, Perl, …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Similar to Unix file I/O API</a:t>
            </a:r>
          </a:p>
          <a:p>
            <a:pPr lvl="1">
              <a:defRPr/>
            </a:pPr>
            <a:r>
              <a:rPr lang="en-US" dirty="0" smtClean="0"/>
              <a:t>In the form of </a:t>
            </a:r>
            <a:r>
              <a:rPr lang="en-US" i="1" dirty="0" smtClean="0"/>
              <a:t>file descriptor </a:t>
            </a:r>
            <a:r>
              <a:rPr lang="en-US" dirty="0" smtClean="0"/>
              <a:t>(sort of handle).</a:t>
            </a:r>
          </a:p>
          <a:p>
            <a:pPr lvl="1">
              <a:defRPr/>
            </a:pPr>
            <a:r>
              <a:rPr lang="en-US" dirty="0" smtClean="0"/>
              <a:t>Can share same </a:t>
            </a:r>
            <a:r>
              <a:rPr lang="en-US" dirty="0" smtClean="0">
                <a:latin typeface="Courier"/>
                <a:cs typeface="Courier"/>
              </a:rPr>
              <a:t>read()</a:t>
            </a:r>
            <a:r>
              <a:rPr lang="en-US" dirty="0" smtClean="0"/>
              <a:t>/</a:t>
            </a:r>
            <a:r>
              <a:rPr lang="en-US" dirty="0" smtClean="0">
                <a:latin typeface="Courier"/>
                <a:cs typeface="Courier"/>
              </a:rPr>
              <a:t>write()</a:t>
            </a:r>
            <a:r>
              <a:rPr lang="en-US" dirty="0" smtClean="0"/>
              <a:t>/</a:t>
            </a:r>
            <a:r>
              <a:rPr lang="en-US" dirty="0" smtClean="0">
                <a:latin typeface="Courier"/>
                <a:cs typeface="Courier"/>
              </a:rPr>
              <a:t>close()</a:t>
            </a:r>
            <a:r>
              <a:rPr lang="en-US" dirty="0" smtClean="0"/>
              <a:t> system calls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15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62389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TCP: Transport Control Protocol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Reliable, in-order, and at most once delivery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Stream oriented: messages can be of arbitrary length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Provides multiplexing/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demultiplexing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to IP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Provides congestion and flow control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Application examples: file transfer,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chat, http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16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56704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TCP Service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20000" cy="4267200"/>
          </a:xfrm>
        </p:spPr>
        <p:txBody>
          <a:bodyPr/>
          <a:lstStyle/>
          <a:p>
            <a:pPr marL="457200" indent="-457200">
              <a:buFont typeface="Wingdings" charset="0"/>
              <a:buAutoNum type="arabicParenR"/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Open  connection: 3-way handshaking</a:t>
            </a:r>
          </a:p>
          <a:p>
            <a:pPr marL="457200" indent="-457200">
              <a:buFont typeface="Wingdings" charset="0"/>
              <a:buAutoNum type="arabicParenR"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Wingdings" charset="0"/>
              <a:buAutoNum type="arabicParenR"/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Reliable byte stream transfer from </a:t>
            </a:r>
            <a:br>
              <a:rPr lang="en-US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(IPa, TCP_Port1) to (IPb, TCP_Port2)</a:t>
            </a:r>
          </a:p>
          <a:p>
            <a:pPr marL="838200" lvl="1" indent="-381000">
              <a:buFontTx/>
              <a:buChar char="•"/>
            </a:pPr>
            <a:r>
              <a:rPr lang="en-US">
                <a:latin typeface="Helvetica" charset="0"/>
                <a:ea typeface="ＭＳ Ｐゴシック" charset="0"/>
              </a:rPr>
              <a:t>Indication if connection fails: Reset</a:t>
            </a:r>
          </a:p>
          <a:p>
            <a:pPr marL="457200" indent="-457200">
              <a:buFont typeface="Wingdings" charset="0"/>
              <a:buAutoNum type="arabicParenR"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 typeface="Wingdings" charset="0"/>
              <a:buAutoNum type="arabicParenR"/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Close (tear-down) connection</a:t>
            </a:r>
          </a:p>
          <a:p>
            <a:pPr marL="457200" indent="-457200">
              <a:buFont typeface="Wingdings" charset="0"/>
              <a:buAutoNum type="arabicParenR"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84682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133600"/>
            <a:ext cx="7696200" cy="736600"/>
          </a:xfrm>
        </p:spPr>
        <p:txBody>
          <a:bodyPr/>
          <a:lstStyle/>
          <a:p>
            <a:r>
              <a:rPr lang="en-US" dirty="0" smtClean="0"/>
              <a:t>Connecting Communication to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620000" cy="1981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18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358441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19</a:t>
            </a:fld>
            <a:endParaRPr lang="en-US" b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66800"/>
            <a:ext cx="7086600" cy="531495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36649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E2E Concept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dirty="0" smtClean="0"/>
              <a:t>Traditional Engineering Goal: design the infrastructure to meet application requirements</a:t>
            </a:r>
          </a:p>
          <a:p>
            <a:pPr lvl="1"/>
            <a:r>
              <a:rPr lang="en-US" dirty="0" smtClean="0"/>
              <a:t>Optimizing for Cost, Reliability, Performance, …</a:t>
            </a:r>
          </a:p>
          <a:p>
            <a:r>
              <a:rPr lang="en-US" dirty="0" smtClean="0"/>
              <a:t>Challenge: infrastructure is most costly &amp; difficult to create and evolves most slowly</a:t>
            </a:r>
          </a:p>
          <a:p>
            <a:pPr lvl="1"/>
            <a:r>
              <a:rPr lang="en-US" dirty="0" smtClean="0"/>
              <a:t>Applications evolve rapidly, as does technology</a:t>
            </a:r>
          </a:p>
          <a:p>
            <a:r>
              <a:rPr lang="en-US" dirty="0" smtClean="0"/>
              <a:t>End-to-end Design Concept</a:t>
            </a:r>
          </a:p>
          <a:p>
            <a:pPr lvl="1"/>
            <a:r>
              <a:rPr lang="en-US" dirty="0" smtClean="0"/>
              <a:t>Utilize intelligence at the point of application</a:t>
            </a:r>
          </a:p>
          <a:p>
            <a:pPr lvl="1"/>
            <a:r>
              <a:rPr lang="en-US" dirty="0" smtClean="0"/>
              <a:t>Infrastructure need not meet all application requirements directly</a:t>
            </a:r>
          </a:p>
          <a:p>
            <a:pPr lvl="1"/>
            <a:r>
              <a:rPr lang="en-US" dirty="0" smtClean="0"/>
              <a:t>Only what the end-points cannot reasonably do themselves</a:t>
            </a:r>
          </a:p>
          <a:p>
            <a:pPr lvl="2"/>
            <a:r>
              <a:rPr lang="en-US" dirty="0" smtClean="0"/>
              <a:t>Avoid redundancy, semantic mismatch, …</a:t>
            </a:r>
          </a:p>
          <a:p>
            <a:pPr lvl="1"/>
            <a:r>
              <a:rPr lang="en-US" dirty="0" smtClean="0"/>
              <a:t>Enable applications and incorporate technological advance</a:t>
            </a:r>
          </a:p>
          <a:p>
            <a:r>
              <a:rPr lang="en-US" dirty="0" smtClean="0"/>
              <a:t>Design for Change!  - and specialization</a:t>
            </a:r>
          </a:p>
          <a:p>
            <a:pPr lvl="1"/>
            <a:r>
              <a:rPr lang="en-US" dirty="0" smtClean="0"/>
              <a:t>Layers &amp; protocols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60323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01000" cy="736600"/>
          </a:xfrm>
        </p:spPr>
        <p:txBody>
          <a:bodyPr/>
          <a:lstStyle/>
          <a:p>
            <a:r>
              <a:rPr lang="en-US" dirty="0" smtClean="0"/>
              <a:t>Recall: Socket creation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systems provide a collection of permanent objects in structured name space</a:t>
            </a:r>
          </a:p>
          <a:p>
            <a:pPr lvl="1"/>
            <a:r>
              <a:rPr lang="en-US" dirty="0" smtClean="0"/>
              <a:t>Processes open, read/write/close them</a:t>
            </a:r>
          </a:p>
          <a:p>
            <a:pPr lvl="1"/>
            <a:r>
              <a:rPr lang="en-US" dirty="0" smtClean="0"/>
              <a:t>Files exist independent of the processes</a:t>
            </a:r>
          </a:p>
          <a:p>
            <a:r>
              <a:rPr lang="en-US" dirty="0" smtClean="0"/>
              <a:t>Sockets provide a means for processes to communicate (transfer data) to other processes.</a:t>
            </a:r>
          </a:p>
          <a:p>
            <a:r>
              <a:rPr lang="en-US" dirty="0" smtClean="0"/>
              <a:t>Creation and connection is more complex</a:t>
            </a:r>
          </a:p>
          <a:p>
            <a:r>
              <a:rPr lang="en-US" dirty="0" smtClean="0"/>
              <a:t>Form 2-way pipes between processes</a:t>
            </a:r>
          </a:p>
          <a:p>
            <a:pPr lvl="1"/>
            <a:r>
              <a:rPr lang="en-US" dirty="0" smtClean="0"/>
              <a:t>Possibly worlds away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Sockets in concept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056" y="957802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27" y="1061338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6379" y="4469352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8923" y="5206271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38923" y="1855045"/>
            <a:ext cx="3098249" cy="2214072"/>
            <a:chOff x="738923" y="1855045"/>
            <a:chExt cx="3098249" cy="2214072"/>
          </a:xfrm>
        </p:grpSpPr>
        <p:sp>
          <p:nvSpPr>
            <p:cNvPr id="9" name="TextBox 8"/>
            <p:cNvSpPr txBox="1"/>
            <p:nvPr/>
          </p:nvSpPr>
          <p:spPr>
            <a:xfrm>
              <a:off x="738923" y="1855045"/>
              <a:ext cx="2075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Client Socket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923" y="2644543"/>
              <a:ext cx="3098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Connect it to server 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2243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1470685" y="484677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816394" y="1141845"/>
            <a:ext cx="3208748" cy="1920774"/>
            <a:chOff x="5816394" y="1141845"/>
            <a:chExt cx="3208748" cy="1920774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Server Socket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8156" y="15111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871579"/>
              <a:ext cx="3193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Bind it to an Address 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228960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589362"/>
              <a:ext cx="218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Listen for Connection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665756" y="2449843"/>
              <a:ext cx="492595" cy="612776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557454" y="5263373"/>
            <a:ext cx="248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20030" y="4866681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0779" y="606260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883618" y="5654046"/>
            <a:ext cx="140269" cy="42990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590747" y="2954752"/>
            <a:ext cx="2693875" cy="1519232"/>
            <a:chOff x="5590747" y="2954752"/>
            <a:chExt cx="2693875" cy="1519232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6547748" y="2954752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831695" y="3315154"/>
              <a:ext cx="1925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Accept connection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6080497" y="3684486"/>
              <a:ext cx="467251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590747" y="4104652"/>
              <a:ext cx="1390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request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331506" y="3699785"/>
              <a:ext cx="1953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Connection Socket</a:t>
              </a:r>
              <a:endParaRPr lang="en-US" i="1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246497" y="4040859"/>
            <a:ext cx="4108701" cy="369332"/>
            <a:chOff x="1246497" y="4040859"/>
            <a:chExt cx="4108701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246497" y="4040859"/>
              <a:ext cx="1447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rite request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795432" y="4253260"/>
              <a:ext cx="2559766" cy="1530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795432" y="4497349"/>
            <a:ext cx="4377824" cy="369332"/>
            <a:chOff x="2795432" y="4497349"/>
            <a:chExt cx="4377824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5590747" y="4497349"/>
              <a:ext cx="1582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response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2795432" y="4696946"/>
              <a:ext cx="2559766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41"/>
          <p:cNvSpPr/>
          <p:nvPr/>
        </p:nvSpPr>
        <p:spPr>
          <a:xfrm>
            <a:off x="7114807" y="4237961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798432" y="416296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46456" y="2264050"/>
            <a:ext cx="1838714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1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0" grpId="0"/>
      <p:bldP spid="32" grpId="0"/>
      <p:bldP spid="42" grpId="0" animBg="1"/>
      <p:bldP spid="43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1076627"/>
            <a:ext cx="10297281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char *hostname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sockaddr_in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hostent</a:t>
            </a:r>
            <a:r>
              <a:rPr lang="en-US" dirty="0">
                <a:latin typeface="Courier"/>
                <a:cs typeface="Courier"/>
              </a:rPr>
              <a:t> *server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server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buildServerAddr</a:t>
            </a:r>
            <a:r>
              <a:rPr lang="en-US" dirty="0">
                <a:latin typeface="Courier"/>
                <a:cs typeface="Courier"/>
              </a:rPr>
              <a:t>(&amp;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, hostname,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Create a TCP socket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err="1" smtClean="0">
                <a:latin typeface="Courier"/>
                <a:cs typeface="Courier"/>
              </a:rPr>
              <a:t>sockfd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dirty="0">
                <a:latin typeface="Courier"/>
                <a:cs typeface="Courier"/>
              </a:rPr>
              <a:t>(AF_INET, SOCK_STREAM, 0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Connect to server on port */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connect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*) &amp;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("Connected to %s:%d\</a:t>
            </a:r>
            <a:r>
              <a:rPr lang="en-US" dirty="0" err="1">
                <a:latin typeface="Courier"/>
                <a:cs typeface="Courier"/>
              </a:rPr>
              <a:t>n",server</a:t>
            </a:r>
            <a:r>
              <a:rPr lang="en-US" dirty="0">
                <a:latin typeface="Courier"/>
                <a:cs typeface="Courier"/>
              </a:rPr>
              <a:t>-&gt;</a:t>
            </a:r>
            <a:r>
              <a:rPr lang="en-US" dirty="0" err="1">
                <a:latin typeface="Courier"/>
                <a:cs typeface="Courier"/>
              </a:rPr>
              <a:t>h_name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Carry out Client</a:t>
            </a:r>
            <a:r>
              <a:rPr lang="en-US" dirty="0" smtClean="0">
                <a:latin typeface="Courier"/>
                <a:cs typeface="Courier"/>
              </a:rPr>
              <a:t>-Server </a:t>
            </a:r>
            <a:r>
              <a:rPr lang="en-US" dirty="0">
                <a:latin typeface="Courier"/>
                <a:cs typeface="Courier"/>
              </a:rPr>
              <a:t>protocol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i="1" dirty="0" smtClean="0">
                <a:latin typeface="Courier"/>
                <a:cs typeface="Courier"/>
              </a:rPr>
              <a:t>client</a:t>
            </a:r>
            <a:r>
              <a:rPr lang="en-US" i="1" dirty="0">
                <a:latin typeface="Courier"/>
                <a:cs typeface="Courier"/>
              </a:rPr>
              <a:t>(</a:t>
            </a:r>
            <a:r>
              <a:rPr lang="en-US" i="1" dirty="0" err="1">
                <a:latin typeface="Courier"/>
                <a:cs typeface="Courier"/>
              </a:rPr>
              <a:t>sockfd</a:t>
            </a:r>
            <a:r>
              <a:rPr lang="en-US" i="1" dirty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Clean up on termination */</a:t>
            </a:r>
          </a:p>
          <a:p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);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33400" y="3505200"/>
            <a:ext cx="6083300" cy="2844800"/>
            <a:chOff x="533400" y="3505200"/>
            <a:chExt cx="6083300" cy="2844800"/>
          </a:xfrm>
        </p:grpSpPr>
        <p:pic>
          <p:nvPicPr>
            <p:cNvPr id="3" name="Picture 2" descr="Screen Shot 2014-11-11 at 8.47.39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800600"/>
              <a:ext cx="6083300" cy="15494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</p:pic>
        <p:cxnSp>
          <p:nvCxnSpPr>
            <p:cNvPr id="9" name="Straight Connector 8"/>
            <p:cNvCxnSpPr/>
            <p:nvPr/>
          </p:nvCxnSpPr>
          <p:spPr bwMode="auto">
            <a:xfrm flipH="1">
              <a:off x="914400" y="3505200"/>
              <a:ext cx="167640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4419600" y="1143000"/>
            <a:ext cx="2590800" cy="2133600"/>
            <a:chOff x="4419600" y="1143000"/>
            <a:chExt cx="2590800" cy="2133600"/>
          </a:xfrm>
        </p:grpSpPr>
        <p:pic>
          <p:nvPicPr>
            <p:cNvPr id="11" name="Picture 10" descr="Screen Shot 2014-11-11 at 8.49.37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200" y="1143000"/>
              <a:ext cx="1600200" cy="10160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</p:pic>
        <p:cxnSp>
          <p:nvCxnSpPr>
            <p:cNvPr id="13" name="Straight Connector 12"/>
            <p:cNvCxnSpPr/>
            <p:nvPr/>
          </p:nvCxnSpPr>
          <p:spPr bwMode="auto">
            <a:xfrm flipV="1">
              <a:off x="4419600" y="2133600"/>
              <a:ext cx="990600" cy="1143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6131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UCB CS162 Fa14 L32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006194"/>
            <a:ext cx="9868864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Create Socket to receive requests*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err="1" smtClean="0">
                <a:latin typeface="Courier"/>
                <a:cs typeface="Courier"/>
              </a:rPr>
              <a:t>lstnsockfd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dirty="0">
                <a:latin typeface="Courier"/>
                <a:cs typeface="Courier"/>
              </a:rPr>
              <a:t>(AF_INET, SOCK_STREAM, 0);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Bind socket to port */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bind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smtClean="0">
                <a:latin typeface="Courier"/>
                <a:cs typeface="Courier"/>
              </a:rPr>
              <a:t>)&amp;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 err="1" smtClean="0">
                <a:latin typeface="Courier"/>
                <a:cs typeface="Courier"/>
              </a:rPr>
              <a:t>,sizeof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))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(1)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/* Listen for incoming connections *</a:t>
            </a:r>
            <a:r>
              <a:rPr lang="en-US" dirty="0" smtClean="0">
                <a:latin typeface="Courier"/>
                <a:cs typeface="Courier"/>
              </a:rPr>
              <a:t>/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listen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MAXQUEUE); 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Accept incoming connection, obtaining a new socket for it */</a:t>
            </a: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consockfd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accept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*) &amp;</a:t>
            </a:r>
            <a:r>
              <a:rPr lang="en-US" dirty="0" err="1">
                <a:latin typeface="Courier"/>
                <a:cs typeface="Courier"/>
              </a:rPr>
              <a:t>cli_addr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smtClean="0">
                <a:latin typeface="Courier"/>
                <a:cs typeface="Courier"/>
              </a:rPr>
              <a:t>      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   &amp;</a:t>
            </a:r>
            <a:r>
              <a:rPr lang="en-US" dirty="0" err="1">
                <a:latin typeface="Courier"/>
                <a:cs typeface="Courier"/>
              </a:rPr>
              <a:t>clilen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i="1" dirty="0" smtClean="0">
                <a:latin typeface="Courier"/>
                <a:cs typeface="Courier"/>
              </a:rPr>
              <a:t>server</a:t>
            </a:r>
            <a:r>
              <a:rPr lang="en-US" i="1" dirty="0">
                <a:latin typeface="Courier"/>
                <a:cs typeface="Courier"/>
              </a:rPr>
              <a:t>(</a:t>
            </a:r>
            <a:r>
              <a:rPr lang="en-US" i="1" dirty="0" err="1">
                <a:latin typeface="Courier"/>
                <a:cs typeface="Courier"/>
              </a:rPr>
              <a:t>consockfd</a:t>
            </a:r>
            <a:r>
              <a:rPr lang="en-US" i="1" dirty="0">
                <a:latin typeface="Courier"/>
                <a:cs typeface="Courier"/>
              </a:rPr>
              <a:t>)</a:t>
            </a:r>
            <a:r>
              <a:rPr lang="en-US" i="1" dirty="0" smtClean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80982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51944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 concept: fork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3056" y="957802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0427" y="1061338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07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Client Socket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0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 it to server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request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6" y="5374560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141845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Server Socket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48156" y="15111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32103" y="1871579"/>
            <a:ext cx="319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 it to an Address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4133" y="222896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18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Listen for Connection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665756" y="244984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2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 connection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request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response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128045" y="497172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88162" y="624727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Connection Socket</a:t>
            </a:r>
            <a:endParaRPr lang="en-US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543915" y="435894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279972" y="3629013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child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6946456" y="2264050"/>
            <a:ext cx="1838714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022054" y="3996175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Listen Socket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02147" y="371035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Parent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3483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for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22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UCB CS162 Fa14 L32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13293"/>
            <a:ext cx="9866348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while </a:t>
            </a:r>
            <a:r>
              <a:rPr lang="en-US" dirty="0">
                <a:latin typeface="Courier"/>
                <a:cs typeface="Courier"/>
              </a:rPr>
              <a:t>(1) {</a:t>
            </a:r>
          </a:p>
          <a:p>
            <a:r>
              <a:rPr lang="en-US" dirty="0">
                <a:latin typeface="Courier"/>
                <a:cs typeface="Courier"/>
              </a:rPr>
              <a:t>    listen(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MAXQUEUE);    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 = accept(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*) &amp;</a:t>
            </a:r>
            <a:r>
              <a:rPr lang="en-US" dirty="0" err="1">
                <a:latin typeface="Courier"/>
                <a:cs typeface="Courier"/>
              </a:rPr>
              <a:t>cli_addr</a:t>
            </a:r>
            <a:r>
              <a:rPr lang="en-US" dirty="0" smtClean="0">
                <a:latin typeface="Courier"/>
                <a:cs typeface="Courier"/>
              </a:rPr>
              <a:t>,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					 </a:t>
            </a:r>
            <a:r>
              <a:rPr lang="en-US" dirty="0">
                <a:latin typeface="Courier"/>
                <a:cs typeface="Courier"/>
              </a:rPr>
              <a:t>&amp;</a:t>
            </a:r>
            <a:r>
              <a:rPr lang="en-US" dirty="0" err="1">
                <a:latin typeface="Courier"/>
                <a:cs typeface="Courier"/>
              </a:rPr>
              <a:t>clilen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 fork();              /* </a:t>
            </a:r>
            <a:r>
              <a:rPr lang="en-US" dirty="0" smtClean="0">
                <a:latin typeface="Courier"/>
                <a:cs typeface="Courier"/>
              </a:rPr>
              <a:t>new </a:t>
            </a:r>
            <a:r>
              <a:rPr lang="en-US" dirty="0">
                <a:latin typeface="Courier"/>
                <a:cs typeface="Courier"/>
              </a:rPr>
              <a:t>process for connection */</a:t>
            </a:r>
          </a:p>
          <a:p>
            <a:r>
              <a:rPr lang="en-US" dirty="0">
                <a:latin typeface="Courier"/>
                <a:cs typeface="Courier"/>
              </a:rPr>
              <a:t>  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parent process */</a:t>
            </a: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tcpid</a:t>
            </a:r>
            <a:r>
              <a:rPr lang="en-US" dirty="0">
                <a:latin typeface="Courier"/>
                <a:cs typeface="Courier"/>
              </a:rPr>
              <a:t> = wait(&amp;</a:t>
            </a:r>
            <a:r>
              <a:rPr lang="en-US" dirty="0" err="1">
                <a:latin typeface="Courier"/>
                <a:cs typeface="Courier"/>
              </a:rPr>
              <a:t>cstatus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}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child process */</a:t>
            </a: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);        /* let go of listen socket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i="1" dirty="0">
                <a:latin typeface="Courier"/>
                <a:cs typeface="Courier"/>
              </a:rPr>
              <a:t>server(</a:t>
            </a:r>
            <a:r>
              <a:rPr lang="en-US" i="1" dirty="0" err="1">
                <a:latin typeface="Courier"/>
                <a:cs typeface="Courier"/>
              </a:rPr>
              <a:t>consockfd</a:t>
            </a:r>
            <a:r>
              <a:rPr lang="en-US" i="1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close(</a:t>
            </a:r>
            <a:r>
              <a:rPr lang="en-US" dirty="0" err="1">
                <a:latin typeface="Courier"/>
                <a:cs typeface="Courier"/>
              </a:rPr>
              <a:t>consockfd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exit(EXIT_SUCCESS);         /* exit child normally */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</a:t>
            </a:r>
          </a:p>
          <a:p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lstnsockfd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7636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Helvetica" charset="0"/>
                <a:ea typeface="ＭＳ Ｐゴシック" charset="0"/>
                <a:cs typeface="ＭＳ Ｐゴシック" charset="0"/>
              </a:rPr>
              <a:t>Open Connection: 3-Way Handshaking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1219200"/>
          </a:xfrm>
        </p:spPr>
        <p:txBody>
          <a:bodyPr/>
          <a:lstStyle/>
          <a:p>
            <a:r>
              <a:rPr lang="en-US" sz="2500" dirty="0">
                <a:latin typeface="Helvetica" charset="0"/>
                <a:ea typeface="ＭＳ Ｐゴシック" charset="0"/>
                <a:cs typeface="ＭＳ Ｐゴシック" charset="0"/>
              </a:rPr>
              <a:t>Goal: agree on a set of parameters, i.e., the start sequence number for each side</a:t>
            </a:r>
          </a:p>
          <a:p>
            <a:pPr lvl="1"/>
            <a:r>
              <a:rPr lang="en-US" sz="2300" dirty="0">
                <a:latin typeface="Helvetica" charset="0"/>
                <a:ea typeface="ＭＳ Ｐゴシック" charset="0"/>
                <a:cs typeface="ＭＳ Ｐゴシック" charset="0"/>
              </a:rPr>
              <a:t>Starting sequence number: sequence of first byte in stream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Helvetica" charset="0"/>
                <a:ea typeface="ＭＳ Ｐゴシック" charset="0"/>
              </a:rPr>
              <a:t>Starting sequence numbers are random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26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84743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Helvetica" charset="0"/>
                <a:ea typeface="ＭＳ Ｐゴシック" charset="0"/>
                <a:cs typeface="ＭＳ Ｐゴシック" charset="0"/>
              </a:rPr>
              <a:t>Open Connection: 3-Way Handshaking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2057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Server waits for new connection calling 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listen()</a:t>
            </a: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Sender call 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ＭＳ Ｐゴシック" charset="0"/>
                <a:cs typeface="ＭＳ Ｐゴシック" charset="0"/>
              </a:rPr>
              <a:t>connect()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passing socket which contains server’s IP address and port number 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OS sends a special packet (SYN) containing a proposal for first sequence number, x</a:t>
            </a:r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1985963" y="32766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89000" y="2935288"/>
            <a:ext cx="187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  <a:cs typeface="Helvetica" charset="0"/>
              </a:rPr>
              <a:t>Client (initiator)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6323013" y="2921000"/>
            <a:ext cx="901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  <a:cs typeface="Helvetica" charset="0"/>
              </a:rPr>
              <a:t>Server</a:t>
            </a:r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6858000" y="32766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81200" y="3529013"/>
            <a:ext cx="4876800" cy="738187"/>
            <a:chOff x="1248" y="2175"/>
            <a:chExt cx="3072" cy="465"/>
          </a:xfrm>
        </p:grpSpPr>
        <p:sp>
          <p:nvSpPr>
            <p:cNvPr id="24590" name="Line 9"/>
            <p:cNvSpPr>
              <a:spLocks noChangeShapeType="1"/>
            </p:cNvSpPr>
            <p:nvPr/>
          </p:nvSpPr>
          <p:spPr bwMode="auto">
            <a:xfrm>
              <a:off x="1248" y="2256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4591" name="Text Box 10"/>
            <p:cNvSpPr txBox="1">
              <a:spLocks noChangeArrowheads="1"/>
            </p:cNvSpPr>
            <p:nvPr/>
          </p:nvSpPr>
          <p:spPr bwMode="auto">
            <a:xfrm rot="429064">
              <a:off x="1919" y="2175"/>
              <a:ext cx="1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Helvetica" charset="0"/>
                  <a:cs typeface="Helvetica" charset="0"/>
                </a:rPr>
                <a:t>SYN, SeqNum = x</a:t>
              </a:r>
            </a:p>
          </p:txBody>
        </p:sp>
      </p:grpSp>
      <p:sp>
        <p:nvSpPr>
          <p:cNvPr id="24584" name="Text Box 17"/>
          <p:cNvSpPr txBox="1">
            <a:spLocks noChangeArrowheads="1"/>
          </p:cNvSpPr>
          <p:nvPr/>
        </p:nvSpPr>
        <p:spPr bwMode="auto">
          <a:xfrm>
            <a:off x="-104775" y="3178175"/>
            <a:ext cx="9239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i="1">
                <a:latin typeface="Helvetica" charset="0"/>
                <a:cs typeface="Helvetica" charset="0"/>
              </a:rPr>
              <a:t>Active</a:t>
            </a:r>
            <a:br>
              <a:rPr lang="en-US" sz="1800" i="1">
                <a:latin typeface="Helvetica" charset="0"/>
                <a:cs typeface="Helvetica" charset="0"/>
              </a:rPr>
            </a:br>
            <a:r>
              <a:rPr lang="en-US" sz="1800" i="1">
                <a:latin typeface="Helvetica" charset="0"/>
                <a:cs typeface="Helvetica" charset="0"/>
              </a:rPr>
              <a:t>Open</a:t>
            </a:r>
          </a:p>
        </p:txBody>
      </p:sp>
      <p:sp>
        <p:nvSpPr>
          <p:cNvPr id="24585" name="Text Box 18"/>
          <p:cNvSpPr txBox="1">
            <a:spLocks noChangeArrowheads="1"/>
          </p:cNvSpPr>
          <p:nvPr/>
        </p:nvSpPr>
        <p:spPr bwMode="auto">
          <a:xfrm>
            <a:off x="8054975" y="3635375"/>
            <a:ext cx="1092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i="1">
                <a:latin typeface="Helvetica" charset="0"/>
                <a:cs typeface="Helvetica" charset="0"/>
              </a:rPr>
              <a:t>Passive</a:t>
            </a:r>
            <a:br>
              <a:rPr lang="en-US" sz="1800" i="1">
                <a:latin typeface="Helvetica" charset="0"/>
                <a:cs typeface="Helvetica" charset="0"/>
              </a:rPr>
            </a:br>
            <a:r>
              <a:rPr lang="en-US" sz="1800" i="1">
                <a:latin typeface="Helvetica" charset="0"/>
                <a:cs typeface="Helvetica" charset="0"/>
              </a:rPr>
              <a:t>Open</a:t>
            </a:r>
          </a:p>
        </p:txBody>
      </p: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646113" y="3336925"/>
            <a:ext cx="1336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  <a:cs typeface="Helvetica" charset="0"/>
              </a:rPr>
              <a:t>connect()</a:t>
            </a:r>
          </a:p>
        </p:txBody>
      </p:sp>
      <p:sp>
        <p:nvSpPr>
          <p:cNvPr id="24587" name="Text Box 20"/>
          <p:cNvSpPr txBox="1">
            <a:spLocks noChangeArrowheads="1"/>
          </p:cNvSpPr>
          <p:nvPr/>
        </p:nvSpPr>
        <p:spPr bwMode="auto">
          <a:xfrm>
            <a:off x="6858000" y="3336925"/>
            <a:ext cx="1023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listen()</a:t>
            </a:r>
          </a:p>
        </p:txBody>
      </p:sp>
      <p:sp>
        <p:nvSpPr>
          <p:cNvPr id="24588" name="TextBox 2"/>
          <p:cNvSpPr txBox="1">
            <a:spLocks noChangeArrowheads="1"/>
          </p:cNvSpPr>
          <p:nvPr/>
        </p:nvSpPr>
        <p:spPr bwMode="auto">
          <a:xfrm rot="-5400000">
            <a:off x="1140619" y="5179219"/>
            <a:ext cx="671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time</a:t>
            </a:r>
          </a:p>
        </p:txBody>
      </p:sp>
      <p:cxnSp>
        <p:nvCxnSpPr>
          <p:cNvPr id="24589" name="Straight Arrow Connector 4"/>
          <p:cNvCxnSpPr>
            <a:cxnSpLocks noChangeShapeType="1"/>
          </p:cNvCxnSpPr>
          <p:nvPr/>
        </p:nvCxnSpPr>
        <p:spPr bwMode="auto">
          <a:xfrm>
            <a:off x="1676400" y="4953000"/>
            <a:ext cx="0" cy="1066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72163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Helvetica" charset="0"/>
                <a:ea typeface="ＭＳ Ｐゴシック" charset="0"/>
                <a:cs typeface="ＭＳ Ｐゴシック" charset="0"/>
              </a:rPr>
              <a:t>Open Connection: 3-Way Handshaking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21336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If it has enough resources, server calls 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accept()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to accept connection, and sends back a SYN ACK packet containing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Client’s sequence number incremented by one, (x + 1)</a:t>
            </a:r>
          </a:p>
          <a:p>
            <a:pPr lvl="2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Why is this needed? </a:t>
            </a:r>
          </a:p>
          <a:p>
            <a:pPr lvl="1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 sequence number proposal, y, for first byte server will send</a:t>
            </a: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1985963" y="32512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89000" y="2909888"/>
            <a:ext cx="187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  <a:cs typeface="Helvetica" charset="0"/>
              </a:rPr>
              <a:t>Client (initiator)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323013" y="2895600"/>
            <a:ext cx="901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  <a:cs typeface="Helvetica" charset="0"/>
              </a:rPr>
              <a:t>Server</a:t>
            </a: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6858000" y="3251200"/>
            <a:ext cx="0" cy="290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5607" name="Group 8"/>
          <p:cNvGrpSpPr>
            <a:grpSpLocks/>
          </p:cNvGrpSpPr>
          <p:nvPr/>
        </p:nvGrpSpPr>
        <p:grpSpPr bwMode="auto">
          <a:xfrm>
            <a:off x="1981200" y="3503613"/>
            <a:ext cx="4876800" cy="738187"/>
            <a:chOff x="1248" y="2175"/>
            <a:chExt cx="3072" cy="465"/>
          </a:xfrm>
        </p:grpSpPr>
        <p:sp>
          <p:nvSpPr>
            <p:cNvPr id="25622" name="Line 9"/>
            <p:cNvSpPr>
              <a:spLocks noChangeShapeType="1"/>
            </p:cNvSpPr>
            <p:nvPr/>
          </p:nvSpPr>
          <p:spPr bwMode="auto">
            <a:xfrm>
              <a:off x="1248" y="2256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23" name="Text Box 10"/>
            <p:cNvSpPr txBox="1">
              <a:spLocks noChangeArrowheads="1"/>
            </p:cNvSpPr>
            <p:nvPr/>
          </p:nvSpPr>
          <p:spPr bwMode="auto">
            <a:xfrm rot="429064">
              <a:off x="1919" y="2175"/>
              <a:ext cx="1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Helvetica" charset="0"/>
                  <a:cs typeface="Helvetica" charset="0"/>
                </a:rPr>
                <a:t>SYN, SeqNum = x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47863" y="4371975"/>
            <a:ext cx="4910137" cy="631825"/>
            <a:chOff x="1226" y="2722"/>
            <a:chExt cx="3094" cy="398"/>
          </a:xfrm>
        </p:grpSpPr>
        <p:sp>
          <p:nvSpPr>
            <p:cNvPr id="25620" name="Line 12"/>
            <p:cNvSpPr>
              <a:spLocks noChangeShapeType="1"/>
            </p:cNvSpPr>
            <p:nvPr/>
          </p:nvSpPr>
          <p:spPr bwMode="auto">
            <a:xfrm flipH="1">
              <a:off x="1248" y="2784"/>
              <a:ext cx="307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21" name="Text Box 13"/>
            <p:cNvSpPr txBox="1">
              <a:spLocks noChangeArrowheads="1"/>
            </p:cNvSpPr>
            <p:nvPr/>
          </p:nvSpPr>
          <p:spPr bwMode="auto">
            <a:xfrm rot="-375610">
              <a:off x="1226" y="2722"/>
              <a:ext cx="305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Helvetica" charset="0"/>
                  <a:cs typeface="Helvetica" charset="0"/>
                </a:rPr>
                <a:t>SYN and ACK, SeqNum = y and Ack = x + 1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981200" y="5181600"/>
            <a:ext cx="4876800" cy="736600"/>
            <a:chOff x="1248" y="3232"/>
            <a:chExt cx="3072" cy="464"/>
          </a:xfrm>
        </p:grpSpPr>
        <p:sp>
          <p:nvSpPr>
            <p:cNvPr id="25618" name="Line 15"/>
            <p:cNvSpPr>
              <a:spLocks noChangeShapeType="1"/>
            </p:cNvSpPr>
            <p:nvPr/>
          </p:nvSpPr>
          <p:spPr bwMode="auto">
            <a:xfrm>
              <a:off x="1248" y="3312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 rot="429064">
              <a:off x="1964" y="3232"/>
              <a:ext cx="12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Helvetica" charset="0"/>
                  <a:cs typeface="Helvetica" charset="0"/>
                </a:rPr>
                <a:t>ACK, Ack = y + 1</a:t>
              </a:r>
            </a:p>
          </p:txBody>
        </p:sp>
      </p:grpSp>
      <p:sp>
        <p:nvSpPr>
          <p:cNvPr id="25610" name="Text Box 17"/>
          <p:cNvSpPr txBox="1">
            <a:spLocks noChangeArrowheads="1"/>
          </p:cNvSpPr>
          <p:nvPr/>
        </p:nvSpPr>
        <p:spPr bwMode="auto">
          <a:xfrm>
            <a:off x="-104775" y="3152775"/>
            <a:ext cx="9239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i="1">
                <a:latin typeface="Helvetica" charset="0"/>
                <a:cs typeface="Helvetica" charset="0"/>
              </a:rPr>
              <a:t>Active</a:t>
            </a:r>
            <a:br>
              <a:rPr lang="en-US" sz="1800" i="1">
                <a:latin typeface="Helvetica" charset="0"/>
                <a:cs typeface="Helvetica" charset="0"/>
              </a:rPr>
            </a:br>
            <a:r>
              <a:rPr lang="en-US" sz="1800" i="1">
                <a:latin typeface="Helvetica" charset="0"/>
                <a:cs typeface="Helvetica" charset="0"/>
              </a:rPr>
              <a:t>Open</a:t>
            </a:r>
          </a:p>
        </p:txBody>
      </p:sp>
      <p:sp>
        <p:nvSpPr>
          <p:cNvPr id="25611" name="Text Box 18"/>
          <p:cNvSpPr txBox="1">
            <a:spLocks noChangeArrowheads="1"/>
          </p:cNvSpPr>
          <p:nvPr/>
        </p:nvSpPr>
        <p:spPr bwMode="auto">
          <a:xfrm>
            <a:off x="8054975" y="3609975"/>
            <a:ext cx="1092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i="1">
                <a:latin typeface="Helvetica" charset="0"/>
                <a:cs typeface="Helvetica" charset="0"/>
              </a:rPr>
              <a:t>Passive</a:t>
            </a:r>
            <a:br>
              <a:rPr lang="en-US" sz="1800" i="1">
                <a:latin typeface="Helvetica" charset="0"/>
                <a:cs typeface="Helvetica" charset="0"/>
              </a:rPr>
            </a:br>
            <a:r>
              <a:rPr lang="en-US" sz="1800" i="1">
                <a:latin typeface="Helvetica" charset="0"/>
                <a:cs typeface="Helvetica" charset="0"/>
              </a:rPr>
              <a:t>Open</a:t>
            </a:r>
          </a:p>
        </p:txBody>
      </p:sp>
      <p:sp>
        <p:nvSpPr>
          <p:cNvPr id="25612" name="Text Box 19"/>
          <p:cNvSpPr txBox="1">
            <a:spLocks noChangeArrowheads="1"/>
          </p:cNvSpPr>
          <p:nvPr/>
        </p:nvSpPr>
        <p:spPr bwMode="auto">
          <a:xfrm>
            <a:off x="646113" y="3400425"/>
            <a:ext cx="1336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  <a:latin typeface="Helvetica" charset="0"/>
                <a:cs typeface="Helvetica" charset="0"/>
              </a:rPr>
              <a:t>connect()</a:t>
            </a:r>
          </a:p>
        </p:txBody>
      </p:sp>
      <p:sp>
        <p:nvSpPr>
          <p:cNvPr id="25613" name="Text Box 20"/>
          <p:cNvSpPr txBox="1">
            <a:spLocks noChangeArrowheads="1"/>
          </p:cNvSpPr>
          <p:nvPr/>
        </p:nvSpPr>
        <p:spPr bwMode="auto">
          <a:xfrm>
            <a:off x="6900863" y="3311525"/>
            <a:ext cx="1023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listen()</a:t>
            </a:r>
          </a:p>
        </p:txBody>
      </p:sp>
      <p:sp>
        <p:nvSpPr>
          <p:cNvPr id="25614" name="Text Box 21"/>
          <p:cNvSpPr txBox="1">
            <a:spLocks noChangeArrowheads="1"/>
          </p:cNvSpPr>
          <p:nvPr/>
        </p:nvSpPr>
        <p:spPr bwMode="auto">
          <a:xfrm>
            <a:off x="6934200" y="4162425"/>
            <a:ext cx="1166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accept()</a:t>
            </a:r>
          </a:p>
        </p:txBody>
      </p:sp>
      <p:sp>
        <p:nvSpPr>
          <p:cNvPr id="14351" name="Text Box 22"/>
          <p:cNvSpPr txBox="1">
            <a:spLocks noChangeArrowheads="1"/>
          </p:cNvSpPr>
          <p:nvPr/>
        </p:nvSpPr>
        <p:spPr bwMode="auto">
          <a:xfrm>
            <a:off x="6934200" y="5514975"/>
            <a:ext cx="17081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allocate</a:t>
            </a:r>
            <a:b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</a:br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buffer space</a:t>
            </a:r>
          </a:p>
        </p:txBody>
      </p:sp>
      <p:sp>
        <p:nvSpPr>
          <p:cNvPr id="25616" name="TextBox 22"/>
          <p:cNvSpPr txBox="1">
            <a:spLocks noChangeArrowheads="1"/>
          </p:cNvSpPr>
          <p:nvPr/>
        </p:nvSpPr>
        <p:spPr bwMode="auto">
          <a:xfrm rot="-5400000">
            <a:off x="1140619" y="5090319"/>
            <a:ext cx="671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time</a:t>
            </a:r>
          </a:p>
        </p:txBody>
      </p:sp>
      <p:cxnSp>
        <p:nvCxnSpPr>
          <p:cNvPr id="25617" name="Straight Arrow Connector 23"/>
          <p:cNvCxnSpPr>
            <a:cxnSpLocks noChangeShapeType="1"/>
          </p:cNvCxnSpPr>
          <p:nvPr/>
        </p:nvCxnSpPr>
        <p:spPr bwMode="auto">
          <a:xfrm>
            <a:off x="1676400" y="4864100"/>
            <a:ext cx="0" cy="1066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28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64575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52488" algn="l"/>
              </a:tabLst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3-Way Handshaking (cont’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d) 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Three-way handshake adds 1 RTT delay </a:t>
            </a:r>
          </a:p>
          <a:p>
            <a:pPr>
              <a:lnSpc>
                <a:spcPct val="10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Why?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</a:rPr>
              <a:t>Congestion control: SYN (40 byte) acts as cheap probe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</a:rPr>
              <a:t>Protects against delayed packets from other connection (would confuse receiver)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29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88407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Q1: True _  False _  </a:t>
            </a:r>
            <a:r>
              <a:rPr lang="en-US" altLang="ko-KR">
                <a:latin typeface="Helvetica" charset="0"/>
                <a:ea typeface="MS PGothic" charset="0"/>
              </a:rPr>
              <a:t>Protocols specify the syntax and semantics of communication</a:t>
            </a:r>
            <a:endParaRPr lang="en-US">
              <a:latin typeface="Helvetica" charset="0"/>
              <a:ea typeface="MS PGothic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Q2: True _  False _  Protocols specify the implementation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Q3: True _  False _  Layering helps to improve application performance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Q4: True _  False _  “Best Effort” packet delivery ensures that packets are delivered in order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Q5: True _  False _  In p2p systems a node is both a client and a server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Q6: True _  False _  TCP ensures that each packet is delivered within a predefined amount of time 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Review: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Protocols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8347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Close Connection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1628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Goal: both sides agree to close the connection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4-way connection tear down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340100" y="2462213"/>
            <a:ext cx="4346575" cy="533400"/>
            <a:chOff x="3340100" y="2462213"/>
            <a:chExt cx="4346575" cy="533400"/>
          </a:xfrm>
        </p:grpSpPr>
        <p:sp>
          <p:nvSpPr>
            <p:cNvPr id="28702" name="Line 4"/>
            <p:cNvSpPr>
              <a:spLocks noChangeShapeType="1"/>
            </p:cNvSpPr>
            <p:nvPr/>
          </p:nvSpPr>
          <p:spPr bwMode="auto">
            <a:xfrm>
              <a:off x="3340100" y="2732088"/>
              <a:ext cx="4346575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3" name="Text Box 6"/>
            <p:cNvSpPr txBox="1">
              <a:spLocks noChangeArrowheads="1"/>
            </p:cNvSpPr>
            <p:nvPr/>
          </p:nvSpPr>
          <p:spPr bwMode="auto">
            <a:xfrm>
              <a:off x="5243513" y="2462213"/>
              <a:ext cx="620712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FIN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340100" y="2933700"/>
            <a:ext cx="4346575" cy="538163"/>
            <a:chOff x="3340100" y="2933700"/>
            <a:chExt cx="4346575" cy="538163"/>
          </a:xfrm>
        </p:grpSpPr>
        <p:sp>
          <p:nvSpPr>
            <p:cNvPr id="28700" name="Line 5"/>
            <p:cNvSpPr>
              <a:spLocks noChangeShapeType="1"/>
            </p:cNvSpPr>
            <p:nvPr/>
          </p:nvSpPr>
          <p:spPr bwMode="auto">
            <a:xfrm flipH="1">
              <a:off x="3340100" y="3071813"/>
              <a:ext cx="4346575" cy="400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1" name="Text Box 7"/>
            <p:cNvSpPr txBox="1">
              <a:spLocks noChangeArrowheads="1"/>
            </p:cNvSpPr>
            <p:nvPr/>
          </p:nvSpPr>
          <p:spPr bwMode="auto">
            <a:xfrm>
              <a:off x="3671888" y="2933700"/>
              <a:ext cx="130651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FIN ACK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40100" y="3735388"/>
            <a:ext cx="4346575" cy="585787"/>
            <a:chOff x="3340100" y="3735388"/>
            <a:chExt cx="4346575" cy="585787"/>
          </a:xfrm>
        </p:grpSpPr>
        <p:sp>
          <p:nvSpPr>
            <p:cNvPr id="28698" name="Line 8"/>
            <p:cNvSpPr>
              <a:spLocks noChangeShapeType="1"/>
            </p:cNvSpPr>
            <p:nvPr/>
          </p:nvSpPr>
          <p:spPr bwMode="auto">
            <a:xfrm flipH="1">
              <a:off x="3340100" y="3887788"/>
              <a:ext cx="4346575" cy="4333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9" name="Text Box 10"/>
            <p:cNvSpPr txBox="1">
              <a:spLocks noChangeArrowheads="1"/>
            </p:cNvSpPr>
            <p:nvPr/>
          </p:nvSpPr>
          <p:spPr bwMode="auto">
            <a:xfrm>
              <a:off x="5243513" y="3735388"/>
              <a:ext cx="620712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FIN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40100" y="4156075"/>
            <a:ext cx="4349750" cy="546100"/>
            <a:chOff x="3340100" y="4156075"/>
            <a:chExt cx="4349750" cy="546100"/>
          </a:xfrm>
        </p:grpSpPr>
        <p:sp>
          <p:nvSpPr>
            <p:cNvPr id="28696" name="Line 9"/>
            <p:cNvSpPr>
              <a:spLocks noChangeShapeType="1"/>
            </p:cNvSpPr>
            <p:nvPr/>
          </p:nvSpPr>
          <p:spPr bwMode="auto">
            <a:xfrm>
              <a:off x="3340100" y="4425950"/>
              <a:ext cx="4349750" cy="276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7" name="Text Box 11"/>
            <p:cNvSpPr txBox="1">
              <a:spLocks noChangeArrowheads="1"/>
            </p:cNvSpPr>
            <p:nvPr/>
          </p:nvSpPr>
          <p:spPr bwMode="auto">
            <a:xfrm>
              <a:off x="5327650" y="4156075"/>
              <a:ext cx="1306513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FIN ACK</a:t>
              </a:r>
            </a:p>
          </p:txBody>
        </p:sp>
      </p:grpSp>
      <p:sp>
        <p:nvSpPr>
          <p:cNvPr id="28679" name="Line 12"/>
          <p:cNvSpPr>
            <a:spLocks noChangeShapeType="1"/>
          </p:cNvSpPr>
          <p:nvPr/>
        </p:nvSpPr>
        <p:spPr bwMode="auto">
          <a:xfrm>
            <a:off x="3340100" y="2438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0" name="Line 13"/>
          <p:cNvSpPr>
            <a:spLocks noChangeShapeType="1"/>
          </p:cNvSpPr>
          <p:nvPr/>
        </p:nvSpPr>
        <p:spPr bwMode="auto">
          <a:xfrm>
            <a:off x="7683500" y="2438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2949575" y="207168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Helvetica" charset="0"/>
                <a:cs typeface="Helvetica" charset="0"/>
              </a:rPr>
              <a:t>Host 1</a:t>
            </a:r>
          </a:p>
        </p:txBody>
      </p:sp>
      <p:sp>
        <p:nvSpPr>
          <p:cNvPr id="28682" name="Text Box 15"/>
          <p:cNvSpPr txBox="1">
            <a:spLocks noChangeArrowheads="1"/>
          </p:cNvSpPr>
          <p:nvPr/>
        </p:nvSpPr>
        <p:spPr bwMode="auto">
          <a:xfrm>
            <a:off x="7232650" y="207168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Helvetica" charset="0"/>
                <a:cs typeface="Helvetica" charset="0"/>
              </a:rPr>
              <a:t>Host 2</a:t>
            </a:r>
          </a:p>
        </p:txBody>
      </p:sp>
      <p:sp>
        <p:nvSpPr>
          <p:cNvPr id="17419" name="Text Box 20"/>
          <p:cNvSpPr txBox="1">
            <a:spLocks noChangeArrowheads="1"/>
          </p:cNvSpPr>
          <p:nvPr/>
        </p:nvSpPr>
        <p:spPr bwMode="auto">
          <a:xfrm>
            <a:off x="76200" y="4645025"/>
            <a:ext cx="2903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Helvetica" charset="0"/>
                <a:cs typeface="Helvetica" charset="0"/>
              </a:rPr>
              <a:t>Can retransmit FIN ACK</a:t>
            </a:r>
            <a:br>
              <a:rPr lang="en-US" sz="1800">
                <a:latin typeface="Helvetica" charset="0"/>
                <a:cs typeface="Helvetica" charset="0"/>
              </a:rPr>
            </a:br>
            <a:r>
              <a:rPr lang="en-US" sz="1800">
                <a:latin typeface="Helvetica" charset="0"/>
                <a:cs typeface="Helvetica" charset="0"/>
              </a:rPr>
              <a:t> if it is lost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514600" y="4419600"/>
            <a:ext cx="915988" cy="1408113"/>
            <a:chOff x="2514600" y="4419600"/>
            <a:chExt cx="915988" cy="1408112"/>
          </a:xfrm>
        </p:grpSpPr>
        <p:sp>
          <p:nvSpPr>
            <p:cNvPr id="28691" name="Line 16"/>
            <p:cNvSpPr>
              <a:spLocks noChangeShapeType="1"/>
            </p:cNvSpPr>
            <p:nvPr/>
          </p:nvSpPr>
          <p:spPr bwMode="auto">
            <a:xfrm>
              <a:off x="3041650" y="4430712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2" name="Line 17"/>
            <p:cNvSpPr>
              <a:spLocks noChangeShapeType="1"/>
            </p:cNvSpPr>
            <p:nvPr/>
          </p:nvSpPr>
          <p:spPr bwMode="auto">
            <a:xfrm>
              <a:off x="3041650" y="5421312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3" name="Line 18"/>
            <p:cNvSpPr>
              <a:spLocks noChangeShapeType="1"/>
            </p:cNvSpPr>
            <p:nvPr/>
          </p:nvSpPr>
          <p:spPr bwMode="auto">
            <a:xfrm flipH="1" flipV="1">
              <a:off x="3200400" y="4430712"/>
              <a:ext cx="0" cy="990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4" name="Text Box 19"/>
            <p:cNvSpPr txBox="1">
              <a:spLocks noChangeArrowheads="1"/>
            </p:cNvSpPr>
            <p:nvPr/>
          </p:nvSpPr>
          <p:spPr bwMode="auto">
            <a:xfrm rot="-5400000">
              <a:off x="2486819" y="4750594"/>
              <a:ext cx="10318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3366FF"/>
                  </a:solidFill>
                  <a:latin typeface="Helvetica" charset="0"/>
                  <a:cs typeface="Helvetica" charset="0"/>
                </a:rPr>
                <a:t>timeout</a:t>
              </a:r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2514600" y="5457825"/>
              <a:ext cx="9159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charset="0"/>
                  <a:cs typeface="Helvetica" charset="0"/>
                </a:rPr>
                <a:t>closed</a:t>
              </a:r>
            </a:p>
          </p:txBody>
        </p:sp>
      </p:grpSp>
      <p:sp>
        <p:nvSpPr>
          <p:cNvPr id="28685" name="Text Box 22"/>
          <p:cNvSpPr txBox="1">
            <a:spLocks noChangeArrowheads="1"/>
          </p:cNvSpPr>
          <p:nvPr/>
        </p:nvSpPr>
        <p:spPr bwMode="auto">
          <a:xfrm>
            <a:off x="2514600" y="2514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  <a:latin typeface="Helvetica" charset="0"/>
                <a:cs typeface="Helvetica" charset="0"/>
              </a:rPr>
              <a:t>close</a:t>
            </a:r>
          </a:p>
        </p:txBody>
      </p:sp>
      <p:sp>
        <p:nvSpPr>
          <p:cNvPr id="16402" name="Text Box 23"/>
          <p:cNvSpPr txBox="1">
            <a:spLocks noChangeArrowheads="1"/>
          </p:cNvSpPr>
          <p:nvPr/>
        </p:nvSpPr>
        <p:spPr bwMode="auto">
          <a:xfrm>
            <a:off x="7664450" y="3668713"/>
            <a:ext cx="77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Helvetica" charset="0"/>
                <a:cs typeface="Helvetica" charset="0"/>
              </a:rPr>
              <a:t>close</a:t>
            </a:r>
          </a:p>
        </p:txBody>
      </p:sp>
      <p:sp>
        <p:nvSpPr>
          <p:cNvPr id="16403" name="Text Box 23"/>
          <p:cNvSpPr txBox="1">
            <a:spLocks noChangeArrowheads="1"/>
          </p:cNvSpPr>
          <p:nvPr/>
        </p:nvSpPr>
        <p:spPr bwMode="auto">
          <a:xfrm>
            <a:off x="7683500" y="4506913"/>
            <a:ext cx="91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Helvetica" charset="0"/>
                <a:cs typeface="Helvetica" charset="0"/>
              </a:rPr>
              <a:t>closed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352800" y="3236913"/>
            <a:ext cx="4346575" cy="625475"/>
            <a:chOff x="3352800" y="3236186"/>
            <a:chExt cx="4346575" cy="626201"/>
          </a:xfrm>
        </p:grpSpPr>
        <p:sp>
          <p:nvSpPr>
            <p:cNvPr id="28689" name="Line 8"/>
            <p:cNvSpPr>
              <a:spLocks noChangeShapeType="1"/>
            </p:cNvSpPr>
            <p:nvPr/>
          </p:nvSpPr>
          <p:spPr bwMode="auto">
            <a:xfrm flipH="1">
              <a:off x="3352800" y="3429000"/>
              <a:ext cx="4346575" cy="4333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0" name="Text Box 6"/>
            <p:cNvSpPr txBox="1">
              <a:spLocks noChangeArrowheads="1"/>
            </p:cNvSpPr>
            <p:nvPr/>
          </p:nvSpPr>
          <p:spPr bwMode="auto">
            <a:xfrm>
              <a:off x="5257800" y="3236186"/>
              <a:ext cx="745818" cy="421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data</a:t>
              </a: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30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6216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  <p:bldP spid="16402" grpId="0"/>
      <p:bldP spid="1640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Reliable Transfer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5105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Retransmit missing packets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Numbering of packets and ACKs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Do this efficiently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Keep transmitting whenever possible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Detect missing packets and retransmit quickly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Two schemes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Stop &amp; Wait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Sliding Window (Go-back-n and Selective Repeat)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8100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Detecting Packet Loss?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Timeouts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Sender timeouts on not receiving ACK</a:t>
            </a:r>
          </a:p>
          <a:p>
            <a:pPr lvl="1"/>
            <a:endParaRPr lang="en-US">
              <a:latin typeface="Helvetica" charset="0"/>
              <a:ea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Missing ACKs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Receiver ACKs each packet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Sender detects a missing packet when seeing a gap in the sequence of ACKs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Need to be careful! Packets and ACKs might be reordered</a:t>
            </a:r>
          </a:p>
          <a:p>
            <a:pPr lvl="1"/>
            <a:endParaRPr lang="en-US">
              <a:latin typeface="Helvetica" charset="0"/>
              <a:ea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NACK: Negative ACK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Receiver sends a NACK specifying a packet it is missing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32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76232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Stop &amp; Wait w/o Errors</a:t>
            </a:r>
          </a:p>
        </p:txBody>
      </p:sp>
      <p:sp>
        <p:nvSpPr>
          <p:cNvPr id="2048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686800" cy="1600200"/>
          </a:xfrm>
        </p:spPr>
        <p:txBody>
          <a:bodyPr/>
          <a:lstStyle/>
          <a:p>
            <a:pPr marL="382588" indent="-382588" defTabSz="1019175">
              <a:lnSpc>
                <a:spcPct val="8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Send; wait for </a:t>
            </a: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ack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; repeat</a:t>
            </a:r>
          </a:p>
          <a:p>
            <a:pPr marL="382588" indent="-382588" defTabSz="1019175">
              <a:lnSpc>
                <a:spcPct val="8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RTT: Round Trip Time (RTT): time it takes a packet to travel from sender to receiver and back</a:t>
            </a:r>
          </a:p>
          <a:p>
            <a:pPr marL="782638" lvl="1" indent="-382588" defTabSz="1019175">
              <a:lnSpc>
                <a:spcPct val="8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One-way latency (d): one way delay from sender and receiver  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447800" y="272415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>
            <a:off x="5410200" y="272415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447800" y="3181350"/>
            <a:ext cx="3983038" cy="685800"/>
            <a:chOff x="1447800" y="2743200"/>
            <a:chExt cx="3983522" cy="685800"/>
          </a:xfrm>
        </p:grpSpPr>
        <p:sp>
          <p:nvSpPr>
            <p:cNvPr id="32806" name="Line 5"/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07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1</a:t>
              </a:r>
            </a:p>
          </p:txBody>
        </p:sp>
      </p:grp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685800" y="6076950"/>
            <a:ext cx="74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Time</a:t>
            </a:r>
          </a:p>
        </p:txBody>
      </p:sp>
      <p:sp>
        <p:nvSpPr>
          <p:cNvPr id="32775" name="Text Box 11"/>
          <p:cNvSpPr txBox="1">
            <a:spLocks noChangeArrowheads="1"/>
          </p:cNvSpPr>
          <p:nvPr/>
        </p:nvSpPr>
        <p:spPr bwMode="auto">
          <a:xfrm>
            <a:off x="1082675" y="2266950"/>
            <a:ext cx="974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Sender</a:t>
            </a:r>
          </a:p>
        </p:txBody>
      </p:sp>
      <p:sp>
        <p:nvSpPr>
          <p:cNvPr id="32776" name="Text Box 12"/>
          <p:cNvSpPr txBox="1">
            <a:spLocks noChangeArrowheads="1"/>
          </p:cNvSpPr>
          <p:nvPr/>
        </p:nvSpPr>
        <p:spPr bwMode="auto">
          <a:xfrm>
            <a:off x="4821238" y="2324100"/>
            <a:ext cx="11398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Receiver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447800" y="2628900"/>
            <a:ext cx="3962400" cy="628650"/>
            <a:chOff x="1447800" y="2190690"/>
            <a:chExt cx="3962400" cy="628710"/>
          </a:xfrm>
        </p:grpSpPr>
        <p:sp>
          <p:nvSpPr>
            <p:cNvPr id="32804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TextBox 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447800" y="3714750"/>
            <a:ext cx="3962400" cy="628650"/>
            <a:chOff x="1447800" y="2190690"/>
            <a:chExt cx="3962400" cy="628710"/>
          </a:xfrm>
        </p:grpSpPr>
        <p:sp>
          <p:nvSpPr>
            <p:cNvPr id="32802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TextBox 3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2</a:t>
              </a:r>
            </a:p>
          </p:txBody>
        </p: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1447800" y="4248150"/>
            <a:ext cx="3983038" cy="685800"/>
            <a:chOff x="1447800" y="2743200"/>
            <a:chExt cx="3983522" cy="685800"/>
          </a:xfrm>
        </p:grpSpPr>
        <p:sp>
          <p:nvSpPr>
            <p:cNvPr id="32800" name="Line 5"/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801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2</a:t>
              </a:r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1447800" y="4762500"/>
            <a:ext cx="3962400" cy="628650"/>
            <a:chOff x="1447800" y="2190690"/>
            <a:chExt cx="3962400" cy="628710"/>
          </a:xfrm>
        </p:grpSpPr>
        <p:sp>
          <p:nvSpPr>
            <p:cNvPr id="32798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TextBox 38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3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98475" y="2800350"/>
            <a:ext cx="949325" cy="1066800"/>
            <a:chOff x="498475" y="2362200"/>
            <a:chExt cx="949324" cy="1066800"/>
          </a:xfrm>
        </p:grpSpPr>
        <p:sp>
          <p:nvSpPr>
            <p:cNvPr id="32794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95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96" name="Text Box 15"/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2797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498475" y="3867150"/>
            <a:ext cx="949325" cy="1066800"/>
            <a:chOff x="498475" y="2362200"/>
            <a:chExt cx="949324" cy="1066800"/>
          </a:xfrm>
        </p:grpSpPr>
        <p:sp>
          <p:nvSpPr>
            <p:cNvPr id="32790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91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92" name="Text Box 15"/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2793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553200" y="2819400"/>
            <a:ext cx="1860550" cy="1200150"/>
          </a:xfrm>
          <a:prstGeom prst="rect">
            <a:avLst/>
          </a:prstGeom>
          <a:solidFill>
            <a:srgbClr val="FAF55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 dirty="0">
                <a:latin typeface="Helvetica"/>
                <a:cs typeface="Helvetica"/>
              </a:rPr>
              <a:t>RTT = 2*d </a:t>
            </a:r>
          </a:p>
          <a:p>
            <a:pPr>
              <a:defRPr/>
            </a:pPr>
            <a:r>
              <a:rPr lang="en-US" b="0" dirty="0">
                <a:latin typeface="Helvetica"/>
                <a:cs typeface="Helvetica"/>
              </a:rPr>
              <a:t>(if latency is </a:t>
            </a:r>
          </a:p>
          <a:p>
            <a:pPr>
              <a:defRPr/>
            </a:pPr>
            <a:r>
              <a:rPr lang="en-US" b="0" dirty="0">
                <a:latin typeface="Helvetica"/>
                <a:cs typeface="Helvetica"/>
              </a:rPr>
              <a:t> symmetric)</a:t>
            </a: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45125" y="2819400"/>
            <a:ext cx="914400" cy="457200"/>
            <a:chOff x="1066799" y="2362200"/>
            <a:chExt cx="914401" cy="457201"/>
          </a:xfrm>
        </p:grpSpPr>
        <p:sp>
          <p:nvSpPr>
            <p:cNvPr id="32786" name="Line 13"/>
            <p:cNvSpPr>
              <a:spLocks noChangeShapeType="1"/>
            </p:cNvSpPr>
            <p:nvPr/>
          </p:nvSpPr>
          <p:spPr bwMode="auto">
            <a:xfrm flipH="1">
              <a:off x="1066799" y="28194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7" name="Line 14"/>
            <p:cNvSpPr>
              <a:spLocks noChangeShapeType="1"/>
            </p:cNvSpPr>
            <p:nvPr/>
          </p:nvSpPr>
          <p:spPr bwMode="auto">
            <a:xfrm>
              <a:off x="1260473" y="2362201"/>
              <a:ext cx="1" cy="457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8" name="Text Box 15"/>
            <p:cNvSpPr txBox="1">
              <a:spLocks noChangeArrowheads="1"/>
            </p:cNvSpPr>
            <p:nvPr/>
          </p:nvSpPr>
          <p:spPr bwMode="auto">
            <a:xfrm>
              <a:off x="1260475" y="23622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d</a:t>
              </a:r>
            </a:p>
          </p:txBody>
        </p:sp>
        <p:sp>
          <p:nvSpPr>
            <p:cNvPr id="32789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1" name="Line 13"/>
          <p:cNvSpPr>
            <a:spLocks noChangeShapeType="1"/>
          </p:cNvSpPr>
          <p:nvPr/>
        </p:nvSpPr>
        <p:spPr bwMode="auto">
          <a:xfrm flipH="1">
            <a:off x="1447800" y="2819400"/>
            <a:ext cx="3962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33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56509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Stop &amp; Wait w/o Errors</a:t>
            </a:r>
          </a:p>
        </p:txBody>
      </p:sp>
      <p:sp>
        <p:nvSpPr>
          <p:cNvPr id="2867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92150" y="838200"/>
            <a:ext cx="8451850" cy="1371600"/>
          </a:xfrm>
        </p:spPr>
        <p:txBody>
          <a:bodyPr/>
          <a:lstStyle/>
          <a:p>
            <a:pPr marL="382588" indent="-382588" defTabSz="1019175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How many packets can you send?</a:t>
            </a:r>
          </a:p>
          <a:p>
            <a:pPr marL="382588" indent="-382588" defTabSz="1019175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1 packet / RTT</a:t>
            </a:r>
          </a:p>
          <a:p>
            <a:pPr marL="382588" indent="-382588" defTabSz="1019175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Throughput: number of bits delivered to receiver per sec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1447800" y="264795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5410200" y="264795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3797" name="Group 4"/>
          <p:cNvGrpSpPr>
            <a:grpSpLocks/>
          </p:cNvGrpSpPr>
          <p:nvPr/>
        </p:nvGrpSpPr>
        <p:grpSpPr bwMode="auto">
          <a:xfrm>
            <a:off x="1447800" y="3105150"/>
            <a:ext cx="3983038" cy="685800"/>
            <a:chOff x="1447800" y="2743200"/>
            <a:chExt cx="3983522" cy="685800"/>
          </a:xfrm>
        </p:grpSpPr>
        <p:sp>
          <p:nvSpPr>
            <p:cNvPr id="33823" name="Line 5"/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4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1</a:t>
              </a:r>
            </a:p>
          </p:txBody>
        </p:sp>
      </p:grpSp>
      <p:sp>
        <p:nvSpPr>
          <p:cNvPr id="33798" name="Text Box 10"/>
          <p:cNvSpPr txBox="1">
            <a:spLocks noChangeArrowheads="1"/>
          </p:cNvSpPr>
          <p:nvPr/>
        </p:nvSpPr>
        <p:spPr bwMode="auto">
          <a:xfrm>
            <a:off x="685800" y="6000750"/>
            <a:ext cx="74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Time</a:t>
            </a:r>
          </a:p>
        </p:txBody>
      </p:sp>
      <p:sp>
        <p:nvSpPr>
          <p:cNvPr id="33799" name="Text Box 11"/>
          <p:cNvSpPr txBox="1">
            <a:spLocks noChangeArrowheads="1"/>
          </p:cNvSpPr>
          <p:nvPr/>
        </p:nvSpPr>
        <p:spPr bwMode="auto">
          <a:xfrm>
            <a:off x="1082675" y="2190750"/>
            <a:ext cx="974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Sender</a:t>
            </a:r>
          </a:p>
        </p:txBody>
      </p:sp>
      <p:sp>
        <p:nvSpPr>
          <p:cNvPr id="33800" name="Text Box 12"/>
          <p:cNvSpPr txBox="1">
            <a:spLocks noChangeArrowheads="1"/>
          </p:cNvSpPr>
          <p:nvPr/>
        </p:nvSpPr>
        <p:spPr bwMode="auto">
          <a:xfrm>
            <a:off x="4821238" y="2247900"/>
            <a:ext cx="11398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Receiver</a:t>
            </a:r>
          </a:p>
        </p:txBody>
      </p:sp>
      <p:grpSp>
        <p:nvGrpSpPr>
          <p:cNvPr id="33801" name="Group 3"/>
          <p:cNvGrpSpPr>
            <a:grpSpLocks/>
          </p:cNvGrpSpPr>
          <p:nvPr/>
        </p:nvGrpSpPr>
        <p:grpSpPr bwMode="auto">
          <a:xfrm>
            <a:off x="1447800" y="2552700"/>
            <a:ext cx="3962400" cy="628650"/>
            <a:chOff x="1447800" y="2190690"/>
            <a:chExt cx="3962400" cy="628710"/>
          </a:xfrm>
        </p:grpSpPr>
        <p:sp>
          <p:nvSpPr>
            <p:cNvPr id="33821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TextBox 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grpSp>
        <p:nvGrpSpPr>
          <p:cNvPr id="33802" name="Group 30"/>
          <p:cNvGrpSpPr>
            <a:grpSpLocks/>
          </p:cNvGrpSpPr>
          <p:nvPr/>
        </p:nvGrpSpPr>
        <p:grpSpPr bwMode="auto">
          <a:xfrm>
            <a:off x="1447800" y="3638550"/>
            <a:ext cx="3962400" cy="628650"/>
            <a:chOff x="1447800" y="2190690"/>
            <a:chExt cx="3962400" cy="628710"/>
          </a:xfrm>
        </p:grpSpPr>
        <p:sp>
          <p:nvSpPr>
            <p:cNvPr id="33819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TextBox 3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2</a:t>
              </a:r>
            </a:p>
          </p:txBody>
        </p:sp>
      </p:grpSp>
      <p:grpSp>
        <p:nvGrpSpPr>
          <p:cNvPr id="33803" name="Group 33"/>
          <p:cNvGrpSpPr>
            <a:grpSpLocks/>
          </p:cNvGrpSpPr>
          <p:nvPr/>
        </p:nvGrpSpPr>
        <p:grpSpPr bwMode="auto">
          <a:xfrm>
            <a:off x="1447800" y="4171950"/>
            <a:ext cx="3983038" cy="685800"/>
            <a:chOff x="1447800" y="2743200"/>
            <a:chExt cx="3983522" cy="685800"/>
          </a:xfrm>
        </p:grpSpPr>
        <p:sp>
          <p:nvSpPr>
            <p:cNvPr id="33817" name="Line 5"/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8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2</a:t>
              </a:r>
            </a:p>
          </p:txBody>
        </p:sp>
      </p:grpSp>
      <p:grpSp>
        <p:nvGrpSpPr>
          <p:cNvPr id="33804" name="Group 36"/>
          <p:cNvGrpSpPr>
            <a:grpSpLocks/>
          </p:cNvGrpSpPr>
          <p:nvPr/>
        </p:nvGrpSpPr>
        <p:grpSpPr bwMode="auto">
          <a:xfrm>
            <a:off x="1447800" y="4686300"/>
            <a:ext cx="3962400" cy="628650"/>
            <a:chOff x="1447800" y="2190690"/>
            <a:chExt cx="3962400" cy="628710"/>
          </a:xfrm>
        </p:grpSpPr>
        <p:sp>
          <p:nvSpPr>
            <p:cNvPr id="33815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TextBox 38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3</a:t>
              </a:r>
            </a:p>
          </p:txBody>
        </p:sp>
      </p:grpSp>
      <p:grpSp>
        <p:nvGrpSpPr>
          <p:cNvPr id="33805" name="Group 5"/>
          <p:cNvGrpSpPr>
            <a:grpSpLocks/>
          </p:cNvGrpSpPr>
          <p:nvPr/>
        </p:nvGrpSpPr>
        <p:grpSpPr bwMode="auto">
          <a:xfrm>
            <a:off x="498475" y="2724150"/>
            <a:ext cx="949325" cy="1066800"/>
            <a:chOff x="498475" y="2362200"/>
            <a:chExt cx="949324" cy="1066800"/>
          </a:xfrm>
        </p:grpSpPr>
        <p:sp>
          <p:nvSpPr>
            <p:cNvPr id="33811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2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13" name="Text Box 15"/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3814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3806" name="Group 41"/>
          <p:cNvGrpSpPr>
            <a:grpSpLocks/>
          </p:cNvGrpSpPr>
          <p:nvPr/>
        </p:nvGrpSpPr>
        <p:grpSpPr bwMode="auto">
          <a:xfrm>
            <a:off x="498475" y="3790950"/>
            <a:ext cx="949325" cy="1066800"/>
            <a:chOff x="498475" y="2362200"/>
            <a:chExt cx="949324" cy="1066800"/>
          </a:xfrm>
        </p:grpSpPr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8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9" name="Text Box 15"/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3810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34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0058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Stop &amp; Wait w/o Errors</a:t>
            </a:r>
          </a:p>
        </p:txBody>
      </p:sp>
      <p:sp>
        <p:nvSpPr>
          <p:cNvPr id="2253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92150" y="838200"/>
            <a:ext cx="7918450" cy="1371600"/>
          </a:xfrm>
        </p:spPr>
        <p:txBody>
          <a:bodyPr/>
          <a:lstStyle/>
          <a:p>
            <a:pPr marL="382588" indent="-382588" defTabSz="1019175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Say, RTT = 100ms </a:t>
            </a:r>
          </a:p>
          <a:p>
            <a:pPr marL="382588" indent="-382588" defTabSz="1019175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1 packet = 1500 bytes</a:t>
            </a:r>
          </a:p>
          <a:p>
            <a:pPr marL="382588" indent="-382588" defTabSz="1019175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Throughput = 1500*8bits/0.1s = 120 Kbps 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447800" y="2667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5410200" y="2667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4821" name="Group 4"/>
          <p:cNvGrpSpPr>
            <a:grpSpLocks/>
          </p:cNvGrpSpPr>
          <p:nvPr/>
        </p:nvGrpSpPr>
        <p:grpSpPr bwMode="auto">
          <a:xfrm>
            <a:off x="1447800" y="3124200"/>
            <a:ext cx="3983038" cy="685800"/>
            <a:chOff x="1447800" y="2743200"/>
            <a:chExt cx="3983522" cy="685800"/>
          </a:xfrm>
        </p:grpSpPr>
        <p:sp>
          <p:nvSpPr>
            <p:cNvPr id="34847" name="Line 5"/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8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1</a:t>
              </a:r>
            </a:p>
          </p:txBody>
        </p:sp>
      </p:grpSp>
      <p:sp>
        <p:nvSpPr>
          <p:cNvPr id="34822" name="Text Box 10"/>
          <p:cNvSpPr txBox="1">
            <a:spLocks noChangeArrowheads="1"/>
          </p:cNvSpPr>
          <p:nvPr/>
        </p:nvSpPr>
        <p:spPr bwMode="auto">
          <a:xfrm>
            <a:off x="685800" y="6019800"/>
            <a:ext cx="74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Time</a:t>
            </a:r>
          </a:p>
        </p:txBody>
      </p:sp>
      <p:sp>
        <p:nvSpPr>
          <p:cNvPr id="34823" name="Text Box 11"/>
          <p:cNvSpPr txBox="1">
            <a:spLocks noChangeArrowheads="1"/>
          </p:cNvSpPr>
          <p:nvPr/>
        </p:nvSpPr>
        <p:spPr bwMode="auto">
          <a:xfrm>
            <a:off x="1082675" y="2209800"/>
            <a:ext cx="974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Sender</a:t>
            </a:r>
          </a:p>
        </p:txBody>
      </p:sp>
      <p:sp>
        <p:nvSpPr>
          <p:cNvPr id="34824" name="Text Box 12"/>
          <p:cNvSpPr txBox="1">
            <a:spLocks noChangeArrowheads="1"/>
          </p:cNvSpPr>
          <p:nvPr/>
        </p:nvSpPr>
        <p:spPr bwMode="auto">
          <a:xfrm>
            <a:off x="4821238" y="2266950"/>
            <a:ext cx="11398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Receiver</a:t>
            </a:r>
          </a:p>
        </p:txBody>
      </p:sp>
      <p:grpSp>
        <p:nvGrpSpPr>
          <p:cNvPr id="34825" name="Group 3"/>
          <p:cNvGrpSpPr>
            <a:grpSpLocks/>
          </p:cNvGrpSpPr>
          <p:nvPr/>
        </p:nvGrpSpPr>
        <p:grpSpPr bwMode="auto">
          <a:xfrm>
            <a:off x="1447800" y="2571750"/>
            <a:ext cx="3962400" cy="628650"/>
            <a:chOff x="1447800" y="2190690"/>
            <a:chExt cx="3962400" cy="628710"/>
          </a:xfrm>
        </p:grpSpPr>
        <p:sp>
          <p:nvSpPr>
            <p:cNvPr id="34845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TextBox 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grpSp>
        <p:nvGrpSpPr>
          <p:cNvPr id="34826" name="Group 30"/>
          <p:cNvGrpSpPr>
            <a:grpSpLocks/>
          </p:cNvGrpSpPr>
          <p:nvPr/>
        </p:nvGrpSpPr>
        <p:grpSpPr bwMode="auto">
          <a:xfrm>
            <a:off x="1447800" y="3657600"/>
            <a:ext cx="3962400" cy="628650"/>
            <a:chOff x="1447800" y="2190690"/>
            <a:chExt cx="3962400" cy="628710"/>
          </a:xfrm>
        </p:grpSpPr>
        <p:sp>
          <p:nvSpPr>
            <p:cNvPr id="34843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TextBox 3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2</a:t>
              </a:r>
            </a:p>
          </p:txBody>
        </p:sp>
      </p:grpSp>
      <p:grpSp>
        <p:nvGrpSpPr>
          <p:cNvPr id="34827" name="Group 33"/>
          <p:cNvGrpSpPr>
            <a:grpSpLocks/>
          </p:cNvGrpSpPr>
          <p:nvPr/>
        </p:nvGrpSpPr>
        <p:grpSpPr bwMode="auto">
          <a:xfrm>
            <a:off x="1447800" y="4191000"/>
            <a:ext cx="3983038" cy="685800"/>
            <a:chOff x="1447800" y="2743200"/>
            <a:chExt cx="3983522" cy="685800"/>
          </a:xfrm>
        </p:grpSpPr>
        <p:sp>
          <p:nvSpPr>
            <p:cNvPr id="34841" name="Line 5"/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2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2</a:t>
              </a:r>
            </a:p>
          </p:txBody>
        </p:sp>
      </p:grpSp>
      <p:grpSp>
        <p:nvGrpSpPr>
          <p:cNvPr id="34828" name="Group 36"/>
          <p:cNvGrpSpPr>
            <a:grpSpLocks/>
          </p:cNvGrpSpPr>
          <p:nvPr/>
        </p:nvGrpSpPr>
        <p:grpSpPr bwMode="auto">
          <a:xfrm>
            <a:off x="1447800" y="4705350"/>
            <a:ext cx="3962400" cy="628650"/>
            <a:chOff x="1447800" y="2190690"/>
            <a:chExt cx="3962400" cy="628710"/>
          </a:xfrm>
        </p:grpSpPr>
        <p:sp>
          <p:nvSpPr>
            <p:cNvPr id="34839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TextBox 38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3</a:t>
              </a:r>
            </a:p>
          </p:txBody>
        </p:sp>
      </p:grpSp>
      <p:grpSp>
        <p:nvGrpSpPr>
          <p:cNvPr id="34829" name="Group 5"/>
          <p:cNvGrpSpPr>
            <a:grpSpLocks/>
          </p:cNvGrpSpPr>
          <p:nvPr/>
        </p:nvGrpSpPr>
        <p:grpSpPr bwMode="auto">
          <a:xfrm>
            <a:off x="498475" y="2743200"/>
            <a:ext cx="949325" cy="1066800"/>
            <a:chOff x="498475" y="2362200"/>
            <a:chExt cx="949324" cy="1066800"/>
          </a:xfrm>
        </p:grpSpPr>
        <p:sp>
          <p:nvSpPr>
            <p:cNvPr id="34835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6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7" name="Text Box 15"/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4838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4830" name="Group 41"/>
          <p:cNvGrpSpPr>
            <a:grpSpLocks/>
          </p:cNvGrpSpPr>
          <p:nvPr/>
        </p:nvGrpSpPr>
        <p:grpSpPr bwMode="auto">
          <a:xfrm>
            <a:off x="498475" y="3810000"/>
            <a:ext cx="949325" cy="1066800"/>
            <a:chOff x="498475" y="2362200"/>
            <a:chExt cx="949324" cy="1066800"/>
          </a:xfrm>
        </p:grpSpPr>
        <p:sp>
          <p:nvSpPr>
            <p:cNvPr id="34831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2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3" name="Text Box 15"/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4834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35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79602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Stop &amp; Wait w/o Errors</a:t>
            </a:r>
          </a:p>
        </p:txBody>
      </p:sp>
      <p:sp>
        <p:nvSpPr>
          <p:cNvPr id="3584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839200" cy="1371600"/>
          </a:xfrm>
        </p:spPr>
        <p:txBody>
          <a:bodyPr/>
          <a:lstStyle/>
          <a:p>
            <a:pPr marL="382588" indent="-382588" defTabSz="1019175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Can be highly inefficient for high capacity links</a:t>
            </a:r>
          </a:p>
          <a:p>
            <a:pPr marL="382588" indent="-382588" defTabSz="1019175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Throughput doesn’t depend on the network capacity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 even if capacity is 1Gbps, we can only send 120 Kbps!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447800" y="264795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5410200" y="264795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5845" name="Group 4"/>
          <p:cNvGrpSpPr>
            <a:grpSpLocks/>
          </p:cNvGrpSpPr>
          <p:nvPr/>
        </p:nvGrpSpPr>
        <p:grpSpPr bwMode="auto">
          <a:xfrm>
            <a:off x="1447800" y="3105150"/>
            <a:ext cx="3983038" cy="685800"/>
            <a:chOff x="1447800" y="2743200"/>
            <a:chExt cx="3983522" cy="685800"/>
          </a:xfrm>
        </p:grpSpPr>
        <p:sp>
          <p:nvSpPr>
            <p:cNvPr id="35871" name="Line 5"/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72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1</a:t>
              </a:r>
            </a:p>
          </p:txBody>
        </p:sp>
      </p:grpSp>
      <p:sp>
        <p:nvSpPr>
          <p:cNvPr id="35846" name="Text Box 10"/>
          <p:cNvSpPr txBox="1">
            <a:spLocks noChangeArrowheads="1"/>
          </p:cNvSpPr>
          <p:nvPr/>
        </p:nvSpPr>
        <p:spPr bwMode="auto">
          <a:xfrm>
            <a:off x="685800" y="6000750"/>
            <a:ext cx="74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Time</a:t>
            </a:r>
          </a:p>
        </p:txBody>
      </p:sp>
      <p:sp>
        <p:nvSpPr>
          <p:cNvPr id="35847" name="Text Box 11"/>
          <p:cNvSpPr txBox="1">
            <a:spLocks noChangeArrowheads="1"/>
          </p:cNvSpPr>
          <p:nvPr/>
        </p:nvSpPr>
        <p:spPr bwMode="auto">
          <a:xfrm>
            <a:off x="1082675" y="2190750"/>
            <a:ext cx="974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Sender</a:t>
            </a:r>
          </a:p>
        </p:txBody>
      </p:sp>
      <p:sp>
        <p:nvSpPr>
          <p:cNvPr id="35848" name="Text Box 12"/>
          <p:cNvSpPr txBox="1">
            <a:spLocks noChangeArrowheads="1"/>
          </p:cNvSpPr>
          <p:nvPr/>
        </p:nvSpPr>
        <p:spPr bwMode="auto">
          <a:xfrm>
            <a:off x="4821238" y="2247900"/>
            <a:ext cx="11398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Receiver</a:t>
            </a:r>
          </a:p>
        </p:txBody>
      </p:sp>
      <p:grpSp>
        <p:nvGrpSpPr>
          <p:cNvPr id="35849" name="Group 3"/>
          <p:cNvGrpSpPr>
            <a:grpSpLocks/>
          </p:cNvGrpSpPr>
          <p:nvPr/>
        </p:nvGrpSpPr>
        <p:grpSpPr bwMode="auto">
          <a:xfrm>
            <a:off x="1447800" y="2552700"/>
            <a:ext cx="3962400" cy="628650"/>
            <a:chOff x="1447800" y="2190690"/>
            <a:chExt cx="3962400" cy="628710"/>
          </a:xfrm>
        </p:grpSpPr>
        <p:sp>
          <p:nvSpPr>
            <p:cNvPr id="35869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TextBox 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grpSp>
        <p:nvGrpSpPr>
          <p:cNvPr id="35850" name="Group 30"/>
          <p:cNvGrpSpPr>
            <a:grpSpLocks/>
          </p:cNvGrpSpPr>
          <p:nvPr/>
        </p:nvGrpSpPr>
        <p:grpSpPr bwMode="auto">
          <a:xfrm>
            <a:off x="1447800" y="3638550"/>
            <a:ext cx="3962400" cy="628650"/>
            <a:chOff x="1447800" y="2190690"/>
            <a:chExt cx="3962400" cy="628710"/>
          </a:xfrm>
        </p:grpSpPr>
        <p:sp>
          <p:nvSpPr>
            <p:cNvPr id="35867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TextBox 3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2</a:t>
              </a:r>
            </a:p>
          </p:txBody>
        </p:sp>
      </p:grpSp>
      <p:grpSp>
        <p:nvGrpSpPr>
          <p:cNvPr id="35851" name="Group 33"/>
          <p:cNvGrpSpPr>
            <a:grpSpLocks/>
          </p:cNvGrpSpPr>
          <p:nvPr/>
        </p:nvGrpSpPr>
        <p:grpSpPr bwMode="auto">
          <a:xfrm>
            <a:off x="1447800" y="4171950"/>
            <a:ext cx="3983038" cy="685800"/>
            <a:chOff x="1447800" y="2743200"/>
            <a:chExt cx="3983522" cy="685800"/>
          </a:xfrm>
        </p:grpSpPr>
        <p:sp>
          <p:nvSpPr>
            <p:cNvPr id="35865" name="Line 5"/>
            <p:cNvSpPr>
              <a:spLocks noChangeShapeType="1"/>
            </p:cNvSpPr>
            <p:nvPr/>
          </p:nvSpPr>
          <p:spPr bwMode="auto">
            <a:xfrm flipH="1">
              <a:off x="1447800" y="2819400"/>
              <a:ext cx="3983522" cy="6096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66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2</a:t>
              </a:r>
            </a:p>
          </p:txBody>
        </p:sp>
      </p:grpSp>
      <p:grpSp>
        <p:nvGrpSpPr>
          <p:cNvPr id="35852" name="Group 36"/>
          <p:cNvGrpSpPr>
            <a:grpSpLocks/>
          </p:cNvGrpSpPr>
          <p:nvPr/>
        </p:nvGrpSpPr>
        <p:grpSpPr bwMode="auto">
          <a:xfrm>
            <a:off x="1447800" y="4686300"/>
            <a:ext cx="3962400" cy="628650"/>
            <a:chOff x="1447800" y="2190690"/>
            <a:chExt cx="3962400" cy="628710"/>
          </a:xfrm>
        </p:grpSpPr>
        <p:sp>
          <p:nvSpPr>
            <p:cNvPr id="35863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TextBox 38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3</a:t>
              </a:r>
            </a:p>
          </p:txBody>
        </p:sp>
      </p:grpSp>
      <p:grpSp>
        <p:nvGrpSpPr>
          <p:cNvPr id="35853" name="Group 5"/>
          <p:cNvGrpSpPr>
            <a:grpSpLocks/>
          </p:cNvGrpSpPr>
          <p:nvPr/>
        </p:nvGrpSpPr>
        <p:grpSpPr bwMode="auto">
          <a:xfrm>
            <a:off x="498475" y="2724150"/>
            <a:ext cx="949325" cy="1066800"/>
            <a:chOff x="498475" y="2362200"/>
            <a:chExt cx="949324" cy="1066800"/>
          </a:xfrm>
        </p:grpSpPr>
        <p:sp>
          <p:nvSpPr>
            <p:cNvPr id="35859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60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61" name="Text Box 15"/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5862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5854" name="Group 41"/>
          <p:cNvGrpSpPr>
            <a:grpSpLocks/>
          </p:cNvGrpSpPr>
          <p:nvPr/>
        </p:nvGrpSpPr>
        <p:grpSpPr bwMode="auto">
          <a:xfrm>
            <a:off x="498475" y="3790950"/>
            <a:ext cx="949325" cy="1066800"/>
            <a:chOff x="498475" y="2362200"/>
            <a:chExt cx="949324" cy="1066800"/>
          </a:xfrm>
        </p:grpSpPr>
        <p:sp>
          <p:nvSpPr>
            <p:cNvPr id="35855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6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7" name="Text Box 15"/>
            <p:cNvSpPr txBox="1">
              <a:spLocks noChangeArrowheads="1"/>
            </p:cNvSpPr>
            <p:nvPr/>
          </p:nvSpPr>
          <p:spPr bwMode="auto">
            <a:xfrm>
              <a:off x="4984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5858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36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04837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Stop &amp; Wait with Errors</a:t>
            </a:r>
          </a:p>
        </p:txBody>
      </p:sp>
      <p:sp>
        <p:nvSpPr>
          <p:cNvPr id="3686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92150" y="838200"/>
            <a:ext cx="8451850" cy="1371600"/>
          </a:xfrm>
        </p:spPr>
        <p:txBody>
          <a:bodyPr/>
          <a:lstStyle/>
          <a:p>
            <a:pPr marL="382588" indent="-382588" defTabSz="1019175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If a loss wait for a retransmission timeout and retransmit</a:t>
            </a:r>
          </a:p>
          <a:p>
            <a:pPr marL="382588" indent="-382588" defTabSz="1019175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How do you pick the timeout?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447800" y="257175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>
            <a:off x="5410200" y="257175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2133600" y="3028950"/>
            <a:ext cx="3297238" cy="552450"/>
            <a:chOff x="2133600" y="2743200"/>
            <a:chExt cx="3297722" cy="552450"/>
          </a:xfrm>
        </p:grpSpPr>
        <p:sp>
          <p:nvSpPr>
            <p:cNvPr id="36890" name="Line 5"/>
            <p:cNvSpPr>
              <a:spLocks noChangeShapeType="1"/>
            </p:cNvSpPr>
            <p:nvPr/>
          </p:nvSpPr>
          <p:spPr bwMode="auto">
            <a:xfrm flipH="1">
              <a:off x="2133600" y="2819400"/>
              <a:ext cx="3297722" cy="47625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91" name="Text Box 7"/>
            <p:cNvSpPr txBox="1">
              <a:spLocks noChangeArrowheads="1"/>
            </p:cNvSpPr>
            <p:nvPr/>
          </p:nvSpPr>
          <p:spPr bwMode="auto">
            <a:xfrm>
              <a:off x="2764068" y="2743200"/>
              <a:ext cx="86341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chemeClr val="accent1"/>
                  </a:solidFill>
                  <a:latin typeface="Tahoma" charset="0"/>
                </a:rPr>
                <a:t>ACK 1</a:t>
              </a:r>
            </a:p>
          </p:txBody>
        </p:sp>
      </p:grp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685800" y="5924550"/>
            <a:ext cx="742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Time</a:t>
            </a:r>
          </a:p>
        </p:txBody>
      </p:sp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1082675" y="2114550"/>
            <a:ext cx="974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Sender</a:t>
            </a:r>
          </a:p>
        </p:txBody>
      </p:sp>
      <p:sp>
        <p:nvSpPr>
          <p:cNvPr id="36872" name="Text Box 12"/>
          <p:cNvSpPr txBox="1">
            <a:spLocks noChangeArrowheads="1"/>
          </p:cNvSpPr>
          <p:nvPr/>
        </p:nvSpPr>
        <p:spPr bwMode="auto">
          <a:xfrm>
            <a:off x="4821238" y="2171700"/>
            <a:ext cx="11398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Tahoma" charset="0"/>
              </a:rPr>
              <a:t>Receiver</a:t>
            </a:r>
          </a:p>
        </p:txBody>
      </p:sp>
      <p:grpSp>
        <p:nvGrpSpPr>
          <p:cNvPr id="36873" name="Group 3"/>
          <p:cNvGrpSpPr>
            <a:grpSpLocks/>
          </p:cNvGrpSpPr>
          <p:nvPr/>
        </p:nvGrpSpPr>
        <p:grpSpPr bwMode="auto">
          <a:xfrm>
            <a:off x="1447800" y="2476500"/>
            <a:ext cx="3962400" cy="628650"/>
            <a:chOff x="1447800" y="2190690"/>
            <a:chExt cx="3962400" cy="628710"/>
          </a:xfrm>
        </p:grpSpPr>
        <p:sp>
          <p:nvSpPr>
            <p:cNvPr id="36888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TextBox 2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grpSp>
        <p:nvGrpSpPr>
          <p:cNvPr id="36874" name="Group 5"/>
          <p:cNvGrpSpPr>
            <a:grpSpLocks/>
          </p:cNvGrpSpPr>
          <p:nvPr/>
        </p:nvGrpSpPr>
        <p:grpSpPr bwMode="auto">
          <a:xfrm>
            <a:off x="533400" y="2647950"/>
            <a:ext cx="873125" cy="1066800"/>
            <a:chOff x="574675" y="2362200"/>
            <a:chExt cx="873124" cy="1066800"/>
          </a:xfrm>
        </p:grpSpPr>
        <p:sp>
          <p:nvSpPr>
            <p:cNvPr id="36884" name="Line 13"/>
            <p:cNvSpPr>
              <a:spLocks noChangeShapeType="1"/>
            </p:cNvSpPr>
            <p:nvPr/>
          </p:nvSpPr>
          <p:spPr bwMode="auto">
            <a:xfrm flipH="1">
              <a:off x="1066799" y="34290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5" name="Line 14"/>
            <p:cNvSpPr>
              <a:spLocks noChangeShapeType="1"/>
            </p:cNvSpPr>
            <p:nvPr/>
          </p:nvSpPr>
          <p:spPr bwMode="auto">
            <a:xfrm flipH="1">
              <a:off x="1219200" y="2362200"/>
              <a:ext cx="0" cy="1066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6" name="Text Box 15"/>
            <p:cNvSpPr txBox="1">
              <a:spLocks noChangeArrowheads="1"/>
            </p:cNvSpPr>
            <p:nvPr/>
          </p:nvSpPr>
          <p:spPr bwMode="auto">
            <a:xfrm>
              <a:off x="574675" y="2667000"/>
              <a:ext cx="720725" cy="40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RTT</a:t>
              </a:r>
            </a:p>
          </p:txBody>
        </p:sp>
        <p:sp>
          <p:nvSpPr>
            <p:cNvPr id="36887" name="Line 13"/>
            <p:cNvSpPr>
              <a:spLocks noChangeShapeType="1"/>
            </p:cNvSpPr>
            <p:nvPr/>
          </p:nvSpPr>
          <p:spPr bwMode="auto">
            <a:xfrm flipH="1">
              <a:off x="1066800" y="23622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75" name="Line 41"/>
          <p:cNvSpPr>
            <a:spLocks noChangeShapeType="1"/>
          </p:cNvSpPr>
          <p:nvPr/>
        </p:nvSpPr>
        <p:spPr bwMode="auto">
          <a:xfrm flipH="1">
            <a:off x="2057400" y="34290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876" name="Line 40"/>
          <p:cNvSpPr>
            <a:spLocks noChangeShapeType="1"/>
          </p:cNvSpPr>
          <p:nvPr/>
        </p:nvSpPr>
        <p:spPr bwMode="auto">
          <a:xfrm>
            <a:off x="2057400" y="3429000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2667000"/>
            <a:ext cx="1295400" cy="1905000"/>
            <a:chOff x="152400" y="2667000"/>
            <a:chExt cx="1295399" cy="1904802"/>
          </a:xfrm>
        </p:grpSpPr>
        <p:sp>
          <p:nvSpPr>
            <p:cNvPr id="36881" name="Line 14"/>
            <p:cNvSpPr>
              <a:spLocks noChangeShapeType="1"/>
            </p:cNvSpPr>
            <p:nvPr/>
          </p:nvSpPr>
          <p:spPr bwMode="auto">
            <a:xfrm flipH="1">
              <a:off x="1295400" y="2667000"/>
              <a:ext cx="0" cy="18288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2" name="Line 13"/>
            <p:cNvSpPr>
              <a:spLocks noChangeShapeType="1"/>
            </p:cNvSpPr>
            <p:nvPr/>
          </p:nvSpPr>
          <p:spPr bwMode="auto">
            <a:xfrm flipH="1">
              <a:off x="1066800" y="4495800"/>
              <a:ext cx="38099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3" name="Text Box 15"/>
            <p:cNvSpPr txBox="1">
              <a:spLocks noChangeArrowheads="1"/>
            </p:cNvSpPr>
            <p:nvPr/>
          </p:nvSpPr>
          <p:spPr bwMode="auto">
            <a:xfrm>
              <a:off x="152400" y="4171747"/>
              <a:ext cx="1143000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9" tIns="45714" rIns="91429" bIns="45714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Tahoma" charset="0"/>
                </a:rPr>
                <a:t>timeout</a:t>
              </a:r>
            </a:p>
          </p:txBody>
        </p: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1447800" y="4324350"/>
            <a:ext cx="3962400" cy="628650"/>
            <a:chOff x="1447800" y="2190690"/>
            <a:chExt cx="3962400" cy="628710"/>
          </a:xfrm>
        </p:grpSpPr>
        <p:sp>
          <p:nvSpPr>
            <p:cNvPr id="36879" name="Line 8"/>
            <p:cNvSpPr>
              <a:spLocks noChangeShapeType="1"/>
            </p:cNvSpPr>
            <p:nvPr/>
          </p:nvSpPr>
          <p:spPr bwMode="auto">
            <a:xfrm>
              <a:off x="1447800" y="2362200"/>
              <a:ext cx="3962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TextBox 53"/>
            <p:cNvSpPr txBox="1">
              <a:spLocks noChangeArrowheads="1"/>
            </p:cNvSpPr>
            <p:nvPr/>
          </p:nvSpPr>
          <p:spPr bwMode="auto">
            <a:xfrm>
              <a:off x="2895600" y="2190690"/>
              <a:ext cx="3273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1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18179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Sliding Window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window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 = set of adjacent sequence numbers</a:t>
            </a:r>
          </a:p>
          <a:p>
            <a:pPr lvl="2">
              <a:lnSpc>
                <a:spcPct val="8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The size of the set is the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window size</a:t>
            </a:r>
          </a:p>
          <a:p>
            <a:pPr lvl="2">
              <a:lnSpc>
                <a:spcPct val="80000"/>
              </a:lnSpc>
            </a:pPr>
            <a:endParaRPr lang="en-US" i="1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Assume window size is n</a:t>
            </a:r>
          </a:p>
          <a:p>
            <a:pPr lvl="2">
              <a:lnSpc>
                <a:spcPct val="8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Let A be the last ACK’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d packet of sender without gap; then window of sender = {A+1, A+2, …, A+n}</a:t>
            </a:r>
            <a:b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		</a:t>
            </a: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Sender can send packets in its window</a:t>
            </a:r>
            <a:br>
              <a:rPr lang="en-US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		</a:t>
            </a: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Let B be the last received packet without gap by receiver, then window of receiver = {B+1,…, B+n}</a:t>
            </a:r>
            <a:br>
              <a:rPr lang="en-US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		</a:t>
            </a: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Receiver can accept out of sequence, if in window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38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67052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Sliding Window w/o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Throughput = W*</a:t>
            </a:r>
            <a:r>
              <a:rPr lang="en-US" dirty="0" err="1" smtClean="0"/>
              <a:t>packet_size</a:t>
            </a:r>
            <a:r>
              <a:rPr lang="en-US" dirty="0" smtClean="0"/>
              <a:t>/RTT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7543800" y="4648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529513" y="5154613"/>
            <a:ext cx="857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0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438400" y="1524000"/>
            <a:ext cx="4160838" cy="461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hlink"/>
                </a:solidFill>
                <a:latin typeface="Helvetica" charset="0"/>
                <a:cs typeface="Helvetica" charset="0"/>
              </a:rPr>
              <a:t>Window size (W) = 3 packets</a:t>
            </a:r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1981200" y="2124075"/>
            <a:ext cx="30163" cy="3635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>
            <a:off x="7362825" y="2124075"/>
            <a:ext cx="3175" cy="3757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011363" y="22764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1441450" y="5865813"/>
            <a:ext cx="11763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0">
                <a:latin typeface="Helvetica" charset="0"/>
                <a:cs typeface="Helvetica" charset="0"/>
              </a:rPr>
              <a:t>Sender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6788150" y="5865813"/>
            <a:ext cx="1403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0">
                <a:latin typeface="Helvetica" charset="0"/>
                <a:cs typeface="Helvetica" charset="0"/>
              </a:rPr>
              <a:t>Receiver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011363" y="25812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011363" y="2886075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2011363" y="3190875"/>
            <a:ext cx="5367337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011363" y="3495675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2"/>
          <p:cNvSpPr>
            <a:spLocks noChangeShapeType="1"/>
          </p:cNvSpPr>
          <p:nvPr/>
        </p:nvSpPr>
        <p:spPr bwMode="auto">
          <a:xfrm flipH="1">
            <a:off x="1997075" y="3505200"/>
            <a:ext cx="5367338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64"/>
          <p:cNvGrpSpPr>
            <a:grpSpLocks/>
          </p:cNvGrpSpPr>
          <p:nvPr/>
        </p:nvGrpSpPr>
        <p:grpSpPr bwMode="auto">
          <a:xfrm>
            <a:off x="685800" y="1946275"/>
            <a:ext cx="1190625" cy="487363"/>
            <a:chOff x="432" y="1226"/>
            <a:chExt cx="750" cy="307"/>
          </a:xfrm>
        </p:grpSpPr>
        <p:sp>
          <p:nvSpPr>
            <p:cNvPr id="38960" name="Text Box 20"/>
            <p:cNvSpPr txBox="1">
              <a:spLocks noChangeArrowheads="1"/>
            </p:cNvSpPr>
            <p:nvPr/>
          </p:nvSpPr>
          <p:spPr bwMode="auto">
            <a:xfrm>
              <a:off x="970" y="1248"/>
              <a:ext cx="212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1</a:t>
              </a:r>
            </a:p>
          </p:txBody>
        </p:sp>
        <p:sp>
          <p:nvSpPr>
            <p:cNvPr id="38961" name="Text Box 52"/>
            <p:cNvSpPr txBox="1">
              <a:spLocks noChangeArrowheads="1"/>
            </p:cNvSpPr>
            <p:nvPr/>
          </p:nvSpPr>
          <p:spPr bwMode="auto">
            <a:xfrm>
              <a:off x="432" y="1226"/>
              <a:ext cx="37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{1}</a:t>
              </a:r>
            </a:p>
          </p:txBody>
        </p:sp>
      </p:grp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381000" y="2289175"/>
            <a:ext cx="1501775" cy="481013"/>
            <a:chOff x="240" y="1442"/>
            <a:chExt cx="946" cy="303"/>
          </a:xfrm>
        </p:grpSpPr>
        <p:sp>
          <p:nvSpPr>
            <p:cNvPr id="38958" name="Text Box 21"/>
            <p:cNvSpPr txBox="1">
              <a:spLocks noChangeArrowheads="1"/>
            </p:cNvSpPr>
            <p:nvPr/>
          </p:nvSpPr>
          <p:spPr bwMode="auto">
            <a:xfrm>
              <a:off x="974" y="1460"/>
              <a:ext cx="212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2</a:t>
              </a:r>
            </a:p>
          </p:txBody>
        </p:sp>
        <p:sp>
          <p:nvSpPr>
            <p:cNvPr id="38959" name="Text Box 53"/>
            <p:cNvSpPr txBox="1">
              <a:spLocks noChangeArrowheads="1"/>
            </p:cNvSpPr>
            <p:nvPr/>
          </p:nvSpPr>
          <p:spPr bwMode="auto">
            <a:xfrm>
              <a:off x="240" y="1442"/>
              <a:ext cx="589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{1, 2}</a:t>
              </a:r>
            </a:p>
          </p:txBody>
        </p:sp>
      </p:grpSp>
      <p:grpSp>
        <p:nvGrpSpPr>
          <p:cNvPr id="24" name="Group 68"/>
          <p:cNvGrpSpPr>
            <a:grpSpLocks/>
          </p:cNvGrpSpPr>
          <p:nvPr/>
        </p:nvGrpSpPr>
        <p:grpSpPr bwMode="auto">
          <a:xfrm>
            <a:off x="152400" y="2670175"/>
            <a:ext cx="1730375" cy="461963"/>
            <a:chOff x="96" y="1682"/>
            <a:chExt cx="1090" cy="291"/>
          </a:xfrm>
        </p:grpSpPr>
        <p:sp>
          <p:nvSpPr>
            <p:cNvPr id="38956" name="Text Box 22"/>
            <p:cNvSpPr txBox="1">
              <a:spLocks noChangeArrowheads="1"/>
            </p:cNvSpPr>
            <p:nvPr/>
          </p:nvSpPr>
          <p:spPr bwMode="auto">
            <a:xfrm>
              <a:off x="974" y="1688"/>
              <a:ext cx="212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3</a:t>
              </a:r>
            </a:p>
          </p:txBody>
        </p:sp>
        <p:sp>
          <p:nvSpPr>
            <p:cNvPr id="38957" name="Text Box 54"/>
            <p:cNvSpPr txBox="1">
              <a:spLocks noChangeArrowheads="1"/>
            </p:cNvSpPr>
            <p:nvPr/>
          </p:nvSpPr>
          <p:spPr bwMode="auto">
            <a:xfrm>
              <a:off x="96" y="1682"/>
              <a:ext cx="80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{1, 2, 3}</a:t>
              </a:r>
            </a:p>
          </p:txBody>
        </p:sp>
      </p:grpSp>
      <p:grpSp>
        <p:nvGrpSpPr>
          <p:cNvPr id="27" name="Group 70"/>
          <p:cNvGrpSpPr>
            <a:grpSpLocks/>
          </p:cNvGrpSpPr>
          <p:nvPr/>
        </p:nvGrpSpPr>
        <p:grpSpPr bwMode="auto">
          <a:xfrm>
            <a:off x="152400" y="3124200"/>
            <a:ext cx="1730375" cy="519113"/>
            <a:chOff x="96" y="1968"/>
            <a:chExt cx="1090" cy="327"/>
          </a:xfrm>
        </p:grpSpPr>
        <p:sp>
          <p:nvSpPr>
            <p:cNvPr id="38954" name="Text Box 23"/>
            <p:cNvSpPr txBox="1">
              <a:spLocks noChangeArrowheads="1"/>
            </p:cNvSpPr>
            <p:nvPr/>
          </p:nvSpPr>
          <p:spPr bwMode="auto">
            <a:xfrm>
              <a:off x="974" y="2010"/>
              <a:ext cx="212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4</a:t>
              </a:r>
            </a:p>
          </p:txBody>
        </p:sp>
        <p:sp>
          <p:nvSpPr>
            <p:cNvPr id="38955" name="Text Box 55"/>
            <p:cNvSpPr txBox="1">
              <a:spLocks noChangeArrowheads="1"/>
            </p:cNvSpPr>
            <p:nvPr/>
          </p:nvSpPr>
          <p:spPr bwMode="auto">
            <a:xfrm>
              <a:off x="96" y="1968"/>
              <a:ext cx="80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{2, 3, 4}</a:t>
              </a:r>
            </a:p>
          </p:txBody>
        </p:sp>
      </p:grpSp>
      <p:grpSp>
        <p:nvGrpSpPr>
          <p:cNvPr id="30" name="Group 71"/>
          <p:cNvGrpSpPr>
            <a:grpSpLocks/>
          </p:cNvGrpSpPr>
          <p:nvPr/>
        </p:nvGrpSpPr>
        <p:grpSpPr bwMode="auto">
          <a:xfrm>
            <a:off x="152400" y="3505200"/>
            <a:ext cx="1730375" cy="474663"/>
            <a:chOff x="96" y="2208"/>
            <a:chExt cx="1090" cy="299"/>
          </a:xfrm>
        </p:grpSpPr>
        <p:sp>
          <p:nvSpPr>
            <p:cNvPr id="38952" name="Text Box 24"/>
            <p:cNvSpPr txBox="1">
              <a:spLocks noChangeArrowheads="1"/>
            </p:cNvSpPr>
            <p:nvPr/>
          </p:nvSpPr>
          <p:spPr bwMode="auto">
            <a:xfrm>
              <a:off x="974" y="2222"/>
              <a:ext cx="212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5</a:t>
              </a:r>
            </a:p>
          </p:txBody>
        </p:sp>
        <p:sp>
          <p:nvSpPr>
            <p:cNvPr id="38953" name="Text Box 56"/>
            <p:cNvSpPr txBox="1">
              <a:spLocks noChangeArrowheads="1"/>
            </p:cNvSpPr>
            <p:nvPr/>
          </p:nvSpPr>
          <p:spPr bwMode="auto">
            <a:xfrm>
              <a:off x="96" y="2208"/>
              <a:ext cx="80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{3, 4, 5}</a:t>
              </a:r>
            </a:p>
          </p:txBody>
        </p:sp>
      </p:grpSp>
      <p:sp>
        <p:nvSpPr>
          <p:cNvPr id="38934" name="Text Box 59"/>
          <p:cNvSpPr txBox="1">
            <a:spLocks noChangeArrowheads="1"/>
          </p:cNvSpPr>
          <p:nvPr/>
        </p:nvSpPr>
        <p:spPr bwMode="auto">
          <a:xfrm>
            <a:off x="0" y="1371600"/>
            <a:ext cx="2362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Unacked packets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in sender’s window</a:t>
            </a:r>
          </a:p>
        </p:txBody>
      </p:sp>
      <p:sp>
        <p:nvSpPr>
          <p:cNvPr id="38935" name="Text Box 60"/>
          <p:cNvSpPr txBox="1">
            <a:spLocks noChangeArrowheads="1"/>
          </p:cNvSpPr>
          <p:nvPr/>
        </p:nvSpPr>
        <p:spPr bwMode="auto">
          <a:xfrm>
            <a:off x="6629400" y="1371600"/>
            <a:ext cx="250348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Out-o-seq packets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in receiver’s window</a:t>
            </a:r>
          </a:p>
        </p:txBody>
      </p:sp>
      <p:sp>
        <p:nvSpPr>
          <p:cNvPr id="35" name="Text Box 61"/>
          <p:cNvSpPr txBox="1">
            <a:spLocks noChangeArrowheads="1"/>
          </p:cNvSpPr>
          <p:nvPr/>
        </p:nvSpPr>
        <p:spPr bwMode="auto">
          <a:xfrm>
            <a:off x="7605713" y="2479675"/>
            <a:ext cx="40163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{}</a:t>
            </a:r>
          </a:p>
        </p:txBody>
      </p:sp>
      <p:sp>
        <p:nvSpPr>
          <p:cNvPr id="36" name="Line 44"/>
          <p:cNvSpPr>
            <a:spLocks noChangeShapeType="1"/>
          </p:cNvSpPr>
          <p:nvPr/>
        </p:nvSpPr>
        <p:spPr bwMode="auto">
          <a:xfrm flipH="1"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1997075" y="3810000"/>
            <a:ext cx="5367338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46"/>
          <p:cNvSpPr>
            <a:spLocks noChangeShapeType="1"/>
          </p:cNvSpPr>
          <p:nvPr/>
        </p:nvSpPr>
        <p:spPr bwMode="auto">
          <a:xfrm>
            <a:off x="1997075" y="4114800"/>
            <a:ext cx="536733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9" name="Group 73"/>
          <p:cNvGrpSpPr>
            <a:grpSpLocks/>
          </p:cNvGrpSpPr>
          <p:nvPr/>
        </p:nvGrpSpPr>
        <p:grpSpPr bwMode="auto">
          <a:xfrm>
            <a:off x="1997075" y="4419600"/>
            <a:ext cx="5367338" cy="1143000"/>
            <a:chOff x="1258" y="2784"/>
            <a:chExt cx="3381" cy="720"/>
          </a:xfrm>
        </p:grpSpPr>
        <p:sp>
          <p:nvSpPr>
            <p:cNvPr id="38948" name="Line 48"/>
            <p:cNvSpPr>
              <a:spLocks noChangeShapeType="1"/>
            </p:cNvSpPr>
            <p:nvPr/>
          </p:nvSpPr>
          <p:spPr bwMode="auto">
            <a:xfrm flipH="1">
              <a:off x="1258" y="2784"/>
              <a:ext cx="3381" cy="33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Line 49"/>
            <p:cNvSpPr>
              <a:spLocks noChangeShapeType="1"/>
            </p:cNvSpPr>
            <p:nvPr/>
          </p:nvSpPr>
          <p:spPr bwMode="auto">
            <a:xfrm flipH="1">
              <a:off x="1258" y="2976"/>
              <a:ext cx="3381" cy="33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0" name="Line 50"/>
            <p:cNvSpPr>
              <a:spLocks noChangeShapeType="1"/>
            </p:cNvSpPr>
            <p:nvPr/>
          </p:nvSpPr>
          <p:spPr bwMode="auto">
            <a:xfrm>
              <a:off x="1258" y="2976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Line 51"/>
            <p:cNvSpPr>
              <a:spLocks noChangeShapeType="1"/>
            </p:cNvSpPr>
            <p:nvPr/>
          </p:nvSpPr>
          <p:spPr bwMode="auto">
            <a:xfrm>
              <a:off x="1258" y="316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" name="Group 72"/>
          <p:cNvGrpSpPr>
            <a:grpSpLocks/>
          </p:cNvGrpSpPr>
          <p:nvPr/>
        </p:nvGrpSpPr>
        <p:grpSpPr bwMode="auto">
          <a:xfrm>
            <a:off x="152400" y="3889375"/>
            <a:ext cx="1724025" cy="458788"/>
            <a:chOff x="96" y="2450"/>
            <a:chExt cx="1086" cy="289"/>
          </a:xfrm>
        </p:grpSpPr>
        <p:sp>
          <p:nvSpPr>
            <p:cNvPr id="38946" name="Text Box 47"/>
            <p:cNvSpPr txBox="1">
              <a:spLocks noChangeArrowheads="1"/>
            </p:cNvSpPr>
            <p:nvPr/>
          </p:nvSpPr>
          <p:spPr bwMode="auto">
            <a:xfrm>
              <a:off x="970" y="2454"/>
              <a:ext cx="212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6</a:t>
              </a:r>
            </a:p>
          </p:txBody>
        </p:sp>
        <p:sp>
          <p:nvSpPr>
            <p:cNvPr id="38947" name="Text Box 57"/>
            <p:cNvSpPr txBox="1">
              <a:spLocks noChangeArrowheads="1"/>
            </p:cNvSpPr>
            <p:nvPr/>
          </p:nvSpPr>
          <p:spPr bwMode="auto">
            <a:xfrm>
              <a:off x="96" y="2450"/>
              <a:ext cx="80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{4, 5, 6}</a:t>
              </a:r>
            </a:p>
          </p:txBody>
        </p:sp>
      </p:grpSp>
      <p:sp>
        <p:nvSpPr>
          <p:cNvPr id="47" name="Text Box 58"/>
          <p:cNvSpPr txBox="1">
            <a:spLocks noChangeArrowheads="1"/>
          </p:cNvSpPr>
          <p:nvPr/>
        </p:nvSpPr>
        <p:spPr bwMode="auto">
          <a:xfrm>
            <a:off x="725488" y="4191000"/>
            <a:ext cx="26828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.</a:t>
            </a:r>
          </a:p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.</a:t>
            </a:r>
          </a:p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.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7696200" y="3657600"/>
            <a:ext cx="268288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.</a:t>
            </a:r>
          </a:p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.</a:t>
            </a:r>
          </a:p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.</a:t>
            </a:r>
          </a:p>
        </p:txBody>
      </p:sp>
      <p:sp>
        <p:nvSpPr>
          <p:cNvPr id="49" name="Text Box 66"/>
          <p:cNvSpPr txBox="1">
            <a:spLocks noChangeArrowheads="1"/>
          </p:cNvSpPr>
          <p:nvPr/>
        </p:nvSpPr>
        <p:spPr bwMode="auto">
          <a:xfrm>
            <a:off x="7620000" y="2822575"/>
            <a:ext cx="4016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{}</a:t>
            </a:r>
          </a:p>
        </p:txBody>
      </p:sp>
      <p:sp>
        <p:nvSpPr>
          <p:cNvPr id="50" name="Text Box 67"/>
          <p:cNvSpPr txBox="1">
            <a:spLocks noChangeArrowheads="1"/>
          </p:cNvSpPr>
          <p:nvPr/>
        </p:nvSpPr>
        <p:spPr bwMode="auto">
          <a:xfrm>
            <a:off x="7620000" y="3203575"/>
            <a:ext cx="4016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  <a:cs typeface="Helvetica" charset="0"/>
              </a:rPr>
              <a:t>{}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39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32236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5" grpId="0"/>
      <p:bldP spid="36" grpId="0" animBg="1"/>
      <p:bldP spid="37" grpId="0" animBg="1"/>
      <p:bldP spid="38" grpId="0" animBg="1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2578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Q1: True _  False _  </a:t>
            </a:r>
            <a:r>
              <a:rPr lang="en-US" altLang="ko-KR">
                <a:latin typeface="Helvetica" charset="0"/>
                <a:ea typeface="MS PGothic" charset="0"/>
              </a:rPr>
              <a:t>Protocols specify the syntax and semantics of communication</a:t>
            </a:r>
            <a:endParaRPr lang="en-US">
              <a:latin typeface="Helvetica" charset="0"/>
              <a:ea typeface="MS PGothic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Q2: True _  False _  Protocols specify the implementation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Q3: True _  False _  Layering helps to improve application performance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Q4: True _  False _  “Best Effort” packet delivery ensures that packets are delivered in order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Q5: True _  False _  In p2p systems a node is both a client and a server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Q6: True _  False _  TCP ensures that each packet is delivered within a predefined amount of time </a:t>
            </a:r>
          </a:p>
          <a:p>
            <a:pPr>
              <a:lnSpc>
                <a:spcPct val="120000"/>
              </a:lnSpc>
              <a:spcBef>
                <a:spcPct val="15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FontTx/>
              <a:buNone/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Gulim" charset="0"/>
                <a:cs typeface="Gulim" charset="0"/>
              </a:rPr>
              <a:t>Review: </a:t>
            </a:r>
            <a:r>
              <a:rPr lang="en-US" altLang="ko-KR" dirty="0">
                <a:latin typeface="Helvetica" charset="0"/>
                <a:ea typeface="Gulim" charset="0"/>
                <a:cs typeface="Gulim" charset="0"/>
              </a:rPr>
              <a:t>Protocols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09763" y="914400"/>
            <a:ext cx="37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latin typeface="Helvetica" charset="0"/>
              </a:rPr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2763" y="1828800"/>
            <a:ext cx="37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latin typeface="Helvetica" charset="0"/>
              </a:rPr>
              <a:t>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27432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latin typeface="Helvetica" charset="0"/>
              </a:rPr>
              <a:t>X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4200" y="35814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latin typeface="Helvetica" charset="0"/>
              </a:rPr>
              <a:t>X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05000" y="4572000"/>
            <a:ext cx="376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latin typeface="Helvetica" charset="0"/>
              </a:rPr>
              <a:t>X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24200" y="5562600"/>
            <a:ext cx="37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latin typeface="Helvetica" charset="0"/>
              </a:rPr>
              <a:t>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4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17544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Sliding Window w/o Errors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472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Assume 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Link capacity, C = 1Gbps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Latency between end-hosts, RTT = 80ms</a:t>
            </a:r>
          </a:p>
          <a:p>
            <a:pPr lvl="1">
              <a:defRPr/>
            </a:pP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acket_length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= 1000 bytes </a:t>
            </a:r>
          </a:p>
          <a:p>
            <a:pPr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What is the window size W to match link’s capacity, C?</a:t>
            </a:r>
          </a:p>
          <a:p>
            <a:pPr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Solution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We want Throughput = C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Throughput = W*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packet_size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/RTT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 = W*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packet_size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/RTT</a:t>
            </a:r>
          </a:p>
          <a:p>
            <a:pPr marL="457200" lvl="1" indent="0">
              <a:buFontTx/>
              <a:buNone/>
              <a:defRPr/>
            </a:pPr>
            <a:r>
              <a:rPr lang="en-US" b="1" dirty="0" smtClean="0">
                <a:latin typeface="Helvetica" charset="0"/>
                <a:ea typeface="ＭＳ Ｐゴシック" charset="0"/>
                <a:cs typeface="ＭＳ Ｐゴシック" charset="0"/>
              </a:rPr>
              <a:t>W = C*RTT/</a:t>
            </a:r>
            <a:r>
              <a:rPr lang="en-US" b="1" dirty="0" err="1" smtClean="0">
                <a:latin typeface="Helvetica" charset="0"/>
                <a:ea typeface="ＭＳ Ｐゴシック" charset="0"/>
                <a:cs typeface="ＭＳ Ｐゴシック" charset="0"/>
              </a:rPr>
              <a:t>packet_size</a:t>
            </a:r>
            <a:r>
              <a:rPr lang="en-US" b="1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= 10</a:t>
            </a:r>
            <a:r>
              <a:rPr lang="en-US" baseline="30000" dirty="0" smtClean="0">
                <a:latin typeface="Helvetica" charset="0"/>
                <a:ea typeface="ＭＳ Ｐゴシック" charset="0"/>
                <a:cs typeface="ＭＳ Ｐゴシック" charset="0"/>
              </a:rPr>
              <a:t>9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bps*80*10</a:t>
            </a:r>
            <a:r>
              <a:rPr lang="en-US" baseline="30000" dirty="0" smtClean="0">
                <a:latin typeface="Helvetica" charset="0"/>
                <a:ea typeface="ＭＳ Ｐゴシック" charset="0"/>
                <a:cs typeface="ＭＳ Ｐゴシック" charset="0"/>
              </a:rPr>
              <a:t>-3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s/(8000b) = 10</a:t>
            </a:r>
            <a:r>
              <a:rPr lang="en-US" baseline="30000" dirty="0" smtClean="0">
                <a:latin typeface="Helvetica" charset="0"/>
                <a:ea typeface="ＭＳ Ｐゴシック" charset="0"/>
                <a:cs typeface="ＭＳ Ｐゴシック" charset="0"/>
              </a:rPr>
              <a:t>4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packets </a:t>
            </a:r>
          </a:p>
          <a:p>
            <a:pPr lvl="1">
              <a:defRPr/>
            </a:pPr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963" y="5791200"/>
            <a:ext cx="7234237" cy="461963"/>
          </a:xfrm>
          <a:prstGeom prst="rect">
            <a:avLst/>
          </a:prstGeom>
          <a:solidFill>
            <a:srgbClr val="FAF55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0" dirty="0">
                <a:latin typeface="Helvetica"/>
                <a:cs typeface="Helvetica"/>
              </a:rPr>
              <a:t>Window size ~ Bandwidth (Capacity), delay (RTT/2)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40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1131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Sliding Window with Errors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9248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Two approaches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Go-Back-n (GBN)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Selective Repeat (SR)</a:t>
            </a:r>
          </a:p>
          <a:p>
            <a:pPr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 the absence of errors they behave identically</a:t>
            </a:r>
          </a:p>
          <a:p>
            <a:pPr lvl="1">
              <a:lnSpc>
                <a:spcPct val="10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Go-Back-n (GBN)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Transmit up to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unacknowledged packets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If timeout for ACK(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), retransmit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,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 k+1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, …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Typically uses NACKs instead of ACKs</a:t>
            </a:r>
          </a:p>
          <a:p>
            <a:pPr lvl="2">
              <a:lnSpc>
                <a:spcPct val="10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Recall, NACK specifies first in-sequence packet missed by receiver</a:t>
            </a:r>
          </a:p>
          <a:p>
            <a:pPr>
              <a:lnSpc>
                <a:spcPct val="100000"/>
              </a:lnSpc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41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794330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GBN Example with Errors</a:t>
            </a:r>
          </a:p>
        </p:txBody>
      </p:sp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2286000" y="1062038"/>
            <a:ext cx="4160838" cy="4619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hlink"/>
                </a:solidFill>
                <a:latin typeface="Helvetica" charset="0"/>
                <a:cs typeface="Helvetica" charset="0"/>
              </a:rPr>
              <a:t>Window size (W) = 3 packets</a:t>
            </a:r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1987" name="Line 6"/>
          <p:cNvSpPr>
            <a:spLocks noChangeShapeType="1"/>
          </p:cNvSpPr>
          <p:nvPr/>
        </p:nvSpPr>
        <p:spPr bwMode="auto">
          <a:xfrm>
            <a:off x="1928813" y="1462088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Line 7"/>
          <p:cNvSpPr>
            <a:spLocks noChangeShapeType="1"/>
          </p:cNvSpPr>
          <p:nvPr/>
        </p:nvSpPr>
        <p:spPr bwMode="auto">
          <a:xfrm>
            <a:off x="7283450" y="1462088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1338263" y="5786438"/>
            <a:ext cx="1176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0">
                <a:latin typeface="Helvetica" charset="0"/>
                <a:cs typeface="Helvetica" charset="0"/>
              </a:rPr>
              <a:t>Sender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6553200" y="5791200"/>
            <a:ext cx="1403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0">
                <a:latin typeface="Helvetica" charset="0"/>
                <a:cs typeface="Helvetica" charset="0"/>
              </a:rPr>
              <a:t>Receiver</a:t>
            </a:r>
          </a:p>
        </p:txBody>
      </p:sp>
      <p:sp>
        <p:nvSpPr>
          <p:cNvPr id="1149971" name="Line 19"/>
          <p:cNvSpPr>
            <a:spLocks noChangeShapeType="1"/>
          </p:cNvSpPr>
          <p:nvPr/>
        </p:nvSpPr>
        <p:spPr bwMode="auto">
          <a:xfrm flipH="1">
            <a:off x="1928813" y="3757613"/>
            <a:ext cx="5367337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457325" y="1319213"/>
            <a:ext cx="6343650" cy="2057400"/>
            <a:chOff x="918" y="1024"/>
            <a:chExt cx="3996" cy="1296"/>
          </a:xfrm>
        </p:grpSpPr>
        <p:sp>
          <p:nvSpPr>
            <p:cNvPr id="42019" name="Line 8"/>
            <p:cNvSpPr>
              <a:spLocks noChangeShapeType="1"/>
            </p:cNvSpPr>
            <p:nvPr/>
          </p:nvSpPr>
          <p:spPr bwMode="auto">
            <a:xfrm>
              <a:off x="1215" y="1210"/>
              <a:ext cx="3381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Line 9"/>
            <p:cNvSpPr>
              <a:spLocks noChangeShapeType="1"/>
            </p:cNvSpPr>
            <p:nvPr/>
          </p:nvSpPr>
          <p:spPr bwMode="auto">
            <a:xfrm flipH="1">
              <a:off x="1215" y="1594"/>
              <a:ext cx="3381" cy="33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Line 10"/>
            <p:cNvSpPr>
              <a:spLocks noChangeShapeType="1"/>
            </p:cNvSpPr>
            <p:nvPr/>
          </p:nvSpPr>
          <p:spPr bwMode="auto">
            <a:xfrm>
              <a:off x="1215" y="1984"/>
              <a:ext cx="2295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2" name="Line 13"/>
            <p:cNvSpPr>
              <a:spLocks noChangeShapeType="1"/>
            </p:cNvSpPr>
            <p:nvPr/>
          </p:nvSpPr>
          <p:spPr bwMode="auto">
            <a:xfrm>
              <a:off x="1215" y="1402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3" name="Line 14"/>
            <p:cNvSpPr>
              <a:spLocks noChangeShapeType="1"/>
            </p:cNvSpPr>
            <p:nvPr/>
          </p:nvSpPr>
          <p:spPr bwMode="auto">
            <a:xfrm>
              <a:off x="1215" y="1594"/>
              <a:ext cx="3381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4" name="Line 15"/>
            <p:cNvSpPr>
              <a:spLocks noChangeShapeType="1"/>
            </p:cNvSpPr>
            <p:nvPr/>
          </p:nvSpPr>
          <p:spPr bwMode="auto">
            <a:xfrm flipH="1">
              <a:off x="1215" y="1786"/>
              <a:ext cx="3381" cy="33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Line 16"/>
            <p:cNvSpPr>
              <a:spLocks noChangeShapeType="1"/>
            </p:cNvSpPr>
            <p:nvPr/>
          </p:nvSpPr>
          <p:spPr bwMode="auto">
            <a:xfrm flipH="1">
              <a:off x="1215" y="1978"/>
              <a:ext cx="3381" cy="33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Text Box 20"/>
            <p:cNvSpPr txBox="1">
              <a:spLocks noChangeArrowheads="1"/>
            </p:cNvSpPr>
            <p:nvPr/>
          </p:nvSpPr>
          <p:spPr bwMode="auto">
            <a:xfrm>
              <a:off x="918" y="1024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1</a:t>
              </a:r>
            </a:p>
          </p:txBody>
        </p:sp>
        <p:sp>
          <p:nvSpPr>
            <p:cNvPr id="42027" name="Text Box 21"/>
            <p:cNvSpPr txBox="1">
              <a:spLocks noChangeArrowheads="1"/>
            </p:cNvSpPr>
            <p:nvPr/>
          </p:nvSpPr>
          <p:spPr bwMode="auto">
            <a:xfrm>
              <a:off x="922" y="1236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2</a:t>
              </a:r>
            </a:p>
          </p:txBody>
        </p:sp>
        <p:sp>
          <p:nvSpPr>
            <p:cNvPr id="42028" name="Text Box 22"/>
            <p:cNvSpPr txBox="1">
              <a:spLocks noChangeArrowheads="1"/>
            </p:cNvSpPr>
            <p:nvPr/>
          </p:nvSpPr>
          <p:spPr bwMode="auto">
            <a:xfrm>
              <a:off x="922" y="1464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3</a:t>
              </a:r>
            </a:p>
          </p:txBody>
        </p:sp>
        <p:sp>
          <p:nvSpPr>
            <p:cNvPr id="42029" name="Text Box 23"/>
            <p:cNvSpPr txBox="1">
              <a:spLocks noChangeArrowheads="1"/>
            </p:cNvSpPr>
            <p:nvPr/>
          </p:nvSpPr>
          <p:spPr bwMode="auto">
            <a:xfrm>
              <a:off x="922" y="1744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4</a:t>
              </a:r>
            </a:p>
          </p:txBody>
        </p:sp>
        <p:sp>
          <p:nvSpPr>
            <p:cNvPr id="42030" name="Text Box 24"/>
            <p:cNvSpPr txBox="1">
              <a:spLocks noChangeArrowheads="1"/>
            </p:cNvSpPr>
            <p:nvPr/>
          </p:nvSpPr>
          <p:spPr bwMode="auto">
            <a:xfrm>
              <a:off x="922" y="1998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5</a:t>
              </a:r>
            </a:p>
          </p:txBody>
        </p:sp>
        <p:sp>
          <p:nvSpPr>
            <p:cNvPr id="42031" name="Line 40"/>
            <p:cNvSpPr>
              <a:spLocks noChangeShapeType="1"/>
            </p:cNvSpPr>
            <p:nvPr/>
          </p:nvSpPr>
          <p:spPr bwMode="auto">
            <a:xfrm>
              <a:off x="3462" y="2128"/>
              <a:ext cx="9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032" name="Line 41"/>
            <p:cNvSpPr>
              <a:spLocks noChangeShapeType="1"/>
            </p:cNvSpPr>
            <p:nvPr/>
          </p:nvSpPr>
          <p:spPr bwMode="auto">
            <a:xfrm flipH="1">
              <a:off x="3462" y="2128"/>
              <a:ext cx="9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2033" name="Text Box 44"/>
            <p:cNvSpPr txBox="1">
              <a:spLocks noChangeArrowheads="1"/>
            </p:cNvSpPr>
            <p:nvPr/>
          </p:nvSpPr>
          <p:spPr bwMode="auto">
            <a:xfrm>
              <a:off x="4653" y="1338"/>
              <a:ext cx="261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{}</a:t>
              </a:r>
            </a:p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{}</a:t>
              </a:r>
            </a:p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{}</a:t>
              </a:r>
            </a:p>
          </p:txBody>
        </p:sp>
      </p:grpSp>
      <p:sp>
        <p:nvSpPr>
          <p:cNvPr id="1149994" name="Line 42"/>
          <p:cNvSpPr>
            <a:spLocks noChangeShapeType="1"/>
          </p:cNvSpPr>
          <p:nvPr/>
        </p:nvSpPr>
        <p:spPr bwMode="auto">
          <a:xfrm flipH="1">
            <a:off x="1914525" y="4037013"/>
            <a:ext cx="5367338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1463675" y="3122613"/>
            <a:ext cx="6689725" cy="1117600"/>
            <a:chOff x="922" y="2160"/>
            <a:chExt cx="4214" cy="704"/>
          </a:xfrm>
        </p:grpSpPr>
        <p:sp>
          <p:nvSpPr>
            <p:cNvPr id="42014" name="Line 17"/>
            <p:cNvSpPr>
              <a:spLocks noChangeShapeType="1"/>
            </p:cNvSpPr>
            <p:nvPr/>
          </p:nvSpPr>
          <p:spPr bwMode="auto">
            <a:xfrm>
              <a:off x="1215" y="2176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18"/>
            <p:cNvSpPr>
              <a:spLocks noChangeShapeType="1"/>
            </p:cNvSpPr>
            <p:nvPr/>
          </p:nvSpPr>
          <p:spPr bwMode="auto">
            <a:xfrm>
              <a:off x="1215" y="2362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Text Box 25"/>
            <p:cNvSpPr txBox="1">
              <a:spLocks noChangeArrowheads="1"/>
            </p:cNvSpPr>
            <p:nvPr/>
          </p:nvSpPr>
          <p:spPr bwMode="auto">
            <a:xfrm>
              <a:off x="922" y="2184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6</a:t>
              </a:r>
            </a:p>
          </p:txBody>
        </p:sp>
        <p:sp>
          <p:nvSpPr>
            <p:cNvPr id="42017" name="Text Box 45"/>
            <p:cNvSpPr txBox="1">
              <a:spLocks noChangeArrowheads="1"/>
            </p:cNvSpPr>
            <p:nvPr/>
          </p:nvSpPr>
          <p:spPr bwMode="auto">
            <a:xfrm>
              <a:off x="4614" y="2342"/>
              <a:ext cx="522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{5}</a:t>
              </a:r>
            </a:p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{5,6}</a:t>
              </a:r>
            </a:p>
          </p:txBody>
        </p:sp>
        <p:sp>
          <p:nvSpPr>
            <p:cNvPr id="42018" name="Line 55"/>
            <p:cNvSpPr>
              <a:spLocks noChangeShapeType="1"/>
            </p:cNvSpPr>
            <p:nvPr/>
          </p:nvSpPr>
          <p:spPr bwMode="auto">
            <a:xfrm flipH="1">
              <a:off x="4850" y="2160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1150008" name="Text Box 56"/>
          <p:cNvSpPr txBox="1">
            <a:spLocks noChangeArrowheads="1"/>
          </p:cNvSpPr>
          <p:nvPr/>
        </p:nvSpPr>
        <p:spPr bwMode="auto">
          <a:xfrm>
            <a:off x="8004175" y="2741613"/>
            <a:ext cx="121920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accent1"/>
                </a:solidFill>
                <a:latin typeface="Helvetica" charset="0"/>
                <a:cs typeface="Helvetica" charset="0"/>
              </a:rPr>
              <a:t>4 is </a:t>
            </a:r>
          </a:p>
          <a:p>
            <a:pPr eaLnBrk="1" hangingPunct="1"/>
            <a:r>
              <a:rPr lang="en-US" b="0">
                <a:solidFill>
                  <a:schemeClr val="accent1"/>
                </a:solidFill>
                <a:latin typeface="Helvetica" charset="0"/>
                <a:cs typeface="Helvetica" charset="0"/>
              </a:rPr>
              <a:t>missing</a:t>
            </a:r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3175" y="2817813"/>
            <a:ext cx="1946275" cy="1905000"/>
            <a:chOff x="2" y="1968"/>
            <a:chExt cx="1226" cy="1200"/>
          </a:xfrm>
        </p:grpSpPr>
        <p:sp>
          <p:nvSpPr>
            <p:cNvPr id="42010" name="Line 62"/>
            <p:cNvSpPr>
              <a:spLocks noChangeShapeType="1"/>
            </p:cNvSpPr>
            <p:nvPr/>
          </p:nvSpPr>
          <p:spPr bwMode="auto">
            <a:xfrm flipH="1">
              <a:off x="399" y="19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1" name="Line 63"/>
            <p:cNvSpPr>
              <a:spLocks noChangeShapeType="1"/>
            </p:cNvSpPr>
            <p:nvPr/>
          </p:nvSpPr>
          <p:spPr bwMode="auto">
            <a:xfrm flipH="1">
              <a:off x="399" y="3168"/>
              <a:ext cx="8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2" name="Line 64"/>
            <p:cNvSpPr>
              <a:spLocks noChangeShapeType="1"/>
            </p:cNvSpPr>
            <p:nvPr/>
          </p:nvSpPr>
          <p:spPr bwMode="auto">
            <a:xfrm>
              <a:off x="720" y="196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13" name="Text Box 65"/>
            <p:cNvSpPr txBox="1">
              <a:spLocks noChangeArrowheads="1"/>
            </p:cNvSpPr>
            <p:nvPr/>
          </p:nvSpPr>
          <p:spPr bwMode="auto">
            <a:xfrm>
              <a:off x="2" y="2160"/>
              <a:ext cx="73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Timeout</a:t>
              </a:r>
            </a:p>
            <a:p>
              <a:pPr eaLnBrk="1" hangingPunct="1"/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Packet 4</a:t>
              </a: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600200" y="4419600"/>
            <a:ext cx="6108700" cy="1116013"/>
            <a:chOff x="1008" y="2977"/>
            <a:chExt cx="3848" cy="703"/>
          </a:xfrm>
        </p:grpSpPr>
        <p:sp>
          <p:nvSpPr>
            <p:cNvPr id="42003" name="Text Box 67"/>
            <p:cNvSpPr txBox="1">
              <a:spLocks noChangeArrowheads="1"/>
            </p:cNvSpPr>
            <p:nvPr/>
          </p:nvSpPr>
          <p:spPr bwMode="auto">
            <a:xfrm>
              <a:off x="1025" y="2977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4</a:t>
              </a:r>
            </a:p>
          </p:txBody>
        </p:sp>
        <p:sp>
          <p:nvSpPr>
            <p:cNvPr id="42004" name="Text Box 68"/>
            <p:cNvSpPr txBox="1">
              <a:spLocks noChangeArrowheads="1"/>
            </p:cNvSpPr>
            <p:nvPr/>
          </p:nvSpPr>
          <p:spPr bwMode="auto">
            <a:xfrm>
              <a:off x="1025" y="3121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5</a:t>
              </a:r>
            </a:p>
          </p:txBody>
        </p:sp>
        <p:sp>
          <p:nvSpPr>
            <p:cNvPr id="42005" name="Text Box 69"/>
            <p:cNvSpPr txBox="1">
              <a:spLocks noChangeArrowheads="1"/>
            </p:cNvSpPr>
            <p:nvPr/>
          </p:nvSpPr>
          <p:spPr bwMode="auto">
            <a:xfrm>
              <a:off x="1008" y="3265"/>
              <a:ext cx="21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6</a:t>
              </a:r>
            </a:p>
          </p:txBody>
        </p:sp>
        <p:sp>
          <p:nvSpPr>
            <p:cNvPr id="42006" name="Line 70"/>
            <p:cNvSpPr>
              <a:spLocks noChangeShapeType="1"/>
            </p:cNvSpPr>
            <p:nvPr/>
          </p:nvSpPr>
          <p:spPr bwMode="auto">
            <a:xfrm>
              <a:off x="1206" y="316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71"/>
            <p:cNvSpPr>
              <a:spLocks noChangeShapeType="1"/>
            </p:cNvSpPr>
            <p:nvPr/>
          </p:nvSpPr>
          <p:spPr bwMode="auto">
            <a:xfrm>
              <a:off x="1206" y="3248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72"/>
            <p:cNvSpPr>
              <a:spLocks noChangeShapeType="1"/>
            </p:cNvSpPr>
            <p:nvPr/>
          </p:nvSpPr>
          <p:spPr bwMode="auto">
            <a:xfrm>
              <a:off x="1206" y="3344"/>
              <a:ext cx="3381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Text Box 73"/>
            <p:cNvSpPr txBox="1">
              <a:spLocks noChangeArrowheads="1"/>
            </p:cNvSpPr>
            <p:nvPr/>
          </p:nvSpPr>
          <p:spPr bwMode="auto">
            <a:xfrm>
              <a:off x="4595" y="3344"/>
              <a:ext cx="26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Helvetica" charset="0"/>
                  <a:cs typeface="Helvetica" charset="0"/>
                </a:rPr>
                <a:t>{}</a:t>
              </a:r>
            </a:p>
          </p:txBody>
        </p:sp>
      </p:grpSp>
      <p:sp>
        <p:nvSpPr>
          <p:cNvPr id="6" name="Rectangular Callout 5"/>
          <p:cNvSpPr>
            <a:spLocks noChangeArrowheads="1"/>
          </p:cNvSpPr>
          <p:nvPr/>
        </p:nvSpPr>
        <p:spPr bwMode="auto">
          <a:xfrm>
            <a:off x="2743200" y="4419600"/>
            <a:ext cx="2743200" cy="1066800"/>
          </a:xfrm>
          <a:prstGeom prst="wedgeRectCallout">
            <a:avLst>
              <a:gd name="adj1" fmla="val -79546"/>
              <a:gd name="adj2" fmla="val -62898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Why doesn’t sender retransmit packet 4 here?</a:t>
            </a:r>
          </a:p>
        </p:txBody>
      </p:sp>
      <p:sp>
        <p:nvSpPr>
          <p:cNvPr id="47" name="Rectangular Callout 46"/>
          <p:cNvSpPr>
            <a:spLocks noChangeArrowheads="1"/>
          </p:cNvSpPr>
          <p:nvPr/>
        </p:nvSpPr>
        <p:spPr bwMode="auto">
          <a:xfrm>
            <a:off x="76200" y="4953000"/>
            <a:ext cx="1676400" cy="1066800"/>
          </a:xfrm>
          <a:prstGeom prst="wedgeRectCallout">
            <a:avLst>
              <a:gd name="adj1" fmla="val 57412"/>
              <a:gd name="adj2" fmla="val -73106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  <a:cs typeface="Helvetica" charset="0"/>
              </a:rPr>
              <a:t>Assume packet 4 lost!</a:t>
            </a:r>
          </a:p>
        </p:txBody>
      </p:sp>
      <p:sp>
        <p:nvSpPr>
          <p:cNvPr id="42000" name="Text Box 60"/>
          <p:cNvSpPr txBox="1">
            <a:spLocks noChangeArrowheads="1"/>
          </p:cNvSpPr>
          <p:nvPr/>
        </p:nvSpPr>
        <p:spPr bwMode="auto">
          <a:xfrm>
            <a:off x="6488113" y="762000"/>
            <a:ext cx="250348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Out-o-seq packets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in receiver’s window</a:t>
            </a: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 rot="-370788">
            <a:off x="2763838" y="3711575"/>
            <a:ext cx="103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solidFill>
                  <a:schemeClr val="accent1"/>
                </a:solidFill>
                <a:latin typeface="Tahoma" charset="0"/>
              </a:rPr>
              <a:t>NACK 4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 rot="-370788">
            <a:off x="2762250" y="4092575"/>
            <a:ext cx="1033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solidFill>
                  <a:schemeClr val="accent1"/>
                </a:solidFill>
                <a:latin typeface="Tahoma" charset="0"/>
              </a:rPr>
              <a:t>NACK 4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42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61661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71" grpId="0" animBg="1"/>
      <p:bldP spid="1149994" grpId="0" animBg="1"/>
      <p:bldP spid="1150008" grpId="0"/>
      <p:bldP spid="6" grpId="0" animBg="1"/>
      <p:bldP spid="47" grpId="0" animBg="1"/>
      <p:bldP spid="49" grpId="0"/>
      <p:bldP spid="5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Selective Repeat (SR)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Sender: transmit up to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n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unacknowledged packets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Assume packet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is lost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Receiver: indicate packet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is missing (use ACKs)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Sender: retransmit packet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endParaRPr lang="en-US" sz="2500">
              <a:latin typeface="Helvetica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43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48888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SR Example with Errors</a:t>
            </a:r>
          </a:p>
        </p:txBody>
      </p:sp>
      <p:sp>
        <p:nvSpPr>
          <p:cNvPr id="44034" name="Line 3"/>
          <p:cNvSpPr>
            <a:spLocks noChangeShapeType="1"/>
          </p:cNvSpPr>
          <p:nvPr/>
        </p:nvSpPr>
        <p:spPr bwMode="auto">
          <a:xfrm>
            <a:off x="7356475" y="422275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7432675" y="4730750"/>
            <a:ext cx="898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>
                <a:latin typeface="Helvetica" charset="0"/>
                <a:cs typeface="Helvetica" charset="0"/>
              </a:rPr>
              <a:t>Time</a:t>
            </a:r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>
            <a:off x="1808163" y="1538288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6"/>
          <p:cNvSpPr>
            <a:spLocks noChangeShapeType="1"/>
          </p:cNvSpPr>
          <p:nvPr/>
        </p:nvSpPr>
        <p:spPr bwMode="auto">
          <a:xfrm>
            <a:off x="7162800" y="1538288"/>
            <a:ext cx="0" cy="419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>
            <a:off x="1808163" y="1690688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9"/>
          <p:cNvSpPr>
            <a:spLocks noChangeShapeType="1"/>
          </p:cNvSpPr>
          <p:nvPr/>
        </p:nvSpPr>
        <p:spPr bwMode="auto">
          <a:xfrm>
            <a:off x="1808163" y="2843213"/>
            <a:ext cx="3871912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Text Box 10"/>
          <p:cNvSpPr txBox="1">
            <a:spLocks noChangeArrowheads="1"/>
          </p:cNvSpPr>
          <p:nvPr/>
        </p:nvSpPr>
        <p:spPr bwMode="auto">
          <a:xfrm>
            <a:off x="1208088" y="5711825"/>
            <a:ext cx="1227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>
                <a:latin typeface="Helvetica" charset="0"/>
                <a:cs typeface="Helvetica" charset="0"/>
              </a:rPr>
              <a:t>Sender</a:t>
            </a:r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6553200" y="5711825"/>
            <a:ext cx="1466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>
                <a:latin typeface="Helvetica" charset="0"/>
                <a:cs typeface="Helvetica" charset="0"/>
              </a:rPr>
              <a:t>Receiver</a:t>
            </a:r>
          </a:p>
        </p:txBody>
      </p:sp>
      <p:sp>
        <p:nvSpPr>
          <p:cNvPr id="44042" name="Line 12"/>
          <p:cNvSpPr>
            <a:spLocks noChangeShapeType="1"/>
          </p:cNvSpPr>
          <p:nvPr/>
        </p:nvSpPr>
        <p:spPr bwMode="auto">
          <a:xfrm>
            <a:off x="1808163" y="1995488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3"/>
          <p:cNvSpPr>
            <a:spLocks noChangeShapeType="1"/>
          </p:cNvSpPr>
          <p:nvPr/>
        </p:nvSpPr>
        <p:spPr bwMode="auto">
          <a:xfrm>
            <a:off x="1808163" y="2300288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4"/>
          <p:cNvSpPr>
            <a:spLocks noChangeShapeType="1"/>
          </p:cNvSpPr>
          <p:nvPr/>
        </p:nvSpPr>
        <p:spPr bwMode="auto">
          <a:xfrm flipH="1">
            <a:off x="1808163" y="2605088"/>
            <a:ext cx="5367337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5"/>
          <p:cNvSpPr>
            <a:spLocks noChangeShapeType="1"/>
          </p:cNvSpPr>
          <p:nvPr/>
        </p:nvSpPr>
        <p:spPr bwMode="auto">
          <a:xfrm flipH="1">
            <a:off x="1808163" y="2909888"/>
            <a:ext cx="5367337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6"/>
          <p:cNvSpPr>
            <a:spLocks noChangeShapeType="1"/>
          </p:cNvSpPr>
          <p:nvPr/>
        </p:nvSpPr>
        <p:spPr bwMode="auto">
          <a:xfrm>
            <a:off x="1808163" y="3148013"/>
            <a:ext cx="5367337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7"/>
          <p:cNvSpPr>
            <a:spLocks noChangeShapeType="1"/>
          </p:cNvSpPr>
          <p:nvPr/>
        </p:nvSpPr>
        <p:spPr bwMode="auto">
          <a:xfrm>
            <a:off x="1808163" y="3519488"/>
            <a:ext cx="5367337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8"/>
          <p:cNvSpPr>
            <a:spLocks noChangeShapeType="1"/>
          </p:cNvSpPr>
          <p:nvPr/>
        </p:nvSpPr>
        <p:spPr bwMode="auto">
          <a:xfrm flipH="1">
            <a:off x="1808163" y="3757613"/>
            <a:ext cx="5367337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Text Box 19"/>
          <p:cNvSpPr txBox="1">
            <a:spLocks noChangeArrowheads="1"/>
          </p:cNvSpPr>
          <p:nvPr/>
        </p:nvSpPr>
        <p:spPr bwMode="auto">
          <a:xfrm>
            <a:off x="1336675" y="1395413"/>
            <a:ext cx="336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1</a:t>
            </a:r>
          </a:p>
        </p:txBody>
      </p:sp>
      <p:sp>
        <p:nvSpPr>
          <p:cNvPr id="44050" name="Text Box 20"/>
          <p:cNvSpPr txBox="1">
            <a:spLocks noChangeArrowheads="1"/>
          </p:cNvSpPr>
          <p:nvPr/>
        </p:nvSpPr>
        <p:spPr bwMode="auto">
          <a:xfrm>
            <a:off x="1343025" y="1731963"/>
            <a:ext cx="336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2</a:t>
            </a:r>
          </a:p>
        </p:txBody>
      </p:sp>
      <p:sp>
        <p:nvSpPr>
          <p:cNvPr id="44051" name="Text Box 21"/>
          <p:cNvSpPr txBox="1">
            <a:spLocks noChangeArrowheads="1"/>
          </p:cNvSpPr>
          <p:nvPr/>
        </p:nvSpPr>
        <p:spPr bwMode="auto">
          <a:xfrm>
            <a:off x="1343025" y="2093913"/>
            <a:ext cx="336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3</a:t>
            </a:r>
          </a:p>
        </p:txBody>
      </p:sp>
      <p:sp>
        <p:nvSpPr>
          <p:cNvPr id="44052" name="Text Box 22"/>
          <p:cNvSpPr txBox="1">
            <a:spLocks noChangeArrowheads="1"/>
          </p:cNvSpPr>
          <p:nvPr/>
        </p:nvSpPr>
        <p:spPr bwMode="auto">
          <a:xfrm>
            <a:off x="1343025" y="2605088"/>
            <a:ext cx="336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44053" name="Text Box 23"/>
          <p:cNvSpPr txBox="1">
            <a:spLocks noChangeArrowheads="1"/>
          </p:cNvSpPr>
          <p:nvPr/>
        </p:nvSpPr>
        <p:spPr bwMode="auto">
          <a:xfrm>
            <a:off x="1343025" y="2941638"/>
            <a:ext cx="336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5</a:t>
            </a:r>
          </a:p>
        </p:txBody>
      </p:sp>
      <p:sp>
        <p:nvSpPr>
          <p:cNvPr id="44054" name="Text Box 24"/>
          <p:cNvSpPr txBox="1">
            <a:spLocks noChangeArrowheads="1"/>
          </p:cNvSpPr>
          <p:nvPr/>
        </p:nvSpPr>
        <p:spPr bwMode="auto">
          <a:xfrm>
            <a:off x="1343025" y="3236913"/>
            <a:ext cx="336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6</a:t>
            </a:r>
          </a:p>
        </p:txBody>
      </p:sp>
      <p:sp>
        <p:nvSpPr>
          <p:cNvPr id="44055" name="Text Box 25"/>
          <p:cNvSpPr txBox="1">
            <a:spLocks noChangeArrowheads="1"/>
          </p:cNvSpPr>
          <p:nvPr/>
        </p:nvSpPr>
        <p:spPr bwMode="auto">
          <a:xfrm>
            <a:off x="1343025" y="4071938"/>
            <a:ext cx="336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4</a:t>
            </a:r>
          </a:p>
        </p:txBody>
      </p:sp>
      <p:sp>
        <p:nvSpPr>
          <p:cNvPr id="44056" name="Text Box 26"/>
          <p:cNvSpPr txBox="1">
            <a:spLocks noChangeArrowheads="1"/>
          </p:cNvSpPr>
          <p:nvPr/>
        </p:nvSpPr>
        <p:spPr bwMode="auto">
          <a:xfrm>
            <a:off x="1343025" y="5256213"/>
            <a:ext cx="3365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820738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7</a:t>
            </a:r>
          </a:p>
        </p:txBody>
      </p:sp>
      <p:sp>
        <p:nvSpPr>
          <p:cNvPr id="44057" name="Line 29"/>
          <p:cNvSpPr>
            <a:spLocks noChangeShapeType="1"/>
          </p:cNvSpPr>
          <p:nvPr/>
        </p:nvSpPr>
        <p:spPr bwMode="auto">
          <a:xfrm flipH="1">
            <a:off x="1808163" y="4129088"/>
            <a:ext cx="536575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31"/>
          <p:cNvSpPr>
            <a:spLocks noChangeShapeType="1"/>
          </p:cNvSpPr>
          <p:nvPr/>
        </p:nvSpPr>
        <p:spPr bwMode="auto">
          <a:xfrm>
            <a:off x="1828800" y="4367213"/>
            <a:ext cx="5367338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33"/>
          <p:cNvSpPr>
            <a:spLocks noChangeShapeType="1"/>
          </p:cNvSpPr>
          <p:nvPr/>
        </p:nvSpPr>
        <p:spPr bwMode="auto">
          <a:xfrm>
            <a:off x="5603875" y="3071813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60" name="Line 34"/>
          <p:cNvSpPr>
            <a:spLocks noChangeShapeType="1"/>
          </p:cNvSpPr>
          <p:nvPr/>
        </p:nvSpPr>
        <p:spPr bwMode="auto">
          <a:xfrm flipH="1">
            <a:off x="5603875" y="3071813"/>
            <a:ext cx="152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061" name="Text Box 35"/>
          <p:cNvSpPr txBox="1">
            <a:spLocks noChangeArrowheads="1"/>
          </p:cNvSpPr>
          <p:nvPr/>
        </p:nvSpPr>
        <p:spPr bwMode="auto">
          <a:xfrm>
            <a:off x="2936875" y="1143000"/>
            <a:ext cx="4160838" cy="4619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hlink"/>
                </a:solidFill>
                <a:latin typeface="Helvetica" charset="0"/>
                <a:cs typeface="Helvetica" charset="0"/>
              </a:rPr>
              <a:t>Window size (W) = 3 packets</a:t>
            </a:r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44062" name="Text Box 36"/>
          <p:cNvSpPr txBox="1">
            <a:spLocks noChangeArrowheads="1"/>
          </p:cNvSpPr>
          <p:nvPr/>
        </p:nvSpPr>
        <p:spPr bwMode="auto">
          <a:xfrm>
            <a:off x="708025" y="1370013"/>
            <a:ext cx="593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{1}</a:t>
            </a:r>
          </a:p>
        </p:txBody>
      </p:sp>
      <p:sp>
        <p:nvSpPr>
          <p:cNvPr id="44063" name="Text Box 37"/>
          <p:cNvSpPr txBox="1">
            <a:spLocks noChangeArrowheads="1"/>
          </p:cNvSpPr>
          <p:nvPr/>
        </p:nvSpPr>
        <p:spPr bwMode="auto">
          <a:xfrm>
            <a:off x="403225" y="1712913"/>
            <a:ext cx="93503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{1, 2}</a:t>
            </a:r>
          </a:p>
        </p:txBody>
      </p:sp>
      <p:sp>
        <p:nvSpPr>
          <p:cNvPr id="44064" name="Text Box 38"/>
          <p:cNvSpPr txBox="1">
            <a:spLocks noChangeArrowheads="1"/>
          </p:cNvSpPr>
          <p:nvPr/>
        </p:nvSpPr>
        <p:spPr bwMode="auto">
          <a:xfrm>
            <a:off x="76200" y="2093913"/>
            <a:ext cx="127793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{1, 2, 3}</a:t>
            </a:r>
          </a:p>
        </p:txBody>
      </p:sp>
      <p:sp>
        <p:nvSpPr>
          <p:cNvPr id="44065" name="Text Box 39"/>
          <p:cNvSpPr txBox="1">
            <a:spLocks noChangeArrowheads="1"/>
          </p:cNvSpPr>
          <p:nvPr/>
        </p:nvSpPr>
        <p:spPr bwMode="auto">
          <a:xfrm>
            <a:off x="76200" y="2547938"/>
            <a:ext cx="127793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{2, 3, 4}</a:t>
            </a:r>
          </a:p>
        </p:txBody>
      </p:sp>
      <p:sp>
        <p:nvSpPr>
          <p:cNvPr id="44066" name="Text Box 40"/>
          <p:cNvSpPr txBox="1">
            <a:spLocks noChangeArrowheads="1"/>
          </p:cNvSpPr>
          <p:nvPr/>
        </p:nvSpPr>
        <p:spPr bwMode="auto">
          <a:xfrm>
            <a:off x="76200" y="2928938"/>
            <a:ext cx="127793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{3, 4, 5}</a:t>
            </a:r>
          </a:p>
        </p:txBody>
      </p:sp>
      <p:sp>
        <p:nvSpPr>
          <p:cNvPr id="44067" name="Text Box 41"/>
          <p:cNvSpPr txBox="1">
            <a:spLocks noChangeArrowheads="1"/>
          </p:cNvSpPr>
          <p:nvPr/>
        </p:nvSpPr>
        <p:spPr bwMode="auto">
          <a:xfrm>
            <a:off x="76200" y="3313113"/>
            <a:ext cx="127793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{4, 5, 6}</a:t>
            </a:r>
          </a:p>
        </p:txBody>
      </p:sp>
      <p:sp>
        <p:nvSpPr>
          <p:cNvPr id="44068" name="Text Box 43"/>
          <p:cNvSpPr txBox="1">
            <a:spLocks noChangeArrowheads="1"/>
          </p:cNvSpPr>
          <p:nvPr/>
        </p:nvSpPr>
        <p:spPr bwMode="auto">
          <a:xfrm>
            <a:off x="152400" y="4040188"/>
            <a:ext cx="11064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{4,5,6}</a:t>
            </a:r>
          </a:p>
        </p:txBody>
      </p:sp>
      <p:sp>
        <p:nvSpPr>
          <p:cNvPr id="44069" name="Line 44"/>
          <p:cNvSpPr>
            <a:spLocks noChangeShapeType="1"/>
          </p:cNvSpPr>
          <p:nvPr/>
        </p:nvSpPr>
        <p:spPr bwMode="auto">
          <a:xfrm flipH="1">
            <a:off x="1752600" y="4951413"/>
            <a:ext cx="5365750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Line 45"/>
          <p:cNvSpPr>
            <a:spLocks noChangeShapeType="1"/>
          </p:cNvSpPr>
          <p:nvPr/>
        </p:nvSpPr>
        <p:spPr bwMode="auto">
          <a:xfrm>
            <a:off x="1828800" y="5561013"/>
            <a:ext cx="3048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Text Box 46"/>
          <p:cNvSpPr txBox="1">
            <a:spLocks noChangeArrowheads="1"/>
          </p:cNvSpPr>
          <p:nvPr/>
        </p:nvSpPr>
        <p:spPr bwMode="auto">
          <a:xfrm>
            <a:off x="609600" y="5259388"/>
            <a:ext cx="593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Helvetica" charset="0"/>
                <a:cs typeface="Helvetica" charset="0"/>
              </a:rPr>
              <a:t>{7}</a:t>
            </a:r>
          </a:p>
        </p:txBody>
      </p:sp>
      <p:sp>
        <p:nvSpPr>
          <p:cNvPr id="44072" name="Line 15"/>
          <p:cNvSpPr>
            <a:spLocks noChangeShapeType="1"/>
          </p:cNvSpPr>
          <p:nvPr/>
        </p:nvSpPr>
        <p:spPr bwMode="auto">
          <a:xfrm flipH="1">
            <a:off x="1828800" y="2274888"/>
            <a:ext cx="5367338" cy="533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Text Box 59"/>
          <p:cNvSpPr txBox="1">
            <a:spLocks noChangeArrowheads="1"/>
          </p:cNvSpPr>
          <p:nvPr/>
        </p:nvSpPr>
        <p:spPr bwMode="auto">
          <a:xfrm>
            <a:off x="533400" y="762000"/>
            <a:ext cx="2362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Unacked packets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in sender’s window</a:t>
            </a:r>
          </a:p>
        </p:txBody>
      </p:sp>
      <p:sp>
        <p:nvSpPr>
          <p:cNvPr id="44074" name="Text Box 7"/>
          <p:cNvSpPr txBox="1">
            <a:spLocks noChangeArrowheads="1"/>
          </p:cNvSpPr>
          <p:nvPr/>
        </p:nvSpPr>
        <p:spPr bwMode="auto">
          <a:xfrm rot="-370788">
            <a:off x="3308350" y="3711575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solidFill>
                  <a:schemeClr val="accent1"/>
                </a:solidFill>
                <a:latin typeface="Tahoma" charset="0"/>
              </a:rPr>
              <a:t>ACK 5</a:t>
            </a:r>
          </a:p>
        </p:txBody>
      </p:sp>
      <p:sp>
        <p:nvSpPr>
          <p:cNvPr id="44075" name="Text Box 7"/>
          <p:cNvSpPr txBox="1">
            <a:spLocks noChangeArrowheads="1"/>
          </p:cNvSpPr>
          <p:nvPr/>
        </p:nvSpPr>
        <p:spPr bwMode="auto">
          <a:xfrm rot="-370788">
            <a:off x="3308350" y="4125913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solidFill>
                  <a:schemeClr val="accent1"/>
                </a:solidFill>
                <a:latin typeface="Tahoma" charset="0"/>
              </a:rPr>
              <a:t>ACK 6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44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55608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TCP: Reliable Byte Stream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Helvetica" charset="0"/>
                <a:ea typeface="ＭＳ Ｐゴシック" charset="0"/>
              </a:rPr>
              <a:t>Open connection (3-way handshaking)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Helvetica" charset="0"/>
                <a:ea typeface="ＭＳ Ｐゴシック" charset="0"/>
              </a:rPr>
              <a:t>Close connection: no perfect solution; no way for two parties to agree in the presence of arbitrary message losses (General’s Paradox) </a:t>
            </a:r>
          </a:p>
          <a:p>
            <a:pPr lvl="1">
              <a:lnSpc>
                <a:spcPct val="100000"/>
              </a:lnSpc>
              <a:defRPr/>
            </a:pPr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Reliable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transmission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latin typeface="Helvetica" charset="0"/>
                <a:ea typeface="ＭＳ Ｐゴシック" charset="0"/>
              </a:rPr>
              <a:t>S&amp;W not efficient for links with large capacity (bandwidth) delay product</a:t>
            </a:r>
            <a:endParaRPr lang="en-US" dirty="0">
              <a:latin typeface="Helvetica" charset="0"/>
              <a:ea typeface="ＭＳ Ｐゴシック" charset="0"/>
              <a:sym typeface="Wingdings" charset="0"/>
            </a:endParaRP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Sliding window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more efficient but more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complex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Flow Control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OS on sender and receiver manage buffers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Sending rate adjusted according to 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acks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and losses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Receiver drops to slow sender on over-run</a:t>
            </a:r>
            <a:endParaRPr lang="en-US" dirty="0" smtClean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100000"/>
              </a:lnSpc>
              <a:buFontTx/>
              <a:buNone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45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9785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ChangeArrowheads="1"/>
          </p:cNvSpPr>
          <p:nvPr/>
        </p:nvSpPr>
        <p:spPr bwMode="auto">
          <a:xfrm>
            <a:off x="533400" y="990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</p:spPr>
        <p:txBody>
          <a:bodyPr lIns="90452" tIns="44434" rIns="90452" bIns="44434"/>
          <a:lstStyle/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The Internet </a:t>
            </a:r>
            <a:r>
              <a:rPr lang="en-US" i="1">
                <a:latin typeface="Helvetica" charset="0"/>
                <a:ea typeface="MS PGothic" charset="0"/>
                <a:cs typeface="MS PGothic" charset="0"/>
              </a:rPr>
              <a:t>Hourglass</a:t>
            </a:r>
            <a:endParaRPr lang="en-US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2971800" y="3429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rc 5"/>
          <p:cNvSpPr>
            <a:spLocks/>
          </p:cNvSpPr>
          <p:nvPr/>
        </p:nvSpPr>
        <p:spPr bwMode="auto">
          <a:xfrm>
            <a:off x="6553200" y="3386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rc 6"/>
          <p:cNvSpPr>
            <a:spLocks/>
          </p:cNvSpPr>
          <p:nvPr/>
        </p:nvSpPr>
        <p:spPr bwMode="auto">
          <a:xfrm>
            <a:off x="5373688" y="3386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rc 7"/>
          <p:cNvSpPr>
            <a:spLocks/>
          </p:cNvSpPr>
          <p:nvPr/>
        </p:nvSpPr>
        <p:spPr bwMode="auto">
          <a:xfrm rot="10800000">
            <a:off x="6543675" y="1600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rc 8"/>
          <p:cNvSpPr>
            <a:spLocks/>
          </p:cNvSpPr>
          <p:nvPr/>
        </p:nvSpPr>
        <p:spPr bwMode="auto">
          <a:xfrm rot="10800000">
            <a:off x="5334000" y="1600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V="1">
            <a:off x="5326063" y="1600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V="1">
            <a:off x="5326063" y="4719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6400800" y="3203575"/>
            <a:ext cx="304800" cy="217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5954713" y="3763963"/>
            <a:ext cx="15684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eaLnBrk="0" hangingPunct="0"/>
            <a:r>
              <a:rPr lang="en-US">
                <a:latin typeface="Helvetica" charset="0"/>
              </a:rPr>
              <a:t>Data Link</a:t>
            </a:r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6005513" y="4198938"/>
            <a:ext cx="14319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eaLnBrk="0" hangingPunct="0"/>
            <a:r>
              <a:rPr lang="en-US">
                <a:latin typeface="Helvetica" charset="0"/>
              </a:rPr>
              <a:t>Physical</a:t>
            </a:r>
          </a:p>
        </p:txBody>
      </p:sp>
      <p:sp>
        <p:nvSpPr>
          <p:cNvPr id="15373" name="Rectangle 14"/>
          <p:cNvSpPr>
            <a:spLocks noChangeArrowheads="1"/>
          </p:cNvSpPr>
          <p:nvPr/>
        </p:nvSpPr>
        <p:spPr bwMode="auto">
          <a:xfrm>
            <a:off x="5783263" y="1801813"/>
            <a:ext cx="20288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eaLnBrk="0" hangingPunct="0"/>
            <a:r>
              <a:rPr lang="en-US">
                <a:latin typeface="Helvetica" charset="0"/>
              </a:rPr>
              <a:t>Applications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5086350" y="4722813"/>
            <a:ext cx="3297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The Hourglass Model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3962400" y="2971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Helvetica" charset="0"/>
                <a:ea typeface="MS PGothic" charset="0"/>
                <a:cs typeface="MS PGothic" charset="0"/>
              </a:rPr>
              <a:t>Waist</a:t>
            </a: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533400" y="5334000"/>
            <a:ext cx="7696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0">
                <a:latin typeface="Helvetica" charset="0"/>
                <a:ea typeface="MS PGothic" charset="0"/>
                <a:cs typeface="MS PGothic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one</a:t>
            </a:r>
            <a:r>
              <a:rPr lang="en-US" sz="2800" b="0">
                <a:latin typeface="Helvetica" charset="0"/>
                <a:ea typeface="MS PGothic" charset="0"/>
                <a:cs typeface="MS PGothic" charset="0"/>
              </a:rPr>
              <a:t> network-layer protocol, </a:t>
            </a:r>
            <a:r>
              <a:rPr lang="en-US" sz="2800">
                <a:latin typeface="Helvetica" charset="0"/>
                <a:ea typeface="MS PGothic" charset="0"/>
                <a:cs typeface="MS PGothic" charset="0"/>
              </a:rPr>
              <a:t>IP</a:t>
            </a:r>
            <a:endParaRPr lang="en-US" sz="2800" b="0">
              <a:latin typeface="Helvetica" charset="0"/>
              <a:ea typeface="MS PGothic" charset="0"/>
              <a:cs typeface="MS PGothic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Helvetica" charset="0"/>
                <a:ea typeface="MS PGothic" charset="0"/>
                <a:cs typeface="MS PGothic" charset="0"/>
              </a:rPr>
              <a:t>The </a:t>
            </a:r>
            <a:r>
              <a:rPr lang="ja-JP" altLang="en-US" sz="2800" b="0">
                <a:latin typeface="Helvetica" charset="0"/>
                <a:ea typeface="MS PGothic" charset="0"/>
                <a:cs typeface="MS PGothic" charset="0"/>
              </a:rPr>
              <a:t>“</a:t>
            </a:r>
            <a:r>
              <a:rPr lang="en-US" altLang="ja-JP" sz="2800" b="0">
                <a:latin typeface="Helvetica" charset="0"/>
                <a:ea typeface="MS PGothic" charset="0"/>
                <a:cs typeface="MS PGothic" charset="0"/>
              </a:rPr>
              <a:t>narrow waist</a:t>
            </a:r>
            <a:r>
              <a:rPr lang="ja-JP" altLang="en-US" sz="2800" b="0">
                <a:latin typeface="Helvetica" charset="0"/>
                <a:ea typeface="MS PGothic" charset="0"/>
                <a:cs typeface="MS PGothic" charset="0"/>
              </a:rPr>
              <a:t>”</a:t>
            </a:r>
            <a:r>
              <a:rPr lang="en-US" altLang="ja-JP" sz="2800" b="0">
                <a:latin typeface="Helvetica" charset="0"/>
                <a:ea typeface="MS PGothic" charset="0"/>
                <a:cs typeface="MS PGothic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interoperability</a:t>
            </a:r>
            <a:endParaRPr lang="en-US" sz="2800" b="0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5377" name="Rectangle 18"/>
          <p:cNvSpPr>
            <a:spLocks noChangeArrowheads="1"/>
          </p:cNvSpPr>
          <p:nvPr/>
        </p:nvSpPr>
        <p:spPr bwMode="auto">
          <a:xfrm>
            <a:off x="914400" y="1828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Helvetica" charset="0"/>
              </a:rPr>
              <a:t>SMTP</a:t>
            </a:r>
          </a:p>
        </p:txBody>
      </p:sp>
      <p:sp>
        <p:nvSpPr>
          <p:cNvPr id="15378" name="Rectangle 19"/>
          <p:cNvSpPr>
            <a:spLocks noChangeArrowheads="1"/>
          </p:cNvSpPr>
          <p:nvPr/>
        </p:nvSpPr>
        <p:spPr bwMode="auto">
          <a:xfrm>
            <a:off x="1752600" y="1828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HTTP</a:t>
            </a:r>
          </a:p>
        </p:txBody>
      </p:sp>
      <p:sp>
        <p:nvSpPr>
          <p:cNvPr id="15379" name="Rectangle 20"/>
          <p:cNvSpPr>
            <a:spLocks noChangeArrowheads="1"/>
          </p:cNvSpPr>
          <p:nvPr/>
        </p:nvSpPr>
        <p:spPr bwMode="auto">
          <a:xfrm>
            <a:off x="3429000" y="1828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NTP</a:t>
            </a:r>
          </a:p>
        </p:txBody>
      </p:sp>
      <p:sp>
        <p:nvSpPr>
          <p:cNvPr id="15380" name="Rectangle 21"/>
          <p:cNvSpPr>
            <a:spLocks noChangeArrowheads="1"/>
          </p:cNvSpPr>
          <p:nvPr/>
        </p:nvSpPr>
        <p:spPr bwMode="auto">
          <a:xfrm>
            <a:off x="2590800" y="1828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DNS</a:t>
            </a:r>
          </a:p>
        </p:txBody>
      </p:sp>
      <p:sp>
        <p:nvSpPr>
          <p:cNvPr id="15381" name="Rectangle 22"/>
          <p:cNvSpPr>
            <a:spLocks noChangeArrowheads="1"/>
          </p:cNvSpPr>
          <p:nvPr/>
        </p:nvSpPr>
        <p:spPr bwMode="auto">
          <a:xfrm>
            <a:off x="1295400" y="2514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Helvetica" charset="0"/>
              </a:rPr>
              <a:t>TCP</a:t>
            </a:r>
          </a:p>
        </p:txBody>
      </p:sp>
      <p:sp>
        <p:nvSpPr>
          <p:cNvPr id="15382" name="Rectangle 23"/>
          <p:cNvSpPr>
            <a:spLocks noChangeArrowheads="1"/>
          </p:cNvSpPr>
          <p:nvPr/>
        </p:nvSpPr>
        <p:spPr bwMode="auto">
          <a:xfrm>
            <a:off x="3048000" y="2514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UDP</a:t>
            </a:r>
          </a:p>
        </p:txBody>
      </p:sp>
      <p:sp>
        <p:nvSpPr>
          <p:cNvPr id="15383" name="Rectangle 24"/>
          <p:cNvSpPr>
            <a:spLocks noChangeArrowheads="1"/>
          </p:cNvSpPr>
          <p:nvPr/>
        </p:nvSpPr>
        <p:spPr bwMode="auto">
          <a:xfrm>
            <a:off x="2209800" y="3276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Helvetica" charset="0"/>
              </a:rPr>
              <a:t>IP</a:t>
            </a:r>
          </a:p>
        </p:txBody>
      </p:sp>
      <p:sp>
        <p:nvSpPr>
          <p:cNvPr id="15384" name="Rectangle 25"/>
          <p:cNvSpPr>
            <a:spLocks noChangeArrowheads="1"/>
          </p:cNvSpPr>
          <p:nvPr/>
        </p:nvSpPr>
        <p:spPr bwMode="auto">
          <a:xfrm>
            <a:off x="609600" y="4076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chemeClr val="bg1"/>
                </a:solidFill>
                <a:latin typeface="Helvetica" charset="0"/>
              </a:rPr>
              <a:t>Ethernet</a:t>
            </a:r>
            <a:endParaRPr lang="en-US" sz="2000" b="0" baseline="-2500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15385" name="Rectangle 26"/>
          <p:cNvSpPr>
            <a:spLocks noChangeArrowheads="1"/>
          </p:cNvSpPr>
          <p:nvPr/>
        </p:nvSpPr>
        <p:spPr bwMode="auto">
          <a:xfrm>
            <a:off x="1981200" y="4076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SONET</a:t>
            </a:r>
            <a:endParaRPr lang="en-US" sz="2000" b="0" baseline="-250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5386" name="Rectangle 27"/>
          <p:cNvSpPr>
            <a:spLocks noChangeArrowheads="1"/>
          </p:cNvSpPr>
          <p:nvPr/>
        </p:nvSpPr>
        <p:spPr bwMode="auto">
          <a:xfrm>
            <a:off x="3352800" y="4038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802.11</a:t>
            </a:r>
            <a:endParaRPr lang="en-US" sz="2000" b="0" baseline="-25000">
              <a:solidFill>
                <a:srgbClr val="000000"/>
              </a:solidFill>
              <a:latin typeface="Helvetica" charset="0"/>
            </a:endParaRPr>
          </a:p>
        </p:txBody>
      </p:sp>
      <p:cxnSp>
        <p:nvCxnSpPr>
          <p:cNvPr id="15387" name="AutoShape 28"/>
          <p:cNvCxnSpPr>
            <a:cxnSpLocks noChangeShapeType="1"/>
            <a:stCxn id="15377" idx="2"/>
            <a:endCxn id="15381" idx="0"/>
          </p:cNvCxnSpPr>
          <p:nvPr/>
        </p:nvCxnSpPr>
        <p:spPr bwMode="auto">
          <a:xfrm>
            <a:off x="1257300" y="2209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AutoShape 29"/>
          <p:cNvCxnSpPr>
            <a:cxnSpLocks noChangeShapeType="1"/>
            <a:endCxn id="15381" idx="0"/>
          </p:cNvCxnSpPr>
          <p:nvPr/>
        </p:nvCxnSpPr>
        <p:spPr bwMode="auto">
          <a:xfrm flipH="1">
            <a:off x="1638300" y="2209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9" name="AutoShape 30"/>
          <p:cNvCxnSpPr>
            <a:cxnSpLocks noChangeShapeType="1"/>
            <a:stCxn id="15380" idx="2"/>
          </p:cNvCxnSpPr>
          <p:nvPr/>
        </p:nvCxnSpPr>
        <p:spPr bwMode="auto">
          <a:xfrm>
            <a:off x="2933700" y="2209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0" name="AutoShape 31"/>
          <p:cNvCxnSpPr>
            <a:cxnSpLocks noChangeShapeType="1"/>
            <a:stCxn id="15379" idx="2"/>
          </p:cNvCxnSpPr>
          <p:nvPr/>
        </p:nvCxnSpPr>
        <p:spPr bwMode="auto">
          <a:xfrm flipH="1">
            <a:off x="3352800" y="2209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1" name="AutoShape 32"/>
          <p:cNvCxnSpPr>
            <a:cxnSpLocks noChangeShapeType="1"/>
            <a:stCxn id="15381" idx="2"/>
            <a:endCxn id="15383" idx="0"/>
          </p:cNvCxnSpPr>
          <p:nvPr/>
        </p:nvCxnSpPr>
        <p:spPr bwMode="auto">
          <a:xfrm>
            <a:off x="1638300" y="2895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2" name="AutoShape 33"/>
          <p:cNvCxnSpPr>
            <a:cxnSpLocks noChangeShapeType="1"/>
            <a:stCxn id="15382" idx="2"/>
            <a:endCxn id="15383" idx="0"/>
          </p:cNvCxnSpPr>
          <p:nvPr/>
        </p:nvCxnSpPr>
        <p:spPr bwMode="auto">
          <a:xfrm flipH="1">
            <a:off x="2552700" y="2895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3" name="AutoShape 34"/>
          <p:cNvCxnSpPr>
            <a:cxnSpLocks noChangeShapeType="1"/>
            <a:stCxn id="15383" idx="2"/>
            <a:endCxn id="15386" idx="0"/>
          </p:cNvCxnSpPr>
          <p:nvPr/>
        </p:nvCxnSpPr>
        <p:spPr bwMode="auto">
          <a:xfrm>
            <a:off x="2552700" y="3657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AutoShape 35"/>
          <p:cNvCxnSpPr>
            <a:cxnSpLocks noChangeShapeType="1"/>
            <a:stCxn id="15383" idx="2"/>
            <a:endCxn id="15384" idx="0"/>
          </p:cNvCxnSpPr>
          <p:nvPr/>
        </p:nvCxnSpPr>
        <p:spPr bwMode="auto">
          <a:xfrm flipH="1">
            <a:off x="1219200" y="3657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AutoShape 36"/>
          <p:cNvCxnSpPr>
            <a:cxnSpLocks noChangeShapeType="1"/>
            <a:stCxn id="15383" idx="2"/>
            <a:endCxn id="15385" idx="0"/>
          </p:cNvCxnSpPr>
          <p:nvPr/>
        </p:nvCxnSpPr>
        <p:spPr bwMode="auto">
          <a:xfrm flipH="1">
            <a:off x="2476500" y="3657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6" name="Rectangle 37"/>
          <p:cNvSpPr>
            <a:spLocks noChangeArrowheads="1"/>
          </p:cNvSpPr>
          <p:nvPr/>
        </p:nvSpPr>
        <p:spPr bwMode="auto">
          <a:xfrm>
            <a:off x="5943600" y="2514600"/>
            <a:ext cx="16017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eaLnBrk="0" hangingPunct="0"/>
            <a:r>
              <a:rPr lang="en-US">
                <a:latin typeface="Helvetica" charset="0"/>
              </a:rPr>
              <a:t>Transport</a:t>
            </a:r>
          </a:p>
        </p:txBody>
      </p:sp>
      <p:cxnSp>
        <p:nvCxnSpPr>
          <p:cNvPr id="15397" name="AutoShape 38"/>
          <p:cNvCxnSpPr>
            <a:cxnSpLocks noChangeShapeType="1"/>
            <a:stCxn id="15398" idx="0"/>
            <a:endCxn id="15384" idx="2"/>
          </p:cNvCxnSpPr>
          <p:nvPr/>
        </p:nvCxnSpPr>
        <p:spPr bwMode="auto">
          <a:xfrm flipH="1" flipV="1">
            <a:off x="1219200" y="4533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8" name="Rectangle 39"/>
          <p:cNvSpPr>
            <a:spLocks noChangeArrowheads="1"/>
          </p:cNvSpPr>
          <p:nvPr/>
        </p:nvSpPr>
        <p:spPr bwMode="auto">
          <a:xfrm>
            <a:off x="2057400" y="4762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Fiber</a:t>
            </a:r>
            <a:endParaRPr lang="en-US" sz="2000" b="0" baseline="-25000">
              <a:solidFill>
                <a:srgbClr val="000000"/>
              </a:solidFill>
              <a:latin typeface="Helvetica" charset="0"/>
            </a:endParaRPr>
          </a:p>
        </p:txBody>
      </p:sp>
      <p:cxnSp>
        <p:nvCxnSpPr>
          <p:cNvPr id="15399" name="AutoShape 40"/>
          <p:cNvCxnSpPr>
            <a:cxnSpLocks noChangeShapeType="1"/>
            <a:stCxn id="15400" idx="0"/>
            <a:endCxn id="15384" idx="2"/>
          </p:cNvCxnSpPr>
          <p:nvPr/>
        </p:nvCxnSpPr>
        <p:spPr bwMode="auto">
          <a:xfrm flipH="1" flipV="1">
            <a:off x="1219200" y="4533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0" name="Rectangle 41"/>
          <p:cNvSpPr>
            <a:spLocks noChangeArrowheads="1"/>
          </p:cNvSpPr>
          <p:nvPr/>
        </p:nvSpPr>
        <p:spPr bwMode="auto">
          <a:xfrm>
            <a:off x="990600" y="4762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Copper</a:t>
            </a:r>
            <a:endParaRPr lang="en-US" sz="2000" b="0" baseline="-25000">
              <a:solidFill>
                <a:srgbClr val="000000"/>
              </a:solidFill>
              <a:latin typeface="Helvetica" charset="0"/>
            </a:endParaRPr>
          </a:p>
        </p:txBody>
      </p:sp>
      <p:cxnSp>
        <p:nvCxnSpPr>
          <p:cNvPr id="15401" name="AutoShape 42"/>
          <p:cNvCxnSpPr>
            <a:cxnSpLocks noChangeShapeType="1"/>
            <a:stCxn id="15402" idx="0"/>
            <a:endCxn id="15386" idx="2"/>
          </p:cNvCxnSpPr>
          <p:nvPr/>
        </p:nvCxnSpPr>
        <p:spPr bwMode="auto">
          <a:xfrm flipH="1" flipV="1">
            <a:off x="3810000" y="4572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402" name="Rectangle 43"/>
          <p:cNvSpPr>
            <a:spLocks noChangeArrowheads="1"/>
          </p:cNvSpPr>
          <p:nvPr/>
        </p:nvSpPr>
        <p:spPr bwMode="auto">
          <a:xfrm>
            <a:off x="3657600" y="4762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Helvetica" charset="0"/>
              </a:rPr>
              <a:t>Radio</a:t>
            </a:r>
            <a:endParaRPr lang="en-US" sz="2000" b="0" baseline="-25000">
              <a:solidFill>
                <a:srgbClr val="000000"/>
              </a:solidFill>
              <a:latin typeface="Helvetica" charset="0"/>
            </a:endParaRPr>
          </a:p>
        </p:txBody>
      </p:sp>
      <p:cxnSp>
        <p:nvCxnSpPr>
          <p:cNvPr id="15403" name="AutoShape 44"/>
          <p:cNvCxnSpPr>
            <a:cxnSpLocks noChangeShapeType="1"/>
            <a:stCxn id="15398" idx="0"/>
            <a:endCxn id="15385" idx="2"/>
          </p:cNvCxnSpPr>
          <p:nvPr/>
        </p:nvCxnSpPr>
        <p:spPr bwMode="auto">
          <a:xfrm flipH="1" flipV="1">
            <a:off x="2476500" y="4533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5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88726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371600"/>
          </a:xfrm>
        </p:spPr>
        <p:txBody>
          <a:bodyPr/>
          <a:lstStyle/>
          <a:p>
            <a:pPr eaLnBrk="1" hangingPunct="1"/>
            <a:r>
              <a:rPr lang="en-US" sz="3500" dirty="0" smtClean="0">
                <a:latin typeface="Helvetica" charset="0"/>
                <a:ea typeface="MS PGothic" charset="0"/>
                <a:cs typeface="MS PGothic" charset="0"/>
              </a:rPr>
              <a:t>Internet </a:t>
            </a:r>
            <a:r>
              <a:rPr lang="en-US" sz="3500" dirty="0">
                <a:latin typeface="Helvetica" charset="0"/>
                <a:ea typeface="MS PGothic" charset="0"/>
                <a:cs typeface="MS PGothic" charset="0"/>
              </a:rPr>
              <a:t>Protocol (IP)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908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MS PGothic" charset="0"/>
                <a:cs typeface="MS PGothic" charset="0"/>
              </a:rPr>
              <a:t>Internet Protocol: Internet’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s network layer</a:t>
            </a:r>
          </a:p>
          <a:p>
            <a:pPr eaLnBrk="1" hangingPunct="1"/>
            <a:r>
              <a:rPr lang="en-US">
                <a:latin typeface="Helvetica" charset="0"/>
                <a:ea typeface="MS PGothic" charset="0"/>
                <a:cs typeface="MS PGothic" charset="0"/>
              </a:rPr>
              <a:t>Service it provides: 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Best-Effort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”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 Packet Delivery</a:t>
            </a:r>
          </a:p>
          <a:p>
            <a:pPr lvl="1" eaLnBrk="1" hangingPunct="1"/>
            <a:r>
              <a:rPr lang="en-US">
                <a:latin typeface="Helvetica" charset="0"/>
                <a:ea typeface="MS PGothic" charset="0"/>
                <a:cs typeface="MS PGothic" charset="0"/>
              </a:rPr>
              <a:t>Tries it’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s 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best</a:t>
            </a:r>
            <a:r>
              <a:rPr lang="ja-JP" altLang="en-US">
                <a:latin typeface="Helvetica" charset="0"/>
                <a:ea typeface="MS PGothic" charset="0"/>
                <a:cs typeface="MS PGothic" charset="0"/>
              </a:rPr>
              <a:t>”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 to deliver packet to its destination </a:t>
            </a:r>
          </a:p>
          <a:p>
            <a:pPr lvl="1" eaLnBrk="1" hangingPunct="1"/>
            <a:r>
              <a:rPr lang="en-US">
                <a:latin typeface="Helvetica" charset="0"/>
                <a:ea typeface="MS PGothic" charset="0"/>
                <a:cs typeface="MS PGothic" charset="0"/>
              </a:rPr>
              <a:t>Packets may be lost</a:t>
            </a:r>
          </a:p>
          <a:p>
            <a:pPr lvl="1" eaLnBrk="1" hangingPunct="1"/>
            <a:r>
              <a:rPr lang="en-US">
                <a:latin typeface="Helvetica" charset="0"/>
                <a:ea typeface="MS PGothic" charset="0"/>
                <a:cs typeface="MS PGothic" charset="0"/>
              </a:rPr>
              <a:t>Packets may be corrupted</a:t>
            </a:r>
          </a:p>
          <a:p>
            <a:pPr lvl="1" eaLnBrk="1" hangingPunct="1"/>
            <a:r>
              <a:rPr lang="en-US">
                <a:latin typeface="Helvetica" charset="0"/>
                <a:ea typeface="MS PGothic" charset="0"/>
                <a:cs typeface="MS PGothic" charset="0"/>
              </a:rPr>
              <a:t>Packets may be delivered out of order</a:t>
            </a:r>
          </a:p>
        </p:txBody>
      </p:sp>
      <p:pic>
        <p:nvPicPr>
          <p:cNvPr id="1027" name="Picture 4" descr="j028575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625" y="4651375"/>
            <a:ext cx="1730375" cy="1062038"/>
          </a:xfrm>
        </p:spPr>
      </p:pic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2724150" y="4186238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hoto Editor Photo" r:id="rId5" imgW="1905266" imgH="1390844" progId="MSPhotoEd.3">
                  <p:embed/>
                </p:oleObj>
              </mc:Choice>
              <mc:Fallback>
                <p:oleObj name="Photo Editor Photo" r:id="rId5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186238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Line 6"/>
          <p:cNvSpPr>
            <a:spLocks noChangeShapeType="1"/>
          </p:cNvSpPr>
          <p:nvPr/>
        </p:nvSpPr>
        <p:spPr bwMode="auto">
          <a:xfrm flipV="1">
            <a:off x="1714500" y="5308600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 flipV="1">
            <a:off x="6122988" y="5160963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0" y="400208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  <a:ea typeface="MS PGothic" charset="0"/>
                <a:cs typeface="MS PGothic" charset="0"/>
              </a:rPr>
              <a:t>source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7224713" y="4084638"/>
            <a:ext cx="1673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Helvetica" charset="0"/>
                <a:ea typeface="MS PGothic" charset="0"/>
                <a:cs typeface="MS PGothic" charset="0"/>
              </a:rPr>
              <a:t>destination</a:t>
            </a:r>
          </a:p>
        </p:txBody>
      </p:sp>
      <p:pic>
        <p:nvPicPr>
          <p:cNvPr id="1033" name="Picture 10" descr="MCj0295728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433888"/>
            <a:ext cx="1928813" cy="1630362"/>
          </a:xfrm>
        </p:spPr>
      </p:pic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3521075" y="4876800"/>
            <a:ext cx="189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0">
                <a:latin typeface="Helvetica" charset="0"/>
                <a:ea typeface="MS PGothic" charset="0"/>
                <a:cs typeface="MS PGothic" charset="0"/>
              </a:rPr>
              <a:t>IP network</a:t>
            </a:r>
          </a:p>
        </p:txBody>
      </p:sp>
      <p:grpSp>
        <p:nvGrpSpPr>
          <p:cNvPr id="1035" name="Group 12"/>
          <p:cNvGrpSpPr>
            <a:grpSpLocks/>
          </p:cNvGrpSpPr>
          <p:nvPr/>
        </p:nvGrpSpPr>
        <p:grpSpPr bwMode="auto">
          <a:xfrm>
            <a:off x="2089150" y="4770438"/>
            <a:ext cx="327025" cy="457200"/>
            <a:chOff x="4505" y="1615"/>
            <a:chExt cx="206" cy="288"/>
          </a:xfrm>
        </p:grpSpPr>
        <p:sp>
          <p:nvSpPr>
            <p:cNvPr id="1049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050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</p:grpSp>
      <p:grpSp>
        <p:nvGrpSpPr>
          <p:cNvPr id="1036" name="Group 15"/>
          <p:cNvGrpSpPr>
            <a:grpSpLocks/>
          </p:cNvGrpSpPr>
          <p:nvPr/>
        </p:nvGrpSpPr>
        <p:grpSpPr bwMode="auto">
          <a:xfrm>
            <a:off x="2584450" y="4775200"/>
            <a:ext cx="327025" cy="457200"/>
            <a:chOff x="4505" y="1615"/>
            <a:chExt cx="206" cy="288"/>
          </a:xfrm>
        </p:grpSpPr>
        <p:sp>
          <p:nvSpPr>
            <p:cNvPr id="1047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048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</p:grpSp>
      <p:grpSp>
        <p:nvGrpSpPr>
          <p:cNvPr id="1037" name="Group 18"/>
          <p:cNvGrpSpPr>
            <a:grpSpLocks/>
          </p:cNvGrpSpPr>
          <p:nvPr/>
        </p:nvGrpSpPr>
        <p:grpSpPr bwMode="auto">
          <a:xfrm>
            <a:off x="6438900" y="4629150"/>
            <a:ext cx="327025" cy="457200"/>
            <a:chOff x="4505" y="1615"/>
            <a:chExt cx="206" cy="288"/>
          </a:xfrm>
        </p:grpSpPr>
        <p:sp>
          <p:nvSpPr>
            <p:cNvPr id="1045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046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</p:grp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7772400" y="795338"/>
            <a:ext cx="1322388" cy="2381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Transport</a:t>
            </a:r>
          </a:p>
        </p:txBody>
      </p:sp>
      <p:sp>
        <p:nvSpPr>
          <p:cNvPr id="1039" name="Rectangle 5"/>
          <p:cNvSpPr>
            <a:spLocks noChangeArrowheads="1"/>
          </p:cNvSpPr>
          <p:nvPr/>
        </p:nvSpPr>
        <p:spPr bwMode="auto">
          <a:xfrm>
            <a:off x="7772400" y="1033463"/>
            <a:ext cx="1322388" cy="23971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Helvetica" charset="0"/>
              </a:rPr>
              <a:t>Network</a:t>
            </a:r>
          </a:p>
        </p:txBody>
      </p:sp>
      <p:sp>
        <p:nvSpPr>
          <p:cNvPr id="1040" name="Rectangle 6"/>
          <p:cNvSpPr>
            <a:spLocks noChangeArrowheads="1"/>
          </p:cNvSpPr>
          <p:nvPr/>
        </p:nvSpPr>
        <p:spPr bwMode="auto">
          <a:xfrm>
            <a:off x="7772400" y="127317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Datalink</a:t>
            </a:r>
          </a:p>
        </p:txBody>
      </p:sp>
      <p:sp>
        <p:nvSpPr>
          <p:cNvPr id="1041" name="Rectangle 7"/>
          <p:cNvSpPr>
            <a:spLocks noChangeArrowheads="1"/>
          </p:cNvSpPr>
          <p:nvPr/>
        </p:nvSpPr>
        <p:spPr bwMode="auto">
          <a:xfrm>
            <a:off x="7772400" y="1512888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Physical</a:t>
            </a:r>
          </a:p>
        </p:txBody>
      </p:sp>
      <p:sp>
        <p:nvSpPr>
          <p:cNvPr id="1042" name="Rectangle 8"/>
          <p:cNvSpPr>
            <a:spLocks noChangeArrowheads="1"/>
          </p:cNvSpPr>
          <p:nvPr/>
        </p:nvSpPr>
        <p:spPr bwMode="auto">
          <a:xfrm>
            <a:off x="7772400" y="555625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</a:rPr>
              <a:t>Session</a:t>
            </a:r>
          </a:p>
        </p:txBody>
      </p:sp>
      <p:sp>
        <p:nvSpPr>
          <p:cNvPr id="1043" name="Rectangle 9"/>
          <p:cNvSpPr>
            <a:spLocks noChangeArrowheads="1"/>
          </p:cNvSpPr>
          <p:nvPr/>
        </p:nvSpPr>
        <p:spPr bwMode="auto">
          <a:xfrm>
            <a:off x="7772400" y="315913"/>
            <a:ext cx="1322388" cy="2397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folHlink"/>
                </a:solidFill>
                <a:latin typeface="Helvetica" charset="0"/>
              </a:rPr>
              <a:t>Present.</a:t>
            </a:r>
          </a:p>
        </p:txBody>
      </p:sp>
      <p:sp>
        <p:nvSpPr>
          <p:cNvPr id="1044" name="Rectangle 10"/>
          <p:cNvSpPr>
            <a:spLocks noChangeArrowheads="1"/>
          </p:cNvSpPr>
          <p:nvPr/>
        </p:nvSpPr>
        <p:spPr bwMode="auto">
          <a:xfrm>
            <a:off x="7772400" y="76200"/>
            <a:ext cx="1322388" cy="239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Helvetica" charset="0"/>
              </a:rPr>
              <a:t>Application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6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3352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MS PGothic" charset="0"/>
                <a:cs typeface="MS PGothic" charset="0"/>
              </a:rPr>
              <a:t>Internet Architecture: The Five Layers</a:t>
            </a:r>
            <a:endParaRPr lang="en-US" dirty="0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562850" cy="16764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Lower three layers implemented everywhere</a:t>
            </a: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Top two layers implemented only at hosts</a:t>
            </a: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Logically, layers interacts with peer’</a:t>
            </a:r>
            <a:r>
              <a:rPr lang="en-US" altLang="ja-JP">
                <a:latin typeface="Helvetica" charset="0"/>
                <a:ea typeface="MS PGothic" charset="0"/>
                <a:cs typeface="MS PGothic" charset="0"/>
              </a:rPr>
              <a:t>s corresponding layer</a:t>
            </a:r>
          </a:p>
          <a:p>
            <a:endParaRPr lang="en-US">
              <a:latin typeface="Helvetica" charset="0"/>
              <a:ea typeface="MS PGothic" charset="0"/>
              <a:cs typeface="MS PGothic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066800" y="35052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233488" y="34893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Transport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0668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3255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Network</a:t>
            </a: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10668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331913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Datalink</a:t>
            </a:r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10668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13112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Physical</a:t>
            </a: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6477000" y="35052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6643688" y="34893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Transport</a:t>
            </a: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4770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67357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Network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64770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6742113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Datalink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64770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67214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Physical</a:t>
            </a:r>
          </a:p>
        </p:txBody>
      </p:sp>
      <p:sp>
        <p:nvSpPr>
          <p:cNvPr id="13331" name="Rectangle 20"/>
          <p:cNvSpPr>
            <a:spLocks noChangeArrowheads="1"/>
          </p:cNvSpPr>
          <p:nvPr/>
        </p:nvSpPr>
        <p:spPr bwMode="auto">
          <a:xfrm>
            <a:off x="3706813" y="38862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3965575" y="3870325"/>
            <a:ext cx="1185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Network</a:t>
            </a:r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3706813" y="42672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3971925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Datalink</a:t>
            </a:r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3706813" y="4648200"/>
            <a:ext cx="1703387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3951288" y="4632325"/>
            <a:ext cx="1214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Physical</a:t>
            </a:r>
          </a:p>
        </p:txBody>
      </p:sp>
      <p:cxnSp>
        <p:nvCxnSpPr>
          <p:cNvPr id="13337" name="AutoShape 26"/>
          <p:cNvCxnSpPr>
            <a:cxnSpLocks noChangeShapeType="1"/>
            <a:stCxn id="13321" idx="3"/>
            <a:endCxn id="13335" idx="1"/>
          </p:cNvCxnSpPr>
          <p:nvPr/>
        </p:nvCxnSpPr>
        <p:spPr bwMode="auto">
          <a:xfrm>
            <a:off x="2782888" y="48387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8" name="AutoShape 27"/>
          <p:cNvCxnSpPr>
            <a:cxnSpLocks noChangeShapeType="1"/>
            <a:stCxn id="13319" idx="3"/>
            <a:endCxn id="13333" idx="1"/>
          </p:cNvCxnSpPr>
          <p:nvPr/>
        </p:nvCxnSpPr>
        <p:spPr bwMode="auto">
          <a:xfrm>
            <a:off x="2782888" y="44577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39" name="AutoShape 28"/>
          <p:cNvCxnSpPr>
            <a:cxnSpLocks noChangeShapeType="1"/>
            <a:stCxn id="13317" idx="3"/>
            <a:endCxn id="13331" idx="1"/>
          </p:cNvCxnSpPr>
          <p:nvPr/>
        </p:nvCxnSpPr>
        <p:spPr bwMode="auto">
          <a:xfrm>
            <a:off x="2782888" y="4076700"/>
            <a:ext cx="9112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0" name="AutoShape 29"/>
          <p:cNvCxnSpPr>
            <a:cxnSpLocks noChangeShapeType="1"/>
            <a:stCxn id="13335" idx="3"/>
            <a:endCxn id="13329" idx="1"/>
          </p:cNvCxnSpPr>
          <p:nvPr/>
        </p:nvCxnSpPr>
        <p:spPr bwMode="auto">
          <a:xfrm>
            <a:off x="5422900" y="48387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1" name="AutoShape 30"/>
          <p:cNvCxnSpPr>
            <a:cxnSpLocks noChangeShapeType="1"/>
            <a:stCxn id="13333" idx="3"/>
            <a:endCxn id="13327" idx="1"/>
          </p:cNvCxnSpPr>
          <p:nvPr/>
        </p:nvCxnSpPr>
        <p:spPr bwMode="auto">
          <a:xfrm>
            <a:off x="5422900" y="44577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2" name="AutoShape 31"/>
          <p:cNvCxnSpPr>
            <a:cxnSpLocks noChangeShapeType="1"/>
            <a:stCxn id="13331" idx="3"/>
            <a:endCxn id="13325" idx="1"/>
          </p:cNvCxnSpPr>
          <p:nvPr/>
        </p:nvCxnSpPr>
        <p:spPr bwMode="auto">
          <a:xfrm>
            <a:off x="5422900" y="4076700"/>
            <a:ext cx="1041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43" name="AutoShape 32"/>
          <p:cNvCxnSpPr>
            <a:cxnSpLocks noChangeShapeType="1"/>
            <a:stCxn id="13315" idx="3"/>
            <a:endCxn id="13323" idx="1"/>
          </p:cNvCxnSpPr>
          <p:nvPr/>
        </p:nvCxnSpPr>
        <p:spPr bwMode="auto">
          <a:xfrm>
            <a:off x="2782888" y="36957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344" name="Group 33"/>
          <p:cNvGrpSpPr>
            <a:grpSpLocks/>
          </p:cNvGrpSpPr>
          <p:nvPr/>
        </p:nvGrpSpPr>
        <p:grpSpPr bwMode="auto">
          <a:xfrm>
            <a:off x="1066800" y="3124200"/>
            <a:ext cx="7113588" cy="396875"/>
            <a:chOff x="647" y="2280"/>
            <a:chExt cx="4481" cy="250"/>
          </a:xfrm>
        </p:grpSpPr>
        <p:sp>
          <p:nvSpPr>
            <p:cNvPr id="13348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3349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ea typeface="MS PGothic" charset="0"/>
                  <a:cs typeface="MS PGothic" charset="0"/>
                </a:rPr>
                <a:t>Application</a:t>
              </a:r>
            </a:p>
          </p:txBody>
        </p:sp>
        <p:sp>
          <p:nvSpPr>
            <p:cNvPr id="13350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3351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ea typeface="MS PGothic" charset="0"/>
                  <a:cs typeface="MS PGothic" charset="0"/>
                </a:rPr>
                <a:t>Application</a:t>
              </a:r>
            </a:p>
          </p:txBody>
        </p:sp>
        <p:cxnSp>
          <p:nvCxnSpPr>
            <p:cNvPr id="13352" name="AutoShape 38"/>
            <p:cNvCxnSpPr>
              <a:cxnSpLocks noChangeShapeType="1"/>
              <a:stCxn id="13348" idx="3"/>
              <a:endCxn id="13351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345" name="Text Box 39"/>
          <p:cNvSpPr txBox="1">
            <a:spLocks noChangeArrowheads="1"/>
          </p:cNvSpPr>
          <p:nvPr/>
        </p:nvSpPr>
        <p:spPr bwMode="auto">
          <a:xfrm>
            <a:off x="1416050" y="5181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ea typeface="MS PGothic" charset="0"/>
                <a:cs typeface="MS PGothic" charset="0"/>
              </a:rPr>
              <a:t>Host A</a:t>
            </a:r>
          </a:p>
        </p:txBody>
      </p:sp>
      <p:sp>
        <p:nvSpPr>
          <p:cNvPr id="13346" name="Text Box 40"/>
          <p:cNvSpPr txBox="1">
            <a:spLocks noChangeArrowheads="1"/>
          </p:cNvSpPr>
          <p:nvPr/>
        </p:nvSpPr>
        <p:spPr bwMode="auto">
          <a:xfrm>
            <a:off x="6824663" y="51816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ea typeface="MS PGothic" charset="0"/>
                <a:cs typeface="MS PGothic" charset="0"/>
              </a:rPr>
              <a:t>Host B</a:t>
            </a:r>
          </a:p>
        </p:txBody>
      </p:sp>
      <p:sp>
        <p:nvSpPr>
          <p:cNvPr id="13347" name="Text Box 41"/>
          <p:cNvSpPr txBox="1">
            <a:spLocks noChangeArrowheads="1"/>
          </p:cNvSpPr>
          <p:nvPr/>
        </p:nvSpPr>
        <p:spPr bwMode="auto">
          <a:xfrm>
            <a:off x="4052888" y="51816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ea typeface="MS PGothic" charset="0"/>
                <a:cs typeface="MS PGothic" charset="0"/>
              </a:rPr>
              <a:t>Router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4214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Physical Communication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143000"/>
            <a:ext cx="7562850" cy="16764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Communication goes down to physical network</a:t>
            </a: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Then from network peer to peer</a:t>
            </a: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Then up to relevant layer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066800" y="35052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233488" y="34893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Transport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10668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3255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Network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10668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1331913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Datalink</a:t>
            </a: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10668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13112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Physical</a:t>
            </a: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6477000" y="3505200"/>
            <a:ext cx="1703388" cy="3810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6643688" y="3489325"/>
            <a:ext cx="1370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Transport</a:t>
            </a:r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64770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67357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Network</a:t>
            </a: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64770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6742113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Datalink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64770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67214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Physical</a:t>
            </a:r>
          </a:p>
        </p:txBody>
      </p:sp>
      <p:sp>
        <p:nvSpPr>
          <p:cNvPr id="14355" name="Rectangle 20"/>
          <p:cNvSpPr>
            <a:spLocks noChangeArrowheads="1"/>
          </p:cNvSpPr>
          <p:nvPr/>
        </p:nvSpPr>
        <p:spPr bwMode="auto">
          <a:xfrm>
            <a:off x="3797300" y="3886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4056063" y="3870325"/>
            <a:ext cx="1185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Network</a:t>
            </a:r>
          </a:p>
        </p:txBody>
      </p:sp>
      <p:sp>
        <p:nvSpPr>
          <p:cNvPr id="14357" name="Rectangle 22"/>
          <p:cNvSpPr>
            <a:spLocks noChangeArrowheads="1"/>
          </p:cNvSpPr>
          <p:nvPr/>
        </p:nvSpPr>
        <p:spPr bwMode="auto">
          <a:xfrm>
            <a:off x="3797300" y="4267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4064000" y="4251325"/>
            <a:ext cx="1171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Datalink</a:t>
            </a:r>
          </a:p>
        </p:txBody>
      </p:sp>
      <p:sp>
        <p:nvSpPr>
          <p:cNvPr id="14359" name="Rectangle 24"/>
          <p:cNvSpPr>
            <a:spLocks noChangeArrowheads="1"/>
          </p:cNvSpPr>
          <p:nvPr/>
        </p:nvSpPr>
        <p:spPr bwMode="auto">
          <a:xfrm>
            <a:off x="3797300" y="4648200"/>
            <a:ext cx="1703388" cy="381000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14360" name="Text Box 25"/>
          <p:cNvSpPr txBox="1">
            <a:spLocks noChangeArrowheads="1"/>
          </p:cNvSpPr>
          <p:nvPr/>
        </p:nvSpPr>
        <p:spPr bwMode="auto">
          <a:xfrm>
            <a:off x="4041775" y="4632325"/>
            <a:ext cx="1214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000">
                <a:latin typeface="Helvetica" charset="0"/>
                <a:ea typeface="MS PGothic" charset="0"/>
                <a:cs typeface="MS PGothic" charset="0"/>
              </a:rPr>
              <a:t>Physical</a:t>
            </a:r>
          </a:p>
        </p:txBody>
      </p:sp>
      <p:cxnSp>
        <p:nvCxnSpPr>
          <p:cNvPr id="14361" name="AutoShape 26"/>
          <p:cNvCxnSpPr>
            <a:cxnSpLocks noChangeShapeType="1"/>
            <a:stCxn id="14345" idx="3"/>
            <a:endCxn id="14359" idx="1"/>
          </p:cNvCxnSpPr>
          <p:nvPr/>
        </p:nvCxnSpPr>
        <p:spPr bwMode="auto">
          <a:xfrm>
            <a:off x="2782888" y="4838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2" name="AutoShape 27"/>
          <p:cNvCxnSpPr>
            <a:cxnSpLocks noChangeShapeType="1"/>
            <a:stCxn id="14343" idx="3"/>
            <a:endCxn id="14357" idx="1"/>
          </p:cNvCxnSpPr>
          <p:nvPr/>
        </p:nvCxnSpPr>
        <p:spPr bwMode="auto">
          <a:xfrm>
            <a:off x="2782888" y="4457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3" name="AutoShape 28"/>
          <p:cNvCxnSpPr>
            <a:cxnSpLocks noChangeShapeType="1"/>
            <a:stCxn id="14341" idx="3"/>
            <a:endCxn id="14355" idx="1"/>
          </p:cNvCxnSpPr>
          <p:nvPr/>
        </p:nvCxnSpPr>
        <p:spPr bwMode="auto">
          <a:xfrm>
            <a:off x="2782888" y="4076700"/>
            <a:ext cx="10017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4" name="AutoShape 29"/>
          <p:cNvCxnSpPr>
            <a:cxnSpLocks noChangeShapeType="1"/>
            <a:stCxn id="14359" idx="3"/>
            <a:endCxn id="14353" idx="1"/>
          </p:cNvCxnSpPr>
          <p:nvPr/>
        </p:nvCxnSpPr>
        <p:spPr bwMode="auto">
          <a:xfrm>
            <a:off x="5513388" y="4838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5" name="AutoShape 30"/>
          <p:cNvCxnSpPr>
            <a:cxnSpLocks noChangeShapeType="1"/>
            <a:stCxn id="14357" idx="3"/>
            <a:endCxn id="14351" idx="1"/>
          </p:cNvCxnSpPr>
          <p:nvPr/>
        </p:nvCxnSpPr>
        <p:spPr bwMode="auto">
          <a:xfrm>
            <a:off x="5513388" y="4457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6" name="AutoShape 31"/>
          <p:cNvCxnSpPr>
            <a:cxnSpLocks noChangeShapeType="1"/>
            <a:stCxn id="14355" idx="3"/>
            <a:endCxn id="14349" idx="1"/>
          </p:cNvCxnSpPr>
          <p:nvPr/>
        </p:nvCxnSpPr>
        <p:spPr bwMode="auto">
          <a:xfrm>
            <a:off x="5513388" y="4076700"/>
            <a:ext cx="9509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67" name="AutoShape 32"/>
          <p:cNvCxnSpPr>
            <a:cxnSpLocks noChangeShapeType="1"/>
            <a:stCxn id="14339" idx="3"/>
            <a:endCxn id="14347" idx="1"/>
          </p:cNvCxnSpPr>
          <p:nvPr/>
        </p:nvCxnSpPr>
        <p:spPr bwMode="auto">
          <a:xfrm>
            <a:off x="2782888" y="3695700"/>
            <a:ext cx="368141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368" name="Group 33"/>
          <p:cNvGrpSpPr>
            <a:grpSpLocks/>
          </p:cNvGrpSpPr>
          <p:nvPr/>
        </p:nvGrpSpPr>
        <p:grpSpPr bwMode="auto">
          <a:xfrm>
            <a:off x="1066800" y="3124200"/>
            <a:ext cx="7113588" cy="396875"/>
            <a:chOff x="647" y="2280"/>
            <a:chExt cx="4481" cy="250"/>
          </a:xfrm>
        </p:grpSpPr>
        <p:sp>
          <p:nvSpPr>
            <p:cNvPr id="14373" name="Rectangle 34"/>
            <p:cNvSpPr>
              <a:spLocks noChangeArrowheads="1"/>
            </p:cNvSpPr>
            <p:nvPr/>
          </p:nvSpPr>
          <p:spPr bwMode="auto">
            <a:xfrm>
              <a:off x="647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4374" name="Text Box 35"/>
            <p:cNvSpPr txBox="1">
              <a:spLocks noChangeArrowheads="1"/>
            </p:cNvSpPr>
            <p:nvPr/>
          </p:nvSpPr>
          <p:spPr bwMode="auto">
            <a:xfrm>
              <a:off x="695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ea typeface="MS PGothic" charset="0"/>
                  <a:cs typeface="MS PGothic" charset="0"/>
                </a:rPr>
                <a:t>Application</a:t>
              </a:r>
            </a:p>
          </p:txBody>
        </p:sp>
        <p:sp>
          <p:nvSpPr>
            <p:cNvPr id="14375" name="Rectangle 36"/>
            <p:cNvSpPr>
              <a:spLocks noChangeArrowheads="1"/>
            </p:cNvSpPr>
            <p:nvPr/>
          </p:nvSpPr>
          <p:spPr bwMode="auto">
            <a:xfrm>
              <a:off x="4055" y="2280"/>
              <a:ext cx="1073" cy="24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14376" name="Text Box 37"/>
            <p:cNvSpPr txBox="1">
              <a:spLocks noChangeArrowheads="1"/>
            </p:cNvSpPr>
            <p:nvPr/>
          </p:nvSpPr>
          <p:spPr bwMode="auto">
            <a:xfrm>
              <a:off x="4076" y="2280"/>
              <a:ext cx="9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2000">
                  <a:latin typeface="Helvetica" charset="0"/>
                  <a:ea typeface="MS PGothic" charset="0"/>
                  <a:cs typeface="MS PGothic" charset="0"/>
                </a:rPr>
                <a:t>Application</a:t>
              </a:r>
            </a:p>
          </p:txBody>
        </p:sp>
        <p:cxnSp>
          <p:nvCxnSpPr>
            <p:cNvPr id="14377" name="AutoShape 38"/>
            <p:cNvCxnSpPr>
              <a:cxnSpLocks noChangeShapeType="1"/>
              <a:stCxn id="14373" idx="3"/>
              <a:endCxn id="14376" idx="1"/>
            </p:cNvCxnSpPr>
            <p:nvPr/>
          </p:nvCxnSpPr>
          <p:spPr bwMode="auto">
            <a:xfrm>
              <a:off x="1728" y="2400"/>
              <a:ext cx="2348" cy="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69" name="Text Box 39"/>
          <p:cNvSpPr txBox="1">
            <a:spLocks noChangeArrowheads="1"/>
          </p:cNvSpPr>
          <p:nvPr/>
        </p:nvSpPr>
        <p:spPr bwMode="auto">
          <a:xfrm>
            <a:off x="1416050" y="5181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ea typeface="MS PGothic" charset="0"/>
                <a:cs typeface="MS PGothic" charset="0"/>
              </a:rPr>
              <a:t>Host A</a:t>
            </a:r>
          </a:p>
        </p:txBody>
      </p:sp>
      <p:sp>
        <p:nvSpPr>
          <p:cNvPr id="14370" name="Text Box 40"/>
          <p:cNvSpPr txBox="1">
            <a:spLocks noChangeArrowheads="1"/>
          </p:cNvSpPr>
          <p:nvPr/>
        </p:nvSpPr>
        <p:spPr bwMode="auto">
          <a:xfrm>
            <a:off x="6824663" y="51816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ea typeface="MS PGothic" charset="0"/>
                <a:cs typeface="MS PGothic" charset="0"/>
              </a:rPr>
              <a:t>Host B</a:t>
            </a:r>
          </a:p>
        </p:txBody>
      </p:sp>
      <p:sp>
        <p:nvSpPr>
          <p:cNvPr id="14371" name="Text Box 41"/>
          <p:cNvSpPr txBox="1">
            <a:spLocks noChangeArrowheads="1"/>
          </p:cNvSpPr>
          <p:nvPr/>
        </p:nvSpPr>
        <p:spPr bwMode="auto">
          <a:xfrm>
            <a:off x="4052888" y="5181600"/>
            <a:ext cx="1009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43" tIns="44379" rIns="90343" bIns="44379">
            <a:spAutoFit/>
          </a:bodyPr>
          <a:lstStyle>
            <a:lvl1pPr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12813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3300"/>
                </a:solidFill>
                <a:latin typeface="Helvetica" charset="0"/>
                <a:ea typeface="MS PGothic" charset="0"/>
                <a:cs typeface="MS PGothic" charset="0"/>
              </a:rPr>
              <a:t>Router</a:t>
            </a:r>
          </a:p>
        </p:txBody>
      </p:sp>
      <p:sp>
        <p:nvSpPr>
          <p:cNvPr id="14372" name="Freeform 42"/>
          <p:cNvSpPr>
            <a:spLocks/>
          </p:cNvSpPr>
          <p:nvPr/>
        </p:nvSpPr>
        <p:spPr bwMode="auto">
          <a:xfrm>
            <a:off x="2438400" y="3124200"/>
            <a:ext cx="4422775" cy="1670050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2147483647 h 1968"/>
              <a:gd name="T4" fmla="*/ 2147483647 w 2352"/>
              <a:gd name="T5" fmla="*/ 2147483647 h 1968"/>
              <a:gd name="T6" fmla="*/ 2147483647 w 2352"/>
              <a:gd name="T7" fmla="*/ 2147483647 h 1968"/>
              <a:gd name="T8" fmla="*/ 2147483647 w 2352"/>
              <a:gd name="T9" fmla="*/ 2147483647 h 1968"/>
              <a:gd name="T10" fmla="*/ 2147483647 w 2352"/>
              <a:gd name="T11" fmla="*/ 2147483647 h 1968"/>
              <a:gd name="T12" fmla="*/ 2147483647 w 2352"/>
              <a:gd name="T13" fmla="*/ 2147483647 h 1968"/>
              <a:gd name="T14" fmla="*/ 2147483647 w 2352"/>
              <a:gd name="T15" fmla="*/ 2147483647 h 1968"/>
              <a:gd name="T16" fmla="*/ 2147483647 w 2352"/>
              <a:gd name="T17" fmla="*/ 2147483647 h 1968"/>
              <a:gd name="T18" fmla="*/ 2147483647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52" h="1968">
                <a:moveTo>
                  <a:pt x="0" y="0"/>
                </a:moveTo>
                <a:lnTo>
                  <a:pt x="0" y="1824"/>
                </a:lnTo>
                <a:lnTo>
                  <a:pt x="96" y="1968"/>
                </a:lnTo>
                <a:lnTo>
                  <a:pt x="864" y="1968"/>
                </a:lnTo>
                <a:lnTo>
                  <a:pt x="864" y="1200"/>
                </a:lnTo>
                <a:lnTo>
                  <a:pt x="1488" y="1200"/>
                </a:lnTo>
                <a:lnTo>
                  <a:pt x="1488" y="1968"/>
                </a:lnTo>
                <a:lnTo>
                  <a:pt x="2256" y="1968"/>
                </a:lnTo>
                <a:lnTo>
                  <a:pt x="2352" y="1824"/>
                </a:lnTo>
                <a:lnTo>
                  <a:pt x="2352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8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1561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Implications of Hourglass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200" cy="4167188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Helvetica" charset="0"/>
                <a:ea typeface="MS PGothic" charset="0"/>
                <a:cs typeface="MS PGothic" charset="0"/>
              </a:rPr>
              <a:t>Single Internet-layer module (</a:t>
            </a:r>
            <a:r>
              <a:rPr lang="en-US" b="1">
                <a:latin typeface="Helvetica" charset="0"/>
                <a:ea typeface="MS PGothic" charset="0"/>
                <a:cs typeface="MS PGothic" charset="0"/>
              </a:rPr>
              <a:t>IP</a:t>
            </a:r>
            <a:r>
              <a:rPr lang="en-US">
                <a:latin typeface="Helvetica" charset="0"/>
                <a:ea typeface="MS PGothic" charset="0"/>
                <a:cs typeface="MS PGothic" charset="0"/>
              </a:rPr>
              <a:t>)</a:t>
            </a:r>
            <a:r>
              <a:rPr lang="en-US" b="1">
                <a:latin typeface="Helvetica" charset="0"/>
                <a:ea typeface="MS PGothic" charset="0"/>
                <a:cs typeface="MS PGothic" charset="0"/>
              </a:rPr>
              <a:t>:</a:t>
            </a:r>
            <a:endParaRPr lang="en-US">
              <a:latin typeface="Helvetica" charset="0"/>
              <a:ea typeface="MS PGothic" charset="0"/>
              <a:cs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Allows arbitrary networks to interoperate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Any network technology that supports IP can exchange packets</a:t>
            </a: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Allows applications to function on all networks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Applications that can run on IP can</a:t>
            </a:r>
            <a:r>
              <a:rPr lang="en-US">
                <a:solidFill>
                  <a:srgbClr val="FF0000"/>
                </a:solidFill>
                <a:latin typeface="Helvetica" charset="0"/>
                <a:ea typeface="MS PGothic" charset="0"/>
                <a:cs typeface="MS PGothic" charset="0"/>
              </a:rPr>
              <a:t> use any network</a:t>
            </a:r>
          </a:p>
          <a:p>
            <a:r>
              <a:rPr lang="en-US">
                <a:latin typeface="Helvetica" charset="0"/>
                <a:ea typeface="MS PGothic" charset="0"/>
                <a:cs typeface="MS PGothic" charset="0"/>
              </a:rPr>
              <a:t>Supports simultaneous innovations above and below IP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MS PGothic" charset="0"/>
              </a:rPr>
              <a:t>But changing IP itself, i.e., </a:t>
            </a:r>
            <a:r>
              <a:rPr lang="en-US" b="1">
                <a:latin typeface="Helvetica" charset="0"/>
                <a:ea typeface="MS PGothic" charset="0"/>
                <a:cs typeface="MS PGothic" charset="0"/>
              </a:rPr>
              <a:t>IPv6</a:t>
            </a:r>
            <a:r>
              <a:rPr lang="en-US">
                <a:latin typeface="Helvetica" charset="0"/>
                <a:ea typeface="MS PGothic" charset="0"/>
                <a:cs typeface="MS PGothic" charset="0"/>
              </a:rPr>
              <a:t> is very complicated and slow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9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692405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55" grpId="0" build="p"/>
    </p:bldLst>
  </p:timing>
</p:sld>
</file>

<file path=ppt/theme/theme1.xml><?xml version="1.0" encoding="utf-8"?>
<a:theme xmlns:a="http://schemas.openxmlformats.org/drawingml/2006/main" name="cs162-fa14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mple-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-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-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17522</TotalTime>
  <Pages>12</Pages>
  <Words>3230</Words>
  <Application>Microsoft Macintosh PowerPoint</Application>
  <PresentationFormat>Letter Paper (8.5x11 in)</PresentationFormat>
  <Paragraphs>808</Paragraphs>
  <Slides>45</Slides>
  <Notes>11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cs162-fa14</vt:lpstr>
      <vt:lpstr>Photo Editor Photo</vt:lpstr>
      <vt:lpstr>End2End Design – The Internet Architecture</vt:lpstr>
      <vt:lpstr>The E2E Concept</vt:lpstr>
      <vt:lpstr>Review: Protocols</vt:lpstr>
      <vt:lpstr>Review: Protocols</vt:lpstr>
      <vt:lpstr>The Internet Hourglass</vt:lpstr>
      <vt:lpstr>Internet Protocol (IP)</vt:lpstr>
      <vt:lpstr>Internet Architecture: The Five Layers</vt:lpstr>
      <vt:lpstr>Physical Communication</vt:lpstr>
      <vt:lpstr>Implications of Hourglass</vt:lpstr>
      <vt:lpstr>Layering: Packets in Envelopes</vt:lpstr>
      <vt:lpstr>Transport Layer (4)</vt:lpstr>
      <vt:lpstr>Internet Transport Protocols</vt:lpstr>
      <vt:lpstr>Application Layer (7 - not 5!)</vt:lpstr>
      <vt:lpstr>Socket API</vt:lpstr>
      <vt:lpstr>BSD Socket API</vt:lpstr>
      <vt:lpstr>TCP: Transport Control Protocol</vt:lpstr>
      <vt:lpstr>TCP Service</vt:lpstr>
      <vt:lpstr>Connecting Communication to Processes</vt:lpstr>
      <vt:lpstr>Recall: Sockets</vt:lpstr>
      <vt:lpstr>Recall: Socket creation and connection</vt:lpstr>
      <vt:lpstr>Recall: Sockets in concept</vt:lpstr>
      <vt:lpstr>Client Protocol</vt:lpstr>
      <vt:lpstr>Server Protocol (v1)</vt:lpstr>
      <vt:lpstr>Sockets in concept: fork</vt:lpstr>
      <vt:lpstr>Server Protocol (v2)</vt:lpstr>
      <vt:lpstr>Open Connection: 3-Way Handshaking</vt:lpstr>
      <vt:lpstr>Open Connection: 3-Way Handshaking</vt:lpstr>
      <vt:lpstr>Open Connection: 3-Way Handshaking</vt:lpstr>
      <vt:lpstr>3-Way Handshaking (cont’d) </vt:lpstr>
      <vt:lpstr>Close Connection</vt:lpstr>
      <vt:lpstr>Reliable Transfer</vt:lpstr>
      <vt:lpstr>Detecting Packet Loss?</vt:lpstr>
      <vt:lpstr>Stop &amp; Wait w/o Errors</vt:lpstr>
      <vt:lpstr>Stop &amp; Wait w/o Errors</vt:lpstr>
      <vt:lpstr>Stop &amp; Wait w/o Errors</vt:lpstr>
      <vt:lpstr>Stop &amp; Wait w/o Errors</vt:lpstr>
      <vt:lpstr>Stop &amp; Wait with Errors</vt:lpstr>
      <vt:lpstr>Sliding Window</vt:lpstr>
      <vt:lpstr>Sliding Window w/o Errors</vt:lpstr>
      <vt:lpstr>Example: Sliding Window w/o Errors</vt:lpstr>
      <vt:lpstr>Sliding Window with Errors</vt:lpstr>
      <vt:lpstr>GBN Example with Errors</vt:lpstr>
      <vt:lpstr>Selective Repeat (SR)</vt:lpstr>
      <vt:lpstr>SR Example with Errors</vt:lpstr>
      <vt:lpstr>Summary</vt:lpstr>
    </vt:vector>
  </TitlesOfParts>
  <Company>University of California,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Dust and TinyOS:  Hardware and Software for Network Sensors  - the software part –</dc:title>
  <dc:subject/>
  <dc:creator>David E. Culler</dc:creator>
  <cp:keywords/>
  <dc:description/>
  <cp:lastModifiedBy>David Culler</cp:lastModifiedBy>
  <cp:revision>476</cp:revision>
  <cp:lastPrinted>1601-01-01T00:00:00Z</cp:lastPrinted>
  <dcterms:created xsi:type="dcterms:W3CDTF">2009-09-09T21:17:00Z</dcterms:created>
  <dcterms:modified xsi:type="dcterms:W3CDTF">2014-11-12T05:23:47Z</dcterms:modified>
</cp:coreProperties>
</file>