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86" r:id="rId3"/>
    <p:sldId id="347" r:id="rId4"/>
    <p:sldId id="351" r:id="rId5"/>
    <p:sldId id="348" r:id="rId6"/>
    <p:sldId id="345" r:id="rId7"/>
    <p:sldId id="349" r:id="rId8"/>
    <p:sldId id="350" r:id="rId9"/>
    <p:sldId id="357" r:id="rId10"/>
    <p:sldId id="352" r:id="rId11"/>
    <p:sldId id="358" r:id="rId12"/>
    <p:sldId id="354" r:id="rId13"/>
    <p:sldId id="359" r:id="rId14"/>
    <p:sldId id="360" r:id="rId15"/>
    <p:sldId id="372" r:id="rId16"/>
    <p:sldId id="373" r:id="rId17"/>
    <p:sldId id="361" r:id="rId18"/>
    <p:sldId id="363" r:id="rId19"/>
    <p:sldId id="364" r:id="rId20"/>
    <p:sldId id="374" r:id="rId21"/>
    <p:sldId id="375" r:id="rId22"/>
    <p:sldId id="365" r:id="rId23"/>
    <p:sldId id="366" r:id="rId24"/>
    <p:sldId id="369" r:id="rId25"/>
    <p:sldId id="321" r:id="rId26"/>
    <p:sldId id="371" r:id="rId27"/>
    <p:sldId id="385" r:id="rId28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AC784A"/>
    <a:srgbClr val="996633"/>
    <a:srgbClr val="FFFFAA"/>
    <a:srgbClr val="2A40E2"/>
    <a:srgbClr val="233AE1"/>
    <a:srgbClr val="1C31CA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48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315" tIns="46997" rIns="92315" bIns="46997">
            <a:prstTxWarp prst="textNoShape">
              <a:avLst/>
            </a:prstTxWarp>
            <a:spAutoFit/>
          </a:bodyPr>
          <a:lstStyle/>
          <a:p>
            <a:pPr algn="ctr" defTabSz="917575" eaLnBrk="0" hangingPunct="0">
              <a:lnSpc>
                <a:spcPct val="90000"/>
              </a:lnSpc>
              <a:defRPr/>
            </a:pPr>
            <a:r>
              <a:rPr lang="en-US" sz="1300" b="0">
                <a:ea typeface="+mn-ea"/>
                <a:cs typeface="+mn-cs"/>
              </a:rPr>
              <a:t>Page </a:t>
            </a:r>
            <a:fld id="{9A6767D9-BCC6-064E-B242-CE6B453AFCCD}" type="slidenum">
              <a:rPr lang="en-US" sz="1300" b="0">
                <a:ea typeface="+mn-ea"/>
                <a:cs typeface="+mn-cs"/>
              </a:rPr>
              <a:pPr algn="ctr" defTabSz="917575" eaLnBrk="0" hangingPunct="0">
                <a:lnSpc>
                  <a:spcPct val="90000"/>
                </a:lnSpc>
                <a:defRPr/>
              </a:pPr>
              <a:t>‹#›</a:t>
            </a:fld>
            <a:endParaRPr lang="en-US" sz="1300" b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7340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315" tIns="46997" rIns="92315" bIns="46997">
            <a:prstTxWarp prst="textNoShape">
              <a:avLst/>
            </a:prstTxWarp>
            <a:spAutoFit/>
          </a:bodyPr>
          <a:lstStyle/>
          <a:p>
            <a:pPr algn="ctr" defTabSz="917575" eaLnBrk="0" hangingPunct="0">
              <a:lnSpc>
                <a:spcPct val="90000"/>
              </a:lnSpc>
              <a:defRPr/>
            </a:pPr>
            <a:r>
              <a:rPr lang="en-US" sz="1300" b="0">
                <a:ea typeface="+mn-ea"/>
                <a:cs typeface="+mn-cs"/>
              </a:rPr>
              <a:t>Page </a:t>
            </a:r>
            <a:fld id="{233FDD58-6666-4247-B14D-B4E03044C0AC}" type="slidenum">
              <a:rPr lang="en-US" sz="1300" b="0">
                <a:ea typeface="+mn-ea"/>
                <a:cs typeface="+mn-cs"/>
              </a:rPr>
              <a:pPr algn="ctr" defTabSz="917575" eaLnBrk="0" hangingPunct="0">
                <a:lnSpc>
                  <a:spcPct val="90000"/>
                </a:lnSpc>
                <a:defRPr/>
              </a:pPr>
              <a:t>‹#›</a:t>
            </a:fld>
            <a:endParaRPr lang="en-US" sz="1300" b="0">
              <a:ea typeface="+mn-ea"/>
              <a:cs typeface="+mn-cs"/>
            </a:endParaRPr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3339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1BFB74BD-F100-1044-AE1F-053B9DAB1CFB}" type="slidenum">
              <a:rPr lang="en-US"/>
              <a:pPr/>
              <a:t>26</a:t>
            </a:fld>
            <a:endParaRPr lang="en-US"/>
          </a:p>
        </p:txBody>
      </p:sp>
      <p:sp>
        <p:nvSpPr>
          <p:cNvPr id="135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2B9E9F1E-1BDA-6346-8CD9-EA86221E5025}" type="slidenum">
              <a:rPr lang="en-US"/>
              <a:pPr/>
              <a:t>27</a:t>
            </a:fld>
            <a:endParaRPr lang="en-US"/>
          </a:p>
        </p:txBody>
      </p:sp>
      <p:sp>
        <p:nvSpPr>
          <p:cNvPr id="137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9188" cy="2743200"/>
          </a:xfrm>
          <a:ln/>
        </p:spPr>
      </p:sp>
      <p:sp>
        <p:nvSpPr>
          <p:cNvPr id="137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8706" y="3473720"/>
            <a:ext cx="7043789" cy="32923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970115" cy="30776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0" dirty="0" smtClean="0">
                <a:solidFill>
                  <a:srgbClr val="2A40E2"/>
                </a:solidFill>
                <a:latin typeface="Helvetica" charset="0"/>
              </a:rPr>
              <a:t>11/3/2014</a:t>
            </a:r>
            <a:endParaRPr lang="en-US" sz="1400" b="0" dirty="0">
              <a:solidFill>
                <a:srgbClr val="2A40E2"/>
              </a:solidFill>
              <a:latin typeface="Helvetica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3276600" y="6396038"/>
            <a:ext cx="2931602" cy="30776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1400" b="0" dirty="0" smtClean="0">
                <a:solidFill>
                  <a:srgbClr val="2A40E2"/>
                </a:solidFill>
                <a:latin typeface="Helvetica" charset="0"/>
                <a:ea typeface="+mn-ea"/>
                <a:cs typeface="+mn-cs"/>
              </a:rPr>
              <a:t>Ion </a:t>
            </a:r>
            <a:r>
              <a:rPr lang="en-US" sz="1400" b="0" dirty="0">
                <a:solidFill>
                  <a:srgbClr val="2A40E2"/>
                </a:solidFill>
                <a:latin typeface="Helvetica" charset="0"/>
                <a:ea typeface="+mn-ea"/>
                <a:cs typeface="+mn-cs"/>
              </a:rPr>
              <a:t>Stoica CS162 ©UCB </a:t>
            </a:r>
            <a:r>
              <a:rPr lang="en-US" sz="1400" b="0" dirty="0" smtClean="0">
                <a:solidFill>
                  <a:srgbClr val="2A40E2"/>
                </a:solidFill>
                <a:latin typeface="Helvetica" charset="0"/>
                <a:ea typeface="+mn-ea"/>
                <a:cs typeface="+mn-cs"/>
              </a:rPr>
              <a:t>Fall 2014</a:t>
            </a:r>
            <a:endParaRPr lang="en-US" sz="1400" b="0" dirty="0">
              <a:solidFill>
                <a:srgbClr val="2A40E2"/>
              </a:solidFill>
              <a:latin typeface="Helvetica" charset="0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8534400" y="6400800"/>
            <a:ext cx="402147" cy="3052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8" tIns="44445" rIns="90478" bIns="44445">
            <a:prstTxWarp prst="textNoShape">
              <a:avLst/>
            </a:prstTxWarp>
            <a:spAutoFit/>
          </a:bodyPr>
          <a:lstStyle/>
          <a:p>
            <a:pPr algn="ctr" eaLnBrk="0" hangingPunct="0"/>
            <a:fld id="{5A203657-FDC8-3640-AA20-2C1D0E31AAB3}" type="slidenum">
              <a:rPr lang="en-US" sz="1400" b="0" smtClean="0">
                <a:solidFill>
                  <a:srgbClr val="2A40E2"/>
                </a:solidFill>
                <a:latin typeface="Helvetica" charset="0"/>
              </a:rPr>
              <a:pPr algn="ctr" eaLnBrk="0" hangingPunct="0"/>
              <a:t>‹#›</a:t>
            </a:fld>
            <a:endParaRPr lang="en-US" sz="1400" b="0" dirty="0">
              <a:solidFill>
                <a:srgbClr val="2A40E2"/>
              </a:solidFill>
              <a:latin typeface="Helvetic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297" r:id="rId2"/>
    <p:sldLayoutId id="2147484298" r:id="rId3"/>
    <p:sldLayoutId id="2147484299" r:id="rId4"/>
    <p:sldLayoutId id="2147484300" r:id="rId5"/>
    <p:sldLayoutId id="2147484301" r:id="rId6"/>
    <p:sldLayoutId id="2147484302" r:id="rId7"/>
    <p:sldLayoutId id="2147484303" r:id="rId8"/>
    <p:sldLayoutId id="2147484304" r:id="rId9"/>
    <p:sldLayoutId id="2147484305" r:id="rId10"/>
    <p:sldLayoutId id="2147484306" r:id="rId11"/>
    <p:sldLayoutId id="2147484307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ＭＳ Ｐゴシック" charset="-128"/>
          <a:cs typeface="ＭＳ Ｐゴシック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berkeley.edu/~istoica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7848600" cy="2895600"/>
          </a:xfrm>
        </p:spPr>
        <p:txBody>
          <a:bodyPr/>
          <a:lstStyle/>
          <a:p>
            <a:r>
              <a:rPr lang="en-US" sz="3000" dirty="0" smtClean="0">
                <a:latin typeface="Helvetica" charset="0"/>
              </a:rPr>
              <a:t>CS162</a:t>
            </a:r>
            <a:br>
              <a:rPr lang="en-US" sz="3000" dirty="0" smtClean="0">
                <a:latin typeface="Helvetica" charset="0"/>
              </a:rPr>
            </a:br>
            <a:r>
              <a:rPr lang="en-US" sz="3000" dirty="0" smtClean="0">
                <a:latin typeface="Helvetica" charset="0"/>
              </a:rPr>
              <a:t>Operating Systems and</a:t>
            </a:r>
            <a:br>
              <a:rPr lang="en-US" sz="3000" dirty="0" smtClean="0">
                <a:latin typeface="Helvetica" charset="0"/>
              </a:rPr>
            </a:br>
            <a:r>
              <a:rPr lang="en-US" sz="3000" dirty="0" smtClean="0">
                <a:latin typeface="Helvetica" charset="0"/>
              </a:rPr>
              <a:t>Systems Programming</a:t>
            </a:r>
            <a:br>
              <a:rPr lang="en-US" sz="3000" dirty="0" smtClean="0">
                <a:latin typeface="Helvetica" charset="0"/>
              </a:rPr>
            </a:br>
            <a:r>
              <a:rPr lang="en-US" sz="3000" dirty="0" smtClean="0">
                <a:latin typeface="Helvetica" charset="0"/>
              </a:rPr>
              <a:t/>
            </a:r>
            <a:br>
              <a:rPr lang="en-US" sz="3000" dirty="0" smtClean="0">
                <a:latin typeface="Helvetica" charset="0"/>
              </a:rPr>
            </a:br>
            <a:r>
              <a:rPr lang="en-US" sz="3000" dirty="0" smtClean="0">
                <a:latin typeface="Helvetica" charset="0"/>
              </a:rPr>
              <a:t>Key Value Storage Systems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</p:spPr>
        <p:txBody>
          <a:bodyPr/>
          <a:lstStyle/>
          <a:p>
            <a:pPr marL="285750" indent="-285750"/>
            <a:r>
              <a:rPr lang="en-US" dirty="0" smtClean="0">
                <a:latin typeface="Helvetica" charset="0"/>
              </a:rPr>
              <a:t>November 3, 2014</a:t>
            </a:r>
          </a:p>
          <a:p>
            <a:pPr marL="285750" indent="-285750"/>
            <a:r>
              <a:rPr lang="en-US" smtClean="0">
                <a:latin typeface="Helvetica" charset="0"/>
              </a:rPr>
              <a:t>Ion Stoica</a:t>
            </a:r>
            <a:endParaRPr lang="en-US" dirty="0" smtClean="0">
              <a:latin typeface="Helvetica" charset="0"/>
            </a:endParaRP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720138" y="4368800"/>
            <a:ext cx="185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000" b="0">
              <a:latin typeface="Helvetica" charset="0"/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Directory-Based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1066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Have a node maintain the mapping between </a:t>
            </a:r>
            <a:r>
              <a:rPr lang="en-US" b="1" dirty="0"/>
              <a:t>keys</a:t>
            </a:r>
            <a:r>
              <a:rPr lang="en-US" dirty="0"/>
              <a:t> and the </a:t>
            </a:r>
            <a:r>
              <a:rPr lang="en-US" b="1" dirty="0"/>
              <a:t>machines (nodes) </a:t>
            </a:r>
            <a:r>
              <a:rPr lang="en-US" dirty="0"/>
              <a:t>that store the </a:t>
            </a:r>
            <a:r>
              <a:rPr lang="en-US" b="1" dirty="0"/>
              <a:t>values</a:t>
            </a:r>
            <a:r>
              <a:rPr lang="en-US" dirty="0"/>
              <a:t> associated with the</a:t>
            </a:r>
            <a:r>
              <a:rPr lang="en-US" b="1" dirty="0"/>
              <a:t> keys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2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099204" cy="338554"/>
            <a:chOff x="4114800" y="4766846"/>
            <a:chExt cx="1099204" cy="338554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0668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>
              <a:stCxn id="80" idx="0"/>
              <a:endCxn id="80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7094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709446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</a:t>
            </a:r>
            <a:r>
              <a:rPr lang="en-US" sz="1600" b="0" dirty="0">
                <a:latin typeface="Helvetica"/>
                <a:cs typeface="Helvetica"/>
              </a:rPr>
              <a:t>2</a:t>
            </a:r>
            <a:endParaRPr lang="en-US" sz="1600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95600"/>
            <a:ext cx="980357" cy="338554"/>
            <a:chOff x="5486400" y="3048000"/>
            <a:chExt cx="980357" cy="338554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48000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48000"/>
              <a:ext cx="446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Helvetica"/>
                  <a:cs typeface="Helvetica"/>
                </a:rPr>
                <a:t>N3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42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42846"/>
            <a:ext cx="56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672475" y="2209800"/>
            <a:ext cx="1877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847760" y="2667000"/>
            <a:ext cx="3029040" cy="338554"/>
            <a:chOff x="1847760" y="2667000"/>
            <a:chExt cx="3029040" cy="338554"/>
          </a:xfrm>
        </p:grpSpPr>
        <p:sp>
          <p:nvSpPr>
            <p:cNvPr id="94" name="TextBox 93"/>
            <p:cNvSpPr txBox="1"/>
            <p:nvPr/>
          </p:nvSpPr>
          <p:spPr>
            <a:xfrm>
              <a:off x="1847760" y="2667000"/>
              <a:ext cx="9716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get(K14)</a:t>
              </a:r>
            </a:p>
          </p:txBody>
        </p:sp>
        <p:cxnSp>
          <p:nvCxnSpPr>
            <p:cNvPr id="95" name="Straight Arrow Connector 94"/>
            <p:cNvCxnSpPr/>
            <p:nvPr/>
          </p:nvCxnSpPr>
          <p:spPr bwMode="auto">
            <a:xfrm>
              <a:off x="2800440" y="2836277"/>
              <a:ext cx="2076360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4343400" y="3264857"/>
            <a:ext cx="574761" cy="1078543"/>
            <a:chOff x="4568739" y="3264857"/>
            <a:chExt cx="574761" cy="1078543"/>
          </a:xfrm>
        </p:grpSpPr>
        <p:cxnSp>
          <p:nvCxnSpPr>
            <p:cNvPr id="99" name="Straight Arrow Connector 98"/>
            <p:cNvCxnSpPr>
              <a:stCxn id="44" idx="2"/>
            </p:cNvCxnSpPr>
            <p:nvPr/>
          </p:nvCxnSpPr>
          <p:spPr bwMode="auto">
            <a:xfrm flipH="1">
              <a:off x="4724400" y="3429000"/>
              <a:ext cx="419100" cy="9144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7781587">
              <a:off x="4252196" y="3581400"/>
              <a:ext cx="9716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get(K14)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4814800" y="3440743"/>
            <a:ext cx="519200" cy="914400"/>
            <a:chOff x="4624300" y="3429000"/>
            <a:chExt cx="519200" cy="914400"/>
          </a:xfrm>
        </p:grpSpPr>
        <p:cxnSp>
          <p:nvCxnSpPr>
            <p:cNvPr id="118" name="Straight Arrow Connector 117"/>
            <p:cNvCxnSpPr/>
            <p:nvPr/>
          </p:nvCxnSpPr>
          <p:spPr bwMode="auto">
            <a:xfrm flipH="1">
              <a:off x="4724400" y="3429000"/>
              <a:ext cx="419100" cy="9144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19" name="TextBox 118"/>
            <p:cNvSpPr txBox="1"/>
            <p:nvPr/>
          </p:nvSpPr>
          <p:spPr>
            <a:xfrm rot="17781587">
              <a:off x="4518702" y="3688525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193450" y="2938046"/>
            <a:ext cx="2664390" cy="338554"/>
            <a:chOff x="2212410" y="2667000"/>
            <a:chExt cx="2664390" cy="338554"/>
          </a:xfrm>
        </p:grpSpPr>
        <p:sp>
          <p:nvSpPr>
            <p:cNvPr id="123" name="TextBox 122"/>
            <p:cNvSpPr txBox="1"/>
            <p:nvPr/>
          </p:nvSpPr>
          <p:spPr>
            <a:xfrm>
              <a:off x="2212410" y="2667000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V14</a:t>
              </a:r>
            </a:p>
          </p:txBody>
        </p:sp>
        <p:cxnSp>
          <p:nvCxnSpPr>
            <p:cNvPr id="124" name="Straight Arrow Connector 123"/>
            <p:cNvCxnSpPr/>
            <p:nvPr/>
          </p:nvCxnSpPr>
          <p:spPr bwMode="auto">
            <a:xfrm>
              <a:off x="2800440" y="2836277"/>
              <a:ext cx="2076360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7386979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Directory-Based </a:t>
            </a:r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05800" cy="1371600"/>
          </a:xfrm>
        </p:spPr>
        <p:txBody>
          <a:bodyPr/>
          <a:lstStyle/>
          <a:p>
            <a:r>
              <a:rPr lang="en-US" dirty="0" smtClean="0"/>
              <a:t>Having the master relay the requests </a:t>
            </a:r>
            <a:r>
              <a:rPr lang="en-US" dirty="0" smtClean="0">
                <a:sym typeface="Wingdings"/>
              </a:rPr>
              <a:t> </a:t>
            </a:r>
            <a:r>
              <a:rPr lang="en-US" b="1" dirty="0" smtClean="0">
                <a:sym typeface="Wingdings"/>
              </a:rPr>
              <a:t>recursive query</a:t>
            </a:r>
          </a:p>
          <a:p>
            <a:r>
              <a:rPr lang="en-US" dirty="0" smtClean="0">
                <a:sym typeface="Wingdings"/>
              </a:rPr>
              <a:t>Another method: </a:t>
            </a:r>
            <a:r>
              <a:rPr lang="en-US" b="1" dirty="0" smtClean="0">
                <a:sym typeface="Wingdings"/>
              </a:rPr>
              <a:t>iterative query </a:t>
            </a:r>
            <a:r>
              <a:rPr lang="en-US" dirty="0" smtClean="0">
                <a:sym typeface="Wingdings"/>
              </a:rPr>
              <a:t>(this slide)</a:t>
            </a:r>
          </a:p>
          <a:p>
            <a:pPr lvl="1"/>
            <a:r>
              <a:rPr lang="en-US" dirty="0" smtClean="0">
                <a:sym typeface="Wingdings"/>
              </a:rPr>
              <a:t>Return node to requester and let requester contact node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2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099204" cy="338554"/>
            <a:chOff x="4114800" y="4766846"/>
            <a:chExt cx="1099204" cy="338554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0668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>
              <a:stCxn id="80" idx="0"/>
              <a:endCxn id="80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7094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709446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</a:t>
            </a:r>
            <a:r>
              <a:rPr lang="en-US" sz="1600" b="0" dirty="0">
                <a:latin typeface="Helvetica"/>
                <a:cs typeface="Helvetica"/>
              </a:rPr>
              <a:t>2</a:t>
            </a:r>
            <a:endParaRPr lang="en-US" sz="1600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95600"/>
            <a:ext cx="980357" cy="338554"/>
            <a:chOff x="5486400" y="3048000"/>
            <a:chExt cx="980357" cy="338554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48000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48000"/>
              <a:ext cx="446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N3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42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42846"/>
            <a:ext cx="56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759292" y="2209800"/>
            <a:ext cx="1877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292462" y="2590800"/>
            <a:ext cx="3581400" cy="338554"/>
            <a:chOff x="1292462" y="2667000"/>
            <a:chExt cx="3581400" cy="338554"/>
          </a:xfrm>
        </p:grpSpPr>
        <p:sp>
          <p:nvSpPr>
            <p:cNvPr id="94" name="TextBox 93"/>
            <p:cNvSpPr txBox="1"/>
            <p:nvPr/>
          </p:nvSpPr>
          <p:spPr>
            <a:xfrm>
              <a:off x="1292462" y="2667000"/>
              <a:ext cx="14507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  <p:cxnSp>
          <p:nvCxnSpPr>
            <p:cNvPr id="95" name="Straight Arrow Connector 94"/>
            <p:cNvCxnSpPr>
              <a:stCxn id="94" idx="3"/>
            </p:cNvCxnSpPr>
            <p:nvPr/>
          </p:nvCxnSpPr>
          <p:spPr bwMode="auto">
            <a:xfrm>
              <a:off x="2743200" y="2836277"/>
              <a:ext cx="2130662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2514600" y="3352800"/>
            <a:ext cx="2209800" cy="990600"/>
            <a:chOff x="2514600" y="3352800"/>
            <a:chExt cx="2209800" cy="990600"/>
          </a:xfrm>
        </p:grpSpPr>
        <p:cxnSp>
          <p:nvCxnSpPr>
            <p:cNvPr id="99" name="Straight Arrow Connector 98"/>
            <p:cNvCxnSpPr/>
            <p:nvPr/>
          </p:nvCxnSpPr>
          <p:spPr bwMode="auto">
            <a:xfrm>
              <a:off x="2514600" y="3352800"/>
              <a:ext cx="2209800" cy="990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529368">
              <a:off x="2989139" y="3556763"/>
              <a:ext cx="14507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296243" y="2861846"/>
            <a:ext cx="2504357" cy="338554"/>
            <a:chOff x="2293305" y="2667000"/>
            <a:chExt cx="2504357" cy="338554"/>
          </a:xfrm>
        </p:grpSpPr>
        <p:sp>
          <p:nvSpPr>
            <p:cNvPr id="97" name="TextBox 96"/>
            <p:cNvSpPr txBox="1"/>
            <p:nvPr/>
          </p:nvSpPr>
          <p:spPr>
            <a:xfrm>
              <a:off x="2293305" y="2667000"/>
              <a:ext cx="446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N3</a:t>
              </a:r>
            </a:p>
          </p:txBody>
        </p:sp>
        <p:cxnSp>
          <p:nvCxnSpPr>
            <p:cNvPr id="98" name="Straight Arrow Connector 97"/>
            <p:cNvCxnSpPr>
              <a:stCxn id="97" idx="3"/>
              <a:endCxn id="44" idx="1"/>
            </p:cNvCxnSpPr>
            <p:nvPr/>
          </p:nvCxnSpPr>
          <p:spPr bwMode="auto">
            <a:xfrm>
              <a:off x="2740262" y="2836277"/>
              <a:ext cx="2057400" cy="54977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999368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Directory-Based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05800" cy="1295400"/>
          </a:xfrm>
        </p:spPr>
        <p:txBody>
          <a:bodyPr/>
          <a:lstStyle/>
          <a:p>
            <a:r>
              <a:rPr lang="en-US" dirty="0"/>
              <a:t>Having the master relay the requests </a:t>
            </a:r>
            <a:r>
              <a:rPr lang="en-US" dirty="0">
                <a:sym typeface="Wingdings"/>
              </a:rPr>
              <a:t> </a:t>
            </a:r>
            <a:r>
              <a:rPr lang="en-US" b="1" dirty="0">
                <a:sym typeface="Wingdings"/>
              </a:rPr>
              <a:t>recursive query</a:t>
            </a:r>
          </a:p>
          <a:p>
            <a:r>
              <a:rPr lang="en-US" dirty="0">
                <a:sym typeface="Wingdings"/>
              </a:rPr>
              <a:t>Another method: </a:t>
            </a:r>
            <a:r>
              <a:rPr lang="en-US" b="1" dirty="0">
                <a:sym typeface="Wingdings"/>
              </a:rPr>
              <a:t>iterative query</a:t>
            </a:r>
          </a:p>
          <a:p>
            <a:pPr lvl="1"/>
            <a:r>
              <a:rPr lang="en-US" dirty="0">
                <a:sym typeface="Wingdings"/>
              </a:rPr>
              <a:t>Return node to requester and let requester contact node</a:t>
            </a:r>
            <a:endParaRPr lang="en-US" dirty="0"/>
          </a:p>
          <a:p>
            <a:pPr>
              <a:lnSpc>
                <a:spcPct val="100000"/>
              </a:lnSpc>
            </a:pP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2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099204" cy="338554"/>
            <a:chOff x="4114800" y="4766846"/>
            <a:chExt cx="1099204" cy="338554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0668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>
              <a:stCxn id="80" idx="0"/>
              <a:endCxn id="80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7094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709446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</a:t>
            </a:r>
            <a:r>
              <a:rPr lang="en-US" sz="1600" b="0" dirty="0">
                <a:latin typeface="Helvetica"/>
                <a:cs typeface="Helvetica"/>
              </a:rPr>
              <a:t>2</a:t>
            </a:r>
            <a:endParaRPr lang="en-US" sz="1600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95600"/>
            <a:ext cx="980357" cy="338554"/>
            <a:chOff x="5486400" y="3048000"/>
            <a:chExt cx="980357" cy="338554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48000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48000"/>
              <a:ext cx="446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Helvetica"/>
                  <a:cs typeface="Helvetica"/>
                </a:rPr>
                <a:t>N3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42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42846"/>
            <a:ext cx="56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672475" y="2209800"/>
            <a:ext cx="1877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847760" y="2514600"/>
            <a:ext cx="3029040" cy="338554"/>
            <a:chOff x="1847760" y="2667000"/>
            <a:chExt cx="3029040" cy="338554"/>
          </a:xfrm>
        </p:grpSpPr>
        <p:sp>
          <p:nvSpPr>
            <p:cNvPr id="94" name="TextBox 93"/>
            <p:cNvSpPr txBox="1"/>
            <p:nvPr/>
          </p:nvSpPr>
          <p:spPr>
            <a:xfrm>
              <a:off x="1847760" y="2667000"/>
              <a:ext cx="9716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get(K14)</a:t>
              </a:r>
            </a:p>
          </p:txBody>
        </p:sp>
        <p:cxnSp>
          <p:nvCxnSpPr>
            <p:cNvPr id="95" name="Straight Arrow Connector 94"/>
            <p:cNvCxnSpPr/>
            <p:nvPr/>
          </p:nvCxnSpPr>
          <p:spPr bwMode="auto">
            <a:xfrm>
              <a:off x="2800440" y="2836277"/>
              <a:ext cx="2076360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2895600" y="3276600"/>
            <a:ext cx="1981200" cy="1066800"/>
            <a:chOff x="2743200" y="3276600"/>
            <a:chExt cx="1981200" cy="1066800"/>
          </a:xfrm>
        </p:grpSpPr>
        <p:cxnSp>
          <p:nvCxnSpPr>
            <p:cNvPr id="99" name="Straight Arrow Connector 98"/>
            <p:cNvCxnSpPr/>
            <p:nvPr/>
          </p:nvCxnSpPr>
          <p:spPr bwMode="auto">
            <a:xfrm>
              <a:off x="2743200" y="3276600"/>
              <a:ext cx="1981200" cy="10668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883155">
              <a:off x="3293674" y="3466447"/>
              <a:ext cx="9716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get(K14)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2193450" y="3090446"/>
            <a:ext cx="2264250" cy="1264697"/>
            <a:chOff x="2002950" y="3078703"/>
            <a:chExt cx="2264250" cy="1264697"/>
          </a:xfrm>
        </p:grpSpPr>
        <p:cxnSp>
          <p:nvCxnSpPr>
            <p:cNvPr id="118" name="Straight Arrow Connector 117"/>
            <p:cNvCxnSpPr/>
            <p:nvPr/>
          </p:nvCxnSpPr>
          <p:spPr bwMode="auto">
            <a:xfrm>
              <a:off x="2552700" y="3417257"/>
              <a:ext cx="1714500" cy="92614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19" name="TextBox 118"/>
            <p:cNvSpPr txBox="1"/>
            <p:nvPr/>
          </p:nvSpPr>
          <p:spPr>
            <a:xfrm>
              <a:off x="2002950" y="3078703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296243" y="2785646"/>
            <a:ext cx="2561597" cy="338554"/>
            <a:chOff x="2315203" y="2667000"/>
            <a:chExt cx="2561597" cy="338554"/>
          </a:xfrm>
        </p:grpSpPr>
        <p:sp>
          <p:nvSpPr>
            <p:cNvPr id="123" name="TextBox 122"/>
            <p:cNvSpPr txBox="1"/>
            <p:nvPr/>
          </p:nvSpPr>
          <p:spPr>
            <a:xfrm>
              <a:off x="2315203" y="2667000"/>
              <a:ext cx="446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N3</a:t>
              </a:r>
            </a:p>
          </p:txBody>
        </p:sp>
        <p:cxnSp>
          <p:nvCxnSpPr>
            <p:cNvPr id="124" name="Straight Arrow Connector 123"/>
            <p:cNvCxnSpPr/>
            <p:nvPr/>
          </p:nvCxnSpPr>
          <p:spPr bwMode="auto">
            <a:xfrm>
              <a:off x="2800440" y="2836277"/>
              <a:ext cx="2076360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117099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82000" cy="533400"/>
          </a:xfrm>
        </p:spPr>
        <p:txBody>
          <a:bodyPr/>
          <a:lstStyle/>
          <a:p>
            <a:r>
              <a:rPr lang="en-US" dirty="0" smtClean="0"/>
              <a:t>Discussion: Iterative vs. Recursive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077200" cy="3657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Recursive Query:</a:t>
            </a:r>
          </a:p>
          <a:p>
            <a:pPr lvl="1"/>
            <a:r>
              <a:rPr lang="en-US" dirty="0" smtClean="0"/>
              <a:t>Advantages: 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aster, as typically master/directory closer to nodes</a:t>
            </a:r>
          </a:p>
          <a:p>
            <a:pPr lvl="2"/>
            <a:r>
              <a:rPr lang="en-US" dirty="0" smtClean="0"/>
              <a:t>Easier to maintain consistency, as master/directory can serialize puts()/gets()</a:t>
            </a:r>
          </a:p>
          <a:p>
            <a:pPr lvl="1"/>
            <a:r>
              <a:rPr lang="en-US" dirty="0" smtClean="0"/>
              <a:t>Disadvantages: scalability bottleneck, as all “Values” go through  master/directory</a:t>
            </a:r>
          </a:p>
          <a:p>
            <a:r>
              <a:rPr lang="en-US" dirty="0" smtClean="0"/>
              <a:t>Iterative Query</a:t>
            </a:r>
          </a:p>
          <a:p>
            <a:pPr lvl="1"/>
            <a:r>
              <a:rPr lang="en-US" dirty="0" smtClean="0"/>
              <a:t>Advantages: more scalable</a:t>
            </a:r>
          </a:p>
          <a:p>
            <a:pPr lvl="1"/>
            <a:r>
              <a:rPr lang="en-US" dirty="0" smtClean="0"/>
              <a:t>Disadvantages: slower, harder to enforce data consistency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457200" y="637620"/>
            <a:ext cx="3594868" cy="2486580"/>
            <a:chOff x="1219200" y="2209800"/>
            <a:chExt cx="6330094" cy="415710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81200" y="5334000"/>
              <a:ext cx="685800" cy="6858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29000" y="5334000"/>
              <a:ext cx="685800" cy="6858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4400" y="5334000"/>
              <a:ext cx="685800" cy="6858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05600" y="5333206"/>
              <a:ext cx="685800" cy="685800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12192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9" name="Rectangle 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10" name="Straight Connector 9"/>
              <p:cNvCxnSpPr>
                <a:stCxn id="9" idx="0"/>
                <a:endCxn id="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1" name="Straight Connector 10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sp>
          <p:nvSpPr>
            <p:cNvPr id="16" name="TextBox 15"/>
            <p:cNvSpPr txBox="1"/>
            <p:nvPr/>
          </p:nvSpPr>
          <p:spPr>
            <a:xfrm>
              <a:off x="5714999" y="5257005"/>
              <a:ext cx="550987" cy="4584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Helvetica"/>
                  <a:cs typeface="Helvetica"/>
                </a:rPr>
                <a:t>…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00600" y="2743200"/>
              <a:ext cx="685800" cy="685800"/>
            </a:xfrm>
            <a:prstGeom prst="rect">
              <a:avLst/>
            </a:prstGeom>
          </p:spPr>
        </p:pic>
        <p:grpSp>
          <p:nvGrpSpPr>
            <p:cNvPr id="18" name="Group 17"/>
            <p:cNvGrpSpPr/>
            <p:nvPr/>
          </p:nvGrpSpPr>
          <p:grpSpPr>
            <a:xfrm>
              <a:off x="26670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19" name="Rectangle 1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20" name="Straight Connector 19"/>
              <p:cNvCxnSpPr>
                <a:stCxn id="19" idx="0"/>
                <a:endCxn id="1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2" name="Straight Connector 21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3" name="Straight Connector 22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4" name="Straight Connector 23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5" name="Straight Connector 24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26" name="Group 25"/>
            <p:cNvGrpSpPr/>
            <p:nvPr/>
          </p:nvGrpSpPr>
          <p:grpSpPr>
            <a:xfrm>
              <a:off x="41148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27" name="Rectangle 26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>
                <a:stCxn id="27" idx="0"/>
                <a:endCxn id="27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9" name="Straight Connector 28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1" name="Straight Connector 30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2" name="Straight Connector 31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34" name="Group 33"/>
            <p:cNvGrpSpPr/>
            <p:nvPr/>
          </p:nvGrpSpPr>
          <p:grpSpPr>
            <a:xfrm>
              <a:off x="60960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35" name="Rectangle 34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36" name="Straight Connector 35"/>
              <p:cNvCxnSpPr>
                <a:stCxn id="35" idx="0"/>
                <a:endCxn id="35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7" name="Straight Connector 36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8" name="Straight Connector 37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40" name="Straight Connector 39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41" name="Straight Connector 40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sp>
          <p:nvSpPr>
            <p:cNvPr id="42" name="TextBox 41"/>
            <p:cNvSpPr txBox="1"/>
            <p:nvPr/>
          </p:nvSpPr>
          <p:spPr>
            <a:xfrm>
              <a:off x="2024270" y="5955267"/>
              <a:ext cx="613836" cy="411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N1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581400" y="5943600"/>
              <a:ext cx="613836" cy="411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N2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904871" y="5943600"/>
              <a:ext cx="613836" cy="411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N3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809871" y="5943600"/>
              <a:ext cx="739423" cy="411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N50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4010439" y="4710228"/>
              <a:ext cx="1276416" cy="472635"/>
              <a:chOff x="4010439" y="4710228"/>
              <a:chExt cx="1276416" cy="472635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4010439" y="4724382"/>
                <a:ext cx="726963" cy="458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K14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559892" y="4710228"/>
                <a:ext cx="726963" cy="4584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V14</a:t>
                </a: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5486400" y="2590800"/>
              <a:ext cx="1066800" cy="913606"/>
              <a:chOff x="1752600" y="3656806"/>
              <a:chExt cx="533400" cy="381794"/>
            </a:xfrm>
            <a:solidFill>
              <a:schemeClr val="bg1"/>
            </a:solidFill>
          </p:grpSpPr>
          <p:sp>
            <p:nvSpPr>
              <p:cNvPr id="54" name="Rectangle 53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55" name="Straight Connector 54"/>
              <p:cNvCxnSpPr>
                <a:stCxn id="54" idx="0"/>
                <a:endCxn id="54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58" name="Straight Connector 57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59" name="Straight Connector 58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60" name="Straight Connector 59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63" name="Group 62"/>
            <p:cNvGrpSpPr/>
            <p:nvPr/>
          </p:nvGrpSpPr>
          <p:grpSpPr>
            <a:xfrm>
              <a:off x="5456581" y="2824825"/>
              <a:ext cx="1177056" cy="458483"/>
              <a:chOff x="5456581" y="2977225"/>
              <a:chExt cx="1177056" cy="458483"/>
            </a:xfrm>
          </p:grpSpPr>
          <p:sp>
            <p:nvSpPr>
              <p:cNvPr id="64" name="TextBox 63"/>
              <p:cNvSpPr txBox="1"/>
              <p:nvPr/>
            </p:nvSpPr>
            <p:spPr>
              <a:xfrm>
                <a:off x="5456581" y="2977225"/>
                <a:ext cx="726963" cy="458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latin typeface="Helvetica"/>
                    <a:cs typeface="Helvetica"/>
                  </a:rPr>
                  <a:t>K14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6019803" y="2977226"/>
                <a:ext cx="613834" cy="4584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latin typeface="Helvetica"/>
                    <a:cs typeface="Helvetica"/>
                  </a:rPr>
                  <a:t>N3</a:t>
                </a:r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4672475" y="2209800"/>
              <a:ext cx="1981401" cy="4584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Master/Directory</a:t>
              </a: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1847760" y="2667000"/>
              <a:ext cx="3029040" cy="458481"/>
              <a:chOff x="1847760" y="2667000"/>
              <a:chExt cx="3029040" cy="458481"/>
            </a:xfrm>
          </p:grpSpPr>
          <p:sp>
            <p:nvSpPr>
              <p:cNvPr id="70" name="TextBox 69"/>
              <p:cNvSpPr txBox="1"/>
              <p:nvPr/>
            </p:nvSpPr>
            <p:spPr>
              <a:xfrm>
                <a:off x="1847760" y="2667000"/>
                <a:ext cx="1191273" cy="458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get(K14)</a:t>
                </a:r>
              </a:p>
            </p:txBody>
          </p:sp>
          <p:cxnSp>
            <p:nvCxnSpPr>
              <p:cNvPr id="71" name="Straight Arrow Connector 70"/>
              <p:cNvCxnSpPr/>
              <p:nvPr/>
            </p:nvCxnSpPr>
            <p:spPr bwMode="auto">
              <a:xfrm>
                <a:off x="2800440" y="2836277"/>
                <a:ext cx="2076360" cy="59323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</p:grpSp>
        <p:grpSp>
          <p:nvGrpSpPr>
            <p:cNvPr id="72" name="Group 71"/>
            <p:cNvGrpSpPr/>
            <p:nvPr/>
          </p:nvGrpSpPr>
          <p:grpSpPr>
            <a:xfrm>
              <a:off x="4295895" y="3120809"/>
              <a:ext cx="622266" cy="1259735"/>
              <a:chOff x="4521234" y="3120809"/>
              <a:chExt cx="622266" cy="1259735"/>
            </a:xfrm>
          </p:grpSpPr>
          <p:cxnSp>
            <p:nvCxnSpPr>
              <p:cNvPr id="73" name="Straight Arrow Connector 72"/>
              <p:cNvCxnSpPr>
                <a:stCxn id="17" idx="2"/>
              </p:cNvCxnSpPr>
              <p:nvPr/>
            </p:nvCxnSpPr>
            <p:spPr bwMode="auto">
              <a:xfrm flipH="1">
                <a:off x="4724400" y="3429000"/>
                <a:ext cx="419100" cy="914400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74" name="TextBox 73"/>
              <p:cNvSpPr txBox="1"/>
              <p:nvPr/>
            </p:nvSpPr>
            <p:spPr>
              <a:xfrm rot="17781587">
                <a:off x="4108148" y="3533895"/>
                <a:ext cx="1259735" cy="4335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get(K14)</a:t>
                </a: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4767295" y="3440743"/>
              <a:ext cx="566705" cy="914400"/>
              <a:chOff x="4576795" y="3429000"/>
              <a:chExt cx="566705" cy="914400"/>
            </a:xfrm>
          </p:grpSpPr>
          <p:cxnSp>
            <p:nvCxnSpPr>
              <p:cNvPr id="76" name="Straight Arrow Connector 75"/>
              <p:cNvCxnSpPr/>
              <p:nvPr/>
            </p:nvCxnSpPr>
            <p:spPr bwMode="auto">
              <a:xfrm flipH="1">
                <a:off x="4724400" y="3429000"/>
                <a:ext cx="419100" cy="914400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triangle" w="med" len="med"/>
                <a:tailEnd type="none"/>
              </a:ln>
              <a:effectLst/>
            </p:spPr>
          </p:cxnSp>
          <p:sp>
            <p:nvSpPr>
              <p:cNvPr id="77" name="TextBox 76"/>
              <p:cNvSpPr txBox="1"/>
              <p:nvPr/>
            </p:nvSpPr>
            <p:spPr>
              <a:xfrm rot="17781587">
                <a:off x="4409206" y="3641020"/>
                <a:ext cx="768742" cy="4335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V14</a:t>
                </a:r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2193450" y="2938046"/>
              <a:ext cx="2664390" cy="458481"/>
              <a:chOff x="2212410" y="2667000"/>
              <a:chExt cx="2664390" cy="458481"/>
            </a:xfrm>
          </p:grpSpPr>
          <p:sp>
            <p:nvSpPr>
              <p:cNvPr id="79" name="TextBox 78"/>
              <p:cNvSpPr txBox="1"/>
              <p:nvPr/>
            </p:nvSpPr>
            <p:spPr>
              <a:xfrm>
                <a:off x="2212410" y="2667000"/>
                <a:ext cx="726963" cy="458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V14</a:t>
                </a:r>
              </a:p>
            </p:txBody>
          </p:sp>
          <p:cxnSp>
            <p:nvCxnSpPr>
              <p:cNvPr id="80" name="Straight Arrow Connector 79"/>
              <p:cNvCxnSpPr/>
              <p:nvPr/>
            </p:nvCxnSpPr>
            <p:spPr bwMode="auto">
              <a:xfrm>
                <a:off x="2800440" y="2836277"/>
                <a:ext cx="2076360" cy="59323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triangle" w="med" len="med"/>
                <a:tailEnd type="none"/>
              </a:ln>
              <a:effectLst/>
            </p:spPr>
          </p:cxnSp>
        </p:grpSp>
      </p:grpSp>
      <p:grpSp>
        <p:nvGrpSpPr>
          <p:cNvPr id="82" name="Group 81"/>
          <p:cNvGrpSpPr/>
          <p:nvPr/>
        </p:nvGrpSpPr>
        <p:grpSpPr>
          <a:xfrm>
            <a:off x="4876800" y="609600"/>
            <a:ext cx="3387806" cy="2555637"/>
            <a:chOff x="1219200" y="2209800"/>
            <a:chExt cx="6381681" cy="4188668"/>
          </a:xfrm>
        </p:grpSpPr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81200" y="5334000"/>
              <a:ext cx="685800" cy="685800"/>
            </a:xfrm>
            <a:prstGeom prst="rect">
              <a:avLst/>
            </a:prstGeom>
          </p:spPr>
        </p:pic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29000" y="5334000"/>
              <a:ext cx="685800" cy="685800"/>
            </a:xfrm>
            <a:prstGeom prst="rect">
              <a:avLst/>
            </a:prstGeom>
          </p:spPr>
        </p:pic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4400" y="5334000"/>
              <a:ext cx="685800" cy="685800"/>
            </a:xfrm>
            <a:prstGeom prst="rect">
              <a:avLst/>
            </a:prstGeom>
          </p:spPr>
        </p:pic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05600" y="5333206"/>
              <a:ext cx="685800" cy="685800"/>
            </a:xfrm>
            <a:prstGeom prst="rect">
              <a:avLst/>
            </a:prstGeom>
          </p:spPr>
        </p:pic>
        <p:grpSp>
          <p:nvGrpSpPr>
            <p:cNvPr id="87" name="Group 86"/>
            <p:cNvGrpSpPr/>
            <p:nvPr/>
          </p:nvGrpSpPr>
          <p:grpSpPr>
            <a:xfrm>
              <a:off x="12192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153" name="Rectangle 152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154" name="Straight Connector 153"/>
              <p:cNvCxnSpPr>
                <a:stCxn id="153" idx="0"/>
                <a:endCxn id="153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5" name="Straight Connector 154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6" name="Straight Connector 155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7" name="Straight Connector 156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8" name="Straight Connector 157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9" name="Straight Connector 158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sp>
          <p:nvSpPr>
            <p:cNvPr id="88" name="TextBox 87"/>
            <p:cNvSpPr txBox="1"/>
            <p:nvPr/>
          </p:nvSpPr>
          <p:spPr>
            <a:xfrm>
              <a:off x="5715000" y="5257006"/>
              <a:ext cx="589428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Helvetica"/>
                  <a:cs typeface="Helvetica"/>
                </a:rPr>
                <a:t>…</a:t>
              </a:r>
            </a:p>
          </p:txBody>
        </p:sp>
        <p:pic>
          <p:nvPicPr>
            <p:cNvPr id="89" name="Picture 8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00600" y="2743200"/>
              <a:ext cx="685800" cy="685800"/>
            </a:xfrm>
            <a:prstGeom prst="rect">
              <a:avLst/>
            </a:prstGeom>
          </p:spPr>
        </p:pic>
        <p:grpSp>
          <p:nvGrpSpPr>
            <p:cNvPr id="90" name="Group 89"/>
            <p:cNvGrpSpPr/>
            <p:nvPr/>
          </p:nvGrpSpPr>
          <p:grpSpPr>
            <a:xfrm>
              <a:off x="26670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146" name="Rectangle 145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147" name="Straight Connector 146"/>
              <p:cNvCxnSpPr>
                <a:stCxn id="146" idx="0"/>
                <a:endCxn id="146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8" name="Straight Connector 147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9" name="Straight Connector 148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0" name="Straight Connector 149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1" name="Straight Connector 150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2" name="Straight Connector 151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91" name="Group 90"/>
            <p:cNvGrpSpPr/>
            <p:nvPr/>
          </p:nvGrpSpPr>
          <p:grpSpPr>
            <a:xfrm>
              <a:off x="41148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139" name="Rectangle 13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140" name="Straight Connector 139"/>
              <p:cNvCxnSpPr>
                <a:stCxn id="139" idx="0"/>
                <a:endCxn id="13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1" name="Straight Connector 140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2" name="Straight Connector 141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3" name="Straight Connector 142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4" name="Straight Connector 143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5" name="Straight Connector 144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92" name="Group 91"/>
            <p:cNvGrpSpPr/>
            <p:nvPr/>
          </p:nvGrpSpPr>
          <p:grpSpPr>
            <a:xfrm>
              <a:off x="60960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132" name="Rectangle 131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133" name="Straight Connector 132"/>
              <p:cNvCxnSpPr>
                <a:stCxn id="132" idx="0"/>
                <a:endCxn id="132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34" name="Straight Connector 133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35" name="Straight Connector 134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36" name="Straight Connector 135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37" name="Straight Connector 136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38" name="Straight Connector 137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sp>
          <p:nvSpPr>
            <p:cNvPr id="93" name="TextBox 92"/>
            <p:cNvSpPr txBox="1"/>
            <p:nvPr/>
          </p:nvSpPr>
          <p:spPr>
            <a:xfrm>
              <a:off x="2080437" y="5955270"/>
              <a:ext cx="656661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N1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581399" y="5943601"/>
              <a:ext cx="656661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N2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904872" y="5943601"/>
              <a:ext cx="656661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N3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809871" y="5943601"/>
              <a:ext cx="791010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N50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3987210" y="4705886"/>
              <a:ext cx="1343082" cy="458436"/>
              <a:chOff x="3987210" y="4705886"/>
              <a:chExt cx="1343082" cy="458436"/>
            </a:xfrm>
          </p:grpSpPr>
          <p:sp>
            <p:nvSpPr>
              <p:cNvPr id="130" name="TextBox 129"/>
              <p:cNvSpPr txBox="1"/>
              <p:nvPr/>
            </p:nvSpPr>
            <p:spPr>
              <a:xfrm>
                <a:off x="3987210" y="4721127"/>
                <a:ext cx="777681" cy="4431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K14</a:t>
                </a: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4552611" y="4705886"/>
                <a:ext cx="777681" cy="443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V14</a:t>
                </a:r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5486400" y="2590800"/>
              <a:ext cx="1066800" cy="913606"/>
              <a:chOff x="1752600" y="3656806"/>
              <a:chExt cx="533400" cy="381794"/>
            </a:xfrm>
            <a:solidFill>
              <a:schemeClr val="bg1"/>
            </a:solidFill>
          </p:grpSpPr>
          <p:sp>
            <p:nvSpPr>
              <p:cNvPr id="123" name="Rectangle 122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124" name="Straight Connector 123"/>
              <p:cNvCxnSpPr>
                <a:stCxn id="123" idx="0"/>
                <a:endCxn id="123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26" name="Straight Connector 125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27" name="Straight Connector 126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28" name="Straight Connector 127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29" name="Straight Connector 128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105" name="Group 104"/>
            <p:cNvGrpSpPr/>
            <p:nvPr/>
          </p:nvGrpSpPr>
          <p:grpSpPr>
            <a:xfrm>
              <a:off x="5422604" y="2804160"/>
              <a:ext cx="1253859" cy="472440"/>
              <a:chOff x="5422604" y="2956560"/>
              <a:chExt cx="1253859" cy="472440"/>
            </a:xfrm>
          </p:grpSpPr>
          <p:sp>
            <p:nvSpPr>
              <p:cNvPr id="121" name="TextBox 120"/>
              <p:cNvSpPr txBox="1"/>
              <p:nvPr/>
            </p:nvSpPr>
            <p:spPr>
              <a:xfrm>
                <a:off x="5422604" y="2985803"/>
                <a:ext cx="777683" cy="443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latin typeface="Helvetica"/>
                    <a:cs typeface="Helvetica"/>
                  </a:rPr>
                  <a:t>K14</a:t>
                </a: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6019802" y="2956560"/>
                <a:ext cx="656661" cy="443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latin typeface="Helvetica"/>
                    <a:cs typeface="Helvetica"/>
                  </a:rPr>
                  <a:t>N3</a:t>
                </a:r>
              </a:p>
            </p:txBody>
          </p:sp>
        </p:grpSp>
        <p:sp>
          <p:nvSpPr>
            <p:cNvPr id="108" name="TextBox 107"/>
            <p:cNvSpPr txBox="1"/>
            <p:nvPr/>
          </p:nvSpPr>
          <p:spPr>
            <a:xfrm>
              <a:off x="4672475" y="2209800"/>
              <a:ext cx="2119638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Master/Directory</a:t>
              </a:r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1847760" y="2514600"/>
              <a:ext cx="3029040" cy="443197"/>
              <a:chOff x="1847760" y="2667000"/>
              <a:chExt cx="3029040" cy="443197"/>
            </a:xfrm>
          </p:grpSpPr>
          <p:sp>
            <p:nvSpPr>
              <p:cNvPr id="119" name="TextBox 118"/>
              <p:cNvSpPr txBox="1"/>
              <p:nvPr/>
            </p:nvSpPr>
            <p:spPr>
              <a:xfrm>
                <a:off x="1847760" y="2667000"/>
                <a:ext cx="1274384" cy="443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get(K14)</a:t>
                </a:r>
              </a:p>
            </p:txBody>
          </p:sp>
          <p:cxnSp>
            <p:nvCxnSpPr>
              <p:cNvPr id="120" name="Straight Arrow Connector 119"/>
              <p:cNvCxnSpPr/>
              <p:nvPr/>
            </p:nvCxnSpPr>
            <p:spPr bwMode="auto">
              <a:xfrm>
                <a:off x="2800440" y="2836277"/>
                <a:ext cx="2076360" cy="59323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</p:grpSp>
        <p:grpSp>
          <p:nvGrpSpPr>
            <p:cNvPr id="110" name="Group 109"/>
            <p:cNvGrpSpPr/>
            <p:nvPr/>
          </p:nvGrpSpPr>
          <p:grpSpPr>
            <a:xfrm>
              <a:off x="2895600" y="3276600"/>
              <a:ext cx="1981200" cy="1066800"/>
              <a:chOff x="2743200" y="3276600"/>
              <a:chExt cx="1981200" cy="1066800"/>
            </a:xfrm>
          </p:grpSpPr>
          <p:cxnSp>
            <p:nvCxnSpPr>
              <p:cNvPr id="117" name="Straight Arrow Connector 116"/>
              <p:cNvCxnSpPr/>
              <p:nvPr/>
            </p:nvCxnSpPr>
            <p:spPr bwMode="auto">
              <a:xfrm>
                <a:off x="2743200" y="3276600"/>
                <a:ext cx="1981200" cy="1066800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18" name="TextBox 117"/>
              <p:cNvSpPr txBox="1"/>
              <p:nvPr/>
            </p:nvSpPr>
            <p:spPr>
              <a:xfrm rot="1883155">
                <a:off x="3142302" y="3414127"/>
                <a:ext cx="1274384" cy="4431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get(K14)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2193450" y="3090446"/>
              <a:ext cx="2264250" cy="1264697"/>
              <a:chOff x="2002950" y="3078703"/>
              <a:chExt cx="2264250" cy="1264697"/>
            </a:xfrm>
          </p:grpSpPr>
          <p:cxnSp>
            <p:nvCxnSpPr>
              <p:cNvPr id="115" name="Straight Arrow Connector 114"/>
              <p:cNvCxnSpPr/>
              <p:nvPr/>
            </p:nvCxnSpPr>
            <p:spPr bwMode="auto">
              <a:xfrm>
                <a:off x="2552700" y="3417257"/>
                <a:ext cx="1714500" cy="926143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triangle" w="med" len="med"/>
                <a:tailEnd type="none"/>
              </a:ln>
              <a:effectLst/>
            </p:spPr>
          </p:cxnSp>
          <p:sp>
            <p:nvSpPr>
              <p:cNvPr id="116" name="TextBox 115"/>
              <p:cNvSpPr txBox="1"/>
              <p:nvPr/>
            </p:nvSpPr>
            <p:spPr>
              <a:xfrm>
                <a:off x="2002950" y="3078703"/>
                <a:ext cx="777681" cy="4431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V14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2296243" y="2785646"/>
              <a:ext cx="2561597" cy="443197"/>
              <a:chOff x="2315203" y="2667000"/>
              <a:chExt cx="2561597" cy="443197"/>
            </a:xfrm>
          </p:grpSpPr>
          <p:sp>
            <p:nvSpPr>
              <p:cNvPr id="113" name="TextBox 112"/>
              <p:cNvSpPr txBox="1"/>
              <p:nvPr/>
            </p:nvSpPr>
            <p:spPr>
              <a:xfrm>
                <a:off x="2315203" y="2667000"/>
                <a:ext cx="656661" cy="443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N3</a:t>
                </a:r>
              </a:p>
            </p:txBody>
          </p:sp>
          <p:cxnSp>
            <p:nvCxnSpPr>
              <p:cNvPr id="114" name="Straight Arrow Connector 113"/>
              <p:cNvCxnSpPr/>
              <p:nvPr/>
            </p:nvCxnSpPr>
            <p:spPr bwMode="auto">
              <a:xfrm>
                <a:off x="2800440" y="2836277"/>
                <a:ext cx="2076360" cy="59323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triangle" w="med" len="med"/>
                <a:tailEnd type="none"/>
              </a:ln>
              <a:effectLst/>
            </p:spPr>
          </p:cxnSp>
        </p:grpSp>
      </p:grpSp>
      <p:sp>
        <p:nvSpPr>
          <p:cNvPr id="160" name="TextBox 159"/>
          <p:cNvSpPr txBox="1"/>
          <p:nvPr/>
        </p:nvSpPr>
        <p:spPr>
          <a:xfrm>
            <a:off x="457200" y="1504890"/>
            <a:ext cx="1326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Recursive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4876800" y="1600200"/>
            <a:ext cx="109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Iterative</a:t>
            </a:r>
          </a:p>
        </p:txBody>
      </p:sp>
    </p:spTree>
    <p:extLst>
      <p:ext uri="{BB962C8B-B14F-4D97-AF65-F5344CB8AC3E}">
        <p14:creationId xmlns:p14="http://schemas.microsoft.com/office/powerpoint/2010/main" val="41121571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05800" cy="1295400"/>
          </a:xfrm>
        </p:spPr>
        <p:txBody>
          <a:bodyPr/>
          <a:lstStyle/>
          <a:p>
            <a:r>
              <a:rPr lang="en-US" dirty="0" smtClean="0"/>
              <a:t>Replicate value on several nodes</a:t>
            </a:r>
          </a:p>
          <a:p>
            <a:r>
              <a:rPr lang="en-US" dirty="0" smtClean="0"/>
              <a:t>Usually, place replicas on different racks in a datacenter</a:t>
            </a:r>
            <a:r>
              <a:rPr lang="en-US" dirty="0"/>
              <a:t> </a:t>
            </a:r>
            <a:r>
              <a:rPr lang="en-US" dirty="0" smtClean="0"/>
              <a:t>to guard against rack failures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2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099204" cy="338554"/>
            <a:chOff x="4114800" y="4766846"/>
            <a:chExt cx="1099204" cy="338554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2954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 bwMode="auto">
            <a:xfrm rot="16200000" flipH="1">
              <a:off x="1780941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7094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709446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</a:t>
            </a:r>
            <a:r>
              <a:rPr lang="en-US" sz="1600" b="0" dirty="0">
                <a:latin typeface="Helvetica"/>
                <a:cs typeface="Helvetica"/>
              </a:rPr>
              <a:t>2</a:t>
            </a:r>
            <a:endParaRPr lang="en-US" sz="1600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95600"/>
            <a:ext cx="1299655" cy="338554"/>
            <a:chOff x="5486400" y="3048000"/>
            <a:chExt cx="1299655" cy="338554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48000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48000"/>
              <a:ext cx="7662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N1,N3 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42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42846"/>
            <a:ext cx="56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759292" y="2209800"/>
            <a:ext cx="1877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292462" y="2590800"/>
            <a:ext cx="3581400" cy="338554"/>
            <a:chOff x="1292462" y="2667000"/>
            <a:chExt cx="3581400" cy="338554"/>
          </a:xfrm>
        </p:grpSpPr>
        <p:sp>
          <p:nvSpPr>
            <p:cNvPr id="94" name="TextBox 93"/>
            <p:cNvSpPr txBox="1"/>
            <p:nvPr/>
          </p:nvSpPr>
          <p:spPr>
            <a:xfrm>
              <a:off x="1292462" y="2667000"/>
              <a:ext cx="14507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  <p:cxnSp>
          <p:nvCxnSpPr>
            <p:cNvPr id="95" name="Straight Arrow Connector 94"/>
            <p:cNvCxnSpPr>
              <a:stCxn id="94" idx="3"/>
            </p:cNvCxnSpPr>
            <p:nvPr/>
          </p:nvCxnSpPr>
          <p:spPr bwMode="auto">
            <a:xfrm>
              <a:off x="2743200" y="2836277"/>
              <a:ext cx="2130662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2514600" y="3352800"/>
            <a:ext cx="2209800" cy="990600"/>
            <a:chOff x="2514600" y="3352800"/>
            <a:chExt cx="2209800" cy="990600"/>
          </a:xfrm>
        </p:grpSpPr>
        <p:cxnSp>
          <p:nvCxnSpPr>
            <p:cNvPr id="99" name="Straight Arrow Connector 98"/>
            <p:cNvCxnSpPr/>
            <p:nvPr/>
          </p:nvCxnSpPr>
          <p:spPr bwMode="auto">
            <a:xfrm>
              <a:off x="2514600" y="3352800"/>
              <a:ext cx="2209800" cy="990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529368">
              <a:off x="2800987" y="3556763"/>
              <a:ext cx="18270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V14), N1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1905000" y="2861846"/>
            <a:ext cx="2895600" cy="338554"/>
            <a:chOff x="1902062" y="2667000"/>
            <a:chExt cx="2895600" cy="338554"/>
          </a:xfrm>
        </p:grpSpPr>
        <p:sp>
          <p:nvSpPr>
            <p:cNvPr id="97" name="TextBox 96"/>
            <p:cNvSpPr txBox="1"/>
            <p:nvPr/>
          </p:nvSpPr>
          <p:spPr>
            <a:xfrm>
              <a:off x="1902062" y="2667000"/>
              <a:ext cx="823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N1, N3</a:t>
              </a:r>
            </a:p>
          </p:txBody>
        </p:sp>
        <p:cxnSp>
          <p:nvCxnSpPr>
            <p:cNvPr id="98" name="Straight Arrow Connector 97"/>
            <p:cNvCxnSpPr>
              <a:stCxn id="97" idx="3"/>
              <a:endCxn id="44" idx="1"/>
            </p:cNvCxnSpPr>
            <p:nvPr/>
          </p:nvCxnSpPr>
          <p:spPr bwMode="auto">
            <a:xfrm>
              <a:off x="2725324" y="2836277"/>
              <a:ext cx="2072338" cy="54977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</p:grpSp>
      <p:grpSp>
        <p:nvGrpSpPr>
          <p:cNvPr id="100" name="Group 99"/>
          <p:cNvGrpSpPr/>
          <p:nvPr/>
        </p:nvGrpSpPr>
        <p:grpSpPr>
          <a:xfrm>
            <a:off x="1219200" y="4766846"/>
            <a:ext cx="1099204" cy="338554"/>
            <a:chOff x="4114800" y="4766846"/>
            <a:chExt cx="1099204" cy="338554"/>
          </a:xfrm>
        </p:grpSpPr>
        <p:sp>
          <p:nvSpPr>
            <p:cNvPr id="101" name="TextBox 100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12900" y="3657600"/>
            <a:ext cx="2654300" cy="723900"/>
            <a:chOff x="1612900" y="3657600"/>
            <a:chExt cx="2654300" cy="723900"/>
          </a:xfrm>
        </p:grpSpPr>
        <p:sp>
          <p:nvSpPr>
            <p:cNvPr id="8" name="Freeform 7"/>
            <p:cNvSpPr/>
            <p:nvPr/>
          </p:nvSpPr>
          <p:spPr>
            <a:xfrm>
              <a:off x="1612900" y="4000483"/>
              <a:ext cx="2654300" cy="381017"/>
            </a:xfrm>
            <a:custGeom>
              <a:avLst/>
              <a:gdLst>
                <a:gd name="connsiteX0" fmla="*/ 2654300 w 2654300"/>
                <a:gd name="connsiteY0" fmla="*/ 368317 h 381017"/>
                <a:gd name="connsiteX1" fmla="*/ 1295400 w 2654300"/>
                <a:gd name="connsiteY1" fmla="*/ 17 h 381017"/>
                <a:gd name="connsiteX2" fmla="*/ 0 w 2654300"/>
                <a:gd name="connsiteY2" fmla="*/ 381017 h 381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4300" h="381017">
                  <a:moveTo>
                    <a:pt x="2654300" y="368317"/>
                  </a:moveTo>
                  <a:cubicBezTo>
                    <a:pt x="2196041" y="183108"/>
                    <a:pt x="1737783" y="-2100"/>
                    <a:pt x="1295400" y="17"/>
                  </a:cubicBezTo>
                  <a:cubicBezTo>
                    <a:pt x="853017" y="2134"/>
                    <a:pt x="0" y="381017"/>
                    <a:pt x="0" y="381017"/>
                  </a:cubicBezTo>
                </a:path>
              </a:pathLst>
            </a:custGeom>
            <a:ln>
              <a:solidFill>
                <a:srgbClr val="FF0000"/>
              </a:solidFill>
              <a:prstDash val="dash"/>
              <a:headEnd type="none"/>
              <a:tailEnd type="triangle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054462" y="3657600"/>
              <a:ext cx="14507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68071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05800" cy="1295400"/>
          </a:xfrm>
        </p:spPr>
        <p:txBody>
          <a:bodyPr/>
          <a:lstStyle/>
          <a:p>
            <a:r>
              <a:rPr lang="en-US" dirty="0" smtClean="0"/>
              <a:t>Again, we can have </a:t>
            </a:r>
          </a:p>
          <a:p>
            <a:pPr lvl="1"/>
            <a:r>
              <a:rPr lang="en-US" b="1" dirty="0"/>
              <a:t>R</a:t>
            </a:r>
            <a:r>
              <a:rPr lang="en-US" b="1" dirty="0" smtClean="0"/>
              <a:t>ecursive</a:t>
            </a:r>
            <a:r>
              <a:rPr lang="en-US" dirty="0" smtClean="0"/>
              <a:t> replication (previous slide)</a:t>
            </a:r>
          </a:p>
          <a:p>
            <a:pPr lvl="1"/>
            <a:r>
              <a:rPr lang="en-US" b="1" dirty="0" smtClean="0"/>
              <a:t>Iterative </a:t>
            </a:r>
            <a:r>
              <a:rPr lang="en-US" dirty="0" smtClean="0"/>
              <a:t>replication (this slide)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2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099204" cy="338554"/>
            <a:chOff x="4114800" y="4766846"/>
            <a:chExt cx="1099204" cy="338554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2954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 bwMode="auto">
            <a:xfrm rot="16200000" flipH="1">
              <a:off x="1780941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7094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709446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</a:t>
            </a:r>
            <a:r>
              <a:rPr lang="en-US" sz="1600" b="0" dirty="0">
                <a:latin typeface="Helvetica"/>
                <a:cs typeface="Helvetica"/>
              </a:rPr>
              <a:t>2</a:t>
            </a:r>
            <a:endParaRPr lang="en-US" sz="1600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95600"/>
            <a:ext cx="1299655" cy="338554"/>
            <a:chOff x="5486400" y="3048000"/>
            <a:chExt cx="1299655" cy="338554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48000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48000"/>
              <a:ext cx="7662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N1,N3 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42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42846"/>
            <a:ext cx="56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759292" y="2209800"/>
            <a:ext cx="1877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292462" y="2590800"/>
            <a:ext cx="3581400" cy="338554"/>
            <a:chOff x="1292462" y="2667000"/>
            <a:chExt cx="3581400" cy="338554"/>
          </a:xfrm>
        </p:grpSpPr>
        <p:sp>
          <p:nvSpPr>
            <p:cNvPr id="94" name="TextBox 93"/>
            <p:cNvSpPr txBox="1"/>
            <p:nvPr/>
          </p:nvSpPr>
          <p:spPr>
            <a:xfrm>
              <a:off x="1292462" y="2667000"/>
              <a:ext cx="14507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  <p:cxnSp>
          <p:nvCxnSpPr>
            <p:cNvPr id="95" name="Straight Arrow Connector 94"/>
            <p:cNvCxnSpPr>
              <a:stCxn id="94" idx="3"/>
            </p:cNvCxnSpPr>
            <p:nvPr/>
          </p:nvCxnSpPr>
          <p:spPr bwMode="auto">
            <a:xfrm>
              <a:off x="2743200" y="2836277"/>
              <a:ext cx="2130662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2514600" y="3352800"/>
            <a:ext cx="2209800" cy="990600"/>
            <a:chOff x="2514600" y="3352800"/>
            <a:chExt cx="2209800" cy="990600"/>
          </a:xfrm>
        </p:grpSpPr>
        <p:cxnSp>
          <p:nvCxnSpPr>
            <p:cNvPr id="99" name="Straight Arrow Connector 98"/>
            <p:cNvCxnSpPr/>
            <p:nvPr/>
          </p:nvCxnSpPr>
          <p:spPr bwMode="auto">
            <a:xfrm>
              <a:off x="2514600" y="3352800"/>
              <a:ext cx="2209800" cy="990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529368">
              <a:off x="2960636" y="3556763"/>
              <a:ext cx="15077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1905000" y="2861846"/>
            <a:ext cx="2895600" cy="338554"/>
            <a:chOff x="1902062" y="2667000"/>
            <a:chExt cx="2895600" cy="338554"/>
          </a:xfrm>
        </p:grpSpPr>
        <p:sp>
          <p:nvSpPr>
            <p:cNvPr id="97" name="TextBox 96"/>
            <p:cNvSpPr txBox="1"/>
            <p:nvPr/>
          </p:nvSpPr>
          <p:spPr>
            <a:xfrm>
              <a:off x="1902062" y="2667000"/>
              <a:ext cx="823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N1, N3</a:t>
              </a:r>
            </a:p>
          </p:txBody>
        </p:sp>
        <p:cxnSp>
          <p:nvCxnSpPr>
            <p:cNvPr id="98" name="Straight Arrow Connector 97"/>
            <p:cNvCxnSpPr>
              <a:stCxn id="97" idx="3"/>
              <a:endCxn id="44" idx="1"/>
            </p:cNvCxnSpPr>
            <p:nvPr/>
          </p:nvCxnSpPr>
          <p:spPr bwMode="auto">
            <a:xfrm>
              <a:off x="2725324" y="2836277"/>
              <a:ext cx="2072338" cy="54977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</p:grpSp>
      <p:grpSp>
        <p:nvGrpSpPr>
          <p:cNvPr id="100" name="Group 99"/>
          <p:cNvGrpSpPr/>
          <p:nvPr/>
        </p:nvGrpSpPr>
        <p:grpSpPr>
          <a:xfrm>
            <a:off x="1219200" y="4766846"/>
            <a:ext cx="1099204" cy="338554"/>
            <a:chOff x="4114800" y="4766846"/>
            <a:chExt cx="1099204" cy="338554"/>
          </a:xfrm>
        </p:grpSpPr>
        <p:sp>
          <p:nvSpPr>
            <p:cNvPr id="101" name="TextBox 100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586786" y="2992557"/>
            <a:ext cx="546814" cy="1507744"/>
            <a:chOff x="1967786" y="2992557"/>
            <a:chExt cx="546814" cy="1507744"/>
          </a:xfrm>
        </p:grpSpPr>
        <p:cxnSp>
          <p:nvCxnSpPr>
            <p:cNvPr id="106" name="Straight Arrow Connector 105"/>
            <p:cNvCxnSpPr/>
            <p:nvPr/>
          </p:nvCxnSpPr>
          <p:spPr bwMode="auto">
            <a:xfrm flipH="1">
              <a:off x="1981200" y="3352800"/>
              <a:ext cx="533400" cy="990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07" name="TextBox 106"/>
            <p:cNvSpPr txBox="1"/>
            <p:nvPr/>
          </p:nvSpPr>
          <p:spPr>
            <a:xfrm rot="18038937">
              <a:off x="1383191" y="3577152"/>
              <a:ext cx="15077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12070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05800" cy="1295400"/>
          </a:xfrm>
        </p:spPr>
        <p:txBody>
          <a:bodyPr/>
          <a:lstStyle/>
          <a:p>
            <a:r>
              <a:rPr lang="en-US" dirty="0" smtClean="0"/>
              <a:t>Or we can use </a:t>
            </a:r>
            <a:r>
              <a:rPr lang="en-US" b="1" dirty="0" smtClean="0"/>
              <a:t>recursive</a:t>
            </a:r>
            <a:r>
              <a:rPr lang="en-US" dirty="0" smtClean="0"/>
              <a:t> query and </a:t>
            </a:r>
            <a:r>
              <a:rPr lang="en-US" b="1" dirty="0" smtClean="0"/>
              <a:t>iterative </a:t>
            </a:r>
            <a:r>
              <a:rPr lang="en-US" dirty="0" smtClean="0"/>
              <a:t>replication…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2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099204" cy="338554"/>
            <a:chOff x="4114800" y="4766846"/>
            <a:chExt cx="1099204" cy="338554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2954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 bwMode="auto">
            <a:xfrm rot="16200000" flipH="1">
              <a:off x="1780941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7094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709446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</a:t>
            </a:r>
            <a:r>
              <a:rPr lang="en-US" sz="1600" b="0" dirty="0">
                <a:latin typeface="Helvetica"/>
                <a:cs typeface="Helvetica"/>
              </a:rPr>
              <a:t>2</a:t>
            </a:r>
            <a:endParaRPr lang="en-US" sz="1600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95600"/>
            <a:ext cx="1299655" cy="338554"/>
            <a:chOff x="5486400" y="3048000"/>
            <a:chExt cx="1299655" cy="338554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48000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48000"/>
              <a:ext cx="7662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N1,N3 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42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42846"/>
            <a:ext cx="56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759292" y="2209800"/>
            <a:ext cx="1877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292462" y="2590800"/>
            <a:ext cx="3581400" cy="338554"/>
            <a:chOff x="1292462" y="2667000"/>
            <a:chExt cx="3581400" cy="338554"/>
          </a:xfrm>
        </p:grpSpPr>
        <p:sp>
          <p:nvSpPr>
            <p:cNvPr id="94" name="TextBox 93"/>
            <p:cNvSpPr txBox="1"/>
            <p:nvPr/>
          </p:nvSpPr>
          <p:spPr>
            <a:xfrm>
              <a:off x="1292462" y="2667000"/>
              <a:ext cx="14507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  <p:cxnSp>
          <p:nvCxnSpPr>
            <p:cNvPr id="95" name="Straight Arrow Connector 94"/>
            <p:cNvCxnSpPr>
              <a:stCxn id="94" idx="3"/>
            </p:cNvCxnSpPr>
            <p:nvPr/>
          </p:nvCxnSpPr>
          <p:spPr bwMode="auto">
            <a:xfrm>
              <a:off x="2743200" y="2836277"/>
              <a:ext cx="2130662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4505108" y="3657600"/>
            <a:ext cx="1507744" cy="685800"/>
            <a:chOff x="4505108" y="3657600"/>
            <a:chExt cx="1507744" cy="685800"/>
          </a:xfrm>
        </p:grpSpPr>
        <p:cxnSp>
          <p:nvCxnSpPr>
            <p:cNvPr id="99" name="Straight Arrow Connector 98"/>
            <p:cNvCxnSpPr/>
            <p:nvPr/>
          </p:nvCxnSpPr>
          <p:spPr bwMode="auto">
            <a:xfrm flipH="1">
              <a:off x="4724400" y="3657600"/>
              <a:ext cx="1219200" cy="6858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9942600">
              <a:off x="4505108" y="3674603"/>
              <a:ext cx="15077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219200" y="4766846"/>
            <a:ext cx="1099204" cy="338554"/>
            <a:chOff x="4114800" y="4766846"/>
            <a:chExt cx="1099204" cy="338554"/>
          </a:xfrm>
        </p:grpSpPr>
        <p:sp>
          <p:nvSpPr>
            <p:cNvPr id="101" name="TextBox 100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600200" y="3505200"/>
            <a:ext cx="3733800" cy="838200"/>
            <a:chOff x="1981200" y="3505200"/>
            <a:chExt cx="3733800" cy="838200"/>
          </a:xfrm>
        </p:grpSpPr>
        <p:cxnSp>
          <p:nvCxnSpPr>
            <p:cNvPr id="106" name="Straight Arrow Connector 105"/>
            <p:cNvCxnSpPr/>
            <p:nvPr/>
          </p:nvCxnSpPr>
          <p:spPr bwMode="auto">
            <a:xfrm flipH="1">
              <a:off x="1981200" y="3505200"/>
              <a:ext cx="3733800" cy="8382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07" name="TextBox 106"/>
            <p:cNvSpPr txBox="1"/>
            <p:nvPr/>
          </p:nvSpPr>
          <p:spPr>
            <a:xfrm rot="20794730">
              <a:off x="2894348" y="3577152"/>
              <a:ext cx="15077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23716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Storage: use more nodes</a:t>
            </a:r>
          </a:p>
          <a:p>
            <a:endParaRPr lang="en-US" dirty="0" smtClean="0"/>
          </a:p>
          <a:p>
            <a:r>
              <a:rPr lang="en-US" dirty="0" smtClean="0"/>
              <a:t>Number of requests: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serve requests from all nodes on which a value is stored in parallel</a:t>
            </a:r>
          </a:p>
          <a:p>
            <a:pPr lvl="1"/>
            <a:r>
              <a:rPr lang="en-US" dirty="0" smtClean="0"/>
              <a:t>Master can replicate a popular value on more nodes</a:t>
            </a:r>
          </a:p>
          <a:p>
            <a:pPr lvl="1"/>
            <a:endParaRPr lang="en-US" dirty="0"/>
          </a:p>
          <a:p>
            <a:r>
              <a:rPr lang="en-US" dirty="0" smtClean="0"/>
              <a:t>Master/directory scalability:</a:t>
            </a:r>
          </a:p>
          <a:p>
            <a:pPr lvl="1"/>
            <a:r>
              <a:rPr lang="en-US" dirty="0" smtClean="0"/>
              <a:t>Replicate it</a:t>
            </a:r>
          </a:p>
          <a:p>
            <a:pPr lvl="1"/>
            <a:r>
              <a:rPr lang="en-US" dirty="0" smtClean="0"/>
              <a:t>Partition it, so different keys are served by different masters/directories</a:t>
            </a:r>
          </a:p>
          <a:p>
            <a:pPr lvl="2"/>
            <a:r>
              <a:rPr lang="en-US" dirty="0" smtClean="0"/>
              <a:t>How do you partition? </a:t>
            </a:r>
          </a:p>
        </p:txBody>
      </p:sp>
    </p:spTree>
    <p:extLst>
      <p:ext uri="{BB962C8B-B14F-4D97-AF65-F5344CB8AC3E}">
        <p14:creationId xmlns:p14="http://schemas.microsoft.com/office/powerpoint/2010/main" val="39165390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533400"/>
          </a:xfrm>
        </p:spPr>
        <p:txBody>
          <a:bodyPr/>
          <a:lstStyle/>
          <a:p>
            <a:r>
              <a:rPr lang="en-US" dirty="0" smtClean="0"/>
              <a:t>Scalability: Load 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Directory keeps track of the storage availability at each node</a:t>
            </a:r>
          </a:p>
          <a:p>
            <a:pPr lvl="1"/>
            <a:r>
              <a:rPr lang="en-US" dirty="0" smtClean="0"/>
              <a:t>Preferentially insert new values on nodes with more storage available</a:t>
            </a:r>
          </a:p>
          <a:p>
            <a:pPr lvl="1"/>
            <a:endParaRPr lang="en-US" dirty="0"/>
          </a:p>
          <a:p>
            <a:r>
              <a:rPr lang="en-US" dirty="0" smtClean="0"/>
              <a:t>What happens when a new node is added?</a:t>
            </a:r>
          </a:p>
          <a:p>
            <a:pPr lvl="1"/>
            <a:r>
              <a:rPr lang="en-US" dirty="0" smtClean="0"/>
              <a:t>Cannot insert only new values on new node. Why?</a:t>
            </a:r>
          </a:p>
          <a:p>
            <a:pPr lvl="1"/>
            <a:r>
              <a:rPr lang="en-US" dirty="0" smtClean="0"/>
              <a:t>Move values from the heavy loaded nodes to the new node</a:t>
            </a:r>
          </a:p>
          <a:p>
            <a:pPr lvl="1"/>
            <a:endParaRPr lang="en-US" dirty="0"/>
          </a:p>
          <a:p>
            <a:r>
              <a:rPr lang="en-US" dirty="0" smtClean="0"/>
              <a:t>What happens when a node fails?</a:t>
            </a:r>
          </a:p>
          <a:p>
            <a:pPr lvl="1"/>
            <a:r>
              <a:rPr lang="en-US" dirty="0" smtClean="0"/>
              <a:t>Need to replicate values from fail node to other nodes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58488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533400"/>
          </a:xfrm>
        </p:spPr>
        <p:txBody>
          <a:bodyPr/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Need to make sure that a value is replicated correctly</a:t>
            </a:r>
          </a:p>
          <a:p>
            <a:endParaRPr lang="en-US" dirty="0"/>
          </a:p>
          <a:p>
            <a:r>
              <a:rPr lang="en-US" dirty="0" smtClean="0"/>
              <a:t>How do you know a value has been replicated on every node? </a:t>
            </a:r>
          </a:p>
          <a:p>
            <a:pPr lvl="1"/>
            <a:r>
              <a:rPr lang="en-US" dirty="0" smtClean="0"/>
              <a:t>Wait for acknowledgements from every node</a:t>
            </a:r>
          </a:p>
          <a:p>
            <a:endParaRPr lang="en-US" dirty="0" smtClean="0"/>
          </a:p>
          <a:p>
            <a:r>
              <a:rPr lang="en-US" dirty="0" smtClean="0"/>
              <a:t>What happens if a node fails during replication?</a:t>
            </a:r>
          </a:p>
          <a:p>
            <a:pPr lvl="1"/>
            <a:r>
              <a:rPr lang="en-US" dirty="0" smtClean="0"/>
              <a:t>Pick another node and try again</a:t>
            </a:r>
          </a:p>
          <a:p>
            <a:pPr lvl="1"/>
            <a:endParaRPr lang="en-US" dirty="0"/>
          </a:p>
          <a:p>
            <a:r>
              <a:rPr lang="en-US" dirty="0" smtClean="0"/>
              <a:t>What happens if a node is slow?</a:t>
            </a:r>
          </a:p>
          <a:p>
            <a:pPr lvl="1"/>
            <a:r>
              <a:rPr lang="en-US" dirty="0" smtClean="0"/>
              <a:t>Slow down the entire put()? Pick another node?</a:t>
            </a:r>
          </a:p>
          <a:p>
            <a:pPr lvl="1"/>
            <a:endParaRPr lang="en-US" dirty="0"/>
          </a:p>
          <a:p>
            <a:r>
              <a:rPr lang="en-US" dirty="0" smtClean="0"/>
              <a:t>In general, with multiple replicas</a:t>
            </a:r>
          </a:p>
          <a:p>
            <a:pPr lvl="1"/>
            <a:r>
              <a:rPr lang="en-US" dirty="0" smtClean="0"/>
              <a:t>Slow puts and fast gets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36498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Who am I?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Ion Stoica</a:t>
            </a:r>
          </a:p>
          <a:p>
            <a:pPr lvl="1"/>
            <a:r>
              <a:rPr lang="en-US" dirty="0">
                <a:latin typeface="Helvetica" charset="0"/>
                <a:ea typeface="ＭＳ Ｐゴシック" charset="0"/>
              </a:rPr>
              <a:t>E-mail: </a:t>
            </a:r>
            <a:r>
              <a:rPr lang="en-US" dirty="0" err="1">
                <a:latin typeface="Helvetica" charset="0"/>
                <a:ea typeface="ＭＳ Ｐゴシック" charset="0"/>
              </a:rPr>
              <a:t>istoica@cs.berkeley.edu</a:t>
            </a:r>
            <a:endParaRPr lang="en-US" dirty="0">
              <a:latin typeface="Helvetica" charset="0"/>
              <a:ea typeface="ＭＳ Ｐゴシック" charset="0"/>
            </a:endParaRPr>
          </a:p>
          <a:p>
            <a:pPr lvl="1" eaLnBrk="1" hangingPunct="1"/>
            <a:r>
              <a:rPr lang="en-US" dirty="0">
                <a:latin typeface="Helvetica" charset="0"/>
                <a:ea typeface="ＭＳ Ｐゴシック" charset="0"/>
              </a:rPr>
              <a:t>Web: </a:t>
            </a:r>
            <a:r>
              <a:rPr lang="en-US" dirty="0">
                <a:latin typeface="Helvetica" charset="0"/>
                <a:ea typeface="ＭＳ Ｐゴシック" charset="0"/>
                <a:hlinkClick r:id="rId2"/>
              </a:rPr>
              <a:t>http://www.cs.berkeley.edu/~istoica/</a:t>
            </a:r>
            <a:endParaRPr lang="en-US" dirty="0">
              <a:latin typeface="Helvetica" charset="0"/>
              <a:ea typeface="ＭＳ Ｐゴシック" charset="0"/>
            </a:endParaRPr>
          </a:p>
          <a:p>
            <a:pPr>
              <a:buFontTx/>
              <a:buNone/>
            </a:pP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Research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focus</a:t>
            </a:r>
            <a:endParaRPr lang="en-US" dirty="0" smtClean="0">
              <a:latin typeface="Helvetica" charset="0"/>
              <a:ea typeface="ＭＳ Ｐゴシック" charset="0"/>
            </a:endParaRPr>
          </a:p>
          <a:p>
            <a:pPr lvl="1"/>
            <a:r>
              <a:rPr lang="en-US" dirty="0" smtClean="0">
                <a:latin typeface="Helvetica" charset="0"/>
                <a:ea typeface="ＭＳ Ｐゴシック" charset="0"/>
              </a:rPr>
              <a:t>Cloud </a:t>
            </a:r>
            <a:r>
              <a:rPr lang="en-US" dirty="0">
                <a:latin typeface="Helvetica" charset="0"/>
                <a:ea typeface="ＭＳ Ｐゴシック" charset="0"/>
              </a:rPr>
              <a:t>computing (</a:t>
            </a:r>
            <a:r>
              <a:rPr lang="en-US" dirty="0" err="1">
                <a:latin typeface="Helvetica" charset="0"/>
                <a:ea typeface="ＭＳ Ｐゴシック" charset="0"/>
              </a:rPr>
              <a:t>Mesos</a:t>
            </a:r>
            <a:r>
              <a:rPr lang="en-US" dirty="0">
                <a:latin typeface="Helvetica" charset="0"/>
                <a:ea typeface="ＭＳ Ｐゴシック" charset="0"/>
              </a:rPr>
              <a:t>, Spark, Tachyon)</a:t>
            </a:r>
            <a:endParaRPr lang="en-US" dirty="0" smtClean="0">
              <a:latin typeface="Helvetica" charset="0"/>
              <a:ea typeface="ＭＳ Ｐゴシック" charset="0"/>
            </a:endParaRPr>
          </a:p>
          <a:p>
            <a:pPr lvl="2"/>
            <a:r>
              <a:rPr lang="en-US" dirty="0" smtClean="0">
                <a:latin typeface="Helvetica" charset="0"/>
                <a:ea typeface="ＭＳ Ｐゴシック" charset="0"/>
              </a:rPr>
              <a:t>Co-director of </a:t>
            </a:r>
            <a:r>
              <a:rPr lang="en-US" dirty="0" err="1" smtClean="0">
                <a:latin typeface="Helvetica" charset="0"/>
                <a:ea typeface="ＭＳ Ｐゴシック" charset="0"/>
              </a:rPr>
              <a:t>AMPLab</a:t>
            </a:r>
            <a:endParaRPr lang="en-US" dirty="0" smtClean="0">
              <a:latin typeface="Helvetica" charset="0"/>
              <a:ea typeface="ＭＳ Ｐゴシック" charset="0"/>
            </a:endParaRPr>
          </a:p>
          <a:p>
            <a:pPr lvl="1"/>
            <a:r>
              <a:rPr lang="en-US" dirty="0" smtClean="0">
                <a:latin typeface="Helvetica" charset="0"/>
                <a:ea typeface="ＭＳ Ｐゴシック" charset="0"/>
              </a:rPr>
              <a:t>Past work</a:t>
            </a:r>
            <a:endParaRPr lang="en-US" dirty="0">
              <a:latin typeface="Helvetica" charset="0"/>
              <a:ea typeface="ＭＳ Ｐゴシック" charset="0"/>
            </a:endParaRPr>
          </a:p>
          <a:p>
            <a:pPr lvl="2"/>
            <a:r>
              <a:rPr lang="en-US" dirty="0">
                <a:latin typeface="Helvetica" charset="0"/>
                <a:ea typeface="ＭＳ Ｐゴシック" charset="0"/>
              </a:rPr>
              <a:t>Network architectures (i3, Declarative Networks, …)</a:t>
            </a:r>
          </a:p>
          <a:p>
            <a:pPr lvl="2"/>
            <a:r>
              <a:rPr lang="en-US" dirty="0">
                <a:latin typeface="Helvetica" charset="0"/>
                <a:ea typeface="ＭＳ Ｐゴシック" charset="0"/>
              </a:rPr>
              <a:t>P2P (Chord, </a:t>
            </a:r>
            <a:r>
              <a:rPr lang="en-US" dirty="0" err="1">
                <a:latin typeface="Helvetica" charset="0"/>
                <a:ea typeface="ＭＳ Ｐゴシック" charset="0"/>
              </a:rPr>
              <a:t>OpenDHT</a:t>
            </a:r>
            <a:r>
              <a:rPr lang="en-US" dirty="0">
                <a:latin typeface="Helvetica" charset="0"/>
                <a:ea typeface="ＭＳ Ｐゴシック" charset="0"/>
              </a:rPr>
              <a:t>)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6503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If concurrent updates (i.e., puts to same key) may need to make sure that updates happen in the same order </a:t>
            </a:r>
            <a:endParaRPr lang="en-US" dirty="0"/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85" name="Group 8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86" name="Rectangle 8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7" name="Straight Connector 86"/>
            <p:cNvCxnSpPr>
              <a:stCxn id="86" idx="0"/>
              <a:endCxn id="8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93" name="TextBox 92"/>
          <p:cNvSpPr txBox="1"/>
          <p:nvPr/>
        </p:nvSpPr>
        <p:spPr>
          <a:xfrm>
            <a:off x="5715000" y="525700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94" name="Picture 9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0708" y="2286000"/>
            <a:ext cx="685800" cy="685800"/>
          </a:xfrm>
          <a:prstGeom prst="rect">
            <a:avLst/>
          </a:prstGeom>
        </p:spPr>
      </p:pic>
      <p:grpSp>
        <p:nvGrpSpPr>
          <p:cNvPr id="95" name="Group 9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96" name="Rectangle 9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97" name="Straight Connector 96"/>
            <p:cNvCxnSpPr>
              <a:stCxn id="96" idx="0"/>
              <a:endCxn id="9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03" name="Group 10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04" name="Rectangle 10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05" name="Straight Connector 104"/>
            <p:cNvCxnSpPr>
              <a:stCxn id="104" idx="0"/>
              <a:endCxn id="10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11" name="Group 11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12" name="Rectangle 11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13" name="Straight Connector 112"/>
            <p:cNvCxnSpPr>
              <a:stCxn id="112" idx="0"/>
              <a:endCxn id="11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119" name="TextBox 118"/>
          <p:cNvSpPr txBox="1"/>
          <p:nvPr/>
        </p:nvSpPr>
        <p:spPr>
          <a:xfrm>
            <a:off x="2161671" y="5955268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581400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904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809871" y="5943600"/>
            <a:ext cx="52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667000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3216454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4038600" y="4766846"/>
            <a:ext cx="1099204" cy="338554"/>
            <a:chOff x="4114800" y="4766846"/>
            <a:chExt cx="1099204" cy="338554"/>
          </a:xfrm>
        </p:grpSpPr>
        <p:sp>
          <p:nvSpPr>
            <p:cNvPr id="126" name="TextBox 125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6019800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575136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130" name="Group 129"/>
          <p:cNvGrpSpPr/>
          <p:nvPr/>
        </p:nvGrpSpPr>
        <p:grpSpPr>
          <a:xfrm>
            <a:off x="3546508" y="2133600"/>
            <a:ext cx="12954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131" name="Rectangle 130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32" name="Straight Connector 131"/>
            <p:cNvCxnSpPr/>
            <p:nvPr/>
          </p:nvCxnSpPr>
          <p:spPr bwMode="auto">
            <a:xfrm rot="16200000" flipH="1">
              <a:off x="1780941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4" name="Straight Connector 133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6" name="Straight Connector 135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7" name="Straight Connector 136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138" name="TextBox 137"/>
          <p:cNvSpPr txBox="1"/>
          <p:nvPr/>
        </p:nvSpPr>
        <p:spPr>
          <a:xfrm>
            <a:off x="3546508" y="22522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4095962" y="2252246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</a:t>
            </a:r>
            <a:r>
              <a:rPr lang="en-US" sz="1600" b="0" dirty="0">
                <a:latin typeface="Helvetica"/>
                <a:cs typeface="Helvetica"/>
              </a:rPr>
              <a:t>2</a:t>
            </a:r>
            <a:endParaRPr lang="en-US" sz="1600" b="0" dirty="0" smtClean="0">
              <a:latin typeface="Helvetica"/>
              <a:cs typeface="Helvetica"/>
            </a:endParaRPr>
          </a:p>
        </p:txBody>
      </p:sp>
      <p:grpSp>
        <p:nvGrpSpPr>
          <p:cNvPr id="140" name="Group 139"/>
          <p:cNvGrpSpPr/>
          <p:nvPr/>
        </p:nvGrpSpPr>
        <p:grpSpPr>
          <a:xfrm>
            <a:off x="3546508" y="2438400"/>
            <a:ext cx="1299655" cy="338554"/>
            <a:chOff x="5486400" y="3048000"/>
            <a:chExt cx="1299655" cy="338554"/>
          </a:xfrm>
        </p:grpSpPr>
        <p:sp>
          <p:nvSpPr>
            <p:cNvPr id="141" name="TextBox 140"/>
            <p:cNvSpPr txBox="1"/>
            <p:nvPr/>
          </p:nvSpPr>
          <p:spPr>
            <a:xfrm>
              <a:off x="5486400" y="3048000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019800" y="3048000"/>
              <a:ext cx="7662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N1,N3 </a:t>
              </a:r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3492244" y="27856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4052237" y="2785646"/>
            <a:ext cx="56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2819400" y="1752600"/>
            <a:ext cx="1877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46" name="Group 145"/>
          <p:cNvGrpSpPr/>
          <p:nvPr/>
        </p:nvGrpSpPr>
        <p:grpSpPr>
          <a:xfrm>
            <a:off x="762000" y="1981200"/>
            <a:ext cx="2209800" cy="533400"/>
            <a:chOff x="1292462" y="2667000"/>
            <a:chExt cx="2209800" cy="533400"/>
          </a:xfrm>
        </p:grpSpPr>
        <p:sp>
          <p:nvSpPr>
            <p:cNvPr id="147" name="TextBox 146"/>
            <p:cNvSpPr txBox="1"/>
            <p:nvPr/>
          </p:nvSpPr>
          <p:spPr>
            <a:xfrm>
              <a:off x="1292462" y="2667000"/>
              <a:ext cx="14899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V14’)</a:t>
              </a:r>
            </a:p>
          </p:txBody>
        </p:sp>
        <p:cxnSp>
          <p:nvCxnSpPr>
            <p:cNvPr id="148" name="Straight Arrow Connector 147"/>
            <p:cNvCxnSpPr>
              <a:stCxn id="147" idx="3"/>
            </p:cNvCxnSpPr>
            <p:nvPr/>
          </p:nvCxnSpPr>
          <p:spPr bwMode="auto">
            <a:xfrm>
              <a:off x="2782373" y="2836277"/>
              <a:ext cx="719889" cy="3641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49" name="Group 148"/>
          <p:cNvGrpSpPr/>
          <p:nvPr/>
        </p:nvGrpSpPr>
        <p:grpSpPr>
          <a:xfrm>
            <a:off x="4191000" y="2990229"/>
            <a:ext cx="596455" cy="1507744"/>
            <a:chOff x="4352708" y="2914029"/>
            <a:chExt cx="596455" cy="1507744"/>
          </a:xfrm>
        </p:grpSpPr>
        <p:cxnSp>
          <p:nvCxnSpPr>
            <p:cNvPr id="150" name="Straight Arrow Connector 149"/>
            <p:cNvCxnSpPr/>
            <p:nvPr/>
          </p:nvCxnSpPr>
          <p:spPr bwMode="auto">
            <a:xfrm>
              <a:off x="4352708" y="3048000"/>
              <a:ext cx="364067" cy="126153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51" name="TextBox 150"/>
            <p:cNvSpPr txBox="1"/>
            <p:nvPr/>
          </p:nvSpPr>
          <p:spPr>
            <a:xfrm rot="4538305">
              <a:off x="4026014" y="3498624"/>
              <a:ext cx="15077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V14’)</a:t>
              </a: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1143000" y="4766846"/>
            <a:ext cx="1099204" cy="338554"/>
            <a:chOff x="4114800" y="4766846"/>
            <a:chExt cx="1099204" cy="338554"/>
          </a:xfrm>
        </p:grpSpPr>
        <p:sp>
          <p:nvSpPr>
            <p:cNvPr id="153" name="TextBox 152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1371600" y="3124200"/>
            <a:ext cx="2133600" cy="1295400"/>
            <a:chOff x="1752600" y="3124200"/>
            <a:chExt cx="2133600" cy="1295400"/>
          </a:xfrm>
        </p:grpSpPr>
        <p:cxnSp>
          <p:nvCxnSpPr>
            <p:cNvPr id="156" name="Straight Arrow Connector 155"/>
            <p:cNvCxnSpPr/>
            <p:nvPr/>
          </p:nvCxnSpPr>
          <p:spPr bwMode="auto">
            <a:xfrm flipH="1">
              <a:off x="1752600" y="3124200"/>
              <a:ext cx="2133600" cy="12954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accent6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57" name="TextBox 156"/>
            <p:cNvSpPr txBox="1"/>
            <p:nvPr/>
          </p:nvSpPr>
          <p:spPr>
            <a:xfrm rot="19612648">
              <a:off x="1861183" y="3508633"/>
              <a:ext cx="15354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008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008000"/>
                  </a:solidFill>
                  <a:latin typeface="Helvetica"/>
                  <a:cs typeface="Helvetica"/>
                </a:rPr>
                <a:t>ut(K14, V14’’)</a:t>
              </a: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762000" y="2438400"/>
            <a:ext cx="2209800" cy="338554"/>
            <a:chOff x="1292462" y="2667000"/>
            <a:chExt cx="2209800" cy="338554"/>
          </a:xfrm>
        </p:grpSpPr>
        <p:sp>
          <p:nvSpPr>
            <p:cNvPr id="162" name="TextBox 161"/>
            <p:cNvSpPr txBox="1"/>
            <p:nvPr/>
          </p:nvSpPr>
          <p:spPr>
            <a:xfrm>
              <a:off x="1292462" y="2667000"/>
              <a:ext cx="15354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chemeClr val="accent2">
                      <a:lumMod val="75000"/>
                    </a:schemeClr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chemeClr val="accent2">
                      <a:lumMod val="75000"/>
                    </a:schemeClr>
                  </a:solidFill>
                  <a:latin typeface="Helvetica"/>
                  <a:cs typeface="Helvetica"/>
                </a:rPr>
                <a:t>ut(K14, V14’’)</a:t>
              </a:r>
            </a:p>
          </p:txBody>
        </p:sp>
        <p:cxnSp>
          <p:nvCxnSpPr>
            <p:cNvPr id="163" name="Straight Arrow Connector 162"/>
            <p:cNvCxnSpPr>
              <a:stCxn id="162" idx="3"/>
            </p:cNvCxnSpPr>
            <p:nvPr/>
          </p:nvCxnSpPr>
          <p:spPr bwMode="auto">
            <a:xfrm>
              <a:off x="2827958" y="2836277"/>
              <a:ext cx="674304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accent6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68" name="Group 167"/>
          <p:cNvGrpSpPr/>
          <p:nvPr/>
        </p:nvGrpSpPr>
        <p:grpSpPr>
          <a:xfrm>
            <a:off x="1981200" y="3124200"/>
            <a:ext cx="2133600" cy="1295400"/>
            <a:chOff x="1752600" y="3352800"/>
            <a:chExt cx="2209800" cy="1066800"/>
          </a:xfrm>
        </p:grpSpPr>
        <p:cxnSp>
          <p:nvCxnSpPr>
            <p:cNvPr id="169" name="Straight Arrow Connector 168"/>
            <p:cNvCxnSpPr/>
            <p:nvPr/>
          </p:nvCxnSpPr>
          <p:spPr bwMode="auto">
            <a:xfrm flipH="1">
              <a:off x="1752600" y="3352800"/>
              <a:ext cx="2209800" cy="10668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70" name="TextBox 169"/>
            <p:cNvSpPr txBox="1"/>
            <p:nvPr/>
          </p:nvSpPr>
          <p:spPr>
            <a:xfrm rot="19645509">
              <a:off x="1952397" y="3684716"/>
              <a:ext cx="1549763" cy="2788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V14’)</a:t>
              </a: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4572000" y="2957924"/>
            <a:ext cx="609600" cy="1535496"/>
            <a:chOff x="4339563" y="2900153"/>
            <a:chExt cx="609600" cy="1535496"/>
          </a:xfrm>
        </p:grpSpPr>
        <p:cxnSp>
          <p:nvCxnSpPr>
            <p:cNvPr id="175" name="Straight Arrow Connector 174"/>
            <p:cNvCxnSpPr/>
            <p:nvPr/>
          </p:nvCxnSpPr>
          <p:spPr bwMode="auto">
            <a:xfrm>
              <a:off x="4339563" y="2990229"/>
              <a:ext cx="377212" cy="131930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009D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76" name="TextBox 175"/>
            <p:cNvSpPr txBox="1"/>
            <p:nvPr/>
          </p:nvSpPr>
          <p:spPr>
            <a:xfrm rot="4538305">
              <a:off x="4012138" y="3498624"/>
              <a:ext cx="15354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0082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008200"/>
                  </a:solidFill>
                  <a:latin typeface="Helvetica"/>
                  <a:cs typeface="Helvetica"/>
                </a:rPr>
                <a:t>ut(K14, V14’')</a:t>
              </a: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4038600" y="4766846"/>
            <a:ext cx="1190375" cy="338554"/>
            <a:chOff x="4114800" y="4766846"/>
            <a:chExt cx="1190375" cy="338554"/>
          </a:xfrm>
        </p:grpSpPr>
        <p:sp>
          <p:nvSpPr>
            <p:cNvPr id="181" name="TextBox 180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82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4664254" y="4766846"/>
              <a:ext cx="640921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8200"/>
                  </a:solidFill>
                  <a:latin typeface="Helvetica"/>
                  <a:cs typeface="Helvetica"/>
                </a:rPr>
                <a:t>V14’’</a:t>
              </a: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1143000" y="4766846"/>
            <a:ext cx="1144789" cy="338554"/>
            <a:chOff x="4114800" y="4766846"/>
            <a:chExt cx="1144789" cy="338554"/>
          </a:xfrm>
        </p:grpSpPr>
        <p:sp>
          <p:nvSpPr>
            <p:cNvPr id="184" name="TextBox 183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4664254" y="4766846"/>
              <a:ext cx="595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V14’</a:t>
              </a:r>
            </a:p>
          </p:txBody>
        </p:sp>
      </p:grpSp>
      <p:sp>
        <p:nvSpPr>
          <p:cNvPr id="186" name="TextBox 185"/>
          <p:cNvSpPr txBox="1"/>
          <p:nvPr/>
        </p:nvSpPr>
        <p:spPr>
          <a:xfrm>
            <a:off x="5257800" y="1873984"/>
            <a:ext cx="3733800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0" dirty="0">
                <a:latin typeface="Helvetica"/>
                <a:cs typeface="Helvetica"/>
              </a:rPr>
              <a:t>p</a:t>
            </a:r>
            <a:r>
              <a:rPr lang="en-US" sz="2000" b="0" dirty="0" smtClean="0">
                <a:latin typeface="Helvetica"/>
                <a:cs typeface="Helvetica"/>
              </a:rPr>
              <a:t>ut(K14, V14’) and put(K14, V14’’) reach N1 and N3 in reverse  order</a:t>
            </a:r>
            <a:endParaRPr lang="en-US" sz="2000" b="0" dirty="0">
              <a:latin typeface="Helvetica"/>
              <a:cs typeface="Helvetica"/>
            </a:endParaRPr>
          </a:p>
          <a:p>
            <a:pPr marL="342900" indent="-342900">
              <a:buFont typeface="Arial"/>
              <a:buChar char="•"/>
            </a:pPr>
            <a:r>
              <a:rPr lang="en-US" sz="2000" b="0" dirty="0" smtClean="0">
                <a:latin typeface="Helvetica"/>
                <a:cs typeface="Helvetica"/>
              </a:rPr>
              <a:t>What does get(K14) return?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b="0" dirty="0" smtClean="0">
                <a:latin typeface="Helvetica"/>
                <a:cs typeface="Helvetica"/>
              </a:rPr>
              <a:t>Undefined!</a:t>
            </a:r>
          </a:p>
        </p:txBody>
      </p:sp>
    </p:spTree>
    <p:extLst>
      <p:ext uri="{BB962C8B-B14F-4D97-AF65-F5344CB8AC3E}">
        <p14:creationId xmlns:p14="http://schemas.microsoft.com/office/powerpoint/2010/main" val="1187318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486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Large variety of consistency models: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Atomic </a:t>
            </a:r>
            <a:r>
              <a:rPr lang="en-US" dirty="0"/>
              <a:t>consistency (</a:t>
            </a:r>
            <a:r>
              <a:rPr lang="en-US" dirty="0" err="1"/>
              <a:t>linearizability</a:t>
            </a:r>
            <a:r>
              <a:rPr lang="en-US" dirty="0"/>
              <a:t>): </a:t>
            </a:r>
            <a:r>
              <a:rPr lang="en-US" dirty="0" smtClean="0"/>
              <a:t>reads</a:t>
            </a:r>
            <a:r>
              <a:rPr lang="en-US" dirty="0"/>
              <a:t>/</a:t>
            </a:r>
            <a:r>
              <a:rPr lang="en-US" dirty="0" smtClean="0"/>
              <a:t>writes (gets/puts) </a:t>
            </a:r>
            <a:r>
              <a:rPr lang="en-US" dirty="0"/>
              <a:t>to replicas </a:t>
            </a:r>
            <a:r>
              <a:rPr lang="en-US" dirty="0" smtClean="0"/>
              <a:t>appear as </a:t>
            </a:r>
            <a:r>
              <a:rPr lang="en-US" dirty="0"/>
              <a:t>if there was a single underlying replica (single system image</a:t>
            </a:r>
            <a:r>
              <a:rPr lang="en-US" dirty="0" smtClean="0"/>
              <a:t>)</a:t>
            </a:r>
          </a:p>
          <a:p>
            <a:pPr lvl="2">
              <a:lnSpc>
                <a:spcPct val="100000"/>
              </a:lnSpc>
            </a:pPr>
            <a:r>
              <a:rPr lang="en-US" dirty="0" smtClean="0"/>
              <a:t>Think “one updated at a time”</a:t>
            </a:r>
          </a:p>
          <a:p>
            <a:pPr lvl="2">
              <a:lnSpc>
                <a:spcPct val="100000"/>
              </a:lnSpc>
            </a:pPr>
            <a:r>
              <a:rPr lang="en-US" dirty="0" smtClean="0"/>
              <a:t>Transactions</a:t>
            </a:r>
          </a:p>
          <a:p>
            <a:pPr lvl="1">
              <a:lnSpc>
                <a:spcPct val="100000"/>
              </a:lnSpc>
            </a:pP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dirty="0" smtClean="0"/>
              <a:t>Eventual consistency: given enough time all updates will propagate through the system</a:t>
            </a:r>
          </a:p>
          <a:p>
            <a:pPr lvl="2">
              <a:lnSpc>
                <a:spcPct val="100000"/>
              </a:lnSpc>
            </a:pPr>
            <a:r>
              <a:rPr lang="en-US" dirty="0" smtClean="0"/>
              <a:t>One of the weakest form of consistency; used by many systems in practice</a:t>
            </a:r>
            <a:endParaRPr lang="en-US" dirty="0"/>
          </a:p>
          <a:p>
            <a:pPr lvl="1">
              <a:lnSpc>
                <a:spcPct val="100000"/>
              </a:lnSpc>
            </a:pP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dirty="0" smtClean="0"/>
              <a:t>And many others: causal consistency, sequential consistency, strong consistency, …</a:t>
            </a:r>
          </a:p>
          <a:p>
            <a:pPr lvl="1"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1169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533400"/>
          </a:xfrm>
        </p:spPr>
        <p:txBody>
          <a:bodyPr/>
          <a:lstStyle/>
          <a:p>
            <a:r>
              <a:rPr lang="en-US" dirty="0" smtClean="0"/>
              <a:t>Quorum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5257800"/>
          </a:xfrm>
        </p:spPr>
        <p:txBody>
          <a:bodyPr/>
          <a:lstStyle/>
          <a:p>
            <a:r>
              <a:rPr lang="en-US" dirty="0" smtClean="0"/>
              <a:t>Improve put() and get() operation performance</a:t>
            </a:r>
          </a:p>
          <a:p>
            <a:endParaRPr lang="en-US" dirty="0" smtClean="0"/>
          </a:p>
          <a:p>
            <a:r>
              <a:rPr lang="en-US" dirty="0" smtClean="0"/>
              <a:t>Define a replica set of size N</a:t>
            </a:r>
          </a:p>
          <a:p>
            <a:r>
              <a:rPr lang="en-US" dirty="0"/>
              <a:t>p</a:t>
            </a:r>
            <a:r>
              <a:rPr lang="en-US" dirty="0" smtClean="0"/>
              <a:t>ut() waits for acknowledgements from at least W replicas</a:t>
            </a:r>
          </a:p>
          <a:p>
            <a:r>
              <a:rPr lang="en-US" dirty="0"/>
              <a:t>g</a:t>
            </a:r>
            <a:r>
              <a:rPr lang="en-US" dirty="0" smtClean="0"/>
              <a:t>et() waits for responses from at least R replicas</a:t>
            </a:r>
          </a:p>
          <a:p>
            <a:r>
              <a:rPr lang="en-US" dirty="0" smtClean="0"/>
              <a:t>W+R &gt; N</a:t>
            </a:r>
          </a:p>
          <a:p>
            <a:pPr lvl="1"/>
            <a:endParaRPr lang="en-US" dirty="0"/>
          </a:p>
          <a:p>
            <a:r>
              <a:rPr lang="en-US" dirty="0" smtClean="0"/>
              <a:t>Why does it work?</a:t>
            </a:r>
          </a:p>
          <a:p>
            <a:pPr lvl="1"/>
            <a:r>
              <a:rPr lang="en-US" dirty="0" smtClean="0"/>
              <a:t>There is at least one node that contains the update</a:t>
            </a:r>
          </a:p>
          <a:p>
            <a:pPr lvl="1"/>
            <a:endParaRPr lang="en-US" dirty="0"/>
          </a:p>
          <a:p>
            <a:r>
              <a:rPr lang="en-US" dirty="0" smtClean="0"/>
              <a:t>Why you may use W+R &gt; N+1?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07401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Quorum Consensus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305800" cy="1295400"/>
          </a:xfrm>
        </p:spPr>
        <p:txBody>
          <a:bodyPr/>
          <a:lstStyle/>
          <a:p>
            <a:r>
              <a:rPr lang="en-US" dirty="0" smtClean="0"/>
              <a:t>N=3, W=2, R=2</a:t>
            </a:r>
          </a:p>
          <a:p>
            <a:r>
              <a:rPr lang="en-US" dirty="0" smtClean="0"/>
              <a:t>Replica set for K14: {N1, N2, N4}</a:t>
            </a:r>
          </a:p>
          <a:p>
            <a:r>
              <a:rPr lang="en-US" dirty="0" smtClean="0"/>
              <a:t>Assume put() on N3 fails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5715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428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N</a:t>
            </a:r>
            <a:r>
              <a:rPr lang="en-US" sz="1800" b="0" baseline="-25000" dirty="0">
                <a:latin typeface="Helvetica"/>
                <a:cs typeface="Helvetica"/>
              </a:rPr>
              <a:t>4</a:t>
            </a:r>
            <a:endParaRPr lang="en-US" sz="1800" b="0" baseline="-25000" dirty="0" smtClean="0">
              <a:latin typeface="Helvetica"/>
              <a:cs typeface="Helvetica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698650" y="4766846"/>
            <a:ext cx="1099500" cy="338554"/>
            <a:chOff x="5698650" y="4766846"/>
            <a:chExt cx="1099500" cy="338554"/>
          </a:xfrm>
        </p:grpSpPr>
        <p:sp>
          <p:nvSpPr>
            <p:cNvPr id="77" name="TextBox 76"/>
            <p:cNvSpPr txBox="1"/>
            <p:nvPr/>
          </p:nvSpPr>
          <p:spPr>
            <a:xfrm>
              <a:off x="569865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2484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219200" y="4766846"/>
            <a:ext cx="1099204" cy="338554"/>
            <a:chOff x="4114800" y="4766846"/>
            <a:chExt cx="1099204" cy="338554"/>
          </a:xfrm>
        </p:grpSpPr>
        <p:sp>
          <p:nvSpPr>
            <p:cNvPr id="101" name="TextBox 100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595045" y="2800723"/>
            <a:ext cx="1722634" cy="1648291"/>
            <a:chOff x="1595045" y="2800723"/>
            <a:chExt cx="1722634" cy="1648291"/>
          </a:xfrm>
        </p:grpSpPr>
        <p:cxnSp>
          <p:nvCxnSpPr>
            <p:cNvPr id="105" name="Straight Arrow Connector 104"/>
            <p:cNvCxnSpPr/>
            <p:nvPr/>
          </p:nvCxnSpPr>
          <p:spPr bwMode="auto">
            <a:xfrm flipH="1">
              <a:off x="1620687" y="2800723"/>
              <a:ext cx="1696992" cy="1648291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 rot="18916584">
              <a:off x="1595045" y="3409110"/>
              <a:ext cx="1507744" cy="3171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981200" y="2819400"/>
            <a:ext cx="1752600" cy="1648295"/>
            <a:chOff x="2057400" y="2819400"/>
            <a:chExt cx="1752600" cy="1648295"/>
          </a:xfrm>
        </p:grpSpPr>
        <p:cxnSp>
          <p:nvCxnSpPr>
            <p:cNvPr id="113" name="Straight Arrow Connector 112"/>
            <p:cNvCxnSpPr/>
            <p:nvPr/>
          </p:nvCxnSpPr>
          <p:spPr bwMode="auto">
            <a:xfrm flipH="1">
              <a:off x="2057400" y="2819400"/>
              <a:ext cx="1752600" cy="164829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17" name="TextBox 116"/>
            <p:cNvSpPr txBox="1"/>
            <p:nvPr/>
          </p:nvSpPr>
          <p:spPr>
            <a:xfrm rot="19079691">
              <a:off x="2397563" y="3512263"/>
              <a:ext cx="6065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ACK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638800" y="2784893"/>
            <a:ext cx="838200" cy="1682798"/>
            <a:chOff x="5638800" y="2784893"/>
            <a:chExt cx="838200" cy="1682798"/>
          </a:xfrm>
        </p:grpSpPr>
        <p:cxnSp>
          <p:nvCxnSpPr>
            <p:cNvPr id="123" name="Straight Arrow Connector 122"/>
            <p:cNvCxnSpPr/>
            <p:nvPr/>
          </p:nvCxnSpPr>
          <p:spPr bwMode="auto">
            <a:xfrm>
              <a:off x="5638800" y="2819400"/>
              <a:ext cx="838200" cy="1648291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25" name="TextBox 124"/>
            <p:cNvSpPr txBox="1"/>
            <p:nvPr/>
          </p:nvSpPr>
          <p:spPr>
            <a:xfrm rot="3841361">
              <a:off x="5433896" y="3380183"/>
              <a:ext cx="1507744" cy="3171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114800" y="2667001"/>
            <a:ext cx="317163" cy="1600199"/>
            <a:chOff x="4114800" y="2667001"/>
            <a:chExt cx="317163" cy="1600199"/>
          </a:xfrm>
        </p:grpSpPr>
        <p:cxnSp>
          <p:nvCxnSpPr>
            <p:cNvPr id="121" name="Straight Arrow Connector 120"/>
            <p:cNvCxnSpPr/>
            <p:nvPr/>
          </p:nvCxnSpPr>
          <p:spPr bwMode="auto">
            <a:xfrm>
              <a:off x="4419600" y="2819400"/>
              <a:ext cx="0" cy="14478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26" name="TextBox 125"/>
            <p:cNvSpPr txBox="1"/>
            <p:nvPr/>
          </p:nvSpPr>
          <p:spPr>
            <a:xfrm rot="16200000">
              <a:off x="3519510" y="3262291"/>
              <a:ext cx="1507744" cy="3171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181600" y="2819400"/>
            <a:ext cx="838200" cy="1648295"/>
            <a:chOff x="5181600" y="2819400"/>
            <a:chExt cx="838200" cy="1648295"/>
          </a:xfrm>
        </p:grpSpPr>
        <p:cxnSp>
          <p:nvCxnSpPr>
            <p:cNvPr id="124" name="Straight Arrow Connector 123"/>
            <p:cNvCxnSpPr/>
            <p:nvPr/>
          </p:nvCxnSpPr>
          <p:spPr bwMode="auto">
            <a:xfrm>
              <a:off x="5181600" y="2819400"/>
              <a:ext cx="838200" cy="164829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28" name="TextBox 127"/>
            <p:cNvSpPr txBox="1"/>
            <p:nvPr/>
          </p:nvSpPr>
          <p:spPr>
            <a:xfrm rot="3824197">
              <a:off x="5469125" y="3377999"/>
              <a:ext cx="6065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ACK</a:t>
              </a:r>
            </a:p>
          </p:txBody>
        </p:sp>
      </p:grpSp>
      <p:pic>
        <p:nvPicPr>
          <p:cNvPr id="129" name="Picture 1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057400"/>
            <a:ext cx="685800" cy="685800"/>
          </a:xfrm>
          <a:prstGeom prst="rect">
            <a:avLst/>
          </a:prstGeom>
        </p:spPr>
      </p:pic>
      <p:grpSp>
        <p:nvGrpSpPr>
          <p:cNvPr id="131" name="Group 130"/>
          <p:cNvGrpSpPr/>
          <p:nvPr/>
        </p:nvGrpSpPr>
        <p:grpSpPr>
          <a:xfrm>
            <a:off x="4267200" y="4191000"/>
            <a:ext cx="304800" cy="304800"/>
            <a:chOff x="7391400" y="3581400"/>
            <a:chExt cx="304800" cy="304800"/>
          </a:xfrm>
        </p:grpSpPr>
        <p:cxnSp>
          <p:nvCxnSpPr>
            <p:cNvPr id="42" name="Straight Connector 41"/>
            <p:cNvCxnSpPr/>
            <p:nvPr/>
          </p:nvCxnSpPr>
          <p:spPr bwMode="auto">
            <a:xfrm flipH="1">
              <a:off x="7391400" y="3581400"/>
              <a:ext cx="304800" cy="30480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 flipH="1" flipV="1">
              <a:off x="7391400" y="3581400"/>
              <a:ext cx="304800" cy="30480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4834370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Quorum Consensus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05800" cy="1295400"/>
          </a:xfrm>
        </p:spPr>
        <p:txBody>
          <a:bodyPr/>
          <a:lstStyle/>
          <a:p>
            <a:r>
              <a:rPr lang="en-US" dirty="0" smtClean="0"/>
              <a:t>Now, issuing get() to any two nodes out of three will return the answer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5715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428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N</a:t>
            </a:r>
            <a:r>
              <a:rPr lang="en-US" sz="1800" b="0" baseline="-25000" dirty="0">
                <a:latin typeface="Helvetica"/>
                <a:cs typeface="Helvetica"/>
              </a:rPr>
              <a:t>4</a:t>
            </a:r>
            <a:endParaRPr lang="en-US" sz="1800" b="0" baseline="-25000" dirty="0" smtClean="0">
              <a:latin typeface="Helvetica"/>
              <a:cs typeface="Helvetica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698650" y="4766846"/>
            <a:ext cx="1099500" cy="338554"/>
            <a:chOff x="5698650" y="4766846"/>
            <a:chExt cx="1099500" cy="338554"/>
          </a:xfrm>
        </p:grpSpPr>
        <p:sp>
          <p:nvSpPr>
            <p:cNvPr id="77" name="TextBox 76"/>
            <p:cNvSpPr txBox="1"/>
            <p:nvPr/>
          </p:nvSpPr>
          <p:spPr>
            <a:xfrm>
              <a:off x="569865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2484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219200" y="4766846"/>
            <a:ext cx="1099204" cy="338554"/>
            <a:chOff x="4114800" y="4766846"/>
            <a:chExt cx="1099204" cy="338554"/>
          </a:xfrm>
        </p:grpSpPr>
        <p:sp>
          <p:nvSpPr>
            <p:cNvPr id="101" name="TextBox 100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620687" y="2800723"/>
            <a:ext cx="1696992" cy="1648291"/>
            <a:chOff x="1620687" y="2800723"/>
            <a:chExt cx="1696992" cy="1648291"/>
          </a:xfrm>
        </p:grpSpPr>
        <p:cxnSp>
          <p:nvCxnSpPr>
            <p:cNvPr id="105" name="Straight Arrow Connector 104"/>
            <p:cNvCxnSpPr/>
            <p:nvPr/>
          </p:nvCxnSpPr>
          <p:spPr bwMode="auto">
            <a:xfrm flipH="1">
              <a:off x="1620687" y="2800723"/>
              <a:ext cx="1696992" cy="1648291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 rot="18916584">
              <a:off x="1863096" y="3398415"/>
              <a:ext cx="9716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get(K14)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981200" y="2819400"/>
            <a:ext cx="1752600" cy="1648295"/>
            <a:chOff x="2057400" y="2819400"/>
            <a:chExt cx="1752600" cy="1648295"/>
          </a:xfrm>
        </p:grpSpPr>
        <p:cxnSp>
          <p:nvCxnSpPr>
            <p:cNvPr id="113" name="Straight Arrow Connector 112"/>
            <p:cNvCxnSpPr/>
            <p:nvPr/>
          </p:nvCxnSpPr>
          <p:spPr bwMode="auto">
            <a:xfrm flipH="1">
              <a:off x="2057400" y="2819400"/>
              <a:ext cx="1752600" cy="164829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17" name="TextBox 116"/>
            <p:cNvSpPr txBox="1"/>
            <p:nvPr/>
          </p:nvSpPr>
          <p:spPr>
            <a:xfrm rot="19079691">
              <a:off x="2425966" y="3512263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332704" y="2819400"/>
            <a:ext cx="338554" cy="1648291"/>
            <a:chOff x="4408904" y="2819400"/>
            <a:chExt cx="338554" cy="1648291"/>
          </a:xfrm>
        </p:grpSpPr>
        <p:cxnSp>
          <p:nvCxnSpPr>
            <p:cNvPr id="123" name="Straight Arrow Connector 122"/>
            <p:cNvCxnSpPr/>
            <p:nvPr/>
          </p:nvCxnSpPr>
          <p:spPr bwMode="auto">
            <a:xfrm>
              <a:off x="4419600" y="2819400"/>
              <a:ext cx="0" cy="1648291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25" name="TextBox 124"/>
            <p:cNvSpPr txBox="1"/>
            <p:nvPr/>
          </p:nvSpPr>
          <p:spPr>
            <a:xfrm rot="5400000">
              <a:off x="4092361" y="3496451"/>
              <a:ext cx="9716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get(K14)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724400" y="2819400"/>
            <a:ext cx="381001" cy="1648295"/>
            <a:chOff x="6019800" y="2819400"/>
            <a:chExt cx="381001" cy="1648295"/>
          </a:xfrm>
        </p:grpSpPr>
        <p:cxnSp>
          <p:nvCxnSpPr>
            <p:cNvPr id="124" name="Straight Arrow Connector 123"/>
            <p:cNvCxnSpPr/>
            <p:nvPr/>
          </p:nvCxnSpPr>
          <p:spPr bwMode="auto">
            <a:xfrm>
              <a:off x="6019800" y="2819400"/>
              <a:ext cx="0" cy="164829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28" name="TextBox 127"/>
            <p:cNvSpPr txBox="1"/>
            <p:nvPr/>
          </p:nvSpPr>
          <p:spPr>
            <a:xfrm rot="5400000">
              <a:off x="6013756" y="3499155"/>
              <a:ext cx="43553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err="1" smtClean="0">
                  <a:solidFill>
                    <a:srgbClr val="FF0000"/>
                  </a:solidFill>
                  <a:latin typeface="Helvetica"/>
                  <a:cs typeface="Helvetica"/>
                </a:rPr>
                <a:t>nill</a:t>
              </a:r>
              <a:endParaRPr lang="en-US" sz="1600" b="0" dirty="0" smtClean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pic>
        <p:nvPicPr>
          <p:cNvPr id="129" name="Picture 1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0574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2954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6858000" cy="533400"/>
          </a:xfrm>
        </p:spPr>
        <p:txBody>
          <a:bodyPr/>
          <a:lstStyle/>
          <a:p>
            <a:r>
              <a:rPr lang="en-US" dirty="0" smtClean="0"/>
              <a:t>Scaling Up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Challenge:</a:t>
            </a:r>
          </a:p>
          <a:p>
            <a:pPr lvl="1"/>
            <a:r>
              <a:rPr lang="en-US" dirty="0" smtClean="0"/>
              <a:t>Directory contains a number of entries equal to number of (key, value) tuples in the system</a:t>
            </a:r>
          </a:p>
          <a:p>
            <a:pPr lvl="1"/>
            <a:r>
              <a:rPr lang="en-US" dirty="0" smtClean="0"/>
              <a:t>Can be tens or hundreds of billions of entries in the system!</a:t>
            </a:r>
          </a:p>
          <a:p>
            <a:pPr lvl="2"/>
            <a:endParaRPr lang="en-US" dirty="0"/>
          </a:p>
          <a:p>
            <a:r>
              <a:rPr lang="en-US" dirty="0" smtClean="0"/>
              <a:t>Solution: </a:t>
            </a:r>
            <a:r>
              <a:rPr lang="en-US" b="1" dirty="0" smtClean="0"/>
              <a:t>consistent hashing</a:t>
            </a:r>
            <a:endParaRPr lang="en-US" b="1" dirty="0"/>
          </a:p>
          <a:p>
            <a:r>
              <a:rPr lang="en-US" dirty="0"/>
              <a:t>Associate to each node </a:t>
            </a:r>
            <a:r>
              <a:rPr lang="en-US" dirty="0" smtClean="0"/>
              <a:t>a </a:t>
            </a:r>
            <a:r>
              <a:rPr lang="en-US" dirty="0"/>
              <a:t>unique </a:t>
            </a:r>
            <a:r>
              <a:rPr lang="en-US" i="1" dirty="0" smtClean="0"/>
              <a:t>id</a:t>
            </a:r>
            <a:r>
              <a:rPr lang="en-US" dirty="0" smtClean="0"/>
              <a:t> </a:t>
            </a:r>
            <a:r>
              <a:rPr lang="en-US" dirty="0"/>
              <a:t>in an </a:t>
            </a:r>
            <a:r>
              <a:rPr lang="en-US" i="1" dirty="0" err="1"/>
              <a:t>uni</a:t>
            </a:r>
            <a:r>
              <a:rPr lang="en-US" i="1" dirty="0"/>
              <a:t>-</a:t>
            </a:r>
            <a:r>
              <a:rPr lang="en-US" dirty="0"/>
              <a:t>dimensional space 0..2</a:t>
            </a:r>
            <a:r>
              <a:rPr lang="en-US" baseline="30000" dirty="0"/>
              <a:t>m</a:t>
            </a:r>
            <a:r>
              <a:rPr lang="en-US" dirty="0"/>
              <a:t>-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Partition </a:t>
            </a:r>
            <a:r>
              <a:rPr lang="en-US" dirty="0"/>
              <a:t>this space </a:t>
            </a:r>
            <a:r>
              <a:rPr lang="en-US" dirty="0" smtClean="0"/>
              <a:t>across </a:t>
            </a:r>
            <a:r>
              <a:rPr lang="en-US" i="1" dirty="0" smtClean="0"/>
              <a:t>m</a:t>
            </a:r>
            <a:r>
              <a:rPr lang="en-US" dirty="0" smtClean="0"/>
              <a:t> machines</a:t>
            </a:r>
          </a:p>
          <a:p>
            <a:pPr lvl="1"/>
            <a:r>
              <a:rPr lang="en-US" dirty="0" smtClean="0"/>
              <a:t>Assume keys are in same </a:t>
            </a:r>
            <a:r>
              <a:rPr lang="en-US" dirty="0" err="1" smtClean="0"/>
              <a:t>uni</a:t>
            </a:r>
            <a:r>
              <a:rPr lang="en-US" dirty="0" smtClean="0"/>
              <a:t>-dimensional space</a:t>
            </a:r>
            <a:endParaRPr lang="en-US" dirty="0"/>
          </a:p>
          <a:p>
            <a:pPr lvl="1"/>
            <a:r>
              <a:rPr lang="en-US" dirty="0"/>
              <a:t>Each </a:t>
            </a:r>
            <a:r>
              <a:rPr lang="en-US" dirty="0" smtClean="0"/>
              <a:t>(Key, Value) </a:t>
            </a:r>
            <a:r>
              <a:rPr lang="en-US" dirty="0"/>
              <a:t>is </a:t>
            </a:r>
            <a:r>
              <a:rPr lang="en-US" dirty="0" smtClean="0"/>
              <a:t>stored at </a:t>
            </a:r>
            <a:r>
              <a:rPr lang="en-US" dirty="0"/>
              <a:t>the node with the smallest </a:t>
            </a:r>
            <a:r>
              <a:rPr lang="en-US" dirty="0" smtClean="0"/>
              <a:t>ID larger than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157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162800" cy="838200"/>
          </a:xfrm>
        </p:spPr>
        <p:txBody>
          <a:bodyPr/>
          <a:lstStyle/>
          <a:p>
            <a:r>
              <a:rPr lang="en-US" dirty="0" smtClean="0"/>
              <a:t>Key </a:t>
            </a:r>
            <a:r>
              <a:rPr lang="en-US" dirty="0"/>
              <a:t>to Node Mapping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35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447800"/>
            <a:ext cx="3352800" cy="4724400"/>
          </a:xfrm>
        </p:spPr>
        <p:txBody>
          <a:bodyPr/>
          <a:lstStyle/>
          <a:p>
            <a:pPr marL="342900" indent="-342900"/>
            <a:r>
              <a:rPr lang="en-US" sz="2000" dirty="0"/>
              <a:t>m</a:t>
            </a:r>
            <a:r>
              <a:rPr lang="en-US" sz="2000" dirty="0" smtClean="0"/>
              <a:t> = 8 </a:t>
            </a:r>
            <a:r>
              <a:rPr lang="en-US" sz="2000" dirty="0" smtClean="0">
                <a:sym typeface="Wingdings"/>
              </a:rPr>
              <a:t> ID space: 0..63</a:t>
            </a:r>
            <a:r>
              <a:rPr lang="en-US" sz="2000" dirty="0" smtClean="0"/>
              <a:t> </a:t>
            </a:r>
          </a:p>
          <a:p>
            <a:pPr marL="342900" indent="-342900"/>
            <a:r>
              <a:rPr lang="en-US" sz="2000" dirty="0" smtClean="0"/>
              <a:t>Node  </a:t>
            </a:r>
            <a:r>
              <a:rPr lang="en-US" sz="2000" dirty="0"/>
              <a:t>8 maps </a:t>
            </a:r>
            <a:r>
              <a:rPr lang="en-US" sz="2000" dirty="0" smtClean="0"/>
              <a:t>keys [</a:t>
            </a:r>
            <a:r>
              <a:rPr lang="en-US" sz="2000" dirty="0"/>
              <a:t>5,8]</a:t>
            </a:r>
          </a:p>
          <a:p>
            <a:pPr marL="342900" indent="-342900"/>
            <a:r>
              <a:rPr lang="en-US" sz="2000" dirty="0"/>
              <a:t>Node 15 maps </a:t>
            </a:r>
            <a:r>
              <a:rPr lang="en-US" sz="2000" dirty="0" smtClean="0"/>
              <a:t>keys [</a:t>
            </a:r>
            <a:r>
              <a:rPr lang="en-US" sz="2000" dirty="0"/>
              <a:t>9,15]</a:t>
            </a:r>
          </a:p>
          <a:p>
            <a:pPr marL="342900" indent="-342900"/>
            <a:r>
              <a:rPr lang="en-US" sz="2000" dirty="0"/>
              <a:t>Node 20 </a:t>
            </a:r>
            <a:r>
              <a:rPr lang="en-US" sz="2000" dirty="0" smtClean="0"/>
              <a:t>maps keys </a:t>
            </a:r>
            <a:r>
              <a:rPr lang="en-US" sz="2000" dirty="0"/>
              <a:t>[16, 20]</a:t>
            </a:r>
          </a:p>
          <a:p>
            <a:pPr marL="342900" indent="-342900"/>
            <a:r>
              <a:rPr lang="en-US" sz="2000" dirty="0"/>
              <a:t>…</a:t>
            </a:r>
          </a:p>
          <a:p>
            <a:pPr marL="342900" indent="-342900"/>
            <a:r>
              <a:rPr lang="en-US" sz="2000" dirty="0"/>
              <a:t>Node 4 </a:t>
            </a:r>
            <a:r>
              <a:rPr lang="en-US" sz="2000" dirty="0" smtClean="0"/>
              <a:t>maps keys [</a:t>
            </a:r>
            <a:r>
              <a:rPr lang="en-US" sz="2000" dirty="0"/>
              <a:t>59, 4]</a:t>
            </a:r>
          </a:p>
          <a:p>
            <a:pPr marL="342900" indent="-342900"/>
            <a:endParaRPr lang="en-US" sz="2000" dirty="0"/>
          </a:p>
          <a:p>
            <a:pPr marL="342900" indent="-342900"/>
            <a:endParaRPr lang="en-US" sz="2000" dirty="0"/>
          </a:p>
        </p:txBody>
      </p:sp>
      <p:sp>
        <p:nvSpPr>
          <p:cNvPr id="1351684" name="Oval 4"/>
          <p:cNvSpPr>
            <a:spLocks noChangeArrowheads="1"/>
          </p:cNvSpPr>
          <p:nvPr/>
        </p:nvSpPr>
        <p:spPr bwMode="auto">
          <a:xfrm>
            <a:off x="3538538" y="13716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685" name="Text Box 5"/>
          <p:cNvSpPr txBox="1">
            <a:spLocks noChangeArrowheads="1"/>
          </p:cNvSpPr>
          <p:nvPr/>
        </p:nvSpPr>
        <p:spPr bwMode="auto">
          <a:xfrm>
            <a:off x="6384925" y="1538288"/>
            <a:ext cx="312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4</a:t>
            </a:r>
          </a:p>
        </p:txBody>
      </p:sp>
      <p:pic>
        <p:nvPicPr>
          <p:cNvPr id="1351686" name="Picture 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3213" y="990600"/>
            <a:ext cx="266700" cy="438150"/>
          </a:xfrm>
          <a:prstGeom prst="rect">
            <a:avLst/>
          </a:prstGeom>
          <a:noFill/>
        </p:spPr>
      </p:pic>
      <p:pic>
        <p:nvPicPr>
          <p:cNvPr id="1351687" name="Picture 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8638" y="4514850"/>
            <a:ext cx="266700" cy="438150"/>
          </a:xfrm>
          <a:prstGeom prst="rect">
            <a:avLst/>
          </a:prstGeom>
          <a:noFill/>
        </p:spPr>
      </p:pic>
      <p:sp>
        <p:nvSpPr>
          <p:cNvPr id="1351688" name="Text Box 8"/>
          <p:cNvSpPr txBox="1">
            <a:spLocks noChangeArrowheads="1"/>
          </p:cNvSpPr>
          <p:nvPr/>
        </p:nvSpPr>
        <p:spPr bwMode="auto">
          <a:xfrm>
            <a:off x="7461250" y="4343400"/>
            <a:ext cx="439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20</a:t>
            </a:r>
          </a:p>
        </p:txBody>
      </p:sp>
      <p:pic>
        <p:nvPicPr>
          <p:cNvPr id="1351689" name="Picture 9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8338" y="6038850"/>
            <a:ext cx="266700" cy="438150"/>
          </a:xfrm>
          <a:prstGeom prst="rect">
            <a:avLst/>
          </a:prstGeom>
          <a:noFill/>
        </p:spPr>
      </p:pic>
      <p:sp>
        <p:nvSpPr>
          <p:cNvPr id="1351690" name="Text Box 10"/>
          <p:cNvSpPr txBox="1">
            <a:spLocks noChangeArrowheads="1"/>
          </p:cNvSpPr>
          <p:nvPr/>
        </p:nvSpPr>
        <p:spPr bwMode="auto">
          <a:xfrm>
            <a:off x="5614988" y="5486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32</a:t>
            </a:r>
          </a:p>
        </p:txBody>
      </p:sp>
      <p:sp>
        <p:nvSpPr>
          <p:cNvPr id="1351691" name="Text Box 11"/>
          <p:cNvSpPr txBox="1">
            <a:spLocks noChangeArrowheads="1"/>
          </p:cNvSpPr>
          <p:nvPr/>
        </p:nvSpPr>
        <p:spPr bwMode="auto">
          <a:xfrm>
            <a:off x="4605338" y="5348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35</a:t>
            </a:r>
          </a:p>
        </p:txBody>
      </p:sp>
      <p:pic>
        <p:nvPicPr>
          <p:cNvPr id="1351692" name="Picture 12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7738" y="5886450"/>
            <a:ext cx="266700" cy="438150"/>
          </a:xfrm>
          <a:prstGeom prst="rect">
            <a:avLst/>
          </a:prstGeom>
          <a:noFill/>
        </p:spPr>
      </p:pic>
      <p:sp>
        <p:nvSpPr>
          <p:cNvPr id="1351693" name="Text Box 13"/>
          <p:cNvSpPr txBox="1">
            <a:spLocks noChangeArrowheads="1"/>
          </p:cNvSpPr>
          <p:nvPr/>
        </p:nvSpPr>
        <p:spPr bwMode="auto">
          <a:xfrm>
            <a:off x="7119938" y="1995488"/>
            <a:ext cx="313024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8</a:t>
            </a:r>
          </a:p>
        </p:txBody>
      </p:sp>
      <p:sp>
        <p:nvSpPr>
          <p:cNvPr id="1351694" name="Text Box 14"/>
          <p:cNvSpPr txBox="1">
            <a:spLocks noChangeArrowheads="1"/>
          </p:cNvSpPr>
          <p:nvPr/>
        </p:nvSpPr>
        <p:spPr bwMode="auto">
          <a:xfrm>
            <a:off x="7729538" y="3367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15</a:t>
            </a:r>
          </a:p>
        </p:txBody>
      </p:sp>
      <p:sp>
        <p:nvSpPr>
          <p:cNvPr id="1351695" name="Text Box 15"/>
          <p:cNvSpPr txBox="1">
            <a:spLocks noChangeArrowheads="1"/>
          </p:cNvSpPr>
          <p:nvPr/>
        </p:nvSpPr>
        <p:spPr bwMode="auto">
          <a:xfrm>
            <a:off x="3767138" y="4267200"/>
            <a:ext cx="44140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44</a:t>
            </a:r>
          </a:p>
        </p:txBody>
      </p:sp>
      <p:sp>
        <p:nvSpPr>
          <p:cNvPr id="1351696" name="Text Box 16"/>
          <p:cNvSpPr txBox="1">
            <a:spLocks noChangeArrowheads="1"/>
          </p:cNvSpPr>
          <p:nvPr/>
        </p:nvSpPr>
        <p:spPr bwMode="auto">
          <a:xfrm>
            <a:off x="4548188" y="1828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58</a:t>
            </a:r>
          </a:p>
        </p:txBody>
      </p:sp>
      <p:pic>
        <p:nvPicPr>
          <p:cNvPr id="1351697" name="Picture 1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4419600"/>
            <a:ext cx="266700" cy="438150"/>
          </a:xfrm>
          <a:prstGeom prst="rect">
            <a:avLst/>
          </a:prstGeom>
          <a:noFill/>
        </p:spPr>
      </p:pic>
      <p:pic>
        <p:nvPicPr>
          <p:cNvPr id="1351698" name="Picture 18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2438" y="1295400"/>
            <a:ext cx="266700" cy="438150"/>
          </a:xfrm>
          <a:prstGeom prst="rect">
            <a:avLst/>
          </a:prstGeom>
          <a:noFill/>
        </p:spPr>
      </p:pic>
      <p:sp>
        <p:nvSpPr>
          <p:cNvPr id="1351699" name="Line 19"/>
          <p:cNvSpPr>
            <a:spLocks noChangeShapeType="1"/>
          </p:cNvSpPr>
          <p:nvPr/>
        </p:nvSpPr>
        <p:spPr bwMode="auto">
          <a:xfrm flipV="1">
            <a:off x="3690938" y="44958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0" name="Line 20"/>
          <p:cNvSpPr>
            <a:spLocks noChangeShapeType="1"/>
          </p:cNvSpPr>
          <p:nvPr/>
        </p:nvSpPr>
        <p:spPr bwMode="auto">
          <a:xfrm>
            <a:off x="4519613" y="17351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pic>
        <p:nvPicPr>
          <p:cNvPr id="1351701" name="Picture 21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2938" y="3276600"/>
            <a:ext cx="266700" cy="438150"/>
          </a:xfrm>
          <a:prstGeom prst="rect">
            <a:avLst/>
          </a:prstGeom>
          <a:noFill/>
        </p:spPr>
      </p:pic>
      <p:sp>
        <p:nvSpPr>
          <p:cNvPr id="1351702" name="Line 22"/>
          <p:cNvSpPr>
            <a:spLocks noChangeShapeType="1"/>
          </p:cNvSpPr>
          <p:nvPr/>
        </p:nvSpPr>
        <p:spPr bwMode="auto">
          <a:xfrm flipV="1">
            <a:off x="4910138" y="56388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3" name="Line 23"/>
          <p:cNvSpPr>
            <a:spLocks noChangeShapeType="1"/>
          </p:cNvSpPr>
          <p:nvPr/>
        </p:nvSpPr>
        <p:spPr bwMode="auto">
          <a:xfrm flipV="1">
            <a:off x="5824538" y="5867400"/>
            <a:ext cx="1587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4" name="Line 24"/>
          <p:cNvSpPr>
            <a:spLocks noChangeShapeType="1"/>
          </p:cNvSpPr>
          <p:nvPr/>
        </p:nvSpPr>
        <p:spPr bwMode="auto">
          <a:xfrm flipH="1" flipV="1">
            <a:off x="7881938" y="4572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5" name="Line 25"/>
          <p:cNvSpPr>
            <a:spLocks noChangeShapeType="1"/>
          </p:cNvSpPr>
          <p:nvPr/>
        </p:nvSpPr>
        <p:spPr bwMode="auto">
          <a:xfrm flipH="1">
            <a:off x="8110538" y="35052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6" name="Line 26"/>
          <p:cNvSpPr>
            <a:spLocks noChangeShapeType="1"/>
          </p:cNvSpPr>
          <p:nvPr/>
        </p:nvSpPr>
        <p:spPr bwMode="auto">
          <a:xfrm flipV="1">
            <a:off x="7396163" y="1971675"/>
            <a:ext cx="112712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pic>
        <p:nvPicPr>
          <p:cNvPr id="1351707" name="Picture 2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5550" y="1676400"/>
            <a:ext cx="268288" cy="438150"/>
          </a:xfrm>
          <a:prstGeom prst="rect">
            <a:avLst/>
          </a:prstGeom>
          <a:noFill/>
        </p:spPr>
      </p:pic>
      <p:sp>
        <p:nvSpPr>
          <p:cNvPr id="1351708" name="Line 28"/>
          <p:cNvSpPr>
            <a:spLocks noChangeShapeType="1"/>
          </p:cNvSpPr>
          <p:nvPr/>
        </p:nvSpPr>
        <p:spPr bwMode="auto">
          <a:xfrm rot="3575902">
            <a:off x="6584950" y="1433513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273425" y="1108075"/>
            <a:ext cx="5089525" cy="5133975"/>
            <a:chOff x="1930" y="844"/>
            <a:chExt cx="3210" cy="3240"/>
          </a:xfrm>
        </p:grpSpPr>
        <p:sp>
          <p:nvSpPr>
            <p:cNvPr id="1351710" name="Freeform 30"/>
            <p:cNvSpPr>
              <a:spLocks/>
            </p:cNvSpPr>
            <p:nvPr/>
          </p:nvSpPr>
          <p:spPr bwMode="auto">
            <a:xfrm>
              <a:off x="2788" y="844"/>
              <a:ext cx="1200" cy="168"/>
            </a:xfrm>
            <a:custGeom>
              <a:avLst/>
              <a:gdLst/>
              <a:ahLst/>
              <a:cxnLst>
                <a:cxn ang="0">
                  <a:pos x="0" y="168"/>
                </a:cxn>
                <a:cxn ang="0">
                  <a:pos x="432" y="24"/>
                </a:cxn>
                <a:cxn ang="0">
                  <a:pos x="960" y="24"/>
                </a:cxn>
                <a:cxn ang="0">
                  <a:pos x="1200" y="72"/>
                </a:cxn>
              </a:cxnLst>
              <a:rect l="0" t="0" r="r" b="b"/>
              <a:pathLst>
                <a:path w="1200" h="168">
                  <a:moveTo>
                    <a:pt x="0" y="168"/>
                  </a:moveTo>
                  <a:cubicBezTo>
                    <a:pt x="136" y="108"/>
                    <a:pt x="272" y="48"/>
                    <a:pt x="432" y="24"/>
                  </a:cubicBezTo>
                  <a:cubicBezTo>
                    <a:pt x="592" y="0"/>
                    <a:pt x="832" y="16"/>
                    <a:pt x="960" y="24"/>
                  </a:cubicBezTo>
                  <a:cubicBezTo>
                    <a:pt x="1088" y="32"/>
                    <a:pt x="1144" y="52"/>
                    <a:pt x="1200" y="72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1" name="Freeform 31"/>
            <p:cNvSpPr>
              <a:spLocks/>
            </p:cNvSpPr>
            <p:nvPr/>
          </p:nvSpPr>
          <p:spPr bwMode="auto">
            <a:xfrm>
              <a:off x="4276" y="964"/>
              <a:ext cx="336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240"/>
                </a:cxn>
              </a:cxnLst>
              <a:rect l="0" t="0" r="r" b="b"/>
              <a:pathLst>
                <a:path w="336" h="240">
                  <a:moveTo>
                    <a:pt x="0" y="0"/>
                  </a:moveTo>
                  <a:cubicBezTo>
                    <a:pt x="68" y="28"/>
                    <a:pt x="136" y="56"/>
                    <a:pt x="192" y="96"/>
                  </a:cubicBezTo>
                  <a:cubicBezTo>
                    <a:pt x="248" y="136"/>
                    <a:pt x="292" y="188"/>
                    <a:pt x="336" y="24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2" name="Freeform 32"/>
            <p:cNvSpPr>
              <a:spLocks/>
            </p:cNvSpPr>
            <p:nvPr/>
          </p:nvSpPr>
          <p:spPr bwMode="auto">
            <a:xfrm>
              <a:off x="4852" y="1492"/>
              <a:ext cx="288" cy="6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240"/>
                </a:cxn>
                <a:cxn ang="0">
                  <a:pos x="288" y="624"/>
                </a:cxn>
              </a:cxnLst>
              <a:rect l="0" t="0" r="r" b="b"/>
              <a:pathLst>
                <a:path w="288" h="624">
                  <a:moveTo>
                    <a:pt x="0" y="0"/>
                  </a:moveTo>
                  <a:cubicBezTo>
                    <a:pt x="72" y="68"/>
                    <a:pt x="144" y="136"/>
                    <a:pt x="192" y="240"/>
                  </a:cubicBezTo>
                  <a:cubicBezTo>
                    <a:pt x="240" y="344"/>
                    <a:pt x="264" y="484"/>
                    <a:pt x="288" y="62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3" name="Freeform 33"/>
            <p:cNvSpPr>
              <a:spLocks/>
            </p:cNvSpPr>
            <p:nvPr/>
          </p:nvSpPr>
          <p:spPr bwMode="auto">
            <a:xfrm>
              <a:off x="5072" y="2596"/>
              <a:ext cx="68" cy="340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0" y="204"/>
                </a:cxn>
                <a:cxn ang="0">
                  <a:pos x="0" y="340"/>
                </a:cxn>
              </a:cxnLst>
              <a:rect l="0" t="0" r="r" b="b"/>
              <a:pathLst>
                <a:path w="68" h="340">
                  <a:moveTo>
                    <a:pt x="68" y="0"/>
                  </a:moveTo>
                  <a:cubicBezTo>
                    <a:pt x="59" y="73"/>
                    <a:pt x="51" y="147"/>
                    <a:pt x="40" y="204"/>
                  </a:cubicBezTo>
                  <a:cubicBezTo>
                    <a:pt x="29" y="261"/>
                    <a:pt x="14" y="300"/>
                    <a:pt x="0" y="34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4" name="Freeform 34"/>
            <p:cNvSpPr>
              <a:spLocks/>
            </p:cNvSpPr>
            <p:nvPr/>
          </p:nvSpPr>
          <p:spPr bwMode="auto">
            <a:xfrm>
              <a:off x="3760" y="3268"/>
              <a:ext cx="1188" cy="767"/>
            </a:xfrm>
            <a:custGeom>
              <a:avLst/>
              <a:gdLst/>
              <a:ahLst/>
              <a:cxnLst>
                <a:cxn ang="0">
                  <a:pos x="1188" y="0"/>
                </a:cxn>
                <a:cxn ang="0">
                  <a:pos x="824" y="460"/>
                </a:cxn>
                <a:cxn ang="0">
                  <a:pos x="320" y="716"/>
                </a:cxn>
                <a:cxn ang="0">
                  <a:pos x="0" y="764"/>
                </a:cxn>
              </a:cxnLst>
              <a:rect l="0" t="0" r="r" b="b"/>
              <a:pathLst>
                <a:path w="1188" h="767">
                  <a:moveTo>
                    <a:pt x="1188" y="0"/>
                  </a:moveTo>
                  <a:cubicBezTo>
                    <a:pt x="1078" y="170"/>
                    <a:pt x="969" y="341"/>
                    <a:pt x="824" y="460"/>
                  </a:cubicBezTo>
                  <a:cubicBezTo>
                    <a:pt x="679" y="579"/>
                    <a:pt x="457" y="665"/>
                    <a:pt x="320" y="716"/>
                  </a:cubicBezTo>
                  <a:cubicBezTo>
                    <a:pt x="183" y="767"/>
                    <a:pt x="91" y="765"/>
                    <a:pt x="0" y="76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5" name="Freeform 35"/>
            <p:cNvSpPr>
              <a:spLocks/>
            </p:cNvSpPr>
            <p:nvPr/>
          </p:nvSpPr>
          <p:spPr bwMode="auto">
            <a:xfrm>
              <a:off x="1930" y="1216"/>
              <a:ext cx="542" cy="1620"/>
            </a:xfrm>
            <a:custGeom>
              <a:avLst/>
              <a:gdLst/>
              <a:ahLst/>
              <a:cxnLst>
                <a:cxn ang="0">
                  <a:pos x="90" y="1620"/>
                </a:cxn>
                <a:cxn ang="0">
                  <a:pos x="6" y="1136"/>
                </a:cxn>
                <a:cxn ang="0">
                  <a:pos x="126" y="520"/>
                </a:cxn>
                <a:cxn ang="0">
                  <a:pos x="542" y="0"/>
                </a:cxn>
              </a:cxnLst>
              <a:rect l="0" t="0" r="r" b="b"/>
              <a:pathLst>
                <a:path w="542" h="1620">
                  <a:moveTo>
                    <a:pt x="90" y="1620"/>
                  </a:moveTo>
                  <a:cubicBezTo>
                    <a:pt x="45" y="1469"/>
                    <a:pt x="0" y="1319"/>
                    <a:pt x="6" y="1136"/>
                  </a:cubicBezTo>
                  <a:cubicBezTo>
                    <a:pt x="12" y="953"/>
                    <a:pt x="37" y="709"/>
                    <a:pt x="126" y="520"/>
                  </a:cubicBezTo>
                  <a:cubicBezTo>
                    <a:pt x="215" y="331"/>
                    <a:pt x="378" y="165"/>
                    <a:pt x="54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6" name="Freeform 36"/>
            <p:cNvSpPr>
              <a:spLocks/>
            </p:cNvSpPr>
            <p:nvPr/>
          </p:nvSpPr>
          <p:spPr bwMode="auto">
            <a:xfrm>
              <a:off x="2164" y="3268"/>
              <a:ext cx="624" cy="624"/>
            </a:xfrm>
            <a:custGeom>
              <a:avLst/>
              <a:gdLst/>
              <a:ahLst/>
              <a:cxnLst>
                <a:cxn ang="0">
                  <a:pos x="624" y="624"/>
                </a:cxn>
                <a:cxn ang="0">
                  <a:pos x="288" y="384"/>
                </a:cxn>
                <a:cxn ang="0">
                  <a:pos x="0" y="0"/>
                </a:cxn>
              </a:cxnLst>
              <a:rect l="0" t="0" r="r" b="b"/>
              <a:pathLst>
                <a:path w="624" h="624">
                  <a:moveTo>
                    <a:pt x="624" y="624"/>
                  </a:moveTo>
                  <a:cubicBezTo>
                    <a:pt x="508" y="556"/>
                    <a:pt x="392" y="488"/>
                    <a:pt x="288" y="384"/>
                  </a:cubicBezTo>
                  <a:cubicBezTo>
                    <a:pt x="184" y="280"/>
                    <a:pt x="92" y="140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7" name="Line 37"/>
            <p:cNvSpPr>
              <a:spLocks noChangeShapeType="1"/>
            </p:cNvSpPr>
            <p:nvPr/>
          </p:nvSpPr>
          <p:spPr bwMode="auto">
            <a:xfrm flipH="1" flipV="1">
              <a:off x="3076" y="3988"/>
              <a:ext cx="38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672900" y="2785646"/>
            <a:ext cx="1437638" cy="721142"/>
            <a:chOff x="6672900" y="2785646"/>
            <a:chExt cx="1437638" cy="721142"/>
          </a:xfrm>
        </p:grpSpPr>
        <p:grpSp>
          <p:nvGrpSpPr>
            <p:cNvPr id="38" name="Group 37"/>
            <p:cNvGrpSpPr/>
            <p:nvPr/>
          </p:nvGrpSpPr>
          <p:grpSpPr>
            <a:xfrm>
              <a:off x="6689250" y="2861846"/>
              <a:ext cx="1066800" cy="228600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39" name="Rectangle 3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40" name="Straight Connector 39"/>
              <p:cNvCxnSpPr>
                <a:stCxn id="39" idx="0"/>
                <a:endCxn id="3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44" name="Straight Connector 43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46" name="Group 45"/>
            <p:cNvGrpSpPr/>
            <p:nvPr/>
          </p:nvGrpSpPr>
          <p:grpSpPr>
            <a:xfrm>
              <a:off x="6672900" y="2785646"/>
              <a:ext cx="1099500" cy="338554"/>
              <a:chOff x="5698650" y="4766846"/>
              <a:chExt cx="1099500" cy="338554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5698650" y="4766846"/>
                <a:ext cx="41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14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248400" y="4766846"/>
                <a:ext cx="5497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latin typeface="Helvetica"/>
                    <a:cs typeface="Helvetica"/>
                  </a:rPr>
                  <a:t>V14</a:t>
                </a:r>
              </a:p>
            </p:txBody>
          </p:sp>
        </p:grpSp>
        <p:cxnSp>
          <p:nvCxnSpPr>
            <p:cNvPr id="4" name="Straight Arrow Connector 3"/>
            <p:cNvCxnSpPr>
              <a:stCxn id="39" idx="2"/>
              <a:endCxn id="1351705" idx="1"/>
            </p:cNvCxnSpPr>
            <p:nvPr/>
          </p:nvCxnSpPr>
          <p:spPr bwMode="auto">
            <a:xfrm>
              <a:off x="7222650" y="3089971"/>
              <a:ext cx="887888" cy="416817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5578398" y="1371600"/>
            <a:ext cx="44140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Key"/>
                <a:cs typeface="Key"/>
              </a:rPr>
              <a:t>63</a:t>
            </a:r>
            <a:endParaRPr lang="en-US" sz="1800" b="1" dirty="0">
              <a:latin typeface="Key"/>
              <a:cs typeface="Key"/>
            </a:endParaRPr>
          </a:p>
        </p:txBody>
      </p:sp>
      <p:sp>
        <p:nvSpPr>
          <p:cNvPr id="58" name="Text Box 16"/>
          <p:cNvSpPr txBox="1">
            <a:spLocks noChangeArrowheads="1"/>
          </p:cNvSpPr>
          <p:nvPr/>
        </p:nvSpPr>
        <p:spPr bwMode="auto">
          <a:xfrm>
            <a:off x="5935376" y="1371600"/>
            <a:ext cx="313024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Key"/>
                <a:cs typeface="Key"/>
              </a:rPr>
              <a:t>0</a:t>
            </a:r>
            <a:endParaRPr lang="en-US" sz="1800" b="1" dirty="0">
              <a:latin typeface="Key"/>
              <a:cs typeface="Key"/>
            </a:endParaRPr>
          </a:p>
        </p:txBody>
      </p:sp>
      <p:sp>
        <p:nvSpPr>
          <p:cNvPr id="60" name="Line 23"/>
          <p:cNvSpPr>
            <a:spLocks noChangeShapeType="1"/>
          </p:cNvSpPr>
          <p:nvPr/>
        </p:nvSpPr>
        <p:spPr bwMode="auto">
          <a:xfrm flipV="1">
            <a:off x="5791200" y="1295400"/>
            <a:ext cx="1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61" name="Line 23"/>
          <p:cNvSpPr>
            <a:spLocks noChangeShapeType="1"/>
          </p:cNvSpPr>
          <p:nvPr/>
        </p:nvSpPr>
        <p:spPr bwMode="auto">
          <a:xfrm flipV="1">
            <a:off x="6019799" y="1295400"/>
            <a:ext cx="1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</p:spTree>
    <p:extLst>
      <p:ext uri="{BB962C8B-B14F-4D97-AF65-F5344CB8AC3E}">
        <p14:creationId xmlns:p14="http://schemas.microsoft.com/office/powerpoint/2010/main" val="276569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Conclusions: Key Value Store</a:t>
            </a:r>
            <a:endParaRPr lang="en-US" dirty="0"/>
          </a:p>
        </p:txBody>
      </p:sp>
      <p:sp>
        <p:nvSpPr>
          <p:cNvPr id="137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077200" cy="4876800"/>
          </a:xfrm>
        </p:spPr>
        <p:txBody>
          <a:bodyPr/>
          <a:lstStyle/>
          <a:p>
            <a:r>
              <a:rPr lang="en-US" dirty="0" smtClean="0"/>
              <a:t>Very large scale storage systems</a:t>
            </a:r>
          </a:p>
          <a:p>
            <a:r>
              <a:rPr lang="en-US" dirty="0" smtClean="0"/>
              <a:t>Two operations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ut(key, value)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alue = get(key)</a:t>
            </a:r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Fault Tolerance </a:t>
            </a:r>
            <a:r>
              <a:rPr lang="en-US" dirty="0" smtClean="0">
                <a:sym typeface="Wingdings"/>
              </a:rPr>
              <a:t> replication</a:t>
            </a:r>
            <a:endParaRPr lang="en-US" dirty="0" smtClean="0"/>
          </a:p>
          <a:p>
            <a:pPr lvl="1"/>
            <a:r>
              <a:rPr lang="en-US" dirty="0" smtClean="0"/>
              <a:t>Scalability </a:t>
            </a:r>
            <a:r>
              <a:rPr lang="en-US" dirty="0" smtClean="0">
                <a:sym typeface="Wingdings"/>
              </a:rPr>
              <a:t> serve get()’s in parallel; replicate/cache hot tuples</a:t>
            </a:r>
            <a:endParaRPr lang="en-US" dirty="0" smtClean="0"/>
          </a:p>
          <a:p>
            <a:pPr lvl="1"/>
            <a:r>
              <a:rPr lang="en-US" dirty="0" smtClean="0"/>
              <a:t>Consistency </a:t>
            </a:r>
            <a:r>
              <a:rPr lang="en-US" dirty="0" smtClean="0">
                <a:sym typeface="Wingdings"/>
              </a:rPr>
              <a:t> quorum consensus to improve put() performance</a:t>
            </a: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381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Value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r>
              <a:rPr lang="en-US" dirty="0" smtClean="0"/>
              <a:t>Handle huge volumes of data, e.g., PBs</a:t>
            </a:r>
          </a:p>
          <a:p>
            <a:pPr lvl="1"/>
            <a:r>
              <a:rPr lang="en-US" dirty="0" smtClean="0"/>
              <a:t>Store (key, value) tuples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Simple interface</a:t>
            </a:r>
          </a:p>
          <a:p>
            <a:pPr lvl="1"/>
            <a:r>
              <a:rPr lang="en-US" b="1" dirty="0"/>
              <a:t>put</a:t>
            </a:r>
            <a:r>
              <a:rPr lang="en-US" dirty="0"/>
              <a:t>(key, </a:t>
            </a:r>
            <a:r>
              <a:rPr lang="en-US" dirty="0" smtClean="0"/>
              <a:t>value)</a:t>
            </a:r>
            <a:r>
              <a:rPr lang="en-US" dirty="0"/>
              <a:t>; // </a:t>
            </a:r>
            <a:r>
              <a:rPr lang="en-US" dirty="0" smtClean="0"/>
              <a:t>insert/write “value” associated with </a:t>
            </a:r>
            <a:r>
              <a:rPr lang="en-US" dirty="0"/>
              <a:t>“key”</a:t>
            </a:r>
          </a:p>
          <a:p>
            <a:pPr lvl="1"/>
            <a:r>
              <a:rPr lang="en-US" dirty="0" smtClean="0"/>
              <a:t>value </a:t>
            </a:r>
            <a:r>
              <a:rPr lang="en-US" dirty="0"/>
              <a:t>= </a:t>
            </a:r>
            <a:r>
              <a:rPr lang="en-US" b="1" dirty="0"/>
              <a:t>get</a:t>
            </a:r>
            <a:r>
              <a:rPr lang="en-US" dirty="0"/>
              <a:t>(key); // </a:t>
            </a:r>
            <a:r>
              <a:rPr lang="en-US" dirty="0" smtClean="0"/>
              <a:t>get/read </a:t>
            </a:r>
            <a:r>
              <a:rPr lang="en-US" dirty="0"/>
              <a:t>data associated </a:t>
            </a:r>
            <a:r>
              <a:rPr lang="en-US" dirty="0" smtClean="0"/>
              <a:t>with </a:t>
            </a:r>
            <a:r>
              <a:rPr lang="en-US" dirty="0"/>
              <a:t>“key</a:t>
            </a:r>
            <a:r>
              <a:rPr lang="en-US" dirty="0" smtClean="0"/>
              <a:t>”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Used sometimes as a simpler but more scalable “database”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9449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5105400"/>
          </a:xfrm>
        </p:spPr>
        <p:txBody>
          <a:bodyPr/>
          <a:lstStyle/>
          <a:p>
            <a:r>
              <a:rPr lang="en-US" dirty="0" smtClean="0"/>
              <a:t>Amazon:</a:t>
            </a:r>
          </a:p>
          <a:p>
            <a:pPr lvl="1"/>
            <a:r>
              <a:rPr lang="en-US" dirty="0" smtClean="0"/>
              <a:t>Key: </a:t>
            </a:r>
            <a:r>
              <a:rPr lang="en-US" dirty="0" err="1" smtClean="0"/>
              <a:t>customerID</a:t>
            </a:r>
            <a:endParaRPr lang="en-US" dirty="0" smtClean="0"/>
          </a:p>
          <a:p>
            <a:pPr lvl="1"/>
            <a:r>
              <a:rPr lang="en-US" dirty="0" smtClean="0"/>
              <a:t>Value: customer profile (e.g., buying history, credit card, ..)</a:t>
            </a:r>
          </a:p>
          <a:p>
            <a:endParaRPr lang="en-US" dirty="0" smtClean="0"/>
          </a:p>
          <a:p>
            <a:r>
              <a:rPr lang="en-US" dirty="0" smtClean="0"/>
              <a:t>Facebook, Twitter:</a:t>
            </a:r>
          </a:p>
          <a:p>
            <a:pPr lvl="1"/>
            <a:r>
              <a:rPr lang="en-US" dirty="0" smtClean="0"/>
              <a:t>Key: </a:t>
            </a:r>
            <a:r>
              <a:rPr lang="en-US" dirty="0" err="1" smtClean="0"/>
              <a:t>UserID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Value: user profile (e.g., posting history, photos, friends, …)</a:t>
            </a:r>
          </a:p>
          <a:p>
            <a:pPr marL="457200" lvl="1" indent="0">
              <a:buNone/>
            </a:pPr>
            <a:r>
              <a:rPr lang="en-US" dirty="0" smtClean="0"/>
              <a:t>			</a:t>
            </a:r>
          </a:p>
          <a:p>
            <a:r>
              <a:rPr lang="en-US" dirty="0" err="1" smtClean="0"/>
              <a:t>iCloud</a:t>
            </a:r>
            <a:r>
              <a:rPr lang="en-US" dirty="0" smtClean="0"/>
              <a:t>/iTunes:</a:t>
            </a:r>
          </a:p>
          <a:p>
            <a:pPr lvl="1"/>
            <a:r>
              <a:rPr lang="en-US" dirty="0" smtClean="0"/>
              <a:t>Key: Movie/song name</a:t>
            </a:r>
          </a:p>
          <a:p>
            <a:pPr lvl="1"/>
            <a:r>
              <a:rPr lang="en-US" dirty="0" smtClean="0"/>
              <a:t>Value: Movie, Song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57600" y="152400"/>
            <a:ext cx="2209800" cy="2209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Values: Examples 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619500" y="2234976"/>
            <a:ext cx="2324100" cy="1117824"/>
            <a:chOff x="3619500" y="2234976"/>
            <a:chExt cx="2324100" cy="111782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00600" y="2234976"/>
              <a:ext cx="1143000" cy="1117824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19500" y="2247900"/>
              <a:ext cx="1104900" cy="1104900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3558095" y="3733800"/>
            <a:ext cx="2283905" cy="1041400"/>
            <a:chOff x="3558095" y="3733800"/>
            <a:chExt cx="2283905" cy="10414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58095" y="3797300"/>
              <a:ext cx="1242505" cy="9271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800600" y="3733800"/>
              <a:ext cx="1041400" cy="1041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901956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220200" cy="5715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Amazon</a:t>
            </a:r>
          </a:p>
          <a:p>
            <a:pPr lvl="1"/>
            <a:r>
              <a:rPr lang="en-US" dirty="0" err="1" smtClean="0"/>
              <a:t>DynamoDB</a:t>
            </a:r>
            <a:r>
              <a:rPr lang="en-US" dirty="0" smtClean="0"/>
              <a:t>: internal key value store used to power </a:t>
            </a:r>
            <a:r>
              <a:rPr lang="en-US" dirty="0" err="1" smtClean="0"/>
              <a:t>Amazon.com</a:t>
            </a:r>
            <a:r>
              <a:rPr lang="en-US" dirty="0" smtClean="0"/>
              <a:t> (shopping cart)</a:t>
            </a:r>
          </a:p>
          <a:p>
            <a:pPr lvl="1"/>
            <a:r>
              <a:rPr lang="en-US" dirty="0" smtClean="0"/>
              <a:t>Simple Storage System (S3)</a:t>
            </a:r>
          </a:p>
          <a:p>
            <a:pPr lvl="2"/>
            <a:endParaRPr lang="en-US" dirty="0" smtClean="0"/>
          </a:p>
          <a:p>
            <a:r>
              <a:rPr lang="en-US" b="1" dirty="0" err="1" smtClean="0"/>
              <a:t>BigTable</a:t>
            </a:r>
            <a:r>
              <a:rPr lang="en-US" b="1" dirty="0" smtClean="0"/>
              <a:t>/</a:t>
            </a:r>
            <a:r>
              <a:rPr lang="en-US" b="1" dirty="0" err="1" smtClean="0"/>
              <a:t>HBase</a:t>
            </a:r>
            <a:r>
              <a:rPr lang="en-US" b="1" dirty="0" smtClean="0"/>
              <a:t>/</a:t>
            </a:r>
            <a:r>
              <a:rPr lang="en-US" b="1" dirty="0" err="1" smtClean="0"/>
              <a:t>Hypertable</a:t>
            </a:r>
            <a:r>
              <a:rPr lang="en-US" b="1" dirty="0" smtClean="0"/>
              <a:t>: </a:t>
            </a:r>
            <a:r>
              <a:rPr lang="en-US" dirty="0" smtClean="0"/>
              <a:t>distributed, </a:t>
            </a:r>
            <a:r>
              <a:rPr lang="en-US" dirty="0"/>
              <a:t>scalable </a:t>
            </a:r>
            <a:r>
              <a:rPr lang="en-US" dirty="0" smtClean="0"/>
              <a:t>data storage</a:t>
            </a:r>
          </a:p>
          <a:p>
            <a:pPr lvl="2"/>
            <a:endParaRPr lang="en-US" dirty="0" smtClean="0"/>
          </a:p>
          <a:p>
            <a:r>
              <a:rPr lang="en-US" b="1" dirty="0" smtClean="0"/>
              <a:t>Cassandra</a:t>
            </a:r>
            <a:r>
              <a:rPr lang="en-US" dirty="0"/>
              <a:t>: “distributed data management system” (developed by Facebook</a:t>
            </a:r>
            <a:r>
              <a:rPr lang="en-US" dirty="0" smtClean="0"/>
              <a:t>)</a:t>
            </a:r>
          </a:p>
          <a:p>
            <a:pPr lvl="4"/>
            <a:endParaRPr lang="en-US" dirty="0"/>
          </a:p>
          <a:p>
            <a:r>
              <a:rPr lang="en-US" b="1" dirty="0" err="1" smtClean="0"/>
              <a:t>Memcached</a:t>
            </a:r>
            <a:r>
              <a:rPr lang="en-US" b="1" dirty="0"/>
              <a:t>:</a:t>
            </a:r>
            <a:r>
              <a:rPr lang="en-US" dirty="0"/>
              <a:t> in-memory key-value store for small chunks of arbitrary data (strings, objects) </a:t>
            </a:r>
          </a:p>
          <a:p>
            <a:pPr lvl="3"/>
            <a:endParaRPr lang="en-US" dirty="0" smtClean="0"/>
          </a:p>
          <a:p>
            <a:r>
              <a:rPr lang="en-US" b="1" dirty="0" err="1" smtClean="0"/>
              <a:t>eDonkey</a:t>
            </a:r>
            <a:r>
              <a:rPr lang="en-US" b="1" dirty="0" smtClean="0"/>
              <a:t>/</a:t>
            </a:r>
            <a:r>
              <a:rPr lang="en-US" b="1" dirty="0" err="1" smtClean="0"/>
              <a:t>eMule</a:t>
            </a:r>
            <a:r>
              <a:rPr lang="en-US" b="1" dirty="0" smtClean="0"/>
              <a:t>:</a:t>
            </a:r>
            <a:r>
              <a:rPr lang="en-US" dirty="0" smtClean="0"/>
              <a:t> peer-to-peer sharing system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899129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Value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1524000"/>
          </a:xfrm>
        </p:spPr>
        <p:txBody>
          <a:bodyPr/>
          <a:lstStyle/>
          <a:p>
            <a:r>
              <a:rPr lang="en-US" dirty="0" smtClean="0"/>
              <a:t>Also called Distributed </a:t>
            </a:r>
            <a:r>
              <a:rPr lang="en-US" dirty="0"/>
              <a:t>H</a:t>
            </a:r>
            <a:r>
              <a:rPr lang="en-US" dirty="0" smtClean="0"/>
              <a:t>ash Tables (DHT)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Main idea: partition set of key-values across many machines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  <p:grpSp>
        <p:nvGrpSpPr>
          <p:cNvPr id="98" name="Group 97"/>
          <p:cNvGrpSpPr/>
          <p:nvPr/>
        </p:nvGrpSpPr>
        <p:grpSpPr>
          <a:xfrm>
            <a:off x="6781800" y="2379821"/>
            <a:ext cx="533400" cy="1753394"/>
            <a:chOff x="7010400" y="1600200"/>
            <a:chExt cx="533400" cy="1753394"/>
          </a:xfrm>
        </p:grpSpPr>
        <p:sp>
          <p:nvSpPr>
            <p:cNvPr id="5" name="Rectangle 4"/>
            <p:cNvSpPr/>
            <p:nvPr/>
          </p:nvSpPr>
          <p:spPr bwMode="auto">
            <a:xfrm>
              <a:off x="7010400" y="1600200"/>
              <a:ext cx="533400" cy="1752600"/>
            </a:xfrm>
            <a:prstGeom prst="rect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7" name="Straight Connector 6"/>
            <p:cNvCxnSpPr>
              <a:stCxn id="5" idx="0"/>
              <a:endCxn id="5" idx="2"/>
            </p:cNvCxnSpPr>
            <p:nvPr/>
          </p:nvCxnSpPr>
          <p:spPr bwMode="auto">
            <a:xfrm rot="16200000" flipH="1">
              <a:off x="6400800" y="2476500"/>
              <a:ext cx="17526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7010400" y="1676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7010400" y="17526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7010400" y="1828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7010400" y="19050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7010400" y="1979612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7010400" y="2057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7010400" y="21336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7010400" y="2209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7010400" y="22860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7010400" y="2360612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7010400" y="2438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7010400" y="25146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7010400" y="2590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7010400" y="26670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7010400" y="2741612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7010400" y="2819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7010400" y="28956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7010400" y="2971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7010400" y="3275012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4742815"/>
            <a:ext cx="685800" cy="6858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4742815"/>
            <a:ext cx="685800" cy="6858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4742815"/>
            <a:ext cx="685800" cy="6858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4742021"/>
            <a:ext cx="685800" cy="685800"/>
          </a:xfrm>
          <a:prstGeom prst="rect">
            <a:avLst/>
          </a:prstGeom>
        </p:spPr>
      </p:pic>
      <p:grpSp>
        <p:nvGrpSpPr>
          <p:cNvPr id="102" name="Group 101"/>
          <p:cNvGrpSpPr/>
          <p:nvPr/>
        </p:nvGrpSpPr>
        <p:grpSpPr>
          <a:xfrm>
            <a:off x="6248400" y="4437221"/>
            <a:ext cx="533400" cy="381794"/>
            <a:chOff x="6477000" y="3657600"/>
            <a:chExt cx="533400" cy="381794"/>
          </a:xfrm>
        </p:grpSpPr>
        <p:sp>
          <p:nvSpPr>
            <p:cNvPr id="78" name="Rectangle 77"/>
            <p:cNvSpPr/>
            <p:nvPr/>
          </p:nvSpPr>
          <p:spPr bwMode="auto">
            <a:xfrm>
              <a:off x="6477000" y="3657600"/>
              <a:ext cx="533400" cy="381000"/>
            </a:xfrm>
            <a:prstGeom prst="rect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79" name="Straight Connector 78"/>
            <p:cNvCxnSpPr>
              <a:stCxn id="78" idx="0"/>
              <a:endCxn id="78" idx="2"/>
            </p:cNvCxnSpPr>
            <p:nvPr/>
          </p:nvCxnSpPr>
          <p:spPr bwMode="auto">
            <a:xfrm rot="16200000" flipH="1">
              <a:off x="6553200" y="3848100"/>
              <a:ext cx="3810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>
              <a:off x="6477000" y="3733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>
              <a:off x="6477000" y="38100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6477000" y="38862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6477000" y="3962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99" name="Group 98"/>
          <p:cNvGrpSpPr/>
          <p:nvPr/>
        </p:nvGrpSpPr>
        <p:grpSpPr>
          <a:xfrm>
            <a:off x="1524000" y="4436427"/>
            <a:ext cx="533400" cy="381000"/>
            <a:chOff x="1752600" y="3656806"/>
            <a:chExt cx="533400" cy="38100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00" name="Group 99"/>
          <p:cNvGrpSpPr/>
          <p:nvPr/>
        </p:nvGrpSpPr>
        <p:grpSpPr>
          <a:xfrm>
            <a:off x="2971800" y="4437221"/>
            <a:ext cx="533400" cy="381000"/>
            <a:chOff x="3200400" y="3657600"/>
            <a:chExt cx="533400" cy="381000"/>
          </a:xfrm>
        </p:grpSpPr>
        <p:sp>
          <p:nvSpPr>
            <p:cNvPr id="66" name="Rectangle 65"/>
            <p:cNvSpPr/>
            <p:nvPr/>
          </p:nvSpPr>
          <p:spPr bwMode="auto">
            <a:xfrm>
              <a:off x="3200400" y="3657600"/>
              <a:ext cx="533400" cy="381000"/>
            </a:xfrm>
            <a:prstGeom prst="rect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8" name="Straight Connector 67"/>
            <p:cNvCxnSpPr/>
            <p:nvPr/>
          </p:nvCxnSpPr>
          <p:spPr bwMode="auto">
            <a:xfrm>
              <a:off x="3200400" y="3733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>
              <a:off x="3200400" y="38100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3200400" y="38862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3200400" y="3658394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3200400" y="3962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01" name="Group 100"/>
          <p:cNvGrpSpPr/>
          <p:nvPr/>
        </p:nvGrpSpPr>
        <p:grpSpPr>
          <a:xfrm>
            <a:off x="4267200" y="4437221"/>
            <a:ext cx="533400" cy="381794"/>
            <a:chOff x="4495800" y="3657600"/>
            <a:chExt cx="533400" cy="381794"/>
          </a:xfrm>
        </p:grpSpPr>
        <p:sp>
          <p:nvSpPr>
            <p:cNvPr id="72" name="Rectangle 71"/>
            <p:cNvSpPr/>
            <p:nvPr/>
          </p:nvSpPr>
          <p:spPr bwMode="auto">
            <a:xfrm>
              <a:off x="4495800" y="3657600"/>
              <a:ext cx="533400" cy="381000"/>
            </a:xfrm>
            <a:prstGeom prst="rect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73" name="Straight Connector 72"/>
            <p:cNvCxnSpPr>
              <a:stCxn id="72" idx="0"/>
              <a:endCxn id="72" idx="2"/>
            </p:cNvCxnSpPr>
            <p:nvPr/>
          </p:nvCxnSpPr>
          <p:spPr bwMode="auto">
            <a:xfrm rot="16200000" flipH="1">
              <a:off x="4572000" y="3848100"/>
              <a:ext cx="3810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>
              <a:off x="4495800" y="3733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>
              <a:off x="4495800" y="38100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>
              <a:off x="4495800" y="38862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>
              <a:off x="4495800" y="3658394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4495800" y="3962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8" name="Left Brace 87"/>
          <p:cNvSpPr/>
          <p:nvPr/>
        </p:nvSpPr>
        <p:spPr bwMode="auto">
          <a:xfrm>
            <a:off x="6629400" y="2379821"/>
            <a:ext cx="152400" cy="3810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Left Brace 88"/>
          <p:cNvSpPr/>
          <p:nvPr/>
        </p:nvSpPr>
        <p:spPr bwMode="auto">
          <a:xfrm>
            <a:off x="6629400" y="2760821"/>
            <a:ext cx="152400" cy="3810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Left Brace 89"/>
          <p:cNvSpPr/>
          <p:nvPr/>
        </p:nvSpPr>
        <p:spPr bwMode="auto">
          <a:xfrm>
            <a:off x="6629400" y="3141821"/>
            <a:ext cx="152400" cy="3810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Left Brace 90"/>
          <p:cNvSpPr/>
          <p:nvPr/>
        </p:nvSpPr>
        <p:spPr bwMode="auto">
          <a:xfrm>
            <a:off x="6629400" y="3751421"/>
            <a:ext cx="152400" cy="3810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6688721" y="2133600"/>
            <a:ext cx="778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 Narrow"/>
                <a:cs typeface="Arial Narrow"/>
              </a:rPr>
              <a:t>key, value</a:t>
            </a:r>
          </a:p>
        </p:txBody>
      </p:sp>
      <p:sp>
        <p:nvSpPr>
          <p:cNvPr id="93" name="Freeform 92"/>
          <p:cNvSpPr/>
          <p:nvPr/>
        </p:nvSpPr>
        <p:spPr bwMode="auto">
          <a:xfrm>
            <a:off x="1816100" y="2595721"/>
            <a:ext cx="4762500" cy="1676400"/>
          </a:xfrm>
          <a:custGeom>
            <a:avLst/>
            <a:gdLst>
              <a:gd name="connsiteX0" fmla="*/ 4762500 w 4762500"/>
              <a:gd name="connsiteY0" fmla="*/ 0 h 1676400"/>
              <a:gd name="connsiteX1" fmla="*/ 0 w 4762500"/>
              <a:gd name="connsiteY1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00" h="1676400">
                <a:moveTo>
                  <a:pt x="4762500" y="0"/>
                </a:moveTo>
                <a:lnTo>
                  <a:pt x="0" y="1676400"/>
                </a:lnTo>
              </a:path>
            </a:pathLst>
          </a:cu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 bwMode="auto">
          <a:xfrm>
            <a:off x="3276600" y="2989421"/>
            <a:ext cx="3276600" cy="1295400"/>
          </a:xfrm>
          <a:custGeom>
            <a:avLst/>
            <a:gdLst>
              <a:gd name="connsiteX0" fmla="*/ 4762500 w 4762500"/>
              <a:gd name="connsiteY0" fmla="*/ 0 h 1676400"/>
              <a:gd name="connsiteX1" fmla="*/ 0 w 4762500"/>
              <a:gd name="connsiteY1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00" h="1676400">
                <a:moveTo>
                  <a:pt x="4762500" y="0"/>
                </a:moveTo>
                <a:lnTo>
                  <a:pt x="0" y="1676400"/>
                </a:lnTo>
              </a:path>
            </a:pathLst>
          </a:cu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 bwMode="auto">
          <a:xfrm>
            <a:off x="4572000" y="3370421"/>
            <a:ext cx="1981200" cy="914400"/>
          </a:xfrm>
          <a:custGeom>
            <a:avLst/>
            <a:gdLst>
              <a:gd name="connsiteX0" fmla="*/ 4762500 w 4762500"/>
              <a:gd name="connsiteY0" fmla="*/ 0 h 1676400"/>
              <a:gd name="connsiteX1" fmla="*/ 0 w 4762500"/>
              <a:gd name="connsiteY1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00" h="1676400">
                <a:moveTo>
                  <a:pt x="4762500" y="0"/>
                </a:moveTo>
                <a:lnTo>
                  <a:pt x="0" y="1676400"/>
                </a:lnTo>
              </a:path>
            </a:pathLst>
          </a:cu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 bwMode="auto">
          <a:xfrm>
            <a:off x="6477000" y="3980021"/>
            <a:ext cx="152400" cy="304800"/>
          </a:xfrm>
          <a:custGeom>
            <a:avLst/>
            <a:gdLst>
              <a:gd name="connsiteX0" fmla="*/ 4762500 w 4762500"/>
              <a:gd name="connsiteY0" fmla="*/ 0 h 1676400"/>
              <a:gd name="connsiteX1" fmla="*/ 0 w 4762500"/>
              <a:gd name="connsiteY1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00" h="1676400">
                <a:moveTo>
                  <a:pt x="4762500" y="0"/>
                </a:moveTo>
                <a:lnTo>
                  <a:pt x="0" y="1676400"/>
                </a:lnTo>
              </a:path>
            </a:pathLst>
          </a:cu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5486400" y="466582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984582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8" grpId="0" animBg="1"/>
      <p:bldP spid="89" grpId="0" animBg="1"/>
      <p:bldP spid="90" grpId="0" animBg="1"/>
      <p:bldP spid="91" grpId="0" animBg="1"/>
      <p:bldP spid="93" grpId="0" animBg="1"/>
      <p:bldP spid="94" grpId="0" animBg="1"/>
      <p:bldP spid="95" grpId="0" animBg="1"/>
      <p:bldP spid="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153400" cy="4495800"/>
          </a:xfrm>
        </p:spPr>
        <p:txBody>
          <a:bodyPr/>
          <a:lstStyle/>
          <a:p>
            <a:r>
              <a:rPr lang="en-US" b="1" dirty="0" smtClean="0"/>
              <a:t>Fault Tolerance: </a:t>
            </a:r>
            <a:r>
              <a:rPr lang="en-US" dirty="0" smtClean="0"/>
              <a:t>handle machine failures without losing data  and without degradation in performance</a:t>
            </a:r>
          </a:p>
          <a:p>
            <a:r>
              <a:rPr lang="en-US" b="1" dirty="0" smtClean="0"/>
              <a:t>Scalability: 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eed to scale to thousands of machines </a:t>
            </a:r>
          </a:p>
          <a:p>
            <a:pPr lvl="1"/>
            <a:r>
              <a:rPr lang="en-US" dirty="0" smtClean="0"/>
              <a:t>Need to allow easy addition of new machines</a:t>
            </a:r>
          </a:p>
          <a:p>
            <a:r>
              <a:rPr lang="en-US" b="1" dirty="0" smtClean="0"/>
              <a:t>Consistency: </a:t>
            </a:r>
            <a:r>
              <a:rPr lang="en-US" dirty="0" smtClean="0"/>
              <a:t>maintain data consistency in face of node failures and message losses </a:t>
            </a:r>
          </a:p>
          <a:p>
            <a:r>
              <a:rPr lang="en-US" b="1" dirty="0" smtClean="0"/>
              <a:t>Heterogeneity</a:t>
            </a:r>
            <a:r>
              <a:rPr lang="en-US" dirty="0" smtClean="0"/>
              <a:t> (if deployed as peer-to-peer systems):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Latency: 1ms to 1000ms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Bandwidth: 32Kb/s to 100Mb/s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220788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1220788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220788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1219994"/>
            <a:ext cx="685800" cy="6858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6477000" y="915194"/>
            <a:ext cx="533400" cy="381794"/>
            <a:chOff x="6477000" y="3657600"/>
            <a:chExt cx="533400" cy="381794"/>
          </a:xfrm>
          <a:solidFill>
            <a:srgbClr val="FFFFAA"/>
          </a:solidFill>
        </p:grpSpPr>
        <p:sp>
          <p:nvSpPr>
            <p:cNvPr id="9" name="Rectangle 8"/>
            <p:cNvSpPr/>
            <p:nvPr/>
          </p:nvSpPr>
          <p:spPr bwMode="auto">
            <a:xfrm>
              <a:off x="6477000" y="3657600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0" name="Straight Connector 9"/>
            <p:cNvCxnSpPr>
              <a:stCxn id="9" idx="0"/>
              <a:endCxn id="9" idx="2"/>
            </p:cNvCxnSpPr>
            <p:nvPr/>
          </p:nvCxnSpPr>
          <p:spPr bwMode="auto">
            <a:xfrm rot="16200000" flipH="1">
              <a:off x="6553200" y="3848100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6477000" y="37338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6477000" y="38100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6477000" y="38862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64770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1752600" y="914400"/>
            <a:ext cx="533400" cy="381794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3200400" y="915194"/>
            <a:ext cx="533400" cy="381794"/>
            <a:chOff x="3200400" y="3657600"/>
            <a:chExt cx="533400" cy="381794"/>
          </a:xfrm>
          <a:solidFill>
            <a:srgbClr val="FFFFAA"/>
          </a:solidFill>
        </p:grpSpPr>
        <p:sp>
          <p:nvSpPr>
            <p:cNvPr id="24" name="Rectangle 23"/>
            <p:cNvSpPr/>
            <p:nvPr/>
          </p:nvSpPr>
          <p:spPr bwMode="auto">
            <a:xfrm>
              <a:off x="3200400" y="3657600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25" name="Straight Connector 24"/>
            <p:cNvCxnSpPr>
              <a:stCxn id="24" idx="0"/>
              <a:endCxn id="24" idx="2"/>
            </p:cNvCxnSpPr>
            <p:nvPr/>
          </p:nvCxnSpPr>
          <p:spPr bwMode="auto">
            <a:xfrm rot="16200000" flipH="1">
              <a:off x="3276600" y="3848100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3200400" y="37338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3200400" y="38100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>
              <a:off x="3200400" y="38862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3200400" y="3658394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32004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4495800" y="915194"/>
            <a:ext cx="533400" cy="381794"/>
            <a:chOff x="4495800" y="3657600"/>
            <a:chExt cx="533400" cy="381794"/>
          </a:xfrm>
          <a:solidFill>
            <a:srgbClr val="FFFFAA"/>
          </a:solidFill>
        </p:grpSpPr>
        <p:sp>
          <p:nvSpPr>
            <p:cNvPr id="32" name="Rectangle 31"/>
            <p:cNvSpPr/>
            <p:nvPr/>
          </p:nvSpPr>
          <p:spPr bwMode="auto">
            <a:xfrm>
              <a:off x="4495800" y="3657600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33" name="Straight Connector 32"/>
            <p:cNvCxnSpPr>
              <a:stCxn id="32" idx="0"/>
              <a:endCxn id="32" idx="2"/>
            </p:cNvCxnSpPr>
            <p:nvPr/>
          </p:nvCxnSpPr>
          <p:spPr bwMode="auto">
            <a:xfrm rot="16200000" flipH="1">
              <a:off x="4572000" y="3848100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495800" y="37338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4495800" y="38100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4495800" y="38862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4495800" y="3658394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44958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114379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3276600" y="914400"/>
            <a:ext cx="762001" cy="762000"/>
            <a:chOff x="3505199" y="2971800"/>
            <a:chExt cx="762001" cy="762000"/>
          </a:xfrm>
        </p:grpSpPr>
        <p:cxnSp>
          <p:nvCxnSpPr>
            <p:cNvPr id="41" name="Straight Connector 40"/>
            <p:cNvCxnSpPr/>
            <p:nvPr/>
          </p:nvCxnSpPr>
          <p:spPr bwMode="auto">
            <a:xfrm>
              <a:off x="3505200" y="3048000"/>
              <a:ext cx="762000" cy="685800"/>
            </a:xfrm>
            <a:prstGeom prst="line">
              <a:avLst/>
            </a:prstGeom>
            <a:solidFill>
              <a:schemeClr val="bg1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3467099" y="3009900"/>
              <a:ext cx="762000" cy="685800"/>
            </a:xfrm>
            <a:prstGeom prst="line">
              <a:avLst/>
            </a:prstGeom>
            <a:solidFill>
              <a:schemeClr val="bg1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4463427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</a:t>
            </a:r>
            <a:r>
              <a:rPr lang="en-US" b="1" dirty="0" smtClean="0"/>
              <a:t>ut(key, value)</a:t>
            </a:r>
            <a:r>
              <a:rPr lang="en-US" dirty="0" smtClean="0"/>
              <a:t>: where do you store a new (key, value) tuple?</a:t>
            </a:r>
            <a:endParaRPr lang="en-US" b="1" dirty="0" smtClean="0"/>
          </a:p>
          <a:p>
            <a:r>
              <a:rPr lang="en-US" b="1" dirty="0"/>
              <a:t>g</a:t>
            </a:r>
            <a:r>
              <a:rPr lang="en-US" b="1" dirty="0" smtClean="0"/>
              <a:t>et(key)</a:t>
            </a:r>
            <a:r>
              <a:rPr lang="en-US" dirty="0" smtClean="0"/>
              <a:t>: where is the value associated with a given “key” stored?</a:t>
            </a:r>
          </a:p>
          <a:p>
            <a:endParaRPr lang="en-US" dirty="0"/>
          </a:p>
          <a:p>
            <a:r>
              <a:rPr lang="en-US" dirty="0" smtClean="0"/>
              <a:t>And, do the above while providing </a:t>
            </a:r>
          </a:p>
          <a:p>
            <a:pPr lvl="1"/>
            <a:r>
              <a:rPr lang="en-US" dirty="0" smtClean="0"/>
              <a:t>Fault Tolerance</a:t>
            </a:r>
          </a:p>
          <a:p>
            <a:pPr lvl="1"/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Consistency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699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Directory-Based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1371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Have a node maintain the mapping between </a:t>
            </a:r>
            <a:r>
              <a:rPr lang="en-US" b="1" dirty="0" smtClean="0"/>
              <a:t>keys</a:t>
            </a:r>
            <a:r>
              <a:rPr lang="en-US" dirty="0" smtClean="0"/>
              <a:t> and the </a:t>
            </a:r>
            <a:r>
              <a:rPr lang="en-US" b="1" dirty="0" smtClean="0"/>
              <a:t>machines (nodes) </a:t>
            </a:r>
            <a:r>
              <a:rPr lang="en-US" dirty="0" smtClean="0"/>
              <a:t>that store the </a:t>
            </a:r>
            <a:r>
              <a:rPr lang="en-US" b="1" dirty="0" smtClean="0"/>
              <a:t>values</a:t>
            </a:r>
            <a:r>
              <a:rPr lang="en-US" dirty="0" smtClean="0"/>
              <a:t> associated with the</a:t>
            </a:r>
            <a:r>
              <a:rPr lang="en-US" b="1" dirty="0" smtClean="0"/>
              <a:t> keys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2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099204" cy="338554"/>
            <a:chOff x="4114800" y="4766846"/>
            <a:chExt cx="1099204" cy="338554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0668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>
              <a:stCxn id="80" idx="0"/>
              <a:endCxn id="80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7094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709446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</a:t>
            </a:r>
            <a:r>
              <a:rPr lang="en-US" sz="1600" b="0" dirty="0">
                <a:latin typeface="Helvetica"/>
                <a:cs typeface="Helvetica"/>
              </a:rPr>
              <a:t>2</a:t>
            </a:r>
            <a:endParaRPr lang="en-US" sz="1600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95600"/>
            <a:ext cx="980357" cy="338554"/>
            <a:chOff x="5486400" y="3048000"/>
            <a:chExt cx="980357" cy="338554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48000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48000"/>
              <a:ext cx="446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N3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42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42846"/>
            <a:ext cx="56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675500" y="2209800"/>
            <a:ext cx="1877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292462" y="2667000"/>
            <a:ext cx="3581400" cy="338554"/>
            <a:chOff x="1292462" y="2667000"/>
            <a:chExt cx="3581400" cy="338554"/>
          </a:xfrm>
        </p:grpSpPr>
        <p:sp>
          <p:nvSpPr>
            <p:cNvPr id="94" name="TextBox 93"/>
            <p:cNvSpPr txBox="1"/>
            <p:nvPr/>
          </p:nvSpPr>
          <p:spPr>
            <a:xfrm>
              <a:off x="1292462" y="2667000"/>
              <a:ext cx="14507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  <p:cxnSp>
          <p:nvCxnSpPr>
            <p:cNvPr id="95" name="Straight Arrow Connector 94"/>
            <p:cNvCxnSpPr>
              <a:stCxn id="94" idx="3"/>
            </p:cNvCxnSpPr>
            <p:nvPr/>
          </p:nvCxnSpPr>
          <p:spPr bwMode="auto">
            <a:xfrm>
              <a:off x="2743200" y="2836277"/>
              <a:ext cx="2130662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4378741" y="3025308"/>
            <a:ext cx="764759" cy="1450738"/>
            <a:chOff x="4378741" y="3025308"/>
            <a:chExt cx="764759" cy="1450738"/>
          </a:xfrm>
        </p:grpSpPr>
        <p:cxnSp>
          <p:nvCxnSpPr>
            <p:cNvPr id="99" name="Straight Arrow Connector 98"/>
            <p:cNvCxnSpPr>
              <a:stCxn id="44" idx="2"/>
            </p:cNvCxnSpPr>
            <p:nvPr/>
          </p:nvCxnSpPr>
          <p:spPr bwMode="auto">
            <a:xfrm flipH="1">
              <a:off x="4724400" y="3429000"/>
              <a:ext cx="419100" cy="9144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7781587">
              <a:off x="3822649" y="3581400"/>
              <a:ext cx="14507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6130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65746</TotalTime>
  <Pages>60</Pages>
  <Words>1769</Words>
  <Application>Microsoft Macintosh PowerPoint</Application>
  <PresentationFormat>On-screen Show (4:3)</PresentationFormat>
  <Paragraphs>460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</vt:lpstr>
      <vt:lpstr>CS162 Operating Systems and Systems Programming  Key Value Storage Systems</vt:lpstr>
      <vt:lpstr>Who am I?</vt:lpstr>
      <vt:lpstr>Key Value Storage</vt:lpstr>
      <vt:lpstr>Key Values: Examples </vt:lpstr>
      <vt:lpstr>Examples</vt:lpstr>
      <vt:lpstr>Key Value Store</vt:lpstr>
      <vt:lpstr>Challenges</vt:lpstr>
      <vt:lpstr>Key Questions</vt:lpstr>
      <vt:lpstr>Directory-Based Architecture</vt:lpstr>
      <vt:lpstr>Directory-Based Architecture</vt:lpstr>
      <vt:lpstr>Directory-Based Architecture</vt:lpstr>
      <vt:lpstr>Directory-Based Architecture</vt:lpstr>
      <vt:lpstr>Discussion: Iterative vs. Recursive Query</vt:lpstr>
      <vt:lpstr>Fault Tolerance</vt:lpstr>
      <vt:lpstr>Fault Tolerance</vt:lpstr>
      <vt:lpstr>Fault Tolerance</vt:lpstr>
      <vt:lpstr>Scalability</vt:lpstr>
      <vt:lpstr>Scalability: Load Balancing</vt:lpstr>
      <vt:lpstr>Consistency</vt:lpstr>
      <vt:lpstr>Consistency (cont’d)</vt:lpstr>
      <vt:lpstr>Consistency (cont’d)</vt:lpstr>
      <vt:lpstr>Quorum Consensus</vt:lpstr>
      <vt:lpstr>Quorum Consensus Example</vt:lpstr>
      <vt:lpstr>Quorum Consensus Example</vt:lpstr>
      <vt:lpstr>Scaling Up Directory</vt:lpstr>
      <vt:lpstr>Key to Node Mapping Example</vt:lpstr>
      <vt:lpstr>Conclusions: Key Value Store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David Culler</cp:lastModifiedBy>
  <cp:revision>1572</cp:revision>
  <cp:lastPrinted>2012-03-13T05:17:26Z</cp:lastPrinted>
  <dcterms:created xsi:type="dcterms:W3CDTF">2012-03-11T02:37:26Z</dcterms:created>
  <dcterms:modified xsi:type="dcterms:W3CDTF">2014-11-10T15:44:33Z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