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1" r:id="rId3"/>
    <p:sldId id="292" r:id="rId4"/>
    <p:sldId id="290" r:id="rId5"/>
    <p:sldId id="287" r:id="rId6"/>
    <p:sldId id="288" r:id="rId7"/>
    <p:sldId id="281" r:id="rId8"/>
    <p:sldId id="273" r:id="rId9"/>
    <p:sldId id="282" r:id="rId10"/>
    <p:sldId id="283" r:id="rId11"/>
    <p:sldId id="284" r:id="rId12"/>
    <p:sldId id="274" r:id="rId13"/>
    <p:sldId id="275" r:id="rId14"/>
    <p:sldId id="276" r:id="rId15"/>
    <p:sldId id="277" r:id="rId16"/>
    <p:sldId id="293" r:id="rId17"/>
    <p:sldId id="303" r:id="rId18"/>
    <p:sldId id="296" r:id="rId19"/>
    <p:sldId id="297" r:id="rId20"/>
    <p:sldId id="298" r:id="rId21"/>
    <p:sldId id="304" r:id="rId22"/>
    <p:sldId id="299" r:id="rId23"/>
    <p:sldId id="306" r:id="rId24"/>
    <p:sldId id="300" r:id="rId25"/>
    <p:sldId id="301" r:id="rId26"/>
    <p:sldId id="302" r:id="rId27"/>
    <p:sldId id="294" r:id="rId28"/>
    <p:sldId id="30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cond_wait</a:t>
            </a:r>
            <a:r>
              <a:rPr lang="en-US" dirty="0" smtClean="0"/>
              <a:t> will sleep (mostly) until somebody</a:t>
            </a:r>
            <a:r>
              <a:rPr lang="en-US" baseline="0" dirty="0" smtClean="0"/>
              <a:t> signals it.  It releases the lock, allowing others to proceed, but re-acquires it “atomically” before restarting.  The loop is there to ensure that the scheduling invariance is met, as there may be spurious wake 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818A-32A3-AC41-8A70-957E942FE1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91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Martian rover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18C0-7C28-E941-8FEB-8DC5A2BA3ABA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9998-6035-C149-887A-052FBF016646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6F1C-840F-BA49-94C1-35B4936EAEA0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B22-8F99-0340-8CA3-512D24237E13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CFC-BE2D-2341-93E4-07A6F0F3E373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7280-1E5C-3141-BDCC-669E096D6623}" type="datetime1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6979-93F5-6B40-8139-BAE9A59704AD}" type="datetime1">
              <a:rPr lang="en-US" smtClean="0"/>
              <a:t>9/26/14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F595-B1BD-E642-8B27-1C875F805D24}" type="datetime1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B678-FA22-604E-BBAA-3E71F547DEEB}" type="datetime1">
              <a:rPr lang="en-US" smtClean="0"/>
              <a:t>9/26/14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24BB-726A-5147-9F39-61E7040F3F52}" type="datetime1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2FF7-6B81-6C4C-8E50-F42FB7A5AF10}" type="datetime1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fld id="{F1B060A4-2884-D54A-9728-23431F51F412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956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Signaling and Hardware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12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Sept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26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1200329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5-5.6 </a:t>
            </a:r>
          </a:p>
          <a:p>
            <a:r>
              <a:rPr lang="en-US" dirty="0" smtClean="0"/>
              <a:t>HW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smtClean="0"/>
              <a:t>due</a:t>
            </a:r>
            <a:endParaRPr lang="en-US" dirty="0"/>
          </a:p>
          <a:p>
            <a:r>
              <a:rPr lang="en-US" dirty="0" err="1" smtClean="0"/>
              <a:t>Proj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smtClean="0"/>
              <a:t>Design Reviews</a:t>
            </a:r>
          </a:p>
          <a:p>
            <a:r>
              <a:rPr lang="en-US" dirty="0" smtClean="0"/>
              <a:t>Mid Term Monday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914400"/>
            <a:ext cx="810752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*producer(void *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 = 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*ret = </a:t>
            </a:r>
            <a:r>
              <a:rPr lang="en-US" sz="1600" dirty="0" err="1">
                <a:latin typeface="Courier"/>
                <a:cs typeface="Courier"/>
              </a:rPr>
              <a:t>malloc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sizeof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));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 = so-&gt;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w = 0;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  for (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 = 0; (line = </a:t>
            </a:r>
            <a:r>
              <a:rPr lang="en-US" sz="1600" dirty="0" err="1">
                <a:latin typeface="Courier"/>
                <a:cs typeface="Courier"/>
              </a:rPr>
              <a:t>readline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));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++)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waittill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(so, 0, 0);         /* grab lock when empty */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   so-&gt;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linenum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;            /* update the shared state */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   so-&gt;line = line;            /* share the line */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   release(so, 1, 0);          /* release the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loc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fprintf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stdout</a:t>
            </a:r>
            <a:r>
              <a:rPr lang="en-US" sz="1600" dirty="0">
                <a:latin typeface="Courier"/>
                <a:cs typeface="Courier"/>
              </a:rPr>
              <a:t>, "Prod: [%d] %s",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, line);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(so, 0, 0);           /* grab lock when empty */</a:t>
            </a:r>
          </a:p>
          <a:p>
            <a:r>
              <a:rPr lang="en-US" sz="1600" dirty="0">
                <a:latin typeface="Courier"/>
                <a:cs typeface="Courier"/>
              </a:rPr>
              <a:t>  so-&gt;line = NULL;</a:t>
            </a:r>
          </a:p>
          <a:p>
            <a:r>
              <a:rPr lang="en-US" sz="1600" dirty="0">
                <a:latin typeface="Courier"/>
                <a:cs typeface="Courier"/>
              </a:rPr>
              <a:t>  release(so, 1, 0);            /* release it full and NULL */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("Prod: %d lines\n",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*ret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pthread_exit</a:t>
            </a:r>
            <a:r>
              <a:rPr lang="en-US" sz="1600" dirty="0">
                <a:latin typeface="Courier"/>
                <a:cs typeface="Courier"/>
              </a:rPr>
              <a:t>(ret);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6815" y="3104444"/>
            <a:ext cx="28222" cy="7055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501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invariant on exit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199" y="914400"/>
            <a:ext cx="8107523" cy="5601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*consumer(void *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targ_t</a:t>
            </a:r>
            <a:r>
              <a:rPr lang="en-US" sz="1600" dirty="0">
                <a:latin typeface="Courier"/>
                <a:cs typeface="Courier"/>
              </a:rPr>
              <a:t> *</a:t>
            </a:r>
            <a:r>
              <a:rPr lang="en-US" sz="1600" dirty="0" err="1">
                <a:latin typeface="Courier"/>
                <a:cs typeface="Courier"/>
              </a:rPr>
              <a:t>targ</a:t>
            </a:r>
            <a:r>
              <a:rPr lang="en-US" sz="1600" dirty="0">
                <a:latin typeface="Courier"/>
                <a:cs typeface="Courier"/>
              </a:rPr>
              <a:t> = (</a:t>
            </a:r>
            <a:r>
              <a:rPr lang="en-US" sz="1600" dirty="0" err="1">
                <a:latin typeface="Courier"/>
                <a:cs typeface="Courier"/>
              </a:rPr>
              <a:t>targ_t</a:t>
            </a:r>
            <a:r>
              <a:rPr lang="en-US" sz="1600" dirty="0">
                <a:latin typeface="Courier"/>
                <a:cs typeface="Courier"/>
              </a:rPr>
              <a:t> *) 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long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targ</a:t>
            </a:r>
            <a:r>
              <a:rPr lang="en-US" sz="1600" dirty="0">
                <a:latin typeface="Courier"/>
                <a:cs typeface="Courier"/>
              </a:rPr>
              <a:t>-&gt;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 = </a:t>
            </a:r>
            <a:r>
              <a:rPr lang="en-US" sz="1600" dirty="0" err="1">
                <a:latin typeface="Courier"/>
                <a:cs typeface="Courier"/>
              </a:rPr>
              <a:t>targ</a:t>
            </a:r>
            <a:r>
              <a:rPr lang="en-US" sz="1600" dirty="0">
                <a:latin typeface="Courier"/>
                <a:cs typeface="Courier"/>
              </a:rPr>
              <a:t>-&gt;</a:t>
            </a:r>
            <a:r>
              <a:rPr lang="en-US" sz="1600" dirty="0" err="1">
                <a:latin typeface="Courier"/>
                <a:cs typeface="Courier"/>
              </a:rPr>
              <a:t>soptr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*ret = </a:t>
            </a:r>
            <a:r>
              <a:rPr lang="en-US" sz="1600" dirty="0" err="1">
                <a:latin typeface="Courier"/>
                <a:cs typeface="Courier"/>
              </a:rPr>
              <a:t>malloc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sizeof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));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 = 0;;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len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w = 0;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("Con %</a:t>
            </a:r>
            <a:r>
              <a:rPr lang="en-US" sz="1600" dirty="0" err="1">
                <a:latin typeface="Courier"/>
                <a:cs typeface="Courier"/>
              </a:rPr>
              <a:t>ld</a:t>
            </a:r>
            <a:r>
              <a:rPr lang="en-US" sz="1600" dirty="0">
                <a:latin typeface="Courier"/>
                <a:cs typeface="Courier"/>
              </a:rPr>
              <a:t> starting\n",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(so, 1,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 &amp;&amp;</a:t>
            </a:r>
          </a:p>
          <a:p>
            <a:r>
              <a:rPr lang="en-US" sz="1600" dirty="0">
                <a:latin typeface="Courier"/>
                <a:cs typeface="Courier"/>
              </a:rPr>
              <a:t>         (line = so-&gt;line))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len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(line);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("Cons %</a:t>
            </a:r>
            <a:r>
              <a:rPr lang="en-US" sz="1600" dirty="0" err="1">
                <a:latin typeface="Courier"/>
                <a:cs typeface="Courier"/>
              </a:rPr>
              <a:t>ld</a:t>
            </a:r>
            <a:r>
              <a:rPr lang="en-US" sz="1600" dirty="0">
                <a:latin typeface="Courier"/>
                <a:cs typeface="Courier"/>
              </a:rPr>
              <a:t>: [%d:%d] %s",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, so-&gt;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, line);</a:t>
            </a:r>
          </a:p>
          <a:p>
            <a:r>
              <a:rPr lang="en-US" sz="1600" dirty="0">
                <a:latin typeface="Courier"/>
                <a:cs typeface="Courier"/>
              </a:rPr>
              <a:t>    release(so, 0,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);                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++;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("Cons %</a:t>
            </a:r>
            <a:r>
              <a:rPr lang="en-US" sz="1600" dirty="0" err="1">
                <a:latin typeface="Courier"/>
                <a:cs typeface="Courier"/>
              </a:rPr>
              <a:t>ld</a:t>
            </a:r>
            <a:r>
              <a:rPr lang="en-US" sz="1600" dirty="0">
                <a:latin typeface="Courier"/>
                <a:cs typeface="Courier"/>
              </a:rPr>
              <a:t>: %d lines\n",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release_exit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(so,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tid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);                </a:t>
            </a:r>
            <a:r>
              <a:rPr lang="en-US" sz="1600" dirty="0">
                <a:latin typeface="Courier"/>
                <a:cs typeface="Courier"/>
              </a:rPr>
              <a:t>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*ret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pthread_exit</a:t>
            </a:r>
            <a:r>
              <a:rPr lang="en-US" sz="1600" dirty="0">
                <a:latin typeface="Courier"/>
                <a:cs typeface="Courier"/>
              </a:rPr>
              <a:t>(ret);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271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8801" y="1088571"/>
            <a:ext cx="8822179" cy="41646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ALWAYS hold lock when calling wait, signal, broadcast</a:t>
            </a:r>
          </a:p>
          <a:p>
            <a:pPr lvl="1"/>
            <a:r>
              <a:rPr lang="en-US" dirty="0" smtClean="0"/>
              <a:t>Condition variable is sync FOR shared state</a:t>
            </a:r>
          </a:p>
          <a:p>
            <a:pPr lvl="1"/>
            <a:r>
              <a:rPr lang="en-US" dirty="0" smtClean="0"/>
              <a:t>ALWAYS hold lock when accessing shared state</a:t>
            </a:r>
          </a:p>
          <a:p>
            <a:r>
              <a:rPr lang="en-US" dirty="0" smtClean="0"/>
              <a:t>Condition variable is </a:t>
            </a:r>
            <a:r>
              <a:rPr lang="en-US" dirty="0" err="1" smtClean="0"/>
              <a:t>memoryless</a:t>
            </a:r>
            <a:endParaRPr lang="en-US" dirty="0" smtClean="0"/>
          </a:p>
          <a:p>
            <a:pPr lvl="1"/>
            <a:r>
              <a:rPr lang="en-US" dirty="0" smtClean="0"/>
              <a:t>If signal when no one is waiting, no op</a:t>
            </a:r>
          </a:p>
          <a:p>
            <a:pPr lvl="1"/>
            <a:r>
              <a:rPr lang="en-US" dirty="0" smtClean="0"/>
              <a:t>If wait before signal, waiter wakes up</a:t>
            </a:r>
          </a:p>
          <a:p>
            <a:r>
              <a:rPr lang="en-US" dirty="0" smtClean="0"/>
              <a:t>Wait atomically releases lock</a:t>
            </a:r>
          </a:p>
          <a:p>
            <a:pPr lvl="1"/>
            <a:r>
              <a:rPr lang="en-US" dirty="0" smtClean="0"/>
              <a:t>What if wait, then release? What if release, then wait?</a:t>
            </a:r>
          </a:p>
        </p:txBody>
      </p:sp>
      <p:sp>
        <p:nvSpPr>
          <p:cNvPr id="2" name="Rectangle 1"/>
          <p:cNvSpPr/>
          <p:nvPr/>
        </p:nvSpPr>
        <p:spPr>
          <a:xfrm>
            <a:off x="3484246" y="5253222"/>
            <a:ext cx="5659754" cy="1384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waittill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so_t</a:t>
            </a:r>
            <a:r>
              <a:rPr lang="en-US" sz="1400" dirty="0">
                <a:latin typeface="Courier"/>
                <a:cs typeface="Courier"/>
              </a:rPr>
              <a:t> *so,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val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tid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pthread_mutex_lock</a:t>
            </a:r>
            <a:r>
              <a:rPr lang="en-US" sz="1400" dirty="0">
                <a:latin typeface="Courier"/>
                <a:cs typeface="Courier"/>
              </a:rPr>
              <a:t>(&amp;so-&gt;</a:t>
            </a:r>
            <a:r>
              <a:rPr lang="en-US" sz="1400" dirty="0" err="1">
                <a:latin typeface="Courier"/>
                <a:cs typeface="Courier"/>
              </a:rPr>
              <a:t>solock</a:t>
            </a:r>
            <a:r>
              <a:rPr lang="en-US" sz="1400" dirty="0">
                <a:latin typeface="Courier"/>
                <a:cs typeface="Courier"/>
              </a:rPr>
              <a:t>); </a:t>
            </a:r>
          </a:p>
          <a:p>
            <a:r>
              <a:rPr lang="en-US" sz="1400" dirty="0">
                <a:latin typeface="Courier"/>
                <a:cs typeface="Courier"/>
              </a:rPr>
              <a:t>  while (so-&gt;flag != </a:t>
            </a:r>
            <a:r>
              <a:rPr lang="en-US" sz="1400" dirty="0" err="1">
                <a:latin typeface="Courier"/>
                <a:cs typeface="Courier"/>
              </a:rPr>
              <a:t>val</a:t>
            </a:r>
            <a:r>
              <a:rPr lang="en-US" sz="1400" dirty="0">
                <a:latin typeface="Courier"/>
                <a:cs typeface="Courier"/>
              </a:rPr>
              <a:t>)                                         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pthread_cond_wait</a:t>
            </a:r>
            <a:r>
              <a:rPr lang="en-US" sz="1400" dirty="0">
                <a:latin typeface="Courier"/>
                <a:cs typeface="Courier"/>
              </a:rPr>
              <a:t>(&amp;so-&gt;</a:t>
            </a:r>
            <a:r>
              <a:rPr lang="en-US" sz="1400" dirty="0" err="1">
                <a:latin typeface="Courier"/>
                <a:cs typeface="Courier"/>
              </a:rPr>
              <a:t>flag_cv</a:t>
            </a:r>
            <a:r>
              <a:rPr lang="en-US" sz="1400" dirty="0">
                <a:latin typeface="Courier"/>
                <a:cs typeface="Courier"/>
              </a:rPr>
              <a:t>, &amp;so-&gt;</a:t>
            </a:r>
            <a:r>
              <a:rPr lang="en-US" sz="1400" dirty="0" err="1">
                <a:latin typeface="Courier"/>
                <a:cs typeface="Courier"/>
              </a:rPr>
              <a:t>solock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 smtClean="0">
                <a:latin typeface="Courier"/>
                <a:cs typeface="Courier"/>
              </a:rPr>
              <a:t>  return </a:t>
            </a:r>
            <a:r>
              <a:rPr lang="en-US" sz="1400" dirty="0">
                <a:latin typeface="Courier"/>
                <a:cs typeface="Courier"/>
              </a:rPr>
              <a:t>1;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7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6" y="1145482"/>
            <a:ext cx="8229600" cy="47066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a thread is woken up from wait, it may not run immediately</a:t>
            </a:r>
          </a:p>
          <a:p>
            <a:pPr lvl="1"/>
            <a:r>
              <a:rPr lang="en-US" dirty="0" smtClean="0"/>
              <a:t>Signal/broadcast put thread on ready list</a:t>
            </a:r>
          </a:p>
          <a:p>
            <a:pPr lvl="1"/>
            <a:r>
              <a:rPr lang="en-US" dirty="0" smtClean="0"/>
              <a:t>When lock is released, anyone might acquire it</a:t>
            </a:r>
          </a:p>
          <a:p>
            <a:r>
              <a:rPr lang="en-US" dirty="0" smtClean="0"/>
              <a:t>Wait MUST be in a loop</a:t>
            </a:r>
          </a:p>
          <a:p>
            <a:pPr lvl="1"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needToWait</a:t>
            </a:r>
            <a:r>
              <a:rPr lang="en-US" dirty="0" smtClean="0"/>
              <a:t>())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condition.Wait(lock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Simplifies implementation</a:t>
            </a:r>
          </a:p>
          <a:p>
            <a:pPr lvl="1"/>
            <a:r>
              <a:rPr lang="en-US" dirty="0" smtClean="0"/>
              <a:t>Of condition variables and locks</a:t>
            </a:r>
          </a:p>
          <a:p>
            <a:pPr lvl="1"/>
            <a:r>
              <a:rPr lang="en-US" dirty="0" smtClean="0"/>
              <a:t>Of code that uses condition variables and locks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Synchronization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7456" y="1192522"/>
            <a:ext cx="8229600" cy="472127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Identify objects or data structures that can be accessed by multiple threads concurrently</a:t>
            </a:r>
          </a:p>
          <a:p>
            <a:pPr lvl="1"/>
            <a:r>
              <a:rPr lang="en-US" dirty="0" smtClean="0"/>
              <a:t>In Pintos kernel, everything!</a:t>
            </a:r>
          </a:p>
          <a:p>
            <a:r>
              <a:rPr lang="en-US" dirty="0" smtClean="0"/>
              <a:t>Add locks to object/module</a:t>
            </a:r>
          </a:p>
          <a:p>
            <a:pPr lvl="1"/>
            <a:r>
              <a:rPr lang="en-US" dirty="0" smtClean="0"/>
              <a:t>Grab lock on start to every method/procedure</a:t>
            </a:r>
          </a:p>
          <a:p>
            <a:pPr lvl="1"/>
            <a:r>
              <a:rPr lang="en-US" dirty="0" smtClean="0"/>
              <a:t>Release lock on finish</a:t>
            </a:r>
          </a:p>
          <a:p>
            <a:r>
              <a:rPr lang="en-US" dirty="0" smtClean="0"/>
              <a:t>If need to wait</a:t>
            </a:r>
          </a:p>
          <a:p>
            <a:pPr lvl="1"/>
            <a:r>
              <a:rPr lang="en-US" dirty="0" err="1" smtClean="0"/>
              <a:t>while(needToWait</a:t>
            </a:r>
            <a:r>
              <a:rPr lang="en-US" dirty="0" smtClean="0"/>
              <a:t>()) </a:t>
            </a:r>
            <a:r>
              <a:rPr lang="en-US" dirty="0" err="1" smtClean="0"/>
              <a:t>condition.Wait(lock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Do not assume when you wake up, </a:t>
            </a:r>
            <a:r>
              <a:rPr lang="en-US" dirty="0" err="1" smtClean="0"/>
              <a:t>signaller</a:t>
            </a:r>
            <a:r>
              <a:rPr lang="en-US" dirty="0" smtClean="0"/>
              <a:t> just ran</a:t>
            </a:r>
          </a:p>
          <a:p>
            <a:r>
              <a:rPr lang="en-US" dirty="0" smtClean="0"/>
              <a:t>If do something that might wake someone up</a:t>
            </a:r>
          </a:p>
          <a:p>
            <a:pPr lvl="1"/>
            <a:r>
              <a:rPr lang="en-US" dirty="0" smtClean="0"/>
              <a:t>Signal or Broadcast</a:t>
            </a:r>
          </a:p>
          <a:p>
            <a:r>
              <a:rPr lang="en-US" dirty="0" smtClean="0"/>
              <a:t>Always leave shared state variables in a consistent state</a:t>
            </a:r>
          </a:p>
          <a:p>
            <a:pPr lvl="1"/>
            <a:r>
              <a:rPr lang="en-US" dirty="0" smtClean="0"/>
              <a:t>When lock is released, or when waiting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2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vs. Hoare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Mesa (in textbook, Hansen)</a:t>
            </a:r>
          </a:p>
          <a:p>
            <a:pPr lvl="1"/>
            <a:r>
              <a:rPr lang="en-US" dirty="0" smtClean="0"/>
              <a:t>Signal puts waiter on ready list</a:t>
            </a:r>
          </a:p>
          <a:p>
            <a:pPr lvl="1"/>
            <a:r>
              <a:rPr lang="en-US" dirty="0" err="1" smtClean="0"/>
              <a:t>Signaller</a:t>
            </a:r>
            <a:r>
              <a:rPr lang="en-US" dirty="0" smtClean="0"/>
              <a:t> keeps lock and processor</a:t>
            </a:r>
          </a:p>
          <a:p>
            <a:r>
              <a:rPr lang="en-US" dirty="0" smtClean="0"/>
              <a:t>Hoare</a:t>
            </a:r>
          </a:p>
          <a:p>
            <a:pPr lvl="1"/>
            <a:r>
              <a:rPr lang="en-US" dirty="0" smtClean="0"/>
              <a:t>Signal gives processor and lock to waiter</a:t>
            </a:r>
          </a:p>
          <a:p>
            <a:pPr lvl="1"/>
            <a:r>
              <a:rPr lang="en-US" dirty="0" smtClean="0"/>
              <a:t>When waiter finishes, processor/lock given back to </a:t>
            </a:r>
            <a:r>
              <a:rPr lang="en-US" dirty="0" err="1" smtClean="0"/>
              <a:t>signaller</a:t>
            </a:r>
            <a:endParaRPr lang="en-US" dirty="0" smtClean="0"/>
          </a:p>
          <a:p>
            <a:pPr lvl="1"/>
            <a:r>
              <a:rPr lang="en-US" dirty="0" smtClean="0"/>
              <a:t>Nested signals possible!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5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28133" y="1085902"/>
            <a:ext cx="7958667" cy="5458831"/>
          </a:xfrm>
          <a:prstGeom prst="rect">
            <a:avLst/>
          </a:prstGeom>
          <a:gradFill>
            <a:gsLst>
              <a:gs pos="2000">
                <a:schemeClr val="tx2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606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Coordination Landscape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9692" y="1085902"/>
            <a:ext cx="3240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Concurrent Applications</a:t>
            </a:r>
            <a:endParaRPr lang="en-US" sz="24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86222" y="183725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5184" y="1957970"/>
            <a:ext cx="3731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Shared Coordinated Objects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53073" y="3075569"/>
            <a:ext cx="3472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Synchronization Variables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321826" y="4066171"/>
            <a:ext cx="2587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Atomic Operations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3548" y="5065238"/>
            <a:ext cx="1283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Hardware</a:t>
            </a:r>
            <a:endParaRPr lang="en-US" sz="20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86222" y="3075569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86222" y="407681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86222" y="506959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1512755" y="2419635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Bounded Queue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3311872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Ordered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4680786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Dictionary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215938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Barrier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2755" y="358928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Locks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9400" y="3616859"/>
            <a:ext cx="126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Semaphore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753" y="353723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Condition Variables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6857" y="3247527"/>
            <a:ext cx="104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Monitors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8140" y="4527836"/>
            <a:ext cx="257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Disable/Enable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2796" y="455667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Test-and-Set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8140" y="5586169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6166" y="566236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Controllers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9063" y="5586169"/>
            <a:ext cx="203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Multiple Processors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26928" y="5401503"/>
            <a:ext cx="123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mp&amp;swap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0546" y="5216837"/>
            <a:ext cx="73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xchng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0657" y="5923235"/>
            <a:ext cx="109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fetch&amp;inc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3199" y="580654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LL + SC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986222" y="2611109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Flag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04302" y="1319537"/>
            <a:ext cx="2183555" cy="2812289"/>
            <a:chOff x="904302" y="1319537"/>
            <a:chExt cx="2183555" cy="2812289"/>
          </a:xfrm>
        </p:grpSpPr>
        <p:sp>
          <p:nvSpPr>
            <p:cNvPr id="35" name="Freeform 34"/>
            <p:cNvSpPr/>
            <p:nvPr/>
          </p:nvSpPr>
          <p:spPr>
            <a:xfrm>
              <a:off x="904302" y="1319537"/>
              <a:ext cx="2183555" cy="2812289"/>
            </a:xfrm>
            <a:custGeom>
              <a:avLst/>
              <a:gdLst>
                <a:gd name="connsiteX0" fmla="*/ 2101365 w 2183555"/>
                <a:gd name="connsiteY0" fmla="*/ 18196 h 2812289"/>
                <a:gd name="connsiteX1" fmla="*/ 1043031 w 2183555"/>
                <a:gd name="connsiteY1" fmla="*/ 170596 h 2812289"/>
                <a:gd name="connsiteX2" fmla="*/ 137098 w 2183555"/>
                <a:gd name="connsiteY2" fmla="*/ 1254330 h 2812289"/>
                <a:gd name="connsiteX3" fmla="*/ 52431 w 2183555"/>
                <a:gd name="connsiteY3" fmla="*/ 1999396 h 2812289"/>
                <a:gd name="connsiteX4" fmla="*/ 86298 w 2183555"/>
                <a:gd name="connsiteY4" fmla="*/ 2541263 h 2812289"/>
                <a:gd name="connsiteX5" fmla="*/ 1051498 w 2183555"/>
                <a:gd name="connsiteY5" fmla="*/ 2812196 h 2812289"/>
                <a:gd name="connsiteX6" fmla="*/ 1525631 w 2183555"/>
                <a:gd name="connsiteY6" fmla="*/ 2515863 h 2812289"/>
                <a:gd name="connsiteX7" fmla="*/ 1500231 w 2183555"/>
                <a:gd name="connsiteY7" fmla="*/ 1872396 h 2812289"/>
                <a:gd name="connsiteX8" fmla="*/ 1178498 w 2183555"/>
                <a:gd name="connsiteY8" fmla="*/ 1084996 h 2812289"/>
                <a:gd name="connsiteX9" fmla="*/ 1805031 w 2183555"/>
                <a:gd name="connsiteY9" fmla="*/ 416130 h 2812289"/>
                <a:gd name="connsiteX10" fmla="*/ 2177565 w 2183555"/>
                <a:gd name="connsiteY10" fmla="*/ 111330 h 2812289"/>
                <a:gd name="connsiteX11" fmla="*/ 1999765 w 2183555"/>
                <a:gd name="connsiteY11" fmla="*/ 9730 h 281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3555" h="2812289">
                  <a:moveTo>
                    <a:pt x="2101365" y="18196"/>
                  </a:moveTo>
                  <a:cubicBezTo>
                    <a:pt x="1735887" y="-8615"/>
                    <a:pt x="1370409" y="-35426"/>
                    <a:pt x="1043031" y="170596"/>
                  </a:cubicBezTo>
                  <a:cubicBezTo>
                    <a:pt x="715653" y="376618"/>
                    <a:pt x="302198" y="949530"/>
                    <a:pt x="137098" y="1254330"/>
                  </a:cubicBezTo>
                  <a:cubicBezTo>
                    <a:pt x="-28002" y="1559130"/>
                    <a:pt x="60898" y="1784907"/>
                    <a:pt x="52431" y="1999396"/>
                  </a:cubicBezTo>
                  <a:cubicBezTo>
                    <a:pt x="43964" y="2213885"/>
                    <a:pt x="-80213" y="2405796"/>
                    <a:pt x="86298" y="2541263"/>
                  </a:cubicBezTo>
                  <a:cubicBezTo>
                    <a:pt x="252809" y="2676730"/>
                    <a:pt x="811609" y="2816429"/>
                    <a:pt x="1051498" y="2812196"/>
                  </a:cubicBezTo>
                  <a:cubicBezTo>
                    <a:pt x="1291387" y="2807963"/>
                    <a:pt x="1450842" y="2672496"/>
                    <a:pt x="1525631" y="2515863"/>
                  </a:cubicBezTo>
                  <a:cubicBezTo>
                    <a:pt x="1600420" y="2359230"/>
                    <a:pt x="1558087" y="2110874"/>
                    <a:pt x="1500231" y="1872396"/>
                  </a:cubicBezTo>
                  <a:cubicBezTo>
                    <a:pt x="1442375" y="1633918"/>
                    <a:pt x="1127698" y="1327707"/>
                    <a:pt x="1178498" y="1084996"/>
                  </a:cubicBezTo>
                  <a:cubicBezTo>
                    <a:pt x="1229298" y="842285"/>
                    <a:pt x="1638520" y="578408"/>
                    <a:pt x="1805031" y="416130"/>
                  </a:cubicBezTo>
                  <a:cubicBezTo>
                    <a:pt x="1971542" y="253852"/>
                    <a:pt x="2145109" y="179063"/>
                    <a:pt x="2177565" y="111330"/>
                  </a:cubicBezTo>
                  <a:cubicBezTo>
                    <a:pt x="2210021" y="43597"/>
                    <a:pt x="2104893" y="26663"/>
                    <a:pt x="1999765" y="973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  <a:alpha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00696" y="1498359"/>
              <a:ext cx="101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lecture 8</a:t>
              </a:r>
              <a:endParaRPr lang="en-US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1060465" y="3514851"/>
            <a:ext cx="5155828" cy="1609085"/>
          </a:xfrm>
          <a:custGeom>
            <a:avLst/>
            <a:gdLst>
              <a:gd name="connsiteX0" fmla="*/ 107935 w 5155828"/>
              <a:gd name="connsiteY0" fmla="*/ 828549 h 1609085"/>
              <a:gd name="connsiteX1" fmla="*/ 23268 w 5155828"/>
              <a:gd name="connsiteY1" fmla="*/ 1184149 h 1609085"/>
              <a:gd name="connsiteX2" fmla="*/ 251868 w 5155828"/>
              <a:gd name="connsiteY2" fmla="*/ 1590549 h 1609085"/>
              <a:gd name="connsiteX3" fmla="*/ 2360068 w 5155828"/>
              <a:gd name="connsiteY3" fmla="*/ 1505882 h 1609085"/>
              <a:gd name="connsiteX4" fmla="*/ 3520002 w 5155828"/>
              <a:gd name="connsiteY4" fmla="*/ 1201082 h 1609085"/>
              <a:gd name="connsiteX5" fmla="*/ 4933935 w 5155828"/>
              <a:gd name="connsiteY5" fmla="*/ 828549 h 1609085"/>
              <a:gd name="connsiteX6" fmla="*/ 5111735 w 5155828"/>
              <a:gd name="connsiteY6" fmla="*/ 151216 h 1609085"/>
              <a:gd name="connsiteX7" fmla="*/ 4519068 w 5155828"/>
              <a:gd name="connsiteY7" fmla="*/ 24216 h 1609085"/>
              <a:gd name="connsiteX8" fmla="*/ 3782468 w 5155828"/>
              <a:gd name="connsiteY8" fmla="*/ 32682 h 1609085"/>
              <a:gd name="connsiteX9" fmla="*/ 3045868 w 5155828"/>
              <a:gd name="connsiteY9" fmla="*/ 354416 h 1609085"/>
              <a:gd name="connsiteX10" fmla="*/ 2029868 w 5155828"/>
              <a:gd name="connsiteY10" fmla="*/ 726949 h 1609085"/>
              <a:gd name="connsiteX11" fmla="*/ 1073135 w 5155828"/>
              <a:gd name="connsiteY11" fmla="*/ 769282 h 1609085"/>
              <a:gd name="connsiteX12" fmla="*/ 319602 w 5155828"/>
              <a:gd name="connsiteY12" fmla="*/ 659216 h 1609085"/>
              <a:gd name="connsiteX13" fmla="*/ 158735 w 5155828"/>
              <a:gd name="connsiteY13" fmla="*/ 837016 h 160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5828" h="1609085">
                <a:moveTo>
                  <a:pt x="107935" y="828549"/>
                </a:moveTo>
                <a:cubicBezTo>
                  <a:pt x="53607" y="942849"/>
                  <a:pt x="-721" y="1057149"/>
                  <a:pt x="23268" y="1184149"/>
                </a:cubicBezTo>
                <a:cubicBezTo>
                  <a:pt x="47257" y="1311149"/>
                  <a:pt x="-137599" y="1536927"/>
                  <a:pt x="251868" y="1590549"/>
                </a:cubicBezTo>
                <a:cubicBezTo>
                  <a:pt x="641335" y="1644171"/>
                  <a:pt x="1815379" y="1570793"/>
                  <a:pt x="2360068" y="1505882"/>
                </a:cubicBezTo>
                <a:cubicBezTo>
                  <a:pt x="2904757" y="1440971"/>
                  <a:pt x="3520002" y="1201082"/>
                  <a:pt x="3520002" y="1201082"/>
                </a:cubicBezTo>
                <a:cubicBezTo>
                  <a:pt x="3948980" y="1088193"/>
                  <a:pt x="4668646" y="1003527"/>
                  <a:pt x="4933935" y="828549"/>
                </a:cubicBezTo>
                <a:cubicBezTo>
                  <a:pt x="5199224" y="653571"/>
                  <a:pt x="5180879" y="285271"/>
                  <a:pt x="5111735" y="151216"/>
                </a:cubicBezTo>
                <a:cubicBezTo>
                  <a:pt x="5042591" y="17161"/>
                  <a:pt x="4740612" y="43972"/>
                  <a:pt x="4519068" y="24216"/>
                </a:cubicBezTo>
                <a:cubicBezTo>
                  <a:pt x="4297524" y="4460"/>
                  <a:pt x="4028001" y="-22351"/>
                  <a:pt x="3782468" y="32682"/>
                </a:cubicBezTo>
                <a:cubicBezTo>
                  <a:pt x="3536935" y="87715"/>
                  <a:pt x="3337968" y="238705"/>
                  <a:pt x="3045868" y="354416"/>
                </a:cubicBezTo>
                <a:cubicBezTo>
                  <a:pt x="2753768" y="470127"/>
                  <a:pt x="2358657" y="657805"/>
                  <a:pt x="2029868" y="726949"/>
                </a:cubicBezTo>
                <a:cubicBezTo>
                  <a:pt x="1701079" y="796093"/>
                  <a:pt x="1358179" y="780571"/>
                  <a:pt x="1073135" y="769282"/>
                </a:cubicBezTo>
                <a:cubicBezTo>
                  <a:pt x="788091" y="757993"/>
                  <a:pt x="472002" y="647927"/>
                  <a:pt x="319602" y="659216"/>
                </a:cubicBezTo>
                <a:cubicBezTo>
                  <a:pt x="167202" y="670505"/>
                  <a:pt x="158735" y="837016"/>
                  <a:pt x="158735" y="837016"/>
                </a:cubicBezTo>
              </a:path>
            </a:pathLst>
          </a:custGeom>
          <a:solidFill>
            <a:srgbClr val="FFFF00">
              <a:alpha val="12000"/>
            </a:srgb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 rot="20074650">
            <a:off x="2157919" y="2744560"/>
            <a:ext cx="2327811" cy="158534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8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818" y="152400"/>
            <a:ext cx="8529782" cy="5334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Recall: OS Implementation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of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Locks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5988"/>
            <a:ext cx="8610600" cy="129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11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>
                <a:latin typeface="Courier New" charset="0"/>
                <a:ea typeface="굴림" charset="0"/>
                <a:cs typeface="굴림" charset="0"/>
              </a:rPr>
              <a:t>	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2149475"/>
            <a:ext cx="4581525" cy="38933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900" dirty="0" err="1">
                <a:solidFill>
                  <a:srgbClr val="233AE1"/>
                </a:solidFill>
                <a:latin typeface="Courier New" charset="0"/>
              </a:rPr>
              <a:t>int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 value = FREE;</a:t>
            </a:r>
          </a:p>
          <a:p>
            <a:endParaRPr lang="en-US" sz="1900" dirty="0">
              <a:latin typeface="Courier New" charset="0"/>
            </a:endParaRPr>
          </a:p>
          <a:p>
            <a:r>
              <a:rPr lang="en-US" sz="1900" dirty="0">
                <a:latin typeface="Courier New" charset="0"/>
              </a:rPr>
              <a:t>Acquire()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value == BUSY</a:t>
            </a:r>
            <a:r>
              <a:rPr lang="en-US" sz="1900" dirty="0">
                <a:latin typeface="Courier New" charset="0"/>
              </a:rPr>
              <a:t>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thread on wait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Go to sleep();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// Enable interrupts?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value = BUSY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	</a:t>
            </a: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19600" y="2225675"/>
            <a:ext cx="48768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 dirty="0">
                <a:latin typeface="Courier New" charset="0"/>
              </a:rPr>
              <a:t>Release()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(anyone on wait queue)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take thread off wait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at front of ready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FREE;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endParaRPr lang="en-US" sz="1900" dirty="0">
              <a:latin typeface="Courier New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952816" y="2143522"/>
            <a:ext cx="609600" cy="685800"/>
            <a:chOff x="1776" y="912"/>
            <a:chExt cx="476" cy="576"/>
          </a:xfrm>
        </p:grpSpPr>
        <p:sp>
          <p:nvSpPr>
            <p:cNvPr id="62470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1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740121" y="1814463"/>
            <a:ext cx="5922049" cy="3080810"/>
            <a:chOff x="2740121" y="1814463"/>
            <a:chExt cx="5922049" cy="3080810"/>
          </a:xfrm>
        </p:grpSpPr>
        <p:sp>
          <p:nvSpPr>
            <p:cNvPr id="3" name="TextBox 2"/>
            <p:cNvSpPr txBox="1"/>
            <p:nvPr/>
          </p:nvSpPr>
          <p:spPr>
            <a:xfrm>
              <a:off x="4655945" y="1814463"/>
              <a:ext cx="40062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Checking and Setting are indivisible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 - otherwise two thread could see !BUSY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3244809" y="2143522"/>
              <a:ext cx="1489116" cy="1289326"/>
            </a:xfrm>
            <a:prstGeom prst="straightConnector1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2740121" y="2115603"/>
              <a:ext cx="3331537" cy="2779670"/>
            </a:xfrm>
            <a:prstGeom prst="straightConnector1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54947" y="3170382"/>
            <a:ext cx="2208470" cy="3216131"/>
            <a:chOff x="3354947" y="3170382"/>
            <a:chExt cx="2208470" cy="3216131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354947" y="3170382"/>
              <a:ext cx="533400" cy="1905000"/>
            </a:xfrm>
            <a:prstGeom prst="rightBrace">
              <a:avLst>
                <a:gd name="adj1" fmla="val 29762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4563292" y="5745163"/>
              <a:ext cx="1000125" cy="64135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</a:rPr>
                <a:t>Critical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Section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888347" y="4133273"/>
              <a:ext cx="674945" cy="16118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925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Atomic Read-Modify-Write instructions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Problems with interrupt-based lock solution:</a:t>
            </a:r>
          </a:p>
          <a:p>
            <a:pPr lvl="1"/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Does not work at User level (only system)</a:t>
            </a:r>
          </a:p>
          <a:p>
            <a:pPr lvl="1"/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Doesn’t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work well on multiprocessor</a:t>
            </a:r>
          </a:p>
          <a:p>
            <a:pPr lvl="2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Disabling interrupts on all processors requires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coordination and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would be very time consuming</a:t>
            </a:r>
          </a:p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Alternative: atomic instruction sequences</a:t>
            </a: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These instructions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read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a value from memory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AND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write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a new value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atomically</a:t>
            </a: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Hardware is responsible for implementing this correctly </a:t>
            </a:r>
          </a:p>
          <a:p>
            <a:pPr lvl="2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on both uniprocessors (not too hard) </a:t>
            </a:r>
          </a:p>
          <a:p>
            <a:pPr lvl="2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and multiprocessors (requires help from cache coherence protocol)</a:t>
            </a:r>
          </a:p>
          <a:p>
            <a:pPr lvl="1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Unlike disabling interrupts, can be used on both uniprocessors and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multiprocessors &amp; at User level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3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Examples of Read-Modify-Write 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525780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b="1" dirty="0" err="1">
                <a:latin typeface="Courier New" charset="0"/>
                <a:ea typeface="Gulim" charset="0"/>
                <a:cs typeface="Gulim" charset="0"/>
              </a:rPr>
              <a:t>test&amp;set</a:t>
            </a:r>
            <a:r>
              <a:rPr lang="en-US" altLang="ko-KR" sz="1800" b="1" dirty="0">
                <a:latin typeface="Courier New" charset="0"/>
                <a:ea typeface="Gulim" charset="0"/>
                <a:cs typeface="Gulim" charset="0"/>
              </a:rPr>
              <a:t> 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(&amp;address) {	 /* most architectures */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result = M[address];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M[address] = 1;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return result;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}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</a:tabLst>
            </a:pPr>
            <a:endParaRPr lang="en-US" altLang="ko-KR" sz="1800" dirty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i="1" dirty="0">
                <a:latin typeface="Courier New" charset="0"/>
                <a:ea typeface="Gulim" charset="0"/>
                <a:cs typeface="Gulim" charset="0"/>
              </a:rPr>
              <a:t>swap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 (&amp;address, register) { /* x86 */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 	temp = M[address];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M[address] = register;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register = temp;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801688" algn="l"/>
                <a:tab pos="1252538" algn="l"/>
              </a:tabLst>
            </a:pPr>
            <a:endParaRPr lang="en-US" altLang="ko-KR" sz="1800" dirty="0">
              <a:latin typeface="Courier New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b="1" dirty="0" err="1">
                <a:latin typeface="Courier New" charset="0"/>
                <a:ea typeface="Gulim" charset="0"/>
                <a:cs typeface="Gulim" charset="0"/>
              </a:rPr>
              <a:t>compare&amp;swap</a:t>
            </a:r>
            <a:r>
              <a:rPr lang="en-US" altLang="ko-KR" sz="1800" b="1" dirty="0">
                <a:latin typeface="Courier New" charset="0"/>
                <a:ea typeface="Gulim" charset="0"/>
                <a:cs typeface="Gulim" charset="0"/>
              </a:rPr>
              <a:t> 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(&amp;address, reg1, reg2) { /* 68000 */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if (reg1 == M[address]) {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M[address] = reg2;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return success;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} else {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return failure;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}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897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55" y="1130385"/>
            <a:ext cx="7329679" cy="54572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flags</a:t>
            </a:r>
          </a:p>
          <a:p>
            <a:r>
              <a:rPr lang="en-US" dirty="0" smtClean="0"/>
              <a:t>semaphores</a:t>
            </a:r>
          </a:p>
          <a:p>
            <a:pPr lvl="1"/>
            <a:r>
              <a:rPr lang="en-US" dirty="0" smtClean="0"/>
              <a:t>value, waiter*</a:t>
            </a:r>
          </a:p>
          <a:p>
            <a:pPr lvl="1"/>
            <a:r>
              <a:rPr lang="en-US" dirty="0" smtClean="0"/>
              <a:t>unstructured combination of </a:t>
            </a:r>
            <a:r>
              <a:rPr lang="en-US" dirty="0" err="1" smtClean="0"/>
              <a:t>mutex</a:t>
            </a:r>
            <a:r>
              <a:rPr lang="en-US" dirty="0" smtClean="0"/>
              <a:t> and </a:t>
            </a:r>
            <a:r>
              <a:rPr lang="en-US" dirty="0"/>
              <a:t>s</a:t>
            </a:r>
            <a:r>
              <a:rPr lang="en-US" dirty="0" smtClean="0"/>
              <a:t>cheduling</a:t>
            </a:r>
          </a:p>
          <a:p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state, waiter*, owner</a:t>
            </a:r>
          </a:p>
          <a:p>
            <a:pPr lvl="1"/>
            <a:r>
              <a:rPr lang="en-US" dirty="0" smtClean="0"/>
              <a:t>coarse uniprocessor implementation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=&gt; fine-grain multiprocessor implementation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condition variables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means of conveying scheduling under lock regime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810" y="1256047"/>
            <a:ext cx="1446319" cy="1872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42810" y="2943520"/>
            <a:ext cx="1532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Key Roles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80490" y="107138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76054" y="1073429"/>
            <a:ext cx="1409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Coordination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4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Implementing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“Locks”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with </a:t>
            </a:r>
            <a:r>
              <a:rPr lang="en-US" altLang="ko-KR" dirty="0" err="1">
                <a:latin typeface="Helvetica" charset="0"/>
                <a:ea typeface="Gulim" charset="0"/>
                <a:cs typeface="Gulim" charset="0"/>
              </a:rPr>
              <a:t>test&amp;set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7150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Simple solution: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solidFill>
                  <a:srgbClr val="233AE1"/>
                </a:solidFill>
                <a:latin typeface="Helvetica" charset="0"/>
                <a:ea typeface="Gulim" charset="0"/>
                <a:cs typeface="Gulim" charset="0"/>
              </a:rPr>
              <a:t>		</a:t>
            </a:r>
            <a:r>
              <a:rPr lang="en-US" altLang="ko-KR" sz="2000" dirty="0" err="1">
                <a:latin typeface="Courier New" charset="0"/>
                <a:ea typeface="Gulim" charset="0"/>
                <a:cs typeface="Gulim" charset="0"/>
              </a:rPr>
              <a:t>int</a:t>
            </a:r>
            <a:r>
              <a:rPr lang="en-US" altLang="ko-KR" sz="2000" dirty="0">
                <a:latin typeface="Courier New" charset="0"/>
                <a:ea typeface="Gulim" charset="0"/>
                <a:cs typeface="Gulim" charset="0"/>
              </a:rPr>
              <a:t>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charset="0"/>
                <a:ea typeface="Gulim" charset="0"/>
                <a:cs typeface="Gulim" charset="0"/>
              </a:rPr>
              <a:t>		Acquire() {</a:t>
            </a:r>
            <a:br>
              <a:rPr lang="en-US" altLang="ko-KR" sz="20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 dirty="0">
                <a:latin typeface="Courier New" charset="0"/>
                <a:ea typeface="Gulim" charset="0"/>
                <a:cs typeface="Gulim" charset="0"/>
              </a:rPr>
              <a:t>		while (</a:t>
            </a:r>
            <a:r>
              <a:rPr lang="en-US" altLang="ko-KR" sz="2000" dirty="0" err="1">
                <a:latin typeface="Courier New" charset="0"/>
                <a:ea typeface="Gulim" charset="0"/>
                <a:cs typeface="Gulim" charset="0"/>
              </a:rPr>
              <a:t>test&amp;set</a:t>
            </a:r>
            <a:r>
              <a:rPr lang="en-US" altLang="ko-KR" sz="2000" dirty="0">
                <a:latin typeface="Courier New" charset="0"/>
                <a:ea typeface="Gulim" charset="0"/>
                <a:cs typeface="Gulim" charset="0"/>
              </a:rPr>
              <a:t>(value)); // while busy</a:t>
            </a:r>
            <a:br>
              <a:rPr lang="en-US" altLang="ko-KR" sz="20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 dirty="0">
                <a:latin typeface="Courier New" charset="0"/>
                <a:ea typeface="Gulim" charset="0"/>
                <a:cs typeface="Gulim" charset="0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charset="0"/>
                <a:ea typeface="Gulim" charset="0"/>
                <a:cs typeface="Gulim" charset="0"/>
              </a:rPr>
              <a:t>		Release() {</a:t>
            </a:r>
            <a:br>
              <a:rPr lang="en-US" altLang="ko-KR" sz="20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 dirty="0">
                <a:latin typeface="Courier New" charset="0"/>
                <a:ea typeface="Gulim" charset="0"/>
                <a:cs typeface="Gulim" charset="0"/>
              </a:rPr>
              <a:t>		value = 0;</a:t>
            </a:r>
            <a:br>
              <a:rPr lang="en-US" altLang="ko-KR" sz="20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 dirty="0">
                <a:latin typeface="Courier New" charset="0"/>
                <a:ea typeface="Gulim" charset="0"/>
                <a:cs typeface="Gulim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If free: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err="1" smtClean="0">
                <a:latin typeface="Helvetica" charset="0"/>
                <a:ea typeface="Gulim" charset="0"/>
                <a:cs typeface="Gulim" charset="0"/>
              </a:rPr>
              <a:t>test</a:t>
            </a:r>
            <a:r>
              <a:rPr lang="en-US" altLang="ko-KR" dirty="0" err="1">
                <a:latin typeface="Helvetica" charset="0"/>
                <a:ea typeface="Gulim" charset="0"/>
                <a:cs typeface="Gulim" charset="0"/>
              </a:rPr>
              <a:t>&amp;set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reads 0 and sets value=1, so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now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busy.  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returns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0 so while exits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if busy: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err="1" smtClean="0">
                <a:latin typeface="Helvetica" charset="0"/>
                <a:ea typeface="Gulim" charset="0"/>
                <a:cs typeface="Gulim" charset="0"/>
              </a:rPr>
              <a:t>test</a:t>
            </a:r>
            <a:r>
              <a:rPr lang="en-US" altLang="ko-KR" dirty="0" err="1">
                <a:latin typeface="Helvetica" charset="0"/>
                <a:ea typeface="Gulim" charset="0"/>
                <a:cs typeface="Gulim" charset="0"/>
              </a:rPr>
              <a:t>&amp;set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reads 1 and sets value=1 (no change).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while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When we set value = 0, someone else can get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“lock”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69636" name="Rounded Rectangle 3"/>
          <p:cNvSpPr>
            <a:spLocks noChangeArrowheads="1"/>
          </p:cNvSpPr>
          <p:nvPr/>
        </p:nvSpPr>
        <p:spPr bwMode="auto">
          <a:xfrm>
            <a:off x="5870222" y="990601"/>
            <a:ext cx="3121377" cy="1417696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altLang="ko-KR" sz="1600" dirty="0" err="1">
                <a:latin typeface="Courier New" charset="0"/>
                <a:ea typeface="Gulim" charset="0"/>
                <a:cs typeface="Gulim" charset="0"/>
              </a:rPr>
              <a:t>test&amp;set</a:t>
            </a:r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 (&amp;address) {</a:t>
            </a:r>
          </a:p>
          <a:p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  result = M[address];</a:t>
            </a:r>
          </a:p>
          <a:p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  M[address] = 1;</a:t>
            </a:r>
          </a:p>
          <a:p>
            <a:r>
              <a:rPr lang="en-US" altLang="ko-KR" sz="1600" dirty="0">
                <a:latin typeface="Courier New" charset="0"/>
                <a:ea typeface="Gulim" charset="0"/>
                <a:cs typeface="Gulim" charset="0"/>
              </a:rPr>
              <a:t>  return result;</a:t>
            </a:r>
            <a:br>
              <a:rPr lang="en-US" altLang="ko-KR" sz="16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600" dirty="0" smtClean="0">
                <a:latin typeface="Courier New" charset="0"/>
                <a:ea typeface="Gulim" charset="0"/>
                <a:cs typeface="Gulim" charset="0"/>
              </a:rPr>
              <a:t>}</a:t>
            </a:r>
            <a:endParaRPr lang="en-US" altLang="ko-KR" sz="1600" dirty="0">
              <a:latin typeface="Courier New" charset="0"/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2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  <p:bldP spid="696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less </a:t>
            </a:r>
            <a:r>
              <a:rPr lang="en-US" dirty="0" smtClean="0"/>
              <a:t>than a </a:t>
            </a:r>
            <a:r>
              <a:rPr lang="en-US" dirty="0" smtClean="0"/>
              <a:t>Lock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296" y="914400"/>
            <a:ext cx="8869304" cy="5867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Positives for this solution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Machine can receive interrupts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User code can use this lock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Works on a multiprocessor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Negatives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Inefficient: busy-waiting thread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consume cycles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Waiting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thread takes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cycles away from thread holding lock!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Priority Inversion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: If busy-waiting thread has higher priority than thread holding lock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  <a:sym typeface="Symbol" charset="0"/>
              </a:rPr>
              <a:t> no progress!</a:t>
            </a:r>
          </a:p>
          <a:p>
            <a:pPr lvl="2"/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Priority Inversion problem with original Martian rover 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For semaphores and monitors, waiting thread may wait for an arbitrary length of time!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Even if OK for locks, definitely not ok for other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primitives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</p:txBody>
      </p:sp>
      <p:pic>
        <p:nvPicPr>
          <p:cNvPr id="14339" name="Picture 9" descr="MCj028543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99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free locks quickly</a:t>
            </a:r>
          </a:p>
          <a:p>
            <a:endParaRPr lang="en-US" dirty="0"/>
          </a:p>
          <a:p>
            <a:r>
              <a:rPr lang="en-US" dirty="0" smtClean="0"/>
              <a:t>otherwise we are going to sleep anyways…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9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Locks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using </a:t>
            </a:r>
            <a:r>
              <a:rPr lang="en-US" altLang="ko-KR" dirty="0" err="1">
                <a:latin typeface="Helvetica" charset="0"/>
                <a:ea typeface="Gulim" charset="0"/>
                <a:cs typeface="Gulim" charset="0"/>
              </a:rPr>
              <a:t>test&amp;set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Can we build </a:t>
            </a:r>
            <a:r>
              <a:rPr lang="en-US" altLang="ko-KR" sz="2400" dirty="0" err="1">
                <a:latin typeface="Helvetica" charset="0"/>
                <a:ea typeface="Gulim" charset="0"/>
                <a:cs typeface="Gulim" charset="0"/>
              </a:rPr>
              <a:t>test&amp;set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 locks 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without</a:t>
            </a: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 dirty="0">
                <a:latin typeface="Courier New" charset="0"/>
              </a:rPr>
              <a:t>Release()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// Short busy-wait time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while (</a:t>
            </a:r>
            <a:r>
              <a:rPr lang="en-US" sz="1900" dirty="0" err="1">
                <a:solidFill>
                  <a:schemeClr val="hlink"/>
                </a:solidFill>
                <a:latin typeface="Courier New" charset="0"/>
              </a:rPr>
              <a:t>test&amp;set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(guard));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anyone on wait queue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take thread off wait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Place on ready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A40E2"/>
                </a:solidFill>
                <a:latin typeface="Courier New" charset="0"/>
              </a:rPr>
              <a:t>value = FREE;</a:t>
            </a: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guard = 0;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endParaRPr lang="en-US" sz="1900" dirty="0">
              <a:solidFill>
                <a:schemeClr val="hlink"/>
              </a:solidFill>
              <a:latin typeface="Courier New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6200" y="1857375"/>
            <a:ext cx="4724400" cy="4186238"/>
            <a:chOff x="48" y="1218"/>
            <a:chExt cx="2976" cy="2637"/>
          </a:xfrm>
        </p:grpSpPr>
        <p:sp>
          <p:nvSpPr>
            <p:cNvPr id="16389" name="Text Box 4"/>
            <p:cNvSpPr txBox="1">
              <a:spLocks noChangeArrowheads="1"/>
            </p:cNvSpPr>
            <p:nvPr/>
          </p:nvSpPr>
          <p:spPr bwMode="auto">
            <a:xfrm>
              <a:off x="48" y="1218"/>
              <a:ext cx="2976" cy="2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900" dirty="0" err="1">
                  <a:solidFill>
                    <a:schemeClr val="hlink"/>
                  </a:solidFill>
                  <a:latin typeface="Courier New" charset="0"/>
                </a:rPr>
                <a:t>int</a:t>
              </a:r>
              <a:r>
                <a:rPr lang="en-US" sz="1900" dirty="0">
                  <a:solidFill>
                    <a:schemeClr val="hlink"/>
                  </a:solidFill>
                  <a:latin typeface="Courier New" charset="0"/>
                </a:rPr>
                <a:t> guard = 0;</a:t>
              </a:r>
            </a:p>
            <a:p>
              <a:r>
                <a:rPr lang="en-US" sz="1900" dirty="0" err="1">
                  <a:solidFill>
                    <a:srgbClr val="233AE1"/>
                  </a:solidFill>
                  <a:latin typeface="Courier New" charset="0"/>
                </a:rPr>
                <a:t>int</a:t>
              </a:r>
              <a:r>
                <a:rPr lang="en-US" sz="1900" dirty="0">
                  <a:solidFill>
                    <a:srgbClr val="233AE1"/>
                  </a:solidFill>
                  <a:latin typeface="Courier New" charset="0"/>
                </a:rPr>
                <a:t> value = FREE;</a:t>
              </a:r>
            </a:p>
            <a:p>
              <a:r>
                <a:rPr lang="en-US" sz="1900" dirty="0" smtClean="0">
                  <a:latin typeface="Courier New" charset="0"/>
                </a:rPr>
                <a:t>… owner, waitlist</a:t>
              </a:r>
              <a:endParaRPr lang="en-US" sz="1900" dirty="0">
                <a:latin typeface="Courier New" charset="0"/>
              </a:endParaRPr>
            </a:p>
            <a:p>
              <a:r>
                <a:rPr lang="en-US" sz="1900" dirty="0">
                  <a:latin typeface="Courier New" charset="0"/>
                </a:rPr>
                <a:t>Acquire() {</a:t>
              </a:r>
            </a:p>
            <a:p>
              <a:r>
                <a:rPr lang="en-US" sz="1900" dirty="0">
                  <a:latin typeface="Courier New" charset="0"/>
                </a:rPr>
                <a:t>	// Short busy-wait time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</a:t>
              </a:r>
              <a:r>
                <a:rPr lang="en-US" sz="1900" dirty="0">
                  <a:solidFill>
                    <a:schemeClr val="hlink"/>
                  </a:solidFill>
                  <a:latin typeface="Courier New" charset="0"/>
                </a:rPr>
                <a:t>while (</a:t>
              </a:r>
              <a:r>
                <a:rPr lang="en-US" sz="1900" dirty="0" err="1">
                  <a:solidFill>
                    <a:schemeClr val="hlink"/>
                  </a:solidFill>
                  <a:latin typeface="Courier New" charset="0"/>
                </a:rPr>
                <a:t>test&amp;set</a:t>
              </a:r>
              <a:r>
                <a:rPr lang="en-US" sz="1900" dirty="0">
                  <a:solidFill>
                    <a:schemeClr val="hlink"/>
                  </a:solidFill>
                  <a:latin typeface="Courier New" charset="0"/>
                </a:rPr>
                <a:t>(guard));</a:t>
              </a:r>
              <a:r>
                <a:rPr lang="en-US" sz="1900" dirty="0">
                  <a:latin typeface="Courier New" charset="0"/>
                </a:rPr>
                <a:t/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if (</a:t>
              </a:r>
              <a:r>
                <a:rPr lang="en-US" sz="1900" dirty="0">
                  <a:solidFill>
                    <a:srgbClr val="2A40E2"/>
                  </a:solidFill>
                  <a:latin typeface="Courier New" charset="0"/>
                </a:rPr>
                <a:t>value == BUSY</a:t>
              </a:r>
              <a:r>
                <a:rPr lang="en-US" sz="1900" dirty="0">
                  <a:latin typeface="Courier New" charset="0"/>
                </a:rPr>
                <a:t>) {</a:t>
              </a:r>
            </a:p>
            <a:p>
              <a:r>
                <a:rPr lang="en-US" sz="1900" dirty="0">
                  <a:latin typeface="Courier New" charset="0"/>
                </a:rPr>
                <a:t>		put thread on wait queue;</a:t>
              </a:r>
            </a:p>
            <a:p>
              <a:r>
                <a:rPr lang="en-US" sz="1900" dirty="0">
                  <a:latin typeface="Courier New" charset="0"/>
                </a:rPr>
                <a:t>		go to sleep() &amp; </a:t>
              </a:r>
              <a:r>
                <a:rPr lang="en-US" sz="1900" dirty="0">
                  <a:solidFill>
                    <a:schemeClr val="hlink"/>
                  </a:solidFill>
                  <a:latin typeface="Courier New" charset="0"/>
                </a:rPr>
                <a:t>guard = 0</a:t>
              </a:r>
              <a:r>
                <a:rPr lang="en-US" sz="1900" dirty="0">
                  <a:latin typeface="Courier New" charset="0"/>
                </a:rPr>
                <a:t>;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} else {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	</a:t>
              </a:r>
              <a:r>
                <a:rPr lang="en-US" sz="1900" dirty="0">
                  <a:solidFill>
                    <a:srgbClr val="2A40E2"/>
                  </a:solidFill>
                  <a:latin typeface="Courier New" charset="0"/>
                </a:rPr>
                <a:t>value = BUSY;</a:t>
              </a:r>
              <a:r>
                <a:rPr lang="en-US" sz="1900" dirty="0">
                  <a:latin typeface="Courier New" charset="0"/>
                </a:rPr>
                <a:t/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	</a:t>
              </a:r>
              <a:r>
                <a:rPr lang="en-US" sz="1900" dirty="0">
                  <a:solidFill>
                    <a:schemeClr val="hlink"/>
                  </a:solidFill>
                  <a:latin typeface="Courier New" charset="0"/>
                </a:rPr>
                <a:t>guard = 0;</a:t>
              </a:r>
              <a:br>
                <a:rPr lang="en-US" sz="1900" dirty="0">
                  <a:solidFill>
                    <a:schemeClr val="hlink"/>
                  </a:solidFill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	}</a:t>
              </a:r>
              <a:br>
                <a:rPr lang="en-US" sz="1900" dirty="0">
                  <a:latin typeface="Courier New" charset="0"/>
                </a:rPr>
              </a:br>
              <a:r>
                <a:rPr lang="en-US" sz="1900" dirty="0">
                  <a:latin typeface="Courier New" charset="0"/>
                </a:rPr>
                <a:t>}</a:t>
              </a:r>
            </a:p>
          </p:txBody>
        </p: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16391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0 w 1303"/>
                  <a:gd name="T1" fmla="*/ 0 h 1327"/>
                  <a:gd name="T2" fmla="*/ 0 w 1303"/>
                  <a:gd name="T3" fmla="*/ 0 h 1327"/>
                  <a:gd name="T4" fmla="*/ 0 w 1303"/>
                  <a:gd name="T5" fmla="*/ 0 h 1327"/>
                  <a:gd name="T6" fmla="*/ 0 w 1303"/>
                  <a:gd name="T7" fmla="*/ 0 h 1327"/>
                  <a:gd name="T8" fmla="*/ 0 w 1303"/>
                  <a:gd name="T9" fmla="*/ 0 h 1327"/>
                  <a:gd name="T10" fmla="*/ 0 w 1303"/>
                  <a:gd name="T11" fmla="*/ 0 h 1327"/>
                  <a:gd name="T12" fmla="*/ 0 w 1303"/>
                  <a:gd name="T13" fmla="*/ 0 h 1327"/>
                  <a:gd name="T14" fmla="*/ 0 w 1303"/>
                  <a:gd name="T15" fmla="*/ 0 h 1327"/>
                  <a:gd name="T16" fmla="*/ 0 w 1303"/>
                  <a:gd name="T17" fmla="*/ 0 h 1327"/>
                  <a:gd name="T18" fmla="*/ 0 w 1303"/>
                  <a:gd name="T19" fmla="*/ 0 h 1327"/>
                  <a:gd name="T20" fmla="*/ 0 w 1303"/>
                  <a:gd name="T21" fmla="*/ 0 h 1327"/>
                  <a:gd name="T22" fmla="*/ 0 w 1303"/>
                  <a:gd name="T23" fmla="*/ 0 h 1327"/>
                  <a:gd name="T24" fmla="*/ 0 w 1303"/>
                  <a:gd name="T25" fmla="*/ 0 h 1327"/>
                  <a:gd name="T26" fmla="*/ 0 w 1303"/>
                  <a:gd name="T27" fmla="*/ 0 h 1327"/>
                  <a:gd name="T28" fmla="*/ 0 w 1303"/>
                  <a:gd name="T29" fmla="*/ 0 h 1327"/>
                  <a:gd name="T30" fmla="*/ 0 w 1303"/>
                  <a:gd name="T31" fmla="*/ 0 h 1327"/>
                  <a:gd name="T32" fmla="*/ 0 w 1303"/>
                  <a:gd name="T33" fmla="*/ 0 h 1327"/>
                  <a:gd name="T34" fmla="*/ 0 w 1303"/>
                  <a:gd name="T35" fmla="*/ 0 h 1327"/>
                  <a:gd name="T36" fmla="*/ 0 w 1303"/>
                  <a:gd name="T37" fmla="*/ 0 h 1327"/>
                  <a:gd name="T38" fmla="*/ 0 w 1303"/>
                  <a:gd name="T39" fmla="*/ 0 h 1327"/>
                  <a:gd name="T40" fmla="*/ 0 w 1303"/>
                  <a:gd name="T41" fmla="*/ 0 h 1327"/>
                  <a:gd name="T42" fmla="*/ 0 w 1303"/>
                  <a:gd name="T43" fmla="*/ 0 h 1327"/>
                  <a:gd name="T44" fmla="*/ 0 w 1303"/>
                  <a:gd name="T45" fmla="*/ 0 h 1327"/>
                  <a:gd name="T46" fmla="*/ 0 w 1303"/>
                  <a:gd name="T47" fmla="*/ 0 h 1327"/>
                  <a:gd name="T48" fmla="*/ 0 w 1303"/>
                  <a:gd name="T49" fmla="*/ 0 h 1327"/>
                  <a:gd name="T50" fmla="*/ 0 w 1303"/>
                  <a:gd name="T51" fmla="*/ 0 h 1327"/>
                  <a:gd name="T52" fmla="*/ 0 w 1303"/>
                  <a:gd name="T53" fmla="*/ 0 h 1327"/>
                  <a:gd name="T54" fmla="*/ 0 w 1303"/>
                  <a:gd name="T55" fmla="*/ 0 h 1327"/>
                  <a:gd name="T56" fmla="*/ 0 w 1303"/>
                  <a:gd name="T57" fmla="*/ 0 h 1327"/>
                  <a:gd name="T58" fmla="*/ 0 w 1303"/>
                  <a:gd name="T59" fmla="*/ 0 h 1327"/>
                  <a:gd name="T60" fmla="*/ 0 w 1303"/>
                  <a:gd name="T61" fmla="*/ 0 h 1327"/>
                  <a:gd name="T62" fmla="*/ 0 w 1303"/>
                  <a:gd name="T63" fmla="*/ 0 h 1327"/>
                  <a:gd name="T64" fmla="*/ 0 w 1303"/>
                  <a:gd name="T65" fmla="*/ 0 h 1327"/>
                  <a:gd name="T66" fmla="*/ 0 w 1303"/>
                  <a:gd name="T67" fmla="*/ 0 h 1327"/>
                  <a:gd name="T68" fmla="*/ 0 w 1303"/>
                  <a:gd name="T69" fmla="*/ 0 h 1327"/>
                  <a:gd name="T70" fmla="*/ 0 w 1303"/>
                  <a:gd name="T71" fmla="*/ 0 h 1327"/>
                  <a:gd name="T72" fmla="*/ 0 w 1303"/>
                  <a:gd name="T73" fmla="*/ 0 h 1327"/>
                  <a:gd name="T74" fmla="*/ 0 w 1303"/>
                  <a:gd name="T75" fmla="*/ 0 h 1327"/>
                  <a:gd name="T76" fmla="*/ 0 w 1303"/>
                  <a:gd name="T77" fmla="*/ 0 h 1327"/>
                  <a:gd name="T78" fmla="*/ 0 w 1303"/>
                  <a:gd name="T79" fmla="*/ 0 h 1327"/>
                  <a:gd name="T80" fmla="*/ 0 w 1303"/>
                  <a:gd name="T81" fmla="*/ 0 h 1327"/>
                  <a:gd name="T82" fmla="*/ 0 w 1303"/>
                  <a:gd name="T83" fmla="*/ 0 h 1327"/>
                  <a:gd name="T84" fmla="*/ 0 w 1303"/>
                  <a:gd name="T85" fmla="*/ 0 h 1327"/>
                  <a:gd name="T86" fmla="*/ 0 w 1303"/>
                  <a:gd name="T87" fmla="*/ 0 h 1327"/>
                  <a:gd name="T88" fmla="*/ 0 w 1303"/>
                  <a:gd name="T89" fmla="*/ 0 h 1327"/>
                  <a:gd name="T90" fmla="*/ 0 w 1303"/>
                  <a:gd name="T91" fmla="*/ 0 h 1327"/>
                  <a:gd name="T92" fmla="*/ 0 w 1303"/>
                  <a:gd name="T93" fmla="*/ 0 h 1327"/>
                  <a:gd name="T94" fmla="*/ 0 w 1303"/>
                  <a:gd name="T95" fmla="*/ 0 h 1327"/>
                  <a:gd name="T96" fmla="*/ 0 w 1303"/>
                  <a:gd name="T97" fmla="*/ 0 h 1327"/>
                  <a:gd name="T98" fmla="*/ 0 w 1303"/>
                  <a:gd name="T99" fmla="*/ 0 h 1327"/>
                  <a:gd name="T100" fmla="*/ 0 w 1303"/>
                  <a:gd name="T101" fmla="*/ 0 h 1327"/>
                  <a:gd name="T102" fmla="*/ 0 w 1303"/>
                  <a:gd name="T103" fmla="*/ 0 h 1327"/>
                  <a:gd name="T104" fmla="*/ 0 w 1303"/>
                  <a:gd name="T105" fmla="*/ 0 h 1327"/>
                  <a:gd name="T106" fmla="*/ 0 w 1303"/>
                  <a:gd name="T107" fmla="*/ 0 h 1327"/>
                  <a:gd name="T108" fmla="*/ 0 w 1303"/>
                  <a:gd name="T109" fmla="*/ 0 h 1327"/>
                  <a:gd name="T110" fmla="*/ 0 w 1303"/>
                  <a:gd name="T111" fmla="*/ 0 h 1327"/>
                  <a:gd name="T112" fmla="*/ 0 w 1303"/>
                  <a:gd name="T113" fmla="*/ 0 h 1327"/>
                  <a:gd name="T114" fmla="*/ 0 w 1303"/>
                  <a:gd name="T115" fmla="*/ 0 h 1327"/>
                  <a:gd name="T116" fmla="*/ 0 w 1303"/>
                  <a:gd name="T117" fmla="*/ 0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303"/>
                  <a:gd name="T178" fmla="*/ 0 h 1327"/>
                  <a:gd name="T179" fmla="*/ 1303 w 1303"/>
                  <a:gd name="T180" fmla="*/ 1327 h 132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0 w 285"/>
                  <a:gd name="T1" fmla="*/ 0 h 411"/>
                  <a:gd name="T2" fmla="*/ 0 w 285"/>
                  <a:gd name="T3" fmla="*/ 0 h 411"/>
                  <a:gd name="T4" fmla="*/ 0 w 285"/>
                  <a:gd name="T5" fmla="*/ 0 h 411"/>
                  <a:gd name="T6" fmla="*/ 0 w 285"/>
                  <a:gd name="T7" fmla="*/ 0 h 411"/>
                  <a:gd name="T8" fmla="*/ 0 w 285"/>
                  <a:gd name="T9" fmla="*/ 0 h 411"/>
                  <a:gd name="T10" fmla="*/ 0 w 285"/>
                  <a:gd name="T11" fmla="*/ 0 h 411"/>
                  <a:gd name="T12" fmla="*/ 0 w 285"/>
                  <a:gd name="T13" fmla="*/ 0 h 411"/>
                  <a:gd name="T14" fmla="*/ 0 w 285"/>
                  <a:gd name="T15" fmla="*/ 0 h 411"/>
                  <a:gd name="T16" fmla="*/ 0 w 285"/>
                  <a:gd name="T17" fmla="*/ 0 h 411"/>
                  <a:gd name="T18" fmla="*/ 0 w 285"/>
                  <a:gd name="T19" fmla="*/ 0 h 411"/>
                  <a:gd name="T20" fmla="*/ 0 w 285"/>
                  <a:gd name="T21" fmla="*/ 0 h 411"/>
                  <a:gd name="T22" fmla="*/ 0 w 285"/>
                  <a:gd name="T23" fmla="*/ 0 h 411"/>
                  <a:gd name="T24" fmla="*/ 0 w 285"/>
                  <a:gd name="T25" fmla="*/ 0 h 411"/>
                  <a:gd name="T26" fmla="*/ 0 w 285"/>
                  <a:gd name="T27" fmla="*/ 0 h 411"/>
                  <a:gd name="T28" fmla="*/ 0 w 285"/>
                  <a:gd name="T29" fmla="*/ 0 h 411"/>
                  <a:gd name="T30" fmla="*/ 0 w 285"/>
                  <a:gd name="T31" fmla="*/ 0 h 411"/>
                  <a:gd name="T32" fmla="*/ 0 w 285"/>
                  <a:gd name="T33" fmla="*/ 0 h 411"/>
                  <a:gd name="T34" fmla="*/ 0 w 285"/>
                  <a:gd name="T35" fmla="*/ 0 h 411"/>
                  <a:gd name="T36" fmla="*/ 0 w 285"/>
                  <a:gd name="T37" fmla="*/ 0 h 411"/>
                  <a:gd name="T38" fmla="*/ 0 w 285"/>
                  <a:gd name="T39" fmla="*/ 0 h 411"/>
                  <a:gd name="T40" fmla="*/ 0 w 285"/>
                  <a:gd name="T41" fmla="*/ 0 h 411"/>
                  <a:gd name="T42" fmla="*/ 0 w 285"/>
                  <a:gd name="T43" fmla="*/ 0 h 411"/>
                  <a:gd name="T44" fmla="*/ 0 w 285"/>
                  <a:gd name="T45" fmla="*/ 0 h 411"/>
                  <a:gd name="T46" fmla="*/ 0 w 285"/>
                  <a:gd name="T47" fmla="*/ 0 h 411"/>
                  <a:gd name="T48" fmla="*/ 0 w 285"/>
                  <a:gd name="T49" fmla="*/ 0 h 411"/>
                  <a:gd name="T50" fmla="*/ 0 w 285"/>
                  <a:gd name="T51" fmla="*/ 0 h 411"/>
                  <a:gd name="T52" fmla="*/ 0 w 285"/>
                  <a:gd name="T53" fmla="*/ 0 h 411"/>
                  <a:gd name="T54" fmla="*/ 0 w 285"/>
                  <a:gd name="T55" fmla="*/ 0 h 411"/>
                  <a:gd name="T56" fmla="*/ 0 w 285"/>
                  <a:gd name="T57" fmla="*/ 0 h 411"/>
                  <a:gd name="T58" fmla="*/ 0 w 285"/>
                  <a:gd name="T59" fmla="*/ 0 h 411"/>
                  <a:gd name="T60" fmla="*/ 0 w 285"/>
                  <a:gd name="T61" fmla="*/ 0 h 411"/>
                  <a:gd name="T62" fmla="*/ 0 w 285"/>
                  <a:gd name="T63" fmla="*/ 0 h 411"/>
                  <a:gd name="T64" fmla="*/ 0 w 285"/>
                  <a:gd name="T65" fmla="*/ 0 h 411"/>
                  <a:gd name="T66" fmla="*/ 0 w 285"/>
                  <a:gd name="T67" fmla="*/ 0 h 411"/>
                  <a:gd name="T68" fmla="*/ 0 w 285"/>
                  <a:gd name="T69" fmla="*/ 0 h 411"/>
                  <a:gd name="T70" fmla="*/ 0 w 285"/>
                  <a:gd name="T71" fmla="*/ 0 h 411"/>
                  <a:gd name="T72" fmla="*/ 0 w 285"/>
                  <a:gd name="T73" fmla="*/ 0 h 411"/>
                  <a:gd name="T74" fmla="*/ 0 w 285"/>
                  <a:gd name="T75" fmla="*/ 0 h 411"/>
                  <a:gd name="T76" fmla="*/ 0 w 285"/>
                  <a:gd name="T77" fmla="*/ 0 h 411"/>
                  <a:gd name="T78" fmla="*/ 0 w 285"/>
                  <a:gd name="T79" fmla="*/ 0 h 411"/>
                  <a:gd name="T80" fmla="*/ 0 w 285"/>
                  <a:gd name="T81" fmla="*/ 0 h 411"/>
                  <a:gd name="T82" fmla="*/ 0 w 285"/>
                  <a:gd name="T83" fmla="*/ 0 h 411"/>
                  <a:gd name="T84" fmla="*/ 0 w 285"/>
                  <a:gd name="T85" fmla="*/ 0 h 411"/>
                  <a:gd name="T86" fmla="*/ 0 w 285"/>
                  <a:gd name="T87" fmla="*/ 0 h 411"/>
                  <a:gd name="T88" fmla="*/ 0 w 285"/>
                  <a:gd name="T89" fmla="*/ 0 h 411"/>
                  <a:gd name="T90" fmla="*/ 0 w 285"/>
                  <a:gd name="T91" fmla="*/ 0 h 411"/>
                  <a:gd name="T92" fmla="*/ 0 w 285"/>
                  <a:gd name="T93" fmla="*/ 0 h 411"/>
                  <a:gd name="T94" fmla="*/ 0 w 285"/>
                  <a:gd name="T95" fmla="*/ 0 h 411"/>
                  <a:gd name="T96" fmla="*/ 0 w 285"/>
                  <a:gd name="T97" fmla="*/ 0 h 411"/>
                  <a:gd name="T98" fmla="*/ 0 w 285"/>
                  <a:gd name="T99" fmla="*/ 0 h 411"/>
                  <a:gd name="T100" fmla="*/ 0 w 285"/>
                  <a:gd name="T101" fmla="*/ 0 h 411"/>
                  <a:gd name="T102" fmla="*/ 0 w 285"/>
                  <a:gd name="T103" fmla="*/ 0 h 411"/>
                  <a:gd name="T104" fmla="*/ 0 w 285"/>
                  <a:gd name="T105" fmla="*/ 0 h 411"/>
                  <a:gd name="T106" fmla="*/ 0 w 285"/>
                  <a:gd name="T107" fmla="*/ 0 h 411"/>
                  <a:gd name="T108" fmla="*/ 0 w 285"/>
                  <a:gd name="T109" fmla="*/ 0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85"/>
                  <a:gd name="T166" fmla="*/ 0 h 411"/>
                  <a:gd name="T167" fmla="*/ 285 w 285"/>
                  <a:gd name="T168" fmla="*/ 411 h 41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0 w 942"/>
                  <a:gd name="T1" fmla="*/ 0 h 833"/>
                  <a:gd name="T2" fmla="*/ 0 w 942"/>
                  <a:gd name="T3" fmla="*/ 0 h 833"/>
                  <a:gd name="T4" fmla="*/ 0 w 942"/>
                  <a:gd name="T5" fmla="*/ 0 h 833"/>
                  <a:gd name="T6" fmla="*/ 0 w 942"/>
                  <a:gd name="T7" fmla="*/ 0 h 833"/>
                  <a:gd name="T8" fmla="*/ 0 w 942"/>
                  <a:gd name="T9" fmla="*/ 0 h 833"/>
                  <a:gd name="T10" fmla="*/ 0 w 942"/>
                  <a:gd name="T11" fmla="*/ 0 h 833"/>
                  <a:gd name="T12" fmla="*/ 0 w 942"/>
                  <a:gd name="T13" fmla="*/ 0 h 833"/>
                  <a:gd name="T14" fmla="*/ 0 w 942"/>
                  <a:gd name="T15" fmla="*/ 0 h 833"/>
                  <a:gd name="T16" fmla="*/ 0 w 942"/>
                  <a:gd name="T17" fmla="*/ 0 h 833"/>
                  <a:gd name="T18" fmla="*/ 0 w 942"/>
                  <a:gd name="T19" fmla="*/ 0 h 833"/>
                  <a:gd name="T20" fmla="*/ 0 w 942"/>
                  <a:gd name="T21" fmla="*/ 0 h 833"/>
                  <a:gd name="T22" fmla="*/ 0 w 942"/>
                  <a:gd name="T23" fmla="*/ 0 h 833"/>
                  <a:gd name="T24" fmla="*/ 0 w 942"/>
                  <a:gd name="T25" fmla="*/ 0 h 833"/>
                  <a:gd name="T26" fmla="*/ 0 w 942"/>
                  <a:gd name="T27" fmla="*/ 0 h 833"/>
                  <a:gd name="T28" fmla="*/ 0 w 942"/>
                  <a:gd name="T29" fmla="*/ 0 h 833"/>
                  <a:gd name="T30" fmla="*/ 0 w 942"/>
                  <a:gd name="T31" fmla="*/ 0 h 833"/>
                  <a:gd name="T32" fmla="*/ 0 w 942"/>
                  <a:gd name="T33" fmla="*/ 0 h 833"/>
                  <a:gd name="T34" fmla="*/ 0 w 942"/>
                  <a:gd name="T35" fmla="*/ 0 h 833"/>
                  <a:gd name="T36" fmla="*/ 0 w 942"/>
                  <a:gd name="T37" fmla="*/ 0 h 833"/>
                  <a:gd name="T38" fmla="*/ 0 w 942"/>
                  <a:gd name="T39" fmla="*/ 0 h 833"/>
                  <a:gd name="T40" fmla="*/ 0 w 942"/>
                  <a:gd name="T41" fmla="*/ 0 h 833"/>
                  <a:gd name="T42" fmla="*/ 0 w 942"/>
                  <a:gd name="T43" fmla="*/ 0 h 833"/>
                  <a:gd name="T44" fmla="*/ 0 w 942"/>
                  <a:gd name="T45" fmla="*/ 0 h 833"/>
                  <a:gd name="T46" fmla="*/ 0 w 942"/>
                  <a:gd name="T47" fmla="*/ 0 h 833"/>
                  <a:gd name="T48" fmla="*/ 0 w 942"/>
                  <a:gd name="T49" fmla="*/ 0 h 833"/>
                  <a:gd name="T50" fmla="*/ 0 w 942"/>
                  <a:gd name="T51" fmla="*/ 0 h 833"/>
                  <a:gd name="T52" fmla="*/ 0 w 942"/>
                  <a:gd name="T53" fmla="*/ 0 h 833"/>
                  <a:gd name="T54" fmla="*/ 0 w 942"/>
                  <a:gd name="T55" fmla="*/ 0 h 833"/>
                  <a:gd name="T56" fmla="*/ 0 w 942"/>
                  <a:gd name="T57" fmla="*/ 0 h 833"/>
                  <a:gd name="T58" fmla="*/ 0 w 942"/>
                  <a:gd name="T59" fmla="*/ 0 h 833"/>
                  <a:gd name="T60" fmla="*/ 0 w 942"/>
                  <a:gd name="T61" fmla="*/ 0 h 833"/>
                  <a:gd name="T62" fmla="*/ 0 w 942"/>
                  <a:gd name="T63" fmla="*/ 0 h 833"/>
                  <a:gd name="T64" fmla="*/ 0 w 942"/>
                  <a:gd name="T65" fmla="*/ 0 h 833"/>
                  <a:gd name="T66" fmla="*/ 0 w 942"/>
                  <a:gd name="T67" fmla="*/ 0 h 833"/>
                  <a:gd name="T68" fmla="*/ 0 w 942"/>
                  <a:gd name="T69" fmla="*/ 0 h 833"/>
                  <a:gd name="T70" fmla="*/ 0 w 942"/>
                  <a:gd name="T71" fmla="*/ 0 h 833"/>
                  <a:gd name="T72" fmla="*/ 0 w 942"/>
                  <a:gd name="T73" fmla="*/ 0 h 833"/>
                  <a:gd name="T74" fmla="*/ 0 w 942"/>
                  <a:gd name="T75" fmla="*/ 0 h 833"/>
                  <a:gd name="T76" fmla="*/ 0 w 942"/>
                  <a:gd name="T77" fmla="*/ 0 h 833"/>
                  <a:gd name="T78" fmla="*/ 0 w 942"/>
                  <a:gd name="T79" fmla="*/ 0 h 833"/>
                  <a:gd name="T80" fmla="*/ 0 w 942"/>
                  <a:gd name="T81" fmla="*/ 0 h 833"/>
                  <a:gd name="T82" fmla="*/ 0 w 942"/>
                  <a:gd name="T83" fmla="*/ 0 h 833"/>
                  <a:gd name="T84" fmla="*/ 0 w 942"/>
                  <a:gd name="T85" fmla="*/ 0 h 833"/>
                  <a:gd name="T86" fmla="*/ 0 w 942"/>
                  <a:gd name="T87" fmla="*/ 0 h 833"/>
                  <a:gd name="T88" fmla="*/ 0 w 942"/>
                  <a:gd name="T89" fmla="*/ 0 h 833"/>
                  <a:gd name="T90" fmla="*/ 0 w 942"/>
                  <a:gd name="T91" fmla="*/ 0 h 833"/>
                  <a:gd name="T92" fmla="*/ 0 w 942"/>
                  <a:gd name="T93" fmla="*/ 0 h 833"/>
                  <a:gd name="T94" fmla="*/ 0 w 942"/>
                  <a:gd name="T95" fmla="*/ 0 h 833"/>
                  <a:gd name="T96" fmla="*/ 0 w 942"/>
                  <a:gd name="T97" fmla="*/ 0 h 833"/>
                  <a:gd name="T98" fmla="*/ 0 w 942"/>
                  <a:gd name="T99" fmla="*/ 0 h 833"/>
                  <a:gd name="T100" fmla="*/ 0 w 942"/>
                  <a:gd name="T101" fmla="*/ 0 h 833"/>
                  <a:gd name="T102" fmla="*/ 0 w 942"/>
                  <a:gd name="T103" fmla="*/ 0 h 833"/>
                  <a:gd name="T104" fmla="*/ 0 w 942"/>
                  <a:gd name="T105" fmla="*/ 0 h 833"/>
                  <a:gd name="T106" fmla="*/ 0 w 942"/>
                  <a:gd name="T107" fmla="*/ 0 h 833"/>
                  <a:gd name="T108" fmla="*/ 0 w 942"/>
                  <a:gd name="T109" fmla="*/ 0 h 833"/>
                  <a:gd name="T110" fmla="*/ 0 w 942"/>
                  <a:gd name="T111" fmla="*/ 0 h 833"/>
                  <a:gd name="T112" fmla="*/ 0 w 942"/>
                  <a:gd name="T113" fmla="*/ 0 h 833"/>
                  <a:gd name="T114" fmla="*/ 0 w 942"/>
                  <a:gd name="T115" fmla="*/ 0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42"/>
                  <a:gd name="T175" fmla="*/ 0 h 833"/>
                  <a:gd name="T176" fmla="*/ 942 w 942"/>
                  <a:gd name="T177" fmla="*/ 833 h 83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0 w 243"/>
                  <a:gd name="T1" fmla="*/ 0 h 87"/>
                  <a:gd name="T2" fmla="*/ 0 w 243"/>
                  <a:gd name="T3" fmla="*/ 0 h 87"/>
                  <a:gd name="T4" fmla="*/ 0 w 243"/>
                  <a:gd name="T5" fmla="*/ 0 h 87"/>
                  <a:gd name="T6" fmla="*/ 0 w 243"/>
                  <a:gd name="T7" fmla="*/ 0 h 87"/>
                  <a:gd name="T8" fmla="*/ 0 w 243"/>
                  <a:gd name="T9" fmla="*/ 0 h 87"/>
                  <a:gd name="T10" fmla="*/ 0 w 243"/>
                  <a:gd name="T11" fmla="*/ 0 h 87"/>
                  <a:gd name="T12" fmla="*/ 0 w 243"/>
                  <a:gd name="T13" fmla="*/ 0 h 87"/>
                  <a:gd name="T14" fmla="*/ 0 w 243"/>
                  <a:gd name="T15" fmla="*/ 0 h 87"/>
                  <a:gd name="T16" fmla="*/ 0 w 243"/>
                  <a:gd name="T17" fmla="*/ 0 h 87"/>
                  <a:gd name="T18" fmla="*/ 0 w 243"/>
                  <a:gd name="T19" fmla="*/ 0 h 87"/>
                  <a:gd name="T20" fmla="*/ 0 w 243"/>
                  <a:gd name="T21" fmla="*/ 0 h 87"/>
                  <a:gd name="T22" fmla="*/ 0 w 243"/>
                  <a:gd name="T23" fmla="*/ 0 h 87"/>
                  <a:gd name="T24" fmla="*/ 0 w 243"/>
                  <a:gd name="T25" fmla="*/ 0 h 87"/>
                  <a:gd name="T26" fmla="*/ 0 w 243"/>
                  <a:gd name="T27" fmla="*/ 0 h 87"/>
                  <a:gd name="T28" fmla="*/ 0 w 243"/>
                  <a:gd name="T29" fmla="*/ 0 h 87"/>
                  <a:gd name="T30" fmla="*/ 0 w 243"/>
                  <a:gd name="T31" fmla="*/ 0 h 87"/>
                  <a:gd name="T32" fmla="*/ 0 w 243"/>
                  <a:gd name="T33" fmla="*/ 0 h 87"/>
                  <a:gd name="T34" fmla="*/ 0 w 243"/>
                  <a:gd name="T35" fmla="*/ 0 h 87"/>
                  <a:gd name="T36" fmla="*/ 0 w 243"/>
                  <a:gd name="T37" fmla="*/ 0 h 87"/>
                  <a:gd name="T38" fmla="*/ 0 w 243"/>
                  <a:gd name="T39" fmla="*/ 0 h 87"/>
                  <a:gd name="T40" fmla="*/ 0 w 243"/>
                  <a:gd name="T41" fmla="*/ 0 h 87"/>
                  <a:gd name="T42" fmla="*/ 0 w 243"/>
                  <a:gd name="T43" fmla="*/ 0 h 87"/>
                  <a:gd name="T44" fmla="*/ 0 w 243"/>
                  <a:gd name="T45" fmla="*/ 0 h 87"/>
                  <a:gd name="T46" fmla="*/ 0 w 243"/>
                  <a:gd name="T47" fmla="*/ 0 h 87"/>
                  <a:gd name="T48" fmla="*/ 0 w 243"/>
                  <a:gd name="T49" fmla="*/ 0 h 87"/>
                  <a:gd name="T50" fmla="*/ 0 w 243"/>
                  <a:gd name="T51" fmla="*/ 0 h 87"/>
                  <a:gd name="T52" fmla="*/ 0 w 243"/>
                  <a:gd name="T53" fmla="*/ 0 h 87"/>
                  <a:gd name="T54" fmla="*/ 0 w 243"/>
                  <a:gd name="T55" fmla="*/ 0 h 87"/>
                  <a:gd name="T56" fmla="*/ 0 w 243"/>
                  <a:gd name="T57" fmla="*/ 0 h 87"/>
                  <a:gd name="T58" fmla="*/ 0 w 243"/>
                  <a:gd name="T59" fmla="*/ 0 h 87"/>
                  <a:gd name="T60" fmla="*/ 0 w 243"/>
                  <a:gd name="T61" fmla="*/ 0 h 87"/>
                  <a:gd name="T62" fmla="*/ 0 w 243"/>
                  <a:gd name="T63" fmla="*/ 0 h 87"/>
                  <a:gd name="T64" fmla="*/ 0 w 243"/>
                  <a:gd name="T65" fmla="*/ 0 h 87"/>
                  <a:gd name="T66" fmla="*/ 0 w 243"/>
                  <a:gd name="T67" fmla="*/ 0 h 87"/>
                  <a:gd name="T68" fmla="*/ 0 w 243"/>
                  <a:gd name="T69" fmla="*/ 0 h 87"/>
                  <a:gd name="T70" fmla="*/ 0 w 243"/>
                  <a:gd name="T71" fmla="*/ 0 h 87"/>
                  <a:gd name="T72" fmla="*/ 0 w 243"/>
                  <a:gd name="T73" fmla="*/ 0 h 87"/>
                  <a:gd name="T74" fmla="*/ 0 w 243"/>
                  <a:gd name="T75" fmla="*/ 0 h 87"/>
                  <a:gd name="T76" fmla="*/ 0 w 243"/>
                  <a:gd name="T77" fmla="*/ 0 h 87"/>
                  <a:gd name="T78" fmla="*/ 0 w 243"/>
                  <a:gd name="T79" fmla="*/ 0 h 87"/>
                  <a:gd name="T80" fmla="*/ 0 w 243"/>
                  <a:gd name="T81" fmla="*/ 0 h 87"/>
                  <a:gd name="T82" fmla="*/ 0 w 243"/>
                  <a:gd name="T83" fmla="*/ 0 h 87"/>
                  <a:gd name="T84" fmla="*/ 0 w 243"/>
                  <a:gd name="T85" fmla="*/ 0 h 87"/>
                  <a:gd name="T86" fmla="*/ 0 w 243"/>
                  <a:gd name="T87" fmla="*/ 0 h 87"/>
                  <a:gd name="T88" fmla="*/ 0 w 243"/>
                  <a:gd name="T89" fmla="*/ 0 h 87"/>
                  <a:gd name="T90" fmla="*/ 0 w 243"/>
                  <a:gd name="T91" fmla="*/ 0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3"/>
                  <a:gd name="T139" fmla="*/ 0 h 87"/>
                  <a:gd name="T140" fmla="*/ 243 w 243"/>
                  <a:gd name="T141" fmla="*/ 87 h 8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0 w 102"/>
                  <a:gd name="T1" fmla="*/ 0 h 330"/>
                  <a:gd name="T2" fmla="*/ 0 w 102"/>
                  <a:gd name="T3" fmla="*/ 0 h 330"/>
                  <a:gd name="T4" fmla="*/ 0 w 102"/>
                  <a:gd name="T5" fmla="*/ 0 h 330"/>
                  <a:gd name="T6" fmla="*/ 0 w 102"/>
                  <a:gd name="T7" fmla="*/ 0 h 330"/>
                  <a:gd name="T8" fmla="*/ 0 w 102"/>
                  <a:gd name="T9" fmla="*/ 0 h 330"/>
                  <a:gd name="T10" fmla="*/ 0 w 102"/>
                  <a:gd name="T11" fmla="*/ 0 h 330"/>
                  <a:gd name="T12" fmla="*/ 0 w 102"/>
                  <a:gd name="T13" fmla="*/ 0 h 330"/>
                  <a:gd name="T14" fmla="*/ 0 w 102"/>
                  <a:gd name="T15" fmla="*/ 0 h 330"/>
                  <a:gd name="T16" fmla="*/ 0 w 102"/>
                  <a:gd name="T17" fmla="*/ 0 h 330"/>
                  <a:gd name="T18" fmla="*/ 0 w 102"/>
                  <a:gd name="T19" fmla="*/ 0 h 330"/>
                  <a:gd name="T20" fmla="*/ 0 w 102"/>
                  <a:gd name="T21" fmla="*/ 0 h 330"/>
                  <a:gd name="T22" fmla="*/ 0 w 102"/>
                  <a:gd name="T23" fmla="*/ 0 h 330"/>
                  <a:gd name="T24" fmla="*/ 0 w 102"/>
                  <a:gd name="T25" fmla="*/ 0 h 330"/>
                  <a:gd name="T26" fmla="*/ 0 w 102"/>
                  <a:gd name="T27" fmla="*/ 0 h 330"/>
                  <a:gd name="T28" fmla="*/ 0 w 102"/>
                  <a:gd name="T29" fmla="*/ 0 h 330"/>
                  <a:gd name="T30" fmla="*/ 0 w 102"/>
                  <a:gd name="T31" fmla="*/ 0 h 330"/>
                  <a:gd name="T32" fmla="*/ 0 w 102"/>
                  <a:gd name="T33" fmla="*/ 0 h 330"/>
                  <a:gd name="T34" fmla="*/ 0 w 102"/>
                  <a:gd name="T35" fmla="*/ 0 h 330"/>
                  <a:gd name="T36" fmla="*/ 0 w 102"/>
                  <a:gd name="T37" fmla="*/ 0 h 330"/>
                  <a:gd name="T38" fmla="*/ 0 w 102"/>
                  <a:gd name="T39" fmla="*/ 0 h 330"/>
                  <a:gd name="T40" fmla="*/ 0 w 102"/>
                  <a:gd name="T41" fmla="*/ 0 h 330"/>
                  <a:gd name="T42" fmla="*/ 0 w 102"/>
                  <a:gd name="T43" fmla="*/ 0 h 330"/>
                  <a:gd name="T44" fmla="*/ 0 w 102"/>
                  <a:gd name="T45" fmla="*/ 0 h 330"/>
                  <a:gd name="T46" fmla="*/ 0 w 102"/>
                  <a:gd name="T47" fmla="*/ 0 h 330"/>
                  <a:gd name="T48" fmla="*/ 0 w 102"/>
                  <a:gd name="T49" fmla="*/ 0 h 330"/>
                  <a:gd name="T50" fmla="*/ 0 w 102"/>
                  <a:gd name="T51" fmla="*/ 0 h 330"/>
                  <a:gd name="T52" fmla="*/ 0 w 102"/>
                  <a:gd name="T53" fmla="*/ 0 h 330"/>
                  <a:gd name="T54" fmla="*/ 0 w 102"/>
                  <a:gd name="T55" fmla="*/ 0 h 330"/>
                  <a:gd name="T56" fmla="*/ 0 w 102"/>
                  <a:gd name="T57" fmla="*/ 0 h 330"/>
                  <a:gd name="T58" fmla="*/ 0 w 102"/>
                  <a:gd name="T59" fmla="*/ 0 h 330"/>
                  <a:gd name="T60" fmla="*/ 0 w 102"/>
                  <a:gd name="T61" fmla="*/ 0 h 330"/>
                  <a:gd name="T62" fmla="*/ 0 w 102"/>
                  <a:gd name="T63" fmla="*/ 0 h 330"/>
                  <a:gd name="T64" fmla="*/ 0 w 102"/>
                  <a:gd name="T65" fmla="*/ 0 h 330"/>
                  <a:gd name="T66" fmla="*/ 0 w 102"/>
                  <a:gd name="T67" fmla="*/ 0 h 330"/>
                  <a:gd name="T68" fmla="*/ 0 w 102"/>
                  <a:gd name="T69" fmla="*/ 0 h 330"/>
                  <a:gd name="T70" fmla="*/ 0 w 102"/>
                  <a:gd name="T71" fmla="*/ 0 h 330"/>
                  <a:gd name="T72" fmla="*/ 0 w 102"/>
                  <a:gd name="T73" fmla="*/ 0 h 330"/>
                  <a:gd name="T74" fmla="*/ 0 w 102"/>
                  <a:gd name="T75" fmla="*/ 0 h 330"/>
                  <a:gd name="T76" fmla="*/ 0 w 102"/>
                  <a:gd name="T77" fmla="*/ 0 h 330"/>
                  <a:gd name="T78" fmla="*/ 0 w 102"/>
                  <a:gd name="T79" fmla="*/ 0 h 330"/>
                  <a:gd name="T80" fmla="*/ 0 w 102"/>
                  <a:gd name="T81" fmla="*/ 0 h 330"/>
                  <a:gd name="T82" fmla="*/ 0 w 102"/>
                  <a:gd name="T83" fmla="*/ 0 h 330"/>
                  <a:gd name="T84" fmla="*/ 0 w 102"/>
                  <a:gd name="T85" fmla="*/ 0 h 330"/>
                  <a:gd name="T86" fmla="*/ 0 w 102"/>
                  <a:gd name="T87" fmla="*/ 0 h 330"/>
                  <a:gd name="T88" fmla="*/ 0 w 102"/>
                  <a:gd name="T89" fmla="*/ 0 h 330"/>
                  <a:gd name="T90" fmla="*/ 0 w 102"/>
                  <a:gd name="T91" fmla="*/ 0 h 330"/>
                  <a:gd name="T92" fmla="*/ 0 w 102"/>
                  <a:gd name="T93" fmla="*/ 0 h 330"/>
                  <a:gd name="T94" fmla="*/ 0 w 102"/>
                  <a:gd name="T95" fmla="*/ 0 h 330"/>
                  <a:gd name="T96" fmla="*/ 0 w 102"/>
                  <a:gd name="T97" fmla="*/ 0 h 330"/>
                  <a:gd name="T98" fmla="*/ 0 w 102"/>
                  <a:gd name="T99" fmla="*/ 0 h 330"/>
                  <a:gd name="T100" fmla="*/ 0 w 102"/>
                  <a:gd name="T101" fmla="*/ 0 h 330"/>
                  <a:gd name="T102" fmla="*/ 0 w 102"/>
                  <a:gd name="T103" fmla="*/ 0 h 330"/>
                  <a:gd name="T104" fmla="*/ 0 w 102"/>
                  <a:gd name="T105" fmla="*/ 0 h 330"/>
                  <a:gd name="T106" fmla="*/ 0 w 102"/>
                  <a:gd name="T107" fmla="*/ 0 h 330"/>
                  <a:gd name="T108" fmla="*/ 0 w 102"/>
                  <a:gd name="T109" fmla="*/ 0 h 330"/>
                  <a:gd name="T110" fmla="*/ 0 w 102"/>
                  <a:gd name="T111" fmla="*/ 0 h 330"/>
                  <a:gd name="T112" fmla="*/ 0 w 102"/>
                  <a:gd name="T113" fmla="*/ 0 h 330"/>
                  <a:gd name="T114" fmla="*/ 0 w 102"/>
                  <a:gd name="T115" fmla="*/ 0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02"/>
                  <a:gd name="T175" fmla="*/ 0 h 330"/>
                  <a:gd name="T176" fmla="*/ 102 w 102"/>
                  <a:gd name="T177" fmla="*/ 330 h 33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0 h 219"/>
                  <a:gd name="T2" fmla="*/ 0 w 151"/>
                  <a:gd name="T3" fmla="*/ 0 h 219"/>
                  <a:gd name="T4" fmla="*/ 0 w 151"/>
                  <a:gd name="T5" fmla="*/ 0 h 219"/>
                  <a:gd name="T6" fmla="*/ 0 w 151"/>
                  <a:gd name="T7" fmla="*/ 0 h 219"/>
                  <a:gd name="T8" fmla="*/ 0 w 151"/>
                  <a:gd name="T9" fmla="*/ 0 h 219"/>
                  <a:gd name="T10" fmla="*/ 0 w 151"/>
                  <a:gd name="T11" fmla="*/ 0 h 219"/>
                  <a:gd name="T12" fmla="*/ 0 w 151"/>
                  <a:gd name="T13" fmla="*/ 0 h 219"/>
                  <a:gd name="T14" fmla="*/ 0 w 151"/>
                  <a:gd name="T15" fmla="*/ 0 h 219"/>
                  <a:gd name="T16" fmla="*/ 0 w 151"/>
                  <a:gd name="T17" fmla="*/ 0 h 219"/>
                  <a:gd name="T18" fmla="*/ 0 w 151"/>
                  <a:gd name="T19" fmla="*/ 0 h 219"/>
                  <a:gd name="T20" fmla="*/ 0 w 151"/>
                  <a:gd name="T21" fmla="*/ 0 h 219"/>
                  <a:gd name="T22" fmla="*/ 0 w 151"/>
                  <a:gd name="T23" fmla="*/ 0 h 219"/>
                  <a:gd name="T24" fmla="*/ 0 w 151"/>
                  <a:gd name="T25" fmla="*/ 0 h 219"/>
                  <a:gd name="T26" fmla="*/ 0 w 151"/>
                  <a:gd name="T27" fmla="*/ 0 h 219"/>
                  <a:gd name="T28" fmla="*/ 0 w 151"/>
                  <a:gd name="T29" fmla="*/ 0 h 219"/>
                  <a:gd name="T30" fmla="*/ 0 w 151"/>
                  <a:gd name="T31" fmla="*/ 0 h 219"/>
                  <a:gd name="T32" fmla="*/ 0 w 151"/>
                  <a:gd name="T33" fmla="*/ 0 h 219"/>
                  <a:gd name="T34" fmla="*/ 0 w 151"/>
                  <a:gd name="T35" fmla="*/ 0 h 219"/>
                  <a:gd name="T36" fmla="*/ 0 w 151"/>
                  <a:gd name="T37" fmla="*/ 0 h 219"/>
                  <a:gd name="T38" fmla="*/ 0 w 151"/>
                  <a:gd name="T39" fmla="*/ 0 h 219"/>
                  <a:gd name="T40" fmla="*/ 0 w 151"/>
                  <a:gd name="T41" fmla="*/ 0 h 219"/>
                  <a:gd name="T42" fmla="*/ 0 w 151"/>
                  <a:gd name="T43" fmla="*/ 0 h 219"/>
                  <a:gd name="T44" fmla="*/ 0 w 151"/>
                  <a:gd name="T45" fmla="*/ 0 h 219"/>
                  <a:gd name="T46" fmla="*/ 0 w 151"/>
                  <a:gd name="T47" fmla="*/ 0 h 219"/>
                  <a:gd name="T48" fmla="*/ 0 w 151"/>
                  <a:gd name="T49" fmla="*/ 0 h 219"/>
                  <a:gd name="T50" fmla="*/ 0 w 151"/>
                  <a:gd name="T51" fmla="*/ 0 h 219"/>
                  <a:gd name="T52" fmla="*/ 0 w 151"/>
                  <a:gd name="T53" fmla="*/ 0 h 219"/>
                  <a:gd name="T54" fmla="*/ 0 w 151"/>
                  <a:gd name="T55" fmla="*/ 0 h 219"/>
                  <a:gd name="T56" fmla="*/ 0 w 151"/>
                  <a:gd name="T57" fmla="*/ 0 h 219"/>
                  <a:gd name="T58" fmla="*/ 0 w 151"/>
                  <a:gd name="T59" fmla="*/ 0 h 219"/>
                  <a:gd name="T60" fmla="*/ 0 w 151"/>
                  <a:gd name="T61" fmla="*/ 0 h 219"/>
                  <a:gd name="T62" fmla="*/ 0 w 151"/>
                  <a:gd name="T63" fmla="*/ 0 h 219"/>
                  <a:gd name="T64" fmla="*/ 0 w 151"/>
                  <a:gd name="T65" fmla="*/ 0 h 219"/>
                  <a:gd name="T66" fmla="*/ 0 w 151"/>
                  <a:gd name="T67" fmla="*/ 0 h 219"/>
                  <a:gd name="T68" fmla="*/ 0 w 151"/>
                  <a:gd name="T69" fmla="*/ 0 h 219"/>
                  <a:gd name="T70" fmla="*/ 0 w 151"/>
                  <a:gd name="T71" fmla="*/ 0 h 219"/>
                  <a:gd name="T72" fmla="*/ 0 w 151"/>
                  <a:gd name="T73" fmla="*/ 0 h 219"/>
                  <a:gd name="T74" fmla="*/ 0 w 151"/>
                  <a:gd name="T75" fmla="*/ 0 h 219"/>
                  <a:gd name="T76" fmla="*/ 0 w 151"/>
                  <a:gd name="T77" fmla="*/ 0 h 219"/>
                  <a:gd name="T78" fmla="*/ 0 w 151"/>
                  <a:gd name="T79" fmla="*/ 0 h 219"/>
                  <a:gd name="T80" fmla="*/ 0 w 151"/>
                  <a:gd name="T81" fmla="*/ 0 h 219"/>
                  <a:gd name="T82" fmla="*/ 0 w 151"/>
                  <a:gd name="T83" fmla="*/ 0 h 219"/>
                  <a:gd name="T84" fmla="*/ 0 w 151"/>
                  <a:gd name="T85" fmla="*/ 0 h 219"/>
                  <a:gd name="T86" fmla="*/ 0 w 151"/>
                  <a:gd name="T87" fmla="*/ 0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1"/>
                  <a:gd name="T133" fmla="*/ 0 h 219"/>
                  <a:gd name="T134" fmla="*/ 151 w 151"/>
                  <a:gd name="T135" fmla="*/ 219 h 21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989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/>
      <p:bldP spid="45670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Locks using </a:t>
            </a:r>
            <a:r>
              <a:rPr lang="en-US" altLang="ko-KR" dirty="0" err="1">
                <a:latin typeface="Helvetica" charset="0"/>
                <a:ea typeface="Gulim" charset="0"/>
                <a:cs typeface="Gulim" charset="0"/>
              </a:rPr>
              <a:t>test&amp;set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 vs. </a:t>
            </a:r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Interrupt Disable</a:t>
            </a:r>
            <a:endParaRPr lang="en-US" altLang="ko-KR" dirty="0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539875"/>
            <a:ext cx="4581525" cy="389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900" dirty="0" err="1">
                <a:solidFill>
                  <a:srgbClr val="233AE1"/>
                </a:solidFill>
                <a:latin typeface="Courier New" charset="0"/>
              </a:rPr>
              <a:t>int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 value = FREE;</a:t>
            </a:r>
          </a:p>
          <a:p>
            <a:r>
              <a:rPr lang="en-US" sz="1900" dirty="0" smtClean="0">
                <a:latin typeface="Courier New" charset="0"/>
              </a:rPr>
              <a:t>… owner, waiters …</a:t>
            </a:r>
            <a:endParaRPr lang="en-US" sz="1900" dirty="0">
              <a:latin typeface="Courier New" charset="0"/>
            </a:endParaRPr>
          </a:p>
          <a:p>
            <a:r>
              <a:rPr lang="en-US" sz="1900" dirty="0">
                <a:latin typeface="Courier New" charset="0"/>
              </a:rPr>
              <a:t>Acquire()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(value == BUSY)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thread on wait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Go to sleep();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// 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Enable interrupts?</a:t>
            </a:r>
            <a:br>
              <a:rPr lang="en-US" sz="19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BUSY;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	</a:t>
            </a: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1616075"/>
            <a:ext cx="46482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>
                <a:latin typeface="Courier New" charset="0"/>
              </a:rPr>
              <a:t>Release()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</a:t>
            </a:r>
            <a:r>
              <a:rPr lang="en-US" sz="190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900">
                <a:latin typeface="Courier New" charset="0"/>
              </a:rPr>
              <a:t/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if (anyone on wait queue)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take thread off wait queue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Place on ready queue;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} else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</a:t>
            </a:r>
            <a:r>
              <a:rPr lang="en-US" sz="1900">
                <a:solidFill>
                  <a:srgbClr val="233AE1"/>
                </a:solidFill>
                <a:latin typeface="Courier New" charset="0"/>
              </a:rPr>
              <a:t>value = FREE;</a:t>
            </a:r>
            <a:br>
              <a:rPr lang="en-US" sz="1900">
                <a:solidFill>
                  <a:srgbClr val="233AE1"/>
                </a:solidFill>
                <a:latin typeface="Courier New" charset="0"/>
              </a:rPr>
            </a:br>
            <a:r>
              <a:rPr lang="en-US" sz="1900">
                <a:latin typeface="Courier New" charset="0"/>
              </a:rPr>
              <a:t>	}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</a:t>
            </a:r>
            <a:r>
              <a:rPr lang="en-US" sz="190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>
                <a:solidFill>
                  <a:schemeClr val="hlink"/>
                </a:solidFill>
                <a:latin typeface="Courier New" charset="0"/>
              </a:rPr>
            </a:br>
            <a:r>
              <a:rPr lang="en-US" sz="1900">
                <a:latin typeface="Courier New" charset="0"/>
              </a:rPr>
              <a:t>}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/>
            </a:r>
            <a:br>
              <a:rPr lang="en-US" sz="1900">
                <a:latin typeface="Courier New" charset="0"/>
              </a:rPr>
            </a:br>
            <a:endParaRPr lang="en-US" sz="1900">
              <a:latin typeface="Courier New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895600" y="1387475"/>
            <a:ext cx="609600" cy="685800"/>
            <a:chOff x="1776" y="912"/>
            <a:chExt cx="476" cy="576"/>
          </a:xfrm>
        </p:grpSpPr>
        <p:sp>
          <p:nvSpPr>
            <p:cNvPr id="18438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483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/>
      <p:bldP spid="4454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Locks using test&amp;set vs. Interrupts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52400" y="1539875"/>
            <a:ext cx="4581525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900" dirty="0" err="1">
                <a:solidFill>
                  <a:srgbClr val="233AE1"/>
                </a:solidFill>
                <a:latin typeface="Courier New" charset="0"/>
              </a:rPr>
              <a:t>int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 value = FREE;</a:t>
            </a:r>
          </a:p>
          <a:p>
            <a:r>
              <a:rPr lang="en-US" sz="1900" dirty="0">
                <a:latin typeface="Courier New" charset="0"/>
              </a:rPr>
              <a:t>… owner, waiters </a:t>
            </a:r>
            <a:r>
              <a:rPr lang="en-US" sz="1900" dirty="0" smtClean="0">
                <a:latin typeface="Courier New" charset="0"/>
              </a:rPr>
              <a:t>…</a:t>
            </a:r>
          </a:p>
          <a:p>
            <a:endParaRPr lang="en-US" sz="1900" dirty="0">
              <a:latin typeface="Courier New" charset="0"/>
            </a:endParaRPr>
          </a:p>
          <a:p>
            <a:pPr marL="0" lvl="1"/>
            <a:r>
              <a:rPr lang="en-US" sz="1900" dirty="0">
                <a:latin typeface="Courier New" charset="0"/>
              </a:rPr>
              <a:t>Acquire()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while (</a:t>
            </a:r>
            <a:r>
              <a:rPr lang="en-US" sz="1900" dirty="0" err="1">
                <a:solidFill>
                  <a:schemeClr val="hlink"/>
                </a:solidFill>
                <a:latin typeface="Courier New" charset="0"/>
              </a:rPr>
              <a:t>test&amp;set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(guard));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(value == BUSY)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thread on wait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Go to sleep();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// </a:t>
            </a:r>
            <a:r>
              <a:rPr lang="en-US" altLang="ko-KR" sz="1900" dirty="0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  <a:sym typeface="Wingdings" charset="0"/>
              </a:rPr>
              <a:t>guard = 0;</a:t>
            </a: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BUSY;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	</a:t>
            </a: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altLang="ko-KR" sz="1900" dirty="0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  <a:sym typeface="Wingdings" charset="0"/>
              </a:rPr>
              <a:t>guard = 0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495800" y="1616075"/>
            <a:ext cx="4648200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>
              <a:latin typeface="Courier New" charset="0"/>
            </a:endParaRPr>
          </a:p>
          <a:p>
            <a:pPr marL="0" lvl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>
                <a:latin typeface="Courier New" charset="0"/>
              </a:rPr>
              <a:t>Release()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</a:t>
            </a:r>
            <a:r>
              <a:rPr lang="en-US" sz="1900">
                <a:solidFill>
                  <a:schemeClr val="hlink"/>
                </a:solidFill>
                <a:latin typeface="Courier New" charset="0"/>
              </a:rPr>
              <a:t>while (test&amp;set(guard));</a:t>
            </a:r>
            <a:r>
              <a:rPr lang="en-US" sz="1900">
                <a:latin typeface="Courier New" charset="0"/>
              </a:rPr>
              <a:t/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if (anyone on wait queue)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take thread off wait queue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Place on ready queue;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} else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</a:t>
            </a:r>
            <a:r>
              <a:rPr lang="en-US" sz="1900">
                <a:solidFill>
                  <a:srgbClr val="233AE1"/>
                </a:solidFill>
                <a:latin typeface="Courier New" charset="0"/>
              </a:rPr>
              <a:t>value = FREE;</a:t>
            </a:r>
            <a:br>
              <a:rPr lang="en-US" sz="1900">
                <a:solidFill>
                  <a:srgbClr val="233AE1"/>
                </a:solidFill>
                <a:latin typeface="Courier New" charset="0"/>
              </a:rPr>
            </a:br>
            <a:r>
              <a:rPr lang="en-US" sz="1900">
                <a:latin typeface="Courier New" charset="0"/>
              </a:rPr>
              <a:t>	}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</a:t>
            </a:r>
            <a:r>
              <a:rPr lang="en-US" altLang="ko-KR" sz="1900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  <a:sym typeface="Wingdings" charset="0"/>
              </a:rPr>
              <a:t>guard = 0</a:t>
            </a:r>
            <a:r>
              <a:rPr lang="en-US" sz="1900">
                <a:solidFill>
                  <a:schemeClr val="hlink"/>
                </a:solidFill>
                <a:latin typeface="Courier New" charset="0"/>
              </a:rPr>
              <a:t>;</a:t>
            </a:r>
            <a:br>
              <a:rPr lang="en-US" sz="1900">
                <a:solidFill>
                  <a:schemeClr val="hlink"/>
                </a:solidFill>
                <a:latin typeface="Courier New" charset="0"/>
              </a:rPr>
            </a:br>
            <a:r>
              <a:rPr lang="en-US" sz="1900">
                <a:latin typeface="Courier New" charset="0"/>
              </a:rPr>
              <a:t>}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/>
            </a:r>
            <a:br>
              <a:rPr lang="en-US" sz="1900">
                <a:latin typeface="Courier New" charset="0"/>
              </a:rPr>
            </a:br>
            <a:endParaRPr lang="en-US" sz="1900">
              <a:latin typeface="Courier New" charset="0"/>
            </a:endParaRPr>
          </a:p>
        </p:txBody>
      </p:sp>
      <p:grpSp>
        <p:nvGrpSpPr>
          <p:cNvPr id="20485" name="Group 19"/>
          <p:cNvGrpSpPr>
            <a:grpSpLocks/>
          </p:cNvGrpSpPr>
          <p:nvPr/>
        </p:nvGrpSpPr>
        <p:grpSpPr bwMode="auto">
          <a:xfrm>
            <a:off x="2895600" y="1387475"/>
            <a:ext cx="609600" cy="685800"/>
            <a:chOff x="1776" y="912"/>
            <a:chExt cx="476" cy="576"/>
          </a:xfrm>
        </p:grpSpPr>
        <p:sp>
          <p:nvSpPr>
            <p:cNvPr id="20486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9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28133" y="1085902"/>
            <a:ext cx="7958667" cy="5458831"/>
          </a:xfrm>
          <a:prstGeom prst="rect">
            <a:avLst/>
          </a:prstGeom>
          <a:gradFill>
            <a:gsLst>
              <a:gs pos="2000">
                <a:schemeClr val="tx2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606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Coordination Landscape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9692" y="1085902"/>
            <a:ext cx="3240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Concurrent Applications</a:t>
            </a:r>
            <a:endParaRPr lang="en-US" sz="24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86222" y="183725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5184" y="1957970"/>
            <a:ext cx="3731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Shared Coordinated Objects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53073" y="3075569"/>
            <a:ext cx="3472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Synchronization Variables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321826" y="4066171"/>
            <a:ext cx="2587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Atomic Operations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3548" y="5065238"/>
            <a:ext cx="1283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Hardware</a:t>
            </a:r>
            <a:endParaRPr lang="en-US" sz="20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86222" y="3075569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86222" y="407681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86222" y="506959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1512755" y="2419635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Bounded Queue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3311872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Ordered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4680786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Dictionary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215938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Barrier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2755" y="358928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Locks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9400" y="3616859"/>
            <a:ext cx="126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Semaphore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753" y="353723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Condition Variables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6857" y="3247527"/>
            <a:ext cx="104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Monitors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8140" y="4527836"/>
            <a:ext cx="257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Disable/Enable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2796" y="455667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Test-and-Set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8140" y="5586169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6166" y="566236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Controllers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9063" y="5586169"/>
            <a:ext cx="203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Multiple Processors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26928" y="5401503"/>
            <a:ext cx="123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mp&amp;swap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0546" y="5216837"/>
            <a:ext cx="73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xchng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0657" y="5923235"/>
            <a:ext cx="109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fetch&amp;inc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3199" y="580654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LL + SC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986222" y="2611109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Flag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04302" y="1319537"/>
            <a:ext cx="2183555" cy="2812289"/>
            <a:chOff x="904302" y="1319537"/>
            <a:chExt cx="2183555" cy="2812289"/>
          </a:xfrm>
        </p:grpSpPr>
        <p:sp>
          <p:nvSpPr>
            <p:cNvPr id="35" name="Freeform 34"/>
            <p:cNvSpPr/>
            <p:nvPr/>
          </p:nvSpPr>
          <p:spPr>
            <a:xfrm>
              <a:off x="904302" y="1319537"/>
              <a:ext cx="2183555" cy="2812289"/>
            </a:xfrm>
            <a:custGeom>
              <a:avLst/>
              <a:gdLst>
                <a:gd name="connsiteX0" fmla="*/ 2101365 w 2183555"/>
                <a:gd name="connsiteY0" fmla="*/ 18196 h 2812289"/>
                <a:gd name="connsiteX1" fmla="*/ 1043031 w 2183555"/>
                <a:gd name="connsiteY1" fmla="*/ 170596 h 2812289"/>
                <a:gd name="connsiteX2" fmla="*/ 137098 w 2183555"/>
                <a:gd name="connsiteY2" fmla="*/ 1254330 h 2812289"/>
                <a:gd name="connsiteX3" fmla="*/ 52431 w 2183555"/>
                <a:gd name="connsiteY3" fmla="*/ 1999396 h 2812289"/>
                <a:gd name="connsiteX4" fmla="*/ 86298 w 2183555"/>
                <a:gd name="connsiteY4" fmla="*/ 2541263 h 2812289"/>
                <a:gd name="connsiteX5" fmla="*/ 1051498 w 2183555"/>
                <a:gd name="connsiteY5" fmla="*/ 2812196 h 2812289"/>
                <a:gd name="connsiteX6" fmla="*/ 1525631 w 2183555"/>
                <a:gd name="connsiteY6" fmla="*/ 2515863 h 2812289"/>
                <a:gd name="connsiteX7" fmla="*/ 1500231 w 2183555"/>
                <a:gd name="connsiteY7" fmla="*/ 1872396 h 2812289"/>
                <a:gd name="connsiteX8" fmla="*/ 1178498 w 2183555"/>
                <a:gd name="connsiteY8" fmla="*/ 1084996 h 2812289"/>
                <a:gd name="connsiteX9" fmla="*/ 1805031 w 2183555"/>
                <a:gd name="connsiteY9" fmla="*/ 416130 h 2812289"/>
                <a:gd name="connsiteX10" fmla="*/ 2177565 w 2183555"/>
                <a:gd name="connsiteY10" fmla="*/ 111330 h 2812289"/>
                <a:gd name="connsiteX11" fmla="*/ 1999765 w 2183555"/>
                <a:gd name="connsiteY11" fmla="*/ 9730 h 281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3555" h="2812289">
                  <a:moveTo>
                    <a:pt x="2101365" y="18196"/>
                  </a:moveTo>
                  <a:cubicBezTo>
                    <a:pt x="1735887" y="-8615"/>
                    <a:pt x="1370409" y="-35426"/>
                    <a:pt x="1043031" y="170596"/>
                  </a:cubicBezTo>
                  <a:cubicBezTo>
                    <a:pt x="715653" y="376618"/>
                    <a:pt x="302198" y="949530"/>
                    <a:pt x="137098" y="1254330"/>
                  </a:cubicBezTo>
                  <a:cubicBezTo>
                    <a:pt x="-28002" y="1559130"/>
                    <a:pt x="60898" y="1784907"/>
                    <a:pt x="52431" y="1999396"/>
                  </a:cubicBezTo>
                  <a:cubicBezTo>
                    <a:pt x="43964" y="2213885"/>
                    <a:pt x="-80213" y="2405796"/>
                    <a:pt x="86298" y="2541263"/>
                  </a:cubicBezTo>
                  <a:cubicBezTo>
                    <a:pt x="252809" y="2676730"/>
                    <a:pt x="811609" y="2816429"/>
                    <a:pt x="1051498" y="2812196"/>
                  </a:cubicBezTo>
                  <a:cubicBezTo>
                    <a:pt x="1291387" y="2807963"/>
                    <a:pt x="1450842" y="2672496"/>
                    <a:pt x="1525631" y="2515863"/>
                  </a:cubicBezTo>
                  <a:cubicBezTo>
                    <a:pt x="1600420" y="2359230"/>
                    <a:pt x="1558087" y="2110874"/>
                    <a:pt x="1500231" y="1872396"/>
                  </a:cubicBezTo>
                  <a:cubicBezTo>
                    <a:pt x="1442375" y="1633918"/>
                    <a:pt x="1127698" y="1327707"/>
                    <a:pt x="1178498" y="1084996"/>
                  </a:cubicBezTo>
                  <a:cubicBezTo>
                    <a:pt x="1229298" y="842285"/>
                    <a:pt x="1638520" y="578408"/>
                    <a:pt x="1805031" y="416130"/>
                  </a:cubicBezTo>
                  <a:cubicBezTo>
                    <a:pt x="1971542" y="253852"/>
                    <a:pt x="2145109" y="179063"/>
                    <a:pt x="2177565" y="111330"/>
                  </a:cubicBezTo>
                  <a:cubicBezTo>
                    <a:pt x="2210021" y="43597"/>
                    <a:pt x="2104893" y="26663"/>
                    <a:pt x="1999765" y="973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  <a:alpha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00696" y="1498359"/>
              <a:ext cx="101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lecture 8</a:t>
              </a:r>
              <a:endParaRPr lang="en-US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1060465" y="3514851"/>
            <a:ext cx="5155828" cy="1609085"/>
          </a:xfrm>
          <a:custGeom>
            <a:avLst/>
            <a:gdLst>
              <a:gd name="connsiteX0" fmla="*/ 107935 w 5155828"/>
              <a:gd name="connsiteY0" fmla="*/ 828549 h 1609085"/>
              <a:gd name="connsiteX1" fmla="*/ 23268 w 5155828"/>
              <a:gd name="connsiteY1" fmla="*/ 1184149 h 1609085"/>
              <a:gd name="connsiteX2" fmla="*/ 251868 w 5155828"/>
              <a:gd name="connsiteY2" fmla="*/ 1590549 h 1609085"/>
              <a:gd name="connsiteX3" fmla="*/ 2360068 w 5155828"/>
              <a:gd name="connsiteY3" fmla="*/ 1505882 h 1609085"/>
              <a:gd name="connsiteX4" fmla="*/ 3520002 w 5155828"/>
              <a:gd name="connsiteY4" fmla="*/ 1201082 h 1609085"/>
              <a:gd name="connsiteX5" fmla="*/ 4933935 w 5155828"/>
              <a:gd name="connsiteY5" fmla="*/ 828549 h 1609085"/>
              <a:gd name="connsiteX6" fmla="*/ 5111735 w 5155828"/>
              <a:gd name="connsiteY6" fmla="*/ 151216 h 1609085"/>
              <a:gd name="connsiteX7" fmla="*/ 4519068 w 5155828"/>
              <a:gd name="connsiteY7" fmla="*/ 24216 h 1609085"/>
              <a:gd name="connsiteX8" fmla="*/ 3782468 w 5155828"/>
              <a:gd name="connsiteY8" fmla="*/ 32682 h 1609085"/>
              <a:gd name="connsiteX9" fmla="*/ 3045868 w 5155828"/>
              <a:gd name="connsiteY9" fmla="*/ 354416 h 1609085"/>
              <a:gd name="connsiteX10" fmla="*/ 2029868 w 5155828"/>
              <a:gd name="connsiteY10" fmla="*/ 726949 h 1609085"/>
              <a:gd name="connsiteX11" fmla="*/ 1073135 w 5155828"/>
              <a:gd name="connsiteY11" fmla="*/ 769282 h 1609085"/>
              <a:gd name="connsiteX12" fmla="*/ 319602 w 5155828"/>
              <a:gd name="connsiteY12" fmla="*/ 659216 h 1609085"/>
              <a:gd name="connsiteX13" fmla="*/ 158735 w 5155828"/>
              <a:gd name="connsiteY13" fmla="*/ 837016 h 160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5828" h="1609085">
                <a:moveTo>
                  <a:pt x="107935" y="828549"/>
                </a:moveTo>
                <a:cubicBezTo>
                  <a:pt x="53607" y="942849"/>
                  <a:pt x="-721" y="1057149"/>
                  <a:pt x="23268" y="1184149"/>
                </a:cubicBezTo>
                <a:cubicBezTo>
                  <a:pt x="47257" y="1311149"/>
                  <a:pt x="-137599" y="1536927"/>
                  <a:pt x="251868" y="1590549"/>
                </a:cubicBezTo>
                <a:cubicBezTo>
                  <a:pt x="641335" y="1644171"/>
                  <a:pt x="1815379" y="1570793"/>
                  <a:pt x="2360068" y="1505882"/>
                </a:cubicBezTo>
                <a:cubicBezTo>
                  <a:pt x="2904757" y="1440971"/>
                  <a:pt x="3520002" y="1201082"/>
                  <a:pt x="3520002" y="1201082"/>
                </a:cubicBezTo>
                <a:cubicBezTo>
                  <a:pt x="3948980" y="1088193"/>
                  <a:pt x="4668646" y="1003527"/>
                  <a:pt x="4933935" y="828549"/>
                </a:cubicBezTo>
                <a:cubicBezTo>
                  <a:pt x="5199224" y="653571"/>
                  <a:pt x="5180879" y="285271"/>
                  <a:pt x="5111735" y="151216"/>
                </a:cubicBezTo>
                <a:cubicBezTo>
                  <a:pt x="5042591" y="17161"/>
                  <a:pt x="4740612" y="43972"/>
                  <a:pt x="4519068" y="24216"/>
                </a:cubicBezTo>
                <a:cubicBezTo>
                  <a:pt x="4297524" y="4460"/>
                  <a:pt x="4028001" y="-22351"/>
                  <a:pt x="3782468" y="32682"/>
                </a:cubicBezTo>
                <a:cubicBezTo>
                  <a:pt x="3536935" y="87715"/>
                  <a:pt x="3337968" y="238705"/>
                  <a:pt x="3045868" y="354416"/>
                </a:cubicBezTo>
                <a:cubicBezTo>
                  <a:pt x="2753768" y="470127"/>
                  <a:pt x="2358657" y="657805"/>
                  <a:pt x="2029868" y="726949"/>
                </a:cubicBezTo>
                <a:cubicBezTo>
                  <a:pt x="1701079" y="796093"/>
                  <a:pt x="1358179" y="780571"/>
                  <a:pt x="1073135" y="769282"/>
                </a:cubicBezTo>
                <a:cubicBezTo>
                  <a:pt x="788091" y="757993"/>
                  <a:pt x="472002" y="647927"/>
                  <a:pt x="319602" y="659216"/>
                </a:cubicBezTo>
                <a:cubicBezTo>
                  <a:pt x="167202" y="670505"/>
                  <a:pt x="158735" y="837016"/>
                  <a:pt x="158735" y="837016"/>
                </a:cubicBezTo>
              </a:path>
            </a:pathLst>
          </a:custGeom>
          <a:solidFill>
            <a:srgbClr val="FFFF00">
              <a:alpha val="12000"/>
            </a:srgb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 rot="20074650">
            <a:off x="2157919" y="2744560"/>
            <a:ext cx="2327811" cy="158534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20074650">
            <a:off x="4644738" y="4293714"/>
            <a:ext cx="3115524" cy="163779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8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here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621" y="914400"/>
            <a:ext cx="7356720" cy="5517540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7" name="Left Arrow 6"/>
          <p:cNvSpPr/>
          <p:nvPr/>
        </p:nvSpPr>
        <p:spPr>
          <a:xfrm rot="9389915">
            <a:off x="1925787" y="4599724"/>
            <a:ext cx="1854297" cy="949059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MidTerm</a:t>
            </a:r>
            <a:r>
              <a:rPr lang="en-US" dirty="0" smtClean="0"/>
              <a:t>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9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28133" y="1085902"/>
            <a:ext cx="7958667" cy="5458831"/>
          </a:xfrm>
          <a:prstGeom prst="rect">
            <a:avLst/>
          </a:prstGeom>
          <a:gradFill>
            <a:gsLst>
              <a:gs pos="2000">
                <a:schemeClr val="tx2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606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Coordination Landscape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9692" y="1085902"/>
            <a:ext cx="3240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Concurrent Applications</a:t>
            </a:r>
            <a:endParaRPr lang="en-US" sz="24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86222" y="183725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5184" y="1957970"/>
            <a:ext cx="3731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Shared Coordinated Objects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53073" y="3075569"/>
            <a:ext cx="3472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Synchronization Variables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321826" y="4066171"/>
            <a:ext cx="2587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Atomic Operations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3548" y="5065238"/>
            <a:ext cx="1283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Hardware</a:t>
            </a:r>
            <a:endParaRPr lang="en-US" sz="20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86222" y="3075569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86222" y="407681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86222" y="506959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1512755" y="2419635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Bounded Queue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3311872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Ordered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4680786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Dictionary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215938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Barrier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2755" y="358928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Locks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9400" y="3616859"/>
            <a:ext cx="126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Semaphore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753" y="353723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Condition Variables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6857" y="3247527"/>
            <a:ext cx="104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Monitors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8140" y="4527836"/>
            <a:ext cx="257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Disable/Enable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2796" y="455667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Test-and-Set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8140" y="5586169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6166" y="566236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Controllers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9063" y="5586169"/>
            <a:ext cx="203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Multiple Processors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26928" y="5401503"/>
            <a:ext cx="123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mp&amp;swap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0546" y="5216837"/>
            <a:ext cx="73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xchng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0657" y="5923235"/>
            <a:ext cx="109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fetch&amp;inc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3199" y="580654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LL + SC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986222" y="2611109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Flag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04302" y="1319537"/>
            <a:ext cx="2183555" cy="2812289"/>
            <a:chOff x="904302" y="1319537"/>
            <a:chExt cx="2183555" cy="2812289"/>
          </a:xfrm>
        </p:grpSpPr>
        <p:sp>
          <p:nvSpPr>
            <p:cNvPr id="35" name="Freeform 34"/>
            <p:cNvSpPr/>
            <p:nvPr/>
          </p:nvSpPr>
          <p:spPr>
            <a:xfrm>
              <a:off x="904302" y="1319537"/>
              <a:ext cx="2183555" cy="2812289"/>
            </a:xfrm>
            <a:custGeom>
              <a:avLst/>
              <a:gdLst>
                <a:gd name="connsiteX0" fmla="*/ 2101365 w 2183555"/>
                <a:gd name="connsiteY0" fmla="*/ 18196 h 2812289"/>
                <a:gd name="connsiteX1" fmla="*/ 1043031 w 2183555"/>
                <a:gd name="connsiteY1" fmla="*/ 170596 h 2812289"/>
                <a:gd name="connsiteX2" fmla="*/ 137098 w 2183555"/>
                <a:gd name="connsiteY2" fmla="*/ 1254330 h 2812289"/>
                <a:gd name="connsiteX3" fmla="*/ 52431 w 2183555"/>
                <a:gd name="connsiteY3" fmla="*/ 1999396 h 2812289"/>
                <a:gd name="connsiteX4" fmla="*/ 86298 w 2183555"/>
                <a:gd name="connsiteY4" fmla="*/ 2541263 h 2812289"/>
                <a:gd name="connsiteX5" fmla="*/ 1051498 w 2183555"/>
                <a:gd name="connsiteY5" fmla="*/ 2812196 h 2812289"/>
                <a:gd name="connsiteX6" fmla="*/ 1525631 w 2183555"/>
                <a:gd name="connsiteY6" fmla="*/ 2515863 h 2812289"/>
                <a:gd name="connsiteX7" fmla="*/ 1500231 w 2183555"/>
                <a:gd name="connsiteY7" fmla="*/ 1872396 h 2812289"/>
                <a:gd name="connsiteX8" fmla="*/ 1178498 w 2183555"/>
                <a:gd name="connsiteY8" fmla="*/ 1084996 h 2812289"/>
                <a:gd name="connsiteX9" fmla="*/ 1805031 w 2183555"/>
                <a:gd name="connsiteY9" fmla="*/ 416130 h 2812289"/>
                <a:gd name="connsiteX10" fmla="*/ 2177565 w 2183555"/>
                <a:gd name="connsiteY10" fmla="*/ 111330 h 2812289"/>
                <a:gd name="connsiteX11" fmla="*/ 1999765 w 2183555"/>
                <a:gd name="connsiteY11" fmla="*/ 9730 h 281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3555" h="2812289">
                  <a:moveTo>
                    <a:pt x="2101365" y="18196"/>
                  </a:moveTo>
                  <a:cubicBezTo>
                    <a:pt x="1735887" y="-8615"/>
                    <a:pt x="1370409" y="-35426"/>
                    <a:pt x="1043031" y="170596"/>
                  </a:cubicBezTo>
                  <a:cubicBezTo>
                    <a:pt x="715653" y="376618"/>
                    <a:pt x="302198" y="949530"/>
                    <a:pt x="137098" y="1254330"/>
                  </a:cubicBezTo>
                  <a:cubicBezTo>
                    <a:pt x="-28002" y="1559130"/>
                    <a:pt x="60898" y="1784907"/>
                    <a:pt x="52431" y="1999396"/>
                  </a:cubicBezTo>
                  <a:cubicBezTo>
                    <a:pt x="43964" y="2213885"/>
                    <a:pt x="-80213" y="2405796"/>
                    <a:pt x="86298" y="2541263"/>
                  </a:cubicBezTo>
                  <a:cubicBezTo>
                    <a:pt x="252809" y="2676730"/>
                    <a:pt x="811609" y="2816429"/>
                    <a:pt x="1051498" y="2812196"/>
                  </a:cubicBezTo>
                  <a:cubicBezTo>
                    <a:pt x="1291387" y="2807963"/>
                    <a:pt x="1450842" y="2672496"/>
                    <a:pt x="1525631" y="2515863"/>
                  </a:cubicBezTo>
                  <a:cubicBezTo>
                    <a:pt x="1600420" y="2359230"/>
                    <a:pt x="1558087" y="2110874"/>
                    <a:pt x="1500231" y="1872396"/>
                  </a:cubicBezTo>
                  <a:cubicBezTo>
                    <a:pt x="1442375" y="1633918"/>
                    <a:pt x="1127698" y="1327707"/>
                    <a:pt x="1178498" y="1084996"/>
                  </a:cubicBezTo>
                  <a:cubicBezTo>
                    <a:pt x="1229298" y="842285"/>
                    <a:pt x="1638520" y="578408"/>
                    <a:pt x="1805031" y="416130"/>
                  </a:cubicBezTo>
                  <a:cubicBezTo>
                    <a:pt x="1971542" y="253852"/>
                    <a:pt x="2145109" y="179063"/>
                    <a:pt x="2177565" y="111330"/>
                  </a:cubicBezTo>
                  <a:cubicBezTo>
                    <a:pt x="2210021" y="43597"/>
                    <a:pt x="2104893" y="26663"/>
                    <a:pt x="1999765" y="973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  <a:alpha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00696" y="1498359"/>
              <a:ext cx="101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lecture 8</a:t>
              </a:r>
              <a:endParaRPr lang="en-US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1060465" y="3514851"/>
            <a:ext cx="5155828" cy="1609085"/>
          </a:xfrm>
          <a:custGeom>
            <a:avLst/>
            <a:gdLst>
              <a:gd name="connsiteX0" fmla="*/ 107935 w 5155828"/>
              <a:gd name="connsiteY0" fmla="*/ 828549 h 1609085"/>
              <a:gd name="connsiteX1" fmla="*/ 23268 w 5155828"/>
              <a:gd name="connsiteY1" fmla="*/ 1184149 h 1609085"/>
              <a:gd name="connsiteX2" fmla="*/ 251868 w 5155828"/>
              <a:gd name="connsiteY2" fmla="*/ 1590549 h 1609085"/>
              <a:gd name="connsiteX3" fmla="*/ 2360068 w 5155828"/>
              <a:gd name="connsiteY3" fmla="*/ 1505882 h 1609085"/>
              <a:gd name="connsiteX4" fmla="*/ 3520002 w 5155828"/>
              <a:gd name="connsiteY4" fmla="*/ 1201082 h 1609085"/>
              <a:gd name="connsiteX5" fmla="*/ 4933935 w 5155828"/>
              <a:gd name="connsiteY5" fmla="*/ 828549 h 1609085"/>
              <a:gd name="connsiteX6" fmla="*/ 5111735 w 5155828"/>
              <a:gd name="connsiteY6" fmla="*/ 151216 h 1609085"/>
              <a:gd name="connsiteX7" fmla="*/ 4519068 w 5155828"/>
              <a:gd name="connsiteY7" fmla="*/ 24216 h 1609085"/>
              <a:gd name="connsiteX8" fmla="*/ 3782468 w 5155828"/>
              <a:gd name="connsiteY8" fmla="*/ 32682 h 1609085"/>
              <a:gd name="connsiteX9" fmla="*/ 3045868 w 5155828"/>
              <a:gd name="connsiteY9" fmla="*/ 354416 h 1609085"/>
              <a:gd name="connsiteX10" fmla="*/ 2029868 w 5155828"/>
              <a:gd name="connsiteY10" fmla="*/ 726949 h 1609085"/>
              <a:gd name="connsiteX11" fmla="*/ 1073135 w 5155828"/>
              <a:gd name="connsiteY11" fmla="*/ 769282 h 1609085"/>
              <a:gd name="connsiteX12" fmla="*/ 319602 w 5155828"/>
              <a:gd name="connsiteY12" fmla="*/ 659216 h 1609085"/>
              <a:gd name="connsiteX13" fmla="*/ 158735 w 5155828"/>
              <a:gd name="connsiteY13" fmla="*/ 837016 h 160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5828" h="1609085">
                <a:moveTo>
                  <a:pt x="107935" y="828549"/>
                </a:moveTo>
                <a:cubicBezTo>
                  <a:pt x="53607" y="942849"/>
                  <a:pt x="-721" y="1057149"/>
                  <a:pt x="23268" y="1184149"/>
                </a:cubicBezTo>
                <a:cubicBezTo>
                  <a:pt x="47257" y="1311149"/>
                  <a:pt x="-137599" y="1536927"/>
                  <a:pt x="251868" y="1590549"/>
                </a:cubicBezTo>
                <a:cubicBezTo>
                  <a:pt x="641335" y="1644171"/>
                  <a:pt x="1815379" y="1570793"/>
                  <a:pt x="2360068" y="1505882"/>
                </a:cubicBezTo>
                <a:cubicBezTo>
                  <a:pt x="2904757" y="1440971"/>
                  <a:pt x="3520002" y="1201082"/>
                  <a:pt x="3520002" y="1201082"/>
                </a:cubicBezTo>
                <a:cubicBezTo>
                  <a:pt x="3948980" y="1088193"/>
                  <a:pt x="4668646" y="1003527"/>
                  <a:pt x="4933935" y="828549"/>
                </a:cubicBezTo>
                <a:cubicBezTo>
                  <a:pt x="5199224" y="653571"/>
                  <a:pt x="5180879" y="285271"/>
                  <a:pt x="5111735" y="151216"/>
                </a:cubicBezTo>
                <a:cubicBezTo>
                  <a:pt x="5042591" y="17161"/>
                  <a:pt x="4740612" y="43972"/>
                  <a:pt x="4519068" y="24216"/>
                </a:cubicBezTo>
                <a:cubicBezTo>
                  <a:pt x="4297524" y="4460"/>
                  <a:pt x="4028001" y="-22351"/>
                  <a:pt x="3782468" y="32682"/>
                </a:cubicBezTo>
                <a:cubicBezTo>
                  <a:pt x="3536935" y="87715"/>
                  <a:pt x="3337968" y="238705"/>
                  <a:pt x="3045868" y="354416"/>
                </a:cubicBezTo>
                <a:cubicBezTo>
                  <a:pt x="2753768" y="470127"/>
                  <a:pt x="2358657" y="657805"/>
                  <a:pt x="2029868" y="726949"/>
                </a:cubicBezTo>
                <a:cubicBezTo>
                  <a:pt x="1701079" y="796093"/>
                  <a:pt x="1358179" y="780571"/>
                  <a:pt x="1073135" y="769282"/>
                </a:cubicBezTo>
                <a:cubicBezTo>
                  <a:pt x="788091" y="757993"/>
                  <a:pt x="472002" y="647927"/>
                  <a:pt x="319602" y="659216"/>
                </a:cubicBezTo>
                <a:cubicBezTo>
                  <a:pt x="167202" y="670505"/>
                  <a:pt x="158735" y="837016"/>
                  <a:pt x="158735" y="837016"/>
                </a:cubicBezTo>
              </a:path>
            </a:pathLst>
          </a:custGeom>
          <a:solidFill>
            <a:srgbClr val="FFFF00">
              <a:alpha val="12000"/>
            </a:srgb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8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Value: FREE (0) or BUSY (1)</a:t>
            </a:r>
          </a:p>
          <a:p>
            <a:r>
              <a:rPr lang="en-US" dirty="0" smtClean="0"/>
              <a:t>A queue of waiters (threads*)</a:t>
            </a:r>
          </a:p>
          <a:p>
            <a:pPr lvl="1"/>
            <a:r>
              <a:rPr lang="en-US" dirty="0" smtClean="0"/>
              <a:t>attempting to acquire</a:t>
            </a:r>
          </a:p>
          <a:p>
            <a:r>
              <a:rPr lang="en-US" dirty="0" smtClean="0"/>
              <a:t>An owner (thread)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665181" y="1088572"/>
            <a:ext cx="540399" cy="168570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641" y="1649452"/>
            <a:ext cx="2189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semaphore has these</a:t>
            </a:r>
          </a:p>
          <a:p>
            <a:r>
              <a:rPr lang="en-US" dirty="0"/>
              <a:t> </a:t>
            </a:r>
            <a:r>
              <a:rPr lang="en-US" dirty="0" smtClean="0"/>
              <a:t>- value is </a:t>
            </a:r>
            <a:r>
              <a:rPr lang="en-US" dirty="0" err="1" smtClean="0"/>
              <a:t>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6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Incorporate </a:t>
            </a:r>
            <a:r>
              <a:rPr lang="en-US" dirty="0" err="1" smtClean="0"/>
              <a:t>Mutex</a:t>
            </a:r>
            <a:r>
              <a:rPr lang="en-US" dirty="0" smtClean="0"/>
              <a:t> into shared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716373"/>
          </a:xfrm>
        </p:spPr>
        <p:txBody>
          <a:bodyPr/>
          <a:lstStyle/>
          <a:p>
            <a:r>
              <a:rPr lang="en-US" dirty="0" smtClean="0"/>
              <a:t>Methods on the object provide the synchronization</a:t>
            </a:r>
          </a:p>
          <a:p>
            <a:pPr lvl="1"/>
            <a:r>
              <a:rPr lang="en-US" dirty="0" smtClean="0"/>
              <a:t>Exactly one consumer will process the line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7883" y="2663814"/>
            <a:ext cx="4572000" cy="184665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typedef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sharedobject</a:t>
            </a:r>
            <a:r>
              <a:rPr lang="en-US" sz="1600" dirty="0">
                <a:latin typeface="Courier"/>
                <a:cs typeface="Courier"/>
              </a:rPr>
              <a:t> {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pthread_mutex_t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flag;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}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525" y="3646570"/>
            <a:ext cx="6032795" cy="28007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while </a:t>
            </a:r>
            <a:r>
              <a:rPr lang="en-US" sz="1600" dirty="0">
                <a:latin typeface="Courier"/>
                <a:cs typeface="Courier"/>
              </a:rPr>
              <a:t>(1)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pthread_mutex_lock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 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if (so-&gt;flag </a:t>
            </a:r>
            <a:r>
              <a:rPr lang="en-US" sz="1600" dirty="0">
                <a:latin typeface="Courier"/>
                <a:cs typeface="Courier"/>
              </a:rPr>
              <a:t>==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)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 return </a:t>
            </a:r>
            <a:r>
              <a:rPr lang="en-US" sz="1600" dirty="0">
                <a:latin typeface="Courier"/>
                <a:cs typeface="Courier"/>
              </a:rPr>
              <a:t>1; /* </a:t>
            </a:r>
            <a:r>
              <a:rPr lang="en-US" sz="1600" dirty="0" err="1" smtClean="0">
                <a:latin typeface="Courier"/>
                <a:cs typeface="Courier"/>
              </a:rPr>
              <a:t>rtn</a:t>
            </a:r>
            <a:r>
              <a:rPr lang="en-US" sz="1600" dirty="0" smtClean="0">
                <a:latin typeface="Courier"/>
                <a:cs typeface="Courier"/>
              </a:rPr>
              <a:t> with </a:t>
            </a:r>
            <a:r>
              <a:rPr lang="en-US" sz="1600" dirty="0">
                <a:latin typeface="Courier"/>
                <a:cs typeface="Courier"/>
              </a:rPr>
              <a:t>object locked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 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smtClean="0">
                <a:latin typeface="Courier"/>
                <a:cs typeface="Courier"/>
              </a:rPr>
              <a:t>  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 </a:t>
            </a:r>
          </a:p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release(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*so) {</a:t>
            </a:r>
          </a:p>
          <a:p>
            <a:r>
              <a:rPr lang="en-US" sz="1600" dirty="0">
                <a:latin typeface="Courier"/>
                <a:cs typeface="Courier"/>
              </a:rPr>
              <a:t>  return </a:t>
            </a:r>
            <a:r>
              <a:rPr lang="en-US" sz="1600" dirty="0" err="1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552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Multi Consumer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2085" y="914400"/>
            <a:ext cx="7981210" cy="597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*producer(void *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 = </a:t>
            </a:r>
            <a:r>
              <a:rPr lang="en-US" sz="1600" dirty="0" err="1">
                <a:latin typeface="Courier"/>
                <a:cs typeface="Courier"/>
              </a:rPr>
              <a:t>arg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*ret = </a:t>
            </a:r>
            <a:r>
              <a:rPr lang="en-US" sz="1600" dirty="0" err="1">
                <a:latin typeface="Courier"/>
                <a:cs typeface="Courier"/>
              </a:rPr>
              <a:t>malloc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sizeof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));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 = so-&gt;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w = 0;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  for (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 = 0; (line = </a:t>
            </a:r>
            <a:r>
              <a:rPr lang="en-US" sz="1600" dirty="0" err="1">
                <a:latin typeface="Courier"/>
                <a:cs typeface="Courier"/>
              </a:rPr>
              <a:t>readline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));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++)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(so, 0);            /* grab lock when empty */</a:t>
            </a:r>
          </a:p>
          <a:p>
            <a:r>
              <a:rPr lang="en-US" sz="1600" dirty="0">
                <a:latin typeface="Courier"/>
                <a:cs typeface="Courier"/>
              </a:rPr>
              <a:t>    so-&gt;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            /* update the shared state */</a:t>
            </a:r>
          </a:p>
          <a:p>
            <a:r>
              <a:rPr lang="en-US" sz="1600" dirty="0">
                <a:latin typeface="Courier"/>
                <a:cs typeface="Courier"/>
              </a:rPr>
              <a:t>    so-&gt;line = line;            /* share the line */</a:t>
            </a:r>
          </a:p>
          <a:p>
            <a:r>
              <a:rPr lang="en-US" sz="1600" dirty="0">
                <a:latin typeface="Courier"/>
                <a:cs typeface="Courier"/>
              </a:rPr>
              <a:t>    so-&gt;flag = 1;               /* mark full */</a:t>
            </a:r>
          </a:p>
          <a:p>
            <a:r>
              <a:rPr lang="en-US" sz="1600" dirty="0">
                <a:latin typeface="Courier"/>
                <a:cs typeface="Courier"/>
              </a:rPr>
              <a:t>    release(so);                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fprintf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stdout</a:t>
            </a:r>
            <a:r>
              <a:rPr lang="en-US" sz="1600" dirty="0">
                <a:latin typeface="Courier"/>
                <a:cs typeface="Courier"/>
              </a:rPr>
              <a:t>, "Prod: [%d] %s",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, line);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(so, 0);              /* grab lock when empty */</a:t>
            </a:r>
          </a:p>
          <a:p>
            <a:r>
              <a:rPr lang="en-US" sz="1600" dirty="0">
                <a:latin typeface="Courier"/>
                <a:cs typeface="Courier"/>
              </a:rPr>
              <a:t>  so-&gt;line = NULL;</a:t>
            </a:r>
          </a:p>
          <a:p>
            <a:r>
              <a:rPr lang="en-US" sz="1600" dirty="0">
                <a:latin typeface="Courier"/>
                <a:cs typeface="Courier"/>
              </a:rPr>
              <a:t>  so-&gt;flag = 1;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printf</a:t>
            </a:r>
            <a:r>
              <a:rPr lang="en-US" sz="1600" dirty="0">
                <a:latin typeface="Courier"/>
                <a:cs typeface="Courier"/>
              </a:rPr>
              <a:t>("Prod: %d lines\n",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release(so);          /* release the </a:t>
            </a:r>
            <a:r>
              <a:rPr lang="en-US" sz="1600" dirty="0" err="1">
                <a:latin typeface="Courier"/>
                <a:cs typeface="Courier"/>
              </a:rPr>
              <a:t>loc</a:t>
            </a:r>
            <a:r>
              <a:rPr lang="en-US" sz="1600" dirty="0">
                <a:latin typeface="Courier"/>
                <a:cs typeface="Courier"/>
              </a:rPr>
              <a:t> */</a:t>
            </a:r>
          </a:p>
          <a:p>
            <a:r>
              <a:rPr lang="en-US" sz="1600" dirty="0">
                <a:latin typeface="Courier"/>
                <a:cs typeface="Courier"/>
              </a:rPr>
              <a:t>  *ret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pthread_exit</a:t>
            </a:r>
            <a:r>
              <a:rPr lang="en-US" sz="1600" dirty="0">
                <a:latin typeface="Courier"/>
                <a:cs typeface="Courier"/>
              </a:rPr>
              <a:t>(ret);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977515" y="2947939"/>
            <a:ext cx="2409152" cy="12007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386667" y="1646896"/>
            <a:ext cx="4839619" cy="1901407"/>
            <a:chOff x="3386667" y="1646896"/>
            <a:chExt cx="4839619" cy="1901407"/>
          </a:xfrm>
        </p:grpSpPr>
        <p:sp>
          <p:nvSpPr>
            <p:cNvPr id="4" name="TextBox 3"/>
            <p:cNvSpPr txBox="1"/>
            <p:nvPr/>
          </p:nvSpPr>
          <p:spPr>
            <a:xfrm>
              <a:off x="6209966" y="1646896"/>
              <a:ext cx="2016320" cy="646331"/>
            </a:xfrm>
            <a:prstGeom prst="rect">
              <a:avLst/>
            </a:prstGeom>
            <a:solidFill>
              <a:srgbClr val="C0504D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Critical Section for consistency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endCxn id="3" idx="3"/>
            </p:cNvCxnSpPr>
            <p:nvPr/>
          </p:nvCxnSpPr>
          <p:spPr>
            <a:xfrm flipH="1">
              <a:off x="3386667" y="2293227"/>
              <a:ext cx="2823299" cy="12550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972411" y="1256108"/>
            <a:ext cx="3657418" cy="1828335"/>
            <a:chOff x="2972411" y="1256108"/>
            <a:chExt cx="3657418" cy="1828335"/>
          </a:xfrm>
        </p:grpSpPr>
        <p:sp>
          <p:nvSpPr>
            <p:cNvPr id="10" name="TextBox 9"/>
            <p:cNvSpPr txBox="1"/>
            <p:nvPr/>
          </p:nvSpPr>
          <p:spPr>
            <a:xfrm>
              <a:off x="5191252" y="1256108"/>
              <a:ext cx="14385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Coordination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2972411" y="1625440"/>
              <a:ext cx="2218841" cy="145900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412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Eliminate the busy-wait?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7883" y="2663814"/>
            <a:ext cx="4572000" cy="184665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typedef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sharedobject</a:t>
            </a:r>
            <a:r>
              <a:rPr lang="en-US" sz="1600" dirty="0">
                <a:latin typeface="Courier"/>
                <a:cs typeface="Courier"/>
              </a:rPr>
              <a:t> {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pthread_mutex_t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flag;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}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525" y="3646570"/>
            <a:ext cx="6032795" cy="28007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while </a:t>
            </a:r>
            <a:r>
              <a:rPr lang="en-US" sz="1600" dirty="0">
                <a:latin typeface="Courier"/>
                <a:cs typeface="Courier"/>
              </a:rPr>
              <a:t>(1) 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pthread_mutex_lock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(&amp;so-&gt;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solock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);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   if (so-&gt;flag 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==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val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) </a:t>
            </a:r>
            <a:endParaRPr lang="en-US" sz="16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return </a:t>
            </a:r>
            <a:r>
              <a:rPr lang="en-US" sz="1600" dirty="0">
                <a:latin typeface="Courier"/>
                <a:cs typeface="Courier"/>
              </a:rPr>
              <a:t>1; /* </a:t>
            </a:r>
            <a:r>
              <a:rPr lang="en-US" sz="1600" dirty="0" err="1" smtClean="0">
                <a:latin typeface="Courier"/>
                <a:cs typeface="Courier"/>
              </a:rPr>
              <a:t>rtn</a:t>
            </a:r>
            <a:r>
              <a:rPr lang="en-US" sz="1600" dirty="0" smtClean="0">
                <a:latin typeface="Courier"/>
                <a:cs typeface="Courier"/>
              </a:rPr>
              <a:t> with </a:t>
            </a:r>
            <a:r>
              <a:rPr lang="en-US" sz="1600" dirty="0">
                <a:latin typeface="Courier"/>
                <a:cs typeface="Courier"/>
              </a:rPr>
              <a:t>object locked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pthread_mutex_unlock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(&amp;so-&gt;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solock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  <a:r>
              <a:rPr lang="en-US" sz="1600" dirty="0">
                <a:latin typeface="Courier"/>
                <a:cs typeface="Courier"/>
              </a:rPr>
              <a:t> 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 </a:t>
            </a:r>
          </a:p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release(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*so) {</a:t>
            </a:r>
          </a:p>
          <a:p>
            <a:r>
              <a:rPr lang="en-US" sz="1600" dirty="0">
                <a:latin typeface="Courier"/>
                <a:cs typeface="Courier"/>
              </a:rPr>
              <a:t>  return </a:t>
            </a:r>
            <a:r>
              <a:rPr lang="en-US" sz="1600" dirty="0" err="1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088572"/>
            <a:ext cx="8229600" cy="1442022"/>
          </a:xfrm>
        </p:spPr>
        <p:txBody>
          <a:bodyPr/>
          <a:lstStyle/>
          <a:p>
            <a:r>
              <a:rPr lang="en-US" dirty="0" smtClean="0"/>
              <a:t>Especially painful since looping on lock/unlock of contended resource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043" y="2222500"/>
            <a:ext cx="3054757" cy="122061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4F81BD"/>
            </a:solidFill>
          </a:ln>
        </p:spPr>
      </p:pic>
      <p:sp>
        <p:nvSpPr>
          <p:cNvPr id="4" name="Freeform 3"/>
          <p:cNvSpPr/>
          <p:nvPr/>
        </p:nvSpPr>
        <p:spPr>
          <a:xfrm>
            <a:off x="6406444" y="2566337"/>
            <a:ext cx="470671" cy="500558"/>
          </a:xfrm>
          <a:custGeom>
            <a:avLst/>
            <a:gdLst>
              <a:gd name="connsiteX0" fmla="*/ 0 w 470671"/>
              <a:gd name="connsiteY0" fmla="*/ 86552 h 500558"/>
              <a:gd name="connsiteX1" fmla="*/ 169334 w 470671"/>
              <a:gd name="connsiteY1" fmla="*/ 1885 h 500558"/>
              <a:gd name="connsiteX2" fmla="*/ 442149 w 470671"/>
              <a:gd name="connsiteY2" fmla="*/ 48922 h 500558"/>
              <a:gd name="connsiteX3" fmla="*/ 442149 w 470671"/>
              <a:gd name="connsiteY3" fmla="*/ 274700 h 500558"/>
              <a:gd name="connsiteX4" fmla="*/ 263408 w 470671"/>
              <a:gd name="connsiteY4" fmla="*/ 500478 h 500558"/>
              <a:gd name="connsiteX5" fmla="*/ 0 w 470671"/>
              <a:gd name="connsiteY5" fmla="*/ 302922 h 50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671" h="500558">
                <a:moveTo>
                  <a:pt x="0" y="86552"/>
                </a:moveTo>
                <a:cubicBezTo>
                  <a:pt x="47821" y="47354"/>
                  <a:pt x="95643" y="8157"/>
                  <a:pt x="169334" y="1885"/>
                </a:cubicBezTo>
                <a:cubicBezTo>
                  <a:pt x="243025" y="-4387"/>
                  <a:pt x="396680" y="3453"/>
                  <a:pt x="442149" y="48922"/>
                </a:cubicBezTo>
                <a:cubicBezTo>
                  <a:pt x="487618" y="94391"/>
                  <a:pt x="471939" y="199441"/>
                  <a:pt x="442149" y="274700"/>
                </a:cubicBezTo>
                <a:cubicBezTo>
                  <a:pt x="412359" y="349959"/>
                  <a:pt x="337100" y="495774"/>
                  <a:pt x="263408" y="500478"/>
                </a:cubicBezTo>
                <a:cubicBezTo>
                  <a:pt x="189717" y="505182"/>
                  <a:pt x="0" y="302922"/>
                  <a:pt x="0" y="302922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Wait:</a:t>
            </a:r>
            <a:r>
              <a:rPr lang="en-US" dirty="0" smtClean="0"/>
              <a:t> atomically release lock and relinquish processor until signaled</a:t>
            </a:r>
          </a:p>
          <a:p>
            <a:pPr lvl="1"/>
            <a:r>
              <a:rPr lang="en-US" dirty="0" smtClean="0"/>
              <a:t>may have some spurious wakeups too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Signal:</a:t>
            </a:r>
            <a:r>
              <a:rPr lang="en-US" dirty="0" smtClean="0"/>
              <a:t> wake up a waiter, if any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Broadcast:</a:t>
            </a:r>
            <a:r>
              <a:rPr lang="en-US" dirty="0" smtClean="0"/>
              <a:t> wake up all waiters, if any</a:t>
            </a:r>
          </a:p>
          <a:p>
            <a:endParaRPr lang="en-US" dirty="0"/>
          </a:p>
          <a:p>
            <a:r>
              <a:rPr lang="en-US" i="1" dirty="0"/>
              <a:t>Called only when holding a </a:t>
            </a:r>
            <a:r>
              <a:rPr lang="en-US" i="1" dirty="0" smtClean="0"/>
              <a:t>lock</a:t>
            </a:r>
            <a:r>
              <a:rPr lang="en-US" i="1" dirty="0"/>
              <a:t> </a:t>
            </a:r>
            <a:r>
              <a:rPr lang="en-US" i="1" dirty="0" smtClean="0"/>
              <a:t>!!!!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2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object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2726" y="1120676"/>
            <a:ext cx="4572000" cy="212365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typedef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sharedobject</a:t>
            </a:r>
            <a:r>
              <a:rPr lang="en-US" sz="1600" dirty="0">
                <a:latin typeface="Courier"/>
                <a:cs typeface="Courier"/>
              </a:rPr>
              <a:t> {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pthread_mutex_t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pthread_cond_t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flag_cv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flag;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}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2462397" y="2470469"/>
            <a:ext cx="6400800" cy="42780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waittill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pthread_mutex_lock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 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while (so-&gt;flag != 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                                   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pthread_cond_wait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(&amp;so-&gt;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flag_cv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, &amp;so-&gt;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solock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;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return </a:t>
            </a:r>
            <a:r>
              <a:rPr lang="en-US" sz="1600" dirty="0">
                <a:latin typeface="Courier"/>
                <a:cs typeface="Courier"/>
              </a:rPr>
              <a:t>1;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release(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so-&gt;flag = </a:t>
            </a:r>
            <a:r>
              <a:rPr lang="en-US" sz="1600" dirty="0" err="1">
                <a:latin typeface="Courier"/>
                <a:cs typeface="Courier"/>
              </a:rPr>
              <a:t>val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pthread_cond_signal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flag_cv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return </a:t>
            </a:r>
            <a:r>
              <a:rPr lang="en-US" sz="1600" dirty="0" err="1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release_exit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 *so,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tid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pthread_cond_signal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flag_cv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return </a:t>
            </a:r>
            <a:r>
              <a:rPr lang="en-US" sz="1600" dirty="0" err="1">
                <a:latin typeface="Courier"/>
                <a:cs typeface="Courier"/>
              </a:rPr>
              <a:t>pthread_mutex_unlock</a:t>
            </a:r>
            <a:r>
              <a:rPr lang="en-US" sz="1600" dirty="0">
                <a:latin typeface="Courier"/>
                <a:cs typeface="Courier"/>
              </a:rPr>
              <a:t>(&amp;so-&gt;</a:t>
            </a:r>
            <a:r>
              <a:rPr lang="en-US" sz="1600" dirty="0" err="1">
                <a:latin typeface="Courier"/>
                <a:cs typeface="Courier"/>
              </a:rPr>
              <a:t>solock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726" y="4145154"/>
            <a:ext cx="1901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release and regain atomically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32733" y="3475232"/>
            <a:ext cx="1255948" cy="879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18469" y="1374973"/>
            <a:ext cx="2880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 case of other wake ups (spurious)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>
            <a:off x="3349195" y="1728916"/>
            <a:ext cx="2269274" cy="1397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75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802</TotalTime>
  <Words>2296</Words>
  <Application>Microsoft Macintosh PowerPoint</Application>
  <PresentationFormat>On-screen Show (4:3)</PresentationFormat>
  <Paragraphs>442</Paragraphs>
  <Slides>28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cs162-fa14</vt:lpstr>
      <vt:lpstr>Signaling and Hardware Support</vt:lpstr>
      <vt:lpstr>Synchronization Mechanisms</vt:lpstr>
      <vt:lpstr>Concurrency Coordination Landscape</vt:lpstr>
      <vt:lpstr>A Lock</vt:lpstr>
      <vt:lpstr>Incorporate Mutex into shared object</vt:lpstr>
      <vt:lpstr>Recall: Multi Consumer</vt:lpstr>
      <vt:lpstr>Eliminate the busy-wait?</vt:lpstr>
      <vt:lpstr>Condition Variables</vt:lpstr>
      <vt:lpstr>In the object</vt:lpstr>
      <vt:lpstr>Critical Section</vt:lpstr>
      <vt:lpstr>Change in invariant on exit</vt:lpstr>
      <vt:lpstr>Condition Variables</vt:lpstr>
      <vt:lpstr>Condition Variables, cont’d</vt:lpstr>
      <vt:lpstr>Structured Synchronization</vt:lpstr>
      <vt:lpstr>Mesa vs. Hoare semantics</vt:lpstr>
      <vt:lpstr>Concurrency Coordination Landscape</vt:lpstr>
      <vt:lpstr>Recall: OS Implementation of Locks</vt:lpstr>
      <vt:lpstr>Atomic Read-Modify-Write instructions</vt:lpstr>
      <vt:lpstr>Examples of Read-Modify-Write </vt:lpstr>
      <vt:lpstr>Implementing “Locks” with test&amp;set</vt:lpstr>
      <vt:lpstr>Why is this less than a Lock ?</vt:lpstr>
      <vt:lpstr>Problem: Busy-Waiting for Lock</vt:lpstr>
      <vt:lpstr>What do we want?</vt:lpstr>
      <vt:lpstr>Locks using test&amp;set</vt:lpstr>
      <vt:lpstr>Locks using test&amp;set vs. Interrupt Disable</vt:lpstr>
      <vt:lpstr>Locks using test&amp;set vs. Interrupts</vt:lpstr>
      <vt:lpstr>Concurrency Coordination Landscape</vt:lpstr>
      <vt:lpstr>You are here …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72</cp:revision>
  <dcterms:created xsi:type="dcterms:W3CDTF">2014-09-03T19:24:22Z</dcterms:created>
  <dcterms:modified xsi:type="dcterms:W3CDTF">2014-09-26T15:28:19Z</dcterms:modified>
</cp:coreProperties>
</file>