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32"/>
  </p:notesMasterIdLst>
  <p:handoutMasterIdLst>
    <p:handoutMasterId r:id="rId33"/>
  </p:handoutMasterIdLst>
  <p:sldIdLst>
    <p:sldId id="322" r:id="rId3"/>
    <p:sldId id="678" r:id="rId4"/>
    <p:sldId id="703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60" r:id="rId21"/>
    <p:sldId id="677" r:id="rId22"/>
    <p:sldId id="694" r:id="rId23"/>
    <p:sldId id="695" r:id="rId24"/>
    <p:sldId id="696" r:id="rId25"/>
    <p:sldId id="697" r:id="rId26"/>
    <p:sldId id="698" r:id="rId27"/>
    <p:sldId id="699" r:id="rId28"/>
    <p:sldId id="700" r:id="rId29"/>
    <p:sldId id="701" r:id="rId30"/>
    <p:sldId id="702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3" autoAdjust="0"/>
    <p:restoredTop sz="96340" autoAdjust="0"/>
  </p:normalViewPr>
  <p:slideViewPr>
    <p:cSldViewPr>
      <p:cViewPr varScale="1">
        <p:scale>
          <a:sx n="183" d="100"/>
          <a:sy n="183" d="100"/>
        </p:scale>
        <p:origin x="1544" y="19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3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2BC0-FAC0-984C-95FA-9E946F48042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C19-D928-4748-A2B6-F90C725949E6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2BCE6-EF00-814B-BDEF-5EFF23D13882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FFE5-7DB4-DE40-BF9E-713176ECF1E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34930-682F-A94A-9D36-296D9C41C4F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19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18 Cache Coherence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3623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156451" cy="1649412"/>
            <a:chOff x="614" y="835"/>
            <a:chExt cx="4508" cy="103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192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Modified Exclusive</a:t>
              </a:r>
              <a:endParaRPr lang="en-US" sz="2000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Exclusive but unmodified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S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Shared</a:t>
              </a:r>
              <a:r>
                <a:rPr lang="en-US" sz="2000" dirty="0">
                  <a:solidFill>
                    <a:srgbClr val="244A58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0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8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1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state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7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1763713" cy="1219200"/>
            <a:chOff x="3840" y="2448"/>
            <a:chExt cx="11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07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185696" cy="59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miss,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4" y="5308600"/>
            <a:ext cx="1997075" cy="700088"/>
            <a:chOff x="2342" y="3456"/>
            <a:chExt cx="1258" cy="441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07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5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50900"/>
            <a:chOff x="662" y="3409"/>
            <a:chExt cx="1442" cy="536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83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by any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1138238" y="3708400"/>
            <a:ext cx="2276475" cy="1219200"/>
            <a:chOff x="717" y="2448"/>
            <a:chExt cx="1434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717" y="2577"/>
              <a:ext cx="143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 reads</a:t>
              </a:r>
            </a:p>
            <a:p>
              <a:pPr algn="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20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7" y="2846388"/>
            <a:ext cx="1408113" cy="482600"/>
            <a:chOff x="3918" y="1905"/>
            <a:chExt cx="887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5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7700"/>
            <a:chOff x="950" y="2049"/>
            <a:chExt cx="977" cy="408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58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write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 state in processor P</a:t>
            </a:r>
            <a:r>
              <a:rPr lang="en-US" sz="20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0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reads</a:t>
              </a: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590801" cy="1914526"/>
            <a:chOff x="38" y="2352"/>
            <a:chExt cx="1632" cy="1206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 intent to write, P1 writes 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71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733800"/>
            <a:ext cx="7683500" cy="2540000"/>
          </a:xfrm>
        </p:spPr>
        <p:txBody>
          <a:bodyPr/>
          <a:lstStyle/>
          <a:p>
            <a:r>
              <a:rPr lang="en-US" sz="2800" dirty="0"/>
              <a:t>Processors often have two-level caches</a:t>
            </a:r>
          </a:p>
          <a:p>
            <a:pPr lvl="1"/>
            <a:r>
              <a:rPr lang="en-US" sz="2200" dirty="0"/>
              <a:t> small L1, large L2 (usually both on chip now)</a:t>
            </a:r>
          </a:p>
          <a:p>
            <a:r>
              <a:rPr lang="en-US" sz="2800" dirty="0"/>
              <a:t>Inclusion property: entries in L1 must be in L2</a:t>
            </a:r>
          </a:p>
          <a:p>
            <a:pPr lvl="1"/>
            <a:r>
              <a:rPr lang="en-US" sz="2200" dirty="0"/>
              <a:t>Miss in L2 </a:t>
            </a:r>
            <a:r>
              <a:rPr lang="en-US" sz="2200" dirty="0">
                <a:sym typeface="Wingdings" pitchFamily="2" charset="2"/>
              </a:rPr>
              <a:t>⇒ Not present in L1</a:t>
            </a:r>
            <a:endParaRPr lang="en-US" sz="2200" dirty="0"/>
          </a:p>
          <a:p>
            <a:pPr lvl="1"/>
            <a:r>
              <a:rPr lang="en-US" sz="2200" dirty="0"/>
              <a:t>Only if invalidation hits in L2 </a:t>
            </a:r>
            <a:r>
              <a:rPr lang="en-US" sz="2200" dirty="0">
                <a:sym typeface="Wingdings" pitchFamily="2" charset="2"/>
              </a:rPr>
              <a:t>⇒</a:t>
            </a:r>
            <a:r>
              <a:rPr lang="en-US" sz="2200" dirty="0"/>
              <a:t> probe and invalidate in L1</a:t>
            </a:r>
          </a:p>
          <a:p>
            <a:r>
              <a:rPr lang="en-US" sz="2800" dirty="0"/>
              <a:t>Snooping on L2 does not affect CPU-L1 bandwidth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C9CE-17F1-9641-92F4-B1AD500AA48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068191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891021D-840E-FA4E-A150-1E3DB65F3400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8242300" cy="26135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When a read-miss for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occurs in cache-2, 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 read request for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is placed on the bus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Cache-1 needs to supply &amp; change its state to shared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The memory may 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respond</a:t>
            </a: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to the request also!</a:t>
            </a:r>
            <a:endParaRPr lang="en-US" sz="2400" i="1" dirty="0">
              <a:solidFill>
                <a:srgbClr val="09213B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09213B"/>
                </a:solidFill>
                <a:latin typeface="Calibri"/>
                <a:ea typeface="ＭＳ Ｐゴシック"/>
                <a:cs typeface="Calibri"/>
              </a:rPr>
              <a:t>Does memory know it has stale data?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507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01542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7166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8937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	100</a:t>
            </a:r>
          </a:p>
        </p:txBody>
      </p:sp>
    </p:spTree>
    <p:extLst>
      <p:ext uri="{BB962C8B-B14F-4D97-AF65-F5344CB8AC3E}">
        <p14:creationId xmlns:p14="http://schemas.microsoft.com/office/powerpoint/2010/main" val="4327012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31E8-4992-9148-BE7A-BEB6ECA9A0C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srgbClr val="FBBA03"/>
              </a:solidFill>
            </a:endParaRP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3494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state     line </a:t>
            </a:r>
            <a:r>
              <a:rPr lang="en-US" sz="2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addr</a:t>
            </a: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 data0	data1        ...            </a:t>
            </a:r>
            <a:r>
              <a:rPr lang="en-US" sz="2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dataN</a:t>
            </a:r>
            <a:endParaRPr lang="en-US" sz="20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9677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 cache line contains more than one word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Cache-coherence is done at the line-level and not word-level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Suppose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</a:t>
            </a:r>
            <a:r>
              <a:rPr lang="en-US" sz="28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word</a:t>
            </a:r>
            <a:r>
              <a:rPr lang="en-US" sz="40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and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</a:t>
            </a:r>
            <a:r>
              <a:rPr lang="en-US" sz="28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word</a:t>
            </a:r>
            <a:r>
              <a:rPr lang="en-US" sz="40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and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≠ k but both words have the same line address.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srgbClr val="09213B"/>
                </a:solidFill>
                <a:latin typeface="Calibri"/>
                <a:ea typeface="ＭＳ Ｐゴシック"/>
                <a:cs typeface="Calibri"/>
              </a:rPr>
              <a:t>What can happen?</a:t>
            </a:r>
          </a:p>
        </p:txBody>
      </p:sp>
    </p:spTree>
    <p:extLst>
      <p:ext uri="{BB962C8B-B14F-4D97-AF65-F5344CB8AC3E}">
        <p14:creationId xmlns:p14="http://schemas.microsoft.com/office/powerpoint/2010/main" val="40069035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</a:t>
            </a:r>
            <a:br>
              <a:rPr lang="en-US" dirty="0"/>
            </a:br>
            <a:r>
              <a:rPr lang="en-US" dirty="0"/>
              <a:t>Symmetric Multiprocessors (SMPs)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Cache performance is combination of:</a:t>
            </a:r>
          </a:p>
          <a:p>
            <a:r>
              <a:rPr lang="en-US" sz="3200" dirty="0"/>
              <a:t>Uniprocessor cache miss traffic</a:t>
            </a:r>
          </a:p>
          <a:p>
            <a:r>
              <a:rPr lang="en-US" sz="3200" dirty="0"/>
              <a:t>Traffic caused by communication </a:t>
            </a:r>
          </a:p>
          <a:p>
            <a:pPr lvl="1"/>
            <a:r>
              <a:rPr lang="en-US" sz="2400" dirty="0"/>
              <a:t>Results in invalidations and subsequent cache misses</a:t>
            </a:r>
          </a:p>
          <a:p>
            <a:r>
              <a:rPr lang="en-US" sz="3200" dirty="0"/>
              <a:t>Coherence misses</a:t>
            </a:r>
          </a:p>
          <a:p>
            <a:pPr lvl="1"/>
            <a:r>
              <a:rPr lang="en-US" sz="2400" dirty="0"/>
              <a:t>Sometimes called a Communication miss</a:t>
            </a:r>
          </a:p>
          <a:p>
            <a:pPr lvl="1"/>
            <a:r>
              <a:rPr lang="en-US" sz="2400" dirty="0"/>
              <a:t>4th C of cache misses along with Compulsory, Capacity, &amp; Conflict.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55E1-0784-1046-B36D-18C27B7D107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4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Coherency Misses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True sharing misses arise from the communication of data through the cache coherence mechanism</a:t>
            </a:r>
          </a:p>
          <a:p>
            <a:pPr lvl="1"/>
            <a:r>
              <a:rPr lang="en-US" sz="2000" dirty="0"/>
              <a:t>Invalidates due to 1st write to shared line</a:t>
            </a:r>
          </a:p>
          <a:p>
            <a:pPr lvl="1"/>
            <a:r>
              <a:rPr lang="en-US" sz="2000" dirty="0"/>
              <a:t>Reads by another CPU of modified line in different cache</a:t>
            </a:r>
          </a:p>
          <a:p>
            <a:pPr lvl="1"/>
            <a:r>
              <a:rPr lang="en-US" sz="2000" dirty="0"/>
              <a:t>Miss would still occur if line size were 1 word</a:t>
            </a:r>
          </a:p>
          <a:p>
            <a:r>
              <a:rPr lang="en-US" sz="2800" dirty="0"/>
              <a:t>False sharing misses when a line is invalidated because some word in the line, other than the one being read, is written into</a:t>
            </a:r>
          </a:p>
          <a:p>
            <a:pPr lvl="1"/>
            <a:r>
              <a:rPr lang="en-US" sz="2000" dirty="0"/>
              <a:t>Invalidation does not cause a new value to be communicated, but only causes an extra cache miss</a:t>
            </a:r>
          </a:p>
          <a:p>
            <a:pPr lvl="1"/>
            <a:r>
              <a:rPr lang="en-US" sz="2000" dirty="0"/>
              <a:t>Line is shared, but no word in line is actually shared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</a:t>
            </a:r>
            <a:r>
              <a:rPr lang="en-US" sz="2000" dirty="0"/>
              <a:t> miss would not occur if line size were 1 word</a:t>
            </a:r>
          </a:p>
          <a:p>
            <a:pPr lvl="1"/>
            <a:endParaRPr lang="en-US" sz="2000" dirty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4DCD-8B30-444E-96E7-CCD59BC6B85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0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True v. False Sharing v. Hit?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C0D2-CD3D-314C-8F22-E87BE5BE5F8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612803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881024215"/>
              </p:ext>
            </p:extLst>
          </p:nvPr>
        </p:nvGraphicFramePr>
        <p:xfrm>
          <a:off x="228600" y="2438400"/>
          <a:ext cx="8534400" cy="32766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True, False, Hit? Why?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667" name="Text Box 40"/>
          <p:cNvSpPr txBox="1">
            <a:spLocks noChangeArrowheads="1"/>
          </p:cNvSpPr>
          <p:nvPr/>
        </p:nvSpPr>
        <p:spPr bwMode="auto">
          <a:xfrm>
            <a:off x="1273175" y="811937"/>
            <a:ext cx="6858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MSI protocol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Assume x1 and x2 in same cache line. </a:t>
            </a:r>
            <a:b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P1 and P2 both read x1 and x2 before.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4343400" y="2971800"/>
            <a:ext cx="3897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rPr>
              <a:t>True miss; invalidate x1 in P2</a:t>
            </a:r>
          </a:p>
        </p:txBody>
      </p:sp>
      <p:sp>
        <p:nvSpPr>
          <p:cNvPr id="26669" name="Text Box 42"/>
          <p:cNvSpPr txBox="1">
            <a:spLocks noChangeArrowheads="1"/>
          </p:cNvSpPr>
          <p:nvPr/>
        </p:nvSpPr>
        <p:spPr bwMode="auto">
          <a:xfrm>
            <a:off x="4343400" y="3581400"/>
            <a:ext cx="3974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False miss; x1 irrelevant to P2</a:t>
            </a:r>
          </a:p>
        </p:txBody>
      </p:sp>
      <p:sp>
        <p:nvSpPr>
          <p:cNvPr id="26670" name="Text Box 43"/>
          <p:cNvSpPr txBox="1">
            <a:spLocks noChangeArrowheads="1"/>
          </p:cNvSpPr>
          <p:nvPr/>
        </p:nvSpPr>
        <p:spPr bwMode="auto">
          <a:xfrm>
            <a:off x="4343400" y="4114800"/>
            <a:ext cx="3974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False miss; x1 irrelevant to P2</a:t>
            </a:r>
          </a:p>
        </p:txBody>
      </p:sp>
      <p:sp>
        <p:nvSpPr>
          <p:cNvPr id="26671" name="Text Box 44"/>
          <p:cNvSpPr txBox="1">
            <a:spLocks noChangeArrowheads="1"/>
          </p:cNvSpPr>
          <p:nvPr/>
        </p:nvSpPr>
        <p:spPr bwMode="auto">
          <a:xfrm>
            <a:off x="4343400" y="4648200"/>
            <a:ext cx="36596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008000"/>
                </a:solidFill>
                <a:latin typeface="Calibri"/>
                <a:ea typeface="ＭＳ Ｐゴシック"/>
                <a:cs typeface="Calibri"/>
              </a:rPr>
              <a:t>True miss; x2 not writeable</a:t>
            </a:r>
          </a:p>
        </p:txBody>
      </p:sp>
      <p:sp>
        <p:nvSpPr>
          <p:cNvPr id="26672" name="Text Box 45"/>
          <p:cNvSpPr txBox="1">
            <a:spLocks noChangeArrowheads="1"/>
          </p:cNvSpPr>
          <p:nvPr/>
        </p:nvSpPr>
        <p:spPr bwMode="auto">
          <a:xfrm>
            <a:off x="4343400" y="5181600"/>
            <a:ext cx="345421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rPr>
              <a:t>True miss; x2 invalid in P1</a:t>
            </a:r>
          </a:p>
        </p:txBody>
      </p:sp>
    </p:spTree>
    <p:extLst>
      <p:ext uri="{BB962C8B-B14F-4D97-AF65-F5344CB8AC3E}">
        <p14:creationId xmlns:p14="http://schemas.microsoft.com/office/powerpoint/2010/main" val="19295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/>
      <p:bldP spid="26669" grpId="0"/>
      <p:bldP spid="26670" grpId="0"/>
      <p:bldP spid="26671" grpId="0"/>
      <p:bldP spid="266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01000" cy="736600"/>
          </a:xfrm>
        </p:spPr>
        <p:txBody>
          <a:bodyPr/>
          <a:lstStyle/>
          <a:p>
            <a:r>
              <a:rPr lang="en-US" sz="2800" dirty="0"/>
              <a:t>MP Performance 4-Processor Commercial Workload:</a:t>
            </a:r>
            <a:br>
              <a:rPr lang="en-US" sz="2800" dirty="0"/>
            </a:br>
            <a:r>
              <a:rPr lang="en-US" sz="2800" dirty="0"/>
              <a:t>OLTP, Decision Support (Database), Search Engine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5C06-E9A3-654D-A43E-668FAEF233E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283200"/>
              </p:ext>
            </p:extLst>
          </p:nvPr>
        </p:nvGraphicFramePr>
        <p:xfrm>
          <a:off x="2514600" y="1271587"/>
          <a:ext cx="7848600" cy="536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Worksheet" r:id="rId4" imgW="8674100" imgH="5930900" progId="Excel.Sheet.8">
                  <p:embed/>
                </p:oleObj>
              </mc:Choice>
              <mc:Fallback>
                <p:oleObj name="Worksheet" r:id="rId4" imgW="8674100" imgH="5930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71587"/>
                        <a:ext cx="7848600" cy="5366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17525" y="1838325"/>
            <a:ext cx="1841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1447800"/>
            <a:ext cx="2835275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Uniprocessor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cache misses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improve with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 size increase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(Instruction, Capacity/Conflict, Compulsory)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True sharing and false sharing unchanged going from 1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MiB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to 8 </a:t>
            </a:r>
            <a:r>
              <a:rPr lang="en-US" sz="24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MiB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(L3 cache)</a:t>
            </a:r>
            <a:b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38666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736600"/>
          </a:xfrm>
        </p:spPr>
        <p:txBody>
          <a:bodyPr/>
          <a:lstStyle/>
          <a:p>
            <a:r>
              <a:rPr lang="en-US" sz="2800" dirty="0"/>
              <a:t>MP Performance 2MiB Cache Commercial Workload:</a:t>
            </a:r>
            <a:br>
              <a:rPr lang="en-US" sz="2800" dirty="0"/>
            </a:br>
            <a:r>
              <a:rPr lang="en-US" sz="2800" dirty="0"/>
              <a:t>OLTP, Decision Support (Database), Search Engine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BEE5-6E72-DE4E-9BC6-55B373B537C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7567838"/>
              </p:ext>
            </p:extLst>
          </p:nvPr>
        </p:nvGraphicFramePr>
        <p:xfrm>
          <a:off x="2152650" y="1066800"/>
          <a:ext cx="81343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Worksheet" r:id="rId4" imgW="8674100" imgH="5930900" progId="Excel.Sheet.8">
                  <p:embed/>
                </p:oleObj>
              </mc:Choice>
              <mc:Fallback>
                <p:oleObj name="Worksheet" r:id="rId4" imgW="8674100" imgH="5930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1066800"/>
                        <a:ext cx="813435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1841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13085" y="2057400"/>
            <a:ext cx="2286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True sharing,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false sharing increase going from 1 to 8 CPUs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9874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4 released, due April 20</a:t>
            </a:r>
          </a:p>
          <a:p>
            <a:r>
              <a:rPr lang="en-US" dirty="0"/>
              <a:t>Midterm 2 Wednesday April 15</a:t>
            </a:r>
          </a:p>
          <a:p>
            <a:pPr lvl="1"/>
            <a:r>
              <a:rPr lang="en-US" dirty="0"/>
              <a:t>covers lectures 10-17, plus associated problem sets, labs, and readings</a:t>
            </a:r>
          </a:p>
          <a:p>
            <a:pPr lvl="1"/>
            <a:r>
              <a:rPr lang="en-US" dirty="0"/>
              <a:t>offered as timed remote exam via </a:t>
            </a:r>
            <a:r>
              <a:rPr lang="en-US" dirty="0" err="1"/>
              <a:t>bCourses</a:t>
            </a:r>
            <a:endParaRPr lang="en-US" dirty="0"/>
          </a:p>
          <a:p>
            <a:pPr lvl="1"/>
            <a:r>
              <a:rPr lang="en-US" dirty="0"/>
              <a:t>Randomized questions per student</a:t>
            </a:r>
          </a:p>
          <a:p>
            <a:pPr lvl="1"/>
            <a:r>
              <a:rPr lang="en-US" dirty="0"/>
              <a:t>Students must sign academic honesty pledge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17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RISC-V Standard Vectors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dirty="0"/>
              <a:t>Monday April 13</a:t>
            </a:r>
            <a:r>
              <a:rPr lang="en-US" baseline="30000" dirty="0"/>
              <a:t>th</a:t>
            </a:r>
            <a:r>
              <a:rPr lang="en-US" dirty="0"/>
              <a:t> Project Checkpoint</a:t>
            </a:r>
          </a:p>
          <a:p>
            <a:pPr lvl="1"/>
            <a:r>
              <a:rPr lang="en-US" dirty="0"/>
              <a:t>Schedule 10 minute zoom calls during discussion period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Scaling Snoopy/Broadcast Coherence</a:t>
            </a:r>
            <a:endParaRPr lang="en-US" dirty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534400" cy="5283200"/>
          </a:xfrm>
        </p:spPr>
        <p:txBody>
          <a:bodyPr/>
          <a:lstStyle/>
          <a:p>
            <a:r>
              <a:rPr lang="en-US" sz="2400" dirty="0"/>
              <a:t>When any processor gets a miss, must probe every other cache</a:t>
            </a:r>
          </a:p>
          <a:p>
            <a:r>
              <a:rPr lang="en-US" sz="2400" dirty="0"/>
              <a:t>Scaling up to more processors limited by:</a:t>
            </a:r>
          </a:p>
          <a:p>
            <a:pPr lvl="1"/>
            <a:r>
              <a:rPr lang="en-US" sz="2000" dirty="0"/>
              <a:t>Communication bandwidth over bus</a:t>
            </a:r>
          </a:p>
          <a:p>
            <a:pPr lvl="1"/>
            <a:r>
              <a:rPr lang="en-US" sz="2000" dirty="0"/>
              <a:t>Snoop bandwidth into tags</a:t>
            </a:r>
          </a:p>
          <a:p>
            <a:r>
              <a:rPr lang="en-US" sz="2400" dirty="0"/>
              <a:t>Can improve bandwidth by using multiple interleaved buses with interleaved tag banks</a:t>
            </a:r>
          </a:p>
          <a:p>
            <a:pPr lvl="1"/>
            <a:r>
              <a:rPr lang="en-US" sz="2000" dirty="0" err="1"/>
              <a:t>E.g</a:t>
            </a:r>
            <a:r>
              <a:rPr lang="en-US" sz="2000" dirty="0"/>
              <a:t>, two bits of address pick which of four buses and four tag banks to use – (e.g., bits 7:6 of address pick bus/tag bank, bits 5:0 pick byte in 64-byte line)</a:t>
            </a:r>
          </a:p>
          <a:p>
            <a:r>
              <a:rPr lang="en-US" sz="2400" dirty="0"/>
              <a:t>Buses don’t scale to large number of connections, so can use point-to-point network for larger number of nodes, but then limited by tag bandwidth when broadcasting snoop requests.</a:t>
            </a:r>
          </a:p>
          <a:p>
            <a:r>
              <a:rPr lang="en-US" sz="2400" b="1" dirty="0"/>
              <a:t>Insight</a:t>
            </a:r>
            <a:r>
              <a:rPr lang="en-US" sz="2400" dirty="0"/>
              <a:t>: Most snoops fail to find a match!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4CC4-1A31-7142-A572-CECD5A6E5CA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5362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Scalable Approach: Directories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 Every memory line has associated directory information</a:t>
            </a:r>
          </a:p>
          <a:p>
            <a:pPr lvl="1"/>
            <a:r>
              <a:rPr lang="en-US" sz="2000" dirty="0"/>
              <a:t>keeps track of copies of cached lines and their states</a:t>
            </a:r>
          </a:p>
          <a:p>
            <a:pPr lvl="1"/>
            <a:r>
              <a:rPr lang="en-US" sz="2000" dirty="0"/>
              <a:t>on a miss, find directory entry, look it up, and communicate only with the nodes that have copies if necessary</a:t>
            </a:r>
          </a:p>
          <a:p>
            <a:pPr lvl="1"/>
            <a:r>
              <a:rPr lang="en-US" sz="2000" dirty="0"/>
              <a:t>in scalable networks, communication with directory and copies is through network transactions</a:t>
            </a:r>
          </a:p>
          <a:p>
            <a:r>
              <a:rPr lang="en-US" sz="2800" dirty="0"/>
              <a:t>Many alternatives for organizing directory information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9D2-18E4-6043-9442-8B5087576A8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6299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Directory Cache Protocol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5715000"/>
            <a:ext cx="84582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grpSp>
        <p:nvGrpSpPr>
          <p:cNvPr id="43015" name="Group 85"/>
          <p:cNvGrpSpPr>
            <a:grpSpLocks/>
          </p:cNvGrpSpPr>
          <p:nvPr/>
        </p:nvGrpSpPr>
        <p:grpSpPr bwMode="auto">
          <a:xfrm>
            <a:off x="5334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269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95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70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88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272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81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73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74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228600" y="3276600"/>
            <a:ext cx="64770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  <p:grpSp>
        <p:nvGrpSpPr>
          <p:cNvPr id="43017" name="Group 65"/>
          <p:cNvGrpSpPr>
            <a:grpSpLocks/>
          </p:cNvGrpSpPr>
          <p:nvPr/>
        </p:nvGrpSpPr>
        <p:grpSpPr bwMode="auto">
          <a:xfrm>
            <a:off x="228600" y="3733800"/>
            <a:ext cx="1371600" cy="1828800"/>
            <a:chOff x="1680" y="2496"/>
            <a:chExt cx="864" cy="1152"/>
          </a:xfrm>
        </p:grpSpPr>
        <p:grpSp>
          <p:nvGrpSpPr>
            <p:cNvPr id="43250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61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51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54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8" name="Group 66"/>
          <p:cNvGrpSpPr>
            <a:grpSpLocks/>
          </p:cNvGrpSpPr>
          <p:nvPr/>
        </p:nvGrpSpPr>
        <p:grpSpPr bwMode="auto">
          <a:xfrm>
            <a:off x="5257800" y="3733800"/>
            <a:ext cx="1371600" cy="1828800"/>
            <a:chOff x="1680" y="2496"/>
            <a:chExt cx="864" cy="1152"/>
          </a:xfrm>
        </p:grpSpPr>
        <p:grpSp>
          <p:nvGrpSpPr>
            <p:cNvPr id="43232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43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33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3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9" name="Group 86"/>
          <p:cNvGrpSpPr>
            <a:grpSpLocks/>
          </p:cNvGrpSpPr>
          <p:nvPr/>
        </p:nvGrpSpPr>
        <p:grpSpPr bwMode="auto">
          <a:xfrm>
            <a:off x="15240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99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25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00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18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202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11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03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04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0" name="Group 121"/>
          <p:cNvGrpSpPr>
            <a:grpSpLocks/>
          </p:cNvGrpSpPr>
          <p:nvPr/>
        </p:nvGrpSpPr>
        <p:grpSpPr bwMode="auto">
          <a:xfrm>
            <a:off x="25146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65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91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66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84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68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77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69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70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1" name="Group 156"/>
          <p:cNvGrpSpPr>
            <a:grpSpLocks/>
          </p:cNvGrpSpPr>
          <p:nvPr/>
        </p:nvGrpSpPr>
        <p:grpSpPr bwMode="auto">
          <a:xfrm>
            <a:off x="35052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31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57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3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50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3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43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35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36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2" name="Group 191"/>
          <p:cNvGrpSpPr>
            <a:grpSpLocks/>
          </p:cNvGrpSpPr>
          <p:nvPr/>
        </p:nvGrpSpPr>
        <p:grpSpPr bwMode="auto">
          <a:xfrm>
            <a:off x="44958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9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23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98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16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00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09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01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2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3" name="Group 226"/>
          <p:cNvGrpSpPr>
            <a:grpSpLocks/>
          </p:cNvGrpSpPr>
          <p:nvPr/>
        </p:nvGrpSpPr>
        <p:grpSpPr bwMode="auto">
          <a:xfrm>
            <a:off x="54864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63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8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64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2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066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7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67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8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4" name="Group 262"/>
          <p:cNvGrpSpPr>
            <a:grpSpLocks/>
          </p:cNvGrpSpPr>
          <p:nvPr/>
        </p:nvGrpSpPr>
        <p:grpSpPr bwMode="auto">
          <a:xfrm>
            <a:off x="1905000" y="3733800"/>
            <a:ext cx="1371600" cy="1828800"/>
            <a:chOff x="1680" y="2496"/>
            <a:chExt cx="864" cy="1152"/>
          </a:xfrm>
        </p:grpSpPr>
        <p:grpSp>
          <p:nvGrpSpPr>
            <p:cNvPr id="43044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55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45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48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25" name="Group 281"/>
          <p:cNvGrpSpPr>
            <a:grpSpLocks/>
          </p:cNvGrpSpPr>
          <p:nvPr/>
        </p:nvGrpSpPr>
        <p:grpSpPr bwMode="auto">
          <a:xfrm>
            <a:off x="3581400" y="3733800"/>
            <a:ext cx="1371600" cy="1828800"/>
            <a:chOff x="1680" y="2496"/>
            <a:chExt cx="864" cy="1152"/>
          </a:xfrm>
        </p:grpSpPr>
        <p:grpSp>
          <p:nvGrpSpPr>
            <p:cNvPr id="43026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37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7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30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019800" y="1219200"/>
            <a:ext cx="2971800" cy="1068388"/>
            <a:chOff x="6019800" y="1219200"/>
            <a:chExt cx="2971800" cy="1068388"/>
          </a:xfrm>
        </p:grpSpPr>
        <p:sp>
          <p:nvSpPr>
            <p:cNvPr id="293" name="Rectangle 244"/>
            <p:cNvSpPr>
              <a:spLocks noChangeArrowheads="1"/>
            </p:cNvSpPr>
            <p:nvPr/>
          </p:nvSpPr>
          <p:spPr bwMode="auto">
            <a:xfrm>
              <a:off x="7620000" y="1905000"/>
              <a:ext cx="1295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Data</a:t>
              </a:r>
            </a:p>
          </p:txBody>
        </p:sp>
        <p:sp>
          <p:nvSpPr>
            <p:cNvPr id="294" name="Rectangle 244"/>
            <p:cNvSpPr>
              <a:spLocks noChangeArrowheads="1"/>
            </p:cNvSpPr>
            <p:nvPr/>
          </p:nvSpPr>
          <p:spPr bwMode="auto">
            <a:xfrm>
              <a:off x="7086600" y="1905000"/>
              <a:ext cx="533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Tag</a:t>
              </a:r>
            </a:p>
          </p:txBody>
        </p:sp>
        <p:sp>
          <p:nvSpPr>
            <p:cNvPr id="295" name="Rectangle 244"/>
            <p:cNvSpPr>
              <a:spLocks noChangeArrowheads="1"/>
            </p:cNvSpPr>
            <p:nvPr/>
          </p:nvSpPr>
          <p:spPr bwMode="auto">
            <a:xfrm>
              <a:off x="6477000" y="19050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Stat.</a:t>
              </a:r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rot="10800000" flipV="1">
              <a:off x="6019800" y="1905000"/>
              <a:ext cx="457200" cy="381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/>
            <p:nvPr/>
          </p:nvCxnSpPr>
          <p:spPr bwMode="auto">
            <a:xfrm rot="10800000" flipV="1">
              <a:off x="6248400" y="2133600"/>
              <a:ext cx="2667000" cy="152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>
              <a:off x="6019800" y="22860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4" name="TextBox 313"/>
            <p:cNvSpPr txBox="1"/>
            <p:nvPr/>
          </p:nvSpPr>
          <p:spPr>
            <a:xfrm>
              <a:off x="6629400" y="1219200"/>
              <a:ext cx="2362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Each line in cache has state field plus tag</a:t>
              </a: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248400" y="2895600"/>
            <a:ext cx="2895600" cy="2135188"/>
            <a:chOff x="6248400" y="2895600"/>
            <a:chExt cx="2895600" cy="2135188"/>
          </a:xfrm>
        </p:grpSpPr>
        <p:sp>
          <p:nvSpPr>
            <p:cNvPr id="301" name="Rectangle 244"/>
            <p:cNvSpPr>
              <a:spLocks noChangeArrowheads="1"/>
            </p:cNvSpPr>
            <p:nvPr/>
          </p:nvSpPr>
          <p:spPr bwMode="auto">
            <a:xfrm>
              <a:off x="7848600" y="3962400"/>
              <a:ext cx="11430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Data</a:t>
              </a:r>
            </a:p>
          </p:txBody>
        </p:sp>
        <p:sp>
          <p:nvSpPr>
            <p:cNvPr id="303" name="Rectangle 244"/>
            <p:cNvSpPr>
              <a:spLocks noChangeArrowheads="1"/>
            </p:cNvSpPr>
            <p:nvPr/>
          </p:nvSpPr>
          <p:spPr bwMode="auto">
            <a:xfrm>
              <a:off x="6400800" y="39624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Stat.</a:t>
              </a:r>
            </a:p>
          </p:txBody>
        </p:sp>
        <p:sp>
          <p:nvSpPr>
            <p:cNvPr id="304" name="Rectangle 244"/>
            <p:cNvSpPr>
              <a:spLocks noChangeArrowheads="1"/>
            </p:cNvSpPr>
            <p:nvPr/>
          </p:nvSpPr>
          <p:spPr bwMode="auto">
            <a:xfrm>
              <a:off x="7010400" y="3962400"/>
              <a:ext cx="8382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Directry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305" name="Straight Connector 304"/>
            <p:cNvCxnSpPr/>
            <p:nvPr/>
          </p:nvCxnSpPr>
          <p:spPr bwMode="auto">
            <a:xfrm rot="10800000" flipV="1">
              <a:off x="6477000" y="4191000"/>
              <a:ext cx="251460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7" name="Straight Connector 306"/>
            <p:cNvCxnSpPr>
              <a:stCxn id="303" idx="1"/>
            </p:cNvCxnSpPr>
            <p:nvPr/>
          </p:nvCxnSpPr>
          <p:spPr bwMode="auto">
            <a:xfrm rot="10800000" flipV="1">
              <a:off x="6248400" y="4076700"/>
              <a:ext cx="152400" cy="9525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3" name="Straight Connector 312"/>
            <p:cNvCxnSpPr/>
            <p:nvPr/>
          </p:nvCxnSpPr>
          <p:spPr bwMode="auto">
            <a:xfrm>
              <a:off x="6248400" y="50292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5" name="TextBox 314"/>
            <p:cNvSpPr txBox="1"/>
            <p:nvPr/>
          </p:nvSpPr>
          <p:spPr>
            <a:xfrm>
              <a:off x="6858000" y="289560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Each line in memory has state field plus bit vector directory with one bit per processor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66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States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054600"/>
          </a:xfrm>
        </p:spPr>
        <p:txBody>
          <a:bodyPr/>
          <a:lstStyle/>
          <a:p>
            <a:r>
              <a:rPr lang="en-US" sz="3200" dirty="0"/>
              <a:t>For each cache line, there are 4 possible states:</a:t>
            </a:r>
          </a:p>
          <a:p>
            <a:pPr lvl="1"/>
            <a:r>
              <a:rPr lang="en-US" sz="2400" b="1" dirty="0"/>
              <a:t>C-invalid</a:t>
            </a:r>
            <a:r>
              <a:rPr lang="en-US" sz="2400" dirty="0"/>
              <a:t> (= Nothing): The accessed data is not resident in the cache.</a:t>
            </a:r>
          </a:p>
          <a:p>
            <a:pPr lvl="1"/>
            <a:r>
              <a:rPr lang="en-US" sz="2400" b="1" dirty="0"/>
              <a:t>C-shared</a:t>
            </a:r>
            <a:r>
              <a:rPr lang="en-US" sz="2400" dirty="0"/>
              <a:t> (= </a:t>
            </a:r>
            <a:r>
              <a:rPr lang="en-US" sz="2400" dirty="0" err="1"/>
              <a:t>Sh</a:t>
            </a:r>
            <a:r>
              <a:rPr lang="en-US" sz="2400" dirty="0"/>
              <a:t>): The accessed data is resident in the cache, and possibly also cached at other sites. The data in memory is valid.</a:t>
            </a:r>
          </a:p>
          <a:p>
            <a:pPr lvl="1"/>
            <a:r>
              <a:rPr lang="en-US" sz="2400" b="1" dirty="0"/>
              <a:t>C-modified</a:t>
            </a:r>
            <a:r>
              <a:rPr lang="en-US" sz="2400" dirty="0"/>
              <a:t> (= Ex): The accessed data is exclusively resident in this cache, and has been modified. Memory does not have the most up-to-date data.</a:t>
            </a:r>
          </a:p>
          <a:p>
            <a:pPr lvl="1"/>
            <a:r>
              <a:rPr lang="en-US" sz="2400" b="1" dirty="0"/>
              <a:t>C-transient</a:t>
            </a:r>
            <a:r>
              <a:rPr lang="en-US" sz="2400" dirty="0"/>
              <a:t> (= Pending): The accessed data is in a transient state (for example, the site has just issued a protocol request, but has not received the corresponding protocol reply).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95B7-3FDC-C04E-99C2-2D55905C8D4F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directory states</a:t>
            </a:r>
          </a:p>
        </p:txBody>
      </p:sp>
      <p:sp>
        <p:nvSpPr>
          <p:cNvPr id="47110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054600"/>
          </a:xfrm>
        </p:spPr>
        <p:txBody>
          <a:bodyPr/>
          <a:lstStyle/>
          <a:p>
            <a:r>
              <a:rPr lang="en-US" sz="3200" dirty="0"/>
              <a:t>For each memory line, there are 4 possible states:</a:t>
            </a:r>
          </a:p>
          <a:p>
            <a:pPr lvl="1"/>
            <a:r>
              <a:rPr lang="en-US" sz="2400" b="1" dirty="0"/>
              <a:t>R(</a:t>
            </a:r>
            <a:r>
              <a:rPr lang="en-US" sz="2400" b="1" dirty="0" err="1"/>
              <a:t>dir</a:t>
            </a:r>
            <a:r>
              <a:rPr lang="en-US" sz="2400" b="1" dirty="0"/>
              <a:t>):</a:t>
            </a:r>
            <a:r>
              <a:rPr lang="en-US" sz="2400" dirty="0"/>
              <a:t> The memory line is shared by the sites specified in </a:t>
            </a:r>
            <a:r>
              <a:rPr lang="en-US" sz="2400" dirty="0" err="1"/>
              <a:t>dir</a:t>
            </a:r>
            <a:r>
              <a:rPr lang="en-US" sz="2400" dirty="0"/>
              <a:t> (</a:t>
            </a:r>
            <a:r>
              <a:rPr lang="en-US" sz="2400" dirty="0" err="1"/>
              <a:t>dir</a:t>
            </a:r>
            <a:r>
              <a:rPr lang="en-US" sz="2400" dirty="0"/>
              <a:t> is a set of sites). The data in memory is valid in this state.  If </a:t>
            </a:r>
            <a:r>
              <a:rPr lang="en-US" sz="2400" dirty="0" err="1"/>
              <a:t>dir</a:t>
            </a:r>
            <a:r>
              <a:rPr lang="en-US" sz="2400" dirty="0"/>
              <a:t> is empty (i.e., </a:t>
            </a:r>
            <a:r>
              <a:rPr lang="en-US" sz="2400" dirty="0" err="1"/>
              <a:t>dir</a:t>
            </a:r>
            <a:r>
              <a:rPr lang="en-US" sz="2400" dirty="0"/>
              <a:t> = </a:t>
            </a:r>
            <a:r>
              <a:rPr lang="en-US" sz="2400" dirty="0" err="1"/>
              <a:t>ε</a:t>
            </a:r>
            <a:r>
              <a:rPr lang="en-US" sz="2400" dirty="0"/>
              <a:t>), the memory line is not cached by any site.</a:t>
            </a:r>
          </a:p>
          <a:p>
            <a:pPr lvl="1"/>
            <a:r>
              <a:rPr lang="en-US" sz="2400" b="1" dirty="0"/>
              <a:t>W(id):</a:t>
            </a:r>
            <a:r>
              <a:rPr lang="en-US" sz="2400" dirty="0"/>
              <a:t> The memory line is exclusively cached at site id, and has been modified at that site. Memory does not have the most up-to-date data.</a:t>
            </a:r>
          </a:p>
          <a:p>
            <a:pPr lvl="1"/>
            <a:r>
              <a:rPr lang="en-US" sz="2400" b="1" dirty="0"/>
              <a:t>TR(</a:t>
            </a:r>
            <a:r>
              <a:rPr lang="en-US" sz="2400" b="1" dirty="0" err="1"/>
              <a:t>dir</a:t>
            </a:r>
            <a:r>
              <a:rPr lang="en-US" sz="2400" b="1" dirty="0"/>
              <a:t>):</a:t>
            </a:r>
            <a:r>
              <a:rPr lang="en-US" sz="2400" dirty="0"/>
              <a:t> The memory line is in a transient state waiting for the acknowledgements to the invalidation requests that the home site has issued.</a:t>
            </a:r>
          </a:p>
          <a:p>
            <a:pPr lvl="1"/>
            <a:r>
              <a:rPr lang="en-US" sz="2400" b="1" dirty="0"/>
              <a:t>TW(id):</a:t>
            </a:r>
            <a:r>
              <a:rPr lang="en-US" sz="2400" dirty="0"/>
              <a:t> The memory line is in a transient state waiting for a line exclusively cached at site id (i.e., in C-modified state) to make the memory line at the home site up-to-date.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976F-8828-0F4E-AD28-52E02458AB64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82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Read miss, to </a:t>
            </a:r>
            <a:r>
              <a:rPr lang="en-US" dirty="0" err="1">
                <a:ea typeface="ＭＳ Ｐゴシック" charset="-128"/>
                <a:cs typeface="ＭＳ Ｐゴシック" charset="-128"/>
              </a:rPr>
              <a:t>uncached</a:t>
            </a:r>
            <a:r>
              <a:rPr lang="en-US" dirty="0">
                <a:ea typeface="ＭＳ Ｐゴシック" charset="-128"/>
                <a:cs typeface="ＭＳ Ｐゴシック" charset="-128"/>
              </a:rPr>
              <a:t> or shared line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2004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9" name="Group 226"/>
          <p:cNvGrpSpPr>
            <a:grpSpLocks/>
          </p:cNvGrpSpPr>
          <p:nvPr/>
        </p:nvGrpSpPr>
        <p:grpSpPr bwMode="auto">
          <a:xfrm>
            <a:off x="3429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20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024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6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76200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Load request at head of CPU-&gt;Cache queue.</a:t>
              </a: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200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2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Load misses in cache.</a:t>
              </a: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990599" y="2667000"/>
            <a:ext cx="2362199" cy="584776"/>
            <a:chOff x="1336288" y="2209800"/>
            <a:chExt cx="2016512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3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336288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directory.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914399" y="3810000"/>
            <a:ext cx="2514600" cy="584776"/>
            <a:chOff x="1206190" y="2057400"/>
            <a:chExt cx="2146610" cy="584776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4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206190" y="2057400"/>
              <a:ext cx="208156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Message received at directory controller.</a:t>
              </a: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33400" y="5562600"/>
            <a:ext cx="3581400" cy="830997"/>
            <a:chOff x="295507" y="2133600"/>
            <a:chExt cx="3057293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5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295507" y="2133600"/>
              <a:ext cx="2862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Access state and directory for line. Line’s state is R, with zero or more sharers.</a:t>
              </a:r>
            </a:p>
          </p:txBody>
        </p:sp>
      </p:grpSp>
      <p:grpSp>
        <p:nvGrpSpPr>
          <p:cNvPr id="337" name="Group 336"/>
          <p:cNvGrpSpPr/>
          <p:nvPr/>
        </p:nvGrpSpPr>
        <p:grpSpPr>
          <a:xfrm flipH="1">
            <a:off x="4724402" y="4572000"/>
            <a:ext cx="2286000" cy="830997"/>
            <a:chOff x="1401336" y="1981200"/>
            <a:chExt cx="1951464" cy="830997"/>
          </a:xfrm>
        </p:grpSpPr>
        <p:sp>
          <p:nvSpPr>
            <p:cNvPr id="338" name="Oval 33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6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401336" y="1981200"/>
              <a:ext cx="1886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directory by setting bit for new processor sharer.</a:t>
              </a:r>
            </a:p>
          </p:txBody>
        </p:sp>
      </p:grpSp>
      <p:grpSp>
        <p:nvGrpSpPr>
          <p:cNvPr id="341" name="Group 340"/>
          <p:cNvGrpSpPr/>
          <p:nvPr/>
        </p:nvGrpSpPr>
        <p:grpSpPr>
          <a:xfrm flipH="1">
            <a:off x="4419600" y="3733800"/>
            <a:ext cx="2971800" cy="584776"/>
            <a:chOff x="815897" y="2133600"/>
            <a:chExt cx="2536903" cy="584776"/>
          </a:xfrm>
        </p:grpSpPr>
        <p:sp>
          <p:nvSpPr>
            <p:cNvPr id="342" name="Oval 34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7</a:t>
              </a: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815897" y="2133600"/>
              <a:ext cx="227670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with contents of cache line.</a:t>
              </a:r>
            </a:p>
          </p:txBody>
        </p:sp>
      </p:grpSp>
      <p:grpSp>
        <p:nvGrpSpPr>
          <p:cNvPr id="344" name="Group 343"/>
          <p:cNvGrpSpPr/>
          <p:nvPr/>
        </p:nvGrpSpPr>
        <p:grpSpPr>
          <a:xfrm flipH="1">
            <a:off x="4267201" y="2590800"/>
            <a:ext cx="2743199" cy="338554"/>
            <a:chOff x="1011044" y="2286000"/>
            <a:chExt cx="2341756" cy="338554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8</a:t>
              </a: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011044" y="2286000"/>
              <a:ext cx="221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cache.</a:t>
              </a:r>
            </a:p>
          </p:txBody>
        </p:sp>
      </p:grpSp>
      <p:grpSp>
        <p:nvGrpSpPr>
          <p:cNvPr id="347" name="Group 346"/>
          <p:cNvGrpSpPr/>
          <p:nvPr/>
        </p:nvGrpSpPr>
        <p:grpSpPr>
          <a:xfrm flipH="1">
            <a:off x="4190999" y="1676400"/>
            <a:ext cx="3429000" cy="685800"/>
            <a:chOff x="620751" y="1905000"/>
            <a:chExt cx="2927195" cy="6858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9</a:t>
              </a: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620751" y="1905000"/>
              <a:ext cx="29271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cache tag and data and return load data to CPU.</a:t>
              </a: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971800" y="32766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895600" y="37338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48768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4876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2209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2362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6670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</p:spTree>
    <p:extLst>
      <p:ext uri="{BB962C8B-B14F-4D97-AF65-F5344CB8AC3E}">
        <p14:creationId xmlns:p14="http://schemas.microsoft.com/office/powerpoint/2010/main" val="31988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Write miss, to read shared line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438400" y="3733800"/>
            <a:ext cx="1371600" cy="1828800"/>
            <a:chOff x="1680" y="2496"/>
            <a:chExt cx="864" cy="1152"/>
          </a:xfrm>
        </p:grpSpPr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2667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5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6" name="Group 324"/>
          <p:cNvGrpSpPr/>
          <p:nvPr/>
        </p:nvGrpSpPr>
        <p:grpSpPr>
          <a:xfrm>
            <a:off x="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</a:t>
              </a: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Store request at head of CPU-&gt;Cache queue.</a:t>
              </a:r>
            </a:p>
          </p:txBody>
        </p:sp>
      </p:grpSp>
      <p:grpSp>
        <p:nvGrpSpPr>
          <p:cNvPr id="17" name="Group 325"/>
          <p:cNvGrpSpPr/>
          <p:nvPr/>
        </p:nvGrpSpPr>
        <p:grpSpPr>
          <a:xfrm>
            <a:off x="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2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Store misses in cache.</a:t>
              </a:r>
            </a:p>
          </p:txBody>
        </p:sp>
      </p:grpSp>
      <p:grpSp>
        <p:nvGrpSpPr>
          <p:cNvPr id="18" name="Group 326"/>
          <p:cNvGrpSpPr/>
          <p:nvPr/>
        </p:nvGrpSpPr>
        <p:grpSpPr>
          <a:xfrm>
            <a:off x="76200" y="2667000"/>
            <a:ext cx="2514598" cy="584776"/>
            <a:chOff x="1206191" y="2209800"/>
            <a:chExt cx="2146609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3</a:t>
              </a: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206191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directory.</a:t>
              </a:r>
            </a:p>
          </p:txBody>
        </p:sp>
      </p:grpSp>
      <p:grpSp>
        <p:nvGrpSpPr>
          <p:cNvPr id="19" name="Group 330"/>
          <p:cNvGrpSpPr/>
          <p:nvPr/>
        </p:nvGrpSpPr>
        <p:grpSpPr>
          <a:xfrm>
            <a:off x="-76200" y="3733800"/>
            <a:ext cx="2743200" cy="609600"/>
            <a:chOff x="1011044" y="1981200"/>
            <a:chExt cx="2341756" cy="609600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4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011044" y="1981200"/>
              <a:ext cx="227670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received at directory controller.</a:t>
              </a:r>
            </a:p>
          </p:txBody>
        </p:sp>
      </p:grpSp>
      <p:grpSp>
        <p:nvGrpSpPr>
          <p:cNvPr id="20" name="Group 333"/>
          <p:cNvGrpSpPr/>
          <p:nvPr/>
        </p:nvGrpSpPr>
        <p:grpSpPr>
          <a:xfrm>
            <a:off x="0" y="5562600"/>
            <a:ext cx="3352800" cy="830997"/>
            <a:chOff x="490653" y="2133600"/>
            <a:chExt cx="2862147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5</a:t>
              </a: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490653" y="2133600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Access state and directory for line. Line’s state is R, with some set of sharers.</a:t>
              </a:r>
            </a:p>
          </p:txBody>
        </p:sp>
      </p:grpSp>
      <p:grpSp>
        <p:nvGrpSpPr>
          <p:cNvPr id="21" name="Group 336"/>
          <p:cNvGrpSpPr/>
          <p:nvPr/>
        </p:nvGrpSpPr>
        <p:grpSpPr>
          <a:xfrm flipH="1">
            <a:off x="3810000" y="4495800"/>
            <a:ext cx="2514601" cy="584776"/>
            <a:chOff x="1596485" y="1219200"/>
            <a:chExt cx="2146612" cy="584776"/>
          </a:xfrm>
        </p:grpSpPr>
        <p:sp>
          <p:nvSpPr>
            <p:cNvPr id="338" name="Oval 337"/>
            <p:cNvSpPr/>
            <p:nvPr/>
          </p:nvSpPr>
          <p:spPr bwMode="auto">
            <a:xfrm>
              <a:off x="3417853" y="12192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6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596485" y="1219200"/>
              <a:ext cx="21466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one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each sharer. </a:t>
              </a:r>
            </a:p>
          </p:txBody>
        </p:sp>
      </p:grpSp>
      <p:grpSp>
        <p:nvGrpSpPr>
          <p:cNvPr id="23" name="Group 343"/>
          <p:cNvGrpSpPr/>
          <p:nvPr/>
        </p:nvGrpSpPr>
        <p:grpSpPr>
          <a:xfrm flipH="1">
            <a:off x="3505199" y="2438400"/>
            <a:ext cx="1600201" cy="685800"/>
            <a:chOff x="1986776" y="2133600"/>
            <a:chExt cx="1366026" cy="685800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11</a:t>
              </a: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</a:t>
              </a:r>
            </a:p>
          </p:txBody>
        </p:sp>
      </p:grpSp>
      <p:grpSp>
        <p:nvGrpSpPr>
          <p:cNvPr id="24" name="Group 346"/>
          <p:cNvGrpSpPr/>
          <p:nvPr/>
        </p:nvGrpSpPr>
        <p:grpSpPr>
          <a:xfrm flipH="1">
            <a:off x="3581400" y="1447800"/>
            <a:ext cx="2209801" cy="914400"/>
            <a:chOff x="1531431" y="1676400"/>
            <a:chExt cx="1886415" cy="9144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12</a:t>
              </a: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31431" y="1676400"/>
              <a:ext cx="18864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cache tag and data, then store data from CPU</a:t>
              </a: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209800" y="32766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133600" y="37338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7696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76200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1447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1600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7432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  <p:grpSp>
        <p:nvGrpSpPr>
          <p:cNvPr id="94" name="Group 226"/>
          <p:cNvGrpSpPr>
            <a:grpSpLocks/>
          </p:cNvGrpSpPr>
          <p:nvPr/>
        </p:nvGrpSpPr>
        <p:grpSpPr bwMode="auto">
          <a:xfrm>
            <a:off x="6934200" y="1066800"/>
            <a:ext cx="838200" cy="2209800"/>
            <a:chOff x="864" y="816"/>
            <a:chExt cx="528" cy="1392"/>
          </a:xfrm>
        </p:grpSpPr>
        <p:sp>
          <p:nvSpPr>
            <p:cNvPr id="95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96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22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2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8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23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4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97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5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1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16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17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98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99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0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3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4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09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10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0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7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02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03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29" name="Group 343"/>
          <p:cNvGrpSpPr/>
          <p:nvPr/>
        </p:nvGrpSpPr>
        <p:grpSpPr>
          <a:xfrm flipH="1">
            <a:off x="7696199" y="2438400"/>
            <a:ext cx="1600201" cy="685800"/>
            <a:chOff x="1986776" y="2133600"/>
            <a:chExt cx="1366026" cy="685800"/>
          </a:xfrm>
        </p:grpSpPr>
        <p:sp>
          <p:nvSpPr>
            <p:cNvPr id="130" name="Oval 129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7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InvReq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cache.</a:t>
              </a:r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5181599" y="2057400"/>
            <a:ext cx="1600201" cy="1077218"/>
            <a:chOff x="1986776" y="2057400"/>
            <a:chExt cx="1366026" cy="1077218"/>
          </a:xfrm>
        </p:grpSpPr>
        <p:sp>
          <p:nvSpPr>
            <p:cNvPr id="133" name="Oval 132"/>
            <p:cNvSpPr/>
            <p:nvPr/>
          </p:nvSpPr>
          <p:spPr bwMode="auto">
            <a:xfrm>
              <a:off x="3092607" y="2819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8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86776" y="2057400"/>
              <a:ext cx="11708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Invalidate cache line. 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to directory.</a:t>
              </a:r>
            </a:p>
          </p:txBody>
        </p:sp>
      </p:grpSp>
      <p:grpSp>
        <p:nvGrpSpPr>
          <p:cNvPr id="135" name="Group 330"/>
          <p:cNvGrpSpPr/>
          <p:nvPr/>
        </p:nvGrpSpPr>
        <p:grpSpPr>
          <a:xfrm>
            <a:off x="0" y="4419600"/>
            <a:ext cx="2362201" cy="584776"/>
            <a:chOff x="1336287" y="2209800"/>
            <a:chExt cx="2016513" cy="584776"/>
          </a:xfrm>
        </p:grpSpPr>
        <p:sp>
          <p:nvSpPr>
            <p:cNvPr id="136" name="Oval 135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9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336287" y="2209800"/>
              <a:ext cx="18864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received.  Clear down sharer bit.</a:t>
              </a:r>
            </a:p>
          </p:txBody>
        </p:sp>
      </p:grpSp>
      <p:grpSp>
        <p:nvGrpSpPr>
          <p:cNvPr id="138" name="Group 336"/>
          <p:cNvGrpSpPr/>
          <p:nvPr/>
        </p:nvGrpSpPr>
        <p:grpSpPr>
          <a:xfrm flipH="1">
            <a:off x="3581400" y="3733800"/>
            <a:ext cx="2667000" cy="584776"/>
            <a:chOff x="1401340" y="1143000"/>
            <a:chExt cx="2276708" cy="584776"/>
          </a:xfrm>
        </p:grpSpPr>
        <p:sp>
          <p:nvSpPr>
            <p:cNvPr id="139" name="Oval 138"/>
            <p:cNvSpPr/>
            <p:nvPr/>
          </p:nvSpPr>
          <p:spPr bwMode="auto">
            <a:xfrm>
              <a:off x="3417853" y="1295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10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01340" y="1143000"/>
              <a:ext cx="214661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When no more sharers, send </a:t>
              </a:r>
              <a:r>
                <a:rPr lang="en-US" dirty="0" err="1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ExRep</a:t>
              </a:r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to cache.</a:t>
              </a: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6477000" y="762000"/>
            <a:ext cx="163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Multiple sharers</a:t>
            </a:r>
          </a:p>
        </p:txBody>
      </p:sp>
      <p:grpSp>
        <p:nvGrpSpPr>
          <p:cNvPr id="142" name="Group 226"/>
          <p:cNvGrpSpPr>
            <a:grpSpLocks/>
          </p:cNvGrpSpPr>
          <p:nvPr/>
        </p:nvGrpSpPr>
        <p:grpSpPr bwMode="auto">
          <a:xfrm>
            <a:off x="6858000" y="1143000"/>
            <a:ext cx="838200" cy="2209800"/>
            <a:chOff x="864" y="816"/>
            <a:chExt cx="528" cy="1392"/>
          </a:xfrm>
        </p:grpSpPr>
        <p:sp>
          <p:nvSpPr>
            <p:cNvPr id="143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144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70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6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71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72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5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6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66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7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8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64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5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46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4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56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2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57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8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49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2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5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50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1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77" name="Group 226"/>
          <p:cNvGrpSpPr>
            <a:grpSpLocks/>
          </p:cNvGrpSpPr>
          <p:nvPr/>
        </p:nvGrpSpPr>
        <p:grpSpPr bwMode="auto">
          <a:xfrm>
            <a:off x="6781800" y="1219200"/>
            <a:ext cx="838200" cy="2209800"/>
            <a:chOff x="864" y="816"/>
            <a:chExt cx="528" cy="1392"/>
          </a:xfrm>
        </p:grpSpPr>
        <p:sp>
          <p:nvSpPr>
            <p:cNvPr id="178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179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0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8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9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10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11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206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7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8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98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1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2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3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4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99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8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91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7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92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83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84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8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88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8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0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85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35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7683500" cy="5054600"/>
          </a:xfrm>
        </p:spPr>
        <p:txBody>
          <a:bodyPr/>
          <a:lstStyle/>
          <a:p>
            <a:r>
              <a:rPr lang="en-US" sz="2800" dirty="0"/>
              <a:t>Protocol would be easy to design if only one transaction in flight across entire system</a:t>
            </a:r>
          </a:p>
          <a:p>
            <a:r>
              <a:rPr lang="en-US" sz="2800" dirty="0"/>
              <a:t>But, want greater throughput and don’t want to have to coordinate across entire system</a:t>
            </a:r>
          </a:p>
          <a:p>
            <a:r>
              <a:rPr lang="en-US" sz="2800" dirty="0"/>
              <a:t>Great complexity in managing multiple outstanding concurrent transactions to cache lines</a:t>
            </a:r>
          </a:p>
          <a:p>
            <a:pPr lvl="1"/>
            <a:r>
              <a:rPr lang="en-US" sz="2000" dirty="0"/>
              <a:t>Can have multiple requests in flight to same cache line!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E3B-FC35-674D-9478-9274E7C04CF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89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352800"/>
            <a:ext cx="8610600" cy="3429000"/>
          </a:xfrm>
        </p:spPr>
        <p:txBody>
          <a:bodyPr/>
          <a:lstStyle/>
          <a:p>
            <a:pPr>
              <a:spcBef>
                <a:spcPts val="264"/>
              </a:spcBef>
            </a:pPr>
            <a:r>
              <a:rPr lang="en-US" dirty="0"/>
              <a:t>A “bus” is a collection of shared wires</a:t>
            </a:r>
          </a:p>
          <a:p>
            <a:pPr lvl="1">
              <a:spcBef>
                <a:spcPts val="264"/>
              </a:spcBef>
            </a:pPr>
            <a:r>
              <a:rPr lang="en-US" dirty="0"/>
              <a:t>Newer “busses” use point-point links</a:t>
            </a:r>
          </a:p>
          <a:p>
            <a:pPr>
              <a:spcBef>
                <a:spcPts val="264"/>
              </a:spcBef>
            </a:pPr>
            <a:r>
              <a:rPr lang="en-US" dirty="0"/>
              <a:t>Only one “master” can initiate a transaction by driving wires at any one time</a:t>
            </a:r>
          </a:p>
          <a:p>
            <a:pPr>
              <a:spcBef>
                <a:spcPts val="264"/>
              </a:spcBef>
            </a:pPr>
            <a:r>
              <a:rPr lang="en-US" dirty="0"/>
              <a:t>Multiple “slaves” can observe and conditionally respond to the transaction on the wires</a:t>
            </a:r>
          </a:p>
          <a:p>
            <a:pPr lvl="1">
              <a:spcBef>
                <a:spcPts val="264"/>
              </a:spcBef>
            </a:pPr>
            <a:r>
              <a:rPr lang="en-US" sz="1600" dirty="0"/>
              <a:t>slaves decode address on bus to see if they should respond (memory is most common slave)</a:t>
            </a:r>
          </a:p>
          <a:p>
            <a:pPr lvl="1">
              <a:spcBef>
                <a:spcPts val="264"/>
              </a:spcBef>
            </a:pPr>
            <a:r>
              <a:rPr lang="en-US" sz="1600" dirty="0"/>
              <a:t>some masters can also act as slaves</a:t>
            </a:r>
          </a:p>
          <a:p>
            <a:pPr>
              <a:spcBef>
                <a:spcPts val="264"/>
              </a:spcBef>
            </a:pPr>
            <a:r>
              <a:rPr lang="en-US" dirty="0"/>
              <a:t>Masters arbitrate for access with requests to bus “controller”</a:t>
            </a:r>
          </a:p>
          <a:p>
            <a:pPr lvl="1">
              <a:spcBef>
                <a:spcPts val="264"/>
              </a:spcBef>
            </a:pPr>
            <a:r>
              <a:rPr lang="en-US" sz="1600" dirty="0"/>
              <a:t>Some busses only allow one master (in which case, it’s also the controller)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7200" y="914400"/>
            <a:ext cx="7620000" cy="2395954"/>
            <a:chOff x="76200" y="4191000"/>
            <a:chExt cx="7620000" cy="2395954"/>
          </a:xfrm>
        </p:grpSpPr>
        <p:sp>
          <p:nvSpPr>
            <p:cNvPr id="6" name="Rectangle 5"/>
            <p:cNvSpPr/>
            <p:nvPr/>
          </p:nvSpPr>
          <p:spPr>
            <a:xfrm>
              <a:off x="27432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Master 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Master 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Slave 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056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Slave 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4724400"/>
              <a:ext cx="10668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Bus Controller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371600" y="5715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371600" y="6096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371600" y="6477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6200" y="5486400"/>
              <a:ext cx="13296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Clock/Control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5867400"/>
              <a:ext cx="853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Address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6248400"/>
              <a:ext cx="5761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Data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V="1">
              <a:off x="57912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71628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2004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44196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46482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60960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74676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1148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8956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5052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68580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4864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19050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5" name="Freeform 34"/>
            <p:cNvSpPr/>
            <p:nvPr/>
          </p:nvSpPr>
          <p:spPr>
            <a:xfrm>
              <a:off x="2201269" y="4447979"/>
              <a:ext cx="1142366" cy="302491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83578 w 790127"/>
                <a:gd name="connsiteY0" fmla="*/ 174094 h 184738"/>
                <a:gd name="connsiteX1" fmla="*/ 790127 w 790127"/>
                <a:gd name="connsiteY1" fmla="*/ 7640 h 184738"/>
                <a:gd name="connsiteX2" fmla="*/ 10742 w 790127"/>
                <a:gd name="connsiteY2" fmla="*/ 0 h 184738"/>
                <a:gd name="connsiteX3" fmla="*/ 0 w 790127"/>
                <a:gd name="connsiteY3" fmla="*/ 184738 h 184738"/>
                <a:gd name="connsiteX0" fmla="*/ 772836 w 779385"/>
                <a:gd name="connsiteY0" fmla="*/ 174094 h 184738"/>
                <a:gd name="connsiteX1" fmla="*/ 779385 w 779385"/>
                <a:gd name="connsiteY1" fmla="*/ 7640 h 184738"/>
                <a:gd name="connsiteX2" fmla="*/ 0 w 779385"/>
                <a:gd name="connsiteY2" fmla="*/ 0 h 184738"/>
                <a:gd name="connsiteX3" fmla="*/ 18522 w 779385"/>
                <a:gd name="connsiteY3" fmla="*/ 184738 h 184738"/>
                <a:gd name="connsiteX0" fmla="*/ 778700 w 785249"/>
                <a:gd name="connsiteY0" fmla="*/ 174094 h 193016"/>
                <a:gd name="connsiteX1" fmla="*/ 785249 w 785249"/>
                <a:gd name="connsiteY1" fmla="*/ 7640 h 193016"/>
                <a:gd name="connsiteX2" fmla="*/ 5864 w 785249"/>
                <a:gd name="connsiteY2" fmla="*/ 0 h 193016"/>
                <a:gd name="connsiteX3" fmla="*/ 0 w 785249"/>
                <a:gd name="connsiteY3" fmla="*/ 193016 h 193016"/>
                <a:gd name="connsiteX0" fmla="*/ 778700 w 785249"/>
                <a:gd name="connsiteY0" fmla="*/ 166454 h 185376"/>
                <a:gd name="connsiteX1" fmla="*/ 785249 w 785249"/>
                <a:gd name="connsiteY1" fmla="*/ 0 h 185376"/>
                <a:gd name="connsiteX2" fmla="*/ 5864 w 785249"/>
                <a:gd name="connsiteY2" fmla="*/ 8915 h 185376"/>
                <a:gd name="connsiteX3" fmla="*/ 0 w 785249"/>
                <a:gd name="connsiteY3" fmla="*/ 185376 h 185376"/>
                <a:gd name="connsiteX0" fmla="*/ 778700 w 785249"/>
                <a:gd name="connsiteY0" fmla="*/ 157539 h 176461"/>
                <a:gd name="connsiteX1" fmla="*/ 785249 w 785249"/>
                <a:gd name="connsiteY1" fmla="*/ 7640 h 176461"/>
                <a:gd name="connsiteX2" fmla="*/ 5864 w 785249"/>
                <a:gd name="connsiteY2" fmla="*/ 0 h 176461"/>
                <a:gd name="connsiteX3" fmla="*/ 0 w 785249"/>
                <a:gd name="connsiteY3" fmla="*/ 176461 h 176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249" h="176461">
                  <a:moveTo>
                    <a:pt x="778700" y="157539"/>
                  </a:moveTo>
                  <a:lnTo>
                    <a:pt x="785249" y="7640"/>
                  </a:lnTo>
                  <a:lnTo>
                    <a:pt x="5864" y="0"/>
                  </a:lnTo>
                  <a:lnTo>
                    <a:pt x="0" y="176461"/>
                  </a:ln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 flipH="1">
              <a:off x="2340913" y="4550714"/>
              <a:ext cx="858522" cy="194516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92483 w 792483"/>
                <a:gd name="connsiteY0" fmla="*/ 154447 h 159905"/>
                <a:gd name="connsiteX1" fmla="*/ 779385 w 792483"/>
                <a:gd name="connsiteY1" fmla="*/ 7640 h 159905"/>
                <a:gd name="connsiteX2" fmla="*/ 0 w 792483"/>
                <a:gd name="connsiteY2" fmla="*/ 0 h 159905"/>
                <a:gd name="connsiteX3" fmla="*/ 13644 w 792483"/>
                <a:gd name="connsiteY3" fmla="*/ 159905 h 159905"/>
                <a:gd name="connsiteX0" fmla="*/ 792483 w 799034"/>
                <a:gd name="connsiteY0" fmla="*/ 173003 h 178461"/>
                <a:gd name="connsiteX1" fmla="*/ 799034 w 799034"/>
                <a:gd name="connsiteY1" fmla="*/ 0 h 178461"/>
                <a:gd name="connsiteX2" fmla="*/ 0 w 799034"/>
                <a:gd name="connsiteY2" fmla="*/ 18556 h 178461"/>
                <a:gd name="connsiteX3" fmla="*/ 13644 w 799034"/>
                <a:gd name="connsiteY3" fmla="*/ 178461 h 178461"/>
                <a:gd name="connsiteX0" fmla="*/ 779384 w 785935"/>
                <a:gd name="connsiteY0" fmla="*/ 187193 h 192651"/>
                <a:gd name="connsiteX1" fmla="*/ 785935 w 785935"/>
                <a:gd name="connsiteY1" fmla="*/ 14190 h 192651"/>
                <a:gd name="connsiteX2" fmla="*/ 0 w 785935"/>
                <a:gd name="connsiteY2" fmla="*/ 0 h 192651"/>
                <a:gd name="connsiteX3" fmla="*/ 545 w 785935"/>
                <a:gd name="connsiteY3" fmla="*/ 192651 h 192651"/>
                <a:gd name="connsiteX0" fmla="*/ 785933 w 792484"/>
                <a:gd name="connsiteY0" fmla="*/ 174095 h 179553"/>
                <a:gd name="connsiteX1" fmla="*/ 792484 w 792484"/>
                <a:gd name="connsiteY1" fmla="*/ 1092 h 179553"/>
                <a:gd name="connsiteX2" fmla="*/ 0 w 792484"/>
                <a:gd name="connsiteY2" fmla="*/ 0 h 179553"/>
                <a:gd name="connsiteX3" fmla="*/ 7094 w 792484"/>
                <a:gd name="connsiteY3" fmla="*/ 179553 h 17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4" h="179553">
                  <a:moveTo>
                    <a:pt x="785933" y="174095"/>
                  </a:moveTo>
                  <a:lnTo>
                    <a:pt x="792484" y="1092"/>
                  </a:lnTo>
                  <a:lnTo>
                    <a:pt x="0" y="0"/>
                  </a:lnTo>
                  <a:cubicBezTo>
                    <a:pt x="182" y="64217"/>
                    <a:pt x="6912" y="115336"/>
                    <a:pt x="7094" y="179553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4796" y="4191000"/>
              <a:ext cx="2895804" cy="545422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72836 w 772836"/>
                <a:gd name="connsiteY0" fmla="*/ 174094 h 174094"/>
                <a:gd name="connsiteX1" fmla="*/ 771556 w 772836"/>
                <a:gd name="connsiteY1" fmla="*/ 12647 h 174094"/>
                <a:gd name="connsiteX2" fmla="*/ 0 w 772836"/>
                <a:gd name="connsiteY2" fmla="*/ 0 h 174094"/>
                <a:gd name="connsiteX3" fmla="*/ 13644 w 772836"/>
                <a:gd name="connsiteY3" fmla="*/ 159905 h 174094"/>
                <a:gd name="connsiteX0" fmla="*/ 772892 w 772892"/>
                <a:gd name="connsiteY0" fmla="*/ 174094 h 192449"/>
                <a:gd name="connsiteX1" fmla="*/ 771612 w 772892"/>
                <a:gd name="connsiteY1" fmla="*/ 12647 h 192449"/>
                <a:gd name="connsiteX2" fmla="*/ 56 w 772892"/>
                <a:gd name="connsiteY2" fmla="*/ 0 h 192449"/>
                <a:gd name="connsiteX3" fmla="*/ 0 w 772892"/>
                <a:gd name="connsiteY3" fmla="*/ 192449 h 192449"/>
                <a:gd name="connsiteX0" fmla="*/ 772892 w 772993"/>
                <a:gd name="connsiteY0" fmla="*/ 174094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  <a:gd name="connsiteX0" fmla="*/ 770935 w 772993"/>
                <a:gd name="connsiteY0" fmla="*/ 186611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993" h="192449">
                  <a:moveTo>
                    <a:pt x="770935" y="186611"/>
                  </a:moveTo>
                  <a:cubicBezTo>
                    <a:pt x="770508" y="132795"/>
                    <a:pt x="772039" y="66463"/>
                    <a:pt x="771612" y="12647"/>
                  </a:cubicBezTo>
                  <a:cubicBezTo>
                    <a:pt x="768534" y="12007"/>
                    <a:pt x="775242" y="3856"/>
                    <a:pt x="772164" y="3216"/>
                  </a:cubicBezTo>
                  <a:lnTo>
                    <a:pt x="56" y="0"/>
                  </a:lnTo>
                  <a:cubicBezTo>
                    <a:pt x="37" y="64150"/>
                    <a:pt x="19" y="128299"/>
                    <a:pt x="0" y="192449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flipH="1">
              <a:off x="1981200" y="4267200"/>
              <a:ext cx="2667000" cy="469222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72836 w 772836"/>
                <a:gd name="connsiteY0" fmla="*/ 174094 h 174094"/>
                <a:gd name="connsiteX1" fmla="*/ 771556 w 772836"/>
                <a:gd name="connsiteY1" fmla="*/ 12647 h 174094"/>
                <a:gd name="connsiteX2" fmla="*/ 0 w 772836"/>
                <a:gd name="connsiteY2" fmla="*/ 0 h 174094"/>
                <a:gd name="connsiteX3" fmla="*/ 13644 w 772836"/>
                <a:gd name="connsiteY3" fmla="*/ 159905 h 174094"/>
                <a:gd name="connsiteX0" fmla="*/ 772892 w 772892"/>
                <a:gd name="connsiteY0" fmla="*/ 174094 h 192449"/>
                <a:gd name="connsiteX1" fmla="*/ 771612 w 772892"/>
                <a:gd name="connsiteY1" fmla="*/ 12647 h 192449"/>
                <a:gd name="connsiteX2" fmla="*/ 56 w 772892"/>
                <a:gd name="connsiteY2" fmla="*/ 0 h 192449"/>
                <a:gd name="connsiteX3" fmla="*/ 0 w 772892"/>
                <a:gd name="connsiteY3" fmla="*/ 192449 h 192449"/>
                <a:gd name="connsiteX0" fmla="*/ 772892 w 772993"/>
                <a:gd name="connsiteY0" fmla="*/ 174094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  <a:gd name="connsiteX0" fmla="*/ 770935 w 772993"/>
                <a:gd name="connsiteY0" fmla="*/ 186611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993" h="192449">
                  <a:moveTo>
                    <a:pt x="770935" y="186611"/>
                  </a:moveTo>
                  <a:cubicBezTo>
                    <a:pt x="770508" y="132795"/>
                    <a:pt x="772039" y="66463"/>
                    <a:pt x="771612" y="12647"/>
                  </a:cubicBezTo>
                  <a:cubicBezTo>
                    <a:pt x="768534" y="12007"/>
                    <a:pt x="775242" y="3856"/>
                    <a:pt x="772164" y="3216"/>
                  </a:cubicBezTo>
                  <a:lnTo>
                    <a:pt x="56" y="0"/>
                  </a:lnTo>
                  <a:cubicBezTo>
                    <a:pt x="37" y="64150"/>
                    <a:pt x="19" y="128299"/>
                    <a:pt x="0" y="192449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24400" y="4267200"/>
              <a:ext cx="8648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Request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4267200"/>
              <a:ext cx="6604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Grant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632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Shared-Memory Multiprocessor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Use snoopy mechanism to keep all processors’ view of memory coherent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58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Snoopy Cache,</a:t>
            </a:r>
            <a:r>
              <a:rPr lang="en-US" sz="3600" i="1" dirty="0"/>
              <a:t> </a:t>
            </a:r>
            <a:r>
              <a:rPr lang="en-US" sz="2800" i="1" dirty="0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Have cache watch (or snoop upon) other memory transactions, and then “do the right thing”</a:t>
            </a:r>
          </a:p>
          <a:p>
            <a:r>
              <a:rPr lang="en-US" dirty="0"/>
              <a:t>Snoopy cache tags are dual-ported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8884-EFCC-7C4C-8296-C859A3286BF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447800" y="2490788"/>
            <a:ext cx="6367463" cy="2919412"/>
            <a:chOff x="1054" y="1993"/>
            <a:chExt cx="4011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56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Proc.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598" y="2584"/>
              <a:ext cx="146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Snoopy read port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attached to Memory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50" y="3112"/>
              <a:ext cx="478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Data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308" y="2721"/>
              <a:ext cx="52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Tags and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186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Used to drive Memory Bus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R/W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82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Cache-Coherence Protocols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7924800" cy="5054600"/>
          </a:xfrm>
        </p:spPr>
        <p:txBody>
          <a:bodyPr/>
          <a:lstStyle/>
          <a:p>
            <a:r>
              <a:rPr lang="en-US" sz="3200" dirty="0"/>
              <a:t>Write miss:  </a:t>
            </a:r>
          </a:p>
          <a:p>
            <a:pPr lvl="1"/>
            <a:r>
              <a:rPr lang="en-US" sz="2400" dirty="0"/>
              <a:t>the address is invalidated in all other caches before the write is performed</a:t>
            </a:r>
          </a:p>
          <a:p>
            <a:endParaRPr lang="en-US" sz="3200" dirty="0"/>
          </a:p>
          <a:p>
            <a:r>
              <a:rPr lang="en-US" sz="3200" dirty="0"/>
              <a:t>Read miss:  </a:t>
            </a:r>
          </a:p>
          <a:p>
            <a:pPr lvl="1"/>
            <a:r>
              <a:rPr lang="en-US" sz="2400" dirty="0"/>
              <a:t>if a dirty copy is found in some cache, a write-back is performed before the memory is read  </a:t>
            </a: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87FB-5CB8-A64C-AE19-3252980805D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	</a:t>
            </a: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 eaLnBrk="1" hangingPunct="1"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122957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State-Transition Diagram</a:t>
            </a:r>
            <a:br>
              <a:rPr lang="en-US" sz="2000" dirty="0"/>
            </a:br>
            <a:r>
              <a:rPr lang="en-US" sz="2000" i="1" dirty="0"/>
              <a:t>The MSI protocol</a:t>
            </a:r>
            <a:endParaRPr lang="en-US" dirty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12891D1-3774-A449-A842-0068DC89C93C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M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Modified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Shared</a:t>
              </a:r>
              <a:r>
                <a:rPr lang="en-US" sz="2000">
                  <a:solidFill>
                    <a:srgbClr val="244A58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I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cache line has state bits</a:t>
              </a: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state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Write miss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(P1 gets line from memory)</a:t>
              </a:r>
            </a:p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intent to write (P</a:t>
              </a:r>
              <a:r>
                <a:rPr lang="en-US" sz="1800" baseline="-250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writes back)</a:t>
              </a: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Read miss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(P1 gets line from memory)</a:t>
              </a: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intent 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Read by any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reads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Cache state in processor P</a:t>
            </a:r>
            <a:r>
              <a:rPr lang="en-US" sz="2000" baseline="-25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1</a:t>
            </a:r>
            <a:endParaRPr lang="en-US" sz="20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 reads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</a:t>
              </a:r>
              <a:r>
                <a:rPr lang="en-US" sz="1800" baseline="-250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writes back)</a:t>
              </a: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Two-Processor Example</a:t>
            </a:r>
            <a:br>
              <a:rPr lang="en-US" dirty="0"/>
            </a:br>
            <a:r>
              <a:rPr lang="en-US" dirty="0"/>
              <a:t>(Reading and writing the same cache line)</a:t>
            </a:r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9EFC-93FE-DB4D-857C-A272C740945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52074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884908" cy="76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046455" y="2185022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94284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reads,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2996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52074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884908" cy="76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033755" y="495521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94284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reads,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2996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</p:spTree>
    <p:extLst>
      <p:ext uri="{BB962C8B-B14F-4D97-AF65-F5344CB8AC3E}">
        <p14:creationId xmlns:p14="http://schemas.microsoft.com/office/powerpoint/2010/main" val="11099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648200"/>
            <a:ext cx="7683500" cy="1549400"/>
          </a:xfrm>
        </p:spPr>
        <p:txBody>
          <a:bodyPr/>
          <a:lstStyle/>
          <a:p>
            <a:r>
              <a:rPr lang="en-US" dirty="0"/>
              <a:t>If a line is in the </a:t>
            </a:r>
            <a:r>
              <a:rPr lang="en-US" dirty="0">
                <a:solidFill>
                  <a:srgbClr val="56127A"/>
                </a:solidFill>
              </a:rPr>
              <a:t>M</a:t>
            </a:r>
            <a:r>
              <a:rPr lang="en-US" dirty="0"/>
              <a:t> state then no other cache can have a copy of the line!</a:t>
            </a:r>
          </a:p>
          <a:p>
            <a:r>
              <a:rPr lang="en-US" dirty="0"/>
              <a:t> Memory stays coherent, multiple differing copies cannot exist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830192E-9F7C-9F40-9174-01876195A01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066800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Read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Read by any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reads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 reads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3203740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</TotalTime>
  <Pages>12</Pages>
  <Words>2429</Words>
  <Application>Microsoft Macintosh PowerPoint</Application>
  <PresentationFormat>Letter Paper (8.5x11 in)</PresentationFormat>
  <Paragraphs>504</Paragraphs>
  <Slides>29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</vt:lpstr>
      <vt:lpstr>Times New Roman</vt:lpstr>
      <vt:lpstr>Verdana</vt:lpstr>
      <vt:lpstr>Wingdings</vt:lpstr>
      <vt:lpstr>1_CS252-template</vt:lpstr>
      <vt:lpstr>2_CS252-template</vt:lpstr>
      <vt:lpstr>Worksheet</vt:lpstr>
      <vt:lpstr>CS 152 Computer Architecture and Engineering CS252 Graduate Computer Architecture   Lecture 18 Cache Coherence</vt:lpstr>
      <vt:lpstr>Last Time in Lecture 17</vt:lpstr>
      <vt:lpstr>Bus Management</vt:lpstr>
      <vt:lpstr>Shared-Memory Multiprocessor</vt:lpstr>
      <vt:lpstr>Snoopy Cache, Goodman 1983</vt:lpstr>
      <vt:lpstr>Snoopy Cache-Coherence Protocols</vt:lpstr>
      <vt:lpstr>Cache State-Transition Diagram The MSI protocol</vt:lpstr>
      <vt:lpstr>Two-Processor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Performance of Symmetric Multiprocessors (SMPs)</vt:lpstr>
      <vt:lpstr>Coherency Misses</vt:lpstr>
      <vt:lpstr>Example: True v. False Sharing v. Hit?</vt:lpstr>
      <vt:lpstr>MP Performance 4-Processor Commercial Workload: OLTP, Decision Support (Database), Search Engine</vt:lpstr>
      <vt:lpstr>MP Performance 2MiB Cache Commercial Workload: OLTP, Decision Support (Database), Search Engine</vt:lpstr>
      <vt:lpstr>CS152 Administrivia</vt:lpstr>
      <vt:lpstr>CS252 Administrivia</vt:lpstr>
      <vt:lpstr>Scaling Snoopy/Broadcast Coherence</vt:lpstr>
      <vt:lpstr>Scalable Approach: Directories</vt:lpstr>
      <vt:lpstr>Directory Cache Protocol</vt:lpstr>
      <vt:lpstr>Cache States</vt:lpstr>
      <vt:lpstr>Home directory states</vt:lpstr>
      <vt:lpstr>Read miss, to uncached or shared line</vt:lpstr>
      <vt:lpstr>Write miss, to read shared line</vt:lpstr>
      <vt:lpstr>Concurrency Management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873</cp:revision>
  <cp:lastPrinted>2013-01-24T23:37:40Z</cp:lastPrinted>
  <dcterms:created xsi:type="dcterms:W3CDTF">2012-01-24T20:37:12Z</dcterms:created>
  <dcterms:modified xsi:type="dcterms:W3CDTF">2020-04-07T04:46:33Z</dcterms:modified>
  <cp:category/>
</cp:coreProperties>
</file>