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7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20" r:id="rId4"/>
    <p:sldMasterId id="2147483740" r:id="rId5"/>
    <p:sldMasterId id="2147483749" r:id="rId6"/>
    <p:sldMasterId id="2147483801" r:id="rId7"/>
    <p:sldMasterId id="2147483820" r:id="rId8"/>
  </p:sldMasterIdLst>
  <p:notesMasterIdLst>
    <p:notesMasterId r:id="rId43"/>
  </p:notesMasterIdLst>
  <p:handoutMasterIdLst>
    <p:handoutMasterId r:id="rId44"/>
  </p:handoutMasterIdLst>
  <p:sldIdLst>
    <p:sldId id="322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  <p:sldId id="696" r:id="rId28"/>
    <p:sldId id="710" r:id="rId29"/>
    <p:sldId id="711" r:id="rId30"/>
    <p:sldId id="697" r:id="rId31"/>
    <p:sldId id="698" r:id="rId32"/>
    <p:sldId id="699" r:id="rId33"/>
    <p:sldId id="700" r:id="rId34"/>
    <p:sldId id="701" r:id="rId35"/>
    <p:sldId id="702" r:id="rId36"/>
    <p:sldId id="703" r:id="rId37"/>
    <p:sldId id="704" r:id="rId38"/>
    <p:sldId id="705" r:id="rId39"/>
    <p:sldId id="708" r:id="rId40"/>
    <p:sldId id="709" r:id="rId41"/>
    <p:sldId id="707" r:id="rId4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 autoAdjust="0"/>
    <p:restoredTop sz="87959" autoAdjust="0"/>
  </p:normalViewPr>
  <p:slideViewPr>
    <p:cSldViewPr>
      <p:cViewPr varScale="1">
        <p:scale>
          <a:sx n="107" d="100"/>
          <a:sy n="107" d="100"/>
        </p:scale>
        <p:origin x="2232" y="1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viewProps" Target="view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DA7F65-C480-6045-BAA2-8852E0C74057}" type="slidenum">
              <a:rPr kumimoji="0" lang="en-US" sz="1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8636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5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027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5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8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79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340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901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976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9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932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406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648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510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369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261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2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9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547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42631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15 </a:t>
            </a:r>
            <a:r>
              <a:rPr lang="mr-IN" dirty="0"/>
              <a:t>–</a:t>
            </a:r>
            <a:r>
              <a:rPr lang="en-US" dirty="0"/>
              <a:t> Vectors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Execution</a:t>
            </a:r>
            <a:endParaRPr lang="en-US" altLang="ko-KR" dirty="0"/>
          </a:p>
        </p:txBody>
      </p:sp>
      <p:sp>
        <p:nvSpPr>
          <p:cNvPr id="1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3D0-6147-9444-A26C-FD99F1020E6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3891"/>
            <a:ext cx="226249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vadd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vc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vb</a:t>
            </a:r>
            <a:endParaRPr lang="en-US" altLang="ko-KR" sz="1800" b="1" dirty="0">
              <a:solidFill>
                <a:prstClr val="black"/>
              </a:solidFill>
              <a:latin typeface="Courier New"/>
              <a:ea typeface="굴림" charset="-127"/>
              <a:cs typeface="Courier New"/>
            </a:endParaRP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32351"/>
            <a:chOff x="480" y="816"/>
            <a:chExt cx="1727" cy="304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72" y="1871"/>
              <a:ext cx="767" cy="1989"/>
              <a:chOff x="829" y="1391"/>
              <a:chExt cx="767" cy="1989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73" y="268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73" y="244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29" y="1967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65" y="1967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29" y="1775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65" y="1775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29" y="1583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65" y="1583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29" y="1391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65" y="1391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859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206750" y="1408113"/>
            <a:ext cx="5280025" cy="4832351"/>
            <a:chOff x="2063" y="816"/>
            <a:chExt cx="3326" cy="304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63" y="1871"/>
              <a:ext cx="830" cy="1989"/>
              <a:chOff x="828" y="1391"/>
              <a:chExt cx="830" cy="1989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927" y="1871"/>
              <a:ext cx="830" cy="1989"/>
              <a:chOff x="828" y="1391"/>
              <a:chExt cx="830" cy="1989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743" y="1871"/>
              <a:ext cx="830" cy="1989"/>
              <a:chOff x="828" y="1391"/>
              <a:chExt cx="830" cy="1989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59" y="1871"/>
              <a:ext cx="830" cy="1989"/>
              <a:chOff x="828" y="1391"/>
              <a:chExt cx="830" cy="1989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860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Execution using four pipelined functional units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79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Interleaved Vector Memory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4600"/>
          </a:xfrm>
        </p:spPr>
        <p:txBody>
          <a:bodyPr/>
          <a:lstStyle/>
          <a:p>
            <a:r>
              <a:rPr lang="en-US" altLang="ko-KR" sz="2400" dirty="0"/>
              <a:t>Bank busy time: Time before bank ready to accept next request</a:t>
            </a:r>
          </a:p>
          <a:p>
            <a:r>
              <a:rPr lang="en-US" altLang="ko-KR" sz="2400" dirty="0"/>
              <a:t>Cray-1, 16 banks, 4 cycle bank busy time, 12 cycle latency</a:t>
            </a:r>
          </a:p>
          <a:p>
            <a:endParaRPr lang="en-US" sz="2400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E858-8F61-0E47-B2FD-4481229F233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286000"/>
            <a:ext cx="8610600" cy="4119563"/>
            <a:chOff x="240" y="1629"/>
            <a:chExt cx="5424" cy="2595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3"/>
              <a:ext cx="2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608" y="1629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29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872" y="1773"/>
              <a:ext cx="12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16" y="3933"/>
              <a:ext cx="163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744" y="2109"/>
              <a:ext cx="768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Address Generator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6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Unit Structure</a:t>
            </a:r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10EA-6D4A-A742-9274-8F7B7E891E8C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733800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17476" y="1090612"/>
            <a:ext cx="3082926" cy="4467226"/>
            <a:chOff x="74" y="816"/>
            <a:chExt cx="1942" cy="281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74" y="3339"/>
              <a:ext cx="53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srgbClr val="3366FF"/>
                  </a:solidFill>
                  <a:latin typeface="Calibri"/>
                  <a:ea typeface="굴림" charset="-127"/>
                  <a:cs typeface="Calibri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752474"/>
            <a:ext cx="7391400" cy="1862136"/>
            <a:chOff x="960" y="603"/>
            <a:chExt cx="4656" cy="117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801"/>
              <a:ext cx="144" cy="11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655" y="603"/>
              <a:ext cx="13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srgbClr val="FF0000"/>
                  </a:solidFill>
                  <a:latin typeface="Calibri"/>
                  <a:ea typeface="굴림" charset="-127"/>
                  <a:cs typeface="Calibri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23586" y="2362200"/>
            <a:ext cx="139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3, 7, 11, …</a:t>
            </a:r>
          </a:p>
        </p:txBody>
      </p:sp>
    </p:spTree>
    <p:extLst>
      <p:ext uri="{BB962C8B-B14F-4D97-AF65-F5344CB8AC3E}">
        <p14:creationId xmlns:p14="http://schemas.microsoft.com/office/powerpoint/2010/main" val="34870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736600"/>
          </a:xfrm>
        </p:spPr>
        <p:txBody>
          <a:bodyPr/>
          <a:lstStyle/>
          <a:p>
            <a:r>
              <a:rPr lang="en-US" altLang="ko-KR" dirty="0"/>
              <a:t>T0 Vector Microprocessor (UCB/ICSI, 1995)</a:t>
            </a: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E473-6773-F142-B877-69B8BF932C5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7984630" y="2831635"/>
            <a:ext cx="966192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798763"/>
            <a:ext cx="7142163" cy="2078038"/>
            <a:chOff x="192" y="1763"/>
            <a:chExt cx="4499" cy="1309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763"/>
              <a:ext cx="1536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8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Can overlap execution of multiple vector instructions</a:t>
            </a:r>
          </a:p>
          <a:p>
            <a:pPr lvl="1"/>
            <a:r>
              <a:rPr lang="en-US" altLang="ko-KR" sz="2000"/>
              <a:t>example machine has 32 elements per vector register and 8 lanes</a:t>
            </a:r>
            <a:endParaRPr lang="en-US" altLang="ko-KR" sz="2000" dirty="0"/>
          </a:p>
        </p:txBody>
      </p:sp>
      <p:sp>
        <p:nvSpPr>
          <p:cNvPr id="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495-1865-8748-B438-24C7DB825D6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i="1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 i="1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262462" y="5927875"/>
            <a:ext cx="871750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Complete 24 operations/cycle while issuing 1 short instruction/cycle</a:t>
            </a:r>
          </a:p>
        </p:txBody>
      </p:sp>
    </p:spTree>
    <p:extLst>
      <p:ext uri="{BB962C8B-B14F-4D97-AF65-F5344CB8AC3E}">
        <p14:creationId xmlns:p14="http://schemas.microsoft.com/office/powerpoint/2010/main" val="11009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Chaining</a:t>
            </a:r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C8C8-BF4D-A147-A1DB-B9A4EB2A3255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990600"/>
            <a:ext cx="8153400" cy="762389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32"/>
              <a:ext cx="714" cy="4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68" y="3120"/>
                <a:ext cx="471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dirty="0" err="1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Mult</a:t>
                </a:r>
                <a:r>
                  <a:rPr lang="en-US" altLang="ko-KR" sz="20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494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20"/>
                <a:ext cx="3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42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  <a:endPara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2400" y="1981200"/>
            <a:ext cx="3201367" cy="1384995"/>
            <a:chOff x="381000" y="2362200"/>
            <a:chExt cx="3201367" cy="1384995"/>
          </a:xfrm>
        </p:grpSpPr>
        <p:sp>
          <p:nvSpPr>
            <p:cNvPr id="1346620" name="Text Box 60"/>
            <p:cNvSpPr txBox="1">
              <a:spLocks noChangeArrowheads="1"/>
            </p:cNvSpPr>
            <p:nvPr/>
          </p:nvSpPr>
          <p:spPr bwMode="auto">
            <a:xfrm>
              <a:off x="381000" y="2362200"/>
              <a:ext cx="3201367" cy="138499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v1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vmul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v3,v1,v2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vadd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v5, v3,v4</a:t>
              </a:r>
            </a:p>
          </p:txBody>
        </p:sp>
        <p:sp>
          <p:nvSpPr>
            <p:cNvPr id="1346621" name="Line 61"/>
            <p:cNvSpPr>
              <a:spLocks noChangeShapeType="1"/>
            </p:cNvSpPr>
            <p:nvPr/>
          </p:nvSpPr>
          <p:spPr bwMode="auto">
            <a:xfrm>
              <a:off x="1981200" y="2667000"/>
              <a:ext cx="4572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22" name="Line 62"/>
            <p:cNvSpPr>
              <a:spLocks noChangeShapeType="1"/>
            </p:cNvSpPr>
            <p:nvPr/>
          </p:nvSpPr>
          <p:spPr bwMode="auto">
            <a:xfrm>
              <a:off x="1905000" y="3276600"/>
              <a:ext cx="4572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81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Chaining Advantage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B95-B1C9-C44E-942E-10E765C6C4B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879850"/>
            <a:ext cx="8534400" cy="2235200"/>
            <a:chOff x="192" y="2444"/>
            <a:chExt cx="5376" cy="1408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44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289051"/>
            <a:ext cx="8534400" cy="2173289"/>
            <a:chOff x="192" y="812"/>
            <a:chExt cx="5376" cy="1369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41"/>
              <a:chOff x="624" y="1440"/>
              <a:chExt cx="4608" cy="741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 err="1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Mul</a:t>
                  </a:r>
                  <a:endParaRPr lang="en-US" altLang="ko-KR" sz="28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endParaRP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058" y="1851"/>
                <a:ext cx="862" cy="330"/>
                <a:chOff x="1058" y="1851"/>
                <a:chExt cx="862" cy="330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058" y="1851"/>
                  <a:ext cx="572" cy="330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>
                      <a:solidFill>
                        <a:prstClr val="black"/>
                      </a:solidFill>
                      <a:latin typeface="Calibri"/>
                      <a:ea typeface="굴림" charset="-127"/>
                      <a:cs typeface="Calibri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12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Without chaining, must wait for last element of result to be written before starting dependent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30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Startup</a:t>
            </a:r>
            <a:endParaRPr lang="en-US" altLang="ko-KR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683500" cy="1447800"/>
          </a:xfrm>
        </p:spPr>
        <p:txBody>
          <a:bodyPr/>
          <a:lstStyle/>
          <a:p>
            <a:r>
              <a:rPr lang="en-US" altLang="ko-KR" sz="2400" dirty="0"/>
              <a:t>Two components of vector startup penalty</a:t>
            </a:r>
          </a:p>
          <a:p>
            <a:pPr lvl="1"/>
            <a:r>
              <a:rPr lang="en-US" altLang="ko-KR" sz="2000" dirty="0"/>
              <a:t>functional unit latency (time through pipeline)</a:t>
            </a:r>
          </a:p>
          <a:p>
            <a:pPr lvl="1"/>
            <a:r>
              <a:rPr lang="en-US" altLang="ko-KR" sz="2000" dirty="0"/>
              <a:t>dead time or recovery time (time before another vector instruction can start down pipeline)</a:t>
            </a:r>
          </a:p>
        </p:txBody>
      </p:sp>
      <p:sp>
        <p:nvSpPr>
          <p:cNvPr id="83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4BA7F1-CD0B-CF47-8830-D31C09C6905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8956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2766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6576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40386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4196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8006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1816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5626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9436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3246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66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82635" y="2208799"/>
            <a:ext cx="214784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495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172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40907" y="585101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895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486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629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895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4038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486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7315200" y="3124200"/>
            <a:ext cx="1466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srgbClr val="7030A0"/>
                </a:solidFill>
                <a:latin typeface="Calibri"/>
                <a:ea typeface="굴림" charset="-127"/>
                <a:cs typeface="Calibri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7391400" y="5574011"/>
            <a:ext cx="129846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srgbClr val="244A58"/>
                </a:solidFill>
                <a:latin typeface="Calibri"/>
                <a:ea typeface="굴림" charset="-127"/>
                <a:cs typeface="Calibri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7315200" y="457200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</p:spTree>
    <p:extLst>
      <p:ext uri="{BB962C8B-B14F-4D97-AF65-F5344CB8AC3E}">
        <p14:creationId xmlns:p14="http://schemas.microsoft.com/office/powerpoint/2010/main" val="40846163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sp>
        <p:nvSpPr>
          <p:cNvPr id="167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E985BE1-5E8F-434B-AC3E-412DDFD708C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48735"/>
            <a:ext cx="6172200" cy="1034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4-cycle dead time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Maximum efficiency 94% with 128-element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28800" y="2514600"/>
            <a:ext cx="15367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267200" y="1905000"/>
            <a:ext cx="4800599" cy="1871663"/>
            <a:chOff x="2688" y="1392"/>
            <a:chExt cx="3024" cy="1179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2688" y="1920"/>
              <a:ext cx="3024" cy="6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100% efficiency with 8-element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784" y="1488"/>
              <a:ext cx="109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28800" y="4020235"/>
            <a:ext cx="13716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37038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683500" cy="5054600"/>
          </a:xfrm>
        </p:spPr>
        <p:txBody>
          <a:bodyPr/>
          <a:lstStyle/>
          <a:p>
            <a:r>
              <a:rPr lang="en-US" altLang="ko-KR" sz="2400" dirty="0"/>
              <a:t>Vector memory-memory instructions hold all vector operands in main memory</a:t>
            </a:r>
          </a:p>
          <a:p>
            <a:r>
              <a:rPr lang="en-US" altLang="ko-KR" sz="2400" dirty="0"/>
              <a:t>The first vector machines, CDC Star-100 (‘73) and TI ASC (‘71), were memory-memory machines</a:t>
            </a:r>
          </a:p>
          <a:p>
            <a:r>
              <a:rPr lang="en-US" altLang="ko-KR" sz="2400" dirty="0"/>
              <a:t>Cray-1 (’76) was first vector register machine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3240087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D[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-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898775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7"/>
                <a:ext cx="1163" cy="44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vadd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C, A, B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vsub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D, A, B</a:t>
                </a:r>
                <a:endParaRPr lang="en-US" altLang="ko-KR" sz="1800" b="1" dirty="0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4270375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vld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V1, A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vld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V2, B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vadd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V3, V1, V2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vst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V3, C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vsub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V4, V1, V2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vst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V4, D</a:t>
                </a:r>
                <a:endParaRPr lang="en-US" altLang="ko-KR" sz="1800" b="1" dirty="0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959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Lecture 14: Multithreading</a:t>
            </a:r>
            <a:endParaRPr lang="en-US" dirty="0"/>
          </a:p>
        </p:txBody>
      </p:sp>
      <p:sp>
        <p:nvSpPr>
          <p:cNvPr id="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457156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7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8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9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0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1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2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3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4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5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6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7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8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9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0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1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2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3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4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5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6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7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8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9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0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1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2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3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4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5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6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7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8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9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0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1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2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3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4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5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6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7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8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9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0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1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2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3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1457205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6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7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8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9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0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2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3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4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5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6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7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8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9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0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1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2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3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4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5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6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7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8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9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0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1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2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3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4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5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6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7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8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9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0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1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2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3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4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5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6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7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8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9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0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1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2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1457254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5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6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7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8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9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0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1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2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3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4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5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6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7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8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9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0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1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2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3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4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5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6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7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8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9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0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1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2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3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4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5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6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7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8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9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0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1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2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3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4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5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6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7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8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9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0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1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145730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5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5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57352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3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4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5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6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7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8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9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0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1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2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3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4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5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6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7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8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9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0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1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2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3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4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5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6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7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8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9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0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1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2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3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4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5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6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7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8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9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0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1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2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3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4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5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6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7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8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9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0" name="Text Box 248"/>
          <p:cNvSpPr txBox="1">
            <a:spLocks noChangeArrowheads="1"/>
          </p:cNvSpPr>
          <p:nvPr/>
        </p:nvSpPr>
        <p:spPr bwMode="auto">
          <a:xfrm rot="10800000">
            <a:off x="276225" y="1433513"/>
            <a:ext cx="6715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 Narrow" charset="0"/>
              </a:rPr>
              <a:t>Time (processor cycle)</a:t>
            </a:r>
          </a:p>
        </p:txBody>
      </p:sp>
      <p:sp>
        <p:nvSpPr>
          <p:cNvPr id="1457401" name="Line 249"/>
          <p:cNvSpPr>
            <a:spLocks noChangeShapeType="1"/>
          </p:cNvSpPr>
          <p:nvPr/>
        </p:nvSpPr>
        <p:spPr bwMode="auto">
          <a:xfrm>
            <a:off x="582613" y="4937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2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Superscalar</a:t>
            </a:r>
          </a:p>
        </p:txBody>
      </p:sp>
      <p:sp>
        <p:nvSpPr>
          <p:cNvPr id="1457403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Fine-Grained</a:t>
            </a:r>
          </a:p>
        </p:txBody>
      </p:sp>
      <p:sp>
        <p:nvSpPr>
          <p:cNvPr id="1457404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Coarse-Grained</a:t>
            </a:r>
          </a:p>
        </p:txBody>
      </p:sp>
      <p:sp>
        <p:nvSpPr>
          <p:cNvPr id="1457405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Multiprocessing</a:t>
            </a:r>
          </a:p>
        </p:txBody>
      </p:sp>
      <p:sp>
        <p:nvSpPr>
          <p:cNvPr id="1457406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Simultaneous</a:t>
            </a:r>
          </a:p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Multithreading</a:t>
            </a:r>
          </a:p>
        </p:txBody>
      </p:sp>
      <p:sp>
        <p:nvSpPr>
          <p:cNvPr id="1457407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320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457408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9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0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1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2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3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1</a:t>
            </a:r>
          </a:p>
        </p:txBody>
      </p:sp>
      <p:sp>
        <p:nvSpPr>
          <p:cNvPr id="1457414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2</a:t>
            </a:r>
          </a:p>
        </p:txBody>
      </p:sp>
      <p:sp>
        <p:nvSpPr>
          <p:cNvPr id="1457415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3</a:t>
            </a:r>
          </a:p>
        </p:txBody>
      </p:sp>
      <p:sp>
        <p:nvSpPr>
          <p:cNvPr id="1457416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4</a:t>
            </a:r>
          </a:p>
        </p:txBody>
      </p:sp>
      <p:sp>
        <p:nvSpPr>
          <p:cNvPr id="1457417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5</a:t>
            </a:r>
          </a:p>
        </p:txBody>
      </p:sp>
      <p:sp>
        <p:nvSpPr>
          <p:cNvPr id="1457418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Idle slot</a:t>
            </a:r>
          </a:p>
        </p:txBody>
      </p:sp>
    </p:spTree>
    <p:extLst>
      <p:ext uri="{BB962C8B-B14F-4D97-AF65-F5344CB8AC3E}">
        <p14:creationId xmlns:p14="http://schemas.microsoft.com/office/powerpoint/2010/main" val="38688722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Vector memory-memory architectures (VMMA) require greater main memory bandwidth, why?</a:t>
            </a:r>
          </a:p>
          <a:p>
            <a:pPr lvl="1"/>
            <a:r>
              <a:rPr lang="en-US" altLang="ko-KR" sz="2000">
                <a:solidFill>
                  <a:srgbClr val="FF0000"/>
                </a:solidFill>
              </a:rPr>
              <a:t>All operands must be read in and out of memory</a:t>
            </a:r>
          </a:p>
          <a:p>
            <a:r>
              <a:rPr lang="en-US" altLang="ko-KR" sz="2400"/>
              <a:t>VMMAs make if difficult to overlap execution of multiple vector operations, why? </a:t>
            </a:r>
          </a:p>
          <a:p>
            <a:pPr lvl="1"/>
            <a:r>
              <a:rPr lang="en-US" altLang="ko-KR" sz="2000">
                <a:solidFill>
                  <a:srgbClr val="FF0000"/>
                </a:solidFill>
              </a:rPr>
              <a:t>Must check dependencies on memory addresses</a:t>
            </a:r>
          </a:p>
          <a:p>
            <a:r>
              <a:rPr lang="en-US" altLang="ko-KR" sz="2400"/>
              <a:t>VMMAs incur greater startup latency</a:t>
            </a:r>
          </a:p>
          <a:p>
            <a:pPr lvl="1"/>
            <a:r>
              <a:rPr lang="en-US" altLang="ko-KR" sz="2000"/>
              <a:t>Scalar code was faster on CDC Star-100 for vectors &lt; 100 elements</a:t>
            </a:r>
          </a:p>
          <a:p>
            <a:pPr lvl="1"/>
            <a:r>
              <a:rPr lang="en-US" altLang="ko-KR" sz="2000"/>
              <a:t>For Cray-1, vector/scalar breakeven point was around 2-4 elements</a:t>
            </a:r>
          </a:p>
          <a:p>
            <a:r>
              <a:rPr lang="en-US" altLang="ko-KR" sz="2400"/>
              <a:t>Apart from CDC follow-ons (Cyber-205, ETA-10) all major vector machines since Cray-1 have had vector register architectures</a:t>
            </a:r>
          </a:p>
          <a:p>
            <a:r>
              <a:rPr lang="en-US" altLang="ko-KR" sz="2400">
                <a:solidFill>
                  <a:srgbClr val="F905F3"/>
                </a:solidFill>
              </a:rPr>
              <a:t>(we ignore vector memory-memory from now on)</a:t>
            </a:r>
            <a:endParaRPr lang="en-US" altLang="ko-KR" sz="2400" dirty="0">
              <a:solidFill>
                <a:srgbClr val="F905F3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00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4 out today, due Friday April 3</a:t>
            </a:r>
          </a:p>
          <a:p>
            <a:r>
              <a:rPr lang="en-US" dirty="0"/>
              <a:t>Lab 3 due Monday April 6</a:t>
            </a:r>
          </a:p>
          <a:p>
            <a:r>
              <a:rPr lang="en-US" dirty="0"/>
              <a:t>Next week is Spring Break – no lectures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AAD4F1-ACE6-1045-95DB-F7171134E652}" type="slidenum"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34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 is Spring Break, no lectures </a:t>
            </a:r>
            <a:r>
              <a:rPr lang="en-US"/>
              <a:t>or readings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89C21-81C6-1849-AF7F-456E69B3BB35}" type="slidenum"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BBA03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9805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Automatic Code </a:t>
            </a:r>
            <a:r>
              <a:rPr lang="en-US" altLang="ko-KR" dirty="0" err="1"/>
              <a:t>Vectorization</a:t>
            </a:r>
            <a:endParaRPr lang="en-US" altLang="ko-KR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21D-AB76-A94C-B70B-F478A8562A68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ko-KR" sz="2400" b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400" b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9851" y="1414462"/>
            <a:ext cx="3268664" cy="5291136"/>
            <a:chOff x="-44" y="891"/>
            <a:chExt cx="2059" cy="333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49" y="1224"/>
              <a:ext cx="1065" cy="1474"/>
              <a:chOff x="697" y="888"/>
              <a:chExt cx="1065" cy="1474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697" y="888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73" y="11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38" y="1608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05" y="2040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61" y="2712"/>
              <a:ext cx="1065" cy="1474"/>
              <a:chOff x="709" y="2376"/>
              <a:chExt cx="1065" cy="1474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09" y="23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285" y="2664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50" y="3096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17" y="3528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44" y="1563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44" y="3051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68" y="891"/>
              <a:ext cx="194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743200" y="5257800"/>
            <a:ext cx="6553200" cy="120032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Vectorization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is a massive compile-time reordering of operation sequencing</a:t>
            </a:r>
          </a:p>
          <a:p>
            <a:pPr marL="342900" indent="-342900" eaLnBrk="1" hangingPunct="1">
              <a:spcBef>
                <a:spcPct val="0"/>
              </a:spcBef>
              <a:buFont typeface="Symbol" charset="0"/>
              <a:buChar char="Þ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requires extensive loop-dependence analysis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055938" y="1338264"/>
            <a:ext cx="6176963" cy="3829051"/>
            <a:chOff x="1925" y="843"/>
            <a:chExt cx="3891" cy="241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4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493" y="3003"/>
              <a:ext cx="1323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9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1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544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92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051" y="843"/>
              <a:ext cx="142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Vectorized</a:t>
              </a: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208" y="148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16200000">
              <a:off x="1797" y="1815"/>
              <a:ext cx="548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1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92975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Stripmining</a:t>
            </a:r>
            <a:endParaRPr lang="en-US" altLang="ko-KR" sz="2800" dirty="0">
              <a:ea typeface="굴림" charset="-127"/>
              <a:cs typeface="굴림" charset="-127"/>
            </a:endParaRPr>
          </a:p>
        </p:txBody>
      </p:sp>
      <p:sp>
        <p:nvSpPr>
          <p:cNvPr id="136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534400" cy="874728"/>
          </a:xfrm>
          <a:noFill/>
          <a:ln/>
        </p:spPr>
        <p:txBody>
          <a:bodyPr wrap="square" anchor="ctr">
            <a:spAutoFit/>
          </a:bodyPr>
          <a:lstStyle/>
          <a:p>
            <a:pPr>
              <a:buFontTx/>
              <a:buNone/>
            </a:pPr>
            <a:r>
              <a:rPr lang="en-US" altLang="ko-KR" sz="2400" b="1" dirty="0">
                <a:ea typeface="굴림" charset="-127"/>
                <a:cs typeface="굴림" charset="-127"/>
              </a:rPr>
              <a:t>Problem: </a:t>
            </a:r>
            <a:r>
              <a:rPr lang="en-US" altLang="ko-KR" sz="2400" dirty="0">
                <a:ea typeface="굴림" charset="-127"/>
                <a:cs typeface="굴림" charset="-127"/>
              </a:rPr>
              <a:t>Vector registers have finite length</a:t>
            </a:r>
          </a:p>
          <a:p>
            <a:pPr>
              <a:buFontTx/>
              <a:buNone/>
            </a:pPr>
            <a:r>
              <a:rPr lang="en-US" altLang="ko-KR" sz="2400" b="1" dirty="0">
                <a:ea typeface="굴림" charset="-127"/>
                <a:cs typeface="굴림" charset="-127"/>
              </a:rPr>
              <a:t>Solution: </a:t>
            </a:r>
            <a:r>
              <a:rPr lang="en-US" altLang="ko-KR" sz="2400" dirty="0">
                <a:ea typeface="굴림" charset="-127"/>
                <a:cs typeface="굴림" charset="-127"/>
              </a:rPr>
              <a:t>Break loops into pieces that fit in registers, </a:t>
            </a:r>
            <a:r>
              <a:rPr lang="en-US" altLang="ko-KR" sz="2400" i="1" dirty="0">
                <a:ea typeface="굴림" charset="-127"/>
                <a:cs typeface="굴림" charset="-127"/>
              </a:rPr>
              <a:t>“</a:t>
            </a:r>
            <a:r>
              <a:rPr lang="en-US" altLang="ko-KR" sz="2400" i="1" dirty="0" err="1">
                <a:ea typeface="굴림" charset="-127"/>
                <a:cs typeface="굴림" charset="-127"/>
              </a:rPr>
              <a:t>Stripmining</a:t>
            </a:r>
            <a:r>
              <a:rPr lang="en-US" altLang="ko-KR" sz="2400" i="1" dirty="0">
                <a:ea typeface="굴림" charset="-127"/>
                <a:cs typeface="굴림" charset="-127"/>
              </a:rPr>
              <a:t>”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371600"/>
            <a:ext cx="5417719" cy="513986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andi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63  # N mod 64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setvl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       # Do remainder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v1,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sll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x2, x1, 3  # Multiply by 8     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     # Bump pointer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v2,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v3, v1, v2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v3,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xC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sub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x1    # Subtract elements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li x1, 64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setvl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     # Reset full length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bgtz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loop # Any more to do?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908175"/>
            <a:ext cx="3384550" cy="4495800"/>
            <a:chOff x="0" y="1344"/>
            <a:chExt cx="2132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  C[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]+B[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824"/>
              <a:ext cx="1959" cy="2352"/>
              <a:chOff x="144" y="1392"/>
              <a:chExt cx="1959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 dirty="0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 dirty="0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2000" b="1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2"/>
                <a:ext cx="845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2000" b="1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8"/>
                <a:ext cx="763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Remainder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412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Vector Conditional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51F5-ECCB-0E44-AE7D-69556F983605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667135"/>
            <a:ext cx="8302625" cy="55015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Problem: Want to </a:t>
            </a:r>
            <a:r>
              <a:rPr lang="en-US" altLang="ko-KR" sz="24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vectorize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loops with conditional code: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if (A[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]&gt;0) then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  A[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];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 dirty="0">
              <a:solidFill>
                <a:prstClr val="black"/>
              </a:solidFill>
              <a:latin typeface="Arial" pitchFamily="-110" charset="0"/>
              <a:ea typeface="굴림" charset="-127"/>
              <a:cs typeface="굴림" charset="-127"/>
            </a:endParaRPr>
          </a:p>
          <a:p>
            <a:pPr marL="285750" indent="-2857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Solution: Add vector </a:t>
            </a: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mask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(or </a:t>
            </a: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flag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registers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 version of predicate registers, 1 bit per element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…and </a:t>
            </a:r>
            <a:r>
              <a:rPr lang="en-US" altLang="ko-KR" sz="2400" i="1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maskable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vector instructions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 operation becomes bubble (“NOP”) at elements where mask bit is clear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Code example: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cvm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       # Turn on all elements 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Load entire A vector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vgt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f0      # Set bits in mask register where A&gt;0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Load B vector into A under mask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Store A back to memory under mask</a:t>
            </a:r>
          </a:p>
        </p:txBody>
      </p:sp>
    </p:spTree>
    <p:extLst>
      <p:ext uri="{BB962C8B-B14F-4D97-AF65-F5344CB8AC3E}">
        <p14:creationId xmlns:p14="http://schemas.microsoft.com/office/powerpoint/2010/main" val="34860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Masked Vector Instructions</a:t>
            </a:r>
          </a:p>
        </p:txBody>
      </p:sp>
      <p:sp>
        <p:nvSpPr>
          <p:cNvPr id="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19CA-D87C-824D-B2F9-E8E5BB94EF12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99643" y="1066800"/>
            <a:ext cx="4724400" cy="4135436"/>
            <a:chOff x="2688" y="669"/>
            <a:chExt cx="2976" cy="260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669"/>
              <a:ext cx="2976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b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Density-Time Implementation</a:t>
              </a:r>
            </a:p>
            <a:p>
              <a:pPr marL="685800" lvl="1" indent="-22860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scan mask vector and only execute elements with non-zero masks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228600" y="1066800"/>
            <a:ext cx="4419600" cy="4968874"/>
            <a:chOff x="144" y="672"/>
            <a:chExt cx="2784" cy="3130"/>
          </a:xfrm>
        </p:grpSpPr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144" y="672"/>
              <a:ext cx="2784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b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Simple Implementation</a:t>
              </a:r>
            </a:p>
            <a:p>
              <a:pPr marL="685800" lvl="1" indent="-22860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execute all N operations, turn off result </a:t>
              </a:r>
              <a:r>
                <a:rPr lang="en-US" altLang="ko-KR" sz="18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writeback</a:t>
              </a: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 according to 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28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ea typeface="굴림" charset="0"/>
                <a:cs typeface="굴림" charset="0"/>
              </a:rPr>
              <a:t>Compress/Expand Operations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1576458"/>
          </a:xfrm>
          <a:noFill/>
          <a:ln/>
          <a:extLs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0"/>
                <a:cs typeface="굴림" charset="0"/>
              </a:rPr>
              <a:t>Compress packs non-masked elements from one vector register contiguously at start of destination vector register</a:t>
            </a:r>
          </a:p>
          <a:p>
            <a:pPr lvl="1"/>
            <a:r>
              <a:rPr lang="en-US" altLang="ko-KR" sz="2000" dirty="0">
                <a:ea typeface="굴림" charset="0"/>
                <a:cs typeface="굴림" charset="0"/>
              </a:rPr>
              <a:t>population count of mask vector gives packed vector length</a:t>
            </a:r>
          </a:p>
          <a:p>
            <a:r>
              <a:rPr lang="en-US" altLang="ko-KR" dirty="0">
                <a:ea typeface="굴림" charset="0"/>
                <a:cs typeface="굴림" charset="0"/>
              </a:rPr>
              <a:t>Expand performs inverse operation</a:t>
            </a:r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1963738" y="2743200"/>
            <a:ext cx="1743075" cy="2471738"/>
            <a:chOff x="1237" y="1536"/>
            <a:chExt cx="1098" cy="1557"/>
          </a:xfrm>
        </p:grpSpPr>
        <p:grpSp>
          <p:nvGrpSpPr>
            <p:cNvPr id="186373" name="Group 5"/>
            <p:cNvGrpSpPr>
              <a:grpSpLocks/>
            </p:cNvGrpSpPr>
            <p:nvPr/>
          </p:nvGrpSpPr>
          <p:grpSpPr bwMode="auto">
            <a:xfrm>
              <a:off x="1237" y="1536"/>
              <a:ext cx="501" cy="1557"/>
              <a:chOff x="1237" y="1536"/>
              <a:chExt cx="501" cy="1557"/>
            </a:xfrm>
          </p:grpSpPr>
          <p:sp>
            <p:nvSpPr>
              <p:cNvPr id="186374" name="Text Box 6"/>
              <p:cNvSpPr txBox="1">
                <a:spLocks noChangeArrowheads="1"/>
              </p:cNvSpPr>
              <p:nvPr/>
            </p:nvSpPr>
            <p:spPr bwMode="auto">
              <a:xfrm>
                <a:off x="1237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75" name="Text Box 7"/>
              <p:cNvSpPr txBox="1">
                <a:spLocks noChangeArrowheads="1"/>
              </p:cNvSpPr>
              <p:nvPr/>
            </p:nvSpPr>
            <p:spPr bwMode="auto">
              <a:xfrm>
                <a:off x="1237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376" name="Text Box 8"/>
              <p:cNvSpPr txBox="1">
                <a:spLocks noChangeArrowheads="1"/>
              </p:cNvSpPr>
              <p:nvPr/>
            </p:nvSpPr>
            <p:spPr bwMode="auto">
              <a:xfrm>
                <a:off x="1237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377" name="Text Box 9"/>
              <p:cNvSpPr txBox="1">
                <a:spLocks noChangeArrowheads="1"/>
              </p:cNvSpPr>
              <p:nvPr/>
            </p:nvSpPr>
            <p:spPr bwMode="auto">
              <a:xfrm>
                <a:off x="1237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378" name="Text Box 10"/>
              <p:cNvSpPr txBox="1">
                <a:spLocks noChangeArrowheads="1"/>
              </p:cNvSpPr>
              <p:nvPr/>
            </p:nvSpPr>
            <p:spPr bwMode="auto">
              <a:xfrm>
                <a:off x="1237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379" name="Text Box 11"/>
              <p:cNvSpPr txBox="1">
                <a:spLocks noChangeArrowheads="1"/>
              </p:cNvSpPr>
              <p:nvPr/>
            </p:nvSpPr>
            <p:spPr bwMode="auto">
              <a:xfrm>
                <a:off x="1237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380" name="Text Box 12"/>
              <p:cNvSpPr txBox="1">
                <a:spLocks noChangeArrowheads="1"/>
              </p:cNvSpPr>
              <p:nvPr/>
            </p:nvSpPr>
            <p:spPr bwMode="auto">
              <a:xfrm>
                <a:off x="1237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381" name="Text Box 13"/>
              <p:cNvSpPr txBox="1">
                <a:spLocks noChangeArrowheads="1"/>
              </p:cNvSpPr>
              <p:nvPr/>
            </p:nvSpPr>
            <p:spPr bwMode="auto">
              <a:xfrm>
                <a:off x="1237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382" name="Group 14"/>
            <p:cNvGrpSpPr>
              <a:grpSpLocks/>
            </p:cNvGrpSpPr>
            <p:nvPr/>
          </p:nvGrpSpPr>
          <p:grpSpPr bwMode="auto">
            <a:xfrm>
              <a:off x="1776" y="1546"/>
              <a:ext cx="559" cy="1538"/>
              <a:chOff x="1776" y="1546"/>
              <a:chExt cx="559" cy="1538"/>
            </a:xfrm>
          </p:grpSpPr>
          <p:grpSp>
            <p:nvGrpSpPr>
              <p:cNvPr id="186383" name="Group 15"/>
              <p:cNvGrpSpPr>
                <a:grpSpLocks/>
              </p:cNvGrpSpPr>
              <p:nvPr/>
            </p:nvGrpSpPr>
            <p:grpSpPr bwMode="auto">
              <a:xfrm>
                <a:off x="1967" y="1546"/>
                <a:ext cx="368" cy="1538"/>
                <a:chOff x="1967" y="1546"/>
                <a:chExt cx="368" cy="1538"/>
              </a:xfrm>
            </p:grpSpPr>
            <p:sp>
              <p:nvSpPr>
                <p:cNvPr id="1863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7" y="2314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A[3]</a:t>
                  </a:r>
                </a:p>
              </p:txBody>
            </p:sp>
            <p:sp>
              <p:nvSpPr>
                <p:cNvPr id="1863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67" y="2122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A[4]</a:t>
                  </a:r>
                </a:p>
              </p:txBody>
            </p:sp>
            <p:sp>
              <p:nvSpPr>
                <p:cNvPr id="18638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67" y="193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A[5]</a:t>
                  </a:r>
                </a:p>
              </p:txBody>
            </p:sp>
            <p:sp>
              <p:nvSpPr>
                <p:cNvPr id="186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67" y="173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A[6]</a:t>
                  </a:r>
                </a:p>
              </p:txBody>
            </p:sp>
            <p:sp>
              <p:nvSpPr>
                <p:cNvPr id="1863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967" y="154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A[7]</a:t>
                  </a:r>
                </a:p>
              </p:txBody>
            </p:sp>
            <p:sp>
              <p:nvSpPr>
                <p:cNvPr id="1863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67" y="289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A[0]</a:t>
                  </a:r>
                </a:p>
              </p:txBody>
            </p:sp>
            <p:sp>
              <p:nvSpPr>
                <p:cNvPr id="1863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967" y="269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A[1]</a:t>
                  </a:r>
                </a:p>
              </p:txBody>
            </p:sp>
            <p:sp>
              <p:nvSpPr>
                <p:cNvPr id="18639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50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A[2]</a:t>
                  </a:r>
                </a:p>
              </p:txBody>
            </p:sp>
          </p:grpSp>
          <p:sp>
            <p:nvSpPr>
              <p:cNvPr id="186392" name="Line 24"/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3" name="Line 25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4" name="Line 2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5" name="Line 27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86396" name="Group 28"/>
          <p:cNvGrpSpPr>
            <a:grpSpLocks/>
          </p:cNvGrpSpPr>
          <p:nvPr/>
        </p:nvGrpSpPr>
        <p:grpSpPr bwMode="auto">
          <a:xfrm>
            <a:off x="4684713" y="2743200"/>
            <a:ext cx="2381250" cy="3019425"/>
            <a:chOff x="2951" y="1536"/>
            <a:chExt cx="1500" cy="1902"/>
          </a:xfrm>
        </p:grpSpPr>
        <p:grpSp>
          <p:nvGrpSpPr>
            <p:cNvPr id="186397" name="Group 29"/>
            <p:cNvGrpSpPr>
              <a:grpSpLocks/>
            </p:cNvGrpSpPr>
            <p:nvPr/>
          </p:nvGrpSpPr>
          <p:grpSpPr bwMode="auto">
            <a:xfrm>
              <a:off x="3949" y="1536"/>
              <a:ext cx="502" cy="1557"/>
              <a:chOff x="3949" y="1536"/>
              <a:chExt cx="502" cy="1557"/>
            </a:xfrm>
          </p:grpSpPr>
          <p:sp>
            <p:nvSpPr>
              <p:cNvPr id="186398" name="Text Box 30"/>
              <p:cNvSpPr txBox="1">
                <a:spLocks noChangeArrowheads="1"/>
              </p:cNvSpPr>
              <p:nvPr/>
            </p:nvSpPr>
            <p:spPr bwMode="auto">
              <a:xfrm>
                <a:off x="3950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99" name="Text Box 31"/>
              <p:cNvSpPr txBox="1">
                <a:spLocks noChangeArrowheads="1"/>
              </p:cNvSpPr>
              <p:nvPr/>
            </p:nvSpPr>
            <p:spPr bwMode="auto">
              <a:xfrm>
                <a:off x="3949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400" name="Text Box 32"/>
              <p:cNvSpPr txBox="1">
                <a:spLocks noChangeArrowheads="1"/>
              </p:cNvSpPr>
              <p:nvPr/>
            </p:nvSpPr>
            <p:spPr bwMode="auto">
              <a:xfrm>
                <a:off x="3949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401" name="Text Box 33"/>
              <p:cNvSpPr txBox="1">
                <a:spLocks noChangeArrowheads="1"/>
              </p:cNvSpPr>
              <p:nvPr/>
            </p:nvSpPr>
            <p:spPr bwMode="auto">
              <a:xfrm>
                <a:off x="3950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402" name="Text Box 34"/>
              <p:cNvSpPr txBox="1">
                <a:spLocks noChangeArrowheads="1"/>
              </p:cNvSpPr>
              <p:nvPr/>
            </p:nvSpPr>
            <p:spPr bwMode="auto">
              <a:xfrm>
                <a:off x="3950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403" name="Text Box 35"/>
              <p:cNvSpPr txBox="1">
                <a:spLocks noChangeArrowheads="1"/>
              </p:cNvSpPr>
              <p:nvPr/>
            </p:nvSpPr>
            <p:spPr bwMode="auto">
              <a:xfrm>
                <a:off x="3949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404" name="Text Box 36"/>
              <p:cNvSpPr txBox="1">
                <a:spLocks noChangeArrowheads="1"/>
              </p:cNvSpPr>
              <p:nvPr/>
            </p:nvSpPr>
            <p:spPr bwMode="auto">
              <a:xfrm>
                <a:off x="3950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405" name="Text Box 37"/>
              <p:cNvSpPr txBox="1">
                <a:spLocks noChangeArrowheads="1"/>
              </p:cNvSpPr>
              <p:nvPr/>
            </p:nvSpPr>
            <p:spPr bwMode="auto">
              <a:xfrm>
                <a:off x="3949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406" name="Group 38"/>
            <p:cNvGrpSpPr>
              <a:grpSpLocks/>
            </p:cNvGrpSpPr>
            <p:nvPr/>
          </p:nvGrpSpPr>
          <p:grpSpPr bwMode="auto">
            <a:xfrm>
              <a:off x="2951" y="1536"/>
              <a:ext cx="1033" cy="1902"/>
              <a:chOff x="2951" y="1536"/>
              <a:chExt cx="1033" cy="1902"/>
            </a:xfrm>
          </p:grpSpPr>
          <p:grpSp>
            <p:nvGrpSpPr>
              <p:cNvPr id="186407" name="Group 39"/>
              <p:cNvGrpSpPr>
                <a:grpSpLocks/>
              </p:cNvGrpSpPr>
              <p:nvPr/>
            </p:nvGrpSpPr>
            <p:grpSpPr bwMode="auto">
              <a:xfrm>
                <a:off x="2976" y="1536"/>
                <a:ext cx="1008" cy="1557"/>
                <a:chOff x="2976" y="1536"/>
                <a:chExt cx="1008" cy="1557"/>
              </a:xfrm>
            </p:grpSpPr>
            <p:sp>
              <p:nvSpPr>
                <p:cNvPr id="18640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024" y="1632"/>
                  <a:ext cx="384" cy="76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0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024" y="2016"/>
                  <a:ext cx="384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1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976" y="2208"/>
                  <a:ext cx="432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1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024" y="2784"/>
                  <a:ext cx="384" cy="1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grpSp>
              <p:nvGrpSpPr>
                <p:cNvPr id="186412" name="Group 44"/>
                <p:cNvGrpSpPr>
                  <a:grpSpLocks/>
                </p:cNvGrpSpPr>
                <p:nvPr/>
              </p:nvGrpSpPr>
              <p:grpSpPr bwMode="auto">
                <a:xfrm>
                  <a:off x="3393" y="1536"/>
                  <a:ext cx="591" cy="1557"/>
                  <a:chOff x="3393" y="1536"/>
                  <a:chExt cx="591" cy="1557"/>
                </a:xfrm>
              </p:grpSpPr>
              <p:grpSp>
                <p:nvGrpSpPr>
                  <p:cNvPr id="18641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393" y="1536"/>
                    <a:ext cx="336" cy="1557"/>
                    <a:chOff x="3393" y="1536"/>
                    <a:chExt cx="336" cy="1557"/>
                  </a:xfrm>
                </p:grpSpPr>
                <p:sp>
                  <p:nvSpPr>
                    <p:cNvPr id="186414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304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B[3]</a:t>
                      </a:r>
                    </a:p>
                  </p:txBody>
                </p:sp>
                <p:sp>
                  <p:nvSpPr>
                    <p:cNvPr id="186415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112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A[4]</a:t>
                      </a:r>
                    </a:p>
                  </p:txBody>
                </p:sp>
                <p:sp>
                  <p:nvSpPr>
                    <p:cNvPr id="186416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920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A[5]</a:t>
                      </a:r>
                    </a:p>
                  </p:txBody>
                </p:sp>
                <p:sp>
                  <p:nvSpPr>
                    <p:cNvPr id="186417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1728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B[6]</a:t>
                      </a:r>
                    </a:p>
                  </p:txBody>
                </p:sp>
                <p:sp>
                  <p:nvSpPr>
                    <p:cNvPr id="186418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536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A[7]</a:t>
                      </a:r>
                    </a:p>
                  </p:txBody>
                </p:sp>
                <p:sp>
                  <p:nvSpPr>
                    <p:cNvPr id="186419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880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B[0]</a:t>
                      </a:r>
                    </a:p>
                  </p:txBody>
                </p:sp>
                <p:sp>
                  <p:nvSpPr>
                    <p:cNvPr id="186420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688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A[1]</a:t>
                      </a:r>
                    </a:p>
                  </p:txBody>
                </p:sp>
                <p:sp>
                  <p:nvSpPr>
                    <p:cNvPr id="186421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496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B[2]</a:t>
                      </a:r>
                    </a:p>
                  </p:txBody>
                </p:sp>
              </p:grpSp>
              <p:sp>
                <p:nvSpPr>
                  <p:cNvPr id="186422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784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3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208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4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016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5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1632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</p:grpSp>
          <p:sp>
            <p:nvSpPr>
              <p:cNvPr id="186426" name="Text Box 58"/>
              <p:cNvSpPr txBox="1">
                <a:spLocks noChangeArrowheads="1"/>
              </p:cNvSpPr>
              <p:nvPr/>
            </p:nvSpPr>
            <p:spPr bwMode="auto">
              <a:xfrm>
                <a:off x="2951" y="3147"/>
                <a:ext cx="74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sz="2400" i="1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Expand</a:t>
                </a:r>
              </a:p>
            </p:txBody>
          </p:sp>
        </p:grpSp>
      </p:grpSp>
      <p:grpSp>
        <p:nvGrpSpPr>
          <p:cNvPr id="186427" name="Group 59"/>
          <p:cNvGrpSpPr>
            <a:grpSpLocks/>
          </p:cNvGrpSpPr>
          <p:nvPr/>
        </p:nvGrpSpPr>
        <p:grpSpPr bwMode="auto">
          <a:xfrm>
            <a:off x="3100388" y="2682875"/>
            <a:ext cx="1600200" cy="3079750"/>
            <a:chOff x="1953" y="1498"/>
            <a:chExt cx="1008" cy="1940"/>
          </a:xfrm>
        </p:grpSpPr>
        <p:sp>
          <p:nvSpPr>
            <p:cNvPr id="186428" name="Text Box 60"/>
            <p:cNvSpPr txBox="1">
              <a:spLocks noChangeArrowheads="1"/>
            </p:cNvSpPr>
            <p:nvPr/>
          </p:nvSpPr>
          <p:spPr bwMode="auto">
            <a:xfrm>
              <a:off x="2625" y="2304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29" name="Text Box 61"/>
            <p:cNvSpPr txBox="1">
              <a:spLocks noChangeArrowheads="1"/>
            </p:cNvSpPr>
            <p:nvPr/>
          </p:nvSpPr>
          <p:spPr bwMode="auto">
            <a:xfrm>
              <a:off x="2625" y="2880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0" name="Text Box 62"/>
            <p:cNvSpPr txBox="1">
              <a:spLocks noChangeArrowheads="1"/>
            </p:cNvSpPr>
            <p:nvPr/>
          </p:nvSpPr>
          <p:spPr bwMode="auto">
            <a:xfrm>
              <a:off x="2625" y="2688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31" name="Text Box 63"/>
            <p:cNvSpPr txBox="1">
              <a:spLocks noChangeArrowheads="1"/>
            </p:cNvSpPr>
            <p:nvPr/>
          </p:nvSpPr>
          <p:spPr bwMode="auto">
            <a:xfrm>
              <a:off x="2625" y="2496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  <p:sp>
          <p:nvSpPr>
            <p:cNvPr id="186432" name="Line 64"/>
            <p:cNvSpPr>
              <a:spLocks noChangeShapeType="1"/>
            </p:cNvSpPr>
            <p:nvPr/>
          </p:nvSpPr>
          <p:spPr bwMode="auto">
            <a:xfrm>
              <a:off x="2352" y="2784"/>
              <a:ext cx="288" cy="19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3" name="Line 65"/>
            <p:cNvSpPr>
              <a:spLocks noChangeShapeType="1"/>
            </p:cNvSpPr>
            <p:nvPr/>
          </p:nvSpPr>
          <p:spPr bwMode="auto">
            <a:xfrm>
              <a:off x="2352" y="2208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>
              <a:off x="2352" y="2016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5" name="Line 67"/>
            <p:cNvSpPr>
              <a:spLocks noChangeShapeType="1"/>
            </p:cNvSpPr>
            <p:nvPr/>
          </p:nvSpPr>
          <p:spPr bwMode="auto">
            <a:xfrm>
              <a:off x="2352" y="1632"/>
              <a:ext cx="288" cy="8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6" name="Text Box 68"/>
            <p:cNvSpPr txBox="1">
              <a:spLocks noChangeArrowheads="1"/>
            </p:cNvSpPr>
            <p:nvPr/>
          </p:nvSpPr>
          <p:spPr bwMode="auto">
            <a:xfrm>
              <a:off x="1953" y="3147"/>
              <a:ext cx="9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Compress</a:t>
              </a:r>
            </a:p>
          </p:txBody>
        </p:sp>
        <p:sp>
          <p:nvSpPr>
            <p:cNvPr id="186437" name="Text Box 69"/>
            <p:cNvSpPr txBox="1">
              <a:spLocks noChangeArrowheads="1"/>
            </p:cNvSpPr>
            <p:nvPr/>
          </p:nvSpPr>
          <p:spPr bwMode="auto">
            <a:xfrm>
              <a:off x="2639" y="1498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 dirty="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38" name="Text Box 70"/>
            <p:cNvSpPr txBox="1">
              <a:spLocks noChangeArrowheads="1"/>
            </p:cNvSpPr>
            <p:nvPr/>
          </p:nvSpPr>
          <p:spPr bwMode="auto">
            <a:xfrm>
              <a:off x="2639" y="2074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9" name="Text Box 71"/>
            <p:cNvSpPr txBox="1">
              <a:spLocks noChangeArrowheads="1"/>
            </p:cNvSpPr>
            <p:nvPr/>
          </p:nvSpPr>
          <p:spPr bwMode="auto">
            <a:xfrm>
              <a:off x="2639" y="1882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40" name="Text Box 72"/>
            <p:cNvSpPr txBox="1">
              <a:spLocks noChangeArrowheads="1"/>
            </p:cNvSpPr>
            <p:nvPr/>
          </p:nvSpPr>
          <p:spPr bwMode="auto">
            <a:xfrm>
              <a:off x="2639" y="1690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</p:grpSp>
      <p:sp>
        <p:nvSpPr>
          <p:cNvPr id="186441" name="Text Box 73"/>
          <p:cNvSpPr txBox="1">
            <a:spLocks noChangeArrowheads="1"/>
          </p:cNvSpPr>
          <p:nvPr/>
        </p:nvSpPr>
        <p:spPr bwMode="auto">
          <a:xfrm>
            <a:off x="685800" y="580274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0"/>
                <a:cs typeface="Calibri"/>
              </a:rPr>
              <a:t>Used for density-time conditionals and also for general selection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5466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4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Reductions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816864"/>
            <a:ext cx="7683500" cy="555447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18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1800" dirty="0">
                <a:ea typeface="굴림" charset="-127"/>
                <a:cs typeface="굴림" charset="-127"/>
              </a:rPr>
              <a:t>: Loop-carried dependence on reduction variables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sum += 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];  # Loop-carried dependence on sum</a:t>
            </a:r>
            <a:endParaRPr lang="en-US" altLang="ko-KR" sz="2000" b="1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1800" b="1" dirty="0">
                <a:ea typeface="굴림" charset="-127"/>
                <a:cs typeface="굴림" charset="-127"/>
              </a:rPr>
              <a:t>Solution</a:t>
            </a:r>
            <a:r>
              <a:rPr lang="en-US" altLang="ko-KR" sz="1800" dirty="0">
                <a:ea typeface="굴림" charset="-127"/>
                <a:cs typeface="굴림" charset="-127"/>
              </a:rPr>
              <a:t>: Re-associate operations if possible, use binary tree to perform reduction</a:t>
            </a:r>
            <a:endParaRPr lang="en-US" altLang="ko-KR" sz="1800" dirty="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sum[0:VL-1] = 0         # Vector of VL partial sums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for(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+=VL)    #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Stripmine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VL-sized chunks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VL = VL/2;           # Halve vector length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} while (VL&gt;1)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13A-80DA-4145-A7BC-9680816F554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Scatter/Gather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541422"/>
            <a:ext cx="7683500" cy="4105356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Want to </a:t>
            </a:r>
            <a:r>
              <a:rPr lang="en-US" altLang="ko-KR" dirty="0" err="1">
                <a:ea typeface="굴림" charset="-127"/>
                <a:cs typeface="굴림" charset="-127"/>
              </a:rPr>
              <a:t>vectorize</a:t>
            </a:r>
            <a:r>
              <a:rPr lang="en-US" altLang="ko-KR" dirty="0">
                <a:ea typeface="굴림" charset="-127"/>
                <a:cs typeface="굴림" charset="-127"/>
              </a:rPr>
              <a:t>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+ C[D[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]]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 dirty="0">
                <a:ea typeface="굴림" charset="-127"/>
                <a:cs typeface="굴림" charset="-127"/>
              </a:rPr>
              <a:t>Gather</a:t>
            </a:r>
            <a:r>
              <a:rPr lang="en-US" altLang="ko-KR" dirty="0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Load indirect from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vA,vB,vC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Store result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D73-F63C-7546-ADFD-37B5D26B55F1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Supercomputer Applications</a:t>
            </a:r>
            <a:endParaRPr lang="en-US" altLang="ko-KR" dirty="0"/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en-US" altLang="ko-KR" dirty="0"/>
              <a:t>Typical application areas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sz="2000" dirty="0"/>
              <a:t>Military research (nuclear weapons, cryptography)</a:t>
            </a:r>
          </a:p>
          <a:p>
            <a:pPr lvl="1"/>
            <a:r>
              <a:rPr lang="en-US" altLang="ko-KR" sz="2000" dirty="0"/>
              <a:t> Scientific research</a:t>
            </a:r>
          </a:p>
          <a:p>
            <a:pPr lvl="1"/>
            <a:r>
              <a:rPr lang="en-US" altLang="ko-KR" sz="2000" dirty="0"/>
              <a:t> Weather forecasting</a:t>
            </a:r>
          </a:p>
          <a:p>
            <a:pPr lvl="1"/>
            <a:r>
              <a:rPr lang="en-US" altLang="ko-KR" sz="2000" dirty="0"/>
              <a:t> Oil exploration</a:t>
            </a:r>
          </a:p>
          <a:p>
            <a:pPr lvl="1"/>
            <a:r>
              <a:rPr lang="en-US" altLang="ko-KR" sz="2000" dirty="0"/>
              <a:t> Industrial design (car crash simulation)</a:t>
            </a:r>
          </a:p>
          <a:p>
            <a:pPr lvl="1"/>
            <a:r>
              <a:rPr lang="en-US" altLang="ko-KR" sz="2000" dirty="0"/>
              <a:t> Bioinformatics</a:t>
            </a:r>
          </a:p>
          <a:p>
            <a:pPr lvl="1"/>
            <a:r>
              <a:rPr lang="en-US" altLang="ko-KR" sz="2000" dirty="0"/>
              <a:t> Cryptography</a:t>
            </a:r>
            <a:endParaRPr lang="en-US" altLang="ko-KR" sz="2800" dirty="0"/>
          </a:p>
          <a:p>
            <a:r>
              <a:rPr lang="en-US" altLang="ko-KR" dirty="0"/>
              <a:t>All involve huge computations on large data set</a:t>
            </a:r>
          </a:p>
          <a:p>
            <a:endParaRPr lang="en-US" altLang="ko-KR" dirty="0"/>
          </a:p>
          <a:p>
            <a:r>
              <a:rPr lang="en-US" altLang="ko-KR" dirty="0"/>
              <a:t>Supercomputers: CDC6600, CDC7600, Cray-1, …</a:t>
            </a:r>
          </a:p>
          <a:p>
            <a:endParaRPr lang="en-US" altLang="ko-KR" dirty="0"/>
          </a:p>
          <a:p>
            <a:r>
              <a:rPr lang="en-US" altLang="ko-KR" dirty="0"/>
              <a:t>In 70s-80s, Supercomputer </a:t>
            </a:r>
            <a:r>
              <a:rPr lang="en-US" altLang="ko-KR" dirty="0">
                <a:sym typeface="Symbol" charset="2"/>
              </a:rPr>
              <a:t></a:t>
            </a:r>
            <a:r>
              <a:rPr lang="en-US" altLang="ko-KR" dirty="0"/>
              <a:t> Vector Machine</a:t>
            </a:r>
          </a:p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8A46B49-4931-C241-8F53-5BCD4569864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Histogram with Scatter/Gather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864587"/>
            <a:ext cx="7573713" cy="3459025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Histogram example</a:t>
            </a:r>
            <a:r>
              <a:rPr lang="en-US" altLang="ko-KR" dirty="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A[B[i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]]++;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400" dirty="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1   # Increment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vstx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Scatter incremented values</a:t>
            </a:r>
            <a:endParaRPr lang="en-US" altLang="ko-KR" sz="2000" b="1" dirty="0">
              <a:ea typeface="굴림" charset="-127"/>
              <a:cs typeface="굴림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8693-2E2B-0545-B311-F87BF42F8141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5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Memory Models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8500" y="932602"/>
            <a:ext cx="7683500" cy="532299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Many vector machines have a very relaxed memory model, e.g.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vst</a:t>
            </a:r>
            <a:r>
              <a:rPr lang="en-US" b="1" dirty="0">
                <a:latin typeface="Courier New" charset="0"/>
              </a:rPr>
              <a:t> v1, x1   # Store vector to x1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vld</a:t>
            </a:r>
            <a:r>
              <a:rPr lang="en-US" b="1" dirty="0">
                <a:latin typeface="Courier New" charset="0"/>
              </a:rPr>
              <a:t> v2, x1   # Load vector from x1</a:t>
            </a:r>
          </a:p>
          <a:p>
            <a:pPr lvl="1"/>
            <a:r>
              <a:rPr lang="en-US" sz="1600" dirty="0"/>
              <a:t>No guarantee that elements of v2 will have value of elements of v1 even when store and load execute by </a:t>
            </a:r>
            <a:r>
              <a:rPr lang="en-US" sz="1600" i="1" dirty="0"/>
              <a:t>same </a:t>
            </a:r>
            <a:r>
              <a:rPr lang="en-US" sz="1600" dirty="0"/>
              <a:t>processor!</a:t>
            </a:r>
          </a:p>
          <a:p>
            <a:endParaRPr lang="en-US" sz="2000" dirty="0"/>
          </a:p>
          <a:p>
            <a:r>
              <a:rPr lang="en-US" sz="2000" dirty="0"/>
              <a:t>Requires explicit memory barrier or fence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vst</a:t>
            </a:r>
            <a:r>
              <a:rPr lang="en-US" b="1" dirty="0">
                <a:latin typeface="Courier New" charset="0"/>
              </a:rPr>
              <a:t> v1, x1   # Store vector to x1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fence        # Enforce ordering s-&gt;l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vld</a:t>
            </a:r>
            <a:r>
              <a:rPr lang="en-US" b="1" dirty="0">
                <a:latin typeface="Courier New" charset="0"/>
              </a:rPr>
              <a:t> v2, x1   # Load vector from x1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000" dirty="0"/>
              <a:t>Vector machines support highly parallel memory systems (multiple lanes and multiple load and store units) with long latency (100+ clock cycles)</a:t>
            </a:r>
          </a:p>
          <a:p>
            <a:pPr lvl="1"/>
            <a:r>
              <a:rPr lang="en-US" dirty="0"/>
              <a:t>hardware coherence checks would be prohibitively expensive</a:t>
            </a:r>
          </a:p>
          <a:p>
            <a:pPr lvl="1"/>
            <a:r>
              <a:rPr lang="en-US" dirty="0" err="1"/>
              <a:t>vectorizing</a:t>
            </a:r>
            <a:r>
              <a:rPr lang="en-US" dirty="0"/>
              <a:t> compiler can eliminate most dependencies</a:t>
            </a:r>
          </a:p>
        </p:txBody>
      </p:sp>
    </p:spTree>
    <p:extLst>
      <p:ext uri="{BB962C8B-B14F-4D97-AF65-F5344CB8AC3E}">
        <p14:creationId xmlns:p14="http://schemas.microsoft.com/office/powerpoint/2010/main" val="3281136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736600"/>
          </a:xfrm>
        </p:spPr>
        <p:txBody>
          <a:bodyPr/>
          <a:lstStyle/>
          <a:p>
            <a:r>
              <a:rPr lang="en-US" altLang="ko-KR" dirty="0"/>
              <a:t>Packed SIMD Extensions</a:t>
            </a: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32</a:t>
            </a:fld>
            <a:endParaRPr lang="en-US"/>
          </a:p>
        </p:txBody>
      </p:sp>
      <p:sp>
        <p:nvSpPr>
          <p:cNvPr id="13834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66800" y="2514600"/>
            <a:ext cx="8077200" cy="2387962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Very short vectors added to existing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ISAs</a:t>
            </a:r>
            <a:r>
              <a:rPr lang="en-US" altLang="ko-KR" sz="2000" dirty="0">
                <a:ea typeface="굴림" charset="-127"/>
                <a:cs typeface="굴림" charset="-127"/>
              </a:rPr>
              <a:t> for microprocessors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Use existing 64-bit registers split into 2x32b or 4x16b or 8x8b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Lincoln Labs TX-2 from 1957 had 36b </a:t>
            </a:r>
            <a:r>
              <a:rPr lang="en-US" altLang="ko-KR" dirty="0" err="1">
                <a:ea typeface="굴림" charset="-127"/>
                <a:cs typeface="굴림" charset="-127"/>
              </a:rPr>
              <a:t>datapath</a:t>
            </a:r>
            <a:r>
              <a:rPr lang="en-US" altLang="ko-KR" dirty="0">
                <a:ea typeface="굴림" charset="-127"/>
                <a:cs typeface="굴림" charset="-127"/>
              </a:rPr>
              <a:t> split into 2x18b or 4x9b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Newer designs have wider registers</a:t>
            </a:r>
          </a:p>
          <a:p>
            <a:pPr lvl="2"/>
            <a:r>
              <a:rPr lang="en-US" altLang="ko-KR" dirty="0">
                <a:ea typeface="굴림" charset="-127"/>
                <a:cs typeface="굴림" charset="-127"/>
              </a:rPr>
              <a:t>128b for PowerPC </a:t>
            </a:r>
            <a:r>
              <a:rPr lang="en-US" altLang="ko-KR" dirty="0" err="1">
                <a:ea typeface="굴림" charset="-127"/>
                <a:cs typeface="굴림" charset="-127"/>
              </a:rPr>
              <a:t>Altivec</a:t>
            </a:r>
            <a:r>
              <a:rPr lang="en-US" altLang="ko-KR" dirty="0">
                <a:ea typeface="굴림" charset="-127"/>
                <a:cs typeface="굴림" charset="-127"/>
              </a:rPr>
              <a:t>, Intel SSE2/3/4</a:t>
            </a:r>
          </a:p>
          <a:p>
            <a:pPr lvl="2"/>
            <a:r>
              <a:rPr lang="en-US" altLang="ko-KR" dirty="0">
                <a:ea typeface="굴림" charset="-127"/>
                <a:cs typeface="굴림" charset="-127"/>
              </a:rPr>
              <a:t>256b/512b for Intel AVX 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Single instruction operates on all elements within register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655767"/>
            <a:ext cx="7924800" cy="400051"/>
            <a:chOff x="480" y="1091"/>
            <a:chExt cx="4992" cy="252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198565"/>
            <a:ext cx="7924800" cy="400051"/>
            <a:chOff x="480" y="803"/>
            <a:chExt cx="4992" cy="252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742920"/>
            <a:ext cx="79248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1336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7492" y="4887912"/>
            <a:ext cx="8771708" cy="1741488"/>
            <a:chOff x="-8708" y="4643440"/>
            <a:chExt cx="8771708" cy="1741488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33400" y="4643440"/>
              <a:ext cx="7924800" cy="369888"/>
              <a:chOff x="480" y="1101"/>
              <a:chExt cx="4992" cy="233"/>
            </a:xfrm>
          </p:grpSpPr>
          <p:sp>
            <p:nvSpPr>
              <p:cNvPr id="1383456" name="Rectangle 3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7" name="Rectangle 3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8" name="Rectangle 3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9" name="Rectangle 3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838200" y="5100640"/>
              <a:ext cx="7924800" cy="369888"/>
              <a:chOff x="480" y="1101"/>
              <a:chExt cx="4992" cy="233"/>
            </a:xfrm>
          </p:grpSpPr>
          <p:sp>
            <p:nvSpPr>
              <p:cNvPr id="1383461" name="Rectangle 37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2" name="Rectangle 38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3" name="Rectangle 39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4" name="Rectangle 40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533400" y="6015040"/>
              <a:ext cx="7924800" cy="369888"/>
              <a:chOff x="480" y="1101"/>
              <a:chExt cx="4992" cy="233"/>
            </a:xfrm>
          </p:grpSpPr>
          <p:sp>
            <p:nvSpPr>
              <p:cNvPr id="1383466" name="Rectangle 4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7" name="Rectangle 4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8" name="Rectangle 4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9" name="Rectangle 4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383471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2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3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0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383476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7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8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9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383481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2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3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4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383486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7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8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9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sp>
          <p:nvSpPr>
            <p:cNvPr id="1383490" name="Text Box 66"/>
            <p:cNvSpPr txBox="1">
              <a:spLocks noChangeArrowheads="1"/>
            </p:cNvSpPr>
            <p:nvPr/>
          </p:nvSpPr>
          <p:spPr bwMode="auto">
            <a:xfrm>
              <a:off x="-8708" y="5622409"/>
              <a:ext cx="125249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4x16b adds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027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Packed SIMD versus Vectors</a:t>
            </a:r>
          </a:p>
        </p:txBody>
      </p:sp>
      <p:sp>
        <p:nvSpPr>
          <p:cNvPr id="1377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534400" cy="5054600"/>
          </a:xfrm>
        </p:spPr>
        <p:txBody>
          <a:bodyPr/>
          <a:lstStyle/>
          <a:p>
            <a:r>
              <a:rPr lang="en-US" altLang="ko-KR" sz="2800" dirty="0"/>
              <a:t>Limited instruction set:</a:t>
            </a:r>
          </a:p>
          <a:p>
            <a:pPr lvl="1"/>
            <a:r>
              <a:rPr lang="en-US" altLang="ko-KR" sz="2000" dirty="0"/>
              <a:t>no vector length control</a:t>
            </a:r>
          </a:p>
          <a:p>
            <a:pPr lvl="1"/>
            <a:r>
              <a:rPr lang="en-US" altLang="ko-KR" sz="2000" dirty="0"/>
              <a:t>no </a:t>
            </a:r>
            <a:r>
              <a:rPr lang="en-US" altLang="ko-KR" sz="2000" dirty="0" err="1"/>
              <a:t>strided</a:t>
            </a:r>
            <a:r>
              <a:rPr lang="en-US" altLang="ko-KR" sz="2000" dirty="0"/>
              <a:t> load/store or scatter/gather</a:t>
            </a:r>
          </a:p>
          <a:p>
            <a:pPr lvl="1"/>
            <a:r>
              <a:rPr lang="en-US" altLang="ko-KR" sz="2000" dirty="0"/>
              <a:t>unit-stride loads must be aligned to 64/128-bit boundary</a:t>
            </a:r>
          </a:p>
          <a:p>
            <a:r>
              <a:rPr lang="en-US" altLang="ko-KR" sz="2800" dirty="0"/>
              <a:t>Limited vector register length:</a:t>
            </a:r>
          </a:p>
          <a:p>
            <a:pPr lvl="1"/>
            <a:r>
              <a:rPr lang="en-US" altLang="ko-KR" sz="2000" dirty="0"/>
              <a:t>requires superscalar dispatch to keep multiply/add/load units busy</a:t>
            </a:r>
          </a:p>
          <a:p>
            <a:pPr lvl="1"/>
            <a:r>
              <a:rPr lang="en-US" altLang="ko-KR" sz="2000" dirty="0"/>
              <a:t>loop unrolling to hide latencies increases register pressure</a:t>
            </a:r>
          </a:p>
          <a:p>
            <a:r>
              <a:rPr lang="en-US" altLang="ko-KR" sz="2800" dirty="0"/>
              <a:t>Trend towards fuller vector support in microprocessors</a:t>
            </a:r>
          </a:p>
          <a:p>
            <a:pPr lvl="1"/>
            <a:r>
              <a:rPr lang="en-US" altLang="ko-KR" sz="2000" dirty="0"/>
              <a:t>Better support for misaligned memory accesses</a:t>
            </a:r>
          </a:p>
          <a:p>
            <a:pPr lvl="1"/>
            <a:r>
              <a:rPr lang="en-US" altLang="ko-KR" sz="2000" dirty="0"/>
              <a:t>Support of double-precision (64-bit floating-point)</a:t>
            </a:r>
          </a:p>
          <a:p>
            <a:pPr lvl="1"/>
            <a:r>
              <a:rPr lang="en-US" altLang="ko-KR" sz="2000" dirty="0"/>
              <a:t>New Intel AVX spec (announced April 2008), 256b vector registers (expandable up to 1024b), gather added, scatter to follow</a:t>
            </a:r>
          </a:p>
          <a:p>
            <a:pPr lvl="1"/>
            <a:r>
              <a:rPr lang="en-US" altLang="ko-KR" sz="2000" dirty="0"/>
              <a:t>ARM Scalable Vector Extensions (SVE)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1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3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004254-03-0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r="20000"/>
          <a:stretch/>
        </p:blipFill>
        <p:spPr>
          <a:xfrm>
            <a:off x="-76200" y="685800"/>
            <a:ext cx="4675090" cy="5938440"/>
          </a:xfrm>
          <a:prstGeom prst="rect">
            <a:avLst/>
          </a:prstGeom>
        </p:spPr>
      </p:pic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92975" cy="736600"/>
          </a:xfrm>
        </p:spPr>
        <p:txBody>
          <a:bodyPr/>
          <a:lstStyle/>
          <a:p>
            <a:r>
              <a:rPr lang="en-US" altLang="ko-KR" dirty="0"/>
              <a:t>Vector Supercomputers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idx="1"/>
          </p:nvPr>
        </p:nvSpPr>
        <p:spPr>
          <a:xfrm>
            <a:off x="4648200" y="838200"/>
            <a:ext cx="4038600" cy="5054600"/>
          </a:xfrm>
        </p:spPr>
        <p:txBody>
          <a:bodyPr/>
          <a:lstStyle/>
          <a:p>
            <a:r>
              <a:rPr lang="en-US" altLang="ko-KR" sz="2800" dirty="0"/>
              <a:t>Epitomized by Cray-1, 1976:</a:t>
            </a:r>
          </a:p>
          <a:p>
            <a:r>
              <a:rPr lang="en-US" altLang="ko-KR" sz="2800" dirty="0"/>
              <a:t>Scalar Unit</a:t>
            </a:r>
          </a:p>
          <a:p>
            <a:pPr lvl="1"/>
            <a:r>
              <a:rPr lang="en-US" altLang="ko-KR" sz="2000" dirty="0"/>
              <a:t>Load/Store Architecture</a:t>
            </a:r>
          </a:p>
          <a:p>
            <a:r>
              <a:rPr lang="en-US" altLang="ko-KR" sz="2800" dirty="0"/>
              <a:t>Vector Extension</a:t>
            </a:r>
          </a:p>
          <a:p>
            <a:pPr lvl="1"/>
            <a:r>
              <a:rPr lang="en-US" altLang="ko-KR" sz="2000" dirty="0"/>
              <a:t>Vector Registers</a:t>
            </a:r>
          </a:p>
          <a:p>
            <a:pPr lvl="1"/>
            <a:r>
              <a:rPr lang="en-US" altLang="ko-KR" sz="2000" dirty="0"/>
              <a:t>Vector Instructions</a:t>
            </a:r>
          </a:p>
          <a:p>
            <a:r>
              <a:rPr lang="en-US" altLang="ko-KR" sz="2800" dirty="0"/>
              <a:t>Implementation</a:t>
            </a:r>
          </a:p>
          <a:p>
            <a:pPr lvl="1"/>
            <a:r>
              <a:rPr lang="en-US" altLang="ko-KR" sz="2000" dirty="0"/>
              <a:t>Hardwired Control</a:t>
            </a:r>
          </a:p>
          <a:p>
            <a:pPr lvl="1"/>
            <a:r>
              <a:rPr lang="en-US" altLang="ko-KR" sz="2000" dirty="0"/>
              <a:t>Highly Pipelined Functional Units</a:t>
            </a:r>
          </a:p>
          <a:p>
            <a:pPr lvl="1"/>
            <a:r>
              <a:rPr lang="en-US" altLang="ko-KR" sz="2000" dirty="0"/>
              <a:t>Interleaved Memory System</a:t>
            </a:r>
          </a:p>
          <a:p>
            <a:pPr lvl="1"/>
            <a:r>
              <a:rPr lang="en-US" altLang="ko-KR" sz="2000" dirty="0"/>
              <a:t>No Data Caches</a:t>
            </a:r>
          </a:p>
          <a:p>
            <a:pPr lvl="1"/>
            <a:r>
              <a:rPr lang="en-US" altLang="ko-KR" sz="2000" dirty="0"/>
              <a:t>No Virtual Memory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199A-32D5-FB4F-8136-05CDC3A78BC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48400"/>
            <a:ext cx="272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white"/>
                </a:solidFill>
                <a:latin typeface="Calibri"/>
                <a:ea typeface="ＭＳ Ｐゴシック"/>
                <a:cs typeface="Calibri"/>
              </a:rPr>
              <a:t>[©Cray Research, 1976]</a:t>
            </a:r>
          </a:p>
        </p:txBody>
      </p:sp>
    </p:spTree>
    <p:extLst>
      <p:ext uri="{BB962C8B-B14F-4D97-AF65-F5344CB8AC3E}">
        <p14:creationId xmlns:p14="http://schemas.microsoft.com/office/powerpoint/2010/main" val="156624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273"/>
          <p:cNvSpPr>
            <a:spLocks noGrp="1"/>
          </p:cNvSpPr>
          <p:nvPr>
            <p:ph type="title"/>
          </p:nvPr>
        </p:nvSpPr>
        <p:spPr>
          <a:xfrm>
            <a:off x="838200" y="25400"/>
            <a:ext cx="7292975" cy="736600"/>
          </a:xfrm>
        </p:spPr>
        <p:txBody>
          <a:bodyPr/>
          <a:lstStyle/>
          <a:p>
            <a:r>
              <a:rPr lang="en-US" altLang="ko-KR" dirty="0"/>
              <a:t>Vector Programming Model</a:t>
            </a:r>
            <a:endParaRPr lang="en-US" dirty="0"/>
          </a:p>
        </p:txBody>
      </p:sp>
      <p:sp>
        <p:nvSpPr>
          <p:cNvPr id="2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C434-AF2A-0A49-A972-634FEAE2AC2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4013"/>
            <a:ext cx="8686800" cy="1677988"/>
            <a:chOff x="144" y="1967"/>
            <a:chExt cx="5472" cy="1057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48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880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16" y="2688"/>
              <a:ext cx="698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[vl-1]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109"/>
              <a:ext cx="1728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Arithmetic Instructions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vadd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3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1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547688"/>
            <a:ext cx="8686800" cy="2276475"/>
            <a:chOff x="144" y="489"/>
            <a:chExt cx="5472" cy="1434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489"/>
              <a:ext cx="1403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480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38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x31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489"/>
              <a:ext cx="143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488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v31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3"/>
              <a:ext cx="98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[MAXVL-1]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vl</a:t>
              </a:r>
              <a:endParaRPr lang="en-US" altLang="ko-KR" sz="20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064" y="1632"/>
              <a:ext cx="194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597401"/>
            <a:ext cx="8686800" cy="1897063"/>
            <a:chOff x="144" y="3040"/>
            <a:chExt cx="5472" cy="1195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5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40"/>
              <a:ext cx="1680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Load and Store Instructions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vldst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 v1, x1, x2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3"/>
              <a:ext cx="69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Base, 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3"/>
              <a:ext cx="77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Stride, 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7"/>
              <a:ext cx="650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408" y="3120"/>
              <a:ext cx="1051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3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Code Example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87F9-B113-7C46-85DD-8A6DD11DC08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213"/>
              <a:ext cx="1600" cy="2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li x4, 64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f1, 0(x1)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f2, 0(x2)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fadd.d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f3,f1,f2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f3, 0(x3)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x1,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x2,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x3,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subi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x4,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bnez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43200" cy="4038600"/>
            <a:chOff x="3792" y="1008"/>
            <a:chExt cx="172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26"/>
              <a:ext cx="1425" cy="1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li x4, 64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setvl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v1, x1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v2, x2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vadd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v3,v1,v2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vst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 x3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&lt;64;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65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Cray-1 (1976)</a:t>
            </a:r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3988-88BA-5F45-BE9B-E8806CE633E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609600" y="901700"/>
            <a:ext cx="1906588" cy="48148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609600" y="1587500"/>
            <a:ext cx="19812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Single-Port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16 banks of 64-bit words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+ 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8-bit SECDED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80MW/sec data load/store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320MW/sec instruction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88806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444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02079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4800"/>
            <a:chOff x="4368" y="3327"/>
            <a:chExt cx="512" cy="192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2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79829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T </a:t>
            </a:r>
            <a:r>
              <a:rPr lang="en-US" altLang="ko-KR" sz="18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Regs</a:t>
            </a: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81201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 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9"/>
            <a:ext cx="901700" cy="1309688"/>
            <a:chOff x="3236" y="988"/>
            <a:chExt cx="568" cy="825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9"/>
            <a:ext cx="901700" cy="1309688"/>
            <a:chOff x="3236" y="1900"/>
            <a:chExt cx="568" cy="825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6228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T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375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7027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698647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80831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9200"/>
            <a:chOff x="4624" y="1872"/>
            <a:chExt cx="608" cy="768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46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1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48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48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2981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1964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0293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89881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1526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4103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65306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 bank cycle </a:t>
            </a: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50 ns     </a:t>
            </a:r>
            <a:r>
              <a: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processor cycle </a:t>
            </a: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9688"/>
            <a:chOff x="2282" y="576"/>
            <a:chExt cx="212" cy="825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4945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1947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1830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4800"/>
            <a:chOff x="4613" y="576"/>
            <a:chExt cx="614" cy="192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49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4" y="1282700"/>
            <a:ext cx="971909" cy="304800"/>
            <a:chOff x="4624" y="576"/>
            <a:chExt cx="520" cy="192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47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 Element Vector Registers</a:t>
            </a:r>
            <a:endParaRPr lang="en-US" altLang="ko-KR" sz="240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76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Compact</a:t>
            </a:r>
          </a:p>
          <a:p>
            <a:pPr lvl="1"/>
            <a:r>
              <a:rPr lang="en-US" altLang="ko-KR" sz="2000" dirty="0"/>
              <a:t>one short instruction encodes N operations</a:t>
            </a:r>
          </a:p>
          <a:p>
            <a:r>
              <a:rPr lang="en-US" altLang="ko-KR" sz="2800" dirty="0"/>
              <a:t>Expressive, tells hardware that these N operations:</a:t>
            </a:r>
          </a:p>
          <a:p>
            <a:pPr lvl="1"/>
            <a:r>
              <a:rPr lang="en-US" altLang="ko-KR" sz="2000" dirty="0"/>
              <a:t>are independent</a:t>
            </a:r>
          </a:p>
          <a:p>
            <a:pPr lvl="1"/>
            <a:r>
              <a:rPr lang="en-US" altLang="ko-KR" sz="2000" dirty="0"/>
              <a:t>use the same functional unit</a:t>
            </a:r>
          </a:p>
          <a:p>
            <a:pPr lvl="1"/>
            <a:r>
              <a:rPr lang="en-US" altLang="ko-KR" sz="2000" dirty="0"/>
              <a:t>access disjoint registers</a:t>
            </a:r>
          </a:p>
          <a:p>
            <a:pPr lvl="1"/>
            <a:r>
              <a:rPr lang="en-US" altLang="ko-KR" sz="2000" dirty="0"/>
              <a:t>access registers in same pattern as previous instructions</a:t>
            </a:r>
          </a:p>
          <a:p>
            <a:pPr lvl="1"/>
            <a:r>
              <a:rPr lang="en-US" altLang="ko-KR" sz="2000" dirty="0"/>
              <a:t>access a contiguous block of memory</a:t>
            </a:r>
            <a:br>
              <a:rPr lang="en-US" altLang="ko-KR" sz="2000" dirty="0"/>
            </a:br>
            <a:r>
              <a:rPr lang="en-US" altLang="ko-KR" sz="2000" dirty="0"/>
              <a:t> (unit-stride load/store)</a:t>
            </a:r>
          </a:p>
          <a:p>
            <a:pPr lvl="1"/>
            <a:r>
              <a:rPr lang="en-US" altLang="ko-KR" sz="2000" dirty="0"/>
              <a:t>access memory in a known pattern </a:t>
            </a:r>
            <a:br>
              <a:rPr lang="en-US" altLang="ko-KR" sz="2000" dirty="0"/>
            </a:br>
            <a:r>
              <a:rPr lang="en-US" altLang="ko-KR" sz="2000" dirty="0"/>
              <a:t>(</a:t>
            </a:r>
            <a:r>
              <a:rPr lang="en-US" altLang="ko-KR" sz="2000" dirty="0" err="1"/>
              <a:t>strided</a:t>
            </a:r>
            <a:r>
              <a:rPr lang="en-US" altLang="ko-KR" sz="2000" dirty="0"/>
              <a:t> load/store) </a:t>
            </a:r>
          </a:p>
          <a:p>
            <a:r>
              <a:rPr lang="en-US" altLang="ko-KR" sz="2800" dirty="0"/>
              <a:t>Scalable</a:t>
            </a:r>
          </a:p>
          <a:p>
            <a:pPr lvl="1"/>
            <a:r>
              <a:rPr lang="en-US" altLang="ko-KR" sz="2000" dirty="0"/>
              <a:t>can run same code on more parallel pipelines (lanes)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87BB-8E8E-7843-BA82-ADCCE7B2A44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0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Arithmetic Execution</a:t>
            </a:r>
            <a:br>
              <a:rPr lang="en-US" altLang="ko-KR"/>
            </a:b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ECFF-ED5D-E044-B2D1-1016CEAE44D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408489"/>
            <a:ext cx="5562600" cy="216777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Use deep pipeline (=&gt; fast clock) to execute element operations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Simplifies control of deep pipeline because elements in vector are independent (=&gt; no hazards!) </a:t>
            </a:r>
            <a:endParaRPr lang="en-US" altLang="ko-KR" sz="20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575629"/>
            <a:ext cx="2009484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400">
              <a:solidFill>
                <a:prstClr val="black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248680" y="4491038"/>
            <a:ext cx="404180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Six-stage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34736560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4470</TotalTime>
  <Pages>12</Pages>
  <Words>3201</Words>
  <Application>Microsoft Macintosh PowerPoint</Application>
  <PresentationFormat>Letter Paper (8.5x11 in)</PresentationFormat>
  <Paragraphs>811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51" baseType="lpstr">
      <vt:lpstr>Arial</vt:lpstr>
      <vt:lpstr>Arial Narrow</vt:lpstr>
      <vt:lpstr>Calibri</vt:lpstr>
      <vt:lpstr>Courier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4_CS252-template</vt:lpstr>
      <vt:lpstr>5_CS252-template</vt:lpstr>
      <vt:lpstr>6_CS252-template</vt:lpstr>
      <vt:lpstr>7_CS252-template</vt:lpstr>
      <vt:lpstr>8_CS252-template</vt:lpstr>
      <vt:lpstr>CS 152 Computer Architecture and Engineering CS252 Graduate Computer Architecture   Lecture 15 – Vectors</vt:lpstr>
      <vt:lpstr>Last Time Lecture 14: Multithreading</vt:lpstr>
      <vt:lpstr>Supercomputer Applications</vt:lpstr>
      <vt:lpstr>Vector Supercomputers</vt:lpstr>
      <vt:lpstr>Vector Programming Model</vt:lpstr>
      <vt:lpstr>Vector Code Example</vt:lpstr>
      <vt:lpstr>Cray-1 (1976)</vt:lpstr>
      <vt:lpstr>Vector Instruction Set Advantages</vt:lpstr>
      <vt:lpstr>Vector Arithmetic Execution </vt:lpstr>
      <vt:lpstr>Vector Instruction Execution</vt:lpstr>
      <vt:lpstr>Interleaved Vector Memory System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CS152 Administrivia</vt:lpstr>
      <vt:lpstr>CS252 Administrivia</vt:lpstr>
      <vt:lpstr>Automatic Code Vectorization</vt:lpstr>
      <vt:lpstr>Vector Stripmining</vt:lpstr>
      <vt:lpstr>Vector Conditional Execution</vt:lpstr>
      <vt:lpstr>Masked Vector Instructions</vt:lpstr>
      <vt:lpstr>Compress/Expand Operations</vt:lpstr>
      <vt:lpstr>Vector Reductions</vt:lpstr>
      <vt:lpstr>Vector Scatter/Gather</vt:lpstr>
      <vt:lpstr>Histogram with Scatter/Gather</vt:lpstr>
      <vt:lpstr>Vector Memory Models</vt:lpstr>
      <vt:lpstr>Packed SIMD Extensions</vt:lpstr>
      <vt:lpstr>Packed SIMD versus Vectors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762</cp:revision>
  <cp:lastPrinted>2013-01-24T23:37:40Z</cp:lastPrinted>
  <dcterms:created xsi:type="dcterms:W3CDTF">2012-01-24T20:37:12Z</dcterms:created>
  <dcterms:modified xsi:type="dcterms:W3CDTF">2020-03-18T07:44:45Z</dcterms:modified>
  <cp:category/>
</cp:coreProperties>
</file>