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07" r:id="rId3"/>
    <p:sldMasterId id="2147483716" r:id="rId4"/>
    <p:sldMasterId id="2147483720" r:id="rId5"/>
    <p:sldMasterId id="2147483730" r:id="rId6"/>
    <p:sldMasterId id="2147483735" r:id="rId7"/>
    <p:sldMasterId id="2147483740" r:id="rId8"/>
    <p:sldMasterId id="2147483749" r:id="rId9"/>
    <p:sldMasterId id="2147483758" r:id="rId10"/>
    <p:sldMasterId id="2147483763" r:id="rId11"/>
    <p:sldMasterId id="2147483783" r:id="rId12"/>
    <p:sldMasterId id="2147483795" r:id="rId13"/>
    <p:sldMasterId id="2147483801" r:id="rId14"/>
    <p:sldMasterId id="2147483810" r:id="rId15"/>
    <p:sldMasterId id="2147483815" r:id="rId16"/>
  </p:sldMasterIdLst>
  <p:notesMasterIdLst>
    <p:notesMasterId r:id="rId59"/>
  </p:notesMasterIdLst>
  <p:handoutMasterIdLst>
    <p:handoutMasterId r:id="rId60"/>
  </p:handoutMasterIdLst>
  <p:sldIdLst>
    <p:sldId id="322" r:id="rId17"/>
    <p:sldId id="712" r:id="rId18"/>
    <p:sldId id="679" r:id="rId19"/>
    <p:sldId id="680" r:id="rId20"/>
    <p:sldId id="681" r:id="rId21"/>
    <p:sldId id="682" r:id="rId22"/>
    <p:sldId id="683" r:id="rId23"/>
    <p:sldId id="684" r:id="rId24"/>
    <p:sldId id="685" r:id="rId25"/>
    <p:sldId id="686" r:id="rId26"/>
    <p:sldId id="687" r:id="rId27"/>
    <p:sldId id="688" r:id="rId28"/>
    <p:sldId id="689" r:id="rId29"/>
    <p:sldId id="690" r:id="rId30"/>
    <p:sldId id="691" r:id="rId31"/>
    <p:sldId id="692" r:id="rId32"/>
    <p:sldId id="693" r:id="rId33"/>
    <p:sldId id="694" r:id="rId34"/>
    <p:sldId id="695" r:id="rId35"/>
    <p:sldId id="660" r:id="rId36"/>
    <p:sldId id="677" r:id="rId37"/>
    <p:sldId id="696" r:id="rId38"/>
    <p:sldId id="697" r:id="rId39"/>
    <p:sldId id="698" r:id="rId40"/>
    <p:sldId id="699" r:id="rId41"/>
    <p:sldId id="700" r:id="rId42"/>
    <p:sldId id="701" r:id="rId43"/>
    <p:sldId id="702" r:id="rId44"/>
    <p:sldId id="703" r:id="rId45"/>
    <p:sldId id="704" r:id="rId46"/>
    <p:sldId id="705" r:id="rId47"/>
    <p:sldId id="706" r:id="rId48"/>
    <p:sldId id="707" r:id="rId49"/>
    <p:sldId id="708" r:id="rId50"/>
    <p:sldId id="714" r:id="rId51"/>
    <p:sldId id="716" r:id="rId52"/>
    <p:sldId id="718" r:id="rId53"/>
    <p:sldId id="709" r:id="rId54"/>
    <p:sldId id="710" r:id="rId55"/>
    <p:sldId id="711" r:id="rId56"/>
    <p:sldId id="713" r:id="rId57"/>
    <p:sldId id="617" r:id="rId58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87781" autoAdjust="0"/>
  </p:normalViewPr>
  <p:slideViewPr>
    <p:cSldViewPr>
      <p:cViewPr varScale="1">
        <p:scale>
          <a:sx n="122" d="100"/>
          <a:sy n="122" d="100"/>
        </p:scale>
        <p:origin x="-1072" y="-120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F3E56-CAE2-2D4B-87A4-A1A1CC565F2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Biancolin</a:t>
            </a:r>
            <a:r>
              <a:rPr lang="en-US" dirty="0"/>
              <a:t>: </a:t>
            </a:r>
          </a:p>
          <a:p>
            <a:r>
              <a:rPr lang="en-US" dirty="0"/>
              <a:t>Interconnect: 16 x 16 x 16 (4096 nodes)</a:t>
            </a:r>
          </a:p>
          <a:p>
            <a:r>
              <a:rPr lang="en-US" dirty="0"/>
              <a:t>XMT  -&gt; aka. </a:t>
            </a:r>
            <a:r>
              <a:rPr lang="en-US" dirty="0" err="1"/>
              <a:t>Threadstorm</a:t>
            </a:r>
            <a:r>
              <a:rPr lang="en-US" dirty="0"/>
              <a:t> (Max 8192 processors, 512 TB of memory)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3AF8-06D5-0145-8E0D-97C42B8E4F7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 dirty="0"/>
              <a:t>Memory unit is busy, or sync operation failed retry.</a:t>
            </a:r>
          </a:p>
          <a:p>
            <a:r>
              <a:rPr lang="en-US" dirty="0"/>
              <a:t>Just goes around the memory pipeline.</a:t>
            </a:r>
          </a:p>
          <a:p>
            <a:endParaRPr lang="en-US" dirty="0"/>
          </a:p>
          <a:p>
            <a:r>
              <a:rPr lang="en-US" dirty="0" err="1"/>
              <a:t>Biancolin</a:t>
            </a:r>
            <a:r>
              <a:rPr lang="en-US" dirty="0"/>
              <a:t> notes: </a:t>
            </a:r>
          </a:p>
          <a:p>
            <a:r>
              <a:rPr lang="en-US" dirty="0"/>
              <a:t>Lookahead -&gt; specify number of instructions later load data will be used (hide memory latency; esp. when we don’t have 128 threads)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7E8F2-62F9-714F-B829-17B10D4AA51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Tera --- 256 mem-ops/cycle * 150 cycles/mem-op = 38K instructions-in-flight…</a:t>
            </a:r>
          </a:p>
          <a:p>
            <a:r>
              <a:rPr lang="en-US"/>
              <a:t>Tera not very successful, 2 machines sold.</a:t>
            </a:r>
          </a:p>
          <a:p>
            <a:r>
              <a:rPr lang="en-US"/>
              <a:t>Changed their name back to Cray!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5BA01-EC9B-B149-8128-AC50867EAEB7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1E4F3-EB87-9D4A-B05B-15B9CA8BB48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Biancolin</a:t>
            </a:r>
            <a:r>
              <a:rPr lang="en-US" dirty="0"/>
              <a:t>:</a:t>
            </a:r>
          </a:p>
          <a:p>
            <a:r>
              <a:rPr lang="en-US" dirty="0"/>
              <a:t>T4: First to use </a:t>
            </a:r>
            <a:r>
              <a:rPr lang="en-US" dirty="0" err="1"/>
              <a:t>OoO</a:t>
            </a:r>
            <a:r>
              <a:rPr lang="en-US" dirty="0"/>
              <a:t>  (advertised 5x single-threaded improvement over T3)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9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T4;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33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5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Biancolin</a:t>
            </a:r>
            <a:r>
              <a:rPr lang="en-US" dirty="0"/>
              <a:t>: M8 (2017): 32 Sparc V9 cores; Quad issue; 8 threads per core; @ 5GHz Shared 256 KB L2 instruction cache  (per four cores), private 128K L2 data cache per core  64 MB L3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8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20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8893A-C02D-334A-9B34-EE290F69B20A}" type="slidenum">
              <a:rPr lang="en-US"/>
              <a:pPr/>
              <a:t>2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A56BE-6D19-F446-9F6F-DD871EDD28C6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D46A-3919-BE42-839B-CD4DD445114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9D1D6-7C0A-AF42-B02D-5B597CFAFB4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Focus is switching to function unit efficiency (as a measure of throughput).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CD27B-3DEC-D543-944B-AF992E332B8D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Two </a:t>
            </a:r>
            <a:r>
              <a:rPr lang="en-US" dirty="0" err="1"/>
              <a:t>flavours</a:t>
            </a:r>
            <a:r>
              <a:rPr lang="en-US" dirty="0"/>
              <a:t>:  Fine grained (per-vertical slot(cycle)) vs coarse-grained (multiple cycles)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462B-3178-824E-A505-B855EC6A70E1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F0CEB-DCA4-4544-A354-C40059C45949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6807-FA9C-0C4A-B7E6-62DDF16D23C7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2AE20-161D-FE40-8B90-64A9571771D3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Amdahl’s law…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BC802-E946-0644-BFCB-C670554C2B7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Load-store buffer in L1 cache doesn’t behave like that, and hence 15% slowdown.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A6153-D940-B941-9FEB-75DF18D7233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BD2E5-7B2A-D347-A398-1EAD629EE9F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29FCF-1AA0-B14F-B39D-F3506F79DDAC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8A93-6FF3-EB43-8435-B998100E963D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7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81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69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60C86-E1C5-0542-A1CD-7547F5283B6D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 b="1" dirty="0"/>
              <a:t>Fetch unit that can keep up with the simultaneous multithreaded execution engine</a:t>
            </a:r>
          </a:p>
          <a:p>
            <a:r>
              <a:rPr lang="en-US" b="1" dirty="0"/>
              <a:t>	</a:t>
            </a:r>
            <a:r>
              <a:rPr lang="en-US" b="1" dirty="0">
                <a:solidFill>
                  <a:srgbClr val="000000"/>
                </a:solidFill>
              </a:rPr>
              <a:t>have the fewest instructions waiting to be executed</a:t>
            </a:r>
          </a:p>
          <a:p>
            <a:pPr>
              <a:spcBef>
                <a:spcPts val="700"/>
              </a:spcBef>
            </a:pPr>
            <a:r>
              <a:rPr lang="en-US" b="1" dirty="0">
                <a:solidFill>
                  <a:srgbClr val="000000"/>
                </a:solidFill>
              </a:rPr>
              <a:t>	making the best progress through the machine</a:t>
            </a:r>
            <a:endParaRPr lang="en-US" b="1" dirty="0"/>
          </a:p>
          <a:p>
            <a:r>
              <a:rPr lang="en-US" b="1" dirty="0"/>
              <a:t>40% increase in IPC over RR</a:t>
            </a:r>
          </a:p>
          <a:p>
            <a:endParaRPr lang="en-US" dirty="0"/>
          </a:p>
          <a:p>
            <a:r>
              <a:rPr lang="en-US" sz="1400" dirty="0"/>
              <a:t>Don’t want to clog instruction window with thread with many stalls </a:t>
            </a:r>
            <a:r>
              <a:rPr lang="en-US" sz="1400" dirty="0">
                <a:solidFill>
                  <a:schemeClr val="tx2"/>
                </a:solidFill>
                <a:sym typeface="Wingdings" charset="2"/>
              </a:rPr>
              <a:t></a:t>
            </a:r>
            <a:r>
              <a:rPr lang="en-US" sz="1400" dirty="0">
                <a:sym typeface="Wingdings" charset="2"/>
              </a:rPr>
              <a:t> </a:t>
            </a:r>
            <a:r>
              <a:rPr lang="en-US" sz="1400" dirty="0"/>
              <a:t>try to fetch from thread that has fewest </a:t>
            </a:r>
            <a:r>
              <a:rPr lang="en-US" sz="1400" dirty="0" err="1"/>
              <a:t>insts</a:t>
            </a:r>
            <a:r>
              <a:rPr lang="en-US" sz="1400" dirty="0"/>
              <a:t> in window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91D4-1CCE-7440-8B6F-ADAC7B832205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82608-E3F6-F648-A12F-F0352E0E32D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5C37C-CABA-8344-BF88-88272C7D057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Was objective was to cope with long I/O latencies?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C5741-2B48-E04B-B8AE-BD8B52DA1B1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154F-093C-6D4E-A474-3687811CF73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C77FC-1BE0-0F48-8394-27CBFAE344CE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 dirty="0"/>
              <a:t>Software-controlled interleave, S &gt; N.  Wheel with the threads in each slot. If thread is ready to go</a:t>
            </a:r>
          </a:p>
          <a:p>
            <a:r>
              <a:rPr lang="en-US" dirty="0"/>
              <a:t>It goes, else NOP, I.e., pipeline bubble.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Biancolin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For students: benefits of software-controlled interleave?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FA171-2013-834B-8574-C00D0FB1200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Would be nice to add a slide on the implementation…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emf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2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4098925" y="1414462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574925" y="6405562"/>
            <a:ext cx="4306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http://www.csg.csail.mit.edu/6.823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4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9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5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1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57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58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1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15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2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583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20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261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0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3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6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0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5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9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2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6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4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49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6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7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4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53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8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8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11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5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6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6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2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6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07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0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735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80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9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1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49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59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5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02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3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79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4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0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97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8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9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42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92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395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1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theme" Target="../theme/theme10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theme" Target="../theme/theme11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theme" Target="../theme/theme12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theme" Target="../theme/theme13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theme" Target="../theme/theme14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theme" Target="../theme/theme15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theme" Target="../theme/theme16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4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theme" Target="../theme/theme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theme" Target="../theme/theme7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theme" Target="../theme/theme8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theme" Target="../theme/theme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5</a:t>
            </a:r>
          </a:p>
        </p:txBody>
      </p:sp>
    </p:spTree>
    <p:extLst>
      <p:ext uri="{BB962C8B-B14F-4D97-AF65-F5344CB8AC3E}">
        <p14:creationId xmlns:p14="http://schemas.microsoft.com/office/powerpoint/2010/main" val="10446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6</a:t>
            </a:r>
          </a:p>
        </p:txBody>
      </p:sp>
    </p:spTree>
    <p:extLst>
      <p:ext uri="{BB962C8B-B14F-4D97-AF65-F5344CB8AC3E}">
        <p14:creationId xmlns:p14="http://schemas.microsoft.com/office/powerpoint/2010/main" val="6171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7</a:t>
            </a:r>
          </a:p>
        </p:txBody>
      </p:sp>
    </p:spTree>
    <p:extLst>
      <p:ext uri="{BB962C8B-B14F-4D97-AF65-F5344CB8AC3E}">
        <p14:creationId xmlns:p14="http://schemas.microsoft.com/office/powerpoint/2010/main" val="12810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8</a:t>
            </a:r>
          </a:p>
        </p:txBody>
      </p:sp>
    </p:spTree>
    <p:extLst>
      <p:ext uri="{BB962C8B-B14F-4D97-AF65-F5344CB8AC3E}">
        <p14:creationId xmlns:p14="http://schemas.microsoft.com/office/powerpoint/2010/main" val="165059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54703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10</a:t>
            </a:r>
          </a:p>
        </p:txBody>
      </p:sp>
    </p:spTree>
    <p:extLst>
      <p:ext uri="{BB962C8B-B14F-4D97-AF65-F5344CB8AC3E}">
        <p14:creationId xmlns:p14="http://schemas.microsoft.com/office/powerpoint/2010/main" val="242335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14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87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13</a:t>
            </a:r>
          </a:p>
        </p:txBody>
      </p:sp>
    </p:spTree>
    <p:extLst>
      <p:ext uri="{BB962C8B-B14F-4D97-AF65-F5344CB8AC3E}">
        <p14:creationId xmlns:p14="http://schemas.microsoft.com/office/powerpoint/2010/main" val="13069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9227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6.823 L8- </a:t>
            </a:r>
            <a:fld id="{00000000-1234-1234-1234-123412341234}" type="slidenum">
              <a:rPr lang="en-US" kern="0">
                <a:solidFill>
                  <a:srgbClr val="000000"/>
                </a:solidFill>
              </a:rPr>
              <a:pPr eaLnBrk="1" fontAlgn="auto" hangingPunct="1">
                <a:buClr>
                  <a:srgbClr val="000000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Joel Emer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863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2/14/2013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8765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</a:t>
            </a:r>
            <a:r>
              <a:rPr lang="en-US" sz="110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15</a:t>
            </a:r>
          </a:p>
        </p:txBody>
      </p:sp>
    </p:spTree>
    <p:extLst>
      <p:ext uri="{BB962C8B-B14F-4D97-AF65-F5344CB8AC3E}">
        <p14:creationId xmlns:p14="http://schemas.microsoft.com/office/powerpoint/2010/main" val="29614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16</a:t>
            </a:r>
          </a:p>
        </p:txBody>
      </p:sp>
    </p:spTree>
    <p:extLst>
      <p:ext uri="{BB962C8B-B14F-4D97-AF65-F5344CB8AC3E}">
        <p14:creationId xmlns:p14="http://schemas.microsoft.com/office/powerpoint/2010/main" val="38114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2/21/2013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30995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2/26/2013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2539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666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14 </a:t>
            </a:r>
            <a:r>
              <a:rPr lang="mr-IN" dirty="0"/>
              <a:t>–</a:t>
            </a:r>
            <a:r>
              <a:rPr lang="en-US" dirty="0"/>
              <a:t> Multithreading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err="1"/>
              <a:t>Krste</a:t>
            </a:r>
            <a:r>
              <a:rPr lang="en-US" dirty="0"/>
              <a:t> </a:t>
            </a:r>
            <a:r>
              <a:rPr lang="en-US" dirty="0" err="1"/>
              <a:t>Asanovic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sz="2000" dirty="0" smtClean="0"/>
              <a:t>Electrical </a:t>
            </a:r>
            <a:r>
              <a:rPr lang="en-US" sz="2000" dirty="0"/>
              <a:t>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www.eecs.berkeley.edu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err="1">
                <a:latin typeface="Courier" charset="0"/>
              </a:rPr>
              <a:t>krste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7" name="Picture 3" descr="mta-150x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3380526" cy="2819400"/>
          </a:xfrm>
          <a:prstGeom prst="rect">
            <a:avLst/>
          </a:prstGeom>
          <a:noFill/>
        </p:spPr>
      </p:pic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(1990-)</a:t>
            </a:r>
          </a:p>
        </p:txBody>
      </p:sp>
      <p:sp>
        <p:nvSpPr>
          <p:cNvPr id="140390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6159500" cy="5054600"/>
          </a:xfrm>
          <a:noFill/>
          <a:ln/>
        </p:spPr>
        <p:txBody>
          <a:bodyPr lIns="82058" tIns="41029" rIns="82058" bIns="41029"/>
          <a:lstStyle/>
          <a:p>
            <a:r>
              <a:rPr lang="en-US" sz="2400" dirty="0"/>
              <a:t>Up to 256 processors</a:t>
            </a:r>
          </a:p>
          <a:p>
            <a:r>
              <a:rPr lang="en-US" sz="2400" dirty="0"/>
              <a:t>Up to 128 active threads per processor</a:t>
            </a:r>
          </a:p>
          <a:p>
            <a:r>
              <a:rPr lang="en-US" sz="2400" dirty="0"/>
              <a:t>Processors and memory modules populate a sparse 3D torus interconnection fabric</a:t>
            </a:r>
          </a:p>
          <a:p>
            <a:r>
              <a:rPr lang="en-US" sz="2400" dirty="0"/>
              <a:t>Flat, shared main memory</a:t>
            </a:r>
          </a:p>
          <a:p>
            <a:pPr lvl="1"/>
            <a:r>
              <a:rPr lang="en-US" sz="1800" dirty="0"/>
              <a:t> No data cache</a:t>
            </a:r>
          </a:p>
          <a:p>
            <a:pPr lvl="1"/>
            <a:r>
              <a:rPr lang="en-US" sz="1800" dirty="0"/>
              <a:t> Sustains one main memory access per cycle per processor</a:t>
            </a:r>
          </a:p>
          <a:p>
            <a:r>
              <a:rPr lang="en-US" sz="2400" dirty="0" err="1"/>
              <a:t>GaAs</a:t>
            </a:r>
            <a:r>
              <a:rPr lang="en-US" sz="2400" dirty="0"/>
              <a:t> logic in prototype, 1KW/processor @ 260MHz</a:t>
            </a:r>
          </a:p>
          <a:p>
            <a:pPr lvl="1"/>
            <a:r>
              <a:rPr lang="en-US" sz="2000" dirty="0"/>
              <a:t>Second version CMOS, MTA-2, 50W/processor</a:t>
            </a:r>
          </a:p>
          <a:p>
            <a:pPr lvl="1"/>
            <a:r>
              <a:rPr lang="en-US" sz="2000" dirty="0"/>
              <a:t>Newer version, XMT, fits into AMD </a:t>
            </a:r>
            <a:r>
              <a:rPr lang="en-US" sz="2000" dirty="0" err="1"/>
              <a:t>Opteron</a:t>
            </a:r>
            <a:r>
              <a:rPr lang="en-US" sz="2000" dirty="0"/>
              <a:t> socket, runs at 500MHz</a:t>
            </a:r>
          </a:p>
          <a:p>
            <a:pPr lvl="1"/>
            <a:r>
              <a:rPr lang="en-US" sz="2000" dirty="0"/>
              <a:t>Newest version, XMT2, has higher memory bandwidth and capacity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2D5E-E71D-EB4E-9476-874320183C7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2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MTA Pipeline</a:t>
            </a: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D2D2-B6B1-0B46-9C25-C4BA4BCB018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08003" name="Rectangle 3"/>
          <p:cNvSpPr>
            <a:spLocks noChangeArrowheads="1"/>
          </p:cNvSpPr>
          <p:nvPr/>
        </p:nvSpPr>
        <p:spPr bwMode="auto">
          <a:xfrm>
            <a:off x="405765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</a:t>
            </a:r>
          </a:p>
        </p:txBody>
      </p:sp>
      <p:sp>
        <p:nvSpPr>
          <p:cNvPr id="1408004" name="Rectangle 4"/>
          <p:cNvSpPr>
            <a:spLocks noChangeArrowheads="1"/>
          </p:cNvSpPr>
          <p:nvPr/>
        </p:nvSpPr>
        <p:spPr bwMode="auto">
          <a:xfrm>
            <a:off x="405765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05" name="Rectangle 5"/>
          <p:cNvSpPr>
            <a:spLocks noChangeArrowheads="1"/>
          </p:cNvSpPr>
          <p:nvPr/>
        </p:nvSpPr>
        <p:spPr bwMode="auto">
          <a:xfrm>
            <a:off x="405765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06" name="Rectangle 6"/>
          <p:cNvSpPr>
            <a:spLocks noChangeArrowheads="1"/>
          </p:cNvSpPr>
          <p:nvPr/>
        </p:nvSpPr>
        <p:spPr bwMode="auto">
          <a:xfrm>
            <a:off x="405765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07" name="Rectangle 7"/>
          <p:cNvSpPr>
            <a:spLocks noChangeArrowheads="1"/>
          </p:cNvSpPr>
          <p:nvPr/>
        </p:nvSpPr>
        <p:spPr bwMode="auto">
          <a:xfrm>
            <a:off x="4057650" y="3067050"/>
            <a:ext cx="346075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08" name="Rectangle 8"/>
          <p:cNvSpPr>
            <a:spLocks noChangeArrowheads="1"/>
          </p:cNvSpPr>
          <p:nvPr/>
        </p:nvSpPr>
        <p:spPr bwMode="auto">
          <a:xfrm>
            <a:off x="4057650" y="3402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</a:t>
            </a:r>
          </a:p>
        </p:txBody>
      </p:sp>
      <p:sp>
        <p:nvSpPr>
          <p:cNvPr id="1408009" name="Rectangle 9"/>
          <p:cNvSpPr>
            <a:spLocks noChangeArrowheads="1"/>
          </p:cNvSpPr>
          <p:nvPr/>
        </p:nvSpPr>
        <p:spPr bwMode="auto">
          <a:xfrm>
            <a:off x="47498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</a:t>
            </a:r>
          </a:p>
        </p:txBody>
      </p:sp>
      <p:sp>
        <p:nvSpPr>
          <p:cNvPr id="1408010" name="Rectangle 10"/>
          <p:cNvSpPr>
            <a:spLocks noChangeArrowheads="1"/>
          </p:cNvSpPr>
          <p:nvPr/>
        </p:nvSpPr>
        <p:spPr bwMode="auto">
          <a:xfrm>
            <a:off x="47498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1" name="Rectangle 11"/>
          <p:cNvSpPr>
            <a:spLocks noChangeArrowheads="1"/>
          </p:cNvSpPr>
          <p:nvPr/>
        </p:nvSpPr>
        <p:spPr bwMode="auto">
          <a:xfrm>
            <a:off x="474980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2" name="Rectangle 12"/>
          <p:cNvSpPr>
            <a:spLocks noChangeArrowheads="1"/>
          </p:cNvSpPr>
          <p:nvPr/>
        </p:nvSpPr>
        <p:spPr bwMode="auto">
          <a:xfrm>
            <a:off x="474980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</a:t>
            </a:r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33655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</a:t>
            </a:r>
          </a:p>
        </p:txBody>
      </p:sp>
      <p:sp>
        <p:nvSpPr>
          <p:cNvPr id="1408014" name="Rectangle 14"/>
          <p:cNvSpPr>
            <a:spLocks noChangeArrowheads="1"/>
          </p:cNvSpPr>
          <p:nvPr/>
        </p:nvSpPr>
        <p:spPr bwMode="auto">
          <a:xfrm>
            <a:off x="33655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5" name="Rectangle 15"/>
          <p:cNvSpPr>
            <a:spLocks noChangeArrowheads="1"/>
          </p:cNvSpPr>
          <p:nvPr/>
        </p:nvSpPr>
        <p:spPr bwMode="auto">
          <a:xfrm>
            <a:off x="3225800" y="914400"/>
            <a:ext cx="12477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Fetch</a:t>
            </a:r>
          </a:p>
        </p:txBody>
      </p:sp>
      <p:sp>
        <p:nvSpPr>
          <p:cNvPr id="1408016" name="Line 16"/>
          <p:cNvSpPr>
            <a:spLocks noChangeShapeType="1"/>
          </p:cNvSpPr>
          <p:nvPr/>
        </p:nvSpPr>
        <p:spPr bwMode="auto">
          <a:xfrm>
            <a:off x="4403725" y="1317625"/>
            <a:ext cx="48577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7" name="Line 17"/>
          <p:cNvSpPr>
            <a:spLocks noChangeShapeType="1"/>
          </p:cNvSpPr>
          <p:nvPr/>
        </p:nvSpPr>
        <p:spPr bwMode="auto">
          <a:xfrm>
            <a:off x="4195763" y="1317625"/>
            <a:ext cx="0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8" name="Line 18"/>
          <p:cNvSpPr>
            <a:spLocks noChangeShapeType="1"/>
          </p:cNvSpPr>
          <p:nvPr/>
        </p:nvSpPr>
        <p:spPr bwMode="auto">
          <a:xfrm flipH="1">
            <a:off x="3571875" y="1317625"/>
            <a:ext cx="41592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9" name="AutoShape 19"/>
          <p:cNvSpPr>
            <a:spLocks noChangeArrowheads="1"/>
          </p:cNvSpPr>
          <p:nvPr/>
        </p:nvSpPr>
        <p:spPr bwMode="auto">
          <a:xfrm rot="16200000">
            <a:off x="2865438" y="2960687"/>
            <a:ext cx="1346200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Memory Pool</a:t>
            </a:r>
          </a:p>
        </p:txBody>
      </p:sp>
      <p:sp>
        <p:nvSpPr>
          <p:cNvPr id="1408020" name="AutoShape 20"/>
          <p:cNvSpPr>
            <a:spLocks noChangeArrowheads="1"/>
          </p:cNvSpPr>
          <p:nvPr/>
        </p:nvSpPr>
        <p:spPr bwMode="auto">
          <a:xfrm>
            <a:off x="1563688" y="4008438"/>
            <a:ext cx="1385887" cy="334962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Retry Pool</a:t>
            </a:r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3365500" y="39401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22" name="Rectangle 22"/>
          <p:cNvSpPr>
            <a:spLocks noChangeArrowheads="1"/>
          </p:cNvSpPr>
          <p:nvPr/>
        </p:nvSpPr>
        <p:spPr bwMode="auto">
          <a:xfrm>
            <a:off x="3365500" y="4276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23" name="Rectangle 23"/>
          <p:cNvSpPr>
            <a:spLocks noChangeArrowheads="1"/>
          </p:cNvSpPr>
          <p:nvPr/>
        </p:nvSpPr>
        <p:spPr bwMode="auto">
          <a:xfrm>
            <a:off x="3365500" y="46132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24" name="Freeform 24"/>
          <p:cNvSpPr>
            <a:spLocks/>
          </p:cNvSpPr>
          <p:nvPr/>
        </p:nvSpPr>
        <p:spPr bwMode="auto">
          <a:xfrm>
            <a:off x="3087688" y="4075113"/>
            <a:ext cx="277812" cy="538162"/>
          </a:xfrm>
          <a:custGeom>
            <a:avLst/>
            <a:gdLst/>
            <a:ahLst/>
            <a:cxnLst>
              <a:cxn ang="0">
                <a:pos x="192" y="384"/>
              </a:cxn>
              <a:cxn ang="0">
                <a:pos x="192" y="144"/>
              </a:cxn>
              <a:cxn ang="0">
                <a:pos x="0" y="0"/>
              </a:cxn>
              <a:cxn ang="0">
                <a:pos x="0" y="192"/>
              </a:cxn>
              <a:cxn ang="0">
                <a:pos x="192" y="384"/>
              </a:cxn>
            </a:cxnLst>
            <a:rect l="0" t="0" r="r" b="b"/>
            <a:pathLst>
              <a:path w="192" h="384">
                <a:moveTo>
                  <a:pt x="192" y="384"/>
                </a:moveTo>
                <a:lnTo>
                  <a:pt x="192" y="144"/>
                </a:lnTo>
                <a:lnTo>
                  <a:pt x="0" y="0"/>
                </a:lnTo>
                <a:lnTo>
                  <a:pt x="0" y="192"/>
                </a:lnTo>
                <a:lnTo>
                  <a:pt x="192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408025" name="Group 25"/>
          <p:cNvGrpSpPr>
            <a:grpSpLocks/>
          </p:cNvGrpSpPr>
          <p:nvPr/>
        </p:nvGrpSpPr>
        <p:grpSpPr bwMode="auto">
          <a:xfrm flipH="1">
            <a:off x="801688" y="3873500"/>
            <a:ext cx="623887" cy="1008063"/>
            <a:chOff x="1344" y="3072"/>
            <a:chExt cx="432" cy="720"/>
          </a:xfrm>
        </p:grpSpPr>
        <p:sp>
          <p:nvSpPr>
            <p:cNvPr id="1408026" name="Rectangle 26"/>
            <p:cNvSpPr>
              <a:spLocks noChangeArrowheads="1"/>
            </p:cNvSpPr>
            <p:nvPr/>
          </p:nvSpPr>
          <p:spPr bwMode="auto">
            <a:xfrm>
              <a:off x="1536" y="307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/>
              <a:endPara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08027" name="Rectangle 27"/>
            <p:cNvSpPr>
              <a:spLocks noChangeArrowheads="1"/>
            </p:cNvSpPr>
            <p:nvPr/>
          </p:nvSpPr>
          <p:spPr bwMode="auto">
            <a:xfrm>
              <a:off x="1536" y="331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/>
              <a:endPara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08028" name="Rectangle 28"/>
            <p:cNvSpPr>
              <a:spLocks noChangeArrowheads="1"/>
            </p:cNvSpPr>
            <p:nvPr/>
          </p:nvSpPr>
          <p:spPr bwMode="auto">
            <a:xfrm>
              <a:off x="1536" y="355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/>
              <a:endPara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08029" name="Freeform 29"/>
            <p:cNvSpPr>
              <a:spLocks/>
            </p:cNvSpPr>
            <p:nvPr/>
          </p:nvSpPr>
          <p:spPr bwMode="auto">
            <a:xfrm>
              <a:off x="1344" y="3168"/>
              <a:ext cx="192" cy="384"/>
            </a:xfrm>
            <a:custGeom>
              <a:avLst/>
              <a:gdLst/>
              <a:ahLst/>
              <a:cxnLst>
                <a:cxn ang="0">
                  <a:pos x="192" y="384"/>
                </a:cxn>
                <a:cxn ang="0">
                  <a:pos x="192" y="144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192" y="384"/>
                </a:cxn>
              </a:cxnLst>
              <a:rect l="0" t="0" r="r" b="b"/>
              <a:pathLst>
                <a:path w="192" h="384">
                  <a:moveTo>
                    <a:pt x="192" y="384"/>
                  </a:moveTo>
                  <a:lnTo>
                    <a:pt x="192" y="144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92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408030" name="AutoShape 30"/>
          <p:cNvSpPr>
            <a:spLocks noChangeArrowheads="1"/>
          </p:cNvSpPr>
          <p:nvPr/>
        </p:nvSpPr>
        <p:spPr bwMode="auto">
          <a:xfrm>
            <a:off x="663575" y="4881563"/>
            <a:ext cx="3116263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Interconnection Network</a:t>
            </a:r>
          </a:p>
        </p:txBody>
      </p:sp>
      <p:sp>
        <p:nvSpPr>
          <p:cNvPr id="1408031" name="AutoShape 31"/>
          <p:cNvSpPr>
            <a:spLocks noChangeArrowheads="1"/>
          </p:cNvSpPr>
          <p:nvPr/>
        </p:nvSpPr>
        <p:spPr bwMode="auto">
          <a:xfrm rot="16200000">
            <a:off x="302419" y="2893219"/>
            <a:ext cx="1344613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Write Pool</a:t>
            </a:r>
          </a:p>
        </p:txBody>
      </p:sp>
      <p:sp>
        <p:nvSpPr>
          <p:cNvPr id="1408032" name="Rectangle 32"/>
          <p:cNvSpPr>
            <a:spLocks noChangeArrowheads="1"/>
          </p:cNvSpPr>
          <p:nvPr/>
        </p:nvSpPr>
        <p:spPr bwMode="auto">
          <a:xfrm flipH="1">
            <a:off x="2741613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3" name="Freeform 33"/>
          <p:cNvSpPr>
            <a:spLocks/>
          </p:cNvSpPr>
          <p:nvPr/>
        </p:nvSpPr>
        <p:spPr bwMode="auto">
          <a:xfrm>
            <a:off x="3087688" y="1746250"/>
            <a:ext cx="277812" cy="581025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4" name="Rectangle 34"/>
          <p:cNvSpPr>
            <a:spLocks noChangeArrowheads="1"/>
          </p:cNvSpPr>
          <p:nvPr/>
        </p:nvSpPr>
        <p:spPr bwMode="auto">
          <a:xfrm flipH="1">
            <a:off x="2395538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5" name="Rectangle 35"/>
          <p:cNvSpPr>
            <a:spLocks noChangeArrowheads="1"/>
          </p:cNvSpPr>
          <p:nvPr/>
        </p:nvSpPr>
        <p:spPr bwMode="auto">
          <a:xfrm flipH="1">
            <a:off x="2047875" y="1990725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6" name="Rectangle 36"/>
          <p:cNvSpPr>
            <a:spLocks noChangeArrowheads="1"/>
          </p:cNvSpPr>
          <p:nvPr/>
        </p:nvSpPr>
        <p:spPr bwMode="auto">
          <a:xfrm flipH="1">
            <a:off x="1701800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7" name="Rectangle 37"/>
          <p:cNvSpPr>
            <a:spLocks noChangeArrowheads="1"/>
          </p:cNvSpPr>
          <p:nvPr/>
        </p:nvSpPr>
        <p:spPr bwMode="auto">
          <a:xfrm flipH="1">
            <a:off x="1355725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8" name="Rectangle 38"/>
          <p:cNvSpPr>
            <a:spLocks noChangeArrowheads="1"/>
          </p:cNvSpPr>
          <p:nvPr/>
        </p:nvSpPr>
        <p:spPr bwMode="auto">
          <a:xfrm>
            <a:off x="801688" y="145256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</a:t>
            </a:r>
          </a:p>
        </p:txBody>
      </p:sp>
      <p:sp>
        <p:nvSpPr>
          <p:cNvPr id="1408039" name="Rectangle 39"/>
          <p:cNvSpPr>
            <a:spLocks noChangeArrowheads="1"/>
          </p:cNvSpPr>
          <p:nvPr/>
        </p:nvSpPr>
        <p:spPr bwMode="auto">
          <a:xfrm>
            <a:off x="801688" y="1789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0" name="Freeform 40"/>
          <p:cNvSpPr>
            <a:spLocks/>
          </p:cNvSpPr>
          <p:nvPr/>
        </p:nvSpPr>
        <p:spPr bwMode="auto">
          <a:xfrm>
            <a:off x="1147763" y="1789113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1" name="Rectangle 41"/>
          <p:cNvSpPr>
            <a:spLocks noChangeArrowheads="1"/>
          </p:cNvSpPr>
          <p:nvPr/>
        </p:nvSpPr>
        <p:spPr bwMode="auto">
          <a:xfrm flipH="1">
            <a:off x="2741613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2" name="Freeform 42"/>
          <p:cNvSpPr>
            <a:spLocks/>
          </p:cNvSpPr>
          <p:nvPr/>
        </p:nvSpPr>
        <p:spPr bwMode="auto">
          <a:xfrm>
            <a:off x="3087688" y="5580063"/>
            <a:ext cx="277812" cy="579437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3" name="Rectangle 43"/>
          <p:cNvSpPr>
            <a:spLocks noChangeArrowheads="1"/>
          </p:cNvSpPr>
          <p:nvPr/>
        </p:nvSpPr>
        <p:spPr bwMode="auto">
          <a:xfrm flipH="1">
            <a:off x="2395538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4" name="Rectangle 44"/>
          <p:cNvSpPr>
            <a:spLocks noChangeArrowheads="1"/>
          </p:cNvSpPr>
          <p:nvPr/>
        </p:nvSpPr>
        <p:spPr bwMode="auto">
          <a:xfrm flipH="1">
            <a:off x="2047875" y="5822950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5" name="Rectangle 45"/>
          <p:cNvSpPr>
            <a:spLocks noChangeArrowheads="1"/>
          </p:cNvSpPr>
          <p:nvPr/>
        </p:nvSpPr>
        <p:spPr bwMode="auto">
          <a:xfrm flipH="1">
            <a:off x="1701800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6" name="Rectangle 46"/>
          <p:cNvSpPr>
            <a:spLocks noChangeArrowheads="1"/>
          </p:cNvSpPr>
          <p:nvPr/>
        </p:nvSpPr>
        <p:spPr bwMode="auto">
          <a:xfrm flipH="1">
            <a:off x="1355725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7" name="Freeform 47"/>
          <p:cNvSpPr>
            <a:spLocks/>
          </p:cNvSpPr>
          <p:nvPr/>
        </p:nvSpPr>
        <p:spPr bwMode="auto">
          <a:xfrm>
            <a:off x="1147763" y="5621338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8" name="Rectangle 48"/>
          <p:cNvSpPr>
            <a:spLocks noChangeArrowheads="1"/>
          </p:cNvSpPr>
          <p:nvPr/>
        </p:nvSpPr>
        <p:spPr bwMode="auto">
          <a:xfrm>
            <a:off x="3365500" y="5218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9" name="Rectangle 49"/>
          <p:cNvSpPr>
            <a:spLocks noChangeArrowheads="1"/>
          </p:cNvSpPr>
          <p:nvPr/>
        </p:nvSpPr>
        <p:spPr bwMode="auto">
          <a:xfrm>
            <a:off x="3365500" y="5554663"/>
            <a:ext cx="346075" cy="334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0" name="Rectangle 50"/>
          <p:cNvSpPr>
            <a:spLocks noChangeArrowheads="1"/>
          </p:cNvSpPr>
          <p:nvPr/>
        </p:nvSpPr>
        <p:spPr bwMode="auto">
          <a:xfrm>
            <a:off x="801688" y="5218113"/>
            <a:ext cx="346075" cy="403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1" name="Rectangle 51"/>
          <p:cNvSpPr>
            <a:spLocks noChangeArrowheads="1"/>
          </p:cNvSpPr>
          <p:nvPr/>
        </p:nvSpPr>
        <p:spPr bwMode="auto">
          <a:xfrm>
            <a:off x="801688" y="5621338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2" name="Text Box 52"/>
          <p:cNvSpPr txBox="1">
            <a:spLocks noChangeArrowheads="1"/>
          </p:cNvSpPr>
          <p:nvPr/>
        </p:nvSpPr>
        <p:spPr bwMode="auto">
          <a:xfrm>
            <a:off x="1279380" y="5387434"/>
            <a:ext cx="1813217" cy="3598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Memory pipeline</a:t>
            </a:r>
          </a:p>
        </p:txBody>
      </p:sp>
      <p:sp>
        <p:nvSpPr>
          <p:cNvPr id="1408053" name="Line 53"/>
          <p:cNvSpPr>
            <a:spLocks noChangeShapeType="1"/>
          </p:cNvSpPr>
          <p:nvPr/>
        </p:nvSpPr>
        <p:spPr bwMode="auto">
          <a:xfrm flipH="1">
            <a:off x="1633538" y="5756275"/>
            <a:ext cx="1246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4" name="Line 54"/>
          <p:cNvSpPr>
            <a:spLocks noChangeShapeType="1"/>
          </p:cNvSpPr>
          <p:nvPr/>
        </p:nvSpPr>
        <p:spPr bwMode="auto">
          <a:xfrm>
            <a:off x="1771650" y="3940175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5" name="Line 55"/>
          <p:cNvSpPr>
            <a:spLocks noChangeShapeType="1"/>
          </p:cNvSpPr>
          <p:nvPr/>
        </p:nvSpPr>
        <p:spPr bwMode="auto">
          <a:xfrm flipV="1">
            <a:off x="663575" y="2460625"/>
            <a:ext cx="0" cy="1211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6" name="Line 56"/>
          <p:cNvSpPr>
            <a:spLocks noChangeShapeType="1"/>
          </p:cNvSpPr>
          <p:nvPr/>
        </p:nvSpPr>
        <p:spPr bwMode="auto">
          <a:xfrm>
            <a:off x="3295650" y="2528888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408057" name="Group 57"/>
          <p:cNvGrpSpPr>
            <a:grpSpLocks/>
          </p:cNvGrpSpPr>
          <p:nvPr/>
        </p:nvGrpSpPr>
        <p:grpSpPr bwMode="auto">
          <a:xfrm flipV="1">
            <a:off x="1147763" y="914400"/>
            <a:ext cx="554037" cy="538163"/>
            <a:chOff x="2256" y="2112"/>
            <a:chExt cx="384" cy="384"/>
          </a:xfrm>
        </p:grpSpPr>
        <p:sp>
          <p:nvSpPr>
            <p:cNvPr id="1408058" name="Rectangle 58"/>
            <p:cNvSpPr>
              <a:spLocks noChangeArrowheads="1"/>
            </p:cNvSpPr>
            <p:nvPr/>
          </p:nvSpPr>
          <p:spPr bwMode="auto">
            <a:xfrm flipH="1">
              <a:off x="2400" y="2256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/>
              <a:endPara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08059" name="Freeform 59"/>
            <p:cNvSpPr>
              <a:spLocks/>
            </p:cNvSpPr>
            <p:nvPr/>
          </p:nvSpPr>
          <p:spPr bwMode="auto">
            <a:xfrm>
              <a:off x="2256" y="2112"/>
              <a:ext cx="144" cy="384"/>
            </a:xfrm>
            <a:custGeom>
              <a:avLst/>
              <a:gdLst/>
              <a:ahLst/>
              <a:cxnLst>
                <a:cxn ang="0">
                  <a:pos x="144" y="384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144" y="144"/>
                </a:cxn>
                <a:cxn ang="0">
                  <a:pos x="144" y="384"/>
                </a:cxn>
              </a:cxnLst>
              <a:rect l="0" t="0" r="r" b="b"/>
              <a:pathLst>
                <a:path w="144" h="384">
                  <a:moveTo>
                    <a:pt x="144" y="384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44" y="144"/>
                  </a:lnTo>
                  <a:lnTo>
                    <a:pt x="144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408060" name="Rectangle 60"/>
          <p:cNvSpPr>
            <a:spLocks noChangeArrowheads="1"/>
          </p:cNvSpPr>
          <p:nvPr/>
        </p:nvSpPr>
        <p:spPr bwMode="auto">
          <a:xfrm flipH="1">
            <a:off x="801688" y="1116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61" name="AutoShape 61"/>
          <p:cNvSpPr>
            <a:spLocks noChangeArrowheads="1"/>
          </p:cNvSpPr>
          <p:nvPr/>
        </p:nvSpPr>
        <p:spPr bwMode="auto">
          <a:xfrm>
            <a:off x="1771650" y="914400"/>
            <a:ext cx="1385888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Pool</a:t>
            </a:r>
          </a:p>
        </p:txBody>
      </p:sp>
      <p:sp>
        <p:nvSpPr>
          <p:cNvPr id="1408062" name="Line 62"/>
          <p:cNvSpPr>
            <a:spLocks noChangeShapeType="1"/>
          </p:cNvSpPr>
          <p:nvPr/>
        </p:nvSpPr>
        <p:spPr bwMode="auto">
          <a:xfrm flipH="1">
            <a:off x="1909763" y="2460625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63" name="Line 63"/>
          <p:cNvSpPr>
            <a:spLocks noChangeShapeType="1"/>
          </p:cNvSpPr>
          <p:nvPr/>
        </p:nvSpPr>
        <p:spPr bwMode="auto">
          <a:xfrm>
            <a:off x="1979613" y="1317625"/>
            <a:ext cx="1038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64" name="Text Box 64"/>
          <p:cNvSpPr txBox="1">
            <a:spLocks noChangeArrowheads="1"/>
          </p:cNvSpPr>
          <p:nvPr/>
        </p:nvSpPr>
        <p:spPr bwMode="auto">
          <a:xfrm>
            <a:off x="5334000" y="1104900"/>
            <a:ext cx="3733799" cy="24622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Every cycle, one VLIW instruction from one active thread is launched into pipeline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Instruction pipeline is 21 cycles long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Memory operations incur ~150 cycles of latency</a:t>
            </a:r>
          </a:p>
        </p:txBody>
      </p:sp>
      <p:sp>
        <p:nvSpPr>
          <p:cNvPr id="1408065" name="Text Box 65"/>
          <p:cNvSpPr txBox="1">
            <a:spLocks noChangeArrowheads="1"/>
          </p:cNvSpPr>
          <p:nvPr/>
        </p:nvSpPr>
        <p:spPr bwMode="auto">
          <a:xfrm>
            <a:off x="4216400" y="4305300"/>
            <a:ext cx="4546600" cy="224676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Assuming a single thread issues one instruction every 21 cycles, and clock rate is 260 MHz…</a:t>
            </a:r>
          </a:p>
          <a:p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What is single-thread performance?</a:t>
            </a: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</a:t>
            </a:r>
          </a:p>
          <a:p>
            <a:pPr lvl="1"/>
            <a:r>
              <a:rPr lang="en-US" sz="200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Effective single-thread issue rate is 260/21 = 12.4 MIPS</a:t>
            </a:r>
          </a:p>
        </p:txBody>
      </p:sp>
    </p:spTree>
    <p:extLst>
      <p:ext uri="{BB962C8B-B14F-4D97-AF65-F5344CB8AC3E}">
        <p14:creationId xmlns:p14="http://schemas.microsoft.com/office/powerpoint/2010/main" val="330715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Coarse-Grain Multithreading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designed for supercomputing applications with large data sets and low locality</a:t>
            </a:r>
          </a:p>
          <a:p>
            <a:pPr lvl="1"/>
            <a:r>
              <a:rPr lang="en-US" dirty="0"/>
              <a:t>No data cache</a:t>
            </a:r>
          </a:p>
          <a:p>
            <a:pPr lvl="1"/>
            <a:r>
              <a:rPr lang="en-US" dirty="0"/>
              <a:t>Many parallel threads needed to hide large memory latency</a:t>
            </a:r>
          </a:p>
          <a:p>
            <a:pPr lvl="1"/>
            <a:endParaRPr lang="en-US" dirty="0"/>
          </a:p>
          <a:p>
            <a:r>
              <a:rPr lang="en-US" dirty="0"/>
              <a:t>Other applications are more cache friendly</a:t>
            </a:r>
          </a:p>
          <a:p>
            <a:pPr lvl="1"/>
            <a:r>
              <a:rPr lang="en-US" dirty="0"/>
              <a:t>Few pipeline bubbles if cache mostly has hits</a:t>
            </a:r>
          </a:p>
          <a:p>
            <a:pPr lvl="1"/>
            <a:r>
              <a:rPr lang="en-US" dirty="0"/>
              <a:t>Just add a few threads to hide occasional cache miss latencies</a:t>
            </a:r>
          </a:p>
          <a:p>
            <a:pPr lvl="1"/>
            <a:r>
              <a:rPr lang="en-US" dirty="0"/>
              <a:t>Swap threads on cache misses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F0D0-9E21-5149-BB33-60E98459E9D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5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 Alewife (1990)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93F3-D5AA-C646-A2EF-9B7166E9598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12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38600" y="1752600"/>
            <a:ext cx="5105400" cy="4114800"/>
          </a:xfrm>
          <a:ln/>
        </p:spPr>
        <p:txBody>
          <a:bodyPr lIns="82058" tIns="41029" rIns="82058" bIns="41029"/>
          <a:lstStyle/>
          <a:p>
            <a:pPr marL="171450" indent="-171450"/>
            <a:r>
              <a:rPr lang="en-US"/>
              <a:t>Modified SPARC chips</a:t>
            </a:r>
          </a:p>
          <a:p>
            <a:pPr lvl="1"/>
            <a:r>
              <a:rPr lang="en-US"/>
              <a:t>register windows hold different thread contexts</a:t>
            </a:r>
          </a:p>
          <a:p>
            <a:pPr marL="171450" indent="-171450"/>
            <a:r>
              <a:rPr lang="en-US"/>
              <a:t>Up to four threads per node</a:t>
            </a:r>
          </a:p>
          <a:p>
            <a:pPr marL="171450" indent="-171450"/>
            <a:r>
              <a:rPr lang="en-US"/>
              <a:t>Thread switch on local cache miss</a:t>
            </a:r>
          </a:p>
          <a:p>
            <a:pPr marL="171450" indent="-171450"/>
            <a:endParaRPr lang="en-US"/>
          </a:p>
          <a:p>
            <a:pPr marL="171450" indent="-171450"/>
            <a:endParaRPr lang="en-US"/>
          </a:p>
          <a:p>
            <a:pPr marL="171450" indent="-171450"/>
            <a:endParaRPr lang="en-US"/>
          </a:p>
        </p:txBody>
      </p:sp>
      <p:pic>
        <p:nvPicPr>
          <p:cNvPr id="1412100" name="Picture 4" descr="16-ext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37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 PowerPC RS64-IV (2000)</a:t>
            </a:r>
          </a:p>
        </p:txBody>
      </p:sp>
      <p:sp>
        <p:nvSpPr>
          <p:cNvPr id="14141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Commercial coarse-grain multithreading CPU</a:t>
            </a:r>
          </a:p>
          <a:p>
            <a:r>
              <a:rPr lang="en-US"/>
              <a:t>Based on PowerPC with quad-issue in-order five-stage pipeline</a:t>
            </a:r>
          </a:p>
          <a:p>
            <a:r>
              <a:rPr lang="en-US"/>
              <a:t>Each physical CPU supports two virtual CPUs</a:t>
            </a:r>
          </a:p>
          <a:p>
            <a:r>
              <a:rPr lang="en-US"/>
              <a:t>On L2 cache miss, pipeline is flushed and execution switches to second thread</a:t>
            </a:r>
          </a:p>
          <a:p>
            <a:pPr lvl="1"/>
            <a:r>
              <a:rPr lang="en-US"/>
              <a:t>short pipeline minimizes flush penalty (4 cycles), small compared to memory access latency</a:t>
            </a:r>
          </a:p>
          <a:p>
            <a:pPr lvl="1"/>
            <a:r>
              <a:rPr lang="en-US"/>
              <a:t>flush pipeline to simplify exception handling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41FA-25F8-3F4F-8E92-9F25F8E16E1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Oracle/Sun Niagara processors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is datacenters running web servers and databases, with many concurrent requests</a:t>
            </a:r>
          </a:p>
          <a:p>
            <a:r>
              <a:rPr lang="en-US" dirty="0"/>
              <a:t>Provide multiple simple cores each with multiple hardware threads, reduced energy/operation though much lower single thread performance</a:t>
            </a:r>
          </a:p>
          <a:p>
            <a:endParaRPr lang="en-US" dirty="0"/>
          </a:p>
          <a:p>
            <a:r>
              <a:rPr lang="en-US" dirty="0"/>
              <a:t>Niagara-1 [2004], 8 cores, 4 threads/core</a:t>
            </a:r>
          </a:p>
          <a:p>
            <a:r>
              <a:rPr lang="en-US" dirty="0"/>
              <a:t>Niagara-2 [2007], 8 cores, 8 threads/core</a:t>
            </a:r>
          </a:p>
          <a:p>
            <a:r>
              <a:rPr lang="en-US" dirty="0"/>
              <a:t>Niagara-3 [2009], 16 cores, 8 threads/core</a:t>
            </a:r>
          </a:p>
          <a:p>
            <a:r>
              <a:rPr lang="en-US" dirty="0"/>
              <a:t>T4 [2011], 8 cores, 8 threads/core</a:t>
            </a:r>
          </a:p>
          <a:p>
            <a:r>
              <a:rPr lang="en-US" dirty="0"/>
              <a:t>T5 [2012], 16 cores, 8 threads/core</a:t>
            </a:r>
          </a:p>
          <a:p>
            <a:r>
              <a:rPr lang="en-US" dirty="0"/>
              <a:t>M5 [2012], 6 cores, 8 threads/core</a:t>
            </a:r>
          </a:p>
          <a:p>
            <a:r>
              <a:rPr lang="en-US" dirty="0"/>
              <a:t>M6 [2013], 12 cores, 8 threads/core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2D7-775B-8543-8766-D08E84A910B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7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Oracle/Sun Niagara-3, </a:t>
            </a:r>
            <a:r>
              <a:rPr lang="en-US" sz="2400" dirty="0"/>
              <a:t>“Rainbow Falls”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2D7-775B-8543-8766-D08E84A910B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44056"/>
            <a:ext cx="5105400" cy="440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085779" cy="41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M6 - 2013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9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M6 - 2013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7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924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M6 - 2013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Lecture 13: VLIW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classic VLIW, compiler is responsible for avoiding all hazards -&gt; simple hardware, complex compiler. Later </a:t>
            </a:r>
            <a:r>
              <a:rPr lang="en-US" dirty="0" err="1"/>
              <a:t>VLIWs</a:t>
            </a:r>
            <a:r>
              <a:rPr lang="en-US" dirty="0"/>
              <a:t> added more dynamic hardware interlocks</a:t>
            </a:r>
          </a:p>
          <a:p>
            <a:r>
              <a:rPr lang="en-US" dirty="0"/>
              <a:t>Use loop unrolling and software pipelining for loops, trace scheduling for more irregular code</a:t>
            </a:r>
          </a:p>
          <a:p>
            <a:r>
              <a:rPr lang="en-US" dirty="0"/>
              <a:t>Static scheduling difficult in presence of unpredictable branches and variable latency memory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1BDB-F0F7-3843-9F15-193D5E6FF769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48260" name="Rectangle 4"/>
          <p:cNvSpPr>
            <a:spLocks noChangeArrowheads="1"/>
          </p:cNvSpPr>
          <p:nvPr/>
        </p:nvSpPr>
        <p:spPr bwMode="auto">
          <a:xfrm>
            <a:off x="977900" y="6410325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3 due </a:t>
            </a:r>
            <a:r>
              <a:rPr lang="en-US" dirty="0" smtClean="0"/>
              <a:t>today</a:t>
            </a:r>
            <a:endParaRPr lang="en-US" dirty="0"/>
          </a:p>
          <a:p>
            <a:r>
              <a:rPr lang="en-US" dirty="0"/>
              <a:t>PS 4 out Wednesday March </a:t>
            </a:r>
            <a:r>
              <a:rPr lang="en-US" dirty="0" smtClean="0"/>
              <a:t>18, due Friday April 3</a:t>
            </a:r>
          </a:p>
          <a:p>
            <a:r>
              <a:rPr lang="en-US" dirty="0" smtClean="0"/>
              <a:t>Lab 3 due Monday April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20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1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today 3:30 on Zoom, link on piazza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Multithreading (SMT) for OoO Superscalars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Techniques presented so far have all been “vertical” multithreading where each pipeline stage works on one thread at a time</a:t>
            </a:r>
          </a:p>
          <a:p>
            <a:r>
              <a:rPr lang="en-US"/>
              <a:t>SMT uses fine-grain control already present inside an OoO superscalar to allow instructions from multiple threads to enter execution on same clock cycle.  Gives better utilization of machine resources.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ED1-05E8-0D4B-9FB0-E9D0408DA5A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8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For most apps, most execution units lie idle in an OoO superscalar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4A-7F49-1D4D-B5BD-657F5E5E43CC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2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04863"/>
            <a:ext cx="5994400" cy="6053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20292" name="Text Box 4"/>
          <p:cNvSpPr txBox="1">
            <a:spLocks noChangeArrowheads="1"/>
          </p:cNvSpPr>
          <p:nvPr/>
        </p:nvSpPr>
        <p:spPr bwMode="auto">
          <a:xfrm>
            <a:off x="5562600" y="5378450"/>
            <a:ext cx="3505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000" dirty="0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From: </a:t>
            </a:r>
            <a:r>
              <a:rPr lang="en-US" sz="2000" dirty="0" err="1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Tullsen</a:t>
            </a:r>
            <a:r>
              <a:rPr lang="en-US" sz="2000" dirty="0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, Eggers, and Levy,</a:t>
            </a:r>
          </a:p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000" dirty="0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“Simultaneous Multithreading: Maximizing On-chip Parallelism”, ISCA 1995.</a:t>
            </a:r>
          </a:p>
        </p:txBody>
      </p:sp>
      <p:sp>
        <p:nvSpPr>
          <p:cNvPr id="1420293" name="Text Box 5"/>
          <p:cNvSpPr txBox="1">
            <a:spLocks noChangeArrowheads="1"/>
          </p:cNvSpPr>
          <p:nvPr/>
        </p:nvSpPr>
        <p:spPr bwMode="auto">
          <a:xfrm>
            <a:off x="5334000" y="1066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For an 8-way superscalar.</a:t>
            </a:r>
          </a:p>
        </p:txBody>
      </p:sp>
    </p:spTree>
    <p:extLst>
      <p:ext uri="{BB962C8B-B14F-4D97-AF65-F5344CB8AC3E}">
        <p14:creationId xmlns:p14="http://schemas.microsoft.com/office/powerpoint/2010/main" val="3134285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Machine Efficiency</a:t>
            </a: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CC7B-23C7-6A42-AE97-6D7E82C812E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422339" name="Group 3"/>
          <p:cNvGrpSpPr>
            <a:grpSpLocks/>
          </p:cNvGrpSpPr>
          <p:nvPr/>
        </p:nvGrpSpPr>
        <p:grpSpPr bwMode="auto">
          <a:xfrm>
            <a:off x="2117725" y="1143000"/>
            <a:ext cx="2846388" cy="4078287"/>
            <a:chOff x="1382" y="791"/>
            <a:chExt cx="1793" cy="2569"/>
          </a:xfrm>
        </p:grpSpPr>
        <p:sp>
          <p:nvSpPr>
            <p:cNvPr id="1422340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10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Issue width</a:t>
              </a:r>
            </a:p>
          </p:txBody>
        </p:sp>
        <p:grpSp>
          <p:nvGrpSpPr>
            <p:cNvPr id="1422341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42234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5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6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7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9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0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1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2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3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4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5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6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7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8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1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2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3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5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6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7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8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9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0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1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3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6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7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2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3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4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5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422386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2387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2388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5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Time</a:t>
              </a:r>
            </a:p>
          </p:txBody>
        </p:sp>
      </p:grpSp>
      <p:sp>
        <p:nvSpPr>
          <p:cNvPr id="1422389" name="Line 53"/>
          <p:cNvSpPr>
            <a:spLocks noChangeShapeType="1"/>
          </p:cNvSpPr>
          <p:nvPr/>
        </p:nvSpPr>
        <p:spPr bwMode="auto">
          <a:xfrm flipV="1">
            <a:off x="4572000" y="25908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2390" name="Text Box 54"/>
          <p:cNvSpPr txBox="1">
            <a:spLocks noChangeArrowheads="1"/>
          </p:cNvSpPr>
          <p:nvPr/>
        </p:nvSpPr>
        <p:spPr bwMode="auto">
          <a:xfrm>
            <a:off x="5181600" y="2322513"/>
            <a:ext cx="36576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Completely idle cycle (</a:t>
            </a:r>
            <a:r>
              <a:rPr lang="en-US" sz="2400" b="1" i="1" dirty="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vertical waste</a:t>
            </a: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</a:t>
            </a:r>
          </a:p>
        </p:txBody>
      </p:sp>
      <p:sp>
        <p:nvSpPr>
          <p:cNvPr id="1422391" name="Line 55"/>
          <p:cNvSpPr>
            <a:spLocks noChangeShapeType="1"/>
          </p:cNvSpPr>
          <p:nvPr/>
        </p:nvSpPr>
        <p:spPr bwMode="auto">
          <a:xfrm flipH="1" flipV="1">
            <a:off x="2743200" y="19446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2392" name="Text Box 56"/>
          <p:cNvSpPr txBox="1">
            <a:spLocks noChangeArrowheads="1"/>
          </p:cNvSpPr>
          <p:nvPr/>
        </p:nvSpPr>
        <p:spPr bwMode="auto">
          <a:xfrm>
            <a:off x="1524000" y="1563687"/>
            <a:ext cx="16922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Instruction issue</a:t>
            </a:r>
          </a:p>
        </p:txBody>
      </p:sp>
      <p:sp>
        <p:nvSpPr>
          <p:cNvPr id="1422393" name="Line 57"/>
          <p:cNvSpPr>
            <a:spLocks noChangeShapeType="1"/>
          </p:cNvSpPr>
          <p:nvPr/>
        </p:nvSpPr>
        <p:spPr bwMode="auto">
          <a:xfrm flipV="1">
            <a:off x="4572000" y="3962400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2394" name="Text Box 58"/>
          <p:cNvSpPr txBox="1">
            <a:spLocks noChangeArrowheads="1"/>
          </p:cNvSpPr>
          <p:nvPr/>
        </p:nvSpPr>
        <p:spPr bwMode="auto">
          <a:xfrm>
            <a:off x="5410200" y="3617913"/>
            <a:ext cx="31242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Partially filled cycle, i.e., IPC &lt; 4</a:t>
            </a:r>
          </a:p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(</a:t>
            </a:r>
            <a:r>
              <a:rPr lang="en-US" sz="2400" b="1" i="1" dirty="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horizontal waste</a:t>
            </a: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073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Multithreading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A34F-5C70-EE49-A3BA-755E8EFACE4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5297488"/>
            <a:ext cx="7924800" cy="8382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Cycle-by-cycle interleaving removes vertical waste, but leaves some horizontal waste</a:t>
            </a:r>
          </a:p>
        </p:txBody>
      </p:sp>
      <p:sp>
        <p:nvSpPr>
          <p:cNvPr id="1424388" name="Rectangle 4" descr="Solid diamond"/>
          <p:cNvSpPr>
            <a:spLocks noChangeArrowheads="1"/>
          </p:cNvSpPr>
          <p:nvPr/>
        </p:nvSpPr>
        <p:spPr bwMode="auto">
          <a:xfrm>
            <a:off x="34290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89" name="Rectangle 5" descr="Solid diamond"/>
          <p:cNvSpPr>
            <a:spLocks noChangeArrowheads="1"/>
          </p:cNvSpPr>
          <p:nvPr/>
        </p:nvSpPr>
        <p:spPr bwMode="auto">
          <a:xfrm>
            <a:off x="37338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0" name="Rectangle 6" descr="Solid diamond"/>
          <p:cNvSpPr>
            <a:spLocks noChangeArrowheads="1"/>
          </p:cNvSpPr>
          <p:nvPr/>
        </p:nvSpPr>
        <p:spPr bwMode="auto">
          <a:xfrm>
            <a:off x="40386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1" name="Rectangle 7"/>
          <p:cNvSpPr>
            <a:spLocks noChangeArrowheads="1"/>
          </p:cNvSpPr>
          <p:nvPr/>
        </p:nvSpPr>
        <p:spPr bwMode="auto">
          <a:xfrm>
            <a:off x="4343400" y="1716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2" name="Rectangle 8"/>
          <p:cNvSpPr>
            <a:spLocks noChangeArrowheads="1"/>
          </p:cNvSpPr>
          <p:nvPr/>
        </p:nvSpPr>
        <p:spPr bwMode="auto">
          <a:xfrm>
            <a:off x="34290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3" name="Rectangle 9"/>
          <p:cNvSpPr>
            <a:spLocks noChangeArrowheads="1"/>
          </p:cNvSpPr>
          <p:nvPr/>
        </p:nvSpPr>
        <p:spPr bwMode="auto">
          <a:xfrm>
            <a:off x="37338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4" name="Rectangle 10" descr="Solid diamond"/>
          <p:cNvSpPr>
            <a:spLocks noChangeArrowheads="1"/>
          </p:cNvSpPr>
          <p:nvPr/>
        </p:nvSpPr>
        <p:spPr bwMode="auto">
          <a:xfrm>
            <a:off x="4038600" y="20208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5" name="Rectangle 11"/>
          <p:cNvSpPr>
            <a:spLocks noChangeArrowheads="1"/>
          </p:cNvSpPr>
          <p:nvPr/>
        </p:nvSpPr>
        <p:spPr bwMode="auto">
          <a:xfrm>
            <a:off x="43434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6" name="Rectangle 12"/>
          <p:cNvSpPr>
            <a:spLocks noChangeArrowheads="1"/>
          </p:cNvSpPr>
          <p:nvPr/>
        </p:nvSpPr>
        <p:spPr bwMode="auto">
          <a:xfrm>
            <a:off x="34290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7" name="Rectangle 13" descr="Wide upward diagonal"/>
          <p:cNvSpPr>
            <a:spLocks noChangeArrowheads="1"/>
          </p:cNvSpPr>
          <p:nvPr/>
        </p:nvSpPr>
        <p:spPr bwMode="auto">
          <a:xfrm>
            <a:off x="37338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8" name="Rectangle 14" descr="Wide upward diagonal"/>
          <p:cNvSpPr>
            <a:spLocks noChangeArrowheads="1"/>
          </p:cNvSpPr>
          <p:nvPr/>
        </p:nvSpPr>
        <p:spPr bwMode="auto">
          <a:xfrm>
            <a:off x="40386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43434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34290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37338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2" name="Rectangle 18" descr="Wide upward diagonal"/>
          <p:cNvSpPr>
            <a:spLocks noChangeArrowheads="1"/>
          </p:cNvSpPr>
          <p:nvPr/>
        </p:nvSpPr>
        <p:spPr bwMode="auto">
          <a:xfrm>
            <a:off x="4038600" y="26304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43434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34290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5" name="Rectangle 21" descr="Solid diamond"/>
          <p:cNvSpPr>
            <a:spLocks noChangeArrowheads="1"/>
          </p:cNvSpPr>
          <p:nvPr/>
        </p:nvSpPr>
        <p:spPr bwMode="auto">
          <a:xfrm>
            <a:off x="37338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6" name="Rectangle 22" descr="Solid diamond"/>
          <p:cNvSpPr>
            <a:spLocks noChangeArrowheads="1"/>
          </p:cNvSpPr>
          <p:nvPr/>
        </p:nvSpPr>
        <p:spPr bwMode="auto">
          <a:xfrm>
            <a:off x="40386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43434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34290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37338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0" name="Rectangle 26" descr="Solid diamond"/>
          <p:cNvSpPr>
            <a:spLocks noChangeArrowheads="1"/>
          </p:cNvSpPr>
          <p:nvPr/>
        </p:nvSpPr>
        <p:spPr bwMode="auto">
          <a:xfrm>
            <a:off x="4038600" y="3240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43434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2" name="Rectangle 28" descr="Wide upward diagonal"/>
          <p:cNvSpPr>
            <a:spLocks noChangeArrowheads="1"/>
          </p:cNvSpPr>
          <p:nvPr/>
        </p:nvSpPr>
        <p:spPr bwMode="auto">
          <a:xfrm>
            <a:off x="34290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3" name="Rectangle 29" descr="Wide upward diagonal"/>
          <p:cNvSpPr>
            <a:spLocks noChangeArrowheads="1"/>
          </p:cNvSpPr>
          <p:nvPr/>
        </p:nvSpPr>
        <p:spPr bwMode="auto">
          <a:xfrm>
            <a:off x="37338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0386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43434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34290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37338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8" name="Rectangle 34" descr="Solid diamond"/>
          <p:cNvSpPr>
            <a:spLocks noChangeArrowheads="1"/>
          </p:cNvSpPr>
          <p:nvPr/>
        </p:nvSpPr>
        <p:spPr bwMode="auto">
          <a:xfrm>
            <a:off x="4038600" y="38496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43434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0" name="Rectangle 36" descr="Solid diamond"/>
          <p:cNvSpPr>
            <a:spLocks noChangeArrowheads="1"/>
          </p:cNvSpPr>
          <p:nvPr/>
        </p:nvSpPr>
        <p:spPr bwMode="auto">
          <a:xfrm>
            <a:off x="34290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1" name="Rectangle 37" descr="Solid diamond"/>
          <p:cNvSpPr>
            <a:spLocks noChangeArrowheads="1"/>
          </p:cNvSpPr>
          <p:nvPr/>
        </p:nvSpPr>
        <p:spPr bwMode="auto">
          <a:xfrm>
            <a:off x="37338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0386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43434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4" name="Rectangle 40" descr="Solid diamond"/>
          <p:cNvSpPr>
            <a:spLocks noChangeArrowheads="1"/>
          </p:cNvSpPr>
          <p:nvPr/>
        </p:nvSpPr>
        <p:spPr bwMode="auto">
          <a:xfrm>
            <a:off x="34290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5" name="Rectangle 41" descr="Solid diamond"/>
          <p:cNvSpPr>
            <a:spLocks noChangeArrowheads="1"/>
          </p:cNvSpPr>
          <p:nvPr/>
        </p:nvSpPr>
        <p:spPr bwMode="auto">
          <a:xfrm>
            <a:off x="37338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6" name="Rectangle 42" descr="Solid diamond"/>
          <p:cNvSpPr>
            <a:spLocks noChangeArrowheads="1"/>
          </p:cNvSpPr>
          <p:nvPr/>
        </p:nvSpPr>
        <p:spPr bwMode="auto">
          <a:xfrm>
            <a:off x="40386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7" name="Rectangle 43" descr="Solid diamond"/>
          <p:cNvSpPr>
            <a:spLocks noChangeArrowheads="1"/>
          </p:cNvSpPr>
          <p:nvPr/>
        </p:nvSpPr>
        <p:spPr bwMode="auto">
          <a:xfrm>
            <a:off x="43434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34290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37338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0" name="Rectangle 46" descr="Wide upward diagonal"/>
          <p:cNvSpPr>
            <a:spLocks noChangeArrowheads="1"/>
          </p:cNvSpPr>
          <p:nvPr/>
        </p:nvSpPr>
        <p:spPr bwMode="auto">
          <a:xfrm>
            <a:off x="40386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1" name="Rectangle 47" descr="Wide upward diagonal"/>
          <p:cNvSpPr>
            <a:spLocks noChangeArrowheads="1"/>
          </p:cNvSpPr>
          <p:nvPr/>
        </p:nvSpPr>
        <p:spPr bwMode="auto">
          <a:xfrm>
            <a:off x="43434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2" name="Line 48"/>
          <p:cNvSpPr>
            <a:spLocks noChangeShapeType="1"/>
          </p:cNvSpPr>
          <p:nvPr/>
        </p:nvSpPr>
        <p:spPr bwMode="auto">
          <a:xfrm>
            <a:off x="3429000" y="1411287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3" name="Text Box 49"/>
          <p:cNvSpPr txBox="1">
            <a:spLocks noChangeArrowheads="1"/>
          </p:cNvSpPr>
          <p:nvPr/>
        </p:nvSpPr>
        <p:spPr bwMode="auto">
          <a:xfrm>
            <a:off x="3336925" y="990600"/>
            <a:ext cx="170317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width</a:t>
            </a:r>
          </a:p>
        </p:txBody>
      </p:sp>
      <p:sp>
        <p:nvSpPr>
          <p:cNvPr id="1424434" name="Line 50"/>
          <p:cNvSpPr>
            <a:spLocks noChangeShapeType="1"/>
          </p:cNvSpPr>
          <p:nvPr/>
        </p:nvSpPr>
        <p:spPr bwMode="auto">
          <a:xfrm>
            <a:off x="2971800" y="2630487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5" name="Text Box 51"/>
          <p:cNvSpPr txBox="1">
            <a:spLocks noChangeArrowheads="1"/>
          </p:cNvSpPr>
          <p:nvPr/>
        </p:nvSpPr>
        <p:spPr bwMode="auto">
          <a:xfrm>
            <a:off x="2193925" y="32004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sp>
        <p:nvSpPr>
          <p:cNvPr id="1424436" name="Text Box 52"/>
          <p:cNvSpPr txBox="1">
            <a:spLocks noChangeArrowheads="1"/>
          </p:cNvSpPr>
          <p:nvPr/>
        </p:nvSpPr>
        <p:spPr bwMode="auto">
          <a:xfrm>
            <a:off x="5410200" y="2173287"/>
            <a:ext cx="35052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Second thread interleaved cycle-by-cycle</a:t>
            </a:r>
          </a:p>
        </p:txBody>
      </p:sp>
      <p:sp>
        <p:nvSpPr>
          <p:cNvPr id="1424437" name="Line 53"/>
          <p:cNvSpPr>
            <a:spLocks noChangeShapeType="1"/>
          </p:cNvSpPr>
          <p:nvPr/>
        </p:nvSpPr>
        <p:spPr bwMode="auto">
          <a:xfrm flipH="1" flipV="1">
            <a:off x="2819400" y="17922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8" name="Text Box 54"/>
          <p:cNvSpPr txBox="1">
            <a:spLocks noChangeArrowheads="1"/>
          </p:cNvSpPr>
          <p:nvPr/>
        </p:nvSpPr>
        <p:spPr bwMode="auto">
          <a:xfrm>
            <a:off x="1371600" y="1411287"/>
            <a:ext cx="19208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Instruction issue</a:t>
            </a:r>
          </a:p>
        </p:txBody>
      </p:sp>
      <p:sp>
        <p:nvSpPr>
          <p:cNvPr id="1424439" name="Line 55"/>
          <p:cNvSpPr>
            <a:spLocks noChangeShapeType="1"/>
          </p:cNvSpPr>
          <p:nvPr/>
        </p:nvSpPr>
        <p:spPr bwMode="auto">
          <a:xfrm flipV="1">
            <a:off x="4648200" y="3849687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40" name="Text Box 56"/>
          <p:cNvSpPr txBox="1">
            <a:spLocks noChangeArrowheads="1"/>
          </p:cNvSpPr>
          <p:nvPr/>
        </p:nvSpPr>
        <p:spPr bwMode="auto">
          <a:xfrm>
            <a:off x="5410200" y="3468687"/>
            <a:ext cx="32004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Partially filled cycle, i.e., IPC &lt; 4</a:t>
            </a:r>
          </a:p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(</a:t>
            </a:r>
            <a:r>
              <a:rPr lang="en-US" sz="2400" b="1" i="1" dirty="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horizontal waste</a:t>
            </a: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</a:t>
            </a:r>
          </a:p>
        </p:txBody>
      </p:sp>
      <p:sp>
        <p:nvSpPr>
          <p:cNvPr id="1424441" name="Line 57"/>
          <p:cNvSpPr>
            <a:spLocks noChangeShapeType="1"/>
          </p:cNvSpPr>
          <p:nvPr/>
        </p:nvSpPr>
        <p:spPr bwMode="auto">
          <a:xfrm flipV="1">
            <a:off x="4648200" y="2401887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23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Chip Multiprocessing (CMP)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0312-BB75-3A4D-A617-4696F3CA241C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26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5029200"/>
            <a:ext cx="7848600" cy="1289050"/>
          </a:xfrm>
          <a:noFill/>
          <a:ln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What is the effect of splitting into multiple processors?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reduces horizontal waste,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leaves some vertical waste, and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puts upper limit on peak throughput of each thread.</a:t>
            </a:r>
          </a:p>
        </p:txBody>
      </p:sp>
      <p:sp>
        <p:nvSpPr>
          <p:cNvPr id="1426436" name="Rectangle 4" descr="Solid diamond"/>
          <p:cNvSpPr>
            <a:spLocks noChangeArrowheads="1"/>
          </p:cNvSpPr>
          <p:nvPr/>
        </p:nvSpPr>
        <p:spPr bwMode="auto">
          <a:xfrm>
            <a:off x="37512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37" name="Rectangle 5" descr="Solid diamond"/>
          <p:cNvSpPr>
            <a:spLocks noChangeArrowheads="1"/>
          </p:cNvSpPr>
          <p:nvPr/>
        </p:nvSpPr>
        <p:spPr bwMode="auto">
          <a:xfrm>
            <a:off x="40560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38" name="Rectangle 6" descr="Wide upward diagonal"/>
          <p:cNvSpPr>
            <a:spLocks noChangeArrowheads="1"/>
          </p:cNvSpPr>
          <p:nvPr/>
        </p:nvSpPr>
        <p:spPr bwMode="auto">
          <a:xfrm>
            <a:off x="4597400" y="1411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39" name="Rectangle 7"/>
          <p:cNvSpPr>
            <a:spLocks noChangeArrowheads="1"/>
          </p:cNvSpPr>
          <p:nvPr/>
        </p:nvSpPr>
        <p:spPr bwMode="auto">
          <a:xfrm>
            <a:off x="4902200" y="1411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0" name="Rectangle 8"/>
          <p:cNvSpPr>
            <a:spLocks noChangeArrowheads="1"/>
          </p:cNvSpPr>
          <p:nvPr/>
        </p:nvSpPr>
        <p:spPr bwMode="auto">
          <a:xfrm>
            <a:off x="37512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40560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2" name="Rectangle 10"/>
          <p:cNvSpPr>
            <a:spLocks noChangeArrowheads="1"/>
          </p:cNvSpPr>
          <p:nvPr/>
        </p:nvSpPr>
        <p:spPr bwMode="auto">
          <a:xfrm>
            <a:off x="4597400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3" name="Rectangle 11" descr="Wide upward diagonal"/>
          <p:cNvSpPr>
            <a:spLocks noChangeArrowheads="1"/>
          </p:cNvSpPr>
          <p:nvPr/>
        </p:nvSpPr>
        <p:spPr bwMode="auto">
          <a:xfrm>
            <a:off x="4902200" y="1716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4" name="Rectangle 12"/>
          <p:cNvSpPr>
            <a:spLocks noChangeArrowheads="1"/>
          </p:cNvSpPr>
          <p:nvPr/>
        </p:nvSpPr>
        <p:spPr bwMode="auto">
          <a:xfrm>
            <a:off x="3751263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5" name="Rectangle 13" descr="Solid diamond"/>
          <p:cNvSpPr>
            <a:spLocks noChangeArrowheads="1"/>
          </p:cNvSpPr>
          <p:nvPr/>
        </p:nvSpPr>
        <p:spPr bwMode="auto">
          <a:xfrm>
            <a:off x="4056063" y="2020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6" name="Rectangle 14" descr="Wide upward diagonal"/>
          <p:cNvSpPr>
            <a:spLocks noChangeArrowheads="1"/>
          </p:cNvSpPr>
          <p:nvPr/>
        </p:nvSpPr>
        <p:spPr bwMode="auto">
          <a:xfrm>
            <a:off x="4597400" y="2020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7" name="Rectangle 15"/>
          <p:cNvSpPr>
            <a:spLocks noChangeArrowheads="1"/>
          </p:cNvSpPr>
          <p:nvPr/>
        </p:nvSpPr>
        <p:spPr bwMode="auto">
          <a:xfrm>
            <a:off x="4902200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7512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9" name="Rectangle 17"/>
          <p:cNvSpPr>
            <a:spLocks noChangeArrowheads="1"/>
          </p:cNvSpPr>
          <p:nvPr/>
        </p:nvSpPr>
        <p:spPr bwMode="auto">
          <a:xfrm>
            <a:off x="40560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45974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49022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2" name="Rectangle 20"/>
          <p:cNvSpPr>
            <a:spLocks noChangeArrowheads="1"/>
          </p:cNvSpPr>
          <p:nvPr/>
        </p:nvSpPr>
        <p:spPr bwMode="auto">
          <a:xfrm>
            <a:off x="3751263" y="2630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3" name="Rectangle 21" descr="Solid diamond"/>
          <p:cNvSpPr>
            <a:spLocks noChangeArrowheads="1"/>
          </p:cNvSpPr>
          <p:nvPr/>
        </p:nvSpPr>
        <p:spPr bwMode="auto">
          <a:xfrm>
            <a:off x="4056063" y="2630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4" name="Rectangle 22" descr="Wide upward diagonal"/>
          <p:cNvSpPr>
            <a:spLocks noChangeArrowheads="1"/>
          </p:cNvSpPr>
          <p:nvPr/>
        </p:nvSpPr>
        <p:spPr bwMode="auto">
          <a:xfrm>
            <a:off x="45974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5" name="Rectangle 23" descr="Wide upward diagonal"/>
          <p:cNvSpPr>
            <a:spLocks noChangeArrowheads="1"/>
          </p:cNvSpPr>
          <p:nvPr/>
        </p:nvSpPr>
        <p:spPr bwMode="auto">
          <a:xfrm>
            <a:off x="49022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6" name="Rectangle 24"/>
          <p:cNvSpPr>
            <a:spLocks noChangeArrowheads="1"/>
          </p:cNvSpPr>
          <p:nvPr/>
        </p:nvSpPr>
        <p:spPr bwMode="auto">
          <a:xfrm>
            <a:off x="37512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7" name="Rectangle 25"/>
          <p:cNvSpPr>
            <a:spLocks noChangeArrowheads="1"/>
          </p:cNvSpPr>
          <p:nvPr/>
        </p:nvSpPr>
        <p:spPr bwMode="auto">
          <a:xfrm>
            <a:off x="40560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8" name="Rectangle 26" descr="Wide upward diagonal"/>
          <p:cNvSpPr>
            <a:spLocks noChangeArrowheads="1"/>
          </p:cNvSpPr>
          <p:nvPr/>
        </p:nvSpPr>
        <p:spPr bwMode="auto">
          <a:xfrm>
            <a:off x="4597400" y="293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9" name="Rectangle 27"/>
          <p:cNvSpPr>
            <a:spLocks noChangeArrowheads="1"/>
          </p:cNvSpPr>
          <p:nvPr/>
        </p:nvSpPr>
        <p:spPr bwMode="auto">
          <a:xfrm>
            <a:off x="4902200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0" name="Rectangle 28" descr="Solid diamond"/>
          <p:cNvSpPr>
            <a:spLocks noChangeArrowheads="1"/>
          </p:cNvSpPr>
          <p:nvPr/>
        </p:nvSpPr>
        <p:spPr bwMode="auto">
          <a:xfrm>
            <a:off x="37512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1" name="Rectangle 29" descr="Solid diamond"/>
          <p:cNvSpPr>
            <a:spLocks noChangeArrowheads="1"/>
          </p:cNvSpPr>
          <p:nvPr/>
        </p:nvSpPr>
        <p:spPr bwMode="auto">
          <a:xfrm>
            <a:off x="40560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2" name="Rectangle 30"/>
          <p:cNvSpPr>
            <a:spLocks noChangeArrowheads="1"/>
          </p:cNvSpPr>
          <p:nvPr/>
        </p:nvSpPr>
        <p:spPr bwMode="auto">
          <a:xfrm>
            <a:off x="45974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3" name="Rectangle 31"/>
          <p:cNvSpPr>
            <a:spLocks noChangeArrowheads="1"/>
          </p:cNvSpPr>
          <p:nvPr/>
        </p:nvSpPr>
        <p:spPr bwMode="auto">
          <a:xfrm>
            <a:off x="49022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4" name="Rectangle 32"/>
          <p:cNvSpPr>
            <a:spLocks noChangeArrowheads="1"/>
          </p:cNvSpPr>
          <p:nvPr/>
        </p:nvSpPr>
        <p:spPr bwMode="auto">
          <a:xfrm>
            <a:off x="37512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5" name="Rectangle 33"/>
          <p:cNvSpPr>
            <a:spLocks noChangeArrowheads="1"/>
          </p:cNvSpPr>
          <p:nvPr/>
        </p:nvSpPr>
        <p:spPr bwMode="auto">
          <a:xfrm>
            <a:off x="40560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6" name="Rectangle 34" descr="Wide upward diagonal"/>
          <p:cNvSpPr>
            <a:spLocks noChangeArrowheads="1"/>
          </p:cNvSpPr>
          <p:nvPr/>
        </p:nvSpPr>
        <p:spPr bwMode="auto">
          <a:xfrm>
            <a:off x="4597400" y="354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7" name="Rectangle 35"/>
          <p:cNvSpPr>
            <a:spLocks noChangeArrowheads="1"/>
          </p:cNvSpPr>
          <p:nvPr/>
        </p:nvSpPr>
        <p:spPr bwMode="auto">
          <a:xfrm>
            <a:off x="4902200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8" name="Rectangle 36" descr="Solid diamond"/>
          <p:cNvSpPr>
            <a:spLocks noChangeArrowheads="1"/>
          </p:cNvSpPr>
          <p:nvPr/>
        </p:nvSpPr>
        <p:spPr bwMode="auto">
          <a:xfrm>
            <a:off x="37512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9" name="Rectangle 37" descr="Solid diamond"/>
          <p:cNvSpPr>
            <a:spLocks noChangeArrowheads="1"/>
          </p:cNvSpPr>
          <p:nvPr/>
        </p:nvSpPr>
        <p:spPr bwMode="auto">
          <a:xfrm>
            <a:off x="40560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0" name="Rectangle 38"/>
          <p:cNvSpPr>
            <a:spLocks noChangeArrowheads="1"/>
          </p:cNvSpPr>
          <p:nvPr/>
        </p:nvSpPr>
        <p:spPr bwMode="auto">
          <a:xfrm>
            <a:off x="45974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1" name="Rectangle 39"/>
          <p:cNvSpPr>
            <a:spLocks noChangeArrowheads="1"/>
          </p:cNvSpPr>
          <p:nvPr/>
        </p:nvSpPr>
        <p:spPr bwMode="auto">
          <a:xfrm>
            <a:off x="49022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2" name="Rectangle 40" descr="Solid diamond"/>
          <p:cNvSpPr>
            <a:spLocks noChangeArrowheads="1"/>
          </p:cNvSpPr>
          <p:nvPr/>
        </p:nvSpPr>
        <p:spPr bwMode="auto">
          <a:xfrm>
            <a:off x="37512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3" name="Rectangle 41" descr="Solid diamond"/>
          <p:cNvSpPr>
            <a:spLocks noChangeArrowheads="1"/>
          </p:cNvSpPr>
          <p:nvPr/>
        </p:nvSpPr>
        <p:spPr bwMode="auto">
          <a:xfrm>
            <a:off x="40560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4" name="Rectangle 42" descr="Wide upward diagonal"/>
          <p:cNvSpPr>
            <a:spLocks noChangeArrowheads="1"/>
          </p:cNvSpPr>
          <p:nvPr/>
        </p:nvSpPr>
        <p:spPr bwMode="auto">
          <a:xfrm>
            <a:off x="45974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5" name="Rectangle 43" descr="Wide upward diagonal"/>
          <p:cNvSpPr>
            <a:spLocks noChangeArrowheads="1"/>
          </p:cNvSpPr>
          <p:nvPr/>
        </p:nvSpPr>
        <p:spPr bwMode="auto">
          <a:xfrm>
            <a:off x="49022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6" name="Rectangle 44"/>
          <p:cNvSpPr>
            <a:spLocks noChangeArrowheads="1"/>
          </p:cNvSpPr>
          <p:nvPr/>
        </p:nvSpPr>
        <p:spPr bwMode="auto">
          <a:xfrm>
            <a:off x="37512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7" name="Rectangle 45"/>
          <p:cNvSpPr>
            <a:spLocks noChangeArrowheads="1"/>
          </p:cNvSpPr>
          <p:nvPr/>
        </p:nvSpPr>
        <p:spPr bwMode="auto">
          <a:xfrm>
            <a:off x="40560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8" name="Rectangle 46" descr="Wide upward diagonal"/>
          <p:cNvSpPr>
            <a:spLocks noChangeArrowheads="1"/>
          </p:cNvSpPr>
          <p:nvPr/>
        </p:nvSpPr>
        <p:spPr bwMode="auto">
          <a:xfrm>
            <a:off x="45974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9" name="Rectangle 47" descr="Wide upward diagonal"/>
          <p:cNvSpPr>
            <a:spLocks noChangeArrowheads="1"/>
          </p:cNvSpPr>
          <p:nvPr/>
        </p:nvSpPr>
        <p:spPr bwMode="auto">
          <a:xfrm>
            <a:off x="49022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80" name="Line 48"/>
          <p:cNvSpPr>
            <a:spLocks noChangeShapeType="1"/>
          </p:cNvSpPr>
          <p:nvPr/>
        </p:nvSpPr>
        <p:spPr bwMode="auto">
          <a:xfrm>
            <a:off x="3706813" y="1196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81" name="Text Box 49"/>
          <p:cNvSpPr txBox="1">
            <a:spLocks noChangeArrowheads="1"/>
          </p:cNvSpPr>
          <p:nvPr/>
        </p:nvSpPr>
        <p:spPr bwMode="auto">
          <a:xfrm>
            <a:off x="3705224" y="685800"/>
            <a:ext cx="17811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width</a:t>
            </a:r>
          </a:p>
        </p:txBody>
      </p:sp>
      <p:sp>
        <p:nvSpPr>
          <p:cNvPr id="1426482" name="Line 50"/>
          <p:cNvSpPr>
            <a:spLocks noChangeShapeType="1"/>
          </p:cNvSpPr>
          <p:nvPr/>
        </p:nvSpPr>
        <p:spPr bwMode="auto">
          <a:xfrm>
            <a:off x="3294063" y="2325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83" name="Text Box 51"/>
          <p:cNvSpPr txBox="1">
            <a:spLocks noChangeArrowheads="1"/>
          </p:cNvSpPr>
          <p:nvPr/>
        </p:nvSpPr>
        <p:spPr bwMode="auto">
          <a:xfrm>
            <a:off x="2362200" y="24892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sp>
        <p:nvSpPr>
          <p:cNvPr id="1426484" name="Line 52"/>
          <p:cNvSpPr>
            <a:spLocks noChangeShapeType="1"/>
          </p:cNvSpPr>
          <p:nvPr/>
        </p:nvSpPr>
        <p:spPr bwMode="auto">
          <a:xfrm>
            <a:off x="4605338" y="1179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59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Superscalar Multithreading </a:t>
            </a:r>
            <a:br>
              <a:rPr lang="en-US"/>
            </a:br>
            <a:r>
              <a:rPr lang="en-US" sz="1800"/>
              <a:t>[Tullsen, Eggers, Levy, UW, 1995]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D33-9A10-3E45-A92C-130ECC3BA45F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28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5334000"/>
            <a:ext cx="7848600" cy="838200"/>
          </a:xfrm>
          <a:noFill/>
          <a:ln/>
        </p:spPr>
        <p:txBody>
          <a:bodyPr/>
          <a:lstStyle/>
          <a:p>
            <a:r>
              <a:rPr lang="en-US" dirty="0"/>
              <a:t>Interleave multiple threads to multiple issue slots with no restrictions</a:t>
            </a:r>
          </a:p>
        </p:txBody>
      </p:sp>
      <p:grpSp>
        <p:nvGrpSpPr>
          <p:cNvPr id="1428484" name="Group 4"/>
          <p:cNvGrpSpPr>
            <a:grpSpLocks/>
          </p:cNvGrpSpPr>
          <p:nvPr/>
        </p:nvGrpSpPr>
        <p:grpSpPr bwMode="auto">
          <a:xfrm>
            <a:off x="2498725" y="990600"/>
            <a:ext cx="2846388" cy="4078287"/>
            <a:chOff x="1574" y="791"/>
            <a:chExt cx="1793" cy="2569"/>
          </a:xfrm>
        </p:grpSpPr>
        <p:grpSp>
          <p:nvGrpSpPr>
            <p:cNvPr id="1428485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28486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87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88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89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0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1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2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3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4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5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6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7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8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9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0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1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2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3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4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5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6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7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8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9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0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1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2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3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4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5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6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7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8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9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0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1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2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3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4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5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6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7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8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9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428530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8531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10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Issue width</a:t>
              </a:r>
            </a:p>
          </p:txBody>
        </p:sp>
        <p:sp>
          <p:nvSpPr>
            <p:cNvPr id="1428532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8533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5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8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O-o-O Simultaneous Multithreading</a:t>
            </a:r>
            <a:br>
              <a:rPr lang="en-US" sz="2800"/>
            </a:br>
            <a:r>
              <a:rPr lang="en-US" sz="1800"/>
              <a:t>[Tullsen, Eggers, Emer, Levy, Stamm, Lo, DEC/UW, 1996]</a:t>
            </a:r>
            <a:br>
              <a:rPr lang="en-US" sz="1800"/>
            </a:br>
            <a:endParaRPr lang="en-US" sz="1800"/>
          </a:p>
        </p:txBody>
      </p:sp>
      <p:sp>
        <p:nvSpPr>
          <p:cNvPr id="14305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82058" tIns="41029" rIns="82058" bIns="41029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Add multiple contexts and fetch engines and allow instructions fetched from different threads to issue simultaneously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Utilize wide out-of-order superscalar processor issue queue to find instructions to issue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OOO instruction window already has most of the circuitry required to schedule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Any single thread can utilize whole machine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56-57CE-884D-BBAB-B794F3CC8E82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 adaptation to parallelism type </a:t>
            </a:r>
          </a:p>
        </p:txBody>
      </p:sp>
      <p:sp>
        <p:nvSpPr>
          <p:cNvPr id="1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E3EF-0903-4B49-9612-4631ECDEAE99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4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914400"/>
            <a:ext cx="3922713" cy="1038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For regions with high thread-level parallelism (TLP) entire machine width is shared by all threads</a:t>
            </a:r>
          </a:p>
        </p:txBody>
      </p:sp>
      <p:grpSp>
        <p:nvGrpSpPr>
          <p:cNvPr id="1446916" name="Group 4"/>
          <p:cNvGrpSpPr>
            <a:grpSpLocks/>
          </p:cNvGrpSpPr>
          <p:nvPr/>
        </p:nvGrpSpPr>
        <p:grpSpPr bwMode="auto">
          <a:xfrm>
            <a:off x="546100" y="2112963"/>
            <a:ext cx="2592388" cy="4078287"/>
            <a:chOff x="1574" y="791"/>
            <a:chExt cx="1633" cy="2569"/>
          </a:xfrm>
        </p:grpSpPr>
        <p:grpSp>
          <p:nvGrpSpPr>
            <p:cNvPr id="144691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469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1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2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3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5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6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7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8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9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0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1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2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3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4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7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8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9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1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2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3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4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5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6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7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9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2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3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8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9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60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61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446962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46963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13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Issue width</a:t>
              </a:r>
            </a:p>
          </p:txBody>
        </p:sp>
        <p:sp>
          <p:nvSpPr>
            <p:cNvPr id="1446964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46965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84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Time</a:t>
              </a:r>
            </a:p>
          </p:txBody>
        </p:sp>
      </p:grpSp>
      <p:sp>
        <p:nvSpPr>
          <p:cNvPr id="1446966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4966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width</a:t>
            </a:r>
          </a:p>
        </p:txBody>
      </p:sp>
      <p:sp>
        <p:nvSpPr>
          <p:cNvPr id="1446967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68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69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0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1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2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3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4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5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6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7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8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9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0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1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2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3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4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5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6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7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8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9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0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1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2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3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4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5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6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7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8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9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0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1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2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3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4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5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6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7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8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9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0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1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2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3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6838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sp>
        <p:nvSpPr>
          <p:cNvPr id="1447014" name="Rectangle 102"/>
          <p:cNvSpPr>
            <a:spLocks noChangeArrowheads="1"/>
          </p:cNvSpPr>
          <p:nvPr/>
        </p:nvSpPr>
        <p:spPr bwMode="auto">
          <a:xfrm>
            <a:off x="4572000" y="838200"/>
            <a:ext cx="4321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For regions with low thread-level parallelism (TLP) entire machine width is available for instruction-level parallelism (ILP)</a:t>
            </a:r>
          </a:p>
        </p:txBody>
      </p:sp>
    </p:spTree>
    <p:extLst>
      <p:ext uri="{BB962C8B-B14F-4D97-AF65-F5344CB8AC3E}">
        <p14:creationId xmlns:p14="http://schemas.microsoft.com/office/powerpoint/2010/main" val="29258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continue to extract instruction-level parallelism (ILP) from a single sequential thread of control</a:t>
            </a:r>
          </a:p>
          <a:p>
            <a:r>
              <a:rPr lang="en-US" dirty="0"/>
              <a:t>Many workloads can make use of thread-level parallelism (TLP)</a:t>
            </a:r>
          </a:p>
          <a:p>
            <a:pPr lvl="1"/>
            <a:r>
              <a:rPr lang="en-US" sz="2400" dirty="0"/>
              <a:t>TLP from multiprogramming (run independent sequential jobs)</a:t>
            </a:r>
          </a:p>
          <a:p>
            <a:pPr lvl="1"/>
            <a:r>
              <a:rPr lang="en-US" sz="2400" dirty="0"/>
              <a:t>TLP from multithreaded applications (run one job faster using parallel threads)</a:t>
            </a:r>
          </a:p>
          <a:p>
            <a:r>
              <a:rPr lang="en-US" dirty="0"/>
              <a:t>Multithreading uses TLP to improve utilization of a single processor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4C86-9611-4347-90EC-91373310E08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3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Pentium-4 Hyperthreading (2002)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First commercial SMT design (2-way SMT)</a:t>
            </a:r>
          </a:p>
          <a:p>
            <a:r>
              <a:rPr lang="en-US" sz="2000" dirty="0"/>
              <a:t>Logical processors share nearly all resources of the physical processor</a:t>
            </a:r>
          </a:p>
          <a:p>
            <a:pPr lvl="1"/>
            <a:r>
              <a:rPr lang="en-US" sz="1800" dirty="0"/>
              <a:t>Caches, execution units, branch predictors</a:t>
            </a:r>
          </a:p>
          <a:p>
            <a:r>
              <a:rPr lang="en-US" sz="2000" dirty="0"/>
              <a:t>Die area overhead of </a:t>
            </a:r>
            <a:r>
              <a:rPr lang="en-US" sz="2000" dirty="0" err="1"/>
              <a:t>hyperthreading</a:t>
            </a:r>
            <a:r>
              <a:rPr lang="en-US" sz="2000" dirty="0"/>
              <a:t>  ~ 5%</a:t>
            </a:r>
          </a:p>
          <a:p>
            <a:r>
              <a:rPr lang="en-US" sz="2000" dirty="0"/>
              <a:t>When one logical processor is stalled, the other can make progress</a:t>
            </a:r>
          </a:p>
          <a:p>
            <a:pPr lvl="1"/>
            <a:r>
              <a:rPr lang="en-US" sz="1800" dirty="0"/>
              <a:t>No logical processor can use all entries in queues when two threads are active</a:t>
            </a:r>
          </a:p>
          <a:p>
            <a:r>
              <a:rPr lang="en-US" sz="2000" dirty="0"/>
              <a:t>Processor running only one active software thread runs at approximately same speed with or without </a:t>
            </a:r>
            <a:r>
              <a:rPr lang="en-US" sz="2000" dirty="0" err="1"/>
              <a:t>hyperthreading</a:t>
            </a:r>
            <a:endParaRPr lang="en-US" sz="2000" dirty="0"/>
          </a:p>
          <a:p>
            <a:r>
              <a:rPr lang="en-US" sz="2000" dirty="0" err="1"/>
              <a:t>Hyperthreading</a:t>
            </a:r>
            <a:r>
              <a:rPr lang="en-US" sz="2000" dirty="0"/>
              <a:t> dropped on </a:t>
            </a:r>
            <a:r>
              <a:rPr lang="en-US" sz="2000" dirty="0" err="1"/>
              <a:t>OoO</a:t>
            </a:r>
            <a:r>
              <a:rPr lang="en-US" sz="2000" dirty="0"/>
              <a:t> P6 based </a:t>
            </a:r>
            <a:r>
              <a:rPr lang="en-US" sz="2000" dirty="0" err="1"/>
              <a:t>followons</a:t>
            </a:r>
            <a:r>
              <a:rPr lang="en-US" sz="2000" dirty="0"/>
              <a:t>  to Pentium-4 (Pentium-M, Core Duo, Core 2 Duo), until revived with Nehalem generation machines in 2008.</a:t>
            </a:r>
          </a:p>
          <a:p>
            <a:r>
              <a:rPr lang="en-US" sz="2000" dirty="0"/>
              <a:t>Intel Atom (in-order x86 core) has two-way vertical multithreading</a:t>
            </a:r>
          </a:p>
          <a:p>
            <a:pPr lvl="1"/>
            <a:r>
              <a:rPr lang="en-US" sz="1600" dirty="0" err="1"/>
              <a:t>Hyperthreading</a:t>
            </a:r>
            <a:r>
              <a:rPr lang="en-US" sz="1600" dirty="0"/>
              <a:t> == (SMT for Intel </a:t>
            </a:r>
            <a:r>
              <a:rPr lang="en-US" sz="1600" dirty="0" err="1"/>
              <a:t>OoO</a:t>
            </a:r>
            <a:r>
              <a:rPr lang="en-US" sz="1600" dirty="0"/>
              <a:t> &amp; Vertical for Intel </a:t>
            </a:r>
            <a:r>
              <a:rPr lang="en-US" sz="1600" dirty="0" err="1"/>
              <a:t>InO</a:t>
            </a:r>
            <a:r>
              <a:rPr lang="en-US" sz="1600" dirty="0"/>
              <a:t>)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8A10-039C-A44E-A6D8-375D185AFB8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6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IBM Power 4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3E56-947A-5B40-94E8-A89FB06400A8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3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11176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8" y="3289300"/>
            <a:ext cx="8639175" cy="3263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1432581" name="Group 5"/>
          <p:cNvGrpSpPr>
            <a:grpSpLocks/>
          </p:cNvGrpSpPr>
          <p:nvPr/>
        </p:nvGrpSpPr>
        <p:grpSpPr bwMode="auto">
          <a:xfrm>
            <a:off x="365125" y="1208088"/>
            <a:ext cx="6367463" cy="2800350"/>
            <a:chOff x="147" y="511"/>
            <a:chExt cx="4456" cy="1960"/>
          </a:xfrm>
        </p:grpSpPr>
        <p:sp>
          <p:nvSpPr>
            <p:cNvPr id="1432582" name="Text Box 6"/>
            <p:cNvSpPr txBox="1">
              <a:spLocks noChangeArrowheads="1"/>
            </p:cNvSpPr>
            <p:nvPr/>
          </p:nvSpPr>
          <p:spPr bwMode="auto">
            <a:xfrm>
              <a:off x="147" y="511"/>
              <a:ext cx="44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Single-threaded predecessor to Power 5.</a:t>
              </a:r>
            </a:p>
            <a:p>
              <a:pPr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8 execution units in out-of-order engine, each may issue an instruction each cycle.</a:t>
              </a:r>
            </a:p>
          </p:txBody>
        </p:sp>
        <p:sp>
          <p:nvSpPr>
            <p:cNvPr id="1432583" name="Line 7"/>
            <p:cNvSpPr>
              <a:spLocks noChangeShapeType="1"/>
            </p:cNvSpPr>
            <p:nvPr/>
          </p:nvSpPr>
          <p:spPr bwMode="auto">
            <a:xfrm>
              <a:off x="3198" y="1639"/>
              <a:ext cx="789" cy="8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>
              <a:outerShdw blurRad="635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559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D8FA-5D8F-0D4A-B340-C36A84F3D51E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3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4628" name="Text Box 4"/>
          <p:cNvSpPr txBox="1">
            <a:spLocks noChangeArrowheads="1"/>
          </p:cNvSpPr>
          <p:nvPr/>
        </p:nvSpPr>
        <p:spPr bwMode="auto">
          <a:xfrm>
            <a:off x="1443038" y="238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  <a:ea typeface="ＭＳ Ｐゴシック"/>
                <a:cs typeface="ＭＳ Ｐゴシック"/>
              </a:rPr>
              <a:t>Power 4</a:t>
            </a: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1889125" y="328136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  <a:ea typeface="ＭＳ Ｐゴシック"/>
                <a:cs typeface="ＭＳ Ｐゴシック"/>
              </a:rPr>
              <a:t>Power 5</a:t>
            </a:r>
          </a:p>
        </p:txBody>
      </p:sp>
      <p:sp>
        <p:nvSpPr>
          <p:cNvPr id="1434630" name="Freeform 6"/>
          <p:cNvSpPr>
            <a:spLocks/>
          </p:cNvSpPr>
          <p:nvPr/>
        </p:nvSpPr>
        <p:spPr bwMode="auto">
          <a:xfrm>
            <a:off x="547688" y="4349750"/>
            <a:ext cx="727075" cy="725488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1" name="Freeform 7"/>
          <p:cNvSpPr>
            <a:spLocks/>
          </p:cNvSpPr>
          <p:nvPr/>
        </p:nvSpPr>
        <p:spPr bwMode="auto">
          <a:xfrm>
            <a:off x="1450975" y="4897438"/>
            <a:ext cx="727075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2" name="Line 8"/>
          <p:cNvSpPr>
            <a:spLocks noChangeShapeType="1"/>
          </p:cNvSpPr>
          <p:nvPr/>
        </p:nvSpPr>
        <p:spPr bwMode="auto">
          <a:xfrm rot="10800000" flipH="1">
            <a:off x="501650" y="5086350"/>
            <a:ext cx="28575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rot="10800000" flipH="1">
            <a:off x="479425" y="5372100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4" name="Freeform 10"/>
          <p:cNvSpPr>
            <a:spLocks/>
          </p:cNvSpPr>
          <p:nvPr/>
        </p:nvSpPr>
        <p:spPr bwMode="auto">
          <a:xfrm>
            <a:off x="8058150" y="4510088"/>
            <a:ext cx="725488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8401050" y="4000500"/>
            <a:ext cx="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6" name="Text Box 12"/>
          <p:cNvSpPr txBox="1">
            <a:spLocks noChangeArrowheads="1"/>
          </p:cNvSpPr>
          <p:nvPr/>
        </p:nvSpPr>
        <p:spPr bwMode="auto">
          <a:xfrm>
            <a:off x="381000" y="5638800"/>
            <a:ext cx="29511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a typeface="ＭＳ Ｐゴシック"/>
                <a:cs typeface="ＭＳ Ｐゴシック"/>
              </a:rPr>
              <a:t>2 fetch (PC),</a:t>
            </a:r>
            <a:br>
              <a:rPr lang="en-US" sz="2800" b="1" dirty="0">
                <a:solidFill>
                  <a:srgbClr val="0000FF"/>
                </a:solidFill>
                <a:ea typeface="ＭＳ Ｐゴシック"/>
                <a:cs typeface="ＭＳ Ｐゴシック"/>
              </a:rPr>
            </a:br>
            <a:r>
              <a:rPr lang="en-US" sz="2800" b="1" dirty="0">
                <a:solidFill>
                  <a:srgbClr val="0000FF"/>
                </a:solidFill>
                <a:ea typeface="ＭＳ Ｐゴシック"/>
                <a:cs typeface="ＭＳ Ｐゴシック"/>
              </a:rPr>
              <a:t>2 initial decodes</a:t>
            </a: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7162800" y="297180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ea typeface="ＭＳ Ｐゴシック"/>
                <a:cs typeface="ＭＳ Ｐゴシック"/>
              </a:rPr>
              <a:t>2 commits (architected register sets)</a:t>
            </a:r>
          </a:p>
        </p:txBody>
      </p:sp>
    </p:spTree>
    <p:extLst>
      <p:ext uri="{BB962C8B-B14F-4D97-AF65-F5344CB8AC3E}">
        <p14:creationId xmlns:p14="http://schemas.microsoft.com/office/powerpoint/2010/main" val="452237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Power 5 data flow ...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1CB-079D-7141-A023-2A53DA86C0FA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36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474788"/>
            <a:ext cx="9036050" cy="347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74075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Why only 2 threads? With 4, one of the shared resources (physical registers, cache, memory bandwidth) would be prone to bottleneck </a:t>
            </a:r>
          </a:p>
        </p:txBody>
      </p:sp>
      <p:pic>
        <p:nvPicPr>
          <p:cNvPr id="143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4213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Performance of SMT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Pentium-4 Extreme SMT yields 1.01 speedup for </a:t>
            </a:r>
            <a:r>
              <a:rPr lang="en-US" sz="2400" dirty="0" err="1"/>
              <a:t>SPECint_rate</a:t>
            </a:r>
            <a:r>
              <a:rPr lang="en-US" sz="2400" dirty="0"/>
              <a:t> benchmark and 1.07 for </a:t>
            </a:r>
            <a:r>
              <a:rPr lang="en-US" sz="2400" dirty="0" err="1"/>
              <a:t>SPECfp_rate</a:t>
            </a:r>
            <a:endParaRPr lang="en-US" sz="2400" dirty="0"/>
          </a:p>
          <a:p>
            <a:pPr lvl="1"/>
            <a:r>
              <a:rPr lang="en-US" sz="2000" dirty="0"/>
              <a:t>Pentium-4 is dual-threaded SMT</a:t>
            </a:r>
          </a:p>
          <a:p>
            <a:pPr lvl="1"/>
            <a:r>
              <a:rPr lang="en-US" sz="2000" dirty="0" err="1"/>
              <a:t>SPECRate</a:t>
            </a:r>
            <a:r>
              <a:rPr lang="en-US" sz="2000" dirty="0"/>
              <a:t> requires that each SPEC benchmark be run against a vendor-selected number of copies of the same benchmark</a:t>
            </a:r>
          </a:p>
          <a:p>
            <a:r>
              <a:rPr lang="en-US" sz="2400" dirty="0"/>
              <a:t>Running on Pentium-4 each of 26 SPEC benchmarks paired with every other (26</a:t>
            </a:r>
            <a:r>
              <a:rPr lang="en-US" sz="2400" baseline="30000" dirty="0"/>
              <a:t>2</a:t>
            </a:r>
            <a:r>
              <a:rPr lang="en-US" sz="2400" dirty="0"/>
              <a:t> runs) speed-ups from 0.90 to 1.58; average was 1.20</a:t>
            </a:r>
          </a:p>
          <a:p>
            <a:r>
              <a:rPr lang="en-US" sz="2400" dirty="0"/>
              <a:t>Power 5, 8-processor server 1.23 faster for </a:t>
            </a:r>
            <a:r>
              <a:rPr lang="en-US" sz="2400" dirty="0" err="1"/>
              <a:t>SPECint_rate</a:t>
            </a:r>
            <a:r>
              <a:rPr lang="en-US" sz="2400" dirty="0"/>
              <a:t> with SMT, 1.16 faster for </a:t>
            </a:r>
            <a:r>
              <a:rPr lang="en-US" sz="2400" dirty="0" err="1"/>
              <a:t>SPECfp_rate</a:t>
            </a:r>
            <a:endParaRPr lang="en-US" sz="2400" dirty="0"/>
          </a:p>
          <a:p>
            <a:r>
              <a:rPr lang="en-US" sz="2400" dirty="0"/>
              <a:t>Power 5 running 2 copies of each app speedup between 0.89 and 1.41</a:t>
            </a:r>
          </a:p>
          <a:p>
            <a:pPr lvl="1"/>
            <a:r>
              <a:rPr lang="en-US" sz="2000" dirty="0"/>
              <a:t>Most gained some</a:t>
            </a:r>
          </a:p>
          <a:p>
            <a:pPr lvl="1"/>
            <a:r>
              <a:rPr lang="en-US" sz="2000" dirty="0" err="1"/>
              <a:t>Fl.Pt</a:t>
            </a:r>
            <a:r>
              <a:rPr lang="en-US" sz="2000" dirty="0"/>
              <a:t>. apps had most cache conflicts and least gains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177-75A7-A045-A679-BF8B112ADC38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6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B91F13-1798-5845-83AF-0BA55A2D7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977591"/>
            <a:ext cx="7068026" cy="5054600"/>
          </a:xfrm>
          <a:prstGeom prst="rect">
            <a:avLst/>
          </a:prstGeom>
        </p:spPr>
      </p:pic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4328" y="152400"/>
            <a:ext cx="7980720" cy="736600"/>
          </a:xfrm>
        </p:spPr>
        <p:txBody>
          <a:bodyPr/>
          <a:lstStyle/>
          <a:p>
            <a:r>
              <a:rPr lang="en-US" dirty="0"/>
              <a:t>SMT Performance: Application Interaction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177-75A7-A045-A679-BF8B112ADC38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7172D4-ACBE-FD46-A8B4-90AFB7F7E575}"/>
              </a:ext>
            </a:extLst>
          </p:cNvPr>
          <p:cNvSpPr txBox="1"/>
          <p:nvPr/>
        </p:nvSpPr>
        <p:spPr>
          <a:xfrm>
            <a:off x="800995" y="6453773"/>
            <a:ext cx="7800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Bulpin</a:t>
            </a:r>
            <a:r>
              <a:rPr lang="en-US" dirty="0">
                <a:solidFill>
                  <a:srgbClr val="000000"/>
                </a:solidFill>
              </a:rPr>
              <a:t> et al, “</a:t>
            </a:r>
            <a:r>
              <a:rPr lang="en-US" i="1" dirty="0">
                <a:solidFill>
                  <a:srgbClr val="000000"/>
                </a:solidFill>
              </a:rPr>
              <a:t>Multiprogramming Performance of Pentium 4 with Hyper-Threading”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9DA569-9BF6-B74A-8766-CF0F4DF1D602}"/>
              </a:ext>
            </a:extLst>
          </p:cNvPr>
          <p:cNvSpPr/>
          <p:nvPr/>
        </p:nvSpPr>
        <p:spPr>
          <a:xfrm>
            <a:off x="2230016" y="2631233"/>
            <a:ext cx="4277094" cy="349016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52FAFC-A825-484F-A3A8-1BB33A3CA994}"/>
              </a:ext>
            </a:extLst>
          </p:cNvPr>
          <p:cNvSpPr/>
          <p:nvPr/>
        </p:nvSpPr>
        <p:spPr>
          <a:xfrm>
            <a:off x="2232560" y="1796661"/>
            <a:ext cx="4277095" cy="63778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7EB990-AC4A-6847-BCA1-D61390297135}"/>
              </a:ext>
            </a:extLst>
          </p:cNvPr>
          <p:cNvSpPr txBox="1"/>
          <p:nvPr/>
        </p:nvSpPr>
        <p:spPr>
          <a:xfrm>
            <a:off x="6104295" y="4489103"/>
            <a:ext cx="2370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long as they aren’t banging on the L2 too.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73221A5-AA17-7D4D-862D-2D53BCEE7490}"/>
              </a:ext>
            </a:extLst>
          </p:cNvPr>
          <p:cNvCxnSpPr/>
          <p:nvPr/>
        </p:nvCxnSpPr>
        <p:spPr bwMode="auto">
          <a:xfrm>
            <a:off x="1066800" y="1905000"/>
            <a:ext cx="533400" cy="609600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3DF37E9-B44C-4E4F-AB87-A52EC348FA5F}"/>
              </a:ext>
            </a:extLst>
          </p:cNvPr>
          <p:cNvSpPr txBox="1"/>
          <p:nvPr/>
        </p:nvSpPr>
        <p:spPr>
          <a:xfrm>
            <a:off x="2654558" y="2730885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affected by other programs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729C3E4-F65F-7E46-B671-79767861C3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06401" y="2635855"/>
            <a:ext cx="1175399" cy="1720245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B2636F5-C0AF-D44B-AEFA-CE17E2B7E02C}"/>
              </a:ext>
            </a:extLst>
          </p:cNvPr>
          <p:cNvSpPr txBox="1"/>
          <p:nvPr/>
        </p:nvSpPr>
        <p:spPr>
          <a:xfrm>
            <a:off x="-59288" y="685800"/>
            <a:ext cx="217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favorite benchmark from Lab2</a:t>
            </a:r>
          </a:p>
        </p:txBody>
      </p:sp>
    </p:spTree>
    <p:extLst>
      <p:ext uri="{BB962C8B-B14F-4D97-AF65-F5344CB8AC3E}">
        <p14:creationId xmlns:p14="http://schemas.microsoft.com/office/powerpoint/2010/main" val="23516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/>
      <p:bldP spid="18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ECE48A2-2EE8-D144-88F4-AD39E485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977591"/>
            <a:ext cx="7068026" cy="5054600"/>
          </a:xfrm>
          <a:prstGeom prst="rect">
            <a:avLst/>
          </a:prstGeom>
        </p:spPr>
      </p:pic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032" y="152400"/>
            <a:ext cx="7729312" cy="736600"/>
          </a:xfrm>
        </p:spPr>
        <p:txBody>
          <a:bodyPr/>
          <a:lstStyle/>
          <a:p>
            <a:r>
              <a:rPr lang="en-US" dirty="0"/>
              <a:t>SMT Performance: Application Interaction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177-75A7-A045-A679-BF8B112ADC3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7172D4-ACBE-FD46-A8B4-90AFB7F7E575}"/>
              </a:ext>
            </a:extLst>
          </p:cNvPr>
          <p:cNvSpPr txBox="1"/>
          <p:nvPr/>
        </p:nvSpPr>
        <p:spPr>
          <a:xfrm>
            <a:off x="800995" y="6453773"/>
            <a:ext cx="7548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Bulpin</a:t>
            </a:r>
            <a:r>
              <a:rPr lang="en-US" dirty="0">
                <a:solidFill>
                  <a:srgbClr val="000000"/>
                </a:solidFill>
              </a:rPr>
              <a:t> et al, “</a:t>
            </a:r>
            <a:r>
              <a:rPr lang="en-US" i="1" dirty="0">
                <a:solidFill>
                  <a:srgbClr val="000000"/>
                </a:solidFill>
              </a:rPr>
              <a:t>Multiprogramming Performance of Pentium 4 with Hyper-Threading”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52FAFC-A825-484F-A3A8-1BB33A3CA994}"/>
              </a:ext>
            </a:extLst>
          </p:cNvPr>
          <p:cNvSpPr/>
          <p:nvPr/>
        </p:nvSpPr>
        <p:spPr>
          <a:xfrm>
            <a:off x="2237529" y="2611015"/>
            <a:ext cx="648740" cy="350986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73221A5-AA17-7D4D-862D-2D53BCEE7490}"/>
              </a:ext>
            </a:extLst>
          </p:cNvPr>
          <p:cNvCxnSpPr/>
          <p:nvPr/>
        </p:nvCxnSpPr>
        <p:spPr bwMode="auto">
          <a:xfrm>
            <a:off x="1066800" y="1905000"/>
            <a:ext cx="533400" cy="609600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DD3E7E-FCA4-454A-9285-9EA3734058E5}"/>
              </a:ext>
            </a:extLst>
          </p:cNvPr>
          <p:cNvSpPr/>
          <p:nvPr/>
        </p:nvSpPr>
        <p:spPr>
          <a:xfrm>
            <a:off x="3040224" y="1825689"/>
            <a:ext cx="3512976" cy="59093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6857B17-8EE6-654A-8B83-5CFF074793F9}"/>
              </a:ext>
            </a:extLst>
          </p:cNvPr>
          <p:cNvSpPr/>
          <p:nvPr/>
        </p:nvSpPr>
        <p:spPr>
          <a:xfrm>
            <a:off x="3057523" y="2611015"/>
            <a:ext cx="3495677" cy="35103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6401477-21B7-8543-9130-69F2FA84EB17}"/>
              </a:ext>
            </a:extLst>
          </p:cNvPr>
          <p:cNvSpPr/>
          <p:nvPr/>
        </p:nvSpPr>
        <p:spPr>
          <a:xfrm>
            <a:off x="2294163" y="1837133"/>
            <a:ext cx="582775" cy="60748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A30C15-37B6-EA46-AE18-E626CC8AC0E4}"/>
              </a:ext>
            </a:extLst>
          </p:cNvPr>
          <p:cNvSpPr txBox="1"/>
          <p:nvPr/>
        </p:nvSpPr>
        <p:spPr>
          <a:xfrm>
            <a:off x="3588981" y="4191000"/>
            <a:ext cx="1516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play nice 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C5B97BD1-46C5-F449-A9FD-3C0C018C3BC6}"/>
              </a:ext>
            </a:extLst>
          </p:cNvPr>
          <p:cNvSpPr/>
          <p:nvPr/>
        </p:nvSpPr>
        <p:spPr bwMode="auto">
          <a:xfrm>
            <a:off x="3118984" y="2696621"/>
            <a:ext cx="388420" cy="3323179"/>
          </a:xfrm>
          <a:prstGeom prst="rightBrace">
            <a:avLst>
              <a:gd name="adj1" fmla="val 8333"/>
              <a:gd name="adj2" fmla="val 50284"/>
            </a:avLst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8BB72A-A57E-1D4F-BB0E-B79B7C2562EB}"/>
              </a:ext>
            </a:extLst>
          </p:cNvPr>
          <p:cNvSpPr txBox="1"/>
          <p:nvPr/>
        </p:nvSpPr>
        <p:spPr>
          <a:xfrm>
            <a:off x="-59288" y="685800"/>
            <a:ext cx="217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favorite benchmark from Lab2</a:t>
            </a:r>
          </a:p>
        </p:txBody>
      </p:sp>
    </p:spTree>
    <p:extLst>
      <p:ext uri="{BB962C8B-B14F-4D97-AF65-F5344CB8AC3E}">
        <p14:creationId xmlns:p14="http://schemas.microsoft.com/office/powerpoint/2010/main" val="158149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105F19-2681-DB41-94A6-14BFA3752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977591"/>
            <a:ext cx="7068026" cy="5054600"/>
          </a:xfrm>
          <a:prstGeom prst="rect">
            <a:avLst/>
          </a:prstGeom>
        </p:spPr>
      </p:pic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177-75A7-A045-A679-BF8B112ADC38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7172D4-ACBE-FD46-A8B4-90AFB7F7E575}"/>
              </a:ext>
            </a:extLst>
          </p:cNvPr>
          <p:cNvSpPr txBox="1"/>
          <p:nvPr/>
        </p:nvSpPr>
        <p:spPr>
          <a:xfrm>
            <a:off x="800995" y="6453773"/>
            <a:ext cx="7548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Bulpin</a:t>
            </a:r>
            <a:r>
              <a:rPr lang="en-US" dirty="0">
                <a:solidFill>
                  <a:srgbClr val="000000"/>
                </a:solidFill>
              </a:rPr>
              <a:t> et al, “</a:t>
            </a:r>
            <a:r>
              <a:rPr lang="en-US" i="1" dirty="0">
                <a:solidFill>
                  <a:srgbClr val="000000"/>
                </a:solidFill>
              </a:rPr>
              <a:t>Multiprogramming Performance of Pentium 4 with Hyper-Threading”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6857B17-8EE6-654A-8B83-5CFF074793F9}"/>
              </a:ext>
            </a:extLst>
          </p:cNvPr>
          <p:cNvSpPr/>
          <p:nvPr/>
        </p:nvSpPr>
        <p:spPr>
          <a:xfrm>
            <a:off x="2240514" y="4691694"/>
            <a:ext cx="4262924" cy="137631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F5FD28A-DFDF-8B4D-917E-0A5E238B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52400"/>
            <a:ext cx="8251826" cy="736600"/>
          </a:xfrm>
        </p:spPr>
        <p:txBody>
          <a:bodyPr/>
          <a:lstStyle/>
          <a:p>
            <a:r>
              <a:rPr lang="en-US" dirty="0"/>
              <a:t>SMT Performance: Application Interaction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BA5623E-FF99-2B45-9A71-87F5E757135E}"/>
              </a:ext>
            </a:extLst>
          </p:cNvPr>
          <p:cNvSpPr/>
          <p:nvPr/>
        </p:nvSpPr>
        <p:spPr>
          <a:xfrm>
            <a:off x="2214076" y="2612571"/>
            <a:ext cx="4261369" cy="189411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A84BD64-5C8B-284C-A6F9-82426FAF53BB}"/>
              </a:ext>
            </a:extLst>
          </p:cNvPr>
          <p:cNvSpPr/>
          <p:nvPr/>
        </p:nvSpPr>
        <p:spPr>
          <a:xfrm>
            <a:off x="2230405" y="1806843"/>
            <a:ext cx="4254371" cy="62792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xmlns="" id="{AB297524-01F5-D740-843F-39DF387594C2}"/>
              </a:ext>
            </a:extLst>
          </p:cNvPr>
          <p:cNvSpPr/>
          <p:nvPr/>
        </p:nvSpPr>
        <p:spPr bwMode="auto">
          <a:xfrm rot="5400000">
            <a:off x="4194064" y="2816336"/>
            <a:ext cx="419582" cy="4235710"/>
          </a:xfrm>
          <a:prstGeom prst="rightBrace">
            <a:avLst>
              <a:gd name="adj1" fmla="val 8333"/>
              <a:gd name="adj2" fmla="val 50284"/>
            </a:avLst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FB0FFB-9BA0-CF43-9264-4B4269505691}"/>
              </a:ext>
            </a:extLst>
          </p:cNvPr>
          <p:cNvSpPr txBox="1"/>
          <p:nvPr/>
        </p:nvSpPr>
        <p:spPr>
          <a:xfrm>
            <a:off x="2176758" y="5197462"/>
            <a:ext cx="437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sensitive to second program</a:t>
            </a:r>
          </a:p>
        </p:txBody>
      </p:sp>
    </p:spTree>
    <p:extLst>
      <p:ext uri="{BB962C8B-B14F-4D97-AF65-F5344CB8AC3E}">
        <p14:creationId xmlns:p14="http://schemas.microsoft.com/office/powerpoint/2010/main" val="363571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Icount Choosing Policy</a:t>
            </a:r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734E-4BDE-8C46-B748-6C49036A2735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453059" name="Group 3"/>
          <p:cNvGrpSpPr>
            <a:grpSpLocks/>
          </p:cNvGrpSpPr>
          <p:nvPr/>
        </p:nvGrpSpPr>
        <p:grpSpPr bwMode="auto">
          <a:xfrm>
            <a:off x="1836738" y="2117725"/>
            <a:ext cx="5227637" cy="3249613"/>
            <a:chOff x="1029" y="1263"/>
            <a:chExt cx="3399" cy="2296"/>
          </a:xfrm>
        </p:grpSpPr>
        <p:sp>
          <p:nvSpPr>
            <p:cNvPr id="1453060" name="Rectangle 4"/>
            <p:cNvSpPr>
              <a:spLocks noChangeArrowheads="1"/>
            </p:cNvSpPr>
            <p:nvPr/>
          </p:nvSpPr>
          <p:spPr bwMode="auto">
            <a:xfrm flipH="1">
              <a:off x="2733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1" name="Rectangle 5"/>
            <p:cNvSpPr>
              <a:spLocks noChangeArrowheads="1"/>
            </p:cNvSpPr>
            <p:nvPr/>
          </p:nvSpPr>
          <p:spPr bwMode="auto">
            <a:xfrm flipH="1">
              <a:off x="2644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2" name="Rectangle 6"/>
            <p:cNvSpPr>
              <a:spLocks noChangeArrowheads="1"/>
            </p:cNvSpPr>
            <p:nvPr/>
          </p:nvSpPr>
          <p:spPr bwMode="auto">
            <a:xfrm flipH="1">
              <a:off x="2556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3" name="Rectangle 7"/>
            <p:cNvSpPr>
              <a:spLocks noChangeArrowheads="1"/>
            </p:cNvSpPr>
            <p:nvPr/>
          </p:nvSpPr>
          <p:spPr bwMode="auto">
            <a:xfrm flipH="1">
              <a:off x="2467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4" name="Rectangle 8"/>
            <p:cNvSpPr>
              <a:spLocks noChangeArrowheads="1"/>
            </p:cNvSpPr>
            <p:nvPr/>
          </p:nvSpPr>
          <p:spPr bwMode="auto">
            <a:xfrm flipH="1">
              <a:off x="2821" y="2051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453065" name="Group 9"/>
            <p:cNvGrpSpPr>
              <a:grpSpLocks/>
            </p:cNvGrpSpPr>
            <p:nvPr/>
          </p:nvGrpSpPr>
          <p:grpSpPr bwMode="auto">
            <a:xfrm flipH="1">
              <a:off x="2467" y="1832"/>
              <a:ext cx="531" cy="219"/>
              <a:chOff x="2702" y="2598"/>
              <a:chExt cx="390" cy="144"/>
            </a:xfrm>
          </p:grpSpPr>
          <p:sp>
            <p:nvSpPr>
              <p:cNvPr id="1453066" name="Rectangle 1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67" name="Rectangle 1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68" name="Rectangle 1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69" name="Rectangle 1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70" name="Rectangle 1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71" name="Rectangle 1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453072" name="Rectangle 16"/>
            <p:cNvSpPr>
              <a:spLocks noChangeArrowheads="1"/>
            </p:cNvSpPr>
            <p:nvPr/>
          </p:nvSpPr>
          <p:spPr bwMode="auto">
            <a:xfrm flipH="1">
              <a:off x="2909" y="2051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3" name="Rectangle 17"/>
            <p:cNvSpPr>
              <a:spLocks noChangeArrowheads="1"/>
            </p:cNvSpPr>
            <p:nvPr/>
          </p:nvSpPr>
          <p:spPr bwMode="auto">
            <a:xfrm flipH="1">
              <a:off x="2733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4" name="Rectangle 18"/>
            <p:cNvSpPr>
              <a:spLocks noChangeArrowheads="1"/>
            </p:cNvSpPr>
            <p:nvPr/>
          </p:nvSpPr>
          <p:spPr bwMode="auto">
            <a:xfrm flipH="1">
              <a:off x="2644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5" name="Rectangle 19"/>
            <p:cNvSpPr>
              <a:spLocks noChangeArrowheads="1"/>
            </p:cNvSpPr>
            <p:nvPr/>
          </p:nvSpPr>
          <p:spPr bwMode="auto">
            <a:xfrm flipH="1">
              <a:off x="2556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6" name="Rectangle 20"/>
            <p:cNvSpPr>
              <a:spLocks noChangeArrowheads="1"/>
            </p:cNvSpPr>
            <p:nvPr/>
          </p:nvSpPr>
          <p:spPr bwMode="auto">
            <a:xfrm flipH="1">
              <a:off x="2467" y="1609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7" name="Rectangle 21"/>
            <p:cNvSpPr>
              <a:spLocks noChangeArrowheads="1"/>
            </p:cNvSpPr>
            <p:nvPr/>
          </p:nvSpPr>
          <p:spPr bwMode="auto">
            <a:xfrm flipH="1">
              <a:off x="2821" y="1609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8" name="Rectangle 22"/>
            <p:cNvSpPr>
              <a:spLocks noChangeArrowheads="1"/>
            </p:cNvSpPr>
            <p:nvPr/>
          </p:nvSpPr>
          <p:spPr bwMode="auto">
            <a:xfrm flipH="1">
              <a:off x="2909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9" name="Line 23"/>
            <p:cNvSpPr>
              <a:spLocks noChangeShapeType="1"/>
            </p:cNvSpPr>
            <p:nvPr/>
          </p:nvSpPr>
          <p:spPr bwMode="auto">
            <a:xfrm flipV="1">
              <a:off x="2044" y="1940"/>
              <a:ext cx="424" cy="1"/>
            </a:xfrm>
            <a:prstGeom prst="line">
              <a:avLst/>
            </a:prstGeom>
            <a:noFill/>
            <a:ln w="25400">
              <a:solidFill>
                <a:srgbClr val="618FFD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0" name="Rectangle 24"/>
            <p:cNvSpPr>
              <a:spLocks noChangeArrowheads="1"/>
            </p:cNvSpPr>
            <p:nvPr/>
          </p:nvSpPr>
          <p:spPr bwMode="auto">
            <a:xfrm>
              <a:off x="3622" y="2050"/>
              <a:ext cx="89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1" name="Rectangle 25"/>
            <p:cNvSpPr>
              <a:spLocks noChangeArrowheads="1"/>
            </p:cNvSpPr>
            <p:nvPr/>
          </p:nvSpPr>
          <p:spPr bwMode="auto">
            <a:xfrm>
              <a:off x="3711" y="2050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2" name="Rectangle 26"/>
            <p:cNvSpPr>
              <a:spLocks noChangeArrowheads="1"/>
            </p:cNvSpPr>
            <p:nvPr/>
          </p:nvSpPr>
          <p:spPr bwMode="auto">
            <a:xfrm>
              <a:off x="3800" y="2050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3" name="Rectangle 27"/>
            <p:cNvSpPr>
              <a:spLocks noChangeArrowheads="1"/>
            </p:cNvSpPr>
            <p:nvPr/>
          </p:nvSpPr>
          <p:spPr bwMode="auto">
            <a:xfrm>
              <a:off x="3888" y="2050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4" name="Rectangle 28"/>
            <p:cNvSpPr>
              <a:spLocks noChangeArrowheads="1"/>
            </p:cNvSpPr>
            <p:nvPr/>
          </p:nvSpPr>
          <p:spPr bwMode="auto">
            <a:xfrm>
              <a:off x="3534" y="2050"/>
              <a:ext cx="88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453085" name="Group 29"/>
            <p:cNvGrpSpPr>
              <a:grpSpLocks/>
            </p:cNvGrpSpPr>
            <p:nvPr/>
          </p:nvGrpSpPr>
          <p:grpSpPr bwMode="auto">
            <a:xfrm>
              <a:off x="3445" y="1831"/>
              <a:ext cx="532" cy="219"/>
              <a:chOff x="2702" y="2598"/>
              <a:chExt cx="390" cy="144"/>
            </a:xfrm>
          </p:grpSpPr>
          <p:sp>
            <p:nvSpPr>
              <p:cNvPr id="1453086" name="Rectangle 3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87" name="Rectangle 3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88" name="Rectangle 3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89" name="Rectangle 3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90" name="Rectangle 3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91" name="Rectangle 3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453092" name="Rectangle 36"/>
            <p:cNvSpPr>
              <a:spLocks noChangeArrowheads="1"/>
            </p:cNvSpPr>
            <p:nvPr/>
          </p:nvSpPr>
          <p:spPr bwMode="auto">
            <a:xfrm>
              <a:off x="3445" y="2050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3" name="Rectangle 37"/>
            <p:cNvSpPr>
              <a:spLocks noChangeArrowheads="1"/>
            </p:cNvSpPr>
            <p:nvPr/>
          </p:nvSpPr>
          <p:spPr bwMode="auto">
            <a:xfrm>
              <a:off x="3622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4" name="Rectangle 38"/>
            <p:cNvSpPr>
              <a:spLocks noChangeArrowheads="1"/>
            </p:cNvSpPr>
            <p:nvPr/>
          </p:nvSpPr>
          <p:spPr bwMode="auto">
            <a:xfrm>
              <a:off x="3711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5" name="Rectangle 39"/>
            <p:cNvSpPr>
              <a:spLocks noChangeArrowheads="1"/>
            </p:cNvSpPr>
            <p:nvPr/>
          </p:nvSpPr>
          <p:spPr bwMode="auto">
            <a:xfrm>
              <a:off x="3800" y="1608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6" name="Rectangle 40"/>
            <p:cNvSpPr>
              <a:spLocks noChangeArrowheads="1"/>
            </p:cNvSpPr>
            <p:nvPr/>
          </p:nvSpPr>
          <p:spPr bwMode="auto">
            <a:xfrm>
              <a:off x="3888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7" name="Rectangle 41"/>
            <p:cNvSpPr>
              <a:spLocks noChangeArrowheads="1"/>
            </p:cNvSpPr>
            <p:nvPr/>
          </p:nvSpPr>
          <p:spPr bwMode="auto">
            <a:xfrm>
              <a:off x="3534" y="1608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8" name="Rectangle 42"/>
            <p:cNvSpPr>
              <a:spLocks noChangeArrowheads="1"/>
            </p:cNvSpPr>
            <p:nvPr/>
          </p:nvSpPr>
          <p:spPr bwMode="auto">
            <a:xfrm>
              <a:off x="3445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9" name="Line 43"/>
            <p:cNvSpPr>
              <a:spLocks noChangeShapeType="1"/>
            </p:cNvSpPr>
            <p:nvPr/>
          </p:nvSpPr>
          <p:spPr bwMode="auto">
            <a:xfrm flipV="1">
              <a:off x="3022" y="1939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0" name="Rectangle 44"/>
            <p:cNvSpPr>
              <a:spLocks noChangeArrowheads="1"/>
            </p:cNvSpPr>
            <p:nvPr/>
          </p:nvSpPr>
          <p:spPr bwMode="auto">
            <a:xfrm>
              <a:off x="2251" y="1263"/>
              <a:ext cx="1982" cy="14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1" name="Line 45"/>
            <p:cNvSpPr>
              <a:spLocks noChangeShapeType="1"/>
            </p:cNvSpPr>
            <p:nvPr/>
          </p:nvSpPr>
          <p:spPr bwMode="auto">
            <a:xfrm>
              <a:off x="2724" y="2328"/>
              <a:ext cx="42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2" name="Line 46"/>
            <p:cNvSpPr>
              <a:spLocks noChangeShapeType="1"/>
            </p:cNvSpPr>
            <p:nvPr/>
          </p:nvSpPr>
          <p:spPr bwMode="auto">
            <a:xfrm flipH="1">
              <a:off x="3278" y="2280"/>
              <a:ext cx="427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cxnSp>
          <p:nvCxnSpPr>
            <p:cNvPr id="1453103" name="AutoShape 47"/>
            <p:cNvCxnSpPr>
              <a:cxnSpLocks noChangeShapeType="1"/>
              <a:endCxn id="1453104" idx="1"/>
            </p:cNvCxnSpPr>
            <p:nvPr/>
          </p:nvCxnSpPr>
          <p:spPr bwMode="auto">
            <a:xfrm rot="10800000">
              <a:off x="1955" y="2251"/>
              <a:ext cx="1350" cy="1133"/>
            </a:xfrm>
            <a:prstGeom prst="bentConnector2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453104" name="AutoShape 48"/>
            <p:cNvSpPr>
              <a:spLocks noChangeArrowheads="1"/>
            </p:cNvSpPr>
            <p:nvPr/>
          </p:nvSpPr>
          <p:spPr bwMode="auto">
            <a:xfrm rot="-5400000">
              <a:off x="1572" y="1858"/>
              <a:ext cx="768" cy="171"/>
            </a:xfrm>
            <a:prstGeom prst="flowChartManualOperation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5" name="Line 49"/>
            <p:cNvSpPr>
              <a:spLocks noChangeShapeType="1"/>
            </p:cNvSpPr>
            <p:nvPr/>
          </p:nvSpPr>
          <p:spPr bwMode="auto">
            <a:xfrm flipV="1">
              <a:off x="4004" y="1944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6" name="Oval 50"/>
            <p:cNvSpPr>
              <a:spLocks noChangeArrowheads="1"/>
            </p:cNvSpPr>
            <p:nvPr/>
          </p:nvSpPr>
          <p:spPr bwMode="auto">
            <a:xfrm>
              <a:off x="2909" y="3192"/>
              <a:ext cx="713" cy="36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7" name="Line 51"/>
            <p:cNvSpPr>
              <a:spLocks noChangeShapeType="1"/>
            </p:cNvSpPr>
            <p:nvPr/>
          </p:nvSpPr>
          <p:spPr bwMode="auto">
            <a:xfrm>
              <a:off x="1557" y="2184"/>
              <a:ext cx="298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8" name="Line 52"/>
            <p:cNvSpPr>
              <a:spLocks noChangeShapeType="1"/>
            </p:cNvSpPr>
            <p:nvPr/>
          </p:nvSpPr>
          <p:spPr bwMode="auto">
            <a:xfrm>
              <a:off x="1557" y="1690"/>
              <a:ext cx="2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9" name="Line 53"/>
            <p:cNvSpPr>
              <a:spLocks noChangeShapeType="1"/>
            </p:cNvSpPr>
            <p:nvPr/>
          </p:nvSpPr>
          <p:spPr bwMode="auto">
            <a:xfrm>
              <a:off x="1564" y="1856"/>
              <a:ext cx="29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10" name="Line 54"/>
            <p:cNvSpPr>
              <a:spLocks noChangeShapeType="1"/>
            </p:cNvSpPr>
            <p:nvPr/>
          </p:nvSpPr>
          <p:spPr bwMode="auto">
            <a:xfrm>
              <a:off x="1564" y="2024"/>
              <a:ext cx="29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453111" name="Group 55"/>
            <p:cNvGrpSpPr>
              <a:grpSpLocks/>
            </p:cNvGrpSpPr>
            <p:nvPr/>
          </p:nvGrpSpPr>
          <p:grpSpPr bwMode="auto">
            <a:xfrm>
              <a:off x="1029" y="1606"/>
              <a:ext cx="514" cy="655"/>
              <a:chOff x="4669" y="997"/>
              <a:chExt cx="578" cy="655"/>
            </a:xfrm>
          </p:grpSpPr>
          <p:sp>
            <p:nvSpPr>
              <p:cNvPr id="1453112" name="Rectangle 56"/>
              <p:cNvSpPr>
                <a:spLocks noChangeArrowheads="1"/>
              </p:cNvSpPr>
              <p:nvPr/>
            </p:nvSpPr>
            <p:spPr bwMode="auto">
              <a:xfrm>
                <a:off x="4861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3" name="Rectangle 57"/>
              <p:cNvSpPr>
                <a:spLocks noChangeArrowheads="1"/>
              </p:cNvSpPr>
              <p:nvPr/>
            </p:nvSpPr>
            <p:spPr bwMode="auto">
              <a:xfrm>
                <a:off x="4957" y="1323"/>
                <a:ext cx="95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4" name="Rectangle 58"/>
              <p:cNvSpPr>
                <a:spLocks noChangeArrowheads="1"/>
              </p:cNvSpPr>
              <p:nvPr/>
            </p:nvSpPr>
            <p:spPr bwMode="auto">
              <a:xfrm>
                <a:off x="5052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5" name="Rectangle 59"/>
              <p:cNvSpPr>
                <a:spLocks noChangeArrowheads="1"/>
              </p:cNvSpPr>
              <p:nvPr/>
            </p:nvSpPr>
            <p:spPr bwMode="auto">
              <a:xfrm>
                <a:off x="5148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6" name="Rectangle 60"/>
              <p:cNvSpPr>
                <a:spLocks noChangeArrowheads="1"/>
              </p:cNvSpPr>
              <p:nvPr/>
            </p:nvSpPr>
            <p:spPr bwMode="auto">
              <a:xfrm>
                <a:off x="4696" y="1332"/>
                <a:ext cx="95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7" name="Rectangle 61"/>
              <p:cNvSpPr>
                <a:spLocks noChangeArrowheads="1"/>
              </p:cNvSpPr>
              <p:nvPr/>
            </p:nvSpPr>
            <p:spPr bwMode="auto">
              <a:xfrm>
                <a:off x="4861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8" name="Rectangle 62"/>
              <p:cNvSpPr>
                <a:spLocks noChangeArrowheads="1"/>
              </p:cNvSpPr>
              <p:nvPr/>
            </p:nvSpPr>
            <p:spPr bwMode="auto">
              <a:xfrm>
                <a:off x="4957" y="1162"/>
                <a:ext cx="95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9" name="Rectangle 63"/>
              <p:cNvSpPr>
                <a:spLocks noChangeArrowheads="1"/>
              </p:cNvSpPr>
              <p:nvPr/>
            </p:nvSpPr>
            <p:spPr bwMode="auto">
              <a:xfrm>
                <a:off x="5052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0" name="Rectangle 64"/>
              <p:cNvSpPr>
                <a:spLocks noChangeArrowheads="1"/>
              </p:cNvSpPr>
              <p:nvPr/>
            </p:nvSpPr>
            <p:spPr bwMode="auto">
              <a:xfrm>
                <a:off x="5148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1" name="Rectangle 65"/>
              <p:cNvSpPr>
                <a:spLocks noChangeArrowheads="1"/>
              </p:cNvSpPr>
              <p:nvPr/>
            </p:nvSpPr>
            <p:spPr bwMode="auto">
              <a:xfrm>
                <a:off x="4765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2" name="Rectangle 66"/>
              <p:cNvSpPr>
                <a:spLocks noChangeArrowheads="1"/>
              </p:cNvSpPr>
              <p:nvPr/>
            </p:nvSpPr>
            <p:spPr bwMode="auto">
              <a:xfrm>
                <a:off x="4669" y="1162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3" name="Rectangle 67"/>
              <p:cNvSpPr>
                <a:spLocks noChangeArrowheads="1"/>
              </p:cNvSpPr>
              <p:nvPr/>
            </p:nvSpPr>
            <p:spPr bwMode="auto">
              <a:xfrm>
                <a:off x="4669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4" name="Rectangle 68"/>
              <p:cNvSpPr>
                <a:spLocks noChangeArrowheads="1"/>
              </p:cNvSpPr>
              <p:nvPr/>
            </p:nvSpPr>
            <p:spPr bwMode="auto">
              <a:xfrm>
                <a:off x="4861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5" name="Rectangle 69"/>
              <p:cNvSpPr>
                <a:spLocks noChangeArrowheads="1"/>
              </p:cNvSpPr>
              <p:nvPr/>
            </p:nvSpPr>
            <p:spPr bwMode="auto">
              <a:xfrm>
                <a:off x="4957" y="997"/>
                <a:ext cx="95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6" name="Rectangle 70"/>
              <p:cNvSpPr>
                <a:spLocks noChangeArrowheads="1"/>
              </p:cNvSpPr>
              <p:nvPr/>
            </p:nvSpPr>
            <p:spPr bwMode="auto">
              <a:xfrm>
                <a:off x="5052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7" name="Rectangle 71"/>
              <p:cNvSpPr>
                <a:spLocks noChangeArrowheads="1"/>
              </p:cNvSpPr>
              <p:nvPr/>
            </p:nvSpPr>
            <p:spPr bwMode="auto">
              <a:xfrm>
                <a:off x="5148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8" name="Rectangle 72"/>
              <p:cNvSpPr>
                <a:spLocks noChangeArrowheads="1"/>
              </p:cNvSpPr>
              <p:nvPr/>
            </p:nvSpPr>
            <p:spPr bwMode="auto">
              <a:xfrm>
                <a:off x="4765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9" name="Rectangle 73"/>
              <p:cNvSpPr>
                <a:spLocks noChangeArrowheads="1"/>
              </p:cNvSpPr>
              <p:nvPr/>
            </p:nvSpPr>
            <p:spPr bwMode="auto">
              <a:xfrm>
                <a:off x="4669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0" name="Rectangle 74"/>
              <p:cNvSpPr>
                <a:spLocks noChangeArrowheads="1"/>
              </p:cNvSpPr>
              <p:nvPr/>
            </p:nvSpPr>
            <p:spPr bwMode="auto">
              <a:xfrm>
                <a:off x="4864" y="1491"/>
                <a:ext cx="95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1" name="Rectangle 75"/>
              <p:cNvSpPr>
                <a:spLocks noChangeArrowheads="1"/>
              </p:cNvSpPr>
              <p:nvPr/>
            </p:nvSpPr>
            <p:spPr bwMode="auto">
              <a:xfrm>
                <a:off x="4959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2" name="Rectangle 76"/>
              <p:cNvSpPr>
                <a:spLocks noChangeArrowheads="1"/>
              </p:cNvSpPr>
              <p:nvPr/>
            </p:nvSpPr>
            <p:spPr bwMode="auto">
              <a:xfrm>
                <a:off x="5055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3" name="Rectangle 77"/>
              <p:cNvSpPr>
                <a:spLocks noChangeArrowheads="1"/>
              </p:cNvSpPr>
              <p:nvPr/>
            </p:nvSpPr>
            <p:spPr bwMode="auto">
              <a:xfrm>
                <a:off x="5151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4" name="Rectangle 78"/>
              <p:cNvSpPr>
                <a:spLocks noChangeArrowheads="1"/>
              </p:cNvSpPr>
              <p:nvPr/>
            </p:nvSpPr>
            <p:spPr bwMode="auto">
              <a:xfrm>
                <a:off x="4768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5" name="Rectangle 79"/>
              <p:cNvSpPr>
                <a:spLocks noChangeArrowheads="1"/>
              </p:cNvSpPr>
              <p:nvPr/>
            </p:nvSpPr>
            <p:spPr bwMode="auto">
              <a:xfrm>
                <a:off x="4672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6" name="Rectangle 80"/>
              <p:cNvSpPr>
                <a:spLocks noChangeArrowheads="1"/>
              </p:cNvSpPr>
              <p:nvPr/>
            </p:nvSpPr>
            <p:spPr bwMode="auto">
              <a:xfrm>
                <a:off x="4764" y="1326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1453137" name="Rectangle 81"/>
          <p:cNvSpPr>
            <a:spLocks noChangeArrowheads="1"/>
          </p:cNvSpPr>
          <p:nvPr/>
        </p:nvSpPr>
        <p:spPr bwMode="auto">
          <a:xfrm>
            <a:off x="376238" y="5791200"/>
            <a:ext cx="8496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Why does this enhance throughput?</a:t>
            </a:r>
          </a:p>
        </p:txBody>
      </p:sp>
      <p:sp>
        <p:nvSpPr>
          <p:cNvPr id="1453138" name="Rectangle 82"/>
          <p:cNvSpPr>
            <a:spLocks noChangeArrowheads="1"/>
          </p:cNvSpPr>
          <p:nvPr/>
        </p:nvSpPr>
        <p:spPr bwMode="auto">
          <a:xfrm>
            <a:off x="449263" y="1190625"/>
            <a:ext cx="843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Fetch from thread with the least instructions in flight.</a:t>
            </a:r>
            <a:endParaRPr lang="en-US" sz="2400" i="1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896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Multithreaded Categories</a:t>
            </a:r>
          </a:p>
        </p:txBody>
      </p:sp>
      <p:sp>
        <p:nvSpPr>
          <p:cNvPr id="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DB55-2B0C-B341-BA74-34DBAE4BE142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457155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57204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57253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57302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3428" y="1256026"/>
            <a:ext cx="677108" cy="381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6096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990600" y="1295400"/>
            <a:ext cx="1295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38400" y="1295400"/>
            <a:ext cx="142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810000" y="1295400"/>
            <a:ext cx="1669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274763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066800"/>
            <a:ext cx="1633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Simultaneous</a:t>
            </a:r>
          </a:p>
          <a:p>
            <a:pPr algn="ct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1008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Idle slot</a:t>
            </a:r>
          </a:p>
        </p:txBody>
      </p:sp>
    </p:spTree>
    <p:extLst>
      <p:ext uri="{BB962C8B-B14F-4D97-AF65-F5344CB8AC3E}">
        <p14:creationId xmlns:p14="http://schemas.microsoft.com/office/powerpoint/2010/main" val="3387888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can we guarantee no dependencies between instructions in a pipeline?</a:t>
            </a:r>
          </a:p>
          <a:p>
            <a:pPr>
              <a:buFontTx/>
              <a:buNone/>
            </a:pPr>
            <a:r>
              <a:rPr lang="en-US" dirty="0"/>
              <a:t>One way is to interleave execution of instructions from different program threads on same pipeline</a:t>
            </a:r>
            <a:endParaRPr lang="en-US" i="1" dirty="0">
              <a:solidFill>
                <a:schemeClr val="hlink"/>
              </a:solidFill>
            </a:endParaRP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DA73-81F2-314A-90AB-364F1D3BE1E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391620" name="Group 4"/>
          <p:cNvGrpSpPr>
            <a:grpSpLocks/>
          </p:cNvGrpSpPr>
          <p:nvPr/>
        </p:nvGrpSpPr>
        <p:grpSpPr bwMode="auto">
          <a:xfrm>
            <a:off x="152400" y="2895600"/>
            <a:ext cx="7545388" cy="3081338"/>
            <a:chOff x="100" y="1947"/>
            <a:chExt cx="4753" cy="1941"/>
          </a:xfrm>
        </p:grpSpPr>
        <p:grpSp>
          <p:nvGrpSpPr>
            <p:cNvPr id="1391621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391622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3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4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5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6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7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8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9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30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31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91632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33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34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35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36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37" name="Text Box 21"/>
            <p:cNvSpPr txBox="1">
              <a:spLocks noChangeArrowheads="1"/>
            </p:cNvSpPr>
            <p:nvPr/>
          </p:nvSpPr>
          <p:spPr bwMode="auto">
            <a:xfrm>
              <a:off x="19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t0</a:t>
              </a:r>
            </a:p>
          </p:txBody>
        </p:sp>
        <p:sp>
          <p:nvSpPr>
            <p:cNvPr id="1391638" name="Text Box 22"/>
            <p:cNvSpPr txBox="1">
              <a:spLocks noChangeArrowheads="1"/>
            </p:cNvSpPr>
            <p:nvPr/>
          </p:nvSpPr>
          <p:spPr bwMode="auto">
            <a:xfrm>
              <a:off x="21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t1</a:t>
              </a:r>
            </a:p>
          </p:txBody>
        </p:sp>
        <p:sp>
          <p:nvSpPr>
            <p:cNvPr id="1391639" name="Text Box 23"/>
            <p:cNvSpPr txBox="1">
              <a:spLocks noChangeArrowheads="1"/>
            </p:cNvSpPr>
            <p:nvPr/>
          </p:nvSpPr>
          <p:spPr bwMode="auto">
            <a:xfrm>
              <a:off x="24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t2</a:t>
              </a:r>
            </a:p>
          </p:txBody>
        </p:sp>
        <p:sp>
          <p:nvSpPr>
            <p:cNvPr id="1391640" name="Text Box 24"/>
            <p:cNvSpPr txBox="1">
              <a:spLocks noChangeArrowheads="1"/>
            </p:cNvSpPr>
            <p:nvPr/>
          </p:nvSpPr>
          <p:spPr bwMode="auto">
            <a:xfrm>
              <a:off x="264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t3</a:t>
              </a:r>
            </a:p>
          </p:txBody>
        </p:sp>
        <p:sp>
          <p:nvSpPr>
            <p:cNvPr id="1391641" name="Text Box 25"/>
            <p:cNvSpPr txBox="1">
              <a:spLocks noChangeArrowheads="1"/>
            </p:cNvSpPr>
            <p:nvPr/>
          </p:nvSpPr>
          <p:spPr bwMode="auto">
            <a:xfrm>
              <a:off x="288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t4</a:t>
              </a:r>
            </a:p>
          </p:txBody>
        </p:sp>
        <p:sp>
          <p:nvSpPr>
            <p:cNvPr id="1391642" name="Text Box 26"/>
            <p:cNvSpPr txBox="1">
              <a:spLocks noChangeArrowheads="1"/>
            </p:cNvSpPr>
            <p:nvPr/>
          </p:nvSpPr>
          <p:spPr bwMode="auto">
            <a:xfrm>
              <a:off x="31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t5</a:t>
              </a:r>
            </a:p>
          </p:txBody>
        </p:sp>
        <p:sp>
          <p:nvSpPr>
            <p:cNvPr id="1391643" name="Text Box 27"/>
            <p:cNvSpPr txBox="1">
              <a:spLocks noChangeArrowheads="1"/>
            </p:cNvSpPr>
            <p:nvPr/>
          </p:nvSpPr>
          <p:spPr bwMode="auto">
            <a:xfrm>
              <a:off x="33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t6</a:t>
              </a:r>
            </a:p>
          </p:txBody>
        </p:sp>
        <p:sp>
          <p:nvSpPr>
            <p:cNvPr id="1391644" name="Text Box 28"/>
            <p:cNvSpPr txBox="1">
              <a:spLocks noChangeArrowheads="1"/>
            </p:cNvSpPr>
            <p:nvPr/>
          </p:nvSpPr>
          <p:spPr bwMode="auto">
            <a:xfrm>
              <a:off x="36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t7</a:t>
              </a:r>
            </a:p>
          </p:txBody>
        </p:sp>
        <p:sp>
          <p:nvSpPr>
            <p:cNvPr id="1391645" name="Text Box 29"/>
            <p:cNvSpPr txBox="1">
              <a:spLocks noChangeArrowheads="1"/>
            </p:cNvSpPr>
            <p:nvPr/>
          </p:nvSpPr>
          <p:spPr bwMode="auto">
            <a:xfrm>
              <a:off x="3892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t8</a:t>
              </a:r>
            </a:p>
          </p:txBody>
        </p:sp>
        <p:sp>
          <p:nvSpPr>
            <p:cNvPr id="1391646" name="Text Box 30"/>
            <p:cNvSpPr txBox="1">
              <a:spLocks noChangeArrowheads="1"/>
            </p:cNvSpPr>
            <p:nvPr/>
          </p:nvSpPr>
          <p:spPr bwMode="auto">
            <a:xfrm>
              <a:off x="100" y="2640"/>
              <a:ext cx="1978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T1:LD x1,0(x2)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T2:ADD x7,x1,x4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T3:XORI x5,x4,12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T4:SD 0(x7),x5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T1:LD x5,12(x1)</a:t>
              </a:r>
            </a:p>
          </p:txBody>
        </p:sp>
        <p:sp>
          <p:nvSpPr>
            <p:cNvPr id="1391647" name="Text Box 31"/>
            <p:cNvSpPr txBox="1">
              <a:spLocks noChangeArrowheads="1"/>
            </p:cNvSpPr>
            <p:nvPr/>
          </p:nvSpPr>
          <p:spPr bwMode="auto">
            <a:xfrm>
              <a:off x="4180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t9</a:t>
              </a:r>
            </a:p>
          </p:txBody>
        </p:sp>
        <p:sp>
          <p:nvSpPr>
            <p:cNvPr id="1391648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49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50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51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52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53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54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55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56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M</a:t>
              </a:r>
            </a:p>
          </p:txBody>
        </p:sp>
        <p:sp>
          <p:nvSpPr>
            <p:cNvPr id="1391657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58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59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60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61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62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63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64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65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66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67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68" name="Text Box 52"/>
            <p:cNvSpPr txBox="1">
              <a:spLocks noChangeArrowheads="1"/>
            </p:cNvSpPr>
            <p:nvPr/>
          </p:nvSpPr>
          <p:spPr bwMode="auto">
            <a:xfrm>
              <a:off x="144" y="1947"/>
              <a:ext cx="4709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Interleave 4 threads, T1-T4, on </a:t>
              </a:r>
              <a:r>
                <a:rPr lang="en-US" sz="2400" b="1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non-bypassed </a:t>
              </a:r>
              <a:r>
                <a:rPr lang="en-US" sz="24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5-stage pipe</a:t>
              </a:r>
            </a:p>
          </p:txBody>
        </p:sp>
      </p:grpSp>
      <p:grpSp>
        <p:nvGrpSpPr>
          <p:cNvPr id="1391669" name="Group 53"/>
          <p:cNvGrpSpPr>
            <a:grpSpLocks/>
          </p:cNvGrpSpPr>
          <p:nvPr/>
        </p:nvGrpSpPr>
        <p:grpSpPr bwMode="auto">
          <a:xfrm>
            <a:off x="5105400" y="4038600"/>
            <a:ext cx="4038600" cy="1938338"/>
            <a:chOff x="3216" y="2448"/>
            <a:chExt cx="2544" cy="1221"/>
          </a:xfrm>
        </p:grpSpPr>
        <p:sp>
          <p:nvSpPr>
            <p:cNvPr id="1391670" name="Text Box 54"/>
            <p:cNvSpPr txBox="1">
              <a:spLocks noChangeArrowheads="1"/>
            </p:cNvSpPr>
            <p:nvPr/>
          </p:nvSpPr>
          <p:spPr bwMode="auto">
            <a:xfrm>
              <a:off x="4176" y="2448"/>
              <a:ext cx="1584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Prior instruction in a thread always completes write-back before next instruction in same thread reads register file</a:t>
              </a:r>
            </a:p>
          </p:txBody>
        </p:sp>
        <p:sp>
          <p:nvSpPr>
            <p:cNvPr id="1391671" name="Line 55"/>
            <p:cNvSpPr>
              <a:spLocks noChangeShapeType="1"/>
            </p:cNvSpPr>
            <p:nvPr/>
          </p:nvSpPr>
          <p:spPr bwMode="auto">
            <a:xfrm flipH="1">
              <a:off x="3216" y="2592"/>
              <a:ext cx="1008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1672" name="Line 56"/>
            <p:cNvSpPr>
              <a:spLocks noChangeShapeType="1"/>
            </p:cNvSpPr>
            <p:nvPr/>
          </p:nvSpPr>
          <p:spPr bwMode="auto">
            <a:xfrm flipH="1">
              <a:off x="3312" y="3216"/>
              <a:ext cx="91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050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Design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838200"/>
            <a:ext cx="8226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34950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  <a:defRPr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Want to build a multithreaded processor, how should each component be changed and what are the tradeoffs?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L1 caches (instruction and data)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L2 caches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Branch predictor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TLB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Physical register file</a:t>
            </a:r>
          </a:p>
        </p:txBody>
      </p:sp>
    </p:spTree>
    <p:extLst>
      <p:ext uri="{BB962C8B-B14F-4D97-AF65-F5344CB8AC3E}">
        <p14:creationId xmlns:p14="http://schemas.microsoft.com/office/powerpoint/2010/main" val="88140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71A64-9143-164F-9BD5-B99E6B9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 &amp;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9327B3-2345-4045-90DA-E1759387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8B3DD2-E787-F543-B8DF-1A44D8AEC781}"/>
              </a:ext>
            </a:extLst>
          </p:cNvPr>
          <p:cNvSpPr txBox="1">
            <a:spLocks noChangeArrowheads="1"/>
          </p:cNvSpPr>
          <p:nvPr/>
        </p:nvSpPr>
        <p:spPr>
          <a:xfrm>
            <a:off x="698500" y="1066800"/>
            <a:ext cx="7683500" cy="50546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Most hardware attacks rely on shared hardware resources to establish a side-channel</a:t>
            </a:r>
          </a:p>
          <a:p>
            <a:pPr lvl="1"/>
            <a:r>
              <a:rPr lang="en-US" sz="2400" kern="0" dirty="0" err="1"/>
              <a:t>Eg.</a:t>
            </a:r>
            <a:r>
              <a:rPr lang="en-US" sz="2400" kern="0" dirty="0"/>
              <a:t> Shared outer caches, DRAM row buffers </a:t>
            </a:r>
          </a:p>
          <a:p>
            <a:r>
              <a:rPr lang="en-US" kern="0" dirty="0"/>
              <a:t>SMT gives attackers high-BW access to previously private hardware resources that are shared by co-resident threads:</a:t>
            </a:r>
          </a:p>
          <a:p>
            <a:r>
              <a:rPr lang="en-US" kern="0" dirty="0"/>
              <a:t>TLBs: </a:t>
            </a:r>
            <a:r>
              <a:rPr lang="en-US" kern="0" dirty="0" err="1"/>
              <a:t>TLBleed</a:t>
            </a:r>
            <a:r>
              <a:rPr lang="en-US" kern="0" dirty="0"/>
              <a:t> (June, ‘18)</a:t>
            </a:r>
          </a:p>
          <a:p>
            <a:pPr algn="just"/>
            <a:r>
              <a:rPr lang="en-US" kern="0" dirty="0"/>
              <a:t>L1 caches: </a:t>
            </a:r>
            <a:r>
              <a:rPr lang="en-US" kern="0" dirty="0" err="1"/>
              <a:t>CacheBleed</a:t>
            </a:r>
            <a:r>
              <a:rPr lang="en-US" kern="0" dirty="0"/>
              <a:t> (2016) </a:t>
            </a:r>
          </a:p>
          <a:p>
            <a:pPr algn="just"/>
            <a:r>
              <a:rPr lang="en-US" kern="0" dirty="0"/>
              <a:t>Functional unit ports: </a:t>
            </a:r>
            <a:r>
              <a:rPr lang="en-US" kern="0" dirty="0" err="1"/>
              <a:t>PortSmash</a:t>
            </a:r>
            <a:r>
              <a:rPr lang="en-US" kern="0" dirty="0"/>
              <a:t> (Nov, ’18)</a:t>
            </a:r>
          </a:p>
          <a:p>
            <a:pPr marL="0" indent="0">
              <a:buNone/>
            </a:pP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/>
              <a:t>OpenBSD 6.4 </a:t>
            </a:r>
            <a:r>
              <a:rPr lang="en-US" kern="0" dirty="0">
                <a:sym typeface="Wingdings" pitchFamily="2" charset="2"/>
              </a:rPr>
              <a:t> Disabled HT in BIOS,  AMD SMT to follow</a:t>
            </a:r>
            <a:endParaRPr lang="en-US" kern="0" dirty="0"/>
          </a:p>
          <a:p>
            <a:pPr marL="0" indent="0">
              <a:buNone/>
            </a:pP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54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</a:p>
          <a:p>
            <a:pPr lvl="1"/>
            <a:r>
              <a:rPr lang="en-US" dirty="0"/>
              <a:t>Scott Beamer (UCB)</a:t>
            </a:r>
          </a:p>
          <a:p>
            <a:pPr lvl="1"/>
            <a:r>
              <a:rPr lang="en-US" dirty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6600 Peripheral Processors</a:t>
            </a:r>
            <a:br>
              <a:rPr lang="en-US"/>
            </a:br>
            <a:r>
              <a:rPr lang="en-US" sz="2400"/>
              <a:t>(Cray, 1964)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4419600"/>
            <a:ext cx="7683500" cy="1701800"/>
          </a:xfrm>
          <a:ln/>
        </p:spPr>
        <p:txBody>
          <a:bodyPr lIns="82058" tIns="41029" rIns="82058" bIns="41029"/>
          <a:lstStyle/>
          <a:p>
            <a:r>
              <a:rPr lang="en-US" sz="2000" dirty="0"/>
              <a:t>First multithreaded hardware</a:t>
            </a:r>
          </a:p>
          <a:p>
            <a:r>
              <a:rPr lang="en-US" sz="2000" dirty="0"/>
              <a:t>10 “virtual” I/O processors</a:t>
            </a:r>
          </a:p>
          <a:p>
            <a:r>
              <a:rPr lang="en-US" sz="2000" dirty="0"/>
              <a:t>Fixed interleave on simple pipeline</a:t>
            </a:r>
          </a:p>
          <a:p>
            <a:r>
              <a:rPr lang="en-US" sz="2000" dirty="0"/>
              <a:t>Pipeline has 100ns cycle time</a:t>
            </a:r>
          </a:p>
          <a:p>
            <a:r>
              <a:rPr lang="en-US" sz="2000" dirty="0"/>
              <a:t>Each virtual processor executes one instruction every 1000ns</a:t>
            </a:r>
          </a:p>
          <a:p>
            <a:r>
              <a:rPr lang="en-US" sz="2000" dirty="0"/>
              <a:t>Accumulator-based instruction set to reduce processor state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82-2750-1B4C-80EA-F1E0888C7B8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393668" name="Picture 4" descr="cdc6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14400"/>
            <a:ext cx="4705249" cy="342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08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Multithreaded Pipeline</a:t>
            </a:r>
          </a:p>
        </p:txBody>
      </p:sp>
      <p:sp>
        <p:nvSpPr>
          <p:cNvPr id="1395716" name="Rectangle 4"/>
          <p:cNvSpPr>
            <a:spLocks noGrp="1" noChangeArrowheads="1"/>
          </p:cNvSpPr>
          <p:nvPr>
            <p:ph idx="1"/>
          </p:nvPr>
        </p:nvSpPr>
        <p:spPr>
          <a:xfrm>
            <a:off x="698500" y="5029200"/>
            <a:ext cx="7683500" cy="1092200"/>
          </a:xfrm>
          <a:noFill/>
          <a:ln/>
        </p:spPr>
        <p:txBody>
          <a:bodyPr/>
          <a:lstStyle/>
          <a:p>
            <a:pPr marL="171450" indent="-171450">
              <a:lnSpc>
                <a:spcPct val="100000"/>
              </a:lnSpc>
            </a:pPr>
            <a:r>
              <a:rPr lang="en-US" sz="2000" dirty="0"/>
              <a:t>Have to carry thread select down pipeline to ensure correct state bits read/written at each pipe stage</a:t>
            </a:r>
          </a:p>
          <a:p>
            <a:pPr marL="171450" indent="-171450">
              <a:lnSpc>
                <a:spcPct val="100000"/>
              </a:lnSpc>
            </a:pPr>
            <a:r>
              <a:rPr lang="en-US" sz="2000" dirty="0"/>
              <a:t>Appears to software (including OS) as multiple, albeit slower, CPUs</a:t>
            </a:r>
          </a:p>
          <a:p>
            <a:pPr marL="171450" indent="-171450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022-F931-3E42-BB55-AF0724E0D46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3962400" y="1752600"/>
            <a:ext cx="1600200" cy="1295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17" name="Group 5"/>
          <p:cNvGrpSpPr>
            <a:grpSpLocks/>
          </p:cNvGrpSpPr>
          <p:nvPr/>
        </p:nvGrpSpPr>
        <p:grpSpPr bwMode="auto">
          <a:xfrm>
            <a:off x="457200" y="3810000"/>
            <a:ext cx="152400" cy="609600"/>
            <a:chOff x="432" y="2208"/>
            <a:chExt cx="96" cy="384"/>
          </a:xfrm>
        </p:grpSpPr>
        <p:sp>
          <p:nvSpPr>
            <p:cNvPr id="1395718" name="Rectangle 6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19" name="Freeform 7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20" name="Rectangle 8"/>
          <p:cNvSpPr>
            <a:spLocks noChangeArrowheads="1"/>
          </p:cNvSpPr>
          <p:nvPr/>
        </p:nvSpPr>
        <p:spPr bwMode="auto">
          <a:xfrm>
            <a:off x="304800" y="3352800"/>
            <a:ext cx="4572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ea typeface="ＭＳ Ｐゴシック"/>
                <a:cs typeface="ＭＳ Ｐゴシック"/>
              </a:rPr>
              <a:t>+1</a:t>
            </a:r>
          </a:p>
        </p:txBody>
      </p:sp>
      <p:sp>
        <p:nvSpPr>
          <p:cNvPr id="1395721" name="Freeform 9"/>
          <p:cNvSpPr>
            <a:spLocks/>
          </p:cNvSpPr>
          <p:nvPr/>
        </p:nvSpPr>
        <p:spPr bwMode="auto">
          <a:xfrm>
            <a:off x="609600" y="3505200"/>
            <a:ext cx="4572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0" y="384"/>
                </a:move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22" name="Freeform 10"/>
          <p:cNvSpPr>
            <a:spLocks/>
          </p:cNvSpPr>
          <p:nvPr/>
        </p:nvSpPr>
        <p:spPr bwMode="auto">
          <a:xfrm>
            <a:off x="76200" y="3505200"/>
            <a:ext cx="381000" cy="609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384"/>
              </a:cxn>
              <a:cxn ang="0">
                <a:pos x="240" y="384"/>
              </a:cxn>
            </a:cxnLst>
            <a:rect l="0" t="0" r="r" b="b"/>
            <a:pathLst>
              <a:path w="240" h="384">
                <a:moveTo>
                  <a:pt x="144" y="0"/>
                </a:move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23" name="Group 11"/>
          <p:cNvGrpSpPr>
            <a:grpSpLocks/>
          </p:cNvGrpSpPr>
          <p:nvPr/>
        </p:nvGrpSpPr>
        <p:grpSpPr bwMode="auto">
          <a:xfrm>
            <a:off x="762000" y="4038600"/>
            <a:ext cx="354013" cy="457200"/>
            <a:chOff x="624" y="2448"/>
            <a:chExt cx="223" cy="288"/>
          </a:xfrm>
        </p:grpSpPr>
        <p:sp>
          <p:nvSpPr>
            <p:cNvPr id="1395724" name="Line 12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25" name="Text Box 13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</a:t>
              </a:r>
            </a:p>
          </p:txBody>
        </p:sp>
      </p:grpSp>
      <p:sp>
        <p:nvSpPr>
          <p:cNvPr id="1395726" name="Line 14"/>
          <p:cNvSpPr>
            <a:spLocks noChangeShapeType="1"/>
          </p:cNvSpPr>
          <p:nvPr/>
        </p:nvSpPr>
        <p:spPr bwMode="auto">
          <a:xfrm>
            <a:off x="10668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27" name="Text Box 15"/>
          <p:cNvSpPr txBox="1">
            <a:spLocks noChangeArrowheads="1"/>
          </p:cNvSpPr>
          <p:nvPr/>
        </p:nvSpPr>
        <p:spPr bwMode="auto">
          <a:xfrm>
            <a:off x="1143000" y="4114800"/>
            <a:ext cx="1219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ea typeface="ＭＳ Ｐゴシック"/>
                <a:cs typeface="ＭＳ Ｐゴシック"/>
              </a:rPr>
              <a:t>Thread select</a:t>
            </a:r>
          </a:p>
        </p:txBody>
      </p:sp>
      <p:grpSp>
        <p:nvGrpSpPr>
          <p:cNvPr id="1395728" name="Group 16"/>
          <p:cNvGrpSpPr>
            <a:grpSpLocks/>
          </p:cNvGrpSpPr>
          <p:nvPr/>
        </p:nvGrpSpPr>
        <p:grpSpPr bwMode="auto">
          <a:xfrm>
            <a:off x="914400" y="1752600"/>
            <a:ext cx="304800" cy="838200"/>
            <a:chOff x="432" y="1296"/>
            <a:chExt cx="192" cy="528"/>
          </a:xfrm>
        </p:grpSpPr>
        <p:sp>
          <p:nvSpPr>
            <p:cNvPr id="1395729" name="Rectangle 17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1395730" name="Freeform 18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FF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31" name="Group 19"/>
          <p:cNvGrpSpPr>
            <a:grpSpLocks/>
          </p:cNvGrpSpPr>
          <p:nvPr/>
        </p:nvGrpSpPr>
        <p:grpSpPr bwMode="auto">
          <a:xfrm>
            <a:off x="762000" y="1905000"/>
            <a:ext cx="304800" cy="838200"/>
            <a:chOff x="432" y="1296"/>
            <a:chExt cx="192" cy="528"/>
          </a:xfrm>
        </p:grpSpPr>
        <p:sp>
          <p:nvSpPr>
            <p:cNvPr id="1395732" name="Rectangle 2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1395733" name="Freeform 2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34" name="Group 22"/>
          <p:cNvGrpSpPr>
            <a:grpSpLocks/>
          </p:cNvGrpSpPr>
          <p:nvPr/>
        </p:nvGrpSpPr>
        <p:grpSpPr bwMode="auto">
          <a:xfrm>
            <a:off x="609600" y="2057400"/>
            <a:ext cx="304800" cy="838200"/>
            <a:chOff x="432" y="1296"/>
            <a:chExt cx="192" cy="528"/>
          </a:xfrm>
        </p:grpSpPr>
        <p:sp>
          <p:nvSpPr>
            <p:cNvPr id="1395735" name="Rectangle 2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1395736" name="Freeform 2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9933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37" name="Group 25"/>
          <p:cNvGrpSpPr>
            <a:grpSpLocks/>
          </p:cNvGrpSpPr>
          <p:nvPr/>
        </p:nvGrpSpPr>
        <p:grpSpPr bwMode="auto">
          <a:xfrm>
            <a:off x="457200" y="2209800"/>
            <a:ext cx="304800" cy="838200"/>
            <a:chOff x="432" y="1296"/>
            <a:chExt cx="192" cy="528"/>
          </a:xfrm>
        </p:grpSpPr>
        <p:sp>
          <p:nvSpPr>
            <p:cNvPr id="1395738" name="Rectangle 2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1395739" name="Freeform 2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00FF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40" name="Freeform 28"/>
          <p:cNvSpPr>
            <a:spLocks/>
          </p:cNvSpPr>
          <p:nvPr/>
        </p:nvSpPr>
        <p:spPr bwMode="auto">
          <a:xfrm>
            <a:off x="1752600" y="1981200"/>
            <a:ext cx="2286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1" name="Line 29"/>
          <p:cNvSpPr>
            <a:spLocks noChangeShapeType="1"/>
          </p:cNvSpPr>
          <p:nvPr/>
        </p:nvSpPr>
        <p:spPr bwMode="auto">
          <a:xfrm>
            <a:off x="1219200" y="220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2" name="Line 30"/>
          <p:cNvSpPr>
            <a:spLocks noChangeShapeType="1"/>
          </p:cNvSpPr>
          <p:nvPr/>
        </p:nvSpPr>
        <p:spPr bwMode="auto">
          <a:xfrm>
            <a:off x="1066800" y="236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3" name="Line 31"/>
          <p:cNvSpPr>
            <a:spLocks noChangeShapeType="1"/>
          </p:cNvSpPr>
          <p:nvPr/>
        </p:nvSpPr>
        <p:spPr bwMode="auto">
          <a:xfrm>
            <a:off x="914400" y="2514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4" name="Line 32"/>
          <p:cNvSpPr>
            <a:spLocks noChangeShapeType="1"/>
          </p:cNvSpPr>
          <p:nvPr/>
        </p:nvSpPr>
        <p:spPr bwMode="auto">
          <a:xfrm>
            <a:off x="762000" y="2667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5" name="Line 33"/>
          <p:cNvSpPr>
            <a:spLocks noChangeShapeType="1"/>
          </p:cNvSpPr>
          <p:nvPr/>
        </p:nvSpPr>
        <p:spPr bwMode="auto">
          <a:xfrm flipV="1">
            <a:off x="1905000" y="28194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6" name="Line 34"/>
          <p:cNvSpPr>
            <a:spLocks noChangeShapeType="1"/>
          </p:cNvSpPr>
          <p:nvPr/>
        </p:nvSpPr>
        <p:spPr bwMode="auto">
          <a:xfrm>
            <a:off x="19812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7" name="Rectangle 35"/>
          <p:cNvSpPr>
            <a:spLocks noChangeArrowheads="1"/>
          </p:cNvSpPr>
          <p:nvPr/>
        </p:nvSpPr>
        <p:spPr bwMode="auto">
          <a:xfrm>
            <a:off x="2362200" y="1981200"/>
            <a:ext cx="6858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I$</a:t>
            </a:r>
          </a:p>
        </p:txBody>
      </p:sp>
      <p:grpSp>
        <p:nvGrpSpPr>
          <p:cNvPr id="1395748" name="Group 36"/>
          <p:cNvGrpSpPr>
            <a:grpSpLocks/>
          </p:cNvGrpSpPr>
          <p:nvPr/>
        </p:nvGrpSpPr>
        <p:grpSpPr bwMode="auto">
          <a:xfrm>
            <a:off x="3352800" y="3810000"/>
            <a:ext cx="152400" cy="609600"/>
            <a:chOff x="432" y="2208"/>
            <a:chExt cx="96" cy="384"/>
          </a:xfrm>
        </p:grpSpPr>
        <p:sp>
          <p:nvSpPr>
            <p:cNvPr id="1395749" name="Rectangle 37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50" name="Freeform 38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51" name="Group 39"/>
          <p:cNvGrpSpPr>
            <a:grpSpLocks/>
          </p:cNvGrpSpPr>
          <p:nvPr/>
        </p:nvGrpSpPr>
        <p:grpSpPr bwMode="auto">
          <a:xfrm>
            <a:off x="3352800" y="1981200"/>
            <a:ext cx="304800" cy="838200"/>
            <a:chOff x="432" y="1296"/>
            <a:chExt cx="192" cy="528"/>
          </a:xfrm>
        </p:grpSpPr>
        <p:sp>
          <p:nvSpPr>
            <p:cNvPr id="1395752" name="Rectangle 4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IR</a:t>
              </a:r>
            </a:p>
          </p:txBody>
        </p:sp>
        <p:sp>
          <p:nvSpPr>
            <p:cNvPr id="1395753" name="Freeform 4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54" name="Line 42"/>
          <p:cNvSpPr>
            <a:spLocks noChangeShapeType="1"/>
          </p:cNvSpPr>
          <p:nvPr/>
        </p:nvSpPr>
        <p:spPr bwMode="auto">
          <a:xfrm>
            <a:off x="3048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55" name="Rectangle 43"/>
          <p:cNvSpPr>
            <a:spLocks noChangeArrowheads="1"/>
          </p:cNvSpPr>
          <p:nvPr/>
        </p:nvSpPr>
        <p:spPr bwMode="auto">
          <a:xfrm>
            <a:off x="4495800" y="1857375"/>
            <a:ext cx="990600" cy="777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GPR1</a:t>
            </a:r>
          </a:p>
        </p:txBody>
      </p:sp>
      <p:sp>
        <p:nvSpPr>
          <p:cNvPr id="1395756" name="Rectangle 44"/>
          <p:cNvSpPr>
            <a:spLocks noChangeArrowheads="1"/>
          </p:cNvSpPr>
          <p:nvPr/>
        </p:nvSpPr>
        <p:spPr bwMode="auto">
          <a:xfrm>
            <a:off x="4343400" y="1949450"/>
            <a:ext cx="990600" cy="777875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GPR1</a:t>
            </a:r>
          </a:p>
        </p:txBody>
      </p:sp>
      <p:sp>
        <p:nvSpPr>
          <p:cNvPr id="1395757" name="Rectangle 45"/>
          <p:cNvSpPr>
            <a:spLocks noChangeArrowheads="1"/>
          </p:cNvSpPr>
          <p:nvPr/>
        </p:nvSpPr>
        <p:spPr bwMode="auto">
          <a:xfrm>
            <a:off x="4191000" y="2041525"/>
            <a:ext cx="990600" cy="777875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GPR1</a:t>
            </a:r>
          </a:p>
        </p:txBody>
      </p:sp>
      <p:sp>
        <p:nvSpPr>
          <p:cNvPr id="1395758" name="Rectangle 46"/>
          <p:cNvSpPr>
            <a:spLocks noChangeArrowheads="1"/>
          </p:cNvSpPr>
          <p:nvPr/>
        </p:nvSpPr>
        <p:spPr bwMode="auto">
          <a:xfrm>
            <a:off x="4038600" y="2133600"/>
            <a:ext cx="990600" cy="7778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GPR1</a:t>
            </a:r>
          </a:p>
        </p:txBody>
      </p:sp>
      <p:sp>
        <p:nvSpPr>
          <p:cNvPr id="1395759" name="Line 47"/>
          <p:cNvSpPr>
            <a:spLocks noChangeShapeType="1"/>
          </p:cNvSpPr>
          <p:nvPr/>
        </p:nvSpPr>
        <p:spPr bwMode="auto">
          <a:xfrm>
            <a:off x="3657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60" name="Line 48"/>
          <p:cNvSpPr>
            <a:spLocks noChangeShapeType="1"/>
          </p:cNvSpPr>
          <p:nvPr/>
        </p:nvSpPr>
        <p:spPr bwMode="auto">
          <a:xfrm>
            <a:off x="35052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61" name="Line 49"/>
          <p:cNvSpPr>
            <a:spLocks noChangeShapeType="1"/>
          </p:cNvSpPr>
          <p:nvPr/>
        </p:nvSpPr>
        <p:spPr bwMode="auto">
          <a:xfrm flipV="1">
            <a:off x="4648200" y="3048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62" name="Line 50"/>
          <p:cNvSpPr>
            <a:spLocks noChangeShapeType="1"/>
          </p:cNvSpPr>
          <p:nvPr/>
        </p:nvSpPr>
        <p:spPr bwMode="auto">
          <a:xfrm>
            <a:off x="55626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63" name="Line 51"/>
          <p:cNvSpPr>
            <a:spLocks noChangeShapeType="1"/>
          </p:cNvSpPr>
          <p:nvPr/>
        </p:nvSpPr>
        <p:spPr bwMode="auto">
          <a:xfrm>
            <a:off x="55626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64" name="Group 52"/>
          <p:cNvGrpSpPr>
            <a:grpSpLocks/>
          </p:cNvGrpSpPr>
          <p:nvPr/>
        </p:nvGrpSpPr>
        <p:grpSpPr bwMode="auto">
          <a:xfrm>
            <a:off x="5791200" y="1600200"/>
            <a:ext cx="304800" cy="838200"/>
            <a:chOff x="432" y="1296"/>
            <a:chExt cx="192" cy="528"/>
          </a:xfrm>
        </p:grpSpPr>
        <p:sp>
          <p:nvSpPr>
            <p:cNvPr id="1395765" name="Rectangle 5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X</a:t>
              </a:r>
            </a:p>
          </p:txBody>
        </p:sp>
        <p:sp>
          <p:nvSpPr>
            <p:cNvPr id="1395766" name="Freeform 5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67" name="Group 55"/>
          <p:cNvGrpSpPr>
            <a:grpSpLocks/>
          </p:cNvGrpSpPr>
          <p:nvPr/>
        </p:nvGrpSpPr>
        <p:grpSpPr bwMode="auto">
          <a:xfrm>
            <a:off x="5791200" y="2514600"/>
            <a:ext cx="304800" cy="838200"/>
            <a:chOff x="432" y="1296"/>
            <a:chExt cx="192" cy="528"/>
          </a:xfrm>
        </p:grpSpPr>
        <p:sp>
          <p:nvSpPr>
            <p:cNvPr id="1395768" name="Rectangle 5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Y</a:t>
              </a:r>
            </a:p>
          </p:txBody>
        </p:sp>
        <p:sp>
          <p:nvSpPr>
            <p:cNvPr id="1395769" name="Freeform 5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70" name="Freeform 58"/>
          <p:cNvSpPr>
            <a:spLocks/>
          </p:cNvSpPr>
          <p:nvPr/>
        </p:nvSpPr>
        <p:spPr bwMode="auto">
          <a:xfrm>
            <a:off x="6324600" y="1828800"/>
            <a:ext cx="3810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240" y="624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24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71" name="Group 59"/>
          <p:cNvGrpSpPr>
            <a:grpSpLocks/>
          </p:cNvGrpSpPr>
          <p:nvPr/>
        </p:nvGrpSpPr>
        <p:grpSpPr bwMode="auto">
          <a:xfrm>
            <a:off x="5791200" y="3810000"/>
            <a:ext cx="152400" cy="609600"/>
            <a:chOff x="432" y="2208"/>
            <a:chExt cx="96" cy="384"/>
          </a:xfrm>
        </p:grpSpPr>
        <p:sp>
          <p:nvSpPr>
            <p:cNvPr id="1395772" name="Rectangle 6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73" name="Freeform 6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74" name="Group 62"/>
          <p:cNvGrpSpPr>
            <a:grpSpLocks/>
          </p:cNvGrpSpPr>
          <p:nvPr/>
        </p:nvGrpSpPr>
        <p:grpSpPr bwMode="auto">
          <a:xfrm>
            <a:off x="3962400" y="4038600"/>
            <a:ext cx="354013" cy="457200"/>
            <a:chOff x="624" y="2448"/>
            <a:chExt cx="223" cy="288"/>
          </a:xfrm>
        </p:grpSpPr>
        <p:sp>
          <p:nvSpPr>
            <p:cNvPr id="1395775" name="Line 63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76" name="Text Box 64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</a:t>
              </a:r>
            </a:p>
          </p:txBody>
        </p:sp>
      </p:grpSp>
      <p:sp>
        <p:nvSpPr>
          <p:cNvPr id="1395777" name="Line 65"/>
          <p:cNvSpPr>
            <a:spLocks noChangeShapeType="1"/>
          </p:cNvSpPr>
          <p:nvPr/>
        </p:nvSpPr>
        <p:spPr bwMode="auto">
          <a:xfrm>
            <a:off x="60960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78" name="Line 66"/>
          <p:cNvSpPr>
            <a:spLocks noChangeShapeType="1"/>
          </p:cNvSpPr>
          <p:nvPr/>
        </p:nvSpPr>
        <p:spPr bwMode="auto">
          <a:xfrm>
            <a:off x="60960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79" name="Group 67"/>
          <p:cNvGrpSpPr>
            <a:grpSpLocks/>
          </p:cNvGrpSpPr>
          <p:nvPr/>
        </p:nvGrpSpPr>
        <p:grpSpPr bwMode="auto">
          <a:xfrm>
            <a:off x="6934200" y="2057400"/>
            <a:ext cx="152400" cy="838200"/>
            <a:chOff x="432" y="1296"/>
            <a:chExt cx="192" cy="528"/>
          </a:xfrm>
        </p:grpSpPr>
        <p:sp>
          <p:nvSpPr>
            <p:cNvPr id="1395780" name="Rectangle 68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8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81" name="Freeform 69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82" name="Line 70"/>
          <p:cNvSpPr>
            <a:spLocks noChangeShapeType="1"/>
          </p:cNvSpPr>
          <p:nvPr/>
        </p:nvSpPr>
        <p:spPr bwMode="auto">
          <a:xfrm>
            <a:off x="6705600" y="2438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83" name="Group 71"/>
          <p:cNvGrpSpPr>
            <a:grpSpLocks/>
          </p:cNvGrpSpPr>
          <p:nvPr/>
        </p:nvGrpSpPr>
        <p:grpSpPr bwMode="auto">
          <a:xfrm>
            <a:off x="6934200" y="2971800"/>
            <a:ext cx="152400" cy="838200"/>
            <a:chOff x="432" y="1296"/>
            <a:chExt cx="192" cy="528"/>
          </a:xfrm>
        </p:grpSpPr>
        <p:sp>
          <p:nvSpPr>
            <p:cNvPr id="1395784" name="Rectangle 72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8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85" name="Freeform 73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86" name="Freeform 74"/>
          <p:cNvSpPr>
            <a:spLocks/>
          </p:cNvSpPr>
          <p:nvPr/>
        </p:nvSpPr>
        <p:spPr bwMode="auto">
          <a:xfrm>
            <a:off x="6172200" y="2819400"/>
            <a:ext cx="762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80" y="432"/>
              </a:cxn>
            </a:cxnLst>
            <a:rect l="0" t="0" r="r" b="b"/>
            <a:pathLst>
              <a:path w="480" h="432">
                <a:moveTo>
                  <a:pt x="0" y="0"/>
                </a:moveTo>
                <a:lnTo>
                  <a:pt x="0" y="432"/>
                </a:lnTo>
                <a:lnTo>
                  <a:pt x="480" y="43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87" name="Rectangle 75"/>
          <p:cNvSpPr>
            <a:spLocks noChangeArrowheads="1"/>
          </p:cNvSpPr>
          <p:nvPr/>
        </p:nvSpPr>
        <p:spPr bwMode="auto">
          <a:xfrm>
            <a:off x="7391400" y="2286000"/>
            <a:ext cx="4572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D$</a:t>
            </a:r>
          </a:p>
        </p:txBody>
      </p:sp>
      <p:sp>
        <p:nvSpPr>
          <p:cNvPr id="1395788" name="Line 76"/>
          <p:cNvSpPr>
            <a:spLocks noChangeShapeType="1"/>
          </p:cNvSpPr>
          <p:nvPr/>
        </p:nvSpPr>
        <p:spPr bwMode="auto">
          <a:xfrm>
            <a:off x="7086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89" name="Line 77"/>
          <p:cNvSpPr>
            <a:spLocks noChangeShapeType="1"/>
          </p:cNvSpPr>
          <p:nvPr/>
        </p:nvSpPr>
        <p:spPr bwMode="auto">
          <a:xfrm>
            <a:off x="70866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90" name="Group 78"/>
          <p:cNvGrpSpPr>
            <a:grpSpLocks/>
          </p:cNvGrpSpPr>
          <p:nvPr/>
        </p:nvGrpSpPr>
        <p:grpSpPr bwMode="auto">
          <a:xfrm>
            <a:off x="8458200" y="2514600"/>
            <a:ext cx="152400" cy="838200"/>
            <a:chOff x="432" y="1296"/>
            <a:chExt cx="192" cy="528"/>
          </a:xfrm>
        </p:grpSpPr>
        <p:sp>
          <p:nvSpPr>
            <p:cNvPr id="1395791" name="Rectangle 79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8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92" name="Freeform 80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93" name="Line 81"/>
          <p:cNvSpPr>
            <a:spLocks noChangeShapeType="1"/>
          </p:cNvSpPr>
          <p:nvPr/>
        </p:nvSpPr>
        <p:spPr bwMode="auto">
          <a:xfrm>
            <a:off x="7848600" y="312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4" name="Freeform 82"/>
          <p:cNvSpPr>
            <a:spLocks/>
          </p:cNvSpPr>
          <p:nvPr/>
        </p:nvSpPr>
        <p:spPr bwMode="auto">
          <a:xfrm>
            <a:off x="8077200" y="2438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5" name="Line 83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6" name="Freeform 84"/>
          <p:cNvSpPr>
            <a:spLocks/>
          </p:cNvSpPr>
          <p:nvPr/>
        </p:nvSpPr>
        <p:spPr bwMode="auto">
          <a:xfrm>
            <a:off x="7162800" y="1981200"/>
            <a:ext cx="914400" cy="609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480" y="0"/>
              </a:cxn>
              <a:cxn ang="0">
                <a:pos x="480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384"/>
                </a:lnTo>
                <a:lnTo>
                  <a:pt x="576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7" name="Line 85"/>
          <p:cNvSpPr>
            <a:spLocks noChangeShapeType="1"/>
          </p:cNvSpPr>
          <p:nvPr/>
        </p:nvSpPr>
        <p:spPr bwMode="auto">
          <a:xfrm>
            <a:off x="5943600" y="4114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8" name="Freeform 86"/>
          <p:cNvSpPr>
            <a:spLocks/>
          </p:cNvSpPr>
          <p:nvPr/>
        </p:nvSpPr>
        <p:spPr bwMode="auto">
          <a:xfrm>
            <a:off x="4800600" y="1219200"/>
            <a:ext cx="4114800" cy="1676400"/>
          </a:xfrm>
          <a:custGeom>
            <a:avLst/>
            <a:gdLst/>
            <a:ahLst/>
            <a:cxnLst>
              <a:cxn ang="0">
                <a:pos x="2400" y="1056"/>
              </a:cxn>
              <a:cxn ang="0">
                <a:pos x="2592" y="1056"/>
              </a:cxn>
              <a:cxn ang="0">
                <a:pos x="2592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592" h="1056">
                <a:moveTo>
                  <a:pt x="2400" y="1056"/>
                </a:moveTo>
                <a:lnTo>
                  <a:pt x="2592" y="1056"/>
                </a:lnTo>
                <a:lnTo>
                  <a:pt x="2592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894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 Costs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Each thread requires its own user state</a:t>
            </a:r>
          </a:p>
          <a:p>
            <a:pPr lvl="1"/>
            <a:r>
              <a:rPr lang="en-US" sz="2400" dirty="0"/>
              <a:t> PC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GPRs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Also, needs its own system state</a:t>
            </a:r>
          </a:p>
          <a:p>
            <a:pPr lvl="1"/>
            <a:r>
              <a:rPr lang="en-US" sz="2000" dirty="0"/>
              <a:t>Virtual-memory page-table-base register</a:t>
            </a:r>
          </a:p>
          <a:p>
            <a:pPr lvl="1"/>
            <a:r>
              <a:rPr lang="en-US" sz="2000" dirty="0"/>
              <a:t>Exception-handling registers</a:t>
            </a:r>
          </a:p>
          <a:p>
            <a:pPr lvl="1"/>
            <a:endParaRPr lang="en-US" sz="2000" dirty="0"/>
          </a:p>
          <a:p>
            <a:r>
              <a:rPr lang="en-US" sz="2800" i="1" dirty="0"/>
              <a:t>Other overheads:</a:t>
            </a:r>
          </a:p>
          <a:p>
            <a:pPr lvl="1"/>
            <a:r>
              <a:rPr lang="en-US" sz="2000" dirty="0"/>
              <a:t>Additional cache/TLB conflicts from competing threads</a:t>
            </a:r>
          </a:p>
          <a:p>
            <a:pPr lvl="1"/>
            <a:r>
              <a:rPr lang="en-US" sz="2000" dirty="0"/>
              <a:t>(or add larger cache/TLB capacity)</a:t>
            </a:r>
          </a:p>
          <a:p>
            <a:pPr lvl="1"/>
            <a:r>
              <a:rPr lang="en-US" sz="2000" dirty="0"/>
              <a:t>More OS overhead to schedule more threads (where do all these threads come from?)</a:t>
            </a:r>
            <a:endParaRPr lang="en-US" sz="2000" i="1" dirty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9438-BDCD-2048-85BB-F03C73EF32B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7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 Scheduling Policies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Fixed interleave </a:t>
            </a:r>
            <a:r>
              <a:rPr lang="en-US" sz="2000" i="1" dirty="0"/>
              <a:t>(CDC 6600 PPUs, 1964)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Each of N threads executes one instruction every N cycles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If thread not ready to go in its slot, insert pipeline bubble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Software-controlled interleave </a:t>
            </a:r>
            <a:r>
              <a:rPr lang="en-US" sz="2000" i="1" dirty="0"/>
              <a:t>(TI ASC PPUs, 1971)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OS allocates S pipeline slots amongst N threads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performs fixed interleave over S slots, executing whichever thread is in that slot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Hardware-controlled thread scheduling </a:t>
            </a:r>
            <a:r>
              <a:rPr lang="en-US" sz="2000" i="1" dirty="0"/>
              <a:t>(HEP, 1982)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keeps track of which threads are ready to go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Picks next thread to execute based on hardware priority scheme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795D-8A21-7F4F-82FE-8C4B241172F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3886200"/>
            <a:ext cx="4876800" cy="304800"/>
            <a:chOff x="2133600" y="4038600"/>
            <a:chExt cx="4876800" cy="304800"/>
          </a:xfrm>
        </p:grpSpPr>
        <p:sp>
          <p:nvSpPr>
            <p:cNvPr id="1399812" name="Rectangle 4"/>
            <p:cNvSpPr>
              <a:spLocks noChangeArrowheads="1"/>
            </p:cNvSpPr>
            <p:nvPr/>
          </p:nvSpPr>
          <p:spPr bwMode="auto">
            <a:xfrm>
              <a:off x="21336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3" name="Rectangle 5"/>
            <p:cNvSpPr>
              <a:spLocks noChangeArrowheads="1"/>
            </p:cNvSpPr>
            <p:nvPr/>
          </p:nvSpPr>
          <p:spPr bwMode="auto">
            <a:xfrm>
              <a:off x="24384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4" name="Rectangle 6"/>
            <p:cNvSpPr>
              <a:spLocks noChangeArrowheads="1"/>
            </p:cNvSpPr>
            <p:nvPr/>
          </p:nvSpPr>
          <p:spPr bwMode="auto">
            <a:xfrm>
              <a:off x="27432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5" name="Rectangle 7"/>
            <p:cNvSpPr>
              <a:spLocks noChangeArrowheads="1"/>
            </p:cNvSpPr>
            <p:nvPr/>
          </p:nvSpPr>
          <p:spPr bwMode="auto">
            <a:xfrm>
              <a:off x="30480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6" name="Rectangle 8"/>
            <p:cNvSpPr>
              <a:spLocks noChangeArrowheads="1"/>
            </p:cNvSpPr>
            <p:nvPr/>
          </p:nvSpPr>
          <p:spPr bwMode="auto">
            <a:xfrm>
              <a:off x="33528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7" name="Rectangle 9"/>
            <p:cNvSpPr>
              <a:spLocks noChangeArrowheads="1"/>
            </p:cNvSpPr>
            <p:nvPr/>
          </p:nvSpPr>
          <p:spPr bwMode="auto">
            <a:xfrm>
              <a:off x="36576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8" name="Rectangle 10"/>
            <p:cNvSpPr>
              <a:spLocks noChangeArrowheads="1"/>
            </p:cNvSpPr>
            <p:nvPr/>
          </p:nvSpPr>
          <p:spPr bwMode="auto">
            <a:xfrm>
              <a:off x="3962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9" name="Rectangle 11"/>
            <p:cNvSpPr>
              <a:spLocks noChangeArrowheads="1"/>
            </p:cNvSpPr>
            <p:nvPr/>
          </p:nvSpPr>
          <p:spPr bwMode="auto">
            <a:xfrm>
              <a:off x="42672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0" name="Rectangle 12"/>
            <p:cNvSpPr>
              <a:spLocks noChangeArrowheads="1"/>
            </p:cNvSpPr>
            <p:nvPr/>
          </p:nvSpPr>
          <p:spPr bwMode="auto">
            <a:xfrm>
              <a:off x="4572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1" name="Rectangle 13"/>
            <p:cNvSpPr>
              <a:spLocks noChangeArrowheads="1"/>
            </p:cNvSpPr>
            <p:nvPr/>
          </p:nvSpPr>
          <p:spPr bwMode="auto">
            <a:xfrm>
              <a:off x="4876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2" name="Rectangle 14"/>
            <p:cNvSpPr>
              <a:spLocks noChangeArrowheads="1"/>
            </p:cNvSpPr>
            <p:nvPr/>
          </p:nvSpPr>
          <p:spPr bwMode="auto">
            <a:xfrm>
              <a:off x="51816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3" name="Rectangle 15"/>
            <p:cNvSpPr>
              <a:spLocks noChangeArrowheads="1"/>
            </p:cNvSpPr>
            <p:nvPr/>
          </p:nvSpPr>
          <p:spPr bwMode="auto">
            <a:xfrm>
              <a:off x="5486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4" name="Rectangle 16"/>
            <p:cNvSpPr>
              <a:spLocks noChangeArrowheads="1"/>
            </p:cNvSpPr>
            <p:nvPr/>
          </p:nvSpPr>
          <p:spPr bwMode="auto">
            <a:xfrm>
              <a:off x="57912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5" name="Rectangle 17"/>
            <p:cNvSpPr>
              <a:spLocks noChangeArrowheads="1"/>
            </p:cNvSpPr>
            <p:nvPr/>
          </p:nvSpPr>
          <p:spPr bwMode="auto">
            <a:xfrm>
              <a:off x="6096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6" name="Rectangle 18"/>
            <p:cNvSpPr>
              <a:spLocks noChangeArrowheads="1"/>
            </p:cNvSpPr>
            <p:nvPr/>
          </p:nvSpPr>
          <p:spPr bwMode="auto">
            <a:xfrm>
              <a:off x="6400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7" name="Rectangle 19"/>
            <p:cNvSpPr>
              <a:spLocks noChangeArrowheads="1"/>
            </p:cNvSpPr>
            <p:nvPr/>
          </p:nvSpPr>
          <p:spPr bwMode="auto">
            <a:xfrm>
              <a:off x="6705600" y="4038600"/>
              <a:ext cx="304800" cy="3048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1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Denelcor</a:t>
            </a:r>
            <a:r>
              <a:rPr lang="en-US" dirty="0"/>
              <a:t> HEP</a:t>
            </a:r>
            <a:br>
              <a:rPr lang="en-US" dirty="0"/>
            </a:br>
            <a:r>
              <a:rPr lang="en-US" sz="2000" dirty="0"/>
              <a:t>(Burton Smith, 1982)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343400"/>
            <a:ext cx="7683500" cy="2286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First commercial machine to use hardware threading in main CPU</a:t>
            </a:r>
          </a:p>
          <a:p>
            <a:pPr lvl="1"/>
            <a:r>
              <a:rPr lang="en-US" dirty="0"/>
              <a:t>120 threads per processor</a:t>
            </a:r>
          </a:p>
          <a:p>
            <a:pPr lvl="1"/>
            <a:r>
              <a:rPr lang="en-US" dirty="0"/>
              <a:t>10 MHz clock rate</a:t>
            </a:r>
          </a:p>
          <a:p>
            <a:pPr lvl="1"/>
            <a:r>
              <a:rPr lang="en-US" dirty="0"/>
              <a:t>Up to 8 processors</a:t>
            </a:r>
          </a:p>
          <a:p>
            <a:pPr lvl="1"/>
            <a:r>
              <a:rPr lang="en-US" dirty="0"/>
              <a:t>precursor to </a:t>
            </a:r>
            <a:r>
              <a:rPr lang="en-US" dirty="0" err="1"/>
              <a:t>Tera</a:t>
            </a:r>
            <a:r>
              <a:rPr lang="en-US" dirty="0"/>
              <a:t> MTA (Multithreaded Architecture)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FE2-6809-024A-952E-C785A30E0FB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01860" name="Picture 4" descr="h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143000"/>
            <a:ext cx="4648200" cy="309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49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1.7"/>
</p:tagLst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1A67C"/>
      </a:accent1>
      <a:accent2>
        <a:srgbClr val="686EA8"/>
      </a:accent2>
      <a:accent3>
        <a:srgbClr val="FFFFFF"/>
      </a:accent3>
      <a:accent4>
        <a:srgbClr val="91A67C"/>
      </a:accent4>
      <a:accent5>
        <a:srgbClr val="686EA8"/>
      </a:accent5>
      <a:accent6>
        <a:srgbClr val="FFFFFF"/>
      </a:accent6>
      <a:hlink>
        <a:srgbClr val="9E7B91"/>
      </a:hlink>
      <a:folHlink>
        <a:srgbClr val="7F67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4998</TotalTime>
  <Pages>12</Pages>
  <Words>2518</Words>
  <Application>Microsoft Macintosh PowerPoint</Application>
  <PresentationFormat>Letter Paper (8.5x11 in)</PresentationFormat>
  <Paragraphs>446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1_CS252-template</vt:lpstr>
      <vt:lpstr>2_CS252-template</vt:lpstr>
      <vt:lpstr>3_CS252-template</vt:lpstr>
      <vt:lpstr>Default Design</vt:lpstr>
      <vt:lpstr>4_CS252-template</vt:lpstr>
      <vt:lpstr>ParLab Template</vt:lpstr>
      <vt:lpstr>1_ParLab Template</vt:lpstr>
      <vt:lpstr>5_CS252-template</vt:lpstr>
      <vt:lpstr>6_CS252-template</vt:lpstr>
      <vt:lpstr>2_ParLab Template</vt:lpstr>
      <vt:lpstr>3_ParLab Template</vt:lpstr>
      <vt:lpstr>7_ParLab Template</vt:lpstr>
      <vt:lpstr>9_ParLab Template</vt:lpstr>
      <vt:lpstr>7_CS252-template</vt:lpstr>
      <vt:lpstr>10_ParLab Template</vt:lpstr>
      <vt:lpstr>11_ParLab Template</vt:lpstr>
      <vt:lpstr>CS 152 Computer Architecture and Engineering CS252 Graduate Computer Architecture   Lecture 14 – Multithreading</vt:lpstr>
      <vt:lpstr>Last Time Lecture 13: VLIW</vt:lpstr>
      <vt:lpstr>Multithreading</vt:lpstr>
      <vt:lpstr>Multithreading</vt:lpstr>
      <vt:lpstr>CDC 6600 Peripheral Processors (Cray, 1964)</vt:lpstr>
      <vt:lpstr>Simple Multithreaded Pipeline</vt:lpstr>
      <vt:lpstr>Multithreading Costs</vt:lpstr>
      <vt:lpstr>Thread Scheduling Policies</vt:lpstr>
      <vt:lpstr>Denelcor HEP (Burton Smith, 1982)</vt:lpstr>
      <vt:lpstr>Tera MTA (1990-)</vt:lpstr>
      <vt:lpstr>MTA Pipeline</vt:lpstr>
      <vt:lpstr>Coarse-Grain Multithreading</vt:lpstr>
      <vt:lpstr>MIT Alewife (1990)</vt:lpstr>
      <vt:lpstr>IBM PowerPC RS64-IV (2000)</vt:lpstr>
      <vt:lpstr>Oracle/Sun Niagara processors</vt:lpstr>
      <vt:lpstr>Oracle/Sun Niagara-3, “Rainbow Falls” 2009</vt:lpstr>
      <vt:lpstr>Oracle M6 - 2013</vt:lpstr>
      <vt:lpstr>Oracle M6 - 2013</vt:lpstr>
      <vt:lpstr>Oracle M6 - 2013</vt:lpstr>
      <vt:lpstr>CS152 Administrivia</vt:lpstr>
      <vt:lpstr>CS252 Administrivia</vt:lpstr>
      <vt:lpstr>Simultaneous Multithreading (SMT) for OoO Superscalars</vt:lpstr>
      <vt:lpstr>For most apps, most execution units lie idle in an OoO superscalar</vt:lpstr>
      <vt:lpstr>Superscalar Machine Efficiency</vt:lpstr>
      <vt:lpstr>Vertical Multithreading</vt:lpstr>
      <vt:lpstr>Chip Multiprocessing (CMP)</vt:lpstr>
      <vt:lpstr>Ideal Superscalar Multithreading  [Tullsen, Eggers, Levy, UW, 1995]</vt:lpstr>
      <vt:lpstr>O-o-O Simultaneous Multithreading [Tullsen, Eggers, Emer, Levy, Stamm, Lo, DEC/UW, 1996] </vt:lpstr>
      <vt:lpstr>SMT adaptation to parallelism type </vt:lpstr>
      <vt:lpstr>Pentium-4 Hyperthreading (2002)</vt:lpstr>
      <vt:lpstr>IBM Power 4</vt:lpstr>
      <vt:lpstr>PowerPoint Presentation</vt:lpstr>
      <vt:lpstr>Power 5 data flow ...</vt:lpstr>
      <vt:lpstr>Initial Performance of SMT</vt:lpstr>
      <vt:lpstr>SMT Performance: Application Interaction</vt:lpstr>
      <vt:lpstr>SMT Performance: Application Interaction</vt:lpstr>
      <vt:lpstr>SMT Performance: Application Interaction</vt:lpstr>
      <vt:lpstr>Icount Choosing Policy</vt:lpstr>
      <vt:lpstr>Summary: Multithreaded Categories</vt:lpstr>
      <vt:lpstr>Multithreaded Design Discussion</vt:lpstr>
      <vt:lpstr>SMT &amp; Security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722</cp:revision>
  <cp:lastPrinted>2019-03-18T08:02:02Z</cp:lastPrinted>
  <dcterms:created xsi:type="dcterms:W3CDTF">2012-01-24T20:37:12Z</dcterms:created>
  <dcterms:modified xsi:type="dcterms:W3CDTF">2020-03-16T02:31:42Z</dcterms:modified>
  <cp:category/>
</cp:coreProperties>
</file>