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2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3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83" r:id="rId12"/>
    <p:sldMasterId id="2147483795" r:id="rId13"/>
    <p:sldMasterId id="2147483801" r:id="rId14"/>
    <p:sldMasterId id="2147483810" r:id="rId15"/>
  </p:sldMasterIdLst>
  <p:notesMasterIdLst>
    <p:notesMasterId r:id="rId48"/>
  </p:notesMasterIdLst>
  <p:handoutMasterIdLst>
    <p:handoutMasterId r:id="rId49"/>
  </p:handoutMasterIdLst>
  <p:sldIdLst>
    <p:sldId id="322" r:id="rId16"/>
    <p:sldId id="724" r:id="rId17"/>
    <p:sldId id="785" r:id="rId18"/>
    <p:sldId id="786" r:id="rId19"/>
    <p:sldId id="787" r:id="rId20"/>
    <p:sldId id="788" r:id="rId21"/>
    <p:sldId id="789" r:id="rId22"/>
    <p:sldId id="790" r:id="rId23"/>
    <p:sldId id="791" r:id="rId24"/>
    <p:sldId id="792" r:id="rId25"/>
    <p:sldId id="793" r:id="rId26"/>
    <p:sldId id="794" r:id="rId27"/>
    <p:sldId id="795" r:id="rId28"/>
    <p:sldId id="813" r:id="rId29"/>
    <p:sldId id="815" r:id="rId30"/>
    <p:sldId id="796" r:id="rId31"/>
    <p:sldId id="797" r:id="rId32"/>
    <p:sldId id="798" r:id="rId33"/>
    <p:sldId id="799" r:id="rId34"/>
    <p:sldId id="800" r:id="rId35"/>
    <p:sldId id="801" r:id="rId36"/>
    <p:sldId id="802" r:id="rId37"/>
    <p:sldId id="803" r:id="rId38"/>
    <p:sldId id="808" r:id="rId39"/>
    <p:sldId id="809" r:id="rId40"/>
    <p:sldId id="810" r:id="rId41"/>
    <p:sldId id="804" r:id="rId42"/>
    <p:sldId id="806" r:id="rId43"/>
    <p:sldId id="807" r:id="rId44"/>
    <p:sldId id="811" r:id="rId45"/>
    <p:sldId id="812" r:id="rId46"/>
    <p:sldId id="617" r:id="rId4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4" autoAdjust="0"/>
    <p:restoredTop sz="87953" autoAdjust="0"/>
  </p:normalViewPr>
  <p:slideViewPr>
    <p:cSldViewPr>
      <p:cViewPr varScale="1">
        <p:scale>
          <a:sx n="95" d="100"/>
          <a:sy n="95" d="100"/>
        </p:scale>
        <p:origin x="-2376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25.xml"/><Relationship Id="rId41" Type="http://schemas.openxmlformats.org/officeDocument/2006/relationships/slide" Target="slides/slide26.xml"/><Relationship Id="rId42" Type="http://schemas.openxmlformats.org/officeDocument/2006/relationships/slide" Target="slides/slide27.xml"/><Relationship Id="rId43" Type="http://schemas.openxmlformats.org/officeDocument/2006/relationships/slide" Target="slides/slide28.xml"/><Relationship Id="rId44" Type="http://schemas.openxmlformats.org/officeDocument/2006/relationships/slide" Target="slides/slide29.xml"/><Relationship Id="rId45" Type="http://schemas.openxmlformats.org/officeDocument/2006/relationships/slide" Target="slides/slide30.xml"/><Relationship Id="rId46" Type="http://schemas.openxmlformats.org/officeDocument/2006/relationships/slide" Target="slides/slide31.xml"/><Relationship Id="rId47" Type="http://schemas.openxmlformats.org/officeDocument/2006/relationships/slide" Target="slides/slide32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5.xml"/><Relationship Id="rId31" Type="http://schemas.openxmlformats.org/officeDocument/2006/relationships/slide" Target="slides/slide16.xml"/><Relationship Id="rId32" Type="http://schemas.openxmlformats.org/officeDocument/2006/relationships/slide" Target="slides/slide17.xml"/><Relationship Id="rId33" Type="http://schemas.openxmlformats.org/officeDocument/2006/relationships/slide" Target="slides/slide18.xml"/><Relationship Id="rId34" Type="http://schemas.openxmlformats.org/officeDocument/2006/relationships/slide" Target="slides/slide19.xml"/><Relationship Id="rId35" Type="http://schemas.openxmlformats.org/officeDocument/2006/relationships/slide" Target="slides/slide20.xml"/><Relationship Id="rId36" Type="http://schemas.openxmlformats.org/officeDocument/2006/relationships/slide" Target="slides/slide21.xml"/><Relationship Id="rId37" Type="http://schemas.openxmlformats.org/officeDocument/2006/relationships/slide" Target="slides/slide22.xml"/><Relationship Id="rId38" Type="http://schemas.openxmlformats.org/officeDocument/2006/relationships/slide" Target="slides/slide23.xml"/><Relationship Id="rId39" Type="http://schemas.openxmlformats.org/officeDocument/2006/relationships/slide" Target="slides/slide24.xml"/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9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6745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614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0070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1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16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2305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17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7701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18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9939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19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 dirty="0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3068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A9060-F6E6-9441-A6CE-290C620EB825}" type="slidenum">
              <a:rPr lang="en-US"/>
              <a:pPr/>
              <a:t>20</a:t>
            </a:fld>
            <a:endParaRPr lang="en-US"/>
          </a:p>
        </p:txBody>
      </p:sp>
      <p:sp>
        <p:nvSpPr>
          <p:cNvPr id="200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1462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D59B-CF95-294A-80AF-C7745C0B418E}" type="slidenum">
              <a:rPr lang="en-US"/>
              <a:pPr/>
              <a:t>21</a:t>
            </a:fld>
            <a:endParaRPr lang="en-US"/>
          </a:p>
        </p:txBody>
      </p:sp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1510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FD14B-5FE7-D94D-8003-968BB5A4A1BE}" type="slidenum">
              <a:rPr lang="en-US"/>
              <a:pPr/>
              <a:t>22</a:t>
            </a:fld>
            <a:endParaRPr lang="en-US"/>
          </a:p>
        </p:txBody>
      </p:sp>
      <p:sp>
        <p:nvSpPr>
          <p:cNvPr id="201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9123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311A5-F6E6-9840-AD66-56E41F9B32A0}" type="slidenum">
              <a:rPr lang="en-US"/>
              <a:pPr/>
              <a:t>23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0556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66E86-1B84-0F42-824B-F7BFBDC1EB84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382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AF77-3424-2249-8224-214296D70CCB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525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1A56A-6E85-F745-AF86-B8B82550729F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0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0904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6B71-5367-A54A-98BE-1FBFF1DB64F5}" type="slidenum">
              <a:rPr lang="en-US"/>
              <a:pPr/>
              <a:t>27</a:t>
            </a:fld>
            <a:endParaRPr lang="en-US"/>
          </a:p>
        </p:txBody>
      </p:sp>
      <p:sp>
        <p:nvSpPr>
          <p:cNvPr id="201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048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7CF29-C27C-854E-8456-784C07D1E58D}" type="slidenum">
              <a:rPr lang="en-US"/>
              <a:pPr/>
              <a:t>28</a:t>
            </a:fld>
            <a:endParaRPr lang="en-US"/>
          </a:p>
        </p:txBody>
      </p:sp>
      <p:sp>
        <p:nvSpPr>
          <p:cNvPr id="20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4965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8383-4F32-D34B-B5D0-5101E823D39C}" type="slidenum">
              <a:rPr lang="en-US"/>
              <a:pPr/>
              <a:t>29</a:t>
            </a:fld>
            <a:endParaRPr lang="en-US"/>
          </a:p>
        </p:txBody>
      </p:sp>
      <p:sp>
        <p:nvSpPr>
          <p:cNvPr id="20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32681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57C3A-0856-DF43-A3BF-7D98C53C9260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26" tIns="47664" rIns="95326" bIns="47664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635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27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89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521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943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27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2680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027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537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798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340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901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976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9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693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21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14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theme" Target="../theme/theme13.xml"/><Relationship Id="rId1" Type="http://schemas.openxmlformats.org/officeDocument/2006/relationships/slideLayout" Target="../slideLayouts/slideLayout72.xml"/><Relationship Id="rId2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9.xml"/><Relationship Id="rId4" Type="http://schemas.openxmlformats.org/officeDocument/2006/relationships/slideLayout" Target="../slideLayouts/slideLayout80.xml"/><Relationship Id="rId5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4.xml"/><Relationship Id="rId9" Type="http://schemas.openxmlformats.org/officeDocument/2006/relationships/theme" Target="../theme/theme14.xml"/><Relationship Id="rId1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theme" Target="../theme/theme15.xml"/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547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10</a:t>
            </a:r>
          </a:p>
        </p:txBody>
      </p:sp>
    </p:spTree>
    <p:extLst>
      <p:ext uri="{BB962C8B-B14F-4D97-AF65-F5344CB8AC3E}">
        <p14:creationId xmlns:p14="http://schemas.microsoft.com/office/powerpoint/2010/main" val="24233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13 </a:t>
            </a:r>
            <a:r>
              <a:rPr lang="mr-IN" dirty="0"/>
              <a:t>–</a:t>
            </a:r>
            <a:r>
              <a:rPr lang="en-US" dirty="0"/>
              <a:t>VLIW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  <p:extLst>
      <p:ext uri="{BB962C8B-B14F-4D97-AF65-F5344CB8AC3E}">
        <p14:creationId xmlns:p14="http://schemas.microsoft.com/office/powerpoint/2010/main" val="413299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f1, 0(x1)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f2, 8(x1)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f3, 16(x1)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f4, 24(x1)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x1,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0(x2)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16(x2)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24(x2)</a:t>
            </a:r>
          </a:p>
          <a:p>
            <a:pPr algn="ctr"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add x2,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28956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1985542" name="Group 6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50" name="Group 14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58" name="Group 22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66" name="Group 30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74" name="Group 38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82" name="Group 46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90" name="Group 54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598" name="Group 62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06" name="Group 70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1430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6002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985621" name="Group 85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29" name="Group 93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37" name="Group 101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5645" name="Group 109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7620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23274" y="16764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23274" y="19812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23274" y="22860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23274" y="2590800"/>
            <a:ext cx="685103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187112" y="25908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 x1</a:t>
            </a: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590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2895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2004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505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22957" y="38100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22957" y="41148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22957" y="44196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22957" y="4724400"/>
            <a:ext cx="74923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 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187112" y="4724400"/>
            <a:ext cx="877727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add x2</a:t>
            </a: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7244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19050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6388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0198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8194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820" name="Rectangle 236"/>
          <p:cNvSpPr>
            <a:spLocks noGrp="1" noChangeArrowheads="1"/>
          </p:cNvSpPr>
          <p:nvPr>
            <p:ph idx="4294967295"/>
          </p:nvPr>
        </p:nvSpPr>
        <p:spPr>
          <a:xfrm>
            <a:off x="0" y="57912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grpSp>
        <p:nvGrpSpPr>
          <p:cNvPr id="1987586" name="Group 2"/>
          <p:cNvGrpSpPr>
            <a:grpSpLocks/>
          </p:cNvGrpSpPr>
          <p:nvPr/>
        </p:nvGrpSpPr>
        <p:grpSpPr bwMode="auto">
          <a:xfrm>
            <a:off x="4267200" y="3505200"/>
            <a:ext cx="4114800" cy="1219200"/>
            <a:chOff x="2688" y="2304"/>
            <a:chExt cx="2592" cy="768"/>
          </a:xfrm>
        </p:grpSpPr>
        <p:grpSp>
          <p:nvGrpSpPr>
            <p:cNvPr id="1987587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595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60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87611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ko-KR" altLang="en-US">
                  <a:solidFill>
                    <a:srgbClr val="000000"/>
                  </a:solidFill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1430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loop: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f1, 0(x1)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f2, 8(x1)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f3, 16(x1)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fld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f4, 24(x1)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x1,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f0, f1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f0, f2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f0, f3 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fadd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f0, f4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f5, 0(x2)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f6, 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f7, 16(x2)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add x2, 32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fsd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f8, -8(x2)</a:t>
            </a:r>
          </a:p>
          <a:p>
            <a:pPr>
              <a:spcBef>
                <a:spcPct val="2000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          </a:t>
            </a:r>
            <a:r>
              <a:rPr lang="en-US" altLang="ko-KR" b="1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3528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87622" name="Group 38"/>
          <p:cNvGrpSpPr>
            <a:grpSpLocks/>
          </p:cNvGrpSpPr>
          <p:nvPr/>
        </p:nvGrpSpPr>
        <p:grpSpPr bwMode="auto">
          <a:xfrm>
            <a:off x="4267200" y="7016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>
                  <a:solidFill>
                    <a:srgbClr val="000000"/>
                  </a:solidFill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1987629" name="Group 45"/>
          <p:cNvGrpSpPr>
            <a:grpSpLocks/>
          </p:cNvGrpSpPr>
          <p:nvPr/>
        </p:nvGrpSpPr>
        <p:grpSpPr bwMode="auto">
          <a:xfrm>
            <a:off x="4267200" y="10668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37" name="Group 53"/>
          <p:cNvGrpSpPr>
            <a:grpSpLocks/>
          </p:cNvGrpSpPr>
          <p:nvPr/>
        </p:nvGrpSpPr>
        <p:grpSpPr bwMode="auto">
          <a:xfrm>
            <a:off x="4267200" y="13716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45" name="Group 61"/>
          <p:cNvGrpSpPr>
            <a:grpSpLocks/>
          </p:cNvGrpSpPr>
          <p:nvPr/>
        </p:nvGrpSpPr>
        <p:grpSpPr bwMode="auto">
          <a:xfrm>
            <a:off x="4267200" y="16764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53" name="Group 69"/>
          <p:cNvGrpSpPr>
            <a:grpSpLocks/>
          </p:cNvGrpSpPr>
          <p:nvPr/>
        </p:nvGrpSpPr>
        <p:grpSpPr bwMode="auto">
          <a:xfrm>
            <a:off x="4267200" y="19812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61" name="Group 77"/>
          <p:cNvGrpSpPr>
            <a:grpSpLocks/>
          </p:cNvGrpSpPr>
          <p:nvPr/>
        </p:nvGrpSpPr>
        <p:grpSpPr bwMode="auto">
          <a:xfrm>
            <a:off x="4267200" y="22860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69" name="Group 85"/>
          <p:cNvGrpSpPr>
            <a:grpSpLocks/>
          </p:cNvGrpSpPr>
          <p:nvPr/>
        </p:nvGrpSpPr>
        <p:grpSpPr bwMode="auto">
          <a:xfrm>
            <a:off x="4267200" y="25908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77" name="Group 93"/>
          <p:cNvGrpSpPr>
            <a:grpSpLocks/>
          </p:cNvGrpSpPr>
          <p:nvPr/>
        </p:nvGrpSpPr>
        <p:grpSpPr bwMode="auto">
          <a:xfrm>
            <a:off x="4267200" y="28956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85" name="Group 101"/>
          <p:cNvGrpSpPr>
            <a:grpSpLocks/>
          </p:cNvGrpSpPr>
          <p:nvPr/>
        </p:nvGrpSpPr>
        <p:grpSpPr bwMode="auto">
          <a:xfrm>
            <a:off x="4267200" y="32004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693" name="Group 109"/>
          <p:cNvGrpSpPr>
            <a:grpSpLocks/>
          </p:cNvGrpSpPr>
          <p:nvPr/>
        </p:nvGrpSpPr>
        <p:grpSpPr bwMode="auto">
          <a:xfrm>
            <a:off x="4267200" y="35052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01" name="Group 117"/>
          <p:cNvGrpSpPr>
            <a:grpSpLocks/>
          </p:cNvGrpSpPr>
          <p:nvPr/>
        </p:nvGrpSpPr>
        <p:grpSpPr bwMode="auto">
          <a:xfrm>
            <a:off x="4267200" y="38100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09" name="Group 125"/>
          <p:cNvGrpSpPr>
            <a:grpSpLocks/>
          </p:cNvGrpSpPr>
          <p:nvPr/>
        </p:nvGrpSpPr>
        <p:grpSpPr bwMode="auto">
          <a:xfrm>
            <a:off x="4267200" y="41148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17" name="Group 133"/>
          <p:cNvGrpSpPr>
            <a:grpSpLocks/>
          </p:cNvGrpSpPr>
          <p:nvPr/>
        </p:nvGrpSpPr>
        <p:grpSpPr bwMode="auto">
          <a:xfrm>
            <a:off x="4267200" y="44196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25" name="Group 141"/>
          <p:cNvGrpSpPr>
            <a:grpSpLocks/>
          </p:cNvGrpSpPr>
          <p:nvPr/>
        </p:nvGrpSpPr>
        <p:grpSpPr bwMode="auto">
          <a:xfrm>
            <a:off x="4267200" y="47244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7620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1987734" name="Group 150"/>
          <p:cNvGrpSpPr>
            <a:grpSpLocks/>
          </p:cNvGrpSpPr>
          <p:nvPr/>
        </p:nvGrpSpPr>
        <p:grpSpPr bwMode="auto">
          <a:xfrm>
            <a:off x="4267200" y="50292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42" name="Group 158"/>
          <p:cNvGrpSpPr>
            <a:grpSpLocks/>
          </p:cNvGrpSpPr>
          <p:nvPr/>
        </p:nvGrpSpPr>
        <p:grpSpPr bwMode="auto">
          <a:xfrm>
            <a:off x="4267200" y="53340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50" name="Group 166"/>
          <p:cNvGrpSpPr>
            <a:grpSpLocks/>
          </p:cNvGrpSpPr>
          <p:nvPr/>
        </p:nvGrpSpPr>
        <p:grpSpPr bwMode="auto">
          <a:xfrm>
            <a:off x="4267200" y="56388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58" name="Group 174"/>
          <p:cNvGrpSpPr>
            <a:grpSpLocks/>
          </p:cNvGrpSpPr>
          <p:nvPr/>
        </p:nvGrpSpPr>
        <p:grpSpPr bwMode="auto">
          <a:xfrm>
            <a:off x="4267200" y="59436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7766" name="Group 182"/>
          <p:cNvGrpSpPr>
            <a:grpSpLocks/>
          </p:cNvGrpSpPr>
          <p:nvPr/>
        </p:nvGrpSpPr>
        <p:grpSpPr bwMode="auto">
          <a:xfrm>
            <a:off x="4264025" y="1066800"/>
            <a:ext cx="3578225" cy="3722688"/>
            <a:chOff x="2686" y="768"/>
            <a:chExt cx="2254" cy="2345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x2</a:t>
              </a: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82" name="Group 198"/>
          <p:cNvGrpSpPr>
            <a:grpSpLocks/>
          </p:cNvGrpSpPr>
          <p:nvPr/>
        </p:nvGrpSpPr>
        <p:grpSpPr bwMode="auto">
          <a:xfrm>
            <a:off x="4264025" y="2286000"/>
            <a:ext cx="3578225" cy="3722688"/>
            <a:chOff x="2686" y="768"/>
            <a:chExt cx="2254" cy="2345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42" y="76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42" y="96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42" y="1152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42" y="134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74" y="2304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74" y="2496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74" y="2688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74" y="288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008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686" y="1344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70" y="2688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x2</a:t>
              </a: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1987798" name="Group 214"/>
          <p:cNvGrpSpPr>
            <a:grpSpLocks/>
          </p:cNvGrpSpPr>
          <p:nvPr/>
        </p:nvGrpSpPr>
        <p:grpSpPr bwMode="auto">
          <a:xfrm>
            <a:off x="4264025" y="3505200"/>
            <a:ext cx="3578225" cy="2808288"/>
            <a:chOff x="2686" y="2304"/>
            <a:chExt cx="2254" cy="1769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42" y="2304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42" y="2496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42" y="2688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42" y="2880"/>
              <a:ext cx="43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fld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74" y="3840"/>
              <a:ext cx="472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fsd</a:t>
              </a:r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686" y="2880"/>
              <a:ext cx="553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x1</a:t>
              </a:r>
            </a:p>
          </p:txBody>
        </p:sp>
      </p:grpSp>
      <p:grpSp>
        <p:nvGrpSpPr>
          <p:cNvPr id="1987809" name="Group 225"/>
          <p:cNvGrpSpPr>
            <a:grpSpLocks/>
          </p:cNvGrpSpPr>
          <p:nvPr/>
        </p:nvGrpSpPr>
        <p:grpSpPr bwMode="auto">
          <a:xfrm>
            <a:off x="2616200" y="1143000"/>
            <a:ext cx="1676400" cy="5181600"/>
            <a:chOff x="1648" y="816"/>
            <a:chExt cx="1056" cy="3264"/>
          </a:xfrm>
        </p:grpSpPr>
        <p:grpSp>
          <p:nvGrpSpPr>
            <p:cNvPr id="1987810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1987814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1987817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0452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  <p:extLst>
      <p:ext uri="{BB962C8B-B14F-4D97-AF65-F5344CB8AC3E}">
        <p14:creationId xmlns:p14="http://schemas.microsoft.com/office/powerpoint/2010/main" val="192659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8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1989653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1989668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i="1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5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3 out on Friday, due Monday April 6</a:t>
            </a:r>
          </a:p>
          <a:p>
            <a:r>
              <a:rPr lang="en-US" dirty="0"/>
              <a:t>PS 3 due Monday March 16</a:t>
            </a:r>
          </a:p>
          <a:p>
            <a:r>
              <a:rPr lang="en-US" dirty="0" smtClean="0"/>
              <a:t>Midterm </a:t>
            </a:r>
            <a:r>
              <a:rPr lang="en-US" dirty="0"/>
              <a:t>grades will be released today</a:t>
            </a:r>
          </a:p>
          <a:p>
            <a:r>
              <a:rPr lang="en-US" dirty="0"/>
              <a:t>Regrade requests will be through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sz="2200" dirty="0"/>
              <a:t>Window opens Friday, 3/</a:t>
            </a:r>
            <a:r>
              <a:rPr lang="en-US" sz="2200" dirty="0" smtClean="0"/>
              <a:t>13/2020 </a:t>
            </a:r>
            <a:r>
              <a:rPr lang="en-US" sz="2200" dirty="0"/>
              <a:t>at 4pm (after section)</a:t>
            </a:r>
          </a:p>
          <a:p>
            <a:pPr lvl="1"/>
            <a:r>
              <a:rPr lang="en-US" sz="2200" dirty="0"/>
              <a:t>Window closes Friday, 3</a:t>
            </a:r>
            <a:r>
              <a:rPr lang="en-US" sz="2200" dirty="0" smtClean="0"/>
              <a:t>/20/2020 at </a:t>
            </a:r>
            <a:r>
              <a:rPr lang="en-US" sz="2200" dirty="0"/>
              <a:t>12pm (before section)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69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next week on </a:t>
            </a:r>
            <a:r>
              <a:rPr lang="en-US" dirty="0" err="1"/>
              <a:t>OoO</a:t>
            </a:r>
            <a:r>
              <a:rPr lang="en-US" dirty="0"/>
              <a:t> superscalar </a:t>
            </a:r>
            <a:r>
              <a:rPr lang="en-US" dirty="0" smtClean="0"/>
              <a:t>microprocessors</a:t>
            </a:r>
          </a:p>
          <a:p>
            <a:r>
              <a:rPr lang="en-US" dirty="0" smtClean="0"/>
              <a:t>Discussion meeting in SDH 240, Monday 3:30-4:30</a:t>
            </a:r>
          </a:p>
          <a:p>
            <a:pPr lvl="1"/>
            <a:r>
              <a:rPr lang="en-US" dirty="0" smtClean="0"/>
              <a:t>New regular meeting </a:t>
            </a:r>
            <a:r>
              <a:rPr lang="en-US" dirty="0" smtClean="0"/>
              <a:t>time/place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0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724400" y="1671638"/>
            <a:ext cx="4419600" cy="18716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grpSp>
        <p:nvGrpSpPr>
          <p:cNvPr id="1991684" name="Group 4"/>
          <p:cNvGrpSpPr>
            <a:grpSpLocks/>
          </p:cNvGrpSpPr>
          <p:nvPr/>
        </p:nvGrpSpPr>
        <p:grpSpPr bwMode="auto">
          <a:xfrm>
            <a:off x="366713" y="1143000"/>
            <a:ext cx="3900488" cy="4876800"/>
            <a:chOff x="951" y="1056"/>
            <a:chExt cx="2457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51" y="2092"/>
              <a:ext cx="102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 dirty="0">
                  <a:latin typeface="Calibri"/>
                  <a:ea typeface="굴림" charset="-127"/>
                  <a:cs typeface="Calibri"/>
                </a:rPr>
                <a:t>Basic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42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657600" y="1747838"/>
            <a:ext cx="5486400" cy="27574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i="1" dirty="0">
                <a:ea typeface="굴림" charset="-127"/>
                <a:cs typeface="굴림" charset="-127"/>
              </a:rPr>
              <a:t>trace</a:t>
            </a:r>
            <a:r>
              <a:rPr lang="en-US" altLang="ko-KR" dirty="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Use </a:t>
            </a:r>
            <a:r>
              <a:rPr lang="en-US" altLang="ko-KR" u="sng" dirty="0">
                <a:ea typeface="굴림" charset="-127"/>
                <a:cs typeface="굴림" charset="-127"/>
              </a:rPr>
              <a:t>profiling feedback</a:t>
            </a:r>
            <a:r>
              <a:rPr lang="en-US" altLang="ko-KR" dirty="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 </a:t>
            </a:r>
            <a:r>
              <a:rPr lang="en-US" altLang="ko-KR" dirty="0" err="1">
                <a:ea typeface="굴림" charset="-127"/>
                <a:cs typeface="굴림" charset="-127"/>
              </a:rPr>
              <a:t>fixup</a:t>
            </a:r>
            <a:r>
              <a:rPr lang="en-US" altLang="ko-KR" dirty="0">
                <a:ea typeface="굴림" charset="-127"/>
                <a:cs typeface="굴림" charset="-127"/>
              </a:rPr>
              <a:t> code to cope with branches jumping out of trace</a:t>
            </a: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93736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288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0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124200"/>
            <a:ext cx="7683500" cy="331744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Multiflow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Trace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DSPs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, Intel IA-64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Cydra-5 </a:t>
            </a:r>
            <a:r>
              <a:rPr lang="en-US" altLang="ko-KR" sz="2000" dirty="0" err="1">
                <a:solidFill>
                  <a:srgbClr val="660066"/>
                </a:solidFill>
                <a:ea typeface="굴림" charset="-127"/>
                <a:cs typeface="굴림" charset="-127"/>
              </a:rPr>
              <a:t>UniOp</a:t>
            </a:r>
            <a:r>
              <a:rPr lang="en-US" altLang="ko-KR" sz="2000" dirty="0">
                <a:solidFill>
                  <a:srgbClr val="660066"/>
                </a:solidFill>
                <a:ea typeface="굴림" charset="-127"/>
                <a:cs typeface="굴림" charset="-127"/>
              </a:rPr>
              <a:t> instructions</a:t>
            </a:r>
          </a:p>
          <a:p>
            <a:endParaRPr lang="en-US" altLang="ko-KR" sz="2000" dirty="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97828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  <p:extLst>
      <p:ext uri="{BB962C8B-B14F-4D97-AF65-F5344CB8AC3E}">
        <p14:creationId xmlns:p14="http://schemas.microsoft.com/office/powerpoint/2010/main" val="55418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prediction</a:t>
            </a:r>
          </a:p>
          <a:p>
            <a:pPr lvl="1"/>
            <a:r>
              <a:rPr lang="en-US" dirty="0"/>
              <a:t>temporal, history of a single branch</a:t>
            </a:r>
          </a:p>
          <a:p>
            <a:pPr lvl="1"/>
            <a:r>
              <a:rPr lang="en-US" dirty="0"/>
              <a:t>spatial, based on path through multiple branches</a:t>
            </a:r>
          </a:p>
          <a:p>
            <a:r>
              <a:rPr lang="en-US" dirty="0"/>
              <a:t>Branch History Table (BHT) vs. Branch History Buffer (BTB)</a:t>
            </a:r>
          </a:p>
          <a:p>
            <a:pPr lvl="1"/>
            <a:r>
              <a:rPr lang="en-US" dirty="0"/>
              <a:t>tradeoff in capacity versus latency</a:t>
            </a:r>
          </a:p>
          <a:p>
            <a:r>
              <a:rPr lang="en-US" dirty="0"/>
              <a:t>Return-Address Stack (RAS)</a:t>
            </a:r>
          </a:p>
          <a:p>
            <a:pPr lvl="1"/>
            <a:r>
              <a:rPr lang="en-US" dirty="0"/>
              <a:t>specialized structure to predict subroutine return addresses</a:t>
            </a:r>
          </a:p>
          <a:p>
            <a:r>
              <a:rPr lang="en-US" dirty="0"/>
              <a:t>Fetching more than one basic block per cycle</a:t>
            </a:r>
          </a:p>
          <a:p>
            <a:pPr lvl="1"/>
            <a:r>
              <a:rPr lang="en-US" dirty="0"/>
              <a:t>predicting multiple branches</a:t>
            </a:r>
          </a:p>
          <a:p>
            <a:pPr lvl="1"/>
            <a:r>
              <a:rPr lang="en-US" dirty="0"/>
              <a:t>trace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Intel Itanium, EPIC IA-64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EPIC is the style of architecture (cf. CISC, RISC)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Explicitly Parallel Instruction Computing (really just VLIW)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IA-64 is Intel’s chosen ISA (cf. x86, MIPS)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IA-64 = Intel Architecture 64-bit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An object-code-compatible VLIW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Merced was first Itanium implementation (cf. 8086)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First customer shipment expected 1997 (actually 2001)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McKinley, second implementation shipped in 2002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Recent version, </a:t>
            </a:r>
            <a:r>
              <a:rPr lang="en-US" altLang="ko-KR" dirty="0" err="1">
                <a:ea typeface="굴림" charset="-127"/>
                <a:cs typeface="굴림" charset="-127"/>
              </a:rPr>
              <a:t>Poulson</a:t>
            </a:r>
            <a:r>
              <a:rPr lang="en-US" altLang="ko-KR" dirty="0">
                <a:ea typeface="굴림" charset="-127"/>
                <a:cs typeface="굴림" charset="-127"/>
              </a:rPr>
              <a:t>, eight cores, 32nm, announced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B59D3F7-A8FC-A445-80B6-41D889A70FDF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5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80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Itanium “</a:t>
            </a:r>
            <a:r>
              <a:rPr lang="en-US" dirty="0" err="1"/>
              <a:t>Poulson</a:t>
            </a:r>
            <a:r>
              <a:rPr lang="en-US" dirty="0"/>
              <a:t>” </a:t>
            </a:r>
            <a:r>
              <a:rPr lang="en-US" sz="2400" i="1" dirty="0"/>
              <a:t>[Intel 2011]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63-AD3E-FB4F-8021-2D316BB2237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85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81000" y="4114800"/>
            <a:ext cx="3765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8 cores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1-cycle 16KB L1 I&amp;D caches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9-cycle 512KB L2 I-cache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8-cycle 256KB L2 D-cache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32 MB shared L3 cache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544mm</a:t>
            </a:r>
            <a:r>
              <a:rPr lang="en-US" sz="2000" baseline="30000" dirty="0"/>
              <a:t>2</a:t>
            </a:r>
            <a:r>
              <a:rPr lang="en-US" sz="2000" dirty="0"/>
              <a:t> in 32nm CMOS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Over 3 billion transistors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4800600" y="4191000"/>
            <a:ext cx="4114800" cy="1854200"/>
          </a:xfrm>
        </p:spPr>
        <p:txBody>
          <a:bodyPr/>
          <a:lstStyle/>
          <a:p>
            <a:r>
              <a:rPr lang="en-US" sz="2000" dirty="0"/>
              <a:t>Cores are 2-way multithreaded</a:t>
            </a:r>
          </a:p>
          <a:p>
            <a:r>
              <a:rPr lang="en-US" sz="2000" dirty="0"/>
              <a:t>6 instruction/cycle fetch</a:t>
            </a:r>
          </a:p>
          <a:p>
            <a:pPr lvl="1"/>
            <a:r>
              <a:rPr lang="en-US" sz="1600" dirty="0"/>
              <a:t>Two 128-bit bundles</a:t>
            </a:r>
          </a:p>
          <a:p>
            <a:r>
              <a:rPr lang="en-US" sz="2000" dirty="0"/>
              <a:t>Up to 12 </a:t>
            </a:r>
            <a:r>
              <a:rPr lang="en-US" sz="2000" dirty="0" err="1"/>
              <a:t>insts</a:t>
            </a:r>
            <a:r>
              <a:rPr lang="en-US" sz="2000" dirty="0"/>
              <a:t>/cycle execute</a:t>
            </a:r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90600"/>
            <a:ext cx="502172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25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Instruction Format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Template bits describe grouping of these instructions with others in adjacent bundles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Each group contains instructions that can execute in parallel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A8474B9-B9E1-BB46-B59B-1DD649B6EB23}" type="slidenum">
              <a:rPr lang="en-US"/>
              <a:pPr/>
              <a:t>22</a:t>
            </a:fld>
            <a:endParaRPr lang="en-US" b="0" dirty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2010117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2010118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2010119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22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23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010125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8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010131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2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3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4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5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2010137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8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39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0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1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2010143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4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5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6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47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2010149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0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1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2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0153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10154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5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6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7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10158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2010159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2010160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2010161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2010162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2010163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2010164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2010165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  <p:extLst>
      <p:ext uri="{BB962C8B-B14F-4D97-AF65-F5344CB8AC3E}">
        <p14:creationId xmlns:p14="http://schemas.microsoft.com/office/powerpoint/2010/main" val="4026691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Registers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128 General Purpose 64-bit Integer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128 General Purpose 64/80-bit Floating Point Registers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64 1-bit Predicate Registers</a:t>
            </a:r>
          </a:p>
          <a:p>
            <a:endParaRPr lang="en-US" altLang="ko-KR" dirty="0">
              <a:ea typeface="굴림" charset="-127"/>
              <a:cs typeface="굴림" charset="-127"/>
            </a:endParaRPr>
          </a:p>
          <a:p>
            <a:r>
              <a:rPr lang="en-US" altLang="ko-KR" dirty="0" err="1">
                <a:ea typeface="굴림" charset="-127"/>
                <a:cs typeface="굴림" charset="-127"/>
              </a:rPr>
              <a:t>GPRs</a:t>
            </a:r>
            <a:r>
              <a:rPr lang="en-US" altLang="ko-KR" dirty="0">
                <a:ea typeface="굴림" charset="-127"/>
                <a:cs typeface="굴림" charset="-127"/>
              </a:rPr>
              <a:t> “rotate” to reduce code size for software pipelined loops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Rotation is a simple form of register renaming allowing one instruction to address different physical registers on each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B5375E0F-C136-094D-ACBA-3C6921735437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21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Files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4031-1B0A-B24C-BEEC-531734827789}" type="slidenum">
              <a:rPr lang="en-US">
                <a:solidFill>
                  <a:srgbClr val="00AE00"/>
                </a:solidFill>
              </a:rPr>
              <a:pPr/>
              <a:t>24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999875" name="Text Box 3"/>
          <p:cNvSpPr txBox="1">
            <a:spLocks noChangeArrowheads="1"/>
          </p:cNvSpPr>
          <p:nvPr/>
        </p:nvSpPr>
        <p:spPr bwMode="auto">
          <a:xfrm>
            <a:off x="457200" y="2068939"/>
            <a:ext cx="807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Problems: Scheduled loops require lots of registers, </a:t>
            </a:r>
            <a:b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</a:b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               Lots of duplicated code in prolog, epilog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457200" y="4234805"/>
            <a:ext cx="813276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Solution: Allocate new set of registers for each loop iteration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7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17B1-A894-F44F-97A0-99BEC54A7453}" type="slidenum">
              <a:rPr lang="en-US">
                <a:solidFill>
                  <a:srgbClr val="00AE00"/>
                </a:solidFill>
              </a:rPr>
              <a:pPr/>
              <a:t>25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916140" y="1628775"/>
            <a:ext cx="4408460" cy="1828800"/>
            <a:chOff x="1916140" y="838200"/>
            <a:chExt cx="4408460" cy="1828800"/>
          </a:xfrm>
        </p:grpSpPr>
        <p:grpSp>
          <p:nvGrpSpPr>
            <p:cNvPr id="2001923" name="Group 3"/>
            <p:cNvGrpSpPr>
              <a:grpSpLocks/>
            </p:cNvGrpSpPr>
            <p:nvPr/>
          </p:nvGrpSpPr>
          <p:grpSpPr bwMode="auto">
            <a:xfrm>
              <a:off x="4724400" y="838200"/>
              <a:ext cx="1600200" cy="1828800"/>
              <a:chOff x="1728" y="1776"/>
              <a:chExt cx="1008" cy="1152"/>
            </a:xfrm>
          </p:grpSpPr>
          <p:sp>
            <p:nvSpPr>
              <p:cNvPr id="2001924" name="Rectangle 4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P0</a:t>
                </a:r>
              </a:p>
            </p:txBody>
          </p:sp>
          <p:sp>
            <p:nvSpPr>
              <p:cNvPr id="2001925" name="Rectangle 5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P1</a:t>
                </a:r>
              </a:p>
            </p:txBody>
          </p:sp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 dirty="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P2</a:t>
                </a:r>
              </a:p>
            </p:txBody>
          </p:sp>
          <p:sp>
            <p:nvSpPr>
              <p:cNvPr id="2001927" name="Rectangle 7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P3</a:t>
                </a:r>
              </a:p>
            </p:txBody>
          </p:sp>
          <p:sp>
            <p:nvSpPr>
              <p:cNvPr id="2001928" name="Rectangle 8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P4</a:t>
                </a:r>
              </a:p>
            </p:txBody>
          </p:sp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P5</a:t>
                </a:r>
              </a:p>
            </p:txBody>
          </p:sp>
          <p:sp>
            <p:nvSpPr>
              <p:cNvPr id="2001930" name="Rectangle 10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P6</a:t>
                </a:r>
              </a:p>
            </p:txBody>
          </p:sp>
          <p:sp>
            <p:nvSpPr>
              <p:cNvPr id="2001931" name="Rectangle 11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008" cy="1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20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P7</a:t>
                </a:r>
              </a:p>
            </p:txBody>
          </p:sp>
        </p:grpSp>
        <p:sp>
          <p:nvSpPr>
            <p:cNvPr id="2001932" name="Rectangle 12"/>
            <p:cNvSpPr>
              <a:spLocks noChangeArrowheads="1"/>
            </p:cNvSpPr>
            <p:nvPr/>
          </p:nvSpPr>
          <p:spPr bwMode="auto">
            <a:xfrm>
              <a:off x="2514600" y="1371600"/>
              <a:ext cx="1600200" cy="2286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RRB=3</a:t>
              </a:r>
            </a:p>
          </p:txBody>
        </p:sp>
        <p:sp>
          <p:nvSpPr>
            <p:cNvPr id="2001933" name="Line 13"/>
            <p:cNvSpPr>
              <a:spLocks noChangeShapeType="1"/>
            </p:cNvSpPr>
            <p:nvPr/>
          </p:nvSpPr>
          <p:spPr bwMode="auto">
            <a:xfrm>
              <a:off x="3352800" y="1600200"/>
              <a:ext cx="0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4" name="Oval 14"/>
            <p:cNvSpPr>
              <a:spLocks noChangeArrowheads="1"/>
            </p:cNvSpPr>
            <p:nvPr/>
          </p:nvSpPr>
          <p:spPr bwMode="auto">
            <a:xfrm>
              <a:off x="3124200" y="2057400"/>
              <a:ext cx="455613" cy="420688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sp>
          <p:nvSpPr>
            <p:cNvPr id="2001935" name="Text Box 15"/>
            <p:cNvSpPr txBox="1">
              <a:spLocks noChangeArrowheads="1"/>
            </p:cNvSpPr>
            <p:nvPr/>
          </p:nvSpPr>
          <p:spPr bwMode="auto">
            <a:xfrm>
              <a:off x="1916140" y="2057400"/>
              <a:ext cx="453970" cy="40011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00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R1</a:t>
              </a:r>
            </a:p>
          </p:txBody>
        </p:sp>
        <p:sp>
          <p:nvSpPr>
            <p:cNvPr id="2001936" name="Line 16"/>
            <p:cNvSpPr>
              <a:spLocks noChangeShapeType="1"/>
            </p:cNvSpPr>
            <p:nvPr/>
          </p:nvSpPr>
          <p:spPr bwMode="auto">
            <a:xfrm>
              <a:off x="2362200" y="2286000"/>
              <a:ext cx="762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 flipV="1">
              <a:off x="3581400" y="1676400"/>
              <a:ext cx="1143000" cy="533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2001938" name="Text Box 18"/>
          <p:cNvSpPr txBox="1">
            <a:spLocks noChangeArrowheads="1"/>
          </p:cNvSpPr>
          <p:nvPr/>
        </p:nvSpPr>
        <p:spPr bwMode="auto">
          <a:xfrm>
            <a:off x="990600" y="3886200"/>
            <a:ext cx="693420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Rotating Register Base (RRB) register points to base of current register set.  Value added on to logical register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specifier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to give physical register number.  Usually, split into rotating and non-rotating registers.</a:t>
            </a:r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85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Rotating Register File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(Previous Loop Example)</a:t>
            </a:r>
          </a:p>
        </p:txBody>
      </p:sp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7C35-D898-2947-A0AF-9E7ECCEEC26B}" type="slidenum">
              <a:rPr lang="en-US">
                <a:solidFill>
                  <a:srgbClr val="00AE00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003971" name="Group 3"/>
          <p:cNvGrpSpPr>
            <a:grpSpLocks/>
          </p:cNvGrpSpPr>
          <p:nvPr/>
        </p:nvGrpSpPr>
        <p:grpSpPr bwMode="auto">
          <a:xfrm>
            <a:off x="1371600" y="2895600"/>
            <a:ext cx="5715000" cy="381000"/>
            <a:chOff x="816" y="1920"/>
            <a:chExt cx="3600" cy="240"/>
          </a:xfrm>
        </p:grpSpPr>
        <p:grpSp>
          <p:nvGrpSpPr>
            <p:cNvPr id="2003972" name="Group 4"/>
            <p:cNvGrpSpPr>
              <a:grpSpLocks/>
            </p:cNvGrpSpPr>
            <p:nvPr/>
          </p:nvGrpSpPr>
          <p:grpSpPr bwMode="auto">
            <a:xfrm>
              <a:off x="3600" y="1920"/>
              <a:ext cx="807" cy="240"/>
              <a:chOff x="768" y="1680"/>
              <a:chExt cx="1200" cy="240"/>
            </a:xfrm>
          </p:grpSpPr>
          <p:sp>
            <p:nvSpPr>
              <p:cNvPr id="2003973" name="Rectangle 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74" name="Text Box 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75" name="Group 7"/>
            <p:cNvGrpSpPr>
              <a:grpSpLocks/>
            </p:cNvGrpSpPr>
            <p:nvPr/>
          </p:nvGrpSpPr>
          <p:grpSpPr bwMode="auto">
            <a:xfrm>
              <a:off x="2832" y="1920"/>
              <a:ext cx="768" cy="240"/>
              <a:chOff x="768" y="1680"/>
              <a:chExt cx="1200" cy="240"/>
            </a:xfrm>
          </p:grpSpPr>
          <p:sp>
            <p:nvSpPr>
              <p:cNvPr id="2003976" name="Rectangle 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77" name="Text Box 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944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f9, ()</a:t>
                </a:r>
              </a:p>
            </p:txBody>
          </p:sp>
        </p:grpSp>
        <p:grpSp>
          <p:nvGrpSpPr>
            <p:cNvPr id="2003978" name="Group 10"/>
            <p:cNvGrpSpPr>
              <a:grpSpLocks/>
            </p:cNvGrpSpPr>
            <p:nvPr/>
          </p:nvGrpSpPr>
          <p:grpSpPr bwMode="auto">
            <a:xfrm>
              <a:off x="1632" y="1920"/>
              <a:ext cx="1200" cy="240"/>
              <a:chOff x="768" y="1920"/>
              <a:chExt cx="1200" cy="240"/>
            </a:xfrm>
          </p:grpSpPr>
          <p:sp>
            <p:nvSpPr>
              <p:cNvPr id="2003979" name="Rectangle 11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80" name="Text Box 12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f5, f4, ...</a:t>
                </a:r>
              </a:p>
            </p:txBody>
          </p:sp>
        </p:grpSp>
        <p:grpSp>
          <p:nvGrpSpPr>
            <p:cNvPr id="2003981" name="Group 13"/>
            <p:cNvGrpSpPr>
              <a:grpSpLocks/>
            </p:cNvGrpSpPr>
            <p:nvPr/>
          </p:nvGrpSpPr>
          <p:grpSpPr bwMode="auto">
            <a:xfrm>
              <a:off x="816" y="1920"/>
              <a:ext cx="816" cy="240"/>
              <a:chOff x="768" y="1680"/>
              <a:chExt cx="1200" cy="240"/>
            </a:xfrm>
          </p:grpSpPr>
          <p:sp>
            <p:nvSpPr>
              <p:cNvPr id="2003982" name="Rectangle 1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83" name="Text Box 15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2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f1, ()</a:t>
                </a:r>
              </a:p>
            </p:txBody>
          </p:sp>
        </p:grpSp>
        <p:sp>
          <p:nvSpPr>
            <p:cNvPr id="2003984" name="Rectangle 16"/>
            <p:cNvSpPr>
              <a:spLocks noChangeArrowheads="1"/>
            </p:cNvSpPr>
            <p:nvPr/>
          </p:nvSpPr>
          <p:spPr bwMode="auto">
            <a:xfrm>
              <a:off x="816" y="1920"/>
              <a:ext cx="360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003985" name="Group 17"/>
          <p:cNvGrpSpPr>
            <a:grpSpLocks/>
          </p:cNvGrpSpPr>
          <p:nvPr/>
        </p:nvGrpSpPr>
        <p:grpSpPr bwMode="auto">
          <a:xfrm>
            <a:off x="1219200" y="1219200"/>
            <a:ext cx="6705600" cy="1752600"/>
            <a:chOff x="720" y="864"/>
            <a:chExt cx="4224" cy="1104"/>
          </a:xfrm>
        </p:grpSpPr>
        <p:sp>
          <p:nvSpPr>
            <p:cNvPr id="2003986" name="Text Box 18"/>
            <p:cNvSpPr txBox="1">
              <a:spLocks noChangeArrowheads="1"/>
            </p:cNvSpPr>
            <p:nvPr/>
          </p:nvSpPr>
          <p:spPr bwMode="auto">
            <a:xfrm>
              <a:off x="720" y="912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Three cycle load latency encoded as difference of 3 in register specifier number (f4 - f1 = 3)</a:t>
              </a:r>
            </a:p>
          </p:txBody>
        </p:sp>
        <p:sp>
          <p:nvSpPr>
            <p:cNvPr id="2003987" name="Line 19"/>
            <p:cNvSpPr>
              <a:spLocks noChangeShapeType="1"/>
            </p:cNvSpPr>
            <p:nvPr/>
          </p:nvSpPr>
          <p:spPr bwMode="auto">
            <a:xfrm flipH="1">
              <a:off x="1200" y="1632"/>
              <a:ext cx="144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88" name="Line 20"/>
            <p:cNvSpPr>
              <a:spLocks noChangeShapeType="1"/>
            </p:cNvSpPr>
            <p:nvPr/>
          </p:nvSpPr>
          <p:spPr bwMode="auto">
            <a:xfrm>
              <a:off x="1824" y="1632"/>
              <a:ext cx="576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89" name="Text Box 21"/>
            <p:cNvSpPr txBox="1">
              <a:spLocks noChangeArrowheads="1"/>
            </p:cNvSpPr>
            <p:nvPr/>
          </p:nvSpPr>
          <p:spPr bwMode="auto">
            <a:xfrm>
              <a:off x="3120" y="864"/>
              <a:ext cx="1824" cy="7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Four cycle fadd latency encoded as difference of 4 in register specifier number (f9 – f5 = 4)</a:t>
              </a:r>
            </a:p>
          </p:txBody>
        </p:sp>
        <p:sp>
          <p:nvSpPr>
            <p:cNvPr id="2003990" name="Line 22"/>
            <p:cNvSpPr>
              <a:spLocks noChangeShapeType="1"/>
            </p:cNvSpPr>
            <p:nvPr/>
          </p:nvSpPr>
          <p:spPr bwMode="auto">
            <a:xfrm flipH="1">
              <a:off x="2208" y="1488"/>
              <a:ext cx="1056" cy="4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03991" name="Line 23"/>
            <p:cNvSpPr>
              <a:spLocks noChangeShapeType="1"/>
            </p:cNvSpPr>
            <p:nvPr/>
          </p:nvSpPr>
          <p:spPr bwMode="auto">
            <a:xfrm flipH="1">
              <a:off x="3264" y="1584"/>
              <a:ext cx="28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003992" name="Group 24"/>
          <p:cNvGrpSpPr>
            <a:grpSpLocks/>
          </p:cNvGrpSpPr>
          <p:nvPr/>
        </p:nvGrpSpPr>
        <p:grpSpPr bwMode="auto">
          <a:xfrm>
            <a:off x="1371600" y="3581400"/>
            <a:ext cx="6724650" cy="381000"/>
            <a:chOff x="864" y="2256"/>
            <a:chExt cx="4236" cy="240"/>
          </a:xfrm>
        </p:grpSpPr>
        <p:grpSp>
          <p:nvGrpSpPr>
            <p:cNvPr id="2003993" name="Group 25"/>
            <p:cNvGrpSpPr>
              <a:grpSpLocks/>
            </p:cNvGrpSpPr>
            <p:nvPr/>
          </p:nvGrpSpPr>
          <p:grpSpPr bwMode="auto">
            <a:xfrm>
              <a:off x="3648" y="2256"/>
              <a:ext cx="807" cy="240"/>
              <a:chOff x="768" y="1680"/>
              <a:chExt cx="1200" cy="240"/>
            </a:xfrm>
          </p:grpSpPr>
          <p:sp>
            <p:nvSpPr>
              <p:cNvPr id="2003994" name="Rectangle 2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95" name="Text Box 2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3996" name="Group 28"/>
            <p:cNvGrpSpPr>
              <a:grpSpLocks/>
            </p:cNvGrpSpPr>
            <p:nvPr/>
          </p:nvGrpSpPr>
          <p:grpSpPr bwMode="auto">
            <a:xfrm>
              <a:off x="2880" y="2256"/>
              <a:ext cx="801" cy="240"/>
              <a:chOff x="768" y="1680"/>
              <a:chExt cx="1252" cy="240"/>
            </a:xfrm>
          </p:grpSpPr>
          <p:sp>
            <p:nvSpPr>
              <p:cNvPr id="2003997" name="Rectangle 2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3998" name="Text Box 3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P17, ()</a:t>
                </a:r>
              </a:p>
            </p:txBody>
          </p:sp>
        </p:grpSp>
        <p:grpSp>
          <p:nvGrpSpPr>
            <p:cNvPr id="2003999" name="Group 31"/>
            <p:cNvGrpSpPr>
              <a:grpSpLocks/>
            </p:cNvGrpSpPr>
            <p:nvPr/>
          </p:nvGrpSpPr>
          <p:grpSpPr bwMode="auto">
            <a:xfrm>
              <a:off x="1680" y="2256"/>
              <a:ext cx="1200" cy="240"/>
              <a:chOff x="768" y="1920"/>
              <a:chExt cx="1200" cy="240"/>
            </a:xfrm>
          </p:grpSpPr>
          <p:sp>
            <p:nvSpPr>
              <p:cNvPr id="2004000" name="Rectangle 3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1" name="Text Box 3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P13, P12,</a:t>
                </a:r>
              </a:p>
            </p:txBody>
          </p:sp>
        </p:grpSp>
        <p:grpSp>
          <p:nvGrpSpPr>
            <p:cNvPr id="2004002" name="Group 34"/>
            <p:cNvGrpSpPr>
              <a:grpSpLocks/>
            </p:cNvGrpSpPr>
            <p:nvPr/>
          </p:nvGrpSpPr>
          <p:grpSpPr bwMode="auto">
            <a:xfrm>
              <a:off x="864" y="2256"/>
              <a:ext cx="816" cy="240"/>
              <a:chOff x="768" y="1680"/>
              <a:chExt cx="1200" cy="240"/>
            </a:xfrm>
          </p:grpSpPr>
          <p:sp>
            <p:nvSpPr>
              <p:cNvPr id="2004003" name="Rectangle 3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4" name="Text Box 3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P9, ()</a:t>
                </a:r>
              </a:p>
            </p:txBody>
          </p:sp>
        </p:grpSp>
        <p:sp>
          <p:nvSpPr>
            <p:cNvPr id="2004005" name="Text Box 37"/>
            <p:cNvSpPr txBox="1">
              <a:spLocks noChangeArrowheads="1"/>
            </p:cNvSpPr>
            <p:nvPr/>
          </p:nvSpPr>
          <p:spPr bwMode="auto">
            <a:xfrm>
              <a:off x="4516" y="22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RRB=8</a:t>
              </a:r>
            </a:p>
          </p:txBody>
        </p:sp>
      </p:grpSp>
      <p:grpSp>
        <p:nvGrpSpPr>
          <p:cNvPr id="2004006" name="Group 38"/>
          <p:cNvGrpSpPr>
            <a:grpSpLocks/>
          </p:cNvGrpSpPr>
          <p:nvPr/>
        </p:nvGrpSpPr>
        <p:grpSpPr bwMode="auto">
          <a:xfrm>
            <a:off x="1371600" y="3962400"/>
            <a:ext cx="6724650" cy="381000"/>
            <a:chOff x="864" y="2496"/>
            <a:chExt cx="4236" cy="240"/>
          </a:xfrm>
        </p:grpSpPr>
        <p:grpSp>
          <p:nvGrpSpPr>
            <p:cNvPr id="2004007" name="Group 39"/>
            <p:cNvGrpSpPr>
              <a:grpSpLocks/>
            </p:cNvGrpSpPr>
            <p:nvPr/>
          </p:nvGrpSpPr>
          <p:grpSpPr bwMode="auto">
            <a:xfrm>
              <a:off x="3648" y="2496"/>
              <a:ext cx="807" cy="240"/>
              <a:chOff x="768" y="1680"/>
              <a:chExt cx="1200" cy="240"/>
            </a:xfrm>
          </p:grpSpPr>
          <p:sp>
            <p:nvSpPr>
              <p:cNvPr id="2004008" name="Rectangle 4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09" name="Text Box 4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10" name="Group 42"/>
            <p:cNvGrpSpPr>
              <a:grpSpLocks/>
            </p:cNvGrpSpPr>
            <p:nvPr/>
          </p:nvGrpSpPr>
          <p:grpSpPr bwMode="auto">
            <a:xfrm>
              <a:off x="2880" y="2496"/>
              <a:ext cx="801" cy="240"/>
              <a:chOff x="768" y="1680"/>
              <a:chExt cx="1252" cy="240"/>
            </a:xfrm>
          </p:grpSpPr>
          <p:sp>
            <p:nvSpPr>
              <p:cNvPr id="2004011" name="Rectangle 4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2" name="Text Box 4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P16, ()</a:t>
                </a:r>
              </a:p>
            </p:txBody>
          </p:sp>
        </p:grpSp>
        <p:grpSp>
          <p:nvGrpSpPr>
            <p:cNvPr id="2004013" name="Group 45"/>
            <p:cNvGrpSpPr>
              <a:grpSpLocks/>
            </p:cNvGrpSpPr>
            <p:nvPr/>
          </p:nvGrpSpPr>
          <p:grpSpPr bwMode="auto">
            <a:xfrm>
              <a:off x="1680" y="2496"/>
              <a:ext cx="1200" cy="240"/>
              <a:chOff x="768" y="1920"/>
              <a:chExt cx="1200" cy="240"/>
            </a:xfrm>
          </p:grpSpPr>
          <p:sp>
            <p:nvSpPr>
              <p:cNvPr id="2004014" name="Rectangle 4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P12, P11,</a:t>
                </a:r>
              </a:p>
            </p:txBody>
          </p:sp>
        </p:grpSp>
        <p:grpSp>
          <p:nvGrpSpPr>
            <p:cNvPr id="2004016" name="Group 48"/>
            <p:cNvGrpSpPr>
              <a:grpSpLocks/>
            </p:cNvGrpSpPr>
            <p:nvPr/>
          </p:nvGrpSpPr>
          <p:grpSpPr bwMode="auto">
            <a:xfrm>
              <a:off x="864" y="2496"/>
              <a:ext cx="816" cy="240"/>
              <a:chOff x="768" y="1680"/>
              <a:chExt cx="1200" cy="240"/>
            </a:xfrm>
          </p:grpSpPr>
          <p:sp>
            <p:nvSpPr>
              <p:cNvPr id="2004017" name="Rectangle 4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18" name="Text Box 5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P8, ()</a:t>
                </a:r>
              </a:p>
            </p:txBody>
          </p:sp>
        </p:grpSp>
        <p:sp>
          <p:nvSpPr>
            <p:cNvPr id="2004019" name="Text Box 51"/>
            <p:cNvSpPr txBox="1">
              <a:spLocks noChangeArrowheads="1"/>
            </p:cNvSpPr>
            <p:nvPr/>
          </p:nvSpPr>
          <p:spPr bwMode="auto">
            <a:xfrm>
              <a:off x="4516" y="24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RRB=7</a:t>
              </a:r>
            </a:p>
          </p:txBody>
        </p:sp>
      </p:grpSp>
      <p:grpSp>
        <p:nvGrpSpPr>
          <p:cNvPr id="2004020" name="Group 52"/>
          <p:cNvGrpSpPr>
            <a:grpSpLocks/>
          </p:cNvGrpSpPr>
          <p:nvPr/>
        </p:nvGrpSpPr>
        <p:grpSpPr bwMode="auto">
          <a:xfrm>
            <a:off x="1371600" y="4343400"/>
            <a:ext cx="6724650" cy="381000"/>
            <a:chOff x="864" y="2736"/>
            <a:chExt cx="4236" cy="240"/>
          </a:xfrm>
        </p:grpSpPr>
        <p:grpSp>
          <p:nvGrpSpPr>
            <p:cNvPr id="2004021" name="Group 53"/>
            <p:cNvGrpSpPr>
              <a:grpSpLocks/>
            </p:cNvGrpSpPr>
            <p:nvPr/>
          </p:nvGrpSpPr>
          <p:grpSpPr bwMode="auto">
            <a:xfrm>
              <a:off x="3648" y="2736"/>
              <a:ext cx="807" cy="240"/>
              <a:chOff x="768" y="1680"/>
              <a:chExt cx="1200" cy="240"/>
            </a:xfrm>
          </p:grpSpPr>
          <p:sp>
            <p:nvSpPr>
              <p:cNvPr id="2004022" name="Rectangle 5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3" name="Text Box 5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24" name="Group 56"/>
            <p:cNvGrpSpPr>
              <a:grpSpLocks/>
            </p:cNvGrpSpPr>
            <p:nvPr/>
          </p:nvGrpSpPr>
          <p:grpSpPr bwMode="auto">
            <a:xfrm>
              <a:off x="2880" y="2736"/>
              <a:ext cx="801" cy="240"/>
              <a:chOff x="768" y="1680"/>
              <a:chExt cx="1252" cy="240"/>
            </a:xfrm>
          </p:grpSpPr>
          <p:sp>
            <p:nvSpPr>
              <p:cNvPr id="2004025" name="Rectangle 5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6" name="Text Box 5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P15, ()</a:t>
                </a:r>
              </a:p>
            </p:txBody>
          </p:sp>
        </p:grpSp>
        <p:grpSp>
          <p:nvGrpSpPr>
            <p:cNvPr id="2004027" name="Group 59"/>
            <p:cNvGrpSpPr>
              <a:grpSpLocks/>
            </p:cNvGrpSpPr>
            <p:nvPr/>
          </p:nvGrpSpPr>
          <p:grpSpPr bwMode="auto">
            <a:xfrm>
              <a:off x="1680" y="2736"/>
              <a:ext cx="1200" cy="240"/>
              <a:chOff x="768" y="1920"/>
              <a:chExt cx="1200" cy="240"/>
            </a:xfrm>
          </p:grpSpPr>
          <p:sp>
            <p:nvSpPr>
              <p:cNvPr id="2004028" name="Rectangle 6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29" name="Text Box 6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106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P11, P10,</a:t>
                </a:r>
              </a:p>
            </p:txBody>
          </p:sp>
        </p:grpSp>
        <p:grpSp>
          <p:nvGrpSpPr>
            <p:cNvPr id="2004030" name="Group 62"/>
            <p:cNvGrpSpPr>
              <a:grpSpLocks/>
            </p:cNvGrpSpPr>
            <p:nvPr/>
          </p:nvGrpSpPr>
          <p:grpSpPr bwMode="auto">
            <a:xfrm>
              <a:off x="864" y="2736"/>
              <a:ext cx="816" cy="240"/>
              <a:chOff x="768" y="1680"/>
              <a:chExt cx="1200" cy="240"/>
            </a:xfrm>
          </p:grpSpPr>
          <p:sp>
            <p:nvSpPr>
              <p:cNvPr id="2004031" name="Rectangle 6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32" name="Text Box 6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P7, ()</a:t>
                </a:r>
              </a:p>
            </p:txBody>
          </p:sp>
        </p:grpSp>
        <p:sp>
          <p:nvSpPr>
            <p:cNvPr id="2004033" name="Text Box 65"/>
            <p:cNvSpPr txBox="1">
              <a:spLocks noChangeArrowheads="1"/>
            </p:cNvSpPr>
            <p:nvPr/>
          </p:nvSpPr>
          <p:spPr bwMode="auto">
            <a:xfrm>
              <a:off x="4516" y="27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RRB=6</a:t>
              </a:r>
            </a:p>
          </p:txBody>
        </p:sp>
      </p:grpSp>
      <p:grpSp>
        <p:nvGrpSpPr>
          <p:cNvPr id="2004034" name="Group 66"/>
          <p:cNvGrpSpPr>
            <a:grpSpLocks/>
          </p:cNvGrpSpPr>
          <p:nvPr/>
        </p:nvGrpSpPr>
        <p:grpSpPr bwMode="auto">
          <a:xfrm>
            <a:off x="1371600" y="4724400"/>
            <a:ext cx="6724650" cy="381000"/>
            <a:chOff x="864" y="2976"/>
            <a:chExt cx="4236" cy="240"/>
          </a:xfrm>
        </p:grpSpPr>
        <p:grpSp>
          <p:nvGrpSpPr>
            <p:cNvPr id="2004035" name="Group 67"/>
            <p:cNvGrpSpPr>
              <a:grpSpLocks/>
            </p:cNvGrpSpPr>
            <p:nvPr/>
          </p:nvGrpSpPr>
          <p:grpSpPr bwMode="auto">
            <a:xfrm>
              <a:off x="3648" y="2976"/>
              <a:ext cx="807" cy="240"/>
              <a:chOff x="768" y="1680"/>
              <a:chExt cx="1200" cy="240"/>
            </a:xfrm>
          </p:grpSpPr>
          <p:sp>
            <p:nvSpPr>
              <p:cNvPr id="2004036" name="Rectangle 68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37" name="Text Box 69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38" name="Group 70"/>
            <p:cNvGrpSpPr>
              <a:grpSpLocks/>
            </p:cNvGrpSpPr>
            <p:nvPr/>
          </p:nvGrpSpPr>
          <p:grpSpPr bwMode="auto">
            <a:xfrm>
              <a:off x="2880" y="2976"/>
              <a:ext cx="801" cy="240"/>
              <a:chOff x="768" y="1680"/>
              <a:chExt cx="1252" cy="240"/>
            </a:xfrm>
          </p:grpSpPr>
          <p:sp>
            <p:nvSpPr>
              <p:cNvPr id="2004039" name="Rectangle 7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0" name="Text Box 72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P14, ()</a:t>
                </a:r>
              </a:p>
            </p:txBody>
          </p:sp>
        </p:grpSp>
        <p:grpSp>
          <p:nvGrpSpPr>
            <p:cNvPr id="2004041" name="Group 73"/>
            <p:cNvGrpSpPr>
              <a:grpSpLocks/>
            </p:cNvGrpSpPr>
            <p:nvPr/>
          </p:nvGrpSpPr>
          <p:grpSpPr bwMode="auto">
            <a:xfrm>
              <a:off x="1680" y="2976"/>
              <a:ext cx="1200" cy="240"/>
              <a:chOff x="768" y="1920"/>
              <a:chExt cx="1200" cy="240"/>
            </a:xfrm>
          </p:grpSpPr>
          <p:sp>
            <p:nvSpPr>
              <p:cNvPr id="2004042" name="Rectangle 74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3" name="Text Box 75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8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P10, P9,</a:t>
                </a:r>
              </a:p>
            </p:txBody>
          </p:sp>
        </p:grpSp>
        <p:grpSp>
          <p:nvGrpSpPr>
            <p:cNvPr id="2004044" name="Group 76"/>
            <p:cNvGrpSpPr>
              <a:grpSpLocks/>
            </p:cNvGrpSpPr>
            <p:nvPr/>
          </p:nvGrpSpPr>
          <p:grpSpPr bwMode="auto">
            <a:xfrm>
              <a:off x="864" y="2976"/>
              <a:ext cx="816" cy="240"/>
              <a:chOff x="768" y="1680"/>
              <a:chExt cx="1200" cy="240"/>
            </a:xfrm>
          </p:grpSpPr>
          <p:sp>
            <p:nvSpPr>
              <p:cNvPr id="2004045" name="Rectangle 7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46" name="Text Box 78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P6, ()</a:t>
                </a:r>
              </a:p>
            </p:txBody>
          </p:sp>
        </p:grpSp>
        <p:sp>
          <p:nvSpPr>
            <p:cNvPr id="2004047" name="Text Box 79"/>
            <p:cNvSpPr txBox="1">
              <a:spLocks noChangeArrowheads="1"/>
            </p:cNvSpPr>
            <p:nvPr/>
          </p:nvSpPr>
          <p:spPr bwMode="auto">
            <a:xfrm>
              <a:off x="4516" y="297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RRB=5</a:t>
              </a:r>
            </a:p>
          </p:txBody>
        </p:sp>
      </p:grpSp>
      <p:grpSp>
        <p:nvGrpSpPr>
          <p:cNvPr id="2004048" name="Group 80"/>
          <p:cNvGrpSpPr>
            <a:grpSpLocks/>
          </p:cNvGrpSpPr>
          <p:nvPr/>
        </p:nvGrpSpPr>
        <p:grpSpPr bwMode="auto">
          <a:xfrm>
            <a:off x="1371600" y="5105400"/>
            <a:ext cx="6724650" cy="381000"/>
            <a:chOff x="864" y="3216"/>
            <a:chExt cx="4236" cy="240"/>
          </a:xfrm>
        </p:grpSpPr>
        <p:grpSp>
          <p:nvGrpSpPr>
            <p:cNvPr id="2004049" name="Group 81"/>
            <p:cNvGrpSpPr>
              <a:grpSpLocks/>
            </p:cNvGrpSpPr>
            <p:nvPr/>
          </p:nvGrpSpPr>
          <p:grpSpPr bwMode="auto">
            <a:xfrm>
              <a:off x="3648" y="3216"/>
              <a:ext cx="807" cy="240"/>
              <a:chOff x="768" y="1680"/>
              <a:chExt cx="1200" cy="240"/>
            </a:xfrm>
          </p:grpSpPr>
          <p:sp>
            <p:nvSpPr>
              <p:cNvPr id="2004050" name="Rectangle 82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1" name="Text Box 83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52" name="Group 84"/>
            <p:cNvGrpSpPr>
              <a:grpSpLocks/>
            </p:cNvGrpSpPr>
            <p:nvPr/>
          </p:nvGrpSpPr>
          <p:grpSpPr bwMode="auto">
            <a:xfrm>
              <a:off x="2880" y="3216"/>
              <a:ext cx="801" cy="240"/>
              <a:chOff x="768" y="1680"/>
              <a:chExt cx="1252" cy="240"/>
            </a:xfrm>
          </p:grpSpPr>
          <p:sp>
            <p:nvSpPr>
              <p:cNvPr id="2004053" name="Rectangle 8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4" name="Text Box 86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P13, ()</a:t>
                </a:r>
              </a:p>
            </p:txBody>
          </p:sp>
        </p:grpSp>
        <p:grpSp>
          <p:nvGrpSpPr>
            <p:cNvPr id="2004055" name="Group 87"/>
            <p:cNvGrpSpPr>
              <a:grpSpLocks/>
            </p:cNvGrpSpPr>
            <p:nvPr/>
          </p:nvGrpSpPr>
          <p:grpSpPr bwMode="auto">
            <a:xfrm>
              <a:off x="1680" y="3216"/>
              <a:ext cx="1200" cy="240"/>
              <a:chOff x="768" y="1920"/>
              <a:chExt cx="1200" cy="240"/>
            </a:xfrm>
          </p:grpSpPr>
          <p:sp>
            <p:nvSpPr>
              <p:cNvPr id="2004056" name="Rectangle 88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57" name="Text Box 89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P9, P8,</a:t>
                </a:r>
              </a:p>
            </p:txBody>
          </p:sp>
        </p:grpSp>
        <p:grpSp>
          <p:nvGrpSpPr>
            <p:cNvPr id="2004058" name="Group 90"/>
            <p:cNvGrpSpPr>
              <a:grpSpLocks/>
            </p:cNvGrpSpPr>
            <p:nvPr/>
          </p:nvGrpSpPr>
          <p:grpSpPr bwMode="auto">
            <a:xfrm>
              <a:off x="864" y="3216"/>
              <a:ext cx="816" cy="240"/>
              <a:chOff x="768" y="1680"/>
              <a:chExt cx="1200" cy="240"/>
            </a:xfrm>
          </p:grpSpPr>
          <p:sp>
            <p:nvSpPr>
              <p:cNvPr id="2004059" name="Rectangle 91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0" name="Text Box 92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P5, ()</a:t>
                </a:r>
              </a:p>
            </p:txBody>
          </p:sp>
        </p:grpSp>
        <p:sp>
          <p:nvSpPr>
            <p:cNvPr id="2004061" name="Text Box 93"/>
            <p:cNvSpPr txBox="1">
              <a:spLocks noChangeArrowheads="1"/>
            </p:cNvSpPr>
            <p:nvPr/>
          </p:nvSpPr>
          <p:spPr bwMode="auto">
            <a:xfrm>
              <a:off x="4516" y="321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RRB=4</a:t>
              </a:r>
            </a:p>
          </p:txBody>
        </p:sp>
      </p:grpSp>
      <p:grpSp>
        <p:nvGrpSpPr>
          <p:cNvPr id="2004062" name="Group 94"/>
          <p:cNvGrpSpPr>
            <a:grpSpLocks/>
          </p:cNvGrpSpPr>
          <p:nvPr/>
        </p:nvGrpSpPr>
        <p:grpSpPr bwMode="auto">
          <a:xfrm>
            <a:off x="1371600" y="5486400"/>
            <a:ext cx="6724650" cy="381000"/>
            <a:chOff x="864" y="3456"/>
            <a:chExt cx="4236" cy="240"/>
          </a:xfrm>
        </p:grpSpPr>
        <p:grpSp>
          <p:nvGrpSpPr>
            <p:cNvPr id="2004063" name="Group 95"/>
            <p:cNvGrpSpPr>
              <a:grpSpLocks/>
            </p:cNvGrpSpPr>
            <p:nvPr/>
          </p:nvGrpSpPr>
          <p:grpSpPr bwMode="auto">
            <a:xfrm>
              <a:off x="3648" y="3456"/>
              <a:ext cx="807" cy="240"/>
              <a:chOff x="768" y="1680"/>
              <a:chExt cx="1200" cy="240"/>
            </a:xfrm>
          </p:grpSpPr>
          <p:sp>
            <p:nvSpPr>
              <p:cNvPr id="2004064" name="Rectangle 96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5" name="Text Box 97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66" name="Group 98"/>
            <p:cNvGrpSpPr>
              <a:grpSpLocks/>
            </p:cNvGrpSpPr>
            <p:nvPr/>
          </p:nvGrpSpPr>
          <p:grpSpPr bwMode="auto">
            <a:xfrm>
              <a:off x="2880" y="3456"/>
              <a:ext cx="801" cy="240"/>
              <a:chOff x="768" y="1680"/>
              <a:chExt cx="1252" cy="240"/>
            </a:xfrm>
          </p:grpSpPr>
          <p:sp>
            <p:nvSpPr>
              <p:cNvPr id="2004067" name="Rectangle 9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68" name="Text Box 100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P12, ()</a:t>
                </a:r>
              </a:p>
            </p:txBody>
          </p:sp>
        </p:grpSp>
        <p:grpSp>
          <p:nvGrpSpPr>
            <p:cNvPr id="2004069" name="Group 101"/>
            <p:cNvGrpSpPr>
              <a:grpSpLocks/>
            </p:cNvGrpSpPr>
            <p:nvPr/>
          </p:nvGrpSpPr>
          <p:grpSpPr bwMode="auto">
            <a:xfrm>
              <a:off x="1680" y="3456"/>
              <a:ext cx="1200" cy="240"/>
              <a:chOff x="768" y="1920"/>
              <a:chExt cx="1200" cy="240"/>
            </a:xfrm>
          </p:grpSpPr>
          <p:sp>
            <p:nvSpPr>
              <p:cNvPr id="2004070" name="Rectangle 102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1" name="Text Box 103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P8, P7,</a:t>
                </a:r>
              </a:p>
            </p:txBody>
          </p:sp>
        </p:grpSp>
        <p:grpSp>
          <p:nvGrpSpPr>
            <p:cNvPr id="2004072" name="Group 104"/>
            <p:cNvGrpSpPr>
              <a:grpSpLocks/>
            </p:cNvGrpSpPr>
            <p:nvPr/>
          </p:nvGrpSpPr>
          <p:grpSpPr bwMode="auto">
            <a:xfrm>
              <a:off x="864" y="3456"/>
              <a:ext cx="816" cy="240"/>
              <a:chOff x="768" y="1680"/>
              <a:chExt cx="1200" cy="240"/>
            </a:xfrm>
          </p:grpSpPr>
          <p:sp>
            <p:nvSpPr>
              <p:cNvPr id="2004073" name="Rectangle 105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4" name="Text Box 106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P4, ()</a:t>
                </a:r>
              </a:p>
            </p:txBody>
          </p:sp>
        </p:grpSp>
        <p:sp>
          <p:nvSpPr>
            <p:cNvPr id="2004075" name="Text Box 107"/>
            <p:cNvSpPr txBox="1">
              <a:spLocks noChangeArrowheads="1"/>
            </p:cNvSpPr>
            <p:nvPr/>
          </p:nvSpPr>
          <p:spPr bwMode="auto">
            <a:xfrm>
              <a:off x="4516" y="345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RRB=3</a:t>
              </a:r>
            </a:p>
          </p:txBody>
        </p:sp>
      </p:grpSp>
      <p:grpSp>
        <p:nvGrpSpPr>
          <p:cNvPr id="2004076" name="Group 108"/>
          <p:cNvGrpSpPr>
            <a:grpSpLocks/>
          </p:cNvGrpSpPr>
          <p:nvPr/>
        </p:nvGrpSpPr>
        <p:grpSpPr bwMode="auto">
          <a:xfrm>
            <a:off x="1371600" y="5867400"/>
            <a:ext cx="6724650" cy="381000"/>
            <a:chOff x="864" y="3696"/>
            <a:chExt cx="4236" cy="240"/>
          </a:xfrm>
        </p:grpSpPr>
        <p:grpSp>
          <p:nvGrpSpPr>
            <p:cNvPr id="2004077" name="Group 109"/>
            <p:cNvGrpSpPr>
              <a:grpSpLocks/>
            </p:cNvGrpSpPr>
            <p:nvPr/>
          </p:nvGrpSpPr>
          <p:grpSpPr bwMode="auto">
            <a:xfrm>
              <a:off x="3648" y="3696"/>
              <a:ext cx="807" cy="240"/>
              <a:chOff x="768" y="1680"/>
              <a:chExt cx="1200" cy="240"/>
            </a:xfrm>
          </p:grpSpPr>
          <p:sp>
            <p:nvSpPr>
              <p:cNvPr id="2004078" name="Rectangle 110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79" name="Text Box 111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80" name="Group 112"/>
            <p:cNvGrpSpPr>
              <a:grpSpLocks/>
            </p:cNvGrpSpPr>
            <p:nvPr/>
          </p:nvGrpSpPr>
          <p:grpSpPr bwMode="auto">
            <a:xfrm>
              <a:off x="2880" y="3696"/>
              <a:ext cx="801" cy="240"/>
              <a:chOff x="768" y="1680"/>
              <a:chExt cx="1252" cy="240"/>
            </a:xfrm>
          </p:grpSpPr>
          <p:sp>
            <p:nvSpPr>
              <p:cNvPr id="2004081" name="Rectangle 11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2" name="Text Box 114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P11, ()</a:t>
                </a:r>
              </a:p>
            </p:txBody>
          </p:sp>
        </p:grpSp>
        <p:grpSp>
          <p:nvGrpSpPr>
            <p:cNvPr id="2004083" name="Group 115"/>
            <p:cNvGrpSpPr>
              <a:grpSpLocks/>
            </p:cNvGrpSpPr>
            <p:nvPr/>
          </p:nvGrpSpPr>
          <p:grpSpPr bwMode="auto">
            <a:xfrm>
              <a:off x="1680" y="3696"/>
              <a:ext cx="1200" cy="240"/>
              <a:chOff x="768" y="1920"/>
              <a:chExt cx="1200" cy="240"/>
            </a:xfrm>
          </p:grpSpPr>
          <p:sp>
            <p:nvSpPr>
              <p:cNvPr id="2004084" name="Rectangle 116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5" name="Text Box 117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P7, P6,</a:t>
                </a:r>
              </a:p>
            </p:txBody>
          </p:sp>
        </p:grpSp>
        <p:grpSp>
          <p:nvGrpSpPr>
            <p:cNvPr id="2004086" name="Group 118"/>
            <p:cNvGrpSpPr>
              <a:grpSpLocks/>
            </p:cNvGrpSpPr>
            <p:nvPr/>
          </p:nvGrpSpPr>
          <p:grpSpPr bwMode="auto">
            <a:xfrm>
              <a:off x="864" y="3696"/>
              <a:ext cx="816" cy="240"/>
              <a:chOff x="768" y="1680"/>
              <a:chExt cx="1200" cy="240"/>
            </a:xfrm>
          </p:grpSpPr>
          <p:sp>
            <p:nvSpPr>
              <p:cNvPr id="2004087" name="Rectangle 119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88" name="Text Box 120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P3, ()</a:t>
                </a:r>
              </a:p>
            </p:txBody>
          </p:sp>
        </p:grpSp>
        <p:sp>
          <p:nvSpPr>
            <p:cNvPr id="2004089" name="Text Box 121"/>
            <p:cNvSpPr txBox="1">
              <a:spLocks noChangeArrowheads="1"/>
            </p:cNvSpPr>
            <p:nvPr/>
          </p:nvSpPr>
          <p:spPr bwMode="auto">
            <a:xfrm>
              <a:off x="4516" y="369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RRB=2</a:t>
              </a:r>
            </a:p>
          </p:txBody>
        </p:sp>
      </p:grpSp>
      <p:grpSp>
        <p:nvGrpSpPr>
          <p:cNvPr id="2004090" name="Group 122"/>
          <p:cNvGrpSpPr>
            <a:grpSpLocks/>
          </p:cNvGrpSpPr>
          <p:nvPr/>
        </p:nvGrpSpPr>
        <p:grpSpPr bwMode="auto">
          <a:xfrm>
            <a:off x="1371600" y="6248400"/>
            <a:ext cx="6724650" cy="381000"/>
            <a:chOff x="864" y="3936"/>
            <a:chExt cx="4236" cy="240"/>
          </a:xfrm>
        </p:grpSpPr>
        <p:grpSp>
          <p:nvGrpSpPr>
            <p:cNvPr id="2004091" name="Group 123"/>
            <p:cNvGrpSpPr>
              <a:grpSpLocks/>
            </p:cNvGrpSpPr>
            <p:nvPr/>
          </p:nvGrpSpPr>
          <p:grpSpPr bwMode="auto">
            <a:xfrm>
              <a:off x="3648" y="3936"/>
              <a:ext cx="807" cy="240"/>
              <a:chOff x="768" y="1680"/>
              <a:chExt cx="1200" cy="240"/>
            </a:xfrm>
          </p:grpSpPr>
          <p:sp>
            <p:nvSpPr>
              <p:cNvPr id="2004092" name="Rectangle 124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3" name="Text Box 125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6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bloop</a:t>
                </a:r>
              </a:p>
            </p:txBody>
          </p:sp>
        </p:grpSp>
        <p:grpSp>
          <p:nvGrpSpPr>
            <p:cNvPr id="2004094" name="Group 126"/>
            <p:cNvGrpSpPr>
              <a:grpSpLocks/>
            </p:cNvGrpSpPr>
            <p:nvPr/>
          </p:nvGrpSpPr>
          <p:grpSpPr bwMode="auto">
            <a:xfrm>
              <a:off x="2880" y="3936"/>
              <a:ext cx="801" cy="240"/>
              <a:chOff x="768" y="1680"/>
              <a:chExt cx="1252" cy="240"/>
            </a:xfrm>
          </p:grpSpPr>
          <p:sp>
            <p:nvSpPr>
              <p:cNvPr id="2004095" name="Rectangle 127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6" name="Text Box 128"/>
              <p:cNvSpPr txBox="1">
                <a:spLocks noChangeArrowheads="1"/>
              </p:cNvSpPr>
              <p:nvPr/>
            </p:nvSpPr>
            <p:spPr bwMode="auto">
              <a:xfrm>
                <a:off x="863" y="1680"/>
                <a:ext cx="1157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FC0128"/>
                    </a:solidFill>
                    <a:ea typeface="굴림" charset="-127"/>
                    <a:cs typeface="굴림" charset="-127"/>
                  </a:rPr>
                  <a:t>sd P10, ()</a:t>
                </a:r>
              </a:p>
            </p:txBody>
          </p:sp>
        </p:grpSp>
        <p:grpSp>
          <p:nvGrpSpPr>
            <p:cNvPr id="2004097" name="Group 129"/>
            <p:cNvGrpSpPr>
              <a:grpSpLocks/>
            </p:cNvGrpSpPr>
            <p:nvPr/>
          </p:nvGrpSpPr>
          <p:grpSpPr bwMode="auto">
            <a:xfrm>
              <a:off x="1680" y="3936"/>
              <a:ext cx="1200" cy="240"/>
              <a:chOff x="768" y="1920"/>
              <a:chExt cx="1200" cy="240"/>
            </a:xfrm>
          </p:grpSpPr>
          <p:sp>
            <p:nvSpPr>
              <p:cNvPr id="2004098" name="Rectangle 130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099" name="Text Box 131"/>
              <p:cNvSpPr txBox="1">
                <a:spLocks noChangeArrowheads="1"/>
              </p:cNvSpPr>
              <p:nvPr/>
            </p:nvSpPr>
            <p:spPr bwMode="auto">
              <a:xfrm>
                <a:off x="864" y="1920"/>
                <a:ext cx="909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00AE00"/>
                    </a:solidFill>
                    <a:ea typeface="굴림" charset="-127"/>
                    <a:cs typeface="굴림" charset="-127"/>
                  </a:rPr>
                  <a:t>fadd P6, P5,</a:t>
                </a:r>
              </a:p>
            </p:txBody>
          </p:sp>
        </p:grpSp>
        <p:grpSp>
          <p:nvGrpSpPr>
            <p:cNvPr id="2004100" name="Group 132"/>
            <p:cNvGrpSpPr>
              <a:grpSpLocks/>
            </p:cNvGrpSpPr>
            <p:nvPr/>
          </p:nvGrpSpPr>
          <p:grpSpPr bwMode="auto">
            <a:xfrm>
              <a:off x="864" y="3936"/>
              <a:ext cx="816" cy="240"/>
              <a:chOff x="768" y="1680"/>
              <a:chExt cx="1200" cy="240"/>
            </a:xfrm>
          </p:grpSpPr>
          <p:sp>
            <p:nvSpPr>
              <p:cNvPr id="2004101" name="Rectangle 133"/>
              <p:cNvSpPr>
                <a:spLocks noChangeArrowheads="1"/>
              </p:cNvSpPr>
              <p:nvPr/>
            </p:nvSpPr>
            <p:spPr bwMode="auto">
              <a:xfrm>
                <a:off x="768" y="1680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4102" name="Text Box 13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911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rgbClr val="618FFD"/>
                    </a:solidFill>
                    <a:ea typeface="굴림" charset="-127"/>
                    <a:cs typeface="굴림" charset="-127"/>
                  </a:rPr>
                  <a:t>ld P2, ()</a:t>
                </a:r>
              </a:p>
            </p:txBody>
          </p:sp>
        </p:grpSp>
        <p:sp>
          <p:nvSpPr>
            <p:cNvPr id="2004103" name="Text Box 135"/>
            <p:cNvSpPr txBox="1">
              <a:spLocks noChangeArrowheads="1"/>
            </p:cNvSpPr>
            <p:nvPr/>
          </p:nvSpPr>
          <p:spPr bwMode="auto">
            <a:xfrm>
              <a:off x="4516" y="3936"/>
              <a:ext cx="58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>
                  <a:solidFill>
                    <a:srgbClr val="000000"/>
                  </a:solidFill>
                  <a:ea typeface="굴림" charset="-127"/>
                  <a:cs typeface="굴림" charset="-127"/>
                </a:rPr>
                <a:t>RRB=1</a:t>
              </a:r>
            </a:p>
          </p:txBody>
        </p:sp>
      </p:grpSp>
      <p:sp>
        <p:nvSpPr>
          <p:cNvPr id="2004104" name="Line 136"/>
          <p:cNvSpPr>
            <a:spLocks noChangeShapeType="1"/>
          </p:cNvSpPr>
          <p:nvPr/>
        </p:nvSpPr>
        <p:spPr bwMode="auto">
          <a:xfrm>
            <a:off x="2438400" y="3810000"/>
            <a:ext cx="1524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004105" name="Line 137"/>
          <p:cNvSpPr>
            <a:spLocks noChangeShapeType="1"/>
          </p:cNvSpPr>
          <p:nvPr/>
        </p:nvSpPr>
        <p:spPr bwMode="auto">
          <a:xfrm>
            <a:off x="3886200" y="5029200"/>
            <a:ext cx="1219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9" name="Slide Number Placeholder 5"/>
          <p:cNvSpPr txBox="1">
            <a:spLocks/>
          </p:cNvSpPr>
          <p:nvPr/>
        </p:nvSpPr>
        <p:spPr bwMode="auto">
          <a:xfrm>
            <a:off x="8305800" y="6619875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-110" charset="0"/>
                <a:ea typeface="+mn-ea"/>
                <a:cs typeface="+mn-cs"/>
              </a:defRPr>
            </a:lvl9pPr>
          </a:lstStyle>
          <a:p>
            <a:pPr eaLnBrk="1" hangingPunct="1"/>
            <a:fld id="{B5375E0F-C136-094D-ACBA-3C6921735437}" type="slidenum">
              <a:rPr lang="en-US" smtClean="0">
                <a:solidFill>
                  <a:prstClr val="black"/>
                </a:solidFill>
              </a:rPr>
              <a:pPr eaLnBrk="1" hangingPunct="1"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7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104" grpId="0" animBg="1"/>
      <p:bldP spid="20041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Predicated Execution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35B0F3C-5B64-B74C-833B-C17FCC011EE4}" type="slidenum">
              <a:rPr lang="en-US"/>
              <a:pPr/>
              <a:t>27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20142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724391"/>
            <a:ext cx="8305800" cy="1408720"/>
          </a:xfrm>
          <a:noFill/>
          <a:ln/>
        </p:spPr>
        <p:txBody>
          <a:bodyPr anchor="ctr">
            <a:spAutoFit/>
          </a:bodyPr>
          <a:lstStyle/>
          <a:p>
            <a:pPr marL="171450" indent="-171450"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2000" dirty="0">
                <a:ea typeface="굴림" charset="-127"/>
                <a:cs typeface="굴림" charset="-127"/>
              </a:rPr>
              <a:t>: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Mispredicted</a:t>
            </a:r>
            <a:r>
              <a:rPr lang="en-US" altLang="ko-KR" sz="2000" dirty="0">
                <a:ea typeface="굴림" charset="-127"/>
                <a:cs typeface="굴림" charset="-127"/>
              </a:rPr>
              <a:t> branches limit ILP</a:t>
            </a:r>
          </a:p>
          <a:p>
            <a:pPr marL="171450" indent="-171450"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Solution</a:t>
            </a:r>
            <a:r>
              <a:rPr lang="en-US" altLang="ko-KR" sz="2000" dirty="0">
                <a:ea typeface="굴림" charset="-127"/>
                <a:cs typeface="굴림" charset="-127"/>
              </a:rPr>
              <a:t>: Eliminate hard to predict branches with predicated execution</a:t>
            </a:r>
          </a:p>
          <a:p>
            <a:pPr marL="573088" lvl="1"/>
            <a:r>
              <a:rPr lang="en-US" altLang="ko-KR" dirty="0">
                <a:ea typeface="굴림" charset="-127"/>
                <a:cs typeface="굴림" charset="-127"/>
              </a:rPr>
              <a:t>Almost all IA-64 instructions can be executed conditionally under predicate</a:t>
            </a:r>
          </a:p>
          <a:p>
            <a:pPr marL="573088" lvl="1"/>
            <a:r>
              <a:rPr lang="en-US" altLang="ko-KR" dirty="0">
                <a:ea typeface="굴림" charset="-127"/>
                <a:cs typeface="굴림" charset="-127"/>
              </a:rPr>
              <a:t>Instruction becomes NOP if predicate register false</a:t>
            </a:r>
            <a:endParaRPr lang="en-US" altLang="ko-KR" sz="20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62200"/>
            <a:ext cx="2667000" cy="4267200"/>
            <a:chOff x="528" y="1632"/>
            <a:chExt cx="1680" cy="2688"/>
          </a:xfrm>
        </p:grpSpPr>
        <p:sp>
          <p:nvSpPr>
            <p:cNvPr id="2014213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2014214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 b3</a:t>
              </a:r>
            </a:p>
          </p:txBody>
        </p:sp>
        <p:sp>
          <p:nvSpPr>
            <p:cNvPr id="2014215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6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6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8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17" name="Text Box 9"/>
            <p:cNvSpPr txBox="1">
              <a:spLocks noChangeArrowheads="1"/>
            </p:cNvSpPr>
            <p:nvPr/>
          </p:nvSpPr>
          <p:spPr bwMode="auto">
            <a:xfrm>
              <a:off x="528" y="16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b0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8" name="Text Box 10"/>
            <p:cNvSpPr txBox="1">
              <a:spLocks noChangeArrowheads="1"/>
            </p:cNvSpPr>
            <p:nvPr/>
          </p:nvSpPr>
          <p:spPr bwMode="auto">
            <a:xfrm>
              <a:off x="528" y="22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b1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19" name="Text Box 11"/>
            <p:cNvSpPr txBox="1">
              <a:spLocks noChangeArrowheads="1"/>
            </p:cNvSpPr>
            <p:nvPr/>
          </p:nvSpPr>
          <p:spPr bwMode="auto">
            <a:xfrm>
              <a:off x="528" y="2832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b2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0" name="Text Box 12"/>
            <p:cNvSpPr txBox="1">
              <a:spLocks noChangeArrowheads="1"/>
            </p:cNvSpPr>
            <p:nvPr/>
          </p:nvSpPr>
          <p:spPr bwMode="auto">
            <a:xfrm>
              <a:off x="528" y="3456"/>
              <a:ext cx="31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b3</a:t>
              </a:r>
              <a:r>
                <a:rPr lang="en-US" altLang="ko-KR" sz="2000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014221" name="AutoShape 13"/>
            <p:cNvSpPr>
              <a:spLocks/>
            </p:cNvSpPr>
            <p:nvPr/>
          </p:nvSpPr>
          <p:spPr bwMode="auto">
            <a:xfrm>
              <a:off x="1920" y="2064"/>
              <a:ext cx="288" cy="864"/>
            </a:xfrm>
            <a:prstGeom prst="rightBracket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2" name="AutoShape 14"/>
            <p:cNvSpPr>
              <a:spLocks/>
            </p:cNvSpPr>
            <p:nvPr/>
          </p:nvSpPr>
          <p:spPr bwMode="auto">
            <a:xfrm>
              <a:off x="1920" y="2688"/>
              <a:ext cx="192" cy="912"/>
            </a:xfrm>
            <a:prstGeom prst="rightBracket">
              <a:avLst>
                <a:gd name="adj" fmla="val 39583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14223" name="Text Box 15"/>
            <p:cNvSpPr txBox="1">
              <a:spLocks noChangeArrowheads="1"/>
            </p:cNvSpPr>
            <p:nvPr/>
          </p:nvSpPr>
          <p:spPr bwMode="auto">
            <a:xfrm>
              <a:off x="1632" y="1680"/>
              <a:ext cx="2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if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4" name="Text Box 16"/>
            <p:cNvSpPr txBox="1">
              <a:spLocks noChangeArrowheads="1"/>
            </p:cNvSpPr>
            <p:nvPr/>
          </p:nvSpPr>
          <p:spPr bwMode="auto">
            <a:xfrm>
              <a:off x="1477" y="2256"/>
              <a:ext cx="42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else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5" name="Text Box 17"/>
            <p:cNvSpPr txBox="1">
              <a:spLocks noChangeArrowheads="1"/>
            </p:cNvSpPr>
            <p:nvPr/>
          </p:nvSpPr>
          <p:spPr bwMode="auto">
            <a:xfrm>
              <a:off x="1440" y="2928"/>
              <a:ext cx="45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b="1" i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then</a:t>
              </a:r>
              <a:endParaRPr lang="en-US" altLang="ko-KR" sz="2000" b="1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014226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03625" y="2971800"/>
            <a:ext cx="5048250" cy="3159125"/>
            <a:chOff x="2270" y="2016"/>
            <a:chExt cx="3180" cy="1990"/>
          </a:xfrm>
        </p:grpSpPr>
        <p:sp>
          <p:nvSpPr>
            <p:cNvPr id="2014228" name="Text Box 20"/>
            <p:cNvSpPr txBox="1">
              <a:spLocks noChangeArrowheads="1"/>
            </p:cNvSpPr>
            <p:nvPr/>
          </p:nvSpPr>
          <p:spPr bwMode="auto">
            <a:xfrm>
              <a:off x="3504" y="2016"/>
              <a:ext cx="1824" cy="124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p1,p2 &lt;- cmp(a==b)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b="1">
                  <a:solidFill>
                    <a:schemeClr val="tx1"/>
                  </a:solidFill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014229" name="AutoShape 21"/>
            <p:cNvSpPr>
              <a:spLocks noChangeArrowheads="1"/>
            </p:cNvSpPr>
            <p:nvPr/>
          </p:nvSpPr>
          <p:spPr bwMode="auto">
            <a:xfrm>
              <a:off x="2270" y="2342"/>
              <a:ext cx="1170" cy="501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014230" name="Text Box 22"/>
            <p:cNvSpPr txBox="1">
              <a:spLocks noChangeArrowheads="1"/>
            </p:cNvSpPr>
            <p:nvPr/>
          </p:nvSpPr>
          <p:spPr bwMode="auto">
            <a:xfrm>
              <a:off x="3776" y="3263"/>
              <a:ext cx="1393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2014231" name="Text Box 23"/>
            <p:cNvSpPr txBox="1">
              <a:spLocks noChangeArrowheads="1"/>
            </p:cNvSpPr>
            <p:nvPr/>
          </p:nvSpPr>
          <p:spPr bwMode="auto">
            <a:xfrm>
              <a:off x="2736" y="3600"/>
              <a:ext cx="2714" cy="40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 dirty="0" err="1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Mahlke</a:t>
              </a:r>
              <a:r>
                <a:rPr lang="en-US" altLang="ko-KR" sz="1800" i="1" dirty="0">
                  <a:solidFill>
                    <a:schemeClr val="tx1"/>
                  </a:solidFill>
                  <a:latin typeface="Verdana" charset="0"/>
                  <a:ea typeface="굴림" charset="-127"/>
                  <a:cs typeface="굴림" charset="-127"/>
                </a:rPr>
                <a:t> et al, ISCA95: On average &gt;50% branches removed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114800" y="6248400"/>
            <a:ext cx="4522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Calibri"/>
                <a:cs typeface="Calibri"/>
              </a:rPr>
              <a:t>Warning: Complicates bypassing!</a:t>
            </a:r>
          </a:p>
        </p:txBody>
      </p:sp>
    </p:spTree>
    <p:extLst>
      <p:ext uri="{BB962C8B-B14F-4D97-AF65-F5344CB8AC3E}">
        <p14:creationId xmlns:p14="http://schemas.microsoft.com/office/powerpoint/2010/main" val="13182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11" grpId="0" build="p" autoUpdateAnimBg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Speculative Execution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708B2A-98E5-4443-B663-333AC53CBBD0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219200"/>
            <a:ext cx="7900987" cy="376237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Problem:</a:t>
            </a:r>
            <a:r>
              <a:rPr lang="en-US" altLang="ko-KR" sz="2000" dirty="0">
                <a:ea typeface="굴림" charset="-127"/>
                <a:cs typeface="굴림" charset="-127"/>
              </a:rPr>
              <a:t> Branches restrict compiler code motion</a:t>
            </a:r>
          </a:p>
        </p:txBody>
      </p:sp>
      <p:sp>
        <p:nvSpPr>
          <p:cNvPr id="2020356" name="Text Box 4"/>
          <p:cNvSpPr txBox="1">
            <a:spLocks noChangeArrowheads="1"/>
          </p:cNvSpPr>
          <p:nvPr/>
        </p:nvSpPr>
        <p:spPr bwMode="auto">
          <a:xfrm>
            <a:off x="1219200" y="25082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Inst 2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br a==b, b2</a:t>
            </a: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1219200" y="3803650"/>
            <a:ext cx="1731963" cy="838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Load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Use r1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rPr>
              <a:t>Inst 3</a:t>
            </a:r>
          </a:p>
        </p:txBody>
      </p:sp>
      <p:sp>
        <p:nvSpPr>
          <p:cNvPr id="2020358" name="Line 6"/>
          <p:cNvSpPr>
            <a:spLocks noChangeShapeType="1"/>
          </p:cNvSpPr>
          <p:nvPr/>
        </p:nvSpPr>
        <p:spPr bwMode="auto">
          <a:xfrm>
            <a:off x="2057400" y="33464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20359" name="Text Box 7"/>
          <p:cNvSpPr txBox="1">
            <a:spLocks noChangeArrowheads="1"/>
          </p:cNvSpPr>
          <p:nvPr/>
        </p:nvSpPr>
        <p:spPr bwMode="auto">
          <a:xfrm>
            <a:off x="457200" y="4794250"/>
            <a:ext cx="3352800" cy="8255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b="1" i="1">
                <a:ea typeface="굴림" charset="-127"/>
                <a:cs typeface="굴림" charset="-127"/>
              </a:rPr>
              <a:t>Can’t move load above branch because might cause spurious exception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2308226"/>
            <a:ext cx="4191000" cy="2795588"/>
            <a:chOff x="2784" y="1454"/>
            <a:chExt cx="2640" cy="1761"/>
          </a:xfrm>
        </p:grpSpPr>
        <p:sp>
          <p:nvSpPr>
            <p:cNvPr id="2020361" name="Text Box 9"/>
            <p:cNvSpPr txBox="1">
              <a:spLocks noChangeArrowheads="1"/>
            </p:cNvSpPr>
            <p:nvPr/>
          </p:nvSpPr>
          <p:spPr bwMode="auto">
            <a:xfrm>
              <a:off x="2784" y="1533"/>
              <a:ext cx="1091" cy="81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br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a==</a:t>
              </a:r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b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, b2</a:t>
              </a:r>
            </a:p>
          </p:txBody>
        </p:sp>
        <p:sp>
          <p:nvSpPr>
            <p:cNvPr id="2020362" name="Text Box 10"/>
            <p:cNvSpPr txBox="1">
              <a:spLocks noChangeArrowheads="1"/>
            </p:cNvSpPr>
            <p:nvPr/>
          </p:nvSpPr>
          <p:spPr bwMode="auto">
            <a:xfrm>
              <a:off x="2784" y="2637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Chk.s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0363" name="Line 11"/>
            <p:cNvSpPr>
              <a:spLocks noChangeShapeType="1"/>
            </p:cNvSpPr>
            <p:nvPr/>
          </p:nvSpPr>
          <p:spPr bwMode="auto">
            <a:xfrm>
              <a:off x="3312" y="23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4" name="Text Box 12"/>
            <p:cNvSpPr txBox="1">
              <a:spLocks noChangeArrowheads="1"/>
            </p:cNvSpPr>
            <p:nvPr/>
          </p:nvSpPr>
          <p:spPr bwMode="auto">
            <a:xfrm>
              <a:off x="3984" y="1454"/>
              <a:ext cx="1344" cy="8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 dirty="0">
                  <a:ea typeface="굴림" charset="-127"/>
                  <a:cs typeface="굴림" charset="-127"/>
                </a:rPr>
                <a:t>Speculative load never causes exception, but sets “poison” bit on destination register</a:t>
              </a:r>
            </a:p>
          </p:txBody>
        </p:sp>
        <p:sp>
          <p:nvSpPr>
            <p:cNvPr id="2020365" name="Line 13"/>
            <p:cNvSpPr>
              <a:spLocks noChangeShapeType="1"/>
            </p:cNvSpPr>
            <p:nvPr/>
          </p:nvSpPr>
          <p:spPr bwMode="auto">
            <a:xfrm flipH="1">
              <a:off x="3504" y="1677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0366" name="Text Box 14"/>
            <p:cNvSpPr txBox="1">
              <a:spLocks noChangeArrowheads="1"/>
            </p:cNvSpPr>
            <p:nvPr/>
          </p:nvSpPr>
          <p:spPr bwMode="auto">
            <a:xfrm>
              <a:off x="3888" y="2541"/>
              <a:ext cx="1536" cy="67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for exception in original home block jumps to fixup code if exception detected</a:t>
              </a:r>
            </a:p>
          </p:txBody>
        </p:sp>
        <p:sp>
          <p:nvSpPr>
            <p:cNvPr id="2020367" name="Line 15"/>
            <p:cNvSpPr>
              <a:spLocks noChangeShapeType="1"/>
            </p:cNvSpPr>
            <p:nvPr/>
          </p:nvSpPr>
          <p:spPr bwMode="auto">
            <a:xfrm flipH="1" flipV="1">
              <a:off x="3360" y="2781"/>
              <a:ext cx="624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0368" name="Text Box 16"/>
          <p:cNvSpPr txBox="1">
            <a:spLocks noChangeArrowheads="1"/>
          </p:cNvSpPr>
          <p:nvPr/>
        </p:nvSpPr>
        <p:spPr bwMode="auto">
          <a:xfrm>
            <a:off x="990600" y="5867400"/>
            <a:ext cx="74660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chemeClr val="tx1"/>
                </a:solidFill>
                <a:latin typeface="Verdana" charset="0"/>
                <a:ea typeface="굴림" charset="-127"/>
                <a:cs typeface="굴림" charset="-127"/>
              </a:rPr>
              <a:t>Particularly useful for scheduling long latency loads early</a:t>
            </a:r>
          </a:p>
        </p:txBody>
      </p:sp>
      <p:sp>
        <p:nvSpPr>
          <p:cNvPr id="2020369" name="Rectangle 17"/>
          <p:cNvSpPr>
            <a:spLocks noChangeArrowheads="1"/>
          </p:cNvSpPr>
          <p:nvPr/>
        </p:nvSpPr>
        <p:spPr bwMode="auto">
          <a:xfrm>
            <a:off x="757238" y="1715389"/>
            <a:ext cx="8093075" cy="3744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Solution: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Speculative operations that don’t cause exceptions</a:t>
            </a:r>
          </a:p>
        </p:txBody>
      </p:sp>
    </p:spTree>
    <p:extLst>
      <p:ext uri="{BB962C8B-B14F-4D97-AF65-F5344CB8AC3E}">
        <p14:creationId xmlns:p14="http://schemas.microsoft.com/office/powerpoint/2010/main" val="302812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0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0359" grpId="0"/>
      <p:bldP spid="2020368" grpId="0"/>
      <p:bldP spid="202036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IA-64 Data Speculation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7332146-7769-DF40-85F4-5E9FE84C4343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35038" y="1133475"/>
            <a:ext cx="8208962" cy="3762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2000" dirty="0">
                <a:ea typeface="굴림" charset="-127"/>
                <a:cs typeface="굴림" charset="-127"/>
              </a:rPr>
              <a:t>: Possible memory hazards limit code scheduling</a:t>
            </a:r>
          </a:p>
        </p:txBody>
      </p:sp>
      <p:sp>
        <p:nvSpPr>
          <p:cNvPr id="2022404" name="Text Box 4"/>
          <p:cNvSpPr txBox="1">
            <a:spLocks noChangeArrowheads="1"/>
          </p:cNvSpPr>
          <p:nvPr/>
        </p:nvSpPr>
        <p:spPr bwMode="auto">
          <a:xfrm>
            <a:off x="520700" y="5867400"/>
            <a:ext cx="83740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Requires associative hardware in address check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579688"/>
            <a:ext cx="3352800" cy="2730500"/>
            <a:chOff x="192" y="1632"/>
            <a:chExt cx="2112" cy="1720"/>
          </a:xfrm>
        </p:grpSpPr>
        <p:sp>
          <p:nvSpPr>
            <p:cNvPr id="2022406" name="Text Box 6"/>
            <p:cNvSpPr txBox="1">
              <a:spLocks noChangeArrowheads="1"/>
            </p:cNvSpPr>
            <p:nvPr/>
          </p:nvSpPr>
          <p:spPr bwMode="auto">
            <a:xfrm>
              <a:off x="672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07" name="Text Box 7"/>
            <p:cNvSpPr txBox="1">
              <a:spLocks noChangeArrowheads="1"/>
            </p:cNvSpPr>
            <p:nvPr/>
          </p:nvSpPr>
          <p:spPr bwMode="auto">
            <a:xfrm>
              <a:off x="672" y="216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08" name="Text Box 8"/>
            <p:cNvSpPr txBox="1">
              <a:spLocks noChangeArrowheads="1"/>
            </p:cNvSpPr>
            <p:nvPr/>
          </p:nvSpPr>
          <p:spPr bwMode="auto">
            <a:xfrm>
              <a:off x="192" y="2832"/>
              <a:ext cx="2112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Can’t move load above store because store might be to same address</a:t>
              </a:r>
            </a:p>
          </p:txBody>
        </p:sp>
        <p:sp>
          <p:nvSpPr>
            <p:cNvPr id="2022409" name="Line 9"/>
            <p:cNvSpPr>
              <a:spLocks noChangeShapeType="1"/>
            </p:cNvSpPr>
            <p:nvPr/>
          </p:nvSpPr>
          <p:spPr bwMode="auto">
            <a:xfrm>
              <a:off x="432" y="216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286000"/>
            <a:ext cx="4876800" cy="3035300"/>
            <a:chOff x="2496" y="1440"/>
            <a:chExt cx="3072" cy="1912"/>
          </a:xfrm>
        </p:grpSpPr>
        <p:sp>
          <p:nvSpPr>
            <p:cNvPr id="2022411" name="Text Box 11"/>
            <p:cNvSpPr txBox="1">
              <a:spLocks noChangeArrowheads="1"/>
            </p:cNvSpPr>
            <p:nvPr/>
          </p:nvSpPr>
          <p:spPr bwMode="auto">
            <a:xfrm>
              <a:off x="2688" y="1872"/>
              <a:ext cx="1091" cy="62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Load.a</a:t>
              </a: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2022412" name="Text Box 12"/>
            <p:cNvSpPr txBox="1">
              <a:spLocks noChangeArrowheads="1"/>
            </p:cNvSpPr>
            <p:nvPr/>
          </p:nvSpPr>
          <p:spPr bwMode="auto">
            <a:xfrm>
              <a:off x="2688" y="249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b="1" dirty="0" err="1">
                  <a:solidFill>
                    <a:srgbClr val="660066"/>
                  </a:solidFill>
                  <a:ea typeface="굴림" charset="-127"/>
                  <a:cs typeface="굴림" charset="-127"/>
                </a:rPr>
                <a:t>Load.c</a:t>
              </a:r>
              <a:endParaRPr lang="en-US" altLang="ko-KR" b="1" dirty="0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Use r1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b="1" dirty="0">
                  <a:solidFill>
                    <a:srgbClr val="660066"/>
                  </a:solidFill>
                  <a:ea typeface="굴림" charset="-127"/>
                  <a:cs typeface="굴림" charset="-127"/>
                </a:rPr>
                <a:t>Inst 3</a:t>
              </a:r>
            </a:p>
          </p:txBody>
        </p:sp>
        <p:sp>
          <p:nvSpPr>
            <p:cNvPr id="2022413" name="Text Box 13"/>
            <p:cNvSpPr txBox="1">
              <a:spLocks noChangeArrowheads="1"/>
            </p:cNvSpPr>
            <p:nvPr/>
          </p:nvSpPr>
          <p:spPr bwMode="auto">
            <a:xfrm>
              <a:off x="3792" y="1440"/>
              <a:ext cx="1584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Data speculative load adds address to address check table</a:t>
              </a:r>
            </a:p>
          </p:txBody>
        </p:sp>
        <p:sp>
          <p:nvSpPr>
            <p:cNvPr id="2022414" name="Line 14"/>
            <p:cNvSpPr>
              <a:spLocks noChangeShapeType="1"/>
            </p:cNvSpPr>
            <p:nvPr/>
          </p:nvSpPr>
          <p:spPr bwMode="auto">
            <a:xfrm flipH="1">
              <a:off x="3408" y="1920"/>
              <a:ext cx="480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5" name="Text Box 15"/>
            <p:cNvSpPr txBox="1">
              <a:spLocks noChangeArrowheads="1"/>
            </p:cNvSpPr>
            <p:nvPr/>
          </p:nvSpPr>
          <p:spPr bwMode="auto">
            <a:xfrm>
              <a:off x="4080" y="2064"/>
              <a:ext cx="1488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Store invalidates any matching loads in address check table</a:t>
              </a:r>
            </a:p>
          </p:txBody>
        </p:sp>
        <p:sp>
          <p:nvSpPr>
            <p:cNvPr id="2022416" name="Line 16"/>
            <p:cNvSpPr>
              <a:spLocks noChangeShapeType="1"/>
            </p:cNvSpPr>
            <p:nvPr/>
          </p:nvSpPr>
          <p:spPr bwMode="auto">
            <a:xfrm flipH="1">
              <a:off x="3120" y="2352"/>
              <a:ext cx="1008" cy="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7" name="Text Box 17"/>
            <p:cNvSpPr txBox="1">
              <a:spLocks noChangeArrowheads="1"/>
            </p:cNvSpPr>
            <p:nvPr/>
          </p:nvSpPr>
          <p:spPr bwMode="auto">
            <a:xfrm>
              <a:off x="3792" y="2832"/>
              <a:ext cx="1776" cy="5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i="1">
                  <a:ea typeface="굴림" charset="-127"/>
                  <a:cs typeface="굴림" charset="-127"/>
                </a:rPr>
                <a:t>Check if load invalid (or missing), jump to fixup code if so</a:t>
              </a:r>
            </a:p>
          </p:txBody>
        </p:sp>
        <p:sp>
          <p:nvSpPr>
            <p:cNvPr id="2022418" name="Line 18"/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72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22419" name="Line 19"/>
            <p:cNvSpPr>
              <a:spLocks noChangeShapeType="1"/>
            </p:cNvSpPr>
            <p:nvPr/>
          </p:nvSpPr>
          <p:spPr bwMode="auto">
            <a:xfrm>
              <a:off x="2496" y="2496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22420" name="Rectangle 20"/>
          <p:cNvSpPr>
            <a:spLocks noChangeArrowheads="1"/>
          </p:cNvSpPr>
          <p:nvPr/>
        </p:nvSpPr>
        <p:spPr bwMode="auto">
          <a:xfrm>
            <a:off x="639763" y="1509014"/>
            <a:ext cx="4822729" cy="3744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Solution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: Hardware to check pointer hazards</a:t>
            </a:r>
          </a:p>
        </p:txBody>
      </p:sp>
    </p:spTree>
    <p:extLst>
      <p:ext uri="{BB962C8B-B14F-4D97-AF65-F5344CB8AC3E}">
        <p14:creationId xmlns:p14="http://schemas.microsoft.com/office/powerpoint/2010/main" val="371812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2404" grpId="0" autoUpdateAnimBg="0"/>
      <p:bldP spid="202242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46987"/>
            <a:ext cx="7683500" cy="3237426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 dirty="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 dirty="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 dirty="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 dirty="0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69203" name="Group 51"/>
          <p:cNvGrpSpPr>
            <a:grpSpLocks/>
          </p:cNvGrpSpPr>
          <p:nvPr/>
        </p:nvGrpSpPr>
        <p:grpSpPr bwMode="auto">
          <a:xfrm>
            <a:off x="1371600" y="762000"/>
            <a:ext cx="6083301" cy="2430464"/>
            <a:chOff x="720" y="604"/>
            <a:chExt cx="3832" cy="1531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68" y="1612"/>
              <a:ext cx="88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34" y="940"/>
              <a:ext cx="105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379"/>
              <a:ext cx="1212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16" y="604"/>
              <a:ext cx="12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06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Limits of Static Scheduling</a:t>
            </a:r>
            <a:endParaRPr lang="en-US" altLang="ko-KR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988300" cy="5054600"/>
          </a:xfrm>
        </p:spPr>
        <p:txBody>
          <a:bodyPr/>
          <a:lstStyle/>
          <a:p>
            <a:r>
              <a:rPr lang="en-US" altLang="ko-KR"/>
              <a:t>Statically unpredictable </a:t>
            </a:r>
            <a:r>
              <a:rPr lang="en-US" altLang="ko-KR" dirty="0"/>
              <a:t>branches</a:t>
            </a:r>
          </a:p>
          <a:p>
            <a:r>
              <a:rPr lang="en-US" altLang="ko-KR" dirty="0"/>
              <a:t>Variable memory latency (unpredictable cache misses)</a:t>
            </a:r>
          </a:p>
          <a:p>
            <a:r>
              <a:rPr lang="en-US" altLang="ko-KR" dirty="0"/>
              <a:t>Code size explosion</a:t>
            </a:r>
          </a:p>
          <a:p>
            <a:r>
              <a:rPr lang="en-US" altLang="ko-KR" dirty="0"/>
              <a:t>Compiler complexity</a:t>
            </a:r>
          </a:p>
          <a:p>
            <a:r>
              <a:rPr lang="en-US" altLang="ko-KR" dirty="0"/>
              <a:t>Despite several attempts, VLIW has failed in general-purpose computing arena (so far).</a:t>
            </a:r>
          </a:p>
          <a:p>
            <a:pPr lvl="1"/>
            <a:r>
              <a:rPr lang="en-US" altLang="ko-KR" dirty="0"/>
              <a:t>More complex VLIW architectures are close to in-order superscalar in complexity, no real advantage on large complex apps.</a:t>
            </a:r>
          </a:p>
          <a:p>
            <a:r>
              <a:rPr lang="en-US" altLang="ko-KR" dirty="0"/>
              <a:t>Successful in embedded DSP market</a:t>
            </a:r>
          </a:p>
          <a:p>
            <a:pPr lvl="1"/>
            <a:r>
              <a:rPr lang="en-US" altLang="ko-KR" dirty="0"/>
              <a:t>Simpler VLIWs with more constrained environment, friendlier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82CCDC2-C04C-0542-897B-2052C315FF8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71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BEE07-F5DD-F24C-9133-B587FB61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Kills Itanium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6157BC-F210-504A-A08A-AA7335CA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Donald Knuth “ … </a:t>
            </a:r>
            <a:r>
              <a:rPr lang="en-US" i="1" dirty="0"/>
              <a:t>Itanium approach that was supposed to be so terrific—until it turned out that the wished-for compilers were basically impossible to write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i="1" dirty="0"/>
              <a:t>Intel officially announced the end of life and product discontinuance of the Itanium CPU family on January 30th, 2019</a:t>
            </a:r>
            <a:r>
              <a:rPr lang="en-US" dirty="0"/>
              <a:t>”, Wikipedia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B86D4B-D01D-D24F-8255-EA7661F6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8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1971204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56"/>
              <a:ext cx="913" cy="5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52400" y="5257800"/>
            <a:ext cx="32004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[ SGI/MIPS Technologies Inc., 1995 ]</a:t>
            </a:r>
          </a:p>
        </p:txBody>
      </p:sp>
    </p:spTree>
    <p:extLst>
      <p:ext uri="{BB962C8B-B14F-4D97-AF65-F5344CB8AC3E}">
        <p14:creationId xmlns:p14="http://schemas.microsoft.com/office/powerpoint/2010/main" val="228104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3250" name="Group 2"/>
          <p:cNvGrpSpPr>
            <a:grpSpLocks/>
          </p:cNvGrpSpPr>
          <p:nvPr/>
        </p:nvGrpSpPr>
        <p:grpSpPr bwMode="auto">
          <a:xfrm>
            <a:off x="1295400" y="2743200"/>
            <a:ext cx="6553200" cy="3802063"/>
            <a:chOff x="816" y="1728"/>
            <a:chExt cx="4128" cy="239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ko-KR" altLang="en-US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52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00"/>
              <a:ext cx="1632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424" y="2395"/>
              <a:ext cx="213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Sequential source code</a:t>
            </a:r>
          </a:p>
        </p:txBody>
      </p:sp>
      <p:grpSp>
        <p:nvGrpSpPr>
          <p:cNvPr id="1973268" name="Group 20"/>
          <p:cNvGrpSpPr>
            <a:grpSpLocks/>
          </p:cNvGrpSpPr>
          <p:nvPr/>
        </p:nvGrpSpPr>
        <p:grpSpPr bwMode="auto">
          <a:xfrm>
            <a:off x="2057400" y="906463"/>
            <a:ext cx="4800600" cy="2590800"/>
            <a:chOff x="1296" y="571"/>
            <a:chExt cx="3024" cy="163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ko-KR" altLang="en-US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973270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56" y="571"/>
              <a:ext cx="2042" cy="3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Find independent operations</a:t>
              </a:r>
            </a:p>
          </p:txBody>
        </p:sp>
      </p:grpSp>
      <p:grpSp>
        <p:nvGrpSpPr>
          <p:cNvPr id="1973283" name="Group 35"/>
          <p:cNvGrpSpPr>
            <a:grpSpLocks/>
          </p:cNvGrpSpPr>
          <p:nvPr/>
        </p:nvGrpSpPr>
        <p:grpSpPr bwMode="auto">
          <a:xfrm>
            <a:off x="4495800" y="1276350"/>
            <a:ext cx="2438400" cy="2220913"/>
            <a:chOff x="2832" y="804"/>
            <a:chExt cx="1536" cy="1399"/>
          </a:xfrm>
        </p:grpSpPr>
        <p:grpSp>
          <p:nvGrpSpPr>
            <p:cNvPr id="1973284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680"/>
              <a:ext cx="153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Schedule operations</a:t>
              </a:r>
            </a:p>
          </p:txBody>
        </p:sp>
      </p:grpSp>
      <p:grpSp>
        <p:nvGrpSpPr>
          <p:cNvPr id="1973296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1973297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Sequential machine code</a:t>
              </a:r>
            </a:p>
          </p:txBody>
        </p:sp>
      </p:grpSp>
      <p:grpSp>
        <p:nvGrpSpPr>
          <p:cNvPr id="1973305" name="Group 57"/>
          <p:cNvGrpSpPr>
            <a:grpSpLocks/>
          </p:cNvGrpSpPr>
          <p:nvPr/>
        </p:nvGrpSpPr>
        <p:grpSpPr bwMode="auto">
          <a:xfrm>
            <a:off x="4190999" y="4495800"/>
            <a:ext cx="2743200" cy="2049463"/>
            <a:chOff x="2640" y="2832"/>
            <a:chExt cx="1728" cy="1291"/>
          </a:xfrm>
        </p:grpSpPr>
        <p:grpSp>
          <p:nvGrpSpPr>
            <p:cNvPr id="1973306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80" y="3600"/>
              <a:ext cx="1488" cy="5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2400" i="1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63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86200"/>
            <a:ext cx="7683500" cy="2739854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 dirty="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 dirty="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75300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75304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75310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7531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937735" y="2304213"/>
            <a:ext cx="2320292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Integer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Single-Cycle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242748" y="3066213"/>
            <a:ext cx="2553729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Load/Store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Three-Cycle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98392" y="3364663"/>
            <a:ext cx="2873328" cy="6001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Two Floating-Point Units,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ko-KR" sz="2000" i="1" dirty="0">
                <a:solidFill>
                  <a:srgbClr val="660066"/>
                </a:solidFill>
                <a:latin typeface="Calibri"/>
                <a:ea typeface="굴림" charset="-127"/>
                <a:cs typeface="Calibri"/>
              </a:rPr>
              <a:t>Four-Cycle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975329" name="Group 33"/>
          <p:cNvGrpSpPr>
            <a:grpSpLocks/>
          </p:cNvGrpSpPr>
          <p:nvPr/>
        </p:nvGrpSpPr>
        <p:grpSpPr bwMode="auto">
          <a:xfrm>
            <a:off x="838200" y="1098552"/>
            <a:ext cx="7620000" cy="369888"/>
            <a:chOff x="528" y="980"/>
            <a:chExt cx="4800" cy="233"/>
          </a:xfrm>
        </p:grpSpPr>
        <p:grpSp>
          <p:nvGrpSpPr>
            <p:cNvPr id="1975330" name="Group 34"/>
            <p:cNvGrpSpPr>
              <a:grpSpLocks/>
            </p:cNvGrpSpPr>
            <p:nvPr/>
          </p:nvGrpSpPr>
          <p:grpSpPr bwMode="auto">
            <a:xfrm>
              <a:off x="1248" y="980"/>
              <a:ext cx="4080" cy="233"/>
              <a:chOff x="1248" y="980"/>
              <a:chExt cx="4080" cy="233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0"/>
                <a:ext cx="720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0"/>
                <a:ext cx="912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0"/>
                <a:ext cx="768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ko-KR" sz="1800">
                    <a:solidFill>
                      <a:srgbClr val="660066"/>
                    </a:solidFill>
                    <a:latin typeface="Calibri"/>
                    <a:ea typeface="굴림" charset="-127"/>
                    <a:cs typeface="Calibri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0"/>
              <a:ext cx="720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dirty="0" err="1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Int</a:t>
              </a:r>
              <a:r>
                <a:rPr lang="en-US" altLang="ko-KR" sz="1800" dirty="0">
                  <a:solidFill>
                    <a:srgbClr val="660066"/>
                  </a:solidFill>
                  <a:latin typeface="Calibri"/>
                  <a:ea typeface="굴림" charset="-127"/>
                  <a:cs typeface="Calibri"/>
                </a:rPr>
                <a:t>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81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8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VLIW Compiler Responsibilities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/>
              <a:t>Schedule operations to maximize parallel execution</a:t>
            </a:r>
            <a:br>
              <a:rPr lang="en-US" altLang="ko-KR" sz="3200" dirty="0"/>
            </a:br>
            <a:endParaRPr lang="en-US" altLang="ko-KR" sz="3200" dirty="0"/>
          </a:p>
          <a:p>
            <a:r>
              <a:rPr lang="en-US" altLang="ko-KR" sz="3200" dirty="0"/>
              <a:t>Guarantees intra-instruction parallelism</a:t>
            </a:r>
          </a:p>
          <a:p>
            <a:endParaRPr lang="en-US" altLang="ko-KR" sz="3200" dirty="0"/>
          </a:p>
          <a:p>
            <a:r>
              <a:rPr lang="en-US" altLang="ko-KR" sz="3200" dirty="0"/>
              <a:t>Schedule to avoid data hazards (no interlocks)</a:t>
            </a:r>
          </a:p>
          <a:p>
            <a:pPr lvl="1"/>
            <a:r>
              <a:rPr lang="en-US" altLang="ko-KR" sz="2400" dirty="0"/>
              <a:t>Typically separates operations with explicit </a:t>
            </a:r>
            <a:r>
              <a:rPr lang="en-US" altLang="ko-KR" sz="2400" dirty="0" err="1"/>
              <a:t>NOPs</a:t>
            </a:r>
            <a:endParaRPr lang="en-US" altLang="ko-KR" sz="2400" dirty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8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idx="4294967295"/>
          </p:nvPr>
        </p:nvSpPr>
        <p:spPr>
          <a:xfrm>
            <a:off x="3962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1981444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52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60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68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7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84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492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500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981508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ko-KR" altLang="en-US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181390" y="2025650"/>
            <a:ext cx="88758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x1</a:t>
            </a: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x2 </a:t>
            </a: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400">
                <a:solidFill>
                  <a:srgbClr val="FC0128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445708"/>
            <a:ext cx="2840038" cy="2723823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fld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f1, 0(x1)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x1, 8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f0, f1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fsd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f2, 0(x2)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x2, 8</a:t>
            </a:r>
          </a:p>
          <a:p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8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x1, x3, 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4238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0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8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0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7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4270</TotalTime>
  <Pages>12</Pages>
  <Words>2658</Words>
  <Application>Microsoft Macintosh PowerPoint</Application>
  <PresentationFormat>Letter Paper (8.5x11 in)</PresentationFormat>
  <Paragraphs>578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7_ParLab Template</vt:lpstr>
      <vt:lpstr>9_ParLab Template</vt:lpstr>
      <vt:lpstr>7_CS252-template</vt:lpstr>
      <vt:lpstr>10_ParLab Template</vt:lpstr>
      <vt:lpstr>CS 152 Computer Architecture and Engineering CS252 Graduate Computer Architecture   Lecture 13 –VLIW</vt:lpstr>
      <vt:lpstr>Last Time in Lecture 12</vt:lpstr>
      <vt:lpstr>Superscalar Control Logic Scaling</vt:lpstr>
      <vt:lpstr>Out-of-Order Control Complexity: MIPS R10000</vt:lpstr>
      <vt:lpstr>Sequential ISA Bottleneck</vt:lpstr>
      <vt:lpstr>VLIW: Very Long Instruction Word</vt:lpstr>
      <vt:lpstr>Early VLIW Machines</vt:lpstr>
      <vt:lpstr>VLIW Compiler Responsibilities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CS152 Administrivia</vt:lpstr>
      <vt:lpstr>CS252 Administrivia</vt:lpstr>
      <vt:lpstr>What if there are no loops?</vt:lpstr>
      <vt:lpstr>Trace Scheduling [ Fisher,Ellis]</vt:lpstr>
      <vt:lpstr>Problems with “Classic” VLIW</vt:lpstr>
      <vt:lpstr>VLIW Instruction Encoding</vt:lpstr>
      <vt:lpstr>Intel Itanium, EPIC IA-64</vt:lpstr>
      <vt:lpstr>Eight Core Itanium “Poulson” [Intel 2011]</vt:lpstr>
      <vt:lpstr>IA-64 Instruction Format</vt:lpstr>
      <vt:lpstr>IA-64 Registers</vt:lpstr>
      <vt:lpstr>Rotating Register Files</vt:lpstr>
      <vt:lpstr>Rotating Register File</vt:lpstr>
      <vt:lpstr>Rotating Register File (Previous Loop Example)</vt:lpstr>
      <vt:lpstr>IA-64 Predicated Execution</vt:lpstr>
      <vt:lpstr>IA-64 Speculative Execution</vt:lpstr>
      <vt:lpstr>IA-64 Data Speculation</vt:lpstr>
      <vt:lpstr>Limits of Static Scheduling</vt:lpstr>
      <vt:lpstr>Intel Kills Itanium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694</cp:revision>
  <cp:lastPrinted>2019-03-13T19:46:16Z</cp:lastPrinted>
  <dcterms:created xsi:type="dcterms:W3CDTF">2012-01-24T20:37:12Z</dcterms:created>
  <dcterms:modified xsi:type="dcterms:W3CDTF">2020-03-07T21:15:51Z</dcterms:modified>
  <cp:category/>
</cp:coreProperties>
</file>