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</p:sldMasterIdLst>
  <p:notesMasterIdLst>
    <p:notesMasterId r:id="rId52"/>
  </p:notesMasterIdLst>
  <p:handoutMasterIdLst>
    <p:handoutMasterId r:id="rId53"/>
  </p:handoutMasterIdLst>
  <p:sldIdLst>
    <p:sldId id="322" r:id="rId13"/>
    <p:sldId id="678" r:id="rId14"/>
    <p:sldId id="687" r:id="rId15"/>
    <p:sldId id="688" r:id="rId16"/>
    <p:sldId id="689" r:id="rId17"/>
    <p:sldId id="712" r:id="rId18"/>
    <p:sldId id="713" r:id="rId19"/>
    <p:sldId id="714" r:id="rId20"/>
    <p:sldId id="692" r:id="rId21"/>
    <p:sldId id="690" r:id="rId22"/>
    <p:sldId id="691" r:id="rId23"/>
    <p:sldId id="693" r:id="rId24"/>
    <p:sldId id="694" r:id="rId25"/>
    <p:sldId id="695" r:id="rId26"/>
    <p:sldId id="696" r:id="rId27"/>
    <p:sldId id="697" r:id="rId28"/>
    <p:sldId id="698" r:id="rId29"/>
    <p:sldId id="699" r:id="rId30"/>
    <p:sldId id="701" r:id="rId31"/>
    <p:sldId id="702" r:id="rId32"/>
    <p:sldId id="703" r:id="rId33"/>
    <p:sldId id="724" r:id="rId34"/>
    <p:sldId id="726" r:id="rId35"/>
    <p:sldId id="704" r:id="rId36"/>
    <p:sldId id="705" r:id="rId37"/>
    <p:sldId id="706" r:id="rId38"/>
    <p:sldId id="707" r:id="rId39"/>
    <p:sldId id="708" r:id="rId40"/>
    <p:sldId id="709" r:id="rId41"/>
    <p:sldId id="710" r:id="rId42"/>
    <p:sldId id="715" r:id="rId43"/>
    <p:sldId id="717" r:id="rId44"/>
    <p:sldId id="719" r:id="rId45"/>
    <p:sldId id="718" r:id="rId46"/>
    <p:sldId id="720" r:id="rId47"/>
    <p:sldId id="721" r:id="rId48"/>
    <p:sldId id="722" r:id="rId49"/>
    <p:sldId id="723" r:id="rId50"/>
    <p:sldId id="617" r:id="rId5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87891" autoAdjust="0"/>
  </p:normalViewPr>
  <p:slideViewPr>
    <p:cSldViewPr>
      <p:cViewPr varScale="1">
        <p:scale>
          <a:sx n="59" d="100"/>
          <a:sy n="59" d="100"/>
        </p:scale>
        <p:origin x="1443" y="30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-194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12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22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28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6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7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10 </a:t>
            </a:r>
            <a:r>
              <a:rPr lang="mr-IN" dirty="0"/>
              <a:t>–</a:t>
            </a:r>
            <a:r>
              <a:rPr lang="en-US" dirty="0"/>
              <a:t> Complex Pipelines,</a:t>
            </a:r>
            <a:br>
              <a:rPr lang="en-US" dirty="0"/>
            </a:br>
            <a:r>
              <a:rPr lang="en-US" dirty="0"/>
              <a:t>Out-of-Order Issue, Register Renaming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3D42-425E-5A4D-8456-9CF7AE7A9A55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44038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i="1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2400" i="1" baseline="-25000">
                  <a:solidFill>
                    <a:srgbClr val="000000"/>
                  </a:solidFill>
                  <a:latin typeface="Calibri"/>
                  <a:cs typeface="Calibri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86871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Valid orderings: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in-order	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1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2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4	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out-of-order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out-of-order</a:t>
            </a:r>
            <a:endParaRPr lang="en-US" sz="24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44040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1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FDIV.D		f6, 	f6,	f4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2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FLD		f2,	45(x3)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3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FMULT.D		f0,	f2,	f4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4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FDIV.D		f8,	f6,	f2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5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FSUB.D		f10,	f0,	f6</a:t>
              </a:r>
            </a:p>
            <a:p>
              <a:pPr>
                <a:spcBef>
                  <a:spcPct val="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I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6 	</a:t>
              </a:r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FADD.D		f6,	f8,	f2</a:t>
              </a:r>
            </a:p>
          </p:txBody>
        </p:sp>
        <p:grpSp>
          <p:nvGrpSpPr>
            <p:cNvPr id="4404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2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4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5008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1	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2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3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5	 </a:t>
            </a:r>
            <a:r>
              <a:rPr lang="en-US" sz="2400" i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400" i="1" baseline="-2500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493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Out-of-order Completion</a:t>
            </a:r>
            <a:br>
              <a:rPr lang="en-US" sz="2000" dirty="0"/>
            </a:br>
            <a:r>
              <a:rPr lang="en-US" sz="2400" i="1" dirty="0"/>
              <a:t>In-order Issue</a:t>
            </a:r>
            <a:endParaRPr lang="en-US" sz="2000" i="1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99666" y="914400"/>
            <a:ext cx="7001868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	       Latency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FDIV.D		f6, 	f6,	f4 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	45(x3)	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	f0,	f2,	f4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f8,	f6,	f2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f10,	f0,	f6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f6,	f8,	f2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914400" y="4953000"/>
            <a:ext cx="2743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in-order comp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   1   2</a:t>
            </a:r>
          </a:p>
          <a:p>
            <a:pPr>
              <a:spcBef>
                <a:spcPct val="0"/>
              </a:spcBef>
            </a:pPr>
            <a:endParaRPr lang="en-US" sz="2000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out-of-order comp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1   2</a:t>
            </a:r>
            <a:endParaRPr lang="en-US" sz="2000" u="sng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114800" y="4953000"/>
            <a:ext cx="3340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3   4     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6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505200" y="5562600"/>
            <a:ext cx="3050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3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4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5   </a:t>
            </a:r>
            <a:r>
              <a:rPr lang="en-US" sz="2000" u="sng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6   </a:t>
            </a:r>
            <a:r>
              <a:rPr lang="en-US" sz="20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652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is it Safe to Issue an Instruction?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Suppose a data structure keeps track of all the instructions in all the functional units</a:t>
            </a:r>
          </a:p>
          <a:p>
            <a:pPr marL="0" indent="0">
              <a:buNone/>
            </a:pPr>
            <a:r>
              <a:rPr lang="en-US" sz="2800" dirty="0"/>
              <a:t>The following checks need to be made before the Issue stage can dispatch an instruction</a:t>
            </a:r>
          </a:p>
          <a:p>
            <a:r>
              <a:rPr lang="en-US" sz="2800" dirty="0"/>
              <a:t> Is the required function unit available?</a:t>
            </a:r>
          </a:p>
          <a:p>
            <a:r>
              <a:rPr lang="en-US" sz="2800" dirty="0"/>
              <a:t> Is the input data available?   (RAW?)</a:t>
            </a:r>
          </a:p>
          <a:p>
            <a:r>
              <a:rPr lang="en-US" sz="2800" dirty="0"/>
              <a:t> Is it safe to write the destination? (WAR?WAW?)</a:t>
            </a:r>
          </a:p>
          <a:p>
            <a:r>
              <a:rPr lang="en-US" sz="2800" dirty="0"/>
              <a:t> Is there a structural conflict at the WB stage?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2305-ACA0-444B-AF25-BCE6CFB9E343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52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The instruction i at the Issue stage consults this table</a:t>
            </a:r>
          </a:p>
          <a:p>
            <a:pPr>
              <a:spcBef>
                <a:spcPct val="0"/>
              </a:spcBef>
            </a:pPr>
            <a:endParaRPr lang="en-US" sz="800" i="1">
              <a:solidFill>
                <a:srgbClr val="000000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>
              <a:spcBef>
                <a:spcPct val="0"/>
              </a:spcBef>
            </a:pPr>
            <a:endParaRPr lang="en-US" sz="800" i="1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An entry is added to the table if no hazard is detected;</a:t>
            </a: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8616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68617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53904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lvl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Can the dispatched instruction cause a</a:t>
            </a: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WAR hazard ?</a:t>
            </a:r>
            <a:endParaRPr lang="en-US" sz="2400">
              <a:solidFill>
                <a:srgbClr val="FC0128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439689" y="3549590"/>
            <a:ext cx="30902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Calibri"/>
                <a:cs typeface="Calibri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438400" y="4400490"/>
            <a:ext cx="32722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 dirty="0">
                <a:solidFill>
                  <a:srgbClr val="FF0000"/>
                </a:solidFill>
                <a:latin typeface="Calibri"/>
                <a:cs typeface="Calibri"/>
              </a:rPr>
              <a:t>YES: Out-of-order completion</a:t>
            </a:r>
          </a:p>
        </p:txBody>
      </p:sp>
    </p:spTree>
    <p:extLst>
      <p:ext uri="{BB962C8B-B14F-4D97-AF65-F5344CB8AC3E}">
        <p14:creationId xmlns:p14="http://schemas.microsoft.com/office/powerpoint/2010/main" val="3125312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the Data Structure ...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WAR hazard </a:t>
            </a:r>
          </a:p>
          <a:p>
            <a:pPr marL="457200" lvl="1" indent="0">
              <a:buNone/>
            </a:pP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no need to keep src1 and src2</a:t>
            </a:r>
          </a:p>
          <a:p>
            <a:r>
              <a:rPr lang="en-US" sz="2800" dirty="0"/>
              <a:t>The Issue stage does not dispatch an instruction in case of a WAW hazard</a:t>
            </a:r>
          </a:p>
          <a:p>
            <a:pPr marL="457200" lvl="1" indent="0">
              <a:buNone/>
            </a:pP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a register name can occur at most once in the </a:t>
            </a:r>
            <a:r>
              <a:rPr lang="en-US" sz="2000" dirty="0" err="1"/>
              <a:t>dest</a:t>
            </a:r>
            <a:r>
              <a:rPr lang="en-US" sz="2000" dirty="0"/>
              <a:t> column</a:t>
            </a:r>
          </a:p>
          <a:p>
            <a:r>
              <a:rPr lang="en-US" sz="2800" dirty="0"/>
              <a:t>WP[</a:t>
            </a:r>
            <a:r>
              <a:rPr lang="en-US" sz="2800" dirty="0" err="1"/>
              <a:t>reg</a:t>
            </a:r>
            <a:r>
              <a:rPr lang="en-US" sz="2800" dirty="0"/>
              <a:t>#] : a bit-vector to record the registers for which writes are pending</a:t>
            </a:r>
          </a:p>
          <a:p>
            <a:pPr lvl="1"/>
            <a:r>
              <a:rPr lang="en-US" sz="2000" dirty="0"/>
              <a:t>These bits are set by the Issue stage and cleared by the WB stage</a:t>
            </a:r>
          </a:p>
          <a:p>
            <a:pPr marL="457200" lvl="1" indent="0">
              <a:buNone/>
            </a:pPr>
            <a:r>
              <a:rPr lang="en-US" sz="2000" dirty="0">
                <a:sym typeface="Wingdings" pitchFamily="2" charset="2"/>
              </a:rPr>
              <a:t></a:t>
            </a:r>
            <a:r>
              <a:rPr lang="en-US" sz="2000" dirty="0"/>
              <a:t> Each pipeline stage in the FU's must carry the register destination field and a flag to indicate if it is valid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539-C0CE-8C49-95BC-25CB5D6B0140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24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Scoreboard for In-order Issues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762000"/>
            <a:ext cx="8245475" cy="55681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Busy[FU#] :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 bit-vector to indicate FU’s availability.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(FU =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Add,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Mult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Div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hardwired to FU's.</a:t>
            </a:r>
          </a:p>
          <a:p>
            <a:pPr lvl="4">
              <a:spcBef>
                <a:spcPct val="0"/>
              </a:spcBef>
            </a:pP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WP[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reg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#] :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a bit-vector to record the registers for which writes are pending. 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These bits are set by Issue stage and cleared by WB stage</a:t>
            </a:r>
          </a:p>
          <a:p>
            <a:pPr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Issue checks the instruction (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opcode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dest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src1 src2)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against the scoreboard (Busy &amp; WP) to dispatch</a:t>
            </a:r>
          </a:p>
          <a:p>
            <a:pPr>
              <a:spcBef>
                <a:spcPct val="0"/>
              </a:spcBef>
            </a:pPr>
            <a:endParaRPr lang="en-US" sz="14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FU available? 	</a:t>
            </a: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RAW?		</a:t>
            </a: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WAR?</a:t>
            </a:r>
            <a:endParaRPr lang="en-US" sz="24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WAW?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3657600" y="4724400"/>
            <a:ext cx="287958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Busy[FU#]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WP[src1] or WP[src2]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cannot arise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WP[</a:t>
            </a:r>
            <a:r>
              <a:rPr lang="en-US" sz="2400" dirty="0" err="1">
                <a:solidFill>
                  <a:srgbClr val="FF0000"/>
                </a:solidFill>
                <a:latin typeface="Calibri"/>
                <a:cs typeface="Calibri"/>
              </a:rPr>
              <a:t>dest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55966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92975" cy="7366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 dirty="0"/>
              <a:t>Scoreboard Dynamics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5022332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i="1" dirty="0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 dirty="0">
                <a:solidFill>
                  <a:srgbClr val="FF0000"/>
                </a:solidFill>
                <a:latin typeface="Verdana" charset="0"/>
              </a:rPr>
              <a:t>FDIV.D		f6, 	f6,	f4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	 FLD		f2,	45(x3) 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dirty="0">
                <a:solidFill>
                  <a:srgbClr val="006600"/>
                </a:solidFill>
                <a:latin typeface="Verdana" charset="0"/>
              </a:rPr>
              <a:t>	 FMULT.D	f0,	f2,	f4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dirty="0">
                <a:solidFill>
                  <a:srgbClr val="16E8E3"/>
                </a:solidFill>
                <a:latin typeface="Verdana" charset="0"/>
              </a:rPr>
              <a:t>	 FDIV.D		f8,	f6,	f2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dirty="0">
                <a:solidFill>
                  <a:srgbClr val="660033"/>
                </a:solidFill>
                <a:latin typeface="Verdana" charset="0"/>
              </a:rPr>
              <a:t>	 FSUB.D		f10,	f0,	f6</a:t>
            </a:r>
          </a:p>
          <a:p>
            <a:pPr>
              <a:spcBef>
                <a:spcPct val="0"/>
              </a:spcBef>
            </a:pPr>
            <a:r>
              <a:rPr lang="en-US" i="1" dirty="0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 dirty="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dirty="0">
                <a:solidFill>
                  <a:srgbClr val="3118E6"/>
                </a:solidFill>
                <a:latin typeface="Verdana" charset="0"/>
              </a:rPr>
              <a:t>	 FADD.D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Functional Unit Status	  	   Registers Reserved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Int(1) Add(1)  Mult(3)   Div(4)    WB	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for Writes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6808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76819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00AE00"/>
                </a:solidFill>
                <a:latin typeface="Verdana" charset="0"/>
              </a:rPr>
              <a:t>f0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00AE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00AE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AE00"/>
                </a:solidFill>
                <a:latin typeface="Verdana" charset="0"/>
              </a:rPr>
              <a:t>3</a:t>
            </a:r>
            <a:endParaRPr lang="en-US" sz="1800">
              <a:solidFill>
                <a:srgbClr val="00AE00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09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 	34(x2)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f4,	45(x3)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	f6,	f4,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f8,	f2,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f4,	f2,	f8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f10,	f6,	f4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In-order:	  1 (2,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 .  .  .  .  .  .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3 4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277131" y="5029203"/>
            <a:ext cx="5410031" cy="1058863"/>
            <a:chOff x="2066" y="3424"/>
            <a:chExt cx="3168" cy="667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155" y="3568"/>
              <a:ext cx="3079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In-order issue restriction prevents instruction 4 from being dispatched</a:t>
              </a:r>
              <a:endParaRPr lang="en-US" sz="2400" i="1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66" y="342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777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Out-of-Order Issue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52800"/>
            <a:ext cx="8153400" cy="3200400"/>
          </a:xfrm>
        </p:spPr>
        <p:txBody>
          <a:bodyPr/>
          <a:lstStyle/>
          <a:p>
            <a:r>
              <a:rPr lang="en-US" dirty="0"/>
              <a:t>Issue stage buffer holds multiple instructions waiting to issue.</a:t>
            </a:r>
          </a:p>
          <a:p>
            <a:r>
              <a:rPr lang="en-US" dirty="0"/>
              <a:t>Decode adds next instruction to buffer if there is space and the instruction does not cause a WAR or WAW hazard.</a:t>
            </a:r>
          </a:p>
          <a:p>
            <a:pPr lvl="1"/>
            <a:r>
              <a:rPr lang="en-US" dirty="0"/>
              <a:t>Note: WAR possible again because issue is out-of-order (WAR not possible with in-order issue and latching of input operands at functional unit)</a:t>
            </a:r>
          </a:p>
          <a:p>
            <a:r>
              <a:rPr lang="en-US" dirty="0"/>
              <a:t>Any instruction in buffer whose RAW hazards are satisfied can be issued (for now, at most one dispatch per cycle). On a write back (WB), new instructions may get enabled.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16D6-A6BB-774D-BA4D-25CD9144066A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80904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92" y="1109"/>
                <a:ext cx="15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80909" name="Group 12"/>
            <p:cNvGrpSpPr>
              <a:grpSpLocks/>
            </p:cNvGrpSpPr>
            <p:nvPr/>
          </p:nvGrpSpPr>
          <p:grpSpPr bwMode="auto">
            <a:xfrm>
              <a:off x="3568" y="1232"/>
              <a:ext cx="261" cy="248"/>
              <a:chOff x="3564" y="1058"/>
              <a:chExt cx="261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72" y="1109"/>
                <a:ext cx="25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 sz="2000">
                    <a:solidFill>
                      <a:srgbClr val="000000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36" y="1043"/>
              <a:ext cx="28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61" y="1043"/>
              <a:ext cx="35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30" y="1415"/>
              <a:ext cx="33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30" y="1727"/>
              <a:ext cx="33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01" y="1283"/>
              <a:ext cx="37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26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9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Modern page-based virtual memory systems provide:</a:t>
            </a:r>
          </a:p>
          <a:p>
            <a:pPr lvl="1"/>
            <a:r>
              <a:rPr lang="en-US"/>
              <a:t>Translation, Protection, Virtual memory.</a:t>
            </a:r>
          </a:p>
          <a:p>
            <a:r>
              <a:rPr lang="en-US"/>
              <a:t>Translation and protection information stored in page tables, held in main memory</a:t>
            </a:r>
          </a:p>
          <a:p>
            <a:r>
              <a:rPr lang="en-US"/>
              <a:t>Translation and protection information cached in “translation-lookaside buffer” (TLB) to provide single-cycle translation+protection check in common case</a:t>
            </a:r>
          </a:p>
          <a:p>
            <a:r>
              <a:rPr lang="en-US"/>
              <a:t>Virtual memory interacts with cache design</a:t>
            </a:r>
          </a:p>
          <a:p>
            <a:pPr lvl="1"/>
            <a:r>
              <a:rPr lang="en-US"/>
              <a:t>Physical cache tags require address translation before tag lookup, or use untranslated offset bits to index cache.</a:t>
            </a:r>
          </a:p>
          <a:p>
            <a:pPr lvl="1"/>
            <a:r>
              <a:rPr lang="en-US"/>
              <a:t>Virtual tags do not require translation before cache hit/miss determination, but need to be flushed or extended with ASID to cope with context swaps.  Also, must deal with virtual address aliases (usually by disallowing copies in cache).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38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848600" cy="736600"/>
          </a:xfrm>
        </p:spPr>
        <p:txBody>
          <a:bodyPr/>
          <a:lstStyle/>
          <a:p>
            <a:r>
              <a:rPr lang="en-US" dirty="0"/>
              <a:t>Issue Limitations: In-Order and Out-of-Order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/>
              <a:pPr/>
              <a:t>20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 	34(x2)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f4,	45(x3)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f6,	f4,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f8,	f2,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f4,	f2,	f8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f10,	f6,	f4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In-order:	  1 (2,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) .  .  .  .  .  .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3 4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>
                <a:solidFill>
                  <a:srgbClr val="000000"/>
                </a:solidFill>
                <a:latin typeface="Verdana" charset="0"/>
              </a:rPr>
              <a:t>6</a:t>
            </a:r>
            <a:endParaRPr lang="en-US" sz="180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Out-of-order: 	  1 (2,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) 4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.  .  .  . 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3  .  . 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5 .  .  .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 6 </a:t>
            </a:r>
            <a:r>
              <a:rPr lang="en-US" sz="1800" u="sng" dirty="0">
                <a:solidFill>
                  <a:srgbClr val="000000"/>
                </a:solidFill>
                <a:latin typeface="Verdana" charset="0"/>
              </a:rPr>
              <a:t>6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52264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Out-of-order execution did not allow any significant improvement!</a:t>
            </a:r>
          </a:p>
        </p:txBody>
      </p:sp>
    </p:spTree>
    <p:extLst>
      <p:ext uri="{BB962C8B-B14F-4D97-AF65-F5344CB8AC3E}">
        <p14:creationId xmlns:p14="http://schemas.microsoft.com/office/powerpoint/2010/main" val="3432362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utoUpdateAnimBg="0"/>
      <p:bldP spid="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36600"/>
          </a:xfrm>
          <a:noFill/>
        </p:spPr>
        <p:txBody>
          <a:bodyPr lIns="90488" tIns="44450" rIns="90488" bIns="44450"/>
          <a:lstStyle/>
          <a:p>
            <a:r>
              <a:rPr lang="en-US" dirty="0"/>
              <a:t>How many instructions can be in the pipeline?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6697347" cy="26750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Which features of an ISA limit the number of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instructions in the pipeline?</a:t>
            </a: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80010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Out-of-order dispatch by itself does not provide any significant performance improvement!</a:t>
            </a:r>
            <a:endParaRPr lang="en-US" sz="2800" i="1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60495" y="2363788"/>
            <a:ext cx="323774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i="1">
                <a:solidFill>
                  <a:srgbClr val="FF0000"/>
                </a:solidFill>
                <a:latin typeface="Calibri"/>
                <a:cs typeface="Calibri"/>
              </a:rPr>
              <a:t>Number of Registers</a:t>
            </a:r>
          </a:p>
        </p:txBody>
      </p:sp>
    </p:spTree>
    <p:extLst>
      <p:ext uri="{BB962C8B-B14F-4D97-AF65-F5344CB8AC3E}">
        <p14:creationId xmlns:p14="http://schemas.microsoft.com/office/powerpoint/2010/main" val="423379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in class Monday March 2</a:t>
            </a:r>
          </a:p>
          <a:p>
            <a:pPr lvl="1"/>
            <a:r>
              <a:rPr lang="en-US" dirty="0"/>
              <a:t>Covers lectures 1 </a:t>
            </a:r>
            <a:r>
              <a:rPr lang="mr-IN" dirty="0"/>
              <a:t>–</a:t>
            </a:r>
            <a:r>
              <a:rPr lang="en-US" dirty="0"/>
              <a:t> 9, plus assigned problem sets, labs, book readings</a:t>
            </a:r>
          </a:p>
          <a:p>
            <a:pPr lvl="1"/>
            <a:r>
              <a:rPr lang="en-US" dirty="0"/>
              <a:t>Excludes this lecture</a:t>
            </a:r>
          </a:p>
          <a:p>
            <a:r>
              <a:rPr lang="en-US" dirty="0"/>
              <a:t>Lab 2 due Monday March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32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0250" y="869950"/>
            <a:ext cx="7683500" cy="5054600"/>
          </a:xfrm>
        </p:spPr>
        <p:txBody>
          <a:bodyPr/>
          <a:lstStyle/>
          <a:p>
            <a:r>
              <a:rPr lang="en-US" dirty="0"/>
              <a:t>No discussion on Monday March 2 – midterm!</a:t>
            </a:r>
          </a:p>
          <a:p>
            <a:r>
              <a:rPr lang="en-US" dirty="0"/>
              <a:t>Give a &lt;5-minute presentation in class in discussion section time on March 9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88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7830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Floating Point pipelines often cannot be kept filled with small number of registers.</a:t>
            </a:r>
          </a:p>
          <a:p>
            <a:pPr>
              <a:spcBef>
                <a:spcPct val="0"/>
              </a:spcBef>
            </a:pPr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IBM 360 had only 4 floating-point registers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Can a microarchitecture use more registers than </a:t>
            </a:r>
          </a:p>
          <a:p>
            <a:pPr>
              <a:spcBef>
                <a:spcPct val="0"/>
              </a:spcBef>
            </a:pPr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specified by the ISA without loss of ISA compatibility ?</a:t>
            </a:r>
          </a:p>
          <a:p>
            <a:pPr>
              <a:spcBef>
                <a:spcPct val="0"/>
              </a:spcBef>
            </a:pPr>
            <a:endParaRPr lang="en-US" sz="2800" i="1">
              <a:solidFill>
                <a:srgbClr val="000000"/>
              </a:solidFill>
              <a:latin typeface="Calibri"/>
              <a:cs typeface="Calibri"/>
            </a:endParaRPr>
          </a:p>
          <a:p>
            <a:pPr lvl="2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Robert Tomasulo of IBM suggested an ingenious solution in 1967 using on-the-fly </a:t>
            </a: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register renaming</a:t>
            </a:r>
          </a:p>
        </p:txBody>
      </p:sp>
    </p:spTree>
    <p:extLst>
      <p:ext uri="{BB962C8B-B14F-4D97-AF65-F5344CB8AC3E}">
        <p14:creationId xmlns:p14="http://schemas.microsoft.com/office/powerpoint/2010/main" val="20038586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924800" cy="736600"/>
          </a:xfrm>
        </p:spPr>
        <p:txBody>
          <a:bodyPr/>
          <a:lstStyle/>
          <a:p>
            <a:r>
              <a:rPr lang="en-US" dirty="0"/>
              <a:t>Issue Limitations: In-Order and Out-of-Order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14D5-1BD8-5A49-9CAE-0B38D9909219}" type="slidenum">
              <a:rPr lang="en-US"/>
              <a:pPr/>
              <a:t>25</a:t>
            </a:fld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81000" y="838200"/>
            <a:ext cx="6189784" cy="34188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					        latency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f2, 	34(x2)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FLD		f4,	45(x3)	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long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FMULT.D		f6,	f4,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FSUB.D		f8,	f2,	f2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FDIV.D		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,	f2,	f8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FADD.D		f10,	f6,	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f4’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63938"/>
            <a:chOff x="4416" y="816"/>
            <a:chExt cx="1128" cy="2245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57"/>
              <a:chOff x="4416" y="2216"/>
              <a:chExt cx="320" cy="357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9"/>
              <a:chOff x="4888" y="2712"/>
              <a:chExt cx="320" cy="349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i="1">
                    <a:solidFill>
                      <a:srgbClr val="000000"/>
                    </a:solidFill>
                    <a:latin typeface="Calibri"/>
                    <a:cs typeface="Calibri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2057400" y="5257800"/>
            <a:ext cx="67957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Any </a:t>
            </a: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antidependence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can be eliminated by renaming.</a:t>
            </a:r>
          </a:p>
          <a:p>
            <a:pPr lvl="2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(renaming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  <a:sym typeface="Wingdings" pitchFamily="2" charset="2"/>
              </a:rPr>
              <a:t> </a:t>
            </a: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additional storage)  </a:t>
            </a:r>
          </a:p>
          <a:p>
            <a:pPr lvl="2"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 Can it be done in hardware?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6705600" y="5943600"/>
            <a:ext cx="8632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yes!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56512" y="248285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33400" y="4343400"/>
            <a:ext cx="695142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In-order:	  1 (2,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.  .  .  .  .  .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3 4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5 .  .  .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6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Out-of-order: 	  1 (2,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4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5  .  .  . 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(3,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6 </a:t>
            </a:r>
            <a:r>
              <a:rPr lang="en-US" sz="2400" u="sng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151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issue-stage instruction reorder 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been satisfied can be dispatched</a:t>
            </a:r>
          </a:p>
          <a:p>
            <a:pPr marL="342900" indent="-342900">
              <a:buFontTx/>
              <a:buNone/>
            </a:pPr>
            <a:r>
              <a:rPr lang="en-US" dirty="0"/>
              <a:t>		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90" y="1109"/>
                <a:ext cx="151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55" cy="248"/>
              <a:chOff x="3564" y="1058"/>
              <a:chExt cx="255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75" y="1109"/>
                <a:ext cx="244" cy="1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algn="ctr" defTabSz="228600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40" y="1043"/>
              <a:ext cx="271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68" y="1043"/>
              <a:ext cx="337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36" y="1415"/>
              <a:ext cx="316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36" y="1727"/>
              <a:ext cx="319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8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algn="ctr" defTabSz="22860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527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Renaming Structures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1835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Renaming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table &amp;</a:t>
            </a:r>
          </a:p>
          <a:p>
            <a:pPr>
              <a:spcBef>
                <a:spcPct val="0"/>
              </a:spcBef>
            </a:pPr>
            <a:r>
              <a:rPr lang="en-US" sz="2400" i="1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400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4544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Reorder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2908300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2927350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2927350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146425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2037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3594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515100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057525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1981200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251200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454400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610100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778500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606800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700713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046913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2512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5941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4323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7752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5880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59309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705600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048500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43575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094038" y="4025900"/>
            <a:ext cx="6848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Load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354513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497513" y="4156075"/>
            <a:ext cx="4651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526213" y="4029075"/>
            <a:ext cx="738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Store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702425" y="4648200"/>
            <a:ext cx="159418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2852738" y="1946275"/>
            <a:ext cx="466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Ins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# 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718425" y="1928813"/>
            <a:ext cx="410941" cy="14798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000" i="1" baseline="-25000" dirty="0" err="1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endParaRPr lang="en-US" sz="2000" i="1" baseline="-25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2909888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2919413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2919413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2908300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2919413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557588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014788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438900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540375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726238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573588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224463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257800"/>
            <a:ext cx="830580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Instruction template (i.e., tag t) is allocated by the Decode stage, which also associates tag with register in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When an instruction completes, its tag is 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deallocated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381000" y="3276600"/>
            <a:ext cx="2070098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Replacing the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tag by its value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is an expensive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operation</a:t>
            </a:r>
          </a:p>
        </p:txBody>
      </p:sp>
    </p:spTree>
    <p:extLst>
      <p:ext uri="{BB962C8B-B14F-4D97-AF65-F5344CB8AC3E}">
        <p14:creationId xmlns:p14="http://schemas.microsoft.com/office/powerpoint/2010/main" val="2511904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Reorder Buffer Management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7723269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Instruction slot is candidate for execution when: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holds a valid instruction (“use” bit is set)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It has not already started execution (“exec” bit is clear)</a:t>
            </a:r>
          </a:p>
          <a:p>
            <a:pPr marL="685800" lvl="1" indent="-2286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Both operands are available (p1 and p2 are set)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938" y="685800"/>
            <a:ext cx="7159811" cy="3441557"/>
            <a:chOff x="857251" y="838200"/>
            <a:chExt cx="7159811" cy="3441557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87537" cy="31367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 dirty="0" err="1">
                  <a:solidFill>
                    <a:srgbClr val="000000"/>
                  </a:solidFill>
                  <a:latin typeface="Calibri"/>
                  <a:cs typeface="Calibri"/>
                </a:rPr>
                <a:t>t</a:t>
              </a:r>
              <a:r>
                <a:rPr lang="en-US" sz="1800" i="1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latinLnBrk="1">
                <a:spcBef>
                  <a:spcPct val="0"/>
                </a:spcBef>
              </a:pPr>
              <a:endParaRPr lang="en-US" sz="1800" i="1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857251" y="838200"/>
              <a:ext cx="6735763" cy="3106738"/>
              <a:chOff x="516" y="992"/>
              <a:chExt cx="4243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9" y="1136"/>
                <a:ext cx="940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ptr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 err="1">
                    <a:solidFill>
                      <a:srgbClr val="000000"/>
                    </a:solidFill>
                    <a:latin typeface="Calibri"/>
                    <a:cs typeface="Calibri"/>
                  </a:rPr>
                  <a:t>deallocate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6" y="2152"/>
                <a:ext cx="999" cy="7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	ptr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libri"/>
                    <a:cs typeface="Calibri"/>
                  </a:rPr>
                  <a:t>1</a:t>
                </a:r>
                <a:endParaRPr lang="en-US" sz="2400" dirty="0">
                  <a:solidFill>
                    <a:srgbClr val="000000"/>
                  </a:solidFill>
                  <a:latin typeface="Calibri"/>
                  <a:cs typeface="Calibri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cs typeface="Calibri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5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Ins#     use   exec      op     p1     src1      p2  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Destination registers are renamed to the instruction’s slot tag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095166" cy="133318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ROB managed circularly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“exec” bit is set when instruction begins execution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When an instruction completes its “use” bit is marked free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ptr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is incremented only if the “use” bit is marked free</a:t>
            </a:r>
          </a:p>
        </p:txBody>
      </p:sp>
    </p:spTree>
    <p:extLst>
      <p:ext uri="{BB962C8B-B14F-4D97-AF65-F5344CB8AC3E}">
        <p14:creationId xmlns:p14="http://schemas.microsoft.com/office/powerpoint/2010/main" val="142891809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When are tags in sources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  replaced by data?</a:t>
            </a:r>
          </a:p>
          <a:p>
            <a:pPr>
              <a:spcBef>
                <a:spcPct val="0"/>
              </a:spcBef>
            </a:pPr>
            <a:endParaRPr lang="en-US" sz="2000" i="1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000000"/>
                </a:solidFill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097164" cy="19364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FLD		f2, 	34(x2)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FLD		f4,	45(x3)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FMULT.D	f6,	f4,	f2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FSUB.D	f8,	f2,	f2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FDIV.D		f4,	f2,	f8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 FADD.D	f10,	f6,	f4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  <a:latin typeface="Verdana" charset="0"/>
                </a:rPr>
                <a:t>1</a:t>
              </a:r>
              <a:endParaRPr lang="en-US" i="1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  <a:latin typeface="Verdana" charset="0"/>
                </a:rPr>
                <a:t>2</a:t>
              </a:r>
              <a:endParaRPr lang="en-US" i="1">
                <a:solidFill>
                  <a:srgbClr val="000000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3</a:t>
              </a: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4</a:t>
              </a:r>
            </a:p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000000"/>
                  </a:solidFill>
                </a:rPr>
                <a:t>t</a:t>
              </a:r>
              <a:r>
                <a:rPr lang="en-US" sz="1800" i="1" baseline="-25000">
                  <a:solidFill>
                    <a:srgbClr val="000000"/>
                  </a:solidFill>
                </a:rPr>
                <a:t>5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919191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rgbClr val="919191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     p    data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f1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f2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f3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f4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f5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f6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f7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f8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  <p:extLst>
      <p:ext uri="{BB962C8B-B14F-4D97-AF65-F5344CB8AC3E}">
        <p14:creationId xmlns:p14="http://schemas.microsoft.com/office/powerpoint/2010/main" val="2867558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Consider executing a sequence of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←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1749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w="lg" len="lg"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Data-dependence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←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Read-after-Write  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←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Anti-dependence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	Write-after-Read 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4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5	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Output-dependence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	Write-after-Write </a:t>
              </a:r>
            </a:p>
            <a:p>
              <a:pPr lvl="3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6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7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6895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load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buffers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(from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 eaLnBrk="1" hangingPunct="1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Floating-Point</a:t>
            </a:r>
          </a:p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Regfile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000000"/>
                  </a:solidFill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000000"/>
                  </a:solidFill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381000" y="2667000"/>
            <a:ext cx="15986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Distribute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instruction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templates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by 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functional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tag/data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88707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 ACS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supercomputer project (Y) started at IBM in response to CDC6600</a:t>
            </a:r>
          </a:p>
          <a:p>
            <a:r>
              <a:rPr lang="en-US" dirty="0"/>
              <a:t>Multiple Dynamic instruction Scheduling (DIS) invented by Lynn Conway for ACS</a:t>
            </a:r>
          </a:p>
          <a:p>
            <a:pPr lvl="1"/>
            <a:r>
              <a:rPr lang="en-US" dirty="0"/>
              <a:t>Used unary encoding of register </a:t>
            </a:r>
            <a:r>
              <a:rPr lang="en-US" dirty="0" err="1"/>
              <a:t>specifiers</a:t>
            </a:r>
            <a:r>
              <a:rPr lang="en-US" dirty="0"/>
              <a:t> and wired-OR logic to detect any hazards (similar design used in Alpha 21264 in 1995!)</a:t>
            </a:r>
          </a:p>
          <a:p>
            <a:r>
              <a:rPr lang="en-US" dirty="0"/>
              <a:t>Seven-issue, out-of-order processor</a:t>
            </a:r>
          </a:p>
          <a:p>
            <a:pPr lvl="1"/>
            <a:r>
              <a:rPr lang="en-US" dirty="0"/>
              <a:t>Two decoupled streams, each with DIS</a:t>
            </a:r>
          </a:p>
          <a:p>
            <a:r>
              <a:rPr lang="en-US" dirty="0"/>
              <a:t>Cancelled in favor of IBM360-compatible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40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Out-of-Order Fades into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Out-of-order processing implemented commercially in 1960s, but disappeared again until 1990s as two major problems had to be solved:</a:t>
            </a:r>
          </a:p>
          <a:p>
            <a:r>
              <a:rPr lang="en-US" sz="2800" dirty="0"/>
              <a:t>Precise traps</a:t>
            </a:r>
          </a:p>
          <a:p>
            <a:pPr lvl="1"/>
            <a:r>
              <a:rPr lang="en-US" sz="2000" dirty="0"/>
              <a:t>Imprecise </a:t>
            </a:r>
            <a:r>
              <a:rPr lang="en-US" sz="2000" i="1" dirty="0"/>
              <a:t>traps</a:t>
            </a:r>
            <a:r>
              <a:rPr lang="en-US" sz="2000" dirty="0"/>
              <a:t> complicate debugging and OS code</a:t>
            </a:r>
          </a:p>
          <a:p>
            <a:pPr lvl="1"/>
            <a:r>
              <a:rPr lang="en-US" sz="2000" dirty="0"/>
              <a:t>Note, precise </a:t>
            </a:r>
            <a:r>
              <a:rPr lang="en-US" sz="2000" i="1" dirty="0"/>
              <a:t>interrupts</a:t>
            </a:r>
            <a:r>
              <a:rPr lang="en-US" sz="2000" dirty="0"/>
              <a:t> are relatively easy to provide</a:t>
            </a:r>
          </a:p>
          <a:p>
            <a:r>
              <a:rPr lang="en-US" sz="2800" dirty="0"/>
              <a:t>Branch prediction</a:t>
            </a:r>
          </a:p>
          <a:p>
            <a:pPr lvl="1"/>
            <a:r>
              <a:rPr lang="en-US" sz="2000" dirty="0"/>
              <a:t>Amount of exploitable instruction-level parallelism (ILP) limited by control hazards</a:t>
            </a:r>
          </a:p>
          <a:p>
            <a:pPr marL="0" indent="0">
              <a:buNone/>
            </a:pPr>
            <a:r>
              <a:rPr lang="en-US" sz="2800" dirty="0"/>
              <a:t>Also, simpler machine designs in new technology beat complicated machines in old technology</a:t>
            </a:r>
          </a:p>
          <a:p>
            <a:pPr lvl="1"/>
            <a:r>
              <a:rPr lang="en-US" sz="2000" dirty="0"/>
              <a:t>Big advantage to fit processor &amp; caches on one chip</a:t>
            </a:r>
          </a:p>
          <a:p>
            <a:pPr lvl="1"/>
            <a:r>
              <a:rPr lang="en-US" sz="2000" dirty="0"/>
              <a:t>Microprocessors had era of 1%/week performance scaling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Commit for Precise Traps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3962400"/>
            <a:ext cx="7683500" cy="2159000"/>
          </a:xfrm>
        </p:spPr>
        <p:txBody>
          <a:bodyPr/>
          <a:lstStyle/>
          <a:p>
            <a:r>
              <a:rPr lang="en-US" sz="2400" dirty="0"/>
              <a:t>In-order instruction fetch and decode, and dispatch to reservation stations inside reorder buffer</a:t>
            </a:r>
          </a:p>
          <a:p>
            <a:r>
              <a:rPr lang="en-US" sz="2400" dirty="0"/>
              <a:t>Instructions issue from reservation stations out-of-order</a:t>
            </a:r>
          </a:p>
          <a:p>
            <a:r>
              <a:rPr lang="en-US" sz="2400" dirty="0"/>
              <a:t>Out-of-order completion, values stored in temporary buffers</a:t>
            </a:r>
          </a:p>
          <a:p>
            <a:r>
              <a:rPr lang="en-US" sz="2400" dirty="0"/>
              <a:t>Commit is in-order, checks for traps, and if none updates architectural state</a:t>
            </a:r>
          </a:p>
          <a:p>
            <a:endParaRPr lang="en-US" sz="2400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632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363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white"/>
                  </a:solidFill>
                  <a:latin typeface="Calibri"/>
                  <a:ea typeface="ＭＳ Ｐゴシック"/>
                  <a:cs typeface="Calibri"/>
                </a:rPr>
                <a:t>Trap?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88714" cy="1511300"/>
            <a:chOff x="685800" y="2149475"/>
            <a:chExt cx="5888714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63091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61707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Inject handler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82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Completion from Commit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Re-order buffer holds register results from completion until commit</a:t>
            </a:r>
          </a:p>
          <a:p>
            <a:pPr lvl="1"/>
            <a:r>
              <a:rPr lang="en-US" sz="2000" dirty="0"/>
              <a:t>Entries allocated in program order during decode</a:t>
            </a:r>
          </a:p>
          <a:p>
            <a:pPr lvl="1"/>
            <a:r>
              <a:rPr lang="en-US" sz="2000" dirty="0"/>
              <a:t>Buffers completed values and exception state until in-order commit point</a:t>
            </a:r>
          </a:p>
          <a:p>
            <a:pPr lvl="1"/>
            <a:r>
              <a:rPr lang="en-US" sz="2000" dirty="0"/>
              <a:t>Completed values can be used by dependents before committed (bypassing)</a:t>
            </a:r>
          </a:p>
          <a:p>
            <a:pPr lvl="1"/>
            <a:r>
              <a:rPr lang="en-US" sz="2000" dirty="0"/>
              <a:t>Each entry holds program counter, instruction type, destination register </a:t>
            </a:r>
            <a:r>
              <a:rPr lang="en-US" sz="2000" dirty="0" err="1"/>
              <a:t>specifier</a:t>
            </a:r>
            <a:r>
              <a:rPr lang="en-US" sz="2000" dirty="0"/>
              <a:t> and value if any, and exception status (info often compressed to save hardware)</a:t>
            </a:r>
          </a:p>
          <a:p>
            <a:r>
              <a:rPr lang="en-US" sz="2800" dirty="0"/>
              <a:t>Memory reordering needs special data structures</a:t>
            </a:r>
          </a:p>
          <a:p>
            <a:pPr lvl="1"/>
            <a:r>
              <a:rPr lang="en-US" sz="2000" dirty="0"/>
              <a:t>Speculative store address and data buffers</a:t>
            </a:r>
          </a:p>
          <a:p>
            <a:pPr lvl="1"/>
            <a:r>
              <a:rPr lang="en-US" sz="2000" dirty="0"/>
              <a:t>Speculative load address and data buffers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04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857"/>
            <a:ext cx="7292975" cy="736600"/>
          </a:xfrm>
        </p:spPr>
        <p:txBody>
          <a:bodyPr/>
          <a:lstStyle/>
          <a:p>
            <a:r>
              <a:rPr lang="en-US" dirty="0"/>
              <a:t>Phases of Instruction Execution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8905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 i="1">
                <a:solidFill>
                  <a:srgbClr val="FFCC66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32" y="971"/>
              <a:ext cx="2968" cy="6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Fetch</a:t>
              </a:r>
              <a:r>
                <a:rPr lang="en-US" sz="24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:</a:t>
              </a:r>
              <a:r>
                <a:rPr lang="en-US" sz="24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Instruction bits retrieved from instruction cache.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00600"/>
            <a:ext cx="7239000" cy="12192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352801"/>
            <a:ext cx="7239000" cy="1295400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133600"/>
            <a:ext cx="7239000" cy="974725"/>
          </a:xfrm>
          <a:prstGeom prst="rect">
            <a:avLst/>
          </a:prstGeom>
          <a:solidFill>
            <a:srgbClr val="D9D9D9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srgbClr val="7030A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192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752600"/>
            <a:ext cx="1752600" cy="41751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2971800"/>
            <a:ext cx="1752600" cy="5619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Issue Buffer</a:t>
            </a: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7338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Functional Units</a:t>
            </a: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15000"/>
            <a:ext cx="1752600" cy="762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Architectural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1723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002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066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052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336925"/>
            <a:ext cx="57150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Execute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Instructions and operands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issued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functional units. When execution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completes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57531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Decode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Instructions 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dispatched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to appropriate issue 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495800"/>
            <a:ext cx="1752600" cy="4524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Result Buffer</a:t>
            </a: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2672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4800600"/>
            <a:ext cx="5637213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Commit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Instruction irrevocably updates architectural state (aka “</a:t>
            </a: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graduation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”), or takes precise trap/interrupt.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7620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0768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</a:t>
            </a: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49482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5340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28600" y="2362200"/>
            <a:ext cx="23622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Decode/Rename</a:t>
            </a: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1510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7606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954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Phases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Instruction fetch/decode/rename always in-order</a:t>
            </a:r>
          </a:p>
          <a:p>
            <a:pPr lvl="1"/>
            <a:r>
              <a:rPr lang="en-US" sz="2000" dirty="0"/>
              <a:t>Need to parse ISA sequentially to get correct semantics</a:t>
            </a:r>
          </a:p>
          <a:p>
            <a:pPr lvl="1"/>
            <a:r>
              <a:rPr lang="en-US" sz="2000" i="1" dirty="0"/>
              <a:t>Proposals for speculative </a:t>
            </a:r>
            <a:r>
              <a:rPr lang="en-US" sz="2000" i="1" dirty="0" err="1"/>
              <a:t>OoO</a:t>
            </a:r>
            <a:r>
              <a:rPr lang="en-US" sz="2000" i="1" dirty="0"/>
              <a:t> instruction fetch, e.g., </a:t>
            </a:r>
            <a:r>
              <a:rPr lang="en-US" sz="2000" i="1" dirty="0" err="1"/>
              <a:t>Multiscalar</a:t>
            </a:r>
            <a:r>
              <a:rPr lang="en-US" sz="2000" i="1" dirty="0"/>
              <a:t>.  Predict control flow and data dependencies across sequential program segments fetched/decoded/executed in parallel, </a:t>
            </a:r>
            <a:r>
              <a:rPr lang="en-US" sz="2000" i="1" dirty="0" err="1"/>
              <a:t>fixup</a:t>
            </a:r>
            <a:r>
              <a:rPr lang="en-US" sz="2000" i="1" dirty="0"/>
              <a:t> if prediction wrong</a:t>
            </a:r>
          </a:p>
          <a:p>
            <a:r>
              <a:rPr lang="en-US" sz="2800" dirty="0"/>
              <a:t>Dispatch (place instruction into machine buffers to wait for issue) also always in-order</a:t>
            </a:r>
          </a:p>
          <a:p>
            <a:pPr lvl="1"/>
            <a:r>
              <a:rPr lang="en-US" sz="2000" dirty="0"/>
              <a:t>Some use “Dispatch” to mean “Issue”, but not in these lectures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253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Issue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In-order issue:</a:t>
            </a:r>
          </a:p>
          <a:p>
            <a:pPr lvl="1"/>
            <a:r>
              <a:rPr lang="en-US" sz="2400" dirty="0"/>
              <a:t>Issue stalls on RAW dependencies or structural hazards, or possibly WAR/WAW hazards</a:t>
            </a:r>
          </a:p>
          <a:p>
            <a:pPr lvl="1"/>
            <a:r>
              <a:rPr lang="en-US" sz="2400" dirty="0"/>
              <a:t>Instruction cannot issue to execution units unless all preceding instructions have issued to execution units</a:t>
            </a:r>
          </a:p>
          <a:p>
            <a:r>
              <a:rPr lang="en-US" sz="3200" dirty="0"/>
              <a:t>Out-of-order issue:</a:t>
            </a:r>
          </a:p>
          <a:p>
            <a:pPr lvl="1"/>
            <a:r>
              <a:rPr lang="en-US" sz="2400" dirty="0"/>
              <a:t>Instructions dispatched in program order to </a:t>
            </a:r>
            <a:r>
              <a:rPr lang="en-US" sz="2400" i="1" dirty="0"/>
              <a:t>reservation stations (or other forms of instruction buffer) </a:t>
            </a:r>
            <a:r>
              <a:rPr lang="en-US" sz="2400" dirty="0"/>
              <a:t>to wait for operands to arrive, or other hazards to clear</a:t>
            </a:r>
          </a:p>
          <a:p>
            <a:pPr lvl="1"/>
            <a:r>
              <a:rPr lang="en-US" sz="2400" dirty="0"/>
              <a:t>While earlier instructions wait in issue buffers, following instructions can be dispatched and issued out-of-order</a:t>
            </a:r>
          </a:p>
          <a:p>
            <a:pPr lvl="2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46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In-Order versus Out-of-Order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All but the simplest machines have out-of-order completion, due to different latencies of functional units and desire to bypass values as soon as available</a:t>
            </a:r>
          </a:p>
          <a:p>
            <a:r>
              <a:rPr lang="en-US" sz="2800" dirty="0"/>
              <a:t>Classic RISC 5-stage integer pipeline just barely has in-order completion</a:t>
            </a:r>
          </a:p>
          <a:p>
            <a:pPr lvl="1"/>
            <a:r>
              <a:rPr lang="en-US" sz="2000" dirty="0"/>
              <a:t>Load takes two cycles, but following one-cycle integer op completes at same time, not earlier</a:t>
            </a:r>
          </a:p>
          <a:p>
            <a:pPr lvl="1"/>
            <a:r>
              <a:rPr lang="en-US" sz="2000" dirty="0"/>
              <a:t>Adding pipelined FPU immediately brings </a:t>
            </a:r>
            <a:r>
              <a:rPr lang="en-US" sz="2000" dirty="0" err="1"/>
              <a:t>OoO</a:t>
            </a:r>
            <a:r>
              <a:rPr lang="en-US" sz="2000" dirty="0"/>
              <a:t> completion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41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vs. Memory Dependence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Data hazards due to register operands can be determined at the decode stage, but data hazards due to memory  operands can be determined only after computing the effective address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Store:</a:t>
            </a:r>
            <a:r>
              <a:rPr lang="en-US" sz="2800" b="1" dirty="0"/>
              <a:t>		</a:t>
            </a:r>
            <a:r>
              <a:rPr lang="en-US" sz="2800" b="1" dirty="0">
                <a:latin typeface="Courier"/>
                <a:cs typeface="Courier"/>
              </a:rPr>
              <a:t>M[r1 + disp1] </a:t>
            </a:r>
            <a:r>
              <a:rPr lang="en-US" sz="2800" dirty="0">
                <a:solidFill>
                  <a:srgbClr val="56127A"/>
                </a:solidFill>
              </a:rPr>
              <a:t>←</a:t>
            </a:r>
            <a:r>
              <a:rPr lang="en-US" sz="2800" b="1" dirty="0">
                <a:latin typeface="Courier"/>
                <a:cs typeface="Courier"/>
              </a:rPr>
              <a:t> r2  </a:t>
            </a:r>
          </a:p>
          <a:p>
            <a:pPr marL="0" indent="0">
              <a:buNone/>
            </a:pPr>
            <a:r>
              <a:rPr lang="en-US" sz="2800" dirty="0"/>
              <a:t>Load:		</a:t>
            </a:r>
            <a:r>
              <a:rPr lang="en-US" sz="2800" b="1" dirty="0">
                <a:latin typeface="Courier"/>
                <a:cs typeface="Courier"/>
              </a:rPr>
              <a:t>r3 </a:t>
            </a:r>
            <a:r>
              <a:rPr lang="en-US" sz="2800" dirty="0">
                <a:solidFill>
                  <a:srgbClr val="56127A"/>
                </a:solidFill>
              </a:rPr>
              <a:t>←</a:t>
            </a:r>
            <a:r>
              <a:rPr lang="en-US" sz="2800" b="1" dirty="0">
                <a:latin typeface="Courier"/>
                <a:cs typeface="Courier"/>
              </a:rPr>
              <a:t> M[r4 + disp2]</a:t>
            </a:r>
          </a:p>
          <a:p>
            <a:pPr marL="0" indent="0">
              <a:buNone/>
            </a:pPr>
            <a:endParaRPr lang="en-US" sz="2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/>
              <a:t>Does </a:t>
            </a:r>
            <a:r>
              <a:rPr lang="en-US" sz="2800" b="1" dirty="0">
                <a:latin typeface="Courier"/>
                <a:cs typeface="Courier"/>
              </a:rPr>
              <a:t>(r1 + disp1) = (r4 + disp2) </a:t>
            </a:r>
            <a:r>
              <a:rPr lang="en-US" sz="2800" dirty="0"/>
              <a:t>?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E7EF-478B-054A-8F7A-E530D2F8CC9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54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30763" cy="34753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1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FDIV.D		f6, 	f6,	f4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2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FLD		f2,	45(x3)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3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FMUL.D		f0,	f2,	f4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4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FDIV.D		f8,	f6,	f2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5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FSUB.D		f10,	f0,	f6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sz="2000" i="1" baseline="-25000" dirty="0">
                <a:solidFill>
                  <a:srgbClr val="000000"/>
                </a:solidFill>
                <a:latin typeface="Calibri"/>
                <a:cs typeface="Calibri"/>
              </a:rPr>
              <a:t>6 	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FADD.D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Calibri"/>
                <a:cs typeface="Calibri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56127A"/>
                </a:solidFill>
                <a:latin typeface="Calibri"/>
                <a:cs typeface="Calibri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006600"/>
                </a:solidFill>
                <a:latin typeface="Calibri"/>
                <a:cs typeface="Calibri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7779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Pipelining: Motivation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Pipelining becomes complex when we want high performance in the presence of:</a:t>
            </a:r>
          </a:p>
          <a:p>
            <a:r>
              <a:rPr lang="en-US" sz="3000" dirty="0"/>
              <a:t> Long latency or partially pipelined floating-point units</a:t>
            </a:r>
          </a:p>
          <a:p>
            <a:r>
              <a:rPr lang="en-US" sz="3000" dirty="0"/>
              <a:t> Memory systems with variable access time</a:t>
            </a:r>
          </a:p>
          <a:p>
            <a:r>
              <a:rPr lang="en-US" sz="3000" dirty="0"/>
              <a:t> Multiple arithmetic and memory units</a:t>
            </a:r>
          </a:p>
          <a:p>
            <a:pPr lvl="1"/>
            <a:endParaRPr lang="en-US" sz="2400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F0E4-6AE1-9942-8036-88AC1451B3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955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Issues in Complex Pipeline Control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Mem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Fadd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Fmul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Fdiv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9105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GPRs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Structural conflicts at the execution stage if some FPU or memory unit is not pipelined and takes more than one cycle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Structural conflicts at the write-back stage due to variable latencies of different functional units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Out-of-order write hazards due to variable latencies of different functional units</a:t>
            </a:r>
            <a:endParaRPr lang="en-US" sz="2000" i="1" dirty="0">
              <a:solidFill>
                <a:srgbClr val="56127A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val="8913574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Complex In-Order Pipeline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A227-806A-B440-A153-7728280E68BE}" type="slidenum">
              <a:rPr lang="en-US"/>
              <a:pPr/>
              <a:t>8</a:t>
            </a:fld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133600"/>
            <a:ext cx="4038600" cy="3911600"/>
          </a:xfrm>
        </p:spPr>
        <p:txBody>
          <a:bodyPr/>
          <a:lstStyle/>
          <a:p>
            <a:r>
              <a:rPr lang="en-US" dirty="0"/>
              <a:t>Delay </a:t>
            </a:r>
            <a:r>
              <a:rPr lang="en-US" dirty="0" err="1"/>
              <a:t>writeback</a:t>
            </a:r>
            <a:r>
              <a:rPr lang="en-US" dirty="0"/>
              <a:t> so all operations have same latency to W stage</a:t>
            </a:r>
          </a:p>
          <a:p>
            <a:pPr lvl="1"/>
            <a:r>
              <a:rPr lang="en-US" dirty="0"/>
              <a:t>Write ports never oversubscribed (one inst. in &amp; one inst. out every cycle)</a:t>
            </a:r>
          </a:p>
          <a:p>
            <a:pPr lvl="1"/>
            <a:r>
              <a:rPr lang="en-US" dirty="0"/>
              <a:t>Stall pipeline on long latency operations, e.g., divides, cache misses</a:t>
            </a:r>
          </a:p>
          <a:p>
            <a:pPr lvl="1"/>
            <a:r>
              <a:rPr lang="en-US" dirty="0"/>
              <a:t>Handle exceptions in-order at commit point</a:t>
            </a:r>
          </a:p>
          <a:p>
            <a:endParaRPr lang="en-US" dirty="0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09600"/>
            <a:ext cx="7637463" cy="5432426"/>
            <a:chOff x="894" y="612"/>
            <a:chExt cx="4811" cy="3422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588"/>
              <a:ext cx="809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i="1" dirty="0">
                  <a:solidFill>
                    <a:srgbClr val="FC0128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9" y="1037"/>
              <a:ext cx="18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5" y="1906"/>
              <a:ext cx="42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05" y="2687"/>
              <a:ext cx="417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rgbClr val="000000"/>
                  </a:solidFill>
                  <a:latin typeface="Calibri"/>
                  <a:cs typeface="Calibri"/>
                </a:endParaRPr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41"/>
              <a:ext cx="912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28" y="612"/>
              <a:ext cx="0" cy="30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228600" y="5410200"/>
            <a:ext cx="5029200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How to prevent increased </a:t>
            </a:r>
            <a:r>
              <a:rPr lang="en-US" sz="2000" i="1" dirty="0" err="1">
                <a:solidFill>
                  <a:srgbClr val="000000"/>
                </a:solidFill>
                <a:latin typeface="Calibri"/>
                <a:cs typeface="Calibri"/>
              </a:rPr>
              <a:t>writeback</a:t>
            </a:r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 latency from slowing down single-cycle integer operations?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1828800" y="5943600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i="1" dirty="0">
                <a:solidFill>
                  <a:srgbClr val="FC0128"/>
                </a:solidFill>
                <a:latin typeface="Calibri"/>
                <a:cs typeface="Calibri"/>
              </a:rPr>
              <a:t>Bypassing</a:t>
            </a:r>
          </a:p>
        </p:txBody>
      </p:sp>
    </p:spTree>
    <p:extLst>
      <p:ext uri="{BB962C8B-B14F-4D97-AF65-F5344CB8AC3E}">
        <p14:creationId xmlns:p14="http://schemas.microsoft.com/office/powerpoint/2010/main" val="238183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4518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41" y="1711"/>
              <a:ext cx="2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6452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0" y="1711"/>
              <a:ext cx="39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4981" y="1281113"/>
            <a:ext cx="6876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05296" y="1281113"/>
            <a:ext cx="8448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537" y="2462213"/>
            <a:ext cx="7949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6267" y="3452813"/>
            <a:ext cx="80235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600386" y="5129213"/>
            <a:ext cx="69570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018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GPR’s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>
                <a:solidFill>
                  <a:srgbClr val="000000"/>
                </a:solidFill>
                <a:latin typeface="Calibri"/>
                <a:cs typeface="Calibri"/>
              </a:rPr>
              <a:t>Can we solve write hazards without equalizing all pipeline depths and without bypassing?</a:t>
            </a:r>
          </a:p>
        </p:txBody>
      </p:sp>
    </p:spTree>
    <p:extLst>
      <p:ext uri="{BB962C8B-B14F-4D97-AF65-F5344CB8AC3E}">
        <p14:creationId xmlns:p14="http://schemas.microsoft.com/office/powerpoint/2010/main" val="27128592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</TotalTime>
  <Pages>12</Pages>
  <Words>3984</Words>
  <Application>Microsoft Office PowerPoint</Application>
  <PresentationFormat>Letter Paper (8.5x11 in)</PresentationFormat>
  <Paragraphs>739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39</vt:i4>
      </vt:variant>
    </vt:vector>
  </HeadingPairs>
  <TitlesOfParts>
    <vt:vector size="60" baseType="lpstr">
      <vt:lpstr>Arial</vt:lpstr>
      <vt:lpstr>Arial Black</vt:lpstr>
      <vt:lpstr>Calibri</vt:lpstr>
      <vt:lpstr>Courier</vt:lpstr>
      <vt:lpstr>Helvetica</vt:lpstr>
      <vt:lpstr>Lucida Grande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CS 152 Computer Architecture and Engineering CS252 Graduate Computer Architecture   Lecture 10 – Complex Pipelines, Out-of-Order Issue, Register Renaming</vt:lpstr>
      <vt:lpstr>Last time in Lecture 9</vt:lpstr>
      <vt:lpstr>Types of Data Hazards </vt:lpstr>
      <vt:lpstr>Register vs. Memory Dependence</vt:lpstr>
      <vt:lpstr>Data Hazards: An Example</vt:lpstr>
      <vt:lpstr>Complex Pipelining: Motivation</vt:lpstr>
      <vt:lpstr>Issues in Complex Pipeline Control</vt:lpstr>
      <vt:lpstr>Recap: Complex In-Order Pipeline</vt:lpstr>
      <vt:lpstr>Complex Pipeline</vt:lpstr>
      <vt:lpstr>Instruction Scheduling</vt:lpstr>
      <vt:lpstr>Out-of-order Completion In-order Issue</vt:lpstr>
      <vt:lpstr>When is it Safe to Issue an Instruction?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In-Order Issue Limitations: an example</vt:lpstr>
      <vt:lpstr>Out-of-Order Issue</vt:lpstr>
      <vt:lpstr>Issue Limitations: In-Order and Out-of-Order</vt:lpstr>
      <vt:lpstr>How many instructions can be in the pipeline?</vt:lpstr>
      <vt:lpstr>CS152 Administrivia</vt:lpstr>
      <vt:lpstr>CS252 Administrivia</vt:lpstr>
      <vt:lpstr>Overcoming the Lack of Register Names</vt:lpstr>
      <vt:lpstr>Issue Limitations: In-Order and Out-of-Order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IBM ACS </vt:lpstr>
      <vt:lpstr>Out-of-Order Fades into Background</vt:lpstr>
      <vt:lpstr>In-Order Commit for Precise Traps</vt:lpstr>
      <vt:lpstr>Separating Completion from Commit</vt:lpstr>
      <vt:lpstr>Phases of Instruction Execution</vt:lpstr>
      <vt:lpstr>In-Order versus Out-of-Order Phases</vt:lpstr>
      <vt:lpstr>In-Order Versus Out-of-Order Issue</vt:lpstr>
      <vt:lpstr>In-Order versus Out-of-Order Completion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Albert Ou</cp:lastModifiedBy>
  <cp:revision>641</cp:revision>
  <cp:lastPrinted>2013-01-24T23:37:40Z</cp:lastPrinted>
  <dcterms:created xsi:type="dcterms:W3CDTF">2012-01-24T20:37:12Z</dcterms:created>
  <dcterms:modified xsi:type="dcterms:W3CDTF">2020-02-26T09:48:09Z</dcterms:modified>
  <cp:category/>
</cp:coreProperties>
</file>