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</p:sldMasterIdLst>
  <p:notesMasterIdLst>
    <p:notesMasterId r:id="rId36"/>
  </p:notesMasterIdLst>
  <p:handoutMasterIdLst>
    <p:handoutMasterId r:id="rId37"/>
  </p:handoutMasterIdLst>
  <p:sldIdLst>
    <p:sldId id="322" r:id="rId9"/>
    <p:sldId id="732" r:id="rId10"/>
    <p:sldId id="749" r:id="rId11"/>
    <p:sldId id="1113" r:id="rId12"/>
    <p:sldId id="751" r:id="rId13"/>
    <p:sldId id="752" r:id="rId14"/>
    <p:sldId id="753" r:id="rId15"/>
    <p:sldId id="731" r:id="rId16"/>
    <p:sldId id="733" r:id="rId17"/>
    <p:sldId id="734" r:id="rId18"/>
    <p:sldId id="735" r:id="rId19"/>
    <p:sldId id="736" r:id="rId20"/>
    <p:sldId id="737" r:id="rId21"/>
    <p:sldId id="738" r:id="rId22"/>
    <p:sldId id="660" r:id="rId23"/>
    <p:sldId id="677" r:id="rId24"/>
    <p:sldId id="739" r:id="rId25"/>
    <p:sldId id="740" r:id="rId26"/>
    <p:sldId id="741" r:id="rId27"/>
    <p:sldId id="742" r:id="rId28"/>
    <p:sldId id="743" r:id="rId29"/>
    <p:sldId id="744" r:id="rId30"/>
    <p:sldId id="745" r:id="rId31"/>
    <p:sldId id="746" r:id="rId32"/>
    <p:sldId id="747" r:id="rId33"/>
    <p:sldId id="748" r:id="rId34"/>
    <p:sldId id="617" r:id="rId3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 autoAdjust="0"/>
    <p:restoredTop sz="87891" autoAdjust="0"/>
  </p:normalViewPr>
  <p:slideViewPr>
    <p:cSldViewPr>
      <p:cViewPr varScale="1">
        <p:scale>
          <a:sx n="123" d="100"/>
          <a:sy n="123" d="100"/>
        </p:scale>
        <p:origin x="-520" y="-11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8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<Relationship Id="rId28" Type="http://schemas.openxmlformats.org/officeDocument/2006/relationships/slide" Target="slides/slide20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2.xml"/><Relationship Id="rId31" Type="http://schemas.openxmlformats.org/officeDocument/2006/relationships/slide" Target="slides/slide23.xml"/><Relationship Id="rId32" Type="http://schemas.openxmlformats.org/officeDocument/2006/relationships/slide" Target="slides/slide24.xml"/><Relationship Id="rId9" Type="http://schemas.openxmlformats.org/officeDocument/2006/relationships/slide" Target="slides/slide1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25.xml"/><Relationship Id="rId34" Type="http://schemas.openxmlformats.org/officeDocument/2006/relationships/slide" Target="slides/slide26.xml"/><Relationship Id="rId35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5.xml"/><Relationship Id="rId3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B7107-9289-174E-A25C-1A3A4DED27F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B84F0-15BA-244B-AC6B-5BBD5D240918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/>
              <a:t>Two processes sharing the same file,</a:t>
            </a:r>
          </a:p>
          <a:p>
            <a:r>
              <a:rPr lang="en-US"/>
              <a:t>Map the same memory segment to different</a:t>
            </a:r>
          </a:p>
          <a:p>
            <a:r>
              <a:rPr lang="en-US"/>
              <a:t>Parts of their address space.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FA53-C9A4-1C4F-B97F-A0B5917806B9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CAC6A-73CA-C046-A447-0AE714663C4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400" b="1"/>
              <a:t>Consider 4-Kbyte pages and caches with 32-byte blocks</a:t>
            </a:r>
          </a:p>
          <a:p>
            <a:pPr lvl="1">
              <a:spcBef>
                <a:spcPct val="0"/>
              </a:spcBef>
            </a:pPr>
            <a:r>
              <a:rPr lang="en-US" sz="2400" b="1"/>
              <a:t>	 32-Kbyte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 8  		</a:t>
            </a:r>
          </a:p>
          <a:p>
            <a:pPr lvl="2">
              <a:spcBef>
                <a:spcPct val="0"/>
              </a:spcBef>
            </a:pPr>
            <a:r>
              <a:rPr lang="en-US" sz="2400" b="1"/>
              <a:t>   4-Mbyte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=1024 		</a:t>
            </a:r>
            <a:r>
              <a:rPr lang="en-US" sz="2400" b="1" i="1"/>
              <a:t>No ! 	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15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A95B7-CABA-D54F-AE3E-098345DA8470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dirty="0"/>
              <a:t>If they differ in the lower ‘a’ bits alone, and share a physical page.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4A592-8570-694E-9769-07812C0AACF6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7085D-875E-D44A-80CF-3C547ACB4309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92B3D-372E-D34F-9032-9CB28DF7E90D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F7F1B-6662-1C4B-BE49-EE07C625A73B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7020C-0D05-5149-8D33-74C7B550CD9D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3EA02-6999-594F-9E7E-B05CB6CAF4EE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9DA32-E0E0-FC4D-A0DC-681F1DDA54F4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8053-F834-2F42-A651-13E84E95A402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40B4-DE4B-3A46-A544-E86568F9DC45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EB571-B5D3-5A47-8859-06839A68BC03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9 </a:t>
            </a:r>
            <a:r>
              <a:rPr lang="mr-IN" dirty="0"/>
              <a:t>–</a:t>
            </a:r>
            <a:r>
              <a:rPr lang="en-US" dirty="0"/>
              <a:t> Virtual Memory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Virtual-Address Caches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8EA-0582-DE44-B9DA-7E7916FBC1B0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86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95400" y="4508500"/>
            <a:ext cx="7848600" cy="1600200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000" dirty="0"/>
              <a:t>one-step process in case of a hit (+)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dirty="0"/>
              <a:t>cache needs to be flushed on a context switch unless address space identifiers (ASIDs) included in tags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i="1" dirty="0"/>
              <a:t>aliasing problems </a:t>
            </a:r>
            <a:r>
              <a:rPr lang="en-US" sz="2000" dirty="0"/>
              <a:t>due to the sharing of pages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dirty="0"/>
              <a:t>maintaining cache coherence (-) </a:t>
            </a:r>
          </a:p>
        </p:txBody>
      </p:sp>
      <p:grpSp>
        <p:nvGrpSpPr>
          <p:cNvPr id="1686532" name="Group 4"/>
          <p:cNvGrpSpPr>
            <a:grpSpLocks/>
          </p:cNvGrpSpPr>
          <p:nvPr/>
        </p:nvGrpSpPr>
        <p:grpSpPr bwMode="auto">
          <a:xfrm>
            <a:off x="1395413" y="1485900"/>
            <a:ext cx="5586412" cy="965200"/>
            <a:chOff x="879" y="936"/>
            <a:chExt cx="3519" cy="608"/>
          </a:xfrm>
        </p:grpSpPr>
        <p:sp>
          <p:nvSpPr>
            <p:cNvPr id="1686533" name="Rectangle 5"/>
            <p:cNvSpPr>
              <a:spLocks noChangeArrowheads="1"/>
            </p:cNvSpPr>
            <p:nvPr/>
          </p:nvSpPr>
          <p:spPr bwMode="auto">
            <a:xfrm>
              <a:off x="2576" y="1016"/>
              <a:ext cx="752" cy="3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34" name="Rectangle 6"/>
            <p:cNvSpPr>
              <a:spLocks noChangeArrowheads="1"/>
            </p:cNvSpPr>
            <p:nvPr/>
          </p:nvSpPr>
          <p:spPr bwMode="auto">
            <a:xfrm>
              <a:off x="879" y="1074"/>
              <a:ext cx="40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CPU</a:t>
              </a:r>
            </a:p>
          </p:txBody>
        </p:sp>
        <p:sp>
          <p:nvSpPr>
            <p:cNvPr id="1686535" name="Rectangle 7"/>
            <p:cNvSpPr>
              <a:spLocks noChangeArrowheads="1"/>
            </p:cNvSpPr>
            <p:nvPr/>
          </p:nvSpPr>
          <p:spPr bwMode="auto">
            <a:xfrm>
              <a:off x="912" y="1008"/>
              <a:ext cx="368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36" name="Rectangle 8"/>
            <p:cNvSpPr>
              <a:spLocks noChangeArrowheads="1"/>
            </p:cNvSpPr>
            <p:nvPr/>
          </p:nvSpPr>
          <p:spPr bwMode="auto">
            <a:xfrm>
              <a:off x="2599" y="1002"/>
              <a:ext cx="69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Physical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Cache</a:t>
              </a:r>
            </a:p>
          </p:txBody>
        </p:sp>
        <p:sp>
          <p:nvSpPr>
            <p:cNvPr id="1686538" name="Rectangle 10"/>
            <p:cNvSpPr>
              <a:spLocks noChangeArrowheads="1"/>
            </p:cNvSpPr>
            <p:nvPr/>
          </p:nvSpPr>
          <p:spPr bwMode="auto">
            <a:xfrm>
              <a:off x="1800" y="1016"/>
              <a:ext cx="480" cy="368"/>
            </a:xfrm>
            <a:prstGeom prst="rect">
              <a:avLst/>
            </a:prstGeom>
            <a:solidFill>
              <a:srgbClr val="FDB9FE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TLB</a:t>
              </a:r>
            </a:p>
          </p:txBody>
        </p:sp>
        <p:sp>
          <p:nvSpPr>
            <p:cNvPr id="1686539" name="Rectangle 11"/>
            <p:cNvSpPr>
              <a:spLocks noChangeArrowheads="1"/>
            </p:cNvSpPr>
            <p:nvPr/>
          </p:nvSpPr>
          <p:spPr bwMode="auto">
            <a:xfrm>
              <a:off x="3758" y="1105"/>
              <a:ext cx="42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40" name="Rectangle 12"/>
            <p:cNvSpPr>
              <a:spLocks noChangeArrowheads="1"/>
            </p:cNvSpPr>
            <p:nvPr/>
          </p:nvSpPr>
          <p:spPr bwMode="auto">
            <a:xfrm>
              <a:off x="3728" y="936"/>
              <a:ext cx="656" cy="60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41" name="Line 13"/>
            <p:cNvSpPr>
              <a:spLocks noChangeShapeType="1"/>
            </p:cNvSpPr>
            <p:nvPr/>
          </p:nvSpPr>
          <p:spPr bwMode="auto">
            <a:xfrm>
              <a:off x="1304" y="120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42" name="Line 14"/>
            <p:cNvSpPr>
              <a:spLocks noChangeShapeType="1"/>
            </p:cNvSpPr>
            <p:nvPr/>
          </p:nvSpPr>
          <p:spPr bwMode="auto">
            <a:xfrm>
              <a:off x="2288" y="120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6543" name="Rectangle 15"/>
            <p:cNvSpPr>
              <a:spLocks noChangeArrowheads="1"/>
            </p:cNvSpPr>
            <p:nvPr/>
          </p:nvSpPr>
          <p:spPr bwMode="auto">
            <a:xfrm>
              <a:off x="3703" y="1002"/>
              <a:ext cx="695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Memory</a:t>
              </a:r>
            </a:p>
          </p:txBody>
        </p:sp>
        <p:sp>
          <p:nvSpPr>
            <p:cNvPr id="1686545" name="Rectangle 17"/>
            <p:cNvSpPr>
              <a:spLocks noChangeArrowheads="1"/>
            </p:cNvSpPr>
            <p:nvPr/>
          </p:nvSpPr>
          <p:spPr bwMode="auto">
            <a:xfrm>
              <a:off x="1335" y="986"/>
              <a:ext cx="31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VA</a:t>
              </a:r>
            </a:p>
          </p:txBody>
        </p:sp>
        <p:sp>
          <p:nvSpPr>
            <p:cNvPr id="1686546" name="Rectangle 18"/>
            <p:cNvSpPr>
              <a:spLocks noChangeArrowheads="1"/>
            </p:cNvSpPr>
            <p:nvPr/>
          </p:nvSpPr>
          <p:spPr bwMode="auto">
            <a:xfrm>
              <a:off x="2304" y="960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PA</a:t>
              </a: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3344" y="1248"/>
              <a:ext cx="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2" name="Rectangle 18"/>
            <p:cNvSpPr>
              <a:spLocks noChangeArrowheads="1"/>
            </p:cNvSpPr>
            <p:nvPr/>
          </p:nvSpPr>
          <p:spPr bwMode="auto">
            <a:xfrm>
              <a:off x="3408" y="1008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PA</a:t>
              </a:r>
            </a:p>
          </p:txBody>
        </p:sp>
      </p:grpSp>
      <p:grpSp>
        <p:nvGrpSpPr>
          <p:cNvPr id="1686547" name="Group 19"/>
          <p:cNvGrpSpPr>
            <a:grpSpLocks/>
          </p:cNvGrpSpPr>
          <p:nvPr/>
        </p:nvGrpSpPr>
        <p:grpSpPr bwMode="auto">
          <a:xfrm>
            <a:off x="950913" y="2657475"/>
            <a:ext cx="7889875" cy="1622425"/>
            <a:chOff x="599" y="1586"/>
            <a:chExt cx="4970" cy="1022"/>
          </a:xfrm>
        </p:grpSpPr>
        <p:sp>
          <p:nvSpPr>
            <p:cNvPr id="1686548" name="Rectangle 20"/>
            <p:cNvSpPr>
              <a:spLocks noChangeArrowheads="1"/>
            </p:cNvSpPr>
            <p:nvPr/>
          </p:nvSpPr>
          <p:spPr bwMode="auto">
            <a:xfrm>
              <a:off x="599" y="1586"/>
              <a:ext cx="4302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Alternative: place the cache before the TLB</a:t>
              </a:r>
            </a:p>
          </p:txBody>
        </p:sp>
        <p:grpSp>
          <p:nvGrpSpPr>
            <p:cNvPr id="1686549" name="Group 21"/>
            <p:cNvGrpSpPr>
              <a:grpSpLocks/>
            </p:cNvGrpSpPr>
            <p:nvPr/>
          </p:nvGrpSpPr>
          <p:grpSpPr bwMode="auto">
            <a:xfrm>
              <a:off x="887" y="2000"/>
              <a:ext cx="4682" cy="608"/>
              <a:chOff x="887" y="2000"/>
              <a:chExt cx="4682" cy="608"/>
            </a:xfrm>
          </p:grpSpPr>
          <p:sp>
            <p:nvSpPr>
              <p:cNvPr id="1686560" name="Rectangle 32"/>
              <p:cNvSpPr>
                <a:spLocks noChangeArrowheads="1"/>
              </p:cNvSpPr>
              <p:nvPr/>
            </p:nvSpPr>
            <p:spPr bwMode="auto">
              <a:xfrm>
                <a:off x="2704" y="2200"/>
                <a:ext cx="480" cy="368"/>
              </a:xfrm>
              <a:prstGeom prst="rect">
                <a:avLst/>
              </a:prstGeom>
              <a:solidFill>
                <a:srgbClr val="FDB9FE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50" name="Rectangle 22"/>
              <p:cNvSpPr>
                <a:spLocks noChangeArrowheads="1"/>
              </p:cNvSpPr>
              <p:nvPr/>
            </p:nvSpPr>
            <p:spPr bwMode="auto">
              <a:xfrm>
                <a:off x="1488" y="2168"/>
                <a:ext cx="864" cy="38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800" dirty="0">
                    <a:solidFill>
                      <a:srgbClr val="000000"/>
                    </a:solidFill>
                    <a:ea typeface="ＭＳ Ｐゴシック"/>
                    <a:cs typeface="ＭＳ Ｐゴシック"/>
                  </a:rPr>
                  <a:t>Virtual Cache</a:t>
                </a:r>
              </a:p>
            </p:txBody>
          </p:sp>
          <p:sp>
            <p:nvSpPr>
              <p:cNvPr id="1686551" name="Rectangle 23"/>
              <p:cNvSpPr>
                <a:spLocks noChangeArrowheads="1"/>
              </p:cNvSpPr>
              <p:nvPr/>
            </p:nvSpPr>
            <p:spPr bwMode="auto">
              <a:xfrm>
                <a:off x="887" y="2242"/>
                <a:ext cx="407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CPU</a:t>
                </a:r>
              </a:p>
            </p:txBody>
          </p:sp>
          <p:sp>
            <p:nvSpPr>
              <p:cNvPr id="1686552" name="Rectangle 24"/>
              <p:cNvSpPr>
                <a:spLocks noChangeArrowheads="1"/>
              </p:cNvSpPr>
              <p:nvPr/>
            </p:nvSpPr>
            <p:spPr bwMode="auto">
              <a:xfrm>
                <a:off x="912" y="2168"/>
                <a:ext cx="368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53" name="Rectangle 25"/>
              <p:cNvSpPr>
                <a:spLocks noChangeArrowheads="1"/>
              </p:cNvSpPr>
              <p:nvPr/>
            </p:nvSpPr>
            <p:spPr bwMode="auto">
              <a:xfrm>
                <a:off x="1248" y="2120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  <a:ea typeface="ＭＳ Ｐゴシック"/>
                    <a:cs typeface="ＭＳ Ｐゴシック"/>
                  </a:rPr>
                  <a:t>VA</a:t>
                </a:r>
              </a:p>
            </p:txBody>
          </p:sp>
          <p:sp>
            <p:nvSpPr>
              <p:cNvPr id="1686554" name="Rectangle 26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1153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(StrongARM)</a:t>
                </a:r>
              </a:p>
            </p:txBody>
          </p:sp>
          <p:sp>
            <p:nvSpPr>
              <p:cNvPr id="1686556" name="Line 28"/>
              <p:cNvSpPr>
                <a:spLocks noChangeShapeType="1"/>
              </p:cNvSpPr>
              <p:nvPr/>
            </p:nvSpPr>
            <p:spPr bwMode="auto">
              <a:xfrm flipV="1">
                <a:off x="1296" y="2360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58" name="Rectangle 30"/>
              <p:cNvSpPr>
                <a:spLocks noChangeArrowheads="1"/>
              </p:cNvSpPr>
              <p:nvPr/>
            </p:nvSpPr>
            <p:spPr bwMode="auto">
              <a:xfrm>
                <a:off x="3255" y="2162"/>
                <a:ext cx="299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  <a:ea typeface="ＭＳ Ｐゴシック"/>
                    <a:cs typeface="ＭＳ Ｐゴシック"/>
                  </a:rPr>
                  <a:t>PA</a:t>
                </a:r>
              </a:p>
            </p:txBody>
          </p:sp>
          <p:sp>
            <p:nvSpPr>
              <p:cNvPr id="1686559" name="Rectangle 31"/>
              <p:cNvSpPr>
                <a:spLocks noChangeArrowheads="1"/>
              </p:cNvSpPr>
              <p:nvPr/>
            </p:nvSpPr>
            <p:spPr bwMode="auto">
              <a:xfrm>
                <a:off x="2743" y="2266"/>
                <a:ext cx="38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TLB</a:t>
                </a:r>
              </a:p>
            </p:txBody>
          </p:sp>
          <p:sp>
            <p:nvSpPr>
              <p:cNvPr id="1686561" name="Rectangle 33"/>
              <p:cNvSpPr>
                <a:spLocks noChangeArrowheads="1"/>
              </p:cNvSpPr>
              <p:nvPr/>
            </p:nvSpPr>
            <p:spPr bwMode="auto">
              <a:xfrm>
                <a:off x="3758" y="2169"/>
                <a:ext cx="42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62" name="Rectangle 34"/>
              <p:cNvSpPr>
                <a:spLocks noChangeArrowheads="1"/>
              </p:cNvSpPr>
              <p:nvPr/>
            </p:nvSpPr>
            <p:spPr bwMode="auto">
              <a:xfrm>
                <a:off x="3728" y="2000"/>
                <a:ext cx="656" cy="60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86563" name="Rectangle 35"/>
              <p:cNvSpPr>
                <a:spLocks noChangeArrowheads="1"/>
              </p:cNvSpPr>
              <p:nvPr/>
            </p:nvSpPr>
            <p:spPr bwMode="auto">
              <a:xfrm>
                <a:off x="3703" y="2066"/>
                <a:ext cx="695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Primary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Verdana" charset="0"/>
                    <a:ea typeface="ＭＳ Ｐゴシック"/>
                    <a:cs typeface="ＭＳ Ｐゴシック"/>
                  </a:rPr>
                  <a:t>Memory</a:t>
                </a:r>
              </a:p>
            </p:txBody>
          </p:sp>
          <p:sp>
            <p:nvSpPr>
              <p:cNvPr id="1686564" name="Line 36"/>
              <p:cNvSpPr>
                <a:spLocks noChangeShapeType="1"/>
              </p:cNvSpPr>
              <p:nvPr/>
            </p:nvSpPr>
            <p:spPr bwMode="auto">
              <a:xfrm>
                <a:off x="3192" y="2368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2352" y="240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0" name="Rectangle 25"/>
              <p:cNvSpPr>
                <a:spLocks noChangeArrowheads="1"/>
              </p:cNvSpPr>
              <p:nvPr/>
            </p:nvSpPr>
            <p:spPr bwMode="auto">
              <a:xfrm>
                <a:off x="2352" y="2168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  <a:ea typeface="ＭＳ Ｐゴシック"/>
                    <a:cs typeface="ＭＳ Ｐゴシック"/>
                  </a:rPr>
                  <a:t>VA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931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Virtually Addressed Cache</a:t>
            </a:r>
            <a:br>
              <a:rPr lang="en-US" dirty="0"/>
            </a:br>
            <a:r>
              <a:rPr lang="en-US" dirty="0"/>
              <a:t>(Virtual Index/Virtual Tag)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5542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5542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2057400" y="3124200"/>
            <a:ext cx="762000" cy="457200"/>
          </a:xfrm>
          <a:prstGeom prst="rect">
            <a:avLst/>
          </a:prstGeom>
          <a:solidFill>
            <a:srgbClr val="FDB9FE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</a:t>
            </a:r>
            <a:r>
              <a:rPr lang="en-US" sz="1800" dirty="0">
                <a:solidFill>
                  <a:srgbClr val="000000"/>
                </a:solidFill>
                <a:ea typeface="ＭＳ Ｐゴシック"/>
                <a:cs typeface="ＭＳ Ｐゴシック"/>
              </a:rPr>
              <a:t>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295400" y="2133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0208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0208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6248400" y="22098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2494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28590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4018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/>
                <a:cs typeface="ＭＳ Ｐゴシック"/>
              </a:rPr>
              <a:t>+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7467600" y="3276600"/>
            <a:ext cx="762000" cy="533400"/>
          </a:xfrm>
          <a:prstGeom prst="rect">
            <a:avLst/>
          </a:prstGeom>
          <a:solidFill>
            <a:srgbClr val="FDB9FE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2212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190999"/>
            <a:ext cx="2667000" cy="573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 Controller</a:t>
            </a: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1447800" y="2819400"/>
            <a:ext cx="2286000" cy="1752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47640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772400" y="392913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295400" y="4495800"/>
            <a:ext cx="18288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Instruction data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47992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52400" y="3594170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240087"/>
            <a:ext cx="1635125" cy="4572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ea typeface="굴림" charset="-127"/>
                <a:cs typeface="굴림" charset="-127"/>
              </a:rPr>
              <a:t>P</a:t>
            </a:r>
            <a:r>
              <a:rPr lang="en-US" altLang="ko-KR" dirty="0">
                <a:solidFill>
                  <a:srgbClr val="000000"/>
                </a:solidFill>
                <a:latin typeface="ヒラギノ角ゴ Pro W3" charset="-128"/>
                <a:ea typeface="굴림" charset="-127"/>
                <a:cs typeface="굴림" charset="-127"/>
              </a:rPr>
              <a:t>age-Table Base</a:t>
            </a:r>
            <a:r>
              <a:rPr lang="en-US" altLang="ko-KR" dirty="0">
                <a:solidFill>
                  <a:srgbClr val="000000"/>
                </a:solidFill>
                <a:ea typeface="굴림" charset="-127"/>
                <a:cs typeface="굴림" charset="-127"/>
              </a:rPr>
              <a:t> Register</a:t>
            </a:r>
            <a:endParaRPr lang="en-US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>
            <a:off x="1066800" y="3962400"/>
            <a:ext cx="11430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1219200" y="1262747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V="1">
            <a:off x="914400" y="1828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943600" y="1186547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V="1">
            <a:off x="6096000" y="1828800"/>
            <a:ext cx="152400" cy="6857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316287"/>
            <a:ext cx="1905000" cy="685800"/>
          </a:xfrm>
          <a:prstGeom prst="rect">
            <a:avLst/>
          </a:prstGeom>
          <a:solidFill>
            <a:srgbClr val="FDB9FE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3924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6400800" y="3810000"/>
            <a:ext cx="13716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70" name="Group 69"/>
          <p:cNvGrpSpPr/>
          <p:nvPr/>
        </p:nvGrpSpPr>
        <p:grpSpPr>
          <a:xfrm rot="5400000">
            <a:off x="7239000" y="3429000"/>
            <a:ext cx="152400" cy="304800"/>
            <a:chOff x="6629400" y="3316287"/>
            <a:chExt cx="152400" cy="304800"/>
          </a:xfrm>
        </p:grpSpPr>
        <p:sp>
          <p:nvSpPr>
            <p:cNvPr id="1691707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1711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712" name="Freeform 64"/>
          <p:cNvSpPr>
            <a:spLocks/>
          </p:cNvSpPr>
          <p:nvPr/>
        </p:nvSpPr>
        <p:spPr bwMode="auto">
          <a:xfrm>
            <a:off x="2438400" y="3581399"/>
            <a:ext cx="2819400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2667000" y="3581399"/>
            <a:ext cx="2590800" cy="192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2209800" y="3581400"/>
            <a:ext cx="1524000" cy="649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1600200" y="28194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7" name="Line 52"/>
          <p:cNvSpPr>
            <a:spLocks noChangeShapeType="1"/>
          </p:cNvSpPr>
          <p:nvPr/>
        </p:nvSpPr>
        <p:spPr bwMode="auto">
          <a:xfrm flipV="1">
            <a:off x="1828800" y="1828800"/>
            <a:ext cx="228600" cy="1219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8" name="Line 56"/>
          <p:cNvSpPr>
            <a:spLocks noChangeShapeType="1"/>
          </p:cNvSpPr>
          <p:nvPr/>
        </p:nvSpPr>
        <p:spPr bwMode="auto">
          <a:xfrm flipH="1" flipV="1">
            <a:off x="6705600" y="1828800"/>
            <a:ext cx="60960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>
            <a:off x="7162800" y="28194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2895599"/>
            <a:ext cx="609600" cy="1563687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7318985" y="2802701"/>
            <a:ext cx="79412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Miss?</a:t>
            </a:r>
            <a:endParaRPr lang="en-US" sz="20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2" name="Text Box 65"/>
          <p:cNvSpPr txBox="1">
            <a:spLocks noChangeArrowheads="1"/>
          </p:cNvSpPr>
          <p:nvPr/>
        </p:nvSpPr>
        <p:spPr bwMode="auto">
          <a:xfrm>
            <a:off x="1796680" y="2743200"/>
            <a:ext cx="79412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Miss?</a:t>
            </a:r>
            <a:endParaRPr lang="en-US" sz="20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867400" y="3962400"/>
            <a:ext cx="228600" cy="228600"/>
            <a:chOff x="6629400" y="3316287"/>
            <a:chExt cx="152400" cy="304800"/>
          </a:xfrm>
        </p:grpSpPr>
        <p:sp>
          <p:nvSpPr>
            <p:cNvPr id="74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74878" y="5486400"/>
            <a:ext cx="2661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ea typeface="ＭＳ Ｐゴシック"/>
                <a:cs typeface="ＭＳ Ｐゴシック"/>
              </a:rPr>
              <a:t>Translate on </a:t>
            </a:r>
            <a:r>
              <a:rPr lang="en-US" sz="2400" i="1" dirty="0">
                <a:solidFill>
                  <a:srgbClr val="000000"/>
                </a:solidFill>
                <a:ea typeface="ＭＳ Ｐゴシック"/>
                <a:cs typeface="ＭＳ Ｐゴシック"/>
              </a:rPr>
              <a:t>miss</a:t>
            </a:r>
          </a:p>
        </p:txBody>
      </p:sp>
    </p:spTree>
    <p:extLst>
      <p:ext uri="{BB962C8B-B14F-4D97-AF65-F5344CB8AC3E}">
        <p14:creationId xmlns:p14="http://schemas.microsoft.com/office/powerpoint/2010/main" val="205124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Aliasing in Virtual-Address Caches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871-E9A7-5D4D-B91D-FDADE166058E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1447800" y="2209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1447800" y="1981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57" name="Rectangle 5"/>
          <p:cNvSpPr>
            <a:spLocks noChangeArrowheads="1"/>
          </p:cNvSpPr>
          <p:nvPr/>
        </p:nvSpPr>
        <p:spPr bwMode="auto">
          <a:xfrm>
            <a:off x="1447800" y="1752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1447800" y="15240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59" name="Rectangle 7"/>
          <p:cNvSpPr>
            <a:spLocks noChangeArrowheads="1"/>
          </p:cNvSpPr>
          <p:nvPr/>
        </p:nvSpPr>
        <p:spPr bwMode="auto">
          <a:xfrm>
            <a:off x="14478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1447800" y="28956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1447800" y="2667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2" name="Rectangle 10"/>
          <p:cNvSpPr>
            <a:spLocks noChangeArrowheads="1"/>
          </p:cNvSpPr>
          <p:nvPr/>
        </p:nvSpPr>
        <p:spPr bwMode="auto">
          <a:xfrm>
            <a:off x="1447800" y="2438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3124200" y="2819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3124200" y="2590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5" name="Rectangle 13"/>
          <p:cNvSpPr>
            <a:spLocks noChangeArrowheads="1"/>
          </p:cNvSpPr>
          <p:nvPr/>
        </p:nvSpPr>
        <p:spPr bwMode="auto">
          <a:xfrm>
            <a:off x="3124200" y="2362200"/>
            <a:ext cx="990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6" name="Rectangle 14"/>
          <p:cNvSpPr>
            <a:spLocks noChangeArrowheads="1"/>
          </p:cNvSpPr>
          <p:nvPr/>
        </p:nvSpPr>
        <p:spPr bwMode="auto">
          <a:xfrm>
            <a:off x="3124200" y="2133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2438400" y="16764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 flipV="1">
            <a:off x="2438400" y="2590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573830" y="140014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687570" name="Line 18"/>
          <p:cNvSpPr>
            <a:spLocks noChangeShapeType="1"/>
          </p:cNvSpPr>
          <p:nvPr/>
        </p:nvSpPr>
        <p:spPr bwMode="auto">
          <a:xfrm>
            <a:off x="10668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71" name="Text Box 19"/>
          <p:cNvSpPr txBox="1">
            <a:spLocks noChangeArrowheads="1"/>
          </p:cNvSpPr>
          <p:nvPr/>
        </p:nvSpPr>
        <p:spPr bwMode="auto">
          <a:xfrm>
            <a:off x="573830" y="277174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1687572" name="Line 20"/>
          <p:cNvSpPr>
            <a:spLocks noChangeShapeType="1"/>
          </p:cNvSpPr>
          <p:nvPr/>
        </p:nvSpPr>
        <p:spPr bwMode="auto">
          <a:xfrm>
            <a:off x="1066800" y="2971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1227884" y="1109812"/>
            <a:ext cx="1541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Page Table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2827593" y="1690837"/>
            <a:ext cx="15663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 Pages</a:t>
            </a:r>
          </a:p>
        </p:txBody>
      </p:sp>
      <p:sp>
        <p:nvSpPr>
          <p:cNvPr id="1687575" name="Text Box 23"/>
          <p:cNvSpPr txBox="1">
            <a:spLocks noChangeArrowheads="1"/>
          </p:cNvSpPr>
          <p:nvPr/>
        </p:nvSpPr>
        <p:spPr bwMode="auto">
          <a:xfrm>
            <a:off x="2574097" y="2314545"/>
            <a:ext cx="46679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</a:t>
            </a:r>
            <a:endParaRPr lang="en-US" sz="2000" baseline="-250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87576" name="Rectangle 24"/>
          <p:cNvSpPr>
            <a:spLocks noChangeArrowheads="1"/>
          </p:cNvSpPr>
          <p:nvPr/>
        </p:nvSpPr>
        <p:spPr bwMode="auto">
          <a:xfrm>
            <a:off x="4876800" y="1524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77" name="Rectangle 25"/>
          <p:cNvSpPr>
            <a:spLocks noChangeArrowheads="1"/>
          </p:cNvSpPr>
          <p:nvPr/>
        </p:nvSpPr>
        <p:spPr bwMode="auto">
          <a:xfrm>
            <a:off x="4876800" y="17526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687578" name="Rectangle 26"/>
          <p:cNvSpPr>
            <a:spLocks noChangeArrowheads="1"/>
          </p:cNvSpPr>
          <p:nvPr/>
        </p:nvSpPr>
        <p:spPr bwMode="auto">
          <a:xfrm>
            <a:off x="4876800" y="19812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79" name="Rectangle 27"/>
          <p:cNvSpPr>
            <a:spLocks noChangeArrowheads="1"/>
          </p:cNvSpPr>
          <p:nvPr/>
        </p:nvSpPr>
        <p:spPr bwMode="auto">
          <a:xfrm>
            <a:off x="4876800" y="24384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1687580" name="Rectangle 28"/>
          <p:cNvSpPr>
            <a:spLocks noChangeArrowheads="1"/>
          </p:cNvSpPr>
          <p:nvPr/>
        </p:nvSpPr>
        <p:spPr bwMode="auto">
          <a:xfrm>
            <a:off x="4876800" y="22098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1" name="Rectangle 29"/>
          <p:cNvSpPr>
            <a:spLocks noChangeArrowheads="1"/>
          </p:cNvSpPr>
          <p:nvPr/>
        </p:nvSpPr>
        <p:spPr bwMode="auto">
          <a:xfrm>
            <a:off x="4876800" y="2667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2" name="Rectangle 30"/>
          <p:cNvSpPr>
            <a:spLocks noChangeArrowheads="1"/>
          </p:cNvSpPr>
          <p:nvPr/>
        </p:nvSpPr>
        <p:spPr bwMode="auto">
          <a:xfrm>
            <a:off x="5791200" y="1524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3" name="Rectangle 31"/>
          <p:cNvSpPr>
            <a:spLocks noChangeArrowheads="1"/>
          </p:cNvSpPr>
          <p:nvPr/>
        </p:nvSpPr>
        <p:spPr bwMode="auto">
          <a:xfrm>
            <a:off x="5791200" y="17526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1st Copy of Data at PA</a:t>
            </a:r>
            <a:endParaRPr lang="en-US" sz="2000" baseline="-250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87584" name="Rectangle 32"/>
          <p:cNvSpPr>
            <a:spLocks noChangeArrowheads="1"/>
          </p:cNvSpPr>
          <p:nvPr/>
        </p:nvSpPr>
        <p:spPr bwMode="auto">
          <a:xfrm>
            <a:off x="5791200" y="19812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5" name="Rectangle 33"/>
          <p:cNvSpPr>
            <a:spLocks noChangeArrowheads="1"/>
          </p:cNvSpPr>
          <p:nvPr/>
        </p:nvSpPr>
        <p:spPr bwMode="auto">
          <a:xfrm>
            <a:off x="5791200" y="24384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2nd Copy of Data at PA</a:t>
            </a:r>
          </a:p>
        </p:txBody>
      </p:sp>
      <p:sp>
        <p:nvSpPr>
          <p:cNvPr id="1687586" name="Rectangle 34"/>
          <p:cNvSpPr>
            <a:spLocks noChangeArrowheads="1"/>
          </p:cNvSpPr>
          <p:nvPr/>
        </p:nvSpPr>
        <p:spPr bwMode="auto">
          <a:xfrm>
            <a:off x="5791200" y="22098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7" name="Rectangle 35"/>
          <p:cNvSpPr>
            <a:spLocks noChangeArrowheads="1"/>
          </p:cNvSpPr>
          <p:nvPr/>
        </p:nvSpPr>
        <p:spPr bwMode="auto">
          <a:xfrm>
            <a:off x="5791200" y="2667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7588" name="Text Box 36"/>
          <p:cNvSpPr txBox="1">
            <a:spLocks noChangeArrowheads="1"/>
          </p:cNvSpPr>
          <p:nvPr/>
        </p:nvSpPr>
        <p:spPr bwMode="auto">
          <a:xfrm>
            <a:off x="4987985" y="1109812"/>
            <a:ext cx="6269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Tag</a:t>
            </a:r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6785549" y="1109812"/>
            <a:ext cx="77196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</a:t>
            </a:r>
          </a:p>
        </p:txBody>
      </p:sp>
      <p:sp>
        <p:nvSpPr>
          <p:cNvPr id="1687590" name="Text Box 38"/>
          <p:cNvSpPr txBox="1">
            <a:spLocks noChangeArrowheads="1"/>
          </p:cNvSpPr>
          <p:nvPr/>
        </p:nvSpPr>
        <p:spPr bwMode="auto">
          <a:xfrm>
            <a:off x="838200" y="3429000"/>
            <a:ext cx="33528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Two virtual pages share one physical page</a:t>
            </a:r>
          </a:p>
        </p:txBody>
      </p:sp>
      <p:sp>
        <p:nvSpPr>
          <p:cNvPr id="1687591" name="Text Box 39"/>
          <p:cNvSpPr txBox="1">
            <a:spLocks noChangeArrowheads="1"/>
          </p:cNvSpPr>
          <p:nvPr/>
        </p:nvSpPr>
        <p:spPr bwMode="auto">
          <a:xfrm>
            <a:off x="4191000" y="3027274"/>
            <a:ext cx="47244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Virtual cache can have two copies of same physical data. Writes to one copy not visible to reads of other!</a:t>
            </a:r>
          </a:p>
        </p:txBody>
      </p:sp>
      <p:sp>
        <p:nvSpPr>
          <p:cNvPr id="1687592" name="Text Box 40"/>
          <p:cNvSpPr txBox="1">
            <a:spLocks noChangeArrowheads="1"/>
          </p:cNvSpPr>
          <p:nvPr/>
        </p:nvSpPr>
        <p:spPr bwMode="auto">
          <a:xfrm>
            <a:off x="304800" y="4236339"/>
            <a:ext cx="8839200" cy="216674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General Solution:  </a:t>
            </a: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Prevent aliases coexisting in cache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Software (i.e., OS) solution for direct-mapped cache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VAs of shared pages must agree in cache index bits; this ensures all VAs accessing same PA will conflict in direct-mapped cache (early SPARCs)</a:t>
            </a:r>
          </a:p>
        </p:txBody>
      </p:sp>
    </p:spTree>
    <p:extLst>
      <p:ext uri="{BB962C8B-B14F-4D97-AF65-F5344CB8AC3E}">
        <p14:creationId xmlns:p14="http://schemas.microsoft.com/office/powerpoint/2010/main" val="37762943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9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Concurrent Access to TLB &amp; Cache</a:t>
            </a:r>
            <a:br>
              <a:rPr lang="en-US" dirty="0"/>
            </a:br>
            <a:r>
              <a:rPr lang="en-US" dirty="0"/>
              <a:t>(Virtual Index/Physical Tag)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BD13E-718A-3A45-8178-09E34FD5CB27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89603" name="Rectangle 3"/>
          <p:cNvSpPr>
            <a:spLocks noChangeArrowheads="1"/>
          </p:cNvSpPr>
          <p:nvPr/>
        </p:nvSpPr>
        <p:spPr bwMode="auto">
          <a:xfrm>
            <a:off x="685800" y="4800600"/>
            <a:ext cx="7584522" cy="16902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Index</a:t>
            </a:r>
            <a:r>
              <a:rPr lang="en-US" sz="2400" dirty="0">
                <a:solidFill>
                  <a:srgbClr val="00AE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 is available without consulting the TLB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→ </a:t>
            </a: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cache and TLB accesses can begin simultaneously!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Tag comparison is made after both accesses are completed</a:t>
            </a:r>
          </a:p>
          <a:p>
            <a:pPr>
              <a:spcBef>
                <a:spcPct val="0"/>
              </a:spcBef>
            </a:pPr>
            <a:r>
              <a:rPr lang="en-US" sz="32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Cases:</a:t>
            </a:r>
            <a:r>
              <a:rPr lang="en-US" sz="2400" i="1" dirty="0">
                <a:solidFill>
                  <a:srgbClr val="00AE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=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,  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&lt;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,  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&gt;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endParaRPr lang="en-US" sz="3200" i="1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689604" name="Group 4"/>
          <p:cNvGrpSpPr>
            <a:grpSpLocks/>
          </p:cNvGrpSpPr>
          <p:nvPr/>
        </p:nvGrpSpPr>
        <p:grpSpPr bwMode="auto">
          <a:xfrm>
            <a:off x="198438" y="1219200"/>
            <a:ext cx="8366124" cy="3624261"/>
            <a:chOff x="125" y="768"/>
            <a:chExt cx="5270" cy="2283"/>
          </a:xfrm>
        </p:grpSpPr>
        <p:sp>
          <p:nvSpPr>
            <p:cNvPr id="1689605" name="Line 5"/>
            <p:cNvSpPr>
              <a:spLocks noChangeShapeType="1"/>
            </p:cNvSpPr>
            <p:nvPr/>
          </p:nvSpPr>
          <p:spPr bwMode="auto">
            <a:xfrm>
              <a:off x="5136" y="2052"/>
              <a:ext cx="0" cy="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06" name="Line 6"/>
            <p:cNvSpPr>
              <a:spLocks noChangeShapeType="1"/>
            </p:cNvSpPr>
            <p:nvPr/>
          </p:nvSpPr>
          <p:spPr bwMode="auto">
            <a:xfrm>
              <a:off x="2676" y="1944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07" name="Rectangle 7"/>
            <p:cNvSpPr>
              <a:spLocks noChangeArrowheads="1"/>
            </p:cNvSpPr>
            <p:nvPr/>
          </p:nvSpPr>
          <p:spPr bwMode="auto">
            <a:xfrm>
              <a:off x="544" y="1056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08" name="Rectangle 8"/>
            <p:cNvSpPr>
              <a:spLocks noChangeArrowheads="1"/>
            </p:cNvSpPr>
            <p:nvPr/>
          </p:nvSpPr>
          <p:spPr bwMode="auto">
            <a:xfrm>
              <a:off x="2704" y="1048"/>
              <a:ext cx="792" cy="208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09" name="Rectangle 9"/>
            <p:cNvSpPr>
              <a:spLocks noChangeArrowheads="1"/>
            </p:cNvSpPr>
            <p:nvPr/>
          </p:nvSpPr>
          <p:spPr bwMode="auto">
            <a:xfrm>
              <a:off x="554" y="1048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            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VPN                              L           b</a:t>
              </a:r>
            </a:p>
          </p:txBody>
        </p:sp>
        <p:sp>
          <p:nvSpPr>
            <p:cNvPr id="1689610" name="Line 10"/>
            <p:cNvSpPr>
              <a:spLocks noChangeShapeType="1"/>
            </p:cNvSpPr>
            <p:nvPr/>
          </p:nvSpPr>
          <p:spPr bwMode="auto">
            <a:xfrm>
              <a:off x="3486" y="1048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1" name="Line 11"/>
            <p:cNvSpPr>
              <a:spLocks noChangeShapeType="1"/>
            </p:cNvSpPr>
            <p:nvPr/>
          </p:nvSpPr>
          <p:spPr bwMode="auto">
            <a:xfrm>
              <a:off x="2432" y="106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2" name="Freeform 12"/>
            <p:cNvSpPr>
              <a:spLocks/>
            </p:cNvSpPr>
            <p:nvPr/>
          </p:nvSpPr>
          <p:spPr bwMode="auto">
            <a:xfrm>
              <a:off x="2712" y="944"/>
              <a:ext cx="761" cy="73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37" y="0"/>
                </a:cxn>
                <a:cxn ang="0">
                  <a:pos x="760" y="72"/>
                </a:cxn>
              </a:cxnLst>
              <a:rect l="0" t="0" r="r" b="b"/>
              <a:pathLst>
                <a:path w="761" h="73">
                  <a:moveTo>
                    <a:pt x="0" y="66"/>
                  </a:moveTo>
                  <a:lnTo>
                    <a:pt x="35" y="0"/>
                  </a:lnTo>
                  <a:lnTo>
                    <a:pt x="737" y="0"/>
                  </a:lnTo>
                  <a:lnTo>
                    <a:pt x="760" y="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3" name="Line 13"/>
            <p:cNvSpPr>
              <a:spLocks noChangeShapeType="1"/>
            </p:cNvSpPr>
            <p:nvPr/>
          </p:nvSpPr>
          <p:spPr bwMode="auto">
            <a:xfrm>
              <a:off x="2694" y="1056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4" name="Rectangle 14"/>
            <p:cNvSpPr>
              <a:spLocks noChangeArrowheads="1"/>
            </p:cNvSpPr>
            <p:nvPr/>
          </p:nvSpPr>
          <p:spPr bwMode="auto">
            <a:xfrm>
              <a:off x="1176" y="1400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TLB</a:t>
              </a:r>
              <a:endPara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89615" name="Line 15"/>
            <p:cNvSpPr>
              <a:spLocks noChangeShapeType="1"/>
            </p:cNvSpPr>
            <p:nvPr/>
          </p:nvSpPr>
          <p:spPr bwMode="auto">
            <a:xfrm flipH="1">
              <a:off x="1572" y="12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6" name="Rectangle 16"/>
            <p:cNvSpPr>
              <a:spLocks noChangeArrowheads="1"/>
            </p:cNvSpPr>
            <p:nvPr/>
          </p:nvSpPr>
          <p:spPr bwMode="auto">
            <a:xfrm>
              <a:off x="3936" y="1368"/>
              <a:ext cx="1440" cy="6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Direct-map Cache </a:t>
              </a:r>
            </a:p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baseline="30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L</a:t>
              </a:r>
              <a:r>
                <a:rPr lang="en-US" sz="2400" baseline="-25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blocks</a:t>
              </a:r>
            </a:p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baseline="30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-byte block</a:t>
              </a:r>
            </a:p>
          </p:txBody>
        </p:sp>
        <p:sp>
          <p:nvSpPr>
            <p:cNvPr id="1689617" name="Rectangle 17"/>
            <p:cNvSpPr>
              <a:spLocks noChangeArrowheads="1"/>
            </p:cNvSpPr>
            <p:nvPr/>
          </p:nvSpPr>
          <p:spPr bwMode="auto">
            <a:xfrm>
              <a:off x="502" y="1928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18" name="Rectangle 18"/>
            <p:cNvSpPr>
              <a:spLocks noChangeArrowheads="1"/>
            </p:cNvSpPr>
            <p:nvPr/>
          </p:nvSpPr>
          <p:spPr bwMode="auto">
            <a:xfrm>
              <a:off x="512" y="1928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           PPN                      Page Offset</a:t>
              </a:r>
            </a:p>
          </p:txBody>
        </p:sp>
        <p:sp>
          <p:nvSpPr>
            <p:cNvPr id="1689619" name="Line 19"/>
            <p:cNvSpPr>
              <a:spLocks noChangeShapeType="1"/>
            </p:cNvSpPr>
            <p:nvPr/>
          </p:nvSpPr>
          <p:spPr bwMode="auto">
            <a:xfrm>
              <a:off x="2390" y="1936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0" name="Line 20"/>
            <p:cNvSpPr>
              <a:spLocks noChangeShapeType="1"/>
            </p:cNvSpPr>
            <p:nvPr/>
          </p:nvSpPr>
          <p:spPr bwMode="auto">
            <a:xfrm>
              <a:off x="3104" y="1360"/>
              <a:ext cx="0" cy="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1" name="Line 21"/>
            <p:cNvSpPr>
              <a:spLocks noChangeShapeType="1"/>
            </p:cNvSpPr>
            <p:nvPr/>
          </p:nvSpPr>
          <p:spPr bwMode="auto">
            <a:xfrm>
              <a:off x="1568" y="1796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2" name="Oval 22"/>
            <p:cNvSpPr>
              <a:spLocks noChangeArrowheads="1"/>
            </p:cNvSpPr>
            <p:nvPr/>
          </p:nvSpPr>
          <p:spPr bwMode="auto">
            <a:xfrm>
              <a:off x="2880" y="2424"/>
              <a:ext cx="774" cy="2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36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=</a:t>
              </a:r>
            </a:p>
          </p:txBody>
        </p:sp>
        <p:sp>
          <p:nvSpPr>
            <p:cNvPr id="1689623" name="Freeform 23"/>
            <p:cNvSpPr>
              <a:spLocks/>
            </p:cNvSpPr>
            <p:nvPr/>
          </p:nvSpPr>
          <p:spPr bwMode="auto">
            <a:xfrm>
              <a:off x="1566" y="2249"/>
              <a:ext cx="1314" cy="3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2"/>
                </a:cxn>
                <a:cxn ang="0">
                  <a:pos x="1200" y="312"/>
                </a:cxn>
              </a:cxnLst>
              <a:rect l="0" t="0" r="r" b="b"/>
              <a:pathLst>
                <a:path w="1201" h="313">
                  <a:moveTo>
                    <a:pt x="0" y="0"/>
                  </a:moveTo>
                  <a:lnTo>
                    <a:pt x="0" y="312"/>
                  </a:lnTo>
                  <a:lnTo>
                    <a:pt x="1200" y="3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4" name="Freeform 24"/>
            <p:cNvSpPr>
              <a:spLocks/>
            </p:cNvSpPr>
            <p:nvPr/>
          </p:nvSpPr>
          <p:spPr bwMode="auto">
            <a:xfrm>
              <a:off x="3664" y="2056"/>
              <a:ext cx="673" cy="512"/>
            </a:xfrm>
            <a:custGeom>
              <a:avLst/>
              <a:gdLst/>
              <a:ahLst/>
              <a:cxnLst>
                <a:cxn ang="0">
                  <a:pos x="672" y="0"/>
                </a:cxn>
                <a:cxn ang="0">
                  <a:pos x="672" y="760"/>
                </a:cxn>
                <a:cxn ang="0">
                  <a:pos x="0" y="760"/>
                </a:cxn>
              </a:cxnLst>
              <a:rect l="0" t="0" r="r" b="b"/>
              <a:pathLst>
                <a:path w="673" h="761">
                  <a:moveTo>
                    <a:pt x="672" y="0"/>
                  </a:moveTo>
                  <a:lnTo>
                    <a:pt x="672" y="760"/>
                  </a:lnTo>
                  <a:lnTo>
                    <a:pt x="0" y="7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5" name="Line 25"/>
            <p:cNvSpPr>
              <a:spLocks noChangeShapeType="1"/>
            </p:cNvSpPr>
            <p:nvPr/>
          </p:nvSpPr>
          <p:spPr bwMode="auto">
            <a:xfrm>
              <a:off x="3264" y="271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26" name="Rectangle 26"/>
            <p:cNvSpPr>
              <a:spLocks noChangeArrowheads="1"/>
            </p:cNvSpPr>
            <p:nvPr/>
          </p:nvSpPr>
          <p:spPr bwMode="auto">
            <a:xfrm>
              <a:off x="2736" y="2762"/>
              <a:ext cx="41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hit?</a:t>
              </a:r>
            </a:p>
          </p:txBody>
        </p:sp>
        <p:sp>
          <p:nvSpPr>
            <p:cNvPr id="1689627" name="Rectangle 27"/>
            <p:cNvSpPr>
              <a:spLocks noChangeArrowheads="1"/>
            </p:cNvSpPr>
            <p:nvPr/>
          </p:nvSpPr>
          <p:spPr bwMode="auto">
            <a:xfrm>
              <a:off x="4848" y="2616"/>
              <a:ext cx="547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689628" name="Rectangle 28"/>
            <p:cNvSpPr>
              <a:spLocks noChangeArrowheads="1"/>
            </p:cNvSpPr>
            <p:nvPr/>
          </p:nvSpPr>
          <p:spPr bwMode="auto">
            <a:xfrm>
              <a:off x="3582" y="2616"/>
              <a:ext cx="122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Physical Tag</a:t>
              </a:r>
            </a:p>
          </p:txBody>
        </p:sp>
        <p:sp>
          <p:nvSpPr>
            <p:cNvPr id="1689629" name="Freeform 29"/>
            <p:cNvSpPr>
              <a:spLocks/>
            </p:cNvSpPr>
            <p:nvPr/>
          </p:nvSpPr>
          <p:spPr bwMode="auto">
            <a:xfrm>
              <a:off x="518" y="2168"/>
              <a:ext cx="216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1" y="80"/>
                </a:cxn>
                <a:cxn ang="0">
                  <a:pos x="2096" y="80"/>
                </a:cxn>
                <a:cxn ang="0">
                  <a:pos x="2160" y="0"/>
                </a:cxn>
              </a:cxnLst>
              <a:rect l="0" t="0" r="r" b="b"/>
              <a:pathLst>
                <a:path w="2161" h="81">
                  <a:moveTo>
                    <a:pt x="0" y="6"/>
                  </a:moveTo>
                  <a:lnTo>
                    <a:pt x="101" y="80"/>
                  </a:lnTo>
                  <a:lnTo>
                    <a:pt x="2096" y="80"/>
                  </a:lnTo>
                  <a:lnTo>
                    <a:pt x="216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30" name="Rectangle 30"/>
            <p:cNvSpPr>
              <a:spLocks noChangeArrowheads="1"/>
            </p:cNvSpPr>
            <p:nvPr/>
          </p:nvSpPr>
          <p:spPr bwMode="auto">
            <a:xfrm>
              <a:off x="1100" y="2370"/>
              <a:ext cx="39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689631" name="Rectangle 31"/>
            <p:cNvSpPr>
              <a:spLocks noChangeArrowheads="1"/>
            </p:cNvSpPr>
            <p:nvPr/>
          </p:nvSpPr>
          <p:spPr bwMode="auto">
            <a:xfrm>
              <a:off x="144" y="984"/>
              <a:ext cx="341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VA</a:t>
              </a:r>
            </a:p>
          </p:txBody>
        </p:sp>
        <p:sp>
          <p:nvSpPr>
            <p:cNvPr id="1689632" name="Rectangle 32"/>
            <p:cNvSpPr>
              <a:spLocks noChangeArrowheads="1"/>
            </p:cNvSpPr>
            <p:nvPr/>
          </p:nvSpPr>
          <p:spPr bwMode="auto">
            <a:xfrm>
              <a:off x="125" y="1879"/>
              <a:ext cx="327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PA</a:t>
              </a:r>
            </a:p>
          </p:txBody>
        </p:sp>
        <p:sp>
          <p:nvSpPr>
            <p:cNvPr id="1689633" name="Freeform 33"/>
            <p:cNvSpPr>
              <a:spLocks/>
            </p:cNvSpPr>
            <p:nvPr/>
          </p:nvSpPr>
          <p:spPr bwMode="auto">
            <a:xfrm>
              <a:off x="2448" y="1280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34" name="Rectangle 34"/>
            <p:cNvSpPr>
              <a:spLocks noChangeArrowheads="1"/>
            </p:cNvSpPr>
            <p:nvPr/>
          </p:nvSpPr>
          <p:spPr bwMode="auto">
            <a:xfrm>
              <a:off x="4560" y="768"/>
              <a:ext cx="729" cy="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Virtual</a:t>
              </a:r>
            </a:p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Index</a:t>
              </a:r>
            </a:p>
          </p:txBody>
        </p:sp>
        <p:sp>
          <p:nvSpPr>
            <p:cNvPr id="1689635" name="Freeform 35"/>
            <p:cNvSpPr>
              <a:spLocks/>
            </p:cNvSpPr>
            <p:nvPr/>
          </p:nvSpPr>
          <p:spPr bwMode="auto">
            <a:xfrm>
              <a:off x="3104" y="848"/>
              <a:ext cx="1449" cy="51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0"/>
                </a:cxn>
                <a:cxn ang="0">
                  <a:pos x="1448" y="0"/>
                </a:cxn>
                <a:cxn ang="0">
                  <a:pos x="1448" y="536"/>
                </a:cxn>
              </a:cxnLst>
              <a:rect l="0" t="0" r="r" b="b"/>
              <a:pathLst>
                <a:path w="1449" h="537">
                  <a:moveTo>
                    <a:pt x="0" y="77"/>
                  </a:moveTo>
                  <a:lnTo>
                    <a:pt x="0" y="0"/>
                  </a:lnTo>
                  <a:lnTo>
                    <a:pt x="1448" y="0"/>
                  </a:lnTo>
                  <a:lnTo>
                    <a:pt x="1448" y="5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36" name="Line 36"/>
            <p:cNvSpPr>
              <a:spLocks noChangeShapeType="1"/>
            </p:cNvSpPr>
            <p:nvPr/>
          </p:nvSpPr>
          <p:spPr bwMode="auto">
            <a:xfrm flipH="1">
              <a:off x="3056" y="1592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89637" name="Rectangle 37"/>
            <p:cNvSpPr>
              <a:spLocks noChangeArrowheads="1"/>
            </p:cNvSpPr>
            <p:nvPr/>
          </p:nvSpPr>
          <p:spPr bwMode="auto">
            <a:xfrm>
              <a:off x="3168" y="1440"/>
              <a:ext cx="218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68901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dirty="0"/>
              <a:t>Virtual-Index Physical-Tag Caches: </a:t>
            </a:r>
            <a:r>
              <a:rPr lang="en-US" sz="2400" dirty="0"/>
              <a:t>Associative Organization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4D6E-CA00-414E-8EB9-BE500EA627F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0627" name="Rectangle 3"/>
          <p:cNvSpPr>
            <a:spLocks noChangeArrowheads="1"/>
          </p:cNvSpPr>
          <p:nvPr/>
        </p:nvSpPr>
        <p:spPr bwMode="auto">
          <a:xfrm>
            <a:off x="838200" y="5819775"/>
            <a:ext cx="7239000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How does this scheme scale to larger caches?</a:t>
            </a:r>
            <a:endParaRPr lang="en-US" sz="2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690628" name="Group 4"/>
          <p:cNvGrpSpPr>
            <a:grpSpLocks/>
          </p:cNvGrpSpPr>
          <p:nvPr/>
        </p:nvGrpSpPr>
        <p:grpSpPr bwMode="auto">
          <a:xfrm>
            <a:off x="152400" y="1219200"/>
            <a:ext cx="8728075" cy="4140200"/>
            <a:chOff x="144" y="776"/>
            <a:chExt cx="5498" cy="2608"/>
          </a:xfrm>
        </p:grpSpPr>
        <p:sp>
          <p:nvSpPr>
            <p:cNvPr id="1690629" name="Rectangle 5"/>
            <p:cNvSpPr>
              <a:spLocks noChangeArrowheads="1"/>
            </p:cNvSpPr>
            <p:nvPr/>
          </p:nvSpPr>
          <p:spPr bwMode="auto">
            <a:xfrm>
              <a:off x="512" y="992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0" name="Rectangle 6" descr="Dark upward diagonal"/>
            <p:cNvSpPr>
              <a:spLocks noChangeArrowheads="1"/>
            </p:cNvSpPr>
            <p:nvPr/>
          </p:nvSpPr>
          <p:spPr bwMode="auto">
            <a:xfrm>
              <a:off x="2400" y="992"/>
              <a:ext cx="1064" cy="208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1" name="Rectangle 7"/>
            <p:cNvSpPr>
              <a:spLocks noChangeArrowheads="1"/>
            </p:cNvSpPr>
            <p:nvPr/>
          </p:nvSpPr>
          <p:spPr bwMode="auto">
            <a:xfrm>
              <a:off x="522" y="992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             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VPN           a         L = k-b        b</a:t>
              </a:r>
            </a:p>
          </p:txBody>
        </p:sp>
        <p:sp>
          <p:nvSpPr>
            <p:cNvPr id="1690632" name="Line 8" descr="Dark upward diagonal"/>
            <p:cNvSpPr>
              <a:spLocks noChangeShapeType="1"/>
            </p:cNvSpPr>
            <p:nvPr/>
          </p:nvSpPr>
          <p:spPr bwMode="auto">
            <a:xfrm>
              <a:off x="3454" y="992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3" name="Line 9" descr="Dark upward diagonal"/>
            <p:cNvSpPr>
              <a:spLocks noChangeShapeType="1"/>
            </p:cNvSpPr>
            <p:nvPr/>
          </p:nvSpPr>
          <p:spPr bwMode="auto">
            <a:xfrm>
              <a:off x="2400" y="1000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4" name="Freeform 10"/>
            <p:cNvSpPr>
              <a:spLocks/>
            </p:cNvSpPr>
            <p:nvPr/>
          </p:nvSpPr>
          <p:spPr bwMode="auto">
            <a:xfrm>
              <a:off x="2408" y="912"/>
              <a:ext cx="1041" cy="6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8" y="0"/>
                </a:cxn>
                <a:cxn ang="0">
                  <a:pos x="1009" y="0"/>
                </a:cxn>
                <a:cxn ang="0">
                  <a:pos x="1040" y="64"/>
                </a:cxn>
              </a:cxnLst>
              <a:rect l="0" t="0" r="r" b="b"/>
              <a:pathLst>
                <a:path w="1041" h="65">
                  <a:moveTo>
                    <a:pt x="0" y="59"/>
                  </a:moveTo>
                  <a:lnTo>
                    <a:pt x="48" y="0"/>
                  </a:lnTo>
                  <a:lnTo>
                    <a:pt x="1009" y="0"/>
                  </a:lnTo>
                  <a:lnTo>
                    <a:pt x="1040" y="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5" name="Rectangle 11"/>
            <p:cNvSpPr>
              <a:spLocks noChangeArrowheads="1"/>
            </p:cNvSpPr>
            <p:nvPr/>
          </p:nvSpPr>
          <p:spPr bwMode="auto">
            <a:xfrm>
              <a:off x="1144" y="1465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32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TLB</a:t>
              </a:r>
            </a:p>
          </p:txBody>
        </p:sp>
        <p:sp>
          <p:nvSpPr>
            <p:cNvPr id="1690636" name="Line 12"/>
            <p:cNvSpPr>
              <a:spLocks noChangeShapeType="1"/>
            </p:cNvSpPr>
            <p:nvPr/>
          </p:nvSpPr>
          <p:spPr bwMode="auto">
            <a:xfrm>
              <a:off x="1552" y="12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7" name="Rectangle 13"/>
            <p:cNvSpPr>
              <a:spLocks noChangeArrowheads="1"/>
            </p:cNvSpPr>
            <p:nvPr/>
          </p:nvSpPr>
          <p:spPr bwMode="auto">
            <a:xfrm>
              <a:off x="3792" y="1392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Direct-map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000" baseline="30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L</a:t>
              </a:r>
              <a:r>
                <a:rPr lang="en-US" sz="2000" baseline="-25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blocks</a:t>
              </a:r>
            </a:p>
          </p:txBody>
        </p:sp>
        <p:sp>
          <p:nvSpPr>
            <p:cNvPr id="1690638" name="Rectangle 14"/>
            <p:cNvSpPr>
              <a:spLocks noChangeArrowheads="1"/>
            </p:cNvSpPr>
            <p:nvPr/>
          </p:nvSpPr>
          <p:spPr bwMode="auto">
            <a:xfrm>
              <a:off x="472" y="2136"/>
              <a:ext cx="1920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39" name="Rectangle 15"/>
            <p:cNvSpPr>
              <a:spLocks noChangeArrowheads="1"/>
            </p:cNvSpPr>
            <p:nvPr/>
          </p:nvSpPr>
          <p:spPr bwMode="auto">
            <a:xfrm>
              <a:off x="482" y="2136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            PPN                       Page Offset</a:t>
              </a:r>
            </a:p>
          </p:txBody>
        </p:sp>
        <p:sp>
          <p:nvSpPr>
            <p:cNvPr id="1690640" name="Line 16"/>
            <p:cNvSpPr>
              <a:spLocks noChangeShapeType="1"/>
            </p:cNvSpPr>
            <p:nvPr/>
          </p:nvSpPr>
          <p:spPr bwMode="auto">
            <a:xfrm>
              <a:off x="2400" y="214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  </a:t>
              </a:r>
            </a:p>
          </p:txBody>
        </p:sp>
        <p:sp>
          <p:nvSpPr>
            <p:cNvPr id="1690641" name="Line 17"/>
            <p:cNvSpPr>
              <a:spLocks noChangeShapeType="1"/>
            </p:cNvSpPr>
            <p:nvPr/>
          </p:nvSpPr>
          <p:spPr bwMode="auto">
            <a:xfrm>
              <a:off x="3072" y="130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42" name="Line 18"/>
            <p:cNvSpPr>
              <a:spLocks noChangeShapeType="1"/>
            </p:cNvSpPr>
            <p:nvPr/>
          </p:nvSpPr>
          <p:spPr bwMode="auto">
            <a:xfrm>
              <a:off x="1536" y="187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43" name="Line 19"/>
            <p:cNvSpPr>
              <a:spLocks noChangeShapeType="1"/>
            </p:cNvSpPr>
            <p:nvPr/>
          </p:nvSpPr>
          <p:spPr bwMode="auto">
            <a:xfrm>
              <a:off x="4592" y="25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44" name="Oval 20"/>
            <p:cNvSpPr>
              <a:spLocks noChangeArrowheads="1"/>
            </p:cNvSpPr>
            <p:nvPr/>
          </p:nvSpPr>
          <p:spPr bwMode="auto">
            <a:xfrm>
              <a:off x="3936" y="2384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=</a:t>
              </a:r>
            </a:p>
          </p:txBody>
        </p:sp>
        <p:sp>
          <p:nvSpPr>
            <p:cNvPr id="1690645" name="Freeform 21"/>
            <p:cNvSpPr>
              <a:spLocks/>
            </p:cNvSpPr>
            <p:nvPr/>
          </p:nvSpPr>
          <p:spPr bwMode="auto">
            <a:xfrm>
              <a:off x="1536" y="2472"/>
              <a:ext cx="239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8"/>
                </a:cxn>
                <a:cxn ang="0">
                  <a:pos x="2392" y="88"/>
                </a:cxn>
              </a:cxnLst>
              <a:rect l="0" t="0" r="r" b="b"/>
              <a:pathLst>
                <a:path w="2393" h="89">
                  <a:moveTo>
                    <a:pt x="0" y="0"/>
                  </a:moveTo>
                  <a:lnTo>
                    <a:pt x="0" y="88"/>
                  </a:lnTo>
                  <a:lnTo>
                    <a:pt x="2392" y="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46" name="Rectangle 22"/>
            <p:cNvSpPr>
              <a:spLocks noChangeArrowheads="1"/>
            </p:cNvSpPr>
            <p:nvPr/>
          </p:nvSpPr>
          <p:spPr bwMode="auto">
            <a:xfrm>
              <a:off x="3711" y="2634"/>
              <a:ext cx="36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hit?</a:t>
              </a:r>
            </a:p>
          </p:txBody>
        </p:sp>
        <p:sp>
          <p:nvSpPr>
            <p:cNvPr id="1690647" name="Rectangle 23"/>
            <p:cNvSpPr>
              <a:spLocks noChangeArrowheads="1"/>
            </p:cNvSpPr>
            <p:nvPr/>
          </p:nvSpPr>
          <p:spPr bwMode="auto">
            <a:xfrm>
              <a:off x="4944" y="3080"/>
              <a:ext cx="42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690648" name="Rectangle 24"/>
            <p:cNvSpPr>
              <a:spLocks noChangeArrowheads="1"/>
            </p:cNvSpPr>
            <p:nvPr/>
          </p:nvSpPr>
          <p:spPr bwMode="auto">
            <a:xfrm>
              <a:off x="4636" y="1930"/>
              <a:ext cx="397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Phy</a:t>
              </a: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.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690649" name="Freeform 25"/>
            <p:cNvSpPr>
              <a:spLocks/>
            </p:cNvSpPr>
            <p:nvPr/>
          </p:nvSpPr>
          <p:spPr bwMode="auto">
            <a:xfrm>
              <a:off x="480" y="2344"/>
              <a:ext cx="1921" cy="1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9" y="120"/>
                </a:cxn>
                <a:cxn ang="0">
                  <a:pos x="1863" y="120"/>
                </a:cxn>
                <a:cxn ang="0">
                  <a:pos x="1920" y="0"/>
                </a:cxn>
              </a:cxnLst>
              <a:rect l="0" t="0" r="r" b="b"/>
              <a:pathLst>
                <a:path w="1921" h="121">
                  <a:moveTo>
                    <a:pt x="0" y="9"/>
                  </a:moveTo>
                  <a:lnTo>
                    <a:pt x="89" y="120"/>
                  </a:lnTo>
                  <a:lnTo>
                    <a:pt x="1863" y="120"/>
                  </a:lnTo>
                  <a:lnTo>
                    <a:pt x="19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50" name="Rectangle 26"/>
            <p:cNvSpPr>
              <a:spLocks noChangeArrowheads="1"/>
            </p:cNvSpPr>
            <p:nvPr/>
          </p:nvSpPr>
          <p:spPr bwMode="auto">
            <a:xfrm>
              <a:off x="1191" y="2578"/>
              <a:ext cx="39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690651" name="Rectangle 27"/>
            <p:cNvSpPr>
              <a:spLocks noChangeArrowheads="1"/>
            </p:cNvSpPr>
            <p:nvPr/>
          </p:nvSpPr>
          <p:spPr bwMode="auto">
            <a:xfrm>
              <a:off x="144" y="920"/>
              <a:ext cx="374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VA</a:t>
              </a:r>
            </a:p>
          </p:txBody>
        </p:sp>
        <p:sp>
          <p:nvSpPr>
            <p:cNvPr id="1690652" name="Rectangle 28"/>
            <p:cNvSpPr>
              <a:spLocks noChangeArrowheads="1"/>
            </p:cNvSpPr>
            <p:nvPr/>
          </p:nvSpPr>
          <p:spPr bwMode="auto">
            <a:xfrm>
              <a:off x="144" y="2024"/>
              <a:ext cx="363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PA</a:t>
              </a:r>
            </a:p>
          </p:txBody>
        </p:sp>
        <p:sp>
          <p:nvSpPr>
            <p:cNvPr id="1690653" name="Freeform 29"/>
            <p:cNvSpPr>
              <a:spLocks/>
            </p:cNvSpPr>
            <p:nvPr/>
          </p:nvSpPr>
          <p:spPr bwMode="auto">
            <a:xfrm>
              <a:off x="2416" y="1224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54" name="Rectangle 30"/>
            <p:cNvSpPr>
              <a:spLocks noChangeArrowheads="1"/>
            </p:cNvSpPr>
            <p:nvPr/>
          </p:nvSpPr>
          <p:spPr bwMode="auto">
            <a:xfrm>
              <a:off x="5088" y="776"/>
              <a:ext cx="554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Virtual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Index</a:t>
              </a:r>
            </a:p>
          </p:txBody>
        </p:sp>
        <p:sp>
          <p:nvSpPr>
            <p:cNvPr id="1690655" name="Freeform 31"/>
            <p:cNvSpPr>
              <a:spLocks/>
            </p:cNvSpPr>
            <p:nvPr/>
          </p:nvSpPr>
          <p:spPr bwMode="auto">
            <a:xfrm>
              <a:off x="2896" y="824"/>
              <a:ext cx="1184" cy="569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0"/>
                </a:cxn>
                <a:cxn ang="0">
                  <a:pos x="1288" y="0"/>
                </a:cxn>
                <a:cxn ang="0">
                  <a:pos x="1288" y="568"/>
                </a:cxn>
              </a:cxnLst>
              <a:rect l="0" t="0" r="r" b="b"/>
              <a:pathLst>
                <a:path w="1289" h="569">
                  <a:moveTo>
                    <a:pt x="0" y="82"/>
                  </a:moveTo>
                  <a:lnTo>
                    <a:pt x="0" y="0"/>
                  </a:lnTo>
                  <a:lnTo>
                    <a:pt x="1288" y="0"/>
                  </a:lnTo>
                  <a:lnTo>
                    <a:pt x="1288" y="5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56" name="Line 32"/>
            <p:cNvSpPr>
              <a:spLocks noChangeShapeType="1"/>
            </p:cNvSpPr>
            <p:nvPr/>
          </p:nvSpPr>
          <p:spPr bwMode="auto">
            <a:xfrm flipH="1">
              <a:off x="3000" y="1696"/>
              <a:ext cx="136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57" name="Rectangle 33"/>
            <p:cNvSpPr>
              <a:spLocks noChangeArrowheads="1"/>
            </p:cNvSpPr>
            <p:nvPr/>
          </p:nvSpPr>
          <p:spPr bwMode="auto">
            <a:xfrm>
              <a:off x="3143" y="1570"/>
              <a:ext cx="230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k</a:t>
              </a:r>
            </a:p>
          </p:txBody>
        </p:sp>
        <p:sp>
          <p:nvSpPr>
            <p:cNvPr id="1690658" name="Rectangle 34"/>
            <p:cNvSpPr>
              <a:spLocks noChangeArrowheads="1"/>
            </p:cNvSpPr>
            <p:nvPr/>
          </p:nvSpPr>
          <p:spPr bwMode="auto">
            <a:xfrm>
              <a:off x="4792" y="1408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Direct-map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000" baseline="30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L</a:t>
              </a:r>
              <a:r>
                <a:rPr lang="en-US" sz="2000" baseline="-25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blocks</a:t>
              </a:r>
            </a:p>
          </p:txBody>
        </p:sp>
        <p:sp>
          <p:nvSpPr>
            <p:cNvPr id="1690659" name="Freeform 35"/>
            <p:cNvSpPr>
              <a:spLocks/>
            </p:cNvSpPr>
            <p:nvPr/>
          </p:nvSpPr>
          <p:spPr bwMode="auto">
            <a:xfrm>
              <a:off x="4080" y="824"/>
              <a:ext cx="1008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576"/>
                </a:cxn>
              </a:cxnLst>
              <a:rect l="0" t="0" r="r" b="b"/>
              <a:pathLst>
                <a:path w="1001" h="577">
                  <a:moveTo>
                    <a:pt x="0" y="0"/>
                  </a:moveTo>
                  <a:lnTo>
                    <a:pt x="1000" y="0"/>
                  </a:lnTo>
                  <a:lnTo>
                    <a:pt x="1000" y="57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60" name="Line 36"/>
            <p:cNvSpPr>
              <a:spLocks noChangeShapeType="1"/>
            </p:cNvSpPr>
            <p:nvPr/>
          </p:nvSpPr>
          <p:spPr bwMode="auto">
            <a:xfrm>
              <a:off x="2102" y="2136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61" name="Line 37"/>
            <p:cNvSpPr>
              <a:spLocks noChangeShapeType="1"/>
            </p:cNvSpPr>
            <p:nvPr/>
          </p:nvSpPr>
          <p:spPr bwMode="auto">
            <a:xfrm>
              <a:off x="2110" y="1000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grpSp>
          <p:nvGrpSpPr>
            <p:cNvPr id="1690662" name="Group 38"/>
            <p:cNvGrpSpPr>
              <a:grpSpLocks/>
            </p:cNvGrpSpPr>
            <p:nvPr/>
          </p:nvGrpSpPr>
          <p:grpSpPr bwMode="auto">
            <a:xfrm>
              <a:off x="4552" y="962"/>
              <a:ext cx="274" cy="254"/>
              <a:chOff x="4600" y="866"/>
              <a:chExt cx="274" cy="254"/>
            </a:xfrm>
          </p:grpSpPr>
          <p:grpSp>
            <p:nvGrpSpPr>
              <p:cNvPr id="1690663" name="Group 39"/>
              <p:cNvGrpSpPr>
                <a:grpSpLocks/>
              </p:cNvGrpSpPr>
              <p:nvPr/>
            </p:nvGrpSpPr>
            <p:grpSpPr bwMode="auto">
              <a:xfrm>
                <a:off x="4600" y="1088"/>
                <a:ext cx="208" cy="32"/>
                <a:chOff x="4600" y="1088"/>
                <a:chExt cx="208" cy="32"/>
              </a:xfrm>
            </p:grpSpPr>
            <p:sp>
              <p:nvSpPr>
                <p:cNvPr id="1690664" name="Oval 40"/>
                <p:cNvSpPr>
                  <a:spLocks noChangeArrowheads="1"/>
                </p:cNvSpPr>
                <p:nvPr/>
              </p:nvSpPr>
              <p:spPr bwMode="auto">
                <a:xfrm>
                  <a:off x="4600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90665" name="Oval 41"/>
                <p:cNvSpPr>
                  <a:spLocks noChangeArrowheads="1"/>
                </p:cNvSpPr>
                <p:nvPr/>
              </p:nvSpPr>
              <p:spPr bwMode="auto">
                <a:xfrm>
                  <a:off x="4696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90666" name="Oval 42"/>
                <p:cNvSpPr>
                  <a:spLocks noChangeArrowheads="1"/>
                </p:cNvSpPr>
                <p:nvPr/>
              </p:nvSpPr>
              <p:spPr bwMode="auto">
                <a:xfrm>
                  <a:off x="4792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690667" name="Rectangle 43"/>
              <p:cNvSpPr>
                <a:spLocks noChangeArrowheads="1"/>
              </p:cNvSpPr>
              <p:nvPr/>
            </p:nvSpPr>
            <p:spPr bwMode="auto">
              <a:xfrm>
                <a:off x="4615" y="866"/>
                <a:ext cx="259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2</a:t>
                </a:r>
                <a:r>
                  <a:rPr lang="en-US" sz="2400" baseline="40000" dirty="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a</a:t>
                </a:r>
              </a:p>
            </p:txBody>
          </p:sp>
        </p:grpSp>
        <p:sp>
          <p:nvSpPr>
            <p:cNvPr id="1690668" name="Line 44"/>
            <p:cNvSpPr>
              <a:spLocks noChangeShapeType="1"/>
            </p:cNvSpPr>
            <p:nvPr/>
          </p:nvSpPr>
          <p:spPr bwMode="auto">
            <a:xfrm>
              <a:off x="4072" y="1920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69" name="Line 45"/>
            <p:cNvSpPr>
              <a:spLocks noChangeShapeType="1"/>
            </p:cNvSpPr>
            <p:nvPr/>
          </p:nvSpPr>
          <p:spPr bwMode="auto">
            <a:xfrm>
              <a:off x="4384" y="192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0" name="Line 46"/>
            <p:cNvSpPr>
              <a:spLocks noChangeShapeType="1"/>
            </p:cNvSpPr>
            <p:nvPr/>
          </p:nvSpPr>
          <p:spPr bwMode="auto">
            <a:xfrm>
              <a:off x="4912" y="3040"/>
              <a:ext cx="0" cy="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1" name="Line 47"/>
            <p:cNvSpPr>
              <a:spLocks noChangeShapeType="1"/>
            </p:cNvSpPr>
            <p:nvPr/>
          </p:nvSpPr>
          <p:spPr bwMode="auto">
            <a:xfrm>
              <a:off x="4312" y="30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2" name="Freeform 48"/>
            <p:cNvSpPr>
              <a:spLocks/>
            </p:cNvSpPr>
            <p:nvPr/>
          </p:nvSpPr>
          <p:spPr bwMode="auto">
            <a:xfrm>
              <a:off x="4272" y="2688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3" name="Freeform 49"/>
            <p:cNvSpPr>
              <a:spLocks/>
            </p:cNvSpPr>
            <p:nvPr/>
          </p:nvSpPr>
          <p:spPr bwMode="auto">
            <a:xfrm>
              <a:off x="4104" y="2672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4" name="Oval 50"/>
            <p:cNvSpPr>
              <a:spLocks noChangeArrowheads="1"/>
            </p:cNvSpPr>
            <p:nvPr/>
          </p:nvSpPr>
          <p:spPr bwMode="auto">
            <a:xfrm>
              <a:off x="4904" y="2392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=</a:t>
              </a:r>
            </a:p>
          </p:txBody>
        </p:sp>
        <p:sp>
          <p:nvSpPr>
            <p:cNvPr id="1690675" name="Line 51"/>
            <p:cNvSpPr>
              <a:spLocks noChangeShapeType="1"/>
            </p:cNvSpPr>
            <p:nvPr/>
          </p:nvSpPr>
          <p:spPr bwMode="auto">
            <a:xfrm>
              <a:off x="5040" y="1944"/>
              <a:ext cx="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6" name="Line 52"/>
            <p:cNvSpPr>
              <a:spLocks noChangeShapeType="1"/>
            </p:cNvSpPr>
            <p:nvPr/>
          </p:nvSpPr>
          <p:spPr bwMode="auto">
            <a:xfrm>
              <a:off x="5352" y="1930"/>
              <a:ext cx="0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7" name="Freeform 53"/>
            <p:cNvSpPr>
              <a:spLocks/>
            </p:cNvSpPr>
            <p:nvPr/>
          </p:nvSpPr>
          <p:spPr bwMode="auto">
            <a:xfrm>
              <a:off x="5240" y="2696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90678" name="Freeform 54"/>
            <p:cNvSpPr>
              <a:spLocks/>
            </p:cNvSpPr>
            <p:nvPr/>
          </p:nvSpPr>
          <p:spPr bwMode="auto">
            <a:xfrm>
              <a:off x="5072" y="2680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grpSp>
          <p:nvGrpSpPr>
            <p:cNvPr id="1690679" name="Group 55"/>
            <p:cNvGrpSpPr>
              <a:grpSpLocks/>
            </p:cNvGrpSpPr>
            <p:nvPr/>
          </p:nvGrpSpPr>
          <p:grpSpPr bwMode="auto">
            <a:xfrm>
              <a:off x="4664" y="2904"/>
              <a:ext cx="208" cy="32"/>
              <a:chOff x="4712" y="2808"/>
              <a:chExt cx="208" cy="32"/>
            </a:xfrm>
          </p:grpSpPr>
          <p:sp>
            <p:nvSpPr>
              <p:cNvPr id="1690680" name="Oval 56"/>
              <p:cNvSpPr>
                <a:spLocks noChangeArrowheads="1"/>
              </p:cNvSpPr>
              <p:nvPr/>
            </p:nvSpPr>
            <p:spPr bwMode="auto">
              <a:xfrm>
                <a:off x="4712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90681" name="Oval 57"/>
              <p:cNvSpPr>
                <a:spLocks noChangeArrowheads="1"/>
              </p:cNvSpPr>
              <p:nvPr/>
            </p:nvSpPr>
            <p:spPr bwMode="auto">
              <a:xfrm>
                <a:off x="4808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90682" name="Oval 58"/>
              <p:cNvSpPr>
                <a:spLocks noChangeArrowheads="1"/>
              </p:cNvSpPr>
              <p:nvPr/>
            </p:nvSpPr>
            <p:spPr bwMode="auto">
              <a:xfrm>
                <a:off x="4904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690683" name="Rectangle 59"/>
            <p:cNvSpPr>
              <a:spLocks noChangeArrowheads="1"/>
            </p:cNvSpPr>
            <p:nvPr/>
          </p:nvSpPr>
          <p:spPr bwMode="auto">
            <a:xfrm>
              <a:off x="4679" y="2682"/>
              <a:ext cx="25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baseline="40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grpSp>
          <p:nvGrpSpPr>
            <p:cNvPr id="1690684" name="Group 60"/>
            <p:cNvGrpSpPr>
              <a:grpSpLocks/>
            </p:cNvGrpSpPr>
            <p:nvPr/>
          </p:nvGrpSpPr>
          <p:grpSpPr bwMode="auto">
            <a:xfrm>
              <a:off x="4312" y="2528"/>
              <a:ext cx="208" cy="32"/>
              <a:chOff x="4360" y="2432"/>
              <a:chExt cx="208" cy="32"/>
            </a:xfrm>
          </p:grpSpPr>
          <p:sp>
            <p:nvSpPr>
              <p:cNvPr id="1690685" name="Oval 61"/>
              <p:cNvSpPr>
                <a:spLocks noChangeArrowheads="1"/>
              </p:cNvSpPr>
              <p:nvPr/>
            </p:nvSpPr>
            <p:spPr bwMode="auto">
              <a:xfrm>
                <a:off x="4360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90686" name="Oval 62"/>
              <p:cNvSpPr>
                <a:spLocks noChangeArrowheads="1"/>
              </p:cNvSpPr>
              <p:nvPr/>
            </p:nvSpPr>
            <p:spPr bwMode="auto">
              <a:xfrm>
                <a:off x="4456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90687" name="Oval 63"/>
              <p:cNvSpPr>
                <a:spLocks noChangeArrowheads="1"/>
              </p:cNvSpPr>
              <p:nvPr/>
            </p:nvSpPr>
            <p:spPr bwMode="auto">
              <a:xfrm>
                <a:off x="4552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1690688" name="Rectangle 64"/>
          <p:cNvSpPr>
            <a:spLocks noChangeArrowheads="1"/>
          </p:cNvSpPr>
          <p:nvPr/>
        </p:nvSpPr>
        <p:spPr bwMode="auto">
          <a:xfrm>
            <a:off x="228600" y="5286375"/>
            <a:ext cx="8059725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After the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PPN</a:t>
            </a:r>
            <a:r>
              <a:rPr lang="en-US" sz="2800" dirty="0">
                <a:solidFill>
                  <a:srgbClr val="00AE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is known, 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800" baseline="40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physical tags are compared</a:t>
            </a:r>
          </a:p>
        </p:txBody>
      </p:sp>
    </p:spTree>
    <p:extLst>
      <p:ext uri="{BB962C8B-B14F-4D97-AF65-F5344CB8AC3E}">
        <p14:creationId xmlns:p14="http://schemas.microsoft.com/office/powerpoint/2010/main" val="27715114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 2 due Wednesday Feb </a:t>
            </a:r>
            <a:r>
              <a:rPr lang="en-US" dirty="0" smtClean="0"/>
              <a:t>26</a:t>
            </a:r>
            <a:endParaRPr lang="en-US" dirty="0"/>
          </a:p>
          <a:p>
            <a:r>
              <a:rPr lang="en-US" dirty="0"/>
              <a:t>Midterm in class Monday March </a:t>
            </a:r>
            <a:r>
              <a:rPr lang="en-US" dirty="0"/>
              <a:t>2</a:t>
            </a:r>
            <a:endParaRPr lang="en-US" dirty="0"/>
          </a:p>
          <a:p>
            <a:pPr lvl="1"/>
            <a:r>
              <a:rPr lang="en-US" dirty="0"/>
              <a:t>Covers lectures 1 </a:t>
            </a:r>
            <a:r>
              <a:rPr lang="mr-IN" dirty="0"/>
              <a:t>–</a:t>
            </a:r>
            <a:r>
              <a:rPr lang="en-US" dirty="0"/>
              <a:t> 9, plus assigned problem sets, labs, book readings</a:t>
            </a:r>
          </a:p>
          <a:p>
            <a:r>
              <a:rPr lang="en-US" dirty="0"/>
              <a:t>Lab 2 due Monday March </a:t>
            </a:r>
            <a:r>
              <a:rPr lang="en-US" dirty="0"/>
              <a:t>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0250" y="869950"/>
            <a:ext cx="7683500" cy="5054600"/>
          </a:xfrm>
        </p:spPr>
        <p:txBody>
          <a:bodyPr/>
          <a:lstStyle/>
          <a:p>
            <a:r>
              <a:rPr lang="en-US" dirty="0"/>
              <a:t>Start thinking of class projects and forming teams of two</a:t>
            </a:r>
          </a:p>
          <a:p>
            <a:r>
              <a:rPr lang="en-US" dirty="0"/>
              <a:t>Proposal due Wednesday February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/>
              <a:t>Proposal should be one page PDF including: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Team member names</a:t>
            </a:r>
          </a:p>
          <a:p>
            <a:pPr lvl="1"/>
            <a:r>
              <a:rPr lang="en-US" dirty="0"/>
              <a:t>What are you trying to do?</a:t>
            </a:r>
          </a:p>
          <a:p>
            <a:pPr lvl="1"/>
            <a:r>
              <a:rPr lang="en-US" dirty="0"/>
              <a:t>How is it done today?</a:t>
            </a:r>
          </a:p>
          <a:p>
            <a:pPr lvl="1"/>
            <a:r>
              <a:rPr lang="en-US" dirty="0"/>
              <a:t>What is your idea for improvement and why do you think you’ll be successful</a:t>
            </a:r>
          </a:p>
          <a:p>
            <a:pPr lvl="1"/>
            <a:r>
              <a:rPr lang="en-US" dirty="0"/>
              <a:t>What infrastructure are you going to use for your project?</a:t>
            </a:r>
          </a:p>
          <a:p>
            <a:pPr lvl="1"/>
            <a:r>
              <a:rPr lang="en-US" dirty="0"/>
              <a:t>Project timeline with milestones</a:t>
            </a:r>
          </a:p>
          <a:p>
            <a:r>
              <a:rPr lang="en-US" dirty="0"/>
              <a:t>Mail PDF of proposal to instructors</a:t>
            </a:r>
          </a:p>
          <a:p>
            <a:r>
              <a:rPr lang="en-US" dirty="0"/>
              <a:t>Give a &lt;5-minute presentation in class in discussion section time on March 11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No discussion on </a:t>
            </a:r>
            <a:r>
              <a:rPr lang="en-US" dirty="0" err="1"/>
              <a:t>Mnoday</a:t>
            </a:r>
            <a:r>
              <a:rPr lang="en-US" dirty="0"/>
              <a:t> March 4</a:t>
            </a:r>
            <a:r>
              <a:rPr lang="en-US" baseline="30000" dirty="0"/>
              <a:t>th</a:t>
            </a:r>
            <a:r>
              <a:rPr lang="en-US" dirty="0"/>
              <a:t> – midterm!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Concurrent Access to TLB &amp; Large L1</a:t>
            </a:r>
            <a:br>
              <a:rPr lang="en-US" dirty="0"/>
            </a:br>
            <a:r>
              <a:rPr lang="en-US" sz="2400" dirty="0"/>
              <a:t>The problem with L1 &gt; Page size</a:t>
            </a:r>
            <a:endParaRPr lang="en-US" sz="2400" i="1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E31-E88C-FE43-9B6C-F7587932BAFB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2675" name="Rectangle 3"/>
          <p:cNvSpPr>
            <a:spLocks noChangeArrowheads="1"/>
          </p:cNvSpPr>
          <p:nvPr/>
        </p:nvSpPr>
        <p:spPr bwMode="auto">
          <a:xfrm>
            <a:off x="1371600" y="5105400"/>
            <a:ext cx="6031369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Can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VA</a:t>
            </a:r>
            <a:r>
              <a:rPr lang="en-US" sz="32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and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VA</a:t>
            </a:r>
            <a:r>
              <a:rPr lang="en-US" sz="32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both map to</a:t>
            </a:r>
            <a:r>
              <a:rPr lang="en-US" sz="32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PA </a:t>
            </a:r>
            <a:r>
              <a:rPr lang="en-US" sz="32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? </a:t>
            </a:r>
          </a:p>
        </p:txBody>
      </p:sp>
      <p:sp>
        <p:nvSpPr>
          <p:cNvPr id="1692676" name="Line 4"/>
          <p:cNvSpPr>
            <a:spLocks noChangeShapeType="1"/>
          </p:cNvSpPr>
          <p:nvPr/>
        </p:nvSpPr>
        <p:spPr bwMode="auto">
          <a:xfrm>
            <a:off x="5534025" y="38481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77" name="Rectangle 5"/>
          <p:cNvSpPr>
            <a:spLocks noChangeArrowheads="1"/>
          </p:cNvSpPr>
          <p:nvPr/>
        </p:nvSpPr>
        <p:spPr bwMode="auto">
          <a:xfrm>
            <a:off x="863600" y="20066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78" name="Rectangle 6"/>
          <p:cNvSpPr>
            <a:spLocks noChangeArrowheads="1"/>
          </p:cNvSpPr>
          <p:nvPr/>
        </p:nvSpPr>
        <p:spPr bwMode="auto">
          <a:xfrm>
            <a:off x="879475" y="20066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VPN 	            a         Page Offset      b</a:t>
            </a:r>
          </a:p>
        </p:txBody>
      </p:sp>
      <p:sp>
        <p:nvSpPr>
          <p:cNvPr id="1692679" name="Line 7"/>
          <p:cNvSpPr>
            <a:spLocks noChangeShapeType="1"/>
          </p:cNvSpPr>
          <p:nvPr/>
        </p:nvSpPr>
        <p:spPr bwMode="auto">
          <a:xfrm>
            <a:off x="3860800" y="20193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</a:t>
            </a:r>
          </a:p>
        </p:txBody>
      </p:sp>
      <p:sp>
        <p:nvSpPr>
          <p:cNvPr id="1692680" name="Freeform 8"/>
          <p:cNvSpPr>
            <a:spLocks/>
          </p:cNvSpPr>
          <p:nvPr/>
        </p:nvSpPr>
        <p:spPr bwMode="auto">
          <a:xfrm>
            <a:off x="3403600" y="1866900"/>
            <a:ext cx="2109788" cy="10318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1" name="Rectangle 9"/>
          <p:cNvSpPr>
            <a:spLocks noChangeArrowheads="1"/>
          </p:cNvSpPr>
          <p:nvPr/>
        </p:nvSpPr>
        <p:spPr bwMode="auto">
          <a:xfrm>
            <a:off x="1841500" y="26939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</a:t>
            </a:r>
          </a:p>
        </p:txBody>
      </p:sp>
      <p:sp>
        <p:nvSpPr>
          <p:cNvPr id="1692682" name="Line 10"/>
          <p:cNvSpPr>
            <a:spLocks noChangeShapeType="1"/>
          </p:cNvSpPr>
          <p:nvPr/>
        </p:nvSpPr>
        <p:spPr bwMode="auto">
          <a:xfrm>
            <a:off x="2527300" y="3352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3" name="Rectangle 11"/>
          <p:cNvSpPr>
            <a:spLocks noChangeArrowheads="1"/>
          </p:cNvSpPr>
          <p:nvPr/>
        </p:nvSpPr>
        <p:spPr bwMode="auto">
          <a:xfrm>
            <a:off x="6959600" y="25146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4" name="Rectangle 12"/>
          <p:cNvSpPr>
            <a:spLocks noChangeArrowheads="1"/>
          </p:cNvSpPr>
          <p:nvPr/>
        </p:nvSpPr>
        <p:spPr bwMode="auto">
          <a:xfrm>
            <a:off x="800100" y="38227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5" name="Rectangle 13"/>
          <p:cNvSpPr>
            <a:spLocks noChangeArrowheads="1"/>
          </p:cNvSpPr>
          <p:nvPr/>
        </p:nvSpPr>
        <p:spPr bwMode="auto">
          <a:xfrm>
            <a:off x="815975" y="38227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 PPN 		        Page Offset      b</a:t>
            </a:r>
          </a:p>
        </p:txBody>
      </p:sp>
      <p:sp>
        <p:nvSpPr>
          <p:cNvPr id="1692686" name="Line 14"/>
          <p:cNvSpPr>
            <a:spLocks noChangeShapeType="1"/>
          </p:cNvSpPr>
          <p:nvPr/>
        </p:nvSpPr>
        <p:spPr bwMode="auto">
          <a:xfrm>
            <a:off x="3797300" y="38354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7" name="Line 15"/>
          <p:cNvSpPr>
            <a:spLocks noChangeShapeType="1"/>
          </p:cNvSpPr>
          <p:nvPr/>
        </p:nvSpPr>
        <p:spPr bwMode="auto">
          <a:xfrm>
            <a:off x="2501900" y="2374900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8" name="Freeform 16"/>
          <p:cNvSpPr>
            <a:spLocks/>
          </p:cNvSpPr>
          <p:nvPr/>
        </p:nvSpPr>
        <p:spPr bwMode="auto">
          <a:xfrm>
            <a:off x="825500" y="4186238"/>
            <a:ext cx="2971800" cy="141287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89" name="Rectangle 17"/>
          <p:cNvSpPr>
            <a:spLocks noChangeArrowheads="1"/>
          </p:cNvSpPr>
          <p:nvPr/>
        </p:nvSpPr>
        <p:spPr bwMode="auto">
          <a:xfrm>
            <a:off x="1941513" y="4524375"/>
            <a:ext cx="62502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Tag</a:t>
            </a:r>
          </a:p>
        </p:txBody>
      </p:sp>
      <p:sp>
        <p:nvSpPr>
          <p:cNvPr id="1692690" name="Rectangle 18"/>
          <p:cNvSpPr>
            <a:spLocks noChangeArrowheads="1"/>
          </p:cNvSpPr>
          <p:nvPr/>
        </p:nvSpPr>
        <p:spPr bwMode="auto">
          <a:xfrm>
            <a:off x="227013" y="1903413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</a:p>
        </p:txBody>
      </p:sp>
      <p:sp>
        <p:nvSpPr>
          <p:cNvPr id="1692691" name="Rectangle 19"/>
          <p:cNvSpPr>
            <a:spLocks noChangeArrowheads="1"/>
          </p:cNvSpPr>
          <p:nvPr/>
        </p:nvSpPr>
        <p:spPr bwMode="auto">
          <a:xfrm>
            <a:off x="201613" y="3744913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</a:t>
            </a:r>
          </a:p>
        </p:txBody>
      </p:sp>
      <p:sp>
        <p:nvSpPr>
          <p:cNvPr id="1692692" name="Rectangle 20"/>
          <p:cNvSpPr>
            <a:spLocks noChangeArrowheads="1"/>
          </p:cNvSpPr>
          <p:nvPr/>
        </p:nvSpPr>
        <p:spPr bwMode="auto">
          <a:xfrm>
            <a:off x="4876800" y="1219200"/>
            <a:ext cx="2042227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Virtual Index</a:t>
            </a:r>
          </a:p>
        </p:txBody>
      </p:sp>
      <p:sp>
        <p:nvSpPr>
          <p:cNvPr id="1692693" name="Freeform 21"/>
          <p:cNvSpPr>
            <a:spLocks/>
          </p:cNvSpPr>
          <p:nvPr/>
        </p:nvSpPr>
        <p:spPr bwMode="auto">
          <a:xfrm>
            <a:off x="4521200" y="1689100"/>
            <a:ext cx="27828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94" name="Line 22"/>
          <p:cNvSpPr>
            <a:spLocks noChangeShapeType="1"/>
          </p:cNvSpPr>
          <p:nvPr/>
        </p:nvSpPr>
        <p:spPr bwMode="auto">
          <a:xfrm>
            <a:off x="5534025" y="20193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95" name="Rectangle 23"/>
          <p:cNvSpPr>
            <a:spLocks noChangeArrowheads="1"/>
          </p:cNvSpPr>
          <p:nvPr/>
        </p:nvSpPr>
        <p:spPr bwMode="auto">
          <a:xfrm>
            <a:off x="7297738" y="1676400"/>
            <a:ext cx="166692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PA cache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Direct-map</a:t>
            </a:r>
          </a:p>
        </p:txBody>
      </p:sp>
      <p:sp>
        <p:nvSpPr>
          <p:cNvPr id="1692696" name="Line 24"/>
          <p:cNvSpPr>
            <a:spLocks noChangeShapeType="1"/>
          </p:cNvSpPr>
          <p:nvPr/>
        </p:nvSpPr>
        <p:spPr bwMode="auto">
          <a:xfrm>
            <a:off x="7678738" y="2514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97" name="Line 25"/>
          <p:cNvSpPr>
            <a:spLocks noChangeShapeType="1"/>
          </p:cNvSpPr>
          <p:nvPr/>
        </p:nvSpPr>
        <p:spPr bwMode="auto">
          <a:xfrm>
            <a:off x="3390900" y="2006600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698" name="Oval 26"/>
          <p:cNvSpPr>
            <a:spLocks noChangeArrowheads="1"/>
          </p:cNvSpPr>
          <p:nvPr/>
        </p:nvSpPr>
        <p:spPr bwMode="auto">
          <a:xfrm>
            <a:off x="7124700" y="42291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=</a:t>
            </a:r>
          </a:p>
        </p:txBody>
      </p:sp>
      <p:sp>
        <p:nvSpPr>
          <p:cNvPr id="1692699" name="Rectangle 27"/>
          <p:cNvSpPr>
            <a:spLocks noChangeArrowheads="1"/>
          </p:cNvSpPr>
          <p:nvPr/>
        </p:nvSpPr>
        <p:spPr bwMode="auto">
          <a:xfrm>
            <a:off x="7907338" y="4203700"/>
            <a:ext cx="6607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hit?</a:t>
            </a:r>
          </a:p>
        </p:txBody>
      </p:sp>
      <p:sp>
        <p:nvSpPr>
          <p:cNvPr id="1692700" name="Line 28"/>
          <p:cNvSpPr>
            <a:spLocks noChangeShapeType="1"/>
          </p:cNvSpPr>
          <p:nvPr/>
        </p:nvSpPr>
        <p:spPr bwMode="auto">
          <a:xfrm>
            <a:off x="7340600" y="37846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701" name="Freeform 29"/>
          <p:cNvSpPr>
            <a:spLocks/>
          </p:cNvSpPr>
          <p:nvPr/>
        </p:nvSpPr>
        <p:spPr bwMode="auto">
          <a:xfrm>
            <a:off x="2514600" y="43434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692702" name="Group 30"/>
          <p:cNvGrpSpPr>
            <a:grpSpLocks/>
          </p:cNvGrpSpPr>
          <p:nvPr/>
        </p:nvGrpSpPr>
        <p:grpSpPr bwMode="auto">
          <a:xfrm>
            <a:off x="6934202" y="2590789"/>
            <a:ext cx="1841500" cy="461961"/>
            <a:chOff x="4248" y="1503"/>
            <a:chExt cx="1160" cy="291"/>
          </a:xfrm>
        </p:grpSpPr>
        <p:sp>
          <p:nvSpPr>
            <p:cNvPr id="1692703" name="Line 31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2704" name="Line 32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2705" name="Text Box 33"/>
            <p:cNvSpPr txBox="1">
              <a:spLocks noChangeArrowheads="1"/>
            </p:cNvSpPr>
            <p:nvPr/>
          </p:nvSpPr>
          <p:spPr bwMode="auto">
            <a:xfrm>
              <a:off x="4248" y="1503"/>
              <a:ext cx="109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PPN</a:t>
              </a:r>
              <a:r>
                <a:rPr lang="en-US" sz="2400" baseline="-25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Data</a:t>
              </a:r>
            </a:p>
          </p:txBody>
        </p:sp>
      </p:grpSp>
      <p:grpSp>
        <p:nvGrpSpPr>
          <p:cNvPr id="1692706" name="Group 34"/>
          <p:cNvGrpSpPr>
            <a:grpSpLocks/>
          </p:cNvGrpSpPr>
          <p:nvPr/>
        </p:nvGrpSpPr>
        <p:grpSpPr bwMode="auto">
          <a:xfrm>
            <a:off x="6934202" y="3124198"/>
            <a:ext cx="1844675" cy="461964"/>
            <a:chOff x="4246" y="1516"/>
            <a:chExt cx="1162" cy="291"/>
          </a:xfrm>
        </p:grpSpPr>
        <p:sp>
          <p:nvSpPr>
            <p:cNvPr id="1692707" name="Line 35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2708" name="Line 36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2709" name="Text Box 37"/>
            <p:cNvSpPr txBox="1">
              <a:spLocks noChangeArrowheads="1"/>
            </p:cNvSpPr>
            <p:nvPr/>
          </p:nvSpPr>
          <p:spPr bwMode="auto">
            <a:xfrm>
              <a:off x="4246" y="1516"/>
              <a:ext cx="109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PPN</a:t>
              </a:r>
              <a:r>
                <a:rPr lang="en-US" sz="2400" baseline="-25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Data</a:t>
              </a:r>
            </a:p>
          </p:txBody>
        </p:sp>
      </p:grpSp>
      <p:sp>
        <p:nvSpPr>
          <p:cNvPr id="1692710" name="Text Box 38"/>
          <p:cNvSpPr txBox="1">
            <a:spLocks noChangeArrowheads="1"/>
          </p:cNvSpPr>
          <p:nvPr/>
        </p:nvSpPr>
        <p:spPr bwMode="auto">
          <a:xfrm>
            <a:off x="6324600" y="2662535"/>
            <a:ext cx="64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711" name="Text Box 39"/>
          <p:cNvSpPr txBox="1">
            <a:spLocks noChangeArrowheads="1"/>
          </p:cNvSpPr>
          <p:nvPr/>
        </p:nvSpPr>
        <p:spPr bwMode="auto">
          <a:xfrm>
            <a:off x="6324600" y="3119735"/>
            <a:ext cx="64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2712" name="Line 40"/>
          <p:cNvSpPr>
            <a:spLocks noChangeShapeType="1"/>
          </p:cNvSpPr>
          <p:nvPr/>
        </p:nvSpPr>
        <p:spPr bwMode="auto">
          <a:xfrm rot="-5400000">
            <a:off x="7781132" y="4258468"/>
            <a:ext cx="0" cy="322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42701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solution via Second-Level Cache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6E3C-7EFC-4A44-B733-FC667A234790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4723" name="Rectangle 3"/>
          <p:cNvSpPr>
            <a:spLocks noChangeArrowheads="1"/>
          </p:cNvSpPr>
          <p:nvPr/>
        </p:nvSpPr>
        <p:spPr bwMode="auto">
          <a:xfrm>
            <a:off x="381000" y="4114800"/>
            <a:ext cx="8305800" cy="218264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Usually a common L2 cache backs up both Instruction and Data L1 caches</a:t>
            </a: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L2 is “inclusive” of both Instruction and Data caches</a:t>
            </a:r>
          </a:p>
          <a:p>
            <a:pPr lvl="1">
              <a:spcBef>
                <a:spcPct val="0"/>
              </a:spcBef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Inclusive means L2 has copy of any line in either L1</a:t>
            </a:r>
          </a:p>
        </p:txBody>
      </p:sp>
      <p:sp>
        <p:nvSpPr>
          <p:cNvPr id="1694724" name="Rectangle 4"/>
          <p:cNvSpPr>
            <a:spLocks noChangeArrowheads="1"/>
          </p:cNvSpPr>
          <p:nvPr/>
        </p:nvSpPr>
        <p:spPr bwMode="auto">
          <a:xfrm>
            <a:off x="457200" y="1524000"/>
            <a:ext cx="1016000" cy="213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694725" name="Rectangle 5" descr="40%"/>
          <p:cNvSpPr>
            <a:spLocks noChangeArrowheads="1"/>
          </p:cNvSpPr>
          <p:nvPr/>
        </p:nvSpPr>
        <p:spPr bwMode="auto">
          <a:xfrm>
            <a:off x="2133600" y="2743200"/>
            <a:ext cx="1600200" cy="9271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L1 Data Cache</a:t>
            </a:r>
            <a:endParaRPr lang="en-US" sz="2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26" name="Line 6"/>
          <p:cNvSpPr>
            <a:spLocks noChangeShapeType="1"/>
          </p:cNvSpPr>
          <p:nvPr/>
        </p:nvSpPr>
        <p:spPr bwMode="auto">
          <a:xfrm flipH="1" flipV="1">
            <a:off x="1447800" y="1981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27" name="Line 7"/>
          <p:cNvSpPr>
            <a:spLocks noChangeShapeType="1"/>
          </p:cNvSpPr>
          <p:nvPr/>
        </p:nvSpPr>
        <p:spPr bwMode="auto">
          <a:xfrm flipH="1" flipV="1">
            <a:off x="1447800" y="3200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28" name="Rectangle 8" descr="40%"/>
          <p:cNvSpPr>
            <a:spLocks noChangeArrowheads="1"/>
          </p:cNvSpPr>
          <p:nvPr/>
        </p:nvSpPr>
        <p:spPr bwMode="auto">
          <a:xfrm>
            <a:off x="2133600" y="1524000"/>
            <a:ext cx="1600200" cy="9144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L1 Instruction Cache</a:t>
            </a:r>
          </a:p>
        </p:txBody>
      </p:sp>
      <p:sp>
        <p:nvSpPr>
          <p:cNvPr id="1694729" name="Rectangle 9"/>
          <p:cNvSpPr>
            <a:spLocks noChangeArrowheads="1"/>
          </p:cNvSpPr>
          <p:nvPr/>
        </p:nvSpPr>
        <p:spPr bwMode="auto">
          <a:xfrm>
            <a:off x="4648200" y="1524000"/>
            <a:ext cx="1524000" cy="2133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Unified L2 Cache</a:t>
            </a:r>
          </a:p>
        </p:txBody>
      </p:sp>
      <p:sp>
        <p:nvSpPr>
          <p:cNvPr id="1694730" name="Freeform 10"/>
          <p:cNvSpPr>
            <a:spLocks/>
          </p:cNvSpPr>
          <p:nvPr/>
        </p:nvSpPr>
        <p:spPr bwMode="auto">
          <a:xfrm>
            <a:off x="3733800" y="1981200"/>
            <a:ext cx="914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38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0"/>
                </a:moveTo>
                <a:lnTo>
                  <a:pt x="288" y="0"/>
                </a:lnTo>
                <a:lnTo>
                  <a:pt x="288" y="384"/>
                </a:lnTo>
                <a:lnTo>
                  <a:pt x="576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1" name="Freeform 11"/>
          <p:cNvSpPr>
            <a:spLocks/>
          </p:cNvSpPr>
          <p:nvPr/>
        </p:nvSpPr>
        <p:spPr bwMode="auto">
          <a:xfrm>
            <a:off x="3733800" y="2590800"/>
            <a:ext cx="457200" cy="6096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288" y="384"/>
              </a:cxn>
              <a:cxn ang="0">
                <a:pos x="0" y="384"/>
              </a:cxn>
            </a:cxnLst>
            <a:rect l="0" t="0" r="r" b="b"/>
            <a:pathLst>
              <a:path w="288" h="384">
                <a:moveTo>
                  <a:pt x="288" y="0"/>
                </a:moveTo>
                <a:lnTo>
                  <a:pt x="288" y="384"/>
                </a:lnTo>
                <a:lnTo>
                  <a:pt x="0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2" name="Rectangle 12"/>
          <p:cNvSpPr>
            <a:spLocks noChangeArrowheads="1"/>
          </p:cNvSpPr>
          <p:nvPr/>
        </p:nvSpPr>
        <p:spPr bwMode="auto">
          <a:xfrm>
            <a:off x="609600" y="2895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RF</a:t>
            </a:r>
          </a:p>
        </p:txBody>
      </p:sp>
      <p:sp>
        <p:nvSpPr>
          <p:cNvPr id="1694733" name="Line 13"/>
          <p:cNvSpPr>
            <a:spLocks noChangeShapeType="1"/>
          </p:cNvSpPr>
          <p:nvPr/>
        </p:nvSpPr>
        <p:spPr bwMode="auto">
          <a:xfrm>
            <a:off x="6705600" y="1828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4" name="Rectangle 14"/>
          <p:cNvSpPr>
            <a:spLocks noChangeArrowheads="1"/>
          </p:cNvSpPr>
          <p:nvPr/>
        </p:nvSpPr>
        <p:spPr bwMode="auto">
          <a:xfrm>
            <a:off x="7327900" y="31242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694735" name="Line 15"/>
          <p:cNvSpPr>
            <a:spLocks noChangeShapeType="1"/>
          </p:cNvSpPr>
          <p:nvPr/>
        </p:nvSpPr>
        <p:spPr bwMode="auto">
          <a:xfrm flipH="1">
            <a:off x="6705600" y="33020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6" name="Rectangle 16"/>
          <p:cNvSpPr>
            <a:spLocks noChangeArrowheads="1"/>
          </p:cNvSpPr>
          <p:nvPr/>
        </p:nvSpPr>
        <p:spPr bwMode="auto">
          <a:xfrm>
            <a:off x="7327900" y="26670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694737" name="Line 17"/>
          <p:cNvSpPr>
            <a:spLocks noChangeShapeType="1"/>
          </p:cNvSpPr>
          <p:nvPr/>
        </p:nvSpPr>
        <p:spPr bwMode="auto">
          <a:xfrm flipH="1">
            <a:off x="6705600" y="28448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38" name="Rectangle 18"/>
          <p:cNvSpPr>
            <a:spLocks noChangeArrowheads="1"/>
          </p:cNvSpPr>
          <p:nvPr/>
        </p:nvSpPr>
        <p:spPr bwMode="auto">
          <a:xfrm>
            <a:off x="7327900" y="22098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694739" name="Line 19"/>
          <p:cNvSpPr>
            <a:spLocks noChangeShapeType="1"/>
          </p:cNvSpPr>
          <p:nvPr/>
        </p:nvSpPr>
        <p:spPr bwMode="auto">
          <a:xfrm flipH="1">
            <a:off x="6705600" y="23876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40" name="Rectangle 20"/>
          <p:cNvSpPr>
            <a:spLocks noChangeArrowheads="1"/>
          </p:cNvSpPr>
          <p:nvPr/>
        </p:nvSpPr>
        <p:spPr bwMode="auto">
          <a:xfrm>
            <a:off x="7327900" y="17526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694741" name="Line 21"/>
          <p:cNvSpPr>
            <a:spLocks noChangeShapeType="1"/>
          </p:cNvSpPr>
          <p:nvPr/>
        </p:nvSpPr>
        <p:spPr bwMode="auto">
          <a:xfrm flipH="1">
            <a:off x="6705600" y="19304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4742" name="Line 22"/>
          <p:cNvSpPr>
            <a:spLocks noChangeShapeType="1"/>
          </p:cNvSpPr>
          <p:nvPr/>
        </p:nvSpPr>
        <p:spPr bwMode="auto">
          <a:xfrm>
            <a:off x="6172200" y="2590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5181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Anti-Aliasing Using L2 [</a:t>
            </a:r>
            <a:r>
              <a:rPr lang="en-US" sz="2400" i="1" dirty="0"/>
              <a:t>MIPS R10000,1996]</a:t>
            </a:r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A104-2C28-1D4F-83A0-F9811EA0D286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5796" name="Rectangle 52"/>
          <p:cNvSpPr>
            <a:spLocks noGrp="1" noChangeArrowheads="1"/>
          </p:cNvSpPr>
          <p:nvPr>
            <p:ph idx="4294967295"/>
          </p:nvPr>
        </p:nvSpPr>
        <p:spPr>
          <a:xfrm>
            <a:off x="0" y="4114800"/>
            <a:ext cx="6096000" cy="22860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/>
              <a:t>Suppose VA1 and VA2 both map to PA and VA1 is already in L1, L2 (VA1 </a:t>
            </a:r>
            <a:r>
              <a:rPr lang="en-US" dirty="0">
                <a:sym typeface="Symbol" charset="2"/>
              </a:rPr>
              <a:t>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/>
              <a:t>VA2)</a:t>
            </a:r>
          </a:p>
          <a:p>
            <a:pPr marL="342900" indent="-342900"/>
            <a:r>
              <a:rPr lang="en-US" sz="2400" dirty="0"/>
              <a:t>After VA2 is resolved to PA, a collision will be detected in L2.</a:t>
            </a:r>
            <a:endParaRPr lang="en-US" sz="2400" i="1" dirty="0"/>
          </a:p>
          <a:p>
            <a:pPr marL="342900" indent="-342900"/>
            <a:r>
              <a:rPr lang="en-US" sz="2400" dirty="0"/>
              <a:t>VA1 will be purged from L1 and L2, and VA2 will be loaded  </a:t>
            </a:r>
            <a:r>
              <a:rPr lang="en-US" sz="2400" dirty="0">
                <a:latin typeface="Symbol" charset="2"/>
              </a:rPr>
              <a:t></a:t>
            </a:r>
            <a:r>
              <a:rPr lang="en-US" sz="2400" i="1" dirty="0"/>
              <a:t> no aliasing !</a:t>
            </a:r>
            <a:r>
              <a:rPr lang="en-US" sz="2400" dirty="0"/>
              <a:t>	</a:t>
            </a:r>
          </a:p>
        </p:txBody>
      </p:sp>
      <p:sp>
        <p:nvSpPr>
          <p:cNvPr id="1695747" name="Line 3"/>
          <p:cNvSpPr>
            <a:spLocks noChangeShapeType="1"/>
          </p:cNvSpPr>
          <p:nvPr/>
        </p:nvSpPr>
        <p:spPr bwMode="auto">
          <a:xfrm>
            <a:off x="5551488" y="3149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48" name="Rectangle 4"/>
          <p:cNvSpPr>
            <a:spLocks noChangeArrowheads="1"/>
          </p:cNvSpPr>
          <p:nvPr/>
        </p:nvSpPr>
        <p:spPr bwMode="auto">
          <a:xfrm>
            <a:off x="850900" y="1446213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49" name="Rectangle 5"/>
          <p:cNvSpPr>
            <a:spLocks noChangeArrowheads="1"/>
          </p:cNvSpPr>
          <p:nvPr/>
        </p:nvSpPr>
        <p:spPr bwMode="auto">
          <a:xfrm>
            <a:off x="866775" y="1446213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VPN 	               a    Page Offset        b</a:t>
            </a:r>
          </a:p>
        </p:txBody>
      </p:sp>
      <p:sp>
        <p:nvSpPr>
          <p:cNvPr id="1695750" name="Line 6"/>
          <p:cNvSpPr>
            <a:spLocks noChangeShapeType="1"/>
          </p:cNvSpPr>
          <p:nvPr/>
        </p:nvSpPr>
        <p:spPr bwMode="auto">
          <a:xfrm>
            <a:off x="3848100" y="1458913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1" name="Freeform 7"/>
          <p:cNvSpPr>
            <a:spLocks/>
          </p:cNvSpPr>
          <p:nvPr/>
        </p:nvSpPr>
        <p:spPr bwMode="auto">
          <a:xfrm>
            <a:off x="3390900" y="1306513"/>
            <a:ext cx="2109788" cy="103187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2" name="Rectangle 8"/>
          <p:cNvSpPr>
            <a:spLocks noChangeArrowheads="1"/>
          </p:cNvSpPr>
          <p:nvPr/>
        </p:nvSpPr>
        <p:spPr bwMode="auto">
          <a:xfrm>
            <a:off x="1828800" y="2133600"/>
            <a:ext cx="1333500" cy="6207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TLB</a:t>
            </a:r>
          </a:p>
        </p:txBody>
      </p:sp>
      <p:sp>
        <p:nvSpPr>
          <p:cNvPr id="1695753" name="Line 9"/>
          <p:cNvSpPr>
            <a:spLocks noChangeShapeType="1"/>
          </p:cNvSpPr>
          <p:nvPr/>
        </p:nvSpPr>
        <p:spPr bwMode="auto">
          <a:xfrm flipH="1">
            <a:off x="2438400" y="2743200"/>
            <a:ext cx="1588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4" name="Rectangle 10"/>
          <p:cNvSpPr>
            <a:spLocks noChangeArrowheads="1"/>
          </p:cNvSpPr>
          <p:nvPr/>
        </p:nvSpPr>
        <p:spPr bwMode="auto">
          <a:xfrm>
            <a:off x="6977063" y="18161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5" name="Rectangle 11"/>
          <p:cNvSpPr>
            <a:spLocks noChangeArrowheads="1"/>
          </p:cNvSpPr>
          <p:nvPr/>
        </p:nvSpPr>
        <p:spPr bwMode="auto">
          <a:xfrm>
            <a:off x="817563" y="31242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6" name="Rectangle 12"/>
          <p:cNvSpPr>
            <a:spLocks noChangeArrowheads="1"/>
          </p:cNvSpPr>
          <p:nvPr/>
        </p:nvSpPr>
        <p:spPr bwMode="auto">
          <a:xfrm>
            <a:off x="833438" y="31242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 PPN 		       Page Offset       b</a:t>
            </a:r>
          </a:p>
        </p:txBody>
      </p:sp>
      <p:sp>
        <p:nvSpPr>
          <p:cNvPr id="1695757" name="Line 13"/>
          <p:cNvSpPr>
            <a:spLocks noChangeShapeType="1"/>
          </p:cNvSpPr>
          <p:nvPr/>
        </p:nvSpPr>
        <p:spPr bwMode="auto">
          <a:xfrm>
            <a:off x="3814763" y="31369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</a:t>
            </a:r>
          </a:p>
        </p:txBody>
      </p:sp>
      <p:sp>
        <p:nvSpPr>
          <p:cNvPr id="1695758" name="Line 14"/>
          <p:cNvSpPr>
            <a:spLocks noChangeShapeType="1"/>
          </p:cNvSpPr>
          <p:nvPr/>
        </p:nvSpPr>
        <p:spPr bwMode="auto">
          <a:xfrm>
            <a:off x="2489200" y="1770063"/>
            <a:ext cx="0" cy="363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59" name="Freeform 15"/>
          <p:cNvSpPr>
            <a:spLocks/>
          </p:cNvSpPr>
          <p:nvPr/>
        </p:nvSpPr>
        <p:spPr bwMode="auto">
          <a:xfrm>
            <a:off x="842963" y="3492500"/>
            <a:ext cx="2971800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0" name="Rectangle 16"/>
          <p:cNvSpPr>
            <a:spLocks noChangeArrowheads="1"/>
          </p:cNvSpPr>
          <p:nvPr/>
        </p:nvSpPr>
        <p:spPr bwMode="auto">
          <a:xfrm>
            <a:off x="1981200" y="3733800"/>
            <a:ext cx="55130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Tag</a:t>
            </a:r>
          </a:p>
        </p:txBody>
      </p:sp>
      <p:sp>
        <p:nvSpPr>
          <p:cNvPr id="1695761" name="Rectangle 17"/>
          <p:cNvSpPr>
            <a:spLocks noChangeArrowheads="1"/>
          </p:cNvSpPr>
          <p:nvPr/>
        </p:nvSpPr>
        <p:spPr bwMode="auto">
          <a:xfrm>
            <a:off x="223838" y="1420813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</a:p>
        </p:txBody>
      </p:sp>
      <p:sp>
        <p:nvSpPr>
          <p:cNvPr id="1695762" name="Rectangle 18"/>
          <p:cNvSpPr>
            <a:spLocks noChangeArrowheads="1"/>
          </p:cNvSpPr>
          <p:nvPr/>
        </p:nvSpPr>
        <p:spPr bwMode="auto">
          <a:xfrm>
            <a:off x="228600" y="31242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</a:t>
            </a:r>
          </a:p>
        </p:txBody>
      </p:sp>
      <p:sp>
        <p:nvSpPr>
          <p:cNvPr id="1695763" name="Rectangle 19"/>
          <p:cNvSpPr>
            <a:spLocks noChangeArrowheads="1"/>
          </p:cNvSpPr>
          <p:nvPr/>
        </p:nvSpPr>
        <p:spPr bwMode="auto">
          <a:xfrm>
            <a:off x="4953000" y="685800"/>
            <a:ext cx="177512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Virtual Index</a:t>
            </a:r>
          </a:p>
        </p:txBody>
      </p:sp>
      <p:sp>
        <p:nvSpPr>
          <p:cNvPr id="1695764" name="Freeform 20"/>
          <p:cNvSpPr>
            <a:spLocks/>
          </p:cNvSpPr>
          <p:nvPr/>
        </p:nvSpPr>
        <p:spPr bwMode="auto">
          <a:xfrm>
            <a:off x="4538663" y="1143000"/>
            <a:ext cx="2700337" cy="6619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5" name="Line 21"/>
          <p:cNvSpPr>
            <a:spLocks noChangeShapeType="1"/>
          </p:cNvSpPr>
          <p:nvPr/>
        </p:nvSpPr>
        <p:spPr bwMode="auto">
          <a:xfrm>
            <a:off x="5521325" y="1458913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6" name="Rectangle 22"/>
          <p:cNvSpPr>
            <a:spLocks noChangeArrowheads="1"/>
          </p:cNvSpPr>
          <p:nvPr/>
        </p:nvSpPr>
        <p:spPr bwMode="auto">
          <a:xfrm>
            <a:off x="7239000" y="990600"/>
            <a:ext cx="166692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PA cache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Direct-map</a:t>
            </a:r>
          </a:p>
        </p:txBody>
      </p:sp>
      <p:sp>
        <p:nvSpPr>
          <p:cNvPr id="1695767" name="Line 23"/>
          <p:cNvSpPr>
            <a:spLocks noChangeShapeType="1"/>
          </p:cNvSpPr>
          <p:nvPr/>
        </p:nvSpPr>
        <p:spPr bwMode="auto">
          <a:xfrm>
            <a:off x="7696200" y="18288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8" name="Line 24"/>
          <p:cNvSpPr>
            <a:spLocks noChangeShapeType="1"/>
          </p:cNvSpPr>
          <p:nvPr/>
        </p:nvSpPr>
        <p:spPr bwMode="auto">
          <a:xfrm>
            <a:off x="3378200" y="1446213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69" name="Oval 25"/>
          <p:cNvSpPr>
            <a:spLocks noChangeArrowheads="1"/>
          </p:cNvSpPr>
          <p:nvPr/>
        </p:nvSpPr>
        <p:spPr bwMode="auto">
          <a:xfrm>
            <a:off x="7142163" y="35306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=</a:t>
            </a:r>
          </a:p>
        </p:txBody>
      </p:sp>
      <p:sp>
        <p:nvSpPr>
          <p:cNvPr id="1695770" name="Rectangle 26"/>
          <p:cNvSpPr>
            <a:spLocks noChangeArrowheads="1"/>
          </p:cNvSpPr>
          <p:nvPr/>
        </p:nvSpPr>
        <p:spPr bwMode="auto">
          <a:xfrm>
            <a:off x="7924800" y="3581400"/>
            <a:ext cx="58111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hit?</a:t>
            </a:r>
          </a:p>
        </p:txBody>
      </p:sp>
      <p:sp>
        <p:nvSpPr>
          <p:cNvPr id="1695771" name="Line 27"/>
          <p:cNvSpPr>
            <a:spLocks noChangeShapeType="1"/>
          </p:cNvSpPr>
          <p:nvPr/>
        </p:nvSpPr>
        <p:spPr bwMode="auto">
          <a:xfrm>
            <a:off x="7358063" y="30861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72" name="Freeform 28"/>
          <p:cNvSpPr>
            <a:spLocks/>
          </p:cNvSpPr>
          <p:nvPr/>
        </p:nvSpPr>
        <p:spPr bwMode="auto">
          <a:xfrm>
            <a:off x="2532063" y="36449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695773" name="Group 29"/>
          <p:cNvGrpSpPr>
            <a:grpSpLocks/>
          </p:cNvGrpSpPr>
          <p:nvPr/>
        </p:nvGrpSpPr>
        <p:grpSpPr bwMode="auto">
          <a:xfrm>
            <a:off x="6934200" y="1962147"/>
            <a:ext cx="1858963" cy="400049"/>
            <a:chOff x="4237" y="1532"/>
            <a:chExt cx="1171" cy="252"/>
          </a:xfrm>
        </p:grpSpPr>
        <p:sp>
          <p:nvSpPr>
            <p:cNvPr id="1695774" name="Line 30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5775" name="Line 31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5776" name="Text Box 32"/>
            <p:cNvSpPr txBox="1">
              <a:spLocks noChangeArrowheads="1"/>
            </p:cNvSpPr>
            <p:nvPr/>
          </p:nvSpPr>
          <p:spPr bwMode="auto">
            <a:xfrm>
              <a:off x="4237" y="1532"/>
              <a:ext cx="96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PPN</a:t>
              </a:r>
              <a:r>
                <a:rPr lang="en-US" sz="2000" baseline="-25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 Data</a:t>
              </a:r>
            </a:p>
          </p:txBody>
        </p:sp>
      </p:grpSp>
      <p:grpSp>
        <p:nvGrpSpPr>
          <p:cNvPr id="1695777" name="Group 33"/>
          <p:cNvGrpSpPr>
            <a:grpSpLocks/>
          </p:cNvGrpSpPr>
          <p:nvPr/>
        </p:nvGrpSpPr>
        <p:grpSpPr bwMode="auto">
          <a:xfrm>
            <a:off x="6934200" y="2495553"/>
            <a:ext cx="1862138" cy="400051"/>
            <a:chOff x="4235" y="1545"/>
            <a:chExt cx="1173" cy="252"/>
          </a:xfrm>
        </p:grpSpPr>
        <p:sp>
          <p:nvSpPr>
            <p:cNvPr id="1695778" name="Line 34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5779" name="Line 35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695780" name="Text Box 36"/>
            <p:cNvSpPr txBox="1">
              <a:spLocks noChangeArrowheads="1"/>
            </p:cNvSpPr>
            <p:nvPr/>
          </p:nvSpPr>
          <p:spPr bwMode="auto">
            <a:xfrm>
              <a:off x="4235" y="1545"/>
              <a:ext cx="96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PPN</a:t>
              </a:r>
              <a:r>
                <a:rPr lang="en-US" sz="2000" baseline="-25000" dirty="0" err="1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  Data</a:t>
              </a:r>
            </a:p>
          </p:txBody>
        </p:sp>
      </p:grpSp>
      <p:sp>
        <p:nvSpPr>
          <p:cNvPr id="1695781" name="Text Box 37"/>
          <p:cNvSpPr txBox="1">
            <a:spLocks noChangeArrowheads="1"/>
          </p:cNvSpPr>
          <p:nvPr/>
        </p:nvSpPr>
        <p:spPr bwMode="auto">
          <a:xfrm>
            <a:off x="6421438" y="201612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0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2" name="Text Box 38"/>
          <p:cNvSpPr txBox="1">
            <a:spLocks noChangeArrowheads="1"/>
          </p:cNvSpPr>
          <p:nvPr/>
        </p:nvSpPr>
        <p:spPr bwMode="auto">
          <a:xfrm>
            <a:off x="6424613" y="2513013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endParaRPr lang="en-US" sz="20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3" name="Line 39"/>
          <p:cNvSpPr>
            <a:spLocks noChangeShapeType="1"/>
          </p:cNvSpPr>
          <p:nvPr/>
        </p:nvSpPr>
        <p:spPr bwMode="auto">
          <a:xfrm rot="16200000" flipH="1">
            <a:off x="7747000" y="3606800"/>
            <a:ext cx="7938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4" name="Rectangle 40"/>
          <p:cNvSpPr>
            <a:spLocks noChangeArrowheads="1"/>
          </p:cNvSpPr>
          <p:nvPr/>
        </p:nvSpPr>
        <p:spPr bwMode="auto">
          <a:xfrm>
            <a:off x="6553200" y="5486400"/>
            <a:ext cx="2434411" cy="459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Direct-Mapped L2 </a:t>
            </a:r>
          </a:p>
        </p:txBody>
      </p:sp>
      <p:sp>
        <p:nvSpPr>
          <p:cNvPr id="1695785" name="Rectangle 41"/>
          <p:cNvSpPr>
            <a:spLocks noChangeArrowheads="1"/>
          </p:cNvSpPr>
          <p:nvPr/>
        </p:nvSpPr>
        <p:spPr bwMode="auto">
          <a:xfrm>
            <a:off x="6705600" y="4419600"/>
            <a:ext cx="21209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6" name="Rectangle 42"/>
          <p:cNvSpPr>
            <a:spLocks noChangeArrowheads="1"/>
          </p:cNvSpPr>
          <p:nvPr/>
        </p:nvSpPr>
        <p:spPr bwMode="auto">
          <a:xfrm>
            <a:off x="6705600" y="4724400"/>
            <a:ext cx="21209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PA    a</a:t>
            </a:r>
            <a:r>
              <a:rPr lang="en-US" sz="2000" baseline="-25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Data</a:t>
            </a:r>
          </a:p>
        </p:txBody>
      </p:sp>
      <p:sp>
        <p:nvSpPr>
          <p:cNvPr id="1695787" name="Line 43"/>
          <p:cNvSpPr>
            <a:spLocks noChangeShapeType="1"/>
          </p:cNvSpPr>
          <p:nvPr/>
        </p:nvSpPr>
        <p:spPr bwMode="auto">
          <a:xfrm>
            <a:off x="7689850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8" name="Line 44"/>
          <p:cNvSpPr>
            <a:spLocks noChangeShapeType="1"/>
          </p:cNvSpPr>
          <p:nvPr/>
        </p:nvSpPr>
        <p:spPr bwMode="auto">
          <a:xfrm>
            <a:off x="7173913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89" name="Freeform 45"/>
          <p:cNvSpPr>
            <a:spLocks/>
          </p:cNvSpPr>
          <p:nvPr/>
        </p:nvSpPr>
        <p:spPr bwMode="auto">
          <a:xfrm>
            <a:off x="6324600" y="3768725"/>
            <a:ext cx="400050" cy="1184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2"/>
              </a:cxn>
              <a:cxn ang="0">
                <a:pos x="264" y="982"/>
              </a:cxn>
            </a:cxnLst>
            <a:rect l="0" t="0" r="r" b="b"/>
            <a:pathLst>
              <a:path w="264" h="982">
                <a:moveTo>
                  <a:pt x="0" y="0"/>
                </a:moveTo>
                <a:lnTo>
                  <a:pt x="0" y="982"/>
                </a:lnTo>
                <a:lnTo>
                  <a:pt x="264" y="98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95790" name="Rectangle 46"/>
          <p:cNvSpPr>
            <a:spLocks noChangeArrowheads="1"/>
          </p:cNvSpPr>
          <p:nvPr/>
        </p:nvSpPr>
        <p:spPr bwMode="auto">
          <a:xfrm>
            <a:off x="6319838" y="3419475"/>
            <a:ext cx="6152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PPN</a:t>
            </a:r>
          </a:p>
        </p:txBody>
      </p:sp>
      <p:sp>
        <p:nvSpPr>
          <p:cNvPr id="1695791" name="Freeform 47"/>
          <p:cNvSpPr>
            <a:spLocks/>
          </p:cNvSpPr>
          <p:nvPr/>
        </p:nvSpPr>
        <p:spPr bwMode="auto">
          <a:xfrm>
            <a:off x="3595688" y="1981200"/>
            <a:ext cx="509587" cy="174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320" y="144"/>
              </a:cxn>
            </a:cxnLst>
            <a:rect l="0" t="0" r="r" b="b"/>
            <a:pathLst>
              <a:path w="321" h="145">
                <a:moveTo>
                  <a:pt x="0" y="0"/>
                </a:moveTo>
                <a:lnTo>
                  <a:pt x="0" y="144"/>
                </a:lnTo>
                <a:lnTo>
                  <a:pt x="320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92" name="Rectangle 48"/>
          <p:cNvSpPr>
            <a:spLocks noChangeArrowheads="1"/>
          </p:cNvSpPr>
          <p:nvPr/>
        </p:nvSpPr>
        <p:spPr bwMode="auto">
          <a:xfrm>
            <a:off x="4165600" y="1944688"/>
            <a:ext cx="156999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into L2 tag </a:t>
            </a:r>
          </a:p>
        </p:txBody>
      </p:sp>
      <p:sp>
        <p:nvSpPr>
          <p:cNvPr id="1695793" name="Line 49"/>
          <p:cNvSpPr>
            <a:spLocks noChangeShapeType="1"/>
          </p:cNvSpPr>
          <p:nvPr/>
        </p:nvSpPr>
        <p:spPr bwMode="auto">
          <a:xfrm>
            <a:off x="33813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94" name="Line 50"/>
          <p:cNvSpPr>
            <a:spLocks noChangeShapeType="1"/>
          </p:cNvSpPr>
          <p:nvPr/>
        </p:nvSpPr>
        <p:spPr bwMode="auto">
          <a:xfrm>
            <a:off x="3381375" y="198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5795" name="Line 51"/>
          <p:cNvSpPr>
            <a:spLocks noChangeShapeType="1"/>
          </p:cNvSpPr>
          <p:nvPr/>
        </p:nvSpPr>
        <p:spPr bwMode="auto">
          <a:xfrm>
            <a:off x="38385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10409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8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 and translation required for multiprogramming</a:t>
            </a:r>
          </a:p>
          <a:p>
            <a:pPr lvl="1"/>
            <a:r>
              <a:rPr lang="en-US" dirty="0"/>
              <a:t>Base and bounds was early simple scheme</a:t>
            </a:r>
          </a:p>
          <a:p>
            <a:r>
              <a:rPr lang="en-US" dirty="0"/>
              <a:t>Page-based translation and protection avoids need for memory compaction, easy allocation by OS</a:t>
            </a:r>
          </a:p>
          <a:p>
            <a:pPr lvl="1"/>
            <a:r>
              <a:rPr lang="en-US" dirty="0"/>
              <a:t>But need to indirect in large page table on every access</a:t>
            </a:r>
          </a:p>
          <a:p>
            <a:r>
              <a:rPr lang="en-US" dirty="0"/>
              <a:t>Address spaces accessed sparsely</a:t>
            </a:r>
          </a:p>
          <a:p>
            <a:pPr lvl="1"/>
            <a:r>
              <a:rPr lang="en-US" dirty="0"/>
              <a:t>Can use multi-level page table to hold translation/protection information, but implies multiple memory accesses per reference</a:t>
            </a:r>
          </a:p>
          <a:p>
            <a:r>
              <a:rPr lang="en-US" dirty="0"/>
              <a:t>Address space access with locality</a:t>
            </a:r>
          </a:p>
          <a:p>
            <a:pPr lvl="1"/>
            <a:r>
              <a:rPr lang="en-US" dirty="0"/>
              <a:t>Can use “translation </a:t>
            </a:r>
            <a:r>
              <a:rPr lang="en-US" dirty="0" err="1"/>
              <a:t>lookaside</a:t>
            </a:r>
            <a:r>
              <a:rPr lang="en-US" dirty="0"/>
              <a:t> buffer” (TLB) to cache address translations (sometimes known as address translation cache)</a:t>
            </a:r>
          </a:p>
          <a:p>
            <a:pPr lvl="1"/>
            <a:r>
              <a:rPr lang="en-US" dirty="0"/>
              <a:t>Still have to walk page tables on TLB miss, can be hardware or software talk</a:t>
            </a:r>
          </a:p>
          <a:p>
            <a:r>
              <a:rPr lang="en-US" dirty="0"/>
              <a:t>Virtual memory uses DRAM as a “cache” of disk memory, allows very cheap main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0CA-F5B6-6A46-81EC-C73439AAAE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7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736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dirty="0"/>
              <a:t>Anti-Aliasing using L2 for a Virtually </a:t>
            </a:r>
            <a:r>
              <a:rPr lang="en-US" dirty="0" smtClean="0"/>
              <a:t>Tagged L1</a:t>
            </a:r>
            <a:endParaRPr lang="en-US" sz="2400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E2EB-85AD-5449-985A-B592CAE154A5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6771" name="Line 3"/>
          <p:cNvSpPr>
            <a:spLocks noChangeShapeType="1"/>
          </p:cNvSpPr>
          <p:nvPr/>
        </p:nvSpPr>
        <p:spPr bwMode="auto">
          <a:xfrm>
            <a:off x="5368925" y="34544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2" name="Rectangle 4"/>
          <p:cNvSpPr>
            <a:spLocks noChangeArrowheads="1"/>
          </p:cNvSpPr>
          <p:nvPr/>
        </p:nvSpPr>
        <p:spPr bwMode="auto">
          <a:xfrm>
            <a:off x="698500" y="16129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3" name="Rectangle 5"/>
          <p:cNvSpPr>
            <a:spLocks noChangeArrowheads="1"/>
          </p:cNvSpPr>
          <p:nvPr/>
        </p:nvSpPr>
        <p:spPr bwMode="auto">
          <a:xfrm>
            <a:off x="714375" y="16129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VPN 		     Page Offset       b</a:t>
            </a:r>
          </a:p>
        </p:txBody>
      </p:sp>
      <p:sp>
        <p:nvSpPr>
          <p:cNvPr id="1696774" name="Line 6"/>
          <p:cNvSpPr>
            <a:spLocks noChangeShapeType="1"/>
          </p:cNvSpPr>
          <p:nvPr/>
        </p:nvSpPr>
        <p:spPr bwMode="auto">
          <a:xfrm>
            <a:off x="3695700" y="16256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5" name="Freeform 7"/>
          <p:cNvSpPr>
            <a:spLocks/>
          </p:cNvSpPr>
          <p:nvPr/>
        </p:nvSpPr>
        <p:spPr bwMode="auto">
          <a:xfrm>
            <a:off x="723900" y="1473200"/>
            <a:ext cx="4624388" cy="90488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136" y="0"/>
              </a:cxn>
              <a:cxn ang="0">
                <a:pos x="2826" y="0"/>
              </a:cxn>
              <a:cxn ang="0">
                <a:pos x="2912" y="56"/>
              </a:cxn>
            </a:cxnLst>
            <a:rect l="0" t="0" r="r" b="b"/>
            <a:pathLst>
              <a:path w="2913" h="57">
                <a:moveTo>
                  <a:pt x="0" y="52"/>
                </a:moveTo>
                <a:lnTo>
                  <a:pt x="136" y="0"/>
                </a:lnTo>
                <a:lnTo>
                  <a:pt x="2826" y="0"/>
                </a:lnTo>
                <a:lnTo>
                  <a:pt x="2912" y="5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6" name="Rectangle 8"/>
          <p:cNvSpPr>
            <a:spLocks noChangeArrowheads="1"/>
          </p:cNvSpPr>
          <p:nvPr/>
        </p:nvSpPr>
        <p:spPr bwMode="auto">
          <a:xfrm>
            <a:off x="1651000" y="24272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</a:t>
            </a:r>
          </a:p>
        </p:txBody>
      </p:sp>
      <p:sp>
        <p:nvSpPr>
          <p:cNvPr id="1696777" name="Line 9"/>
          <p:cNvSpPr>
            <a:spLocks noChangeShapeType="1"/>
          </p:cNvSpPr>
          <p:nvPr/>
        </p:nvSpPr>
        <p:spPr bwMode="auto">
          <a:xfrm flipH="1">
            <a:off x="2286000" y="1930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8" name="Rectangle 10"/>
          <p:cNvSpPr>
            <a:spLocks noChangeArrowheads="1"/>
          </p:cNvSpPr>
          <p:nvPr/>
        </p:nvSpPr>
        <p:spPr bwMode="auto">
          <a:xfrm>
            <a:off x="6794500" y="21209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79" name="Rectangle 11"/>
          <p:cNvSpPr>
            <a:spLocks noChangeArrowheads="1"/>
          </p:cNvSpPr>
          <p:nvPr/>
        </p:nvSpPr>
        <p:spPr bwMode="auto">
          <a:xfrm>
            <a:off x="635000" y="34290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0" name="Rectangle 12"/>
          <p:cNvSpPr>
            <a:spLocks noChangeArrowheads="1"/>
          </p:cNvSpPr>
          <p:nvPr/>
        </p:nvSpPr>
        <p:spPr bwMode="auto">
          <a:xfrm>
            <a:off x="650875" y="34290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          PPN 		      Page Offset        b</a:t>
            </a:r>
          </a:p>
        </p:txBody>
      </p:sp>
      <p:sp>
        <p:nvSpPr>
          <p:cNvPr id="1696781" name="Line 13"/>
          <p:cNvSpPr>
            <a:spLocks noChangeShapeType="1"/>
          </p:cNvSpPr>
          <p:nvPr/>
        </p:nvSpPr>
        <p:spPr bwMode="auto">
          <a:xfrm>
            <a:off x="3632200" y="34417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2" name="Line 14"/>
          <p:cNvSpPr>
            <a:spLocks noChangeShapeType="1"/>
          </p:cNvSpPr>
          <p:nvPr/>
        </p:nvSpPr>
        <p:spPr bwMode="auto">
          <a:xfrm>
            <a:off x="2286000" y="307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3" name="Freeform 15"/>
          <p:cNvSpPr>
            <a:spLocks/>
          </p:cNvSpPr>
          <p:nvPr/>
        </p:nvSpPr>
        <p:spPr bwMode="auto">
          <a:xfrm>
            <a:off x="660400" y="3810000"/>
            <a:ext cx="4700588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72" y="88"/>
              </a:cxn>
              <a:cxn ang="0">
                <a:pos x="2960" y="0"/>
              </a:cxn>
            </a:cxnLst>
            <a:rect l="0" t="0" r="r" b="b"/>
            <a:pathLst>
              <a:path w="2961" h="89">
                <a:moveTo>
                  <a:pt x="0" y="7"/>
                </a:moveTo>
                <a:lnTo>
                  <a:pt x="138" y="88"/>
                </a:lnTo>
                <a:lnTo>
                  <a:pt x="2872" y="88"/>
                </a:lnTo>
                <a:lnTo>
                  <a:pt x="296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4" name="Rectangle 16"/>
          <p:cNvSpPr>
            <a:spLocks noChangeArrowheads="1"/>
          </p:cNvSpPr>
          <p:nvPr/>
        </p:nvSpPr>
        <p:spPr bwMode="auto">
          <a:xfrm>
            <a:off x="1776413" y="4130675"/>
            <a:ext cx="55130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Tag</a:t>
            </a:r>
          </a:p>
        </p:txBody>
      </p:sp>
      <p:sp>
        <p:nvSpPr>
          <p:cNvPr id="1696785" name="Rectangle 17"/>
          <p:cNvSpPr>
            <a:spLocks noChangeArrowheads="1"/>
          </p:cNvSpPr>
          <p:nvPr/>
        </p:nvSpPr>
        <p:spPr bwMode="auto">
          <a:xfrm>
            <a:off x="177800" y="1536700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VA</a:t>
            </a:r>
          </a:p>
        </p:txBody>
      </p:sp>
      <p:sp>
        <p:nvSpPr>
          <p:cNvPr id="1696786" name="Rectangle 18"/>
          <p:cNvSpPr>
            <a:spLocks noChangeArrowheads="1"/>
          </p:cNvSpPr>
          <p:nvPr/>
        </p:nvSpPr>
        <p:spPr bwMode="auto">
          <a:xfrm>
            <a:off x="76200" y="33782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</a:t>
            </a:r>
          </a:p>
        </p:txBody>
      </p:sp>
      <p:sp>
        <p:nvSpPr>
          <p:cNvPr id="1696787" name="Rectangle 19"/>
          <p:cNvSpPr>
            <a:spLocks noChangeArrowheads="1"/>
          </p:cNvSpPr>
          <p:nvPr/>
        </p:nvSpPr>
        <p:spPr bwMode="auto">
          <a:xfrm>
            <a:off x="7162800" y="1295400"/>
            <a:ext cx="166151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Virtual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Index &amp; Tag</a:t>
            </a:r>
          </a:p>
        </p:txBody>
      </p:sp>
      <p:sp>
        <p:nvSpPr>
          <p:cNvPr id="1696788" name="Freeform 20"/>
          <p:cNvSpPr>
            <a:spLocks/>
          </p:cNvSpPr>
          <p:nvPr/>
        </p:nvSpPr>
        <p:spPr bwMode="auto">
          <a:xfrm>
            <a:off x="4762500" y="1295400"/>
            <a:ext cx="23764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496" y="0"/>
              </a:cxn>
              <a:cxn ang="0">
                <a:pos x="1496" y="512"/>
              </a:cxn>
            </a:cxnLst>
            <a:rect l="0" t="0" r="r" b="b"/>
            <a:pathLst>
              <a:path w="1497" h="513">
                <a:moveTo>
                  <a:pt x="0" y="74"/>
                </a:moveTo>
                <a:lnTo>
                  <a:pt x="0" y="0"/>
                </a:lnTo>
                <a:lnTo>
                  <a:pt x="1496" y="0"/>
                </a:lnTo>
                <a:lnTo>
                  <a:pt x="1496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89" name="Line 21"/>
          <p:cNvSpPr>
            <a:spLocks noChangeShapeType="1"/>
          </p:cNvSpPr>
          <p:nvPr/>
        </p:nvSpPr>
        <p:spPr bwMode="auto">
          <a:xfrm>
            <a:off x="5368925" y="1625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0" name="Rectangle 22"/>
          <p:cNvSpPr>
            <a:spLocks noChangeArrowheads="1"/>
          </p:cNvSpPr>
          <p:nvPr/>
        </p:nvSpPr>
        <p:spPr bwMode="auto">
          <a:xfrm>
            <a:off x="6299200" y="4533900"/>
            <a:ext cx="22987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1" name="Freeform 23"/>
          <p:cNvSpPr>
            <a:spLocks/>
          </p:cNvSpPr>
          <p:nvPr/>
        </p:nvSpPr>
        <p:spPr bwMode="auto">
          <a:xfrm>
            <a:off x="2819400" y="3949700"/>
            <a:ext cx="3663950" cy="57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"/>
              </a:cxn>
              <a:cxn ang="0">
                <a:pos x="2308" y="138"/>
              </a:cxn>
              <a:cxn ang="0">
                <a:pos x="2304" y="360"/>
              </a:cxn>
            </a:cxnLst>
            <a:rect l="0" t="0" r="r" b="b"/>
            <a:pathLst>
              <a:path w="2308" h="360">
                <a:moveTo>
                  <a:pt x="0" y="0"/>
                </a:moveTo>
                <a:lnTo>
                  <a:pt x="0" y="136"/>
                </a:lnTo>
                <a:lnTo>
                  <a:pt x="2308" y="138"/>
                </a:lnTo>
                <a:lnTo>
                  <a:pt x="2304" y="36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2" name="Rectangle 24"/>
          <p:cNvSpPr>
            <a:spLocks noChangeArrowheads="1"/>
          </p:cNvSpPr>
          <p:nvPr/>
        </p:nvSpPr>
        <p:spPr bwMode="auto">
          <a:xfrm>
            <a:off x="4038600" y="4216400"/>
            <a:ext cx="141505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Index &amp; Tag</a:t>
            </a:r>
          </a:p>
        </p:txBody>
      </p:sp>
      <p:sp>
        <p:nvSpPr>
          <p:cNvPr id="1696793" name="Freeform 25"/>
          <p:cNvSpPr>
            <a:spLocks/>
          </p:cNvSpPr>
          <p:nvPr/>
        </p:nvSpPr>
        <p:spPr bwMode="auto">
          <a:xfrm>
            <a:off x="2286000" y="2095500"/>
            <a:ext cx="4675188" cy="2414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56" y="0"/>
              </a:cxn>
              <a:cxn ang="0">
                <a:pos x="2456" y="1152"/>
              </a:cxn>
              <a:cxn ang="0">
                <a:pos x="2896" y="1152"/>
              </a:cxn>
              <a:cxn ang="0">
                <a:pos x="2896" y="1520"/>
              </a:cxn>
            </a:cxnLst>
            <a:rect l="0" t="0" r="r" b="b"/>
            <a:pathLst>
              <a:path w="2897" h="1521">
                <a:moveTo>
                  <a:pt x="0" y="0"/>
                </a:moveTo>
                <a:lnTo>
                  <a:pt x="2456" y="0"/>
                </a:lnTo>
                <a:lnTo>
                  <a:pt x="2456" y="1152"/>
                </a:lnTo>
                <a:lnTo>
                  <a:pt x="2896" y="1152"/>
                </a:lnTo>
                <a:lnTo>
                  <a:pt x="2896" y="15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4" name="Rectangle 26"/>
          <p:cNvSpPr>
            <a:spLocks noChangeArrowheads="1"/>
          </p:cNvSpPr>
          <p:nvPr/>
        </p:nvSpPr>
        <p:spPr bwMode="auto">
          <a:xfrm>
            <a:off x="6843713" y="3409950"/>
            <a:ext cx="17165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VA Cache</a:t>
            </a:r>
          </a:p>
        </p:txBody>
      </p:sp>
      <p:sp>
        <p:nvSpPr>
          <p:cNvPr id="1696795" name="Rectangle 27"/>
          <p:cNvSpPr>
            <a:spLocks noChangeArrowheads="1"/>
          </p:cNvSpPr>
          <p:nvPr/>
        </p:nvSpPr>
        <p:spPr bwMode="auto">
          <a:xfrm>
            <a:off x="6477000" y="5664200"/>
            <a:ext cx="220763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PA Cache 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“contains” L1</a:t>
            </a:r>
          </a:p>
        </p:txBody>
      </p:sp>
      <p:sp>
        <p:nvSpPr>
          <p:cNvPr id="1696796" name="Rectangle 28"/>
          <p:cNvSpPr>
            <a:spLocks noChangeArrowheads="1"/>
          </p:cNvSpPr>
          <p:nvPr/>
        </p:nvSpPr>
        <p:spPr bwMode="auto">
          <a:xfrm>
            <a:off x="6299200" y="4826000"/>
            <a:ext cx="2298700" cy="406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PA   VA</a:t>
            </a:r>
            <a:r>
              <a:rPr lang="en-US" sz="2000" baseline="-25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Data</a:t>
            </a:r>
          </a:p>
        </p:txBody>
      </p:sp>
      <p:sp>
        <p:nvSpPr>
          <p:cNvPr id="1696797" name="Line 29"/>
          <p:cNvSpPr>
            <a:spLocks noChangeShapeType="1"/>
          </p:cNvSpPr>
          <p:nvPr/>
        </p:nvSpPr>
        <p:spPr bwMode="auto">
          <a:xfrm>
            <a:off x="7366000" y="454660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8" name="Line 30"/>
          <p:cNvSpPr>
            <a:spLocks noChangeShapeType="1"/>
          </p:cNvSpPr>
          <p:nvPr/>
        </p:nvSpPr>
        <p:spPr bwMode="auto">
          <a:xfrm>
            <a:off x="6807200" y="4546600"/>
            <a:ext cx="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799" name="Rectangle 31"/>
          <p:cNvSpPr>
            <a:spLocks noChangeArrowheads="1"/>
          </p:cNvSpPr>
          <p:nvPr/>
        </p:nvSpPr>
        <p:spPr bwMode="auto">
          <a:xfrm>
            <a:off x="6794500" y="231140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Data</a:t>
            </a:r>
          </a:p>
        </p:txBody>
      </p:sp>
      <p:sp>
        <p:nvSpPr>
          <p:cNvPr id="1696800" name="Rectangle 32"/>
          <p:cNvSpPr>
            <a:spLocks noChangeArrowheads="1"/>
          </p:cNvSpPr>
          <p:nvPr/>
        </p:nvSpPr>
        <p:spPr bwMode="auto">
          <a:xfrm>
            <a:off x="6794500" y="285750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VA</a:t>
            </a:r>
            <a:r>
              <a:rPr lang="en-US" sz="2000" baseline="-25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Data</a:t>
            </a:r>
          </a:p>
        </p:txBody>
      </p:sp>
      <p:sp>
        <p:nvSpPr>
          <p:cNvPr id="1696801" name="Line 33"/>
          <p:cNvSpPr>
            <a:spLocks noChangeShapeType="1"/>
          </p:cNvSpPr>
          <p:nvPr/>
        </p:nvSpPr>
        <p:spPr bwMode="auto">
          <a:xfrm>
            <a:off x="7353300" y="2133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6802" name="Rectangle 34"/>
          <p:cNvSpPr>
            <a:spLocks noChangeArrowheads="1"/>
          </p:cNvSpPr>
          <p:nvPr/>
        </p:nvSpPr>
        <p:spPr bwMode="auto">
          <a:xfrm>
            <a:off x="6553200" y="4038600"/>
            <a:ext cx="24384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“Virtual Tag”</a:t>
            </a:r>
          </a:p>
        </p:txBody>
      </p:sp>
      <p:sp>
        <p:nvSpPr>
          <p:cNvPr id="1696803" name="Text Box 35"/>
          <p:cNvSpPr txBox="1">
            <a:spLocks noChangeArrowheads="1"/>
          </p:cNvSpPr>
          <p:nvPr/>
        </p:nvSpPr>
        <p:spPr bwMode="auto">
          <a:xfrm>
            <a:off x="304800" y="5054600"/>
            <a:ext cx="57150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Physically-addressed L2 can also be used to avoid aliases in virtually-addressed L1</a:t>
            </a:r>
          </a:p>
        </p:txBody>
      </p:sp>
    </p:spTree>
    <p:extLst>
      <p:ext uri="{BB962C8B-B14F-4D97-AF65-F5344CB8AC3E}">
        <p14:creationId xmlns:p14="http://schemas.microsoft.com/office/powerpoint/2010/main" val="11177303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Atlas Revisited</a:t>
            </a:r>
          </a:p>
        </p:txBody>
      </p:sp>
      <p:sp>
        <p:nvSpPr>
          <p:cNvPr id="1702915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066800"/>
            <a:ext cx="5168900" cy="5054600"/>
          </a:xfrm>
        </p:spPr>
        <p:txBody>
          <a:bodyPr/>
          <a:lstStyle/>
          <a:p>
            <a:r>
              <a:rPr lang="en-US" dirty="0"/>
              <a:t>One PAR for each physical page</a:t>
            </a:r>
          </a:p>
          <a:p>
            <a:endParaRPr lang="en-US" dirty="0"/>
          </a:p>
          <a:p>
            <a:r>
              <a:rPr lang="en-US" dirty="0"/>
              <a:t>PAR’s contain the VPN’s of the pages </a:t>
            </a:r>
            <a:r>
              <a:rPr lang="en-US" i="1" dirty="0">
                <a:solidFill>
                  <a:srgbClr val="56127A"/>
                </a:solidFill>
              </a:rPr>
              <a:t>resident in primary memory</a:t>
            </a:r>
          </a:p>
          <a:p>
            <a:endParaRPr lang="en-US" dirty="0">
              <a:solidFill>
                <a:srgbClr val="56127A"/>
              </a:solidFill>
            </a:endParaRPr>
          </a:p>
          <a:p>
            <a:r>
              <a:rPr lang="en-US" i="1" dirty="0"/>
              <a:t>Advantage:  </a:t>
            </a:r>
            <a:r>
              <a:rPr lang="en-US" dirty="0"/>
              <a:t>The size is proportional to the size of the primary memory</a:t>
            </a:r>
          </a:p>
          <a:p>
            <a:endParaRPr lang="en-US" dirty="0"/>
          </a:p>
          <a:p>
            <a:r>
              <a:rPr lang="en-US" i="1" dirty="0">
                <a:solidFill>
                  <a:schemeClr val="tx2"/>
                </a:solidFill>
              </a:rPr>
              <a:t>What is the disadvantage ?</a:t>
            </a:r>
          </a:p>
          <a:p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824A-3844-DF45-A316-33B1BF39A8A6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702916" name="Rectangle 4"/>
          <p:cNvSpPr>
            <a:spLocks noChangeArrowheads="1"/>
          </p:cNvSpPr>
          <p:nvPr/>
        </p:nvSpPr>
        <p:spPr bwMode="auto">
          <a:xfrm>
            <a:off x="6680200" y="2209800"/>
            <a:ext cx="1701800" cy="30480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17" name="Line 5"/>
          <p:cNvSpPr>
            <a:spLocks noChangeShapeType="1"/>
          </p:cNvSpPr>
          <p:nvPr/>
        </p:nvSpPr>
        <p:spPr bwMode="auto">
          <a:xfrm>
            <a:off x="6692900" y="245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18" name="Line 6"/>
          <p:cNvSpPr>
            <a:spLocks noChangeShapeType="1"/>
          </p:cNvSpPr>
          <p:nvPr/>
        </p:nvSpPr>
        <p:spPr bwMode="auto">
          <a:xfrm>
            <a:off x="6680200" y="270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19" name="Line 7"/>
          <p:cNvSpPr>
            <a:spLocks noChangeShapeType="1"/>
          </p:cNvSpPr>
          <p:nvPr/>
        </p:nvSpPr>
        <p:spPr bwMode="auto">
          <a:xfrm>
            <a:off x="6680200" y="295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0" name="Line 8"/>
          <p:cNvSpPr>
            <a:spLocks noChangeShapeType="1"/>
          </p:cNvSpPr>
          <p:nvPr/>
        </p:nvSpPr>
        <p:spPr bwMode="auto">
          <a:xfrm>
            <a:off x="6680200" y="321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1" name="Line 9"/>
          <p:cNvSpPr>
            <a:spLocks noChangeShapeType="1"/>
          </p:cNvSpPr>
          <p:nvPr/>
        </p:nvSpPr>
        <p:spPr bwMode="auto">
          <a:xfrm>
            <a:off x="6680200" y="346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2" name="Line 10"/>
          <p:cNvSpPr>
            <a:spLocks noChangeShapeType="1"/>
          </p:cNvSpPr>
          <p:nvPr/>
        </p:nvSpPr>
        <p:spPr bwMode="auto">
          <a:xfrm>
            <a:off x="6680200" y="372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3" name="Line 11"/>
          <p:cNvSpPr>
            <a:spLocks noChangeShapeType="1"/>
          </p:cNvSpPr>
          <p:nvPr/>
        </p:nvSpPr>
        <p:spPr bwMode="auto">
          <a:xfrm>
            <a:off x="6680200" y="397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4" name="Line 12"/>
          <p:cNvSpPr>
            <a:spLocks noChangeShapeType="1"/>
          </p:cNvSpPr>
          <p:nvPr/>
        </p:nvSpPr>
        <p:spPr bwMode="auto">
          <a:xfrm>
            <a:off x="6680200" y="422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5" name="Line 13"/>
          <p:cNvSpPr>
            <a:spLocks noChangeShapeType="1"/>
          </p:cNvSpPr>
          <p:nvPr/>
        </p:nvSpPr>
        <p:spPr bwMode="auto">
          <a:xfrm>
            <a:off x="6680200" y="448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6" name="Line 14"/>
          <p:cNvSpPr>
            <a:spLocks noChangeShapeType="1"/>
          </p:cNvSpPr>
          <p:nvPr/>
        </p:nvSpPr>
        <p:spPr bwMode="auto">
          <a:xfrm>
            <a:off x="6680200" y="473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7" name="Line 15"/>
          <p:cNvSpPr>
            <a:spLocks noChangeShapeType="1"/>
          </p:cNvSpPr>
          <p:nvPr/>
        </p:nvSpPr>
        <p:spPr bwMode="auto">
          <a:xfrm>
            <a:off x="6680200" y="499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2928" name="Rectangle 16"/>
          <p:cNvSpPr>
            <a:spLocks noChangeArrowheads="1"/>
          </p:cNvSpPr>
          <p:nvPr/>
        </p:nvSpPr>
        <p:spPr bwMode="auto">
          <a:xfrm>
            <a:off x="7124700" y="3125787"/>
            <a:ext cx="7150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</a:t>
            </a:r>
          </a:p>
        </p:txBody>
      </p:sp>
      <p:sp>
        <p:nvSpPr>
          <p:cNvPr id="1702929" name="Rectangle 17"/>
          <p:cNvSpPr>
            <a:spLocks noChangeArrowheads="1"/>
          </p:cNvSpPr>
          <p:nvPr/>
        </p:nvSpPr>
        <p:spPr bwMode="auto">
          <a:xfrm>
            <a:off x="7061200" y="1752600"/>
            <a:ext cx="100100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PAR’s</a:t>
            </a:r>
          </a:p>
        </p:txBody>
      </p:sp>
      <p:sp>
        <p:nvSpPr>
          <p:cNvPr id="1702930" name="Rectangle 18"/>
          <p:cNvSpPr>
            <a:spLocks noChangeArrowheads="1"/>
          </p:cNvSpPr>
          <p:nvPr/>
        </p:nvSpPr>
        <p:spPr bwMode="auto">
          <a:xfrm>
            <a:off x="5924550" y="3124200"/>
            <a:ext cx="77356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PPN </a:t>
            </a:r>
          </a:p>
        </p:txBody>
      </p:sp>
    </p:spTree>
    <p:extLst>
      <p:ext uri="{BB962C8B-B14F-4D97-AF65-F5344CB8AC3E}">
        <p14:creationId xmlns:p14="http://schemas.microsoft.com/office/powerpoint/2010/main" val="164492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Hashed Page Table:</a:t>
            </a:r>
            <a:br>
              <a:rPr lang="en-US"/>
            </a:br>
            <a:r>
              <a:rPr lang="en-US"/>
              <a:t>Approximating Associative Addressing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55E4-E889-2C4F-8D70-328AEA8EA299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03979" name="Rectangle 43"/>
          <p:cNvSpPr>
            <a:spLocks noGrp="1" noChangeArrowheads="1"/>
          </p:cNvSpPr>
          <p:nvPr>
            <p:ph idx="4294967295"/>
          </p:nvPr>
        </p:nvSpPr>
        <p:spPr>
          <a:xfrm>
            <a:off x="0" y="3505200"/>
            <a:ext cx="6858000" cy="2616200"/>
          </a:xfrm>
        </p:spPr>
        <p:txBody>
          <a:bodyPr/>
          <a:lstStyle/>
          <a:p>
            <a:r>
              <a:rPr lang="en-US" sz="2400" dirty="0"/>
              <a:t>Hashed Page Table is typically 2 to 3 times larger than the number of PPN’s to reduce collision probability </a:t>
            </a:r>
          </a:p>
          <a:p>
            <a:r>
              <a:rPr lang="en-US" sz="2400" dirty="0"/>
              <a:t>It can also contain DPN’s for some non-resident pages (not common)</a:t>
            </a:r>
          </a:p>
          <a:p>
            <a:r>
              <a:rPr lang="en-US" sz="2400" dirty="0"/>
              <a:t>If a translation cannot be resolved in this table then the software consults a data structure that has an entry for every existing page (e.g., full page table)</a:t>
            </a:r>
          </a:p>
        </p:txBody>
      </p:sp>
      <p:sp>
        <p:nvSpPr>
          <p:cNvPr id="1703938" name="Rectangle 2"/>
          <p:cNvSpPr>
            <a:spLocks noChangeArrowheads="1"/>
          </p:cNvSpPr>
          <p:nvPr/>
        </p:nvSpPr>
        <p:spPr bwMode="auto">
          <a:xfrm>
            <a:off x="6864350" y="2187575"/>
            <a:ext cx="1701800" cy="3048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3939" name="Line 3"/>
          <p:cNvSpPr>
            <a:spLocks noChangeShapeType="1"/>
          </p:cNvSpPr>
          <p:nvPr/>
        </p:nvSpPr>
        <p:spPr bwMode="auto">
          <a:xfrm flipH="1">
            <a:off x="1885950" y="144938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0" name="Rectangle 4" descr="Wide upward diagonal"/>
          <p:cNvSpPr>
            <a:spLocks noChangeArrowheads="1"/>
          </p:cNvSpPr>
          <p:nvPr/>
        </p:nvSpPr>
        <p:spPr bwMode="auto">
          <a:xfrm>
            <a:off x="7953375" y="4217987"/>
            <a:ext cx="584200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1" name="Rectangle 5"/>
          <p:cNvSpPr>
            <a:spLocks noChangeArrowheads="1"/>
          </p:cNvSpPr>
          <p:nvPr/>
        </p:nvSpPr>
        <p:spPr bwMode="auto">
          <a:xfrm>
            <a:off x="793750" y="1220787"/>
            <a:ext cx="1854200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3" name="Rectangle 7"/>
          <p:cNvSpPr>
            <a:spLocks noChangeArrowheads="1"/>
          </p:cNvSpPr>
          <p:nvPr/>
        </p:nvSpPr>
        <p:spPr bwMode="auto">
          <a:xfrm>
            <a:off x="742950" y="2935287"/>
            <a:ext cx="1878013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4" name="Rectangle 8"/>
          <p:cNvSpPr>
            <a:spLocks noChangeArrowheads="1"/>
          </p:cNvSpPr>
          <p:nvPr/>
        </p:nvSpPr>
        <p:spPr bwMode="auto">
          <a:xfrm>
            <a:off x="1481138" y="1957387"/>
            <a:ext cx="762000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5" name="Rectangle 9"/>
          <p:cNvSpPr>
            <a:spLocks noChangeArrowheads="1"/>
          </p:cNvSpPr>
          <p:nvPr/>
        </p:nvSpPr>
        <p:spPr bwMode="auto">
          <a:xfrm>
            <a:off x="1481138" y="2154237"/>
            <a:ext cx="7739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hash</a:t>
            </a:r>
          </a:p>
        </p:txBody>
      </p:sp>
      <p:sp>
        <p:nvSpPr>
          <p:cNvPr id="1703946" name="Line 10"/>
          <p:cNvSpPr>
            <a:spLocks noChangeShapeType="1"/>
          </p:cNvSpPr>
          <p:nvPr/>
        </p:nvSpPr>
        <p:spPr bwMode="auto">
          <a:xfrm>
            <a:off x="2268538" y="2300287"/>
            <a:ext cx="1636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47" name="Rectangle 11"/>
          <p:cNvSpPr>
            <a:spLocks noChangeArrowheads="1"/>
          </p:cNvSpPr>
          <p:nvPr/>
        </p:nvSpPr>
        <p:spPr bwMode="auto">
          <a:xfrm>
            <a:off x="2559050" y="1951037"/>
            <a:ext cx="9427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Offset</a:t>
            </a:r>
          </a:p>
        </p:txBody>
      </p:sp>
      <p:sp>
        <p:nvSpPr>
          <p:cNvPr id="1703948" name="Rectangle 12"/>
          <p:cNvSpPr>
            <a:spLocks noChangeArrowheads="1"/>
          </p:cNvSpPr>
          <p:nvPr/>
        </p:nvSpPr>
        <p:spPr bwMode="auto">
          <a:xfrm>
            <a:off x="736600" y="2878137"/>
            <a:ext cx="184936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Base of Table</a:t>
            </a:r>
          </a:p>
        </p:txBody>
      </p:sp>
      <p:sp>
        <p:nvSpPr>
          <p:cNvPr id="1703949" name="Oval 13"/>
          <p:cNvSpPr>
            <a:spLocks noChangeArrowheads="1"/>
          </p:cNvSpPr>
          <p:nvPr/>
        </p:nvSpPr>
        <p:spPr bwMode="auto">
          <a:xfrm>
            <a:off x="3932238" y="2058987"/>
            <a:ext cx="58261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0" name="Freeform 14"/>
          <p:cNvSpPr>
            <a:spLocks/>
          </p:cNvSpPr>
          <p:nvPr/>
        </p:nvSpPr>
        <p:spPr bwMode="auto">
          <a:xfrm>
            <a:off x="2635250" y="2630487"/>
            <a:ext cx="1563688" cy="457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1" name="Line 15"/>
          <p:cNvSpPr>
            <a:spLocks noChangeShapeType="1"/>
          </p:cNvSpPr>
          <p:nvPr/>
        </p:nvSpPr>
        <p:spPr bwMode="auto">
          <a:xfrm>
            <a:off x="935038" y="2312987"/>
            <a:ext cx="5461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2" name="Rectangle 16"/>
          <p:cNvSpPr>
            <a:spLocks noChangeArrowheads="1"/>
          </p:cNvSpPr>
          <p:nvPr/>
        </p:nvSpPr>
        <p:spPr bwMode="auto">
          <a:xfrm>
            <a:off x="3943350" y="2030412"/>
            <a:ext cx="41267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703953" name="Rectangle 17"/>
          <p:cNvSpPr>
            <a:spLocks noChangeArrowheads="1"/>
          </p:cNvSpPr>
          <p:nvPr/>
        </p:nvSpPr>
        <p:spPr bwMode="auto">
          <a:xfrm>
            <a:off x="5080000" y="1925637"/>
            <a:ext cx="13744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 of PTE</a:t>
            </a:r>
          </a:p>
        </p:txBody>
      </p:sp>
      <p:sp>
        <p:nvSpPr>
          <p:cNvPr id="1703954" name="Line 18"/>
          <p:cNvSpPr>
            <a:spLocks noChangeShapeType="1"/>
          </p:cNvSpPr>
          <p:nvPr/>
        </p:nvSpPr>
        <p:spPr bwMode="auto">
          <a:xfrm>
            <a:off x="4529138" y="2325687"/>
            <a:ext cx="2233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5" name="Rectangle 19"/>
          <p:cNvSpPr>
            <a:spLocks noChangeArrowheads="1"/>
          </p:cNvSpPr>
          <p:nvPr/>
        </p:nvSpPr>
        <p:spPr bwMode="auto">
          <a:xfrm>
            <a:off x="6762750" y="1449387"/>
            <a:ext cx="1879600" cy="4610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3956" name="Rectangle 20"/>
          <p:cNvSpPr>
            <a:spLocks noChangeArrowheads="1"/>
          </p:cNvSpPr>
          <p:nvPr/>
        </p:nvSpPr>
        <p:spPr bwMode="auto">
          <a:xfrm>
            <a:off x="7140575" y="5297487"/>
            <a:ext cx="1259961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</p:txBody>
      </p:sp>
      <p:sp>
        <p:nvSpPr>
          <p:cNvPr id="1703957" name="Line 21"/>
          <p:cNvSpPr>
            <a:spLocks noChangeShapeType="1"/>
          </p:cNvSpPr>
          <p:nvPr/>
        </p:nvSpPr>
        <p:spPr bwMode="auto">
          <a:xfrm>
            <a:off x="6877050" y="242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8" name="Line 22"/>
          <p:cNvSpPr>
            <a:spLocks noChangeShapeType="1"/>
          </p:cNvSpPr>
          <p:nvPr/>
        </p:nvSpPr>
        <p:spPr bwMode="auto">
          <a:xfrm>
            <a:off x="6864350" y="268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59" name="Line 23"/>
          <p:cNvSpPr>
            <a:spLocks noChangeShapeType="1"/>
          </p:cNvSpPr>
          <p:nvPr/>
        </p:nvSpPr>
        <p:spPr bwMode="auto">
          <a:xfrm>
            <a:off x="6864350" y="293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0" name="Line 24"/>
          <p:cNvSpPr>
            <a:spLocks noChangeShapeType="1"/>
          </p:cNvSpPr>
          <p:nvPr/>
        </p:nvSpPr>
        <p:spPr bwMode="auto">
          <a:xfrm>
            <a:off x="6864350" y="319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1" name="Line 25"/>
          <p:cNvSpPr>
            <a:spLocks noChangeShapeType="1"/>
          </p:cNvSpPr>
          <p:nvPr/>
        </p:nvSpPr>
        <p:spPr bwMode="auto">
          <a:xfrm>
            <a:off x="6864350" y="344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2" name="Line 26"/>
          <p:cNvSpPr>
            <a:spLocks noChangeShapeType="1"/>
          </p:cNvSpPr>
          <p:nvPr/>
        </p:nvSpPr>
        <p:spPr bwMode="auto">
          <a:xfrm>
            <a:off x="6864350" y="369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3" name="Line 27"/>
          <p:cNvSpPr>
            <a:spLocks noChangeShapeType="1"/>
          </p:cNvSpPr>
          <p:nvPr/>
        </p:nvSpPr>
        <p:spPr bwMode="auto">
          <a:xfrm>
            <a:off x="6864350" y="395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4" name="Line 28"/>
          <p:cNvSpPr>
            <a:spLocks noChangeShapeType="1"/>
          </p:cNvSpPr>
          <p:nvPr/>
        </p:nvSpPr>
        <p:spPr bwMode="auto">
          <a:xfrm>
            <a:off x="6864350" y="420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5" name="Line 29"/>
          <p:cNvSpPr>
            <a:spLocks noChangeShapeType="1"/>
          </p:cNvSpPr>
          <p:nvPr/>
        </p:nvSpPr>
        <p:spPr bwMode="auto">
          <a:xfrm>
            <a:off x="6864350" y="446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6" name="Line 30"/>
          <p:cNvSpPr>
            <a:spLocks noChangeShapeType="1"/>
          </p:cNvSpPr>
          <p:nvPr/>
        </p:nvSpPr>
        <p:spPr bwMode="auto">
          <a:xfrm>
            <a:off x="6864350" y="471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7" name="Line 31"/>
          <p:cNvSpPr>
            <a:spLocks noChangeShapeType="1"/>
          </p:cNvSpPr>
          <p:nvPr/>
        </p:nvSpPr>
        <p:spPr bwMode="auto">
          <a:xfrm>
            <a:off x="6864350" y="496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68" name="Rectangle 32"/>
          <p:cNvSpPr>
            <a:spLocks noChangeArrowheads="1"/>
          </p:cNvSpPr>
          <p:nvPr/>
        </p:nvSpPr>
        <p:spPr bwMode="auto">
          <a:xfrm>
            <a:off x="6824663" y="3168650"/>
            <a:ext cx="16437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 PID  PPN</a:t>
            </a:r>
          </a:p>
        </p:txBody>
      </p:sp>
      <p:sp>
        <p:nvSpPr>
          <p:cNvPr id="1703969" name="Rectangle 33"/>
          <p:cNvSpPr>
            <a:spLocks noChangeArrowheads="1"/>
          </p:cNvSpPr>
          <p:nvPr/>
        </p:nvSpPr>
        <p:spPr bwMode="auto">
          <a:xfrm>
            <a:off x="6991350" y="1563687"/>
            <a:ext cx="153963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Page Table</a:t>
            </a:r>
          </a:p>
        </p:txBody>
      </p:sp>
      <p:sp>
        <p:nvSpPr>
          <p:cNvPr id="1703970" name="Line 34"/>
          <p:cNvSpPr>
            <a:spLocks noChangeShapeType="1"/>
          </p:cNvSpPr>
          <p:nvPr/>
        </p:nvSpPr>
        <p:spPr bwMode="auto">
          <a:xfrm>
            <a:off x="74612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3971" name="Line 35"/>
          <p:cNvSpPr>
            <a:spLocks noChangeShapeType="1"/>
          </p:cNvSpPr>
          <p:nvPr/>
        </p:nvSpPr>
        <p:spPr bwMode="auto">
          <a:xfrm>
            <a:off x="79565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3972" name="Rectangle 36"/>
          <p:cNvSpPr>
            <a:spLocks noChangeArrowheads="1"/>
          </p:cNvSpPr>
          <p:nvPr/>
        </p:nvSpPr>
        <p:spPr bwMode="auto">
          <a:xfrm>
            <a:off x="793750" y="1220787"/>
            <a:ext cx="2921000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73" name="Line 37"/>
          <p:cNvSpPr>
            <a:spLocks noChangeShapeType="1"/>
          </p:cNvSpPr>
          <p:nvPr/>
        </p:nvSpPr>
        <p:spPr bwMode="auto">
          <a:xfrm>
            <a:off x="2647950" y="123348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3974" name="Rectangle 38"/>
          <p:cNvSpPr>
            <a:spLocks noChangeArrowheads="1"/>
          </p:cNvSpPr>
          <p:nvPr/>
        </p:nvSpPr>
        <p:spPr bwMode="auto">
          <a:xfrm>
            <a:off x="1274763" y="1185862"/>
            <a:ext cx="21641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		d</a:t>
            </a:r>
          </a:p>
        </p:txBody>
      </p:sp>
      <p:sp>
        <p:nvSpPr>
          <p:cNvPr id="1703975" name="Rectangle 39"/>
          <p:cNvSpPr>
            <a:spLocks noChangeArrowheads="1"/>
          </p:cNvSpPr>
          <p:nvPr/>
        </p:nvSpPr>
        <p:spPr bwMode="auto">
          <a:xfrm>
            <a:off x="3751263" y="1143000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Virtual Address</a:t>
            </a:r>
          </a:p>
        </p:txBody>
      </p:sp>
      <p:sp>
        <p:nvSpPr>
          <p:cNvPr id="1703976" name="Rectangle 40"/>
          <p:cNvSpPr>
            <a:spLocks noChangeArrowheads="1"/>
          </p:cNvSpPr>
          <p:nvPr/>
        </p:nvSpPr>
        <p:spPr bwMode="auto">
          <a:xfrm>
            <a:off x="6824663" y="3651250"/>
            <a:ext cx="166902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 PID  DPN</a:t>
            </a:r>
          </a:p>
        </p:txBody>
      </p:sp>
      <p:sp>
        <p:nvSpPr>
          <p:cNvPr id="1703977" name="Rectangle 41"/>
          <p:cNvSpPr>
            <a:spLocks noChangeArrowheads="1"/>
          </p:cNvSpPr>
          <p:nvPr/>
        </p:nvSpPr>
        <p:spPr bwMode="auto">
          <a:xfrm>
            <a:off x="6811963" y="4159250"/>
            <a:ext cx="109720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 PID</a:t>
            </a:r>
          </a:p>
        </p:txBody>
      </p:sp>
      <p:sp>
        <p:nvSpPr>
          <p:cNvPr id="1703978" name="Text Box 42"/>
          <p:cNvSpPr txBox="1">
            <a:spLocks noChangeArrowheads="1"/>
          </p:cNvSpPr>
          <p:nvPr/>
        </p:nvSpPr>
        <p:spPr bwMode="auto">
          <a:xfrm>
            <a:off x="384260" y="2092325"/>
            <a:ext cx="539581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PID</a:t>
            </a:r>
          </a:p>
        </p:txBody>
      </p:sp>
    </p:spTree>
    <p:extLst>
      <p:ext uri="{BB962C8B-B14F-4D97-AF65-F5344CB8AC3E}">
        <p14:creationId xmlns:p14="http://schemas.microsoft.com/office/powerpoint/2010/main" val="2570195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01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Power PC: Hashed Page Table</a:t>
            </a:r>
          </a:p>
        </p:txBody>
      </p:sp>
      <p:sp>
        <p:nvSpPr>
          <p:cNvPr id="1707049" name="Rectangle 41"/>
          <p:cNvSpPr>
            <a:spLocks noGrp="1" noChangeArrowheads="1"/>
          </p:cNvSpPr>
          <p:nvPr>
            <p:ph idx="1"/>
          </p:nvPr>
        </p:nvSpPr>
        <p:spPr>
          <a:xfrm>
            <a:off x="228600" y="3144837"/>
            <a:ext cx="6781800" cy="26162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/>
              <a:t>Each hash table slot has 8 PTE's &lt;VPN,PPN&gt; that are searched sequentially</a:t>
            </a:r>
          </a:p>
          <a:p>
            <a:pPr marL="342900" indent="-342900"/>
            <a:r>
              <a:rPr lang="en-US" sz="2400" dirty="0"/>
              <a:t>If the first hash slot fails, an alternate hash function is used to look in another slot</a:t>
            </a:r>
          </a:p>
          <a:p>
            <a:pPr marL="342900" indent="-342900">
              <a:buFontTx/>
              <a:buNone/>
            </a:pPr>
            <a:r>
              <a:rPr lang="en-US" sz="2400" dirty="0"/>
              <a:t>		</a:t>
            </a:r>
            <a:r>
              <a:rPr lang="en-US" sz="2400" i="1" dirty="0">
                <a:solidFill>
                  <a:srgbClr val="56127A"/>
                </a:solidFill>
              </a:rPr>
              <a:t>All these steps are done in hardware!</a:t>
            </a:r>
            <a:endParaRPr lang="en-US" sz="2400" dirty="0">
              <a:solidFill>
                <a:srgbClr val="56127A"/>
              </a:solidFill>
            </a:endParaRPr>
          </a:p>
          <a:p>
            <a:pPr marL="342900" indent="-342900"/>
            <a:r>
              <a:rPr lang="en-US" sz="2400" dirty="0"/>
              <a:t>Hashed Table is typically 2 to 3 times larger than the number of physical pages</a:t>
            </a:r>
          </a:p>
          <a:p>
            <a:pPr marL="342900" indent="-342900"/>
            <a:r>
              <a:rPr lang="en-US" sz="2400" dirty="0"/>
              <a:t>The full backup Page Table is managed in software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3BF6-7160-C547-A36B-6CA3DD074933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1707010" name="Rectangle 2"/>
          <p:cNvSpPr>
            <a:spLocks noChangeArrowheads="1"/>
          </p:cNvSpPr>
          <p:nvPr/>
        </p:nvSpPr>
        <p:spPr bwMode="auto">
          <a:xfrm>
            <a:off x="585788" y="2801937"/>
            <a:ext cx="1865312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1" name="Rectangle 3"/>
          <p:cNvSpPr>
            <a:spLocks noChangeArrowheads="1"/>
          </p:cNvSpPr>
          <p:nvPr/>
        </p:nvSpPr>
        <p:spPr bwMode="auto">
          <a:xfrm>
            <a:off x="609600" y="2687637"/>
            <a:ext cx="184936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Base of Table</a:t>
            </a:r>
          </a:p>
        </p:txBody>
      </p:sp>
      <p:sp>
        <p:nvSpPr>
          <p:cNvPr id="1707012" name="Line 4"/>
          <p:cNvSpPr>
            <a:spLocks noChangeShapeType="1"/>
          </p:cNvSpPr>
          <p:nvPr/>
        </p:nvSpPr>
        <p:spPr bwMode="auto">
          <a:xfrm flipH="1">
            <a:off x="1676400" y="12398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3" name="Rectangle 5"/>
          <p:cNvSpPr>
            <a:spLocks noChangeArrowheads="1"/>
          </p:cNvSpPr>
          <p:nvPr/>
        </p:nvSpPr>
        <p:spPr bwMode="auto">
          <a:xfrm>
            <a:off x="7035800" y="1963737"/>
            <a:ext cx="1635125" cy="20193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14" name="Rectangle 6" descr="Wide upward diagonal"/>
          <p:cNvSpPr>
            <a:spLocks noChangeArrowheads="1"/>
          </p:cNvSpPr>
          <p:nvPr/>
        </p:nvSpPr>
        <p:spPr bwMode="auto">
          <a:xfrm>
            <a:off x="7874000" y="2230437"/>
            <a:ext cx="788988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5" name="Rectangle 7"/>
          <p:cNvSpPr>
            <a:spLocks noChangeArrowheads="1"/>
          </p:cNvSpPr>
          <p:nvPr/>
        </p:nvSpPr>
        <p:spPr bwMode="auto">
          <a:xfrm>
            <a:off x="660400" y="1111250"/>
            <a:ext cx="1857375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7" name="Rectangle 9"/>
          <p:cNvSpPr>
            <a:spLocks noChangeArrowheads="1"/>
          </p:cNvSpPr>
          <p:nvPr/>
        </p:nvSpPr>
        <p:spPr bwMode="auto">
          <a:xfrm>
            <a:off x="1347788" y="1747837"/>
            <a:ext cx="720725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18" name="Rectangle 10"/>
          <p:cNvSpPr>
            <a:spLocks noChangeArrowheads="1"/>
          </p:cNvSpPr>
          <p:nvPr/>
        </p:nvSpPr>
        <p:spPr bwMode="auto">
          <a:xfrm>
            <a:off x="1335088" y="1931987"/>
            <a:ext cx="7739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hash</a:t>
            </a:r>
          </a:p>
        </p:txBody>
      </p:sp>
      <p:sp>
        <p:nvSpPr>
          <p:cNvPr id="1707019" name="Line 11"/>
          <p:cNvSpPr>
            <a:spLocks noChangeShapeType="1"/>
          </p:cNvSpPr>
          <p:nvPr/>
        </p:nvSpPr>
        <p:spPr bwMode="auto">
          <a:xfrm>
            <a:off x="2057400" y="2078037"/>
            <a:ext cx="17526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20" name="Rectangle 12"/>
          <p:cNvSpPr>
            <a:spLocks noChangeArrowheads="1"/>
          </p:cNvSpPr>
          <p:nvPr/>
        </p:nvSpPr>
        <p:spPr bwMode="auto">
          <a:xfrm>
            <a:off x="2413000" y="1728787"/>
            <a:ext cx="9427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Offset</a:t>
            </a:r>
          </a:p>
        </p:txBody>
      </p:sp>
      <p:sp>
        <p:nvSpPr>
          <p:cNvPr id="1707021" name="Oval 13"/>
          <p:cNvSpPr>
            <a:spLocks noChangeArrowheads="1"/>
          </p:cNvSpPr>
          <p:nvPr/>
        </p:nvSpPr>
        <p:spPr bwMode="auto">
          <a:xfrm>
            <a:off x="3798888" y="1849437"/>
            <a:ext cx="55086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22" name="Freeform 14"/>
          <p:cNvSpPr>
            <a:spLocks/>
          </p:cNvSpPr>
          <p:nvPr/>
        </p:nvSpPr>
        <p:spPr bwMode="auto">
          <a:xfrm>
            <a:off x="2463800" y="2408237"/>
            <a:ext cx="1574800" cy="584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23" name="Rectangle 15"/>
          <p:cNvSpPr>
            <a:spLocks noChangeArrowheads="1"/>
          </p:cNvSpPr>
          <p:nvPr/>
        </p:nvSpPr>
        <p:spPr bwMode="auto">
          <a:xfrm>
            <a:off x="3806825" y="1808162"/>
            <a:ext cx="41267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707024" name="Rectangle 16"/>
          <p:cNvSpPr>
            <a:spLocks noChangeArrowheads="1"/>
          </p:cNvSpPr>
          <p:nvPr/>
        </p:nvSpPr>
        <p:spPr bwMode="auto">
          <a:xfrm>
            <a:off x="4489450" y="1703387"/>
            <a:ext cx="13926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PA of Slot</a:t>
            </a:r>
          </a:p>
        </p:txBody>
      </p:sp>
      <p:sp>
        <p:nvSpPr>
          <p:cNvPr id="1707025" name="Line 17"/>
          <p:cNvSpPr>
            <a:spLocks noChangeShapeType="1"/>
          </p:cNvSpPr>
          <p:nvPr/>
        </p:nvSpPr>
        <p:spPr bwMode="auto">
          <a:xfrm>
            <a:off x="4343400" y="2117725"/>
            <a:ext cx="1843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26" name="Rectangle 18"/>
          <p:cNvSpPr>
            <a:spLocks noChangeArrowheads="1"/>
          </p:cNvSpPr>
          <p:nvPr/>
        </p:nvSpPr>
        <p:spPr bwMode="auto">
          <a:xfrm>
            <a:off x="6937375" y="1239837"/>
            <a:ext cx="1779588" cy="472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27" name="Rectangle 19"/>
          <p:cNvSpPr>
            <a:spLocks noChangeArrowheads="1"/>
          </p:cNvSpPr>
          <p:nvPr/>
        </p:nvSpPr>
        <p:spPr bwMode="auto">
          <a:xfrm>
            <a:off x="7239000" y="5126037"/>
            <a:ext cx="1411288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Memory</a:t>
            </a:r>
          </a:p>
        </p:txBody>
      </p:sp>
      <p:sp>
        <p:nvSpPr>
          <p:cNvPr id="1707028" name="Rectangle 20"/>
          <p:cNvSpPr>
            <a:spLocks noChangeArrowheads="1"/>
          </p:cNvSpPr>
          <p:nvPr/>
        </p:nvSpPr>
        <p:spPr bwMode="auto">
          <a:xfrm>
            <a:off x="7038975" y="1978025"/>
            <a:ext cx="1611313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29" name="Line 21"/>
          <p:cNvSpPr>
            <a:spLocks noChangeShapeType="1"/>
          </p:cNvSpPr>
          <p:nvPr/>
        </p:nvSpPr>
        <p:spPr bwMode="auto">
          <a:xfrm>
            <a:off x="7051675" y="2219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0" name="Line 22"/>
          <p:cNvSpPr>
            <a:spLocks noChangeShapeType="1"/>
          </p:cNvSpPr>
          <p:nvPr/>
        </p:nvSpPr>
        <p:spPr bwMode="auto">
          <a:xfrm>
            <a:off x="7038975" y="2473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1" name="Line 23"/>
          <p:cNvSpPr>
            <a:spLocks noChangeShapeType="1"/>
          </p:cNvSpPr>
          <p:nvPr/>
        </p:nvSpPr>
        <p:spPr bwMode="auto">
          <a:xfrm>
            <a:off x="7038975" y="2727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2" name="Line 24"/>
          <p:cNvSpPr>
            <a:spLocks noChangeShapeType="1"/>
          </p:cNvSpPr>
          <p:nvPr/>
        </p:nvSpPr>
        <p:spPr bwMode="auto">
          <a:xfrm>
            <a:off x="7038975" y="2981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3" name="Line 25"/>
          <p:cNvSpPr>
            <a:spLocks noChangeShapeType="1"/>
          </p:cNvSpPr>
          <p:nvPr/>
        </p:nvSpPr>
        <p:spPr bwMode="auto">
          <a:xfrm>
            <a:off x="7038975" y="3235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34" name="Line 26"/>
          <p:cNvSpPr>
            <a:spLocks noChangeShapeType="1"/>
          </p:cNvSpPr>
          <p:nvPr/>
        </p:nvSpPr>
        <p:spPr bwMode="auto">
          <a:xfrm>
            <a:off x="7038975" y="3489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5" name="Line 27"/>
          <p:cNvSpPr>
            <a:spLocks noChangeShapeType="1"/>
          </p:cNvSpPr>
          <p:nvPr/>
        </p:nvSpPr>
        <p:spPr bwMode="auto">
          <a:xfrm>
            <a:off x="7038975" y="3743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6" name="Line 28"/>
          <p:cNvSpPr>
            <a:spLocks noChangeShapeType="1"/>
          </p:cNvSpPr>
          <p:nvPr/>
        </p:nvSpPr>
        <p:spPr bwMode="auto">
          <a:xfrm>
            <a:off x="7038975" y="3997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7" name="Line 29"/>
          <p:cNvSpPr>
            <a:spLocks noChangeShapeType="1"/>
          </p:cNvSpPr>
          <p:nvPr/>
        </p:nvSpPr>
        <p:spPr bwMode="auto">
          <a:xfrm>
            <a:off x="7038975" y="4251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8" name="Line 30"/>
          <p:cNvSpPr>
            <a:spLocks noChangeShapeType="1"/>
          </p:cNvSpPr>
          <p:nvPr/>
        </p:nvSpPr>
        <p:spPr bwMode="auto">
          <a:xfrm>
            <a:off x="7038975" y="4505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39" name="Line 31"/>
          <p:cNvSpPr>
            <a:spLocks noChangeShapeType="1"/>
          </p:cNvSpPr>
          <p:nvPr/>
        </p:nvSpPr>
        <p:spPr bwMode="auto">
          <a:xfrm>
            <a:off x="7038975" y="4759325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40" name="Rectangle 32"/>
          <p:cNvSpPr>
            <a:spLocks noChangeArrowheads="1"/>
          </p:cNvSpPr>
          <p:nvPr/>
        </p:nvSpPr>
        <p:spPr bwMode="auto">
          <a:xfrm>
            <a:off x="7011988" y="1905000"/>
            <a:ext cx="152075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        PPN</a:t>
            </a:r>
          </a:p>
        </p:txBody>
      </p:sp>
      <p:sp>
        <p:nvSpPr>
          <p:cNvPr id="1707041" name="Rectangle 33"/>
          <p:cNvSpPr>
            <a:spLocks noChangeArrowheads="1"/>
          </p:cNvSpPr>
          <p:nvPr/>
        </p:nvSpPr>
        <p:spPr bwMode="auto">
          <a:xfrm>
            <a:off x="6923088" y="1344612"/>
            <a:ext cx="1765784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Page Table</a:t>
            </a:r>
          </a:p>
        </p:txBody>
      </p:sp>
      <p:sp>
        <p:nvSpPr>
          <p:cNvPr id="1707042" name="Line 34"/>
          <p:cNvSpPr>
            <a:spLocks noChangeShapeType="1"/>
          </p:cNvSpPr>
          <p:nvPr/>
        </p:nvSpPr>
        <p:spPr bwMode="auto">
          <a:xfrm>
            <a:off x="7877175" y="197802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707043" name="Rectangle 35"/>
          <p:cNvSpPr>
            <a:spLocks noChangeArrowheads="1"/>
          </p:cNvSpPr>
          <p:nvPr/>
        </p:nvSpPr>
        <p:spPr bwMode="auto">
          <a:xfrm>
            <a:off x="660400" y="1111250"/>
            <a:ext cx="2765425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44" name="Line 36"/>
          <p:cNvSpPr>
            <a:spLocks noChangeShapeType="1"/>
          </p:cNvSpPr>
          <p:nvPr/>
        </p:nvSpPr>
        <p:spPr bwMode="auto">
          <a:xfrm>
            <a:off x="2514600" y="11239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707045" name="Rectangle 37"/>
          <p:cNvSpPr>
            <a:spLocks noChangeArrowheads="1"/>
          </p:cNvSpPr>
          <p:nvPr/>
        </p:nvSpPr>
        <p:spPr bwMode="auto">
          <a:xfrm>
            <a:off x="1295400" y="990600"/>
            <a:ext cx="1754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	       d</a:t>
            </a:r>
          </a:p>
        </p:txBody>
      </p:sp>
      <p:sp>
        <p:nvSpPr>
          <p:cNvPr id="1707046" name="Rectangle 38"/>
          <p:cNvSpPr>
            <a:spLocks noChangeArrowheads="1"/>
          </p:cNvSpPr>
          <p:nvPr/>
        </p:nvSpPr>
        <p:spPr bwMode="auto">
          <a:xfrm>
            <a:off x="3617913" y="1066800"/>
            <a:ext cx="13497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80-bit VA</a:t>
            </a:r>
          </a:p>
        </p:txBody>
      </p:sp>
      <p:sp>
        <p:nvSpPr>
          <p:cNvPr id="1707047" name="Rectangle 39"/>
          <p:cNvSpPr>
            <a:spLocks noChangeArrowheads="1"/>
          </p:cNvSpPr>
          <p:nvPr/>
        </p:nvSpPr>
        <p:spPr bwMode="auto">
          <a:xfrm>
            <a:off x="7011988" y="2146300"/>
            <a:ext cx="62632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VPN</a:t>
            </a:r>
          </a:p>
        </p:txBody>
      </p:sp>
      <p:sp>
        <p:nvSpPr>
          <p:cNvPr id="1707048" name="Freeform 40"/>
          <p:cNvSpPr>
            <a:spLocks/>
          </p:cNvSpPr>
          <p:nvPr/>
        </p:nvSpPr>
        <p:spPr bwMode="auto">
          <a:xfrm>
            <a:off x="6299200" y="1976437"/>
            <a:ext cx="698500" cy="2020888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88"/>
              </a:cxn>
              <a:cxn ang="0">
                <a:pos x="464" y="1272"/>
              </a:cxn>
            </a:cxnLst>
            <a:rect l="0" t="0" r="r" b="b"/>
            <a:pathLst>
              <a:path w="465" h="1273">
                <a:moveTo>
                  <a:pt x="448" y="0"/>
                </a:moveTo>
                <a:lnTo>
                  <a:pt x="0" y="88"/>
                </a:lnTo>
                <a:lnTo>
                  <a:pt x="464" y="1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976685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features track historical uses:</a:t>
            </a:r>
          </a:p>
        </p:txBody>
      </p:sp>
      <p:sp>
        <p:nvSpPr>
          <p:cNvPr id="17408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683500" cy="5054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/>
              <a:t>Bare machine, only physical addresses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One program owned entire machine</a:t>
            </a:r>
          </a:p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/>
              <a:t>Batch-style multiprogramming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Several programs sharing CPU while waiting for I/O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Base &amp; bound: translation and protection between programs (supports </a:t>
            </a:r>
            <a:r>
              <a:rPr lang="en-US" sz="1800" i="1" dirty="0"/>
              <a:t>swapping</a:t>
            </a:r>
            <a:r>
              <a:rPr lang="en-US" sz="1800" dirty="0"/>
              <a:t> entire programs but not demand-paged virtual memory)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Problem with external fragmentation (holes in memory), needed occasional memory defragmentation as new jobs arrived</a:t>
            </a:r>
          </a:p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/>
              <a:t>Time sharing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More interactive programs, waiting for user.  Also, more jobs/second.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Motivated move to fixed-size page translation and protection, no external fragmentation (but now internal fragmentation, wasted bytes in page)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Motivated adoption of virtual memory to allow more jobs to share limited physical memory resources while holding working set in memory</a:t>
            </a:r>
          </a:p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/>
              <a:t>Virtual Machine Monitors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Run multiple operating systems on one machine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Idea from 1970s IBM mainframes, now common on laptops</a:t>
            </a:r>
          </a:p>
          <a:p>
            <a:pPr lvl="2">
              <a:lnSpc>
                <a:spcPct val="90000"/>
              </a:lnSpc>
              <a:spcBef>
                <a:spcPts val="264"/>
              </a:spcBef>
            </a:pPr>
            <a:r>
              <a:rPr lang="en-US" sz="1600" dirty="0"/>
              <a:t>e.g., run Windows on top of Mac OS X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/>
              <a:t>Hardware support for two levels of translation/protection</a:t>
            </a:r>
          </a:p>
          <a:p>
            <a:pPr lvl="2">
              <a:lnSpc>
                <a:spcPct val="90000"/>
              </a:lnSpc>
              <a:spcBef>
                <a:spcPts val="264"/>
              </a:spcBef>
            </a:pPr>
            <a:r>
              <a:rPr lang="en-US" sz="1600" dirty="0"/>
              <a:t>Guest OS virtual -&gt; Guest OS physical -&gt; Host machine physical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92-5A97-AF4B-B646-5416C312B6DF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2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- 1</a:t>
            </a:r>
          </a:p>
        </p:txBody>
      </p:sp>
      <p:sp>
        <p:nvSpPr>
          <p:cNvPr id="17080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r>
              <a:rPr lang="en-US" dirty="0"/>
              <a:t>Servers/desktops/laptops/</a:t>
            </a:r>
            <a:r>
              <a:rPr lang="en-US" dirty="0" err="1"/>
              <a:t>smartphones</a:t>
            </a:r>
            <a:r>
              <a:rPr lang="en-US" dirty="0"/>
              <a:t> have full demand-paged virtual memory</a:t>
            </a:r>
          </a:p>
          <a:p>
            <a:pPr lvl="1"/>
            <a:r>
              <a:rPr lang="en-US" dirty="0"/>
              <a:t>Portability between machines with different memory sizes</a:t>
            </a:r>
          </a:p>
          <a:p>
            <a:pPr lvl="1"/>
            <a:r>
              <a:rPr lang="en-US" dirty="0"/>
              <a:t>Protection between multiple users or multiple tasks</a:t>
            </a:r>
          </a:p>
          <a:p>
            <a:pPr lvl="1"/>
            <a:r>
              <a:rPr lang="en-US" dirty="0"/>
              <a:t>Share small physical memory among active tasks</a:t>
            </a:r>
          </a:p>
          <a:p>
            <a:pPr lvl="1"/>
            <a:r>
              <a:rPr lang="en-US" dirty="0"/>
              <a:t>Simplifies implementation of some OS features</a:t>
            </a:r>
          </a:p>
          <a:p>
            <a:r>
              <a:rPr lang="en-US" dirty="0"/>
              <a:t>Vector supercomputers have translation and protection but rarely complete demand-paging</a:t>
            </a:r>
          </a:p>
          <a:p>
            <a:r>
              <a:rPr lang="en-US" sz="2000" dirty="0"/>
              <a:t>(Older </a:t>
            </a:r>
            <a:r>
              <a:rPr lang="en-US" sz="2000" dirty="0" err="1"/>
              <a:t>Crays</a:t>
            </a:r>
            <a:r>
              <a:rPr lang="en-US" sz="2000" dirty="0"/>
              <a:t>: </a:t>
            </a:r>
            <a:r>
              <a:rPr lang="en-US" sz="2000" dirty="0" err="1"/>
              <a:t>base&amp;bound</a:t>
            </a:r>
            <a:r>
              <a:rPr lang="en-US" sz="2000" dirty="0"/>
              <a:t>, Japanese &amp; Cray X1/X2: pages)</a:t>
            </a:r>
            <a:endParaRPr lang="en-US" dirty="0"/>
          </a:p>
          <a:p>
            <a:pPr lvl="1"/>
            <a:r>
              <a:rPr lang="en-US" dirty="0"/>
              <a:t>Don’t waste expensive CPU time thrashing to disk (make jobs fit in memory)</a:t>
            </a:r>
          </a:p>
          <a:p>
            <a:pPr lvl="1"/>
            <a:r>
              <a:rPr lang="en-US" dirty="0"/>
              <a:t>Mostly run in batch mode (run set of jobs that fits in memory)</a:t>
            </a:r>
          </a:p>
          <a:p>
            <a:pPr lvl="1"/>
            <a:r>
              <a:rPr lang="en-US" dirty="0"/>
              <a:t>Difficult to implement </a:t>
            </a:r>
            <a:r>
              <a:rPr lang="en-US" dirty="0" err="1"/>
              <a:t>restartable</a:t>
            </a:r>
            <a:r>
              <a:rPr lang="en-US" dirty="0"/>
              <a:t> vector </a:t>
            </a:r>
            <a:r>
              <a:rPr lang="en-US" dirty="0" smtClean="0"/>
              <a:t>instructions</a:t>
            </a:r>
          </a:p>
          <a:p>
            <a:r>
              <a:rPr lang="en-US" dirty="0" smtClean="0"/>
              <a:t>Modern GPUs operate similarly to vector supercomputers, with translation and protection but not demand paging</a:t>
            </a:r>
            <a:endParaRPr lang="en-US" dirty="0"/>
          </a:p>
          <a:p>
            <a:pPr lvl="1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7F81-F048-1741-80CD-FA44E02BA9FD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26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80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- 2</a:t>
            </a:r>
          </a:p>
        </p:txBody>
      </p:sp>
      <p:sp>
        <p:nvSpPr>
          <p:cNvPr id="17090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r>
              <a:rPr lang="en-US" sz="3200" dirty="0"/>
              <a:t>Most embedded processors and DSPs provide physical addressing only</a:t>
            </a:r>
          </a:p>
          <a:p>
            <a:pPr lvl="1"/>
            <a:r>
              <a:rPr lang="en-US" sz="2400" dirty="0"/>
              <a:t>Can’t afford area/speed/power budget for virtual memory support</a:t>
            </a:r>
          </a:p>
          <a:p>
            <a:pPr lvl="1"/>
            <a:r>
              <a:rPr lang="en-US" sz="2400" dirty="0"/>
              <a:t>Often there is no secondary storage to swap to!</a:t>
            </a:r>
          </a:p>
          <a:p>
            <a:pPr lvl="1"/>
            <a:r>
              <a:rPr lang="en-US" sz="2400" dirty="0"/>
              <a:t>Programs custom written for particular memory configuration in product</a:t>
            </a:r>
          </a:p>
          <a:p>
            <a:pPr lvl="1"/>
            <a:r>
              <a:rPr lang="en-US" sz="2400" dirty="0"/>
              <a:t>Difficult to implement </a:t>
            </a:r>
            <a:r>
              <a:rPr lang="en-US" sz="2400" dirty="0" smtClean="0"/>
              <a:t>precise or </a:t>
            </a:r>
            <a:r>
              <a:rPr lang="en-US" sz="2400" dirty="0" err="1" smtClean="0"/>
              <a:t>restartable</a:t>
            </a:r>
            <a:r>
              <a:rPr lang="en-US" sz="2400" dirty="0" smtClean="0"/>
              <a:t> exceptions for </a:t>
            </a:r>
            <a:r>
              <a:rPr lang="en-US" sz="2400" dirty="0"/>
              <a:t>exposed architectures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8C9-01EE-BC45-91D5-AC5D134E917B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34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sz="2000" dirty="0" err="1"/>
              <a:t>Arvind</a:t>
            </a:r>
            <a:r>
              <a:rPr lang="en-US" sz="2000" dirty="0"/>
              <a:t> (MIT)</a:t>
            </a:r>
          </a:p>
          <a:p>
            <a:pPr lvl="1"/>
            <a:r>
              <a:rPr lang="en-US" sz="2000" dirty="0"/>
              <a:t>Joel </a:t>
            </a:r>
            <a:r>
              <a:rPr lang="en-US" sz="2000" dirty="0" err="1"/>
              <a:t>Emer</a:t>
            </a:r>
            <a:r>
              <a:rPr lang="en-US" sz="2000" dirty="0"/>
              <a:t> (Intel/MIT)</a:t>
            </a:r>
          </a:p>
          <a:p>
            <a:pPr lvl="1"/>
            <a:r>
              <a:rPr lang="en-US" sz="2000" dirty="0"/>
              <a:t>James Hoe (CMU)</a:t>
            </a:r>
          </a:p>
          <a:p>
            <a:pPr lvl="1"/>
            <a:r>
              <a:rPr lang="en-US" sz="2000" dirty="0"/>
              <a:t>John </a:t>
            </a:r>
            <a:r>
              <a:rPr lang="en-US" sz="2000" dirty="0" err="1"/>
              <a:t>Kubiatowicz</a:t>
            </a:r>
            <a:r>
              <a:rPr lang="en-US" sz="2000" dirty="0"/>
              <a:t> (UCB)</a:t>
            </a:r>
          </a:p>
          <a:p>
            <a:pPr lvl="1"/>
            <a:r>
              <a:rPr lang="en-US" sz="2000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Modern Virtual Memory Systems</a:t>
            </a:r>
            <a:r>
              <a:rPr lang="en-US" altLang="ko-KR" sz="2000">
                <a:ea typeface="굴림" charset="-127"/>
                <a:cs typeface="굴림" charset="-127"/>
              </a:rPr>
              <a:t/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 </a:t>
            </a:r>
            <a:r>
              <a:rPr lang="en-US" altLang="ko-KR" sz="2000" i="1">
                <a:ea typeface="굴림" charset="-127"/>
                <a:cs typeface="굴림" charset="-127"/>
              </a:rPr>
              <a:t>Illusion of a large, private, uniform store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304800" y="1524000"/>
            <a:ext cx="5503863" cy="43986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Protection &amp; Privacy</a:t>
            </a:r>
          </a:p>
          <a:p>
            <a:pPr lvl="1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several users, each with their private address space and one or more shared address spaces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		page table  name space</a:t>
            </a:r>
          </a:p>
          <a:p>
            <a:pPr>
              <a:spcBef>
                <a:spcPct val="0"/>
              </a:spcBef>
            </a:pP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Demand Paging</a:t>
            </a:r>
          </a:p>
          <a:p>
            <a:pPr lvl="1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Provides the ability to run programs larger than the primary memory</a:t>
            </a:r>
          </a:p>
          <a:p>
            <a:pPr lvl="1">
              <a:spcBef>
                <a:spcPct val="0"/>
              </a:spcBef>
            </a:pP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Hides differences in machine configurations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		</a:t>
            </a:r>
          </a:p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The price is address translation on </a:t>
            </a:r>
          </a:p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2794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7234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user</a:t>
            </a:r>
            <a:r>
              <a:rPr lang="en-US" altLang="ko-KR" sz="2400" baseline="-250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ko-KR" altLang="en-US" b="1" i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15000" y="3505200"/>
            <a:ext cx="108042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Primary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969325" y="2971800"/>
            <a:ext cx="127278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Secondary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Storage</a:t>
            </a: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7664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29530" cy="459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10989497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Recap: Hierarchical </a:t>
            </a:r>
            <a:r>
              <a:rPr lang="en-US" altLang="ko-KR" dirty="0"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410200" y="1600200"/>
            <a:ext cx="838199" cy="4572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410200" y="1066800"/>
            <a:ext cx="838200" cy="533399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244719" y="3719512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273646" y="4633912"/>
            <a:ext cx="1290694" cy="6745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7464287" y="500136"/>
            <a:ext cx="112510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27219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primary memory 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41302" y="2668116"/>
            <a:ext cx="1930437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Root of Current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39684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67256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0075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1600200" y="762000"/>
            <a:ext cx="283007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from CPU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361222" y="3655739"/>
            <a:ext cx="2127156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(Processor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Register, </a:t>
            </a:r>
            <a:r>
              <a:rPr lang="en-US" altLang="ko-KR" sz="2000" b="1" dirty="0" err="1">
                <a:solidFill>
                  <a:srgbClr val="000000"/>
                </a:solidFill>
                <a:latin typeface="Courier" pitchFamily="2" charset="0"/>
                <a:ea typeface="굴림" charset="-127"/>
                <a:cs typeface="굴림" charset="-127"/>
              </a:rPr>
              <a:t>satp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in RISC-V)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26071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63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              p2              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28866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4802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5470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3FF0FF9-1638-2140-8582-48C8E965382C}"/>
              </a:ext>
            </a:extLst>
          </p:cNvPr>
          <p:cNvSpPr txBox="1"/>
          <p:nvPr/>
        </p:nvSpPr>
        <p:spPr>
          <a:xfrm>
            <a:off x="1995697" y="6181779"/>
            <a:ext cx="4581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RISC-V Sv32 Virtual Memory Scheme </a:t>
            </a:r>
          </a:p>
        </p:txBody>
      </p:sp>
    </p:spTree>
    <p:extLst>
      <p:ext uri="{BB962C8B-B14F-4D97-AF65-F5344CB8AC3E}">
        <p14:creationId xmlns:p14="http://schemas.microsoft.com/office/powerpoint/2010/main" val="2285011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924800" cy="736600"/>
          </a:xfrm>
        </p:spPr>
        <p:txBody>
          <a:bodyPr/>
          <a:lstStyle/>
          <a:p>
            <a:r>
              <a:rPr lang="en-US" dirty="0"/>
              <a:t>Recap: Page-Based Virtual-Memory Machine</a:t>
            </a:r>
            <a:br>
              <a:rPr lang="en-US" dirty="0"/>
            </a:br>
            <a:r>
              <a:rPr lang="en-US" sz="2400" dirty="0"/>
              <a:t>(Hardware Page-Table Walk)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idx="4294967295"/>
          </p:nvPr>
        </p:nvSpPr>
        <p:spPr>
          <a:xfrm>
            <a:off x="1460500" y="5943600"/>
            <a:ext cx="7683500" cy="4064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Assumes page tables held in </a:t>
            </a:r>
            <a:r>
              <a:rPr lang="en-US" sz="2000" dirty="0" err="1">
                <a:solidFill>
                  <a:srgbClr val="000000"/>
                </a:solidFill>
              </a:rPr>
              <a:t>untranslated</a:t>
            </a:r>
            <a:r>
              <a:rPr lang="en-US" sz="2000" dirty="0">
                <a:solidFill>
                  <a:srgbClr val="000000"/>
                </a:solidFill>
              </a:rPr>
              <a:t> physical memory</a:t>
            </a: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106965" y="2690296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429211" y="952128"/>
            <a:ext cx="2134556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Fault?</a:t>
            </a:r>
          </a:p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82211" y="1028328"/>
            <a:ext cx="2134556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Fault?</a:t>
            </a:r>
          </a:p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71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33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40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8288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Page-Table Base Register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26046" y="16002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12034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683434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94789" y="33149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900189" y="32387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83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681450" y="1844675"/>
            <a:ext cx="1100062" cy="8284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TLB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483212" y="3300413"/>
            <a:ext cx="1274789" cy="70532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Protection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562838" y="5021263"/>
            <a:ext cx="1166837" cy="9823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>
              <a:spcBef>
                <a:spcPct val="0"/>
              </a:spcBef>
            </a:pPr>
            <a:r>
              <a:rPr lang="en-US" altLang="ko-KR" sz="18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60593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3922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85800" y="4038600"/>
            <a:ext cx="3712931" cy="7607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24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</a:t>
            </a:r>
            <a:r>
              <a:rPr lang="ko-KR" altLang="en-US" sz="24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 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the  page is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memory	         </a:t>
            </a:r>
            <a:r>
              <a:rPr lang="en-US" altLang="ko-KR" sz="24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82925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1192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391470" y="4964113"/>
            <a:ext cx="1493198" cy="828432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Protection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218870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hardware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hardware or software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b="1">
                <a:solidFill>
                  <a:srgbClr val="000000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1763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Where?</a:t>
            </a:r>
          </a:p>
        </p:txBody>
      </p:sp>
    </p:spTree>
    <p:extLst>
      <p:ext uri="{BB962C8B-B14F-4D97-AF65-F5344CB8AC3E}">
        <p14:creationId xmlns:p14="http://schemas.microsoft.com/office/powerpoint/2010/main" val="16122191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Page-Fault </a:t>
            </a:r>
            <a:r>
              <a:rPr lang="en-US" dirty="0"/>
              <a:t>Handler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the referenced page is not in DRAM:</a:t>
            </a:r>
          </a:p>
          <a:p>
            <a:pPr lvl="1"/>
            <a:r>
              <a:rPr lang="en-US" sz="2000" dirty="0"/>
              <a:t>The missing page is located (or created)</a:t>
            </a:r>
          </a:p>
          <a:p>
            <a:pPr lvl="1"/>
            <a:r>
              <a:rPr lang="en-US" sz="2000" dirty="0"/>
              <a:t>It is brought in from disk, and page table is updated</a:t>
            </a:r>
          </a:p>
          <a:p>
            <a:pPr lvl="2"/>
            <a:r>
              <a:rPr lang="en-US" sz="2000" dirty="0"/>
              <a:t>Another job may be run on the CPU while the first job waits for the requested page to be read from disk</a:t>
            </a:r>
          </a:p>
          <a:p>
            <a:pPr lvl="1"/>
            <a:r>
              <a:rPr lang="en-US" sz="2000" dirty="0"/>
              <a:t>If no free pages are left, a page is swapped out</a:t>
            </a:r>
          </a:p>
          <a:p>
            <a:pPr lvl="2"/>
            <a:r>
              <a:rPr lang="en-US" sz="2000" dirty="0"/>
              <a:t>Pseudo-LRU replacement policy, implemented in software</a:t>
            </a:r>
          </a:p>
          <a:p>
            <a:r>
              <a:rPr lang="en-US" sz="2800" dirty="0"/>
              <a:t>Since it takes a long time to transfer a page (</a:t>
            </a:r>
            <a:r>
              <a:rPr lang="en-US" sz="2800" dirty="0" err="1"/>
              <a:t>msecs</a:t>
            </a:r>
            <a:r>
              <a:rPr lang="en-US" sz="2800" dirty="0"/>
              <a:t>), page faults are handled completely in software by the OS</a:t>
            </a:r>
          </a:p>
          <a:p>
            <a:pPr lvl="1"/>
            <a:r>
              <a:rPr lang="en-US" sz="2000" dirty="0" err="1"/>
              <a:t>Untranslated</a:t>
            </a:r>
            <a:r>
              <a:rPr lang="en-US" sz="2000" dirty="0"/>
              <a:t> addressing mode is essential to allow kernel to access page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76DC-9989-C345-B2D7-C32362AF26A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0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VM-related exceptions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276600"/>
            <a:ext cx="7683500" cy="2692400"/>
          </a:xfrm>
          <a:solidFill>
            <a:srgbClr val="FFFFFF"/>
          </a:solidFill>
          <a:ln w="28575" cmpd="sng">
            <a:noFill/>
          </a:ln>
        </p:spPr>
        <p:txBody>
          <a:bodyPr/>
          <a:lstStyle/>
          <a:p>
            <a:r>
              <a:rPr lang="en-US" sz="2400" dirty="0"/>
              <a:t>Handling a TLB miss needs a hardware or software mechanism to refill TLB </a:t>
            </a:r>
          </a:p>
          <a:p>
            <a:r>
              <a:rPr lang="en-US" sz="2400" dirty="0"/>
              <a:t>Handling page fault (e.g., page is on disk) needs </a:t>
            </a:r>
            <a:r>
              <a:rPr lang="en-US" sz="2400" i="1" dirty="0" err="1"/>
              <a:t>restartable</a:t>
            </a:r>
            <a:r>
              <a:rPr lang="en-US" sz="2400" i="1" dirty="0"/>
              <a:t> </a:t>
            </a:r>
            <a:r>
              <a:rPr lang="en-US" sz="2400" dirty="0"/>
              <a:t>exception so software handler can resume after retrieving page</a:t>
            </a:r>
          </a:p>
          <a:p>
            <a:pPr lvl="1"/>
            <a:r>
              <a:rPr lang="en-US" sz="1800" dirty="0"/>
              <a:t>Precise exceptions are easy to restart</a:t>
            </a:r>
          </a:p>
          <a:p>
            <a:pPr lvl="1"/>
            <a:r>
              <a:rPr lang="en-US" sz="1800" dirty="0"/>
              <a:t>Can be imprecise but </a:t>
            </a:r>
            <a:r>
              <a:rPr lang="en-US" sz="1800" dirty="0" err="1"/>
              <a:t>restartable</a:t>
            </a:r>
            <a:r>
              <a:rPr lang="en-US" sz="1800" dirty="0"/>
              <a:t>, but this complicates OS software</a:t>
            </a:r>
          </a:p>
          <a:p>
            <a:r>
              <a:rPr lang="en-US" sz="2400" dirty="0"/>
              <a:t>A protection violation may abort process</a:t>
            </a:r>
          </a:p>
          <a:p>
            <a:pPr lvl="1"/>
            <a:r>
              <a:rPr lang="en-US" sz="1800" dirty="0"/>
              <a:t>But often handled the same as a page fault</a:t>
            </a:r>
          </a:p>
          <a:p>
            <a:pPr lvl="1"/>
            <a:endParaRPr lang="en-US" sz="2000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75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Translation in CPU Pipeline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3352800"/>
            <a:ext cx="7683500" cy="2768600"/>
          </a:xfrm>
        </p:spPr>
        <p:txBody>
          <a:bodyPr/>
          <a:lstStyle/>
          <a:p>
            <a:r>
              <a:rPr lang="en-US" sz="2800" dirty="0"/>
              <a:t>Need to cope with additional latency of TLB:</a:t>
            </a:r>
          </a:p>
          <a:p>
            <a:pPr lvl="1"/>
            <a:r>
              <a:rPr lang="en-US" sz="2400" dirty="0"/>
              <a:t>  slow down the clock?</a:t>
            </a:r>
          </a:p>
          <a:p>
            <a:pPr lvl="1"/>
            <a:r>
              <a:rPr lang="en-US" sz="2400" dirty="0"/>
              <a:t>  pipeline the TLB and cache access?</a:t>
            </a:r>
          </a:p>
          <a:p>
            <a:pPr lvl="1"/>
            <a:r>
              <a:rPr lang="en-US" sz="2400" dirty="0"/>
              <a:t>  virtual address caches</a:t>
            </a:r>
          </a:p>
          <a:p>
            <a:pPr lvl="1"/>
            <a:r>
              <a:rPr lang="en-US" sz="2400" dirty="0"/>
              <a:t>  parallel TLB/cache access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TLB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Inst. Cache</a:t>
            </a:r>
          </a:p>
        </p:txBody>
      </p:sp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5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51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TLB</a:t>
            </a:r>
          </a:p>
        </p:txBody>
      </p:sp>
      <p:sp>
        <p:nvSpPr>
          <p:cNvPr id="5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Cache</a:t>
            </a:r>
          </a:p>
        </p:txBody>
      </p:sp>
      <p:grpSp>
        <p:nvGrpSpPr>
          <p:cNvPr id="5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5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5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62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750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bldLvl="2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4008</TotalTime>
  <Pages>12</Pages>
  <Words>2277</Words>
  <Application>Microsoft Macintosh PowerPoint</Application>
  <PresentationFormat>Letter Paper (8.5x11 in)</PresentationFormat>
  <Paragraphs>560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CS 152 Computer Architecture and Engineering CS252 Graduate Computer Architecture   Lecture 9 – Virtual Memory</vt:lpstr>
      <vt:lpstr>Last time in Lecture 8</vt:lpstr>
      <vt:lpstr>Modern Virtual Memory Systems  Illusion of a large, private, uniform store</vt:lpstr>
      <vt:lpstr>Recap: Hierarchical Page Table</vt:lpstr>
      <vt:lpstr>Recap: Page-Based Virtual-Memory Machine (Hardware Page-Table Walk)</vt:lpstr>
      <vt:lpstr>Address Translation: putting it all together</vt:lpstr>
      <vt:lpstr>Page-Fault Handler</vt:lpstr>
      <vt:lpstr>Handling VM-related exceptions</vt:lpstr>
      <vt:lpstr>Address Translation in CPU Pipeline</vt:lpstr>
      <vt:lpstr>Virtual-Address Caches</vt:lpstr>
      <vt:lpstr>Virtually Addressed Cache (Virtual Index/Virtual Tag)</vt:lpstr>
      <vt:lpstr>Aliasing in Virtual-Address Caches</vt:lpstr>
      <vt:lpstr>Concurrent Access to TLB &amp; Cache (Virtual Index/Physical Tag)</vt:lpstr>
      <vt:lpstr>Virtual-Index Physical-Tag Caches: Associative Organization</vt:lpstr>
      <vt:lpstr>CS152 Administrivia</vt:lpstr>
      <vt:lpstr>CS252 Administrivia</vt:lpstr>
      <vt:lpstr>Concurrent Access to TLB &amp; Large L1 The problem with L1 &gt; Page size</vt:lpstr>
      <vt:lpstr>A solution via Second-Level Cache</vt:lpstr>
      <vt:lpstr>Anti-Aliasing Using L2 [MIPS R10000,1996]</vt:lpstr>
      <vt:lpstr>Anti-Aliasing using L2 for a Virtually Tagged L1</vt:lpstr>
      <vt:lpstr>Atlas Revisited</vt:lpstr>
      <vt:lpstr>Hashed Page Table: Approximating Associative Addressing</vt:lpstr>
      <vt:lpstr>Power PC: Hashed Page Table</vt:lpstr>
      <vt:lpstr>VM features track historical uses:</vt:lpstr>
      <vt:lpstr>Virtual Memory Use Today - 1</vt:lpstr>
      <vt:lpstr>Virtual Memory Use Today - 2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635</cp:revision>
  <cp:lastPrinted>2013-01-24T23:37:40Z</cp:lastPrinted>
  <dcterms:created xsi:type="dcterms:W3CDTF">2012-01-24T20:37:12Z</dcterms:created>
  <dcterms:modified xsi:type="dcterms:W3CDTF">2020-02-24T13:50:52Z</dcterms:modified>
  <cp:category/>
</cp:coreProperties>
</file>