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</p:sldMasterIdLst>
  <p:notesMasterIdLst>
    <p:notesMasterId r:id="rId31"/>
  </p:notesMasterIdLst>
  <p:handoutMasterIdLst>
    <p:handoutMasterId r:id="rId32"/>
  </p:handoutMasterIdLst>
  <p:sldIdLst>
    <p:sldId id="322" r:id="rId4"/>
    <p:sldId id="678" r:id="rId5"/>
    <p:sldId id="695" r:id="rId6"/>
    <p:sldId id="720" r:id="rId7"/>
    <p:sldId id="716" r:id="rId8"/>
    <p:sldId id="718" r:id="rId9"/>
    <p:sldId id="717" r:id="rId10"/>
    <p:sldId id="719" r:id="rId11"/>
    <p:sldId id="715" r:id="rId12"/>
    <p:sldId id="637" r:id="rId13"/>
    <p:sldId id="639" r:id="rId14"/>
    <p:sldId id="640" r:id="rId15"/>
    <p:sldId id="722" r:id="rId16"/>
    <p:sldId id="677" r:id="rId17"/>
    <p:sldId id="701" r:id="rId18"/>
    <p:sldId id="702" r:id="rId19"/>
    <p:sldId id="703" r:id="rId20"/>
    <p:sldId id="704" r:id="rId21"/>
    <p:sldId id="705" r:id="rId22"/>
    <p:sldId id="706" r:id="rId23"/>
    <p:sldId id="721" r:id="rId24"/>
    <p:sldId id="707" r:id="rId25"/>
    <p:sldId id="708" r:id="rId26"/>
    <p:sldId id="709" r:id="rId27"/>
    <p:sldId id="710" r:id="rId28"/>
    <p:sldId id="711" r:id="rId29"/>
    <p:sldId id="617" r:id="rId3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87931" autoAdjust="0"/>
  </p:normalViewPr>
  <p:slideViewPr>
    <p:cSldViewPr>
      <p:cViewPr varScale="1">
        <p:scale>
          <a:sx n="87" d="100"/>
          <a:sy n="87" d="100"/>
        </p:scale>
        <p:origin x="2112" y="184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-29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line is in there.</a:t>
            </a:r>
          </a:p>
          <a:p>
            <a:r>
              <a:rPr lang="en-US" dirty="0"/>
              <a:t>Never more than one 32-byte line in the stream buffer.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HP PA 7200 uses OBL prefetching</a:t>
            </a:r>
          </a:p>
          <a:p>
            <a:endParaRPr lang="en-US" dirty="0"/>
          </a:p>
          <a:p>
            <a:r>
              <a:rPr lang="en-US" dirty="0"/>
              <a:t>Tag prefetching is twice as effective as </a:t>
            </a:r>
            <a:r>
              <a:rPr lang="en-US" dirty="0" err="1"/>
              <a:t>prefetch</a:t>
            </a:r>
            <a:r>
              <a:rPr lang="en-US" dirty="0"/>
              <a:t>-on-miss in</a:t>
            </a:r>
          </a:p>
          <a:p>
            <a:r>
              <a:rPr lang="en-US" dirty="0"/>
              <a:t>reducing miss rates.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Cache should be non-blocking or lockup-free.</a:t>
            </a:r>
          </a:p>
          <a:p>
            <a:r>
              <a:rPr lang="en-US" dirty="0"/>
              <a:t>By that we mean that the processor can proceed while the </a:t>
            </a:r>
            <a:r>
              <a:rPr lang="en-US" dirty="0" err="1"/>
              <a:t>prefetched</a:t>
            </a:r>
            <a:endParaRPr lang="en-US" dirty="0"/>
          </a:p>
          <a:p>
            <a:r>
              <a:rPr lang="en-US" dirty="0"/>
              <a:t>Data is being fetched; and the caches continue to supply instructions</a:t>
            </a:r>
          </a:p>
          <a:p>
            <a:r>
              <a:rPr lang="en-US" dirty="0"/>
              <a:t>And data while waiting for the </a:t>
            </a:r>
            <a:r>
              <a:rPr lang="en-US" dirty="0" err="1"/>
              <a:t>prefetched</a:t>
            </a:r>
            <a:r>
              <a:rPr lang="en-US" dirty="0"/>
              <a:t> data to return.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Miss-rate reduction without any hardware changes.</a:t>
            </a:r>
          </a:p>
          <a:p>
            <a:r>
              <a:rPr lang="en-US" dirty="0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Y benefits from spatial locality</a:t>
            </a:r>
          </a:p>
          <a:p>
            <a:r>
              <a:rPr lang="en-US"/>
              <a:t>z benefits from temporal locality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8464A-7152-A545-983D-9A2D6980091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D2C29B50-5976-9A4C-B11D-9261481A1C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CS252 S05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9A8A4D-9327-0845-99CF-1901A4CD7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33276-06D7-7D41-AC53-AF8CA3D9274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72866" name="Rectangle 2">
            <a:extLst>
              <a:ext uri="{FF2B5EF4-FFF2-40B4-BE49-F238E27FC236}">
                <a16:creationId xmlns:a16="http://schemas.microsoft.com/office/drawing/2014/main" id="{3C878D7D-DA1B-9E42-83BA-D6958D339E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2867" name="Rectangle 3">
            <a:extLst>
              <a:ext uri="{FF2B5EF4-FFF2-40B4-BE49-F238E27FC236}">
                <a16:creationId xmlns:a16="http://schemas.microsoft.com/office/drawing/2014/main" id="{89ABEFB3-534D-504C-966A-4AC8961C2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01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8A501989-F1B0-7C4F-9610-49D1857822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CS252 S05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70D89B-70E3-9E4D-8D05-4733808CC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575C6-AD11-6941-A187-5F4B2D5E449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76962" name="Rectangle 2">
            <a:extLst>
              <a:ext uri="{FF2B5EF4-FFF2-40B4-BE49-F238E27FC236}">
                <a16:creationId xmlns:a16="http://schemas.microsoft.com/office/drawing/2014/main" id="{AF2B71E4-B291-CD49-9DF3-82BBADD062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>
            <a:extLst>
              <a:ext uri="{FF2B5EF4-FFF2-40B4-BE49-F238E27FC236}">
                <a16:creationId xmlns:a16="http://schemas.microsoft.com/office/drawing/2014/main" id="{6134C566-63A2-3E4A-BD4B-C4CF7BA8A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8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20EE5EE-2B54-3B43-8799-5722CC2CB8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CS252 S05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777AC8-C338-7C42-809B-A8CF609B0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AC336-543D-8341-8EC1-214DC5F83A6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79010" name="Rectangle 2">
            <a:extLst>
              <a:ext uri="{FF2B5EF4-FFF2-40B4-BE49-F238E27FC236}">
                <a16:creationId xmlns:a16="http://schemas.microsoft.com/office/drawing/2014/main" id="{0782AF6E-34B0-B044-9283-E5A0D06EC0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2338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>
            <a:extLst>
              <a:ext uri="{FF2B5EF4-FFF2-40B4-BE49-F238E27FC236}">
                <a16:creationId xmlns:a16="http://schemas.microsoft.com/office/drawing/2014/main" id="{44DA3ED1-8387-A447-907D-D7CFDB0E2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0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13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7 </a:t>
            </a:r>
            <a:r>
              <a:rPr lang="mr-IN" dirty="0"/>
              <a:t>–</a:t>
            </a:r>
            <a:r>
              <a:rPr lang="en-US" dirty="0"/>
              <a:t> Memory III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>
            <a:extLst>
              <a:ext uri="{FF2B5EF4-FFF2-40B4-BE49-F238E27FC236}">
                <a16:creationId xmlns:a16="http://schemas.microsoft.com/office/drawing/2014/main" id="{0A5EDBC7-2ED6-A04D-9CB2-3B9C0E7F4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Reduce Miss Penalty of Long Blocks:</a:t>
            </a:r>
            <a:br>
              <a:rPr lang="en-US" altLang="en-US" dirty="0"/>
            </a:br>
            <a:r>
              <a:rPr lang="en-US" altLang="en-US" dirty="0"/>
              <a:t>Early Restart and Critical Word First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BFD67D-EE57-0E43-A6C8-0F20352D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AF3A4524-22AC-534D-A708-BF4EC01F8049}" type="slidenum">
              <a:rPr lang="en-US" altLang="en-US"/>
              <a:pPr/>
              <a:t>10</a:t>
            </a:fld>
            <a:endParaRPr lang="en-US" altLang="en-US" b="0">
              <a:solidFill>
                <a:srgbClr val="FBBA03"/>
              </a:solidFill>
            </a:endParaRPr>
          </a:p>
        </p:txBody>
      </p:sp>
      <p:sp>
        <p:nvSpPr>
          <p:cNvPr id="1571843" name="Rectangle 3">
            <a:extLst>
              <a:ext uri="{FF2B5EF4-FFF2-40B4-BE49-F238E27FC236}">
                <a16:creationId xmlns:a16="http://schemas.microsoft.com/office/drawing/2014/main" id="{3AB78C40-6B5C-184B-8CF9-83479C742C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340822"/>
            <a:ext cx="8401050" cy="285017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Don’t wait for full block before restarting CPU</a:t>
            </a:r>
          </a:p>
          <a:p>
            <a:r>
              <a:rPr lang="en-US" altLang="en-US" i="1" u="sng" dirty="0">
                <a:solidFill>
                  <a:schemeClr val="hlink"/>
                </a:solidFill>
              </a:rPr>
              <a:t>Early restart</a:t>
            </a:r>
            <a:r>
              <a:rPr lang="en-US" altLang="en-US" dirty="0"/>
              <a:t>—As soon as the requested word of the block arrives, send it to the CPU and let the CPU continue execution</a:t>
            </a:r>
          </a:p>
          <a:p>
            <a:r>
              <a:rPr lang="en-US" altLang="en-US" i="1" u="sng" dirty="0">
                <a:solidFill>
                  <a:schemeClr val="hlink"/>
                </a:solidFill>
              </a:rPr>
              <a:t>Critical Word First</a:t>
            </a:r>
            <a:r>
              <a:rPr lang="en-US" altLang="en-US" dirty="0"/>
              <a:t>—Request the missed word first from memory and send it to the CPU as soon as it arrives; let the CPU continue execution while filling the rest of the words in the block</a:t>
            </a:r>
          </a:p>
          <a:p>
            <a:pPr lvl="1"/>
            <a:r>
              <a:rPr lang="en-US" altLang="en-US" sz="2000" dirty="0"/>
              <a:t>Long blocks more popular today </a:t>
            </a:r>
            <a:r>
              <a:rPr lang="en-US" altLang="en-US" sz="2000" b="1" dirty="0">
                <a:sym typeface="Symbol" pitchFamily="2" charset="2"/>
              </a:rPr>
              <a:t></a:t>
            </a:r>
            <a:r>
              <a:rPr lang="en-US" altLang="en-US" sz="2000" dirty="0"/>
              <a:t> Critical Word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Widely used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F5783-4C1F-1740-B6C1-11613A037A3D}"/>
              </a:ext>
            </a:extLst>
          </p:cNvPr>
          <p:cNvGrpSpPr/>
          <p:nvPr/>
        </p:nvGrpSpPr>
        <p:grpSpPr>
          <a:xfrm>
            <a:off x="1509762" y="4343313"/>
            <a:ext cx="2209800" cy="2050078"/>
            <a:chOff x="1714500" y="4651774"/>
            <a:chExt cx="2209800" cy="205007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B63990-01CE-C544-9B2A-7BD721DC7D3E}"/>
                </a:ext>
              </a:extLst>
            </p:cNvPr>
            <p:cNvSpPr/>
            <p:nvPr/>
          </p:nvSpPr>
          <p:spPr>
            <a:xfrm>
              <a:off x="1714500" y="5177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A969F-F586-9946-988F-108D105686E1}"/>
                </a:ext>
              </a:extLst>
            </p:cNvPr>
            <p:cNvSpPr/>
            <p:nvPr/>
          </p:nvSpPr>
          <p:spPr>
            <a:xfrm>
              <a:off x="1714500" y="5558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640732-74DF-744E-B6CE-D3C328B00A64}"/>
                </a:ext>
              </a:extLst>
            </p:cNvPr>
            <p:cNvSpPr/>
            <p:nvPr/>
          </p:nvSpPr>
          <p:spPr>
            <a:xfrm>
              <a:off x="1714500" y="5939852"/>
              <a:ext cx="2209800" cy="38100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8299A-39C7-1F40-8502-ECE525FAFC6C}"/>
                </a:ext>
              </a:extLst>
            </p:cNvPr>
            <p:cNvSpPr/>
            <p:nvPr/>
          </p:nvSpPr>
          <p:spPr>
            <a:xfrm>
              <a:off x="1714500" y="6320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3</a:t>
              </a:r>
            </a:p>
          </p:txBody>
        </p:sp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84844F4F-9494-4141-861D-959E95C48A58}"/>
                </a:ext>
              </a:extLst>
            </p:cNvPr>
            <p:cNvSpPr/>
            <p:nvPr/>
          </p:nvSpPr>
          <p:spPr>
            <a:xfrm>
              <a:off x="1935756" y="4651774"/>
              <a:ext cx="1767288" cy="449878"/>
            </a:xfrm>
            <a:prstGeom prst="upArrow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 CPU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6551C-B2ED-2B44-839A-BCC91D39C0B6}"/>
              </a:ext>
            </a:extLst>
          </p:cNvPr>
          <p:cNvGrpSpPr/>
          <p:nvPr/>
        </p:nvGrpSpPr>
        <p:grpSpPr>
          <a:xfrm>
            <a:off x="4501620" y="4343313"/>
            <a:ext cx="2209800" cy="2050078"/>
            <a:chOff x="5194716" y="4651774"/>
            <a:chExt cx="2209800" cy="20500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B294A2-18AE-7643-AF58-33692BEEAE62}"/>
                </a:ext>
              </a:extLst>
            </p:cNvPr>
            <p:cNvSpPr/>
            <p:nvPr/>
          </p:nvSpPr>
          <p:spPr>
            <a:xfrm>
              <a:off x="5194716" y="5177852"/>
              <a:ext cx="2209800" cy="38100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B86BD6-EF3C-A043-885A-8B944D7B03E7}"/>
                </a:ext>
              </a:extLst>
            </p:cNvPr>
            <p:cNvSpPr/>
            <p:nvPr/>
          </p:nvSpPr>
          <p:spPr>
            <a:xfrm>
              <a:off x="5194716" y="5558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9C80-6378-5F41-BB4B-57460983A1C1}"/>
                </a:ext>
              </a:extLst>
            </p:cNvPr>
            <p:cNvSpPr/>
            <p:nvPr/>
          </p:nvSpPr>
          <p:spPr>
            <a:xfrm>
              <a:off x="5194716" y="5939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21DE11-4CA5-4242-ADCB-5DA4C3C85E2B}"/>
                </a:ext>
              </a:extLst>
            </p:cNvPr>
            <p:cNvSpPr/>
            <p:nvPr/>
          </p:nvSpPr>
          <p:spPr>
            <a:xfrm>
              <a:off x="5194716" y="6320852"/>
              <a:ext cx="2209800" cy="381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Word 1</a:t>
              </a:r>
            </a:p>
          </p:txBody>
        </p:sp>
        <p:sp>
          <p:nvSpPr>
            <p:cNvPr id="23" name="Up Arrow 22">
              <a:extLst>
                <a:ext uri="{FF2B5EF4-FFF2-40B4-BE49-F238E27FC236}">
                  <a16:creationId xmlns:a16="http://schemas.microsoft.com/office/drawing/2014/main" id="{FC5DD0BD-704C-6347-9DCE-C05A8A24FEA2}"/>
                </a:ext>
              </a:extLst>
            </p:cNvPr>
            <p:cNvSpPr/>
            <p:nvPr/>
          </p:nvSpPr>
          <p:spPr>
            <a:xfrm>
              <a:off x="5415972" y="4651774"/>
              <a:ext cx="1767288" cy="449878"/>
            </a:xfrm>
            <a:prstGeom prst="upArrow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 CPU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F3D6DE-3FD1-5449-AB72-CEFB21788411}"/>
              </a:ext>
            </a:extLst>
          </p:cNvPr>
          <p:cNvSpPr txBox="1"/>
          <p:nvPr/>
        </p:nvSpPr>
        <p:spPr>
          <a:xfrm>
            <a:off x="6708725" y="5631391"/>
            <a:ext cx="212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Rest of line filled in with wrap-around on cache line</a:t>
            </a:r>
          </a:p>
        </p:txBody>
      </p:sp>
    </p:spTree>
    <p:extLst>
      <p:ext uri="{BB962C8B-B14F-4D97-AF65-F5344CB8AC3E}">
        <p14:creationId xmlns:p14="http://schemas.microsoft.com/office/powerpoint/2010/main" val="267915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build="p" autoUpdateAnimBg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5929D-A035-5F4C-BFF4-6B8256AB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A530-C046-904E-8BE7-74605C9258B1}" type="slidenum">
              <a:rPr lang="en-US" altLang="en-US"/>
              <a:pPr/>
              <a:t>11</a:t>
            </a:fld>
            <a:endParaRPr lang="en-US" altLang="en-US" b="0">
              <a:solidFill>
                <a:srgbClr val="FBBA03"/>
              </a:solidFill>
            </a:endParaRPr>
          </a:p>
        </p:txBody>
      </p:sp>
      <p:sp>
        <p:nvSpPr>
          <p:cNvPr id="1575938" name="Rectangle 2">
            <a:extLst>
              <a:ext uri="{FF2B5EF4-FFF2-40B4-BE49-F238E27FC236}">
                <a16:creationId xmlns:a16="http://schemas.microsoft.com/office/drawing/2014/main" id="{3D4543A7-E354-9947-AFE0-5D3F922CC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5725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Increasing Cache Bandwidth with</a:t>
            </a:r>
            <a:br>
              <a:rPr lang="en-US" altLang="en-US"/>
            </a:br>
            <a:r>
              <a:rPr lang="en-US" altLang="en-US"/>
              <a:t>Non-Blocking Caches</a:t>
            </a:r>
          </a:p>
        </p:txBody>
      </p:sp>
      <p:sp>
        <p:nvSpPr>
          <p:cNvPr id="1575939" name="Rectangle 3">
            <a:extLst>
              <a:ext uri="{FF2B5EF4-FFF2-40B4-BE49-F238E27FC236}">
                <a16:creationId xmlns:a16="http://schemas.microsoft.com/office/drawing/2014/main" id="{A8010027-4A61-3848-A463-A075C752F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1050" cy="495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i="1" u="sng" dirty="0">
                <a:solidFill>
                  <a:schemeClr val="hlink"/>
                </a:solidFill>
              </a:rPr>
              <a:t>Non-blocking cache</a:t>
            </a:r>
            <a:r>
              <a:rPr lang="en-US" altLang="en-US" u="sng" dirty="0"/>
              <a:t> </a:t>
            </a:r>
            <a:r>
              <a:rPr lang="en-US" altLang="en-US" dirty="0"/>
              <a:t>or  </a:t>
            </a:r>
            <a:r>
              <a:rPr lang="en-US" altLang="en-US" i="1" u="sng" dirty="0">
                <a:solidFill>
                  <a:schemeClr val="hlink"/>
                </a:solidFill>
              </a:rPr>
              <a:t>lockup-free cache</a:t>
            </a:r>
            <a:r>
              <a:rPr lang="en-US" altLang="en-US" u="sng" dirty="0"/>
              <a:t> </a:t>
            </a:r>
            <a:r>
              <a:rPr lang="en-US" altLang="en-US" dirty="0"/>
              <a:t>allow data cache to continue to supply cache hits during a miss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requires Full/Empty bits on registers or out-of-order execution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“</a:t>
            </a:r>
            <a:r>
              <a:rPr lang="en-US" altLang="en-US" i="1" u="sng" dirty="0">
                <a:solidFill>
                  <a:schemeClr val="hlink"/>
                </a:solidFill>
              </a:rPr>
              <a:t>hit under miss</a:t>
            </a:r>
            <a:r>
              <a:rPr lang="en-US" altLang="en-US" dirty="0"/>
              <a:t>”  reduces the effective miss penalty by working during miss vs. ignoring CPU requests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“</a:t>
            </a:r>
            <a:r>
              <a:rPr lang="en-US" altLang="en-US" i="1" u="sng" dirty="0">
                <a:solidFill>
                  <a:schemeClr val="hlink"/>
                </a:solidFill>
              </a:rPr>
              <a:t>hit under multiple miss</a:t>
            </a:r>
            <a:r>
              <a:rPr lang="en-US" altLang="en-US" dirty="0"/>
              <a:t>” or “</a:t>
            </a:r>
            <a:r>
              <a:rPr lang="en-US" altLang="en-US" i="1" u="sng" dirty="0">
                <a:solidFill>
                  <a:schemeClr val="hlink"/>
                </a:solidFill>
              </a:rPr>
              <a:t>miss under miss</a:t>
            </a:r>
            <a:r>
              <a:rPr lang="en-US" altLang="en-US" dirty="0"/>
              <a:t>”  may further lower the effective miss penalty by overlapping multiple misses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Significantly increases the complexity of the cache controller as there can be multiple outstanding memory accesses, and can get miss to line with outstanding miss (secondary miss)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Requires pipelined or banked memory system (otherwise cannot support multiple misses)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Pentium Pro allows 4 outstanding memory misses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Cray X1E vector supercomputer allows 2,048 outstanding memory misses</a:t>
            </a:r>
          </a:p>
        </p:txBody>
      </p:sp>
    </p:spTree>
    <p:extLst>
      <p:ext uri="{BB962C8B-B14F-4D97-AF65-F5344CB8AC3E}">
        <p14:creationId xmlns:p14="http://schemas.microsoft.com/office/powerpoint/2010/main" val="2187086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9B8BA9-C43C-1E49-B42F-F95D1DBF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2E72-71FD-DC47-855A-B81F91951127}" type="slidenum">
              <a:rPr lang="en-US" altLang="en-US"/>
              <a:pPr/>
              <a:t>12</a:t>
            </a:fld>
            <a:endParaRPr lang="en-US" altLang="en-US" b="0">
              <a:solidFill>
                <a:srgbClr val="FBBA03"/>
              </a:solidFill>
            </a:endParaRPr>
          </a:p>
        </p:txBody>
      </p:sp>
      <p:sp>
        <p:nvSpPr>
          <p:cNvPr id="1577986" name="Rectangle 2">
            <a:extLst>
              <a:ext uri="{FF2B5EF4-FFF2-40B4-BE49-F238E27FC236}">
                <a16:creationId xmlns:a16="http://schemas.microsoft.com/office/drawing/2014/main" id="{ECD287E5-2551-E94A-8A7D-5E9316798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391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Value of Hit Under Miss for SPEC </a:t>
            </a:r>
            <a:br>
              <a:rPr lang="en-US" altLang="en-US"/>
            </a:br>
            <a:r>
              <a:rPr lang="en-US" altLang="en-US"/>
              <a:t>(old data)</a:t>
            </a:r>
          </a:p>
        </p:txBody>
      </p:sp>
      <p:sp>
        <p:nvSpPr>
          <p:cNvPr id="1577987" name="Rectangle 3">
            <a:extLst>
              <a:ext uri="{FF2B5EF4-FFF2-40B4-BE49-F238E27FC236}">
                <a16:creationId xmlns:a16="http://schemas.microsoft.com/office/drawing/2014/main" id="{AE2E9C4C-196D-DC49-9D28-DA9C907D3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507" y="5463382"/>
            <a:ext cx="784860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000" dirty="0"/>
              <a:t>FP programs on average: AMAT= 0.68 -&gt; 0.52 -&gt; 0.34 -&gt; 0.26</a:t>
            </a:r>
          </a:p>
          <a:p>
            <a:r>
              <a:rPr lang="en-US" altLang="en-US" sz="2000" dirty="0" err="1"/>
              <a:t>Int</a:t>
            </a:r>
            <a:r>
              <a:rPr lang="en-US" altLang="en-US" sz="2000" dirty="0"/>
              <a:t> programs on average: AMAT= 0.24 -&gt; 0.20 -&gt; 0.19 -&gt; 0.19</a:t>
            </a:r>
          </a:p>
          <a:p>
            <a:r>
              <a:rPr lang="en-US" altLang="en-US" sz="2000" dirty="0"/>
              <a:t>8 KB Data Cache, Direct Mapped, 32B block, 16 cycle miss, SPEC 92</a:t>
            </a:r>
          </a:p>
        </p:txBody>
      </p:sp>
      <p:grpSp>
        <p:nvGrpSpPr>
          <p:cNvPr id="1577995" name="Group 11">
            <a:extLst>
              <a:ext uri="{FF2B5EF4-FFF2-40B4-BE49-F238E27FC236}">
                <a16:creationId xmlns:a16="http://schemas.microsoft.com/office/drawing/2014/main" id="{3238EDE5-C09B-B94A-BD02-44ADEABFAE8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2472"/>
            <a:ext cx="7696200" cy="5640717"/>
            <a:chOff x="513" y="157"/>
            <a:chExt cx="4656" cy="3359"/>
          </a:xfrm>
        </p:grpSpPr>
        <p:pic>
          <p:nvPicPr>
            <p:cNvPr id="1577989" name="Picture 5">
              <a:extLst>
                <a:ext uri="{FF2B5EF4-FFF2-40B4-BE49-F238E27FC236}">
                  <a16:creationId xmlns:a16="http://schemas.microsoft.com/office/drawing/2014/main" id="{38CBFA49-8661-334B-B838-02F25D7DBF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157"/>
              <a:ext cx="4656" cy="3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77990" name="Rectangle 6">
              <a:extLst>
                <a:ext uri="{FF2B5EF4-FFF2-40B4-BE49-F238E27FC236}">
                  <a16:creationId xmlns:a16="http://schemas.microsoft.com/office/drawing/2014/main" id="{28F592C8-3232-E248-B2B4-8701C10B9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041"/>
              <a:ext cx="57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Integer</a:t>
              </a:r>
            </a:p>
          </p:txBody>
        </p:sp>
        <p:sp>
          <p:nvSpPr>
            <p:cNvPr id="1577991" name="Rectangle 7">
              <a:extLst>
                <a:ext uri="{FF2B5EF4-FFF2-40B4-BE49-F238E27FC236}">
                  <a16:creationId xmlns:a16="http://schemas.microsoft.com/office/drawing/2014/main" id="{AD879EF0-DF5D-5741-8F04-2CB06CACB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195"/>
              <a:ext cx="104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Floating Point</a:t>
              </a:r>
            </a:p>
          </p:txBody>
        </p:sp>
        <p:sp>
          <p:nvSpPr>
            <p:cNvPr id="1577992" name="Line 8">
              <a:extLst>
                <a:ext uri="{FF2B5EF4-FFF2-40B4-BE49-F238E27FC236}">
                  <a16:creationId xmlns:a16="http://schemas.microsoft.com/office/drawing/2014/main" id="{2E94F21E-48D9-E44B-B80C-C950E54CA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7993" name="Rectangle 9">
            <a:extLst>
              <a:ext uri="{FF2B5EF4-FFF2-40B4-BE49-F238E27FC236}">
                <a16:creationId xmlns:a16="http://schemas.microsoft.com/office/drawing/2014/main" id="{A6181090-A59E-0A40-93CE-B28087CEA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832643"/>
            <a:ext cx="312420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“Hit under n Misses”</a:t>
            </a:r>
          </a:p>
        </p:txBody>
      </p:sp>
      <p:sp>
        <p:nvSpPr>
          <p:cNvPr id="1577994" name="Rectangle 10">
            <a:extLst>
              <a:ext uri="{FF2B5EF4-FFF2-40B4-BE49-F238E27FC236}">
                <a16:creationId xmlns:a16="http://schemas.microsoft.com/office/drawing/2014/main" id="{C5EA955B-B247-9748-BFA2-E3B6A161E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8382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0-&gt;1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1-&gt;2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2-&gt;64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475604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2 out today, due Wednesday Feb 26</a:t>
            </a:r>
          </a:p>
          <a:p>
            <a:r>
              <a:rPr lang="en-US" dirty="0"/>
              <a:t>Monday Feb 17 is President’s Day Holiday, </a:t>
            </a:r>
            <a:r>
              <a:rPr lang="en-US" b="1" i="1" dirty="0"/>
              <a:t>no class!</a:t>
            </a:r>
          </a:p>
          <a:p>
            <a:r>
              <a:rPr lang="en-US" dirty="0"/>
              <a:t>Lab 1 due at start of class on Wednesday Feb 19</a:t>
            </a:r>
          </a:p>
          <a:p>
            <a:r>
              <a:rPr lang="en-US" dirty="0"/>
              <a:t>Friday’s sections will review PS 1 and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8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thinking of class projects and forming teams of two</a:t>
            </a:r>
          </a:p>
          <a:p>
            <a:r>
              <a:rPr lang="en-US" dirty="0"/>
              <a:t>Proposal due Wednesday February 27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Discussion today 1pm in Soda 380</a:t>
            </a:r>
          </a:p>
          <a:p>
            <a:r>
              <a:rPr lang="en-US" dirty="0"/>
              <a:t>Next week, Monday 3:30-4:30pm, room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Prefetching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Speculate on future instruction and data accesses and fetch them into cache(s)</a:t>
            </a:r>
          </a:p>
          <a:p>
            <a:pPr lvl="1"/>
            <a:r>
              <a:rPr lang="en-US" altLang="ko-KR" sz="2000" dirty="0"/>
              <a:t>Instruction accesses easier to predict than data accesses</a:t>
            </a:r>
          </a:p>
          <a:p>
            <a:r>
              <a:rPr lang="en-US" altLang="ko-KR" sz="2800" dirty="0"/>
              <a:t>Varieties of prefetching</a:t>
            </a:r>
          </a:p>
          <a:p>
            <a:pPr lvl="1"/>
            <a:r>
              <a:rPr lang="en-US" altLang="ko-KR" sz="2000" dirty="0"/>
              <a:t>Hardware prefetching</a:t>
            </a:r>
          </a:p>
          <a:p>
            <a:pPr lvl="1"/>
            <a:r>
              <a:rPr lang="en-US" altLang="ko-KR" sz="2000" dirty="0"/>
              <a:t>Software prefetching</a:t>
            </a:r>
          </a:p>
          <a:p>
            <a:pPr lvl="1"/>
            <a:r>
              <a:rPr lang="en-US" altLang="ko-KR" sz="2000" dirty="0"/>
              <a:t>Mixed schemes</a:t>
            </a:r>
          </a:p>
          <a:p>
            <a:r>
              <a:rPr lang="en-US" altLang="ko-KR" sz="2800" dirty="0"/>
              <a:t>What types of misses does prefetching affect?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ko-KR" altLang="en-US" sz="200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L1 Data</a:t>
            </a:r>
            <a:endParaRPr lang="en-US" altLang="ko-KR" sz="240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4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18901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 err="1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Prefetched</a:t>
            </a:r>
            <a:r>
              <a:rPr lang="en-US" altLang="ko-KR" sz="2000" dirty="0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07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Instruction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 in Alpha AXP 21064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Fetch two lines on a miss; the requested line (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</a:t>
            </a:r>
            <a:r>
              <a:rPr lang="en-US" altLang="ko-KR" sz="2000" dirty="0">
                <a:ea typeface="굴림" charset="-127"/>
                <a:cs typeface="굴림" charset="-127"/>
              </a:rPr>
              <a:t>) and the next consecutive line (i+1)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Requested line placed in cache, and next line in instruction stream buffer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If miss in cache but hit in stream buffer, move stream buffer line into cache and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next line (i+2)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Stream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143755" y="3581400"/>
            <a:ext cx="15917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Prefetched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instruction line</a:t>
            </a: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648998" y="38100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Req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line</a:t>
            </a: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96898" y="52578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Req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392935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Hardware Data Prefetching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Prefetch</a:t>
            </a:r>
            <a:r>
              <a:rPr lang="en-US" altLang="ko-KR" dirty="0"/>
              <a:t>-on-miss:</a:t>
            </a:r>
          </a:p>
          <a:p>
            <a:pPr lvl="1"/>
            <a:r>
              <a:rPr lang="en-US" altLang="ko-KR" dirty="0" err="1"/>
              <a:t>Prefetch</a:t>
            </a:r>
            <a:r>
              <a:rPr lang="en-US" altLang="ko-KR" dirty="0"/>
              <a:t> b + 1 upon miss on b</a:t>
            </a:r>
          </a:p>
          <a:p>
            <a:r>
              <a:rPr lang="en-US" altLang="ko-KR" dirty="0"/>
              <a:t>One-Block </a:t>
            </a:r>
            <a:r>
              <a:rPr lang="en-US" altLang="ko-KR" dirty="0" err="1"/>
              <a:t>Lookahead</a:t>
            </a:r>
            <a:r>
              <a:rPr lang="en-US" altLang="ko-KR" dirty="0"/>
              <a:t> (OBL) scheme </a:t>
            </a:r>
          </a:p>
          <a:p>
            <a:pPr lvl="1"/>
            <a:r>
              <a:rPr lang="en-US" altLang="ko-KR" dirty="0"/>
              <a:t>Initiate </a:t>
            </a:r>
            <a:r>
              <a:rPr lang="en-US" altLang="ko-KR" dirty="0" err="1"/>
              <a:t>prefetch</a:t>
            </a:r>
            <a:r>
              <a:rPr lang="en-US" altLang="ko-KR" dirty="0"/>
              <a:t> for block b + 1 when block b is accessed</a:t>
            </a:r>
          </a:p>
          <a:p>
            <a:pPr lvl="1"/>
            <a:r>
              <a:rPr lang="en-US" altLang="ko-KR" dirty="0"/>
              <a:t>Why is this different from doubling block size?</a:t>
            </a:r>
          </a:p>
          <a:p>
            <a:pPr lvl="1"/>
            <a:r>
              <a:rPr lang="en-US" altLang="ko-KR" dirty="0"/>
              <a:t>Can extend to N-block </a:t>
            </a:r>
            <a:r>
              <a:rPr lang="en-US" altLang="ko-KR" dirty="0" err="1"/>
              <a:t>lookahead</a:t>
            </a:r>
            <a:endParaRPr lang="en-US" altLang="ko-KR" dirty="0"/>
          </a:p>
          <a:p>
            <a:r>
              <a:rPr lang="en-US" altLang="ko-KR" dirty="0" err="1"/>
              <a:t>Strided</a:t>
            </a:r>
            <a:r>
              <a:rPr lang="en-US" altLang="ko-KR" dirty="0"/>
              <a:t> </a:t>
            </a:r>
            <a:r>
              <a:rPr lang="en-US" altLang="ko-KR" dirty="0" err="1"/>
              <a:t>prefetch</a:t>
            </a:r>
            <a:endParaRPr lang="en-US" altLang="ko-KR" dirty="0"/>
          </a:p>
          <a:p>
            <a:pPr lvl="1"/>
            <a:r>
              <a:rPr lang="en-US" altLang="ko-KR" dirty="0"/>
              <a:t>If observe sequence of accesses to line b, </a:t>
            </a:r>
            <a:r>
              <a:rPr lang="en-US" altLang="ko-KR" dirty="0" err="1"/>
              <a:t>b+N</a:t>
            </a:r>
            <a:r>
              <a:rPr lang="en-US" altLang="ko-KR" dirty="0"/>
              <a:t>, b+2N, then </a:t>
            </a:r>
            <a:r>
              <a:rPr lang="en-US" altLang="ko-KR" dirty="0" err="1"/>
              <a:t>prefetch</a:t>
            </a:r>
            <a:r>
              <a:rPr lang="en-US" altLang="ko-KR" dirty="0"/>
              <a:t> b+3N etc.</a:t>
            </a:r>
          </a:p>
          <a:p>
            <a:endParaRPr lang="en-US" altLang="ko-KR" dirty="0"/>
          </a:p>
          <a:p>
            <a:r>
              <a:rPr lang="en-US" altLang="ko-KR" dirty="0"/>
              <a:t>Example: IBM Power 5 [2003] supports eight independent streams of </a:t>
            </a:r>
            <a:r>
              <a:rPr lang="en-US" altLang="ko-KR" dirty="0" err="1"/>
              <a:t>strided</a:t>
            </a:r>
            <a:r>
              <a:rPr lang="en-US" altLang="ko-KR" dirty="0"/>
              <a:t> </a:t>
            </a:r>
            <a:r>
              <a:rPr lang="en-US" altLang="ko-KR" dirty="0" err="1"/>
              <a:t>prefetch</a:t>
            </a:r>
            <a:r>
              <a:rPr lang="en-US" altLang="ko-KR" dirty="0"/>
              <a:t> per processor, prefetching 12 lines ahead of current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2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Software Prefetching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for(i=0; i &lt; N; i++) {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   prefetch( &amp;a[i + 1] );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   prefetch( &amp;b[i + 1] );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   SUM = SUM + a[i] * b[i];</a:t>
            </a:r>
            <a:b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3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6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C’s of cache misses</a:t>
            </a:r>
          </a:p>
          <a:p>
            <a:pPr lvl="1"/>
            <a:r>
              <a:rPr lang="en-US" sz="2000" dirty="0"/>
              <a:t>Compulsory, Capacity, Conflict</a:t>
            </a:r>
          </a:p>
          <a:p>
            <a:r>
              <a:rPr lang="en-US" dirty="0"/>
              <a:t>Write policies</a:t>
            </a:r>
          </a:p>
          <a:p>
            <a:pPr lvl="1"/>
            <a:r>
              <a:rPr lang="en-US" sz="2000" dirty="0"/>
              <a:t>Write back, write-through, write-allocate, no write allocate</a:t>
            </a:r>
          </a:p>
          <a:p>
            <a:r>
              <a:rPr lang="en-US" sz="2600" dirty="0"/>
              <a:t>Pipelining write hits</a:t>
            </a:r>
          </a:p>
          <a:p>
            <a:r>
              <a:rPr lang="en-US" dirty="0"/>
              <a:t>Multi-level cache hierarchies reduce miss penalty</a:t>
            </a:r>
          </a:p>
          <a:p>
            <a:pPr lvl="1"/>
            <a:r>
              <a:rPr lang="en-US" dirty="0"/>
              <a:t>3 levels common in modern systems (some have 4!)</a:t>
            </a:r>
          </a:p>
          <a:p>
            <a:pPr lvl="1"/>
            <a:r>
              <a:rPr lang="en-US" dirty="0"/>
              <a:t>Can change design tradeoffs of L1 cache if known to have L2</a:t>
            </a:r>
          </a:p>
          <a:p>
            <a:pPr lvl="1"/>
            <a:r>
              <a:rPr lang="en-US" dirty="0"/>
              <a:t>Inclusive versus exclusive cache hierarchies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7848-939E-7E43-907B-1F30974904B2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905000" y="5257800"/>
            <a:ext cx="647858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SzPct val="100000"/>
            </a:pP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Must consider cost of </a:t>
            </a:r>
            <a:r>
              <a:rPr lang="en-US" altLang="ko-KR" sz="2400" b="1" i="1" dirty="0" err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prefetch</a:t>
            </a: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 instructions</a:t>
            </a:r>
            <a:endParaRPr lang="en-US" altLang="ko-KR" sz="2000" b="1" i="1" dirty="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86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77763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Prefetching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5561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[“Data prefetching on the HP PA8000”, </a:t>
            </a: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</a:rPr>
              <a:t>Santhanam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 et al., 1997]</a:t>
            </a: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3441700" cy="1114720"/>
          </a:xfrm>
          <a:prstGeom prst="rect">
            <a:avLst/>
          </a:prstGeom>
        </p:spPr>
      </p:pic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4470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Compiler Optimizations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Restructuring code affects the data access sequence </a:t>
            </a:r>
          </a:p>
          <a:p>
            <a:pPr lvl="1"/>
            <a:r>
              <a:rPr lang="en-US" altLang="ko-KR" dirty="0"/>
              <a:t>Group data accesses together to improve spatial locality</a:t>
            </a:r>
          </a:p>
          <a:p>
            <a:pPr lvl="1"/>
            <a:r>
              <a:rPr lang="en-US" altLang="ko-KR" dirty="0"/>
              <a:t>Re-order data accesses to improve temporal locality</a:t>
            </a:r>
          </a:p>
          <a:p>
            <a:r>
              <a:rPr lang="en-US" altLang="ko-KR" dirty="0"/>
              <a:t>Prevent data from entering the cache</a:t>
            </a:r>
          </a:p>
          <a:p>
            <a:pPr lvl="1"/>
            <a:r>
              <a:rPr lang="en-US" altLang="ko-KR" dirty="0"/>
              <a:t>Useful for variables that will only be accessed once before being replaced</a:t>
            </a:r>
          </a:p>
          <a:p>
            <a:pPr lvl="1"/>
            <a:r>
              <a:rPr lang="en-US" altLang="ko-KR" dirty="0"/>
              <a:t>Needs mechanism for software to tell hardware not to cache data (“no-allocate” instruction hints or page table bits)</a:t>
            </a:r>
          </a:p>
          <a:p>
            <a:r>
              <a:rPr lang="en-US" altLang="ko-KR" dirty="0"/>
              <a:t>Kill data that will never be used again</a:t>
            </a:r>
          </a:p>
          <a:p>
            <a:pPr lvl="1"/>
            <a:r>
              <a:rPr lang="en-US" altLang="ko-KR" dirty="0"/>
              <a:t>Streaming data exploits spatial locality but not temporal locality</a:t>
            </a:r>
          </a:p>
          <a:p>
            <a:pPr lvl="1"/>
            <a:r>
              <a:rPr lang="en-US" altLang="ko-KR" dirty="0"/>
              <a:t>Replace into dead cache locations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d[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     a[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]; 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     d[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];</a:t>
            </a:r>
            <a:endParaRPr lang="en-US" altLang="ko-KR" sz="2000" b="1" dirty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1159916" y="5560547"/>
            <a:ext cx="61113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What type of locality does this improve?</a:t>
            </a:r>
          </a:p>
        </p:txBody>
      </p:sp>
    </p:spTree>
    <p:extLst>
      <p:ext uri="{BB962C8B-B14F-4D97-AF65-F5344CB8AC3E}">
        <p14:creationId xmlns:p14="http://schemas.microsoft.com/office/powerpoint/2010/main" val="32241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4" grpId="0" animBg="1"/>
      <p:bldP spid="1561605" grpId="0" build="p" autoUpdateAnimBg="0"/>
      <p:bldP spid="156160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Matrix Multiply, Naïve Code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19800"/>
            <a:ext cx="18336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19800"/>
            <a:ext cx="158204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19800"/>
            <a:ext cx="17207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208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Matrix Multiply with Cache Tiling</a:t>
            </a: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943600"/>
            <a:ext cx="53988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rgbClr val="FC0128"/>
              </a:buClr>
              <a:buSzPct val="100000"/>
            </a:pPr>
            <a:r>
              <a:rPr lang="en-US" sz="2400" b="1" i="1" dirty="0">
                <a:solidFill>
                  <a:srgbClr val="000000"/>
                </a:solidFill>
                <a:latin typeface="Calibri"/>
                <a:cs typeface="Calibri"/>
              </a:rPr>
              <a:t>What type of locality does this improve?</a:t>
            </a:r>
            <a:endParaRPr lang="en-US" sz="20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41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Recap: 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Problem</a:t>
            </a:r>
            <a:r>
              <a:rPr lang="en-US" altLang="ko-KR" dirty="0">
                <a:ea typeface="굴림" charset="-127"/>
                <a:cs typeface="굴림" charset="-127"/>
              </a:rPr>
              <a:t>: A memory cannot be large and fast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Solution</a:t>
            </a:r>
            <a:r>
              <a:rPr lang="en-US" altLang="ko-KR" dirty="0">
                <a:ea typeface="굴림" charset="-127"/>
                <a:cs typeface="굴림" charset="-127"/>
              </a:rPr>
              <a:t>: Increasing sizes of cache at each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Local miss rate = misses in cache / accesses to cache</a:t>
            </a:r>
          </a:p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Global miss rate = misses in cache / CPU memory accesses</a:t>
            </a:r>
          </a:p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Misses per instruction = misses in cache / number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5372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X704 PowerPC Processor</a:t>
            </a:r>
            <a:br>
              <a:rPr lang="en-US" dirty="0"/>
            </a:br>
            <a:r>
              <a:rPr lang="en-US" dirty="0"/>
              <a:t>(1997)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362318" cy="4038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800" y="4724400"/>
            <a:ext cx="2819400" cy="1393686"/>
            <a:chOff x="304800" y="4724400"/>
            <a:chExt cx="2819400" cy="139368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524000" y="4724400"/>
              <a:ext cx="381000" cy="609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>
              <a:glow rad="101600">
                <a:schemeClr val="tx1">
                  <a:alpha val="75000"/>
                </a:schemeClr>
              </a:glow>
            </a:effectLst>
          </p:spPr>
        </p:cxnSp>
        <p:sp>
          <p:nvSpPr>
            <p:cNvPr id="11" name="TextBox 10"/>
            <p:cNvSpPr txBox="1"/>
            <p:nvPr/>
          </p:nvSpPr>
          <p:spPr>
            <a:xfrm>
              <a:off x="304800" y="54102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2KB L1 Direct-Mapped Instruction Cache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4724400"/>
            <a:ext cx="2895600" cy="1701463"/>
            <a:chOff x="3048000" y="4724400"/>
            <a:chExt cx="2895600" cy="1701463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3048000" y="4724400"/>
              <a:ext cx="381000" cy="6858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>
              <a:glow rad="101600">
                <a:schemeClr val="tx1">
                  <a:alpha val="75000"/>
                </a:schemeClr>
              </a:glo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124200" y="5410200"/>
              <a:ext cx="2819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2KB L1 Direct-Mapped Write-Through Data Cache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0" y="1295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32KB L2 8-way Set-Associative Write-Back Unified Cache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019800" y="1981200"/>
            <a:ext cx="6858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101600">
              <a:schemeClr val="tx1">
                <a:alpha val="75000"/>
              </a:schemeClr>
            </a:glo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787AF6-2189-FF40-9360-F13C5F77DD3B}"/>
              </a:ext>
            </a:extLst>
          </p:cNvPr>
          <p:cNvSpPr txBox="1"/>
          <p:nvPr/>
        </p:nvSpPr>
        <p:spPr>
          <a:xfrm>
            <a:off x="6705600" y="3401794"/>
            <a:ext cx="236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0.5µm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BiCMOS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Ran at 410-533MHz when other PC processors were much lower clock rate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Project delayed –missed market window for Apple</a:t>
            </a:r>
          </a:p>
        </p:txBody>
      </p:sp>
    </p:spTree>
    <p:extLst>
      <p:ext uri="{BB962C8B-B14F-4D97-AF65-F5344CB8AC3E}">
        <p14:creationId xmlns:p14="http://schemas.microsoft.com/office/powerpoint/2010/main" val="24645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Victim Caches (HP 7200)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990600" y="9144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667000" y="17526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L1 Data Cache</a:t>
            </a:r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 flipV="1">
            <a:off x="1981200" y="2209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172200" y="990600"/>
            <a:ext cx="15240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143000" y="1905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RF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12954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V="1">
            <a:off x="14478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16002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990600" y="1066800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191000" y="3352800"/>
            <a:ext cx="1219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Victim</a:t>
            </a:r>
          </a:p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FA Cache</a:t>
            </a:r>
          </a:p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4 blocks</a:t>
            </a: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4267200" y="2438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42672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4800600" y="2438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4800600" y="2514600"/>
            <a:ext cx="14656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Evicted data</a:t>
            </a:r>
          </a:p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from L1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5410200" y="3657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5486400" y="3657600"/>
            <a:ext cx="1465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Evicted data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from VC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324600" y="3352800"/>
            <a:ext cx="1288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solidFill>
                  <a:schemeClr val="tx2"/>
                </a:solidFill>
                <a:latin typeface="Calibri"/>
                <a:cs typeface="Calibri"/>
              </a:rPr>
              <a:t>to where?</a:t>
            </a: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3352800" y="2667000"/>
            <a:ext cx="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>
            <a:off x="2362200" y="3733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1524000" y="3733800"/>
            <a:ext cx="246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Hit data from VC (miss in L1)</a:t>
            </a:r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 flipV="1">
            <a:off x="2362200" y="2209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 flipH="1" flipV="1">
            <a:off x="1981200" y="1981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381000" y="4495800"/>
            <a:ext cx="8458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Victim cache is a small associative backup cache, added to a direct-mapped cache, which holds recently evicted lines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First look up in direct-mapped cache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miss, look in victim cache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hit in victim cache, swap hit line with line now evicted from L1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miss in victim cache, L1 victim -&gt; VC, VC victim-&gt;?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Fast hit time of direct mapped but with reduced conflict misses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5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2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 Off-Chip L2 Cache</a:t>
            </a:r>
            <a:br>
              <a:rPr lang="en-US" dirty="0"/>
            </a:br>
            <a:r>
              <a:rPr lang="en-US" dirty="0"/>
              <a:t>(Yeager, IEEE Micro 1996)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5864"/>
            <a:ext cx="5181600" cy="5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Verdana"/>
              </a:rPr>
              <a:t>Way-Predicting Caches</a:t>
            </a:r>
            <a:br>
              <a:rPr lang="en-US" dirty="0">
                <a:sym typeface="Verdana"/>
              </a:rPr>
            </a:br>
            <a:r>
              <a:rPr lang="en-US" dirty="0">
                <a:sym typeface="Verdana"/>
              </a:rPr>
              <a:t>(MIPS R10000 L2 cache)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Shape 800"/>
          <p:cNvSpPr txBox="1">
            <a:spLocks/>
          </p:cNvSpPr>
          <p:nvPr/>
        </p:nvSpPr>
        <p:spPr bwMode="auto">
          <a:xfrm>
            <a:off x="990600" y="1143000"/>
            <a:ext cx="8153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processor address to index into way-prediction table</a:t>
            </a:r>
            <a:endParaRPr lang="en-US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 in predicted way at given index, then:</a:t>
            </a:r>
            <a:endParaRPr lang="en-US" dirty="0"/>
          </a:p>
        </p:txBody>
      </p:sp>
      <p:cxnSp>
        <p:nvCxnSpPr>
          <p:cNvPr id="5" name="Shape 801"/>
          <p:cNvCxnSpPr/>
          <p:nvPr/>
        </p:nvCxnSpPr>
        <p:spPr>
          <a:xfrm flipH="1">
            <a:off x="2503488" y="1981200"/>
            <a:ext cx="1676400" cy="1295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" name="Shape 802"/>
          <p:cNvSpPr txBox="1"/>
          <p:nvPr/>
        </p:nvSpPr>
        <p:spPr>
          <a:xfrm>
            <a:off x="2655888" y="2209800"/>
            <a:ext cx="593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HIT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hape 803"/>
          <p:cNvCxnSpPr/>
          <p:nvPr/>
        </p:nvCxnSpPr>
        <p:spPr>
          <a:xfrm>
            <a:off x="4332288" y="1981200"/>
            <a:ext cx="1676400" cy="1295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8" name="Shape 804"/>
          <p:cNvSpPr txBox="1"/>
          <p:nvPr/>
        </p:nvSpPr>
        <p:spPr>
          <a:xfrm>
            <a:off x="5246688" y="2209800"/>
            <a:ext cx="11541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MISS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805"/>
          <p:cNvSpPr txBox="1"/>
          <p:nvPr/>
        </p:nvSpPr>
        <p:spPr>
          <a:xfrm>
            <a:off x="1061244" y="3334639"/>
            <a:ext cx="1883569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copy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data from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06"/>
          <p:cNvSpPr txBox="1"/>
          <p:nvPr/>
        </p:nvSpPr>
        <p:spPr>
          <a:xfrm>
            <a:off x="4697413" y="3459162"/>
            <a:ext cx="3074987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in other way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-US" sz="20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data from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level of cache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hape 807"/>
          <p:cNvCxnSpPr/>
          <p:nvPr/>
        </p:nvCxnSpPr>
        <p:spPr>
          <a:xfrm>
            <a:off x="6008688" y="4495800"/>
            <a:ext cx="0" cy="10668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2" name="Shape 808"/>
          <p:cNvSpPr txBox="1"/>
          <p:nvPr/>
        </p:nvSpPr>
        <p:spPr>
          <a:xfrm>
            <a:off x="6161087" y="4800600"/>
            <a:ext cx="1039811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MISS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hape 809"/>
          <p:cNvCxnSpPr/>
          <p:nvPr/>
        </p:nvCxnSpPr>
        <p:spPr>
          <a:xfrm rot="10800000">
            <a:off x="2362201" y="4191001"/>
            <a:ext cx="2519363" cy="841375"/>
          </a:xfrm>
          <a:prstGeom prst="curvedConnector3">
            <a:avLst>
              <a:gd name="adj1" fmla="val 100036"/>
            </a:avLst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4" name="Shape 810"/>
          <p:cNvCxnSpPr/>
          <p:nvPr/>
        </p:nvCxnSpPr>
        <p:spPr>
          <a:xfrm rot="5400000" flipH="1" flipV="1">
            <a:off x="4876800" y="3886200"/>
            <a:ext cx="1143000" cy="1143000"/>
          </a:xfrm>
          <a:prstGeom prst="curvedConnector3">
            <a:avLst>
              <a:gd name="adj1" fmla="val -4321"/>
            </a:avLst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Shape 811"/>
          <p:cNvSpPr txBox="1"/>
          <p:nvPr/>
        </p:nvSpPr>
        <p:spPr>
          <a:xfrm>
            <a:off x="1893888" y="4953000"/>
            <a:ext cx="29718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SLOW HIT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(change entry in prediction table)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73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R10000 L2 Cache Timing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" y="914400"/>
            <a:ext cx="9143059" cy="54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Verdana"/>
              </a:rPr>
              <a:t>Way-Predicting Instruction Cache </a:t>
            </a:r>
            <a:br>
              <a:rPr lang="en-US" dirty="0">
                <a:sym typeface="Verdana"/>
              </a:rPr>
            </a:br>
            <a:r>
              <a:rPr lang="en-US" dirty="0">
                <a:sym typeface="Verdana"/>
              </a:rPr>
              <a:t>(Alpha 21264-like)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9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4" name="Shape 820"/>
          <p:cNvSpPr txBox="1">
            <a:spLocks/>
          </p:cNvSpPr>
          <p:nvPr/>
        </p:nvSpPr>
        <p:spPr bwMode="auto">
          <a:xfrm>
            <a:off x="0" y="1543050"/>
            <a:ext cx="690721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lang="en-US"/>
          </a:p>
        </p:txBody>
      </p:sp>
      <p:sp>
        <p:nvSpPr>
          <p:cNvPr id="5" name="Shape 821"/>
          <p:cNvSpPr/>
          <p:nvPr/>
        </p:nvSpPr>
        <p:spPr>
          <a:xfrm>
            <a:off x="3820055" y="2503487"/>
            <a:ext cx="344487" cy="1004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10"/>
                </a:moveTo>
                <a:lnTo>
                  <a:pt x="0" y="10616"/>
                </a:lnTo>
                <a:lnTo>
                  <a:pt x="0" y="0"/>
                </a:lnTo>
                <a:lnTo>
                  <a:pt x="119447" y="0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822"/>
          <p:cNvSpPr/>
          <p:nvPr/>
        </p:nvSpPr>
        <p:spPr>
          <a:xfrm>
            <a:off x="3705755" y="3506787"/>
            <a:ext cx="306387" cy="1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9533" y="0"/>
                </a:lnTo>
                <a:lnTo>
                  <a:pt x="119378" y="0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23"/>
          <p:cNvSpPr/>
          <p:nvPr/>
        </p:nvSpPr>
        <p:spPr>
          <a:xfrm>
            <a:off x="3489855" y="3214687"/>
            <a:ext cx="203200" cy="584200"/>
          </a:xfrm>
          <a:prstGeom prst="rect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" name="Shape 824"/>
          <p:cNvCxnSpPr/>
          <p:nvPr/>
        </p:nvCxnSpPr>
        <p:spPr>
          <a:xfrm>
            <a:off x="3718455" y="3506787"/>
            <a:ext cx="50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Shape 825"/>
          <p:cNvSpPr txBox="1"/>
          <p:nvPr/>
        </p:nvSpPr>
        <p:spPr>
          <a:xfrm>
            <a:off x="3412067" y="3411537"/>
            <a:ext cx="3794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PC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26"/>
          <p:cNvSpPr/>
          <p:nvPr/>
        </p:nvSpPr>
        <p:spPr>
          <a:xfrm>
            <a:off x="3553355" y="3722687"/>
            <a:ext cx="77787" cy="77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551"/>
                </a:moveTo>
                <a:lnTo>
                  <a:pt x="58775" y="0"/>
                </a:lnTo>
                <a:lnTo>
                  <a:pt x="117551" y="117551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827"/>
          <p:cNvSpPr txBox="1"/>
          <p:nvPr/>
        </p:nvSpPr>
        <p:spPr>
          <a:xfrm>
            <a:off x="4021667" y="3124200"/>
            <a:ext cx="2655887" cy="14636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828"/>
          <p:cNvSpPr txBox="1"/>
          <p:nvPr/>
        </p:nvSpPr>
        <p:spPr>
          <a:xfrm>
            <a:off x="3969280" y="3349625"/>
            <a:ext cx="52863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29"/>
          <p:cNvSpPr txBox="1"/>
          <p:nvPr/>
        </p:nvSpPr>
        <p:spPr>
          <a:xfrm>
            <a:off x="6139392" y="3403600"/>
            <a:ext cx="45878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830"/>
          <p:cNvSpPr txBox="1"/>
          <p:nvPr/>
        </p:nvSpPr>
        <p:spPr>
          <a:xfrm>
            <a:off x="4894792" y="3692525"/>
            <a:ext cx="1012825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Primary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Instruction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Cache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831"/>
          <p:cNvSpPr txBox="1"/>
          <p:nvPr/>
        </p:nvSpPr>
        <p:spPr>
          <a:xfrm>
            <a:off x="3562880" y="1927225"/>
            <a:ext cx="46513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0x4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832"/>
          <p:cNvSpPr/>
          <p:nvPr/>
        </p:nvSpPr>
        <p:spPr>
          <a:xfrm>
            <a:off x="4097867" y="1968500"/>
            <a:ext cx="382587" cy="611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49870"/>
                </a:lnTo>
                <a:lnTo>
                  <a:pt x="23900" y="59844"/>
                </a:lnTo>
                <a:lnTo>
                  <a:pt x="0" y="69818"/>
                </a:lnTo>
                <a:lnTo>
                  <a:pt x="0" y="119688"/>
                </a:lnTo>
                <a:lnTo>
                  <a:pt x="119502" y="89766"/>
                </a:lnTo>
                <a:lnTo>
                  <a:pt x="119502" y="29922"/>
                </a:lnTo>
                <a:lnTo>
                  <a:pt x="0" y="0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Shape 833"/>
          <p:cNvCxnSpPr/>
          <p:nvPr/>
        </p:nvCxnSpPr>
        <p:spPr>
          <a:xfrm>
            <a:off x="4028017" y="2044700"/>
            <a:ext cx="63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" name="Shape 834"/>
          <p:cNvSpPr txBox="1"/>
          <p:nvPr/>
        </p:nvSpPr>
        <p:spPr>
          <a:xfrm>
            <a:off x="4081992" y="2155825"/>
            <a:ext cx="42703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835"/>
          <p:cNvSpPr/>
          <p:nvPr/>
        </p:nvSpPr>
        <p:spPr>
          <a:xfrm>
            <a:off x="3185055" y="1616075"/>
            <a:ext cx="1452562" cy="681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03" y="120000"/>
                </a:moveTo>
                <a:lnTo>
                  <a:pt x="119999" y="120000"/>
                </a:lnTo>
                <a:lnTo>
                  <a:pt x="119999" y="0"/>
                </a:lnTo>
                <a:lnTo>
                  <a:pt x="0" y="279"/>
                </a:lnTo>
                <a:lnTo>
                  <a:pt x="0" y="102937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Shape 836"/>
          <p:cNvSpPr/>
          <p:nvPr/>
        </p:nvSpPr>
        <p:spPr>
          <a:xfrm rot="5400000">
            <a:off x="2915973" y="2047081"/>
            <a:ext cx="230187" cy="517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72" y="15092"/>
                </a:moveTo>
                <a:lnTo>
                  <a:pt x="119172" y="104539"/>
                </a:lnTo>
                <a:lnTo>
                  <a:pt x="0" y="119631"/>
                </a:lnTo>
                <a:lnTo>
                  <a:pt x="0" y="0"/>
                </a:lnTo>
                <a:lnTo>
                  <a:pt x="119172" y="15092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837"/>
          <p:cNvSpPr txBox="1"/>
          <p:nvPr/>
        </p:nvSpPr>
        <p:spPr>
          <a:xfrm>
            <a:off x="4021667" y="4597400"/>
            <a:ext cx="2655887" cy="3460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Sequential 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838"/>
          <p:cNvSpPr txBox="1"/>
          <p:nvPr/>
        </p:nvSpPr>
        <p:spPr>
          <a:xfrm>
            <a:off x="4021667" y="4940300"/>
            <a:ext cx="2655887" cy="3460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Branch Target 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839"/>
          <p:cNvSpPr txBox="1"/>
          <p:nvPr/>
        </p:nvSpPr>
        <p:spPr>
          <a:xfrm>
            <a:off x="4032780" y="3946525"/>
            <a:ext cx="4889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840"/>
          <p:cNvSpPr txBox="1"/>
          <p:nvPr/>
        </p:nvSpPr>
        <p:spPr>
          <a:xfrm>
            <a:off x="1524000" y="1143000"/>
            <a:ext cx="2219855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Jump target</a:t>
            </a: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841"/>
          <p:cNvCxnSpPr/>
          <p:nvPr/>
        </p:nvCxnSpPr>
        <p:spPr>
          <a:xfrm>
            <a:off x="2895600" y="1524000"/>
            <a:ext cx="22755" cy="6508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6" name="Shape 842"/>
          <p:cNvSpPr/>
          <p:nvPr/>
        </p:nvSpPr>
        <p:spPr>
          <a:xfrm>
            <a:off x="3032655" y="2420937"/>
            <a:ext cx="419100" cy="1087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18598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miter lim="524288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" name="Shape 843"/>
          <p:cNvCxnSpPr/>
          <p:nvPr/>
        </p:nvCxnSpPr>
        <p:spPr>
          <a:xfrm>
            <a:off x="1826155" y="2314575"/>
            <a:ext cx="9525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8" name="Shape 844"/>
          <p:cNvSpPr/>
          <p:nvPr/>
        </p:nvSpPr>
        <p:spPr>
          <a:xfrm>
            <a:off x="2305580" y="3800475"/>
            <a:ext cx="230187" cy="517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72" y="15092"/>
                </a:moveTo>
                <a:lnTo>
                  <a:pt x="119172" y="104539"/>
                </a:lnTo>
                <a:lnTo>
                  <a:pt x="0" y="119631"/>
                </a:lnTo>
                <a:lnTo>
                  <a:pt x="0" y="0"/>
                </a:lnTo>
                <a:lnTo>
                  <a:pt x="119172" y="15092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" name="Shape 845"/>
          <p:cNvCxnSpPr/>
          <p:nvPr/>
        </p:nvCxnSpPr>
        <p:spPr>
          <a:xfrm>
            <a:off x="6677555" y="5108575"/>
            <a:ext cx="3175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" name="Shape 846"/>
          <p:cNvCxnSpPr/>
          <p:nvPr/>
        </p:nvCxnSpPr>
        <p:spPr>
          <a:xfrm>
            <a:off x="6982355" y="5108575"/>
            <a:ext cx="0" cy="558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" name="Shape 847"/>
          <p:cNvCxnSpPr/>
          <p:nvPr/>
        </p:nvCxnSpPr>
        <p:spPr>
          <a:xfrm rot="10800000">
            <a:off x="2080155" y="5667375"/>
            <a:ext cx="4902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" name="Shape 848"/>
          <p:cNvCxnSpPr/>
          <p:nvPr/>
        </p:nvCxnSpPr>
        <p:spPr>
          <a:xfrm rot="10800000">
            <a:off x="2067455" y="4194175"/>
            <a:ext cx="0" cy="147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" name="Shape 849"/>
          <p:cNvCxnSpPr/>
          <p:nvPr/>
        </p:nvCxnSpPr>
        <p:spPr>
          <a:xfrm>
            <a:off x="2054755" y="4206875"/>
            <a:ext cx="228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4" name="Shape 850"/>
          <p:cNvCxnSpPr/>
          <p:nvPr/>
        </p:nvCxnSpPr>
        <p:spPr>
          <a:xfrm>
            <a:off x="6677555" y="4740275"/>
            <a:ext cx="635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" name="Shape 851"/>
          <p:cNvCxnSpPr/>
          <p:nvPr/>
        </p:nvCxnSpPr>
        <p:spPr>
          <a:xfrm>
            <a:off x="7312555" y="4727575"/>
            <a:ext cx="0" cy="1257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" name="Shape 852"/>
          <p:cNvCxnSpPr/>
          <p:nvPr/>
        </p:nvCxnSpPr>
        <p:spPr>
          <a:xfrm rot="10800000">
            <a:off x="1584855" y="5997575"/>
            <a:ext cx="5727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" name="Shape 853"/>
          <p:cNvCxnSpPr/>
          <p:nvPr/>
        </p:nvCxnSpPr>
        <p:spPr>
          <a:xfrm rot="10800000">
            <a:off x="1572155" y="3940175"/>
            <a:ext cx="0" cy="2044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" name="Shape 854"/>
          <p:cNvCxnSpPr/>
          <p:nvPr/>
        </p:nvCxnSpPr>
        <p:spPr>
          <a:xfrm rot="10800000" flipH="1">
            <a:off x="1584855" y="3927475"/>
            <a:ext cx="7366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9" name="Shape 855"/>
          <p:cNvCxnSpPr/>
          <p:nvPr/>
        </p:nvCxnSpPr>
        <p:spPr>
          <a:xfrm>
            <a:off x="2511955" y="4054475"/>
            <a:ext cx="14732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0" name="Shape 856"/>
          <p:cNvCxnSpPr/>
          <p:nvPr/>
        </p:nvCxnSpPr>
        <p:spPr>
          <a:xfrm>
            <a:off x="2448455" y="2314575"/>
            <a:ext cx="0" cy="1524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1" name="Shape 857"/>
          <p:cNvSpPr txBox="1"/>
          <p:nvPr/>
        </p:nvSpPr>
        <p:spPr>
          <a:xfrm>
            <a:off x="1149880" y="2092325"/>
            <a:ext cx="70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Jump </a:t>
            </a:r>
            <a:b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control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858"/>
          <p:cNvCxnSpPr/>
          <p:nvPr/>
        </p:nvCxnSpPr>
        <p:spPr>
          <a:xfrm>
            <a:off x="6677555" y="3521075"/>
            <a:ext cx="1257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5" name="TextBox 44"/>
          <p:cNvSpPr txBox="1"/>
          <p:nvPr/>
        </p:nvSpPr>
        <p:spPr>
          <a:xfrm>
            <a:off x="5105400" y="1219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Store last-used way for sequential path and predicted branch taken path.  Can be fetching multiple instructions per cycle.</a:t>
            </a:r>
          </a:p>
        </p:txBody>
      </p:sp>
    </p:spTree>
    <p:extLst>
      <p:ext uri="{BB962C8B-B14F-4D97-AF65-F5344CB8AC3E}">
        <p14:creationId xmlns:p14="http://schemas.microsoft.com/office/powerpoint/2010/main" val="1088626102"/>
      </p:ext>
    </p:extLst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Pages>12</Pages>
  <Words>2163</Words>
  <Application>Microsoft Macintosh PowerPoint</Application>
  <PresentationFormat>Letter Paper (8.5x11 in)</PresentationFormat>
  <Paragraphs>333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</vt:lpstr>
      <vt:lpstr>Courier New</vt:lpstr>
      <vt:lpstr>Times New Roman</vt:lpstr>
      <vt:lpstr>Verdana</vt:lpstr>
      <vt:lpstr>Wingdings</vt:lpstr>
      <vt:lpstr>1_CS252-template</vt:lpstr>
      <vt:lpstr>2_CS252-template</vt:lpstr>
      <vt:lpstr>3_CS252-template</vt:lpstr>
      <vt:lpstr>CS 152 Computer Architecture and Engineering CS252 Graduate Computer Architecture   Lecture 7 – Memory III</vt:lpstr>
      <vt:lpstr>Last time in Lecture 6</vt:lpstr>
      <vt:lpstr>Recap: Multilevel Caches</vt:lpstr>
      <vt:lpstr>Exponential X704 PowerPC Processor (1997)</vt:lpstr>
      <vt:lpstr>Victim Caches (HP 7200)</vt:lpstr>
      <vt:lpstr>MIPS R10000 Off-Chip L2 Cache (Yeager, IEEE Micro 1996)</vt:lpstr>
      <vt:lpstr>Way-Predicting Caches (MIPS R10000 L2 cache)</vt:lpstr>
      <vt:lpstr>R10000 L2 Cache Timing Diagram</vt:lpstr>
      <vt:lpstr>Way-Predicting Instruction Cache  (Alpha 21264-like)</vt:lpstr>
      <vt:lpstr>Reduce Miss Penalty of Long Blocks: Early Restart and Critical Word First</vt:lpstr>
      <vt:lpstr>Increasing Cache Bandwidth with Non-Blocking Caches</vt:lpstr>
      <vt:lpstr>Value of Hit Under Miss for SPEC  (old data)</vt:lpstr>
      <vt:lpstr>CS152 Administrivia</vt:lpstr>
      <vt:lpstr>CS252 Administrivia</vt:lpstr>
      <vt:lpstr>Prefetching</vt:lpstr>
      <vt:lpstr>Issues in Prefetching</vt:lpstr>
      <vt:lpstr>Hardware Instruction Prefetching</vt:lpstr>
      <vt:lpstr>Hardware Data Prefetching</vt:lpstr>
      <vt:lpstr>Software Prefetching</vt:lpstr>
      <vt:lpstr>Software Prefetching Issues</vt:lpstr>
      <vt:lpstr>Software Prefetching Example</vt:lpstr>
      <vt:lpstr>Compiler Optimizations</vt:lpstr>
      <vt:lpstr>Loop Interchange</vt:lpstr>
      <vt:lpstr>Loop Fusion</vt:lpstr>
      <vt:lpstr>Matrix Multiply, Naïve Code</vt:lpstr>
      <vt:lpstr>Matrix Multiply with Cache Tiling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579</cp:revision>
  <cp:lastPrinted>2013-01-24T23:37:40Z</cp:lastPrinted>
  <dcterms:created xsi:type="dcterms:W3CDTF">2012-01-24T20:37:12Z</dcterms:created>
  <dcterms:modified xsi:type="dcterms:W3CDTF">2020-02-12T16:08:54Z</dcterms:modified>
  <cp:category/>
</cp:coreProperties>
</file>