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Lst>
  <p:notesMasterIdLst>
    <p:notesMasterId r:id="rId41"/>
  </p:notesMasterIdLst>
  <p:handoutMasterIdLst>
    <p:handoutMasterId r:id="rId42"/>
  </p:handoutMasterIdLst>
  <p:sldIdLst>
    <p:sldId id="322" r:id="rId3"/>
    <p:sldId id="582" r:id="rId4"/>
    <p:sldId id="642" r:id="rId5"/>
    <p:sldId id="643" r:id="rId6"/>
    <p:sldId id="644" r:id="rId7"/>
    <p:sldId id="645" r:id="rId8"/>
    <p:sldId id="646" r:id="rId9"/>
    <p:sldId id="647" r:id="rId10"/>
    <p:sldId id="648" r:id="rId11"/>
    <p:sldId id="639" r:id="rId12"/>
    <p:sldId id="640" r:id="rId13"/>
    <p:sldId id="641" r:id="rId14"/>
    <p:sldId id="621" r:id="rId15"/>
    <p:sldId id="622" r:id="rId16"/>
    <p:sldId id="623" r:id="rId17"/>
    <p:sldId id="624" r:id="rId18"/>
    <p:sldId id="625" r:id="rId19"/>
    <p:sldId id="626" r:id="rId20"/>
    <p:sldId id="636" r:id="rId21"/>
    <p:sldId id="637" r:id="rId22"/>
    <p:sldId id="638" r:id="rId23"/>
    <p:sldId id="620" r:id="rId24"/>
    <p:sldId id="627" r:id="rId25"/>
    <p:sldId id="628" r:id="rId26"/>
    <p:sldId id="629" r:id="rId27"/>
    <p:sldId id="630" r:id="rId28"/>
    <p:sldId id="632" r:id="rId29"/>
    <p:sldId id="631" r:id="rId30"/>
    <p:sldId id="634" r:id="rId31"/>
    <p:sldId id="635" r:id="rId32"/>
    <p:sldId id="651" r:id="rId33"/>
    <p:sldId id="614" r:id="rId34"/>
    <p:sldId id="633" r:id="rId35"/>
    <p:sldId id="615" r:id="rId36"/>
    <p:sldId id="616" r:id="rId37"/>
    <p:sldId id="649" r:id="rId38"/>
    <p:sldId id="650" r:id="rId39"/>
    <p:sldId id="617" r:id="rId40"/>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11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3" autoAdjust="0"/>
    <p:restoredTop sz="87931" autoAdjust="0"/>
  </p:normalViewPr>
  <p:slideViewPr>
    <p:cSldViewPr>
      <p:cViewPr varScale="1">
        <p:scale>
          <a:sx n="82" d="100"/>
          <a:sy n="82" d="100"/>
        </p:scale>
        <p:origin x="2048" y="176"/>
      </p:cViewPr>
      <p:guideLst>
        <p:guide orient="horz" pos="2208"/>
        <p:guide pos="21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219" d="100"/>
        <a:sy n="219" d="100"/>
      </p:scale>
      <p:origin x="0" y="28496"/>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3B5D6E-0BFE-7643-844A-39DD386E98A4}" type="slidenum">
              <a:rPr lang="en-US">
                <a:solidFill>
                  <a:prstClr val="black"/>
                </a:solidFill>
              </a:rPr>
              <a:pPr/>
              <a:t>23</a:t>
            </a:fld>
            <a:endParaRPr lang="en-US">
              <a:solidFill>
                <a:prstClr val="black"/>
              </a:solidFill>
            </a:endParaRPr>
          </a:p>
        </p:txBody>
      </p:sp>
      <p:sp>
        <p:nvSpPr>
          <p:cNvPr id="131686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16867" name="Rectangle 3"/>
          <p:cNvSpPr>
            <a:spLocks noGrp="1" noChangeArrowheads="1"/>
          </p:cNvSpPr>
          <p:nvPr>
            <p:ph type="body" idx="1"/>
          </p:nvPr>
        </p:nvSpPr>
        <p:spPr bwMode="auto">
          <a:xfrm>
            <a:off x="974726" y="4559301"/>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49155" name="Rectangle 5"/>
          <p:cNvSpPr>
            <a:spLocks noGrp="1" noChangeArrowheads="1"/>
          </p:cNvSpPr>
          <p:nvPr>
            <p:ph type="sldNum" sz="quarter" idx="5"/>
          </p:nvPr>
        </p:nvSpPr>
        <p:spPr>
          <a:noFill/>
        </p:spPr>
        <p:txBody>
          <a:bodyPr/>
          <a:lstStyle/>
          <a:p>
            <a:fld id="{0112C83E-5E14-AF45-B611-2793862C8825}" type="slidenum">
              <a:rPr lang="en-US">
                <a:solidFill>
                  <a:prstClr val="black"/>
                </a:solidFill>
              </a:rPr>
              <a:pPr/>
              <a:t>24</a:t>
            </a:fld>
            <a:endParaRPr lang="en-US">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7347" name="Rectangle 5"/>
          <p:cNvSpPr>
            <a:spLocks noGrp="1" noChangeArrowheads="1"/>
          </p:cNvSpPr>
          <p:nvPr>
            <p:ph type="sldNum" sz="quarter" idx="5"/>
          </p:nvPr>
        </p:nvSpPr>
        <p:spPr>
          <a:noFill/>
        </p:spPr>
        <p:txBody>
          <a:bodyPr/>
          <a:lstStyle/>
          <a:p>
            <a:fld id="{6BDA094C-546A-314F-9AD3-B3015DE80B9F}" type="slidenum">
              <a:rPr lang="en-US">
                <a:solidFill>
                  <a:prstClr val="black"/>
                </a:solidFill>
              </a:rPr>
              <a:pPr/>
              <a:t>25</a:t>
            </a:fld>
            <a:endParaRPr lang="en-US">
              <a:solidFill>
                <a:prstClr val="black"/>
              </a:solidFill>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5299" name="Rectangle 5"/>
          <p:cNvSpPr>
            <a:spLocks noGrp="1" noChangeArrowheads="1"/>
          </p:cNvSpPr>
          <p:nvPr>
            <p:ph type="sldNum" sz="quarter" idx="5"/>
          </p:nvPr>
        </p:nvSpPr>
        <p:spPr>
          <a:noFill/>
        </p:spPr>
        <p:txBody>
          <a:bodyPr/>
          <a:lstStyle/>
          <a:p>
            <a:fld id="{83D68B15-5338-5742-A34A-68A5F2377FCA}" type="slidenum">
              <a:rPr lang="en-US">
                <a:solidFill>
                  <a:prstClr val="black"/>
                </a:solidFill>
              </a:rPr>
              <a:pPr/>
              <a:t>26</a:t>
            </a:fld>
            <a:endParaRPr lang="en-US">
              <a:solidFill>
                <a:prstClr val="black"/>
              </a:solidFill>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9395" name="Rectangle 5"/>
          <p:cNvSpPr>
            <a:spLocks noGrp="1" noChangeArrowheads="1"/>
          </p:cNvSpPr>
          <p:nvPr>
            <p:ph type="sldNum" sz="quarter" idx="5"/>
          </p:nvPr>
        </p:nvSpPr>
        <p:spPr>
          <a:noFill/>
        </p:spPr>
        <p:txBody>
          <a:bodyPr/>
          <a:lstStyle/>
          <a:p>
            <a:fld id="{F00CB4AA-EC7B-C049-A727-F3EC719D626A}" type="slidenum">
              <a:rPr lang="en-US">
                <a:solidFill>
                  <a:prstClr val="black"/>
                </a:solidFill>
              </a:rPr>
              <a:pPr/>
              <a:t>27</a:t>
            </a:fld>
            <a:endParaRPr lang="en-US">
              <a:solidFill>
                <a:prstClr val="black"/>
              </a:solidFill>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61443" name="Rectangle 5"/>
          <p:cNvSpPr>
            <a:spLocks noGrp="1" noChangeArrowheads="1"/>
          </p:cNvSpPr>
          <p:nvPr>
            <p:ph type="sldNum" sz="quarter" idx="5"/>
          </p:nvPr>
        </p:nvSpPr>
        <p:spPr>
          <a:noFill/>
        </p:spPr>
        <p:txBody>
          <a:bodyPr/>
          <a:lstStyle/>
          <a:p>
            <a:fld id="{BD61924C-9A06-7445-A225-9A34012DC207}" type="slidenum">
              <a:rPr lang="en-US">
                <a:solidFill>
                  <a:prstClr val="black"/>
                </a:solidFill>
              </a:rPr>
              <a:pPr/>
              <a:t>28</a:t>
            </a:fld>
            <a:endParaRPr lang="en-US">
              <a:solidFill>
                <a:prstClr val="black"/>
              </a:solidFill>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1203" name="Rectangle 5"/>
          <p:cNvSpPr>
            <a:spLocks noGrp="1" noChangeArrowheads="1"/>
          </p:cNvSpPr>
          <p:nvPr>
            <p:ph type="sldNum" sz="quarter" idx="5"/>
          </p:nvPr>
        </p:nvSpPr>
        <p:spPr>
          <a:noFill/>
        </p:spPr>
        <p:txBody>
          <a:bodyPr/>
          <a:lstStyle/>
          <a:p>
            <a:fld id="{44B06E1B-2972-644B-AAEC-911D68EE62ED}" type="slidenum">
              <a:rPr lang="en-US">
                <a:solidFill>
                  <a:prstClr val="black"/>
                </a:solidFill>
              </a:rPr>
              <a:pPr/>
              <a:t>30</a:t>
            </a:fld>
            <a:endParaRPr lang="en-US">
              <a:solidFill>
                <a:prstClr val="black"/>
              </a:solidFill>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0723" name="Rectangle 5"/>
          <p:cNvSpPr>
            <a:spLocks noGrp="1" noChangeArrowheads="1"/>
          </p:cNvSpPr>
          <p:nvPr>
            <p:ph type="sldNum" sz="quarter" idx="5"/>
          </p:nvPr>
        </p:nvSpPr>
        <p:spPr>
          <a:noFill/>
        </p:spPr>
        <p:txBody>
          <a:bodyPr/>
          <a:lstStyle/>
          <a:p>
            <a:fld id="{B4F72D67-8EA9-D046-8CA1-41C21D2A952D}" type="slidenum">
              <a:rPr lang="en-US">
                <a:solidFill>
                  <a:prstClr val="black"/>
                </a:solidFill>
              </a:rPr>
              <a:pPr/>
              <a:t>32</a:t>
            </a:fld>
            <a:endParaRPr lang="en-US">
              <a:solidFill>
                <a:prstClr val="black"/>
              </a:solidFill>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4819" name="Rectangle 5"/>
          <p:cNvSpPr>
            <a:spLocks noGrp="1" noChangeArrowheads="1"/>
          </p:cNvSpPr>
          <p:nvPr>
            <p:ph type="sldNum" sz="quarter" idx="5"/>
          </p:nvPr>
        </p:nvSpPr>
        <p:spPr>
          <a:noFill/>
        </p:spPr>
        <p:txBody>
          <a:bodyPr/>
          <a:lstStyle/>
          <a:p>
            <a:fld id="{C62046E1-0B74-0E4D-957D-45BB85BD91D4}" type="slidenum">
              <a:rPr lang="en-US">
                <a:solidFill>
                  <a:prstClr val="black"/>
                </a:solidFill>
              </a:rPr>
              <a:pPr/>
              <a:t>34</a:t>
            </a:fld>
            <a:endParaRPr lang="en-US">
              <a:solidFill>
                <a:prstClr val="black"/>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6867" name="Rectangle 5"/>
          <p:cNvSpPr>
            <a:spLocks noGrp="1" noChangeArrowheads="1"/>
          </p:cNvSpPr>
          <p:nvPr>
            <p:ph type="sldNum" sz="quarter" idx="5"/>
          </p:nvPr>
        </p:nvSpPr>
        <p:spPr>
          <a:noFill/>
        </p:spPr>
        <p:txBody>
          <a:bodyPr/>
          <a:lstStyle/>
          <a:p>
            <a:fld id="{C1308B32-C238-5D4C-9B0C-E0ED23537E20}" type="slidenum">
              <a:rPr lang="en-US">
                <a:solidFill>
                  <a:prstClr val="black"/>
                </a:solidFill>
              </a:rPr>
              <a:pPr/>
              <a:t>35</a:t>
            </a:fld>
            <a:endParaRPr lang="en-US">
              <a:solidFill>
                <a:prstClr val="black"/>
              </a:solidFill>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08D30B2-5371-3646-82BF-EA599888780C}" type="slidenum">
              <a:rPr lang="en-US">
                <a:solidFill>
                  <a:prstClr val="black"/>
                </a:solidFill>
              </a:rPr>
              <a:pPr/>
              <a:t>2</a:t>
            </a:fld>
            <a:endParaRPr lang="en-US">
              <a:solidFill>
                <a:prstClr val="black"/>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EDE0C5A4-1028-7546-8C2D-2F62609A3124}" type="slidenum">
              <a:rPr lang="en-US">
                <a:solidFill>
                  <a:srgbClr val="0000FF"/>
                </a:solidFill>
              </a:rPr>
              <a:pPr/>
              <a:t>3</a:t>
            </a:fld>
            <a:endParaRPr lang="en-US">
              <a:solidFill>
                <a:srgbClr val="0000FF"/>
              </a:solidFill>
            </a:endParaRPr>
          </a:p>
        </p:txBody>
      </p:sp>
      <p:sp>
        <p:nvSpPr>
          <p:cNvPr id="1380354" name="Rectangle 2"/>
          <p:cNvSpPr>
            <a:spLocks noGrp="1" noRot="1" noChangeAspec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0E770E7-9DCB-D445-98F6-45CD2F4C647A}" type="slidenum">
              <a:rPr lang="en-US">
                <a:solidFill>
                  <a:prstClr val="black"/>
                </a:solidFill>
              </a:rPr>
              <a:pPr/>
              <a:t>4</a:t>
            </a:fld>
            <a:endParaRPr lang="en-US">
              <a:solidFill>
                <a:prstClr val="black"/>
              </a:solidFill>
            </a:endParaRPr>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9946EAF-E913-4E45-BEBA-BE636A3FCDC9}" type="slidenum">
              <a:rPr lang="en-US">
                <a:solidFill>
                  <a:prstClr val="black"/>
                </a:solidFill>
              </a:rPr>
              <a:pPr/>
              <a:t>5</a:t>
            </a:fld>
            <a:endParaRPr lang="en-US">
              <a:solidFill>
                <a:prstClr val="black"/>
              </a:solidFill>
            </a:endParaRPr>
          </a:p>
        </p:txBody>
      </p:sp>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71234BD-4AB3-F74F-AA9F-33344BD48B4C}" type="slidenum">
              <a:rPr lang="en-US">
                <a:solidFill>
                  <a:prstClr val="black"/>
                </a:solidFill>
              </a:rPr>
              <a:pPr/>
              <a:t>6</a:t>
            </a:fld>
            <a:endParaRPr lang="en-US">
              <a:solidFill>
                <a:prstClr val="black"/>
              </a:solidFill>
            </a:endParaRPr>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54EC99-FAF8-6A4C-9FF0-D0BD9225D538}" type="slidenum">
              <a:rPr lang="en-US">
                <a:solidFill>
                  <a:prstClr val="black"/>
                </a:solidFill>
              </a:rPr>
              <a:pPr/>
              <a:t>7</a:t>
            </a:fld>
            <a:endParaRPr lang="en-US">
              <a:solidFill>
                <a:prstClr val="black"/>
              </a:solidFill>
            </a:endParaRPr>
          </a:p>
        </p:txBody>
      </p:sp>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D0CB8C-9F66-D745-9B58-A109522BBF2B}" type="slidenum">
              <a:rPr lang="en-US">
                <a:solidFill>
                  <a:prstClr val="black"/>
                </a:solidFill>
              </a:rPr>
              <a:pPr/>
              <a:t>8</a:t>
            </a:fld>
            <a:endParaRPr lang="en-US">
              <a:solidFill>
                <a:prstClr val="black"/>
              </a:solidFill>
            </a:endParaRPr>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4EFE086-303A-F643-B264-09C33DC16DB4}" type="slidenum">
              <a:rPr lang="en-US">
                <a:solidFill>
                  <a:prstClr val="black"/>
                </a:solidFill>
              </a:rPr>
              <a:pPr/>
              <a:t>9</a:t>
            </a:fld>
            <a:endParaRPr lang="en-US">
              <a:solidFill>
                <a:prstClr val="black"/>
              </a:solidFill>
            </a:endParaRPr>
          </a:p>
        </p:txBody>
      </p:sp>
      <p:sp>
        <p:nvSpPr>
          <p:cNvPr id="1393666" name="Rectangle 2"/>
          <p:cNvSpPr>
            <a:spLocks noGrp="1" noRot="1" noChangeAspect="1" noChangeArrowheads="1" noTextEdit="1"/>
          </p:cNvSpPr>
          <p:nvPr>
            <p:ph type="sldImg"/>
          </p:nvPr>
        </p:nvSpPr>
        <p:spPr>
          <a:ln/>
        </p:spPr>
      </p:sp>
      <p:sp>
        <p:nvSpPr>
          <p:cNvPr id="13936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58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7"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76200" y="6505159"/>
            <a:ext cx="812041" cy="338554"/>
          </a:xfrm>
          <a:prstGeom prst="rect">
            <a:avLst/>
          </a:prstGeom>
          <a:noFill/>
        </p:spPr>
        <p:txBody>
          <a:bodyPr wrap="none" rtlCol="0">
            <a:spAutoFit/>
          </a:bodyPr>
          <a:lstStyle/>
          <a:p>
            <a:r>
              <a:rPr lang="en-US" dirty="0">
                <a:solidFill>
                  <a:srgbClr val="000000"/>
                </a:solidFill>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152400" y="160020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Lecture 4 </a:t>
            </a:r>
            <a:r>
              <a:rPr lang="mr-IN" dirty="0"/>
              <a:t>–</a:t>
            </a:r>
            <a:r>
              <a:rPr lang="en-US" dirty="0"/>
              <a:t> Pipelining Part II</a:t>
            </a:r>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a:t>Krste Asanovic</a:t>
            </a:r>
          </a:p>
          <a:p>
            <a:pPr>
              <a:lnSpc>
                <a:spcPct val="70000"/>
              </a:lnSpc>
            </a:pPr>
            <a:r>
              <a:rPr lang="en-US" sz="2000"/>
              <a:t>Electrical Engineering and Computer Sciences</a:t>
            </a:r>
          </a:p>
          <a:p>
            <a:pPr>
              <a:lnSpc>
                <a:spcPct val="70000"/>
              </a:lnSpc>
            </a:pPr>
            <a:r>
              <a:rPr lang="en-US" sz="2000"/>
              <a:t>University of California at Berkeley</a:t>
            </a:r>
          </a:p>
          <a:p>
            <a:pPr>
              <a:lnSpc>
                <a:spcPct val="70000"/>
              </a:lnSpc>
            </a:pPr>
            <a:endParaRPr lang="en-US" sz="2000"/>
          </a:p>
          <a:p>
            <a:pPr>
              <a:lnSpc>
                <a:spcPct val="70000"/>
              </a:lnSpc>
            </a:pPr>
            <a:r>
              <a:rPr lang="en-US" sz="2000" b="1">
                <a:latin typeface="Courier" charset="0"/>
              </a:rPr>
              <a:t>http://www.eecs.berkeley.edu/~krste</a:t>
            </a:r>
          </a:p>
          <a:p>
            <a:pPr>
              <a:lnSpc>
                <a:spcPct val="70000"/>
              </a:lnSpc>
            </a:pPr>
            <a:r>
              <a:rPr lang="en-US" sz="2000" b="1">
                <a:latin typeface="Courier" charset="0"/>
              </a:rPr>
              <a:t>http://inst.eecs.berkeley.edu/~cs152</a:t>
            </a:r>
          </a:p>
          <a:p>
            <a:pPr>
              <a:lnSpc>
                <a:spcPct val="70000"/>
              </a:lnSpc>
            </a:pPr>
            <a:endParaRPr lang="en-US" sz="2000"/>
          </a:p>
          <a:p>
            <a:pPr>
              <a:lnSpc>
                <a:spcPct val="70000"/>
              </a:lnSpc>
            </a:pPr>
            <a:endParaRPr lang="en-US" sz="2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Pipelines: MIPS R4000</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10</a:t>
            </a:fld>
            <a:endParaRPr lang="en-US" b="0">
              <a:solidFill>
                <a:srgbClr val="FBBA03"/>
              </a:solidFill>
            </a:endParaRPr>
          </a:p>
        </p:txBody>
      </p:sp>
      <p:sp>
        <p:nvSpPr>
          <p:cNvPr id="5" name="Rectangle 1"/>
          <p:cNvSpPr>
            <a:spLocks noChangeArrowheads="1"/>
          </p:cNvSpPr>
          <p:nvPr/>
        </p:nvSpPr>
        <p:spPr bwMode="auto">
          <a:xfrm>
            <a:off x="533400" y="3886200"/>
            <a:ext cx="83518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1" dirty="0">
                <a:solidFill>
                  <a:schemeClr val="tx1"/>
                </a:solidFill>
              </a:rPr>
              <a:t>Figure C.36 The eight-stage pipeline structure of the R4000 uses pipelined instruction and data caches. </a:t>
            </a:r>
            <a:r>
              <a:rPr lang="en-US" sz="1800" dirty="0">
                <a:solidFill>
                  <a:schemeClr val="tx1"/>
                </a:solidFill>
              </a:rPr>
              <a:t>The pipe stages are labeled and their detailed function is described in the text. The vertical dashed lines represent the stage boundaries as well as the location of pipeline latches. The instruction is actually available at the end of IS, but the tag check is done in RF, while the registers are fetched. Thus, we show the instruction memory as operating through RF. The TC stage is needed for data memory access, because we cannot write the data into the register until we know whether the cache access was a hit or not.</a:t>
            </a:r>
          </a:p>
        </p:txBody>
      </p:sp>
      <p:pic>
        <p:nvPicPr>
          <p:cNvPr id="6" name="Picture 2" descr="X:\Production\Artfinal\0000000038\MKCAD\978-0-12-811905-1\0003170711\XMLLowres\bm36-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18456" cy="1769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6"/>
          <p:cNvSpPr txBox="1">
            <a:spLocks noChangeArrowheads="1"/>
          </p:cNvSpPr>
          <p:nvPr/>
        </p:nvSpPr>
        <p:spPr bwMode="auto">
          <a:xfrm>
            <a:off x="900113" y="6389688"/>
            <a:ext cx="7343775" cy="360362"/>
          </a:xfrm>
          <a:prstGeom prst="rect">
            <a:avLst/>
          </a:prstGeom>
          <a:noFill/>
          <a:ln>
            <a:noFill/>
          </a:ln>
          <a:effec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grpSp>
        <p:nvGrpSpPr>
          <p:cNvPr id="12" name="Group 11"/>
          <p:cNvGrpSpPr/>
          <p:nvPr/>
        </p:nvGrpSpPr>
        <p:grpSpPr>
          <a:xfrm>
            <a:off x="7467600" y="685800"/>
            <a:ext cx="1416073" cy="2895600"/>
            <a:chOff x="7467600" y="685800"/>
            <a:chExt cx="1416073" cy="2895600"/>
          </a:xfrm>
        </p:grpSpPr>
        <p:cxnSp>
          <p:nvCxnSpPr>
            <p:cNvPr id="8" name="Straight Connector 7"/>
            <p:cNvCxnSpPr/>
            <p:nvPr/>
          </p:nvCxnSpPr>
          <p:spPr bwMode="auto">
            <a:xfrm>
              <a:off x="8001000" y="1066800"/>
              <a:ext cx="0" cy="2514600"/>
            </a:xfrm>
            <a:prstGeom prst="line">
              <a:avLst/>
            </a:prstGeom>
            <a:solidFill>
              <a:schemeClr val="bg1"/>
            </a:solidFill>
            <a:ln w="76200" cap="flat" cmpd="sng" algn="ctr">
              <a:solidFill>
                <a:srgbClr val="FF0000"/>
              </a:solidFill>
              <a:prstDash val="dash"/>
              <a:round/>
              <a:headEnd type="none" w="med" len="med"/>
              <a:tailEnd type="none" w="med" len="med"/>
            </a:ln>
            <a:effectLst/>
          </p:spPr>
        </p:cxnSp>
        <p:sp>
          <p:nvSpPr>
            <p:cNvPr id="10" name="TextBox 9"/>
            <p:cNvSpPr txBox="1"/>
            <p:nvPr/>
          </p:nvSpPr>
          <p:spPr>
            <a:xfrm>
              <a:off x="7467600" y="685800"/>
              <a:ext cx="1416073" cy="338554"/>
            </a:xfrm>
            <a:prstGeom prst="rect">
              <a:avLst/>
            </a:prstGeom>
            <a:noFill/>
          </p:spPr>
          <p:txBody>
            <a:bodyPr wrap="none" rtlCol="0">
              <a:spAutoFit/>
            </a:bodyPr>
            <a:lstStyle/>
            <a:p>
              <a:r>
                <a:rPr lang="en-US" dirty="0">
                  <a:solidFill>
                    <a:srgbClr val="000000"/>
                  </a:solidFill>
                </a:rPr>
                <a:t>Commit Point</a:t>
              </a:r>
            </a:p>
          </p:txBody>
        </p:sp>
      </p:grpSp>
      <p:sp>
        <p:nvSpPr>
          <p:cNvPr id="3" name="TextBox 2">
            <a:extLst>
              <a:ext uri="{FF2B5EF4-FFF2-40B4-BE49-F238E27FC236}">
                <a16:creationId xmlns:a16="http://schemas.microsoft.com/office/drawing/2014/main" id="{F3F25210-9E06-4745-844C-99654A81BD6D}"/>
              </a:ext>
            </a:extLst>
          </p:cNvPr>
          <p:cNvSpPr txBox="1"/>
          <p:nvPr/>
        </p:nvSpPr>
        <p:spPr>
          <a:xfrm>
            <a:off x="228601" y="3195957"/>
            <a:ext cx="3581400" cy="584775"/>
          </a:xfrm>
          <a:prstGeom prst="rect">
            <a:avLst/>
          </a:prstGeom>
          <a:solidFill>
            <a:schemeClr val="accent2">
              <a:lumMod val="20000"/>
              <a:lumOff val="80000"/>
            </a:schemeClr>
          </a:solidFill>
          <a:ln>
            <a:solidFill>
              <a:schemeClr val="tx1"/>
            </a:solidFill>
          </a:ln>
        </p:spPr>
        <p:txBody>
          <a:bodyPr wrap="square" rtlCol="0">
            <a:spAutoFit/>
          </a:bodyPr>
          <a:lstStyle/>
          <a:p>
            <a:r>
              <a:rPr lang="en-US" i="1" dirty="0">
                <a:solidFill>
                  <a:srgbClr val="000000"/>
                </a:solidFill>
              </a:rPr>
              <a:t>Direct-mapped I$ allows use of instruction before tag check complete</a:t>
            </a:r>
          </a:p>
        </p:txBody>
      </p:sp>
      <p:cxnSp>
        <p:nvCxnSpPr>
          <p:cNvPr id="11" name="Straight Arrow Connector 10">
            <a:extLst>
              <a:ext uri="{FF2B5EF4-FFF2-40B4-BE49-F238E27FC236}">
                <a16:creationId xmlns:a16="http://schemas.microsoft.com/office/drawing/2014/main" id="{A3F88AA8-5542-7843-86C2-B54AF9D56CF8}"/>
              </a:ext>
            </a:extLst>
          </p:cNvPr>
          <p:cNvCxnSpPr>
            <a:cxnSpLocks/>
            <a:stCxn id="3" idx="0"/>
          </p:cNvCxnSpPr>
          <p:nvPr/>
        </p:nvCxnSpPr>
        <p:spPr bwMode="auto">
          <a:xfrm flipV="1">
            <a:off x="2019301" y="2651985"/>
            <a:ext cx="114300" cy="543972"/>
          </a:xfrm>
          <a:prstGeom prst="straightConnector1">
            <a:avLst/>
          </a:prstGeom>
          <a:solidFill>
            <a:schemeClr val="bg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064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R4000 Load-Use Delay</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11</a:t>
            </a:fld>
            <a:endParaRPr lang="en-US" b="0">
              <a:solidFill>
                <a:srgbClr val="FBBA03"/>
              </a:solidFill>
            </a:endParaRPr>
          </a:p>
        </p:txBody>
      </p:sp>
      <p:sp>
        <p:nvSpPr>
          <p:cNvPr id="4" name="Rectangle 1"/>
          <p:cNvSpPr>
            <a:spLocks noChangeArrowheads="1"/>
          </p:cNvSpPr>
          <p:nvPr/>
        </p:nvSpPr>
        <p:spPr bwMode="auto">
          <a:xfrm>
            <a:off x="457200" y="5105400"/>
            <a:ext cx="8358187"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1" dirty="0">
                <a:solidFill>
                  <a:srgbClr val="000000"/>
                </a:solidFill>
              </a:rPr>
              <a:t>Figure C.37 The structure of the R4000 integer pipeline leads to a x1 load delay. </a:t>
            </a:r>
            <a:r>
              <a:rPr lang="en-US" sz="1800" dirty="0">
                <a:solidFill>
                  <a:srgbClr val="000000"/>
                </a:solidFill>
              </a:rPr>
              <a:t>A x1 delay is possible because the data value is available at the end of DS and can be bypassed. If the tag check in TC indicates a miss, the pipeline is backed up a cycle, when the correct data are available.</a:t>
            </a:r>
          </a:p>
          <a:p>
            <a:endParaRPr lang="en-US" sz="1800" dirty="0">
              <a:solidFill>
                <a:srgbClr val="000000"/>
              </a:solidFill>
            </a:endParaRPr>
          </a:p>
        </p:txBody>
      </p:sp>
      <p:pic>
        <p:nvPicPr>
          <p:cNvPr id="5" name="Picture 2" descr="X:\Production\Artfinal\0000000038\MKCAD\978-0-12-811905-1\0003170711\XMLLowres\bm37-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94339"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900113" y="6389688"/>
            <a:ext cx="7343775" cy="360362"/>
          </a:xfrm>
          <a:prstGeom prst="rect">
            <a:avLst/>
          </a:prstGeom>
          <a:noFill/>
          <a:ln>
            <a:noFill/>
          </a:ln>
          <a:effec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sp>
        <p:nvSpPr>
          <p:cNvPr id="7" name="TextBox 6">
            <a:extLst>
              <a:ext uri="{FF2B5EF4-FFF2-40B4-BE49-F238E27FC236}">
                <a16:creationId xmlns:a16="http://schemas.microsoft.com/office/drawing/2014/main" id="{F31278F9-E448-1C48-8AAE-E76D2E6A4D70}"/>
              </a:ext>
            </a:extLst>
          </p:cNvPr>
          <p:cNvSpPr txBox="1"/>
          <p:nvPr/>
        </p:nvSpPr>
        <p:spPr>
          <a:xfrm>
            <a:off x="4961891" y="726539"/>
            <a:ext cx="3169284" cy="584775"/>
          </a:xfrm>
          <a:prstGeom prst="rect">
            <a:avLst/>
          </a:prstGeom>
          <a:solidFill>
            <a:schemeClr val="accent2">
              <a:lumMod val="20000"/>
              <a:lumOff val="80000"/>
            </a:schemeClr>
          </a:solidFill>
          <a:ln>
            <a:solidFill>
              <a:schemeClr val="tx1"/>
            </a:solidFill>
          </a:ln>
        </p:spPr>
        <p:txBody>
          <a:bodyPr wrap="square" rtlCol="0">
            <a:spAutoFit/>
          </a:bodyPr>
          <a:lstStyle/>
          <a:p>
            <a:r>
              <a:rPr lang="en-US" i="1" dirty="0">
                <a:solidFill>
                  <a:srgbClr val="000000"/>
                </a:solidFill>
              </a:rPr>
              <a:t>Direct-mapped D$ allows use of data before tag check complete</a:t>
            </a:r>
          </a:p>
        </p:txBody>
      </p:sp>
      <p:cxnSp>
        <p:nvCxnSpPr>
          <p:cNvPr id="8" name="Straight Arrow Connector 7">
            <a:extLst>
              <a:ext uri="{FF2B5EF4-FFF2-40B4-BE49-F238E27FC236}">
                <a16:creationId xmlns:a16="http://schemas.microsoft.com/office/drawing/2014/main" id="{0EFFA87A-C291-6C42-880C-80F4BA94E943}"/>
              </a:ext>
            </a:extLst>
          </p:cNvPr>
          <p:cNvCxnSpPr>
            <a:cxnSpLocks/>
            <a:stCxn id="7" idx="2"/>
          </p:cNvCxnSpPr>
          <p:nvPr/>
        </p:nvCxnSpPr>
        <p:spPr bwMode="auto">
          <a:xfrm flipH="1">
            <a:off x="5419091" y="1311314"/>
            <a:ext cx="1127442" cy="746086"/>
          </a:xfrm>
          <a:prstGeom prst="straightConnector1">
            <a:avLst/>
          </a:prstGeom>
          <a:solidFill>
            <a:schemeClr val="bg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137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R4000 Branches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12</a:t>
            </a:fld>
            <a:endParaRPr lang="en-US" b="0">
              <a:solidFill>
                <a:srgbClr val="FBBA03"/>
              </a:solidFill>
            </a:endParaRPr>
          </a:p>
        </p:txBody>
      </p:sp>
      <p:sp>
        <p:nvSpPr>
          <p:cNvPr id="4" name="Rectangle 1"/>
          <p:cNvSpPr>
            <a:spLocks noChangeArrowheads="1"/>
          </p:cNvSpPr>
          <p:nvPr/>
        </p:nvSpPr>
        <p:spPr bwMode="auto">
          <a:xfrm>
            <a:off x="685800" y="5562600"/>
            <a:ext cx="77485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1" dirty="0">
                <a:solidFill>
                  <a:srgbClr val="000000"/>
                </a:solidFill>
              </a:rPr>
              <a:t>Figure C.39 The basic branch delay is three cycles, because the condition evaluation is performed during EX.</a:t>
            </a:r>
          </a:p>
        </p:txBody>
      </p:sp>
      <p:pic>
        <p:nvPicPr>
          <p:cNvPr id="5" name="Picture 2" descr="X:\Production\Artfinal\0000000038\MKCAD\978-0-12-811905-1\0003170711\XMLLowres\bm3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90600"/>
            <a:ext cx="8436383"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900113" y="6389688"/>
            <a:ext cx="7343775" cy="360362"/>
          </a:xfrm>
          <a:prstGeom prst="rect">
            <a:avLst/>
          </a:prstGeom>
          <a:noFill/>
          <a:ln>
            <a:noFill/>
          </a:ln>
          <a:effec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spTree>
    <p:extLst>
      <p:ext uri="{BB962C8B-B14F-4D97-AF65-F5344CB8AC3E}">
        <p14:creationId xmlns:p14="http://schemas.microsoft.com/office/powerpoint/2010/main" val="284034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a:t>Simple vector-vector add code example</a:t>
            </a:r>
          </a:p>
        </p:txBody>
      </p:sp>
      <p:sp>
        <p:nvSpPr>
          <p:cNvPr id="3" name="Content Placeholder 2"/>
          <p:cNvSpPr>
            <a:spLocks noGrp="1"/>
          </p:cNvSpPr>
          <p:nvPr>
            <p:ph idx="1"/>
          </p:nvPr>
        </p:nvSpPr>
        <p:spPr/>
        <p:txBody>
          <a:bodyPr/>
          <a:lstStyle/>
          <a:p>
            <a:pPr marL="0" indent="0">
              <a:buNone/>
            </a:pPr>
            <a:r>
              <a:rPr lang="en-US" sz="2400" b="1" dirty="0">
                <a:latin typeface="Courier New"/>
                <a:cs typeface="Courier New"/>
              </a:rPr>
              <a:t>#	for(</a:t>
            </a:r>
            <a:r>
              <a:rPr lang="en-US" sz="2400" b="1" dirty="0" err="1">
                <a:latin typeface="Courier New"/>
                <a:cs typeface="Courier New"/>
              </a:rPr>
              <a:t>i</a:t>
            </a:r>
            <a:r>
              <a:rPr lang="en-US" sz="2400" b="1" dirty="0">
                <a:latin typeface="Courier New"/>
                <a:cs typeface="Courier New"/>
              </a:rPr>
              <a:t>=0; </a:t>
            </a:r>
            <a:r>
              <a:rPr lang="en-US" sz="2400" b="1" dirty="0" err="1">
                <a:latin typeface="Courier New"/>
                <a:cs typeface="Courier New"/>
              </a:rPr>
              <a:t>i</a:t>
            </a:r>
            <a:r>
              <a:rPr lang="en-US" sz="2400" b="1" dirty="0">
                <a:latin typeface="Courier New"/>
                <a:cs typeface="Courier New"/>
              </a:rPr>
              <a:t>&lt;N; </a:t>
            </a:r>
            <a:r>
              <a:rPr lang="en-US" sz="2400" b="1" dirty="0" err="1">
                <a:latin typeface="Courier New"/>
                <a:cs typeface="Courier New"/>
              </a:rPr>
              <a:t>i</a:t>
            </a:r>
            <a:r>
              <a:rPr lang="en-US" sz="2400" b="1" dirty="0">
                <a:latin typeface="Courier New"/>
                <a:cs typeface="Courier New"/>
              </a:rPr>
              <a:t>++)</a:t>
            </a:r>
          </a:p>
          <a:p>
            <a:pPr marL="0" indent="0">
              <a:buNone/>
            </a:pPr>
            <a:r>
              <a:rPr lang="en-US" sz="2400" b="1" dirty="0">
                <a:latin typeface="Courier New"/>
                <a:cs typeface="Courier New"/>
              </a:rPr>
              <a:t>#		A[</a:t>
            </a:r>
            <a:r>
              <a:rPr lang="en-US" sz="2400" b="1" dirty="0" err="1">
                <a:latin typeface="Courier New"/>
                <a:cs typeface="Courier New"/>
              </a:rPr>
              <a:t>i</a:t>
            </a:r>
            <a:r>
              <a:rPr lang="en-US" sz="2400" b="1" dirty="0">
                <a:latin typeface="Courier New"/>
                <a:cs typeface="Courier New"/>
              </a:rPr>
              <a:t>] = B[</a:t>
            </a:r>
            <a:r>
              <a:rPr lang="en-US" sz="2400" b="1" dirty="0" err="1">
                <a:latin typeface="Courier New"/>
                <a:cs typeface="Courier New"/>
              </a:rPr>
              <a:t>i</a:t>
            </a:r>
            <a:r>
              <a:rPr lang="en-US" sz="2400" b="1" dirty="0">
                <a:latin typeface="Courier New"/>
                <a:cs typeface="Courier New"/>
              </a:rPr>
              <a:t>]+C[</a:t>
            </a:r>
            <a:r>
              <a:rPr lang="en-US" sz="2400" b="1" dirty="0" err="1">
                <a:latin typeface="Courier New"/>
                <a:cs typeface="Courier New"/>
              </a:rPr>
              <a:t>i</a:t>
            </a:r>
            <a:r>
              <a:rPr lang="en-US" sz="2400" b="1" dirty="0">
                <a:latin typeface="Courier New"/>
                <a:cs typeface="Courier New"/>
              </a:rPr>
              <a:t>];</a:t>
            </a:r>
          </a:p>
          <a:p>
            <a:pPr marL="0" indent="0">
              <a:buNone/>
            </a:pPr>
            <a:endParaRPr lang="en-US" sz="2400" b="1" dirty="0">
              <a:latin typeface="Courier New"/>
              <a:cs typeface="Courier New"/>
            </a:endParaRPr>
          </a:p>
          <a:p>
            <a:pPr marL="0" indent="0">
              <a:buNone/>
            </a:pPr>
            <a:r>
              <a:rPr lang="en-US" sz="2400" b="1" dirty="0">
                <a:latin typeface="Courier New"/>
                <a:cs typeface="Courier New"/>
              </a:rPr>
              <a:t>loop: </a:t>
            </a:r>
            <a:r>
              <a:rPr lang="en-US" sz="2400" b="1" dirty="0" err="1">
                <a:latin typeface="Courier New"/>
                <a:cs typeface="Courier New"/>
              </a:rPr>
              <a:t>fld</a:t>
            </a:r>
            <a:r>
              <a:rPr lang="en-US" sz="2400" b="1" dirty="0">
                <a:latin typeface="Courier New"/>
                <a:cs typeface="Courier New"/>
              </a:rPr>
              <a:t> f0, 0(x2) // x2 points to B</a:t>
            </a:r>
          </a:p>
          <a:p>
            <a:pPr marL="0" indent="0">
              <a:buNone/>
            </a:pPr>
            <a:r>
              <a:rPr lang="en-US" sz="2400" b="1" dirty="0">
                <a:latin typeface="Courier New"/>
                <a:cs typeface="Courier New"/>
              </a:rPr>
              <a:t>	 </a:t>
            </a:r>
            <a:r>
              <a:rPr lang="en-US" sz="2400" b="1" dirty="0" err="1">
                <a:latin typeface="Courier New"/>
                <a:cs typeface="Courier New"/>
              </a:rPr>
              <a:t>fld</a:t>
            </a:r>
            <a:r>
              <a:rPr lang="en-US" sz="2400" b="1" dirty="0">
                <a:latin typeface="Courier New"/>
                <a:cs typeface="Courier New"/>
              </a:rPr>
              <a:t> f1, 0(x3) // x3 points to C</a:t>
            </a:r>
          </a:p>
          <a:p>
            <a:pPr marL="0" indent="0">
              <a:buNone/>
            </a:pPr>
            <a:r>
              <a:rPr lang="en-US" sz="2400" b="1" dirty="0">
                <a:latin typeface="Courier New"/>
                <a:cs typeface="Courier New"/>
              </a:rPr>
              <a:t>	 </a:t>
            </a:r>
            <a:r>
              <a:rPr lang="en-US" sz="2400" b="1" dirty="0" err="1">
                <a:latin typeface="Courier New"/>
                <a:cs typeface="Courier New"/>
              </a:rPr>
              <a:t>fadd.d</a:t>
            </a:r>
            <a:r>
              <a:rPr lang="en-US" sz="2400" b="1" dirty="0">
                <a:latin typeface="Courier New"/>
                <a:cs typeface="Courier New"/>
              </a:rPr>
              <a:t> f2, f0, f1</a:t>
            </a:r>
          </a:p>
          <a:p>
            <a:pPr marL="0" indent="0">
              <a:buNone/>
            </a:pPr>
            <a:r>
              <a:rPr lang="en-US" sz="2400" b="1" dirty="0">
                <a:latin typeface="Courier New"/>
                <a:cs typeface="Courier New"/>
              </a:rPr>
              <a:t>	 </a:t>
            </a:r>
            <a:r>
              <a:rPr lang="en-US" sz="2400" b="1" dirty="0" err="1">
                <a:latin typeface="Courier New"/>
                <a:cs typeface="Courier New"/>
              </a:rPr>
              <a:t>fsd</a:t>
            </a:r>
            <a:r>
              <a:rPr lang="en-US" sz="2400" b="1" dirty="0">
                <a:latin typeface="Courier New"/>
                <a:cs typeface="Courier New"/>
              </a:rPr>
              <a:t> f2, 0(x1) // x1 points to A</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x1, x1, 8	// Bump pointer</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x2, x2, 8	// Bump pointer</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x3, x3, 8	// Bump pointer</a:t>
            </a:r>
          </a:p>
          <a:p>
            <a:pPr marL="0" indent="0">
              <a:buNone/>
            </a:pPr>
            <a:r>
              <a:rPr lang="en-US" sz="2400" b="1" dirty="0">
                <a:latin typeface="Courier New"/>
                <a:cs typeface="Courier New"/>
              </a:rPr>
              <a:t>	 </a:t>
            </a:r>
            <a:r>
              <a:rPr lang="en-US" sz="2400" b="1" dirty="0" err="1">
                <a:latin typeface="Courier New"/>
                <a:cs typeface="Courier New"/>
              </a:rPr>
              <a:t>bne</a:t>
            </a:r>
            <a:r>
              <a:rPr lang="en-US" sz="2400" b="1" dirty="0">
                <a:latin typeface="Courier New"/>
                <a:cs typeface="Courier New"/>
              </a:rPr>
              <a:t> x1, x4, loop // x4 holds end</a:t>
            </a:r>
          </a:p>
          <a:p>
            <a:pPr marL="0" indent="0">
              <a:buNone/>
            </a:pPr>
            <a:r>
              <a:rPr lang="en-US" sz="2400" b="1" dirty="0">
                <a:latin typeface="Courier New"/>
                <a:cs typeface="Courier New"/>
              </a:rPr>
              <a:t>		 </a:t>
            </a:r>
          </a:p>
          <a:p>
            <a:pPr marL="0" indent="0">
              <a:buNone/>
            </a:pPr>
            <a:endParaRPr lang="en-US" sz="2400" b="1" dirty="0">
              <a:latin typeface="Courier New"/>
              <a:cs typeface="Courier New"/>
            </a:endParaRPr>
          </a:p>
          <a:p>
            <a:pPr marL="0" indent="0">
              <a:buNone/>
            </a:pPr>
            <a:r>
              <a:rPr lang="en-US" sz="2400" b="1" dirty="0">
                <a:latin typeface="Courier New"/>
                <a:cs typeface="Courier New"/>
              </a:rPr>
              <a:t>	</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54367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a:t>Simple Pipeline Scheduling</a:t>
            </a:r>
          </a:p>
        </p:txBody>
      </p:sp>
      <p:sp>
        <p:nvSpPr>
          <p:cNvPr id="3" name="Content Placeholder 2"/>
          <p:cNvSpPr>
            <a:spLocks noGrp="1"/>
          </p:cNvSpPr>
          <p:nvPr>
            <p:ph idx="1"/>
          </p:nvPr>
        </p:nvSpPr>
        <p:spPr/>
        <p:txBody>
          <a:bodyPr/>
          <a:lstStyle/>
          <a:p>
            <a:pPr marL="0" indent="0">
              <a:buNone/>
            </a:pPr>
            <a:r>
              <a:rPr lang="en-US" sz="2400" dirty="0"/>
              <a:t>Can reschedule code to try to reduce pipeline hazards</a:t>
            </a:r>
            <a:endParaRPr lang="en-US" sz="2400" b="1" dirty="0">
              <a:latin typeface="Courier New"/>
              <a:cs typeface="Courier New"/>
            </a:endParaRPr>
          </a:p>
          <a:p>
            <a:pPr marL="0" indent="0">
              <a:buNone/>
            </a:pPr>
            <a:endParaRPr lang="en-US" sz="2400" b="1" dirty="0">
              <a:latin typeface="Courier New"/>
              <a:cs typeface="Courier New"/>
            </a:endParaRPr>
          </a:p>
          <a:p>
            <a:pPr marL="0" indent="0">
              <a:buNone/>
            </a:pPr>
            <a:r>
              <a:rPr lang="en-US" sz="2400" b="1" dirty="0">
                <a:latin typeface="Courier New"/>
                <a:cs typeface="Courier New"/>
              </a:rPr>
              <a:t>loop: </a:t>
            </a:r>
            <a:r>
              <a:rPr lang="en-US" sz="2400" b="1" dirty="0" err="1">
                <a:latin typeface="Courier New"/>
                <a:cs typeface="Courier New"/>
              </a:rPr>
              <a:t>fld</a:t>
            </a:r>
            <a:r>
              <a:rPr lang="en-US" sz="2400" b="1" dirty="0">
                <a:latin typeface="Courier New"/>
                <a:cs typeface="Courier New"/>
              </a:rPr>
              <a:t> f0, 0(x2) // x2 points to B</a:t>
            </a:r>
          </a:p>
          <a:p>
            <a:pPr marL="0" indent="0">
              <a:buNone/>
            </a:pPr>
            <a:r>
              <a:rPr lang="en-US" sz="2400" b="1" dirty="0">
                <a:latin typeface="Courier New"/>
                <a:cs typeface="Courier New"/>
              </a:rPr>
              <a:t>	 </a:t>
            </a:r>
            <a:r>
              <a:rPr lang="en-US" sz="2400" b="1" dirty="0" err="1">
                <a:latin typeface="Courier New"/>
                <a:cs typeface="Courier New"/>
              </a:rPr>
              <a:t>fld</a:t>
            </a:r>
            <a:r>
              <a:rPr lang="en-US" sz="2400" b="1" dirty="0">
                <a:latin typeface="Courier New"/>
                <a:cs typeface="Courier New"/>
              </a:rPr>
              <a:t> f1, 0(x3) // x3 points to C</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x3, x3, 8	// Bump pointer</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x2, x2, 8	// Bump pointer</a:t>
            </a:r>
          </a:p>
          <a:p>
            <a:pPr marL="0" indent="0">
              <a:buNone/>
            </a:pPr>
            <a:r>
              <a:rPr lang="en-US" sz="2400" b="1" dirty="0">
                <a:latin typeface="Courier New"/>
                <a:cs typeface="Courier New"/>
              </a:rPr>
              <a:t>	 </a:t>
            </a:r>
            <a:r>
              <a:rPr lang="en-US" sz="2400" b="1" dirty="0" err="1">
                <a:latin typeface="Courier New"/>
                <a:cs typeface="Courier New"/>
              </a:rPr>
              <a:t>fadd.d</a:t>
            </a:r>
            <a:r>
              <a:rPr lang="en-US" sz="2400" b="1" dirty="0">
                <a:latin typeface="Courier New"/>
                <a:cs typeface="Courier New"/>
              </a:rPr>
              <a:t> f2, f0, f1</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x1, x1, 8	// Bump pointer</a:t>
            </a:r>
          </a:p>
          <a:p>
            <a:pPr marL="0" indent="0">
              <a:buNone/>
            </a:pPr>
            <a:r>
              <a:rPr lang="en-US" sz="2400" b="1" dirty="0">
                <a:latin typeface="Courier New"/>
                <a:cs typeface="Courier New"/>
              </a:rPr>
              <a:t>	 </a:t>
            </a:r>
            <a:r>
              <a:rPr lang="en-US" sz="2400" b="1" dirty="0" err="1">
                <a:latin typeface="Courier New"/>
                <a:cs typeface="Courier New"/>
              </a:rPr>
              <a:t>fsd</a:t>
            </a:r>
            <a:r>
              <a:rPr lang="en-US" sz="2400" b="1" dirty="0">
                <a:latin typeface="Courier New"/>
                <a:cs typeface="Courier New"/>
              </a:rPr>
              <a:t> f2, -8(x1) // x1 points to A</a:t>
            </a:r>
          </a:p>
          <a:p>
            <a:pPr marL="0" indent="0">
              <a:buNone/>
            </a:pPr>
            <a:r>
              <a:rPr lang="en-US" sz="2400" b="1" dirty="0">
                <a:latin typeface="Courier New"/>
                <a:cs typeface="Courier New"/>
              </a:rPr>
              <a:t>	 </a:t>
            </a:r>
            <a:r>
              <a:rPr lang="en-US" sz="2400" b="1" dirty="0" err="1">
                <a:latin typeface="Courier New"/>
                <a:cs typeface="Courier New"/>
              </a:rPr>
              <a:t>bne</a:t>
            </a:r>
            <a:r>
              <a:rPr lang="en-US" sz="2400" b="1" dirty="0">
                <a:latin typeface="Courier New"/>
                <a:cs typeface="Courier New"/>
              </a:rPr>
              <a:t> x1, x4, loop // x4 holds end</a:t>
            </a:r>
          </a:p>
          <a:p>
            <a:pPr marL="0" indent="0">
              <a:buNone/>
            </a:pPr>
            <a:r>
              <a:rPr lang="en-US" sz="2400" b="1" dirty="0">
                <a:latin typeface="Courier New"/>
                <a:cs typeface="Courier New"/>
              </a:rPr>
              <a:t>		 </a:t>
            </a:r>
          </a:p>
          <a:p>
            <a:pPr marL="0" indent="0">
              <a:buNone/>
            </a:pPr>
            <a:r>
              <a:rPr lang="en-US" sz="2400" dirty="0"/>
              <a:t>Long latency loads and floating-point operations limit parallelism within a single loop iteration</a:t>
            </a:r>
          </a:p>
          <a:p>
            <a:pPr marL="0" indent="0">
              <a:buNone/>
            </a:pPr>
            <a:r>
              <a:rPr lang="en-US" sz="2400" b="1" dirty="0">
                <a:latin typeface="Courier New"/>
                <a:cs typeface="Courier New"/>
              </a:rPr>
              <a:t>	</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64440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a:t>One way to reduce hazards: Loop Unrolling</a:t>
            </a:r>
          </a:p>
        </p:txBody>
      </p:sp>
      <p:sp>
        <p:nvSpPr>
          <p:cNvPr id="3" name="Content Placeholder 2"/>
          <p:cNvSpPr>
            <a:spLocks noGrp="1"/>
          </p:cNvSpPr>
          <p:nvPr>
            <p:ph idx="1"/>
          </p:nvPr>
        </p:nvSpPr>
        <p:spPr>
          <a:xfrm>
            <a:off x="457200" y="762000"/>
            <a:ext cx="8226425" cy="5562600"/>
          </a:xfrm>
        </p:spPr>
        <p:txBody>
          <a:bodyPr/>
          <a:lstStyle/>
          <a:p>
            <a:pPr marL="0" indent="0">
              <a:spcBef>
                <a:spcPts val="400"/>
              </a:spcBef>
              <a:buNone/>
            </a:pPr>
            <a:r>
              <a:rPr lang="en-US" sz="2000" dirty="0"/>
              <a:t>Can unroll to expose more parallelism, reduce dynamic instruction count</a:t>
            </a:r>
            <a:endParaRPr lang="en-US" sz="2000" b="1" dirty="0">
              <a:latin typeface="Courier New"/>
              <a:cs typeface="Courier New"/>
            </a:endParaRPr>
          </a:p>
          <a:p>
            <a:pPr marL="0" indent="0">
              <a:spcBef>
                <a:spcPts val="400"/>
              </a:spcBef>
              <a:buNone/>
            </a:pPr>
            <a:r>
              <a:rPr lang="en-US" sz="2000" b="1" dirty="0">
                <a:latin typeface="Courier New"/>
                <a:cs typeface="Courier New"/>
              </a:rPr>
              <a:t>loop:  </a:t>
            </a:r>
            <a:r>
              <a:rPr lang="en-US" sz="2000" b="1" dirty="0" err="1">
                <a:latin typeface="Courier New"/>
                <a:cs typeface="Courier New"/>
              </a:rPr>
              <a:t>fld</a:t>
            </a:r>
            <a:r>
              <a:rPr lang="en-US" sz="2000" b="1" dirty="0">
                <a:latin typeface="Courier New"/>
                <a:cs typeface="Courier New"/>
              </a:rPr>
              <a:t> f0, 0(x2) // x2 points to B</a:t>
            </a:r>
          </a:p>
          <a:p>
            <a:pPr marL="0" indent="0">
              <a:spcBef>
                <a:spcPts val="400"/>
              </a:spcBef>
              <a:buNone/>
            </a:pPr>
            <a:r>
              <a:rPr lang="en-US" sz="2000" b="1" dirty="0">
                <a:latin typeface="Courier New"/>
                <a:cs typeface="Courier New"/>
              </a:rPr>
              <a:t>	 </a:t>
            </a:r>
            <a:r>
              <a:rPr lang="en-US" sz="2000" b="1" dirty="0" err="1">
                <a:latin typeface="Courier New"/>
                <a:cs typeface="Courier New"/>
              </a:rPr>
              <a:t>fld</a:t>
            </a:r>
            <a:r>
              <a:rPr lang="en-US" sz="2000" b="1" dirty="0">
                <a:latin typeface="Courier New"/>
                <a:cs typeface="Courier New"/>
              </a:rPr>
              <a:t> f1, 0(x3) // x3 points to C</a:t>
            </a:r>
          </a:p>
          <a:p>
            <a:pPr marL="0" indent="0">
              <a:spcBef>
                <a:spcPts val="400"/>
              </a:spcBef>
              <a:buNone/>
            </a:pPr>
            <a:r>
              <a:rPr lang="en-US" sz="2000" b="1" dirty="0">
                <a:latin typeface="Courier New"/>
                <a:cs typeface="Courier New"/>
              </a:rPr>
              <a:t>	 </a:t>
            </a:r>
            <a:r>
              <a:rPr lang="en-US" sz="2000" b="1" dirty="0" err="1">
                <a:latin typeface="Courier New"/>
                <a:cs typeface="Courier New"/>
              </a:rPr>
              <a:t>fld</a:t>
            </a:r>
            <a:r>
              <a:rPr lang="en-US" sz="2000" b="1" dirty="0">
                <a:latin typeface="Courier New"/>
                <a:cs typeface="Courier New"/>
              </a:rPr>
              <a:t> f10, 8(x2)</a:t>
            </a:r>
          </a:p>
          <a:p>
            <a:pPr marL="0" indent="0">
              <a:spcBef>
                <a:spcPts val="400"/>
              </a:spcBef>
              <a:buNone/>
            </a:pPr>
            <a:r>
              <a:rPr lang="en-US" sz="2000" b="1" dirty="0">
                <a:latin typeface="Courier New"/>
                <a:cs typeface="Courier New"/>
              </a:rPr>
              <a:t>	 </a:t>
            </a:r>
            <a:r>
              <a:rPr lang="en-US" sz="2000" b="1" dirty="0" err="1">
                <a:latin typeface="Courier New"/>
                <a:cs typeface="Courier New"/>
              </a:rPr>
              <a:t>fld</a:t>
            </a:r>
            <a:r>
              <a:rPr lang="en-US" sz="2000" b="1" dirty="0">
                <a:latin typeface="Courier New"/>
                <a:cs typeface="Courier New"/>
              </a:rPr>
              <a:t> f11, 8(x3)</a:t>
            </a:r>
          </a:p>
          <a:p>
            <a:pPr marL="0" indent="0">
              <a:spcBef>
                <a:spcPts val="400"/>
              </a:spcBef>
              <a:buNone/>
            </a:pPr>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x3,x3,16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x2,x2,16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fadd.d</a:t>
            </a:r>
            <a:r>
              <a:rPr lang="en-US" sz="2000" b="1" dirty="0">
                <a:latin typeface="Courier New"/>
                <a:cs typeface="Courier New"/>
              </a:rPr>
              <a:t> f2, f0, f1</a:t>
            </a:r>
          </a:p>
          <a:p>
            <a:pPr marL="0" indent="0">
              <a:spcBef>
                <a:spcPts val="400"/>
              </a:spcBef>
              <a:buNone/>
            </a:pPr>
            <a:r>
              <a:rPr lang="en-US" sz="2000" b="1" dirty="0">
                <a:latin typeface="Courier New"/>
                <a:cs typeface="Courier New"/>
              </a:rPr>
              <a:t>	 </a:t>
            </a:r>
            <a:r>
              <a:rPr lang="en-US" sz="2000" b="1" dirty="0" err="1">
                <a:latin typeface="Courier New"/>
                <a:cs typeface="Courier New"/>
              </a:rPr>
              <a:t>fadd.d</a:t>
            </a:r>
            <a:r>
              <a:rPr lang="en-US" sz="2000" b="1" dirty="0">
                <a:latin typeface="Courier New"/>
                <a:cs typeface="Courier New"/>
              </a:rPr>
              <a:t> f12, f10, f11</a:t>
            </a:r>
          </a:p>
          <a:p>
            <a:pPr marL="0" indent="0">
              <a:spcBef>
                <a:spcPts val="400"/>
              </a:spcBef>
              <a:buNone/>
            </a:pPr>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x1,x1,16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fsd</a:t>
            </a:r>
            <a:r>
              <a:rPr lang="en-US" sz="2000" b="1" dirty="0">
                <a:latin typeface="Courier New"/>
                <a:cs typeface="Courier New"/>
              </a:rPr>
              <a:t> f2, -16(x1) // x1 points to A</a:t>
            </a:r>
          </a:p>
          <a:p>
            <a:pPr marL="0" indent="0">
              <a:spcBef>
                <a:spcPts val="400"/>
              </a:spcBef>
              <a:buNone/>
            </a:pPr>
            <a:r>
              <a:rPr lang="en-US" sz="2000" b="1" dirty="0">
                <a:latin typeface="Courier New"/>
                <a:cs typeface="Courier New"/>
              </a:rPr>
              <a:t>	 </a:t>
            </a:r>
            <a:r>
              <a:rPr lang="en-US" sz="2000" b="1" dirty="0" err="1">
                <a:latin typeface="Courier New"/>
                <a:cs typeface="Courier New"/>
              </a:rPr>
              <a:t>fsd</a:t>
            </a:r>
            <a:r>
              <a:rPr lang="en-US" sz="2000" b="1" dirty="0">
                <a:latin typeface="Courier New"/>
                <a:cs typeface="Courier New"/>
              </a:rPr>
              <a:t> f12, -8(x1)</a:t>
            </a:r>
          </a:p>
          <a:p>
            <a:pPr marL="0" indent="0">
              <a:spcBef>
                <a:spcPts val="400"/>
              </a:spcBef>
              <a:buNone/>
            </a:pPr>
            <a:r>
              <a:rPr lang="en-US" sz="2000" b="1" dirty="0">
                <a:latin typeface="Courier New"/>
                <a:cs typeface="Courier New"/>
              </a:rPr>
              <a:t>	 </a:t>
            </a:r>
            <a:r>
              <a:rPr lang="en-US" sz="2000" b="1" dirty="0" err="1">
                <a:latin typeface="Courier New"/>
                <a:cs typeface="Courier New"/>
              </a:rPr>
              <a:t>bne</a:t>
            </a:r>
            <a:r>
              <a:rPr lang="en-US" sz="2000" b="1" dirty="0">
                <a:latin typeface="Courier New"/>
                <a:cs typeface="Courier New"/>
              </a:rPr>
              <a:t> x1, x4, loop // x4 holds end</a:t>
            </a:r>
          </a:p>
          <a:p>
            <a:pPr marL="0" indent="0">
              <a:spcBef>
                <a:spcPts val="400"/>
              </a:spcBef>
              <a:buNone/>
            </a:pPr>
            <a:endParaRPr lang="en-US" sz="2000" b="1" dirty="0">
              <a:latin typeface="Courier New"/>
              <a:cs typeface="Courier New"/>
            </a:endParaRPr>
          </a:p>
          <a:p>
            <a:pPr>
              <a:spcBef>
                <a:spcPts val="400"/>
              </a:spcBef>
            </a:pPr>
            <a:r>
              <a:rPr lang="en-US" sz="2000" dirty="0"/>
              <a:t>Unrolling limited by number of architectural registers</a:t>
            </a:r>
          </a:p>
          <a:p>
            <a:pPr>
              <a:spcBef>
                <a:spcPts val="400"/>
              </a:spcBef>
            </a:pPr>
            <a:r>
              <a:rPr lang="en-US" sz="2000" dirty="0"/>
              <a:t>Unrolling increases instruction cache footprint</a:t>
            </a:r>
          </a:p>
          <a:p>
            <a:pPr>
              <a:spcBef>
                <a:spcPts val="400"/>
              </a:spcBef>
            </a:pPr>
            <a:r>
              <a:rPr lang="en-US" sz="2000" dirty="0"/>
              <a:t>More complex code generation for compiler, has to understand pointers</a:t>
            </a:r>
          </a:p>
          <a:p>
            <a:pPr>
              <a:spcBef>
                <a:spcPts val="400"/>
              </a:spcBef>
            </a:pPr>
            <a:r>
              <a:rPr lang="en-US" sz="2000" dirty="0"/>
              <a:t>Can also software pipeline, but has similar concerns</a:t>
            </a:r>
          </a:p>
          <a:p>
            <a:pPr marL="0" indent="0">
              <a:spcBef>
                <a:spcPts val="400"/>
              </a:spcBef>
              <a:buNone/>
            </a:pPr>
            <a:r>
              <a:rPr lang="en-US" sz="2000" b="1" dirty="0">
                <a:latin typeface="Courier New"/>
                <a:cs typeface="Courier New"/>
              </a:rPr>
              <a:t>		 </a:t>
            </a:r>
          </a:p>
          <a:p>
            <a:pPr marL="0" indent="0">
              <a:spcBef>
                <a:spcPts val="400"/>
              </a:spcBef>
              <a:buNone/>
            </a:pPr>
            <a:endParaRPr lang="en-US" sz="2000" b="1" dirty="0">
              <a:latin typeface="Courier New"/>
              <a:cs typeface="Courier New"/>
            </a:endParaRPr>
          </a:p>
          <a:p>
            <a:pPr marL="0" indent="0">
              <a:spcBef>
                <a:spcPts val="400"/>
              </a:spcBef>
              <a:buNone/>
            </a:pPr>
            <a:r>
              <a:rPr lang="en-US" sz="2000" b="1" dirty="0">
                <a:latin typeface="Courier New"/>
                <a:cs typeface="Courier New"/>
              </a:rPr>
              <a:t>	</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67873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 Decoupling </a:t>
            </a:r>
            <a:r>
              <a:rPr lang="en-US" sz="2800" i="1" dirty="0"/>
              <a:t>(</a:t>
            </a:r>
            <a:r>
              <a:rPr lang="en-US" sz="2800" i="1" dirty="0" err="1"/>
              <a:t>lookahead</a:t>
            </a:r>
            <a:r>
              <a:rPr lang="en-US" sz="2800" i="1" dirty="0"/>
              <a:t>, </a:t>
            </a:r>
            <a:r>
              <a:rPr lang="en-US" sz="2800" i="1" dirty="0" err="1"/>
              <a:t>runahead</a:t>
            </a:r>
            <a:r>
              <a:rPr lang="en-US" sz="2800" i="1" dirty="0"/>
              <a:t>) </a:t>
            </a:r>
            <a:r>
              <a:rPr lang="en-US" dirty="0"/>
              <a:t>in µarchitecture</a:t>
            </a:r>
          </a:p>
        </p:txBody>
      </p:sp>
      <p:sp>
        <p:nvSpPr>
          <p:cNvPr id="3" name="Content Placeholder 2"/>
          <p:cNvSpPr>
            <a:spLocks noGrp="1"/>
          </p:cNvSpPr>
          <p:nvPr>
            <p:ph idx="1"/>
          </p:nvPr>
        </p:nvSpPr>
        <p:spPr>
          <a:xfrm>
            <a:off x="533400" y="1066800"/>
            <a:ext cx="8001000" cy="5054600"/>
          </a:xfrm>
        </p:spPr>
        <p:txBody>
          <a:bodyPr/>
          <a:lstStyle/>
          <a:p>
            <a:pPr marL="0" indent="0">
              <a:spcBef>
                <a:spcPts val="400"/>
              </a:spcBef>
              <a:buNone/>
            </a:pPr>
            <a:r>
              <a:rPr lang="en-US" sz="2400" dirty="0">
                <a:cs typeface="Calibri"/>
              </a:rPr>
              <a:t>Can separate </a:t>
            </a:r>
            <a:r>
              <a:rPr lang="en-US" sz="2400" dirty="0">
                <a:solidFill>
                  <a:srgbClr val="FF0000"/>
                </a:solidFill>
                <a:cs typeface="Calibri"/>
              </a:rPr>
              <a:t>control and memory address </a:t>
            </a:r>
            <a:r>
              <a:rPr lang="en-US" sz="2400" dirty="0">
                <a:cs typeface="Calibri"/>
              </a:rPr>
              <a:t>operations from </a:t>
            </a:r>
            <a:r>
              <a:rPr lang="en-US" sz="2400" dirty="0">
                <a:solidFill>
                  <a:srgbClr val="008000"/>
                </a:solidFill>
                <a:cs typeface="Calibri"/>
              </a:rPr>
              <a:t>data computations</a:t>
            </a:r>
            <a:r>
              <a:rPr lang="en-US" sz="2400" dirty="0">
                <a:cs typeface="Calibri"/>
              </a:rPr>
              <a:t>:</a:t>
            </a:r>
          </a:p>
          <a:p>
            <a:pPr marL="0" indent="0">
              <a:spcBef>
                <a:spcPts val="400"/>
              </a:spcBef>
              <a:buNone/>
            </a:pPr>
            <a:endParaRPr lang="en-US" sz="2400" b="1" dirty="0">
              <a:latin typeface="Courier New"/>
              <a:cs typeface="Courier New"/>
            </a:endParaRPr>
          </a:p>
          <a:p>
            <a:pPr marL="0" indent="0">
              <a:spcBef>
                <a:spcPts val="400"/>
              </a:spcBef>
              <a:buNone/>
            </a:pPr>
            <a:r>
              <a:rPr lang="en-US" sz="2400" b="1" dirty="0">
                <a:latin typeface="Courier New"/>
                <a:cs typeface="Courier New"/>
              </a:rPr>
              <a:t>loop: </a:t>
            </a:r>
            <a:r>
              <a:rPr lang="en-US" sz="2400" b="1" dirty="0" err="1">
                <a:solidFill>
                  <a:srgbClr val="FF0000"/>
                </a:solidFill>
                <a:latin typeface="Courier New"/>
                <a:cs typeface="Courier New"/>
              </a:rPr>
              <a:t>fld</a:t>
            </a:r>
            <a:r>
              <a:rPr lang="en-US" sz="2400" b="1" dirty="0">
                <a:latin typeface="Courier New"/>
                <a:cs typeface="Courier New"/>
              </a:rPr>
              <a:t> </a:t>
            </a:r>
            <a:r>
              <a:rPr lang="en-US" sz="2400" b="1" dirty="0">
                <a:solidFill>
                  <a:srgbClr val="008000"/>
                </a:solidFill>
                <a:latin typeface="Courier New"/>
                <a:cs typeface="Courier New"/>
              </a:rPr>
              <a:t>f0,</a:t>
            </a:r>
            <a:r>
              <a:rPr lang="en-US" sz="2400" b="1" dirty="0">
                <a:latin typeface="Courier New"/>
                <a:cs typeface="Courier New"/>
              </a:rPr>
              <a:t> </a:t>
            </a:r>
            <a:r>
              <a:rPr lang="en-US" sz="2400" b="1" dirty="0">
                <a:solidFill>
                  <a:srgbClr val="FF0000"/>
                </a:solidFill>
                <a:latin typeface="Courier New"/>
                <a:cs typeface="Courier New"/>
              </a:rPr>
              <a:t>0(x2) </a:t>
            </a:r>
            <a:r>
              <a:rPr lang="en-US" sz="2400" b="1" dirty="0">
                <a:latin typeface="Courier New"/>
                <a:cs typeface="Courier New"/>
              </a:rPr>
              <a:t>// x2 points to B</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fld</a:t>
            </a:r>
            <a:r>
              <a:rPr lang="en-US" sz="2400" b="1" dirty="0">
                <a:solidFill>
                  <a:srgbClr val="FF0000"/>
                </a:solidFill>
                <a:latin typeface="Courier New"/>
                <a:cs typeface="Courier New"/>
              </a:rPr>
              <a:t> </a:t>
            </a:r>
            <a:r>
              <a:rPr lang="en-US" sz="2400" b="1" dirty="0">
                <a:solidFill>
                  <a:srgbClr val="008000"/>
                </a:solidFill>
                <a:latin typeface="Courier New"/>
                <a:cs typeface="Courier New"/>
              </a:rPr>
              <a:t>f1</a:t>
            </a:r>
            <a:r>
              <a:rPr lang="en-US" sz="2400" b="1" dirty="0">
                <a:latin typeface="Courier New"/>
                <a:cs typeface="Courier New"/>
              </a:rPr>
              <a:t>, </a:t>
            </a:r>
            <a:r>
              <a:rPr lang="en-US" sz="2400" b="1" dirty="0">
                <a:solidFill>
                  <a:srgbClr val="FF0000"/>
                </a:solidFill>
                <a:latin typeface="Courier New"/>
                <a:cs typeface="Courier New"/>
              </a:rPr>
              <a:t>0(x3) </a:t>
            </a:r>
            <a:r>
              <a:rPr lang="en-US" sz="2400" b="1" dirty="0">
                <a:latin typeface="Courier New"/>
                <a:cs typeface="Courier New"/>
              </a:rPr>
              <a:t>// x3 points to C</a:t>
            </a:r>
          </a:p>
          <a:p>
            <a:pPr marL="0" indent="0">
              <a:spcBef>
                <a:spcPts val="400"/>
              </a:spcBef>
              <a:buNone/>
            </a:pPr>
            <a:r>
              <a:rPr lang="en-US" sz="2400" b="1" dirty="0">
                <a:latin typeface="Courier New"/>
                <a:cs typeface="Courier New"/>
              </a:rPr>
              <a:t>	 </a:t>
            </a:r>
            <a:r>
              <a:rPr lang="en-US" sz="2400" b="1" dirty="0" err="1">
                <a:solidFill>
                  <a:srgbClr val="008000"/>
                </a:solidFill>
                <a:latin typeface="Courier New"/>
                <a:cs typeface="Courier New"/>
              </a:rPr>
              <a:t>fadd.d</a:t>
            </a:r>
            <a:r>
              <a:rPr lang="en-US" sz="2400" b="1" dirty="0">
                <a:solidFill>
                  <a:srgbClr val="008000"/>
                </a:solidFill>
                <a:latin typeface="Courier New"/>
                <a:cs typeface="Courier New"/>
              </a:rPr>
              <a:t> f2, f0, f1</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fsd</a:t>
            </a:r>
            <a:r>
              <a:rPr lang="en-US" sz="2400" b="1" dirty="0">
                <a:latin typeface="Courier New"/>
                <a:cs typeface="Courier New"/>
              </a:rPr>
              <a:t> </a:t>
            </a:r>
            <a:r>
              <a:rPr lang="en-US" sz="2400" b="1" dirty="0">
                <a:solidFill>
                  <a:srgbClr val="008000"/>
                </a:solidFill>
                <a:latin typeface="Courier New"/>
                <a:cs typeface="Courier New"/>
              </a:rPr>
              <a:t>f2</a:t>
            </a:r>
            <a:r>
              <a:rPr lang="en-US" sz="2400" b="1" dirty="0">
                <a:latin typeface="Courier New"/>
                <a:cs typeface="Courier New"/>
              </a:rPr>
              <a:t>, </a:t>
            </a:r>
            <a:r>
              <a:rPr lang="en-US" sz="2400" b="1" dirty="0">
                <a:solidFill>
                  <a:srgbClr val="FF0000"/>
                </a:solidFill>
                <a:latin typeface="Courier New"/>
                <a:cs typeface="Courier New"/>
              </a:rPr>
              <a:t>0(x1) </a:t>
            </a:r>
            <a:r>
              <a:rPr lang="en-US" sz="2400" b="1" dirty="0">
                <a:latin typeface="Courier New"/>
                <a:cs typeface="Courier New"/>
              </a:rPr>
              <a:t>// x1 points to A</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addi</a:t>
            </a:r>
            <a:r>
              <a:rPr lang="en-US" sz="2400" b="1" dirty="0">
                <a:solidFill>
                  <a:srgbClr val="FF0000"/>
                </a:solidFill>
                <a:latin typeface="Courier New"/>
                <a:cs typeface="Courier New"/>
              </a:rPr>
              <a:t> x1,x1,8</a:t>
            </a:r>
            <a:r>
              <a:rPr lang="en-US" sz="2400" b="1" dirty="0">
                <a:latin typeface="Courier New"/>
                <a:cs typeface="Courier New"/>
              </a:rPr>
              <a:t>	// Bump pointer</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addi</a:t>
            </a:r>
            <a:r>
              <a:rPr lang="en-US" sz="2400" b="1" dirty="0">
                <a:solidFill>
                  <a:srgbClr val="FF0000"/>
                </a:solidFill>
                <a:latin typeface="Courier New"/>
                <a:cs typeface="Courier New"/>
              </a:rPr>
              <a:t> x2,x2,8</a:t>
            </a:r>
            <a:r>
              <a:rPr lang="en-US" sz="2400" b="1" dirty="0">
                <a:latin typeface="Courier New"/>
                <a:cs typeface="Courier New"/>
              </a:rPr>
              <a:t>	// Bump pointer</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addi</a:t>
            </a:r>
            <a:r>
              <a:rPr lang="en-US" sz="2400" b="1" dirty="0">
                <a:solidFill>
                  <a:srgbClr val="FF0000"/>
                </a:solidFill>
                <a:latin typeface="Courier New"/>
                <a:cs typeface="Courier New"/>
              </a:rPr>
              <a:t> x3,x3,8</a:t>
            </a:r>
            <a:r>
              <a:rPr lang="en-US" sz="2400" b="1" dirty="0">
                <a:latin typeface="Courier New"/>
                <a:cs typeface="Courier New"/>
              </a:rPr>
              <a:t>	// Bump pointer</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bne</a:t>
            </a:r>
            <a:r>
              <a:rPr lang="en-US" sz="2400" b="1" dirty="0">
                <a:solidFill>
                  <a:srgbClr val="FF0000"/>
                </a:solidFill>
                <a:latin typeface="Courier New"/>
                <a:cs typeface="Courier New"/>
              </a:rPr>
              <a:t> x1, x4, loop </a:t>
            </a:r>
            <a:r>
              <a:rPr lang="en-US" sz="2400" b="1" dirty="0">
                <a:latin typeface="Courier New"/>
                <a:cs typeface="Courier New"/>
              </a:rPr>
              <a:t>// x4 holds end</a:t>
            </a:r>
          </a:p>
          <a:p>
            <a:pPr marL="0" indent="0">
              <a:spcBef>
                <a:spcPts val="400"/>
              </a:spcBef>
              <a:buNone/>
            </a:pPr>
            <a:r>
              <a:rPr lang="en-US" sz="2400" dirty="0">
                <a:cs typeface="Calibri"/>
              </a:rPr>
              <a:t>The control and address operations do not depend on the data computations, so can be computed early relative to the data computations, which can be delayed until later.</a:t>
            </a:r>
          </a:p>
          <a:p>
            <a:pPr marL="0" indent="0">
              <a:spcBef>
                <a:spcPts val="400"/>
              </a:spcBef>
              <a:buNone/>
            </a:pPr>
            <a:endParaRPr lang="en-US" sz="2400" dirty="0">
              <a:cs typeface="Calibri"/>
            </a:endParaRP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94862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Decoupled Machine</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17</a:t>
            </a:fld>
            <a:endParaRPr lang="en-US">
              <a:solidFill>
                <a:prstClr val="black"/>
              </a:solidFill>
            </a:endParaRPr>
          </a:p>
        </p:txBody>
      </p:sp>
      <p:sp>
        <p:nvSpPr>
          <p:cNvPr id="4" name="Rectangle 3"/>
          <p:cNvSpPr/>
          <p:nvPr/>
        </p:nvSpPr>
        <p:spPr>
          <a:xfrm>
            <a:off x="17526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sp>
        <p:nvSpPr>
          <p:cNvPr id="5" name="Rectangle 4"/>
          <p:cNvSpPr/>
          <p:nvPr/>
        </p:nvSpPr>
        <p:spPr>
          <a:xfrm>
            <a:off x="20574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sp>
        <p:nvSpPr>
          <p:cNvPr id="9" name="Rectangle 8"/>
          <p:cNvSpPr/>
          <p:nvPr/>
        </p:nvSpPr>
        <p:spPr>
          <a:xfrm>
            <a:off x="23622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sp>
        <p:nvSpPr>
          <p:cNvPr id="10" name="Rectangle 9"/>
          <p:cNvSpPr/>
          <p:nvPr/>
        </p:nvSpPr>
        <p:spPr>
          <a:xfrm>
            <a:off x="26670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sp>
        <p:nvSpPr>
          <p:cNvPr id="11" name="Rectangle 10"/>
          <p:cNvSpPr/>
          <p:nvPr/>
        </p:nvSpPr>
        <p:spPr>
          <a:xfrm>
            <a:off x="29718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sp>
        <p:nvSpPr>
          <p:cNvPr id="13" name="Rectangle 12"/>
          <p:cNvSpPr/>
          <p:nvPr/>
        </p:nvSpPr>
        <p:spPr>
          <a:xfrm>
            <a:off x="51816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X1</a:t>
            </a:r>
          </a:p>
        </p:txBody>
      </p:sp>
      <p:sp>
        <p:nvSpPr>
          <p:cNvPr id="14" name="Rectangle 13"/>
          <p:cNvSpPr/>
          <p:nvPr/>
        </p:nvSpPr>
        <p:spPr>
          <a:xfrm>
            <a:off x="54864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X2</a:t>
            </a:r>
          </a:p>
        </p:txBody>
      </p:sp>
      <p:sp>
        <p:nvSpPr>
          <p:cNvPr id="15" name="Rectangle 14"/>
          <p:cNvSpPr/>
          <p:nvPr/>
        </p:nvSpPr>
        <p:spPr>
          <a:xfrm>
            <a:off x="57912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X3</a:t>
            </a:r>
          </a:p>
        </p:txBody>
      </p:sp>
      <p:sp>
        <p:nvSpPr>
          <p:cNvPr id="16" name="Rectangle 15"/>
          <p:cNvSpPr/>
          <p:nvPr/>
        </p:nvSpPr>
        <p:spPr>
          <a:xfrm>
            <a:off x="60960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8" name="Group 27"/>
          <p:cNvGrpSpPr/>
          <p:nvPr/>
        </p:nvGrpSpPr>
        <p:grpSpPr>
          <a:xfrm>
            <a:off x="4343400" y="2133600"/>
            <a:ext cx="228600" cy="381000"/>
            <a:chOff x="1981200" y="3200400"/>
            <a:chExt cx="228600" cy="381000"/>
          </a:xfrm>
        </p:grpSpPr>
        <p:sp>
          <p:nvSpPr>
            <p:cNvPr id="17" name="Rectangle 16"/>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 name="Rectangle 17"/>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20" name="Straight Connector 19"/>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9" name="TextBox 28"/>
          <p:cNvSpPr txBox="1"/>
          <p:nvPr/>
        </p:nvSpPr>
        <p:spPr>
          <a:xfrm>
            <a:off x="5029200" y="2057400"/>
            <a:ext cx="126545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µOp Queue</a:t>
            </a:r>
          </a:p>
        </p:txBody>
      </p:sp>
      <p:grpSp>
        <p:nvGrpSpPr>
          <p:cNvPr id="30" name="Group 29"/>
          <p:cNvGrpSpPr/>
          <p:nvPr/>
        </p:nvGrpSpPr>
        <p:grpSpPr>
          <a:xfrm>
            <a:off x="4343400" y="2590800"/>
            <a:ext cx="228600" cy="381000"/>
            <a:chOff x="1981200" y="3200400"/>
            <a:chExt cx="228600" cy="381000"/>
          </a:xfrm>
        </p:grpSpPr>
        <p:sp>
          <p:nvSpPr>
            <p:cNvPr id="31" name="Rectangle 30"/>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2" name="Rectangle 31"/>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33" name="Straight Connector 32"/>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36" name="Rectangle 35"/>
          <p:cNvSpPr/>
          <p:nvPr/>
        </p:nvSpPr>
        <p:spPr>
          <a:xfrm>
            <a:off x="48768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R</a:t>
            </a:r>
          </a:p>
        </p:txBody>
      </p:sp>
      <p:sp>
        <p:nvSpPr>
          <p:cNvPr id="37" name="TextBox 36"/>
          <p:cNvSpPr txBox="1"/>
          <p:nvPr/>
        </p:nvSpPr>
        <p:spPr>
          <a:xfrm>
            <a:off x="5029200" y="2590800"/>
            <a:ext cx="1807706"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Load Data Queue</a:t>
            </a:r>
          </a:p>
        </p:txBody>
      </p:sp>
      <p:grpSp>
        <p:nvGrpSpPr>
          <p:cNvPr id="38" name="Group 37"/>
          <p:cNvGrpSpPr/>
          <p:nvPr/>
        </p:nvGrpSpPr>
        <p:grpSpPr>
          <a:xfrm rot="5400000">
            <a:off x="2590800" y="4724400"/>
            <a:ext cx="228600" cy="381000"/>
            <a:chOff x="1981200" y="3200400"/>
            <a:chExt cx="228600" cy="381000"/>
          </a:xfrm>
        </p:grpSpPr>
        <p:sp>
          <p:nvSpPr>
            <p:cNvPr id="39" name="Rectangle 38"/>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0" name="Rectangle 39"/>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1" name="Straight Connector 40"/>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4" name="Group 43"/>
          <p:cNvGrpSpPr/>
          <p:nvPr/>
        </p:nvGrpSpPr>
        <p:grpSpPr>
          <a:xfrm rot="5400000">
            <a:off x="5029200" y="4724400"/>
            <a:ext cx="228600" cy="381000"/>
            <a:chOff x="1981200" y="3200400"/>
            <a:chExt cx="228600" cy="381000"/>
          </a:xfrm>
        </p:grpSpPr>
        <p:sp>
          <p:nvSpPr>
            <p:cNvPr id="45" name="Rectangle 44"/>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6" name="Rectangle 45"/>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7" name="Straight Connector 46"/>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50" name="TextBox 49"/>
          <p:cNvSpPr txBox="1"/>
          <p:nvPr/>
        </p:nvSpPr>
        <p:spPr>
          <a:xfrm>
            <a:off x="1981200" y="5562600"/>
            <a:ext cx="15240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Address Queue</a:t>
            </a:r>
          </a:p>
        </p:txBody>
      </p:sp>
      <p:sp>
        <p:nvSpPr>
          <p:cNvPr id="51" name="TextBox 50"/>
          <p:cNvSpPr txBox="1"/>
          <p:nvPr/>
        </p:nvSpPr>
        <p:spPr>
          <a:xfrm>
            <a:off x="4419600" y="5562600"/>
            <a:ext cx="1219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Queue</a:t>
            </a:r>
          </a:p>
        </p:txBody>
      </p:sp>
      <p:sp>
        <p:nvSpPr>
          <p:cNvPr id="52" name="TextBox 51"/>
          <p:cNvSpPr txBox="1"/>
          <p:nvPr/>
        </p:nvSpPr>
        <p:spPr>
          <a:xfrm>
            <a:off x="2819400" y="914400"/>
            <a:ext cx="215560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Integer Pipeline</a:t>
            </a:r>
          </a:p>
        </p:txBody>
      </p:sp>
      <p:sp>
        <p:nvSpPr>
          <p:cNvPr id="53" name="TextBox 52"/>
          <p:cNvSpPr txBox="1"/>
          <p:nvPr/>
        </p:nvSpPr>
        <p:spPr>
          <a:xfrm>
            <a:off x="6553200" y="3048000"/>
            <a:ext cx="2133600" cy="830997"/>
          </a:xfrm>
          <a:prstGeom prst="rect">
            <a:avLst/>
          </a:prstGeom>
          <a:noFill/>
        </p:spPr>
        <p:txBody>
          <a:bodyPr wrap="square" rtlCol="0">
            <a:spAutoFit/>
          </a:bodyPr>
          <a:lstStyle/>
          <a:p>
            <a:pPr eaLnBrk="1" hangingPunct="1">
              <a:spcBef>
                <a:spcPct val="0"/>
              </a:spcBef>
            </a:pPr>
            <a:r>
              <a:rPr lang="en-US" sz="2400" dirty="0">
                <a:solidFill>
                  <a:prstClr val="black"/>
                </a:solidFill>
                <a:latin typeface="Calibri"/>
                <a:ea typeface="ＭＳ Ｐゴシック"/>
                <a:cs typeface="Calibri"/>
              </a:rPr>
              <a:t>Floating-Point Pipeline</a:t>
            </a:r>
          </a:p>
        </p:txBody>
      </p:sp>
      <p:cxnSp>
        <p:nvCxnSpPr>
          <p:cNvPr id="55" name="Curved Connector 54"/>
          <p:cNvCxnSpPr>
            <a:stCxn id="10" idx="2"/>
            <a:endCxn id="39" idx="1"/>
          </p:cNvCxnSpPr>
          <p:nvPr/>
        </p:nvCxnSpPr>
        <p:spPr bwMode="auto">
          <a:xfrm rot="5400000">
            <a:off x="1238250" y="3295650"/>
            <a:ext cx="3048000" cy="1143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cxnSp>
        <p:nvCxnSpPr>
          <p:cNvPr id="57" name="Curved Connector 56"/>
          <p:cNvCxnSpPr>
            <a:stCxn id="10" idx="2"/>
          </p:cNvCxnSpPr>
          <p:nvPr/>
        </p:nvCxnSpPr>
        <p:spPr bwMode="auto">
          <a:xfrm rot="5400000">
            <a:off x="533400" y="2819400"/>
            <a:ext cx="3276600" cy="12954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sp>
        <p:nvSpPr>
          <p:cNvPr id="60" name="TextBox 59"/>
          <p:cNvSpPr txBox="1"/>
          <p:nvPr/>
        </p:nvSpPr>
        <p:spPr>
          <a:xfrm>
            <a:off x="457200" y="5105400"/>
            <a:ext cx="1524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Address</a:t>
            </a:r>
          </a:p>
        </p:txBody>
      </p:sp>
      <p:cxnSp>
        <p:nvCxnSpPr>
          <p:cNvPr id="63" name="Curved Connector 62"/>
          <p:cNvCxnSpPr>
            <a:endCxn id="39" idx="2"/>
          </p:cNvCxnSpPr>
          <p:nvPr/>
        </p:nvCxnSpPr>
        <p:spPr bwMode="auto">
          <a:xfrm>
            <a:off x="1600200" y="4343400"/>
            <a:ext cx="914400" cy="5715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64" name="TextBox 63"/>
          <p:cNvSpPr txBox="1"/>
          <p:nvPr/>
        </p:nvSpPr>
        <p:spPr>
          <a:xfrm>
            <a:off x="1752600" y="4038600"/>
            <a:ext cx="74892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Check</a:t>
            </a:r>
          </a:p>
        </p:txBody>
      </p:sp>
      <p:sp>
        <p:nvSpPr>
          <p:cNvPr id="71" name="Freeform 70"/>
          <p:cNvSpPr/>
          <p:nvPr/>
        </p:nvSpPr>
        <p:spPr>
          <a:xfrm>
            <a:off x="5105400" y="3438748"/>
            <a:ext cx="1149034" cy="1438052"/>
          </a:xfrm>
          <a:custGeom>
            <a:avLst/>
            <a:gdLst>
              <a:gd name="connsiteX0" fmla="*/ 1025137 w 1025137"/>
              <a:gd name="connsiteY0" fmla="*/ 0 h 349074"/>
              <a:gd name="connsiteX1" fmla="*/ 1002857 w 1025137"/>
              <a:gd name="connsiteY1" fmla="*/ 37136 h 349074"/>
              <a:gd name="connsiteX2" fmla="*/ 936018 w 1025137"/>
              <a:gd name="connsiteY2" fmla="*/ 89125 h 349074"/>
              <a:gd name="connsiteX3" fmla="*/ 913738 w 1025137"/>
              <a:gd name="connsiteY3" fmla="*/ 96552 h 349074"/>
              <a:gd name="connsiteX4" fmla="*/ 869179 w 1025137"/>
              <a:gd name="connsiteY4" fmla="*/ 118834 h 349074"/>
              <a:gd name="connsiteX5" fmla="*/ 832046 w 1025137"/>
              <a:gd name="connsiteY5" fmla="*/ 133688 h 349074"/>
              <a:gd name="connsiteX6" fmla="*/ 668660 w 1025137"/>
              <a:gd name="connsiteY6" fmla="*/ 155969 h 349074"/>
              <a:gd name="connsiteX7" fmla="*/ 200785 w 1025137"/>
              <a:gd name="connsiteY7" fmla="*/ 163396 h 349074"/>
              <a:gd name="connsiteX8" fmla="*/ 156225 w 1025137"/>
              <a:gd name="connsiteY8" fmla="*/ 170823 h 349074"/>
              <a:gd name="connsiteX9" fmla="*/ 96812 w 1025137"/>
              <a:gd name="connsiteY9" fmla="*/ 193105 h 349074"/>
              <a:gd name="connsiteX10" fmla="*/ 81959 w 1025137"/>
              <a:gd name="connsiteY10" fmla="*/ 215386 h 349074"/>
              <a:gd name="connsiteX11" fmla="*/ 44826 w 1025137"/>
              <a:gd name="connsiteY11" fmla="*/ 252522 h 349074"/>
              <a:gd name="connsiteX12" fmla="*/ 22546 w 1025137"/>
              <a:gd name="connsiteY12" fmla="*/ 289657 h 349074"/>
              <a:gd name="connsiteX13" fmla="*/ 266 w 1025137"/>
              <a:gd name="connsiteY13" fmla="*/ 341647 h 349074"/>
              <a:gd name="connsiteX14" fmla="*/ 266 w 1025137"/>
              <a:gd name="connsiteY14" fmla="*/ 349074 h 3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137" h="349074">
                <a:moveTo>
                  <a:pt x="1025137" y="0"/>
                </a:moveTo>
                <a:cubicBezTo>
                  <a:pt x="1017710" y="12379"/>
                  <a:pt x="1012514" y="26406"/>
                  <a:pt x="1002857" y="37136"/>
                </a:cubicBezTo>
                <a:cubicBezTo>
                  <a:pt x="997477" y="43114"/>
                  <a:pt x="953133" y="80567"/>
                  <a:pt x="936018" y="89125"/>
                </a:cubicBezTo>
                <a:cubicBezTo>
                  <a:pt x="929016" y="92626"/>
                  <a:pt x="921165" y="94076"/>
                  <a:pt x="913738" y="96552"/>
                </a:cubicBezTo>
                <a:cubicBezTo>
                  <a:pt x="888539" y="121755"/>
                  <a:pt x="910240" y="105146"/>
                  <a:pt x="869179" y="118834"/>
                </a:cubicBezTo>
                <a:cubicBezTo>
                  <a:pt x="856532" y="123050"/>
                  <a:pt x="844927" y="130253"/>
                  <a:pt x="832046" y="133688"/>
                </a:cubicBezTo>
                <a:cubicBezTo>
                  <a:pt x="780149" y="147528"/>
                  <a:pt x="722010" y="154546"/>
                  <a:pt x="668660" y="155969"/>
                </a:cubicBezTo>
                <a:cubicBezTo>
                  <a:pt x="512737" y="160127"/>
                  <a:pt x="356743" y="160920"/>
                  <a:pt x="200785" y="163396"/>
                </a:cubicBezTo>
                <a:cubicBezTo>
                  <a:pt x="185932" y="165872"/>
                  <a:pt x="170925" y="167556"/>
                  <a:pt x="156225" y="170823"/>
                </a:cubicBezTo>
                <a:cubicBezTo>
                  <a:pt x="143135" y="173732"/>
                  <a:pt x="104028" y="190218"/>
                  <a:pt x="96812" y="193105"/>
                </a:cubicBezTo>
                <a:cubicBezTo>
                  <a:pt x="91861" y="200532"/>
                  <a:pt x="87837" y="208668"/>
                  <a:pt x="81959" y="215386"/>
                </a:cubicBezTo>
                <a:cubicBezTo>
                  <a:pt x="70432" y="228561"/>
                  <a:pt x="53832" y="237511"/>
                  <a:pt x="44826" y="252522"/>
                </a:cubicBezTo>
                <a:cubicBezTo>
                  <a:pt x="37399" y="264900"/>
                  <a:pt x="29556" y="277038"/>
                  <a:pt x="22546" y="289657"/>
                </a:cubicBezTo>
                <a:cubicBezTo>
                  <a:pt x="12885" y="307048"/>
                  <a:pt x="5047" y="322524"/>
                  <a:pt x="266" y="341647"/>
                </a:cubicBezTo>
                <a:cubicBezTo>
                  <a:pt x="-334" y="344049"/>
                  <a:pt x="266" y="346598"/>
                  <a:pt x="266" y="349074"/>
                </a:cubicBezTo>
              </a:path>
            </a:pathLst>
          </a:custGeom>
          <a:ln>
            <a:solidFill>
              <a:schemeClr val="tx1"/>
            </a:solidFill>
            <a:headEnd type="none"/>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cxnSp>
        <p:nvCxnSpPr>
          <p:cNvPr id="73" name="Curved Connector 72"/>
          <p:cNvCxnSpPr>
            <a:stCxn id="10" idx="2"/>
            <a:endCxn id="17" idx="1"/>
          </p:cNvCxnSpPr>
          <p:nvPr/>
        </p:nvCxnSpPr>
        <p:spPr bwMode="auto">
          <a:xfrm rot="16200000" flipH="1">
            <a:off x="3371850" y="1276350"/>
            <a:ext cx="495300" cy="16002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79" name="Curved Connector 78"/>
          <p:cNvCxnSpPr>
            <a:stCxn id="110" idx="0"/>
            <a:endCxn id="31" idx="1"/>
          </p:cNvCxnSpPr>
          <p:nvPr/>
        </p:nvCxnSpPr>
        <p:spPr bwMode="auto">
          <a:xfrm rot="5400000" flipH="1" flipV="1">
            <a:off x="2971800" y="3657600"/>
            <a:ext cx="2324100" cy="5715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85" name="Curved Connector 84"/>
          <p:cNvCxnSpPr>
            <a:endCxn id="36" idx="0"/>
          </p:cNvCxnSpPr>
          <p:nvPr/>
        </p:nvCxnSpPr>
        <p:spPr bwMode="auto">
          <a:xfrm rot="16200000" flipH="1">
            <a:off x="4419600" y="2514600"/>
            <a:ext cx="762000" cy="457200"/>
          </a:xfrm>
          <a:prstGeom prst="curvedConnector3">
            <a:avLst>
              <a:gd name="adj1" fmla="val 6139"/>
            </a:avLst>
          </a:prstGeom>
          <a:solidFill>
            <a:schemeClr val="accent1"/>
          </a:solidFill>
          <a:ln w="12700" cap="flat" cmpd="sng" algn="ctr">
            <a:solidFill>
              <a:schemeClr val="tx1"/>
            </a:solidFill>
            <a:prstDash val="solid"/>
            <a:round/>
            <a:headEnd type="none" w="med" len="med"/>
            <a:tailEnd type="arrow"/>
          </a:ln>
          <a:effectLst/>
        </p:spPr>
      </p:cxnSp>
      <p:cxnSp>
        <p:nvCxnSpPr>
          <p:cNvPr id="89" name="Curved Connector 88"/>
          <p:cNvCxnSpPr>
            <a:stCxn id="32" idx="3"/>
          </p:cNvCxnSpPr>
          <p:nvPr/>
        </p:nvCxnSpPr>
        <p:spPr bwMode="auto">
          <a:xfrm>
            <a:off x="4572000" y="2781300"/>
            <a:ext cx="381000" cy="266700"/>
          </a:xfrm>
          <a:prstGeom prst="curvedConnector3">
            <a:avLst>
              <a:gd name="adj1" fmla="val 71443"/>
            </a:avLst>
          </a:prstGeom>
          <a:solidFill>
            <a:schemeClr val="accent1"/>
          </a:solidFill>
          <a:ln w="12700" cap="flat" cmpd="sng" algn="ctr">
            <a:solidFill>
              <a:schemeClr val="tx1"/>
            </a:solidFill>
            <a:prstDash val="solid"/>
            <a:round/>
            <a:headEnd type="none" w="med" len="med"/>
            <a:tailEnd type="arrow"/>
          </a:ln>
          <a:effectLst/>
        </p:spPr>
      </p:cxnSp>
      <p:cxnSp>
        <p:nvCxnSpPr>
          <p:cNvPr id="107" name="Curved Connector 106"/>
          <p:cNvCxnSpPr>
            <a:stCxn id="40" idx="3"/>
          </p:cNvCxnSpPr>
          <p:nvPr/>
        </p:nvCxnSpPr>
        <p:spPr bwMode="auto">
          <a:xfrm rot="16200000" flipH="1">
            <a:off x="24955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cxnSp>
        <p:nvCxnSpPr>
          <p:cNvPr id="109" name="Curved Connector 108"/>
          <p:cNvCxnSpPr/>
          <p:nvPr/>
        </p:nvCxnSpPr>
        <p:spPr bwMode="auto">
          <a:xfrm rot="16200000" flipH="1">
            <a:off x="48958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110" name="TextBox 109"/>
          <p:cNvSpPr txBox="1"/>
          <p:nvPr/>
        </p:nvSpPr>
        <p:spPr>
          <a:xfrm>
            <a:off x="3429000" y="5105400"/>
            <a:ext cx="838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a:t>
            </a:r>
          </a:p>
        </p:txBody>
      </p:sp>
      <p:sp>
        <p:nvSpPr>
          <p:cNvPr id="112" name="TextBox 111"/>
          <p:cNvSpPr txBox="1"/>
          <p:nvPr/>
        </p:nvSpPr>
        <p:spPr>
          <a:xfrm>
            <a:off x="6092236" y="1524000"/>
            <a:ext cx="3048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 </a:t>
            </a:r>
            <a:r>
              <a:rPr lang="en-US" sz="1800" dirty="0" err="1">
                <a:solidFill>
                  <a:prstClr val="black"/>
                </a:solidFill>
                <a:latin typeface="Calibri"/>
                <a:ea typeface="ＭＳ Ｐゴシック"/>
                <a:cs typeface="Calibri"/>
              </a:rPr>
              <a:t>Writeback</a:t>
            </a:r>
            <a:r>
              <a:rPr lang="en-US" sz="1800" dirty="0">
                <a:solidFill>
                  <a:prstClr val="black"/>
                </a:solidFill>
                <a:latin typeface="Calibri"/>
                <a:ea typeface="ＭＳ Ｐゴシック"/>
                <a:cs typeface="Calibri"/>
              </a:rPr>
              <a:t> µOp} </a:t>
            </a:r>
          </a:p>
        </p:txBody>
      </p:sp>
      <p:sp>
        <p:nvSpPr>
          <p:cNvPr id="113" name="TextBox 112"/>
          <p:cNvSpPr txBox="1"/>
          <p:nvPr/>
        </p:nvSpPr>
        <p:spPr>
          <a:xfrm>
            <a:off x="6410178" y="18288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{Compute µOp}</a:t>
            </a:r>
          </a:p>
        </p:txBody>
      </p:sp>
      <p:sp>
        <p:nvSpPr>
          <p:cNvPr id="114" name="TextBox 113"/>
          <p:cNvSpPr txBox="1"/>
          <p:nvPr/>
        </p:nvSpPr>
        <p:spPr>
          <a:xfrm>
            <a:off x="6333978" y="21336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Read µOp}</a:t>
            </a:r>
          </a:p>
        </p:txBody>
      </p:sp>
    </p:spTree>
    <p:extLst>
      <p:ext uri="{BB962C8B-B14F-4D97-AF65-F5344CB8AC3E}">
        <p14:creationId xmlns:p14="http://schemas.microsoft.com/office/powerpoint/2010/main" val="371246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Decoupled Execution</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18</a:t>
            </a:fld>
            <a:endParaRPr lang="en-US">
              <a:solidFill>
                <a:prstClr val="black"/>
              </a:solidFill>
            </a:endParaRPr>
          </a:p>
        </p:txBody>
      </p:sp>
      <p:sp>
        <p:nvSpPr>
          <p:cNvPr id="5" name="Rectangle 4"/>
          <p:cNvSpPr/>
          <p:nvPr/>
        </p:nvSpPr>
        <p:spPr>
          <a:xfrm>
            <a:off x="1676400" y="1219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f0</a:t>
            </a:r>
          </a:p>
        </p:txBody>
      </p:sp>
      <p:sp>
        <p:nvSpPr>
          <p:cNvPr id="6" name="Rectangle 5"/>
          <p:cNvSpPr/>
          <p:nvPr/>
        </p:nvSpPr>
        <p:spPr>
          <a:xfrm>
            <a:off x="1676400" y="1600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f1</a:t>
            </a:r>
          </a:p>
        </p:txBody>
      </p:sp>
      <p:grpSp>
        <p:nvGrpSpPr>
          <p:cNvPr id="12" name="Group 11"/>
          <p:cNvGrpSpPr/>
          <p:nvPr/>
        </p:nvGrpSpPr>
        <p:grpSpPr>
          <a:xfrm>
            <a:off x="2590800" y="1219200"/>
            <a:ext cx="6114976" cy="461665"/>
            <a:chOff x="2590800" y="1219200"/>
            <a:chExt cx="6114976" cy="461665"/>
          </a:xfrm>
        </p:grpSpPr>
        <p:cxnSp>
          <p:nvCxnSpPr>
            <p:cNvPr id="8" name="Straight Arrow Connector 7"/>
            <p:cNvCxnSpPr>
              <a:stCxn id="5" idx="3"/>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TextBox 8"/>
            <p:cNvSpPr txBox="1"/>
            <p:nvPr/>
          </p:nvSpPr>
          <p:spPr>
            <a:xfrm>
              <a:off x="3124200" y="12192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f0</a:t>
              </a:r>
            </a:p>
          </p:txBody>
        </p:sp>
      </p:grpSp>
      <p:grpSp>
        <p:nvGrpSpPr>
          <p:cNvPr id="13" name="Group 12"/>
          <p:cNvGrpSpPr/>
          <p:nvPr/>
        </p:nvGrpSpPr>
        <p:grpSpPr>
          <a:xfrm>
            <a:off x="2590800" y="1638300"/>
            <a:ext cx="6114976" cy="461665"/>
            <a:chOff x="2590800" y="1638300"/>
            <a:chExt cx="6114976" cy="461665"/>
          </a:xfrm>
        </p:grpSpPr>
        <p:cxnSp>
          <p:nvCxnSpPr>
            <p:cNvPr id="10" name="Straight Arrow Connector 9"/>
            <p:cNvCxnSpPr/>
            <p:nvPr/>
          </p:nvCxnSpPr>
          <p:spPr bwMode="auto">
            <a:xfrm>
              <a:off x="2590800" y="1828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TextBox 10"/>
            <p:cNvSpPr txBox="1"/>
            <p:nvPr/>
          </p:nvSpPr>
          <p:spPr>
            <a:xfrm>
              <a:off x="3124200" y="16383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f1</a:t>
              </a:r>
            </a:p>
          </p:txBody>
        </p:sp>
      </p:grpSp>
      <p:sp>
        <p:nvSpPr>
          <p:cNvPr id="14" name="Rectangle 13"/>
          <p:cNvSpPr/>
          <p:nvPr/>
        </p:nvSpPr>
        <p:spPr>
          <a:xfrm>
            <a:off x="1676400" y="1981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008000"/>
                </a:solidFill>
                <a:latin typeface="Courier New"/>
                <a:ea typeface="ＭＳ Ｐゴシック" pitchFamily="18" charset="-128"/>
                <a:cs typeface="Courier New"/>
              </a:rPr>
              <a:t>fadd.d</a:t>
            </a:r>
            <a:endParaRPr lang="en-US" sz="2000" b="1" dirty="0">
              <a:solidFill>
                <a:srgbClr val="008000"/>
              </a:solidFill>
              <a:latin typeface="Courier New"/>
              <a:ea typeface="ＭＳ Ｐゴシック" pitchFamily="18" charset="-128"/>
              <a:cs typeface="Courier New"/>
            </a:endParaRPr>
          </a:p>
        </p:txBody>
      </p:sp>
      <p:grpSp>
        <p:nvGrpSpPr>
          <p:cNvPr id="15" name="Group 14"/>
          <p:cNvGrpSpPr/>
          <p:nvPr/>
        </p:nvGrpSpPr>
        <p:grpSpPr>
          <a:xfrm>
            <a:off x="2590800" y="1981200"/>
            <a:ext cx="2822150" cy="461665"/>
            <a:chOff x="2667000" y="1638300"/>
            <a:chExt cx="2822150" cy="461665"/>
          </a:xfrm>
        </p:grpSpPr>
        <p:cxnSp>
          <p:nvCxnSpPr>
            <p:cNvPr id="16" name="Straight Arrow Connector 15"/>
            <p:cNvCxnSpPr>
              <a:stCxn id="14" idx="3"/>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7" name="TextBox 16"/>
            <p:cNvSpPr txBox="1"/>
            <p:nvPr/>
          </p:nvSpPr>
          <p:spPr>
            <a:xfrm>
              <a:off x="3124200" y="1638300"/>
              <a:ext cx="236495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a:t>
              </a:r>
              <a:r>
                <a:rPr lang="en-US" sz="2400" dirty="0" err="1">
                  <a:solidFill>
                    <a:prstClr val="black"/>
                  </a:solidFill>
                  <a:latin typeface="Calibri"/>
                  <a:ea typeface="ＭＳ Ｐゴシック"/>
                  <a:cs typeface="Calibri"/>
                </a:rPr>
                <a:t>fadd.d</a:t>
              </a:r>
              <a:endParaRPr lang="en-US" sz="2400" dirty="0">
                <a:solidFill>
                  <a:prstClr val="black"/>
                </a:solidFill>
                <a:latin typeface="Calibri"/>
                <a:ea typeface="ＭＳ Ｐゴシック"/>
                <a:cs typeface="Calibri"/>
              </a:endParaRPr>
            </a:p>
          </p:txBody>
        </p:sp>
      </p:grpSp>
      <p:sp>
        <p:nvSpPr>
          <p:cNvPr id="19" name="Rectangle 18"/>
          <p:cNvSpPr/>
          <p:nvPr/>
        </p:nvSpPr>
        <p:spPr>
          <a:xfrm>
            <a:off x="1676400" y="2362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fsd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f2</a:t>
            </a:r>
          </a:p>
        </p:txBody>
      </p:sp>
      <p:grpSp>
        <p:nvGrpSpPr>
          <p:cNvPr id="20" name="Group 19"/>
          <p:cNvGrpSpPr/>
          <p:nvPr/>
        </p:nvGrpSpPr>
        <p:grpSpPr>
          <a:xfrm>
            <a:off x="2590800" y="2362200"/>
            <a:ext cx="6170881" cy="461665"/>
            <a:chOff x="2590800" y="1219200"/>
            <a:chExt cx="6170881" cy="461665"/>
          </a:xfrm>
        </p:grpSpPr>
        <p:cxnSp>
          <p:nvCxnSpPr>
            <p:cNvPr id="21" name="Straight Arrow Connector 20"/>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2" name="TextBox 21"/>
            <p:cNvSpPr txBox="1"/>
            <p:nvPr/>
          </p:nvSpPr>
          <p:spPr>
            <a:xfrm>
              <a:off x="3124200" y="1219200"/>
              <a:ext cx="563748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store address, wait for store data</a:t>
              </a:r>
            </a:p>
          </p:txBody>
        </p:sp>
      </p:grpSp>
      <p:sp>
        <p:nvSpPr>
          <p:cNvPr id="23" name="Rectangle 22"/>
          <p:cNvSpPr/>
          <p:nvPr/>
        </p:nvSpPr>
        <p:spPr>
          <a:xfrm>
            <a:off x="1676400" y="2743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b="1" dirty="0" err="1">
                <a:solidFill>
                  <a:srgbClr val="FF0000"/>
                </a:solidFill>
                <a:latin typeface="Courier New"/>
                <a:ea typeface="ＭＳ Ｐゴシック" pitchFamily="18" charset="-128"/>
                <a:cs typeface="Courier New"/>
              </a:rPr>
              <a:t>addi</a:t>
            </a:r>
            <a:r>
              <a:rPr lang="en-US" b="1" dirty="0">
                <a:solidFill>
                  <a:srgbClr val="FF0000"/>
                </a:solidFill>
                <a:latin typeface="Courier New"/>
                <a:ea typeface="ＭＳ Ｐゴシック" pitchFamily="18" charset="-128"/>
                <a:cs typeface="Courier New"/>
              </a:rPr>
              <a:t> x1</a:t>
            </a:r>
            <a:endParaRPr lang="en-US" b="1" dirty="0">
              <a:solidFill>
                <a:srgbClr val="008000"/>
              </a:solidFill>
              <a:latin typeface="Courier New"/>
              <a:ea typeface="ＭＳ Ｐゴシック" pitchFamily="18" charset="-128"/>
              <a:cs typeface="Courier New"/>
            </a:endParaRPr>
          </a:p>
        </p:txBody>
      </p:sp>
      <p:grpSp>
        <p:nvGrpSpPr>
          <p:cNvPr id="24" name="Group 23"/>
          <p:cNvGrpSpPr/>
          <p:nvPr/>
        </p:nvGrpSpPr>
        <p:grpSpPr>
          <a:xfrm>
            <a:off x="2590800" y="2743200"/>
            <a:ext cx="2368000" cy="461665"/>
            <a:chOff x="2667000" y="1638300"/>
            <a:chExt cx="2368000" cy="461665"/>
          </a:xfrm>
        </p:grpSpPr>
        <p:cxnSp>
          <p:nvCxnSpPr>
            <p:cNvPr id="25" name="Straight Arrow Connector 24"/>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TextBox 25"/>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Bump pointer</a:t>
              </a:r>
            </a:p>
          </p:txBody>
        </p:sp>
      </p:grpSp>
      <p:sp>
        <p:nvSpPr>
          <p:cNvPr id="27" name="Rectangle 26"/>
          <p:cNvSpPr/>
          <p:nvPr/>
        </p:nvSpPr>
        <p:spPr>
          <a:xfrm>
            <a:off x="1676400" y="3124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b="1" dirty="0" err="1">
                <a:solidFill>
                  <a:srgbClr val="FF0000"/>
                </a:solidFill>
                <a:latin typeface="Courier New"/>
                <a:ea typeface="ＭＳ Ｐゴシック" pitchFamily="18" charset="-128"/>
                <a:cs typeface="Courier New"/>
              </a:rPr>
              <a:t>addi</a:t>
            </a:r>
            <a:r>
              <a:rPr lang="en-US" b="1" dirty="0">
                <a:solidFill>
                  <a:srgbClr val="FF0000"/>
                </a:solidFill>
                <a:latin typeface="Courier New"/>
                <a:ea typeface="ＭＳ Ｐゴシック" pitchFamily="18" charset="-128"/>
                <a:cs typeface="Courier New"/>
              </a:rPr>
              <a:t> x2</a:t>
            </a:r>
            <a:endParaRPr lang="en-US" b="1" dirty="0">
              <a:solidFill>
                <a:srgbClr val="008000"/>
              </a:solidFill>
              <a:latin typeface="Courier New"/>
              <a:ea typeface="ＭＳ Ｐゴシック" pitchFamily="18" charset="-128"/>
              <a:cs typeface="Courier New"/>
            </a:endParaRPr>
          </a:p>
        </p:txBody>
      </p:sp>
      <p:grpSp>
        <p:nvGrpSpPr>
          <p:cNvPr id="28" name="Group 27"/>
          <p:cNvGrpSpPr/>
          <p:nvPr/>
        </p:nvGrpSpPr>
        <p:grpSpPr>
          <a:xfrm>
            <a:off x="2590800" y="3124200"/>
            <a:ext cx="2368000" cy="461665"/>
            <a:chOff x="2667000" y="1638300"/>
            <a:chExt cx="2368000" cy="461665"/>
          </a:xfrm>
        </p:grpSpPr>
        <p:cxnSp>
          <p:nvCxnSpPr>
            <p:cNvPr id="29" name="Straight Arrow Connector 28"/>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0" name="TextBox 29"/>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Bump pointer</a:t>
              </a:r>
            </a:p>
          </p:txBody>
        </p:sp>
      </p:grpSp>
      <p:sp>
        <p:nvSpPr>
          <p:cNvPr id="31" name="Rectangle 30"/>
          <p:cNvSpPr/>
          <p:nvPr/>
        </p:nvSpPr>
        <p:spPr>
          <a:xfrm>
            <a:off x="1676400" y="3505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b="1" dirty="0" err="1">
                <a:solidFill>
                  <a:srgbClr val="FF0000"/>
                </a:solidFill>
                <a:latin typeface="Courier New"/>
                <a:ea typeface="ＭＳ Ｐゴシック" pitchFamily="18" charset="-128"/>
                <a:cs typeface="Courier New"/>
              </a:rPr>
              <a:t>addi</a:t>
            </a:r>
            <a:r>
              <a:rPr lang="en-US" b="1" dirty="0">
                <a:solidFill>
                  <a:srgbClr val="FF0000"/>
                </a:solidFill>
                <a:latin typeface="Courier New"/>
                <a:ea typeface="ＭＳ Ｐゴシック" pitchFamily="18" charset="-128"/>
                <a:cs typeface="Courier New"/>
              </a:rPr>
              <a:t> x3</a:t>
            </a:r>
            <a:endParaRPr lang="en-US" b="1" dirty="0">
              <a:solidFill>
                <a:srgbClr val="008000"/>
              </a:solidFill>
              <a:latin typeface="Courier New"/>
              <a:ea typeface="ＭＳ Ｐゴシック" pitchFamily="18" charset="-128"/>
              <a:cs typeface="Courier New"/>
            </a:endParaRPr>
          </a:p>
        </p:txBody>
      </p:sp>
      <p:grpSp>
        <p:nvGrpSpPr>
          <p:cNvPr id="32" name="Group 31"/>
          <p:cNvGrpSpPr/>
          <p:nvPr/>
        </p:nvGrpSpPr>
        <p:grpSpPr>
          <a:xfrm>
            <a:off x="2590800" y="3505200"/>
            <a:ext cx="2368000" cy="461665"/>
            <a:chOff x="2667000" y="1638300"/>
            <a:chExt cx="2368000" cy="461665"/>
          </a:xfrm>
        </p:grpSpPr>
        <p:cxnSp>
          <p:nvCxnSpPr>
            <p:cNvPr id="33" name="Straight Arrow Connector 32"/>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4" name="TextBox 33"/>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Bump pointer</a:t>
              </a:r>
            </a:p>
          </p:txBody>
        </p:sp>
      </p:grpSp>
      <p:sp>
        <p:nvSpPr>
          <p:cNvPr id="35" name="Rectangle 34"/>
          <p:cNvSpPr/>
          <p:nvPr/>
        </p:nvSpPr>
        <p:spPr>
          <a:xfrm>
            <a:off x="1676400" y="3886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bne</a:t>
            </a:r>
            <a:endParaRPr lang="en-US" sz="2000" b="1" dirty="0">
              <a:solidFill>
                <a:srgbClr val="008000"/>
              </a:solidFill>
              <a:latin typeface="Courier New"/>
              <a:ea typeface="ＭＳ Ｐゴシック" pitchFamily="18" charset="-128"/>
              <a:cs typeface="Courier New"/>
            </a:endParaRPr>
          </a:p>
        </p:txBody>
      </p:sp>
      <p:grpSp>
        <p:nvGrpSpPr>
          <p:cNvPr id="36" name="Group 35"/>
          <p:cNvGrpSpPr/>
          <p:nvPr/>
        </p:nvGrpSpPr>
        <p:grpSpPr>
          <a:xfrm>
            <a:off x="2590800" y="3886200"/>
            <a:ext cx="2171882" cy="461665"/>
            <a:chOff x="2667000" y="1638300"/>
            <a:chExt cx="2171882" cy="461665"/>
          </a:xfrm>
        </p:grpSpPr>
        <p:cxnSp>
          <p:nvCxnSpPr>
            <p:cNvPr id="37" name="Straight Arrow Connector 36"/>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8" name="TextBox 37"/>
            <p:cNvSpPr txBox="1"/>
            <p:nvPr/>
          </p:nvSpPr>
          <p:spPr>
            <a:xfrm>
              <a:off x="3124200" y="1638300"/>
              <a:ext cx="1714682"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Take branch</a:t>
              </a:r>
            </a:p>
          </p:txBody>
        </p:sp>
      </p:grpSp>
      <p:sp>
        <p:nvSpPr>
          <p:cNvPr id="39" name="Rectangle 38"/>
          <p:cNvSpPr/>
          <p:nvPr/>
        </p:nvSpPr>
        <p:spPr>
          <a:xfrm>
            <a:off x="1676400" y="4267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f0</a:t>
            </a:r>
          </a:p>
        </p:txBody>
      </p:sp>
      <p:sp>
        <p:nvSpPr>
          <p:cNvPr id="40" name="Rectangle 39"/>
          <p:cNvSpPr/>
          <p:nvPr/>
        </p:nvSpPr>
        <p:spPr>
          <a:xfrm>
            <a:off x="1676400" y="4648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f1</a:t>
            </a:r>
          </a:p>
        </p:txBody>
      </p:sp>
      <p:grpSp>
        <p:nvGrpSpPr>
          <p:cNvPr id="41" name="Group 40"/>
          <p:cNvGrpSpPr/>
          <p:nvPr/>
        </p:nvGrpSpPr>
        <p:grpSpPr>
          <a:xfrm>
            <a:off x="2590800" y="4267200"/>
            <a:ext cx="6114976" cy="461665"/>
            <a:chOff x="2590800" y="1219200"/>
            <a:chExt cx="6114976" cy="461665"/>
          </a:xfrm>
        </p:grpSpPr>
        <p:cxnSp>
          <p:nvCxnSpPr>
            <p:cNvPr id="42" name="Straight Arrow Connector 41"/>
            <p:cNvCxnSpPr/>
            <p:nvPr/>
          </p:nvCxnSpPr>
          <p:spPr bwMode="auto">
            <a:xfrm>
              <a:off x="2590800" y="1447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3" name="TextBox 42"/>
            <p:cNvSpPr txBox="1"/>
            <p:nvPr/>
          </p:nvSpPr>
          <p:spPr>
            <a:xfrm>
              <a:off x="3124200" y="12192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f0</a:t>
              </a:r>
            </a:p>
          </p:txBody>
        </p:sp>
      </p:grpSp>
      <p:grpSp>
        <p:nvGrpSpPr>
          <p:cNvPr id="44" name="Group 43"/>
          <p:cNvGrpSpPr/>
          <p:nvPr/>
        </p:nvGrpSpPr>
        <p:grpSpPr>
          <a:xfrm>
            <a:off x="2590800" y="4686300"/>
            <a:ext cx="6114976" cy="461665"/>
            <a:chOff x="2590800" y="1638300"/>
            <a:chExt cx="6114976" cy="461665"/>
          </a:xfrm>
        </p:grpSpPr>
        <p:cxnSp>
          <p:nvCxnSpPr>
            <p:cNvPr id="45" name="Straight Arrow Connector 44"/>
            <p:cNvCxnSpPr/>
            <p:nvPr/>
          </p:nvCxnSpPr>
          <p:spPr bwMode="auto">
            <a:xfrm>
              <a:off x="2590800" y="1828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6" name="TextBox 45"/>
            <p:cNvSpPr txBox="1"/>
            <p:nvPr/>
          </p:nvSpPr>
          <p:spPr>
            <a:xfrm>
              <a:off x="3124200" y="16383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f1</a:t>
              </a:r>
            </a:p>
          </p:txBody>
        </p:sp>
      </p:grpSp>
      <p:sp>
        <p:nvSpPr>
          <p:cNvPr id="47" name="Rectangle 46"/>
          <p:cNvSpPr/>
          <p:nvPr/>
        </p:nvSpPr>
        <p:spPr>
          <a:xfrm>
            <a:off x="1676400" y="5029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008000"/>
                </a:solidFill>
                <a:latin typeface="Courier New"/>
                <a:ea typeface="ＭＳ Ｐゴシック" pitchFamily="18" charset="-128"/>
                <a:cs typeface="Courier New"/>
              </a:rPr>
              <a:t>fadd.d</a:t>
            </a:r>
            <a:endParaRPr lang="en-US" sz="2000" b="1" dirty="0">
              <a:solidFill>
                <a:srgbClr val="008000"/>
              </a:solidFill>
              <a:latin typeface="Courier New"/>
              <a:ea typeface="ＭＳ Ｐゴシック" pitchFamily="18" charset="-128"/>
              <a:cs typeface="Courier New"/>
            </a:endParaRPr>
          </a:p>
        </p:txBody>
      </p:sp>
      <p:grpSp>
        <p:nvGrpSpPr>
          <p:cNvPr id="48" name="Group 47"/>
          <p:cNvGrpSpPr/>
          <p:nvPr/>
        </p:nvGrpSpPr>
        <p:grpSpPr>
          <a:xfrm>
            <a:off x="2590800" y="5029200"/>
            <a:ext cx="2822150" cy="461665"/>
            <a:chOff x="2667000" y="1638300"/>
            <a:chExt cx="2822150" cy="461665"/>
          </a:xfrm>
        </p:grpSpPr>
        <p:cxnSp>
          <p:nvCxnSpPr>
            <p:cNvPr id="49" name="Straight Arrow Connector 48"/>
            <p:cNvCxnSpPr/>
            <p:nvPr/>
          </p:nvCxnSpPr>
          <p:spPr bwMode="auto">
            <a:xfrm>
              <a:off x="2667000" y="18669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0" name="TextBox 49"/>
            <p:cNvSpPr txBox="1"/>
            <p:nvPr/>
          </p:nvSpPr>
          <p:spPr>
            <a:xfrm>
              <a:off x="3124200" y="1638300"/>
              <a:ext cx="236495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a:t>
              </a:r>
              <a:r>
                <a:rPr lang="en-US" sz="2400" dirty="0" err="1">
                  <a:solidFill>
                    <a:prstClr val="black"/>
                  </a:solidFill>
                  <a:latin typeface="Calibri"/>
                  <a:ea typeface="ＭＳ Ｐゴシック"/>
                  <a:cs typeface="Calibri"/>
                </a:rPr>
                <a:t>fadd.d</a:t>
              </a:r>
              <a:endParaRPr lang="en-US" sz="2400" dirty="0">
                <a:solidFill>
                  <a:prstClr val="black"/>
                </a:solidFill>
                <a:latin typeface="Calibri"/>
                <a:ea typeface="ＭＳ Ｐゴシック"/>
                <a:cs typeface="Calibri"/>
              </a:endParaRPr>
            </a:p>
          </p:txBody>
        </p:sp>
      </p:grpSp>
      <p:sp>
        <p:nvSpPr>
          <p:cNvPr id="51" name="Rectangle 50"/>
          <p:cNvSpPr/>
          <p:nvPr/>
        </p:nvSpPr>
        <p:spPr>
          <a:xfrm>
            <a:off x="1676400" y="5410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fsd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f2</a:t>
            </a:r>
          </a:p>
        </p:txBody>
      </p:sp>
      <p:grpSp>
        <p:nvGrpSpPr>
          <p:cNvPr id="52" name="Group 51"/>
          <p:cNvGrpSpPr/>
          <p:nvPr/>
        </p:nvGrpSpPr>
        <p:grpSpPr>
          <a:xfrm>
            <a:off x="2590800" y="5410200"/>
            <a:ext cx="6170881" cy="461665"/>
            <a:chOff x="2590800" y="1219200"/>
            <a:chExt cx="6170881" cy="461665"/>
          </a:xfrm>
        </p:grpSpPr>
        <p:cxnSp>
          <p:nvCxnSpPr>
            <p:cNvPr id="53" name="Straight Arrow Connector 52"/>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4" name="TextBox 53"/>
            <p:cNvSpPr txBox="1"/>
            <p:nvPr/>
          </p:nvSpPr>
          <p:spPr>
            <a:xfrm>
              <a:off x="3124200" y="1219200"/>
              <a:ext cx="563748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store address, wait for store data</a:t>
              </a:r>
            </a:p>
          </p:txBody>
        </p:sp>
      </p:grpSp>
      <p:sp>
        <p:nvSpPr>
          <p:cNvPr id="55" name="Rectangle 54"/>
          <p:cNvSpPr/>
          <p:nvPr/>
        </p:nvSpPr>
        <p:spPr>
          <a:xfrm>
            <a:off x="1676400" y="5791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a:solidFill>
                  <a:srgbClr val="FF0000"/>
                </a:solidFill>
                <a:latin typeface="Courier New"/>
                <a:ea typeface="ＭＳ Ｐゴシック" pitchFamily="18" charset="-128"/>
                <a:cs typeface="Courier New"/>
              </a:rPr>
              <a:t>…</a:t>
            </a:r>
            <a:endParaRPr lang="en-US" sz="2000" b="1" dirty="0">
              <a:solidFill>
                <a:srgbClr val="008000"/>
              </a:solidFill>
              <a:latin typeface="Courier New"/>
              <a:ea typeface="ＭＳ Ｐゴシック" pitchFamily="18" charset="-128"/>
              <a:cs typeface="Courier New"/>
            </a:endParaRPr>
          </a:p>
        </p:txBody>
      </p:sp>
      <p:grpSp>
        <p:nvGrpSpPr>
          <p:cNvPr id="59" name="Group 58"/>
          <p:cNvGrpSpPr/>
          <p:nvPr/>
        </p:nvGrpSpPr>
        <p:grpSpPr>
          <a:xfrm>
            <a:off x="5029200" y="2819400"/>
            <a:ext cx="2133600" cy="1524000"/>
            <a:chOff x="5486400" y="2819400"/>
            <a:chExt cx="2133600" cy="1524000"/>
          </a:xfrm>
        </p:grpSpPr>
        <p:cxnSp>
          <p:nvCxnSpPr>
            <p:cNvPr id="57" name="Curved Connector 56"/>
            <p:cNvCxnSpPr/>
            <p:nvPr/>
          </p:nvCxnSpPr>
          <p:spPr bwMode="auto">
            <a:xfrm rot="5400000" flipH="1" flipV="1">
              <a:off x="4762500" y="3543300"/>
              <a:ext cx="1524000" cy="762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58" name="TextBox 57"/>
            <p:cNvSpPr txBox="1"/>
            <p:nvPr/>
          </p:nvSpPr>
          <p:spPr>
            <a:xfrm>
              <a:off x="5486400" y="2895600"/>
              <a:ext cx="2133600" cy="1323439"/>
            </a:xfrm>
            <a:prstGeom prst="rect">
              <a:avLst/>
            </a:prstGeom>
            <a:noFill/>
          </p:spPr>
          <p:txBody>
            <a:bodyPr wrap="square" rtlCol="0">
              <a:spAutoFit/>
            </a:bodyPr>
            <a:lstStyle/>
            <a:p>
              <a:pPr eaLnBrk="1" hangingPunct="1">
                <a:spcBef>
                  <a:spcPct val="0"/>
                </a:spcBef>
              </a:pPr>
              <a:r>
                <a:rPr lang="en-US" sz="2000" i="1" dirty="0">
                  <a:solidFill>
                    <a:prstClr val="black"/>
                  </a:solidFill>
                  <a:latin typeface="Calibri"/>
                  <a:ea typeface="ＭＳ Ｐゴシック"/>
                  <a:cs typeface="Calibri"/>
                </a:rPr>
                <a:t>Check load address against queued pending store addresses</a:t>
              </a:r>
            </a:p>
          </p:txBody>
        </p:sp>
      </p:grpSp>
      <p:grpSp>
        <p:nvGrpSpPr>
          <p:cNvPr id="68" name="Group 67"/>
          <p:cNvGrpSpPr/>
          <p:nvPr/>
        </p:nvGrpSpPr>
        <p:grpSpPr>
          <a:xfrm>
            <a:off x="6974505" y="1529982"/>
            <a:ext cx="2133600" cy="2822299"/>
            <a:chOff x="6974505" y="1529982"/>
            <a:chExt cx="2133600" cy="2822299"/>
          </a:xfrm>
        </p:grpSpPr>
        <p:sp>
          <p:nvSpPr>
            <p:cNvPr id="62" name="TextBox 61"/>
            <p:cNvSpPr txBox="1"/>
            <p:nvPr/>
          </p:nvSpPr>
          <p:spPr>
            <a:xfrm>
              <a:off x="6974505" y="2819400"/>
              <a:ext cx="2133600" cy="1015663"/>
            </a:xfrm>
            <a:prstGeom prst="rect">
              <a:avLst/>
            </a:prstGeom>
            <a:noFill/>
          </p:spPr>
          <p:txBody>
            <a:bodyPr wrap="square" rtlCol="0">
              <a:spAutoFit/>
            </a:bodyPr>
            <a:lstStyle/>
            <a:p>
              <a:pPr eaLnBrk="1" hangingPunct="1">
                <a:spcBef>
                  <a:spcPct val="0"/>
                </a:spcBef>
              </a:pPr>
              <a:r>
                <a:rPr lang="en-US" sz="2000" i="1" dirty="0">
                  <a:solidFill>
                    <a:prstClr val="black"/>
                  </a:solidFill>
                  <a:latin typeface="Calibri"/>
                  <a:ea typeface="ＭＳ Ｐゴシック"/>
                  <a:cs typeface="Calibri"/>
                </a:rPr>
                <a:t>Many writes to f0 can be in queue at same time</a:t>
              </a:r>
            </a:p>
          </p:txBody>
        </p:sp>
        <p:sp>
          <p:nvSpPr>
            <p:cNvPr id="66" name="Freeform 65"/>
            <p:cNvSpPr/>
            <p:nvPr/>
          </p:nvSpPr>
          <p:spPr>
            <a:xfrm>
              <a:off x="8585149" y="1529982"/>
              <a:ext cx="475987" cy="2822299"/>
            </a:xfrm>
            <a:custGeom>
              <a:avLst/>
              <a:gdLst>
                <a:gd name="connsiteX0" fmla="*/ 118854 w 430771"/>
                <a:gd name="connsiteY0" fmla="*/ 0 h 2748028"/>
                <a:gd name="connsiteX1" fmla="*/ 193120 w 430771"/>
                <a:gd name="connsiteY1" fmla="*/ 89125 h 2748028"/>
                <a:gd name="connsiteX2" fmla="*/ 207973 w 430771"/>
                <a:gd name="connsiteY2" fmla="*/ 111406 h 2748028"/>
                <a:gd name="connsiteX3" fmla="*/ 245106 w 430771"/>
                <a:gd name="connsiteY3" fmla="*/ 141115 h 2748028"/>
                <a:gd name="connsiteX4" fmla="*/ 267386 w 430771"/>
                <a:gd name="connsiteY4" fmla="*/ 319365 h 2748028"/>
                <a:gd name="connsiteX5" fmla="*/ 326799 w 430771"/>
                <a:gd name="connsiteY5" fmla="*/ 497616 h 2748028"/>
                <a:gd name="connsiteX6" fmla="*/ 356505 w 430771"/>
                <a:gd name="connsiteY6" fmla="*/ 631304 h 2748028"/>
                <a:gd name="connsiteX7" fmla="*/ 371358 w 430771"/>
                <a:gd name="connsiteY7" fmla="*/ 720429 h 2748028"/>
                <a:gd name="connsiteX8" fmla="*/ 393638 w 430771"/>
                <a:gd name="connsiteY8" fmla="*/ 764991 h 2748028"/>
                <a:gd name="connsiteX9" fmla="*/ 401065 w 430771"/>
                <a:gd name="connsiteY9" fmla="*/ 787273 h 2748028"/>
                <a:gd name="connsiteX10" fmla="*/ 423345 w 430771"/>
                <a:gd name="connsiteY10" fmla="*/ 1047221 h 2748028"/>
                <a:gd name="connsiteX11" fmla="*/ 430771 w 430771"/>
                <a:gd name="connsiteY11" fmla="*/ 1091784 h 2748028"/>
                <a:gd name="connsiteX12" fmla="*/ 415918 w 430771"/>
                <a:gd name="connsiteY12" fmla="*/ 1277461 h 2748028"/>
                <a:gd name="connsiteX13" fmla="*/ 401065 w 430771"/>
                <a:gd name="connsiteY13" fmla="*/ 1322024 h 2748028"/>
                <a:gd name="connsiteX14" fmla="*/ 393638 w 430771"/>
                <a:gd name="connsiteY14" fmla="*/ 1381441 h 2748028"/>
                <a:gd name="connsiteX15" fmla="*/ 371358 w 430771"/>
                <a:gd name="connsiteY15" fmla="*/ 1968182 h 2748028"/>
                <a:gd name="connsiteX16" fmla="*/ 356505 w 430771"/>
                <a:gd name="connsiteY16" fmla="*/ 2012745 h 2748028"/>
                <a:gd name="connsiteX17" fmla="*/ 341652 w 430771"/>
                <a:gd name="connsiteY17" fmla="*/ 2064734 h 2748028"/>
                <a:gd name="connsiteX18" fmla="*/ 326799 w 430771"/>
                <a:gd name="connsiteY18" fmla="*/ 2101870 h 2748028"/>
                <a:gd name="connsiteX19" fmla="*/ 319372 w 430771"/>
                <a:gd name="connsiteY19" fmla="*/ 2131578 h 2748028"/>
                <a:gd name="connsiteX20" fmla="*/ 297092 w 430771"/>
                <a:gd name="connsiteY20" fmla="*/ 2168714 h 2748028"/>
                <a:gd name="connsiteX21" fmla="*/ 259959 w 430771"/>
                <a:gd name="connsiteY21" fmla="*/ 2250412 h 2748028"/>
                <a:gd name="connsiteX22" fmla="*/ 245106 w 430771"/>
                <a:gd name="connsiteY22" fmla="*/ 2302401 h 2748028"/>
                <a:gd name="connsiteX23" fmla="*/ 193120 w 430771"/>
                <a:gd name="connsiteY23" fmla="*/ 2384100 h 2748028"/>
                <a:gd name="connsiteX24" fmla="*/ 170840 w 430771"/>
                <a:gd name="connsiteY24" fmla="*/ 2450944 h 2748028"/>
                <a:gd name="connsiteX25" fmla="*/ 163414 w 430771"/>
                <a:gd name="connsiteY25" fmla="*/ 2473225 h 2748028"/>
                <a:gd name="connsiteX26" fmla="*/ 126281 w 430771"/>
                <a:gd name="connsiteY26" fmla="*/ 2525215 h 2748028"/>
                <a:gd name="connsiteX27" fmla="*/ 96574 w 430771"/>
                <a:gd name="connsiteY27" fmla="*/ 2592058 h 2748028"/>
                <a:gd name="connsiteX28" fmla="*/ 74294 w 430771"/>
                <a:gd name="connsiteY28" fmla="*/ 2614340 h 2748028"/>
                <a:gd name="connsiteX29" fmla="*/ 66868 w 430771"/>
                <a:gd name="connsiteY29" fmla="*/ 2636621 h 2748028"/>
                <a:gd name="connsiteX30" fmla="*/ 37161 w 430771"/>
                <a:gd name="connsiteY30" fmla="*/ 2673757 h 2748028"/>
                <a:gd name="connsiteX31" fmla="*/ 22308 w 430771"/>
                <a:gd name="connsiteY31" fmla="*/ 2718319 h 2748028"/>
                <a:gd name="connsiteX32" fmla="*/ 28 w 430771"/>
                <a:gd name="connsiteY32" fmla="*/ 2748028 h 2748028"/>
                <a:gd name="connsiteX0" fmla="*/ 118854 w 430771"/>
                <a:gd name="connsiteY0" fmla="*/ 0 h 2748028"/>
                <a:gd name="connsiteX1" fmla="*/ 193120 w 430771"/>
                <a:gd name="connsiteY1" fmla="*/ 89125 h 2748028"/>
                <a:gd name="connsiteX2" fmla="*/ 207973 w 430771"/>
                <a:gd name="connsiteY2" fmla="*/ 111406 h 2748028"/>
                <a:gd name="connsiteX3" fmla="*/ 267386 w 430771"/>
                <a:gd name="connsiteY3" fmla="*/ 319365 h 2748028"/>
                <a:gd name="connsiteX4" fmla="*/ 326799 w 430771"/>
                <a:gd name="connsiteY4" fmla="*/ 497616 h 2748028"/>
                <a:gd name="connsiteX5" fmla="*/ 356505 w 430771"/>
                <a:gd name="connsiteY5" fmla="*/ 631304 h 2748028"/>
                <a:gd name="connsiteX6" fmla="*/ 371358 w 430771"/>
                <a:gd name="connsiteY6" fmla="*/ 720429 h 2748028"/>
                <a:gd name="connsiteX7" fmla="*/ 393638 w 430771"/>
                <a:gd name="connsiteY7" fmla="*/ 764991 h 2748028"/>
                <a:gd name="connsiteX8" fmla="*/ 401065 w 430771"/>
                <a:gd name="connsiteY8" fmla="*/ 787273 h 2748028"/>
                <a:gd name="connsiteX9" fmla="*/ 423345 w 430771"/>
                <a:gd name="connsiteY9" fmla="*/ 1047221 h 2748028"/>
                <a:gd name="connsiteX10" fmla="*/ 430771 w 430771"/>
                <a:gd name="connsiteY10" fmla="*/ 1091784 h 2748028"/>
                <a:gd name="connsiteX11" fmla="*/ 415918 w 430771"/>
                <a:gd name="connsiteY11" fmla="*/ 1277461 h 2748028"/>
                <a:gd name="connsiteX12" fmla="*/ 401065 w 430771"/>
                <a:gd name="connsiteY12" fmla="*/ 1322024 h 2748028"/>
                <a:gd name="connsiteX13" fmla="*/ 393638 w 430771"/>
                <a:gd name="connsiteY13" fmla="*/ 1381441 h 2748028"/>
                <a:gd name="connsiteX14" fmla="*/ 371358 w 430771"/>
                <a:gd name="connsiteY14" fmla="*/ 1968182 h 2748028"/>
                <a:gd name="connsiteX15" fmla="*/ 356505 w 430771"/>
                <a:gd name="connsiteY15" fmla="*/ 2012745 h 2748028"/>
                <a:gd name="connsiteX16" fmla="*/ 341652 w 430771"/>
                <a:gd name="connsiteY16" fmla="*/ 2064734 h 2748028"/>
                <a:gd name="connsiteX17" fmla="*/ 326799 w 430771"/>
                <a:gd name="connsiteY17" fmla="*/ 2101870 h 2748028"/>
                <a:gd name="connsiteX18" fmla="*/ 319372 w 430771"/>
                <a:gd name="connsiteY18" fmla="*/ 2131578 h 2748028"/>
                <a:gd name="connsiteX19" fmla="*/ 297092 w 430771"/>
                <a:gd name="connsiteY19" fmla="*/ 2168714 h 2748028"/>
                <a:gd name="connsiteX20" fmla="*/ 259959 w 430771"/>
                <a:gd name="connsiteY20" fmla="*/ 2250412 h 2748028"/>
                <a:gd name="connsiteX21" fmla="*/ 245106 w 430771"/>
                <a:gd name="connsiteY21" fmla="*/ 2302401 h 2748028"/>
                <a:gd name="connsiteX22" fmla="*/ 193120 w 430771"/>
                <a:gd name="connsiteY22" fmla="*/ 2384100 h 2748028"/>
                <a:gd name="connsiteX23" fmla="*/ 170840 w 430771"/>
                <a:gd name="connsiteY23" fmla="*/ 2450944 h 2748028"/>
                <a:gd name="connsiteX24" fmla="*/ 163414 w 430771"/>
                <a:gd name="connsiteY24" fmla="*/ 2473225 h 2748028"/>
                <a:gd name="connsiteX25" fmla="*/ 126281 w 430771"/>
                <a:gd name="connsiteY25" fmla="*/ 2525215 h 2748028"/>
                <a:gd name="connsiteX26" fmla="*/ 96574 w 430771"/>
                <a:gd name="connsiteY26" fmla="*/ 2592058 h 2748028"/>
                <a:gd name="connsiteX27" fmla="*/ 74294 w 430771"/>
                <a:gd name="connsiteY27" fmla="*/ 2614340 h 2748028"/>
                <a:gd name="connsiteX28" fmla="*/ 66868 w 430771"/>
                <a:gd name="connsiteY28" fmla="*/ 2636621 h 2748028"/>
                <a:gd name="connsiteX29" fmla="*/ 37161 w 430771"/>
                <a:gd name="connsiteY29" fmla="*/ 2673757 h 2748028"/>
                <a:gd name="connsiteX30" fmla="*/ 22308 w 430771"/>
                <a:gd name="connsiteY30" fmla="*/ 2718319 h 2748028"/>
                <a:gd name="connsiteX31" fmla="*/ 28 w 430771"/>
                <a:gd name="connsiteY31" fmla="*/ 2748028 h 2748028"/>
                <a:gd name="connsiteX0" fmla="*/ 118854 w 430771"/>
                <a:gd name="connsiteY0" fmla="*/ 0 h 2748028"/>
                <a:gd name="connsiteX1" fmla="*/ 193120 w 430771"/>
                <a:gd name="connsiteY1" fmla="*/ 89125 h 2748028"/>
                <a:gd name="connsiteX2" fmla="*/ 267386 w 430771"/>
                <a:gd name="connsiteY2" fmla="*/ 319365 h 2748028"/>
                <a:gd name="connsiteX3" fmla="*/ 326799 w 430771"/>
                <a:gd name="connsiteY3" fmla="*/ 497616 h 2748028"/>
                <a:gd name="connsiteX4" fmla="*/ 356505 w 430771"/>
                <a:gd name="connsiteY4" fmla="*/ 631304 h 2748028"/>
                <a:gd name="connsiteX5" fmla="*/ 371358 w 430771"/>
                <a:gd name="connsiteY5" fmla="*/ 720429 h 2748028"/>
                <a:gd name="connsiteX6" fmla="*/ 393638 w 430771"/>
                <a:gd name="connsiteY6" fmla="*/ 764991 h 2748028"/>
                <a:gd name="connsiteX7" fmla="*/ 401065 w 430771"/>
                <a:gd name="connsiteY7" fmla="*/ 787273 h 2748028"/>
                <a:gd name="connsiteX8" fmla="*/ 423345 w 430771"/>
                <a:gd name="connsiteY8" fmla="*/ 1047221 h 2748028"/>
                <a:gd name="connsiteX9" fmla="*/ 430771 w 430771"/>
                <a:gd name="connsiteY9" fmla="*/ 1091784 h 2748028"/>
                <a:gd name="connsiteX10" fmla="*/ 415918 w 430771"/>
                <a:gd name="connsiteY10" fmla="*/ 1277461 h 2748028"/>
                <a:gd name="connsiteX11" fmla="*/ 401065 w 430771"/>
                <a:gd name="connsiteY11" fmla="*/ 1322024 h 2748028"/>
                <a:gd name="connsiteX12" fmla="*/ 393638 w 430771"/>
                <a:gd name="connsiteY12" fmla="*/ 1381441 h 2748028"/>
                <a:gd name="connsiteX13" fmla="*/ 371358 w 430771"/>
                <a:gd name="connsiteY13" fmla="*/ 1968182 h 2748028"/>
                <a:gd name="connsiteX14" fmla="*/ 356505 w 430771"/>
                <a:gd name="connsiteY14" fmla="*/ 2012745 h 2748028"/>
                <a:gd name="connsiteX15" fmla="*/ 341652 w 430771"/>
                <a:gd name="connsiteY15" fmla="*/ 2064734 h 2748028"/>
                <a:gd name="connsiteX16" fmla="*/ 326799 w 430771"/>
                <a:gd name="connsiteY16" fmla="*/ 2101870 h 2748028"/>
                <a:gd name="connsiteX17" fmla="*/ 319372 w 430771"/>
                <a:gd name="connsiteY17" fmla="*/ 2131578 h 2748028"/>
                <a:gd name="connsiteX18" fmla="*/ 297092 w 430771"/>
                <a:gd name="connsiteY18" fmla="*/ 2168714 h 2748028"/>
                <a:gd name="connsiteX19" fmla="*/ 259959 w 430771"/>
                <a:gd name="connsiteY19" fmla="*/ 2250412 h 2748028"/>
                <a:gd name="connsiteX20" fmla="*/ 245106 w 430771"/>
                <a:gd name="connsiteY20" fmla="*/ 2302401 h 2748028"/>
                <a:gd name="connsiteX21" fmla="*/ 193120 w 430771"/>
                <a:gd name="connsiteY21" fmla="*/ 2384100 h 2748028"/>
                <a:gd name="connsiteX22" fmla="*/ 170840 w 430771"/>
                <a:gd name="connsiteY22" fmla="*/ 2450944 h 2748028"/>
                <a:gd name="connsiteX23" fmla="*/ 163414 w 430771"/>
                <a:gd name="connsiteY23" fmla="*/ 2473225 h 2748028"/>
                <a:gd name="connsiteX24" fmla="*/ 126281 w 430771"/>
                <a:gd name="connsiteY24" fmla="*/ 2525215 h 2748028"/>
                <a:gd name="connsiteX25" fmla="*/ 96574 w 430771"/>
                <a:gd name="connsiteY25" fmla="*/ 2592058 h 2748028"/>
                <a:gd name="connsiteX26" fmla="*/ 74294 w 430771"/>
                <a:gd name="connsiteY26" fmla="*/ 2614340 h 2748028"/>
                <a:gd name="connsiteX27" fmla="*/ 66868 w 430771"/>
                <a:gd name="connsiteY27" fmla="*/ 2636621 h 2748028"/>
                <a:gd name="connsiteX28" fmla="*/ 37161 w 430771"/>
                <a:gd name="connsiteY28" fmla="*/ 2673757 h 2748028"/>
                <a:gd name="connsiteX29" fmla="*/ 22308 w 430771"/>
                <a:gd name="connsiteY29" fmla="*/ 2718319 h 2748028"/>
                <a:gd name="connsiteX30" fmla="*/ 28 w 430771"/>
                <a:gd name="connsiteY30" fmla="*/ 2748028 h 2748028"/>
                <a:gd name="connsiteX0" fmla="*/ 118854 w 430771"/>
                <a:gd name="connsiteY0" fmla="*/ 0 h 2748028"/>
                <a:gd name="connsiteX1" fmla="*/ 267386 w 430771"/>
                <a:gd name="connsiteY1" fmla="*/ 319365 h 2748028"/>
                <a:gd name="connsiteX2" fmla="*/ 326799 w 430771"/>
                <a:gd name="connsiteY2" fmla="*/ 497616 h 2748028"/>
                <a:gd name="connsiteX3" fmla="*/ 356505 w 430771"/>
                <a:gd name="connsiteY3" fmla="*/ 631304 h 2748028"/>
                <a:gd name="connsiteX4" fmla="*/ 371358 w 430771"/>
                <a:gd name="connsiteY4" fmla="*/ 720429 h 2748028"/>
                <a:gd name="connsiteX5" fmla="*/ 393638 w 430771"/>
                <a:gd name="connsiteY5" fmla="*/ 764991 h 2748028"/>
                <a:gd name="connsiteX6" fmla="*/ 401065 w 430771"/>
                <a:gd name="connsiteY6" fmla="*/ 787273 h 2748028"/>
                <a:gd name="connsiteX7" fmla="*/ 423345 w 430771"/>
                <a:gd name="connsiteY7" fmla="*/ 1047221 h 2748028"/>
                <a:gd name="connsiteX8" fmla="*/ 430771 w 430771"/>
                <a:gd name="connsiteY8" fmla="*/ 1091784 h 2748028"/>
                <a:gd name="connsiteX9" fmla="*/ 415918 w 430771"/>
                <a:gd name="connsiteY9" fmla="*/ 1277461 h 2748028"/>
                <a:gd name="connsiteX10" fmla="*/ 401065 w 430771"/>
                <a:gd name="connsiteY10" fmla="*/ 1322024 h 2748028"/>
                <a:gd name="connsiteX11" fmla="*/ 393638 w 430771"/>
                <a:gd name="connsiteY11" fmla="*/ 1381441 h 2748028"/>
                <a:gd name="connsiteX12" fmla="*/ 371358 w 430771"/>
                <a:gd name="connsiteY12" fmla="*/ 1968182 h 2748028"/>
                <a:gd name="connsiteX13" fmla="*/ 356505 w 430771"/>
                <a:gd name="connsiteY13" fmla="*/ 2012745 h 2748028"/>
                <a:gd name="connsiteX14" fmla="*/ 341652 w 430771"/>
                <a:gd name="connsiteY14" fmla="*/ 2064734 h 2748028"/>
                <a:gd name="connsiteX15" fmla="*/ 326799 w 430771"/>
                <a:gd name="connsiteY15" fmla="*/ 2101870 h 2748028"/>
                <a:gd name="connsiteX16" fmla="*/ 319372 w 430771"/>
                <a:gd name="connsiteY16" fmla="*/ 2131578 h 2748028"/>
                <a:gd name="connsiteX17" fmla="*/ 297092 w 430771"/>
                <a:gd name="connsiteY17" fmla="*/ 2168714 h 2748028"/>
                <a:gd name="connsiteX18" fmla="*/ 259959 w 430771"/>
                <a:gd name="connsiteY18" fmla="*/ 2250412 h 2748028"/>
                <a:gd name="connsiteX19" fmla="*/ 245106 w 430771"/>
                <a:gd name="connsiteY19" fmla="*/ 2302401 h 2748028"/>
                <a:gd name="connsiteX20" fmla="*/ 193120 w 430771"/>
                <a:gd name="connsiteY20" fmla="*/ 2384100 h 2748028"/>
                <a:gd name="connsiteX21" fmla="*/ 170840 w 430771"/>
                <a:gd name="connsiteY21" fmla="*/ 2450944 h 2748028"/>
                <a:gd name="connsiteX22" fmla="*/ 163414 w 430771"/>
                <a:gd name="connsiteY22" fmla="*/ 2473225 h 2748028"/>
                <a:gd name="connsiteX23" fmla="*/ 126281 w 430771"/>
                <a:gd name="connsiteY23" fmla="*/ 2525215 h 2748028"/>
                <a:gd name="connsiteX24" fmla="*/ 96574 w 430771"/>
                <a:gd name="connsiteY24" fmla="*/ 2592058 h 2748028"/>
                <a:gd name="connsiteX25" fmla="*/ 74294 w 430771"/>
                <a:gd name="connsiteY25" fmla="*/ 2614340 h 2748028"/>
                <a:gd name="connsiteX26" fmla="*/ 66868 w 430771"/>
                <a:gd name="connsiteY26" fmla="*/ 2636621 h 2748028"/>
                <a:gd name="connsiteX27" fmla="*/ 37161 w 430771"/>
                <a:gd name="connsiteY27" fmla="*/ 2673757 h 2748028"/>
                <a:gd name="connsiteX28" fmla="*/ 22308 w 430771"/>
                <a:gd name="connsiteY28" fmla="*/ 2718319 h 2748028"/>
                <a:gd name="connsiteX29" fmla="*/ 28 w 430771"/>
                <a:gd name="connsiteY29" fmla="*/ 2748028 h 2748028"/>
                <a:gd name="connsiteX0" fmla="*/ 118854 w 430771"/>
                <a:gd name="connsiteY0" fmla="*/ 0 h 2748028"/>
                <a:gd name="connsiteX1" fmla="*/ 326799 w 430771"/>
                <a:gd name="connsiteY1" fmla="*/ 497616 h 2748028"/>
                <a:gd name="connsiteX2" fmla="*/ 356505 w 430771"/>
                <a:gd name="connsiteY2" fmla="*/ 631304 h 2748028"/>
                <a:gd name="connsiteX3" fmla="*/ 371358 w 430771"/>
                <a:gd name="connsiteY3" fmla="*/ 720429 h 2748028"/>
                <a:gd name="connsiteX4" fmla="*/ 393638 w 430771"/>
                <a:gd name="connsiteY4" fmla="*/ 764991 h 2748028"/>
                <a:gd name="connsiteX5" fmla="*/ 401065 w 430771"/>
                <a:gd name="connsiteY5" fmla="*/ 787273 h 2748028"/>
                <a:gd name="connsiteX6" fmla="*/ 423345 w 430771"/>
                <a:gd name="connsiteY6" fmla="*/ 1047221 h 2748028"/>
                <a:gd name="connsiteX7" fmla="*/ 430771 w 430771"/>
                <a:gd name="connsiteY7" fmla="*/ 1091784 h 2748028"/>
                <a:gd name="connsiteX8" fmla="*/ 415918 w 430771"/>
                <a:gd name="connsiteY8" fmla="*/ 1277461 h 2748028"/>
                <a:gd name="connsiteX9" fmla="*/ 401065 w 430771"/>
                <a:gd name="connsiteY9" fmla="*/ 1322024 h 2748028"/>
                <a:gd name="connsiteX10" fmla="*/ 393638 w 430771"/>
                <a:gd name="connsiteY10" fmla="*/ 1381441 h 2748028"/>
                <a:gd name="connsiteX11" fmla="*/ 371358 w 430771"/>
                <a:gd name="connsiteY11" fmla="*/ 1968182 h 2748028"/>
                <a:gd name="connsiteX12" fmla="*/ 356505 w 430771"/>
                <a:gd name="connsiteY12" fmla="*/ 2012745 h 2748028"/>
                <a:gd name="connsiteX13" fmla="*/ 341652 w 430771"/>
                <a:gd name="connsiteY13" fmla="*/ 2064734 h 2748028"/>
                <a:gd name="connsiteX14" fmla="*/ 326799 w 430771"/>
                <a:gd name="connsiteY14" fmla="*/ 2101870 h 2748028"/>
                <a:gd name="connsiteX15" fmla="*/ 319372 w 430771"/>
                <a:gd name="connsiteY15" fmla="*/ 2131578 h 2748028"/>
                <a:gd name="connsiteX16" fmla="*/ 297092 w 430771"/>
                <a:gd name="connsiteY16" fmla="*/ 2168714 h 2748028"/>
                <a:gd name="connsiteX17" fmla="*/ 259959 w 430771"/>
                <a:gd name="connsiteY17" fmla="*/ 2250412 h 2748028"/>
                <a:gd name="connsiteX18" fmla="*/ 245106 w 430771"/>
                <a:gd name="connsiteY18" fmla="*/ 2302401 h 2748028"/>
                <a:gd name="connsiteX19" fmla="*/ 193120 w 430771"/>
                <a:gd name="connsiteY19" fmla="*/ 2384100 h 2748028"/>
                <a:gd name="connsiteX20" fmla="*/ 170840 w 430771"/>
                <a:gd name="connsiteY20" fmla="*/ 2450944 h 2748028"/>
                <a:gd name="connsiteX21" fmla="*/ 163414 w 430771"/>
                <a:gd name="connsiteY21" fmla="*/ 2473225 h 2748028"/>
                <a:gd name="connsiteX22" fmla="*/ 126281 w 430771"/>
                <a:gd name="connsiteY22" fmla="*/ 2525215 h 2748028"/>
                <a:gd name="connsiteX23" fmla="*/ 96574 w 430771"/>
                <a:gd name="connsiteY23" fmla="*/ 2592058 h 2748028"/>
                <a:gd name="connsiteX24" fmla="*/ 74294 w 430771"/>
                <a:gd name="connsiteY24" fmla="*/ 2614340 h 2748028"/>
                <a:gd name="connsiteX25" fmla="*/ 66868 w 430771"/>
                <a:gd name="connsiteY25" fmla="*/ 2636621 h 2748028"/>
                <a:gd name="connsiteX26" fmla="*/ 37161 w 430771"/>
                <a:gd name="connsiteY26" fmla="*/ 2673757 h 2748028"/>
                <a:gd name="connsiteX27" fmla="*/ 22308 w 430771"/>
                <a:gd name="connsiteY27" fmla="*/ 2718319 h 2748028"/>
                <a:gd name="connsiteX28" fmla="*/ 28 w 430771"/>
                <a:gd name="connsiteY28" fmla="*/ 2748028 h 2748028"/>
                <a:gd name="connsiteX0" fmla="*/ 118854 w 430771"/>
                <a:gd name="connsiteY0" fmla="*/ 0 h 2748028"/>
                <a:gd name="connsiteX1" fmla="*/ 356505 w 430771"/>
                <a:gd name="connsiteY1" fmla="*/ 631304 h 2748028"/>
                <a:gd name="connsiteX2" fmla="*/ 371358 w 430771"/>
                <a:gd name="connsiteY2" fmla="*/ 720429 h 2748028"/>
                <a:gd name="connsiteX3" fmla="*/ 393638 w 430771"/>
                <a:gd name="connsiteY3" fmla="*/ 764991 h 2748028"/>
                <a:gd name="connsiteX4" fmla="*/ 401065 w 430771"/>
                <a:gd name="connsiteY4" fmla="*/ 787273 h 2748028"/>
                <a:gd name="connsiteX5" fmla="*/ 423345 w 430771"/>
                <a:gd name="connsiteY5" fmla="*/ 1047221 h 2748028"/>
                <a:gd name="connsiteX6" fmla="*/ 430771 w 430771"/>
                <a:gd name="connsiteY6" fmla="*/ 1091784 h 2748028"/>
                <a:gd name="connsiteX7" fmla="*/ 415918 w 430771"/>
                <a:gd name="connsiteY7" fmla="*/ 1277461 h 2748028"/>
                <a:gd name="connsiteX8" fmla="*/ 401065 w 430771"/>
                <a:gd name="connsiteY8" fmla="*/ 1322024 h 2748028"/>
                <a:gd name="connsiteX9" fmla="*/ 393638 w 430771"/>
                <a:gd name="connsiteY9" fmla="*/ 1381441 h 2748028"/>
                <a:gd name="connsiteX10" fmla="*/ 371358 w 430771"/>
                <a:gd name="connsiteY10" fmla="*/ 1968182 h 2748028"/>
                <a:gd name="connsiteX11" fmla="*/ 356505 w 430771"/>
                <a:gd name="connsiteY11" fmla="*/ 2012745 h 2748028"/>
                <a:gd name="connsiteX12" fmla="*/ 341652 w 430771"/>
                <a:gd name="connsiteY12" fmla="*/ 2064734 h 2748028"/>
                <a:gd name="connsiteX13" fmla="*/ 326799 w 430771"/>
                <a:gd name="connsiteY13" fmla="*/ 2101870 h 2748028"/>
                <a:gd name="connsiteX14" fmla="*/ 319372 w 430771"/>
                <a:gd name="connsiteY14" fmla="*/ 2131578 h 2748028"/>
                <a:gd name="connsiteX15" fmla="*/ 297092 w 430771"/>
                <a:gd name="connsiteY15" fmla="*/ 2168714 h 2748028"/>
                <a:gd name="connsiteX16" fmla="*/ 259959 w 430771"/>
                <a:gd name="connsiteY16" fmla="*/ 2250412 h 2748028"/>
                <a:gd name="connsiteX17" fmla="*/ 245106 w 430771"/>
                <a:gd name="connsiteY17" fmla="*/ 2302401 h 2748028"/>
                <a:gd name="connsiteX18" fmla="*/ 193120 w 430771"/>
                <a:gd name="connsiteY18" fmla="*/ 2384100 h 2748028"/>
                <a:gd name="connsiteX19" fmla="*/ 170840 w 430771"/>
                <a:gd name="connsiteY19" fmla="*/ 2450944 h 2748028"/>
                <a:gd name="connsiteX20" fmla="*/ 163414 w 430771"/>
                <a:gd name="connsiteY20" fmla="*/ 2473225 h 2748028"/>
                <a:gd name="connsiteX21" fmla="*/ 126281 w 430771"/>
                <a:gd name="connsiteY21" fmla="*/ 2525215 h 2748028"/>
                <a:gd name="connsiteX22" fmla="*/ 96574 w 430771"/>
                <a:gd name="connsiteY22" fmla="*/ 2592058 h 2748028"/>
                <a:gd name="connsiteX23" fmla="*/ 74294 w 430771"/>
                <a:gd name="connsiteY23" fmla="*/ 2614340 h 2748028"/>
                <a:gd name="connsiteX24" fmla="*/ 66868 w 430771"/>
                <a:gd name="connsiteY24" fmla="*/ 2636621 h 2748028"/>
                <a:gd name="connsiteX25" fmla="*/ 37161 w 430771"/>
                <a:gd name="connsiteY25" fmla="*/ 2673757 h 2748028"/>
                <a:gd name="connsiteX26" fmla="*/ 22308 w 430771"/>
                <a:gd name="connsiteY26" fmla="*/ 2718319 h 2748028"/>
                <a:gd name="connsiteX27" fmla="*/ 28 w 430771"/>
                <a:gd name="connsiteY27" fmla="*/ 2748028 h 2748028"/>
                <a:gd name="connsiteX0" fmla="*/ 118854 w 430771"/>
                <a:gd name="connsiteY0" fmla="*/ 0 h 2748028"/>
                <a:gd name="connsiteX1" fmla="*/ 371358 w 430771"/>
                <a:gd name="connsiteY1" fmla="*/ 720429 h 2748028"/>
                <a:gd name="connsiteX2" fmla="*/ 393638 w 430771"/>
                <a:gd name="connsiteY2" fmla="*/ 764991 h 2748028"/>
                <a:gd name="connsiteX3" fmla="*/ 401065 w 430771"/>
                <a:gd name="connsiteY3" fmla="*/ 787273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93638 w 430771"/>
                <a:gd name="connsiteY3" fmla="*/ 764991 h 2748028"/>
                <a:gd name="connsiteX4" fmla="*/ 401065 w 430771"/>
                <a:gd name="connsiteY4" fmla="*/ 787273 h 2748028"/>
                <a:gd name="connsiteX5" fmla="*/ 423345 w 430771"/>
                <a:gd name="connsiteY5" fmla="*/ 1047221 h 2748028"/>
                <a:gd name="connsiteX6" fmla="*/ 430771 w 430771"/>
                <a:gd name="connsiteY6" fmla="*/ 1091784 h 2748028"/>
                <a:gd name="connsiteX7" fmla="*/ 415918 w 430771"/>
                <a:gd name="connsiteY7" fmla="*/ 1277461 h 2748028"/>
                <a:gd name="connsiteX8" fmla="*/ 401065 w 430771"/>
                <a:gd name="connsiteY8" fmla="*/ 1322024 h 2748028"/>
                <a:gd name="connsiteX9" fmla="*/ 393638 w 430771"/>
                <a:gd name="connsiteY9" fmla="*/ 1381441 h 2748028"/>
                <a:gd name="connsiteX10" fmla="*/ 371358 w 430771"/>
                <a:gd name="connsiteY10" fmla="*/ 1968182 h 2748028"/>
                <a:gd name="connsiteX11" fmla="*/ 356505 w 430771"/>
                <a:gd name="connsiteY11" fmla="*/ 2012745 h 2748028"/>
                <a:gd name="connsiteX12" fmla="*/ 341652 w 430771"/>
                <a:gd name="connsiteY12" fmla="*/ 2064734 h 2748028"/>
                <a:gd name="connsiteX13" fmla="*/ 326799 w 430771"/>
                <a:gd name="connsiteY13" fmla="*/ 2101870 h 2748028"/>
                <a:gd name="connsiteX14" fmla="*/ 319372 w 430771"/>
                <a:gd name="connsiteY14" fmla="*/ 2131578 h 2748028"/>
                <a:gd name="connsiteX15" fmla="*/ 297092 w 430771"/>
                <a:gd name="connsiteY15" fmla="*/ 2168714 h 2748028"/>
                <a:gd name="connsiteX16" fmla="*/ 259959 w 430771"/>
                <a:gd name="connsiteY16" fmla="*/ 2250412 h 2748028"/>
                <a:gd name="connsiteX17" fmla="*/ 245106 w 430771"/>
                <a:gd name="connsiteY17" fmla="*/ 2302401 h 2748028"/>
                <a:gd name="connsiteX18" fmla="*/ 193120 w 430771"/>
                <a:gd name="connsiteY18" fmla="*/ 2384100 h 2748028"/>
                <a:gd name="connsiteX19" fmla="*/ 170840 w 430771"/>
                <a:gd name="connsiteY19" fmla="*/ 2450944 h 2748028"/>
                <a:gd name="connsiteX20" fmla="*/ 163414 w 430771"/>
                <a:gd name="connsiteY20" fmla="*/ 2473225 h 2748028"/>
                <a:gd name="connsiteX21" fmla="*/ 126281 w 430771"/>
                <a:gd name="connsiteY21" fmla="*/ 2525215 h 2748028"/>
                <a:gd name="connsiteX22" fmla="*/ 96574 w 430771"/>
                <a:gd name="connsiteY22" fmla="*/ 2592058 h 2748028"/>
                <a:gd name="connsiteX23" fmla="*/ 74294 w 430771"/>
                <a:gd name="connsiteY23" fmla="*/ 2614340 h 2748028"/>
                <a:gd name="connsiteX24" fmla="*/ 66868 w 430771"/>
                <a:gd name="connsiteY24" fmla="*/ 2636621 h 2748028"/>
                <a:gd name="connsiteX25" fmla="*/ 37161 w 430771"/>
                <a:gd name="connsiteY25" fmla="*/ 2673757 h 2748028"/>
                <a:gd name="connsiteX26" fmla="*/ 22308 w 430771"/>
                <a:gd name="connsiteY26" fmla="*/ 2718319 h 2748028"/>
                <a:gd name="connsiteX27" fmla="*/ 28 w 430771"/>
                <a:gd name="connsiteY27"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93638 w 430771"/>
                <a:gd name="connsiteY3" fmla="*/ 764991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1247"/>
                <a:gd name="connsiteY0" fmla="*/ 0 h 2748028"/>
                <a:gd name="connsiteX1" fmla="*/ 371358 w 431247"/>
                <a:gd name="connsiteY1" fmla="*/ 720429 h 2748028"/>
                <a:gd name="connsiteX2" fmla="*/ 349079 w 431247"/>
                <a:gd name="connsiteY2" fmla="*/ 609022 h 2748028"/>
                <a:gd name="connsiteX3" fmla="*/ 423345 w 431247"/>
                <a:gd name="connsiteY3" fmla="*/ 1047221 h 2748028"/>
                <a:gd name="connsiteX4" fmla="*/ 430771 w 431247"/>
                <a:gd name="connsiteY4" fmla="*/ 1091784 h 2748028"/>
                <a:gd name="connsiteX5" fmla="*/ 415918 w 431247"/>
                <a:gd name="connsiteY5" fmla="*/ 1277461 h 2748028"/>
                <a:gd name="connsiteX6" fmla="*/ 401065 w 431247"/>
                <a:gd name="connsiteY6" fmla="*/ 1322024 h 2748028"/>
                <a:gd name="connsiteX7" fmla="*/ 393638 w 431247"/>
                <a:gd name="connsiteY7" fmla="*/ 1381441 h 2748028"/>
                <a:gd name="connsiteX8" fmla="*/ 371358 w 431247"/>
                <a:gd name="connsiteY8" fmla="*/ 1968182 h 2748028"/>
                <a:gd name="connsiteX9" fmla="*/ 356505 w 431247"/>
                <a:gd name="connsiteY9" fmla="*/ 2012745 h 2748028"/>
                <a:gd name="connsiteX10" fmla="*/ 341652 w 431247"/>
                <a:gd name="connsiteY10" fmla="*/ 2064734 h 2748028"/>
                <a:gd name="connsiteX11" fmla="*/ 326799 w 431247"/>
                <a:gd name="connsiteY11" fmla="*/ 2101870 h 2748028"/>
                <a:gd name="connsiteX12" fmla="*/ 319372 w 431247"/>
                <a:gd name="connsiteY12" fmla="*/ 2131578 h 2748028"/>
                <a:gd name="connsiteX13" fmla="*/ 297092 w 431247"/>
                <a:gd name="connsiteY13" fmla="*/ 2168714 h 2748028"/>
                <a:gd name="connsiteX14" fmla="*/ 259959 w 431247"/>
                <a:gd name="connsiteY14" fmla="*/ 2250412 h 2748028"/>
                <a:gd name="connsiteX15" fmla="*/ 245106 w 431247"/>
                <a:gd name="connsiteY15" fmla="*/ 2302401 h 2748028"/>
                <a:gd name="connsiteX16" fmla="*/ 193120 w 431247"/>
                <a:gd name="connsiteY16" fmla="*/ 2384100 h 2748028"/>
                <a:gd name="connsiteX17" fmla="*/ 170840 w 431247"/>
                <a:gd name="connsiteY17" fmla="*/ 2450944 h 2748028"/>
                <a:gd name="connsiteX18" fmla="*/ 163414 w 431247"/>
                <a:gd name="connsiteY18" fmla="*/ 2473225 h 2748028"/>
                <a:gd name="connsiteX19" fmla="*/ 126281 w 431247"/>
                <a:gd name="connsiteY19" fmla="*/ 2525215 h 2748028"/>
                <a:gd name="connsiteX20" fmla="*/ 96574 w 431247"/>
                <a:gd name="connsiteY20" fmla="*/ 2592058 h 2748028"/>
                <a:gd name="connsiteX21" fmla="*/ 74294 w 431247"/>
                <a:gd name="connsiteY21" fmla="*/ 2614340 h 2748028"/>
                <a:gd name="connsiteX22" fmla="*/ 66868 w 431247"/>
                <a:gd name="connsiteY22" fmla="*/ 2636621 h 2748028"/>
                <a:gd name="connsiteX23" fmla="*/ 37161 w 431247"/>
                <a:gd name="connsiteY23" fmla="*/ 2673757 h 2748028"/>
                <a:gd name="connsiteX24" fmla="*/ 22308 w 431247"/>
                <a:gd name="connsiteY24" fmla="*/ 2718319 h 2748028"/>
                <a:gd name="connsiteX25" fmla="*/ 28 w 431247"/>
                <a:gd name="connsiteY25"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56505 w 430771"/>
                <a:gd name="connsiteY3" fmla="*/ 601595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1247"/>
                <a:gd name="connsiteY0" fmla="*/ 0 h 2748028"/>
                <a:gd name="connsiteX1" fmla="*/ 371358 w 431247"/>
                <a:gd name="connsiteY1" fmla="*/ 720429 h 2748028"/>
                <a:gd name="connsiteX2" fmla="*/ 349079 w 431247"/>
                <a:gd name="connsiteY2" fmla="*/ 609022 h 2748028"/>
                <a:gd name="connsiteX3" fmla="*/ 423345 w 431247"/>
                <a:gd name="connsiteY3" fmla="*/ 1047221 h 2748028"/>
                <a:gd name="connsiteX4" fmla="*/ 430771 w 431247"/>
                <a:gd name="connsiteY4" fmla="*/ 1091784 h 2748028"/>
                <a:gd name="connsiteX5" fmla="*/ 415918 w 431247"/>
                <a:gd name="connsiteY5" fmla="*/ 1277461 h 2748028"/>
                <a:gd name="connsiteX6" fmla="*/ 401065 w 431247"/>
                <a:gd name="connsiteY6" fmla="*/ 1322024 h 2748028"/>
                <a:gd name="connsiteX7" fmla="*/ 393638 w 431247"/>
                <a:gd name="connsiteY7" fmla="*/ 1381441 h 2748028"/>
                <a:gd name="connsiteX8" fmla="*/ 371358 w 431247"/>
                <a:gd name="connsiteY8" fmla="*/ 1968182 h 2748028"/>
                <a:gd name="connsiteX9" fmla="*/ 356505 w 431247"/>
                <a:gd name="connsiteY9" fmla="*/ 2012745 h 2748028"/>
                <a:gd name="connsiteX10" fmla="*/ 341652 w 431247"/>
                <a:gd name="connsiteY10" fmla="*/ 2064734 h 2748028"/>
                <a:gd name="connsiteX11" fmla="*/ 326799 w 431247"/>
                <a:gd name="connsiteY11" fmla="*/ 2101870 h 2748028"/>
                <a:gd name="connsiteX12" fmla="*/ 319372 w 431247"/>
                <a:gd name="connsiteY12" fmla="*/ 2131578 h 2748028"/>
                <a:gd name="connsiteX13" fmla="*/ 297092 w 431247"/>
                <a:gd name="connsiteY13" fmla="*/ 2168714 h 2748028"/>
                <a:gd name="connsiteX14" fmla="*/ 259959 w 431247"/>
                <a:gd name="connsiteY14" fmla="*/ 2250412 h 2748028"/>
                <a:gd name="connsiteX15" fmla="*/ 245106 w 431247"/>
                <a:gd name="connsiteY15" fmla="*/ 2302401 h 2748028"/>
                <a:gd name="connsiteX16" fmla="*/ 193120 w 431247"/>
                <a:gd name="connsiteY16" fmla="*/ 2384100 h 2748028"/>
                <a:gd name="connsiteX17" fmla="*/ 170840 w 431247"/>
                <a:gd name="connsiteY17" fmla="*/ 2450944 h 2748028"/>
                <a:gd name="connsiteX18" fmla="*/ 163414 w 431247"/>
                <a:gd name="connsiteY18" fmla="*/ 2473225 h 2748028"/>
                <a:gd name="connsiteX19" fmla="*/ 126281 w 431247"/>
                <a:gd name="connsiteY19" fmla="*/ 2525215 h 2748028"/>
                <a:gd name="connsiteX20" fmla="*/ 96574 w 431247"/>
                <a:gd name="connsiteY20" fmla="*/ 2592058 h 2748028"/>
                <a:gd name="connsiteX21" fmla="*/ 74294 w 431247"/>
                <a:gd name="connsiteY21" fmla="*/ 2614340 h 2748028"/>
                <a:gd name="connsiteX22" fmla="*/ 66868 w 431247"/>
                <a:gd name="connsiteY22" fmla="*/ 2636621 h 2748028"/>
                <a:gd name="connsiteX23" fmla="*/ 37161 w 431247"/>
                <a:gd name="connsiteY23" fmla="*/ 2673757 h 2748028"/>
                <a:gd name="connsiteX24" fmla="*/ 22308 w 431247"/>
                <a:gd name="connsiteY24" fmla="*/ 2718319 h 2748028"/>
                <a:gd name="connsiteX25" fmla="*/ 28 w 431247"/>
                <a:gd name="connsiteY25" fmla="*/ 2748028 h 2748028"/>
                <a:gd name="connsiteX0" fmla="*/ 118854 w 430771"/>
                <a:gd name="connsiteY0" fmla="*/ 0 h 2748028"/>
                <a:gd name="connsiteX1" fmla="*/ 371358 w 430771"/>
                <a:gd name="connsiteY1" fmla="*/ 720429 h 2748028"/>
                <a:gd name="connsiteX2" fmla="*/ 423345 w 430771"/>
                <a:gd name="connsiteY2" fmla="*/ 1047221 h 2748028"/>
                <a:gd name="connsiteX3" fmla="*/ 430771 w 430771"/>
                <a:gd name="connsiteY3" fmla="*/ 1091784 h 2748028"/>
                <a:gd name="connsiteX4" fmla="*/ 415918 w 430771"/>
                <a:gd name="connsiteY4" fmla="*/ 1277461 h 2748028"/>
                <a:gd name="connsiteX5" fmla="*/ 401065 w 430771"/>
                <a:gd name="connsiteY5" fmla="*/ 1322024 h 2748028"/>
                <a:gd name="connsiteX6" fmla="*/ 393638 w 430771"/>
                <a:gd name="connsiteY6" fmla="*/ 1381441 h 2748028"/>
                <a:gd name="connsiteX7" fmla="*/ 371358 w 430771"/>
                <a:gd name="connsiteY7" fmla="*/ 1968182 h 2748028"/>
                <a:gd name="connsiteX8" fmla="*/ 356505 w 430771"/>
                <a:gd name="connsiteY8" fmla="*/ 2012745 h 2748028"/>
                <a:gd name="connsiteX9" fmla="*/ 341652 w 430771"/>
                <a:gd name="connsiteY9" fmla="*/ 2064734 h 2748028"/>
                <a:gd name="connsiteX10" fmla="*/ 326799 w 430771"/>
                <a:gd name="connsiteY10" fmla="*/ 2101870 h 2748028"/>
                <a:gd name="connsiteX11" fmla="*/ 319372 w 430771"/>
                <a:gd name="connsiteY11" fmla="*/ 2131578 h 2748028"/>
                <a:gd name="connsiteX12" fmla="*/ 297092 w 430771"/>
                <a:gd name="connsiteY12" fmla="*/ 2168714 h 2748028"/>
                <a:gd name="connsiteX13" fmla="*/ 259959 w 430771"/>
                <a:gd name="connsiteY13" fmla="*/ 2250412 h 2748028"/>
                <a:gd name="connsiteX14" fmla="*/ 245106 w 430771"/>
                <a:gd name="connsiteY14" fmla="*/ 2302401 h 2748028"/>
                <a:gd name="connsiteX15" fmla="*/ 193120 w 430771"/>
                <a:gd name="connsiteY15" fmla="*/ 2384100 h 2748028"/>
                <a:gd name="connsiteX16" fmla="*/ 170840 w 430771"/>
                <a:gd name="connsiteY16" fmla="*/ 2450944 h 2748028"/>
                <a:gd name="connsiteX17" fmla="*/ 163414 w 430771"/>
                <a:gd name="connsiteY17" fmla="*/ 2473225 h 2748028"/>
                <a:gd name="connsiteX18" fmla="*/ 126281 w 430771"/>
                <a:gd name="connsiteY18" fmla="*/ 2525215 h 2748028"/>
                <a:gd name="connsiteX19" fmla="*/ 96574 w 430771"/>
                <a:gd name="connsiteY19" fmla="*/ 2592058 h 2748028"/>
                <a:gd name="connsiteX20" fmla="*/ 74294 w 430771"/>
                <a:gd name="connsiteY20" fmla="*/ 2614340 h 2748028"/>
                <a:gd name="connsiteX21" fmla="*/ 66868 w 430771"/>
                <a:gd name="connsiteY21" fmla="*/ 2636621 h 2748028"/>
                <a:gd name="connsiteX22" fmla="*/ 37161 w 430771"/>
                <a:gd name="connsiteY22" fmla="*/ 2673757 h 2748028"/>
                <a:gd name="connsiteX23" fmla="*/ 22308 w 430771"/>
                <a:gd name="connsiteY23" fmla="*/ 2718319 h 2748028"/>
                <a:gd name="connsiteX24" fmla="*/ 28 w 430771"/>
                <a:gd name="connsiteY24" fmla="*/ 2748028 h 2748028"/>
                <a:gd name="connsiteX0" fmla="*/ 118854 w 425843"/>
                <a:gd name="connsiteY0" fmla="*/ 0 h 2748028"/>
                <a:gd name="connsiteX1" fmla="*/ 371358 w 425843"/>
                <a:gd name="connsiteY1" fmla="*/ 720429 h 2748028"/>
                <a:gd name="connsiteX2" fmla="*/ 423345 w 425843"/>
                <a:gd name="connsiteY2" fmla="*/ 1047221 h 2748028"/>
                <a:gd name="connsiteX3" fmla="*/ 415918 w 425843"/>
                <a:gd name="connsiteY3" fmla="*/ 1277461 h 2748028"/>
                <a:gd name="connsiteX4" fmla="*/ 401065 w 425843"/>
                <a:gd name="connsiteY4" fmla="*/ 1322024 h 2748028"/>
                <a:gd name="connsiteX5" fmla="*/ 393638 w 425843"/>
                <a:gd name="connsiteY5" fmla="*/ 1381441 h 2748028"/>
                <a:gd name="connsiteX6" fmla="*/ 371358 w 425843"/>
                <a:gd name="connsiteY6" fmla="*/ 1968182 h 2748028"/>
                <a:gd name="connsiteX7" fmla="*/ 356505 w 425843"/>
                <a:gd name="connsiteY7" fmla="*/ 2012745 h 2748028"/>
                <a:gd name="connsiteX8" fmla="*/ 341652 w 425843"/>
                <a:gd name="connsiteY8" fmla="*/ 2064734 h 2748028"/>
                <a:gd name="connsiteX9" fmla="*/ 326799 w 425843"/>
                <a:gd name="connsiteY9" fmla="*/ 2101870 h 2748028"/>
                <a:gd name="connsiteX10" fmla="*/ 319372 w 425843"/>
                <a:gd name="connsiteY10" fmla="*/ 2131578 h 2748028"/>
                <a:gd name="connsiteX11" fmla="*/ 297092 w 425843"/>
                <a:gd name="connsiteY11" fmla="*/ 2168714 h 2748028"/>
                <a:gd name="connsiteX12" fmla="*/ 259959 w 425843"/>
                <a:gd name="connsiteY12" fmla="*/ 2250412 h 2748028"/>
                <a:gd name="connsiteX13" fmla="*/ 245106 w 425843"/>
                <a:gd name="connsiteY13" fmla="*/ 2302401 h 2748028"/>
                <a:gd name="connsiteX14" fmla="*/ 193120 w 425843"/>
                <a:gd name="connsiteY14" fmla="*/ 2384100 h 2748028"/>
                <a:gd name="connsiteX15" fmla="*/ 170840 w 425843"/>
                <a:gd name="connsiteY15" fmla="*/ 2450944 h 2748028"/>
                <a:gd name="connsiteX16" fmla="*/ 163414 w 425843"/>
                <a:gd name="connsiteY16" fmla="*/ 2473225 h 2748028"/>
                <a:gd name="connsiteX17" fmla="*/ 126281 w 425843"/>
                <a:gd name="connsiteY17" fmla="*/ 2525215 h 2748028"/>
                <a:gd name="connsiteX18" fmla="*/ 96574 w 425843"/>
                <a:gd name="connsiteY18" fmla="*/ 2592058 h 2748028"/>
                <a:gd name="connsiteX19" fmla="*/ 74294 w 425843"/>
                <a:gd name="connsiteY19" fmla="*/ 2614340 h 2748028"/>
                <a:gd name="connsiteX20" fmla="*/ 66868 w 425843"/>
                <a:gd name="connsiteY20" fmla="*/ 2636621 h 2748028"/>
                <a:gd name="connsiteX21" fmla="*/ 37161 w 425843"/>
                <a:gd name="connsiteY21" fmla="*/ 2673757 h 2748028"/>
                <a:gd name="connsiteX22" fmla="*/ 22308 w 425843"/>
                <a:gd name="connsiteY22" fmla="*/ 2718319 h 2748028"/>
                <a:gd name="connsiteX23" fmla="*/ 28 w 425843"/>
                <a:gd name="connsiteY23" fmla="*/ 2748028 h 2748028"/>
                <a:gd name="connsiteX0" fmla="*/ 118854 w 426015"/>
                <a:gd name="connsiteY0" fmla="*/ 0 h 2748028"/>
                <a:gd name="connsiteX1" fmla="*/ 371358 w 426015"/>
                <a:gd name="connsiteY1" fmla="*/ 720429 h 2748028"/>
                <a:gd name="connsiteX2" fmla="*/ 423345 w 426015"/>
                <a:gd name="connsiteY2" fmla="*/ 1047221 h 2748028"/>
                <a:gd name="connsiteX3" fmla="*/ 415918 w 426015"/>
                <a:gd name="connsiteY3" fmla="*/ 1277461 h 2748028"/>
                <a:gd name="connsiteX4" fmla="*/ 393638 w 426015"/>
                <a:gd name="connsiteY4" fmla="*/ 1381441 h 2748028"/>
                <a:gd name="connsiteX5" fmla="*/ 371358 w 426015"/>
                <a:gd name="connsiteY5" fmla="*/ 1968182 h 2748028"/>
                <a:gd name="connsiteX6" fmla="*/ 356505 w 426015"/>
                <a:gd name="connsiteY6" fmla="*/ 2012745 h 2748028"/>
                <a:gd name="connsiteX7" fmla="*/ 341652 w 426015"/>
                <a:gd name="connsiteY7" fmla="*/ 2064734 h 2748028"/>
                <a:gd name="connsiteX8" fmla="*/ 326799 w 426015"/>
                <a:gd name="connsiteY8" fmla="*/ 2101870 h 2748028"/>
                <a:gd name="connsiteX9" fmla="*/ 319372 w 426015"/>
                <a:gd name="connsiteY9" fmla="*/ 2131578 h 2748028"/>
                <a:gd name="connsiteX10" fmla="*/ 297092 w 426015"/>
                <a:gd name="connsiteY10" fmla="*/ 2168714 h 2748028"/>
                <a:gd name="connsiteX11" fmla="*/ 259959 w 426015"/>
                <a:gd name="connsiteY11" fmla="*/ 2250412 h 2748028"/>
                <a:gd name="connsiteX12" fmla="*/ 245106 w 426015"/>
                <a:gd name="connsiteY12" fmla="*/ 2302401 h 2748028"/>
                <a:gd name="connsiteX13" fmla="*/ 193120 w 426015"/>
                <a:gd name="connsiteY13" fmla="*/ 2384100 h 2748028"/>
                <a:gd name="connsiteX14" fmla="*/ 170840 w 426015"/>
                <a:gd name="connsiteY14" fmla="*/ 2450944 h 2748028"/>
                <a:gd name="connsiteX15" fmla="*/ 163414 w 426015"/>
                <a:gd name="connsiteY15" fmla="*/ 2473225 h 2748028"/>
                <a:gd name="connsiteX16" fmla="*/ 126281 w 426015"/>
                <a:gd name="connsiteY16" fmla="*/ 2525215 h 2748028"/>
                <a:gd name="connsiteX17" fmla="*/ 96574 w 426015"/>
                <a:gd name="connsiteY17" fmla="*/ 2592058 h 2748028"/>
                <a:gd name="connsiteX18" fmla="*/ 74294 w 426015"/>
                <a:gd name="connsiteY18" fmla="*/ 2614340 h 2748028"/>
                <a:gd name="connsiteX19" fmla="*/ 66868 w 426015"/>
                <a:gd name="connsiteY19" fmla="*/ 2636621 h 2748028"/>
                <a:gd name="connsiteX20" fmla="*/ 37161 w 426015"/>
                <a:gd name="connsiteY20" fmla="*/ 2673757 h 2748028"/>
                <a:gd name="connsiteX21" fmla="*/ 22308 w 426015"/>
                <a:gd name="connsiteY21" fmla="*/ 2718319 h 2748028"/>
                <a:gd name="connsiteX22" fmla="*/ 28 w 426015"/>
                <a:gd name="connsiteY22"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56505 w 426658"/>
                <a:gd name="connsiteY5" fmla="*/ 2012745 h 2748028"/>
                <a:gd name="connsiteX6" fmla="*/ 341652 w 426658"/>
                <a:gd name="connsiteY6" fmla="*/ 2064734 h 2748028"/>
                <a:gd name="connsiteX7" fmla="*/ 326799 w 426658"/>
                <a:gd name="connsiteY7" fmla="*/ 2101870 h 2748028"/>
                <a:gd name="connsiteX8" fmla="*/ 319372 w 426658"/>
                <a:gd name="connsiteY8" fmla="*/ 2131578 h 2748028"/>
                <a:gd name="connsiteX9" fmla="*/ 297092 w 426658"/>
                <a:gd name="connsiteY9" fmla="*/ 2168714 h 2748028"/>
                <a:gd name="connsiteX10" fmla="*/ 259959 w 426658"/>
                <a:gd name="connsiteY10" fmla="*/ 2250412 h 2748028"/>
                <a:gd name="connsiteX11" fmla="*/ 245106 w 426658"/>
                <a:gd name="connsiteY11" fmla="*/ 2302401 h 2748028"/>
                <a:gd name="connsiteX12" fmla="*/ 193120 w 426658"/>
                <a:gd name="connsiteY12" fmla="*/ 2384100 h 2748028"/>
                <a:gd name="connsiteX13" fmla="*/ 170840 w 426658"/>
                <a:gd name="connsiteY13" fmla="*/ 2450944 h 2748028"/>
                <a:gd name="connsiteX14" fmla="*/ 163414 w 426658"/>
                <a:gd name="connsiteY14" fmla="*/ 2473225 h 2748028"/>
                <a:gd name="connsiteX15" fmla="*/ 126281 w 426658"/>
                <a:gd name="connsiteY15" fmla="*/ 2525215 h 2748028"/>
                <a:gd name="connsiteX16" fmla="*/ 96574 w 426658"/>
                <a:gd name="connsiteY16" fmla="*/ 2592058 h 2748028"/>
                <a:gd name="connsiteX17" fmla="*/ 74294 w 426658"/>
                <a:gd name="connsiteY17" fmla="*/ 2614340 h 2748028"/>
                <a:gd name="connsiteX18" fmla="*/ 66868 w 426658"/>
                <a:gd name="connsiteY18" fmla="*/ 2636621 h 2748028"/>
                <a:gd name="connsiteX19" fmla="*/ 37161 w 426658"/>
                <a:gd name="connsiteY19" fmla="*/ 2673757 h 2748028"/>
                <a:gd name="connsiteX20" fmla="*/ 22308 w 426658"/>
                <a:gd name="connsiteY20" fmla="*/ 2718319 h 2748028"/>
                <a:gd name="connsiteX21" fmla="*/ 28 w 426658"/>
                <a:gd name="connsiteY21"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97092 w 426658"/>
                <a:gd name="connsiteY8" fmla="*/ 2168714 h 2748028"/>
                <a:gd name="connsiteX9" fmla="*/ 259959 w 426658"/>
                <a:gd name="connsiteY9" fmla="*/ 2250412 h 2748028"/>
                <a:gd name="connsiteX10" fmla="*/ 245106 w 426658"/>
                <a:gd name="connsiteY10" fmla="*/ 2302401 h 2748028"/>
                <a:gd name="connsiteX11" fmla="*/ 193120 w 426658"/>
                <a:gd name="connsiteY11" fmla="*/ 2384100 h 2748028"/>
                <a:gd name="connsiteX12" fmla="*/ 170840 w 426658"/>
                <a:gd name="connsiteY12" fmla="*/ 2450944 h 2748028"/>
                <a:gd name="connsiteX13" fmla="*/ 163414 w 426658"/>
                <a:gd name="connsiteY13" fmla="*/ 2473225 h 2748028"/>
                <a:gd name="connsiteX14" fmla="*/ 126281 w 426658"/>
                <a:gd name="connsiteY14" fmla="*/ 2525215 h 2748028"/>
                <a:gd name="connsiteX15" fmla="*/ 96574 w 426658"/>
                <a:gd name="connsiteY15" fmla="*/ 2592058 h 2748028"/>
                <a:gd name="connsiteX16" fmla="*/ 74294 w 426658"/>
                <a:gd name="connsiteY16" fmla="*/ 2614340 h 2748028"/>
                <a:gd name="connsiteX17" fmla="*/ 66868 w 426658"/>
                <a:gd name="connsiteY17" fmla="*/ 2636621 h 2748028"/>
                <a:gd name="connsiteX18" fmla="*/ 37161 w 426658"/>
                <a:gd name="connsiteY18" fmla="*/ 2673757 h 2748028"/>
                <a:gd name="connsiteX19" fmla="*/ 22308 w 426658"/>
                <a:gd name="connsiteY19" fmla="*/ 2718319 h 2748028"/>
                <a:gd name="connsiteX20" fmla="*/ 28 w 426658"/>
                <a:gd name="connsiteY20"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93120 w 426658"/>
                <a:gd name="connsiteY10" fmla="*/ 2384100 h 2748028"/>
                <a:gd name="connsiteX11" fmla="*/ 170840 w 426658"/>
                <a:gd name="connsiteY11" fmla="*/ 2450944 h 2748028"/>
                <a:gd name="connsiteX12" fmla="*/ 163414 w 426658"/>
                <a:gd name="connsiteY12" fmla="*/ 2473225 h 2748028"/>
                <a:gd name="connsiteX13" fmla="*/ 126281 w 426658"/>
                <a:gd name="connsiteY13" fmla="*/ 2525215 h 2748028"/>
                <a:gd name="connsiteX14" fmla="*/ 96574 w 426658"/>
                <a:gd name="connsiteY14" fmla="*/ 2592058 h 2748028"/>
                <a:gd name="connsiteX15" fmla="*/ 74294 w 426658"/>
                <a:gd name="connsiteY15" fmla="*/ 2614340 h 2748028"/>
                <a:gd name="connsiteX16" fmla="*/ 66868 w 426658"/>
                <a:gd name="connsiteY16" fmla="*/ 2636621 h 2748028"/>
                <a:gd name="connsiteX17" fmla="*/ 37161 w 426658"/>
                <a:gd name="connsiteY17" fmla="*/ 2673757 h 2748028"/>
                <a:gd name="connsiteX18" fmla="*/ 22308 w 426658"/>
                <a:gd name="connsiteY18" fmla="*/ 2718319 h 2748028"/>
                <a:gd name="connsiteX19" fmla="*/ 28 w 426658"/>
                <a:gd name="connsiteY19"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126281 w 426658"/>
                <a:gd name="connsiteY12" fmla="*/ 2525215 h 2748028"/>
                <a:gd name="connsiteX13" fmla="*/ 96574 w 426658"/>
                <a:gd name="connsiteY13" fmla="*/ 2592058 h 2748028"/>
                <a:gd name="connsiteX14" fmla="*/ 74294 w 426658"/>
                <a:gd name="connsiteY14" fmla="*/ 2614340 h 2748028"/>
                <a:gd name="connsiteX15" fmla="*/ 66868 w 426658"/>
                <a:gd name="connsiteY15" fmla="*/ 2636621 h 2748028"/>
                <a:gd name="connsiteX16" fmla="*/ 37161 w 426658"/>
                <a:gd name="connsiteY16" fmla="*/ 2673757 h 2748028"/>
                <a:gd name="connsiteX17" fmla="*/ 22308 w 426658"/>
                <a:gd name="connsiteY17" fmla="*/ 2718319 h 2748028"/>
                <a:gd name="connsiteX18" fmla="*/ 28 w 426658"/>
                <a:gd name="connsiteY18"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96574 w 426658"/>
                <a:gd name="connsiteY12" fmla="*/ 2592058 h 2748028"/>
                <a:gd name="connsiteX13" fmla="*/ 74294 w 426658"/>
                <a:gd name="connsiteY13" fmla="*/ 2614340 h 2748028"/>
                <a:gd name="connsiteX14" fmla="*/ 66868 w 426658"/>
                <a:gd name="connsiteY14" fmla="*/ 2636621 h 2748028"/>
                <a:gd name="connsiteX15" fmla="*/ 37161 w 426658"/>
                <a:gd name="connsiteY15" fmla="*/ 2673757 h 2748028"/>
                <a:gd name="connsiteX16" fmla="*/ 22308 w 426658"/>
                <a:gd name="connsiteY16" fmla="*/ 2718319 h 2748028"/>
                <a:gd name="connsiteX17" fmla="*/ 28 w 426658"/>
                <a:gd name="connsiteY17"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96574 w 426658"/>
                <a:gd name="connsiteY12" fmla="*/ 2592058 h 2748028"/>
                <a:gd name="connsiteX13" fmla="*/ 74294 w 426658"/>
                <a:gd name="connsiteY13" fmla="*/ 2614340 h 2748028"/>
                <a:gd name="connsiteX14" fmla="*/ 37161 w 426658"/>
                <a:gd name="connsiteY14" fmla="*/ 2673757 h 2748028"/>
                <a:gd name="connsiteX15" fmla="*/ 22308 w 426658"/>
                <a:gd name="connsiteY15" fmla="*/ 2718319 h 2748028"/>
                <a:gd name="connsiteX16" fmla="*/ 28 w 426658"/>
                <a:gd name="connsiteY16"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245078 w 426630"/>
                <a:gd name="connsiteY9" fmla="*/ 2302401 h 2748028"/>
                <a:gd name="connsiteX10" fmla="*/ 170812 w 426630"/>
                <a:gd name="connsiteY10" fmla="*/ 2450944 h 2748028"/>
                <a:gd name="connsiteX11" fmla="*/ 163386 w 426630"/>
                <a:gd name="connsiteY11" fmla="*/ 2473225 h 2748028"/>
                <a:gd name="connsiteX12" fmla="*/ 96546 w 426630"/>
                <a:gd name="connsiteY12" fmla="*/ 2592058 h 2748028"/>
                <a:gd name="connsiteX13" fmla="*/ 74266 w 426630"/>
                <a:gd name="connsiteY13" fmla="*/ 2614340 h 2748028"/>
                <a:gd name="connsiteX14" fmla="*/ 22280 w 426630"/>
                <a:gd name="connsiteY14" fmla="*/ 2718319 h 2748028"/>
                <a:gd name="connsiteX15" fmla="*/ 0 w 426630"/>
                <a:gd name="connsiteY15"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245078 w 426630"/>
                <a:gd name="connsiteY9" fmla="*/ 2302401 h 2748028"/>
                <a:gd name="connsiteX10" fmla="*/ 170812 w 426630"/>
                <a:gd name="connsiteY10" fmla="*/ 2450944 h 2748028"/>
                <a:gd name="connsiteX11" fmla="*/ 163386 w 426630"/>
                <a:gd name="connsiteY11" fmla="*/ 2473225 h 2748028"/>
                <a:gd name="connsiteX12" fmla="*/ 96546 w 426630"/>
                <a:gd name="connsiteY12" fmla="*/ 2592058 h 2748028"/>
                <a:gd name="connsiteX13" fmla="*/ 22280 w 426630"/>
                <a:gd name="connsiteY13" fmla="*/ 2718319 h 2748028"/>
                <a:gd name="connsiteX14" fmla="*/ 0 w 426630"/>
                <a:gd name="connsiteY14" fmla="*/ 2748028 h 2748028"/>
                <a:gd name="connsiteX0" fmla="*/ 119178 w 426982"/>
                <a:gd name="connsiteY0" fmla="*/ 0 h 2748028"/>
                <a:gd name="connsiteX1" fmla="*/ 371682 w 426982"/>
                <a:gd name="connsiteY1" fmla="*/ 720429 h 2748028"/>
                <a:gd name="connsiteX2" fmla="*/ 423669 w 426982"/>
                <a:gd name="connsiteY2" fmla="*/ 1047221 h 2748028"/>
                <a:gd name="connsiteX3" fmla="*/ 416242 w 426982"/>
                <a:gd name="connsiteY3" fmla="*/ 1277461 h 2748028"/>
                <a:gd name="connsiteX4" fmla="*/ 371682 w 426982"/>
                <a:gd name="connsiteY4" fmla="*/ 1968182 h 2748028"/>
                <a:gd name="connsiteX5" fmla="*/ 341976 w 426982"/>
                <a:gd name="connsiteY5" fmla="*/ 2064734 h 2748028"/>
                <a:gd name="connsiteX6" fmla="*/ 327123 w 426982"/>
                <a:gd name="connsiteY6" fmla="*/ 2101870 h 2748028"/>
                <a:gd name="connsiteX7" fmla="*/ 319696 w 426982"/>
                <a:gd name="connsiteY7" fmla="*/ 2131578 h 2748028"/>
                <a:gd name="connsiteX8" fmla="*/ 260283 w 426982"/>
                <a:gd name="connsiteY8" fmla="*/ 2250412 h 2748028"/>
                <a:gd name="connsiteX9" fmla="*/ 245430 w 426982"/>
                <a:gd name="connsiteY9" fmla="*/ 2302401 h 2748028"/>
                <a:gd name="connsiteX10" fmla="*/ 171164 w 426982"/>
                <a:gd name="connsiteY10" fmla="*/ 2450944 h 2748028"/>
                <a:gd name="connsiteX11" fmla="*/ 163738 w 426982"/>
                <a:gd name="connsiteY11" fmla="*/ 2473225 h 2748028"/>
                <a:gd name="connsiteX12" fmla="*/ 22632 w 426982"/>
                <a:gd name="connsiteY12" fmla="*/ 2718319 h 2748028"/>
                <a:gd name="connsiteX13" fmla="*/ 352 w 426982"/>
                <a:gd name="connsiteY13" fmla="*/ 2748028 h 2748028"/>
                <a:gd name="connsiteX0" fmla="*/ 119394 w 427198"/>
                <a:gd name="connsiteY0" fmla="*/ 0 h 2748028"/>
                <a:gd name="connsiteX1" fmla="*/ 371898 w 427198"/>
                <a:gd name="connsiteY1" fmla="*/ 720429 h 2748028"/>
                <a:gd name="connsiteX2" fmla="*/ 423885 w 427198"/>
                <a:gd name="connsiteY2" fmla="*/ 1047221 h 2748028"/>
                <a:gd name="connsiteX3" fmla="*/ 416458 w 427198"/>
                <a:gd name="connsiteY3" fmla="*/ 1277461 h 2748028"/>
                <a:gd name="connsiteX4" fmla="*/ 371898 w 427198"/>
                <a:gd name="connsiteY4" fmla="*/ 1968182 h 2748028"/>
                <a:gd name="connsiteX5" fmla="*/ 342192 w 427198"/>
                <a:gd name="connsiteY5" fmla="*/ 2064734 h 2748028"/>
                <a:gd name="connsiteX6" fmla="*/ 327339 w 427198"/>
                <a:gd name="connsiteY6" fmla="*/ 2101870 h 2748028"/>
                <a:gd name="connsiteX7" fmla="*/ 319912 w 427198"/>
                <a:gd name="connsiteY7" fmla="*/ 2131578 h 2748028"/>
                <a:gd name="connsiteX8" fmla="*/ 260499 w 427198"/>
                <a:gd name="connsiteY8" fmla="*/ 2250412 h 2748028"/>
                <a:gd name="connsiteX9" fmla="*/ 245646 w 427198"/>
                <a:gd name="connsiteY9" fmla="*/ 2302401 h 2748028"/>
                <a:gd name="connsiteX10" fmla="*/ 171380 w 427198"/>
                <a:gd name="connsiteY10" fmla="*/ 2450944 h 2748028"/>
                <a:gd name="connsiteX11" fmla="*/ 22848 w 427198"/>
                <a:gd name="connsiteY11" fmla="*/ 2718319 h 2748028"/>
                <a:gd name="connsiteX12" fmla="*/ 568 w 427198"/>
                <a:gd name="connsiteY12" fmla="*/ 2748028 h 2748028"/>
                <a:gd name="connsiteX0" fmla="*/ 123035 w 430839"/>
                <a:gd name="connsiteY0" fmla="*/ 0 h 2755699"/>
                <a:gd name="connsiteX1" fmla="*/ 375539 w 430839"/>
                <a:gd name="connsiteY1" fmla="*/ 720429 h 2755699"/>
                <a:gd name="connsiteX2" fmla="*/ 427526 w 430839"/>
                <a:gd name="connsiteY2" fmla="*/ 1047221 h 2755699"/>
                <a:gd name="connsiteX3" fmla="*/ 420099 w 430839"/>
                <a:gd name="connsiteY3" fmla="*/ 1277461 h 2755699"/>
                <a:gd name="connsiteX4" fmla="*/ 375539 w 430839"/>
                <a:gd name="connsiteY4" fmla="*/ 1968182 h 2755699"/>
                <a:gd name="connsiteX5" fmla="*/ 345833 w 430839"/>
                <a:gd name="connsiteY5" fmla="*/ 2064734 h 2755699"/>
                <a:gd name="connsiteX6" fmla="*/ 330980 w 430839"/>
                <a:gd name="connsiteY6" fmla="*/ 2101870 h 2755699"/>
                <a:gd name="connsiteX7" fmla="*/ 323553 w 430839"/>
                <a:gd name="connsiteY7" fmla="*/ 2131578 h 2755699"/>
                <a:gd name="connsiteX8" fmla="*/ 264140 w 430839"/>
                <a:gd name="connsiteY8" fmla="*/ 2250412 h 2755699"/>
                <a:gd name="connsiteX9" fmla="*/ 249287 w 430839"/>
                <a:gd name="connsiteY9" fmla="*/ 2302401 h 2755699"/>
                <a:gd name="connsiteX10" fmla="*/ 26489 w 430839"/>
                <a:gd name="connsiteY10" fmla="*/ 2718319 h 2755699"/>
                <a:gd name="connsiteX11" fmla="*/ 4209 w 430839"/>
                <a:gd name="connsiteY11" fmla="*/ 2748028 h 2755699"/>
                <a:gd name="connsiteX0" fmla="*/ 123935 w 431739"/>
                <a:gd name="connsiteY0" fmla="*/ 0 h 2759467"/>
                <a:gd name="connsiteX1" fmla="*/ 376439 w 431739"/>
                <a:gd name="connsiteY1" fmla="*/ 720429 h 2759467"/>
                <a:gd name="connsiteX2" fmla="*/ 428426 w 431739"/>
                <a:gd name="connsiteY2" fmla="*/ 1047221 h 2759467"/>
                <a:gd name="connsiteX3" fmla="*/ 420999 w 431739"/>
                <a:gd name="connsiteY3" fmla="*/ 1277461 h 2759467"/>
                <a:gd name="connsiteX4" fmla="*/ 376439 w 431739"/>
                <a:gd name="connsiteY4" fmla="*/ 1968182 h 2759467"/>
                <a:gd name="connsiteX5" fmla="*/ 346733 w 431739"/>
                <a:gd name="connsiteY5" fmla="*/ 2064734 h 2759467"/>
                <a:gd name="connsiteX6" fmla="*/ 331880 w 431739"/>
                <a:gd name="connsiteY6" fmla="*/ 2101870 h 2759467"/>
                <a:gd name="connsiteX7" fmla="*/ 324453 w 431739"/>
                <a:gd name="connsiteY7" fmla="*/ 2131578 h 2759467"/>
                <a:gd name="connsiteX8" fmla="*/ 265040 w 431739"/>
                <a:gd name="connsiteY8" fmla="*/ 2250412 h 2759467"/>
                <a:gd name="connsiteX9" fmla="*/ 27389 w 431739"/>
                <a:gd name="connsiteY9" fmla="*/ 2718319 h 2759467"/>
                <a:gd name="connsiteX10" fmla="*/ 5109 w 431739"/>
                <a:gd name="connsiteY10" fmla="*/ 2748028 h 2759467"/>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0 w 426630"/>
                <a:gd name="connsiteY9"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259931 w 426630"/>
                <a:gd name="connsiteY7" fmla="*/ 2250412 h 2748028"/>
                <a:gd name="connsiteX8" fmla="*/ 0 w 426630"/>
                <a:gd name="connsiteY8" fmla="*/ 2748028 h 2748028"/>
                <a:gd name="connsiteX0" fmla="*/ 118826 w 423317"/>
                <a:gd name="connsiteY0" fmla="*/ 0 h 2748028"/>
                <a:gd name="connsiteX1" fmla="*/ 371330 w 423317"/>
                <a:gd name="connsiteY1" fmla="*/ 720429 h 2748028"/>
                <a:gd name="connsiteX2" fmla="*/ 423317 w 423317"/>
                <a:gd name="connsiteY2" fmla="*/ 1047221 h 2748028"/>
                <a:gd name="connsiteX3" fmla="*/ 371330 w 423317"/>
                <a:gd name="connsiteY3" fmla="*/ 1968182 h 2748028"/>
                <a:gd name="connsiteX4" fmla="*/ 341624 w 423317"/>
                <a:gd name="connsiteY4" fmla="*/ 2064734 h 2748028"/>
                <a:gd name="connsiteX5" fmla="*/ 326771 w 423317"/>
                <a:gd name="connsiteY5" fmla="*/ 2101870 h 2748028"/>
                <a:gd name="connsiteX6" fmla="*/ 259931 w 423317"/>
                <a:gd name="connsiteY6" fmla="*/ 2250412 h 2748028"/>
                <a:gd name="connsiteX7" fmla="*/ 0 w 423317"/>
                <a:gd name="connsiteY7" fmla="*/ 2748028 h 2748028"/>
                <a:gd name="connsiteX0" fmla="*/ 118826 w 423317"/>
                <a:gd name="connsiteY0" fmla="*/ 0 h 2748028"/>
                <a:gd name="connsiteX1" fmla="*/ 371330 w 423317"/>
                <a:gd name="connsiteY1" fmla="*/ 720429 h 2748028"/>
                <a:gd name="connsiteX2" fmla="*/ 423317 w 423317"/>
                <a:gd name="connsiteY2" fmla="*/ 1047221 h 2748028"/>
                <a:gd name="connsiteX3" fmla="*/ 371330 w 423317"/>
                <a:gd name="connsiteY3" fmla="*/ 1968182 h 2748028"/>
                <a:gd name="connsiteX4" fmla="*/ 341624 w 423317"/>
                <a:gd name="connsiteY4" fmla="*/ 2064734 h 2748028"/>
                <a:gd name="connsiteX5" fmla="*/ 259931 w 423317"/>
                <a:gd name="connsiteY5" fmla="*/ 2250412 h 2748028"/>
                <a:gd name="connsiteX6" fmla="*/ 0 w 423317"/>
                <a:gd name="connsiteY6" fmla="*/ 2748028 h 2748028"/>
                <a:gd name="connsiteX0" fmla="*/ 118826 w 463474"/>
                <a:gd name="connsiteY0" fmla="*/ 0 h 2748028"/>
                <a:gd name="connsiteX1" fmla="*/ 371330 w 463474"/>
                <a:gd name="connsiteY1" fmla="*/ 720429 h 2748028"/>
                <a:gd name="connsiteX2" fmla="*/ 423317 w 463474"/>
                <a:gd name="connsiteY2" fmla="*/ 1047221 h 2748028"/>
                <a:gd name="connsiteX3" fmla="*/ 460449 w 463474"/>
                <a:gd name="connsiteY3" fmla="*/ 1641389 h 2748028"/>
                <a:gd name="connsiteX4" fmla="*/ 341624 w 463474"/>
                <a:gd name="connsiteY4" fmla="*/ 2064734 h 2748028"/>
                <a:gd name="connsiteX5" fmla="*/ 259931 w 463474"/>
                <a:gd name="connsiteY5" fmla="*/ 2250412 h 2748028"/>
                <a:gd name="connsiteX6" fmla="*/ 0 w 463474"/>
                <a:gd name="connsiteY6" fmla="*/ 2748028 h 2748028"/>
                <a:gd name="connsiteX0" fmla="*/ 14853 w 463474"/>
                <a:gd name="connsiteY0" fmla="*/ 0 h 2822299"/>
                <a:gd name="connsiteX1" fmla="*/ 371330 w 463474"/>
                <a:gd name="connsiteY1" fmla="*/ 794700 h 2822299"/>
                <a:gd name="connsiteX2" fmla="*/ 423317 w 463474"/>
                <a:gd name="connsiteY2" fmla="*/ 1121492 h 2822299"/>
                <a:gd name="connsiteX3" fmla="*/ 460449 w 463474"/>
                <a:gd name="connsiteY3" fmla="*/ 1715660 h 2822299"/>
                <a:gd name="connsiteX4" fmla="*/ 341624 w 463474"/>
                <a:gd name="connsiteY4" fmla="*/ 2139005 h 2822299"/>
                <a:gd name="connsiteX5" fmla="*/ 259931 w 463474"/>
                <a:gd name="connsiteY5" fmla="*/ 2324683 h 2822299"/>
                <a:gd name="connsiteX6" fmla="*/ 0 w 463474"/>
                <a:gd name="connsiteY6" fmla="*/ 2822299 h 2822299"/>
                <a:gd name="connsiteX0" fmla="*/ 14853 w 464430"/>
                <a:gd name="connsiteY0" fmla="*/ 0 h 2822299"/>
                <a:gd name="connsiteX1" fmla="*/ 297064 w 464430"/>
                <a:gd name="connsiteY1" fmla="*/ 534751 h 2822299"/>
                <a:gd name="connsiteX2" fmla="*/ 423317 w 464430"/>
                <a:gd name="connsiteY2" fmla="*/ 1121492 h 2822299"/>
                <a:gd name="connsiteX3" fmla="*/ 460449 w 464430"/>
                <a:gd name="connsiteY3" fmla="*/ 1715660 h 2822299"/>
                <a:gd name="connsiteX4" fmla="*/ 341624 w 464430"/>
                <a:gd name="connsiteY4" fmla="*/ 2139005 h 2822299"/>
                <a:gd name="connsiteX5" fmla="*/ 259931 w 464430"/>
                <a:gd name="connsiteY5" fmla="*/ 2324683 h 2822299"/>
                <a:gd name="connsiteX6" fmla="*/ 0 w 464430"/>
                <a:gd name="connsiteY6" fmla="*/ 2822299 h 2822299"/>
                <a:gd name="connsiteX0" fmla="*/ 14853 w 470557"/>
                <a:gd name="connsiteY0" fmla="*/ 0 h 2822299"/>
                <a:gd name="connsiteX1" fmla="*/ 297064 w 470557"/>
                <a:gd name="connsiteY1" fmla="*/ 534751 h 2822299"/>
                <a:gd name="connsiteX2" fmla="*/ 445597 w 470557"/>
                <a:gd name="connsiteY2" fmla="*/ 1069502 h 2822299"/>
                <a:gd name="connsiteX3" fmla="*/ 460449 w 470557"/>
                <a:gd name="connsiteY3" fmla="*/ 1715660 h 2822299"/>
                <a:gd name="connsiteX4" fmla="*/ 341624 w 470557"/>
                <a:gd name="connsiteY4" fmla="*/ 2139005 h 2822299"/>
                <a:gd name="connsiteX5" fmla="*/ 259931 w 470557"/>
                <a:gd name="connsiteY5" fmla="*/ 2324683 h 2822299"/>
                <a:gd name="connsiteX6" fmla="*/ 0 w 470557"/>
                <a:gd name="connsiteY6" fmla="*/ 2822299 h 2822299"/>
                <a:gd name="connsiteX0" fmla="*/ 14853 w 470557"/>
                <a:gd name="connsiteY0" fmla="*/ 0 h 2822299"/>
                <a:gd name="connsiteX1" fmla="*/ 297064 w 470557"/>
                <a:gd name="connsiteY1" fmla="*/ 534751 h 2822299"/>
                <a:gd name="connsiteX2" fmla="*/ 445597 w 470557"/>
                <a:gd name="connsiteY2" fmla="*/ 1069502 h 2822299"/>
                <a:gd name="connsiteX3" fmla="*/ 460449 w 470557"/>
                <a:gd name="connsiteY3" fmla="*/ 1715660 h 2822299"/>
                <a:gd name="connsiteX4" fmla="*/ 341624 w 470557"/>
                <a:gd name="connsiteY4" fmla="*/ 2139005 h 2822299"/>
                <a:gd name="connsiteX5" fmla="*/ 267357 w 470557"/>
                <a:gd name="connsiteY5" fmla="*/ 2428662 h 2822299"/>
                <a:gd name="connsiteX6" fmla="*/ 0 w 470557"/>
                <a:gd name="connsiteY6" fmla="*/ 2822299 h 2822299"/>
                <a:gd name="connsiteX0" fmla="*/ 14853 w 475987"/>
                <a:gd name="connsiteY0" fmla="*/ 0 h 2822299"/>
                <a:gd name="connsiteX1" fmla="*/ 297064 w 475987"/>
                <a:gd name="connsiteY1" fmla="*/ 534751 h 2822299"/>
                <a:gd name="connsiteX2" fmla="*/ 445597 w 475987"/>
                <a:gd name="connsiteY2" fmla="*/ 1069502 h 2822299"/>
                <a:gd name="connsiteX3" fmla="*/ 460449 w 475987"/>
                <a:gd name="connsiteY3" fmla="*/ 1715660 h 2822299"/>
                <a:gd name="connsiteX4" fmla="*/ 267357 w 475987"/>
                <a:gd name="connsiteY4" fmla="*/ 2428662 h 2822299"/>
                <a:gd name="connsiteX5" fmla="*/ 0 w 475987"/>
                <a:gd name="connsiteY5" fmla="*/ 2822299 h 282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987" h="2822299">
                  <a:moveTo>
                    <a:pt x="14853" y="0"/>
                  </a:moveTo>
                  <a:cubicBezTo>
                    <a:pt x="67458" y="150090"/>
                    <a:pt x="225273" y="356501"/>
                    <a:pt x="297064" y="534751"/>
                  </a:cubicBezTo>
                  <a:cubicBezTo>
                    <a:pt x="368855" y="713001"/>
                    <a:pt x="418366" y="872684"/>
                    <a:pt x="445597" y="1069502"/>
                  </a:cubicBezTo>
                  <a:cubicBezTo>
                    <a:pt x="472828" y="1266320"/>
                    <a:pt x="490156" y="1489133"/>
                    <a:pt x="460449" y="1715660"/>
                  </a:cubicBezTo>
                  <a:cubicBezTo>
                    <a:pt x="430742" y="1942187"/>
                    <a:pt x="344099" y="2244222"/>
                    <a:pt x="267357" y="2428662"/>
                  </a:cubicBezTo>
                  <a:cubicBezTo>
                    <a:pt x="190616" y="2613102"/>
                    <a:pt x="54152" y="2718629"/>
                    <a:pt x="0" y="2822299"/>
                  </a:cubicBezTo>
                </a:path>
              </a:pathLst>
            </a:custGeom>
            <a:ln>
              <a:solidFill>
                <a:srgbClr val="000000"/>
              </a:solidFill>
              <a:headEnd type="arrow"/>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grpSp>
    </p:spTree>
    <p:extLst>
      <p:ext uri="{BB962C8B-B14F-4D97-AF65-F5344CB8AC3E}">
        <p14:creationId xmlns:p14="http://schemas.microsoft.com/office/powerpoint/2010/main" val="33946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9" grpId="0" animBg="1"/>
      <p:bldP spid="23" grpId="0" animBg="1"/>
      <p:bldP spid="27" grpId="0" animBg="1"/>
      <p:bldP spid="31" grpId="0" animBg="1"/>
      <p:bldP spid="35" grpId="0" animBg="1"/>
      <p:bldP spid="39" grpId="0" animBg="1"/>
      <p:bldP spid="40" grpId="0" animBg="1"/>
      <p:bldP spid="47" grpId="0" animBg="1"/>
      <p:bldP spid="51"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Decoupled Machine</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19</a:t>
            </a:fld>
            <a:endParaRPr lang="en-US">
              <a:solidFill>
                <a:prstClr val="black"/>
              </a:solidFill>
            </a:endParaRPr>
          </a:p>
        </p:txBody>
      </p:sp>
      <p:sp>
        <p:nvSpPr>
          <p:cNvPr id="4" name="Rectangle 3"/>
          <p:cNvSpPr/>
          <p:nvPr/>
        </p:nvSpPr>
        <p:spPr>
          <a:xfrm>
            <a:off x="17526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sp>
        <p:nvSpPr>
          <p:cNvPr id="5" name="Rectangle 4"/>
          <p:cNvSpPr/>
          <p:nvPr/>
        </p:nvSpPr>
        <p:spPr>
          <a:xfrm>
            <a:off x="20574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sp>
        <p:nvSpPr>
          <p:cNvPr id="9" name="Rectangle 8"/>
          <p:cNvSpPr/>
          <p:nvPr/>
        </p:nvSpPr>
        <p:spPr>
          <a:xfrm>
            <a:off x="23622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sp>
        <p:nvSpPr>
          <p:cNvPr id="10" name="Rectangle 9"/>
          <p:cNvSpPr/>
          <p:nvPr/>
        </p:nvSpPr>
        <p:spPr>
          <a:xfrm>
            <a:off x="26670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sp>
        <p:nvSpPr>
          <p:cNvPr id="11" name="Rectangle 10"/>
          <p:cNvSpPr/>
          <p:nvPr/>
        </p:nvSpPr>
        <p:spPr>
          <a:xfrm>
            <a:off x="29718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sp>
        <p:nvSpPr>
          <p:cNvPr id="13" name="Rectangle 12"/>
          <p:cNvSpPr/>
          <p:nvPr/>
        </p:nvSpPr>
        <p:spPr>
          <a:xfrm>
            <a:off x="51816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X1</a:t>
            </a:r>
          </a:p>
        </p:txBody>
      </p:sp>
      <p:sp>
        <p:nvSpPr>
          <p:cNvPr id="14" name="Rectangle 13"/>
          <p:cNvSpPr/>
          <p:nvPr/>
        </p:nvSpPr>
        <p:spPr>
          <a:xfrm>
            <a:off x="54864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X2</a:t>
            </a:r>
          </a:p>
        </p:txBody>
      </p:sp>
      <p:sp>
        <p:nvSpPr>
          <p:cNvPr id="15" name="Rectangle 14"/>
          <p:cNvSpPr/>
          <p:nvPr/>
        </p:nvSpPr>
        <p:spPr>
          <a:xfrm>
            <a:off x="57912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X3</a:t>
            </a:r>
          </a:p>
        </p:txBody>
      </p:sp>
      <p:sp>
        <p:nvSpPr>
          <p:cNvPr id="16" name="Rectangle 15"/>
          <p:cNvSpPr/>
          <p:nvPr/>
        </p:nvSpPr>
        <p:spPr>
          <a:xfrm>
            <a:off x="60960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8" name="Group 27"/>
          <p:cNvGrpSpPr/>
          <p:nvPr/>
        </p:nvGrpSpPr>
        <p:grpSpPr>
          <a:xfrm>
            <a:off x="4343400" y="2133600"/>
            <a:ext cx="228600" cy="381000"/>
            <a:chOff x="1981200" y="3200400"/>
            <a:chExt cx="228600" cy="381000"/>
          </a:xfrm>
        </p:grpSpPr>
        <p:sp>
          <p:nvSpPr>
            <p:cNvPr id="17" name="Rectangle 16"/>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 name="Rectangle 17"/>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20" name="Straight Connector 19"/>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9" name="TextBox 28"/>
          <p:cNvSpPr txBox="1"/>
          <p:nvPr/>
        </p:nvSpPr>
        <p:spPr>
          <a:xfrm>
            <a:off x="5029200" y="2057400"/>
            <a:ext cx="126545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µOp Queue</a:t>
            </a:r>
          </a:p>
        </p:txBody>
      </p:sp>
      <p:grpSp>
        <p:nvGrpSpPr>
          <p:cNvPr id="30" name="Group 29"/>
          <p:cNvGrpSpPr/>
          <p:nvPr/>
        </p:nvGrpSpPr>
        <p:grpSpPr>
          <a:xfrm>
            <a:off x="4343400" y="2590800"/>
            <a:ext cx="228600" cy="381000"/>
            <a:chOff x="1981200" y="3200400"/>
            <a:chExt cx="228600" cy="381000"/>
          </a:xfrm>
        </p:grpSpPr>
        <p:sp>
          <p:nvSpPr>
            <p:cNvPr id="31" name="Rectangle 30"/>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2" name="Rectangle 31"/>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33" name="Straight Connector 32"/>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36" name="Rectangle 35"/>
          <p:cNvSpPr/>
          <p:nvPr/>
        </p:nvSpPr>
        <p:spPr>
          <a:xfrm>
            <a:off x="48768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R</a:t>
            </a:r>
          </a:p>
        </p:txBody>
      </p:sp>
      <p:sp>
        <p:nvSpPr>
          <p:cNvPr id="37" name="TextBox 36"/>
          <p:cNvSpPr txBox="1"/>
          <p:nvPr/>
        </p:nvSpPr>
        <p:spPr>
          <a:xfrm>
            <a:off x="5029200" y="2590800"/>
            <a:ext cx="1807706"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Load Data Queue</a:t>
            </a:r>
          </a:p>
        </p:txBody>
      </p:sp>
      <p:grpSp>
        <p:nvGrpSpPr>
          <p:cNvPr id="38" name="Group 37"/>
          <p:cNvGrpSpPr/>
          <p:nvPr/>
        </p:nvGrpSpPr>
        <p:grpSpPr>
          <a:xfrm rot="5400000">
            <a:off x="2590800" y="4724400"/>
            <a:ext cx="228600" cy="381000"/>
            <a:chOff x="1981200" y="3200400"/>
            <a:chExt cx="228600" cy="381000"/>
          </a:xfrm>
        </p:grpSpPr>
        <p:sp>
          <p:nvSpPr>
            <p:cNvPr id="39" name="Rectangle 38"/>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0" name="Rectangle 39"/>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1" name="Straight Connector 40"/>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4" name="Group 43"/>
          <p:cNvGrpSpPr/>
          <p:nvPr/>
        </p:nvGrpSpPr>
        <p:grpSpPr>
          <a:xfrm rot="5400000">
            <a:off x="5029200" y="4724400"/>
            <a:ext cx="228600" cy="381000"/>
            <a:chOff x="1981200" y="3200400"/>
            <a:chExt cx="228600" cy="381000"/>
          </a:xfrm>
        </p:grpSpPr>
        <p:sp>
          <p:nvSpPr>
            <p:cNvPr id="45" name="Rectangle 44"/>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6" name="Rectangle 45"/>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7" name="Straight Connector 46"/>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50" name="TextBox 49"/>
          <p:cNvSpPr txBox="1"/>
          <p:nvPr/>
        </p:nvSpPr>
        <p:spPr>
          <a:xfrm>
            <a:off x="1981200" y="5562600"/>
            <a:ext cx="15240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Address Queue</a:t>
            </a:r>
          </a:p>
        </p:txBody>
      </p:sp>
      <p:sp>
        <p:nvSpPr>
          <p:cNvPr id="51" name="TextBox 50"/>
          <p:cNvSpPr txBox="1"/>
          <p:nvPr/>
        </p:nvSpPr>
        <p:spPr>
          <a:xfrm>
            <a:off x="4419600" y="5562600"/>
            <a:ext cx="1219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Queue</a:t>
            </a:r>
          </a:p>
        </p:txBody>
      </p:sp>
      <p:sp>
        <p:nvSpPr>
          <p:cNvPr id="52" name="TextBox 51"/>
          <p:cNvSpPr txBox="1"/>
          <p:nvPr/>
        </p:nvSpPr>
        <p:spPr>
          <a:xfrm>
            <a:off x="2819400" y="914400"/>
            <a:ext cx="215560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Integer Pipeline</a:t>
            </a:r>
          </a:p>
        </p:txBody>
      </p:sp>
      <p:sp>
        <p:nvSpPr>
          <p:cNvPr id="53" name="TextBox 52"/>
          <p:cNvSpPr txBox="1"/>
          <p:nvPr/>
        </p:nvSpPr>
        <p:spPr>
          <a:xfrm>
            <a:off x="6553200" y="3048000"/>
            <a:ext cx="2133600" cy="830997"/>
          </a:xfrm>
          <a:prstGeom prst="rect">
            <a:avLst/>
          </a:prstGeom>
          <a:noFill/>
        </p:spPr>
        <p:txBody>
          <a:bodyPr wrap="square" rtlCol="0">
            <a:spAutoFit/>
          </a:bodyPr>
          <a:lstStyle/>
          <a:p>
            <a:pPr eaLnBrk="1" hangingPunct="1">
              <a:spcBef>
                <a:spcPct val="0"/>
              </a:spcBef>
            </a:pPr>
            <a:r>
              <a:rPr lang="en-US" sz="2400" dirty="0">
                <a:solidFill>
                  <a:prstClr val="black"/>
                </a:solidFill>
                <a:latin typeface="Calibri"/>
                <a:ea typeface="ＭＳ Ｐゴシック"/>
                <a:cs typeface="Calibri"/>
              </a:rPr>
              <a:t>Floating-Point Pipeline</a:t>
            </a:r>
          </a:p>
        </p:txBody>
      </p:sp>
      <p:cxnSp>
        <p:nvCxnSpPr>
          <p:cNvPr id="55" name="Curved Connector 54"/>
          <p:cNvCxnSpPr>
            <a:stCxn id="10" idx="2"/>
            <a:endCxn id="39" idx="1"/>
          </p:cNvCxnSpPr>
          <p:nvPr/>
        </p:nvCxnSpPr>
        <p:spPr bwMode="auto">
          <a:xfrm rot="5400000">
            <a:off x="1238250" y="3295650"/>
            <a:ext cx="3048000" cy="1143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cxnSp>
        <p:nvCxnSpPr>
          <p:cNvPr id="57" name="Curved Connector 56"/>
          <p:cNvCxnSpPr>
            <a:stCxn id="10" idx="2"/>
          </p:cNvCxnSpPr>
          <p:nvPr/>
        </p:nvCxnSpPr>
        <p:spPr bwMode="auto">
          <a:xfrm rot="5400000">
            <a:off x="533400" y="2819400"/>
            <a:ext cx="3276600" cy="12954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sp>
        <p:nvSpPr>
          <p:cNvPr id="60" name="TextBox 59"/>
          <p:cNvSpPr txBox="1"/>
          <p:nvPr/>
        </p:nvSpPr>
        <p:spPr>
          <a:xfrm>
            <a:off x="457200" y="5105400"/>
            <a:ext cx="1524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Address</a:t>
            </a:r>
          </a:p>
        </p:txBody>
      </p:sp>
      <p:cxnSp>
        <p:nvCxnSpPr>
          <p:cNvPr id="63" name="Curved Connector 62"/>
          <p:cNvCxnSpPr>
            <a:endCxn id="39" idx="2"/>
          </p:cNvCxnSpPr>
          <p:nvPr/>
        </p:nvCxnSpPr>
        <p:spPr bwMode="auto">
          <a:xfrm>
            <a:off x="1600200" y="4343400"/>
            <a:ext cx="914400" cy="5715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64" name="TextBox 63"/>
          <p:cNvSpPr txBox="1"/>
          <p:nvPr/>
        </p:nvSpPr>
        <p:spPr>
          <a:xfrm>
            <a:off x="1752600" y="4038600"/>
            <a:ext cx="74892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Check</a:t>
            </a:r>
          </a:p>
        </p:txBody>
      </p:sp>
      <p:sp>
        <p:nvSpPr>
          <p:cNvPr id="71" name="Freeform 70"/>
          <p:cNvSpPr/>
          <p:nvPr/>
        </p:nvSpPr>
        <p:spPr>
          <a:xfrm>
            <a:off x="5105400" y="3438748"/>
            <a:ext cx="1149034" cy="1438052"/>
          </a:xfrm>
          <a:custGeom>
            <a:avLst/>
            <a:gdLst>
              <a:gd name="connsiteX0" fmla="*/ 1025137 w 1025137"/>
              <a:gd name="connsiteY0" fmla="*/ 0 h 349074"/>
              <a:gd name="connsiteX1" fmla="*/ 1002857 w 1025137"/>
              <a:gd name="connsiteY1" fmla="*/ 37136 h 349074"/>
              <a:gd name="connsiteX2" fmla="*/ 936018 w 1025137"/>
              <a:gd name="connsiteY2" fmla="*/ 89125 h 349074"/>
              <a:gd name="connsiteX3" fmla="*/ 913738 w 1025137"/>
              <a:gd name="connsiteY3" fmla="*/ 96552 h 349074"/>
              <a:gd name="connsiteX4" fmla="*/ 869179 w 1025137"/>
              <a:gd name="connsiteY4" fmla="*/ 118834 h 349074"/>
              <a:gd name="connsiteX5" fmla="*/ 832046 w 1025137"/>
              <a:gd name="connsiteY5" fmla="*/ 133688 h 349074"/>
              <a:gd name="connsiteX6" fmla="*/ 668660 w 1025137"/>
              <a:gd name="connsiteY6" fmla="*/ 155969 h 349074"/>
              <a:gd name="connsiteX7" fmla="*/ 200785 w 1025137"/>
              <a:gd name="connsiteY7" fmla="*/ 163396 h 349074"/>
              <a:gd name="connsiteX8" fmla="*/ 156225 w 1025137"/>
              <a:gd name="connsiteY8" fmla="*/ 170823 h 349074"/>
              <a:gd name="connsiteX9" fmla="*/ 96812 w 1025137"/>
              <a:gd name="connsiteY9" fmla="*/ 193105 h 349074"/>
              <a:gd name="connsiteX10" fmla="*/ 81959 w 1025137"/>
              <a:gd name="connsiteY10" fmla="*/ 215386 h 349074"/>
              <a:gd name="connsiteX11" fmla="*/ 44826 w 1025137"/>
              <a:gd name="connsiteY11" fmla="*/ 252522 h 349074"/>
              <a:gd name="connsiteX12" fmla="*/ 22546 w 1025137"/>
              <a:gd name="connsiteY12" fmla="*/ 289657 h 349074"/>
              <a:gd name="connsiteX13" fmla="*/ 266 w 1025137"/>
              <a:gd name="connsiteY13" fmla="*/ 341647 h 349074"/>
              <a:gd name="connsiteX14" fmla="*/ 266 w 1025137"/>
              <a:gd name="connsiteY14" fmla="*/ 349074 h 3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137" h="349074">
                <a:moveTo>
                  <a:pt x="1025137" y="0"/>
                </a:moveTo>
                <a:cubicBezTo>
                  <a:pt x="1017710" y="12379"/>
                  <a:pt x="1012514" y="26406"/>
                  <a:pt x="1002857" y="37136"/>
                </a:cubicBezTo>
                <a:cubicBezTo>
                  <a:pt x="997477" y="43114"/>
                  <a:pt x="953133" y="80567"/>
                  <a:pt x="936018" y="89125"/>
                </a:cubicBezTo>
                <a:cubicBezTo>
                  <a:pt x="929016" y="92626"/>
                  <a:pt x="921165" y="94076"/>
                  <a:pt x="913738" y="96552"/>
                </a:cubicBezTo>
                <a:cubicBezTo>
                  <a:pt x="888539" y="121755"/>
                  <a:pt x="910240" y="105146"/>
                  <a:pt x="869179" y="118834"/>
                </a:cubicBezTo>
                <a:cubicBezTo>
                  <a:pt x="856532" y="123050"/>
                  <a:pt x="844927" y="130253"/>
                  <a:pt x="832046" y="133688"/>
                </a:cubicBezTo>
                <a:cubicBezTo>
                  <a:pt x="780149" y="147528"/>
                  <a:pt x="722010" y="154546"/>
                  <a:pt x="668660" y="155969"/>
                </a:cubicBezTo>
                <a:cubicBezTo>
                  <a:pt x="512737" y="160127"/>
                  <a:pt x="356743" y="160920"/>
                  <a:pt x="200785" y="163396"/>
                </a:cubicBezTo>
                <a:cubicBezTo>
                  <a:pt x="185932" y="165872"/>
                  <a:pt x="170925" y="167556"/>
                  <a:pt x="156225" y="170823"/>
                </a:cubicBezTo>
                <a:cubicBezTo>
                  <a:pt x="143135" y="173732"/>
                  <a:pt x="104028" y="190218"/>
                  <a:pt x="96812" y="193105"/>
                </a:cubicBezTo>
                <a:cubicBezTo>
                  <a:pt x="91861" y="200532"/>
                  <a:pt x="87837" y="208668"/>
                  <a:pt x="81959" y="215386"/>
                </a:cubicBezTo>
                <a:cubicBezTo>
                  <a:pt x="70432" y="228561"/>
                  <a:pt x="53832" y="237511"/>
                  <a:pt x="44826" y="252522"/>
                </a:cubicBezTo>
                <a:cubicBezTo>
                  <a:pt x="37399" y="264900"/>
                  <a:pt x="29556" y="277038"/>
                  <a:pt x="22546" y="289657"/>
                </a:cubicBezTo>
                <a:cubicBezTo>
                  <a:pt x="12885" y="307048"/>
                  <a:pt x="5047" y="322524"/>
                  <a:pt x="266" y="341647"/>
                </a:cubicBezTo>
                <a:cubicBezTo>
                  <a:pt x="-334" y="344049"/>
                  <a:pt x="266" y="346598"/>
                  <a:pt x="266" y="349074"/>
                </a:cubicBezTo>
              </a:path>
            </a:pathLst>
          </a:custGeom>
          <a:ln>
            <a:solidFill>
              <a:schemeClr val="tx1"/>
            </a:solidFill>
            <a:headEnd type="none"/>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cxnSp>
        <p:nvCxnSpPr>
          <p:cNvPr id="73" name="Curved Connector 72"/>
          <p:cNvCxnSpPr>
            <a:stCxn id="10" idx="2"/>
            <a:endCxn id="17" idx="1"/>
          </p:cNvCxnSpPr>
          <p:nvPr/>
        </p:nvCxnSpPr>
        <p:spPr bwMode="auto">
          <a:xfrm rot="16200000" flipH="1">
            <a:off x="3371850" y="1276350"/>
            <a:ext cx="495300" cy="16002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79" name="Curved Connector 78"/>
          <p:cNvCxnSpPr>
            <a:stCxn id="110" idx="0"/>
            <a:endCxn id="31" idx="1"/>
          </p:cNvCxnSpPr>
          <p:nvPr/>
        </p:nvCxnSpPr>
        <p:spPr bwMode="auto">
          <a:xfrm rot="5400000" flipH="1" flipV="1">
            <a:off x="2971800" y="3657600"/>
            <a:ext cx="2324100" cy="5715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85" name="Curved Connector 84"/>
          <p:cNvCxnSpPr>
            <a:endCxn id="36" idx="0"/>
          </p:cNvCxnSpPr>
          <p:nvPr/>
        </p:nvCxnSpPr>
        <p:spPr bwMode="auto">
          <a:xfrm rot="16200000" flipH="1">
            <a:off x="4419600" y="2514600"/>
            <a:ext cx="762000" cy="457200"/>
          </a:xfrm>
          <a:prstGeom prst="curvedConnector3">
            <a:avLst>
              <a:gd name="adj1" fmla="val 6139"/>
            </a:avLst>
          </a:prstGeom>
          <a:solidFill>
            <a:schemeClr val="accent1"/>
          </a:solidFill>
          <a:ln w="12700" cap="flat" cmpd="sng" algn="ctr">
            <a:solidFill>
              <a:schemeClr val="tx1"/>
            </a:solidFill>
            <a:prstDash val="solid"/>
            <a:round/>
            <a:headEnd type="none" w="med" len="med"/>
            <a:tailEnd type="arrow"/>
          </a:ln>
          <a:effectLst/>
        </p:spPr>
      </p:cxnSp>
      <p:cxnSp>
        <p:nvCxnSpPr>
          <p:cNvPr id="89" name="Curved Connector 88"/>
          <p:cNvCxnSpPr>
            <a:stCxn id="32" idx="3"/>
          </p:cNvCxnSpPr>
          <p:nvPr/>
        </p:nvCxnSpPr>
        <p:spPr bwMode="auto">
          <a:xfrm>
            <a:off x="4572000" y="2781300"/>
            <a:ext cx="381000" cy="266700"/>
          </a:xfrm>
          <a:prstGeom prst="curvedConnector3">
            <a:avLst>
              <a:gd name="adj1" fmla="val 71443"/>
            </a:avLst>
          </a:prstGeom>
          <a:solidFill>
            <a:schemeClr val="accent1"/>
          </a:solidFill>
          <a:ln w="12700" cap="flat" cmpd="sng" algn="ctr">
            <a:solidFill>
              <a:schemeClr val="tx1"/>
            </a:solidFill>
            <a:prstDash val="solid"/>
            <a:round/>
            <a:headEnd type="none" w="med" len="med"/>
            <a:tailEnd type="arrow"/>
          </a:ln>
          <a:effectLst/>
        </p:spPr>
      </p:cxnSp>
      <p:cxnSp>
        <p:nvCxnSpPr>
          <p:cNvPr id="107" name="Curved Connector 106"/>
          <p:cNvCxnSpPr>
            <a:stCxn id="40" idx="3"/>
          </p:cNvCxnSpPr>
          <p:nvPr/>
        </p:nvCxnSpPr>
        <p:spPr bwMode="auto">
          <a:xfrm rot="16200000" flipH="1">
            <a:off x="24955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cxnSp>
        <p:nvCxnSpPr>
          <p:cNvPr id="109" name="Curved Connector 108"/>
          <p:cNvCxnSpPr/>
          <p:nvPr/>
        </p:nvCxnSpPr>
        <p:spPr bwMode="auto">
          <a:xfrm rot="16200000" flipH="1">
            <a:off x="48958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110" name="TextBox 109"/>
          <p:cNvSpPr txBox="1"/>
          <p:nvPr/>
        </p:nvSpPr>
        <p:spPr>
          <a:xfrm>
            <a:off x="3429000" y="5105400"/>
            <a:ext cx="838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a:t>
            </a:r>
          </a:p>
        </p:txBody>
      </p:sp>
      <p:sp>
        <p:nvSpPr>
          <p:cNvPr id="112" name="TextBox 111"/>
          <p:cNvSpPr txBox="1"/>
          <p:nvPr/>
        </p:nvSpPr>
        <p:spPr>
          <a:xfrm>
            <a:off x="6092236" y="1524000"/>
            <a:ext cx="3048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 </a:t>
            </a:r>
            <a:r>
              <a:rPr lang="en-US" sz="1800" dirty="0" err="1">
                <a:solidFill>
                  <a:prstClr val="black"/>
                </a:solidFill>
                <a:latin typeface="Calibri"/>
                <a:ea typeface="ＭＳ Ｐゴシック"/>
                <a:cs typeface="Calibri"/>
              </a:rPr>
              <a:t>Writeback</a:t>
            </a:r>
            <a:r>
              <a:rPr lang="en-US" sz="1800" dirty="0">
                <a:solidFill>
                  <a:prstClr val="black"/>
                </a:solidFill>
                <a:latin typeface="Calibri"/>
                <a:ea typeface="ＭＳ Ｐゴシック"/>
                <a:cs typeface="Calibri"/>
              </a:rPr>
              <a:t> µOp} </a:t>
            </a:r>
          </a:p>
        </p:txBody>
      </p:sp>
      <p:sp>
        <p:nvSpPr>
          <p:cNvPr id="113" name="TextBox 112"/>
          <p:cNvSpPr txBox="1"/>
          <p:nvPr/>
        </p:nvSpPr>
        <p:spPr>
          <a:xfrm>
            <a:off x="6410178" y="18288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{Compute µOp}</a:t>
            </a:r>
          </a:p>
        </p:txBody>
      </p:sp>
      <p:sp>
        <p:nvSpPr>
          <p:cNvPr id="114" name="TextBox 113"/>
          <p:cNvSpPr txBox="1"/>
          <p:nvPr/>
        </p:nvSpPr>
        <p:spPr>
          <a:xfrm>
            <a:off x="6333978" y="21336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Read µOp}</a:t>
            </a:r>
          </a:p>
        </p:txBody>
      </p:sp>
    </p:spTree>
    <p:extLst>
      <p:ext uri="{BB962C8B-B14F-4D97-AF65-F5344CB8AC3E}">
        <p14:creationId xmlns:p14="http://schemas.microsoft.com/office/powerpoint/2010/main" val="65866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dirty="0"/>
              <a:t>Last Time in Lecture 3</a:t>
            </a:r>
          </a:p>
        </p:txBody>
      </p:sp>
      <p:sp>
        <p:nvSpPr>
          <p:cNvPr id="879619" name="Rectangle 3"/>
          <p:cNvSpPr>
            <a:spLocks noGrp="1" noChangeArrowheads="1"/>
          </p:cNvSpPr>
          <p:nvPr>
            <p:ph idx="1"/>
          </p:nvPr>
        </p:nvSpPr>
        <p:spPr>
          <a:xfrm>
            <a:off x="533400" y="1066800"/>
            <a:ext cx="8077200" cy="5054600"/>
          </a:xfrm>
        </p:spPr>
        <p:txBody>
          <a:bodyPr/>
          <a:lstStyle/>
          <a:p>
            <a:r>
              <a:rPr lang="en-US" dirty="0"/>
              <a:t>Iron law of performance:</a:t>
            </a:r>
          </a:p>
          <a:p>
            <a:pPr lvl="1"/>
            <a:r>
              <a:rPr lang="en-US" dirty="0"/>
              <a:t>time/program = </a:t>
            </a:r>
            <a:r>
              <a:rPr lang="en-US" dirty="0" err="1"/>
              <a:t>insts</a:t>
            </a:r>
            <a:r>
              <a:rPr lang="en-US" dirty="0"/>
              <a:t>/program * cycles/</a:t>
            </a:r>
            <a:r>
              <a:rPr lang="en-US" dirty="0" err="1"/>
              <a:t>inst</a:t>
            </a:r>
            <a:r>
              <a:rPr lang="en-US" dirty="0"/>
              <a:t> * time/cycle</a:t>
            </a:r>
          </a:p>
          <a:p>
            <a:r>
              <a:rPr lang="en-US" dirty="0"/>
              <a:t>Classic 5-stage RISC pipeline</a:t>
            </a:r>
          </a:p>
          <a:p>
            <a:r>
              <a:rPr lang="en-US" dirty="0"/>
              <a:t>Structural, data, and control hazards</a:t>
            </a:r>
          </a:p>
          <a:p>
            <a:r>
              <a:rPr lang="en-US" dirty="0"/>
              <a:t>Structural hazards handled with interlock or more hardware</a:t>
            </a:r>
          </a:p>
          <a:p>
            <a:r>
              <a:rPr lang="en-US" dirty="0"/>
              <a:t>Data hazards include RAW, WAR, WAW</a:t>
            </a:r>
          </a:p>
          <a:p>
            <a:pPr lvl="1"/>
            <a:r>
              <a:rPr lang="en-US" dirty="0"/>
              <a:t>Handle data hazards with interlock, bypass, or speculation</a:t>
            </a:r>
          </a:p>
          <a:p>
            <a:r>
              <a:rPr lang="en-US" dirty="0"/>
              <a:t>Control hazards (branches, interrupts) most difficult as change which is next instruction</a:t>
            </a:r>
          </a:p>
          <a:p>
            <a:pPr lvl="1"/>
            <a:r>
              <a:rPr lang="en-US" dirty="0"/>
              <a:t>Branch prediction commonly used</a:t>
            </a:r>
          </a:p>
          <a:p>
            <a:r>
              <a:rPr lang="en-US" dirty="0"/>
              <a:t>Precise traps: stop cleanly on one instruction, all previous instructions completed, no following instructions have changed architectural state</a:t>
            </a:r>
          </a:p>
        </p:txBody>
      </p:sp>
      <p:sp>
        <p:nvSpPr>
          <p:cNvPr id="6" name="Slide Number Placeholder 5"/>
          <p:cNvSpPr>
            <a:spLocks noGrp="1"/>
          </p:cNvSpPr>
          <p:nvPr>
            <p:ph type="sldNum" sz="quarter" idx="12"/>
          </p:nvPr>
        </p:nvSpPr>
        <p:spPr/>
        <p:txBody>
          <a:bodyPr/>
          <a:lstStyle/>
          <a:p>
            <a:fld id="{C7B2343A-8D84-C940-A55B-E75DDCD6568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9154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CS152 </a:t>
            </a:r>
            <a:r>
              <a:rPr lang="en-US" dirty="0" err="1"/>
              <a:t>Administrivia</a:t>
            </a:r>
            <a:endParaRPr lang="en-US" dirty="0"/>
          </a:p>
        </p:txBody>
      </p:sp>
      <p:sp>
        <p:nvSpPr>
          <p:cNvPr id="5" name="Content Placeholder 4"/>
          <p:cNvSpPr>
            <a:spLocks noGrp="1"/>
          </p:cNvSpPr>
          <p:nvPr>
            <p:ph idx="1"/>
          </p:nvPr>
        </p:nvSpPr>
        <p:spPr/>
        <p:txBody>
          <a:bodyPr/>
          <a:lstStyle/>
          <a:p>
            <a:r>
              <a:rPr lang="en-US" dirty="0"/>
              <a:t>PS 1 is due at start of class on Monday Feb 10</a:t>
            </a:r>
          </a:p>
          <a:p>
            <a:r>
              <a:rPr lang="en-US" dirty="0"/>
              <a:t>Lab 1 due at start of class Wednesday Feb 19</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20</a:t>
            </a:fld>
            <a:endParaRPr lang="en-US" b="0">
              <a:solidFill>
                <a:srgbClr val="FBBA03"/>
              </a:solidFill>
            </a:endParaRPr>
          </a:p>
        </p:txBody>
      </p:sp>
    </p:spTree>
    <p:extLst>
      <p:ext uri="{BB962C8B-B14F-4D97-AF65-F5344CB8AC3E}">
        <p14:creationId xmlns:p14="http://schemas.microsoft.com/office/powerpoint/2010/main" val="331411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CS252 </a:t>
            </a:r>
            <a:r>
              <a:rPr lang="en-US" dirty="0" err="1"/>
              <a:t>Administrivia</a:t>
            </a:r>
            <a:endParaRPr lang="en-US" dirty="0"/>
          </a:p>
        </p:txBody>
      </p:sp>
      <p:sp>
        <p:nvSpPr>
          <p:cNvPr id="5" name="Content Placeholder 4"/>
          <p:cNvSpPr>
            <a:spLocks noGrp="1"/>
          </p:cNvSpPr>
          <p:nvPr>
            <p:ph idx="1"/>
          </p:nvPr>
        </p:nvSpPr>
        <p:spPr/>
        <p:txBody>
          <a:bodyPr/>
          <a:lstStyle/>
          <a:p>
            <a:pPr marL="0" indent="0">
              <a:buNone/>
            </a:pPr>
            <a:endParaRPr lang="en-US" dirty="0"/>
          </a:p>
          <a:p>
            <a:r>
              <a:rPr lang="en-US" dirty="0"/>
              <a:t>Project proposals due Wed Feb 26</a:t>
            </a:r>
            <a:r>
              <a:rPr lang="en-US" baseline="30000" dirty="0"/>
              <a:t>th</a:t>
            </a:r>
            <a:endParaRPr lang="en-US" dirty="0"/>
          </a:p>
          <a:p>
            <a:r>
              <a:rPr lang="en-US" dirty="0"/>
              <a:t>Use </a:t>
            </a:r>
            <a:r>
              <a:rPr lang="en-US" dirty="0" err="1"/>
              <a:t>Krste’s</a:t>
            </a:r>
            <a:r>
              <a:rPr lang="en-US" dirty="0"/>
              <a:t> office hours Wed 8:30-9:30am to get feedback on ideas</a:t>
            </a:r>
          </a:p>
          <a:p>
            <a:r>
              <a:rPr lang="en-US"/>
              <a:t>Readings discussion will </a:t>
            </a:r>
            <a:r>
              <a:rPr lang="en-US" dirty="0"/>
              <a:t>be Wednesdays 1-2pm, room TBD</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21</a:t>
            </a:fld>
            <a:endParaRPr lang="en-US" b="0">
              <a:solidFill>
                <a:srgbClr val="FBBA03"/>
              </a:solidFill>
            </a:endParaRPr>
          </a:p>
        </p:txBody>
      </p:sp>
    </p:spTree>
    <p:extLst>
      <p:ext uri="{BB962C8B-B14F-4D97-AF65-F5344CB8AC3E}">
        <p14:creationId xmlns:p14="http://schemas.microsoft.com/office/powerpoint/2010/main" val="18463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3886200" cy="4038600"/>
          </a:xfrm>
        </p:spPr>
        <p:txBody>
          <a:bodyPr/>
          <a:lstStyle/>
          <a:p>
            <a:r>
              <a:rPr lang="en-US" sz="2000" dirty="0"/>
              <a:t>Original goal was to use new transistor technology to give 100x performance of tube-based IBM 704.</a:t>
            </a:r>
          </a:p>
          <a:p>
            <a:r>
              <a:rPr lang="en-US" sz="2000" dirty="0"/>
              <a:t>Design based around 4 stages of “</a:t>
            </a:r>
            <a:r>
              <a:rPr lang="en-US" sz="2000" dirty="0" err="1"/>
              <a:t>lookahead</a:t>
            </a:r>
            <a:r>
              <a:rPr lang="en-US" sz="2000" dirty="0"/>
              <a:t>” pipelining</a:t>
            </a:r>
          </a:p>
          <a:p>
            <a:r>
              <a:rPr lang="en-US" sz="2000" dirty="0"/>
              <a:t>More than just pipelining, a simple form of decoupled execution with indexing and branch operations performed speculatively ahead of data operations</a:t>
            </a:r>
          </a:p>
          <a:p>
            <a:r>
              <a:rPr lang="en-US" sz="2000" dirty="0"/>
              <a:t>Also had a simple store buffer</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22</a:t>
            </a:fld>
            <a:endParaRPr lang="en-US">
              <a:solidFill>
                <a:prstClr val="black"/>
              </a:solidFill>
            </a:endParaRPr>
          </a:p>
        </p:txBody>
      </p:sp>
      <p:pic>
        <p:nvPicPr>
          <p:cNvPr id="5" name="Picture 4" descr="Supercomp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852" y="-76200"/>
            <a:ext cx="5254577" cy="4191000"/>
          </a:xfrm>
          <a:prstGeom prst="rect">
            <a:avLst/>
          </a:prstGeom>
        </p:spPr>
      </p:pic>
      <p:sp>
        <p:nvSpPr>
          <p:cNvPr id="2" name="Title 1"/>
          <p:cNvSpPr>
            <a:spLocks noGrp="1"/>
          </p:cNvSpPr>
          <p:nvPr>
            <p:ph type="title"/>
          </p:nvPr>
        </p:nvSpPr>
        <p:spPr>
          <a:xfrm>
            <a:off x="838200" y="76200"/>
            <a:ext cx="7292975" cy="736600"/>
          </a:xfrm>
          <a:noFill/>
        </p:spPr>
        <p:txBody>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IBM 7030 “Stretch” (1954-1961)</a:t>
            </a:r>
          </a:p>
        </p:txBody>
      </p:sp>
      <p:sp>
        <p:nvSpPr>
          <p:cNvPr id="6" name="TextBox 5"/>
          <p:cNvSpPr txBox="1"/>
          <p:nvPr/>
        </p:nvSpPr>
        <p:spPr>
          <a:xfrm>
            <a:off x="609600" y="4648200"/>
            <a:ext cx="8001000" cy="2400657"/>
          </a:xfrm>
          <a:prstGeom prst="rect">
            <a:avLst/>
          </a:prstGeom>
          <a:noFill/>
        </p:spPr>
        <p:txBody>
          <a:bodyPr wrap="square" rtlCol="0">
            <a:spAutoFit/>
          </a:bodyPr>
          <a:lstStyle/>
          <a:p>
            <a:pPr marL="342900" indent="-342900">
              <a:spcBef>
                <a:spcPts val="400"/>
              </a:spcBef>
              <a:buFont typeface="Arial"/>
              <a:buChar char="•"/>
            </a:pPr>
            <a:r>
              <a:rPr lang="en-US" sz="2000" dirty="0">
                <a:solidFill>
                  <a:schemeClr val="tx1"/>
                </a:solidFill>
                <a:latin typeface="Calibri"/>
                <a:cs typeface="Calibri"/>
              </a:rPr>
              <a:t>Very complex design for the time, difficult to explain to users performance of pipelined machine</a:t>
            </a:r>
          </a:p>
          <a:p>
            <a:pPr marL="342900" indent="-342900">
              <a:spcBef>
                <a:spcPts val="400"/>
              </a:spcBef>
              <a:buFont typeface="Arial"/>
              <a:buChar char="•"/>
            </a:pPr>
            <a:r>
              <a:rPr lang="en-US" sz="2000" dirty="0">
                <a:solidFill>
                  <a:schemeClr val="tx1"/>
                </a:solidFill>
                <a:latin typeface="Calibri"/>
                <a:cs typeface="Calibri"/>
              </a:rPr>
              <a:t>When finally delivered in 1961, was benchmarked at only 30x 704 and embarrassed IBM, causing price to drop from $13.5M to $7.8M, and withdrawal after initial deliveries</a:t>
            </a:r>
          </a:p>
          <a:p>
            <a:pPr marL="342900" indent="-342900">
              <a:spcBef>
                <a:spcPts val="400"/>
              </a:spcBef>
              <a:buFont typeface="Arial"/>
              <a:buChar char="•"/>
            </a:pPr>
            <a:r>
              <a:rPr lang="en-US" sz="2000" dirty="0">
                <a:solidFill>
                  <a:schemeClr val="tx1"/>
                </a:solidFill>
                <a:latin typeface="Calibri"/>
                <a:cs typeface="Calibri"/>
              </a:rPr>
              <a:t>But technologies lived on in later IBM computers, 360 and POWER</a:t>
            </a:r>
          </a:p>
          <a:p>
            <a:pPr marL="342900" indent="-342900">
              <a:spcBef>
                <a:spcPts val="400"/>
              </a:spcBef>
              <a:buFont typeface="Arial"/>
              <a:buChar char="•"/>
            </a:pPr>
            <a:endParaRPr lang="en-US" sz="2000" dirty="0">
              <a:solidFill>
                <a:schemeClr val="tx1"/>
              </a:solidFill>
              <a:latin typeface="Calibri"/>
              <a:cs typeface="Calibri"/>
            </a:endParaRPr>
          </a:p>
        </p:txBody>
      </p:sp>
      <p:sp>
        <p:nvSpPr>
          <p:cNvPr id="7" name="TextBox 6"/>
          <p:cNvSpPr txBox="1"/>
          <p:nvPr/>
        </p:nvSpPr>
        <p:spPr>
          <a:xfrm>
            <a:off x="8263906" y="3581400"/>
            <a:ext cx="880094" cy="400110"/>
          </a:xfrm>
          <a:prstGeom prst="rect">
            <a:avLst/>
          </a:prstGeom>
          <a:noFill/>
        </p:spPr>
        <p:txBody>
          <a:bodyPr wrap="none" rtlCol="0">
            <a:spAutoFit/>
          </a:bodyPr>
          <a:lstStyle/>
          <a:p>
            <a:r>
              <a:rPr lang="de-DE" sz="2000" dirty="0">
                <a:solidFill>
                  <a:schemeClr val="bg1"/>
                </a:solidFill>
                <a:latin typeface="Calibri"/>
                <a:cs typeface="Calibri"/>
              </a:rPr>
              <a:t>© IBM</a:t>
            </a:r>
            <a:endParaRPr lang="en-US" sz="2000" dirty="0">
              <a:solidFill>
                <a:schemeClr val="bg1"/>
              </a:solidFill>
              <a:latin typeface="Calibri"/>
              <a:cs typeface="Calibri"/>
            </a:endParaRPr>
          </a:p>
        </p:txBody>
      </p:sp>
    </p:spTree>
    <p:extLst>
      <p:ext uri="{BB962C8B-B14F-4D97-AF65-F5344CB8AC3E}">
        <p14:creationId xmlns:p14="http://schemas.microsoft.com/office/powerpoint/2010/main" val="2185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altLang="ko-KR"/>
              <a:t>Supercomputers</a:t>
            </a:r>
            <a:endParaRPr lang="en-US" altLang="ko-KR" dirty="0"/>
          </a:p>
        </p:txBody>
      </p:sp>
      <p:sp>
        <p:nvSpPr>
          <p:cNvPr id="1315843" name="Rectangle 3"/>
          <p:cNvSpPr>
            <a:spLocks noGrp="1" noChangeArrowheads="1"/>
          </p:cNvSpPr>
          <p:nvPr>
            <p:ph idx="1"/>
          </p:nvPr>
        </p:nvSpPr>
        <p:spPr>
          <a:xfrm>
            <a:off x="457201" y="838200"/>
            <a:ext cx="7924800" cy="5562600"/>
          </a:xfrm>
        </p:spPr>
        <p:txBody>
          <a:bodyPr/>
          <a:lstStyle/>
          <a:p>
            <a:pPr marL="0" indent="0">
              <a:buNone/>
            </a:pPr>
            <a:r>
              <a:rPr lang="en-US" altLang="ko-KR" dirty="0"/>
              <a:t>Definitions of a supercomputer:</a:t>
            </a:r>
          </a:p>
          <a:p>
            <a:r>
              <a:rPr lang="en-US" altLang="ko-KR" dirty="0"/>
              <a:t>Fastest machine in world at given task</a:t>
            </a:r>
          </a:p>
          <a:p>
            <a:r>
              <a:rPr lang="en-US" altLang="ko-KR" dirty="0"/>
              <a:t>A device to turn a compute-bound problem into an I/O bound problem </a:t>
            </a:r>
          </a:p>
          <a:p>
            <a:r>
              <a:rPr lang="en-US" altLang="ko-KR" dirty="0"/>
              <a:t>Any machine costing $30M+</a:t>
            </a:r>
          </a:p>
          <a:p>
            <a:r>
              <a:rPr lang="en-US" altLang="ko-KR" dirty="0"/>
              <a:t>Any machine designed by Seymour Cray</a:t>
            </a:r>
          </a:p>
          <a:p>
            <a:endParaRPr lang="en-US" altLang="ko-KR" dirty="0"/>
          </a:p>
          <a:p>
            <a:r>
              <a:rPr lang="en-US" altLang="ko-KR" dirty="0"/>
              <a:t>CDC6600 (Cray, 1964) regarded as first supercomputer</a:t>
            </a:r>
          </a:p>
        </p:txBody>
      </p:sp>
      <p:sp>
        <p:nvSpPr>
          <p:cNvPr id="5" name="Slide Number Placeholder 4"/>
          <p:cNvSpPr>
            <a:spLocks noGrp="1"/>
          </p:cNvSpPr>
          <p:nvPr>
            <p:ph type="sldNum" sz="quarter" idx="12"/>
          </p:nvPr>
        </p:nvSpPr>
        <p:spPr>
          <a:xfrm>
            <a:off x="7162800" y="6565900"/>
            <a:ext cx="1905000" cy="292100"/>
          </a:xfrm>
          <a:prstGeom prst="rect">
            <a:avLst/>
          </a:prstGeom>
        </p:spPr>
        <p:txBody>
          <a:bodyPr/>
          <a:lstStyle/>
          <a:p>
            <a:fld id="{6C97FE33-DC31-784D-BE0C-1C5994383A3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088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685800" y="0"/>
            <a:ext cx="7292975" cy="736600"/>
          </a:xfrm>
        </p:spPr>
        <p:txBody>
          <a:bodyPr/>
          <a:lstStyle/>
          <a:p>
            <a:r>
              <a:rPr lang="en-US" sz="3600" dirty="0"/>
              <a:t>CDC 6600 </a:t>
            </a:r>
            <a:r>
              <a:rPr lang="en-US" sz="2400" i="1" dirty="0">
                <a:solidFill>
                  <a:schemeClr val="tx1"/>
                </a:solidFill>
              </a:rPr>
              <a:t>Seymour Cray</a:t>
            </a:r>
            <a:r>
              <a:rPr lang="en-US" sz="2400" i="1" dirty="0"/>
              <a:t>, 1964</a:t>
            </a:r>
          </a:p>
        </p:txBody>
      </p:sp>
      <p:sp>
        <p:nvSpPr>
          <p:cNvPr id="48134" name="Rectangle 3"/>
          <p:cNvSpPr>
            <a:spLocks noGrp="1" noChangeArrowheads="1"/>
          </p:cNvSpPr>
          <p:nvPr>
            <p:ph idx="1"/>
          </p:nvPr>
        </p:nvSpPr>
        <p:spPr>
          <a:xfrm>
            <a:off x="3276600" y="965200"/>
            <a:ext cx="6019800" cy="5410200"/>
          </a:xfrm>
        </p:spPr>
        <p:txBody>
          <a:bodyPr/>
          <a:lstStyle/>
          <a:p>
            <a:pPr marL="168275" indent="-168275"/>
            <a:r>
              <a:rPr lang="en-US" sz="2000" dirty="0"/>
              <a:t>A fast pipelined machine with 60-bit words</a:t>
            </a:r>
          </a:p>
          <a:p>
            <a:pPr marL="625475" lvl="1"/>
            <a:r>
              <a:rPr lang="en-US" sz="2000" dirty="0"/>
              <a:t>128 </a:t>
            </a:r>
            <a:r>
              <a:rPr lang="en-US" sz="2000" dirty="0" err="1"/>
              <a:t>Kword</a:t>
            </a:r>
            <a:r>
              <a:rPr lang="en-US" sz="2000" dirty="0"/>
              <a:t> main memory capacity, 32 banks</a:t>
            </a:r>
          </a:p>
          <a:p>
            <a:pPr marL="168275" indent="-168275"/>
            <a:r>
              <a:rPr lang="en-US" sz="2000" dirty="0"/>
              <a:t>Ten functional units (parallel, unpipelined)</a:t>
            </a:r>
          </a:p>
          <a:p>
            <a:pPr marL="625475" lvl="1"/>
            <a:r>
              <a:rPr lang="en-US" sz="2000" dirty="0"/>
              <a:t>Floating Point: adder, 2 multipliers, divider</a:t>
            </a:r>
          </a:p>
          <a:p>
            <a:pPr marL="625475" lvl="1"/>
            <a:r>
              <a:rPr lang="en-US" sz="2000" dirty="0"/>
              <a:t>Integer: adder, 2 </a:t>
            </a:r>
            <a:r>
              <a:rPr lang="en-US" sz="2000" dirty="0" err="1"/>
              <a:t>incrementers</a:t>
            </a:r>
            <a:r>
              <a:rPr lang="en-US" sz="2000" dirty="0"/>
              <a:t>, ...</a:t>
            </a:r>
          </a:p>
          <a:p>
            <a:pPr marL="168275" indent="-168275"/>
            <a:r>
              <a:rPr lang="en-US" sz="2000" dirty="0"/>
              <a:t>Hardwired control (no </a:t>
            </a:r>
            <a:r>
              <a:rPr lang="en-US" sz="2000" dirty="0" err="1"/>
              <a:t>microcoding</a:t>
            </a:r>
            <a:r>
              <a:rPr lang="en-US" sz="2000" dirty="0"/>
              <a:t>)</a:t>
            </a:r>
          </a:p>
          <a:p>
            <a:pPr marL="168275" indent="-168275"/>
            <a:r>
              <a:rPr lang="en-US" sz="2000" i="1" dirty="0"/>
              <a:t>Scoreboard</a:t>
            </a:r>
            <a:r>
              <a:rPr lang="en-US" sz="2000" dirty="0"/>
              <a:t> for dynamic scheduling of instructions </a:t>
            </a:r>
          </a:p>
          <a:p>
            <a:pPr marL="168275" indent="-168275"/>
            <a:r>
              <a:rPr lang="en-US" sz="2000" dirty="0"/>
              <a:t>Ten Peripheral Processors for </a:t>
            </a:r>
            <a:r>
              <a:rPr lang="en-US" sz="2000" dirty="0" err="1"/>
              <a:t>Input/Output</a:t>
            </a:r>
            <a:endParaRPr lang="en-US" sz="2000" dirty="0"/>
          </a:p>
          <a:p>
            <a:pPr marL="625475" lvl="1"/>
            <a:r>
              <a:rPr lang="en-US" sz="2000" dirty="0"/>
              <a:t>a fast multi-threaded 12-bit integer ALU</a:t>
            </a:r>
          </a:p>
          <a:p>
            <a:pPr marL="168275" indent="-168275"/>
            <a:r>
              <a:rPr lang="en-US" sz="2000" dirty="0"/>
              <a:t>Very fast clock, 10 MHz (FP add in 4 clocks)</a:t>
            </a:r>
          </a:p>
          <a:p>
            <a:pPr marL="168275" indent="-168275"/>
            <a:r>
              <a:rPr lang="en-US" sz="2000" dirty="0"/>
              <a:t>&gt;400,000 transistors,  750 sq. ft., 5 tons, 150 kW, novel </a:t>
            </a:r>
            <a:r>
              <a:rPr lang="en-US" sz="2000" dirty="0" err="1"/>
              <a:t>freon</a:t>
            </a:r>
            <a:r>
              <a:rPr lang="en-US" sz="2000" dirty="0"/>
              <a:t>-based technology for cooling</a:t>
            </a:r>
          </a:p>
          <a:p>
            <a:pPr marL="168275" indent="-168275"/>
            <a:r>
              <a:rPr lang="en-US" sz="2000" dirty="0"/>
              <a:t>Fastest machine in world for 5 years (until 7600)</a:t>
            </a:r>
          </a:p>
          <a:p>
            <a:pPr marL="625475" lvl="1"/>
            <a:r>
              <a:rPr lang="en-US" sz="2000" dirty="0"/>
              <a:t>over 100 sold ($7-10M each)</a:t>
            </a:r>
          </a:p>
        </p:txBody>
      </p:sp>
      <p:sp>
        <p:nvSpPr>
          <p:cNvPr id="48132" name="Slide Number Placeholder 5"/>
          <p:cNvSpPr>
            <a:spLocks noGrp="1"/>
          </p:cNvSpPr>
          <p:nvPr>
            <p:ph type="sldNum" sz="quarter" idx="12"/>
          </p:nvPr>
        </p:nvSpPr>
        <p:spPr>
          <a:xfrm>
            <a:off x="6553200" y="6565900"/>
            <a:ext cx="1905000" cy="292100"/>
          </a:xfrm>
          <a:prstGeom prst="rect">
            <a:avLst/>
          </a:prstGeom>
          <a:noFill/>
        </p:spPr>
        <p:txBody>
          <a:bodyPr/>
          <a:lstStyle/>
          <a:p>
            <a:fld id="{B45A795D-821E-544A-9C0A-1E33CD597E72}" type="slidenum">
              <a:rPr lang="en-US">
                <a:solidFill>
                  <a:prstClr val="black"/>
                </a:solidFill>
              </a:rPr>
              <a:pPr/>
              <a:t>24</a:t>
            </a:fld>
            <a:endParaRPr lang="en-US">
              <a:solidFill>
                <a:srgbClr val="FBBA03"/>
              </a:solidFill>
            </a:endParaRPr>
          </a:p>
        </p:txBody>
      </p:sp>
      <p:sp>
        <p:nvSpPr>
          <p:cNvPr id="48130" name="Date Placeholder 3"/>
          <p:cNvSpPr>
            <a:spLocks noGrp="1"/>
          </p:cNvSpPr>
          <p:nvPr>
            <p:ph type="dt" sz="quarter" idx="4294967295"/>
          </p:nvPr>
        </p:nvSpPr>
        <p:spPr>
          <a:xfrm>
            <a:off x="0" y="6248400"/>
            <a:ext cx="1905000" cy="279400"/>
          </a:xfrm>
          <a:prstGeom prst="rect">
            <a:avLst/>
          </a:prstGeom>
          <a:noFill/>
        </p:spPr>
        <p:txBody>
          <a:bodyPr/>
          <a:lstStyle/>
          <a:p>
            <a:pPr eaLnBrk="1" hangingPunct="1">
              <a:spcBef>
                <a:spcPct val="0"/>
              </a:spcBef>
            </a:pPr>
            <a:r>
              <a:rPr lang="en-US" sz="2400">
                <a:solidFill>
                  <a:prstClr val="black"/>
                </a:solidFill>
                <a:latin typeface="Arial" pitchFamily="-110" charset="0"/>
                <a:ea typeface="ＭＳ Ｐゴシック"/>
                <a:cs typeface="ＭＳ Ｐゴシック"/>
              </a:rPr>
              <a:t>3/10/2009</a:t>
            </a:r>
          </a:p>
        </p:txBody>
      </p:sp>
      <p:pic>
        <p:nvPicPr>
          <p:cNvPr id="48135" name="Picture 4" descr="cdc"/>
          <p:cNvPicPr>
            <a:picLocks noChangeAspect="1" noChangeArrowheads="1"/>
          </p:cNvPicPr>
          <p:nvPr/>
        </p:nvPicPr>
        <p:blipFill>
          <a:blip r:embed="rId3"/>
          <a:srcRect/>
          <a:stretch>
            <a:fillRect/>
          </a:stretch>
        </p:blipFill>
        <p:spPr bwMode="auto">
          <a:xfrm>
            <a:off x="-304799" y="636295"/>
            <a:ext cx="3589020" cy="2698721"/>
          </a:xfrm>
          <a:prstGeom prst="rect">
            <a:avLst/>
          </a:prstGeom>
          <a:noFill/>
          <a:ln w="9525">
            <a:noFill/>
            <a:miter lim="800000"/>
            <a:headEnd/>
            <a:tailEnd/>
          </a:ln>
        </p:spPr>
      </p:pic>
      <p:pic>
        <p:nvPicPr>
          <p:cNvPr id="48136" name="Picture 5" descr="cdc6600"/>
          <p:cNvPicPr>
            <a:picLocks noChangeAspect="1" noChangeArrowheads="1"/>
          </p:cNvPicPr>
          <p:nvPr/>
        </p:nvPicPr>
        <p:blipFill>
          <a:blip r:embed="rId4"/>
          <a:srcRect/>
          <a:stretch>
            <a:fillRect/>
          </a:stretch>
        </p:blipFill>
        <p:spPr bwMode="auto">
          <a:xfrm>
            <a:off x="-228599" y="3252601"/>
            <a:ext cx="3512820" cy="3605399"/>
          </a:xfrm>
          <a:prstGeom prst="rect">
            <a:avLst/>
          </a:prstGeom>
          <a:noFill/>
          <a:ln w="9525">
            <a:noFill/>
            <a:miter lim="800000"/>
            <a:headEnd/>
            <a:tailEnd/>
          </a:ln>
        </p:spPr>
      </p:pic>
    </p:spTree>
    <p:extLst>
      <p:ext uri="{BB962C8B-B14F-4D97-AF65-F5344CB8AC3E}">
        <p14:creationId xmlns:p14="http://schemas.microsoft.com/office/powerpoint/2010/main" val="112571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10"/>
          <p:cNvSpPr>
            <a:spLocks noGrp="1" noChangeArrowheads="1"/>
          </p:cNvSpPr>
          <p:nvPr>
            <p:ph type="title"/>
          </p:nvPr>
        </p:nvSpPr>
        <p:spPr/>
        <p:txBody>
          <a:bodyPr/>
          <a:lstStyle/>
          <a:p>
            <a:r>
              <a:rPr lang="en-US"/>
              <a:t>CDC 6600: </a:t>
            </a:r>
            <a:br>
              <a:rPr lang="en-US"/>
            </a:br>
            <a:r>
              <a:rPr lang="en-US"/>
              <a:t>A Load/Store Architecture</a:t>
            </a:r>
            <a:endParaRPr lang="en-US" dirty="0"/>
          </a:p>
        </p:txBody>
      </p:sp>
      <p:sp>
        <p:nvSpPr>
          <p:cNvPr id="56322" name="Slide Number Placeholder 5"/>
          <p:cNvSpPr>
            <a:spLocks noGrp="1"/>
          </p:cNvSpPr>
          <p:nvPr>
            <p:ph type="sldNum" sz="quarter" idx="10"/>
          </p:nvPr>
        </p:nvSpPr>
        <p:spPr/>
        <p:txBody>
          <a:bodyPr/>
          <a:lstStyle/>
          <a:p>
            <a:fld id="{389A6143-C59E-7142-98DF-59E343BC2A15}" type="slidenum">
              <a:rPr lang="en-US" smtClean="0">
                <a:solidFill>
                  <a:prstClr val="black"/>
                </a:solidFill>
              </a:rPr>
              <a:pPr/>
              <a:t>25</a:t>
            </a:fld>
            <a:endParaRPr lang="en-US">
              <a:solidFill>
                <a:prstClr val="black"/>
              </a:solidFill>
            </a:endParaRPr>
          </a:p>
        </p:txBody>
      </p:sp>
      <p:sp>
        <p:nvSpPr>
          <p:cNvPr id="56323" name="Rectangle 2"/>
          <p:cNvSpPr>
            <a:spLocks noChangeArrowheads="1"/>
          </p:cNvSpPr>
          <p:nvPr/>
        </p:nvSpPr>
        <p:spPr bwMode="auto">
          <a:xfrm>
            <a:off x="558760" y="1295400"/>
            <a:ext cx="7899440" cy="4891083"/>
          </a:xfrm>
          <a:prstGeom prst="rect">
            <a:avLst/>
          </a:prstGeom>
          <a:noFill/>
          <a:ln w="25400">
            <a:noFill/>
            <a:miter lim="800000"/>
            <a:headEnd/>
            <a:tailEnd/>
          </a:ln>
        </p:spPr>
        <p:txBody>
          <a:bodyPr wrap="square" lIns="90488" tIns="44450" rIns="90488" bIns="44450">
            <a:prstTxWarp prst="textNoShape">
              <a:avLst/>
            </a:prstTxWarp>
            <a:spAutoFit/>
          </a:bodyPr>
          <a:lstStyle/>
          <a:p>
            <a:pPr marL="230188" indent="-230188" eaLnBrk="1" hangingPunct="1">
              <a:spcBef>
                <a:spcPct val="0"/>
              </a:spcBef>
              <a:buFontTx/>
              <a:buChar char="•"/>
            </a:pPr>
            <a:r>
              <a:rPr lang="en-US" sz="2000" dirty="0">
                <a:solidFill>
                  <a:prstClr val="black"/>
                </a:solidFill>
                <a:latin typeface="Calibri"/>
                <a:ea typeface="ＭＳ Ｐゴシック"/>
                <a:cs typeface="Calibri"/>
              </a:rPr>
              <a:t>Separate instructions to manipulate three types of reg.</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8x60-bit data registers (X)</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8x18-bit address registers (A)</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 8x18-bit index registers (B)</a:t>
            </a:r>
          </a:p>
          <a:p>
            <a:pPr marL="1828800" lvl="3" indent="-457200" eaLnBrk="1" hangingPunct="1">
              <a:spcBef>
                <a:spcPct val="0"/>
              </a:spcBef>
              <a:buFontTx/>
              <a:buAutoNum type="arabicPlain" startAt="8"/>
            </a:pPr>
            <a:endParaRPr lang="en-US" sz="1800" dirty="0">
              <a:solidFill>
                <a:srgbClr val="56127A"/>
              </a:solidFill>
              <a:latin typeface="Calibri"/>
              <a:ea typeface="ＭＳ Ｐゴシック"/>
              <a:cs typeface="Calibri"/>
            </a:endParaRPr>
          </a:p>
          <a:p>
            <a:pPr marL="173038" indent="-173038" eaLnBrk="1" hangingPunct="1">
              <a:spcBef>
                <a:spcPct val="0"/>
              </a:spcBef>
              <a:buFontTx/>
              <a:buChar char="•"/>
            </a:pPr>
            <a:r>
              <a:rPr lang="en-US" sz="2000" dirty="0">
                <a:solidFill>
                  <a:prstClr val="black"/>
                </a:solidFill>
                <a:latin typeface="Calibri"/>
                <a:ea typeface="ＭＳ Ｐゴシック"/>
                <a:cs typeface="Calibri"/>
              </a:rPr>
              <a:t>All arithmetic and logic instructions are register-to-register </a:t>
            </a: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eaLnBrk="1" hangingPunct="1">
              <a:spcBef>
                <a:spcPct val="0"/>
              </a:spcBef>
              <a:buFontTx/>
              <a:buChar char="•"/>
            </a:pPr>
            <a:r>
              <a:rPr lang="en-US" sz="2000" dirty="0">
                <a:solidFill>
                  <a:prstClr val="black"/>
                </a:solidFill>
                <a:latin typeface="Calibri"/>
                <a:ea typeface="ＭＳ Ｐゴシック"/>
                <a:cs typeface="Calibri"/>
              </a:rPr>
              <a:t>Only Load and Store instructions refer to memory!</a:t>
            </a: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r>
              <a:rPr lang="en-US" sz="2000" dirty="0">
                <a:solidFill>
                  <a:srgbClr val="56127A"/>
                </a:solidFill>
                <a:latin typeface="Calibri"/>
                <a:ea typeface="ＭＳ Ｐゴシック"/>
                <a:cs typeface="Calibri"/>
              </a:rPr>
              <a:t>	Touching address registers 1 to 5 initiates a load  </a:t>
            </a:r>
          </a:p>
          <a:p>
            <a:pPr marL="457200" indent="-457200" eaLnBrk="1" hangingPunct="1">
              <a:spcBef>
                <a:spcPct val="0"/>
              </a:spcBef>
            </a:pPr>
            <a:r>
              <a:rPr lang="en-US" sz="2000" dirty="0">
                <a:solidFill>
                  <a:srgbClr val="56127A"/>
                </a:solidFill>
                <a:latin typeface="Calibri"/>
                <a:ea typeface="ＭＳ Ｐゴシック"/>
                <a:cs typeface="Calibri"/>
              </a:rPr>
              <a:t>				        6 to 7 initiates a store </a:t>
            </a:r>
          </a:p>
          <a:p>
            <a:pPr marL="2286000" lvl="4" indent="-457200" eaLnBrk="1" hangingPunct="1">
              <a:spcBef>
                <a:spcPct val="0"/>
              </a:spcBef>
            </a:pPr>
            <a:r>
              <a:rPr lang="en-US" sz="2000" dirty="0">
                <a:solidFill>
                  <a:prstClr val="black"/>
                </a:solidFill>
                <a:latin typeface="Calibri"/>
                <a:ea typeface="ＭＳ Ｐゴシック"/>
                <a:cs typeface="Calibri"/>
              </a:rPr>
              <a:t>	</a:t>
            </a:r>
            <a:r>
              <a:rPr lang="en-US" sz="2000" i="1" dirty="0">
                <a:solidFill>
                  <a:prstClr val="black"/>
                </a:solidFill>
                <a:latin typeface="Calibri"/>
                <a:ea typeface="ＭＳ Ｐゴシック"/>
                <a:cs typeface="Calibri"/>
              </a:rPr>
              <a:t>- very useful for vector operations</a:t>
            </a:r>
          </a:p>
        </p:txBody>
      </p:sp>
      <p:grpSp>
        <p:nvGrpSpPr>
          <p:cNvPr id="2" name="Group 3"/>
          <p:cNvGrpSpPr>
            <a:grpSpLocks/>
          </p:cNvGrpSpPr>
          <p:nvPr/>
        </p:nvGrpSpPr>
        <p:grpSpPr bwMode="auto">
          <a:xfrm>
            <a:off x="1066800" y="3271838"/>
            <a:ext cx="5919788" cy="766763"/>
            <a:chOff x="672" y="2134"/>
            <a:chExt cx="3729" cy="483"/>
          </a:xfrm>
        </p:grpSpPr>
        <p:sp>
          <p:nvSpPr>
            <p:cNvPr id="56332" name="Rectangle 4"/>
            <p:cNvSpPr>
              <a:spLocks noChangeArrowheads="1"/>
            </p:cNvSpPr>
            <p:nvPr/>
          </p:nvSpPr>
          <p:spPr bwMode="auto">
            <a:xfrm>
              <a:off x="672" y="2134"/>
              <a:ext cx="3729" cy="483"/>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dirty="0">
                  <a:solidFill>
                    <a:srgbClr val="56127A"/>
                  </a:solidFill>
                  <a:latin typeface="Verdana" charset="0"/>
                  <a:ea typeface="ＭＳ Ｐゴシック"/>
                  <a:cs typeface="ＭＳ Ｐゴシック"/>
                </a:rPr>
                <a:t>opcode   </a:t>
              </a:r>
              <a:r>
                <a:rPr lang="en-US" sz="2000" dirty="0" err="1">
                  <a:solidFill>
                    <a:srgbClr val="56127A"/>
                  </a:solidFill>
                  <a:latin typeface="Verdana" charset="0"/>
                  <a:ea typeface="ＭＳ Ｐゴシック"/>
                  <a:cs typeface="ＭＳ Ｐゴシック"/>
                </a:rPr>
                <a:t>i</a:t>
              </a:r>
              <a:r>
                <a:rPr lang="en-US" sz="2000" dirty="0">
                  <a:solidFill>
                    <a:srgbClr val="56127A"/>
                  </a:solidFill>
                  <a:latin typeface="Verdana" charset="0"/>
                  <a:ea typeface="ＭＳ Ｐゴシック"/>
                  <a:cs typeface="ＭＳ Ｐゴシック"/>
                </a:rPr>
                <a:t>      j      k  		 Ri</a:t>
              </a:r>
              <a:r>
                <a:rPr lang="en-US" sz="2000" dirty="0">
                  <a:solidFill>
                    <a:srgbClr val="56127A"/>
                  </a:solidFill>
                  <a:latin typeface="Symbol" charset="2"/>
                  <a:ea typeface="ＭＳ Ｐゴシック"/>
                  <a:cs typeface="ＭＳ Ｐゴシック"/>
                </a:rPr>
                <a:t> </a:t>
              </a:r>
              <a:r>
                <a:rPr lang="en-US" sz="2400" dirty="0">
                  <a:solidFill>
                    <a:srgbClr val="56127A"/>
                  </a:solidFill>
                  <a:latin typeface="Symbol" charset="2"/>
                  <a:ea typeface="ＭＳ Ｐゴシック"/>
                  <a:cs typeface="ＭＳ Ｐゴシック"/>
                </a:rPr>
                <a:t></a:t>
              </a:r>
              <a:r>
                <a:rPr lang="en-US" sz="2000" dirty="0">
                  <a:solidFill>
                    <a:srgbClr val="56127A"/>
                  </a:solidFill>
                  <a:latin typeface="Symbol" charset="2"/>
                  <a:ea typeface="ＭＳ Ｐゴシック"/>
                  <a:cs typeface="ＭＳ Ｐゴシック"/>
                </a:rPr>
                <a:t> </a:t>
              </a:r>
              <a:r>
                <a:rPr lang="en-US" sz="2000" dirty="0" err="1">
                  <a:solidFill>
                    <a:srgbClr val="56127A"/>
                  </a:solidFill>
                  <a:latin typeface="Verdana" charset="0"/>
                  <a:ea typeface="ＭＳ Ｐゴシック"/>
                  <a:cs typeface="ＭＳ Ｐゴシック"/>
                </a:rPr>
                <a:t>Rj</a:t>
              </a:r>
              <a:r>
                <a:rPr lang="en-US" sz="2000" dirty="0">
                  <a:solidFill>
                    <a:srgbClr val="56127A"/>
                  </a:solidFill>
                  <a:latin typeface="Verdana" charset="0"/>
                  <a:ea typeface="ＭＳ Ｐゴシック"/>
                  <a:cs typeface="ＭＳ Ｐゴシック"/>
                </a:rPr>
                <a:t> op </a:t>
              </a:r>
              <a:r>
                <a:rPr lang="en-US" sz="2000" dirty="0" err="1">
                  <a:solidFill>
                    <a:srgbClr val="56127A"/>
                  </a:solidFill>
                  <a:latin typeface="Verdana" charset="0"/>
                  <a:ea typeface="ＭＳ Ｐゴシック"/>
                  <a:cs typeface="ＭＳ Ｐゴシック"/>
                </a:rPr>
                <a:t>Rk</a:t>
              </a:r>
              <a:endParaRPr lang="en-US" sz="2000" dirty="0">
                <a:solidFill>
                  <a:srgbClr val="56127A"/>
                </a:solidFill>
                <a:latin typeface="Verdana" charset="0"/>
                <a:ea typeface="ＭＳ Ｐゴシック"/>
                <a:cs typeface="ＭＳ Ｐゴシック"/>
              </a:endParaRPr>
            </a:p>
            <a:p>
              <a:pPr eaLnBrk="1" latinLnBrk="1" hangingPunct="1">
                <a:spcBef>
                  <a:spcPct val="0"/>
                </a:spcBef>
              </a:pPr>
              <a:endParaRPr lang="en-US" sz="2000" dirty="0">
                <a:solidFill>
                  <a:prstClr val="black"/>
                </a:solidFill>
                <a:latin typeface="Verdana" charset="0"/>
                <a:ea typeface="ＭＳ Ｐゴシック"/>
                <a:cs typeface="ＭＳ Ｐゴシック"/>
              </a:endParaRPr>
            </a:p>
          </p:txBody>
        </p:sp>
        <p:grpSp>
          <p:nvGrpSpPr>
            <p:cNvPr id="3" name="Group 5"/>
            <p:cNvGrpSpPr>
              <a:grpSpLocks/>
            </p:cNvGrpSpPr>
            <p:nvPr/>
          </p:nvGrpSpPr>
          <p:grpSpPr bwMode="auto">
            <a:xfrm>
              <a:off x="724" y="2184"/>
              <a:ext cx="1731" cy="262"/>
              <a:chOff x="724" y="2160"/>
              <a:chExt cx="1731" cy="262"/>
            </a:xfrm>
          </p:grpSpPr>
          <p:sp>
            <p:nvSpPr>
              <p:cNvPr id="56334" name="Rectangle 6"/>
              <p:cNvSpPr>
                <a:spLocks noChangeArrowheads="1"/>
              </p:cNvSpPr>
              <p:nvPr/>
            </p:nvSpPr>
            <p:spPr bwMode="auto">
              <a:xfrm>
                <a:off x="724" y="2160"/>
                <a:ext cx="1731" cy="26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5" name="Line 7"/>
              <p:cNvSpPr>
                <a:spLocks noChangeShapeType="1"/>
              </p:cNvSpPr>
              <p:nvPr/>
            </p:nvSpPr>
            <p:spPr bwMode="auto">
              <a:xfrm>
                <a:off x="1356" y="2168"/>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6" name="Line 8"/>
              <p:cNvSpPr>
                <a:spLocks noChangeShapeType="1"/>
              </p:cNvSpPr>
              <p:nvPr/>
            </p:nvSpPr>
            <p:spPr bwMode="auto">
              <a:xfrm>
                <a:off x="1684" y="217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7" name="Line 9"/>
              <p:cNvSpPr>
                <a:spLocks noChangeShapeType="1"/>
              </p:cNvSpPr>
              <p:nvPr/>
            </p:nvSpPr>
            <p:spPr bwMode="auto">
              <a:xfrm>
                <a:off x="2012" y="217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grpSp>
      <p:grpSp>
        <p:nvGrpSpPr>
          <p:cNvPr id="4" name="Group 11"/>
          <p:cNvGrpSpPr>
            <a:grpSpLocks/>
          </p:cNvGrpSpPr>
          <p:nvPr/>
        </p:nvGrpSpPr>
        <p:grpSpPr bwMode="auto">
          <a:xfrm>
            <a:off x="979747" y="4306887"/>
            <a:ext cx="8088053" cy="950913"/>
            <a:chOff x="1006734" y="3202"/>
            <a:chExt cx="8088053" cy="599"/>
          </a:xfrm>
        </p:grpSpPr>
        <p:sp>
          <p:nvSpPr>
            <p:cNvPr id="56327" name="Rectangle 12"/>
            <p:cNvSpPr>
              <a:spLocks noChangeArrowheads="1"/>
            </p:cNvSpPr>
            <p:nvPr/>
          </p:nvSpPr>
          <p:spPr bwMode="auto">
            <a:xfrm>
              <a:off x="1006734" y="3202"/>
              <a:ext cx="8088053" cy="599"/>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1800" dirty="0">
                  <a:solidFill>
                    <a:prstClr val="black"/>
                  </a:solidFill>
                  <a:latin typeface="Verdana" charset="0"/>
                  <a:ea typeface="ＭＳ Ｐゴシック"/>
                  <a:cs typeface="ＭＳ Ｐゴシック"/>
                </a:rPr>
                <a:t> </a:t>
              </a:r>
            </a:p>
            <a:p>
              <a:pPr eaLnBrk="1" hangingPunct="1">
                <a:spcBef>
                  <a:spcPct val="0"/>
                </a:spcBef>
              </a:pPr>
              <a:r>
                <a:rPr lang="en-US" sz="2000" dirty="0">
                  <a:solidFill>
                    <a:srgbClr val="56127A"/>
                  </a:solidFill>
                  <a:latin typeface="Verdana" charset="0"/>
                  <a:ea typeface="ＭＳ Ｐゴシック"/>
                  <a:cs typeface="ＭＳ Ｐゴシック"/>
                </a:rPr>
                <a:t>opcode   </a:t>
              </a:r>
              <a:r>
                <a:rPr lang="en-US" sz="2000" dirty="0" err="1">
                  <a:solidFill>
                    <a:srgbClr val="56127A"/>
                  </a:solidFill>
                  <a:latin typeface="Verdana" charset="0"/>
                  <a:ea typeface="ＭＳ Ｐゴシック"/>
                  <a:cs typeface="ＭＳ Ｐゴシック"/>
                </a:rPr>
                <a:t>i</a:t>
              </a:r>
              <a:r>
                <a:rPr lang="en-US" sz="2000" dirty="0">
                  <a:solidFill>
                    <a:srgbClr val="56127A"/>
                  </a:solidFill>
                  <a:latin typeface="Verdana" charset="0"/>
                  <a:ea typeface="ＭＳ Ｐゴシック"/>
                  <a:cs typeface="ＭＳ Ｐゴシック"/>
                </a:rPr>
                <a:t>     j                </a:t>
              </a:r>
              <a:r>
                <a:rPr lang="en-US" sz="2000" dirty="0" err="1">
                  <a:solidFill>
                    <a:srgbClr val="56127A"/>
                  </a:solidFill>
                  <a:latin typeface="Verdana" charset="0"/>
                  <a:ea typeface="ＭＳ Ｐゴシック"/>
                  <a:cs typeface="ＭＳ Ｐゴシック"/>
                </a:rPr>
                <a:t>disp</a:t>
              </a:r>
              <a:r>
                <a:rPr lang="en-US" sz="2000" dirty="0">
                  <a:solidFill>
                    <a:srgbClr val="56127A"/>
                  </a:solidFill>
                  <a:latin typeface="Verdana" charset="0"/>
                  <a:ea typeface="ＭＳ Ｐゴシック"/>
                  <a:cs typeface="ＭＳ Ｐゴシック"/>
                </a:rPr>
                <a:t>                   Ri </a:t>
              </a:r>
              <a:r>
                <a:rPr lang="en-US" sz="2000" dirty="0">
                  <a:solidFill>
                    <a:srgbClr val="56127A"/>
                  </a:solidFill>
                  <a:latin typeface="Symbol" charset="2"/>
                  <a:ea typeface="ＭＳ Ｐゴシック"/>
                  <a:cs typeface="ＭＳ Ｐゴシック"/>
                </a:rPr>
                <a:t></a:t>
              </a:r>
              <a:r>
                <a:rPr lang="en-US" sz="2000" dirty="0">
                  <a:solidFill>
                    <a:srgbClr val="56127A"/>
                  </a:solidFill>
                  <a:latin typeface="Verdana" charset="0"/>
                  <a:ea typeface="ＭＳ Ｐゴシック"/>
                  <a:cs typeface="ＭＳ Ｐゴシック"/>
                </a:rPr>
                <a:t>M[</a:t>
              </a:r>
              <a:r>
                <a:rPr lang="en-US" sz="2000" dirty="0" err="1">
                  <a:solidFill>
                    <a:srgbClr val="56127A"/>
                  </a:solidFill>
                  <a:latin typeface="Verdana" charset="0"/>
                  <a:ea typeface="ＭＳ Ｐゴシック"/>
                  <a:cs typeface="ＭＳ Ｐゴシック"/>
                </a:rPr>
                <a:t>Rj</a:t>
              </a:r>
              <a:r>
                <a:rPr lang="en-US" sz="2000" dirty="0">
                  <a:solidFill>
                    <a:srgbClr val="56127A"/>
                  </a:solidFill>
                  <a:latin typeface="Verdana" charset="0"/>
                  <a:ea typeface="ＭＳ Ｐゴシック"/>
                  <a:cs typeface="ＭＳ Ｐゴシック"/>
                </a:rPr>
                <a:t> + </a:t>
              </a:r>
              <a:r>
                <a:rPr lang="en-US" sz="2000" dirty="0" err="1">
                  <a:solidFill>
                    <a:srgbClr val="56127A"/>
                  </a:solidFill>
                  <a:latin typeface="Verdana" charset="0"/>
                  <a:ea typeface="ＭＳ Ｐゴシック"/>
                  <a:cs typeface="ＭＳ Ｐゴシック"/>
                </a:rPr>
                <a:t>disp</a:t>
              </a:r>
              <a:r>
                <a:rPr lang="en-US" sz="2000" dirty="0">
                  <a:solidFill>
                    <a:srgbClr val="56127A"/>
                  </a:solidFill>
                  <a:latin typeface="Verdana" charset="0"/>
                  <a:ea typeface="ＭＳ Ｐゴシック"/>
                  <a:cs typeface="ＭＳ Ｐゴシック"/>
                </a:rPr>
                <a:t>]</a:t>
              </a:r>
              <a:endParaRPr lang="en-US" sz="1800" dirty="0">
                <a:solidFill>
                  <a:srgbClr val="56127A"/>
                </a:solidFill>
                <a:latin typeface="Verdana" charset="0"/>
                <a:ea typeface="ＭＳ Ｐゴシック"/>
                <a:cs typeface="ＭＳ Ｐゴシック"/>
              </a:endParaRPr>
            </a:p>
            <a:p>
              <a:pPr eaLnBrk="1" latinLnBrk="1" hangingPunct="1">
                <a:spcBef>
                  <a:spcPct val="0"/>
                </a:spcBef>
              </a:pPr>
              <a:endParaRPr lang="en-US" sz="1800" dirty="0">
                <a:solidFill>
                  <a:prstClr val="black"/>
                </a:solidFill>
                <a:latin typeface="Verdana" charset="0"/>
                <a:ea typeface="ＭＳ Ｐゴシック"/>
                <a:cs typeface="ＭＳ Ｐゴシック"/>
              </a:endParaRPr>
            </a:p>
          </p:txBody>
        </p:sp>
        <p:sp>
          <p:nvSpPr>
            <p:cNvPr id="56328" name="Rectangle 13"/>
            <p:cNvSpPr>
              <a:spLocks noChangeArrowheads="1"/>
            </p:cNvSpPr>
            <p:nvPr/>
          </p:nvSpPr>
          <p:spPr bwMode="auto">
            <a:xfrm>
              <a:off x="1055688" y="3400"/>
              <a:ext cx="5353050" cy="254"/>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29" name="Line 14"/>
            <p:cNvSpPr>
              <a:spLocks noChangeShapeType="1"/>
            </p:cNvSpPr>
            <p:nvPr/>
          </p:nvSpPr>
          <p:spPr bwMode="auto">
            <a:xfrm>
              <a:off x="2058988" y="3408"/>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0" name="Line 15"/>
            <p:cNvSpPr>
              <a:spLocks noChangeShapeType="1"/>
            </p:cNvSpPr>
            <p:nvPr/>
          </p:nvSpPr>
          <p:spPr bwMode="auto">
            <a:xfrm>
              <a:off x="2579688" y="341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1" name="Line 16"/>
            <p:cNvSpPr>
              <a:spLocks noChangeShapeType="1"/>
            </p:cNvSpPr>
            <p:nvPr/>
          </p:nvSpPr>
          <p:spPr bwMode="auto">
            <a:xfrm>
              <a:off x="3227387" y="3417"/>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8" name="TextBox 17"/>
          <p:cNvSpPr txBox="1"/>
          <p:nvPr/>
        </p:nvSpPr>
        <p:spPr>
          <a:xfrm>
            <a:off x="1543143"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6</a:t>
            </a:r>
          </a:p>
        </p:txBody>
      </p:sp>
      <p:sp>
        <p:nvSpPr>
          <p:cNvPr id="19" name="TextBox 18"/>
          <p:cNvSpPr txBox="1"/>
          <p:nvPr/>
        </p:nvSpPr>
        <p:spPr>
          <a:xfrm>
            <a:off x="2286000"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0" name="TextBox 19"/>
          <p:cNvSpPr txBox="1"/>
          <p:nvPr/>
        </p:nvSpPr>
        <p:spPr>
          <a:xfrm>
            <a:off x="2743200"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1" name="TextBox 20"/>
          <p:cNvSpPr txBox="1"/>
          <p:nvPr/>
        </p:nvSpPr>
        <p:spPr>
          <a:xfrm>
            <a:off x="3429000"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2" name="TextBox 21"/>
          <p:cNvSpPr txBox="1"/>
          <p:nvPr/>
        </p:nvSpPr>
        <p:spPr>
          <a:xfrm>
            <a:off x="1447800" y="4186535"/>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6</a:t>
            </a:r>
          </a:p>
        </p:txBody>
      </p:sp>
      <p:sp>
        <p:nvSpPr>
          <p:cNvPr id="23" name="TextBox 22"/>
          <p:cNvSpPr txBox="1"/>
          <p:nvPr/>
        </p:nvSpPr>
        <p:spPr>
          <a:xfrm>
            <a:off x="2190657" y="4186535"/>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4" name="TextBox 23"/>
          <p:cNvSpPr txBox="1"/>
          <p:nvPr/>
        </p:nvSpPr>
        <p:spPr>
          <a:xfrm>
            <a:off x="2647857" y="4186535"/>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5" name="TextBox 24"/>
          <p:cNvSpPr txBox="1"/>
          <p:nvPr/>
        </p:nvSpPr>
        <p:spPr>
          <a:xfrm>
            <a:off x="4343400" y="4186535"/>
            <a:ext cx="49665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18</a:t>
            </a:r>
          </a:p>
        </p:txBody>
      </p:sp>
    </p:spTree>
    <p:extLst>
      <p:ext uri="{BB962C8B-B14F-4D97-AF65-F5344CB8AC3E}">
        <p14:creationId xmlns:p14="http://schemas.microsoft.com/office/powerpoint/2010/main" val="22248776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4"/>
          <p:cNvSpPr>
            <a:spLocks noGrp="1" noChangeArrowheads="1"/>
          </p:cNvSpPr>
          <p:nvPr>
            <p:ph type="title"/>
          </p:nvPr>
        </p:nvSpPr>
        <p:spPr/>
        <p:txBody>
          <a:bodyPr lIns="90488" tIns="44450" rIns="90488" bIns="44450"/>
          <a:lstStyle/>
          <a:p>
            <a:r>
              <a:rPr lang="en-US"/>
              <a:t>CDC 6600: Datapath</a:t>
            </a:r>
          </a:p>
        </p:txBody>
      </p:sp>
      <p:sp>
        <p:nvSpPr>
          <p:cNvPr id="54274" name="Slide Number Placeholder 5"/>
          <p:cNvSpPr>
            <a:spLocks noGrp="1"/>
          </p:cNvSpPr>
          <p:nvPr>
            <p:ph type="sldNum" sz="quarter" idx="12"/>
          </p:nvPr>
        </p:nvSpPr>
        <p:spPr>
          <a:prstGeom prst="rect">
            <a:avLst/>
          </a:prstGeom>
          <a:noFill/>
        </p:spPr>
        <p:txBody>
          <a:bodyPr/>
          <a:lstStyle/>
          <a:p>
            <a:fld id="{1289A92C-1B3A-7045-BBE0-F7BA4C887DCA}" type="slidenum">
              <a:rPr lang="en-US">
                <a:solidFill>
                  <a:prstClr val="black"/>
                </a:solidFill>
              </a:rPr>
              <a:pPr/>
              <a:t>26</a:t>
            </a:fld>
            <a:endParaRPr lang="en-US">
              <a:solidFill>
                <a:srgbClr val="FBBA03"/>
              </a:solidFill>
            </a:endParaRPr>
          </a:p>
        </p:txBody>
      </p:sp>
      <p:sp>
        <p:nvSpPr>
          <p:cNvPr id="54275" name="Rectangle 2" descr="80%"/>
          <p:cNvSpPr>
            <a:spLocks noChangeArrowheads="1"/>
          </p:cNvSpPr>
          <p:nvPr/>
        </p:nvSpPr>
        <p:spPr bwMode="auto">
          <a:xfrm>
            <a:off x="3095625" y="4805363"/>
            <a:ext cx="787400" cy="304800"/>
          </a:xfrm>
          <a:prstGeom prst="rect">
            <a:avLst/>
          </a:prstGeom>
          <a:pattFill prst="pct80">
            <a:fgClr>
              <a:schemeClr val="accent1"/>
            </a:fgClr>
            <a:bgClr>
              <a:srgbClr val="FFFFFF"/>
            </a:bgClr>
          </a:pattFill>
          <a:ln w="25400">
            <a:no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76" name="Rectangle 3" descr="80%"/>
          <p:cNvSpPr>
            <a:spLocks noChangeArrowheads="1"/>
          </p:cNvSpPr>
          <p:nvPr/>
        </p:nvSpPr>
        <p:spPr bwMode="auto">
          <a:xfrm>
            <a:off x="4849813" y="2436813"/>
            <a:ext cx="787400" cy="279400"/>
          </a:xfrm>
          <a:prstGeom prst="rect">
            <a:avLst/>
          </a:prstGeom>
          <a:pattFill prst="pct80">
            <a:fgClr>
              <a:schemeClr val="accent1"/>
            </a:fgClr>
            <a:bgClr>
              <a:srgbClr val="FFFFFF"/>
            </a:bgClr>
          </a:pattFill>
          <a:ln w="25400">
            <a:no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78" name="Rectangle 5"/>
          <p:cNvSpPr>
            <a:spLocks noChangeArrowheads="1"/>
          </p:cNvSpPr>
          <p:nvPr/>
        </p:nvSpPr>
        <p:spPr bwMode="auto">
          <a:xfrm>
            <a:off x="2497330" y="3168650"/>
            <a:ext cx="3204779"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Address Regs         Index Regs</a:t>
            </a:r>
          </a:p>
          <a:p>
            <a:pPr eaLnBrk="1" hangingPunct="1">
              <a:spcBef>
                <a:spcPct val="0"/>
              </a:spcBef>
            </a:pPr>
            <a:r>
              <a:rPr lang="en-US" sz="2000">
                <a:solidFill>
                  <a:prstClr val="black"/>
                </a:solidFill>
                <a:latin typeface="Calibri"/>
                <a:ea typeface="ＭＳ Ｐゴシック"/>
                <a:cs typeface="Calibri"/>
              </a:rPr>
              <a:t>  8 x 18-bit                8 x 18-bit</a:t>
            </a:r>
          </a:p>
        </p:txBody>
      </p:sp>
      <p:sp>
        <p:nvSpPr>
          <p:cNvPr id="54279" name="Rectangle 6"/>
          <p:cNvSpPr>
            <a:spLocks noChangeArrowheads="1"/>
          </p:cNvSpPr>
          <p:nvPr/>
        </p:nvSpPr>
        <p:spPr bwMode="auto">
          <a:xfrm>
            <a:off x="4465867" y="866775"/>
            <a:ext cx="1642603"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Operand Regs</a:t>
            </a:r>
          </a:p>
          <a:p>
            <a:pPr eaLnBrk="1" hangingPunct="1">
              <a:spcBef>
                <a:spcPct val="0"/>
              </a:spcBef>
            </a:pPr>
            <a:r>
              <a:rPr lang="en-US" sz="2000">
                <a:solidFill>
                  <a:prstClr val="black"/>
                </a:solidFill>
                <a:latin typeface="Calibri"/>
                <a:ea typeface="ＭＳ Ｐゴシック"/>
                <a:cs typeface="Calibri"/>
              </a:rPr>
              <a:t>8 x 60-bit</a:t>
            </a:r>
          </a:p>
        </p:txBody>
      </p:sp>
      <p:grpSp>
        <p:nvGrpSpPr>
          <p:cNvPr id="2" name="Group 7"/>
          <p:cNvGrpSpPr>
            <a:grpSpLocks/>
          </p:cNvGrpSpPr>
          <p:nvPr/>
        </p:nvGrpSpPr>
        <p:grpSpPr bwMode="auto">
          <a:xfrm>
            <a:off x="4767263" y="3897313"/>
            <a:ext cx="812800" cy="1193800"/>
            <a:chOff x="3003" y="2671"/>
            <a:chExt cx="512" cy="752"/>
          </a:xfrm>
        </p:grpSpPr>
        <p:sp>
          <p:nvSpPr>
            <p:cNvPr id="54324" name="Rectangle 8"/>
            <p:cNvSpPr>
              <a:spLocks noChangeArrowheads="1"/>
            </p:cNvSpPr>
            <p:nvPr/>
          </p:nvSpPr>
          <p:spPr bwMode="auto">
            <a:xfrm>
              <a:off x="3003" y="2671"/>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5" name="Line 9"/>
            <p:cNvSpPr>
              <a:spLocks noChangeShapeType="1"/>
            </p:cNvSpPr>
            <p:nvPr/>
          </p:nvSpPr>
          <p:spPr bwMode="auto">
            <a:xfrm>
              <a:off x="3003" y="275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6" name="Line 10"/>
            <p:cNvSpPr>
              <a:spLocks noChangeShapeType="1"/>
            </p:cNvSpPr>
            <p:nvPr/>
          </p:nvSpPr>
          <p:spPr bwMode="auto">
            <a:xfrm>
              <a:off x="3003" y="285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7" name="Line 11"/>
            <p:cNvSpPr>
              <a:spLocks noChangeShapeType="1"/>
            </p:cNvSpPr>
            <p:nvPr/>
          </p:nvSpPr>
          <p:spPr bwMode="auto">
            <a:xfrm>
              <a:off x="3003" y="295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8" name="Line 12"/>
            <p:cNvSpPr>
              <a:spLocks noChangeShapeType="1"/>
            </p:cNvSpPr>
            <p:nvPr/>
          </p:nvSpPr>
          <p:spPr bwMode="auto">
            <a:xfrm>
              <a:off x="3003" y="3143"/>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9" name="Line 13"/>
            <p:cNvSpPr>
              <a:spLocks noChangeShapeType="1"/>
            </p:cNvSpPr>
            <p:nvPr/>
          </p:nvSpPr>
          <p:spPr bwMode="auto">
            <a:xfrm>
              <a:off x="3003" y="304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30" name="Line 14"/>
            <p:cNvSpPr>
              <a:spLocks noChangeShapeType="1"/>
            </p:cNvSpPr>
            <p:nvPr/>
          </p:nvSpPr>
          <p:spPr bwMode="auto">
            <a:xfrm>
              <a:off x="3003" y="333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31" name="Line 15"/>
            <p:cNvSpPr>
              <a:spLocks noChangeShapeType="1"/>
            </p:cNvSpPr>
            <p:nvPr/>
          </p:nvSpPr>
          <p:spPr bwMode="auto">
            <a:xfrm>
              <a:off x="3003" y="323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81" name="Rectangle 16"/>
          <p:cNvSpPr>
            <a:spLocks noChangeArrowheads="1"/>
          </p:cNvSpPr>
          <p:nvPr/>
        </p:nvSpPr>
        <p:spPr bwMode="auto">
          <a:xfrm>
            <a:off x="6443663" y="3592513"/>
            <a:ext cx="1727200" cy="8890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2" name="Rectangle 17"/>
          <p:cNvSpPr>
            <a:spLocks noChangeArrowheads="1"/>
          </p:cNvSpPr>
          <p:nvPr/>
        </p:nvSpPr>
        <p:spPr bwMode="auto">
          <a:xfrm>
            <a:off x="6721794" y="3687763"/>
            <a:ext cx="1247137"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Inst. Stack</a:t>
            </a:r>
          </a:p>
          <a:p>
            <a:pPr eaLnBrk="1" hangingPunct="1">
              <a:spcBef>
                <a:spcPct val="0"/>
              </a:spcBef>
            </a:pPr>
            <a:r>
              <a:rPr lang="en-US" sz="2000">
                <a:solidFill>
                  <a:prstClr val="black"/>
                </a:solidFill>
                <a:latin typeface="Calibri"/>
                <a:ea typeface="ＭＳ Ｐゴシック"/>
                <a:cs typeface="Calibri"/>
              </a:rPr>
              <a:t>8 x 60-bit</a:t>
            </a:r>
          </a:p>
        </p:txBody>
      </p:sp>
      <p:sp>
        <p:nvSpPr>
          <p:cNvPr id="54283" name="Rectangle 18"/>
          <p:cNvSpPr>
            <a:spLocks noChangeArrowheads="1"/>
          </p:cNvSpPr>
          <p:nvPr/>
        </p:nvSpPr>
        <p:spPr bwMode="auto">
          <a:xfrm>
            <a:off x="6443663" y="3059113"/>
            <a:ext cx="1270000" cy="2794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4" name="Rectangle 19"/>
          <p:cNvSpPr>
            <a:spLocks noChangeArrowheads="1"/>
          </p:cNvSpPr>
          <p:nvPr/>
        </p:nvSpPr>
        <p:spPr bwMode="auto">
          <a:xfrm>
            <a:off x="6821198" y="3013075"/>
            <a:ext cx="387928"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IR</a:t>
            </a:r>
          </a:p>
        </p:txBody>
      </p:sp>
      <p:sp>
        <p:nvSpPr>
          <p:cNvPr id="54285" name="Rectangle 20"/>
          <p:cNvSpPr>
            <a:spLocks noChangeArrowheads="1"/>
          </p:cNvSpPr>
          <p:nvPr/>
        </p:nvSpPr>
        <p:spPr bwMode="auto">
          <a:xfrm>
            <a:off x="6443663" y="1916113"/>
            <a:ext cx="1727200" cy="8890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6" name="Rectangle 21"/>
          <p:cNvSpPr>
            <a:spLocks noChangeArrowheads="1"/>
          </p:cNvSpPr>
          <p:nvPr/>
        </p:nvSpPr>
        <p:spPr bwMode="auto">
          <a:xfrm>
            <a:off x="6474391" y="2011363"/>
            <a:ext cx="1591132"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10 Functional</a:t>
            </a:r>
          </a:p>
          <a:p>
            <a:pPr eaLnBrk="1" hangingPunct="1">
              <a:spcBef>
                <a:spcPct val="0"/>
              </a:spcBef>
            </a:pPr>
            <a:r>
              <a:rPr lang="en-US" sz="2000">
                <a:solidFill>
                  <a:prstClr val="black"/>
                </a:solidFill>
                <a:latin typeface="Calibri"/>
                <a:ea typeface="ＭＳ Ｐゴシック"/>
                <a:cs typeface="Calibri"/>
              </a:rPr>
              <a:t>Units</a:t>
            </a:r>
          </a:p>
        </p:txBody>
      </p:sp>
      <p:sp>
        <p:nvSpPr>
          <p:cNvPr id="54287" name="Rectangle 22"/>
          <p:cNvSpPr>
            <a:spLocks noChangeArrowheads="1"/>
          </p:cNvSpPr>
          <p:nvPr/>
        </p:nvSpPr>
        <p:spPr bwMode="auto">
          <a:xfrm>
            <a:off x="533400" y="1306513"/>
            <a:ext cx="1543050" cy="3997325"/>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8" name="Rectangle 23"/>
          <p:cNvSpPr>
            <a:spLocks noChangeArrowheads="1"/>
          </p:cNvSpPr>
          <p:nvPr/>
        </p:nvSpPr>
        <p:spPr bwMode="auto">
          <a:xfrm>
            <a:off x="465955" y="2539531"/>
            <a:ext cx="1728689" cy="1936428"/>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400" dirty="0">
                <a:solidFill>
                  <a:prstClr val="black"/>
                </a:solidFill>
                <a:latin typeface="Calibri"/>
                <a:ea typeface="ＭＳ Ｐゴシック"/>
                <a:cs typeface="Calibri"/>
              </a:rPr>
              <a:t>Central</a:t>
            </a:r>
          </a:p>
          <a:p>
            <a:pPr eaLnBrk="1" hangingPunct="1">
              <a:spcBef>
                <a:spcPct val="0"/>
              </a:spcBef>
            </a:pPr>
            <a:r>
              <a:rPr lang="en-US" sz="2400" dirty="0">
                <a:solidFill>
                  <a:prstClr val="black"/>
                </a:solidFill>
                <a:latin typeface="Calibri"/>
                <a:ea typeface="ＭＳ Ｐゴシック"/>
                <a:cs typeface="Calibri"/>
              </a:rPr>
              <a:t>Memory</a:t>
            </a:r>
          </a:p>
          <a:p>
            <a:pPr eaLnBrk="1" hangingPunct="1">
              <a:spcBef>
                <a:spcPct val="0"/>
              </a:spcBef>
            </a:pPr>
            <a:r>
              <a:rPr lang="en-US" sz="2400" dirty="0">
                <a:solidFill>
                  <a:prstClr val="black"/>
                </a:solidFill>
                <a:latin typeface="Calibri"/>
                <a:ea typeface="ＭＳ Ｐゴシック"/>
                <a:cs typeface="Calibri"/>
              </a:rPr>
              <a:t>128K words,</a:t>
            </a:r>
          </a:p>
          <a:p>
            <a:pPr eaLnBrk="1" hangingPunct="1">
              <a:spcBef>
                <a:spcPct val="0"/>
              </a:spcBef>
            </a:pPr>
            <a:r>
              <a:rPr lang="en-US" sz="2400" dirty="0">
                <a:solidFill>
                  <a:prstClr val="black"/>
                </a:solidFill>
                <a:latin typeface="Calibri"/>
                <a:ea typeface="ＭＳ Ｐゴシック"/>
                <a:cs typeface="Calibri"/>
              </a:rPr>
              <a:t>32 banks,</a:t>
            </a:r>
          </a:p>
          <a:p>
            <a:pPr eaLnBrk="1" hangingPunct="1">
              <a:spcBef>
                <a:spcPct val="0"/>
              </a:spcBef>
            </a:pPr>
            <a:r>
              <a:rPr lang="en-US" sz="2400" dirty="0">
                <a:solidFill>
                  <a:prstClr val="black"/>
                </a:solidFill>
                <a:latin typeface="Calibri"/>
                <a:ea typeface="ＭＳ Ｐゴシック"/>
                <a:cs typeface="Calibri"/>
              </a:rPr>
              <a:t>1µs cycle</a:t>
            </a:r>
          </a:p>
        </p:txBody>
      </p:sp>
      <p:grpSp>
        <p:nvGrpSpPr>
          <p:cNvPr id="3" name="Group 24"/>
          <p:cNvGrpSpPr>
            <a:grpSpLocks/>
          </p:cNvGrpSpPr>
          <p:nvPr/>
        </p:nvGrpSpPr>
        <p:grpSpPr bwMode="auto">
          <a:xfrm>
            <a:off x="4754563" y="1535113"/>
            <a:ext cx="901700" cy="1193800"/>
            <a:chOff x="2995" y="1183"/>
            <a:chExt cx="568" cy="752"/>
          </a:xfrm>
        </p:grpSpPr>
        <p:sp>
          <p:nvSpPr>
            <p:cNvPr id="54315" name="Rectangle 25"/>
            <p:cNvSpPr>
              <a:spLocks noChangeArrowheads="1"/>
            </p:cNvSpPr>
            <p:nvPr/>
          </p:nvSpPr>
          <p:spPr bwMode="auto">
            <a:xfrm>
              <a:off x="3051" y="1183"/>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6" name="Line 26"/>
            <p:cNvSpPr>
              <a:spLocks noChangeShapeType="1"/>
            </p:cNvSpPr>
            <p:nvPr/>
          </p:nvSpPr>
          <p:spPr bwMode="auto">
            <a:xfrm>
              <a:off x="3051" y="127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7" name="Line 27"/>
            <p:cNvSpPr>
              <a:spLocks noChangeShapeType="1"/>
            </p:cNvSpPr>
            <p:nvPr/>
          </p:nvSpPr>
          <p:spPr bwMode="auto">
            <a:xfrm>
              <a:off x="3051" y="136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8" name="Line 28"/>
            <p:cNvSpPr>
              <a:spLocks noChangeShapeType="1"/>
            </p:cNvSpPr>
            <p:nvPr/>
          </p:nvSpPr>
          <p:spPr bwMode="auto">
            <a:xfrm>
              <a:off x="3051" y="1463"/>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9" name="Line 29"/>
            <p:cNvSpPr>
              <a:spLocks noChangeShapeType="1"/>
            </p:cNvSpPr>
            <p:nvPr/>
          </p:nvSpPr>
          <p:spPr bwMode="auto">
            <a:xfrm>
              <a:off x="3051" y="165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0" name="Line 30"/>
            <p:cNvSpPr>
              <a:spLocks noChangeShapeType="1"/>
            </p:cNvSpPr>
            <p:nvPr/>
          </p:nvSpPr>
          <p:spPr bwMode="auto">
            <a:xfrm>
              <a:off x="3051" y="155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1" name="Line 31"/>
            <p:cNvSpPr>
              <a:spLocks noChangeShapeType="1"/>
            </p:cNvSpPr>
            <p:nvPr/>
          </p:nvSpPr>
          <p:spPr bwMode="auto">
            <a:xfrm>
              <a:off x="3051" y="184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2" name="Line 32"/>
            <p:cNvSpPr>
              <a:spLocks noChangeShapeType="1"/>
            </p:cNvSpPr>
            <p:nvPr/>
          </p:nvSpPr>
          <p:spPr bwMode="auto">
            <a:xfrm>
              <a:off x="3051" y="175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3" name="Freeform 33"/>
            <p:cNvSpPr>
              <a:spLocks/>
            </p:cNvSpPr>
            <p:nvPr/>
          </p:nvSpPr>
          <p:spPr bwMode="auto">
            <a:xfrm>
              <a:off x="2995" y="1799"/>
              <a:ext cx="49" cy="97"/>
            </a:xfrm>
            <a:custGeom>
              <a:avLst/>
              <a:gdLst>
                <a:gd name="T0" fmla="*/ 48 w 49"/>
                <a:gd name="T1" fmla="*/ 0 h 97"/>
                <a:gd name="T2" fmla="*/ 0 w 49"/>
                <a:gd name="T3" fmla="*/ 0 h 97"/>
                <a:gd name="T4" fmla="*/ 0 w 49"/>
                <a:gd name="T5" fmla="*/ 96 h 97"/>
                <a:gd name="T6" fmla="*/ 48 w 49"/>
                <a:gd name="T7" fmla="*/ 96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0"/>
                  </a:moveTo>
                  <a:lnTo>
                    <a:pt x="0" y="0"/>
                  </a:lnTo>
                  <a:lnTo>
                    <a:pt x="0" y="96"/>
                  </a:lnTo>
                  <a:lnTo>
                    <a:pt x="48" y="96"/>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90" name="Freeform 34"/>
          <p:cNvSpPr>
            <a:spLocks/>
          </p:cNvSpPr>
          <p:nvPr/>
        </p:nvSpPr>
        <p:spPr bwMode="auto">
          <a:xfrm>
            <a:off x="2087563" y="2589213"/>
            <a:ext cx="2668587" cy="1587"/>
          </a:xfrm>
          <a:custGeom>
            <a:avLst/>
            <a:gdLst>
              <a:gd name="T0" fmla="*/ 2667000 w 1681"/>
              <a:gd name="T1" fmla="*/ 0 h 1"/>
              <a:gd name="T2" fmla="*/ 0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1680" y="0"/>
                </a:move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1" name="Freeform 35"/>
          <p:cNvSpPr>
            <a:spLocks/>
          </p:cNvSpPr>
          <p:nvPr/>
        </p:nvSpPr>
        <p:spPr bwMode="auto">
          <a:xfrm>
            <a:off x="3001963" y="4867275"/>
            <a:ext cx="77787" cy="153988"/>
          </a:xfrm>
          <a:custGeom>
            <a:avLst/>
            <a:gdLst>
              <a:gd name="T0" fmla="*/ 76200 w 49"/>
              <a:gd name="T1" fmla="*/ 0 h 97"/>
              <a:gd name="T2" fmla="*/ 0 w 49"/>
              <a:gd name="T3" fmla="*/ 0 h 97"/>
              <a:gd name="T4" fmla="*/ 0 w 49"/>
              <a:gd name="T5" fmla="*/ 152400 h 97"/>
              <a:gd name="T6" fmla="*/ 76200 w 49"/>
              <a:gd name="T7" fmla="*/ 152400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0"/>
                </a:moveTo>
                <a:lnTo>
                  <a:pt x="0" y="0"/>
                </a:lnTo>
                <a:lnTo>
                  <a:pt x="0" y="96"/>
                </a:lnTo>
                <a:lnTo>
                  <a:pt x="48" y="96"/>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2" name="Freeform 36"/>
          <p:cNvSpPr>
            <a:spLocks/>
          </p:cNvSpPr>
          <p:nvPr/>
        </p:nvSpPr>
        <p:spPr bwMode="auto">
          <a:xfrm>
            <a:off x="2087563" y="4943475"/>
            <a:ext cx="915987" cy="1588"/>
          </a:xfrm>
          <a:custGeom>
            <a:avLst/>
            <a:gdLst>
              <a:gd name="T0" fmla="*/ 914400 w 577"/>
              <a:gd name="T1" fmla="*/ 0 h 1"/>
              <a:gd name="T2" fmla="*/ 0 w 577"/>
              <a:gd name="T3" fmla="*/ 0 h 1"/>
              <a:gd name="T4" fmla="*/ 0 w 577"/>
              <a:gd name="T5" fmla="*/ 0 h 1"/>
              <a:gd name="T6" fmla="*/ 0 60000 65536"/>
              <a:gd name="T7" fmla="*/ 0 60000 65536"/>
              <a:gd name="T8" fmla="*/ 0 60000 65536"/>
              <a:gd name="T9" fmla="*/ 0 w 577"/>
              <a:gd name="T10" fmla="*/ 0 h 1"/>
              <a:gd name="T11" fmla="*/ 577 w 577"/>
              <a:gd name="T12" fmla="*/ 1 h 1"/>
            </a:gdLst>
            <a:ahLst/>
            <a:cxnLst>
              <a:cxn ang="T6">
                <a:pos x="T0" y="T1"/>
              </a:cxn>
              <a:cxn ang="T7">
                <a:pos x="T2" y="T3"/>
              </a:cxn>
              <a:cxn ang="T8">
                <a:pos x="T4" y="T5"/>
              </a:cxn>
            </a:cxnLst>
            <a:rect l="T9" t="T10" r="T11" b="T12"/>
            <a:pathLst>
              <a:path w="577" h="1">
                <a:moveTo>
                  <a:pt x="576" y="0"/>
                </a:move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3" name="Rectangle 37"/>
          <p:cNvSpPr>
            <a:spLocks noChangeArrowheads="1"/>
          </p:cNvSpPr>
          <p:nvPr/>
        </p:nvSpPr>
        <p:spPr bwMode="auto">
          <a:xfrm>
            <a:off x="2189882" y="4610100"/>
            <a:ext cx="779611"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result</a:t>
            </a:r>
          </a:p>
          <a:p>
            <a:pPr eaLnBrk="1" hangingPunct="1">
              <a:spcBef>
                <a:spcPct val="0"/>
              </a:spcBef>
            </a:pPr>
            <a:r>
              <a:rPr lang="en-US" sz="2000">
                <a:solidFill>
                  <a:prstClr val="black"/>
                </a:solidFill>
                <a:latin typeface="Calibri"/>
                <a:ea typeface="ＭＳ Ｐゴシック"/>
                <a:cs typeface="Calibri"/>
              </a:rPr>
              <a:t>addr</a:t>
            </a:r>
          </a:p>
        </p:txBody>
      </p:sp>
      <p:sp>
        <p:nvSpPr>
          <p:cNvPr id="54294" name="Rectangle 38"/>
          <p:cNvSpPr>
            <a:spLocks noChangeArrowheads="1"/>
          </p:cNvSpPr>
          <p:nvPr/>
        </p:nvSpPr>
        <p:spPr bwMode="auto">
          <a:xfrm>
            <a:off x="3010620" y="2239963"/>
            <a:ext cx="779611"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result</a:t>
            </a:r>
          </a:p>
        </p:txBody>
      </p:sp>
      <p:grpSp>
        <p:nvGrpSpPr>
          <p:cNvPr id="4" name="Group 39"/>
          <p:cNvGrpSpPr>
            <a:grpSpLocks/>
          </p:cNvGrpSpPr>
          <p:nvPr/>
        </p:nvGrpSpPr>
        <p:grpSpPr bwMode="auto">
          <a:xfrm>
            <a:off x="2992438" y="3908425"/>
            <a:ext cx="896937" cy="1193800"/>
            <a:chOff x="1885" y="2678"/>
            <a:chExt cx="565" cy="752"/>
          </a:xfrm>
        </p:grpSpPr>
        <p:sp>
          <p:nvSpPr>
            <p:cNvPr id="54306" name="Rectangle 40"/>
            <p:cNvSpPr>
              <a:spLocks noChangeArrowheads="1"/>
            </p:cNvSpPr>
            <p:nvPr/>
          </p:nvSpPr>
          <p:spPr bwMode="auto">
            <a:xfrm>
              <a:off x="1938" y="2678"/>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7" name="Line 41"/>
            <p:cNvSpPr>
              <a:spLocks noChangeShapeType="1"/>
            </p:cNvSpPr>
            <p:nvPr/>
          </p:nvSpPr>
          <p:spPr bwMode="auto">
            <a:xfrm>
              <a:off x="1938" y="2766"/>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8" name="Line 42"/>
            <p:cNvSpPr>
              <a:spLocks noChangeShapeType="1"/>
            </p:cNvSpPr>
            <p:nvPr/>
          </p:nvSpPr>
          <p:spPr bwMode="auto">
            <a:xfrm>
              <a:off x="1938" y="2862"/>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9" name="Line 43"/>
            <p:cNvSpPr>
              <a:spLocks noChangeShapeType="1"/>
            </p:cNvSpPr>
            <p:nvPr/>
          </p:nvSpPr>
          <p:spPr bwMode="auto">
            <a:xfrm>
              <a:off x="1938" y="2958"/>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0" name="Line 44"/>
            <p:cNvSpPr>
              <a:spLocks noChangeShapeType="1"/>
            </p:cNvSpPr>
            <p:nvPr/>
          </p:nvSpPr>
          <p:spPr bwMode="auto">
            <a:xfrm>
              <a:off x="1938" y="3150"/>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1" name="Line 45"/>
            <p:cNvSpPr>
              <a:spLocks noChangeShapeType="1"/>
            </p:cNvSpPr>
            <p:nvPr/>
          </p:nvSpPr>
          <p:spPr bwMode="auto">
            <a:xfrm>
              <a:off x="1938" y="3054"/>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2" name="Line 46"/>
            <p:cNvSpPr>
              <a:spLocks noChangeShapeType="1"/>
            </p:cNvSpPr>
            <p:nvPr/>
          </p:nvSpPr>
          <p:spPr bwMode="auto">
            <a:xfrm>
              <a:off x="1938" y="3342"/>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3" name="Line 47"/>
            <p:cNvSpPr>
              <a:spLocks noChangeShapeType="1"/>
            </p:cNvSpPr>
            <p:nvPr/>
          </p:nvSpPr>
          <p:spPr bwMode="auto">
            <a:xfrm>
              <a:off x="1938" y="3246"/>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4" name="Freeform 48"/>
            <p:cNvSpPr>
              <a:spLocks/>
            </p:cNvSpPr>
            <p:nvPr/>
          </p:nvSpPr>
          <p:spPr bwMode="auto">
            <a:xfrm>
              <a:off x="1885" y="2731"/>
              <a:ext cx="55" cy="461"/>
            </a:xfrm>
            <a:custGeom>
              <a:avLst/>
              <a:gdLst>
                <a:gd name="T0" fmla="*/ 54 w 55"/>
                <a:gd name="T1" fmla="*/ 0 h 461"/>
                <a:gd name="T2" fmla="*/ 0 w 55"/>
                <a:gd name="T3" fmla="*/ 0 h 461"/>
                <a:gd name="T4" fmla="*/ 0 w 55"/>
                <a:gd name="T5" fmla="*/ 460 h 461"/>
                <a:gd name="T6" fmla="*/ 54 w 55"/>
                <a:gd name="T7" fmla="*/ 460 h 461"/>
                <a:gd name="T8" fmla="*/ 0 60000 65536"/>
                <a:gd name="T9" fmla="*/ 0 60000 65536"/>
                <a:gd name="T10" fmla="*/ 0 60000 65536"/>
                <a:gd name="T11" fmla="*/ 0 60000 65536"/>
                <a:gd name="T12" fmla="*/ 0 w 55"/>
                <a:gd name="T13" fmla="*/ 0 h 461"/>
                <a:gd name="T14" fmla="*/ 55 w 55"/>
                <a:gd name="T15" fmla="*/ 461 h 461"/>
              </a:gdLst>
              <a:ahLst/>
              <a:cxnLst>
                <a:cxn ang="T8">
                  <a:pos x="T0" y="T1"/>
                </a:cxn>
                <a:cxn ang="T9">
                  <a:pos x="T2" y="T3"/>
                </a:cxn>
                <a:cxn ang="T10">
                  <a:pos x="T4" y="T5"/>
                </a:cxn>
                <a:cxn ang="T11">
                  <a:pos x="T6" y="T7"/>
                </a:cxn>
              </a:cxnLst>
              <a:rect l="T12" t="T13" r="T14" b="T15"/>
              <a:pathLst>
                <a:path w="55" h="461">
                  <a:moveTo>
                    <a:pt x="54" y="0"/>
                  </a:moveTo>
                  <a:lnTo>
                    <a:pt x="0" y="0"/>
                  </a:lnTo>
                  <a:lnTo>
                    <a:pt x="0" y="460"/>
                  </a:lnTo>
                  <a:lnTo>
                    <a:pt x="54" y="460"/>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96" name="Line 49"/>
          <p:cNvSpPr>
            <a:spLocks noChangeShapeType="1"/>
          </p:cNvSpPr>
          <p:nvPr/>
        </p:nvSpPr>
        <p:spPr bwMode="auto">
          <a:xfrm flipH="1">
            <a:off x="2060575" y="4352925"/>
            <a:ext cx="93980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7" name="Freeform 50"/>
          <p:cNvSpPr>
            <a:spLocks/>
          </p:cNvSpPr>
          <p:nvPr/>
        </p:nvSpPr>
        <p:spPr bwMode="auto">
          <a:xfrm>
            <a:off x="4487863" y="1751013"/>
            <a:ext cx="344487" cy="611187"/>
          </a:xfrm>
          <a:custGeom>
            <a:avLst/>
            <a:gdLst>
              <a:gd name="T0" fmla="*/ 342900 w 217"/>
              <a:gd name="T1" fmla="*/ 0 h 385"/>
              <a:gd name="T2" fmla="*/ 0 w 217"/>
              <a:gd name="T3" fmla="*/ 0 h 385"/>
              <a:gd name="T4" fmla="*/ 0 w 217"/>
              <a:gd name="T5" fmla="*/ 609600 h 385"/>
              <a:gd name="T6" fmla="*/ 342900 w 217"/>
              <a:gd name="T7" fmla="*/ 609600 h 385"/>
              <a:gd name="T8" fmla="*/ 0 60000 65536"/>
              <a:gd name="T9" fmla="*/ 0 60000 65536"/>
              <a:gd name="T10" fmla="*/ 0 60000 65536"/>
              <a:gd name="T11" fmla="*/ 0 60000 65536"/>
              <a:gd name="T12" fmla="*/ 0 w 217"/>
              <a:gd name="T13" fmla="*/ 0 h 385"/>
              <a:gd name="T14" fmla="*/ 217 w 217"/>
              <a:gd name="T15" fmla="*/ 385 h 385"/>
            </a:gdLst>
            <a:ahLst/>
            <a:cxnLst>
              <a:cxn ang="T8">
                <a:pos x="T0" y="T1"/>
              </a:cxn>
              <a:cxn ang="T9">
                <a:pos x="T2" y="T3"/>
              </a:cxn>
              <a:cxn ang="T10">
                <a:pos x="T4" y="T5"/>
              </a:cxn>
              <a:cxn ang="T11">
                <a:pos x="T6" y="T7"/>
              </a:cxn>
            </a:cxnLst>
            <a:rect l="T12" t="T13" r="T14" b="T15"/>
            <a:pathLst>
              <a:path w="217" h="385">
                <a:moveTo>
                  <a:pt x="216" y="0"/>
                </a:moveTo>
                <a:lnTo>
                  <a:pt x="0" y="0"/>
                </a:lnTo>
                <a:lnTo>
                  <a:pt x="0" y="384"/>
                </a:lnTo>
                <a:lnTo>
                  <a:pt x="216" y="384"/>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8" name="Line 51"/>
          <p:cNvSpPr>
            <a:spLocks noChangeShapeType="1"/>
          </p:cNvSpPr>
          <p:nvPr/>
        </p:nvSpPr>
        <p:spPr bwMode="auto">
          <a:xfrm flipH="1">
            <a:off x="2074863" y="2055813"/>
            <a:ext cx="24114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9" name="Freeform 52"/>
          <p:cNvSpPr>
            <a:spLocks/>
          </p:cNvSpPr>
          <p:nvPr/>
        </p:nvSpPr>
        <p:spPr bwMode="auto">
          <a:xfrm>
            <a:off x="5668963" y="2132013"/>
            <a:ext cx="763587" cy="1587"/>
          </a:xfrm>
          <a:custGeom>
            <a:avLst/>
            <a:gdLst>
              <a:gd name="T0" fmla="*/ 0 w 481"/>
              <a:gd name="T1" fmla="*/ 0 h 1"/>
              <a:gd name="T2" fmla="*/ 762000 w 481"/>
              <a:gd name="T3" fmla="*/ 0 h 1"/>
              <a:gd name="T4" fmla="*/ 0 60000 65536"/>
              <a:gd name="T5" fmla="*/ 0 60000 65536"/>
              <a:gd name="T6" fmla="*/ 0 w 481"/>
              <a:gd name="T7" fmla="*/ 0 h 1"/>
              <a:gd name="T8" fmla="*/ 481 w 481"/>
              <a:gd name="T9" fmla="*/ 1 h 1"/>
            </a:gdLst>
            <a:ahLst/>
            <a:cxnLst>
              <a:cxn ang="T4">
                <a:pos x="T0" y="T1"/>
              </a:cxn>
              <a:cxn ang="T5">
                <a:pos x="T2" y="T3"/>
              </a:cxn>
            </a:cxnLst>
            <a:rect l="T6" t="T7" r="T8" b="T9"/>
            <a:pathLst>
              <a:path w="481" h="1">
                <a:moveTo>
                  <a:pt x="0" y="0"/>
                </a:moveTo>
                <a:lnTo>
                  <a:pt x="480"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0" name="Freeform 53"/>
          <p:cNvSpPr>
            <a:spLocks/>
          </p:cNvSpPr>
          <p:nvPr/>
        </p:nvSpPr>
        <p:spPr bwMode="auto">
          <a:xfrm>
            <a:off x="3916363" y="2436813"/>
            <a:ext cx="2514600" cy="2114550"/>
          </a:xfrm>
          <a:custGeom>
            <a:avLst/>
            <a:gdLst>
              <a:gd name="T0" fmla="*/ 0 w 1584"/>
              <a:gd name="T1" fmla="*/ 2114550 h 1332"/>
              <a:gd name="T2" fmla="*/ 419100 w 1584"/>
              <a:gd name="T3" fmla="*/ 2114550 h 1332"/>
              <a:gd name="T4" fmla="*/ 419100 w 1584"/>
              <a:gd name="T5" fmla="*/ 685800 h 1332"/>
              <a:gd name="T6" fmla="*/ 1981200 w 1584"/>
              <a:gd name="T7" fmla="*/ 685800 h 1332"/>
              <a:gd name="T8" fmla="*/ 1981200 w 1584"/>
              <a:gd name="T9" fmla="*/ 0 h 1332"/>
              <a:gd name="T10" fmla="*/ 2514600 w 1584"/>
              <a:gd name="T11" fmla="*/ 0 h 1332"/>
              <a:gd name="T12" fmla="*/ 0 60000 65536"/>
              <a:gd name="T13" fmla="*/ 0 60000 65536"/>
              <a:gd name="T14" fmla="*/ 0 60000 65536"/>
              <a:gd name="T15" fmla="*/ 0 60000 65536"/>
              <a:gd name="T16" fmla="*/ 0 60000 65536"/>
              <a:gd name="T17" fmla="*/ 0 60000 65536"/>
              <a:gd name="T18" fmla="*/ 0 w 1584"/>
              <a:gd name="T19" fmla="*/ 0 h 1332"/>
              <a:gd name="T20" fmla="*/ 1584 w 1584"/>
              <a:gd name="T21" fmla="*/ 1332 h 1332"/>
            </a:gdLst>
            <a:ahLst/>
            <a:cxnLst>
              <a:cxn ang="T12">
                <a:pos x="T0" y="T1"/>
              </a:cxn>
              <a:cxn ang="T13">
                <a:pos x="T2" y="T3"/>
              </a:cxn>
              <a:cxn ang="T14">
                <a:pos x="T4" y="T5"/>
              </a:cxn>
              <a:cxn ang="T15">
                <a:pos x="T6" y="T7"/>
              </a:cxn>
              <a:cxn ang="T16">
                <a:pos x="T8" y="T9"/>
              </a:cxn>
              <a:cxn ang="T17">
                <a:pos x="T10" y="T11"/>
              </a:cxn>
            </a:cxnLst>
            <a:rect l="T18" t="T19" r="T20" b="T21"/>
            <a:pathLst>
              <a:path w="1584" h="1332">
                <a:moveTo>
                  <a:pt x="0" y="1332"/>
                </a:moveTo>
                <a:lnTo>
                  <a:pt x="264" y="1332"/>
                </a:lnTo>
                <a:lnTo>
                  <a:pt x="264" y="432"/>
                </a:lnTo>
                <a:lnTo>
                  <a:pt x="1248" y="432"/>
                </a:lnTo>
                <a:lnTo>
                  <a:pt x="1248" y="0"/>
                </a:lnTo>
                <a:lnTo>
                  <a:pt x="1584"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1" name="Freeform 54"/>
          <p:cNvSpPr>
            <a:spLocks/>
          </p:cNvSpPr>
          <p:nvPr/>
        </p:nvSpPr>
        <p:spPr bwMode="auto">
          <a:xfrm>
            <a:off x="5592763" y="2665413"/>
            <a:ext cx="839787" cy="1830387"/>
          </a:xfrm>
          <a:custGeom>
            <a:avLst/>
            <a:gdLst>
              <a:gd name="T0" fmla="*/ 0 w 529"/>
              <a:gd name="T1" fmla="*/ 1828800 h 1153"/>
              <a:gd name="T2" fmla="*/ 533400 w 529"/>
              <a:gd name="T3" fmla="*/ 1828800 h 1153"/>
              <a:gd name="T4" fmla="*/ 533400 w 529"/>
              <a:gd name="T5" fmla="*/ 0 h 1153"/>
              <a:gd name="T6" fmla="*/ 838200 w 529"/>
              <a:gd name="T7" fmla="*/ 0 h 1153"/>
              <a:gd name="T8" fmla="*/ 0 60000 65536"/>
              <a:gd name="T9" fmla="*/ 0 60000 65536"/>
              <a:gd name="T10" fmla="*/ 0 60000 65536"/>
              <a:gd name="T11" fmla="*/ 0 60000 65536"/>
              <a:gd name="T12" fmla="*/ 0 w 529"/>
              <a:gd name="T13" fmla="*/ 0 h 1153"/>
              <a:gd name="T14" fmla="*/ 529 w 529"/>
              <a:gd name="T15" fmla="*/ 1153 h 1153"/>
            </a:gdLst>
            <a:ahLst/>
            <a:cxnLst>
              <a:cxn ang="T8">
                <a:pos x="T0" y="T1"/>
              </a:cxn>
              <a:cxn ang="T9">
                <a:pos x="T2" y="T3"/>
              </a:cxn>
              <a:cxn ang="T10">
                <a:pos x="T4" y="T5"/>
              </a:cxn>
              <a:cxn ang="T11">
                <a:pos x="T6" y="T7"/>
              </a:cxn>
            </a:cxnLst>
            <a:rect l="T12" t="T13" r="T14" b="T15"/>
            <a:pathLst>
              <a:path w="529" h="1153">
                <a:moveTo>
                  <a:pt x="0" y="1152"/>
                </a:moveTo>
                <a:lnTo>
                  <a:pt x="336" y="1152"/>
                </a:lnTo>
                <a:lnTo>
                  <a:pt x="336" y="0"/>
                </a:lnTo>
                <a:lnTo>
                  <a:pt x="528"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2" name="Freeform 55"/>
          <p:cNvSpPr>
            <a:spLocks/>
          </p:cNvSpPr>
          <p:nvPr/>
        </p:nvSpPr>
        <p:spPr bwMode="auto">
          <a:xfrm>
            <a:off x="1481138" y="4468813"/>
            <a:ext cx="5872162" cy="1260475"/>
          </a:xfrm>
          <a:custGeom>
            <a:avLst/>
            <a:gdLst>
              <a:gd name="T0" fmla="*/ 0 w 3699"/>
              <a:gd name="T1" fmla="*/ 871538 h 794"/>
              <a:gd name="T2" fmla="*/ 0 w 3699"/>
              <a:gd name="T3" fmla="*/ 1258888 h 794"/>
              <a:gd name="T4" fmla="*/ 5870575 w 3699"/>
              <a:gd name="T5" fmla="*/ 1258888 h 794"/>
              <a:gd name="T6" fmla="*/ 5870575 w 3699"/>
              <a:gd name="T7" fmla="*/ 0 h 794"/>
              <a:gd name="T8" fmla="*/ 0 60000 65536"/>
              <a:gd name="T9" fmla="*/ 0 60000 65536"/>
              <a:gd name="T10" fmla="*/ 0 60000 65536"/>
              <a:gd name="T11" fmla="*/ 0 60000 65536"/>
              <a:gd name="T12" fmla="*/ 0 w 3699"/>
              <a:gd name="T13" fmla="*/ 0 h 794"/>
              <a:gd name="T14" fmla="*/ 3699 w 3699"/>
              <a:gd name="T15" fmla="*/ 794 h 794"/>
            </a:gdLst>
            <a:ahLst/>
            <a:cxnLst>
              <a:cxn ang="T8">
                <a:pos x="T0" y="T1"/>
              </a:cxn>
              <a:cxn ang="T9">
                <a:pos x="T2" y="T3"/>
              </a:cxn>
              <a:cxn ang="T10">
                <a:pos x="T4" y="T5"/>
              </a:cxn>
              <a:cxn ang="T11">
                <a:pos x="T6" y="T7"/>
              </a:cxn>
            </a:cxnLst>
            <a:rect l="T12" t="T13" r="T14" b="T15"/>
            <a:pathLst>
              <a:path w="3699" h="794">
                <a:moveTo>
                  <a:pt x="0" y="549"/>
                </a:moveTo>
                <a:lnTo>
                  <a:pt x="0" y="793"/>
                </a:lnTo>
                <a:lnTo>
                  <a:pt x="3698" y="793"/>
                </a:lnTo>
                <a:lnTo>
                  <a:pt x="3698"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3" name="Freeform 56"/>
          <p:cNvSpPr>
            <a:spLocks/>
          </p:cNvSpPr>
          <p:nvPr/>
        </p:nvSpPr>
        <p:spPr bwMode="auto">
          <a:xfrm>
            <a:off x="7726363" y="3198813"/>
            <a:ext cx="611187" cy="839787"/>
          </a:xfrm>
          <a:custGeom>
            <a:avLst/>
            <a:gdLst>
              <a:gd name="T0" fmla="*/ 457200 w 385"/>
              <a:gd name="T1" fmla="*/ 838200 h 529"/>
              <a:gd name="T2" fmla="*/ 609600 w 385"/>
              <a:gd name="T3" fmla="*/ 838200 h 529"/>
              <a:gd name="T4" fmla="*/ 609600 w 385"/>
              <a:gd name="T5" fmla="*/ 0 h 529"/>
              <a:gd name="T6" fmla="*/ 0 w 385"/>
              <a:gd name="T7" fmla="*/ 0 h 529"/>
              <a:gd name="T8" fmla="*/ 0 60000 65536"/>
              <a:gd name="T9" fmla="*/ 0 60000 65536"/>
              <a:gd name="T10" fmla="*/ 0 60000 65536"/>
              <a:gd name="T11" fmla="*/ 0 60000 65536"/>
              <a:gd name="T12" fmla="*/ 0 w 385"/>
              <a:gd name="T13" fmla="*/ 0 h 529"/>
              <a:gd name="T14" fmla="*/ 385 w 385"/>
              <a:gd name="T15" fmla="*/ 529 h 529"/>
            </a:gdLst>
            <a:ahLst/>
            <a:cxnLst>
              <a:cxn ang="T8">
                <a:pos x="T0" y="T1"/>
              </a:cxn>
              <a:cxn ang="T9">
                <a:pos x="T2" y="T3"/>
              </a:cxn>
              <a:cxn ang="T10">
                <a:pos x="T4" y="T5"/>
              </a:cxn>
              <a:cxn ang="T11">
                <a:pos x="T6" y="T7"/>
              </a:cxn>
            </a:cxnLst>
            <a:rect l="T12" t="T13" r="T14" b="T15"/>
            <a:pathLst>
              <a:path w="385" h="529">
                <a:moveTo>
                  <a:pt x="288" y="528"/>
                </a:moveTo>
                <a:lnTo>
                  <a:pt x="384" y="528"/>
                </a:lnTo>
                <a:lnTo>
                  <a:pt x="384" y="0"/>
                </a:ln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4" name="Rectangle 57"/>
          <p:cNvSpPr>
            <a:spLocks noChangeArrowheads="1"/>
          </p:cNvSpPr>
          <p:nvPr/>
        </p:nvSpPr>
        <p:spPr bwMode="auto">
          <a:xfrm>
            <a:off x="2942380" y="1692275"/>
            <a:ext cx="1062141"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operand</a:t>
            </a:r>
          </a:p>
        </p:txBody>
      </p:sp>
      <p:sp>
        <p:nvSpPr>
          <p:cNvPr id="54305" name="Rectangle 58"/>
          <p:cNvSpPr>
            <a:spLocks noChangeArrowheads="1"/>
          </p:cNvSpPr>
          <p:nvPr/>
        </p:nvSpPr>
        <p:spPr bwMode="auto">
          <a:xfrm>
            <a:off x="2048617" y="4000500"/>
            <a:ext cx="1062141"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dirty="0">
                <a:solidFill>
                  <a:prstClr val="black"/>
                </a:solidFill>
                <a:latin typeface="Calibri"/>
                <a:ea typeface="ＭＳ Ｐゴシック"/>
                <a:cs typeface="Calibri"/>
              </a:rPr>
              <a:t>operand</a:t>
            </a:r>
          </a:p>
          <a:p>
            <a:pPr eaLnBrk="1" hangingPunct="1">
              <a:spcBef>
                <a:spcPct val="0"/>
              </a:spcBef>
            </a:pPr>
            <a:r>
              <a:rPr lang="en-US" sz="2000" dirty="0" err="1">
                <a:solidFill>
                  <a:prstClr val="black"/>
                </a:solidFill>
                <a:latin typeface="Calibri"/>
                <a:ea typeface="ＭＳ Ｐゴシック"/>
                <a:cs typeface="Calibri"/>
              </a:rPr>
              <a:t>addr</a:t>
            </a:r>
            <a:endParaRPr lang="en-US" sz="2000" dirty="0">
              <a:solidFill>
                <a:prstClr val="black"/>
              </a:solidFill>
              <a:latin typeface="Calibri"/>
              <a:ea typeface="ＭＳ Ｐゴシック"/>
              <a:cs typeface="Calibri"/>
            </a:endParaRPr>
          </a:p>
        </p:txBody>
      </p:sp>
    </p:spTree>
    <p:extLst>
      <p:ext uri="{BB962C8B-B14F-4D97-AF65-F5344CB8AC3E}">
        <p14:creationId xmlns:p14="http://schemas.microsoft.com/office/powerpoint/2010/main" val="37829499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t>CDC6600: Vector Addition</a:t>
            </a:r>
          </a:p>
        </p:txBody>
      </p:sp>
      <p:sp>
        <p:nvSpPr>
          <p:cNvPr id="58370" name="Slide Number Placeholder 5"/>
          <p:cNvSpPr>
            <a:spLocks noGrp="1"/>
          </p:cNvSpPr>
          <p:nvPr>
            <p:ph type="sldNum" sz="quarter" idx="12"/>
          </p:nvPr>
        </p:nvSpPr>
        <p:spPr/>
        <p:txBody>
          <a:bodyPr/>
          <a:lstStyle/>
          <a:p>
            <a:fld id="{0270560A-CE8D-6743-86E6-2F0B0273879D}" type="slidenum">
              <a:rPr lang="en-US">
                <a:solidFill>
                  <a:prstClr val="black"/>
                </a:solidFill>
              </a:rPr>
              <a:pPr/>
              <a:t>27</a:t>
            </a:fld>
            <a:endParaRPr lang="en-US">
              <a:solidFill>
                <a:prstClr val="black"/>
              </a:solidFill>
            </a:endParaRPr>
          </a:p>
        </p:txBody>
      </p:sp>
      <p:sp>
        <p:nvSpPr>
          <p:cNvPr id="58372" name="Rectangle 3"/>
          <p:cNvSpPr>
            <a:spLocks noChangeArrowheads="1"/>
          </p:cNvSpPr>
          <p:nvPr/>
        </p:nvSpPr>
        <p:spPr bwMode="auto">
          <a:xfrm>
            <a:off x="2037352" y="1082045"/>
            <a:ext cx="4894670" cy="3413755"/>
          </a:xfrm>
          <a:prstGeom prst="rect">
            <a:avLst/>
          </a:prstGeom>
          <a:noFill/>
          <a:ln w="25400">
            <a:noFill/>
            <a:miter lim="800000"/>
            <a:headEnd/>
            <a:tailEnd/>
          </a:ln>
        </p:spPr>
        <p:txBody>
          <a:bodyPr wrap="none" lIns="90488" tIns="44450" rIns="90488" bIns="44450">
            <a:prstTxWarp prst="textNoShape">
              <a:avLst/>
            </a:prstTxWarp>
            <a:spAutoFit/>
          </a:bodyPr>
          <a:lstStyle/>
          <a:p>
            <a:pPr lvl="2" eaLnBrk="1" hangingPunct="1">
              <a:spcBef>
                <a:spcPct val="0"/>
              </a:spcBef>
            </a:pPr>
            <a:r>
              <a:rPr lang="en-US" sz="2400" dirty="0">
                <a:solidFill>
                  <a:prstClr val="black"/>
                </a:solidFill>
                <a:latin typeface="Calibri"/>
                <a:ea typeface="ＭＳ Ｐゴシック"/>
                <a:cs typeface="Calibri"/>
              </a:rPr>
              <a:t>B0  ←  </a:t>
            </a:r>
            <a:r>
              <a:rPr lang="en-US" sz="2400" i="1" dirty="0">
                <a:solidFill>
                  <a:prstClr val="black"/>
                </a:solidFill>
                <a:latin typeface="Calibri"/>
                <a:ea typeface="ＭＳ Ｐゴシック"/>
                <a:cs typeface="Calibri"/>
              </a:rPr>
              <a:t>- n</a:t>
            </a:r>
            <a:endParaRPr lang="en-US" sz="2400" dirty="0">
              <a:solidFill>
                <a:prstClr val="black"/>
              </a:solidFill>
              <a:latin typeface="Calibri"/>
              <a:ea typeface="ＭＳ Ｐゴシック"/>
              <a:cs typeface="Calibri"/>
            </a:endParaRPr>
          </a:p>
          <a:p>
            <a:pPr eaLnBrk="1" hangingPunct="1">
              <a:spcBef>
                <a:spcPct val="0"/>
              </a:spcBef>
            </a:pPr>
            <a:r>
              <a:rPr lang="en-US" sz="2400" dirty="0">
                <a:solidFill>
                  <a:prstClr val="black"/>
                </a:solidFill>
                <a:latin typeface="Calibri"/>
                <a:ea typeface="ＭＳ Ｐゴシック"/>
                <a:cs typeface="Calibri"/>
              </a:rPr>
              <a:t>loop:	JZE   B0, exit</a:t>
            </a:r>
          </a:p>
          <a:p>
            <a:pPr lvl="2" eaLnBrk="1" hangingPunct="1">
              <a:spcBef>
                <a:spcPct val="0"/>
              </a:spcBef>
            </a:pPr>
            <a:r>
              <a:rPr lang="en-US" sz="2400" dirty="0">
                <a:solidFill>
                  <a:prstClr val="black"/>
                </a:solidFill>
                <a:latin typeface="Calibri"/>
                <a:ea typeface="ＭＳ Ｐゴシック"/>
                <a:cs typeface="Calibri"/>
              </a:rPr>
              <a:t>A0 ←  B0 + a0		</a:t>
            </a:r>
            <a:r>
              <a:rPr lang="en-US" sz="2400" i="1" dirty="0">
                <a:solidFill>
                  <a:prstClr val="black"/>
                </a:solidFill>
                <a:latin typeface="Calibri"/>
                <a:ea typeface="ＭＳ Ｐゴシック"/>
                <a:cs typeface="Calibri"/>
              </a:rPr>
              <a:t>load X0</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A1 ←  B0 + b0 		</a:t>
            </a:r>
            <a:r>
              <a:rPr lang="en-US" sz="2400" i="1" dirty="0">
                <a:solidFill>
                  <a:prstClr val="black"/>
                </a:solidFill>
                <a:latin typeface="Calibri"/>
                <a:ea typeface="ＭＳ Ｐゴシック"/>
                <a:cs typeface="Calibri"/>
              </a:rPr>
              <a:t>load X1</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X6 ←  X0 + X1</a:t>
            </a:r>
          </a:p>
          <a:p>
            <a:pPr lvl="2" eaLnBrk="1" hangingPunct="1">
              <a:spcBef>
                <a:spcPct val="0"/>
              </a:spcBef>
            </a:pPr>
            <a:r>
              <a:rPr lang="en-US" sz="2400" dirty="0">
                <a:solidFill>
                  <a:prstClr val="black"/>
                </a:solidFill>
                <a:latin typeface="Calibri"/>
                <a:ea typeface="ＭＳ Ｐゴシック"/>
                <a:cs typeface="Calibri"/>
              </a:rPr>
              <a:t>A6 ←  B0 + c0 		</a:t>
            </a:r>
            <a:r>
              <a:rPr lang="en-US" sz="2400" i="1" dirty="0">
                <a:solidFill>
                  <a:prstClr val="black"/>
                </a:solidFill>
                <a:latin typeface="Calibri"/>
                <a:ea typeface="ＭＳ Ｐゴシック"/>
                <a:cs typeface="Calibri"/>
              </a:rPr>
              <a:t>store X6</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B0 ←  B0 + 1</a:t>
            </a:r>
          </a:p>
          <a:p>
            <a:pPr lvl="2" eaLnBrk="1" hangingPunct="1">
              <a:spcBef>
                <a:spcPct val="0"/>
              </a:spcBef>
            </a:pPr>
            <a:r>
              <a:rPr lang="en-US" sz="2400" dirty="0">
                <a:solidFill>
                  <a:prstClr val="black"/>
                </a:solidFill>
                <a:latin typeface="Calibri"/>
                <a:ea typeface="ＭＳ Ｐゴシック"/>
                <a:cs typeface="Calibri"/>
              </a:rPr>
              <a:t>jump loop</a:t>
            </a:r>
          </a:p>
          <a:p>
            <a:pPr eaLnBrk="1" latinLnBrk="1" hangingPunct="1">
              <a:spcBef>
                <a:spcPct val="0"/>
              </a:spcBef>
            </a:pPr>
            <a:endParaRPr lang="en-US" sz="2400" dirty="0">
              <a:solidFill>
                <a:prstClr val="black"/>
              </a:solidFill>
              <a:latin typeface="Calibri"/>
              <a:ea typeface="ＭＳ Ｐゴシック"/>
              <a:cs typeface="Calibri"/>
            </a:endParaRPr>
          </a:p>
        </p:txBody>
      </p:sp>
      <p:sp>
        <p:nvSpPr>
          <p:cNvPr id="58373" name="Text Box 4"/>
          <p:cNvSpPr txBox="1">
            <a:spLocks noChangeArrowheads="1"/>
          </p:cNvSpPr>
          <p:nvPr/>
        </p:nvSpPr>
        <p:spPr bwMode="auto">
          <a:xfrm>
            <a:off x="914400" y="4495800"/>
            <a:ext cx="2727279" cy="1200328"/>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dirty="0">
                <a:solidFill>
                  <a:prstClr val="black"/>
                </a:solidFill>
                <a:latin typeface="Calibri"/>
                <a:ea typeface="ＭＳ Ｐゴシック"/>
                <a:cs typeface="Calibri"/>
              </a:rPr>
              <a:t>Ai = address register</a:t>
            </a:r>
          </a:p>
          <a:p>
            <a:pPr eaLnBrk="1" hangingPunct="1">
              <a:spcBef>
                <a:spcPct val="0"/>
              </a:spcBef>
            </a:pPr>
            <a:r>
              <a:rPr lang="en-US" sz="2400" dirty="0">
                <a:solidFill>
                  <a:prstClr val="black"/>
                </a:solidFill>
                <a:latin typeface="Calibri"/>
                <a:ea typeface="ＭＳ Ｐゴシック"/>
                <a:cs typeface="Calibri"/>
              </a:rPr>
              <a:t>Bi = index register</a:t>
            </a:r>
          </a:p>
          <a:p>
            <a:pPr eaLnBrk="1" hangingPunct="1">
              <a:spcBef>
                <a:spcPct val="0"/>
              </a:spcBef>
            </a:pPr>
            <a:r>
              <a:rPr lang="en-US" sz="2400" dirty="0">
                <a:solidFill>
                  <a:prstClr val="black"/>
                </a:solidFill>
                <a:latin typeface="Calibri"/>
                <a:ea typeface="ＭＳ Ｐゴシック"/>
                <a:cs typeface="Calibri"/>
              </a:rPr>
              <a:t>Xi = data register</a:t>
            </a:r>
          </a:p>
        </p:txBody>
      </p:sp>
    </p:spTree>
    <p:extLst>
      <p:ext uri="{BB962C8B-B14F-4D97-AF65-F5344CB8AC3E}">
        <p14:creationId xmlns:p14="http://schemas.microsoft.com/office/powerpoint/2010/main" val="9021422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219200" y="152400"/>
            <a:ext cx="6553199" cy="736600"/>
          </a:xfrm>
        </p:spPr>
        <p:txBody>
          <a:bodyPr/>
          <a:lstStyle/>
          <a:p>
            <a:r>
              <a:rPr lang="en-US" dirty="0"/>
              <a:t>CDC6600 ISA designed to simplify high-performance implementation</a:t>
            </a:r>
          </a:p>
        </p:txBody>
      </p:sp>
      <p:sp>
        <p:nvSpPr>
          <p:cNvPr id="60420" name="Rectangle 3"/>
          <p:cNvSpPr>
            <a:spLocks noGrp="1" noChangeArrowheads="1"/>
          </p:cNvSpPr>
          <p:nvPr>
            <p:ph idx="1"/>
          </p:nvPr>
        </p:nvSpPr>
        <p:spPr>
          <a:xfrm>
            <a:off x="457200" y="1143000"/>
            <a:ext cx="8077200" cy="5054600"/>
          </a:xfrm>
        </p:spPr>
        <p:txBody>
          <a:bodyPr/>
          <a:lstStyle/>
          <a:p>
            <a:r>
              <a:rPr lang="en-US" sz="2400" dirty="0"/>
              <a:t>Use of three-address, register-register ALU instructions simplifies pipelined implementation</a:t>
            </a:r>
          </a:p>
          <a:p>
            <a:pPr lvl="1"/>
            <a:r>
              <a:rPr lang="en-US" sz="2000" dirty="0"/>
              <a:t>Only 3-bit register-specifier fields checked for dependencies</a:t>
            </a:r>
          </a:p>
          <a:p>
            <a:pPr lvl="1"/>
            <a:r>
              <a:rPr lang="en-US" sz="2000" dirty="0"/>
              <a:t>No implicit dependencies between inputs and outputs</a:t>
            </a:r>
          </a:p>
          <a:p>
            <a:r>
              <a:rPr lang="en-US" sz="2400" dirty="0"/>
              <a:t>Decoupling setting of address register (</a:t>
            </a:r>
            <a:r>
              <a:rPr lang="en-US" sz="2400" dirty="0" err="1"/>
              <a:t>Ar</a:t>
            </a:r>
            <a:r>
              <a:rPr lang="en-US" sz="2400" dirty="0"/>
              <a:t>) from retrieving value from data register (</a:t>
            </a:r>
            <a:r>
              <a:rPr lang="en-US" sz="2400" dirty="0" err="1"/>
              <a:t>Xr</a:t>
            </a:r>
            <a:r>
              <a:rPr lang="en-US" sz="2400" dirty="0"/>
              <a:t>) simplifies providing multiple outstanding memory accesses</a:t>
            </a:r>
          </a:p>
          <a:p>
            <a:pPr lvl="1"/>
            <a:r>
              <a:rPr lang="en-US" sz="2000" dirty="0"/>
              <a:t>Address update instruction also issues implicit memory operation</a:t>
            </a:r>
          </a:p>
          <a:p>
            <a:pPr lvl="1"/>
            <a:r>
              <a:rPr lang="en-US" sz="2000" dirty="0"/>
              <a:t>Software can schedule load of address register before use of value</a:t>
            </a:r>
          </a:p>
          <a:p>
            <a:pPr lvl="1"/>
            <a:r>
              <a:rPr lang="en-US" sz="2000" dirty="0"/>
              <a:t>Can interleave independent instructions </a:t>
            </a:r>
            <a:r>
              <a:rPr lang="en-US" sz="2000" dirty="0" err="1"/>
              <a:t>inbetween</a:t>
            </a:r>
            <a:endParaRPr lang="en-US" sz="2000" dirty="0"/>
          </a:p>
          <a:p>
            <a:r>
              <a:rPr lang="en-US" sz="2400" dirty="0"/>
              <a:t>CDC6600 has multiple parallel </a:t>
            </a:r>
            <a:r>
              <a:rPr lang="en-US" sz="2400" i="1" dirty="0" err="1"/>
              <a:t>unpipelined</a:t>
            </a:r>
            <a:r>
              <a:rPr lang="en-US" sz="2400" dirty="0"/>
              <a:t> functional units</a:t>
            </a:r>
          </a:p>
          <a:p>
            <a:pPr lvl="1"/>
            <a:r>
              <a:rPr lang="en-US" sz="2000" dirty="0"/>
              <a:t>E.g., 2 separate multipliers</a:t>
            </a:r>
          </a:p>
          <a:p>
            <a:r>
              <a:rPr lang="en-US" sz="2400" dirty="0"/>
              <a:t>Follow-on machine CDC7600 used pipelined functional units</a:t>
            </a:r>
          </a:p>
          <a:p>
            <a:pPr lvl="1"/>
            <a:r>
              <a:rPr lang="en-US" sz="2000" dirty="0"/>
              <a:t>Foreshadows later RISC designs</a:t>
            </a:r>
          </a:p>
        </p:txBody>
      </p:sp>
      <p:sp>
        <p:nvSpPr>
          <p:cNvPr id="60418" name="Slide Number Placeholder 5"/>
          <p:cNvSpPr>
            <a:spLocks noGrp="1"/>
          </p:cNvSpPr>
          <p:nvPr>
            <p:ph type="sldNum" sz="quarter" idx="12"/>
          </p:nvPr>
        </p:nvSpPr>
        <p:spPr>
          <a:xfrm>
            <a:off x="7162800" y="6565900"/>
            <a:ext cx="1905000" cy="292100"/>
          </a:xfrm>
          <a:prstGeom prst="rect">
            <a:avLst/>
          </a:prstGeom>
        </p:spPr>
        <p:txBody>
          <a:bodyPr/>
          <a:lstStyle/>
          <a:p>
            <a:fld id="{E91933CF-A285-8949-85BE-4EB6DA5493A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75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2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42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20">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4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prstClr val="black"/>
                </a:solidFill>
              </a:rPr>
              <a:pPr>
                <a:defRPr/>
              </a:pPr>
              <a:t>29</a:t>
            </a:fld>
            <a:endParaRPr lang="en-US">
              <a:solidFill>
                <a:prstClr val="black"/>
              </a:solidFill>
            </a:endParaRPr>
          </a:p>
        </p:txBody>
      </p:sp>
      <p:pic>
        <p:nvPicPr>
          <p:cNvPr id="6" name="Picture 5" descr="memo.jpeg"/>
          <p:cNvPicPr>
            <a:picLocks noChangeAspect="1"/>
          </p:cNvPicPr>
          <p:nvPr/>
        </p:nvPicPr>
        <p:blipFill rotWithShape="1">
          <a:blip r:embed="rId2">
            <a:extLst>
              <a:ext uri="{28A0092B-C50C-407E-A947-70E740481C1C}">
                <a14:useLocalDpi xmlns:a14="http://schemas.microsoft.com/office/drawing/2010/main" val="0"/>
              </a:ext>
            </a:extLst>
          </a:blip>
          <a:srcRect l="21247" t="7349" r="21243" b="18501"/>
          <a:stretch/>
        </p:blipFill>
        <p:spPr>
          <a:xfrm>
            <a:off x="990600" y="-1"/>
            <a:ext cx="7162800" cy="6921357"/>
          </a:xfrm>
          <a:prstGeom prst="rect">
            <a:avLst/>
          </a:prstGeom>
        </p:spPr>
      </p:pic>
      <p:sp>
        <p:nvSpPr>
          <p:cNvPr id="2" name="TextBox 1"/>
          <p:cNvSpPr txBox="1"/>
          <p:nvPr/>
        </p:nvSpPr>
        <p:spPr>
          <a:xfrm>
            <a:off x="7696200" y="6019800"/>
            <a:ext cx="1207933"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 IBM]</a:t>
            </a:r>
          </a:p>
        </p:txBody>
      </p:sp>
    </p:spTree>
    <p:extLst>
      <p:ext uri="{BB962C8B-B14F-4D97-AF65-F5344CB8AC3E}">
        <p14:creationId xmlns:p14="http://schemas.microsoft.com/office/powerpoint/2010/main" val="230346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type="title"/>
          </p:nvPr>
        </p:nvSpPr>
        <p:spPr>
          <a:noFill/>
          <a:ln/>
        </p:spPr>
        <p:txBody>
          <a:bodyPr lIns="90488" tIns="44450" rIns="90488" bIns="44450"/>
          <a:lstStyle/>
          <a:p>
            <a:r>
              <a:rPr lang="en-US" dirty="0"/>
              <a:t>Recap: Trap</a:t>
            </a:r>
            <a:r>
              <a:rPr lang="en-US" sz="2000" dirty="0"/>
              <a:t>:</a:t>
            </a:r>
            <a:br>
              <a:rPr lang="en-US" sz="2000" dirty="0"/>
            </a:br>
            <a:r>
              <a:rPr lang="en-US" sz="2400" dirty="0"/>
              <a:t>altering the normal flow of control</a:t>
            </a:r>
          </a:p>
        </p:txBody>
      </p:sp>
      <p:sp>
        <p:nvSpPr>
          <p:cNvPr id="40" name="Slide Number Placeholder 5"/>
          <p:cNvSpPr>
            <a:spLocks noGrp="1"/>
          </p:cNvSpPr>
          <p:nvPr>
            <p:ph type="sldNum" sz="quarter" idx="12"/>
          </p:nvPr>
        </p:nvSpPr>
        <p:spPr/>
        <p:txBody>
          <a:bodyPr/>
          <a:lstStyle/>
          <a:p>
            <a:fld id="{F5AB19A6-D343-5C4F-99D7-0C3219A119EF}" type="slidenum">
              <a:rPr lang="en-US"/>
              <a:pPr/>
              <a:t>3</a:t>
            </a:fld>
            <a:endParaRPr lang="en-US" b="0">
              <a:solidFill>
                <a:srgbClr val="FBBA03"/>
              </a:solidFill>
            </a:endParaRPr>
          </a:p>
        </p:txBody>
      </p:sp>
      <p:sp>
        <p:nvSpPr>
          <p:cNvPr id="1371138" name="Freeform 2"/>
          <p:cNvSpPr>
            <a:spLocks/>
          </p:cNvSpPr>
          <p:nvPr/>
        </p:nvSpPr>
        <p:spPr bwMode="auto">
          <a:xfrm>
            <a:off x="3670300" y="3454400"/>
            <a:ext cx="1601788" cy="1498600"/>
          </a:xfrm>
          <a:custGeom>
            <a:avLst/>
            <a:gdLst/>
            <a:ahLst/>
            <a:cxnLst>
              <a:cxn ang="0">
                <a:pos x="0" y="0"/>
              </a:cxn>
              <a:cxn ang="0">
                <a:pos x="672" y="1056"/>
              </a:cxn>
              <a:cxn ang="0">
                <a:pos x="1008" y="1056"/>
              </a:cxn>
              <a:cxn ang="0">
                <a:pos x="1008" y="816"/>
              </a:cxn>
            </a:cxnLst>
            <a:rect l="0" t="0" r="r" b="b"/>
            <a:pathLst>
              <a:path w="1009" h="1057">
                <a:moveTo>
                  <a:pt x="0" y="0"/>
                </a:moveTo>
                <a:lnTo>
                  <a:pt x="672" y="1056"/>
                </a:lnTo>
                <a:lnTo>
                  <a:pt x="1008" y="1056"/>
                </a:lnTo>
                <a:lnTo>
                  <a:pt x="1008" y="816"/>
                </a:lnTo>
              </a:path>
            </a:pathLst>
          </a:custGeom>
          <a:noFill/>
          <a:ln w="25400" cap="rnd" cmpd="sng">
            <a:solidFill>
              <a:schemeClr val="tx1"/>
            </a:solidFill>
            <a:prstDash val="solid"/>
            <a:round/>
            <a:headEnd type="triangle" w="med" len="med"/>
            <a:tailEnd type="none" w="med" len="med"/>
          </a:ln>
          <a:effectLst/>
        </p:spPr>
        <p:txBody>
          <a:bodyPr>
            <a:prstTxWarp prst="textNoShape">
              <a:avLst/>
            </a:prstTxWarp>
          </a:bodyPr>
          <a:lstStyle/>
          <a:p>
            <a:endParaRPr lang="en-US">
              <a:solidFill>
                <a:srgbClr val="FC0128"/>
              </a:solidFill>
              <a:latin typeface="Calibri"/>
              <a:cs typeface="Calibri"/>
            </a:endParaRPr>
          </a:p>
        </p:txBody>
      </p:sp>
      <p:sp>
        <p:nvSpPr>
          <p:cNvPr id="1371140" name="Line 4"/>
          <p:cNvSpPr>
            <a:spLocks noChangeShapeType="1"/>
          </p:cNvSpPr>
          <p:nvPr/>
        </p:nvSpPr>
        <p:spPr bwMode="auto">
          <a:xfrm>
            <a:off x="3441700" y="1181100"/>
            <a:ext cx="0" cy="3556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1" name="Rectangle 5"/>
          <p:cNvSpPr>
            <a:spLocks noChangeArrowheads="1"/>
          </p:cNvSpPr>
          <p:nvPr/>
        </p:nvSpPr>
        <p:spPr bwMode="auto">
          <a:xfrm>
            <a:off x="3262313" y="1674813"/>
            <a:ext cx="47418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42" name="Oval 6"/>
          <p:cNvSpPr>
            <a:spLocks noChangeArrowheads="1"/>
          </p:cNvSpPr>
          <p:nvPr/>
        </p:nvSpPr>
        <p:spPr bwMode="auto">
          <a:xfrm>
            <a:off x="30734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3" name="Line 7"/>
          <p:cNvSpPr>
            <a:spLocks noChangeShapeType="1"/>
          </p:cNvSpPr>
          <p:nvPr/>
        </p:nvSpPr>
        <p:spPr bwMode="auto">
          <a:xfrm>
            <a:off x="3441700" y="23241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4" name="Oval 8"/>
          <p:cNvSpPr>
            <a:spLocks noChangeArrowheads="1"/>
          </p:cNvSpPr>
          <p:nvPr/>
        </p:nvSpPr>
        <p:spPr bwMode="auto">
          <a:xfrm>
            <a:off x="3073400" y="40005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5" name="Line 9"/>
          <p:cNvSpPr>
            <a:spLocks noChangeShapeType="1"/>
          </p:cNvSpPr>
          <p:nvPr/>
        </p:nvSpPr>
        <p:spPr bwMode="auto">
          <a:xfrm>
            <a:off x="3441700" y="35433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6" name="Oval 10"/>
          <p:cNvSpPr>
            <a:spLocks noChangeArrowheads="1"/>
          </p:cNvSpPr>
          <p:nvPr/>
        </p:nvSpPr>
        <p:spPr bwMode="auto">
          <a:xfrm>
            <a:off x="49022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7" name="Line 11"/>
          <p:cNvSpPr>
            <a:spLocks noChangeShapeType="1"/>
          </p:cNvSpPr>
          <p:nvPr/>
        </p:nvSpPr>
        <p:spPr bwMode="auto">
          <a:xfrm flipV="1">
            <a:off x="3759200" y="2679700"/>
            <a:ext cx="431800" cy="254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8" name="Rectangle 12"/>
          <p:cNvSpPr>
            <a:spLocks noChangeArrowheads="1"/>
          </p:cNvSpPr>
          <p:nvPr/>
        </p:nvSpPr>
        <p:spPr bwMode="auto">
          <a:xfrm>
            <a:off x="4976813" y="16875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1</a:t>
            </a:r>
          </a:p>
        </p:txBody>
      </p:sp>
      <p:sp>
        <p:nvSpPr>
          <p:cNvPr id="1371149" name="Oval 13"/>
          <p:cNvSpPr>
            <a:spLocks noChangeArrowheads="1"/>
          </p:cNvSpPr>
          <p:nvPr/>
        </p:nvSpPr>
        <p:spPr bwMode="auto">
          <a:xfrm>
            <a:off x="49022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0" name="Line 14"/>
          <p:cNvSpPr>
            <a:spLocks noChangeShapeType="1"/>
          </p:cNvSpPr>
          <p:nvPr/>
        </p:nvSpPr>
        <p:spPr bwMode="auto">
          <a:xfrm>
            <a:off x="5270500" y="2324100"/>
            <a:ext cx="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1" name="Oval 15"/>
          <p:cNvSpPr>
            <a:spLocks noChangeArrowheads="1"/>
          </p:cNvSpPr>
          <p:nvPr/>
        </p:nvSpPr>
        <p:spPr bwMode="auto">
          <a:xfrm>
            <a:off x="4902200" y="4000500"/>
            <a:ext cx="736600" cy="7366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2" name="Line 16"/>
          <p:cNvSpPr>
            <a:spLocks noChangeShapeType="1"/>
          </p:cNvSpPr>
          <p:nvPr/>
        </p:nvSpPr>
        <p:spPr bwMode="auto">
          <a:xfrm>
            <a:off x="3441700" y="4762500"/>
            <a:ext cx="0" cy="2667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3" name="Freeform 17"/>
          <p:cNvSpPr>
            <a:spLocks/>
          </p:cNvSpPr>
          <p:nvPr/>
        </p:nvSpPr>
        <p:spPr bwMode="auto">
          <a:xfrm>
            <a:off x="3670300" y="1168400"/>
            <a:ext cx="1601788" cy="1677988"/>
          </a:xfrm>
          <a:custGeom>
            <a:avLst/>
            <a:gdLst/>
            <a:ahLst/>
            <a:cxnLst>
              <a:cxn ang="0">
                <a:pos x="0" y="1056"/>
              </a:cxn>
              <a:cxn ang="0">
                <a:pos x="672" y="0"/>
              </a:cxn>
              <a:cxn ang="0">
                <a:pos x="1008" y="0"/>
              </a:cxn>
              <a:cxn ang="0">
                <a:pos x="1008" y="240"/>
              </a:cxn>
            </a:cxnLst>
            <a:rect l="0" t="0" r="r" b="b"/>
            <a:pathLst>
              <a:path w="1009" h="1057">
                <a:moveTo>
                  <a:pt x="0" y="1056"/>
                </a:moveTo>
                <a:lnTo>
                  <a:pt x="672" y="0"/>
                </a:lnTo>
                <a:lnTo>
                  <a:pt x="1008" y="0"/>
                </a:lnTo>
                <a:lnTo>
                  <a:pt x="1008" y="24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FC0128"/>
              </a:solidFill>
              <a:latin typeface="Calibri"/>
              <a:cs typeface="Calibri"/>
            </a:endParaRPr>
          </a:p>
        </p:txBody>
      </p:sp>
      <p:sp>
        <p:nvSpPr>
          <p:cNvPr id="1371154" name="Line 18"/>
          <p:cNvSpPr>
            <a:spLocks noChangeShapeType="1"/>
          </p:cNvSpPr>
          <p:nvPr/>
        </p:nvSpPr>
        <p:spPr bwMode="auto">
          <a:xfrm>
            <a:off x="3835400" y="3149600"/>
            <a:ext cx="355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5" name="Line 19"/>
          <p:cNvSpPr>
            <a:spLocks noChangeShapeType="1"/>
          </p:cNvSpPr>
          <p:nvPr/>
        </p:nvSpPr>
        <p:spPr bwMode="auto">
          <a:xfrm>
            <a:off x="3759200" y="3390900"/>
            <a:ext cx="431800" cy="203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6" name="Oval 20"/>
          <p:cNvSpPr>
            <a:spLocks noChangeArrowheads="1"/>
          </p:cNvSpPr>
          <p:nvPr/>
        </p:nvSpPr>
        <p:spPr bwMode="auto">
          <a:xfrm>
            <a:off x="4292600" y="3619500"/>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7" name="Oval 21"/>
          <p:cNvSpPr>
            <a:spLocks noChangeArrowheads="1"/>
          </p:cNvSpPr>
          <p:nvPr/>
        </p:nvSpPr>
        <p:spPr bwMode="auto">
          <a:xfrm>
            <a:off x="4475163" y="37417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8" name="Oval 22"/>
          <p:cNvSpPr>
            <a:spLocks noChangeArrowheads="1"/>
          </p:cNvSpPr>
          <p:nvPr/>
        </p:nvSpPr>
        <p:spPr bwMode="auto">
          <a:xfrm>
            <a:off x="4292600" y="2568575"/>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9" name="Oval 23"/>
          <p:cNvSpPr>
            <a:spLocks noChangeArrowheads="1"/>
          </p:cNvSpPr>
          <p:nvPr/>
        </p:nvSpPr>
        <p:spPr bwMode="auto">
          <a:xfrm>
            <a:off x="4475163" y="24463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0" name="Oval 24"/>
          <p:cNvSpPr>
            <a:spLocks noChangeArrowheads="1"/>
          </p:cNvSpPr>
          <p:nvPr/>
        </p:nvSpPr>
        <p:spPr bwMode="auto">
          <a:xfrm>
            <a:off x="43053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1" name="Oval 25"/>
          <p:cNvSpPr>
            <a:spLocks noChangeArrowheads="1"/>
          </p:cNvSpPr>
          <p:nvPr/>
        </p:nvSpPr>
        <p:spPr bwMode="auto">
          <a:xfrm>
            <a:off x="44577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2" name="Rectangle 26"/>
          <p:cNvSpPr>
            <a:spLocks noChangeArrowheads="1"/>
          </p:cNvSpPr>
          <p:nvPr/>
        </p:nvSpPr>
        <p:spPr bwMode="auto">
          <a:xfrm>
            <a:off x="4938713" y="29194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2</a:t>
            </a:r>
          </a:p>
        </p:txBody>
      </p:sp>
      <p:sp>
        <p:nvSpPr>
          <p:cNvPr id="1371163" name="Rectangle 27"/>
          <p:cNvSpPr>
            <a:spLocks noChangeArrowheads="1"/>
          </p:cNvSpPr>
          <p:nvPr/>
        </p:nvSpPr>
        <p:spPr bwMode="auto">
          <a:xfrm>
            <a:off x="4951413" y="4138613"/>
            <a:ext cx="55985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n</a:t>
            </a:r>
          </a:p>
        </p:txBody>
      </p:sp>
      <p:grpSp>
        <p:nvGrpSpPr>
          <p:cNvPr id="1371164" name="Group 28"/>
          <p:cNvGrpSpPr>
            <a:grpSpLocks/>
          </p:cNvGrpSpPr>
          <p:nvPr/>
        </p:nvGrpSpPr>
        <p:grpSpPr bwMode="auto">
          <a:xfrm>
            <a:off x="5233988" y="3582988"/>
            <a:ext cx="49212" cy="328612"/>
            <a:chOff x="3297" y="2353"/>
            <a:chExt cx="31" cy="207"/>
          </a:xfrm>
        </p:grpSpPr>
        <p:sp>
          <p:nvSpPr>
            <p:cNvPr id="1371165" name="Oval 29"/>
            <p:cNvSpPr>
              <a:spLocks noChangeArrowheads="1"/>
            </p:cNvSpPr>
            <p:nvPr/>
          </p:nvSpPr>
          <p:spPr bwMode="auto">
            <a:xfrm>
              <a:off x="3297" y="2353"/>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6" name="Oval 30"/>
            <p:cNvSpPr>
              <a:spLocks noChangeArrowheads="1"/>
            </p:cNvSpPr>
            <p:nvPr/>
          </p:nvSpPr>
          <p:spPr bwMode="auto">
            <a:xfrm>
              <a:off x="3297" y="2441"/>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7" name="Oval 31"/>
            <p:cNvSpPr>
              <a:spLocks noChangeArrowheads="1"/>
            </p:cNvSpPr>
            <p:nvPr/>
          </p:nvSpPr>
          <p:spPr bwMode="auto">
            <a:xfrm>
              <a:off x="3297" y="2529"/>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grpSp>
      <p:sp>
        <p:nvSpPr>
          <p:cNvPr id="1371168" name="Rectangle 32"/>
          <p:cNvSpPr>
            <a:spLocks noChangeArrowheads="1"/>
          </p:cNvSpPr>
          <p:nvPr/>
        </p:nvSpPr>
        <p:spPr bwMode="auto">
          <a:xfrm>
            <a:off x="3236913" y="2944813"/>
            <a:ext cx="31383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a:t>
            </a:r>
          </a:p>
        </p:txBody>
      </p:sp>
      <p:sp>
        <p:nvSpPr>
          <p:cNvPr id="1371169" name="Rectangle 33"/>
          <p:cNvSpPr>
            <a:spLocks noChangeArrowheads="1"/>
          </p:cNvSpPr>
          <p:nvPr/>
        </p:nvSpPr>
        <p:spPr bwMode="auto">
          <a:xfrm>
            <a:off x="3211513" y="4164013"/>
            <a:ext cx="51356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70" name="Rectangle 34"/>
          <p:cNvSpPr>
            <a:spLocks noChangeArrowheads="1"/>
          </p:cNvSpPr>
          <p:nvPr/>
        </p:nvSpPr>
        <p:spPr bwMode="auto">
          <a:xfrm>
            <a:off x="1204913" y="2944813"/>
            <a:ext cx="125951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000000"/>
                </a:solidFill>
                <a:latin typeface="Calibri"/>
                <a:cs typeface="Calibri"/>
              </a:rPr>
              <a:t>program</a:t>
            </a:r>
          </a:p>
        </p:txBody>
      </p:sp>
      <p:sp>
        <p:nvSpPr>
          <p:cNvPr id="1371171" name="Rectangle 35"/>
          <p:cNvSpPr>
            <a:spLocks noChangeArrowheads="1"/>
          </p:cNvSpPr>
          <p:nvPr/>
        </p:nvSpPr>
        <p:spPr bwMode="auto">
          <a:xfrm>
            <a:off x="6119813" y="2678113"/>
            <a:ext cx="1147751"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dirty="0">
                <a:solidFill>
                  <a:srgbClr val="000000"/>
                </a:solidFill>
                <a:latin typeface="Calibri"/>
                <a:cs typeface="Calibri"/>
              </a:rPr>
              <a:t>trap </a:t>
            </a:r>
          </a:p>
          <a:p>
            <a:pPr>
              <a:spcBef>
                <a:spcPct val="0"/>
              </a:spcBef>
            </a:pPr>
            <a:r>
              <a:rPr lang="en-US" sz="2400" dirty="0">
                <a:solidFill>
                  <a:srgbClr val="000000"/>
                </a:solidFill>
                <a:latin typeface="Calibri"/>
                <a:cs typeface="Calibri"/>
              </a:rPr>
              <a:t>handler</a:t>
            </a:r>
          </a:p>
        </p:txBody>
      </p:sp>
      <p:sp>
        <p:nvSpPr>
          <p:cNvPr id="1371172" name="Rectangle 36"/>
          <p:cNvSpPr>
            <a:spLocks noChangeArrowheads="1"/>
          </p:cNvSpPr>
          <p:nvPr/>
        </p:nvSpPr>
        <p:spPr bwMode="auto">
          <a:xfrm>
            <a:off x="381000" y="5257800"/>
            <a:ext cx="8382000" cy="1003300"/>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000">
                <a:solidFill>
                  <a:srgbClr val="56127A"/>
                </a:solidFill>
                <a:latin typeface="Calibri"/>
                <a:cs typeface="Calibri"/>
              </a:rPr>
              <a:t>An </a:t>
            </a:r>
            <a:r>
              <a:rPr lang="en-US" sz="2000" i="1">
                <a:solidFill>
                  <a:srgbClr val="56127A"/>
                </a:solidFill>
                <a:latin typeface="Calibri"/>
                <a:cs typeface="Calibri"/>
              </a:rPr>
              <a:t>external or internal event</a:t>
            </a:r>
            <a:r>
              <a:rPr lang="en-US" sz="2000">
                <a:solidFill>
                  <a:srgbClr val="56127A"/>
                </a:solidFill>
                <a:latin typeface="Calibri"/>
                <a:cs typeface="Calibri"/>
              </a:rPr>
              <a:t>  that needs to be processed by another (system) program. The event is usually unexpected or rare from program’s point of view. </a:t>
            </a:r>
          </a:p>
        </p:txBody>
      </p:sp>
      <p:sp>
        <p:nvSpPr>
          <p:cNvPr id="1371173" name="Oval 37"/>
          <p:cNvSpPr>
            <a:spLocks noChangeArrowheads="1"/>
          </p:cNvSpPr>
          <p:nvPr/>
        </p:nvSpPr>
        <p:spPr bwMode="auto">
          <a:xfrm>
            <a:off x="30734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Tree>
    <p:extLst>
      <p:ext uri="{BB962C8B-B14F-4D97-AF65-F5344CB8AC3E}">
        <p14:creationId xmlns:p14="http://schemas.microsoft.com/office/powerpoint/2010/main" val="39715025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317500" y="0"/>
            <a:ext cx="8528050" cy="960437"/>
          </a:xfrm>
        </p:spPr>
        <p:txBody>
          <a:bodyPr/>
          <a:lstStyle/>
          <a:p>
            <a:r>
              <a:rPr lang="en-US"/>
              <a:t>IBM Memo on CDC6600</a:t>
            </a:r>
          </a:p>
        </p:txBody>
      </p:sp>
      <p:sp>
        <p:nvSpPr>
          <p:cNvPr id="1764355" name="Rectangle 3"/>
          <p:cNvSpPr>
            <a:spLocks noGrp="1" noChangeArrowheads="1"/>
          </p:cNvSpPr>
          <p:nvPr>
            <p:ph idx="1"/>
          </p:nvPr>
        </p:nvSpPr>
        <p:spPr>
          <a:xfrm>
            <a:off x="762000" y="838200"/>
            <a:ext cx="7772400" cy="5281612"/>
          </a:xfrm>
          <a:noFill/>
        </p:spPr>
        <p:txBody>
          <a:bodyPr/>
          <a:lstStyle/>
          <a:p>
            <a:pPr marL="342900" indent="-342900">
              <a:buFontTx/>
              <a:buNone/>
            </a:pPr>
            <a:r>
              <a:rPr lang="en-US" sz="2400" dirty="0"/>
              <a:t>Thomas Watson Jr., IBM CEO, August 1963:</a:t>
            </a:r>
          </a:p>
          <a:p>
            <a:pPr marL="742950" lvl="1" indent="-285750">
              <a:buFontTx/>
              <a:buNone/>
            </a:pPr>
            <a:r>
              <a:rPr lang="en-US" i="1" dirty="0"/>
              <a:t>	“Last week, Control Data ... announced the 6600 system. I understand that in the laboratory developing the system there are only 34 people including the janitor. Of these, 14 are engineers and 4 are programmers... Contrasting this modest effort with our vast development activities, I fail to understand why we have lost our industry leadership position by letting someone else offer the world's most powerful computer.”</a:t>
            </a:r>
          </a:p>
          <a:p>
            <a:pPr marL="342900" indent="-342900">
              <a:buFontTx/>
              <a:buNone/>
            </a:pPr>
            <a:r>
              <a:rPr lang="en-US" sz="2400" dirty="0"/>
              <a:t> </a:t>
            </a:r>
          </a:p>
          <a:p>
            <a:pPr marL="342900" indent="-342900">
              <a:buFontTx/>
              <a:buNone/>
            </a:pPr>
            <a:r>
              <a:rPr lang="en-US" sz="2400" dirty="0"/>
              <a:t>To which Cray replied: </a:t>
            </a:r>
            <a:r>
              <a:rPr lang="en-US" sz="2400" i="1" dirty="0"/>
              <a:t>“It seems like Mr. Watson has answered his own question.”</a:t>
            </a:r>
            <a:endParaRPr lang="en-US" sz="2400" dirty="0"/>
          </a:p>
        </p:txBody>
      </p:sp>
      <p:sp>
        <p:nvSpPr>
          <p:cNvPr id="50180" name="Slide Number Placeholder 5"/>
          <p:cNvSpPr>
            <a:spLocks noGrp="1"/>
          </p:cNvSpPr>
          <p:nvPr>
            <p:ph type="sldNum" sz="quarter" idx="12"/>
          </p:nvPr>
        </p:nvSpPr>
        <p:spPr>
          <a:xfrm>
            <a:off x="6553200" y="6565900"/>
            <a:ext cx="1905000" cy="292100"/>
          </a:xfrm>
          <a:prstGeom prst="rect">
            <a:avLst/>
          </a:prstGeom>
          <a:noFill/>
        </p:spPr>
        <p:txBody>
          <a:bodyPr/>
          <a:lstStyle/>
          <a:p>
            <a:fld id="{B99C88DA-A10C-D64F-9FCA-733807DCB1A3}" type="slidenum">
              <a:rPr lang="en-US" smtClean="0">
                <a:solidFill>
                  <a:prstClr val="black"/>
                </a:solidFill>
              </a:rPr>
              <a:pPr/>
              <a:t>30</a:t>
            </a:fld>
            <a:endParaRPr lang="en-US">
              <a:solidFill>
                <a:srgbClr val="FBBA03"/>
              </a:solidFill>
            </a:endParaRPr>
          </a:p>
        </p:txBody>
      </p:sp>
    </p:spTree>
    <p:extLst>
      <p:ext uri="{BB962C8B-B14F-4D97-AF65-F5344CB8AC3E}">
        <p14:creationId xmlns:p14="http://schemas.microsoft.com/office/powerpoint/2010/main" val="27787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4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5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Architecture Terminology</a:t>
            </a:r>
          </a:p>
        </p:txBody>
      </p:sp>
      <p:sp>
        <p:nvSpPr>
          <p:cNvPr id="3" name="Content Placeholder 2"/>
          <p:cNvSpPr>
            <a:spLocks noGrp="1"/>
          </p:cNvSpPr>
          <p:nvPr>
            <p:ph idx="1"/>
          </p:nvPr>
        </p:nvSpPr>
        <p:spPr/>
        <p:txBody>
          <a:bodyPr/>
          <a:lstStyle/>
          <a:p>
            <a:pPr marL="0" indent="0">
              <a:buNone/>
            </a:pPr>
            <a:r>
              <a:rPr lang="en-US" b="1" dirty="0"/>
              <a:t>Latency</a:t>
            </a:r>
            <a:r>
              <a:rPr lang="en-US" dirty="0"/>
              <a:t> (in seconds or cycles):  Time taken for a single operation from start to finish (initiation to useable result)</a:t>
            </a:r>
          </a:p>
          <a:p>
            <a:pPr marL="0" indent="0">
              <a:buNone/>
            </a:pPr>
            <a:r>
              <a:rPr lang="en-US" b="1" dirty="0"/>
              <a:t>Bandwidth</a:t>
            </a:r>
            <a:r>
              <a:rPr lang="en-US" dirty="0"/>
              <a:t> (in operations/second or operations/cycle): Rate of which operations can be performed </a:t>
            </a:r>
          </a:p>
          <a:p>
            <a:pPr marL="0" indent="0">
              <a:buNone/>
            </a:pPr>
            <a:r>
              <a:rPr lang="en-US" b="1" dirty="0"/>
              <a:t>Occupancy</a:t>
            </a:r>
            <a:r>
              <a:rPr lang="en-US" dirty="0"/>
              <a:t> (in seconds or cycles): Time during which the unit is blocked on an operation (structural hazard)</a:t>
            </a:r>
          </a:p>
          <a:p>
            <a:pPr marL="0" indent="0">
              <a:buNone/>
            </a:pPr>
            <a:r>
              <a:rPr lang="en-US" dirty="0"/>
              <a:t>Note, for a single functional unit:</a:t>
            </a:r>
          </a:p>
          <a:p>
            <a:r>
              <a:rPr lang="en-US" dirty="0"/>
              <a:t>Occupancy can be much less than latency (how?)</a:t>
            </a:r>
          </a:p>
          <a:p>
            <a:r>
              <a:rPr lang="en-US" dirty="0"/>
              <a:t>Occupancy can be greater than latency (how?)</a:t>
            </a:r>
          </a:p>
          <a:p>
            <a:r>
              <a:rPr lang="en-US" dirty="0"/>
              <a:t>Bandwidth can be greater than 1/latency (how?)</a:t>
            </a:r>
          </a:p>
          <a:p>
            <a:r>
              <a:rPr lang="en-US" dirty="0"/>
              <a:t>Bandwidth can be less than 1/latency (how?)</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31</a:t>
            </a:fld>
            <a:endParaRPr lang="en-US" b="0">
              <a:solidFill>
                <a:srgbClr val="FBBA03"/>
              </a:solidFill>
            </a:endParaRPr>
          </a:p>
        </p:txBody>
      </p:sp>
    </p:spTree>
    <p:extLst>
      <p:ext uri="{BB962C8B-B14F-4D97-AF65-F5344CB8AC3E}">
        <p14:creationId xmlns:p14="http://schemas.microsoft.com/office/powerpoint/2010/main" val="81070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noFill/>
        </p:spPr>
        <p:txBody>
          <a:bodyPr lIns="90488" tIns="44450" rIns="90488" bIns="44450"/>
          <a:lstStyle/>
          <a:p>
            <a:r>
              <a:rPr lang="en-US" dirty="0"/>
              <a:t>Issues in Complex Pipeline Control</a:t>
            </a:r>
          </a:p>
        </p:txBody>
      </p:sp>
      <p:sp>
        <p:nvSpPr>
          <p:cNvPr id="29700" name="Slide Number Placeholder 5"/>
          <p:cNvSpPr>
            <a:spLocks noGrp="1"/>
          </p:cNvSpPr>
          <p:nvPr>
            <p:ph type="sldNum" sz="quarter" idx="12"/>
          </p:nvPr>
        </p:nvSpPr>
        <p:spPr>
          <a:prstGeom prst="rect">
            <a:avLst/>
          </a:prstGeom>
          <a:noFill/>
        </p:spPr>
        <p:txBody>
          <a:bodyPr/>
          <a:lstStyle/>
          <a:p>
            <a:fld id="{92E7ABAE-6A38-F740-9332-44C48504C62E}" type="slidenum">
              <a:rPr lang="en-US">
                <a:solidFill>
                  <a:prstClr val="black"/>
                </a:solidFill>
              </a:rPr>
              <a:pPr/>
              <a:t>32</a:t>
            </a:fld>
            <a:endParaRPr lang="en-US">
              <a:solidFill>
                <a:srgbClr val="FBBA03"/>
              </a:solidFill>
            </a:endParaRPr>
          </a:p>
        </p:txBody>
      </p:sp>
      <p:grpSp>
        <p:nvGrpSpPr>
          <p:cNvPr id="43" name="Group 42"/>
          <p:cNvGrpSpPr/>
          <p:nvPr/>
        </p:nvGrpSpPr>
        <p:grpSpPr>
          <a:xfrm>
            <a:off x="1676400" y="2514600"/>
            <a:ext cx="6159500" cy="3856296"/>
            <a:chOff x="317500" y="1435100"/>
            <a:chExt cx="7951788" cy="4978400"/>
          </a:xfrm>
        </p:grpSpPr>
        <p:grpSp>
          <p:nvGrpSpPr>
            <p:cNvPr id="29702" name="Group 3"/>
            <p:cNvGrpSpPr>
              <a:grpSpLocks/>
            </p:cNvGrpSpPr>
            <p:nvPr/>
          </p:nvGrpSpPr>
          <p:grpSpPr bwMode="auto">
            <a:xfrm>
              <a:off x="317500" y="2514600"/>
              <a:ext cx="812800" cy="812800"/>
              <a:chOff x="200" y="1584"/>
              <a:chExt cx="512" cy="512"/>
            </a:xfrm>
          </p:grpSpPr>
          <p:sp>
            <p:nvSpPr>
              <p:cNvPr id="29739" name="Rectangle 4"/>
              <p:cNvSpPr>
                <a:spLocks noChangeArrowheads="1"/>
              </p:cNvSpPr>
              <p:nvPr/>
            </p:nvSpPr>
            <p:spPr bwMode="auto">
              <a:xfrm>
                <a:off x="200" y="1584"/>
                <a:ext cx="512" cy="51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40" name="Rectangle 5"/>
              <p:cNvSpPr>
                <a:spLocks noChangeArrowheads="1"/>
              </p:cNvSpPr>
              <p:nvPr/>
            </p:nvSpPr>
            <p:spPr bwMode="auto">
              <a:xfrm>
                <a:off x="200" y="1711"/>
                <a:ext cx="496" cy="3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IF</a:t>
                </a:r>
              </a:p>
            </p:txBody>
          </p:sp>
        </p:grpSp>
        <p:sp>
          <p:nvSpPr>
            <p:cNvPr id="29703" name="Rectangle 6"/>
            <p:cNvSpPr>
              <a:spLocks noChangeArrowheads="1"/>
            </p:cNvSpPr>
            <p:nvPr/>
          </p:nvSpPr>
          <p:spPr bwMode="auto">
            <a:xfrm>
              <a:off x="1528763" y="2716213"/>
              <a:ext cx="657225"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ID</a:t>
              </a:r>
            </a:p>
          </p:txBody>
        </p:sp>
        <p:sp>
          <p:nvSpPr>
            <p:cNvPr id="29704" name="Line 7"/>
            <p:cNvSpPr>
              <a:spLocks noChangeShapeType="1"/>
            </p:cNvSpPr>
            <p:nvPr/>
          </p:nvSpPr>
          <p:spPr bwMode="auto">
            <a:xfrm>
              <a:off x="1143000" y="2908300"/>
              <a:ext cx="29210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5" name="Rectangle 8"/>
            <p:cNvSpPr>
              <a:spLocks noChangeArrowheads="1"/>
            </p:cNvSpPr>
            <p:nvPr/>
          </p:nvSpPr>
          <p:spPr bwMode="auto">
            <a:xfrm>
              <a:off x="1435100" y="2540000"/>
              <a:ext cx="8128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6" name="Rectangle 9"/>
            <p:cNvSpPr>
              <a:spLocks noChangeArrowheads="1"/>
            </p:cNvSpPr>
            <p:nvPr/>
          </p:nvSpPr>
          <p:spPr bwMode="auto">
            <a:xfrm>
              <a:off x="2580071" y="2514600"/>
              <a:ext cx="925130" cy="850900"/>
            </a:xfrm>
            <a:prstGeom prst="rect">
              <a:avLst/>
            </a:prstGeom>
            <a:solidFill>
              <a:schemeClr val="accent1"/>
            </a:solidFill>
            <a:ln w="25400">
              <a:solidFill>
                <a:srgbClr val="FF0000"/>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29707" name="Group 10"/>
            <p:cNvGrpSpPr>
              <a:grpSpLocks/>
            </p:cNvGrpSpPr>
            <p:nvPr/>
          </p:nvGrpSpPr>
          <p:grpSpPr bwMode="auto">
            <a:xfrm>
              <a:off x="7073900" y="2514600"/>
              <a:ext cx="819150" cy="812800"/>
              <a:chOff x="4456" y="1584"/>
              <a:chExt cx="516" cy="512"/>
            </a:xfrm>
          </p:grpSpPr>
          <p:sp>
            <p:nvSpPr>
              <p:cNvPr id="29737" name="Rectangle 11"/>
              <p:cNvSpPr>
                <a:spLocks noChangeArrowheads="1"/>
              </p:cNvSpPr>
              <p:nvPr/>
            </p:nvSpPr>
            <p:spPr bwMode="auto">
              <a:xfrm>
                <a:off x="4456" y="1584"/>
                <a:ext cx="512" cy="51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8" name="Rectangle 12"/>
              <p:cNvSpPr>
                <a:spLocks noChangeArrowheads="1"/>
              </p:cNvSpPr>
              <p:nvPr/>
            </p:nvSpPr>
            <p:spPr bwMode="auto">
              <a:xfrm>
                <a:off x="4476" y="1711"/>
                <a:ext cx="496" cy="3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WB</a:t>
                </a:r>
              </a:p>
            </p:txBody>
          </p:sp>
        </p:grpSp>
        <p:sp>
          <p:nvSpPr>
            <p:cNvPr id="29708" name="Rectangle 13"/>
            <p:cNvSpPr>
              <a:spLocks noChangeArrowheads="1"/>
            </p:cNvSpPr>
            <p:nvPr/>
          </p:nvSpPr>
          <p:spPr bwMode="auto">
            <a:xfrm>
              <a:off x="4140200" y="1752600"/>
              <a:ext cx="8128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9" name="Rectangle 14"/>
            <p:cNvSpPr>
              <a:spLocks noChangeArrowheads="1"/>
            </p:cNvSpPr>
            <p:nvPr/>
          </p:nvSpPr>
          <p:spPr bwMode="auto">
            <a:xfrm>
              <a:off x="4154033" y="2025336"/>
              <a:ext cx="854477"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ALU</a:t>
              </a:r>
            </a:p>
          </p:txBody>
        </p:sp>
        <p:sp>
          <p:nvSpPr>
            <p:cNvPr id="29710" name="Rectangle 15"/>
            <p:cNvSpPr>
              <a:spLocks noChangeArrowheads="1"/>
            </p:cNvSpPr>
            <p:nvPr/>
          </p:nvSpPr>
          <p:spPr bwMode="auto">
            <a:xfrm>
              <a:off x="5422900" y="1752600"/>
              <a:ext cx="11684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1" name="Rectangle 16"/>
            <p:cNvSpPr>
              <a:spLocks noChangeArrowheads="1"/>
            </p:cNvSpPr>
            <p:nvPr/>
          </p:nvSpPr>
          <p:spPr bwMode="auto">
            <a:xfrm>
              <a:off x="5432878" y="1954213"/>
              <a:ext cx="991736"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Mem</a:t>
              </a:r>
              <a:endParaRPr lang="en-US" sz="2000" dirty="0">
                <a:solidFill>
                  <a:srgbClr val="56127A"/>
                </a:solidFill>
                <a:latin typeface="Calibri"/>
                <a:ea typeface="ＭＳ Ｐゴシック"/>
                <a:cs typeface="Calibri"/>
              </a:endParaRPr>
            </a:p>
          </p:txBody>
        </p:sp>
        <p:sp>
          <p:nvSpPr>
            <p:cNvPr id="29712" name="Rectangle 17"/>
            <p:cNvSpPr>
              <a:spLocks noChangeArrowheads="1"/>
            </p:cNvSpPr>
            <p:nvPr/>
          </p:nvSpPr>
          <p:spPr bwMode="auto">
            <a:xfrm>
              <a:off x="4140200" y="29337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3" name="Rectangle 18"/>
            <p:cNvSpPr>
              <a:spLocks noChangeArrowheads="1"/>
            </p:cNvSpPr>
            <p:nvPr/>
          </p:nvSpPr>
          <p:spPr bwMode="auto">
            <a:xfrm>
              <a:off x="4252405" y="3135314"/>
              <a:ext cx="1377217"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Fadd</a:t>
              </a:r>
              <a:endParaRPr lang="en-US" sz="2000" dirty="0">
                <a:solidFill>
                  <a:srgbClr val="56127A"/>
                </a:solidFill>
                <a:latin typeface="Calibri"/>
                <a:ea typeface="ＭＳ Ｐゴシック"/>
                <a:cs typeface="Calibri"/>
              </a:endParaRPr>
            </a:p>
          </p:txBody>
        </p:sp>
        <p:sp>
          <p:nvSpPr>
            <p:cNvPr id="29714" name="Rectangle 19"/>
            <p:cNvSpPr>
              <a:spLocks noChangeArrowheads="1"/>
            </p:cNvSpPr>
            <p:nvPr/>
          </p:nvSpPr>
          <p:spPr bwMode="auto">
            <a:xfrm>
              <a:off x="4140200" y="39243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5" name="Rectangle 20"/>
            <p:cNvSpPr>
              <a:spLocks noChangeArrowheads="1"/>
            </p:cNvSpPr>
            <p:nvPr/>
          </p:nvSpPr>
          <p:spPr bwMode="auto">
            <a:xfrm>
              <a:off x="4252405" y="4125914"/>
              <a:ext cx="1278844"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Fmul</a:t>
              </a:r>
              <a:endParaRPr lang="en-US" sz="2000" dirty="0">
                <a:solidFill>
                  <a:srgbClr val="56127A"/>
                </a:solidFill>
                <a:latin typeface="Calibri"/>
                <a:ea typeface="ＭＳ Ｐゴシック"/>
                <a:cs typeface="Calibri"/>
              </a:endParaRPr>
            </a:p>
          </p:txBody>
        </p:sp>
        <p:sp>
          <p:nvSpPr>
            <p:cNvPr id="29716" name="Rectangle 21"/>
            <p:cNvSpPr>
              <a:spLocks noChangeArrowheads="1"/>
            </p:cNvSpPr>
            <p:nvPr/>
          </p:nvSpPr>
          <p:spPr bwMode="auto">
            <a:xfrm>
              <a:off x="4140200" y="56007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7" name="Rectangle 22"/>
            <p:cNvSpPr>
              <a:spLocks noChangeArrowheads="1"/>
            </p:cNvSpPr>
            <p:nvPr/>
          </p:nvSpPr>
          <p:spPr bwMode="auto">
            <a:xfrm>
              <a:off x="4350778" y="5802314"/>
              <a:ext cx="1278843"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Fdiv</a:t>
              </a:r>
              <a:endParaRPr lang="en-US" sz="2000" dirty="0">
                <a:solidFill>
                  <a:srgbClr val="56127A"/>
                </a:solidFill>
                <a:latin typeface="Calibri"/>
                <a:ea typeface="ＭＳ Ｐゴシック"/>
                <a:cs typeface="Calibri"/>
              </a:endParaRPr>
            </a:p>
          </p:txBody>
        </p:sp>
        <p:sp>
          <p:nvSpPr>
            <p:cNvPr id="29718" name="Oval 23"/>
            <p:cNvSpPr>
              <a:spLocks noChangeArrowheads="1"/>
            </p:cNvSpPr>
            <p:nvPr/>
          </p:nvSpPr>
          <p:spPr bwMode="auto">
            <a:xfrm>
              <a:off x="4870450" y="487045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9" name="Oval 24"/>
            <p:cNvSpPr>
              <a:spLocks noChangeArrowheads="1"/>
            </p:cNvSpPr>
            <p:nvPr/>
          </p:nvSpPr>
          <p:spPr bwMode="auto">
            <a:xfrm>
              <a:off x="4876800" y="501650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0" name="Oval 25"/>
            <p:cNvSpPr>
              <a:spLocks noChangeArrowheads="1"/>
            </p:cNvSpPr>
            <p:nvPr/>
          </p:nvSpPr>
          <p:spPr bwMode="auto">
            <a:xfrm>
              <a:off x="4870450" y="517525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1" name="Oval 26"/>
            <p:cNvSpPr>
              <a:spLocks noChangeArrowheads="1"/>
            </p:cNvSpPr>
            <p:nvPr/>
          </p:nvSpPr>
          <p:spPr bwMode="auto">
            <a:xfrm>
              <a:off x="4876800" y="532130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29722" name="Group 27"/>
            <p:cNvGrpSpPr>
              <a:grpSpLocks/>
            </p:cNvGrpSpPr>
            <p:nvPr/>
          </p:nvGrpSpPr>
          <p:grpSpPr bwMode="auto">
            <a:xfrm>
              <a:off x="3505200" y="2120900"/>
              <a:ext cx="636588" cy="3836988"/>
              <a:chOff x="2208" y="1336"/>
              <a:chExt cx="401" cy="2417"/>
            </a:xfrm>
          </p:grpSpPr>
          <p:sp>
            <p:nvSpPr>
              <p:cNvPr id="29733" name="Freeform 28"/>
              <p:cNvSpPr>
                <a:spLocks/>
              </p:cNvSpPr>
              <p:nvPr/>
            </p:nvSpPr>
            <p:spPr bwMode="auto">
              <a:xfrm>
                <a:off x="2208" y="1336"/>
                <a:ext cx="401" cy="497"/>
              </a:xfrm>
              <a:custGeom>
                <a:avLst/>
                <a:gdLst>
                  <a:gd name="T0" fmla="*/ 0 w 401"/>
                  <a:gd name="T1" fmla="*/ 496 h 497"/>
                  <a:gd name="T2" fmla="*/ 400 w 401"/>
                  <a:gd name="T3" fmla="*/ 0 h 497"/>
                  <a:gd name="T4" fmla="*/ 0 60000 65536"/>
                  <a:gd name="T5" fmla="*/ 0 60000 65536"/>
                  <a:gd name="T6" fmla="*/ 0 w 401"/>
                  <a:gd name="T7" fmla="*/ 0 h 497"/>
                  <a:gd name="T8" fmla="*/ 401 w 401"/>
                  <a:gd name="T9" fmla="*/ 497 h 497"/>
                </a:gdLst>
                <a:ahLst/>
                <a:cxnLst>
                  <a:cxn ang="T4">
                    <a:pos x="T0" y="T1"/>
                  </a:cxn>
                  <a:cxn ang="T5">
                    <a:pos x="T2" y="T3"/>
                  </a:cxn>
                </a:cxnLst>
                <a:rect l="T6" t="T7" r="T8" b="T9"/>
                <a:pathLst>
                  <a:path w="401" h="497">
                    <a:moveTo>
                      <a:pt x="0" y="496"/>
                    </a:moveTo>
                    <a:lnTo>
                      <a:pt x="400" y="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4" name="Freeform 29"/>
              <p:cNvSpPr>
                <a:spLocks/>
              </p:cNvSpPr>
              <p:nvPr/>
            </p:nvSpPr>
            <p:spPr bwMode="auto">
              <a:xfrm>
                <a:off x="2208" y="1824"/>
                <a:ext cx="401" cy="225"/>
              </a:xfrm>
              <a:custGeom>
                <a:avLst/>
                <a:gdLst>
                  <a:gd name="T0" fmla="*/ 0 w 401"/>
                  <a:gd name="T1" fmla="*/ 0 h 225"/>
                  <a:gd name="T2" fmla="*/ 400 w 401"/>
                  <a:gd name="T3" fmla="*/ 224 h 225"/>
                  <a:gd name="T4" fmla="*/ 0 60000 65536"/>
                  <a:gd name="T5" fmla="*/ 0 60000 65536"/>
                  <a:gd name="T6" fmla="*/ 0 w 401"/>
                  <a:gd name="T7" fmla="*/ 0 h 225"/>
                  <a:gd name="T8" fmla="*/ 401 w 401"/>
                  <a:gd name="T9" fmla="*/ 225 h 225"/>
                </a:gdLst>
                <a:ahLst/>
                <a:cxnLst>
                  <a:cxn ang="T4">
                    <a:pos x="T0" y="T1"/>
                  </a:cxn>
                  <a:cxn ang="T5">
                    <a:pos x="T2" y="T3"/>
                  </a:cxn>
                </a:cxnLst>
                <a:rect l="T6" t="T7" r="T8" b="T9"/>
                <a:pathLst>
                  <a:path w="401" h="225">
                    <a:moveTo>
                      <a:pt x="0" y="0"/>
                    </a:moveTo>
                    <a:lnTo>
                      <a:pt x="400" y="224"/>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5" name="Freeform 30"/>
              <p:cNvSpPr>
                <a:spLocks/>
              </p:cNvSpPr>
              <p:nvPr/>
            </p:nvSpPr>
            <p:spPr bwMode="auto">
              <a:xfrm>
                <a:off x="2208" y="1824"/>
                <a:ext cx="401" cy="841"/>
              </a:xfrm>
              <a:custGeom>
                <a:avLst/>
                <a:gdLst>
                  <a:gd name="T0" fmla="*/ 0 w 401"/>
                  <a:gd name="T1" fmla="*/ 0 h 841"/>
                  <a:gd name="T2" fmla="*/ 400 w 401"/>
                  <a:gd name="T3" fmla="*/ 840 h 841"/>
                  <a:gd name="T4" fmla="*/ 0 60000 65536"/>
                  <a:gd name="T5" fmla="*/ 0 60000 65536"/>
                  <a:gd name="T6" fmla="*/ 0 w 401"/>
                  <a:gd name="T7" fmla="*/ 0 h 841"/>
                  <a:gd name="T8" fmla="*/ 401 w 401"/>
                  <a:gd name="T9" fmla="*/ 841 h 841"/>
                </a:gdLst>
                <a:ahLst/>
                <a:cxnLst>
                  <a:cxn ang="T4">
                    <a:pos x="T0" y="T1"/>
                  </a:cxn>
                  <a:cxn ang="T5">
                    <a:pos x="T2" y="T3"/>
                  </a:cxn>
                </a:cxnLst>
                <a:rect l="T6" t="T7" r="T8" b="T9"/>
                <a:pathLst>
                  <a:path w="401" h="841">
                    <a:moveTo>
                      <a:pt x="0" y="0"/>
                    </a:moveTo>
                    <a:lnTo>
                      <a:pt x="400" y="84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6" name="Freeform 31"/>
              <p:cNvSpPr>
                <a:spLocks/>
              </p:cNvSpPr>
              <p:nvPr/>
            </p:nvSpPr>
            <p:spPr bwMode="auto">
              <a:xfrm>
                <a:off x="2208" y="1832"/>
                <a:ext cx="393" cy="1921"/>
              </a:xfrm>
              <a:custGeom>
                <a:avLst/>
                <a:gdLst>
                  <a:gd name="T0" fmla="*/ 0 w 393"/>
                  <a:gd name="T1" fmla="*/ 0 h 1921"/>
                  <a:gd name="T2" fmla="*/ 392 w 393"/>
                  <a:gd name="T3" fmla="*/ 1920 h 1921"/>
                  <a:gd name="T4" fmla="*/ 0 60000 65536"/>
                  <a:gd name="T5" fmla="*/ 0 60000 65536"/>
                  <a:gd name="T6" fmla="*/ 0 w 393"/>
                  <a:gd name="T7" fmla="*/ 0 h 1921"/>
                  <a:gd name="T8" fmla="*/ 393 w 393"/>
                  <a:gd name="T9" fmla="*/ 1921 h 1921"/>
                </a:gdLst>
                <a:ahLst/>
                <a:cxnLst>
                  <a:cxn ang="T4">
                    <a:pos x="T0" y="T1"/>
                  </a:cxn>
                  <a:cxn ang="T5">
                    <a:pos x="T2" y="T3"/>
                  </a:cxn>
                </a:cxnLst>
                <a:rect l="T6" t="T7" r="T8" b="T9"/>
                <a:pathLst>
                  <a:path w="393" h="1921">
                    <a:moveTo>
                      <a:pt x="0" y="0"/>
                    </a:moveTo>
                    <a:lnTo>
                      <a:pt x="392" y="192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29723" name="Freeform 32"/>
            <p:cNvSpPr>
              <a:spLocks/>
            </p:cNvSpPr>
            <p:nvPr/>
          </p:nvSpPr>
          <p:spPr bwMode="auto">
            <a:xfrm>
              <a:off x="6604000" y="2133600"/>
              <a:ext cx="446088" cy="484188"/>
            </a:xfrm>
            <a:custGeom>
              <a:avLst/>
              <a:gdLst>
                <a:gd name="T0" fmla="*/ 280 w 281"/>
                <a:gd name="T1" fmla="*/ 304 h 305"/>
                <a:gd name="T2" fmla="*/ 0 w 281"/>
                <a:gd name="T3" fmla="*/ 0 h 305"/>
                <a:gd name="T4" fmla="*/ 0 60000 65536"/>
                <a:gd name="T5" fmla="*/ 0 60000 65536"/>
                <a:gd name="T6" fmla="*/ 0 w 281"/>
                <a:gd name="T7" fmla="*/ 0 h 305"/>
                <a:gd name="T8" fmla="*/ 281 w 281"/>
                <a:gd name="T9" fmla="*/ 305 h 305"/>
              </a:gdLst>
              <a:ahLst/>
              <a:cxnLst>
                <a:cxn ang="T4">
                  <a:pos x="T0" y="T1"/>
                </a:cxn>
                <a:cxn ang="T5">
                  <a:pos x="T2" y="T3"/>
                </a:cxn>
              </a:cxnLst>
              <a:rect l="T6" t="T7" r="T8" b="T9"/>
              <a:pathLst>
                <a:path w="281" h="305">
                  <a:moveTo>
                    <a:pt x="280" y="304"/>
                  </a:moveTo>
                  <a:lnTo>
                    <a:pt x="0" y="0"/>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4" name="Freeform 33"/>
            <p:cNvSpPr>
              <a:spLocks/>
            </p:cNvSpPr>
            <p:nvPr/>
          </p:nvSpPr>
          <p:spPr bwMode="auto">
            <a:xfrm>
              <a:off x="5803900" y="2946400"/>
              <a:ext cx="1233488" cy="331788"/>
            </a:xfrm>
            <a:custGeom>
              <a:avLst/>
              <a:gdLst>
                <a:gd name="T0" fmla="*/ 776 w 777"/>
                <a:gd name="T1" fmla="*/ 0 h 209"/>
                <a:gd name="T2" fmla="*/ 0 w 777"/>
                <a:gd name="T3" fmla="*/ 208 h 209"/>
                <a:gd name="T4" fmla="*/ 0 60000 65536"/>
                <a:gd name="T5" fmla="*/ 0 60000 65536"/>
                <a:gd name="T6" fmla="*/ 0 w 777"/>
                <a:gd name="T7" fmla="*/ 0 h 209"/>
                <a:gd name="T8" fmla="*/ 777 w 777"/>
                <a:gd name="T9" fmla="*/ 209 h 209"/>
              </a:gdLst>
              <a:ahLst/>
              <a:cxnLst>
                <a:cxn ang="T4">
                  <a:pos x="T0" y="T1"/>
                </a:cxn>
                <a:cxn ang="T5">
                  <a:pos x="T2" y="T3"/>
                </a:cxn>
              </a:cxnLst>
              <a:rect l="T6" t="T7" r="T8" b="T9"/>
              <a:pathLst>
                <a:path w="777" h="209">
                  <a:moveTo>
                    <a:pt x="776" y="0"/>
                  </a:moveTo>
                  <a:lnTo>
                    <a:pt x="0" y="208"/>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5" name="Freeform 34"/>
            <p:cNvSpPr>
              <a:spLocks/>
            </p:cNvSpPr>
            <p:nvPr/>
          </p:nvSpPr>
          <p:spPr bwMode="auto">
            <a:xfrm>
              <a:off x="5803900" y="3111500"/>
              <a:ext cx="1246188" cy="1144588"/>
            </a:xfrm>
            <a:custGeom>
              <a:avLst/>
              <a:gdLst>
                <a:gd name="T0" fmla="*/ 784 w 785"/>
                <a:gd name="T1" fmla="*/ 0 h 721"/>
                <a:gd name="T2" fmla="*/ 0 w 785"/>
                <a:gd name="T3" fmla="*/ 720 h 721"/>
                <a:gd name="T4" fmla="*/ 0 60000 65536"/>
                <a:gd name="T5" fmla="*/ 0 60000 65536"/>
                <a:gd name="T6" fmla="*/ 0 w 785"/>
                <a:gd name="T7" fmla="*/ 0 h 721"/>
                <a:gd name="T8" fmla="*/ 785 w 785"/>
                <a:gd name="T9" fmla="*/ 721 h 721"/>
              </a:gdLst>
              <a:ahLst/>
              <a:cxnLst>
                <a:cxn ang="T4">
                  <a:pos x="T0" y="T1"/>
                </a:cxn>
                <a:cxn ang="T5">
                  <a:pos x="T2" y="T3"/>
                </a:cxn>
              </a:cxnLst>
              <a:rect l="T6" t="T7" r="T8" b="T9"/>
              <a:pathLst>
                <a:path w="785" h="721">
                  <a:moveTo>
                    <a:pt x="784" y="0"/>
                  </a:moveTo>
                  <a:lnTo>
                    <a:pt x="0" y="720"/>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6" name="Freeform 35"/>
            <p:cNvSpPr>
              <a:spLocks/>
            </p:cNvSpPr>
            <p:nvPr/>
          </p:nvSpPr>
          <p:spPr bwMode="auto">
            <a:xfrm>
              <a:off x="5816600" y="3263900"/>
              <a:ext cx="1233488" cy="2719388"/>
            </a:xfrm>
            <a:custGeom>
              <a:avLst/>
              <a:gdLst>
                <a:gd name="T0" fmla="*/ 776 w 777"/>
                <a:gd name="T1" fmla="*/ 0 h 1713"/>
                <a:gd name="T2" fmla="*/ 0 w 777"/>
                <a:gd name="T3" fmla="*/ 1712 h 1713"/>
                <a:gd name="T4" fmla="*/ 0 60000 65536"/>
                <a:gd name="T5" fmla="*/ 0 60000 65536"/>
                <a:gd name="T6" fmla="*/ 0 w 777"/>
                <a:gd name="T7" fmla="*/ 0 h 1713"/>
                <a:gd name="T8" fmla="*/ 777 w 777"/>
                <a:gd name="T9" fmla="*/ 1713 h 1713"/>
              </a:gdLst>
              <a:ahLst/>
              <a:cxnLst>
                <a:cxn ang="T4">
                  <a:pos x="T0" y="T1"/>
                </a:cxn>
                <a:cxn ang="T5">
                  <a:pos x="T2" y="T3"/>
                </a:cxn>
              </a:cxnLst>
              <a:rect l="T6" t="T7" r="T8" b="T9"/>
              <a:pathLst>
                <a:path w="777" h="1713">
                  <a:moveTo>
                    <a:pt x="776" y="0"/>
                  </a:moveTo>
                  <a:lnTo>
                    <a:pt x="0" y="1712"/>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7" name="Freeform 36"/>
            <p:cNvSpPr>
              <a:spLocks/>
            </p:cNvSpPr>
            <p:nvPr/>
          </p:nvSpPr>
          <p:spPr bwMode="auto">
            <a:xfrm>
              <a:off x="4965700" y="2133600"/>
              <a:ext cx="2084388" cy="623888"/>
            </a:xfrm>
            <a:custGeom>
              <a:avLst/>
              <a:gdLst>
                <a:gd name="T0" fmla="*/ 0 w 1313"/>
                <a:gd name="T1" fmla="*/ 0 h 393"/>
                <a:gd name="T2" fmla="*/ 120 w 1313"/>
                <a:gd name="T3" fmla="*/ 0 h 393"/>
                <a:gd name="T4" fmla="*/ 120 w 1313"/>
                <a:gd name="T5" fmla="*/ 392 h 393"/>
                <a:gd name="T6" fmla="*/ 1312 w 1313"/>
                <a:gd name="T7" fmla="*/ 392 h 393"/>
                <a:gd name="T8" fmla="*/ 0 60000 65536"/>
                <a:gd name="T9" fmla="*/ 0 60000 65536"/>
                <a:gd name="T10" fmla="*/ 0 60000 65536"/>
                <a:gd name="T11" fmla="*/ 0 60000 65536"/>
                <a:gd name="T12" fmla="*/ 0 w 1313"/>
                <a:gd name="T13" fmla="*/ 0 h 393"/>
                <a:gd name="T14" fmla="*/ 1313 w 1313"/>
                <a:gd name="T15" fmla="*/ 393 h 393"/>
              </a:gdLst>
              <a:ahLst/>
              <a:cxnLst>
                <a:cxn ang="T8">
                  <a:pos x="T0" y="T1"/>
                </a:cxn>
                <a:cxn ang="T9">
                  <a:pos x="T2" y="T3"/>
                </a:cxn>
                <a:cxn ang="T10">
                  <a:pos x="T4" y="T5"/>
                </a:cxn>
                <a:cxn ang="T11">
                  <a:pos x="T6" y="T7"/>
                </a:cxn>
              </a:cxnLst>
              <a:rect l="T12" t="T13" r="T14" b="T15"/>
              <a:pathLst>
                <a:path w="1313" h="393">
                  <a:moveTo>
                    <a:pt x="0" y="0"/>
                  </a:moveTo>
                  <a:lnTo>
                    <a:pt x="120" y="0"/>
                  </a:lnTo>
                  <a:lnTo>
                    <a:pt x="120" y="392"/>
                  </a:lnTo>
                  <a:lnTo>
                    <a:pt x="1312" y="392"/>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8" name="Line 37"/>
            <p:cNvSpPr>
              <a:spLocks noChangeShapeType="1"/>
            </p:cNvSpPr>
            <p:nvPr/>
          </p:nvSpPr>
          <p:spPr bwMode="auto">
            <a:xfrm>
              <a:off x="5168900" y="2133600"/>
              <a:ext cx="24130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9" name="Freeform 38"/>
            <p:cNvSpPr>
              <a:spLocks/>
            </p:cNvSpPr>
            <p:nvPr/>
          </p:nvSpPr>
          <p:spPr bwMode="auto">
            <a:xfrm>
              <a:off x="3086100" y="1435100"/>
              <a:ext cx="5183188" cy="1487488"/>
            </a:xfrm>
            <a:custGeom>
              <a:avLst/>
              <a:gdLst>
                <a:gd name="T0" fmla="*/ 3032 w 3265"/>
                <a:gd name="T1" fmla="*/ 936 h 937"/>
                <a:gd name="T2" fmla="*/ 3264 w 3265"/>
                <a:gd name="T3" fmla="*/ 936 h 937"/>
                <a:gd name="T4" fmla="*/ 3264 w 3265"/>
                <a:gd name="T5" fmla="*/ 0 h 937"/>
                <a:gd name="T6" fmla="*/ 0 w 3265"/>
                <a:gd name="T7" fmla="*/ 0 h 937"/>
                <a:gd name="T8" fmla="*/ 0 w 3265"/>
                <a:gd name="T9" fmla="*/ 680 h 937"/>
                <a:gd name="T10" fmla="*/ 0 60000 65536"/>
                <a:gd name="T11" fmla="*/ 0 60000 65536"/>
                <a:gd name="T12" fmla="*/ 0 60000 65536"/>
                <a:gd name="T13" fmla="*/ 0 60000 65536"/>
                <a:gd name="T14" fmla="*/ 0 60000 65536"/>
                <a:gd name="T15" fmla="*/ 0 w 3265"/>
                <a:gd name="T16" fmla="*/ 0 h 937"/>
                <a:gd name="T17" fmla="*/ 3265 w 3265"/>
                <a:gd name="T18" fmla="*/ 937 h 937"/>
              </a:gdLst>
              <a:ahLst/>
              <a:cxnLst>
                <a:cxn ang="T10">
                  <a:pos x="T0" y="T1"/>
                </a:cxn>
                <a:cxn ang="T11">
                  <a:pos x="T2" y="T3"/>
                </a:cxn>
                <a:cxn ang="T12">
                  <a:pos x="T4" y="T5"/>
                </a:cxn>
                <a:cxn ang="T13">
                  <a:pos x="T6" y="T7"/>
                </a:cxn>
                <a:cxn ang="T14">
                  <a:pos x="T8" y="T9"/>
                </a:cxn>
              </a:cxnLst>
              <a:rect l="T15" t="T16" r="T17" b="T18"/>
              <a:pathLst>
                <a:path w="3265" h="937">
                  <a:moveTo>
                    <a:pt x="3032" y="936"/>
                  </a:moveTo>
                  <a:lnTo>
                    <a:pt x="3264" y="936"/>
                  </a:lnTo>
                  <a:lnTo>
                    <a:pt x="3264" y="0"/>
                  </a:lnTo>
                  <a:lnTo>
                    <a:pt x="0" y="0"/>
                  </a:lnTo>
                  <a:lnTo>
                    <a:pt x="0" y="68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0" name="Rectangle 39"/>
            <p:cNvSpPr>
              <a:spLocks noChangeArrowheads="1"/>
            </p:cNvSpPr>
            <p:nvPr/>
          </p:nvSpPr>
          <p:spPr bwMode="auto">
            <a:xfrm>
              <a:off x="2481698" y="2716213"/>
              <a:ext cx="1101289"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Issue</a:t>
              </a:r>
            </a:p>
          </p:txBody>
        </p:sp>
        <p:sp>
          <p:nvSpPr>
            <p:cNvPr id="29731" name="Line 40"/>
            <p:cNvSpPr>
              <a:spLocks noChangeShapeType="1"/>
            </p:cNvSpPr>
            <p:nvPr/>
          </p:nvSpPr>
          <p:spPr bwMode="auto">
            <a:xfrm>
              <a:off x="2273302" y="2946400"/>
              <a:ext cx="30677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2" name="Rectangle 41"/>
            <p:cNvSpPr>
              <a:spLocks noChangeArrowheads="1"/>
            </p:cNvSpPr>
            <p:nvPr/>
          </p:nvSpPr>
          <p:spPr bwMode="auto">
            <a:xfrm>
              <a:off x="2481698" y="3402553"/>
              <a:ext cx="1129814" cy="910555"/>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GPRs</a:t>
              </a:r>
              <a:endParaRPr lang="en-US" sz="2000" dirty="0">
                <a:solidFill>
                  <a:srgbClr val="56127A"/>
                </a:solidFill>
                <a:latin typeface="Calibri"/>
                <a:ea typeface="ＭＳ Ｐゴシック"/>
                <a:cs typeface="Calibri"/>
              </a:endParaRPr>
            </a:p>
            <a:p>
              <a:pPr eaLnBrk="1" hangingPunct="1">
                <a:spcBef>
                  <a:spcPct val="0"/>
                </a:spcBef>
              </a:pPr>
              <a:r>
                <a:rPr lang="en-US" sz="2000" dirty="0" err="1">
                  <a:solidFill>
                    <a:srgbClr val="56127A"/>
                  </a:solidFill>
                  <a:latin typeface="Calibri"/>
                  <a:ea typeface="ＭＳ Ｐゴシック"/>
                  <a:cs typeface="Calibri"/>
                </a:rPr>
                <a:t>FPRs</a:t>
              </a:r>
              <a:endParaRPr lang="en-US" sz="2000" dirty="0">
                <a:solidFill>
                  <a:srgbClr val="56127A"/>
                </a:solidFill>
                <a:latin typeface="Calibri"/>
                <a:ea typeface="ＭＳ Ｐゴシック"/>
                <a:cs typeface="Calibri"/>
              </a:endParaRPr>
            </a:p>
          </p:txBody>
        </p:sp>
      </p:grpSp>
      <p:sp>
        <p:nvSpPr>
          <p:cNvPr id="44" name="Rectangle 3"/>
          <p:cNvSpPr>
            <a:spLocks noChangeArrowheads="1"/>
          </p:cNvSpPr>
          <p:nvPr/>
        </p:nvSpPr>
        <p:spPr bwMode="auto">
          <a:xfrm>
            <a:off x="228600" y="838200"/>
            <a:ext cx="8534400" cy="2244204"/>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buFontTx/>
              <a:buChar char="•"/>
            </a:pPr>
            <a:r>
              <a:rPr lang="en-US" sz="2000" dirty="0">
                <a:solidFill>
                  <a:prstClr val="black"/>
                </a:solidFill>
                <a:latin typeface="Calibri"/>
                <a:ea typeface="ＭＳ Ｐゴシック"/>
                <a:cs typeface="Calibri"/>
              </a:rPr>
              <a:t> Structural conflicts at the execution stage if some FPU or memory unit is not pipelined and takes more than one cycle</a:t>
            </a:r>
          </a:p>
          <a:p>
            <a:pPr eaLnBrk="1" hangingPunct="1">
              <a:spcBef>
                <a:spcPct val="0"/>
              </a:spcBef>
              <a:buFontTx/>
              <a:buChar char="•"/>
            </a:pPr>
            <a:r>
              <a:rPr lang="en-US" sz="2000" dirty="0">
                <a:solidFill>
                  <a:prstClr val="black"/>
                </a:solidFill>
                <a:latin typeface="Calibri"/>
                <a:ea typeface="ＭＳ Ｐゴシック"/>
                <a:cs typeface="Calibri"/>
              </a:rPr>
              <a:t> Structural conflicts at the write-back stage due to variable latencies of different functional units</a:t>
            </a:r>
          </a:p>
          <a:p>
            <a:pPr eaLnBrk="1" hangingPunct="1">
              <a:spcBef>
                <a:spcPct val="0"/>
              </a:spcBef>
              <a:buFontTx/>
              <a:buChar char="•"/>
            </a:pPr>
            <a:r>
              <a:rPr lang="en-US" sz="2000" dirty="0">
                <a:solidFill>
                  <a:prstClr val="black"/>
                </a:solidFill>
                <a:latin typeface="Calibri"/>
                <a:ea typeface="ＭＳ Ｐゴシック"/>
                <a:cs typeface="Calibri"/>
              </a:rPr>
              <a:t> Out-of-order write hazards due to variable latencies of different functional units</a:t>
            </a:r>
            <a:endParaRPr lang="en-US" sz="2000" i="1" dirty="0">
              <a:solidFill>
                <a:srgbClr val="56127A"/>
              </a:solidFill>
              <a:latin typeface="Calibri"/>
              <a:ea typeface="ＭＳ Ｐゴシック"/>
              <a:cs typeface="Calibri"/>
            </a:endParaRPr>
          </a:p>
          <a:p>
            <a:pPr eaLnBrk="1" hangingPunct="1">
              <a:spcBef>
                <a:spcPct val="0"/>
              </a:spcBef>
              <a:buFontTx/>
              <a:buChar char="•"/>
            </a:pPr>
            <a:r>
              <a:rPr lang="en-US" sz="2000" dirty="0">
                <a:solidFill>
                  <a:prstClr val="black"/>
                </a:solidFill>
                <a:latin typeface="Calibri"/>
                <a:ea typeface="ＭＳ Ｐゴシック"/>
                <a:cs typeface="Calibri"/>
              </a:rPr>
              <a:t> How to handle exceptions?</a:t>
            </a:r>
          </a:p>
        </p:txBody>
      </p:sp>
    </p:spTree>
    <p:extLst>
      <p:ext uri="{BB962C8B-B14F-4D97-AF65-F5344CB8AC3E}">
        <p14:creationId xmlns:p14="http://schemas.microsoft.com/office/powerpoint/2010/main" val="428797654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CDC6600 Scoreboard</a:t>
            </a:r>
          </a:p>
        </p:txBody>
      </p:sp>
      <p:sp>
        <p:nvSpPr>
          <p:cNvPr id="5" name="Content Placeholder 4"/>
          <p:cNvSpPr>
            <a:spLocks noGrp="1"/>
          </p:cNvSpPr>
          <p:nvPr>
            <p:ph idx="1"/>
          </p:nvPr>
        </p:nvSpPr>
        <p:spPr/>
        <p:txBody>
          <a:bodyPr/>
          <a:lstStyle/>
          <a:p>
            <a:r>
              <a:rPr lang="en-US" dirty="0"/>
              <a:t>Instructions dispatched in-order to functional units provided no structural hazard or WAW</a:t>
            </a:r>
          </a:p>
          <a:p>
            <a:pPr lvl="1"/>
            <a:r>
              <a:rPr lang="en-US" dirty="0"/>
              <a:t>Stall on structural hazard, no functional units available</a:t>
            </a:r>
          </a:p>
          <a:p>
            <a:pPr lvl="1"/>
            <a:r>
              <a:rPr lang="en-US" dirty="0"/>
              <a:t>Only one pending write to any register</a:t>
            </a:r>
          </a:p>
          <a:p>
            <a:r>
              <a:rPr lang="en-US" dirty="0"/>
              <a:t>Instructions wait for input operands (RAW hazards) before execution</a:t>
            </a:r>
          </a:p>
          <a:p>
            <a:pPr lvl="1"/>
            <a:r>
              <a:rPr lang="en-US" dirty="0"/>
              <a:t>Can execute out-of-order</a:t>
            </a:r>
          </a:p>
          <a:p>
            <a:r>
              <a:rPr lang="en-US" dirty="0"/>
              <a:t>Instructions wait for output register to be read by preceding instructions (WAR)</a:t>
            </a:r>
          </a:p>
          <a:p>
            <a:pPr lvl="1"/>
            <a:r>
              <a:rPr lang="en-US" dirty="0"/>
              <a:t>Result held in functional unit until register free</a:t>
            </a:r>
          </a:p>
          <a:p>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33</a:t>
            </a:fld>
            <a:endParaRPr lang="en-US">
              <a:solidFill>
                <a:srgbClr val="FBBA03"/>
              </a:solidFill>
            </a:endParaRPr>
          </a:p>
        </p:txBody>
      </p:sp>
    </p:spTree>
    <p:extLst>
      <p:ext uri="{BB962C8B-B14F-4D97-AF65-F5344CB8AC3E}">
        <p14:creationId xmlns:p14="http://schemas.microsoft.com/office/powerpoint/2010/main" val="201320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US" dirty="0"/>
              <a:t>More Complex In-Order Pipeline</a:t>
            </a:r>
          </a:p>
        </p:txBody>
      </p:sp>
      <p:sp>
        <p:nvSpPr>
          <p:cNvPr id="33796" name="Slide Number Placeholder 5"/>
          <p:cNvSpPr>
            <a:spLocks noGrp="1"/>
          </p:cNvSpPr>
          <p:nvPr>
            <p:ph type="sldNum" sz="quarter" idx="12"/>
          </p:nvPr>
        </p:nvSpPr>
        <p:spPr>
          <a:prstGeom prst="rect">
            <a:avLst/>
          </a:prstGeom>
        </p:spPr>
        <p:txBody>
          <a:bodyPr/>
          <a:lstStyle/>
          <a:p>
            <a:fld id="{DBFCA227-806A-B440-A153-7728280E68BE}" type="slidenum">
              <a:rPr lang="en-US" smtClean="0">
                <a:solidFill>
                  <a:prstClr val="black"/>
                </a:solidFill>
              </a:rPr>
              <a:pPr/>
              <a:t>34</a:t>
            </a:fld>
            <a:endParaRPr lang="en-US">
              <a:solidFill>
                <a:prstClr val="black"/>
              </a:solidFill>
            </a:endParaRPr>
          </a:p>
        </p:txBody>
      </p:sp>
      <p:sp>
        <p:nvSpPr>
          <p:cNvPr id="33798" name="Rectangle 3"/>
          <p:cNvSpPr>
            <a:spLocks noGrp="1" noChangeArrowheads="1"/>
          </p:cNvSpPr>
          <p:nvPr>
            <p:ph idx="4294967295"/>
          </p:nvPr>
        </p:nvSpPr>
        <p:spPr>
          <a:xfrm>
            <a:off x="0" y="2133600"/>
            <a:ext cx="4038600" cy="3911600"/>
          </a:xfrm>
        </p:spPr>
        <p:txBody>
          <a:bodyPr/>
          <a:lstStyle/>
          <a:p>
            <a:r>
              <a:rPr lang="en-US" sz="2000" dirty="0"/>
              <a:t>Delay </a:t>
            </a:r>
            <a:r>
              <a:rPr lang="en-US" sz="2000" dirty="0" err="1"/>
              <a:t>writeback</a:t>
            </a:r>
            <a:r>
              <a:rPr lang="en-US" sz="2000" dirty="0"/>
              <a:t> so all operations have same latency to W stage</a:t>
            </a:r>
          </a:p>
          <a:p>
            <a:pPr lvl="1"/>
            <a:r>
              <a:rPr lang="en-US" sz="1800" dirty="0"/>
              <a:t>Write ports never oversubscribed (one inst. in &amp; one inst. out every cycle)</a:t>
            </a:r>
          </a:p>
          <a:p>
            <a:pPr lvl="1"/>
            <a:r>
              <a:rPr lang="en-US" sz="1800" dirty="0"/>
              <a:t>Stall pipeline on long latency operations, e.g., divides, cache misses</a:t>
            </a:r>
          </a:p>
          <a:p>
            <a:pPr lvl="1"/>
            <a:r>
              <a:rPr lang="en-US" sz="1800" dirty="0"/>
              <a:t>Handle exceptions in-order at commit point</a:t>
            </a:r>
          </a:p>
          <a:p>
            <a:endParaRPr lang="en-US" sz="2000" dirty="0"/>
          </a:p>
        </p:txBody>
      </p:sp>
      <p:grpSp>
        <p:nvGrpSpPr>
          <p:cNvPr id="33799" name="Group 87"/>
          <p:cNvGrpSpPr>
            <a:grpSpLocks/>
          </p:cNvGrpSpPr>
          <p:nvPr/>
        </p:nvGrpSpPr>
        <p:grpSpPr bwMode="auto">
          <a:xfrm>
            <a:off x="1343025" y="609600"/>
            <a:ext cx="7637463" cy="5392738"/>
            <a:chOff x="894" y="612"/>
            <a:chExt cx="4811" cy="3397"/>
          </a:xfrm>
        </p:grpSpPr>
        <p:sp>
          <p:nvSpPr>
            <p:cNvPr id="33802" name="Text Box 4"/>
            <p:cNvSpPr txBox="1">
              <a:spLocks noChangeArrowheads="1"/>
            </p:cNvSpPr>
            <p:nvPr/>
          </p:nvSpPr>
          <p:spPr bwMode="auto">
            <a:xfrm>
              <a:off x="4896" y="3588"/>
              <a:ext cx="809" cy="407"/>
            </a:xfrm>
            <a:prstGeom prst="rect">
              <a:avLst/>
            </a:prstGeom>
            <a:noFill/>
            <a:ln w="25400">
              <a:noFill/>
              <a:miter lim="800000"/>
              <a:headEnd/>
              <a:tailEnd/>
            </a:ln>
          </p:spPr>
          <p:txBody>
            <a:bodyPr>
              <a:prstTxWarp prst="textNoShape">
                <a:avLst/>
              </a:prstTxWarp>
              <a:spAutoFit/>
            </a:bodyPr>
            <a:lstStyle/>
            <a:p>
              <a:pPr eaLnBrk="1" hangingPunct="1">
                <a:spcBef>
                  <a:spcPct val="0"/>
                </a:spcBef>
              </a:pPr>
              <a:r>
                <a:rPr lang="en-US" sz="1800" b="1" i="1" dirty="0">
                  <a:solidFill>
                    <a:srgbClr val="7030A0"/>
                  </a:solidFill>
                  <a:latin typeface="Calibri"/>
                  <a:ea typeface="ＭＳ Ｐゴシック"/>
                  <a:cs typeface="Calibri"/>
                </a:rPr>
                <a:t>Commit Point</a:t>
              </a:r>
            </a:p>
          </p:txBody>
        </p:sp>
        <p:sp>
          <p:nvSpPr>
            <p:cNvPr id="33803" name="Freeform 6"/>
            <p:cNvSpPr>
              <a:spLocks/>
            </p:cNvSpPr>
            <p:nvPr/>
          </p:nvSpPr>
          <p:spPr bwMode="auto">
            <a:xfrm>
              <a:off x="3345" y="3532"/>
              <a:ext cx="656" cy="477"/>
            </a:xfrm>
            <a:custGeom>
              <a:avLst/>
              <a:gdLst>
                <a:gd name="T0" fmla="*/ 384 w 720"/>
                <a:gd name="T1" fmla="*/ 0 h 528"/>
                <a:gd name="T2" fmla="*/ 720 w 720"/>
                <a:gd name="T3" fmla="*/ 0 h 528"/>
                <a:gd name="T4" fmla="*/ 720 w 720"/>
                <a:gd name="T5" fmla="*/ 528 h 528"/>
                <a:gd name="T6" fmla="*/ 0 w 720"/>
                <a:gd name="T7" fmla="*/ 528 h 528"/>
                <a:gd name="T8" fmla="*/ 0 w 720"/>
                <a:gd name="T9" fmla="*/ 240 h 528"/>
                <a:gd name="T10" fmla="*/ 96 w 720"/>
                <a:gd name="T11" fmla="*/ 240 h 528"/>
                <a:gd name="T12" fmla="*/ 0 60000 65536"/>
                <a:gd name="T13" fmla="*/ 0 60000 65536"/>
                <a:gd name="T14" fmla="*/ 0 60000 65536"/>
                <a:gd name="T15" fmla="*/ 0 60000 65536"/>
                <a:gd name="T16" fmla="*/ 0 60000 65536"/>
                <a:gd name="T17" fmla="*/ 0 60000 65536"/>
                <a:gd name="T18" fmla="*/ 0 w 720"/>
                <a:gd name="T19" fmla="*/ 0 h 528"/>
                <a:gd name="T20" fmla="*/ 720 w 720"/>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720" h="528">
                  <a:moveTo>
                    <a:pt x="384" y="0"/>
                  </a:moveTo>
                  <a:lnTo>
                    <a:pt x="720" y="0"/>
                  </a:lnTo>
                  <a:lnTo>
                    <a:pt x="720" y="528"/>
                  </a:lnTo>
                  <a:lnTo>
                    <a:pt x="0" y="528"/>
                  </a:lnTo>
                  <a:lnTo>
                    <a:pt x="0" y="240"/>
                  </a:lnTo>
                  <a:lnTo>
                    <a:pt x="96" y="24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4" name="Freeform 7"/>
            <p:cNvSpPr>
              <a:spLocks/>
            </p:cNvSpPr>
            <p:nvPr/>
          </p:nvSpPr>
          <p:spPr bwMode="auto">
            <a:xfrm>
              <a:off x="2863" y="1579"/>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5" name="Freeform 8"/>
            <p:cNvSpPr>
              <a:spLocks/>
            </p:cNvSpPr>
            <p:nvPr/>
          </p:nvSpPr>
          <p:spPr bwMode="auto">
            <a:xfrm>
              <a:off x="2863" y="711"/>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6" name="Freeform 9"/>
            <p:cNvSpPr>
              <a:spLocks/>
            </p:cNvSpPr>
            <p:nvPr/>
          </p:nvSpPr>
          <p:spPr bwMode="auto">
            <a:xfrm>
              <a:off x="4001" y="1839"/>
              <a:ext cx="1269" cy="1693"/>
            </a:xfrm>
            <a:custGeom>
              <a:avLst/>
              <a:gdLst>
                <a:gd name="T0" fmla="*/ 0 w 1440"/>
                <a:gd name="T1" fmla="*/ 1680 h 1680"/>
                <a:gd name="T2" fmla="*/ 1440 w 1440"/>
                <a:gd name="T3" fmla="*/ 1680 h 1680"/>
                <a:gd name="T4" fmla="*/ 1440 w 1440"/>
                <a:gd name="T5" fmla="*/ 0 h 1680"/>
                <a:gd name="T6" fmla="*/ 0 60000 65536"/>
                <a:gd name="T7" fmla="*/ 0 60000 65536"/>
                <a:gd name="T8" fmla="*/ 0 60000 65536"/>
                <a:gd name="T9" fmla="*/ 0 w 1440"/>
                <a:gd name="T10" fmla="*/ 0 h 1680"/>
                <a:gd name="T11" fmla="*/ 1440 w 1440"/>
                <a:gd name="T12" fmla="*/ 1680 h 1680"/>
              </a:gdLst>
              <a:ahLst/>
              <a:cxnLst>
                <a:cxn ang="T6">
                  <a:pos x="T0" y="T1"/>
                </a:cxn>
                <a:cxn ang="T7">
                  <a:pos x="T2" y="T3"/>
                </a:cxn>
                <a:cxn ang="T8">
                  <a:pos x="T4" y="T5"/>
                </a:cxn>
              </a:cxnLst>
              <a:rect l="T9" t="T10" r="T11" b="T12"/>
              <a:pathLst>
                <a:path w="1440" h="1680">
                  <a:moveTo>
                    <a:pt x="0" y="1680"/>
                  </a:moveTo>
                  <a:lnTo>
                    <a:pt x="1440" y="1680"/>
                  </a:lnTo>
                  <a:lnTo>
                    <a:pt x="144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7" name="Line 10"/>
            <p:cNvSpPr>
              <a:spLocks noChangeShapeType="1"/>
            </p:cNvSpPr>
            <p:nvPr/>
          </p:nvSpPr>
          <p:spPr bwMode="auto">
            <a:xfrm>
              <a:off x="3651" y="1145"/>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8" name="Line 11"/>
            <p:cNvSpPr>
              <a:spLocks noChangeShapeType="1"/>
            </p:cNvSpPr>
            <p:nvPr/>
          </p:nvSpPr>
          <p:spPr bwMode="auto">
            <a:xfrm>
              <a:off x="982" y="1145"/>
              <a:ext cx="1925"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09" name="Group 12"/>
            <p:cNvGrpSpPr>
              <a:grpSpLocks/>
            </p:cNvGrpSpPr>
            <p:nvPr/>
          </p:nvGrpSpPr>
          <p:grpSpPr bwMode="auto">
            <a:xfrm>
              <a:off x="894" y="798"/>
              <a:ext cx="175" cy="694"/>
              <a:chOff x="336" y="1200"/>
              <a:chExt cx="144" cy="720"/>
            </a:xfrm>
          </p:grpSpPr>
          <p:sp>
            <p:nvSpPr>
              <p:cNvPr id="33877"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PC</a:t>
                </a:r>
              </a:p>
            </p:txBody>
          </p:sp>
          <p:sp>
            <p:nvSpPr>
              <p:cNvPr id="33878" name="Freeform 1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0" name="Rectangle 15"/>
            <p:cNvSpPr>
              <a:spLocks noChangeArrowheads="1"/>
            </p:cNvSpPr>
            <p:nvPr/>
          </p:nvSpPr>
          <p:spPr bwMode="auto">
            <a:xfrm>
              <a:off x="1113" y="841"/>
              <a:ext cx="525"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1800">
                  <a:solidFill>
                    <a:prstClr val="black"/>
                  </a:solidFill>
                  <a:latin typeface="Calibri"/>
                  <a:ea typeface="ＭＳ Ｐゴシック"/>
                  <a:cs typeface="Calibri"/>
                </a:rPr>
                <a:t>Inst. Mem</a:t>
              </a:r>
            </a:p>
          </p:txBody>
        </p:sp>
        <p:grpSp>
          <p:nvGrpSpPr>
            <p:cNvPr id="33811" name="Group 16"/>
            <p:cNvGrpSpPr>
              <a:grpSpLocks/>
            </p:cNvGrpSpPr>
            <p:nvPr/>
          </p:nvGrpSpPr>
          <p:grpSpPr bwMode="auto">
            <a:xfrm>
              <a:off x="1682" y="798"/>
              <a:ext cx="175" cy="694"/>
              <a:chOff x="336" y="1200"/>
              <a:chExt cx="144" cy="720"/>
            </a:xfrm>
          </p:grpSpPr>
          <p:sp>
            <p:nvSpPr>
              <p:cNvPr id="33875"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a:t>
                </a:r>
              </a:p>
            </p:txBody>
          </p:sp>
          <p:sp>
            <p:nvSpPr>
              <p:cNvPr id="33876" name="Freeform 18"/>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2" name="Line 19"/>
            <p:cNvSpPr>
              <a:spLocks noChangeShapeType="1"/>
            </p:cNvSpPr>
            <p:nvPr/>
          </p:nvSpPr>
          <p:spPr bwMode="auto">
            <a:xfrm>
              <a:off x="2951" y="1318"/>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13" name="Rectangle 20"/>
            <p:cNvSpPr>
              <a:spLocks noChangeArrowheads="1"/>
            </p:cNvSpPr>
            <p:nvPr/>
          </p:nvSpPr>
          <p:spPr bwMode="auto">
            <a:xfrm>
              <a:off x="1901" y="841"/>
              <a:ext cx="612"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Decode</a:t>
              </a:r>
            </a:p>
          </p:txBody>
        </p:sp>
        <p:sp>
          <p:nvSpPr>
            <p:cNvPr id="33814" name="Line 21"/>
            <p:cNvSpPr>
              <a:spLocks noChangeShapeType="1"/>
            </p:cNvSpPr>
            <p:nvPr/>
          </p:nvSpPr>
          <p:spPr bwMode="auto">
            <a:xfrm>
              <a:off x="3038" y="971"/>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15" name="Group 22"/>
            <p:cNvGrpSpPr>
              <a:grpSpLocks/>
            </p:cNvGrpSpPr>
            <p:nvPr/>
          </p:nvGrpSpPr>
          <p:grpSpPr bwMode="auto">
            <a:xfrm>
              <a:off x="3170" y="798"/>
              <a:ext cx="175" cy="694"/>
              <a:chOff x="336" y="1200"/>
              <a:chExt cx="144" cy="720"/>
            </a:xfrm>
          </p:grpSpPr>
          <p:sp>
            <p:nvSpPr>
              <p:cNvPr id="33873" name="Rectangle 2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X1</a:t>
                </a:r>
              </a:p>
            </p:txBody>
          </p:sp>
          <p:sp>
            <p:nvSpPr>
              <p:cNvPr id="33874" name="Freeform 2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6" name="Freeform 25"/>
            <p:cNvSpPr>
              <a:spLocks/>
            </p:cNvSpPr>
            <p:nvPr/>
          </p:nvSpPr>
          <p:spPr bwMode="auto">
            <a:xfrm>
              <a:off x="3432" y="841"/>
              <a:ext cx="219"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17" name="Group 26"/>
            <p:cNvGrpSpPr>
              <a:grpSpLocks/>
            </p:cNvGrpSpPr>
            <p:nvPr/>
          </p:nvGrpSpPr>
          <p:grpSpPr bwMode="auto">
            <a:xfrm>
              <a:off x="3738" y="798"/>
              <a:ext cx="176" cy="694"/>
              <a:chOff x="336" y="1200"/>
              <a:chExt cx="144" cy="720"/>
            </a:xfrm>
          </p:grpSpPr>
          <p:sp>
            <p:nvSpPr>
              <p:cNvPr id="33871" name="Rectangle 2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72" name="Freeform 28"/>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8" name="Rectangle 29"/>
            <p:cNvSpPr>
              <a:spLocks noChangeArrowheads="1"/>
            </p:cNvSpPr>
            <p:nvPr/>
          </p:nvSpPr>
          <p:spPr bwMode="auto">
            <a:xfrm>
              <a:off x="4001" y="798"/>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1800">
                  <a:solidFill>
                    <a:prstClr val="black"/>
                  </a:solidFill>
                  <a:latin typeface="Calibri"/>
                  <a:ea typeface="ＭＳ Ｐゴシック"/>
                  <a:cs typeface="Calibri"/>
                </a:rPr>
                <a:t>Data Mem</a:t>
              </a:r>
            </a:p>
          </p:txBody>
        </p:sp>
        <p:grpSp>
          <p:nvGrpSpPr>
            <p:cNvPr id="33819" name="Group 30"/>
            <p:cNvGrpSpPr>
              <a:grpSpLocks/>
            </p:cNvGrpSpPr>
            <p:nvPr/>
          </p:nvGrpSpPr>
          <p:grpSpPr bwMode="auto">
            <a:xfrm>
              <a:off x="5401" y="798"/>
              <a:ext cx="175" cy="694"/>
              <a:chOff x="336" y="1200"/>
              <a:chExt cx="144" cy="720"/>
            </a:xfrm>
          </p:grpSpPr>
          <p:sp>
            <p:nvSpPr>
              <p:cNvPr id="33869" name="Rectangle 3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W</a:t>
                </a:r>
              </a:p>
            </p:txBody>
          </p:sp>
          <p:sp>
            <p:nvSpPr>
              <p:cNvPr id="33870" name="Freeform 32"/>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0" name="Text Box 33"/>
            <p:cNvSpPr txBox="1">
              <a:spLocks noChangeArrowheads="1"/>
            </p:cNvSpPr>
            <p:nvPr/>
          </p:nvSpPr>
          <p:spPr bwMode="auto">
            <a:xfrm>
              <a:off x="3469" y="1047"/>
              <a:ext cx="181"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b="1">
                  <a:solidFill>
                    <a:prstClr val="black"/>
                  </a:solidFill>
                  <a:latin typeface="Calibri"/>
                  <a:ea typeface="ＭＳ Ｐゴシック"/>
                  <a:cs typeface="Calibri"/>
                </a:rPr>
                <a:t>+</a:t>
              </a:r>
            </a:p>
          </p:txBody>
        </p:sp>
        <p:sp>
          <p:nvSpPr>
            <p:cNvPr id="33821" name="Rectangle 34"/>
            <p:cNvSpPr>
              <a:spLocks noChangeArrowheads="1"/>
            </p:cNvSpPr>
            <p:nvPr/>
          </p:nvSpPr>
          <p:spPr bwMode="auto">
            <a:xfrm>
              <a:off x="2601" y="841"/>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GPRs</a:t>
              </a:r>
            </a:p>
          </p:txBody>
        </p:sp>
        <p:sp>
          <p:nvSpPr>
            <p:cNvPr id="33822" name="Line 35"/>
            <p:cNvSpPr>
              <a:spLocks noChangeShapeType="1"/>
            </p:cNvSpPr>
            <p:nvPr/>
          </p:nvSpPr>
          <p:spPr bwMode="auto">
            <a:xfrm>
              <a:off x="3651" y="2013"/>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23" name="Freeform 36"/>
            <p:cNvSpPr>
              <a:spLocks/>
            </p:cNvSpPr>
            <p:nvPr/>
          </p:nvSpPr>
          <p:spPr bwMode="auto">
            <a:xfrm>
              <a:off x="3432" y="1709"/>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24" name="Group 37"/>
            <p:cNvGrpSpPr>
              <a:grpSpLocks/>
            </p:cNvGrpSpPr>
            <p:nvPr/>
          </p:nvGrpSpPr>
          <p:grpSpPr bwMode="auto">
            <a:xfrm>
              <a:off x="3738" y="1666"/>
              <a:ext cx="176" cy="694"/>
              <a:chOff x="336" y="1200"/>
              <a:chExt cx="144" cy="720"/>
            </a:xfrm>
          </p:grpSpPr>
          <p:sp>
            <p:nvSpPr>
              <p:cNvPr id="33867" name="Rectangle 3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68" name="Freeform 3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grpSp>
          <p:nvGrpSpPr>
            <p:cNvPr id="33825" name="Group 40"/>
            <p:cNvGrpSpPr>
              <a:grpSpLocks/>
            </p:cNvGrpSpPr>
            <p:nvPr/>
          </p:nvGrpSpPr>
          <p:grpSpPr bwMode="auto">
            <a:xfrm>
              <a:off x="5401" y="1666"/>
              <a:ext cx="175" cy="694"/>
              <a:chOff x="336" y="1200"/>
              <a:chExt cx="144" cy="720"/>
            </a:xfrm>
          </p:grpSpPr>
          <p:sp>
            <p:nvSpPr>
              <p:cNvPr id="33865" name="Rectangle 4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W</a:t>
                </a:r>
              </a:p>
            </p:txBody>
          </p:sp>
          <p:sp>
            <p:nvSpPr>
              <p:cNvPr id="33866" name="Freeform 42"/>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6" name="Text Box 43"/>
            <p:cNvSpPr txBox="1">
              <a:spLocks noChangeArrowheads="1"/>
            </p:cNvSpPr>
            <p:nvPr/>
          </p:nvSpPr>
          <p:spPr bwMode="auto">
            <a:xfrm>
              <a:off x="4005" y="1916"/>
              <a:ext cx="386"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a:solidFill>
                    <a:prstClr val="black"/>
                  </a:solidFill>
                  <a:latin typeface="Calibri"/>
                  <a:ea typeface="ＭＳ Ｐゴシック"/>
                  <a:cs typeface="Calibri"/>
                </a:rPr>
                <a:t>FAdd</a:t>
              </a:r>
            </a:p>
          </p:txBody>
        </p:sp>
        <p:grpSp>
          <p:nvGrpSpPr>
            <p:cNvPr id="33827" name="Group 44"/>
            <p:cNvGrpSpPr>
              <a:grpSpLocks/>
            </p:cNvGrpSpPr>
            <p:nvPr/>
          </p:nvGrpSpPr>
          <p:grpSpPr bwMode="auto">
            <a:xfrm>
              <a:off x="4570" y="1666"/>
              <a:ext cx="175" cy="694"/>
              <a:chOff x="336" y="1200"/>
              <a:chExt cx="144" cy="720"/>
            </a:xfrm>
          </p:grpSpPr>
          <p:sp>
            <p:nvSpPr>
              <p:cNvPr id="33863" name="Rectangle 4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64" name="Freeform 4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grpSp>
          <p:nvGrpSpPr>
            <p:cNvPr id="33828" name="Group 47"/>
            <p:cNvGrpSpPr>
              <a:grpSpLocks/>
            </p:cNvGrpSpPr>
            <p:nvPr/>
          </p:nvGrpSpPr>
          <p:grpSpPr bwMode="auto">
            <a:xfrm>
              <a:off x="4570" y="798"/>
              <a:ext cx="175" cy="694"/>
              <a:chOff x="336" y="1200"/>
              <a:chExt cx="144" cy="720"/>
            </a:xfrm>
          </p:grpSpPr>
          <p:sp>
            <p:nvSpPr>
              <p:cNvPr id="33861" name="Rectangle 4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62" name="Freeform 4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9" name="Line 50"/>
            <p:cNvSpPr>
              <a:spLocks noChangeShapeType="1"/>
            </p:cNvSpPr>
            <p:nvPr/>
          </p:nvSpPr>
          <p:spPr bwMode="auto">
            <a:xfrm>
              <a:off x="2951" y="2186"/>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0" name="Line 51"/>
            <p:cNvSpPr>
              <a:spLocks noChangeShapeType="1"/>
            </p:cNvSpPr>
            <p:nvPr/>
          </p:nvSpPr>
          <p:spPr bwMode="auto">
            <a:xfrm>
              <a:off x="3038" y="1839"/>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1" name="Rectangle 52"/>
            <p:cNvSpPr>
              <a:spLocks noChangeArrowheads="1"/>
            </p:cNvSpPr>
            <p:nvPr/>
          </p:nvSpPr>
          <p:spPr bwMode="auto">
            <a:xfrm>
              <a:off x="2601" y="1709"/>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FPRs</a:t>
              </a:r>
            </a:p>
          </p:txBody>
        </p:sp>
        <p:grpSp>
          <p:nvGrpSpPr>
            <p:cNvPr id="33832" name="Group 53"/>
            <p:cNvGrpSpPr>
              <a:grpSpLocks/>
            </p:cNvGrpSpPr>
            <p:nvPr/>
          </p:nvGrpSpPr>
          <p:grpSpPr bwMode="auto">
            <a:xfrm>
              <a:off x="3126" y="1666"/>
              <a:ext cx="175" cy="694"/>
              <a:chOff x="336" y="1200"/>
              <a:chExt cx="144" cy="720"/>
            </a:xfrm>
          </p:grpSpPr>
          <p:sp>
            <p:nvSpPr>
              <p:cNvPr id="33859" name="Rectangle 5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X1</a:t>
                </a:r>
              </a:p>
            </p:txBody>
          </p:sp>
          <p:sp>
            <p:nvSpPr>
              <p:cNvPr id="33860" name="Freeform 5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3" name="Freeform 56"/>
            <p:cNvSpPr>
              <a:spLocks/>
            </p:cNvSpPr>
            <p:nvPr/>
          </p:nvSpPr>
          <p:spPr bwMode="auto">
            <a:xfrm>
              <a:off x="2557" y="1145"/>
              <a:ext cx="44" cy="824"/>
            </a:xfrm>
            <a:custGeom>
              <a:avLst/>
              <a:gdLst>
                <a:gd name="T0" fmla="*/ 0 w 48"/>
                <a:gd name="T1" fmla="*/ 0 h 912"/>
                <a:gd name="T2" fmla="*/ 0 w 48"/>
                <a:gd name="T3" fmla="*/ 912 h 912"/>
                <a:gd name="T4" fmla="*/ 48 w 48"/>
                <a:gd name="T5" fmla="*/ 912 h 912"/>
                <a:gd name="T6" fmla="*/ 0 60000 65536"/>
                <a:gd name="T7" fmla="*/ 0 60000 65536"/>
                <a:gd name="T8" fmla="*/ 0 60000 65536"/>
                <a:gd name="T9" fmla="*/ 0 w 48"/>
                <a:gd name="T10" fmla="*/ 0 h 912"/>
                <a:gd name="T11" fmla="*/ 48 w 48"/>
                <a:gd name="T12" fmla="*/ 912 h 912"/>
              </a:gdLst>
              <a:ahLst/>
              <a:cxnLst>
                <a:cxn ang="T6">
                  <a:pos x="T0" y="T1"/>
                </a:cxn>
                <a:cxn ang="T7">
                  <a:pos x="T2" y="T3"/>
                </a:cxn>
                <a:cxn ang="T8">
                  <a:pos x="T4" y="T5"/>
                </a:cxn>
              </a:cxnLst>
              <a:rect l="T9" t="T10" r="T11" b="T12"/>
              <a:pathLst>
                <a:path w="48" h="912">
                  <a:moveTo>
                    <a:pt x="0" y="0"/>
                  </a:moveTo>
                  <a:lnTo>
                    <a:pt x="0" y="912"/>
                  </a:lnTo>
                  <a:lnTo>
                    <a:pt x="48"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4" name="Freeform 57"/>
            <p:cNvSpPr>
              <a:spLocks/>
            </p:cNvSpPr>
            <p:nvPr/>
          </p:nvSpPr>
          <p:spPr bwMode="auto">
            <a:xfrm>
              <a:off x="3432" y="2490"/>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35" name="Group 58"/>
            <p:cNvGrpSpPr>
              <a:grpSpLocks/>
            </p:cNvGrpSpPr>
            <p:nvPr/>
          </p:nvGrpSpPr>
          <p:grpSpPr bwMode="auto">
            <a:xfrm>
              <a:off x="3738" y="2447"/>
              <a:ext cx="176" cy="694"/>
              <a:chOff x="336" y="1200"/>
              <a:chExt cx="144" cy="720"/>
            </a:xfrm>
          </p:grpSpPr>
          <p:sp>
            <p:nvSpPr>
              <p:cNvPr id="33857" name="Rectangle 5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58" name="Freeform 6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6" name="Text Box 61"/>
            <p:cNvSpPr txBox="1">
              <a:spLocks noChangeArrowheads="1"/>
            </p:cNvSpPr>
            <p:nvPr/>
          </p:nvSpPr>
          <p:spPr bwMode="auto">
            <a:xfrm>
              <a:off x="4005" y="2697"/>
              <a:ext cx="384"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a:solidFill>
                    <a:prstClr val="black"/>
                  </a:solidFill>
                  <a:latin typeface="Calibri"/>
                  <a:ea typeface="ＭＳ Ｐゴシック"/>
                  <a:cs typeface="Calibri"/>
                </a:rPr>
                <a:t>FMul</a:t>
              </a:r>
            </a:p>
          </p:txBody>
        </p:sp>
        <p:grpSp>
          <p:nvGrpSpPr>
            <p:cNvPr id="33837" name="Group 62"/>
            <p:cNvGrpSpPr>
              <a:grpSpLocks/>
            </p:cNvGrpSpPr>
            <p:nvPr/>
          </p:nvGrpSpPr>
          <p:grpSpPr bwMode="auto">
            <a:xfrm>
              <a:off x="4570" y="2447"/>
              <a:ext cx="175" cy="694"/>
              <a:chOff x="336" y="1200"/>
              <a:chExt cx="144" cy="720"/>
            </a:xfrm>
          </p:grpSpPr>
          <p:sp>
            <p:nvSpPr>
              <p:cNvPr id="33855" name="Rectangle 6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56" name="Freeform 6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8" name="Freeform 65"/>
            <p:cNvSpPr>
              <a:spLocks/>
            </p:cNvSpPr>
            <p:nvPr/>
          </p:nvSpPr>
          <p:spPr bwMode="auto">
            <a:xfrm>
              <a:off x="3345" y="2186"/>
              <a:ext cx="87" cy="825"/>
            </a:xfrm>
            <a:custGeom>
              <a:avLst/>
              <a:gdLst>
                <a:gd name="T0" fmla="*/ 0 w 96"/>
                <a:gd name="T1" fmla="*/ 0 h 912"/>
                <a:gd name="T2" fmla="*/ 0 w 96"/>
                <a:gd name="T3" fmla="*/ 912 h 912"/>
                <a:gd name="T4" fmla="*/ 96 w 96"/>
                <a:gd name="T5" fmla="*/ 912 h 912"/>
                <a:gd name="T6" fmla="*/ 0 60000 65536"/>
                <a:gd name="T7" fmla="*/ 0 60000 65536"/>
                <a:gd name="T8" fmla="*/ 0 60000 65536"/>
                <a:gd name="T9" fmla="*/ 0 w 96"/>
                <a:gd name="T10" fmla="*/ 0 h 912"/>
                <a:gd name="T11" fmla="*/ 96 w 96"/>
                <a:gd name="T12" fmla="*/ 912 h 912"/>
              </a:gdLst>
              <a:ahLst/>
              <a:cxnLst>
                <a:cxn ang="T6">
                  <a:pos x="T0" y="T1"/>
                </a:cxn>
                <a:cxn ang="T7">
                  <a:pos x="T2" y="T3"/>
                </a:cxn>
                <a:cxn ang="T8">
                  <a:pos x="T4" y="T5"/>
                </a:cxn>
              </a:cxnLst>
              <a:rect l="T9" t="T10" r="T11" b="T12"/>
              <a:pathLst>
                <a:path w="96" h="912">
                  <a:moveTo>
                    <a:pt x="0" y="0"/>
                  </a:moveTo>
                  <a:lnTo>
                    <a:pt x="0" y="912"/>
                  </a:lnTo>
                  <a:lnTo>
                    <a:pt x="96"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9" name="Freeform 66"/>
            <p:cNvSpPr>
              <a:spLocks/>
            </p:cNvSpPr>
            <p:nvPr/>
          </p:nvSpPr>
          <p:spPr bwMode="auto">
            <a:xfrm>
              <a:off x="3388" y="1839"/>
              <a:ext cx="44" cy="781"/>
            </a:xfrm>
            <a:custGeom>
              <a:avLst/>
              <a:gdLst>
                <a:gd name="T0" fmla="*/ 0 w 48"/>
                <a:gd name="T1" fmla="*/ 0 h 864"/>
                <a:gd name="T2" fmla="*/ 0 w 48"/>
                <a:gd name="T3" fmla="*/ 864 h 864"/>
                <a:gd name="T4" fmla="*/ 48 w 48"/>
                <a:gd name="T5" fmla="*/ 864 h 864"/>
                <a:gd name="T6" fmla="*/ 0 60000 65536"/>
                <a:gd name="T7" fmla="*/ 0 60000 65536"/>
                <a:gd name="T8" fmla="*/ 0 60000 65536"/>
                <a:gd name="T9" fmla="*/ 0 w 48"/>
                <a:gd name="T10" fmla="*/ 0 h 864"/>
                <a:gd name="T11" fmla="*/ 48 w 48"/>
                <a:gd name="T12" fmla="*/ 864 h 864"/>
              </a:gdLst>
              <a:ahLst/>
              <a:cxnLst>
                <a:cxn ang="T6">
                  <a:pos x="T0" y="T1"/>
                </a:cxn>
                <a:cxn ang="T7">
                  <a:pos x="T2" y="T3"/>
                </a:cxn>
                <a:cxn ang="T8">
                  <a:pos x="T4" y="T5"/>
                </a:cxn>
              </a:cxnLst>
              <a:rect l="T9" t="T10" r="T11" b="T12"/>
              <a:pathLst>
                <a:path w="48" h="864">
                  <a:moveTo>
                    <a:pt x="0" y="0"/>
                  </a:moveTo>
                  <a:lnTo>
                    <a:pt x="0" y="864"/>
                  </a:lnTo>
                  <a:lnTo>
                    <a:pt x="48" y="864"/>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40" name="Group 67"/>
            <p:cNvGrpSpPr>
              <a:grpSpLocks/>
            </p:cNvGrpSpPr>
            <p:nvPr/>
          </p:nvGrpSpPr>
          <p:grpSpPr bwMode="auto">
            <a:xfrm>
              <a:off x="3738" y="3184"/>
              <a:ext cx="176" cy="695"/>
              <a:chOff x="336" y="1200"/>
              <a:chExt cx="144" cy="720"/>
            </a:xfrm>
          </p:grpSpPr>
          <p:sp>
            <p:nvSpPr>
              <p:cNvPr id="33853" name="Rectangle 6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54" name="Freeform 6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41" name="Freeform 70"/>
            <p:cNvSpPr>
              <a:spLocks/>
            </p:cNvSpPr>
            <p:nvPr/>
          </p:nvSpPr>
          <p:spPr bwMode="auto">
            <a:xfrm>
              <a:off x="3345" y="3011"/>
              <a:ext cx="87" cy="694"/>
            </a:xfrm>
            <a:custGeom>
              <a:avLst/>
              <a:gdLst>
                <a:gd name="T0" fmla="*/ 0 w 96"/>
                <a:gd name="T1" fmla="*/ 0 h 768"/>
                <a:gd name="T2" fmla="*/ 0 w 96"/>
                <a:gd name="T3" fmla="*/ 768 h 768"/>
                <a:gd name="T4" fmla="*/ 96 w 96"/>
                <a:gd name="T5" fmla="*/ 768 h 768"/>
                <a:gd name="T6" fmla="*/ 0 60000 65536"/>
                <a:gd name="T7" fmla="*/ 0 60000 65536"/>
                <a:gd name="T8" fmla="*/ 0 60000 65536"/>
                <a:gd name="T9" fmla="*/ 0 w 96"/>
                <a:gd name="T10" fmla="*/ 0 h 768"/>
                <a:gd name="T11" fmla="*/ 96 w 96"/>
                <a:gd name="T12" fmla="*/ 768 h 768"/>
              </a:gdLst>
              <a:ahLst/>
              <a:cxnLst>
                <a:cxn ang="T6">
                  <a:pos x="T0" y="T1"/>
                </a:cxn>
                <a:cxn ang="T7">
                  <a:pos x="T2" y="T3"/>
                </a:cxn>
                <a:cxn ang="T8">
                  <a:pos x="T4" y="T5"/>
                </a:cxn>
              </a:cxnLst>
              <a:rect l="T9" t="T10" r="T11" b="T12"/>
              <a:pathLst>
                <a:path w="96" h="768">
                  <a:moveTo>
                    <a:pt x="0" y="0"/>
                  </a:moveTo>
                  <a:lnTo>
                    <a:pt x="0" y="768"/>
                  </a:lnTo>
                  <a:lnTo>
                    <a:pt x="96" y="768"/>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2" name="Freeform 71"/>
            <p:cNvSpPr>
              <a:spLocks/>
            </p:cNvSpPr>
            <p:nvPr/>
          </p:nvSpPr>
          <p:spPr bwMode="auto">
            <a:xfrm>
              <a:off x="3388" y="2620"/>
              <a:ext cx="44" cy="738"/>
            </a:xfrm>
            <a:custGeom>
              <a:avLst/>
              <a:gdLst>
                <a:gd name="T0" fmla="*/ 0 w 48"/>
                <a:gd name="T1" fmla="*/ 0 h 816"/>
                <a:gd name="T2" fmla="*/ 0 w 48"/>
                <a:gd name="T3" fmla="*/ 816 h 816"/>
                <a:gd name="T4" fmla="*/ 48 w 48"/>
                <a:gd name="T5" fmla="*/ 816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0" y="0"/>
                  </a:moveTo>
                  <a:lnTo>
                    <a:pt x="0" y="816"/>
                  </a:lnTo>
                  <a:lnTo>
                    <a:pt x="48" y="816"/>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3" name="Rectangle 72"/>
            <p:cNvSpPr>
              <a:spLocks noChangeArrowheads="1"/>
            </p:cNvSpPr>
            <p:nvPr/>
          </p:nvSpPr>
          <p:spPr bwMode="auto">
            <a:xfrm>
              <a:off x="3432" y="3184"/>
              <a:ext cx="263" cy="695"/>
            </a:xfrm>
            <a:prstGeom prst="rect">
              <a:avLst/>
            </a:prstGeom>
            <a:noFill/>
            <a:ln w="25400">
              <a:solidFill>
                <a:schemeClr val="tx1"/>
              </a:solidFill>
              <a:miter lim="800000"/>
              <a:headEnd/>
              <a:tailEnd/>
            </a:ln>
          </p:spPr>
          <p:txBody>
            <a:bodyPr wrap="none" lIns="45720" anchor="ctr">
              <a:prstTxWarp prst="textNoShape">
                <a:avLst/>
              </a:prstTxWarp>
            </a:bodyPr>
            <a:lstStyle/>
            <a:p>
              <a:pPr eaLnBrk="1" hangingPunct="1">
                <a:spcBef>
                  <a:spcPct val="0"/>
                </a:spcBef>
              </a:pPr>
              <a:r>
                <a:rPr lang="en-US" dirty="0" err="1">
                  <a:solidFill>
                    <a:prstClr val="black"/>
                  </a:solidFill>
                  <a:latin typeface="Calibri"/>
                  <a:ea typeface="ＭＳ Ｐゴシック"/>
                  <a:cs typeface="Calibri"/>
                </a:rPr>
                <a:t>FDiv</a:t>
              </a:r>
              <a:endParaRPr lang="en-US" dirty="0">
                <a:solidFill>
                  <a:prstClr val="black"/>
                </a:solidFill>
                <a:latin typeface="Calibri"/>
                <a:ea typeface="ＭＳ Ｐゴシック"/>
                <a:cs typeface="Calibri"/>
              </a:endParaRPr>
            </a:p>
          </p:txBody>
        </p:sp>
        <p:grpSp>
          <p:nvGrpSpPr>
            <p:cNvPr id="33844" name="Group 73"/>
            <p:cNvGrpSpPr>
              <a:grpSpLocks/>
            </p:cNvGrpSpPr>
            <p:nvPr/>
          </p:nvGrpSpPr>
          <p:grpSpPr bwMode="auto">
            <a:xfrm>
              <a:off x="4570" y="3184"/>
              <a:ext cx="175" cy="695"/>
              <a:chOff x="336" y="1200"/>
              <a:chExt cx="144" cy="720"/>
            </a:xfrm>
          </p:grpSpPr>
          <p:sp>
            <p:nvSpPr>
              <p:cNvPr id="33851" name="Rectangle 7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52" name="Freeform 7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45" name="Line 76"/>
            <p:cNvSpPr>
              <a:spLocks noChangeShapeType="1"/>
            </p:cNvSpPr>
            <p:nvPr/>
          </p:nvSpPr>
          <p:spPr bwMode="auto">
            <a:xfrm>
              <a:off x="5183" y="2794"/>
              <a:ext cx="87"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6" name="Text Box 77"/>
            <p:cNvSpPr txBox="1">
              <a:spLocks noChangeArrowheads="1"/>
            </p:cNvSpPr>
            <p:nvPr/>
          </p:nvSpPr>
          <p:spPr bwMode="auto">
            <a:xfrm>
              <a:off x="3864" y="3141"/>
              <a:ext cx="912" cy="407"/>
            </a:xfrm>
            <a:prstGeom prst="rect">
              <a:avLst/>
            </a:prstGeom>
            <a:noFill/>
            <a:ln w="25400">
              <a:noFill/>
              <a:miter lim="800000"/>
              <a:headEnd/>
              <a:tailEnd/>
            </a:ln>
          </p:spPr>
          <p:txBody>
            <a:bodyPr anchor="ctr">
              <a:prstTxWarp prst="textNoShape">
                <a:avLst/>
              </a:prstTxWarp>
              <a:spAutoFit/>
            </a:bodyPr>
            <a:lstStyle/>
            <a:p>
              <a:pPr eaLnBrk="1" hangingPunct="1">
                <a:spcBef>
                  <a:spcPct val="0"/>
                </a:spcBef>
              </a:pPr>
              <a:r>
                <a:rPr lang="en-US" sz="1800" i="1" dirty="0">
                  <a:solidFill>
                    <a:prstClr val="black"/>
                  </a:solidFill>
                  <a:latin typeface="Calibri"/>
                  <a:ea typeface="ＭＳ Ｐゴシック"/>
                  <a:cs typeface="Calibri"/>
                </a:rPr>
                <a:t>Unpipelined divider</a:t>
              </a:r>
            </a:p>
          </p:txBody>
        </p:sp>
        <p:sp>
          <p:nvSpPr>
            <p:cNvPr id="33847" name="Freeform 78"/>
            <p:cNvSpPr>
              <a:spLocks/>
            </p:cNvSpPr>
            <p:nvPr/>
          </p:nvSpPr>
          <p:spPr bwMode="auto">
            <a:xfrm>
              <a:off x="5226" y="1145"/>
              <a:ext cx="44" cy="738"/>
            </a:xfrm>
            <a:custGeom>
              <a:avLst/>
              <a:gdLst>
                <a:gd name="T0" fmla="*/ 48 w 48"/>
                <a:gd name="T1" fmla="*/ 816 h 816"/>
                <a:gd name="T2" fmla="*/ 0 w 48"/>
                <a:gd name="T3" fmla="*/ 816 h 816"/>
                <a:gd name="T4" fmla="*/ 0 w 48"/>
                <a:gd name="T5" fmla="*/ 0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48" y="816"/>
                  </a:moveTo>
                  <a:lnTo>
                    <a:pt x="0" y="816"/>
                  </a:lnTo>
                  <a:lnTo>
                    <a:pt x="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8" name="Line 79"/>
            <p:cNvSpPr>
              <a:spLocks noChangeShapeType="1"/>
            </p:cNvSpPr>
            <p:nvPr/>
          </p:nvSpPr>
          <p:spPr bwMode="auto">
            <a:xfrm>
              <a:off x="5270" y="3532"/>
              <a:ext cx="0" cy="4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9" name="Line 80"/>
            <p:cNvSpPr>
              <a:spLocks noChangeShapeType="1"/>
            </p:cNvSpPr>
            <p:nvPr/>
          </p:nvSpPr>
          <p:spPr bwMode="auto">
            <a:xfrm>
              <a:off x="5328" y="612"/>
              <a:ext cx="0" cy="3024"/>
            </a:xfrm>
            <a:prstGeom prst="line">
              <a:avLst/>
            </a:prstGeom>
            <a:noFill/>
            <a:ln w="57150">
              <a:solidFill>
                <a:schemeClr val="hlink"/>
              </a:solidFill>
              <a:prstDash val="sysDot"/>
              <a:round/>
              <a:headEnd/>
              <a:tailEnd/>
            </a:ln>
          </p:spPr>
          <p:txBody>
            <a:bodyPr wrap="square">
              <a:prstTxWarp prst="textNoShape">
                <a:avLst/>
              </a:prstTxWarp>
              <a:spAutoFit/>
            </a:bodyPr>
            <a:lstStyle/>
            <a:p>
              <a:pPr eaLnBrk="1" hangingPunct="1">
                <a:spcBef>
                  <a:spcPct val="0"/>
                </a:spcBef>
              </a:pPr>
              <a:endParaRPr lang="en-US">
                <a:solidFill>
                  <a:prstClr val="black"/>
                </a:solidFill>
                <a:latin typeface="Calibri"/>
                <a:ea typeface="ＭＳ Ｐゴシック"/>
                <a:cs typeface="Calibri"/>
              </a:endParaRPr>
            </a:p>
          </p:txBody>
        </p:sp>
        <p:sp>
          <p:nvSpPr>
            <p:cNvPr id="33850" name="Freeform 81"/>
            <p:cNvSpPr>
              <a:spLocks/>
            </p:cNvSpPr>
            <p:nvPr/>
          </p:nvSpPr>
          <p:spPr bwMode="auto">
            <a:xfrm>
              <a:off x="3957" y="1145"/>
              <a:ext cx="569" cy="304"/>
            </a:xfrm>
            <a:custGeom>
              <a:avLst/>
              <a:gdLst>
                <a:gd name="T0" fmla="*/ 0 w 624"/>
                <a:gd name="T1" fmla="*/ 0 h 336"/>
                <a:gd name="T2" fmla="*/ 0 w 624"/>
                <a:gd name="T3" fmla="*/ 336 h 336"/>
                <a:gd name="T4" fmla="*/ 624 w 624"/>
                <a:gd name="T5" fmla="*/ 336 h 336"/>
                <a:gd name="T6" fmla="*/ 624 w 624"/>
                <a:gd name="T7" fmla="*/ 0 h 336"/>
                <a:gd name="T8" fmla="*/ 0 60000 65536"/>
                <a:gd name="T9" fmla="*/ 0 60000 65536"/>
                <a:gd name="T10" fmla="*/ 0 60000 65536"/>
                <a:gd name="T11" fmla="*/ 0 60000 65536"/>
                <a:gd name="T12" fmla="*/ 0 w 624"/>
                <a:gd name="T13" fmla="*/ 0 h 336"/>
                <a:gd name="T14" fmla="*/ 624 w 624"/>
                <a:gd name="T15" fmla="*/ 336 h 336"/>
              </a:gdLst>
              <a:ahLst/>
              <a:cxnLst>
                <a:cxn ang="T8">
                  <a:pos x="T0" y="T1"/>
                </a:cxn>
                <a:cxn ang="T9">
                  <a:pos x="T2" y="T3"/>
                </a:cxn>
                <a:cxn ang="T10">
                  <a:pos x="T4" y="T5"/>
                </a:cxn>
                <a:cxn ang="T11">
                  <a:pos x="T6" y="T7"/>
                </a:cxn>
              </a:cxnLst>
              <a:rect l="T12" t="T13" r="T14" b="T15"/>
              <a:pathLst>
                <a:path w="624" h="336">
                  <a:moveTo>
                    <a:pt x="0" y="0"/>
                  </a:moveTo>
                  <a:lnTo>
                    <a:pt x="0" y="336"/>
                  </a:lnTo>
                  <a:lnTo>
                    <a:pt x="624" y="336"/>
                  </a:lnTo>
                  <a:lnTo>
                    <a:pt x="624"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00" name="Text Box 82"/>
          <p:cNvSpPr txBox="1">
            <a:spLocks noChangeArrowheads="1"/>
          </p:cNvSpPr>
          <p:nvPr/>
        </p:nvSpPr>
        <p:spPr bwMode="auto">
          <a:xfrm>
            <a:off x="76200" y="5181600"/>
            <a:ext cx="5029200" cy="928459"/>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0"/>
              </a:spcBef>
            </a:pPr>
            <a:r>
              <a:rPr lang="en-US" sz="2000" i="1" dirty="0">
                <a:solidFill>
                  <a:prstClr val="black"/>
                </a:solidFill>
                <a:latin typeface="Calibri"/>
                <a:ea typeface="ＭＳ Ｐゴシック"/>
                <a:cs typeface="Calibri"/>
              </a:rPr>
              <a:t>How to prevent increased </a:t>
            </a:r>
            <a:r>
              <a:rPr lang="en-US" sz="2000" i="1" dirty="0" err="1">
                <a:solidFill>
                  <a:prstClr val="black"/>
                </a:solidFill>
                <a:latin typeface="Calibri"/>
                <a:ea typeface="ＭＳ Ｐゴシック"/>
                <a:cs typeface="Calibri"/>
              </a:rPr>
              <a:t>writeback</a:t>
            </a:r>
            <a:r>
              <a:rPr lang="en-US" sz="2000" i="1" dirty="0">
                <a:solidFill>
                  <a:prstClr val="black"/>
                </a:solidFill>
                <a:latin typeface="Calibri"/>
                <a:ea typeface="ＭＳ Ｐゴシック"/>
                <a:cs typeface="Calibri"/>
              </a:rPr>
              <a:t> latency from slowing down single cycle integer operations?</a:t>
            </a:r>
            <a:r>
              <a:rPr lang="en-US" sz="2000" dirty="0">
                <a:solidFill>
                  <a:prstClr val="black"/>
                </a:solidFill>
                <a:latin typeface="Calibri"/>
                <a:ea typeface="ＭＳ Ｐゴシック"/>
                <a:cs typeface="Calibri"/>
              </a:rPr>
              <a:t> </a:t>
            </a:r>
          </a:p>
        </p:txBody>
      </p:sp>
      <p:sp>
        <p:nvSpPr>
          <p:cNvPr id="1751123" name="Text Box 83"/>
          <p:cNvSpPr txBox="1">
            <a:spLocks noChangeArrowheads="1"/>
          </p:cNvSpPr>
          <p:nvPr/>
        </p:nvSpPr>
        <p:spPr bwMode="auto">
          <a:xfrm>
            <a:off x="1447800" y="5638800"/>
            <a:ext cx="1824037" cy="519112"/>
          </a:xfrm>
          <a:prstGeom prst="rect">
            <a:avLst/>
          </a:prstGeom>
          <a:noFill/>
          <a:ln w="9525">
            <a:noFill/>
            <a:miter lim="800000"/>
            <a:headEnd/>
            <a:tailEnd/>
          </a:ln>
        </p:spPr>
        <p:txBody>
          <a:bodyPr>
            <a:prstTxWarp prst="textNoShape">
              <a:avLst/>
            </a:prstTxWarp>
            <a:spAutoFit/>
          </a:bodyPr>
          <a:lstStyle/>
          <a:p>
            <a:pPr eaLnBrk="1" hangingPunct="1">
              <a:spcBef>
                <a:spcPct val="0"/>
              </a:spcBef>
            </a:pPr>
            <a:r>
              <a:rPr lang="en-US" sz="2800" i="1" dirty="0">
                <a:solidFill>
                  <a:srgbClr val="7030A0"/>
                </a:solidFill>
                <a:latin typeface="Calibri"/>
                <a:ea typeface="ＭＳ Ｐゴシック"/>
                <a:cs typeface="Calibri"/>
              </a:rPr>
              <a:t>Bypassing</a:t>
            </a:r>
          </a:p>
        </p:txBody>
      </p:sp>
    </p:spTree>
    <p:extLst>
      <p:ext uri="{BB962C8B-B14F-4D97-AF65-F5344CB8AC3E}">
        <p14:creationId xmlns:p14="http://schemas.microsoft.com/office/powerpoint/2010/main" val="12305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a:t>In-Order Superscalar Pipeline</a:t>
            </a:r>
          </a:p>
        </p:txBody>
      </p:sp>
      <p:sp>
        <p:nvSpPr>
          <p:cNvPr id="35844" name="Slide Number Placeholder 5"/>
          <p:cNvSpPr>
            <a:spLocks noGrp="1"/>
          </p:cNvSpPr>
          <p:nvPr>
            <p:ph type="sldNum" sz="quarter" idx="12"/>
          </p:nvPr>
        </p:nvSpPr>
        <p:spPr>
          <a:prstGeom prst="rect">
            <a:avLst/>
          </a:prstGeom>
        </p:spPr>
        <p:txBody>
          <a:bodyPr/>
          <a:lstStyle/>
          <a:p>
            <a:fld id="{86799CC0-CBF0-3F4D-B9C7-297DF9096F7A}" type="slidenum">
              <a:rPr lang="en-US" smtClean="0">
                <a:solidFill>
                  <a:prstClr val="black"/>
                </a:solidFill>
              </a:rPr>
              <a:pPr/>
              <a:t>35</a:t>
            </a:fld>
            <a:endParaRPr lang="en-US" dirty="0">
              <a:solidFill>
                <a:prstClr val="black"/>
              </a:solidFill>
            </a:endParaRPr>
          </a:p>
        </p:txBody>
      </p:sp>
      <p:sp>
        <p:nvSpPr>
          <p:cNvPr id="35846" name="Rectangle 3"/>
          <p:cNvSpPr>
            <a:spLocks noGrp="1" noChangeArrowheads="1"/>
          </p:cNvSpPr>
          <p:nvPr>
            <p:ph idx="4294967295"/>
          </p:nvPr>
        </p:nvSpPr>
        <p:spPr>
          <a:xfrm>
            <a:off x="0" y="3276600"/>
            <a:ext cx="5029200" cy="3124200"/>
          </a:xfrm>
        </p:spPr>
        <p:txBody>
          <a:bodyPr/>
          <a:lstStyle/>
          <a:p>
            <a:r>
              <a:rPr lang="en-US" sz="2000" dirty="0"/>
              <a:t>Fetch two instructions per cycle; issue both simultaneously if one is integer/memory and other is floating point</a:t>
            </a:r>
          </a:p>
          <a:p>
            <a:r>
              <a:rPr lang="en-US" sz="2000" dirty="0"/>
              <a:t>Inexpensive way of increasing throughput, examples include Alpha 21064 (1992) &amp; MIPS R5000 series (1996)</a:t>
            </a:r>
          </a:p>
          <a:p>
            <a:r>
              <a:rPr lang="en-US" sz="2000" dirty="0"/>
              <a:t>Same idea can be extended to wider issue by duplicating functional units (e.g. 4-issue </a:t>
            </a:r>
            <a:r>
              <a:rPr lang="en-US" sz="2000" dirty="0" err="1"/>
              <a:t>UltraSPARC</a:t>
            </a:r>
            <a:r>
              <a:rPr lang="en-US" sz="2000" dirty="0"/>
              <a:t> &amp; Alpha 21164) but </a:t>
            </a:r>
            <a:r>
              <a:rPr lang="en-US" sz="2000" dirty="0" err="1"/>
              <a:t>regfile</a:t>
            </a:r>
            <a:r>
              <a:rPr lang="en-US" sz="2000" dirty="0"/>
              <a:t> ports and bypassing costs grow quickly</a:t>
            </a:r>
          </a:p>
        </p:txBody>
      </p:sp>
      <p:grpSp>
        <p:nvGrpSpPr>
          <p:cNvPr id="35847" name="Group 93"/>
          <p:cNvGrpSpPr>
            <a:grpSpLocks/>
          </p:cNvGrpSpPr>
          <p:nvPr/>
        </p:nvGrpSpPr>
        <p:grpSpPr bwMode="auto">
          <a:xfrm>
            <a:off x="1066800" y="685799"/>
            <a:ext cx="7924800" cy="5384800"/>
            <a:chOff x="672" y="576"/>
            <a:chExt cx="4992" cy="3392"/>
          </a:xfrm>
        </p:grpSpPr>
        <p:sp>
          <p:nvSpPr>
            <p:cNvPr id="35848" name="Text Box 4"/>
            <p:cNvSpPr txBox="1">
              <a:spLocks noChangeArrowheads="1"/>
            </p:cNvSpPr>
            <p:nvPr/>
          </p:nvSpPr>
          <p:spPr bwMode="auto">
            <a:xfrm>
              <a:off x="4848" y="3600"/>
              <a:ext cx="809" cy="368"/>
            </a:xfrm>
            <a:prstGeom prst="rect">
              <a:avLst/>
            </a:prstGeom>
            <a:noFill/>
            <a:ln w="25400">
              <a:noFill/>
              <a:miter lim="800000"/>
              <a:headEnd/>
              <a:tailEnd/>
            </a:ln>
          </p:spPr>
          <p:txBody>
            <a:bodyPr>
              <a:prstTxWarp prst="textNoShape">
                <a:avLst/>
              </a:prstTxWarp>
              <a:spAutoFit/>
            </a:bodyPr>
            <a:lstStyle/>
            <a:p>
              <a:pPr eaLnBrk="1" hangingPunct="1">
                <a:spcBef>
                  <a:spcPct val="0"/>
                </a:spcBef>
              </a:pPr>
              <a:r>
                <a:rPr lang="en-US" b="1" i="1" dirty="0">
                  <a:solidFill>
                    <a:srgbClr val="7030A0"/>
                  </a:solidFill>
                  <a:latin typeface="Calibri"/>
                  <a:ea typeface="ＭＳ Ｐゴシック"/>
                  <a:cs typeface="Calibri"/>
                </a:rPr>
                <a:t>Commit Point</a:t>
              </a:r>
            </a:p>
          </p:txBody>
        </p:sp>
        <p:sp>
          <p:nvSpPr>
            <p:cNvPr id="35849" name="Line 5"/>
            <p:cNvSpPr>
              <a:spLocks noChangeShapeType="1"/>
            </p:cNvSpPr>
            <p:nvPr/>
          </p:nvSpPr>
          <p:spPr bwMode="auto">
            <a:xfrm flipV="1">
              <a:off x="1463" y="998"/>
              <a:ext cx="73" cy="13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0" name="Text Box 6"/>
            <p:cNvSpPr txBox="1">
              <a:spLocks noChangeArrowheads="1"/>
            </p:cNvSpPr>
            <p:nvPr/>
          </p:nvSpPr>
          <p:spPr bwMode="auto">
            <a:xfrm>
              <a:off x="1384" y="842"/>
              <a:ext cx="237"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b="1" i="1">
                  <a:solidFill>
                    <a:prstClr val="black"/>
                  </a:solidFill>
                  <a:latin typeface="Calibri"/>
                  <a:ea typeface="ＭＳ Ｐゴシック"/>
                  <a:cs typeface="Calibri"/>
                </a:rPr>
                <a:t>2</a:t>
              </a:r>
            </a:p>
          </p:txBody>
        </p:sp>
        <p:sp>
          <p:nvSpPr>
            <p:cNvPr id="35851" name="Freeform 7"/>
            <p:cNvSpPr>
              <a:spLocks/>
            </p:cNvSpPr>
            <p:nvPr/>
          </p:nvSpPr>
          <p:spPr bwMode="auto">
            <a:xfrm>
              <a:off x="3345" y="3459"/>
              <a:ext cx="656" cy="477"/>
            </a:xfrm>
            <a:custGeom>
              <a:avLst/>
              <a:gdLst>
                <a:gd name="T0" fmla="*/ 384 w 720"/>
                <a:gd name="T1" fmla="*/ 0 h 528"/>
                <a:gd name="T2" fmla="*/ 720 w 720"/>
                <a:gd name="T3" fmla="*/ 0 h 528"/>
                <a:gd name="T4" fmla="*/ 720 w 720"/>
                <a:gd name="T5" fmla="*/ 528 h 528"/>
                <a:gd name="T6" fmla="*/ 0 w 720"/>
                <a:gd name="T7" fmla="*/ 528 h 528"/>
                <a:gd name="T8" fmla="*/ 0 w 720"/>
                <a:gd name="T9" fmla="*/ 240 h 528"/>
                <a:gd name="T10" fmla="*/ 96 w 720"/>
                <a:gd name="T11" fmla="*/ 240 h 528"/>
                <a:gd name="T12" fmla="*/ 0 60000 65536"/>
                <a:gd name="T13" fmla="*/ 0 60000 65536"/>
                <a:gd name="T14" fmla="*/ 0 60000 65536"/>
                <a:gd name="T15" fmla="*/ 0 60000 65536"/>
                <a:gd name="T16" fmla="*/ 0 60000 65536"/>
                <a:gd name="T17" fmla="*/ 0 60000 65536"/>
                <a:gd name="T18" fmla="*/ 0 w 720"/>
                <a:gd name="T19" fmla="*/ 0 h 528"/>
                <a:gd name="T20" fmla="*/ 720 w 720"/>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720" h="528">
                  <a:moveTo>
                    <a:pt x="384" y="0"/>
                  </a:moveTo>
                  <a:lnTo>
                    <a:pt x="720" y="0"/>
                  </a:lnTo>
                  <a:lnTo>
                    <a:pt x="720" y="528"/>
                  </a:lnTo>
                  <a:lnTo>
                    <a:pt x="0" y="528"/>
                  </a:lnTo>
                  <a:lnTo>
                    <a:pt x="0" y="240"/>
                  </a:lnTo>
                  <a:lnTo>
                    <a:pt x="96" y="24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2" name="Freeform 8"/>
            <p:cNvSpPr>
              <a:spLocks/>
            </p:cNvSpPr>
            <p:nvPr/>
          </p:nvSpPr>
          <p:spPr bwMode="auto">
            <a:xfrm>
              <a:off x="2863" y="1506"/>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3" name="Freeform 9"/>
            <p:cNvSpPr>
              <a:spLocks/>
            </p:cNvSpPr>
            <p:nvPr/>
          </p:nvSpPr>
          <p:spPr bwMode="auto">
            <a:xfrm>
              <a:off x="2863" y="638"/>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4" name="Freeform 10"/>
            <p:cNvSpPr>
              <a:spLocks/>
            </p:cNvSpPr>
            <p:nvPr/>
          </p:nvSpPr>
          <p:spPr bwMode="auto">
            <a:xfrm>
              <a:off x="4001" y="1766"/>
              <a:ext cx="1269" cy="1693"/>
            </a:xfrm>
            <a:custGeom>
              <a:avLst/>
              <a:gdLst>
                <a:gd name="T0" fmla="*/ 0 w 1440"/>
                <a:gd name="T1" fmla="*/ 1680 h 1680"/>
                <a:gd name="T2" fmla="*/ 1440 w 1440"/>
                <a:gd name="T3" fmla="*/ 1680 h 1680"/>
                <a:gd name="T4" fmla="*/ 1440 w 1440"/>
                <a:gd name="T5" fmla="*/ 0 h 1680"/>
                <a:gd name="T6" fmla="*/ 0 60000 65536"/>
                <a:gd name="T7" fmla="*/ 0 60000 65536"/>
                <a:gd name="T8" fmla="*/ 0 60000 65536"/>
                <a:gd name="T9" fmla="*/ 0 w 1440"/>
                <a:gd name="T10" fmla="*/ 0 h 1680"/>
                <a:gd name="T11" fmla="*/ 1440 w 1440"/>
                <a:gd name="T12" fmla="*/ 1680 h 1680"/>
              </a:gdLst>
              <a:ahLst/>
              <a:cxnLst>
                <a:cxn ang="T6">
                  <a:pos x="T0" y="T1"/>
                </a:cxn>
                <a:cxn ang="T7">
                  <a:pos x="T2" y="T3"/>
                </a:cxn>
                <a:cxn ang="T8">
                  <a:pos x="T4" y="T5"/>
                </a:cxn>
              </a:cxnLst>
              <a:rect l="T9" t="T10" r="T11" b="T12"/>
              <a:pathLst>
                <a:path w="1440" h="1680">
                  <a:moveTo>
                    <a:pt x="0" y="1680"/>
                  </a:moveTo>
                  <a:lnTo>
                    <a:pt x="1440" y="1680"/>
                  </a:lnTo>
                  <a:lnTo>
                    <a:pt x="144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5" name="Line 11"/>
            <p:cNvSpPr>
              <a:spLocks noChangeShapeType="1"/>
            </p:cNvSpPr>
            <p:nvPr/>
          </p:nvSpPr>
          <p:spPr bwMode="auto">
            <a:xfrm>
              <a:off x="3651" y="1072"/>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6" name="Line 12"/>
            <p:cNvSpPr>
              <a:spLocks noChangeShapeType="1"/>
            </p:cNvSpPr>
            <p:nvPr/>
          </p:nvSpPr>
          <p:spPr bwMode="auto">
            <a:xfrm>
              <a:off x="816" y="1056"/>
              <a:ext cx="2091" cy="16"/>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57" name="Group 13"/>
            <p:cNvGrpSpPr>
              <a:grpSpLocks/>
            </p:cNvGrpSpPr>
            <p:nvPr/>
          </p:nvGrpSpPr>
          <p:grpSpPr bwMode="auto">
            <a:xfrm>
              <a:off x="672" y="725"/>
              <a:ext cx="175" cy="694"/>
              <a:chOff x="336" y="1200"/>
              <a:chExt cx="144" cy="720"/>
            </a:xfrm>
          </p:grpSpPr>
          <p:sp>
            <p:nvSpPr>
              <p:cNvPr id="35926"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dirty="0">
                    <a:solidFill>
                      <a:prstClr val="black"/>
                    </a:solidFill>
                    <a:latin typeface="Calibri"/>
                    <a:ea typeface="ＭＳ Ｐゴシック"/>
                    <a:cs typeface="Calibri"/>
                  </a:rPr>
                  <a:t>PC</a:t>
                </a:r>
              </a:p>
            </p:txBody>
          </p:sp>
          <p:sp>
            <p:nvSpPr>
              <p:cNvPr id="35927" name="Freeform 1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58" name="Rectangle 16"/>
            <p:cNvSpPr>
              <a:spLocks noChangeArrowheads="1"/>
            </p:cNvSpPr>
            <p:nvPr/>
          </p:nvSpPr>
          <p:spPr bwMode="auto">
            <a:xfrm>
              <a:off x="891" y="768"/>
              <a:ext cx="525"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dirty="0">
                  <a:solidFill>
                    <a:prstClr val="black"/>
                  </a:solidFill>
                  <a:latin typeface="Calibri"/>
                  <a:ea typeface="ＭＳ Ｐゴシック"/>
                  <a:cs typeface="Calibri"/>
                </a:rPr>
                <a:t>Inst. </a:t>
              </a:r>
              <a:r>
                <a:rPr lang="en-US" dirty="0" err="1">
                  <a:solidFill>
                    <a:prstClr val="black"/>
                  </a:solidFill>
                  <a:latin typeface="Calibri"/>
                  <a:ea typeface="ＭＳ Ｐゴシック"/>
                  <a:cs typeface="Calibri"/>
                </a:rPr>
                <a:t>Mem</a:t>
              </a:r>
              <a:endParaRPr lang="en-US" dirty="0">
                <a:solidFill>
                  <a:prstClr val="black"/>
                </a:solidFill>
                <a:latin typeface="Calibri"/>
                <a:ea typeface="ＭＳ Ｐゴシック"/>
                <a:cs typeface="Calibri"/>
              </a:endParaRPr>
            </a:p>
          </p:txBody>
        </p:sp>
        <p:grpSp>
          <p:nvGrpSpPr>
            <p:cNvPr id="35859" name="Group 17"/>
            <p:cNvGrpSpPr>
              <a:grpSpLocks/>
            </p:cNvGrpSpPr>
            <p:nvPr/>
          </p:nvGrpSpPr>
          <p:grpSpPr bwMode="auto">
            <a:xfrm>
              <a:off x="1562" y="725"/>
              <a:ext cx="175" cy="694"/>
              <a:chOff x="336" y="1200"/>
              <a:chExt cx="144" cy="720"/>
            </a:xfrm>
          </p:grpSpPr>
          <p:sp>
            <p:nvSpPr>
              <p:cNvPr id="3592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D</a:t>
                </a:r>
              </a:p>
            </p:txBody>
          </p:sp>
          <p:sp>
            <p:nvSpPr>
              <p:cNvPr id="35925" name="Freeform 1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0" name="Line 20"/>
            <p:cNvSpPr>
              <a:spLocks noChangeShapeType="1"/>
            </p:cNvSpPr>
            <p:nvPr/>
          </p:nvSpPr>
          <p:spPr bwMode="auto">
            <a:xfrm>
              <a:off x="2951" y="1245"/>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61" name="Rectangle 21"/>
            <p:cNvSpPr>
              <a:spLocks noChangeArrowheads="1"/>
            </p:cNvSpPr>
            <p:nvPr/>
          </p:nvSpPr>
          <p:spPr bwMode="auto">
            <a:xfrm>
              <a:off x="1781" y="768"/>
              <a:ext cx="612"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dirty="0">
                  <a:solidFill>
                    <a:prstClr val="black"/>
                  </a:solidFill>
                  <a:latin typeface="Calibri"/>
                  <a:ea typeface="ＭＳ Ｐゴシック"/>
                  <a:cs typeface="Calibri"/>
                </a:rPr>
                <a:t>Dual</a:t>
              </a:r>
            </a:p>
            <a:p>
              <a:pPr eaLnBrk="1" hangingPunct="1">
                <a:spcBef>
                  <a:spcPct val="0"/>
                </a:spcBef>
              </a:pPr>
              <a:r>
                <a:rPr lang="en-US" sz="2000" dirty="0">
                  <a:solidFill>
                    <a:prstClr val="black"/>
                  </a:solidFill>
                  <a:latin typeface="Calibri"/>
                  <a:ea typeface="ＭＳ Ｐゴシック"/>
                  <a:cs typeface="Calibri"/>
                </a:rPr>
                <a:t>Decode</a:t>
              </a:r>
            </a:p>
          </p:txBody>
        </p:sp>
        <p:sp>
          <p:nvSpPr>
            <p:cNvPr id="35862" name="Line 22"/>
            <p:cNvSpPr>
              <a:spLocks noChangeShapeType="1"/>
            </p:cNvSpPr>
            <p:nvPr/>
          </p:nvSpPr>
          <p:spPr bwMode="auto">
            <a:xfrm>
              <a:off x="3038" y="898"/>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63" name="Group 23"/>
            <p:cNvGrpSpPr>
              <a:grpSpLocks/>
            </p:cNvGrpSpPr>
            <p:nvPr/>
          </p:nvGrpSpPr>
          <p:grpSpPr bwMode="auto">
            <a:xfrm>
              <a:off x="3170" y="725"/>
              <a:ext cx="175" cy="694"/>
              <a:chOff x="336" y="1200"/>
              <a:chExt cx="144" cy="720"/>
            </a:xfrm>
          </p:grpSpPr>
          <p:sp>
            <p:nvSpPr>
              <p:cNvPr id="35922" name="Rectangle 2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X1</a:t>
                </a:r>
              </a:p>
            </p:txBody>
          </p:sp>
          <p:sp>
            <p:nvSpPr>
              <p:cNvPr id="35923" name="Freeform 2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4" name="Freeform 26"/>
            <p:cNvSpPr>
              <a:spLocks/>
            </p:cNvSpPr>
            <p:nvPr/>
          </p:nvSpPr>
          <p:spPr bwMode="auto">
            <a:xfrm>
              <a:off x="3432" y="768"/>
              <a:ext cx="219"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65" name="Group 27"/>
            <p:cNvGrpSpPr>
              <a:grpSpLocks/>
            </p:cNvGrpSpPr>
            <p:nvPr/>
          </p:nvGrpSpPr>
          <p:grpSpPr bwMode="auto">
            <a:xfrm>
              <a:off x="3738" y="725"/>
              <a:ext cx="176" cy="694"/>
              <a:chOff x="336" y="1200"/>
              <a:chExt cx="144" cy="720"/>
            </a:xfrm>
          </p:grpSpPr>
          <p:sp>
            <p:nvSpPr>
              <p:cNvPr id="35920" name="Rectangle 2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21" name="Freeform 2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6" name="Rectangle 30"/>
            <p:cNvSpPr>
              <a:spLocks noChangeArrowheads="1"/>
            </p:cNvSpPr>
            <p:nvPr/>
          </p:nvSpPr>
          <p:spPr bwMode="auto">
            <a:xfrm>
              <a:off x="4001" y="725"/>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Data Mem</a:t>
              </a:r>
            </a:p>
          </p:txBody>
        </p:sp>
        <p:grpSp>
          <p:nvGrpSpPr>
            <p:cNvPr id="35867" name="Group 31"/>
            <p:cNvGrpSpPr>
              <a:grpSpLocks/>
            </p:cNvGrpSpPr>
            <p:nvPr/>
          </p:nvGrpSpPr>
          <p:grpSpPr bwMode="auto">
            <a:xfrm>
              <a:off x="5401" y="725"/>
              <a:ext cx="175" cy="694"/>
              <a:chOff x="336" y="1200"/>
              <a:chExt cx="144" cy="720"/>
            </a:xfrm>
          </p:grpSpPr>
          <p:sp>
            <p:nvSpPr>
              <p:cNvPr id="35918" name="Rectangle 3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W</a:t>
                </a:r>
              </a:p>
            </p:txBody>
          </p:sp>
          <p:sp>
            <p:nvSpPr>
              <p:cNvPr id="35919" name="Freeform 33"/>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8" name="Text Box 34"/>
            <p:cNvSpPr txBox="1">
              <a:spLocks noChangeArrowheads="1"/>
            </p:cNvSpPr>
            <p:nvPr/>
          </p:nvSpPr>
          <p:spPr bwMode="auto">
            <a:xfrm>
              <a:off x="3468" y="955"/>
              <a:ext cx="197"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b="1">
                  <a:solidFill>
                    <a:prstClr val="black"/>
                  </a:solidFill>
                  <a:latin typeface="Calibri"/>
                  <a:ea typeface="ＭＳ Ｐゴシック"/>
                  <a:cs typeface="Calibri"/>
                </a:rPr>
                <a:t>+</a:t>
              </a:r>
            </a:p>
          </p:txBody>
        </p:sp>
        <p:sp>
          <p:nvSpPr>
            <p:cNvPr id="35869" name="Rectangle 35"/>
            <p:cNvSpPr>
              <a:spLocks noChangeArrowheads="1"/>
            </p:cNvSpPr>
            <p:nvPr/>
          </p:nvSpPr>
          <p:spPr bwMode="auto">
            <a:xfrm>
              <a:off x="2601" y="768"/>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GPRs</a:t>
              </a:r>
            </a:p>
          </p:txBody>
        </p:sp>
        <p:sp>
          <p:nvSpPr>
            <p:cNvPr id="35870" name="Line 36"/>
            <p:cNvSpPr>
              <a:spLocks noChangeShapeType="1"/>
            </p:cNvSpPr>
            <p:nvPr/>
          </p:nvSpPr>
          <p:spPr bwMode="auto">
            <a:xfrm>
              <a:off x="3651" y="1940"/>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1" name="Freeform 37"/>
            <p:cNvSpPr>
              <a:spLocks/>
            </p:cNvSpPr>
            <p:nvPr/>
          </p:nvSpPr>
          <p:spPr bwMode="auto">
            <a:xfrm>
              <a:off x="3432" y="1636"/>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72" name="Group 38"/>
            <p:cNvGrpSpPr>
              <a:grpSpLocks/>
            </p:cNvGrpSpPr>
            <p:nvPr/>
          </p:nvGrpSpPr>
          <p:grpSpPr bwMode="auto">
            <a:xfrm>
              <a:off x="3738" y="1593"/>
              <a:ext cx="176" cy="694"/>
              <a:chOff x="336" y="1200"/>
              <a:chExt cx="144" cy="720"/>
            </a:xfrm>
          </p:grpSpPr>
          <p:sp>
            <p:nvSpPr>
              <p:cNvPr id="35916" name="Rectangle 3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17" name="Freeform 4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35873" name="Group 41"/>
            <p:cNvGrpSpPr>
              <a:grpSpLocks/>
            </p:cNvGrpSpPr>
            <p:nvPr/>
          </p:nvGrpSpPr>
          <p:grpSpPr bwMode="auto">
            <a:xfrm>
              <a:off x="5401" y="1593"/>
              <a:ext cx="175" cy="694"/>
              <a:chOff x="336" y="1200"/>
              <a:chExt cx="144" cy="720"/>
            </a:xfrm>
          </p:grpSpPr>
          <p:sp>
            <p:nvSpPr>
              <p:cNvPr id="35914" name="Rectangle 4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W</a:t>
                </a:r>
              </a:p>
            </p:txBody>
          </p:sp>
          <p:sp>
            <p:nvSpPr>
              <p:cNvPr id="35915" name="Freeform 43"/>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74" name="Text Box 44"/>
            <p:cNvSpPr txBox="1">
              <a:spLocks noChangeArrowheads="1"/>
            </p:cNvSpPr>
            <p:nvPr/>
          </p:nvSpPr>
          <p:spPr bwMode="auto">
            <a:xfrm>
              <a:off x="4004" y="1824"/>
              <a:ext cx="454"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FAdd</a:t>
              </a:r>
            </a:p>
          </p:txBody>
        </p:sp>
        <p:grpSp>
          <p:nvGrpSpPr>
            <p:cNvPr id="35875" name="Group 45"/>
            <p:cNvGrpSpPr>
              <a:grpSpLocks/>
            </p:cNvGrpSpPr>
            <p:nvPr/>
          </p:nvGrpSpPr>
          <p:grpSpPr bwMode="auto">
            <a:xfrm>
              <a:off x="4570" y="1593"/>
              <a:ext cx="175" cy="694"/>
              <a:chOff x="336" y="1200"/>
              <a:chExt cx="144" cy="720"/>
            </a:xfrm>
          </p:grpSpPr>
          <p:sp>
            <p:nvSpPr>
              <p:cNvPr id="35912"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13" name="Freeform 47"/>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35876" name="Group 48"/>
            <p:cNvGrpSpPr>
              <a:grpSpLocks/>
            </p:cNvGrpSpPr>
            <p:nvPr/>
          </p:nvGrpSpPr>
          <p:grpSpPr bwMode="auto">
            <a:xfrm>
              <a:off x="4570" y="725"/>
              <a:ext cx="175" cy="694"/>
              <a:chOff x="336" y="1200"/>
              <a:chExt cx="144" cy="720"/>
            </a:xfrm>
          </p:grpSpPr>
          <p:sp>
            <p:nvSpPr>
              <p:cNvPr id="35910"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11" name="Freeform 5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77" name="Line 51"/>
            <p:cNvSpPr>
              <a:spLocks noChangeShapeType="1"/>
            </p:cNvSpPr>
            <p:nvPr/>
          </p:nvSpPr>
          <p:spPr bwMode="auto">
            <a:xfrm>
              <a:off x="2951" y="2113"/>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8" name="Line 52"/>
            <p:cNvSpPr>
              <a:spLocks noChangeShapeType="1"/>
            </p:cNvSpPr>
            <p:nvPr/>
          </p:nvSpPr>
          <p:spPr bwMode="auto">
            <a:xfrm>
              <a:off x="3038" y="1766"/>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9" name="Rectangle 53"/>
            <p:cNvSpPr>
              <a:spLocks noChangeArrowheads="1"/>
            </p:cNvSpPr>
            <p:nvPr/>
          </p:nvSpPr>
          <p:spPr bwMode="auto">
            <a:xfrm>
              <a:off x="2601" y="1636"/>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FPRs</a:t>
              </a:r>
            </a:p>
          </p:txBody>
        </p:sp>
        <p:grpSp>
          <p:nvGrpSpPr>
            <p:cNvPr id="35880" name="Group 54"/>
            <p:cNvGrpSpPr>
              <a:grpSpLocks/>
            </p:cNvGrpSpPr>
            <p:nvPr/>
          </p:nvGrpSpPr>
          <p:grpSpPr bwMode="auto">
            <a:xfrm>
              <a:off x="3126" y="1593"/>
              <a:ext cx="175" cy="694"/>
              <a:chOff x="336" y="1200"/>
              <a:chExt cx="144" cy="720"/>
            </a:xfrm>
          </p:grpSpPr>
          <p:sp>
            <p:nvSpPr>
              <p:cNvPr id="35908"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X1</a:t>
                </a:r>
              </a:p>
            </p:txBody>
          </p:sp>
          <p:sp>
            <p:nvSpPr>
              <p:cNvPr id="35909" name="Freeform 5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1" name="Freeform 57"/>
            <p:cNvSpPr>
              <a:spLocks/>
            </p:cNvSpPr>
            <p:nvPr/>
          </p:nvSpPr>
          <p:spPr bwMode="auto">
            <a:xfrm>
              <a:off x="2496" y="1200"/>
              <a:ext cx="105" cy="696"/>
            </a:xfrm>
            <a:custGeom>
              <a:avLst/>
              <a:gdLst>
                <a:gd name="T0" fmla="*/ 0 w 48"/>
                <a:gd name="T1" fmla="*/ 0 h 912"/>
                <a:gd name="T2" fmla="*/ 0 w 48"/>
                <a:gd name="T3" fmla="*/ 912 h 912"/>
                <a:gd name="T4" fmla="*/ 48 w 48"/>
                <a:gd name="T5" fmla="*/ 912 h 912"/>
                <a:gd name="T6" fmla="*/ 0 60000 65536"/>
                <a:gd name="T7" fmla="*/ 0 60000 65536"/>
                <a:gd name="T8" fmla="*/ 0 60000 65536"/>
                <a:gd name="T9" fmla="*/ 0 w 48"/>
                <a:gd name="T10" fmla="*/ 0 h 912"/>
                <a:gd name="T11" fmla="*/ 48 w 48"/>
                <a:gd name="T12" fmla="*/ 912 h 912"/>
              </a:gdLst>
              <a:ahLst/>
              <a:cxnLst>
                <a:cxn ang="T6">
                  <a:pos x="T0" y="T1"/>
                </a:cxn>
                <a:cxn ang="T7">
                  <a:pos x="T2" y="T3"/>
                </a:cxn>
                <a:cxn ang="T8">
                  <a:pos x="T4" y="T5"/>
                </a:cxn>
              </a:cxnLst>
              <a:rect l="T9" t="T10" r="T11" b="T12"/>
              <a:pathLst>
                <a:path w="48" h="912">
                  <a:moveTo>
                    <a:pt x="0" y="0"/>
                  </a:moveTo>
                  <a:lnTo>
                    <a:pt x="0" y="912"/>
                  </a:lnTo>
                  <a:lnTo>
                    <a:pt x="48"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82" name="Freeform 58"/>
            <p:cNvSpPr>
              <a:spLocks/>
            </p:cNvSpPr>
            <p:nvPr/>
          </p:nvSpPr>
          <p:spPr bwMode="auto">
            <a:xfrm>
              <a:off x="3432" y="2417"/>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83" name="Group 59"/>
            <p:cNvGrpSpPr>
              <a:grpSpLocks/>
            </p:cNvGrpSpPr>
            <p:nvPr/>
          </p:nvGrpSpPr>
          <p:grpSpPr bwMode="auto">
            <a:xfrm>
              <a:off x="3738" y="2374"/>
              <a:ext cx="176" cy="694"/>
              <a:chOff x="336" y="1200"/>
              <a:chExt cx="144" cy="720"/>
            </a:xfrm>
          </p:grpSpPr>
          <p:sp>
            <p:nvSpPr>
              <p:cNvPr id="35906" name="Rectangle 6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07" name="Freeform 61"/>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4" name="Text Box 62"/>
            <p:cNvSpPr txBox="1">
              <a:spLocks noChangeArrowheads="1"/>
            </p:cNvSpPr>
            <p:nvPr/>
          </p:nvSpPr>
          <p:spPr bwMode="auto">
            <a:xfrm>
              <a:off x="4014" y="2605"/>
              <a:ext cx="451"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FMul</a:t>
              </a:r>
            </a:p>
          </p:txBody>
        </p:sp>
        <p:grpSp>
          <p:nvGrpSpPr>
            <p:cNvPr id="35885" name="Group 63"/>
            <p:cNvGrpSpPr>
              <a:grpSpLocks/>
            </p:cNvGrpSpPr>
            <p:nvPr/>
          </p:nvGrpSpPr>
          <p:grpSpPr bwMode="auto">
            <a:xfrm>
              <a:off x="4570" y="2374"/>
              <a:ext cx="175" cy="694"/>
              <a:chOff x="336" y="1200"/>
              <a:chExt cx="144" cy="720"/>
            </a:xfrm>
          </p:grpSpPr>
          <p:sp>
            <p:nvSpPr>
              <p:cNvPr id="35904" name="Rectangle 6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05" name="Freeform 6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6" name="Freeform 66"/>
            <p:cNvSpPr>
              <a:spLocks/>
            </p:cNvSpPr>
            <p:nvPr/>
          </p:nvSpPr>
          <p:spPr bwMode="auto">
            <a:xfrm>
              <a:off x="3345" y="2113"/>
              <a:ext cx="87" cy="825"/>
            </a:xfrm>
            <a:custGeom>
              <a:avLst/>
              <a:gdLst>
                <a:gd name="T0" fmla="*/ 0 w 96"/>
                <a:gd name="T1" fmla="*/ 0 h 912"/>
                <a:gd name="T2" fmla="*/ 0 w 96"/>
                <a:gd name="T3" fmla="*/ 912 h 912"/>
                <a:gd name="T4" fmla="*/ 96 w 96"/>
                <a:gd name="T5" fmla="*/ 912 h 912"/>
                <a:gd name="T6" fmla="*/ 0 60000 65536"/>
                <a:gd name="T7" fmla="*/ 0 60000 65536"/>
                <a:gd name="T8" fmla="*/ 0 60000 65536"/>
                <a:gd name="T9" fmla="*/ 0 w 96"/>
                <a:gd name="T10" fmla="*/ 0 h 912"/>
                <a:gd name="T11" fmla="*/ 96 w 96"/>
                <a:gd name="T12" fmla="*/ 912 h 912"/>
              </a:gdLst>
              <a:ahLst/>
              <a:cxnLst>
                <a:cxn ang="T6">
                  <a:pos x="T0" y="T1"/>
                </a:cxn>
                <a:cxn ang="T7">
                  <a:pos x="T2" y="T3"/>
                </a:cxn>
                <a:cxn ang="T8">
                  <a:pos x="T4" y="T5"/>
                </a:cxn>
              </a:cxnLst>
              <a:rect l="T9" t="T10" r="T11" b="T12"/>
              <a:pathLst>
                <a:path w="96" h="912">
                  <a:moveTo>
                    <a:pt x="0" y="0"/>
                  </a:moveTo>
                  <a:lnTo>
                    <a:pt x="0" y="912"/>
                  </a:lnTo>
                  <a:lnTo>
                    <a:pt x="96"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87" name="Freeform 67"/>
            <p:cNvSpPr>
              <a:spLocks/>
            </p:cNvSpPr>
            <p:nvPr/>
          </p:nvSpPr>
          <p:spPr bwMode="auto">
            <a:xfrm>
              <a:off x="3388" y="1766"/>
              <a:ext cx="44" cy="781"/>
            </a:xfrm>
            <a:custGeom>
              <a:avLst/>
              <a:gdLst>
                <a:gd name="T0" fmla="*/ 0 w 48"/>
                <a:gd name="T1" fmla="*/ 0 h 864"/>
                <a:gd name="T2" fmla="*/ 0 w 48"/>
                <a:gd name="T3" fmla="*/ 864 h 864"/>
                <a:gd name="T4" fmla="*/ 48 w 48"/>
                <a:gd name="T5" fmla="*/ 864 h 864"/>
                <a:gd name="T6" fmla="*/ 0 60000 65536"/>
                <a:gd name="T7" fmla="*/ 0 60000 65536"/>
                <a:gd name="T8" fmla="*/ 0 60000 65536"/>
                <a:gd name="T9" fmla="*/ 0 w 48"/>
                <a:gd name="T10" fmla="*/ 0 h 864"/>
                <a:gd name="T11" fmla="*/ 48 w 48"/>
                <a:gd name="T12" fmla="*/ 864 h 864"/>
              </a:gdLst>
              <a:ahLst/>
              <a:cxnLst>
                <a:cxn ang="T6">
                  <a:pos x="T0" y="T1"/>
                </a:cxn>
                <a:cxn ang="T7">
                  <a:pos x="T2" y="T3"/>
                </a:cxn>
                <a:cxn ang="T8">
                  <a:pos x="T4" y="T5"/>
                </a:cxn>
              </a:cxnLst>
              <a:rect l="T9" t="T10" r="T11" b="T12"/>
              <a:pathLst>
                <a:path w="48" h="864">
                  <a:moveTo>
                    <a:pt x="0" y="0"/>
                  </a:moveTo>
                  <a:lnTo>
                    <a:pt x="0" y="864"/>
                  </a:lnTo>
                  <a:lnTo>
                    <a:pt x="48" y="864"/>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88" name="Group 68"/>
            <p:cNvGrpSpPr>
              <a:grpSpLocks/>
            </p:cNvGrpSpPr>
            <p:nvPr/>
          </p:nvGrpSpPr>
          <p:grpSpPr bwMode="auto">
            <a:xfrm>
              <a:off x="3738" y="3111"/>
              <a:ext cx="176" cy="695"/>
              <a:chOff x="336" y="1200"/>
              <a:chExt cx="144" cy="720"/>
            </a:xfrm>
          </p:grpSpPr>
          <p:sp>
            <p:nvSpPr>
              <p:cNvPr id="35902" name="Rectangle 6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03" name="Freeform 7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9" name="Freeform 71"/>
            <p:cNvSpPr>
              <a:spLocks/>
            </p:cNvSpPr>
            <p:nvPr/>
          </p:nvSpPr>
          <p:spPr bwMode="auto">
            <a:xfrm>
              <a:off x="3345" y="2938"/>
              <a:ext cx="87" cy="694"/>
            </a:xfrm>
            <a:custGeom>
              <a:avLst/>
              <a:gdLst>
                <a:gd name="T0" fmla="*/ 0 w 96"/>
                <a:gd name="T1" fmla="*/ 0 h 768"/>
                <a:gd name="T2" fmla="*/ 0 w 96"/>
                <a:gd name="T3" fmla="*/ 768 h 768"/>
                <a:gd name="T4" fmla="*/ 96 w 96"/>
                <a:gd name="T5" fmla="*/ 768 h 768"/>
                <a:gd name="T6" fmla="*/ 0 60000 65536"/>
                <a:gd name="T7" fmla="*/ 0 60000 65536"/>
                <a:gd name="T8" fmla="*/ 0 60000 65536"/>
                <a:gd name="T9" fmla="*/ 0 w 96"/>
                <a:gd name="T10" fmla="*/ 0 h 768"/>
                <a:gd name="T11" fmla="*/ 96 w 96"/>
                <a:gd name="T12" fmla="*/ 768 h 768"/>
              </a:gdLst>
              <a:ahLst/>
              <a:cxnLst>
                <a:cxn ang="T6">
                  <a:pos x="T0" y="T1"/>
                </a:cxn>
                <a:cxn ang="T7">
                  <a:pos x="T2" y="T3"/>
                </a:cxn>
                <a:cxn ang="T8">
                  <a:pos x="T4" y="T5"/>
                </a:cxn>
              </a:cxnLst>
              <a:rect l="T9" t="T10" r="T11" b="T12"/>
              <a:pathLst>
                <a:path w="96" h="768">
                  <a:moveTo>
                    <a:pt x="0" y="0"/>
                  </a:moveTo>
                  <a:lnTo>
                    <a:pt x="0" y="768"/>
                  </a:lnTo>
                  <a:lnTo>
                    <a:pt x="96" y="768"/>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0" name="Freeform 72"/>
            <p:cNvSpPr>
              <a:spLocks/>
            </p:cNvSpPr>
            <p:nvPr/>
          </p:nvSpPr>
          <p:spPr bwMode="auto">
            <a:xfrm>
              <a:off x="3388" y="2547"/>
              <a:ext cx="44" cy="738"/>
            </a:xfrm>
            <a:custGeom>
              <a:avLst/>
              <a:gdLst>
                <a:gd name="T0" fmla="*/ 0 w 48"/>
                <a:gd name="T1" fmla="*/ 0 h 816"/>
                <a:gd name="T2" fmla="*/ 0 w 48"/>
                <a:gd name="T3" fmla="*/ 816 h 816"/>
                <a:gd name="T4" fmla="*/ 48 w 48"/>
                <a:gd name="T5" fmla="*/ 816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0" y="0"/>
                  </a:moveTo>
                  <a:lnTo>
                    <a:pt x="0" y="816"/>
                  </a:lnTo>
                  <a:lnTo>
                    <a:pt x="48" y="816"/>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1" name="Rectangle 73"/>
            <p:cNvSpPr>
              <a:spLocks noChangeArrowheads="1"/>
            </p:cNvSpPr>
            <p:nvPr/>
          </p:nvSpPr>
          <p:spPr bwMode="auto">
            <a:xfrm>
              <a:off x="3432" y="3111"/>
              <a:ext cx="263" cy="695"/>
            </a:xfrm>
            <a:prstGeom prst="rect">
              <a:avLst/>
            </a:prstGeom>
            <a:noFill/>
            <a:ln w="25400">
              <a:solidFill>
                <a:schemeClr val="tx1"/>
              </a:solidFill>
              <a:miter lim="800000"/>
              <a:headEnd/>
              <a:tailEnd/>
            </a:ln>
          </p:spPr>
          <p:txBody>
            <a:bodyPr wrap="none" lIns="45720" anchor="ctr">
              <a:prstTxWarp prst="textNoShape">
                <a:avLst/>
              </a:prstTxWarp>
            </a:bodyPr>
            <a:lstStyle/>
            <a:p>
              <a:pPr eaLnBrk="1" hangingPunct="1">
                <a:spcBef>
                  <a:spcPct val="0"/>
                </a:spcBef>
              </a:pPr>
              <a:r>
                <a:rPr lang="en-US" sz="1800" dirty="0" err="1">
                  <a:solidFill>
                    <a:prstClr val="black"/>
                  </a:solidFill>
                  <a:latin typeface="Calibri"/>
                  <a:ea typeface="ＭＳ Ｐゴシック"/>
                  <a:cs typeface="Calibri"/>
                </a:rPr>
                <a:t>FDiv</a:t>
              </a:r>
              <a:endParaRPr lang="en-US" sz="1800" dirty="0">
                <a:solidFill>
                  <a:prstClr val="black"/>
                </a:solidFill>
                <a:latin typeface="Calibri"/>
                <a:ea typeface="ＭＳ Ｐゴシック"/>
                <a:cs typeface="Calibri"/>
              </a:endParaRPr>
            </a:p>
          </p:txBody>
        </p:sp>
        <p:grpSp>
          <p:nvGrpSpPr>
            <p:cNvPr id="35892" name="Group 74"/>
            <p:cNvGrpSpPr>
              <a:grpSpLocks/>
            </p:cNvGrpSpPr>
            <p:nvPr/>
          </p:nvGrpSpPr>
          <p:grpSpPr bwMode="auto">
            <a:xfrm>
              <a:off x="4570" y="3111"/>
              <a:ext cx="175" cy="695"/>
              <a:chOff x="336" y="1200"/>
              <a:chExt cx="144" cy="720"/>
            </a:xfrm>
          </p:grpSpPr>
          <p:sp>
            <p:nvSpPr>
              <p:cNvPr id="35900" name="Rectangle 7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01" name="Freeform 7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93" name="Line 77"/>
            <p:cNvSpPr>
              <a:spLocks noChangeShapeType="1"/>
            </p:cNvSpPr>
            <p:nvPr/>
          </p:nvSpPr>
          <p:spPr bwMode="auto">
            <a:xfrm>
              <a:off x="5183" y="2721"/>
              <a:ext cx="87"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4" name="Freeform 79"/>
            <p:cNvSpPr>
              <a:spLocks/>
            </p:cNvSpPr>
            <p:nvPr/>
          </p:nvSpPr>
          <p:spPr bwMode="auto">
            <a:xfrm>
              <a:off x="5226" y="1072"/>
              <a:ext cx="44" cy="738"/>
            </a:xfrm>
            <a:custGeom>
              <a:avLst/>
              <a:gdLst>
                <a:gd name="T0" fmla="*/ 48 w 48"/>
                <a:gd name="T1" fmla="*/ 816 h 816"/>
                <a:gd name="T2" fmla="*/ 0 w 48"/>
                <a:gd name="T3" fmla="*/ 816 h 816"/>
                <a:gd name="T4" fmla="*/ 0 w 48"/>
                <a:gd name="T5" fmla="*/ 0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48" y="816"/>
                  </a:moveTo>
                  <a:lnTo>
                    <a:pt x="0" y="816"/>
                  </a:lnTo>
                  <a:lnTo>
                    <a:pt x="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5" name="Line 80"/>
            <p:cNvSpPr>
              <a:spLocks noChangeShapeType="1"/>
            </p:cNvSpPr>
            <p:nvPr/>
          </p:nvSpPr>
          <p:spPr bwMode="auto">
            <a:xfrm>
              <a:off x="5270" y="3459"/>
              <a:ext cx="0" cy="4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6" name="Line 81"/>
            <p:cNvSpPr>
              <a:spLocks noChangeShapeType="1"/>
            </p:cNvSpPr>
            <p:nvPr/>
          </p:nvSpPr>
          <p:spPr bwMode="auto">
            <a:xfrm>
              <a:off x="5328" y="576"/>
              <a:ext cx="0" cy="3072"/>
            </a:xfrm>
            <a:prstGeom prst="line">
              <a:avLst/>
            </a:prstGeom>
            <a:noFill/>
            <a:ln w="57150">
              <a:solidFill>
                <a:schemeClr val="hlink"/>
              </a:solidFill>
              <a:prstDash val="sysDot"/>
              <a:round/>
              <a:headEnd/>
              <a:tailEnd/>
            </a:ln>
          </p:spPr>
          <p:txBody>
            <a:bodyPr wrap="square">
              <a:prstTxWarp prst="textNoShape">
                <a:avLst/>
              </a:prstTxWarp>
              <a:spAutoFit/>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7" name="Freeform 82"/>
            <p:cNvSpPr>
              <a:spLocks/>
            </p:cNvSpPr>
            <p:nvPr/>
          </p:nvSpPr>
          <p:spPr bwMode="auto">
            <a:xfrm>
              <a:off x="3957" y="1072"/>
              <a:ext cx="569" cy="304"/>
            </a:xfrm>
            <a:custGeom>
              <a:avLst/>
              <a:gdLst>
                <a:gd name="T0" fmla="*/ 0 w 624"/>
                <a:gd name="T1" fmla="*/ 0 h 336"/>
                <a:gd name="T2" fmla="*/ 0 w 624"/>
                <a:gd name="T3" fmla="*/ 336 h 336"/>
                <a:gd name="T4" fmla="*/ 624 w 624"/>
                <a:gd name="T5" fmla="*/ 336 h 336"/>
                <a:gd name="T6" fmla="*/ 624 w 624"/>
                <a:gd name="T7" fmla="*/ 0 h 336"/>
                <a:gd name="T8" fmla="*/ 0 60000 65536"/>
                <a:gd name="T9" fmla="*/ 0 60000 65536"/>
                <a:gd name="T10" fmla="*/ 0 60000 65536"/>
                <a:gd name="T11" fmla="*/ 0 60000 65536"/>
                <a:gd name="T12" fmla="*/ 0 w 624"/>
                <a:gd name="T13" fmla="*/ 0 h 336"/>
                <a:gd name="T14" fmla="*/ 624 w 624"/>
                <a:gd name="T15" fmla="*/ 336 h 336"/>
              </a:gdLst>
              <a:ahLst/>
              <a:cxnLst>
                <a:cxn ang="T8">
                  <a:pos x="T0" y="T1"/>
                </a:cxn>
                <a:cxn ang="T9">
                  <a:pos x="T2" y="T3"/>
                </a:cxn>
                <a:cxn ang="T10">
                  <a:pos x="T4" y="T5"/>
                </a:cxn>
                <a:cxn ang="T11">
                  <a:pos x="T6" y="T7"/>
                </a:cxn>
              </a:cxnLst>
              <a:rect l="T12" t="T13" r="T14" b="T15"/>
              <a:pathLst>
                <a:path w="624" h="336">
                  <a:moveTo>
                    <a:pt x="0" y="0"/>
                  </a:moveTo>
                  <a:lnTo>
                    <a:pt x="0" y="336"/>
                  </a:lnTo>
                  <a:lnTo>
                    <a:pt x="624" y="336"/>
                  </a:lnTo>
                  <a:lnTo>
                    <a:pt x="624"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8" name="Text Box 88"/>
            <p:cNvSpPr txBox="1">
              <a:spLocks noChangeArrowheads="1"/>
            </p:cNvSpPr>
            <p:nvPr/>
          </p:nvSpPr>
          <p:spPr bwMode="auto">
            <a:xfrm>
              <a:off x="3867" y="3108"/>
              <a:ext cx="912" cy="368"/>
            </a:xfrm>
            <a:prstGeom prst="rect">
              <a:avLst/>
            </a:prstGeom>
            <a:noFill/>
            <a:ln w="25400">
              <a:noFill/>
              <a:miter lim="800000"/>
              <a:headEnd/>
              <a:tailEnd/>
            </a:ln>
          </p:spPr>
          <p:txBody>
            <a:bodyPr anchor="ctr">
              <a:prstTxWarp prst="textNoShape">
                <a:avLst/>
              </a:prstTxWarp>
              <a:spAutoFit/>
            </a:bodyPr>
            <a:lstStyle/>
            <a:p>
              <a:pPr eaLnBrk="1" hangingPunct="1">
                <a:spcBef>
                  <a:spcPct val="0"/>
                </a:spcBef>
              </a:pPr>
              <a:r>
                <a:rPr lang="en-US" i="1">
                  <a:solidFill>
                    <a:prstClr val="black"/>
                  </a:solidFill>
                  <a:latin typeface="Calibri"/>
                  <a:ea typeface="ＭＳ Ｐゴシック"/>
                  <a:cs typeface="Calibri"/>
                </a:rPr>
                <a:t>Unpipelined divider</a:t>
              </a:r>
            </a:p>
          </p:txBody>
        </p:sp>
        <p:sp>
          <p:nvSpPr>
            <p:cNvPr id="35899" name="Line 90"/>
            <p:cNvSpPr>
              <a:spLocks noChangeShapeType="1"/>
            </p:cNvSpPr>
            <p:nvPr/>
          </p:nvSpPr>
          <p:spPr bwMode="auto">
            <a:xfrm flipH="1">
              <a:off x="2400" y="1200"/>
              <a:ext cx="96"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3595422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232A-3E5D-604A-9229-093252E04977}"/>
              </a:ext>
            </a:extLst>
          </p:cNvPr>
          <p:cNvSpPr>
            <a:spLocks noGrp="1"/>
          </p:cNvSpPr>
          <p:nvPr>
            <p:ph type="title"/>
          </p:nvPr>
        </p:nvSpPr>
        <p:spPr/>
        <p:txBody>
          <a:bodyPr/>
          <a:lstStyle/>
          <a:p>
            <a:r>
              <a:rPr lang="en-US" dirty="0"/>
              <a:t>In-Order Pipeline with two ALU stages</a:t>
            </a:r>
          </a:p>
        </p:txBody>
      </p:sp>
      <p:sp>
        <p:nvSpPr>
          <p:cNvPr id="3" name="Slide Number Placeholder 2">
            <a:extLst>
              <a:ext uri="{FF2B5EF4-FFF2-40B4-BE49-F238E27FC236}">
                <a16:creationId xmlns:a16="http://schemas.microsoft.com/office/drawing/2014/main" id="{AC01E2CC-3D00-2549-A056-58E612B3B038}"/>
              </a:ext>
            </a:extLst>
          </p:cNvPr>
          <p:cNvSpPr>
            <a:spLocks noGrp="1"/>
          </p:cNvSpPr>
          <p:nvPr>
            <p:ph type="sldNum" sz="quarter" idx="12"/>
          </p:nvPr>
        </p:nvSpPr>
        <p:spPr/>
        <p:txBody>
          <a:bodyPr/>
          <a:lstStyle/>
          <a:p>
            <a:pPr>
              <a:defRPr/>
            </a:pPr>
            <a:fld id="{5DC2A54D-D38A-6449-A27D-1BD4A1440DD2}" type="slidenum">
              <a:rPr lang="en-US" smtClean="0"/>
              <a:pPr>
                <a:defRPr/>
              </a:pPr>
              <a:t>36</a:t>
            </a:fld>
            <a:endParaRPr lang="en-US" b="0" dirty="0">
              <a:solidFill>
                <a:srgbClr val="FBBA03"/>
              </a:solidFill>
            </a:endParaRPr>
          </a:p>
        </p:txBody>
      </p:sp>
      <p:pic>
        <p:nvPicPr>
          <p:cNvPr id="5" name="Picture 4">
            <a:extLst>
              <a:ext uri="{FF2B5EF4-FFF2-40B4-BE49-F238E27FC236}">
                <a16:creationId xmlns:a16="http://schemas.microsoft.com/office/drawing/2014/main" id="{C0B8AF60-6674-644D-A7FB-5D8AAE2F817E}"/>
              </a:ext>
            </a:extLst>
          </p:cNvPr>
          <p:cNvPicPr>
            <a:picLocks noChangeAspect="1"/>
          </p:cNvPicPr>
          <p:nvPr/>
        </p:nvPicPr>
        <p:blipFill>
          <a:blip r:embed="rId2"/>
          <a:stretch>
            <a:fillRect/>
          </a:stretch>
        </p:blipFill>
        <p:spPr>
          <a:xfrm>
            <a:off x="711254" y="990600"/>
            <a:ext cx="7671381" cy="5308818"/>
          </a:xfrm>
          <a:prstGeom prst="rect">
            <a:avLst/>
          </a:prstGeom>
        </p:spPr>
      </p:pic>
      <p:sp>
        <p:nvSpPr>
          <p:cNvPr id="6" name="TextBox 5">
            <a:extLst>
              <a:ext uri="{FF2B5EF4-FFF2-40B4-BE49-F238E27FC236}">
                <a16:creationId xmlns:a16="http://schemas.microsoft.com/office/drawing/2014/main" id="{413DABDB-6D53-9742-B813-7016F5F48AB8}"/>
              </a:ext>
            </a:extLst>
          </p:cNvPr>
          <p:cNvSpPr txBox="1"/>
          <p:nvPr/>
        </p:nvSpPr>
        <p:spPr>
          <a:xfrm>
            <a:off x="6019800" y="6430546"/>
            <a:ext cx="1935145" cy="338554"/>
          </a:xfrm>
          <a:prstGeom prst="rect">
            <a:avLst/>
          </a:prstGeom>
          <a:noFill/>
        </p:spPr>
        <p:txBody>
          <a:bodyPr wrap="none" rtlCol="0">
            <a:spAutoFit/>
          </a:bodyPr>
          <a:lstStyle/>
          <a:p>
            <a:r>
              <a:rPr lang="en-US" i="1" dirty="0">
                <a:solidFill>
                  <a:srgbClr val="000000"/>
                </a:solidFill>
              </a:rPr>
              <a:t>[ © Motorola 1994 ]</a:t>
            </a:r>
          </a:p>
        </p:txBody>
      </p:sp>
      <p:grpSp>
        <p:nvGrpSpPr>
          <p:cNvPr id="20" name="Group 19">
            <a:extLst>
              <a:ext uri="{FF2B5EF4-FFF2-40B4-BE49-F238E27FC236}">
                <a16:creationId xmlns:a16="http://schemas.microsoft.com/office/drawing/2014/main" id="{527402B4-37EA-9C41-9D89-2B2ABBB9E22B}"/>
              </a:ext>
            </a:extLst>
          </p:cNvPr>
          <p:cNvGrpSpPr/>
          <p:nvPr/>
        </p:nvGrpSpPr>
        <p:grpSpPr>
          <a:xfrm>
            <a:off x="76200" y="2572821"/>
            <a:ext cx="2819400" cy="3153668"/>
            <a:chOff x="76200" y="2572821"/>
            <a:chExt cx="2819400" cy="3153668"/>
          </a:xfrm>
        </p:grpSpPr>
        <p:sp>
          <p:nvSpPr>
            <p:cNvPr id="8" name="Oval 7">
              <a:extLst>
                <a:ext uri="{FF2B5EF4-FFF2-40B4-BE49-F238E27FC236}">
                  <a16:creationId xmlns:a16="http://schemas.microsoft.com/office/drawing/2014/main" id="{13491C8F-B684-C440-9116-0B3058992D07}"/>
                </a:ext>
              </a:extLst>
            </p:cNvPr>
            <p:cNvSpPr/>
            <p:nvPr/>
          </p:nvSpPr>
          <p:spPr>
            <a:xfrm>
              <a:off x="1676400" y="3581400"/>
              <a:ext cx="1219200" cy="457200"/>
            </a:xfrm>
            <a:prstGeom prst="ellipse">
              <a:avLst/>
            </a:prstGeom>
            <a:noFill/>
            <a:ln w="38100">
              <a:solidFill>
                <a:srgbClr val="FF0000"/>
              </a:solidFill>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9" name="Oval 8">
              <a:extLst>
                <a:ext uri="{FF2B5EF4-FFF2-40B4-BE49-F238E27FC236}">
                  <a16:creationId xmlns:a16="http://schemas.microsoft.com/office/drawing/2014/main" id="{E7C4C63C-F854-2241-B163-EB7190AC85EA}"/>
                </a:ext>
              </a:extLst>
            </p:cNvPr>
            <p:cNvSpPr/>
            <p:nvPr/>
          </p:nvSpPr>
          <p:spPr>
            <a:xfrm>
              <a:off x="1676400" y="4140200"/>
              <a:ext cx="1219200" cy="457200"/>
            </a:xfrm>
            <a:prstGeom prst="ellipse">
              <a:avLst/>
            </a:prstGeom>
            <a:noFill/>
            <a:ln w="38100">
              <a:solidFill>
                <a:srgbClr val="FF0000"/>
              </a:solidFill>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10" name="TextBox 9">
              <a:extLst>
                <a:ext uri="{FF2B5EF4-FFF2-40B4-BE49-F238E27FC236}">
                  <a16:creationId xmlns:a16="http://schemas.microsoft.com/office/drawing/2014/main" id="{FC3AFAFB-A229-184A-B3AB-A04FA85070AB}"/>
                </a:ext>
              </a:extLst>
            </p:cNvPr>
            <p:cNvSpPr txBox="1"/>
            <p:nvPr/>
          </p:nvSpPr>
          <p:spPr>
            <a:xfrm>
              <a:off x="76200" y="2572821"/>
              <a:ext cx="1905000" cy="830997"/>
            </a:xfrm>
            <a:prstGeom prst="rect">
              <a:avLst/>
            </a:prstGeom>
            <a:solidFill>
              <a:schemeClr val="bg1"/>
            </a:solidFill>
          </p:spPr>
          <p:txBody>
            <a:bodyPr wrap="square" rtlCol="0">
              <a:spAutoFit/>
            </a:bodyPr>
            <a:lstStyle/>
            <a:p>
              <a:r>
                <a:rPr lang="en-US" dirty="0">
                  <a:solidFill>
                    <a:srgbClr val="FF0000"/>
                  </a:solidFill>
                </a:rPr>
                <a:t>Address calculate before memory access</a:t>
              </a:r>
            </a:p>
          </p:txBody>
        </p:sp>
        <p:cxnSp>
          <p:nvCxnSpPr>
            <p:cNvPr id="12" name="Straight Arrow Connector 11">
              <a:extLst>
                <a:ext uri="{FF2B5EF4-FFF2-40B4-BE49-F238E27FC236}">
                  <a16:creationId xmlns:a16="http://schemas.microsoft.com/office/drawing/2014/main" id="{3E0D5E0E-F1A1-E441-B400-A0EA70CF5A97}"/>
                </a:ext>
              </a:extLst>
            </p:cNvPr>
            <p:cNvCxnSpPr>
              <a:endCxn id="8" idx="2"/>
            </p:cNvCxnSpPr>
            <p:nvPr/>
          </p:nvCxnSpPr>
          <p:spPr bwMode="auto">
            <a:xfrm>
              <a:off x="990600" y="3429000"/>
              <a:ext cx="685800" cy="381000"/>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sp>
          <p:nvSpPr>
            <p:cNvPr id="14" name="TextBox 13">
              <a:extLst>
                <a:ext uri="{FF2B5EF4-FFF2-40B4-BE49-F238E27FC236}">
                  <a16:creationId xmlns:a16="http://schemas.microsoft.com/office/drawing/2014/main" id="{4931C070-548D-2B4D-9DAB-844F0C9B8660}"/>
                </a:ext>
              </a:extLst>
            </p:cNvPr>
            <p:cNvSpPr txBox="1"/>
            <p:nvPr/>
          </p:nvSpPr>
          <p:spPr>
            <a:xfrm>
              <a:off x="152400" y="5141714"/>
              <a:ext cx="1905000" cy="584775"/>
            </a:xfrm>
            <a:prstGeom prst="rect">
              <a:avLst/>
            </a:prstGeom>
            <a:solidFill>
              <a:schemeClr val="bg1"/>
            </a:solidFill>
          </p:spPr>
          <p:txBody>
            <a:bodyPr wrap="square" rtlCol="0">
              <a:spAutoFit/>
            </a:bodyPr>
            <a:lstStyle/>
            <a:p>
              <a:r>
                <a:rPr lang="en-US" dirty="0">
                  <a:solidFill>
                    <a:srgbClr val="FF0000"/>
                  </a:solidFill>
                </a:rPr>
                <a:t>Integer ALU after memory access</a:t>
              </a:r>
            </a:p>
          </p:txBody>
        </p:sp>
        <p:cxnSp>
          <p:nvCxnSpPr>
            <p:cNvPr id="15" name="Straight Arrow Connector 14">
              <a:extLst>
                <a:ext uri="{FF2B5EF4-FFF2-40B4-BE49-F238E27FC236}">
                  <a16:creationId xmlns:a16="http://schemas.microsoft.com/office/drawing/2014/main" id="{52EC6255-94AF-7349-993F-ECC2FEAF9AD1}"/>
                </a:ext>
              </a:extLst>
            </p:cNvPr>
            <p:cNvCxnSpPr>
              <a:cxnSpLocks/>
              <a:stCxn id="14" idx="0"/>
              <a:endCxn id="9" idx="3"/>
            </p:cNvCxnSpPr>
            <p:nvPr/>
          </p:nvCxnSpPr>
          <p:spPr bwMode="auto">
            <a:xfrm flipV="1">
              <a:off x="1104900" y="4530445"/>
              <a:ext cx="750048" cy="611269"/>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30252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a:extLst>
              <a:ext uri="{FF2B5EF4-FFF2-40B4-BE49-F238E27FC236}">
                <a16:creationId xmlns:a16="http://schemas.microsoft.com/office/drawing/2014/main" id="{45690FD5-6443-544D-9131-5923B861493B}"/>
              </a:ext>
            </a:extLst>
          </p:cNvPr>
          <p:cNvSpPr/>
          <p:nvPr/>
        </p:nvSpPr>
        <p:spPr>
          <a:xfrm>
            <a:off x="3041374" y="2740001"/>
            <a:ext cx="300418" cy="2289199"/>
          </a:xfrm>
          <a:custGeom>
            <a:avLst/>
            <a:gdLst>
              <a:gd name="connsiteX0" fmla="*/ 169049 w 291993"/>
              <a:gd name="connsiteY0" fmla="*/ 0 h 814507"/>
              <a:gd name="connsiteX1" fmla="*/ 230521 w 291993"/>
              <a:gd name="connsiteY1" fmla="*/ 30736 h 814507"/>
              <a:gd name="connsiteX2" fmla="*/ 253573 w 291993"/>
              <a:gd name="connsiteY2" fmla="*/ 38420 h 814507"/>
              <a:gd name="connsiteX3" fmla="*/ 284309 w 291993"/>
              <a:gd name="connsiteY3" fmla="*/ 84524 h 814507"/>
              <a:gd name="connsiteX4" fmla="*/ 291993 w 291993"/>
              <a:gd name="connsiteY4" fmla="*/ 115260 h 814507"/>
              <a:gd name="connsiteX5" fmla="*/ 284309 w 291993"/>
              <a:gd name="connsiteY5" fmla="*/ 145996 h 814507"/>
              <a:gd name="connsiteX6" fmla="*/ 276625 w 291993"/>
              <a:gd name="connsiteY6" fmla="*/ 184416 h 814507"/>
              <a:gd name="connsiteX7" fmla="*/ 261257 w 291993"/>
              <a:gd name="connsiteY7" fmla="*/ 238205 h 814507"/>
              <a:gd name="connsiteX8" fmla="*/ 230521 w 291993"/>
              <a:gd name="connsiteY8" fmla="*/ 284309 h 814507"/>
              <a:gd name="connsiteX9" fmla="*/ 207469 w 291993"/>
              <a:gd name="connsiteY9" fmla="*/ 299677 h 814507"/>
              <a:gd name="connsiteX10" fmla="*/ 169049 w 291993"/>
              <a:gd name="connsiteY10" fmla="*/ 338097 h 814507"/>
              <a:gd name="connsiteX11" fmla="*/ 122944 w 291993"/>
              <a:gd name="connsiteY11" fmla="*/ 384201 h 814507"/>
              <a:gd name="connsiteX12" fmla="*/ 76840 w 291993"/>
              <a:gd name="connsiteY12" fmla="*/ 430305 h 814507"/>
              <a:gd name="connsiteX13" fmla="*/ 46104 w 291993"/>
              <a:gd name="connsiteY13" fmla="*/ 476410 h 814507"/>
              <a:gd name="connsiteX14" fmla="*/ 30736 w 291993"/>
              <a:gd name="connsiteY14" fmla="*/ 522514 h 814507"/>
              <a:gd name="connsiteX15" fmla="*/ 15368 w 291993"/>
              <a:gd name="connsiteY15" fmla="*/ 545566 h 814507"/>
              <a:gd name="connsiteX16" fmla="*/ 0 w 291993"/>
              <a:gd name="connsiteY16" fmla="*/ 591670 h 814507"/>
              <a:gd name="connsiteX17" fmla="*/ 15368 w 291993"/>
              <a:gd name="connsiteY17" fmla="*/ 706931 h 814507"/>
              <a:gd name="connsiteX18" fmla="*/ 38420 w 291993"/>
              <a:gd name="connsiteY18" fmla="*/ 753035 h 814507"/>
              <a:gd name="connsiteX19" fmla="*/ 107576 w 291993"/>
              <a:gd name="connsiteY19" fmla="*/ 791455 h 814507"/>
              <a:gd name="connsiteX20" fmla="*/ 130628 w 291993"/>
              <a:gd name="connsiteY20" fmla="*/ 806823 h 814507"/>
              <a:gd name="connsiteX21" fmla="*/ 153681 w 291993"/>
              <a:gd name="connsiteY21" fmla="*/ 814507 h 81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993" h="814507">
                <a:moveTo>
                  <a:pt x="169049" y="0"/>
                </a:moveTo>
                <a:cubicBezTo>
                  <a:pt x="189540" y="10245"/>
                  <a:pt x="209665" y="21256"/>
                  <a:pt x="230521" y="30736"/>
                </a:cubicBezTo>
                <a:cubicBezTo>
                  <a:pt x="237895" y="34088"/>
                  <a:pt x="247846" y="32693"/>
                  <a:pt x="253573" y="38420"/>
                </a:cubicBezTo>
                <a:cubicBezTo>
                  <a:pt x="266633" y="51480"/>
                  <a:pt x="284309" y="84524"/>
                  <a:pt x="284309" y="84524"/>
                </a:cubicBezTo>
                <a:cubicBezTo>
                  <a:pt x="286870" y="94769"/>
                  <a:pt x="291993" y="104699"/>
                  <a:pt x="291993" y="115260"/>
                </a:cubicBezTo>
                <a:cubicBezTo>
                  <a:pt x="291993" y="125821"/>
                  <a:pt x="286600" y="135687"/>
                  <a:pt x="284309" y="145996"/>
                </a:cubicBezTo>
                <a:cubicBezTo>
                  <a:pt x="281476" y="158745"/>
                  <a:pt x="279458" y="171667"/>
                  <a:pt x="276625" y="184416"/>
                </a:cubicBezTo>
                <a:cubicBezTo>
                  <a:pt x="275151" y="191048"/>
                  <a:pt x="266011" y="229647"/>
                  <a:pt x="261257" y="238205"/>
                </a:cubicBezTo>
                <a:cubicBezTo>
                  <a:pt x="252287" y="254351"/>
                  <a:pt x="245889" y="274064"/>
                  <a:pt x="230521" y="284309"/>
                </a:cubicBezTo>
                <a:lnTo>
                  <a:pt x="207469" y="299677"/>
                </a:lnTo>
                <a:cubicBezTo>
                  <a:pt x="166488" y="361149"/>
                  <a:pt x="220276" y="286870"/>
                  <a:pt x="169049" y="338097"/>
                </a:cubicBezTo>
                <a:cubicBezTo>
                  <a:pt x="111865" y="395281"/>
                  <a:pt x="177271" y="347985"/>
                  <a:pt x="122944" y="384201"/>
                </a:cubicBezTo>
                <a:cubicBezTo>
                  <a:pt x="72978" y="459150"/>
                  <a:pt x="153091" y="344521"/>
                  <a:pt x="76840" y="430305"/>
                </a:cubicBezTo>
                <a:cubicBezTo>
                  <a:pt x="64569" y="444110"/>
                  <a:pt x="51945" y="458888"/>
                  <a:pt x="46104" y="476410"/>
                </a:cubicBezTo>
                <a:cubicBezTo>
                  <a:pt x="40981" y="491778"/>
                  <a:pt x="39722" y="509035"/>
                  <a:pt x="30736" y="522514"/>
                </a:cubicBezTo>
                <a:cubicBezTo>
                  <a:pt x="25613" y="530198"/>
                  <a:pt x="19119" y="537127"/>
                  <a:pt x="15368" y="545566"/>
                </a:cubicBezTo>
                <a:cubicBezTo>
                  <a:pt x="8789" y="560369"/>
                  <a:pt x="0" y="591670"/>
                  <a:pt x="0" y="591670"/>
                </a:cubicBezTo>
                <a:cubicBezTo>
                  <a:pt x="3699" y="624963"/>
                  <a:pt x="7704" y="672441"/>
                  <a:pt x="15368" y="706931"/>
                </a:cubicBezTo>
                <a:cubicBezTo>
                  <a:pt x="18581" y="721390"/>
                  <a:pt x="26987" y="743031"/>
                  <a:pt x="38420" y="753035"/>
                </a:cubicBezTo>
                <a:cubicBezTo>
                  <a:pt x="103027" y="809567"/>
                  <a:pt x="61843" y="768588"/>
                  <a:pt x="107576" y="791455"/>
                </a:cubicBezTo>
                <a:cubicBezTo>
                  <a:pt x="115836" y="795585"/>
                  <a:pt x="122368" y="802693"/>
                  <a:pt x="130628" y="806823"/>
                </a:cubicBezTo>
                <a:cubicBezTo>
                  <a:pt x="137873" y="810445"/>
                  <a:pt x="153681" y="814507"/>
                  <a:pt x="153681" y="814507"/>
                </a:cubicBezTo>
              </a:path>
            </a:pathLst>
          </a:custGeom>
          <a:noFill/>
          <a:ln w="28575">
            <a:solidFill>
              <a:srgbClr val="FF0000"/>
            </a:solidFill>
            <a:headEnd type="none" w="med" len="med"/>
            <a:tailEnd type="arrow" w="med" len="med"/>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48" name="Freeform 47">
            <a:extLst>
              <a:ext uri="{FF2B5EF4-FFF2-40B4-BE49-F238E27FC236}">
                <a16:creationId xmlns:a16="http://schemas.microsoft.com/office/drawing/2014/main" id="{2B0A0C0E-0D94-D04D-AE07-CD0C94F6A212}"/>
              </a:ext>
            </a:extLst>
          </p:cNvPr>
          <p:cNvSpPr/>
          <p:nvPr/>
        </p:nvSpPr>
        <p:spPr>
          <a:xfrm>
            <a:off x="2259106" y="1959429"/>
            <a:ext cx="291993" cy="814507"/>
          </a:xfrm>
          <a:custGeom>
            <a:avLst/>
            <a:gdLst>
              <a:gd name="connsiteX0" fmla="*/ 169049 w 291993"/>
              <a:gd name="connsiteY0" fmla="*/ 0 h 814507"/>
              <a:gd name="connsiteX1" fmla="*/ 230521 w 291993"/>
              <a:gd name="connsiteY1" fmla="*/ 30736 h 814507"/>
              <a:gd name="connsiteX2" fmla="*/ 253573 w 291993"/>
              <a:gd name="connsiteY2" fmla="*/ 38420 h 814507"/>
              <a:gd name="connsiteX3" fmla="*/ 284309 w 291993"/>
              <a:gd name="connsiteY3" fmla="*/ 84524 h 814507"/>
              <a:gd name="connsiteX4" fmla="*/ 291993 w 291993"/>
              <a:gd name="connsiteY4" fmla="*/ 115260 h 814507"/>
              <a:gd name="connsiteX5" fmla="*/ 284309 w 291993"/>
              <a:gd name="connsiteY5" fmla="*/ 145996 h 814507"/>
              <a:gd name="connsiteX6" fmla="*/ 276625 w 291993"/>
              <a:gd name="connsiteY6" fmla="*/ 184416 h 814507"/>
              <a:gd name="connsiteX7" fmla="*/ 261257 w 291993"/>
              <a:gd name="connsiteY7" fmla="*/ 238205 h 814507"/>
              <a:gd name="connsiteX8" fmla="*/ 230521 w 291993"/>
              <a:gd name="connsiteY8" fmla="*/ 284309 h 814507"/>
              <a:gd name="connsiteX9" fmla="*/ 207469 w 291993"/>
              <a:gd name="connsiteY9" fmla="*/ 299677 h 814507"/>
              <a:gd name="connsiteX10" fmla="*/ 169049 w 291993"/>
              <a:gd name="connsiteY10" fmla="*/ 338097 h 814507"/>
              <a:gd name="connsiteX11" fmla="*/ 122944 w 291993"/>
              <a:gd name="connsiteY11" fmla="*/ 384201 h 814507"/>
              <a:gd name="connsiteX12" fmla="*/ 76840 w 291993"/>
              <a:gd name="connsiteY12" fmla="*/ 430305 h 814507"/>
              <a:gd name="connsiteX13" fmla="*/ 46104 w 291993"/>
              <a:gd name="connsiteY13" fmla="*/ 476410 h 814507"/>
              <a:gd name="connsiteX14" fmla="*/ 30736 w 291993"/>
              <a:gd name="connsiteY14" fmla="*/ 522514 h 814507"/>
              <a:gd name="connsiteX15" fmla="*/ 15368 w 291993"/>
              <a:gd name="connsiteY15" fmla="*/ 545566 h 814507"/>
              <a:gd name="connsiteX16" fmla="*/ 0 w 291993"/>
              <a:gd name="connsiteY16" fmla="*/ 591670 h 814507"/>
              <a:gd name="connsiteX17" fmla="*/ 15368 w 291993"/>
              <a:gd name="connsiteY17" fmla="*/ 706931 h 814507"/>
              <a:gd name="connsiteX18" fmla="*/ 38420 w 291993"/>
              <a:gd name="connsiteY18" fmla="*/ 753035 h 814507"/>
              <a:gd name="connsiteX19" fmla="*/ 107576 w 291993"/>
              <a:gd name="connsiteY19" fmla="*/ 791455 h 814507"/>
              <a:gd name="connsiteX20" fmla="*/ 130628 w 291993"/>
              <a:gd name="connsiteY20" fmla="*/ 806823 h 814507"/>
              <a:gd name="connsiteX21" fmla="*/ 153681 w 291993"/>
              <a:gd name="connsiteY21" fmla="*/ 814507 h 81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993" h="814507">
                <a:moveTo>
                  <a:pt x="169049" y="0"/>
                </a:moveTo>
                <a:cubicBezTo>
                  <a:pt x="189540" y="10245"/>
                  <a:pt x="209665" y="21256"/>
                  <a:pt x="230521" y="30736"/>
                </a:cubicBezTo>
                <a:cubicBezTo>
                  <a:pt x="237895" y="34088"/>
                  <a:pt x="247846" y="32693"/>
                  <a:pt x="253573" y="38420"/>
                </a:cubicBezTo>
                <a:cubicBezTo>
                  <a:pt x="266633" y="51480"/>
                  <a:pt x="284309" y="84524"/>
                  <a:pt x="284309" y="84524"/>
                </a:cubicBezTo>
                <a:cubicBezTo>
                  <a:pt x="286870" y="94769"/>
                  <a:pt x="291993" y="104699"/>
                  <a:pt x="291993" y="115260"/>
                </a:cubicBezTo>
                <a:cubicBezTo>
                  <a:pt x="291993" y="125821"/>
                  <a:pt x="286600" y="135687"/>
                  <a:pt x="284309" y="145996"/>
                </a:cubicBezTo>
                <a:cubicBezTo>
                  <a:pt x="281476" y="158745"/>
                  <a:pt x="279458" y="171667"/>
                  <a:pt x="276625" y="184416"/>
                </a:cubicBezTo>
                <a:cubicBezTo>
                  <a:pt x="275151" y="191048"/>
                  <a:pt x="266011" y="229647"/>
                  <a:pt x="261257" y="238205"/>
                </a:cubicBezTo>
                <a:cubicBezTo>
                  <a:pt x="252287" y="254351"/>
                  <a:pt x="245889" y="274064"/>
                  <a:pt x="230521" y="284309"/>
                </a:cubicBezTo>
                <a:lnTo>
                  <a:pt x="207469" y="299677"/>
                </a:lnTo>
                <a:cubicBezTo>
                  <a:pt x="166488" y="361149"/>
                  <a:pt x="220276" y="286870"/>
                  <a:pt x="169049" y="338097"/>
                </a:cubicBezTo>
                <a:cubicBezTo>
                  <a:pt x="111865" y="395281"/>
                  <a:pt x="177271" y="347985"/>
                  <a:pt x="122944" y="384201"/>
                </a:cubicBezTo>
                <a:cubicBezTo>
                  <a:pt x="72978" y="459150"/>
                  <a:pt x="153091" y="344521"/>
                  <a:pt x="76840" y="430305"/>
                </a:cubicBezTo>
                <a:cubicBezTo>
                  <a:pt x="64569" y="444110"/>
                  <a:pt x="51945" y="458888"/>
                  <a:pt x="46104" y="476410"/>
                </a:cubicBezTo>
                <a:cubicBezTo>
                  <a:pt x="40981" y="491778"/>
                  <a:pt x="39722" y="509035"/>
                  <a:pt x="30736" y="522514"/>
                </a:cubicBezTo>
                <a:cubicBezTo>
                  <a:pt x="25613" y="530198"/>
                  <a:pt x="19119" y="537127"/>
                  <a:pt x="15368" y="545566"/>
                </a:cubicBezTo>
                <a:cubicBezTo>
                  <a:pt x="8789" y="560369"/>
                  <a:pt x="0" y="591670"/>
                  <a:pt x="0" y="591670"/>
                </a:cubicBezTo>
                <a:cubicBezTo>
                  <a:pt x="3699" y="624963"/>
                  <a:pt x="7704" y="672441"/>
                  <a:pt x="15368" y="706931"/>
                </a:cubicBezTo>
                <a:cubicBezTo>
                  <a:pt x="18581" y="721390"/>
                  <a:pt x="26987" y="743031"/>
                  <a:pt x="38420" y="753035"/>
                </a:cubicBezTo>
                <a:cubicBezTo>
                  <a:pt x="103027" y="809567"/>
                  <a:pt x="61843" y="768588"/>
                  <a:pt x="107576" y="791455"/>
                </a:cubicBezTo>
                <a:cubicBezTo>
                  <a:pt x="115836" y="795585"/>
                  <a:pt x="122368" y="802693"/>
                  <a:pt x="130628" y="806823"/>
                </a:cubicBezTo>
                <a:cubicBezTo>
                  <a:pt x="137873" y="810445"/>
                  <a:pt x="153681" y="814507"/>
                  <a:pt x="153681" y="814507"/>
                </a:cubicBezTo>
              </a:path>
            </a:pathLst>
          </a:custGeom>
          <a:noFill/>
          <a:ln w="28575">
            <a:solidFill>
              <a:srgbClr val="FF0000"/>
            </a:solidFill>
            <a:headEnd type="none" w="med" len="med"/>
            <a:tailEnd type="arrow" w="med" len="med"/>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2" name="Title 1">
            <a:extLst>
              <a:ext uri="{FF2B5EF4-FFF2-40B4-BE49-F238E27FC236}">
                <a16:creationId xmlns:a16="http://schemas.microsoft.com/office/drawing/2014/main" id="{70777C9E-6DF6-BC48-B5C7-CBE062828DE3}"/>
              </a:ext>
            </a:extLst>
          </p:cNvPr>
          <p:cNvSpPr>
            <a:spLocks noGrp="1"/>
          </p:cNvSpPr>
          <p:nvPr>
            <p:ph type="title"/>
          </p:nvPr>
        </p:nvSpPr>
        <p:spPr/>
        <p:txBody>
          <a:bodyPr/>
          <a:lstStyle/>
          <a:p>
            <a:r>
              <a:rPr lang="en-US" dirty="0"/>
              <a:t>MC68060 Dynamic ALU Scheduling</a:t>
            </a:r>
          </a:p>
        </p:txBody>
      </p:sp>
      <p:sp>
        <p:nvSpPr>
          <p:cNvPr id="3" name="Slide Number Placeholder 2">
            <a:extLst>
              <a:ext uri="{FF2B5EF4-FFF2-40B4-BE49-F238E27FC236}">
                <a16:creationId xmlns:a16="http://schemas.microsoft.com/office/drawing/2014/main" id="{EABBD556-13A6-1C43-B60B-365607A6B464}"/>
              </a:ext>
            </a:extLst>
          </p:cNvPr>
          <p:cNvSpPr>
            <a:spLocks noGrp="1"/>
          </p:cNvSpPr>
          <p:nvPr>
            <p:ph type="sldNum" sz="quarter" idx="12"/>
          </p:nvPr>
        </p:nvSpPr>
        <p:spPr/>
        <p:txBody>
          <a:bodyPr/>
          <a:lstStyle/>
          <a:p>
            <a:pPr>
              <a:defRPr/>
            </a:pPr>
            <a:fld id="{5DC2A54D-D38A-6449-A27D-1BD4A1440DD2}" type="slidenum">
              <a:rPr lang="en-US" smtClean="0"/>
              <a:pPr>
                <a:defRPr/>
              </a:pPr>
              <a:t>37</a:t>
            </a:fld>
            <a:endParaRPr lang="en-US" b="0">
              <a:solidFill>
                <a:srgbClr val="FBBA03"/>
              </a:solidFill>
            </a:endParaRPr>
          </a:p>
        </p:txBody>
      </p:sp>
      <p:sp>
        <p:nvSpPr>
          <p:cNvPr id="4" name="Rectangle 3">
            <a:extLst>
              <a:ext uri="{FF2B5EF4-FFF2-40B4-BE49-F238E27FC236}">
                <a16:creationId xmlns:a16="http://schemas.microsoft.com/office/drawing/2014/main" id="{66208E2D-5DFA-5C42-8783-A8039857F690}"/>
              </a:ext>
            </a:extLst>
          </p:cNvPr>
          <p:cNvSpPr/>
          <p:nvPr/>
        </p:nvSpPr>
        <p:spPr>
          <a:xfrm>
            <a:off x="152400" y="16094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11" name="Rectangle 10">
            <a:extLst>
              <a:ext uri="{FF2B5EF4-FFF2-40B4-BE49-F238E27FC236}">
                <a16:creationId xmlns:a16="http://schemas.microsoft.com/office/drawing/2014/main" id="{EFE1CDF4-DEB4-0944-9FE7-9A3A0EF707C8}"/>
              </a:ext>
            </a:extLst>
          </p:cNvPr>
          <p:cNvSpPr/>
          <p:nvPr/>
        </p:nvSpPr>
        <p:spPr>
          <a:xfrm>
            <a:off x="914400" y="16094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12" name="Rectangle 11">
            <a:extLst>
              <a:ext uri="{FF2B5EF4-FFF2-40B4-BE49-F238E27FC236}">
                <a16:creationId xmlns:a16="http://schemas.microsoft.com/office/drawing/2014/main" id="{C2F54525-E762-ED47-ACA4-2016AA46C39C}"/>
              </a:ext>
            </a:extLst>
          </p:cNvPr>
          <p:cNvSpPr/>
          <p:nvPr/>
        </p:nvSpPr>
        <p:spPr>
          <a:xfrm>
            <a:off x="1676400" y="16094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16" name="Rectangle 15">
            <a:extLst>
              <a:ext uri="{FF2B5EF4-FFF2-40B4-BE49-F238E27FC236}">
                <a16:creationId xmlns:a16="http://schemas.microsoft.com/office/drawing/2014/main" id="{257E8CA8-AF30-7E4B-AD93-F28060CB05FB}"/>
              </a:ext>
            </a:extLst>
          </p:cNvPr>
          <p:cNvSpPr/>
          <p:nvPr/>
        </p:nvSpPr>
        <p:spPr>
          <a:xfrm>
            <a:off x="914400" y="23460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17" name="Rectangle 16">
            <a:extLst>
              <a:ext uri="{FF2B5EF4-FFF2-40B4-BE49-F238E27FC236}">
                <a16:creationId xmlns:a16="http://schemas.microsoft.com/office/drawing/2014/main" id="{C9CADBE6-8D3F-7D4F-91FB-3BA80F9C791F}"/>
              </a:ext>
            </a:extLst>
          </p:cNvPr>
          <p:cNvSpPr/>
          <p:nvPr/>
        </p:nvSpPr>
        <p:spPr>
          <a:xfrm>
            <a:off x="1676400" y="23460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18" name="Rectangle 17">
            <a:extLst>
              <a:ext uri="{FF2B5EF4-FFF2-40B4-BE49-F238E27FC236}">
                <a16:creationId xmlns:a16="http://schemas.microsoft.com/office/drawing/2014/main" id="{83695597-9A1F-0349-A999-FC3DFE783719}"/>
              </a:ext>
            </a:extLst>
          </p:cNvPr>
          <p:cNvSpPr/>
          <p:nvPr/>
        </p:nvSpPr>
        <p:spPr>
          <a:xfrm>
            <a:off x="2438400" y="23460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19" name="Rectangle 18">
            <a:extLst>
              <a:ext uri="{FF2B5EF4-FFF2-40B4-BE49-F238E27FC236}">
                <a16:creationId xmlns:a16="http://schemas.microsoft.com/office/drawing/2014/main" id="{61F2BAB9-734A-8E4B-967B-E8CE34DB4B85}"/>
              </a:ext>
            </a:extLst>
          </p:cNvPr>
          <p:cNvSpPr/>
          <p:nvPr/>
        </p:nvSpPr>
        <p:spPr>
          <a:xfrm>
            <a:off x="1676400" y="30826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20" name="Rectangle 19">
            <a:extLst>
              <a:ext uri="{FF2B5EF4-FFF2-40B4-BE49-F238E27FC236}">
                <a16:creationId xmlns:a16="http://schemas.microsoft.com/office/drawing/2014/main" id="{C7F71C7D-D0E9-EE4E-A25B-6B6D77FF9F98}"/>
              </a:ext>
            </a:extLst>
          </p:cNvPr>
          <p:cNvSpPr/>
          <p:nvPr/>
        </p:nvSpPr>
        <p:spPr>
          <a:xfrm>
            <a:off x="2438400" y="30826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21" name="Rectangle 20">
            <a:extLst>
              <a:ext uri="{FF2B5EF4-FFF2-40B4-BE49-F238E27FC236}">
                <a16:creationId xmlns:a16="http://schemas.microsoft.com/office/drawing/2014/main" id="{14A609B6-745F-C54F-941B-039568C11A64}"/>
              </a:ext>
            </a:extLst>
          </p:cNvPr>
          <p:cNvSpPr/>
          <p:nvPr/>
        </p:nvSpPr>
        <p:spPr>
          <a:xfrm>
            <a:off x="3200400" y="30826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22" name="Rectangle 21">
            <a:extLst>
              <a:ext uri="{FF2B5EF4-FFF2-40B4-BE49-F238E27FC236}">
                <a16:creationId xmlns:a16="http://schemas.microsoft.com/office/drawing/2014/main" id="{4C02BF77-B805-CB45-96B8-75D453663284}"/>
              </a:ext>
            </a:extLst>
          </p:cNvPr>
          <p:cNvSpPr/>
          <p:nvPr/>
        </p:nvSpPr>
        <p:spPr>
          <a:xfrm>
            <a:off x="2438400" y="38192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23" name="Rectangle 22">
            <a:extLst>
              <a:ext uri="{FF2B5EF4-FFF2-40B4-BE49-F238E27FC236}">
                <a16:creationId xmlns:a16="http://schemas.microsoft.com/office/drawing/2014/main" id="{35DFCB27-B737-2241-A2EE-F646011C6B08}"/>
              </a:ext>
            </a:extLst>
          </p:cNvPr>
          <p:cNvSpPr/>
          <p:nvPr/>
        </p:nvSpPr>
        <p:spPr>
          <a:xfrm>
            <a:off x="3200400" y="38192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24" name="Rectangle 23">
            <a:extLst>
              <a:ext uri="{FF2B5EF4-FFF2-40B4-BE49-F238E27FC236}">
                <a16:creationId xmlns:a16="http://schemas.microsoft.com/office/drawing/2014/main" id="{7A3F638B-5BCA-454A-86DB-8B6A9161C506}"/>
              </a:ext>
            </a:extLst>
          </p:cNvPr>
          <p:cNvSpPr/>
          <p:nvPr/>
        </p:nvSpPr>
        <p:spPr>
          <a:xfrm>
            <a:off x="3962400" y="38192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25" name="TextBox 24">
            <a:extLst>
              <a:ext uri="{FF2B5EF4-FFF2-40B4-BE49-F238E27FC236}">
                <a16:creationId xmlns:a16="http://schemas.microsoft.com/office/drawing/2014/main" id="{8A26E750-196C-1B47-9E4F-7B8EBA32E42E}"/>
              </a:ext>
            </a:extLst>
          </p:cNvPr>
          <p:cNvSpPr txBox="1"/>
          <p:nvPr/>
        </p:nvSpPr>
        <p:spPr>
          <a:xfrm>
            <a:off x="6102628" y="1816776"/>
            <a:ext cx="2646878" cy="400110"/>
          </a:xfrm>
          <a:prstGeom prst="rect">
            <a:avLst/>
          </a:prstGeom>
          <a:noFill/>
        </p:spPr>
        <p:txBody>
          <a:bodyPr wrap="none" rtlCol="0">
            <a:spAutoFit/>
          </a:bodyPr>
          <a:lstStyle/>
          <a:p>
            <a:r>
              <a:rPr lang="en-US" sz="2000" b="1" dirty="0">
                <a:solidFill>
                  <a:srgbClr val="000000"/>
                </a:solidFill>
                <a:latin typeface="Courier" pitchFamily="2" charset="0"/>
              </a:rPr>
              <a:t>add x1,x1,24(x2)</a:t>
            </a:r>
          </a:p>
        </p:txBody>
      </p:sp>
      <p:sp>
        <p:nvSpPr>
          <p:cNvPr id="26" name="TextBox 25">
            <a:extLst>
              <a:ext uri="{FF2B5EF4-FFF2-40B4-BE49-F238E27FC236}">
                <a16:creationId xmlns:a16="http://schemas.microsoft.com/office/drawing/2014/main" id="{CC85AAA0-A558-D54F-85FD-770CD010C432}"/>
              </a:ext>
            </a:extLst>
          </p:cNvPr>
          <p:cNvSpPr txBox="1"/>
          <p:nvPr/>
        </p:nvSpPr>
        <p:spPr>
          <a:xfrm>
            <a:off x="6108391" y="3835489"/>
            <a:ext cx="2185214" cy="400110"/>
          </a:xfrm>
          <a:prstGeom prst="rect">
            <a:avLst/>
          </a:prstGeom>
          <a:noFill/>
        </p:spPr>
        <p:txBody>
          <a:bodyPr wrap="none" rtlCol="0">
            <a:spAutoFit/>
          </a:bodyPr>
          <a:lstStyle/>
          <a:p>
            <a:r>
              <a:rPr lang="en-US" sz="2000" b="1" dirty="0" err="1">
                <a:solidFill>
                  <a:srgbClr val="000000"/>
                </a:solidFill>
                <a:latin typeface="Courier" pitchFamily="2" charset="0"/>
              </a:rPr>
              <a:t>lw</a:t>
            </a:r>
            <a:r>
              <a:rPr lang="en-US" sz="2000" b="1" dirty="0">
                <a:solidFill>
                  <a:srgbClr val="000000"/>
                </a:solidFill>
                <a:latin typeface="Courier" pitchFamily="2" charset="0"/>
              </a:rPr>
              <a:t> x4, 16(x5)</a:t>
            </a:r>
          </a:p>
        </p:txBody>
      </p:sp>
      <p:sp>
        <p:nvSpPr>
          <p:cNvPr id="27" name="TextBox 26">
            <a:extLst>
              <a:ext uri="{FF2B5EF4-FFF2-40B4-BE49-F238E27FC236}">
                <a16:creationId xmlns:a16="http://schemas.microsoft.com/office/drawing/2014/main" id="{B328F450-1746-B147-B377-C9C7C221D1B9}"/>
              </a:ext>
            </a:extLst>
          </p:cNvPr>
          <p:cNvSpPr txBox="1"/>
          <p:nvPr/>
        </p:nvSpPr>
        <p:spPr>
          <a:xfrm>
            <a:off x="112577" y="2044671"/>
            <a:ext cx="801823" cy="338554"/>
          </a:xfrm>
          <a:prstGeom prst="rect">
            <a:avLst/>
          </a:prstGeom>
          <a:noFill/>
        </p:spPr>
        <p:txBody>
          <a:bodyPr wrap="none" rtlCol="0">
            <a:spAutoFit/>
          </a:bodyPr>
          <a:lstStyle/>
          <a:p>
            <a:r>
              <a:rPr lang="en-US" b="1" dirty="0">
                <a:solidFill>
                  <a:srgbClr val="000000"/>
                </a:solidFill>
                <a:latin typeface="Courier" pitchFamily="2" charset="0"/>
              </a:rPr>
              <a:t>x2+24</a:t>
            </a:r>
          </a:p>
        </p:txBody>
      </p:sp>
      <p:sp>
        <p:nvSpPr>
          <p:cNvPr id="28" name="TextBox 27">
            <a:extLst>
              <a:ext uri="{FF2B5EF4-FFF2-40B4-BE49-F238E27FC236}">
                <a16:creationId xmlns:a16="http://schemas.microsoft.com/office/drawing/2014/main" id="{51ECCA2D-8B04-AB49-A482-CBAF8909E5BA}"/>
              </a:ext>
            </a:extLst>
          </p:cNvPr>
          <p:cNvSpPr txBox="1"/>
          <p:nvPr/>
        </p:nvSpPr>
        <p:spPr>
          <a:xfrm>
            <a:off x="1676400" y="2026102"/>
            <a:ext cx="1542410" cy="338554"/>
          </a:xfrm>
          <a:prstGeom prst="rect">
            <a:avLst/>
          </a:prstGeom>
          <a:noFill/>
        </p:spPr>
        <p:txBody>
          <a:bodyPr wrap="none" rtlCol="0">
            <a:spAutoFit/>
          </a:bodyPr>
          <a:lstStyle/>
          <a:p>
            <a:r>
              <a:rPr lang="en-US" b="1" dirty="0">
                <a:solidFill>
                  <a:srgbClr val="000000"/>
                </a:solidFill>
                <a:latin typeface="Courier" pitchFamily="2" charset="0"/>
              </a:rPr>
              <a:t>x1+M[x2+24]</a:t>
            </a:r>
          </a:p>
        </p:txBody>
      </p:sp>
      <p:sp>
        <p:nvSpPr>
          <p:cNvPr id="29" name="TextBox 28">
            <a:extLst>
              <a:ext uri="{FF2B5EF4-FFF2-40B4-BE49-F238E27FC236}">
                <a16:creationId xmlns:a16="http://schemas.microsoft.com/office/drawing/2014/main" id="{34F8B454-F3CD-9F44-8070-2F8D4A9C7AB7}"/>
              </a:ext>
            </a:extLst>
          </p:cNvPr>
          <p:cNvSpPr txBox="1"/>
          <p:nvPr/>
        </p:nvSpPr>
        <p:spPr>
          <a:xfrm>
            <a:off x="3871714" y="974747"/>
            <a:ext cx="4607352" cy="338554"/>
          </a:xfrm>
          <a:prstGeom prst="rect">
            <a:avLst/>
          </a:prstGeom>
          <a:noFill/>
        </p:spPr>
        <p:txBody>
          <a:bodyPr wrap="none" rtlCol="0">
            <a:spAutoFit/>
          </a:bodyPr>
          <a:lstStyle/>
          <a:p>
            <a:r>
              <a:rPr lang="en-US" dirty="0">
                <a:solidFill>
                  <a:srgbClr val="000000"/>
                </a:solidFill>
              </a:rPr>
              <a:t>Using RISC-V style assembly code for MC68060</a:t>
            </a:r>
          </a:p>
        </p:txBody>
      </p:sp>
      <p:sp>
        <p:nvSpPr>
          <p:cNvPr id="30" name="Rectangle 29">
            <a:extLst>
              <a:ext uri="{FF2B5EF4-FFF2-40B4-BE49-F238E27FC236}">
                <a16:creationId xmlns:a16="http://schemas.microsoft.com/office/drawing/2014/main" id="{3550B05C-C96A-AE4C-AC08-22D8E0C51305}"/>
              </a:ext>
            </a:extLst>
          </p:cNvPr>
          <p:cNvSpPr/>
          <p:nvPr/>
        </p:nvSpPr>
        <p:spPr>
          <a:xfrm>
            <a:off x="3196558" y="45558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31" name="Rectangle 30">
            <a:extLst>
              <a:ext uri="{FF2B5EF4-FFF2-40B4-BE49-F238E27FC236}">
                <a16:creationId xmlns:a16="http://schemas.microsoft.com/office/drawing/2014/main" id="{5A5C3135-F93D-014A-8AC8-1B23E57184B3}"/>
              </a:ext>
            </a:extLst>
          </p:cNvPr>
          <p:cNvSpPr/>
          <p:nvPr/>
        </p:nvSpPr>
        <p:spPr>
          <a:xfrm>
            <a:off x="3958558" y="45558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32" name="Rectangle 31">
            <a:extLst>
              <a:ext uri="{FF2B5EF4-FFF2-40B4-BE49-F238E27FC236}">
                <a16:creationId xmlns:a16="http://schemas.microsoft.com/office/drawing/2014/main" id="{D528B653-7237-8048-A401-DAA1D0E41ED5}"/>
              </a:ext>
            </a:extLst>
          </p:cNvPr>
          <p:cNvSpPr/>
          <p:nvPr/>
        </p:nvSpPr>
        <p:spPr>
          <a:xfrm>
            <a:off x="4720558" y="45558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36" name="TextBox 35">
            <a:extLst>
              <a:ext uri="{FF2B5EF4-FFF2-40B4-BE49-F238E27FC236}">
                <a16:creationId xmlns:a16="http://schemas.microsoft.com/office/drawing/2014/main" id="{D0BDC8F8-C056-CF49-B9C0-AA8206BF8C7B}"/>
              </a:ext>
            </a:extLst>
          </p:cNvPr>
          <p:cNvSpPr txBox="1"/>
          <p:nvPr/>
        </p:nvSpPr>
        <p:spPr>
          <a:xfrm>
            <a:off x="6102628" y="2478482"/>
            <a:ext cx="2031325" cy="400110"/>
          </a:xfrm>
          <a:prstGeom prst="rect">
            <a:avLst/>
          </a:prstGeom>
          <a:noFill/>
        </p:spPr>
        <p:txBody>
          <a:bodyPr wrap="none" rtlCol="0">
            <a:spAutoFit/>
          </a:bodyPr>
          <a:lstStyle/>
          <a:p>
            <a:r>
              <a:rPr lang="en-US" sz="2000" b="1" dirty="0">
                <a:solidFill>
                  <a:srgbClr val="000000"/>
                </a:solidFill>
                <a:latin typeface="Courier" pitchFamily="2" charset="0"/>
              </a:rPr>
              <a:t>add x3,x1,x6</a:t>
            </a:r>
          </a:p>
        </p:txBody>
      </p:sp>
      <p:sp>
        <p:nvSpPr>
          <p:cNvPr id="37" name="TextBox 36">
            <a:extLst>
              <a:ext uri="{FF2B5EF4-FFF2-40B4-BE49-F238E27FC236}">
                <a16:creationId xmlns:a16="http://schemas.microsoft.com/office/drawing/2014/main" id="{2E031DE4-9096-C74C-8671-64C08280DD5D}"/>
              </a:ext>
            </a:extLst>
          </p:cNvPr>
          <p:cNvSpPr txBox="1"/>
          <p:nvPr/>
        </p:nvSpPr>
        <p:spPr>
          <a:xfrm>
            <a:off x="2395375" y="2787448"/>
            <a:ext cx="801823" cy="338554"/>
          </a:xfrm>
          <a:prstGeom prst="rect">
            <a:avLst/>
          </a:prstGeom>
          <a:noFill/>
        </p:spPr>
        <p:txBody>
          <a:bodyPr wrap="none" rtlCol="0">
            <a:spAutoFit/>
          </a:bodyPr>
          <a:lstStyle/>
          <a:p>
            <a:r>
              <a:rPr lang="en-US" b="1" dirty="0">
                <a:solidFill>
                  <a:srgbClr val="000000"/>
                </a:solidFill>
                <a:latin typeface="Courier" pitchFamily="2" charset="0"/>
              </a:rPr>
              <a:t>x1+x6</a:t>
            </a:r>
          </a:p>
        </p:txBody>
      </p:sp>
      <p:sp>
        <p:nvSpPr>
          <p:cNvPr id="49" name="TextBox 48">
            <a:extLst>
              <a:ext uri="{FF2B5EF4-FFF2-40B4-BE49-F238E27FC236}">
                <a16:creationId xmlns:a16="http://schemas.microsoft.com/office/drawing/2014/main" id="{63C0111C-333F-0849-9951-4345711CE08F}"/>
              </a:ext>
            </a:extLst>
          </p:cNvPr>
          <p:cNvSpPr txBox="1"/>
          <p:nvPr/>
        </p:nvSpPr>
        <p:spPr>
          <a:xfrm>
            <a:off x="6108391" y="3154521"/>
            <a:ext cx="2185214" cy="400110"/>
          </a:xfrm>
          <a:prstGeom prst="rect">
            <a:avLst/>
          </a:prstGeom>
          <a:noFill/>
        </p:spPr>
        <p:txBody>
          <a:bodyPr wrap="none" rtlCol="0">
            <a:spAutoFit/>
          </a:bodyPr>
          <a:lstStyle/>
          <a:p>
            <a:r>
              <a:rPr lang="en-US" sz="2000" b="1" dirty="0" err="1">
                <a:solidFill>
                  <a:srgbClr val="000000"/>
                </a:solidFill>
                <a:latin typeface="Courier" pitchFamily="2" charset="0"/>
              </a:rPr>
              <a:t>addi</a:t>
            </a:r>
            <a:r>
              <a:rPr lang="en-US" sz="2000" b="1" dirty="0">
                <a:solidFill>
                  <a:srgbClr val="000000"/>
                </a:solidFill>
                <a:latin typeface="Courier" pitchFamily="2" charset="0"/>
              </a:rPr>
              <a:t> x5,x2,12</a:t>
            </a:r>
          </a:p>
        </p:txBody>
      </p:sp>
      <p:sp>
        <p:nvSpPr>
          <p:cNvPr id="50" name="TextBox 49">
            <a:extLst>
              <a:ext uri="{FF2B5EF4-FFF2-40B4-BE49-F238E27FC236}">
                <a16:creationId xmlns:a16="http://schemas.microsoft.com/office/drawing/2014/main" id="{BF08F4F0-BFC9-2F47-8ADE-F31DF5DE2902}"/>
              </a:ext>
            </a:extLst>
          </p:cNvPr>
          <p:cNvSpPr txBox="1"/>
          <p:nvPr/>
        </p:nvSpPr>
        <p:spPr>
          <a:xfrm>
            <a:off x="1671094" y="3510536"/>
            <a:ext cx="801823" cy="338554"/>
          </a:xfrm>
          <a:prstGeom prst="rect">
            <a:avLst/>
          </a:prstGeom>
          <a:noFill/>
        </p:spPr>
        <p:txBody>
          <a:bodyPr wrap="none" rtlCol="0">
            <a:spAutoFit/>
          </a:bodyPr>
          <a:lstStyle/>
          <a:p>
            <a:r>
              <a:rPr lang="en-US" b="1" dirty="0">
                <a:solidFill>
                  <a:srgbClr val="000000"/>
                </a:solidFill>
                <a:latin typeface="Courier" pitchFamily="2" charset="0"/>
              </a:rPr>
              <a:t>x2+12</a:t>
            </a:r>
          </a:p>
        </p:txBody>
      </p:sp>
      <p:sp>
        <p:nvSpPr>
          <p:cNvPr id="51" name="Freeform 50">
            <a:extLst>
              <a:ext uri="{FF2B5EF4-FFF2-40B4-BE49-F238E27FC236}">
                <a16:creationId xmlns:a16="http://schemas.microsoft.com/office/drawing/2014/main" id="{F94E4DA3-97BB-9146-8ABF-EABB65728E3B}"/>
              </a:ext>
            </a:extLst>
          </p:cNvPr>
          <p:cNvSpPr/>
          <p:nvPr/>
        </p:nvSpPr>
        <p:spPr>
          <a:xfrm>
            <a:off x="2249378" y="3347464"/>
            <a:ext cx="291993" cy="814507"/>
          </a:xfrm>
          <a:custGeom>
            <a:avLst/>
            <a:gdLst>
              <a:gd name="connsiteX0" fmla="*/ 169049 w 291993"/>
              <a:gd name="connsiteY0" fmla="*/ 0 h 814507"/>
              <a:gd name="connsiteX1" fmla="*/ 230521 w 291993"/>
              <a:gd name="connsiteY1" fmla="*/ 30736 h 814507"/>
              <a:gd name="connsiteX2" fmla="*/ 253573 w 291993"/>
              <a:gd name="connsiteY2" fmla="*/ 38420 h 814507"/>
              <a:gd name="connsiteX3" fmla="*/ 284309 w 291993"/>
              <a:gd name="connsiteY3" fmla="*/ 84524 h 814507"/>
              <a:gd name="connsiteX4" fmla="*/ 291993 w 291993"/>
              <a:gd name="connsiteY4" fmla="*/ 115260 h 814507"/>
              <a:gd name="connsiteX5" fmla="*/ 284309 w 291993"/>
              <a:gd name="connsiteY5" fmla="*/ 145996 h 814507"/>
              <a:gd name="connsiteX6" fmla="*/ 276625 w 291993"/>
              <a:gd name="connsiteY6" fmla="*/ 184416 h 814507"/>
              <a:gd name="connsiteX7" fmla="*/ 261257 w 291993"/>
              <a:gd name="connsiteY7" fmla="*/ 238205 h 814507"/>
              <a:gd name="connsiteX8" fmla="*/ 230521 w 291993"/>
              <a:gd name="connsiteY8" fmla="*/ 284309 h 814507"/>
              <a:gd name="connsiteX9" fmla="*/ 207469 w 291993"/>
              <a:gd name="connsiteY9" fmla="*/ 299677 h 814507"/>
              <a:gd name="connsiteX10" fmla="*/ 169049 w 291993"/>
              <a:gd name="connsiteY10" fmla="*/ 338097 h 814507"/>
              <a:gd name="connsiteX11" fmla="*/ 122944 w 291993"/>
              <a:gd name="connsiteY11" fmla="*/ 384201 h 814507"/>
              <a:gd name="connsiteX12" fmla="*/ 76840 w 291993"/>
              <a:gd name="connsiteY12" fmla="*/ 430305 h 814507"/>
              <a:gd name="connsiteX13" fmla="*/ 46104 w 291993"/>
              <a:gd name="connsiteY13" fmla="*/ 476410 h 814507"/>
              <a:gd name="connsiteX14" fmla="*/ 30736 w 291993"/>
              <a:gd name="connsiteY14" fmla="*/ 522514 h 814507"/>
              <a:gd name="connsiteX15" fmla="*/ 15368 w 291993"/>
              <a:gd name="connsiteY15" fmla="*/ 545566 h 814507"/>
              <a:gd name="connsiteX16" fmla="*/ 0 w 291993"/>
              <a:gd name="connsiteY16" fmla="*/ 591670 h 814507"/>
              <a:gd name="connsiteX17" fmla="*/ 15368 w 291993"/>
              <a:gd name="connsiteY17" fmla="*/ 706931 h 814507"/>
              <a:gd name="connsiteX18" fmla="*/ 38420 w 291993"/>
              <a:gd name="connsiteY18" fmla="*/ 753035 h 814507"/>
              <a:gd name="connsiteX19" fmla="*/ 107576 w 291993"/>
              <a:gd name="connsiteY19" fmla="*/ 791455 h 814507"/>
              <a:gd name="connsiteX20" fmla="*/ 130628 w 291993"/>
              <a:gd name="connsiteY20" fmla="*/ 806823 h 814507"/>
              <a:gd name="connsiteX21" fmla="*/ 153681 w 291993"/>
              <a:gd name="connsiteY21" fmla="*/ 814507 h 81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993" h="814507">
                <a:moveTo>
                  <a:pt x="169049" y="0"/>
                </a:moveTo>
                <a:cubicBezTo>
                  <a:pt x="189540" y="10245"/>
                  <a:pt x="209665" y="21256"/>
                  <a:pt x="230521" y="30736"/>
                </a:cubicBezTo>
                <a:cubicBezTo>
                  <a:pt x="237895" y="34088"/>
                  <a:pt x="247846" y="32693"/>
                  <a:pt x="253573" y="38420"/>
                </a:cubicBezTo>
                <a:cubicBezTo>
                  <a:pt x="266633" y="51480"/>
                  <a:pt x="284309" y="84524"/>
                  <a:pt x="284309" y="84524"/>
                </a:cubicBezTo>
                <a:cubicBezTo>
                  <a:pt x="286870" y="94769"/>
                  <a:pt x="291993" y="104699"/>
                  <a:pt x="291993" y="115260"/>
                </a:cubicBezTo>
                <a:cubicBezTo>
                  <a:pt x="291993" y="125821"/>
                  <a:pt x="286600" y="135687"/>
                  <a:pt x="284309" y="145996"/>
                </a:cubicBezTo>
                <a:cubicBezTo>
                  <a:pt x="281476" y="158745"/>
                  <a:pt x="279458" y="171667"/>
                  <a:pt x="276625" y="184416"/>
                </a:cubicBezTo>
                <a:cubicBezTo>
                  <a:pt x="275151" y="191048"/>
                  <a:pt x="266011" y="229647"/>
                  <a:pt x="261257" y="238205"/>
                </a:cubicBezTo>
                <a:cubicBezTo>
                  <a:pt x="252287" y="254351"/>
                  <a:pt x="245889" y="274064"/>
                  <a:pt x="230521" y="284309"/>
                </a:cubicBezTo>
                <a:lnTo>
                  <a:pt x="207469" y="299677"/>
                </a:lnTo>
                <a:cubicBezTo>
                  <a:pt x="166488" y="361149"/>
                  <a:pt x="220276" y="286870"/>
                  <a:pt x="169049" y="338097"/>
                </a:cubicBezTo>
                <a:cubicBezTo>
                  <a:pt x="111865" y="395281"/>
                  <a:pt x="177271" y="347985"/>
                  <a:pt x="122944" y="384201"/>
                </a:cubicBezTo>
                <a:cubicBezTo>
                  <a:pt x="72978" y="459150"/>
                  <a:pt x="153091" y="344521"/>
                  <a:pt x="76840" y="430305"/>
                </a:cubicBezTo>
                <a:cubicBezTo>
                  <a:pt x="64569" y="444110"/>
                  <a:pt x="51945" y="458888"/>
                  <a:pt x="46104" y="476410"/>
                </a:cubicBezTo>
                <a:cubicBezTo>
                  <a:pt x="40981" y="491778"/>
                  <a:pt x="39722" y="509035"/>
                  <a:pt x="30736" y="522514"/>
                </a:cubicBezTo>
                <a:cubicBezTo>
                  <a:pt x="25613" y="530198"/>
                  <a:pt x="19119" y="537127"/>
                  <a:pt x="15368" y="545566"/>
                </a:cubicBezTo>
                <a:cubicBezTo>
                  <a:pt x="8789" y="560369"/>
                  <a:pt x="0" y="591670"/>
                  <a:pt x="0" y="591670"/>
                </a:cubicBezTo>
                <a:cubicBezTo>
                  <a:pt x="3699" y="624963"/>
                  <a:pt x="7704" y="672441"/>
                  <a:pt x="15368" y="706931"/>
                </a:cubicBezTo>
                <a:cubicBezTo>
                  <a:pt x="18581" y="721390"/>
                  <a:pt x="26987" y="743031"/>
                  <a:pt x="38420" y="753035"/>
                </a:cubicBezTo>
                <a:cubicBezTo>
                  <a:pt x="103027" y="809567"/>
                  <a:pt x="61843" y="768588"/>
                  <a:pt x="107576" y="791455"/>
                </a:cubicBezTo>
                <a:cubicBezTo>
                  <a:pt x="115836" y="795585"/>
                  <a:pt x="122368" y="802693"/>
                  <a:pt x="130628" y="806823"/>
                </a:cubicBezTo>
                <a:cubicBezTo>
                  <a:pt x="137873" y="810445"/>
                  <a:pt x="153681" y="814507"/>
                  <a:pt x="153681" y="814507"/>
                </a:cubicBezTo>
              </a:path>
            </a:pathLst>
          </a:custGeom>
          <a:noFill/>
          <a:ln w="28575">
            <a:solidFill>
              <a:srgbClr val="FF0000"/>
            </a:solidFill>
            <a:headEnd type="none" w="med" len="med"/>
            <a:tailEnd type="arrow" w="med" len="med"/>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52" name="TextBox 51">
            <a:extLst>
              <a:ext uri="{FF2B5EF4-FFF2-40B4-BE49-F238E27FC236}">
                <a16:creationId xmlns:a16="http://schemas.microsoft.com/office/drawing/2014/main" id="{DF4E48D0-1975-5E4B-BA21-1477A982DAA7}"/>
              </a:ext>
            </a:extLst>
          </p:cNvPr>
          <p:cNvSpPr txBox="1"/>
          <p:nvPr/>
        </p:nvSpPr>
        <p:spPr>
          <a:xfrm>
            <a:off x="2425730" y="4257472"/>
            <a:ext cx="801823" cy="338554"/>
          </a:xfrm>
          <a:prstGeom prst="rect">
            <a:avLst/>
          </a:prstGeom>
          <a:noFill/>
        </p:spPr>
        <p:txBody>
          <a:bodyPr wrap="none" rtlCol="0">
            <a:spAutoFit/>
          </a:bodyPr>
          <a:lstStyle/>
          <a:p>
            <a:r>
              <a:rPr lang="en-US" b="1" dirty="0">
                <a:solidFill>
                  <a:srgbClr val="000000"/>
                </a:solidFill>
                <a:latin typeface="Courier" pitchFamily="2" charset="0"/>
              </a:rPr>
              <a:t>x5+16</a:t>
            </a:r>
          </a:p>
        </p:txBody>
      </p:sp>
      <p:sp>
        <p:nvSpPr>
          <p:cNvPr id="53" name="TextBox 52">
            <a:extLst>
              <a:ext uri="{FF2B5EF4-FFF2-40B4-BE49-F238E27FC236}">
                <a16:creationId xmlns:a16="http://schemas.microsoft.com/office/drawing/2014/main" id="{128E65B3-07B0-4940-A186-FE0478DE9648}"/>
              </a:ext>
            </a:extLst>
          </p:cNvPr>
          <p:cNvSpPr txBox="1"/>
          <p:nvPr/>
        </p:nvSpPr>
        <p:spPr>
          <a:xfrm>
            <a:off x="6108391" y="4555886"/>
            <a:ext cx="2185214" cy="400110"/>
          </a:xfrm>
          <a:prstGeom prst="rect">
            <a:avLst/>
          </a:prstGeom>
          <a:noFill/>
        </p:spPr>
        <p:txBody>
          <a:bodyPr wrap="none" rtlCol="0">
            <a:spAutoFit/>
          </a:bodyPr>
          <a:lstStyle/>
          <a:p>
            <a:r>
              <a:rPr lang="en-US" sz="2000" b="1" dirty="0" err="1">
                <a:solidFill>
                  <a:srgbClr val="000000"/>
                </a:solidFill>
                <a:latin typeface="Courier" pitchFamily="2" charset="0"/>
              </a:rPr>
              <a:t>lw</a:t>
            </a:r>
            <a:r>
              <a:rPr lang="en-US" sz="2000" b="1" dirty="0">
                <a:solidFill>
                  <a:srgbClr val="000000"/>
                </a:solidFill>
                <a:latin typeface="Courier" pitchFamily="2" charset="0"/>
              </a:rPr>
              <a:t> x8, 16(x3)</a:t>
            </a:r>
          </a:p>
        </p:txBody>
      </p:sp>
      <p:sp>
        <p:nvSpPr>
          <p:cNvPr id="55" name="TextBox 54">
            <a:extLst>
              <a:ext uri="{FF2B5EF4-FFF2-40B4-BE49-F238E27FC236}">
                <a16:creationId xmlns:a16="http://schemas.microsoft.com/office/drawing/2014/main" id="{DC8F3390-C07B-9D4F-9ABA-B2A0227C3DE7}"/>
              </a:ext>
            </a:extLst>
          </p:cNvPr>
          <p:cNvSpPr txBox="1"/>
          <p:nvPr/>
        </p:nvSpPr>
        <p:spPr>
          <a:xfrm>
            <a:off x="3176646" y="4983405"/>
            <a:ext cx="801823" cy="338554"/>
          </a:xfrm>
          <a:prstGeom prst="rect">
            <a:avLst/>
          </a:prstGeom>
          <a:noFill/>
        </p:spPr>
        <p:txBody>
          <a:bodyPr wrap="none" rtlCol="0">
            <a:spAutoFit/>
          </a:bodyPr>
          <a:lstStyle/>
          <a:p>
            <a:r>
              <a:rPr lang="en-US" b="1" dirty="0">
                <a:solidFill>
                  <a:srgbClr val="000000"/>
                </a:solidFill>
                <a:latin typeface="Courier" pitchFamily="2" charset="0"/>
              </a:rPr>
              <a:t>x3+16</a:t>
            </a:r>
          </a:p>
        </p:txBody>
      </p:sp>
      <p:sp>
        <p:nvSpPr>
          <p:cNvPr id="56" name="TextBox 55">
            <a:extLst>
              <a:ext uri="{FF2B5EF4-FFF2-40B4-BE49-F238E27FC236}">
                <a16:creationId xmlns:a16="http://schemas.microsoft.com/office/drawing/2014/main" id="{A04E3D4F-BED8-8242-A1C6-6CFA6CD18A57}"/>
              </a:ext>
            </a:extLst>
          </p:cNvPr>
          <p:cNvSpPr txBox="1"/>
          <p:nvPr/>
        </p:nvSpPr>
        <p:spPr>
          <a:xfrm>
            <a:off x="484305" y="5959869"/>
            <a:ext cx="7522935" cy="646331"/>
          </a:xfrm>
          <a:prstGeom prst="rect">
            <a:avLst/>
          </a:prstGeom>
          <a:noFill/>
        </p:spPr>
        <p:txBody>
          <a:bodyPr wrap="square" rtlCol="0">
            <a:spAutoFit/>
          </a:bodyPr>
          <a:lstStyle/>
          <a:p>
            <a:r>
              <a:rPr lang="en-US" sz="1800" dirty="0">
                <a:solidFill>
                  <a:srgbClr val="000000"/>
                </a:solidFill>
                <a:latin typeface="Calibri" panose="020F0502020204030204" pitchFamily="34" charset="0"/>
                <a:cs typeface="Calibri" panose="020F0502020204030204" pitchFamily="34" charset="0"/>
              </a:rPr>
              <a:t>Common trick used in modern in-order RISC pipeline designs, even without </a:t>
            </a:r>
            <a:r>
              <a:rPr lang="en-US" sz="1800" dirty="0" err="1">
                <a:solidFill>
                  <a:srgbClr val="000000"/>
                </a:solidFill>
                <a:latin typeface="Calibri" panose="020F0502020204030204" pitchFamily="34" charset="0"/>
                <a:cs typeface="Calibri" panose="020F0502020204030204" pitchFamily="34" charset="0"/>
              </a:rPr>
              <a:t>reg</a:t>
            </a:r>
            <a:r>
              <a:rPr lang="en-US" sz="1800" dirty="0">
                <a:solidFill>
                  <a:srgbClr val="000000"/>
                </a:solidFill>
                <a:latin typeface="Calibri" panose="020F0502020204030204" pitchFamily="34" charset="0"/>
                <a:cs typeface="Calibri" panose="020F0502020204030204" pitchFamily="34" charset="0"/>
              </a:rPr>
              <a:t>-mem operations</a:t>
            </a:r>
          </a:p>
        </p:txBody>
      </p:sp>
      <p:sp>
        <p:nvSpPr>
          <p:cNvPr id="5" name="Freeform 4"/>
          <p:cNvSpPr/>
          <p:nvPr/>
        </p:nvSpPr>
        <p:spPr>
          <a:xfrm>
            <a:off x="1590036" y="1146011"/>
            <a:ext cx="6866694" cy="796918"/>
          </a:xfrm>
          <a:custGeom>
            <a:avLst/>
            <a:gdLst>
              <a:gd name="connsiteX0" fmla="*/ 5575453 w 6866694"/>
              <a:gd name="connsiteY0" fmla="*/ 443951 h 796918"/>
              <a:gd name="connsiteX1" fmla="*/ 6019424 w 6866694"/>
              <a:gd name="connsiteY1" fmla="*/ 753683 h 796918"/>
              <a:gd name="connsiteX2" fmla="*/ 6494370 w 6866694"/>
              <a:gd name="connsiteY2" fmla="*/ 712386 h 796918"/>
              <a:gd name="connsiteX3" fmla="*/ 0 w 6866694"/>
              <a:gd name="connsiteY3" fmla="*/ 0 h 796918"/>
            </a:gdLst>
            <a:ahLst/>
            <a:cxnLst>
              <a:cxn ang="0">
                <a:pos x="connsiteX0" y="connsiteY0"/>
              </a:cxn>
              <a:cxn ang="0">
                <a:pos x="connsiteX1" y="connsiteY1"/>
              </a:cxn>
              <a:cxn ang="0">
                <a:pos x="connsiteX2" y="connsiteY2"/>
              </a:cxn>
              <a:cxn ang="0">
                <a:pos x="connsiteX3" y="connsiteY3"/>
              </a:cxn>
            </a:cxnLst>
            <a:rect l="l" t="t" r="r" b="b"/>
            <a:pathLst>
              <a:path w="6866694" h="796918">
                <a:moveTo>
                  <a:pt x="5575453" y="443951"/>
                </a:moveTo>
                <a:cubicBezTo>
                  <a:pt x="5720862" y="576447"/>
                  <a:pt x="5866271" y="708944"/>
                  <a:pt x="6019424" y="753683"/>
                </a:cubicBezTo>
                <a:cubicBezTo>
                  <a:pt x="6172577" y="798422"/>
                  <a:pt x="7497607" y="838000"/>
                  <a:pt x="6494370" y="712386"/>
                </a:cubicBezTo>
                <a:cubicBezTo>
                  <a:pt x="5491133" y="586772"/>
                  <a:pt x="1918713" y="574727"/>
                  <a:pt x="0" y="0"/>
                </a:cubicBezTo>
              </a:path>
            </a:pathLst>
          </a:custGeom>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grpSp>
        <p:nvGrpSpPr>
          <p:cNvPr id="8" name="Group 7"/>
          <p:cNvGrpSpPr/>
          <p:nvPr/>
        </p:nvGrpSpPr>
        <p:grpSpPr>
          <a:xfrm>
            <a:off x="8077200" y="2209800"/>
            <a:ext cx="871955" cy="2923503"/>
            <a:chOff x="8077200" y="2209800"/>
            <a:chExt cx="871955" cy="2923503"/>
          </a:xfrm>
        </p:grpSpPr>
        <p:sp>
          <p:nvSpPr>
            <p:cNvPr id="6" name="Freeform 5"/>
            <p:cNvSpPr/>
            <p:nvPr/>
          </p:nvSpPr>
          <p:spPr>
            <a:xfrm flipH="1" flipV="1">
              <a:off x="8077200" y="2209800"/>
              <a:ext cx="622399" cy="972416"/>
            </a:xfrm>
            <a:custGeom>
              <a:avLst/>
              <a:gdLst>
                <a:gd name="connsiteX0" fmla="*/ 0 w 289098"/>
                <a:gd name="connsiteY0" fmla="*/ 0 h 371680"/>
                <a:gd name="connsiteX1" fmla="*/ 206498 w 289098"/>
                <a:gd name="connsiteY1" fmla="*/ 10325 h 371680"/>
                <a:gd name="connsiteX2" fmla="*/ 227148 w 289098"/>
                <a:gd name="connsiteY2" fmla="*/ 41298 h 371680"/>
                <a:gd name="connsiteX3" fmla="*/ 247798 w 289098"/>
                <a:gd name="connsiteY3" fmla="*/ 103245 h 371680"/>
                <a:gd name="connsiteX4" fmla="*/ 258123 w 289098"/>
                <a:gd name="connsiteY4" fmla="*/ 134218 h 371680"/>
                <a:gd name="connsiteX5" fmla="*/ 258123 w 289098"/>
                <a:gd name="connsiteY5" fmla="*/ 320058 h 371680"/>
                <a:gd name="connsiteX6" fmla="*/ 278773 w 289098"/>
                <a:gd name="connsiteY6" fmla="*/ 351031 h 371680"/>
                <a:gd name="connsiteX7" fmla="*/ 289098 w 289098"/>
                <a:gd name="connsiteY7" fmla="*/ 371680 h 371680"/>
                <a:gd name="connsiteX0" fmla="*/ 0 w 289098"/>
                <a:gd name="connsiteY0" fmla="*/ 0 h 371680"/>
                <a:gd name="connsiteX1" fmla="*/ 206498 w 289098"/>
                <a:gd name="connsiteY1" fmla="*/ 10325 h 371680"/>
                <a:gd name="connsiteX2" fmla="*/ 227148 w 289098"/>
                <a:gd name="connsiteY2" fmla="*/ 41298 h 371680"/>
                <a:gd name="connsiteX3" fmla="*/ 195568 w 289098"/>
                <a:gd name="connsiteY3" fmla="*/ 153604 h 371680"/>
                <a:gd name="connsiteX4" fmla="*/ 258123 w 289098"/>
                <a:gd name="connsiteY4" fmla="*/ 134218 h 371680"/>
                <a:gd name="connsiteX5" fmla="*/ 258123 w 289098"/>
                <a:gd name="connsiteY5" fmla="*/ 320058 h 371680"/>
                <a:gd name="connsiteX6" fmla="*/ 278773 w 289098"/>
                <a:gd name="connsiteY6" fmla="*/ 351031 h 371680"/>
                <a:gd name="connsiteX7" fmla="*/ 289098 w 289098"/>
                <a:gd name="connsiteY7" fmla="*/ 371680 h 371680"/>
                <a:gd name="connsiteX0" fmla="*/ 0 w 289098"/>
                <a:gd name="connsiteY0" fmla="*/ 0 h 371680"/>
                <a:gd name="connsiteX1" fmla="*/ 206498 w 289098"/>
                <a:gd name="connsiteY1" fmla="*/ 10325 h 371680"/>
                <a:gd name="connsiteX2" fmla="*/ 227148 w 289098"/>
                <a:gd name="connsiteY2" fmla="*/ 41298 h 371680"/>
                <a:gd name="connsiteX3" fmla="*/ 195568 w 289098"/>
                <a:gd name="connsiteY3" fmla="*/ 153604 h 371680"/>
                <a:gd name="connsiteX4" fmla="*/ 225480 w 289098"/>
                <a:gd name="connsiteY4" fmla="*/ 230359 h 371680"/>
                <a:gd name="connsiteX5" fmla="*/ 258123 w 289098"/>
                <a:gd name="connsiteY5" fmla="*/ 320058 h 371680"/>
                <a:gd name="connsiteX6" fmla="*/ 278773 w 289098"/>
                <a:gd name="connsiteY6" fmla="*/ 351031 h 371680"/>
                <a:gd name="connsiteX7" fmla="*/ 289098 w 289098"/>
                <a:gd name="connsiteY7" fmla="*/ 371680 h 371680"/>
                <a:gd name="connsiteX0" fmla="*/ 0 w 289098"/>
                <a:gd name="connsiteY0" fmla="*/ 0 h 371680"/>
                <a:gd name="connsiteX1" fmla="*/ 206498 w 289098"/>
                <a:gd name="connsiteY1" fmla="*/ 10325 h 371680"/>
                <a:gd name="connsiteX2" fmla="*/ 201033 w 289098"/>
                <a:gd name="connsiteY2" fmla="*/ 82501 h 371680"/>
                <a:gd name="connsiteX3" fmla="*/ 195568 w 289098"/>
                <a:gd name="connsiteY3" fmla="*/ 153604 h 371680"/>
                <a:gd name="connsiteX4" fmla="*/ 225480 w 289098"/>
                <a:gd name="connsiteY4" fmla="*/ 230359 h 371680"/>
                <a:gd name="connsiteX5" fmla="*/ 258123 w 289098"/>
                <a:gd name="connsiteY5" fmla="*/ 320058 h 371680"/>
                <a:gd name="connsiteX6" fmla="*/ 278773 w 289098"/>
                <a:gd name="connsiteY6" fmla="*/ 351031 h 371680"/>
                <a:gd name="connsiteX7" fmla="*/ 289098 w 289098"/>
                <a:gd name="connsiteY7" fmla="*/ 371680 h 371680"/>
                <a:gd name="connsiteX0" fmla="*/ 0 w 393557"/>
                <a:gd name="connsiteY0" fmla="*/ 0 h 431195"/>
                <a:gd name="connsiteX1" fmla="*/ 206498 w 393557"/>
                <a:gd name="connsiteY1" fmla="*/ 10325 h 431195"/>
                <a:gd name="connsiteX2" fmla="*/ 201033 w 393557"/>
                <a:gd name="connsiteY2" fmla="*/ 82501 h 431195"/>
                <a:gd name="connsiteX3" fmla="*/ 195568 w 393557"/>
                <a:gd name="connsiteY3" fmla="*/ 153604 h 431195"/>
                <a:gd name="connsiteX4" fmla="*/ 225480 w 393557"/>
                <a:gd name="connsiteY4" fmla="*/ 230359 h 431195"/>
                <a:gd name="connsiteX5" fmla="*/ 258123 w 393557"/>
                <a:gd name="connsiteY5" fmla="*/ 320058 h 431195"/>
                <a:gd name="connsiteX6" fmla="*/ 278773 w 393557"/>
                <a:gd name="connsiteY6" fmla="*/ 351031 h 431195"/>
                <a:gd name="connsiteX7" fmla="*/ 393557 w 393557"/>
                <a:gd name="connsiteY7" fmla="*/ 431195 h 431195"/>
                <a:gd name="connsiteX0" fmla="*/ 0 w 393557"/>
                <a:gd name="connsiteY0" fmla="*/ 0 h 431195"/>
                <a:gd name="connsiteX1" fmla="*/ 95511 w 393557"/>
                <a:gd name="connsiteY1" fmla="*/ 88153 h 431195"/>
                <a:gd name="connsiteX2" fmla="*/ 201033 w 393557"/>
                <a:gd name="connsiteY2" fmla="*/ 82501 h 431195"/>
                <a:gd name="connsiteX3" fmla="*/ 195568 w 393557"/>
                <a:gd name="connsiteY3" fmla="*/ 153604 h 431195"/>
                <a:gd name="connsiteX4" fmla="*/ 225480 w 393557"/>
                <a:gd name="connsiteY4" fmla="*/ 230359 h 431195"/>
                <a:gd name="connsiteX5" fmla="*/ 258123 w 393557"/>
                <a:gd name="connsiteY5" fmla="*/ 320058 h 431195"/>
                <a:gd name="connsiteX6" fmla="*/ 278773 w 393557"/>
                <a:gd name="connsiteY6" fmla="*/ 351031 h 431195"/>
                <a:gd name="connsiteX7" fmla="*/ 393557 w 393557"/>
                <a:gd name="connsiteY7" fmla="*/ 431195 h 431195"/>
                <a:gd name="connsiteX0" fmla="*/ 0 w 393557"/>
                <a:gd name="connsiteY0" fmla="*/ 0 h 431195"/>
                <a:gd name="connsiteX1" fmla="*/ 95511 w 393557"/>
                <a:gd name="connsiteY1" fmla="*/ 88153 h 431195"/>
                <a:gd name="connsiteX2" fmla="*/ 155333 w 393557"/>
                <a:gd name="connsiteY2" fmla="*/ 151173 h 431195"/>
                <a:gd name="connsiteX3" fmla="*/ 195568 w 393557"/>
                <a:gd name="connsiteY3" fmla="*/ 153604 h 431195"/>
                <a:gd name="connsiteX4" fmla="*/ 225480 w 393557"/>
                <a:gd name="connsiteY4" fmla="*/ 230359 h 431195"/>
                <a:gd name="connsiteX5" fmla="*/ 258123 w 393557"/>
                <a:gd name="connsiteY5" fmla="*/ 320058 h 431195"/>
                <a:gd name="connsiteX6" fmla="*/ 278773 w 393557"/>
                <a:gd name="connsiteY6" fmla="*/ 351031 h 431195"/>
                <a:gd name="connsiteX7" fmla="*/ 393557 w 393557"/>
                <a:gd name="connsiteY7" fmla="*/ 431195 h 43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557" h="431195">
                  <a:moveTo>
                    <a:pt x="0" y="0"/>
                  </a:moveTo>
                  <a:cubicBezTo>
                    <a:pt x="68833" y="3442"/>
                    <a:pt x="69622" y="62958"/>
                    <a:pt x="95511" y="88153"/>
                  </a:cubicBezTo>
                  <a:cubicBezTo>
                    <a:pt x="121400" y="113349"/>
                    <a:pt x="138657" y="140265"/>
                    <a:pt x="155333" y="151173"/>
                  </a:cubicBezTo>
                  <a:cubicBezTo>
                    <a:pt x="172009" y="162081"/>
                    <a:pt x="183877" y="140406"/>
                    <a:pt x="195568" y="153604"/>
                  </a:cubicBezTo>
                  <a:cubicBezTo>
                    <a:pt x="207259" y="166802"/>
                    <a:pt x="215054" y="202617"/>
                    <a:pt x="225480" y="230359"/>
                  </a:cubicBezTo>
                  <a:cubicBezTo>
                    <a:pt x="235906" y="258101"/>
                    <a:pt x="249241" y="299946"/>
                    <a:pt x="258123" y="320058"/>
                  </a:cubicBezTo>
                  <a:cubicBezTo>
                    <a:pt x="267005" y="340170"/>
                    <a:pt x="256201" y="332508"/>
                    <a:pt x="278773" y="351031"/>
                  </a:cubicBezTo>
                  <a:cubicBezTo>
                    <a:pt x="301345" y="369554"/>
                    <a:pt x="390115" y="424312"/>
                    <a:pt x="393557" y="431195"/>
                  </a:cubicBezTo>
                </a:path>
              </a:pathLst>
            </a:custGeom>
            <a:ln>
              <a:solidFill>
                <a:srgbClr val="002F4A"/>
              </a:solidFill>
              <a:headEnd type="none"/>
              <a:tailEnd type="arrow"/>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7" name="TextBox 6"/>
            <p:cNvSpPr txBox="1"/>
            <p:nvPr/>
          </p:nvSpPr>
          <p:spPr>
            <a:xfrm rot="16200000">
              <a:off x="7341974" y="3526123"/>
              <a:ext cx="2875807" cy="338554"/>
            </a:xfrm>
            <a:prstGeom prst="rect">
              <a:avLst/>
            </a:prstGeom>
            <a:noFill/>
          </p:spPr>
          <p:txBody>
            <a:bodyPr wrap="none" rtlCol="0">
              <a:spAutoFit/>
            </a:bodyPr>
            <a:lstStyle/>
            <a:p>
              <a:r>
                <a:rPr lang="en-US" dirty="0">
                  <a:solidFill>
                    <a:srgbClr val="000000"/>
                  </a:solidFill>
                </a:rPr>
                <a:t>Not a real RISC-V instruction!</a:t>
              </a:r>
            </a:p>
          </p:txBody>
        </p:sp>
      </p:grpSp>
    </p:spTree>
    <p:extLst>
      <p:ext uri="{BB962C8B-B14F-4D97-AF65-F5344CB8AC3E}">
        <p14:creationId xmlns:p14="http://schemas.microsoft.com/office/powerpoint/2010/main" val="26661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8" grpId="0" animBg="1"/>
      <p:bldP spid="25" grpId="0"/>
      <p:bldP spid="26" grpId="0"/>
      <p:bldP spid="27" grpId="0"/>
      <p:bldP spid="28" grpId="0"/>
      <p:bldP spid="36" grpId="0"/>
      <p:bldP spid="37" grpId="0"/>
      <p:bldP spid="49" grpId="0"/>
      <p:bldP spid="50" grpId="0"/>
      <p:bldP spid="51" grpId="0" animBg="1"/>
      <p:bldP spid="52" grpId="0"/>
      <p:bldP spid="53" grpId="0"/>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idx="1"/>
          </p:nvPr>
        </p:nvSpPr>
        <p:spPr/>
        <p:txBody>
          <a:bodyPr/>
          <a:lstStyle/>
          <a:p>
            <a:r>
              <a:rPr lang="en-US" dirty="0"/>
              <a:t>This course is partly inspired by previous MIT 6.823 and Berkeley CS252 computer architecture courses created by my collaborators and colleagues:</a:t>
            </a:r>
          </a:p>
          <a:p>
            <a:pPr lvl="1"/>
            <a:r>
              <a:rPr lang="en-US" dirty="0" err="1"/>
              <a:t>Arvind</a:t>
            </a:r>
            <a:r>
              <a:rPr lang="en-US" dirty="0"/>
              <a:t> (MIT)</a:t>
            </a:r>
          </a:p>
          <a:p>
            <a:pPr lvl="1"/>
            <a:r>
              <a:rPr lang="en-US" dirty="0"/>
              <a:t>Joel </a:t>
            </a:r>
            <a:r>
              <a:rPr lang="en-US" dirty="0" err="1"/>
              <a:t>Emer</a:t>
            </a:r>
            <a:r>
              <a:rPr lang="en-US" dirty="0"/>
              <a:t> (Intel/MIT)</a:t>
            </a:r>
          </a:p>
          <a:p>
            <a:pPr lvl="1"/>
            <a:r>
              <a:rPr lang="en-US" dirty="0"/>
              <a:t>James Hoe (CMU)</a:t>
            </a:r>
          </a:p>
          <a:p>
            <a:pPr lvl="1"/>
            <a:r>
              <a:rPr lang="en-US" dirty="0"/>
              <a:t>John </a:t>
            </a:r>
            <a:r>
              <a:rPr lang="en-US" dirty="0" err="1"/>
              <a:t>Kubiatowicz</a:t>
            </a:r>
            <a:r>
              <a:rPr lang="en-US" dirty="0"/>
              <a:t> (UCB)</a:t>
            </a:r>
          </a:p>
          <a:p>
            <a:pPr lvl="1"/>
            <a:r>
              <a:rPr lang="en-US" dirty="0"/>
              <a:t>David Patterson (UCB)</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87867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title"/>
          </p:nvPr>
        </p:nvSpPr>
        <p:spPr/>
        <p:txBody>
          <a:bodyPr/>
          <a:lstStyle/>
          <a:p>
            <a:r>
              <a:rPr lang="en-US" dirty="0"/>
              <a:t>Recap: Trap Handler</a:t>
            </a:r>
          </a:p>
        </p:txBody>
      </p:sp>
      <p:sp>
        <p:nvSpPr>
          <p:cNvPr id="1374211" name="Rectangle 3"/>
          <p:cNvSpPr>
            <a:spLocks noGrp="1" noChangeArrowheads="1"/>
          </p:cNvSpPr>
          <p:nvPr>
            <p:ph idx="1"/>
          </p:nvPr>
        </p:nvSpPr>
        <p:spPr/>
        <p:txBody>
          <a:bodyPr/>
          <a:lstStyle/>
          <a:p>
            <a:r>
              <a:rPr lang="en-US" sz="2800" dirty="0"/>
              <a:t>Saves </a:t>
            </a:r>
            <a:r>
              <a:rPr lang="en-US" sz="2800" b="1" i="1" dirty="0"/>
              <a:t>EPC</a:t>
            </a:r>
            <a:r>
              <a:rPr lang="en-US" sz="2800" dirty="0"/>
              <a:t> before enabling interrupts to allow nested interrupts </a:t>
            </a:r>
            <a:r>
              <a:rPr lang="en-US" sz="2800" dirty="0">
                <a:solidFill>
                  <a:schemeClr val="tx2"/>
                </a:solidFill>
                <a:latin typeface="Symbol" charset="2"/>
              </a:rPr>
              <a:t></a:t>
            </a:r>
            <a:r>
              <a:rPr lang="en-US" sz="2800" dirty="0"/>
              <a:t> </a:t>
            </a:r>
            <a:r>
              <a:rPr lang="en-US" sz="2800" i="1" dirty="0"/>
              <a:t>  </a:t>
            </a:r>
          </a:p>
          <a:p>
            <a:pPr lvl="1"/>
            <a:r>
              <a:rPr lang="en-US" sz="2000" dirty="0"/>
              <a:t>need an instruction to move EPC into GPRs </a:t>
            </a:r>
          </a:p>
          <a:p>
            <a:pPr lvl="1"/>
            <a:r>
              <a:rPr lang="en-US" sz="2000" dirty="0"/>
              <a:t>need a way to mask further interrupts at least until EPC can be saved</a:t>
            </a:r>
            <a:endParaRPr lang="en-US" sz="2000" dirty="0">
              <a:solidFill>
                <a:schemeClr val="accent1"/>
              </a:solidFill>
            </a:endParaRPr>
          </a:p>
          <a:p>
            <a:r>
              <a:rPr lang="en-US" sz="2800" dirty="0"/>
              <a:t>Needs to read a</a:t>
            </a:r>
            <a:r>
              <a:rPr lang="en-US" sz="2800" i="1" dirty="0"/>
              <a:t> status register</a:t>
            </a:r>
            <a:r>
              <a:rPr lang="en-US" sz="2800" dirty="0"/>
              <a:t> that indicates the </a:t>
            </a:r>
            <a:r>
              <a:rPr lang="en-US" sz="2800" b="1" i="1" dirty="0"/>
              <a:t>cause</a:t>
            </a:r>
            <a:r>
              <a:rPr lang="en-US" sz="2800" dirty="0"/>
              <a:t> of the trap</a:t>
            </a:r>
          </a:p>
          <a:p>
            <a:r>
              <a:rPr lang="en-US" sz="2800" dirty="0"/>
              <a:t>Uses a special</a:t>
            </a:r>
            <a:r>
              <a:rPr lang="en-US" sz="2800" i="1" dirty="0"/>
              <a:t> </a:t>
            </a:r>
            <a:r>
              <a:rPr lang="en-US" sz="2800" dirty="0"/>
              <a:t>indirect jump instruction </a:t>
            </a:r>
            <a:r>
              <a:rPr lang="en-US" sz="2800" b="1" dirty="0"/>
              <a:t>ERET</a:t>
            </a:r>
            <a:r>
              <a:rPr lang="en-US" sz="2800" dirty="0"/>
              <a:t> (</a:t>
            </a:r>
            <a:r>
              <a:rPr lang="en-US" sz="2800" i="1" dirty="0"/>
              <a:t>return-from-environment</a:t>
            </a:r>
            <a:r>
              <a:rPr lang="en-US" sz="2800" dirty="0"/>
              <a:t>) which</a:t>
            </a:r>
          </a:p>
          <a:p>
            <a:pPr lvl="1"/>
            <a:r>
              <a:rPr lang="en-US" sz="2000" dirty="0"/>
              <a:t>enables interrupts</a:t>
            </a:r>
          </a:p>
          <a:p>
            <a:pPr lvl="1"/>
            <a:r>
              <a:rPr lang="en-US" sz="2000" dirty="0"/>
              <a:t>restores the processor to the user mode</a:t>
            </a:r>
          </a:p>
          <a:p>
            <a:pPr lvl="1"/>
            <a:r>
              <a:rPr lang="en-US" sz="2000" dirty="0"/>
              <a:t>restores hardware status and control state</a:t>
            </a:r>
          </a:p>
        </p:txBody>
      </p:sp>
      <p:sp>
        <p:nvSpPr>
          <p:cNvPr id="6" name="Slide Number Placeholder 5"/>
          <p:cNvSpPr>
            <a:spLocks noGrp="1"/>
          </p:cNvSpPr>
          <p:nvPr>
            <p:ph type="sldNum" sz="quarter" idx="12"/>
          </p:nvPr>
        </p:nvSpPr>
        <p:spPr>
          <a:prstGeom prst="rect">
            <a:avLst/>
          </a:prstGeom>
        </p:spPr>
        <p:txBody>
          <a:bodyPr/>
          <a:lstStyle/>
          <a:p>
            <a:fld id="{16C1E367-CA14-9C47-9852-C8FD9804BE8E}" type="slidenum">
              <a:rPr lang="en-US">
                <a:solidFill>
                  <a:prstClr val="black"/>
                </a:solidFill>
              </a:rPr>
              <a:pPr/>
              <a:t>4</a:t>
            </a:fld>
            <a:endParaRPr lang="en-US">
              <a:solidFill>
                <a:srgbClr val="FBBA03"/>
              </a:solidFill>
            </a:endParaRPr>
          </a:p>
        </p:txBody>
      </p:sp>
    </p:spTree>
    <p:extLst>
      <p:ext uri="{BB962C8B-B14F-4D97-AF65-F5344CB8AC3E}">
        <p14:creationId xmlns:p14="http://schemas.microsoft.com/office/powerpoint/2010/main" val="13310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4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42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42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42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4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2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r>
              <a:rPr lang="en-US" dirty="0"/>
              <a:t>Recap: Synchronous Trap</a:t>
            </a:r>
          </a:p>
        </p:txBody>
      </p:sp>
      <p:sp>
        <p:nvSpPr>
          <p:cNvPr id="1375235" name="Rectangle 3"/>
          <p:cNvSpPr>
            <a:spLocks noGrp="1" noChangeArrowheads="1"/>
          </p:cNvSpPr>
          <p:nvPr>
            <p:ph idx="1"/>
          </p:nvPr>
        </p:nvSpPr>
        <p:spPr/>
        <p:txBody>
          <a:bodyPr/>
          <a:lstStyle/>
          <a:p>
            <a:r>
              <a:rPr lang="en-US" sz="2800" dirty="0"/>
              <a:t>A synchronous trap is caused by an exception on a </a:t>
            </a:r>
            <a:r>
              <a:rPr lang="en-US" sz="2800" i="1" dirty="0"/>
              <a:t>particular instruction</a:t>
            </a:r>
            <a:endParaRPr lang="en-US" sz="2800" dirty="0"/>
          </a:p>
          <a:p>
            <a:pPr lvl="1"/>
            <a:endParaRPr lang="en-US" sz="2000" dirty="0"/>
          </a:p>
          <a:p>
            <a:r>
              <a:rPr lang="en-US" sz="2800" dirty="0"/>
              <a:t>In general, the instruction cannot be completed and needs to be </a:t>
            </a:r>
            <a:r>
              <a:rPr lang="en-US" sz="2800" i="1" dirty="0"/>
              <a:t>restarted</a:t>
            </a:r>
            <a:r>
              <a:rPr lang="en-US" sz="2800" dirty="0"/>
              <a:t> after the exception has been handled</a:t>
            </a:r>
          </a:p>
          <a:p>
            <a:pPr lvl="1"/>
            <a:r>
              <a:rPr lang="en-US" sz="2400" dirty="0"/>
              <a:t>requires undoing the effect of one or more partially executed instructions</a:t>
            </a:r>
          </a:p>
          <a:p>
            <a:pPr lvl="1"/>
            <a:endParaRPr lang="en-US" sz="2400" dirty="0"/>
          </a:p>
          <a:p>
            <a:r>
              <a:rPr lang="en-US" sz="2800" dirty="0"/>
              <a:t>In the case of a system call trap, the instruction is considered to have been completed  </a:t>
            </a:r>
          </a:p>
          <a:p>
            <a:pPr lvl="1"/>
            <a:r>
              <a:rPr lang="en-US" sz="2400" dirty="0"/>
              <a:t>a special jump instruction involving a change to a privileged mode</a:t>
            </a:r>
            <a:endParaRPr lang="en-US" sz="2000" dirty="0"/>
          </a:p>
        </p:txBody>
      </p:sp>
      <p:sp>
        <p:nvSpPr>
          <p:cNvPr id="6" name="Slide Number Placeholder 5"/>
          <p:cNvSpPr>
            <a:spLocks noGrp="1"/>
          </p:cNvSpPr>
          <p:nvPr>
            <p:ph type="sldNum" sz="quarter" idx="12"/>
          </p:nvPr>
        </p:nvSpPr>
        <p:spPr>
          <a:prstGeom prst="rect">
            <a:avLst/>
          </a:prstGeom>
        </p:spPr>
        <p:txBody>
          <a:bodyPr/>
          <a:lstStyle/>
          <a:p>
            <a:fld id="{C255B079-C596-4C45-8FF4-8B4AA1BA3EFB}" type="slidenum">
              <a:rPr lang="en-US">
                <a:solidFill>
                  <a:prstClr val="black"/>
                </a:solidFill>
              </a:rPr>
              <a:pPr/>
              <a:t>5</a:t>
            </a:fld>
            <a:endParaRPr lang="en-US">
              <a:solidFill>
                <a:srgbClr val="FBBA03"/>
              </a:solidFill>
            </a:endParaRPr>
          </a:p>
        </p:txBody>
      </p:sp>
    </p:spTree>
    <p:extLst>
      <p:ext uri="{BB962C8B-B14F-4D97-AF65-F5344CB8AC3E}">
        <p14:creationId xmlns:p14="http://schemas.microsoft.com/office/powerpoint/2010/main" val="31264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52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752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5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US" dirty="0"/>
              <a:t>Recap: Exception Handling </a:t>
            </a:r>
            <a:r>
              <a:rPr lang="en-US" sz="2000" dirty="0"/>
              <a:t>5-Stage Pipeline</a:t>
            </a:r>
          </a:p>
        </p:txBody>
      </p:sp>
      <p:sp>
        <p:nvSpPr>
          <p:cNvPr id="43" name="Slide Number Placeholder 5"/>
          <p:cNvSpPr>
            <a:spLocks noGrp="1"/>
          </p:cNvSpPr>
          <p:nvPr>
            <p:ph type="sldNum" sz="quarter" idx="12"/>
          </p:nvPr>
        </p:nvSpPr>
        <p:spPr>
          <a:prstGeom prst="rect">
            <a:avLst/>
          </a:prstGeom>
        </p:spPr>
        <p:txBody>
          <a:bodyPr/>
          <a:lstStyle/>
          <a:p>
            <a:fld id="{5BA8FB24-CE5A-9940-A975-E651D7363B13}" type="slidenum">
              <a:rPr lang="en-US">
                <a:solidFill>
                  <a:prstClr val="black"/>
                </a:solidFill>
              </a:rPr>
              <a:pPr/>
              <a:t>6</a:t>
            </a:fld>
            <a:endParaRPr lang="en-US">
              <a:solidFill>
                <a:srgbClr val="FBBA03"/>
              </a:solidFill>
            </a:endParaRPr>
          </a:p>
        </p:txBody>
      </p:sp>
      <p:sp>
        <p:nvSpPr>
          <p:cNvPr id="1376259" name="Rectangle 3"/>
          <p:cNvSpPr>
            <a:spLocks noGrp="1" noChangeArrowheads="1"/>
          </p:cNvSpPr>
          <p:nvPr>
            <p:ph idx="4294967295"/>
          </p:nvPr>
        </p:nvSpPr>
        <p:spPr>
          <a:xfrm>
            <a:off x="1143000" y="4267200"/>
            <a:ext cx="6907212" cy="1828800"/>
          </a:xfrm>
        </p:spPr>
        <p:txBody>
          <a:bodyPr/>
          <a:lstStyle/>
          <a:p>
            <a:r>
              <a:rPr lang="en-US" dirty="0">
                <a:solidFill>
                  <a:schemeClr val="tx2"/>
                </a:solidFill>
              </a:rPr>
              <a:t>How to handle multiple simultaneous exceptions in different pipeline stages?</a:t>
            </a:r>
          </a:p>
          <a:p>
            <a:r>
              <a:rPr lang="en-US" dirty="0">
                <a:solidFill>
                  <a:schemeClr val="tx2"/>
                </a:solidFill>
              </a:rPr>
              <a:t>How and where to handle external asynchronous interrupts?</a:t>
            </a:r>
            <a:endParaRPr lang="en-US" dirty="0"/>
          </a:p>
        </p:txBody>
      </p:sp>
      <p:grpSp>
        <p:nvGrpSpPr>
          <p:cNvPr id="1376260" name="Group 4"/>
          <p:cNvGrpSpPr>
            <a:grpSpLocks/>
          </p:cNvGrpSpPr>
          <p:nvPr/>
        </p:nvGrpSpPr>
        <p:grpSpPr bwMode="auto">
          <a:xfrm>
            <a:off x="381000" y="1447800"/>
            <a:ext cx="8305800" cy="2347913"/>
            <a:chOff x="240" y="912"/>
            <a:chExt cx="5232" cy="1479"/>
          </a:xfrm>
        </p:grpSpPr>
        <p:sp>
          <p:nvSpPr>
            <p:cNvPr id="1376261" name="Line 5"/>
            <p:cNvSpPr>
              <a:spLocks noChangeShapeType="1"/>
            </p:cNvSpPr>
            <p:nvPr/>
          </p:nvSpPr>
          <p:spPr bwMode="auto">
            <a:xfrm>
              <a:off x="4032"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2" name="Line 6"/>
            <p:cNvSpPr>
              <a:spLocks noChangeShapeType="1"/>
            </p:cNvSpPr>
            <p:nvPr/>
          </p:nvSpPr>
          <p:spPr bwMode="auto">
            <a:xfrm>
              <a:off x="720"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3" name="Line 7"/>
            <p:cNvSpPr>
              <a:spLocks noChangeShapeType="1"/>
            </p:cNvSpPr>
            <p:nvPr/>
          </p:nvSpPr>
          <p:spPr bwMode="auto">
            <a:xfrm>
              <a:off x="3264" y="1296"/>
              <a:ext cx="220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4" name="Line 8"/>
            <p:cNvSpPr>
              <a:spLocks noChangeShapeType="1"/>
            </p:cNvSpPr>
            <p:nvPr/>
          </p:nvSpPr>
          <p:spPr bwMode="auto">
            <a:xfrm>
              <a:off x="336" y="1296"/>
              <a:ext cx="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65" name="Group 9"/>
            <p:cNvGrpSpPr>
              <a:grpSpLocks/>
            </p:cNvGrpSpPr>
            <p:nvPr/>
          </p:nvGrpSpPr>
          <p:grpSpPr bwMode="auto">
            <a:xfrm>
              <a:off x="240" y="912"/>
              <a:ext cx="192" cy="768"/>
              <a:chOff x="336" y="1200"/>
              <a:chExt cx="144" cy="720"/>
            </a:xfrm>
          </p:grpSpPr>
          <p:sp>
            <p:nvSpPr>
              <p:cNvPr id="1376266" name="Rectangle 1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PC</a:t>
                </a:r>
              </a:p>
            </p:txBody>
          </p:sp>
          <p:sp>
            <p:nvSpPr>
              <p:cNvPr id="1376267" name="Freeform 1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68" name="Rectangle 12"/>
            <p:cNvSpPr>
              <a:spLocks noChangeArrowheads="1"/>
            </p:cNvSpPr>
            <p:nvPr/>
          </p:nvSpPr>
          <p:spPr bwMode="auto">
            <a:xfrm>
              <a:off x="960"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Inst. Mem</a:t>
              </a:r>
            </a:p>
          </p:txBody>
        </p:sp>
        <p:grpSp>
          <p:nvGrpSpPr>
            <p:cNvPr id="1376269" name="Group 13"/>
            <p:cNvGrpSpPr>
              <a:grpSpLocks/>
            </p:cNvGrpSpPr>
            <p:nvPr/>
          </p:nvGrpSpPr>
          <p:grpSpPr bwMode="auto">
            <a:xfrm>
              <a:off x="1632" y="912"/>
              <a:ext cx="192" cy="768"/>
              <a:chOff x="336" y="1200"/>
              <a:chExt cx="144" cy="720"/>
            </a:xfrm>
          </p:grpSpPr>
          <p:sp>
            <p:nvSpPr>
              <p:cNvPr id="1376270"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D</a:t>
                </a:r>
              </a:p>
            </p:txBody>
          </p:sp>
          <p:sp>
            <p:nvSpPr>
              <p:cNvPr id="1376271" name="Freeform 15"/>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2" name="Rectangle 16"/>
            <p:cNvSpPr>
              <a:spLocks noChangeArrowheads="1"/>
            </p:cNvSpPr>
            <p:nvPr/>
          </p:nvSpPr>
          <p:spPr bwMode="auto">
            <a:xfrm>
              <a:off x="1920" y="960"/>
              <a:ext cx="768"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6273" name="Group 17"/>
            <p:cNvGrpSpPr>
              <a:grpSpLocks/>
            </p:cNvGrpSpPr>
            <p:nvPr/>
          </p:nvGrpSpPr>
          <p:grpSpPr bwMode="auto">
            <a:xfrm>
              <a:off x="2736" y="912"/>
              <a:ext cx="192" cy="768"/>
              <a:chOff x="336" y="1200"/>
              <a:chExt cx="144" cy="720"/>
            </a:xfrm>
          </p:grpSpPr>
          <p:sp>
            <p:nvSpPr>
              <p:cNvPr id="137627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6275" name="Freeform 1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6" name="Freeform 20"/>
            <p:cNvSpPr>
              <a:spLocks/>
            </p:cNvSpPr>
            <p:nvPr/>
          </p:nvSpPr>
          <p:spPr bwMode="auto">
            <a:xfrm>
              <a:off x="3024" y="960"/>
              <a:ext cx="240" cy="672"/>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77" name="Group 21"/>
            <p:cNvGrpSpPr>
              <a:grpSpLocks/>
            </p:cNvGrpSpPr>
            <p:nvPr/>
          </p:nvGrpSpPr>
          <p:grpSpPr bwMode="auto">
            <a:xfrm>
              <a:off x="3600" y="912"/>
              <a:ext cx="192" cy="768"/>
              <a:chOff x="336" y="1200"/>
              <a:chExt cx="144" cy="720"/>
            </a:xfrm>
          </p:grpSpPr>
          <p:sp>
            <p:nvSpPr>
              <p:cNvPr id="1376278" name="Rectangle 2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6279" name="Freeform 2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0" name="Rectangle 24"/>
            <p:cNvSpPr>
              <a:spLocks noChangeArrowheads="1"/>
            </p:cNvSpPr>
            <p:nvPr/>
          </p:nvSpPr>
          <p:spPr bwMode="auto">
            <a:xfrm>
              <a:off x="4464"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6281" name="Group 25"/>
            <p:cNvGrpSpPr>
              <a:grpSpLocks/>
            </p:cNvGrpSpPr>
            <p:nvPr/>
          </p:nvGrpSpPr>
          <p:grpSpPr bwMode="auto">
            <a:xfrm>
              <a:off x="5136" y="912"/>
              <a:ext cx="192" cy="768"/>
              <a:chOff x="336" y="1200"/>
              <a:chExt cx="144" cy="720"/>
            </a:xfrm>
          </p:grpSpPr>
          <p:sp>
            <p:nvSpPr>
              <p:cNvPr id="1376282" name="Rectangle 2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6283" name="Freeform 2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4" name="Line 28"/>
            <p:cNvSpPr>
              <a:spLocks noChangeShapeType="1"/>
            </p:cNvSpPr>
            <p:nvPr/>
          </p:nvSpPr>
          <p:spPr bwMode="auto">
            <a:xfrm>
              <a:off x="2928" y="1104"/>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5" name="Line 29"/>
            <p:cNvSpPr>
              <a:spLocks noChangeShapeType="1"/>
            </p:cNvSpPr>
            <p:nvPr/>
          </p:nvSpPr>
          <p:spPr bwMode="auto">
            <a:xfrm>
              <a:off x="2928" y="1488"/>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6" name="Text Box 30"/>
            <p:cNvSpPr txBox="1">
              <a:spLocks noChangeArrowheads="1"/>
            </p:cNvSpPr>
            <p:nvPr/>
          </p:nvSpPr>
          <p:spPr bwMode="auto">
            <a:xfrm>
              <a:off x="3077" y="1199"/>
              <a:ext cx="181" cy="21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b="1">
                  <a:solidFill>
                    <a:prstClr val="black"/>
                  </a:solidFill>
                  <a:latin typeface="Calibri"/>
                  <a:ea typeface="ＭＳ Ｐゴシック"/>
                  <a:cs typeface="Calibri"/>
                </a:rPr>
                <a:t>+</a:t>
              </a:r>
            </a:p>
          </p:txBody>
        </p:sp>
        <p:sp>
          <p:nvSpPr>
            <p:cNvPr id="1376287" name="Text Box 31"/>
            <p:cNvSpPr txBox="1">
              <a:spLocks noChangeArrowheads="1"/>
            </p:cNvSpPr>
            <p:nvPr/>
          </p:nvSpPr>
          <p:spPr bwMode="auto">
            <a:xfrm>
              <a:off x="2016" y="1632"/>
              <a:ext cx="768"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6288" name="Text Box 32"/>
            <p:cNvSpPr txBox="1">
              <a:spLocks noChangeArrowheads="1"/>
            </p:cNvSpPr>
            <p:nvPr/>
          </p:nvSpPr>
          <p:spPr bwMode="auto">
            <a:xfrm>
              <a:off x="3169" y="1718"/>
              <a:ext cx="659" cy="23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6289" name="Text Box 33"/>
            <p:cNvSpPr txBox="1">
              <a:spLocks noChangeArrowheads="1"/>
            </p:cNvSpPr>
            <p:nvPr/>
          </p:nvSpPr>
          <p:spPr bwMode="auto">
            <a:xfrm>
              <a:off x="4032" y="1632"/>
              <a:ext cx="1152"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Data address Exceptions</a:t>
              </a:r>
            </a:p>
          </p:txBody>
        </p:sp>
        <p:sp>
          <p:nvSpPr>
            <p:cNvPr id="1376290" name="Oval 34"/>
            <p:cNvSpPr>
              <a:spLocks noChangeArrowheads="1"/>
            </p:cNvSpPr>
            <p:nvPr/>
          </p:nvSpPr>
          <p:spPr bwMode="auto">
            <a:xfrm>
              <a:off x="3840"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1" name="Oval 35"/>
            <p:cNvSpPr>
              <a:spLocks noChangeArrowheads="1"/>
            </p:cNvSpPr>
            <p:nvPr/>
          </p:nvSpPr>
          <p:spPr bwMode="auto">
            <a:xfrm>
              <a:off x="528"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2" name="Text Box 36"/>
            <p:cNvSpPr txBox="1">
              <a:spLocks noChangeArrowheads="1"/>
            </p:cNvSpPr>
            <p:nvPr/>
          </p:nvSpPr>
          <p:spPr bwMode="auto">
            <a:xfrm>
              <a:off x="720" y="1632"/>
              <a:ext cx="1015"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PC address Exception</a:t>
              </a:r>
            </a:p>
          </p:txBody>
        </p:sp>
        <p:sp>
          <p:nvSpPr>
            <p:cNvPr id="1376293" name="Line 37"/>
            <p:cNvSpPr>
              <a:spLocks noChangeShapeType="1"/>
            </p:cNvSpPr>
            <p:nvPr/>
          </p:nvSpPr>
          <p:spPr bwMode="auto">
            <a:xfrm flipV="1">
              <a:off x="240" y="2256"/>
              <a:ext cx="624"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4" name="Text Box 38"/>
            <p:cNvSpPr txBox="1">
              <a:spLocks noChangeArrowheads="1"/>
            </p:cNvSpPr>
            <p:nvPr/>
          </p:nvSpPr>
          <p:spPr bwMode="auto">
            <a:xfrm>
              <a:off x="912" y="2160"/>
              <a:ext cx="2064" cy="231"/>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Asynchronous Interrupts</a:t>
              </a:r>
            </a:p>
          </p:txBody>
        </p:sp>
        <p:sp>
          <p:nvSpPr>
            <p:cNvPr id="1376295" name="Line 39"/>
            <p:cNvSpPr>
              <a:spLocks noChangeShapeType="1"/>
            </p:cNvSpPr>
            <p:nvPr/>
          </p:nvSpPr>
          <p:spPr bwMode="auto">
            <a:xfrm>
              <a:off x="2016" y="1584"/>
              <a:ext cx="0" cy="432"/>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6" name="Line 40"/>
            <p:cNvSpPr>
              <a:spLocks noChangeShapeType="1"/>
            </p:cNvSpPr>
            <p:nvPr/>
          </p:nvSpPr>
          <p:spPr bwMode="auto">
            <a:xfrm>
              <a:off x="3120" y="1536"/>
              <a:ext cx="0" cy="48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2929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5" name="Rectangle 5"/>
          <p:cNvSpPr>
            <a:spLocks noGrp="1" noChangeArrowheads="1"/>
          </p:cNvSpPr>
          <p:nvPr>
            <p:ph type="title"/>
          </p:nvPr>
        </p:nvSpPr>
        <p:spPr/>
        <p:txBody>
          <a:bodyPr/>
          <a:lstStyle/>
          <a:p>
            <a:r>
              <a:rPr lang="en-US" dirty="0"/>
              <a:t>Recap: Exception Handling </a:t>
            </a:r>
            <a:r>
              <a:rPr lang="en-US" sz="2000" dirty="0"/>
              <a:t>5-Stage Pipeline</a:t>
            </a:r>
          </a:p>
        </p:txBody>
      </p:sp>
      <p:sp>
        <p:nvSpPr>
          <p:cNvPr id="90" name="Slide Number Placeholder 5"/>
          <p:cNvSpPr>
            <a:spLocks noGrp="1"/>
          </p:cNvSpPr>
          <p:nvPr>
            <p:ph type="sldNum" sz="quarter" idx="12"/>
          </p:nvPr>
        </p:nvSpPr>
        <p:spPr/>
        <p:txBody>
          <a:bodyPr/>
          <a:lstStyle/>
          <a:p>
            <a:fld id="{184C9D51-BA66-A041-8859-3D7F0A595C6A}" type="slidenum">
              <a:rPr lang="en-US">
                <a:solidFill>
                  <a:prstClr val="black"/>
                </a:solidFill>
              </a:rPr>
              <a:pPr/>
              <a:t>7</a:t>
            </a:fld>
            <a:endParaRPr lang="en-US">
              <a:solidFill>
                <a:srgbClr val="FBBA03"/>
              </a:solidFill>
            </a:endParaRPr>
          </a:p>
        </p:txBody>
      </p:sp>
      <p:sp>
        <p:nvSpPr>
          <p:cNvPr id="1377282" name="Freeform 2"/>
          <p:cNvSpPr>
            <a:spLocks/>
          </p:cNvSpPr>
          <p:nvPr/>
        </p:nvSpPr>
        <p:spPr bwMode="auto">
          <a:xfrm>
            <a:off x="6400800" y="2362200"/>
            <a:ext cx="685800" cy="1371600"/>
          </a:xfrm>
          <a:custGeom>
            <a:avLst/>
            <a:gdLst/>
            <a:ahLst/>
            <a:cxnLst>
              <a:cxn ang="0">
                <a:pos x="0" y="0"/>
              </a:cxn>
              <a:cxn ang="0">
                <a:pos x="0" y="768"/>
              </a:cxn>
              <a:cxn ang="0">
                <a:pos x="432" y="864"/>
              </a:cxn>
            </a:cxnLst>
            <a:rect l="0" t="0" r="r" b="b"/>
            <a:pathLst>
              <a:path w="432" h="864">
                <a:moveTo>
                  <a:pt x="0" y="0"/>
                </a:moveTo>
                <a:lnTo>
                  <a:pt x="0" y="768"/>
                </a:lnTo>
                <a:lnTo>
                  <a:pt x="432" y="864"/>
                </a:lnTo>
              </a:path>
            </a:pathLst>
          </a:custGeom>
          <a:noFill/>
          <a:ln w="19050"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3" name="Freeform 3"/>
          <p:cNvSpPr>
            <a:spLocks/>
          </p:cNvSpPr>
          <p:nvPr/>
        </p:nvSpPr>
        <p:spPr bwMode="auto">
          <a:xfrm>
            <a:off x="1143000" y="2362200"/>
            <a:ext cx="1447800" cy="1524000"/>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rgbClr val="FF0000"/>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4" name="Line 4"/>
          <p:cNvSpPr>
            <a:spLocks noChangeShapeType="1"/>
          </p:cNvSpPr>
          <p:nvPr/>
        </p:nvSpPr>
        <p:spPr bwMode="auto">
          <a:xfrm>
            <a:off x="4953000" y="2743200"/>
            <a:ext cx="0" cy="852488"/>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6" name="Line 6"/>
          <p:cNvSpPr>
            <a:spLocks noChangeShapeType="1"/>
          </p:cNvSpPr>
          <p:nvPr/>
        </p:nvSpPr>
        <p:spPr bwMode="auto">
          <a:xfrm>
            <a:off x="5181600" y="2376488"/>
            <a:ext cx="350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7" name="Line 7"/>
          <p:cNvSpPr>
            <a:spLocks noChangeShapeType="1"/>
          </p:cNvSpPr>
          <p:nvPr/>
        </p:nvSpPr>
        <p:spPr bwMode="auto">
          <a:xfrm>
            <a:off x="533400" y="2376488"/>
            <a:ext cx="38100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288" name="Group 8"/>
          <p:cNvGrpSpPr>
            <a:grpSpLocks/>
          </p:cNvGrpSpPr>
          <p:nvPr/>
        </p:nvGrpSpPr>
        <p:grpSpPr bwMode="auto">
          <a:xfrm>
            <a:off x="381000" y="1766888"/>
            <a:ext cx="304800" cy="1219200"/>
            <a:chOff x="336" y="1200"/>
            <a:chExt cx="144" cy="720"/>
          </a:xfrm>
        </p:grpSpPr>
        <p:sp>
          <p:nvSpPr>
            <p:cNvPr id="1377289" name="Rectangle 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PC</a:t>
              </a:r>
            </a:p>
          </p:txBody>
        </p:sp>
        <p:sp>
          <p:nvSpPr>
            <p:cNvPr id="1377290" name="Freeform 1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1" name="Rectangle 11"/>
          <p:cNvSpPr>
            <a:spLocks noChangeArrowheads="1"/>
          </p:cNvSpPr>
          <p:nvPr/>
        </p:nvSpPr>
        <p:spPr bwMode="auto">
          <a:xfrm>
            <a:off x="15240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dirty="0">
                <a:solidFill>
                  <a:prstClr val="black"/>
                </a:solidFill>
                <a:latin typeface="Calibri"/>
                <a:ea typeface="ＭＳ Ｐゴシック"/>
                <a:cs typeface="Calibri"/>
              </a:rPr>
              <a:t>Inst. </a:t>
            </a:r>
            <a:r>
              <a:rPr lang="en-US" sz="1800" dirty="0" err="1">
                <a:solidFill>
                  <a:prstClr val="black"/>
                </a:solidFill>
                <a:latin typeface="Calibri"/>
                <a:ea typeface="ＭＳ Ｐゴシック"/>
                <a:cs typeface="Calibri"/>
              </a:rPr>
              <a:t>Mem</a:t>
            </a:r>
            <a:endParaRPr lang="en-US" sz="1800" dirty="0">
              <a:solidFill>
                <a:prstClr val="black"/>
              </a:solidFill>
              <a:latin typeface="Calibri"/>
              <a:ea typeface="ＭＳ Ｐゴシック"/>
              <a:cs typeface="Calibri"/>
            </a:endParaRPr>
          </a:p>
        </p:txBody>
      </p:sp>
      <p:grpSp>
        <p:nvGrpSpPr>
          <p:cNvPr id="1377292" name="Group 12"/>
          <p:cNvGrpSpPr>
            <a:grpSpLocks/>
          </p:cNvGrpSpPr>
          <p:nvPr/>
        </p:nvGrpSpPr>
        <p:grpSpPr bwMode="auto">
          <a:xfrm>
            <a:off x="2590800" y="1766888"/>
            <a:ext cx="304800" cy="1219200"/>
            <a:chOff x="336" y="1200"/>
            <a:chExt cx="144" cy="720"/>
          </a:xfrm>
        </p:grpSpPr>
        <p:sp>
          <p:nvSpPr>
            <p:cNvPr id="1377293"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D</a:t>
              </a:r>
            </a:p>
          </p:txBody>
        </p:sp>
        <p:sp>
          <p:nvSpPr>
            <p:cNvPr id="1377294" name="Freeform 1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5" name="Rectangle 15"/>
          <p:cNvSpPr>
            <a:spLocks noChangeArrowheads="1"/>
          </p:cNvSpPr>
          <p:nvPr/>
        </p:nvSpPr>
        <p:spPr bwMode="auto">
          <a:xfrm>
            <a:off x="2971800" y="1843088"/>
            <a:ext cx="12192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7296" name="Group 16"/>
          <p:cNvGrpSpPr>
            <a:grpSpLocks/>
          </p:cNvGrpSpPr>
          <p:nvPr/>
        </p:nvGrpSpPr>
        <p:grpSpPr bwMode="auto">
          <a:xfrm>
            <a:off x="4343400" y="1766888"/>
            <a:ext cx="304800" cy="1219200"/>
            <a:chOff x="336" y="1200"/>
            <a:chExt cx="144" cy="720"/>
          </a:xfrm>
        </p:grpSpPr>
        <p:sp>
          <p:nvSpPr>
            <p:cNvPr id="1377297"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7298" name="Freeform 1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9" name="Freeform 19"/>
          <p:cNvSpPr>
            <a:spLocks/>
          </p:cNvSpPr>
          <p:nvPr/>
        </p:nvSpPr>
        <p:spPr bwMode="auto">
          <a:xfrm>
            <a:off x="4800600" y="1843088"/>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00" name="Group 20"/>
          <p:cNvGrpSpPr>
            <a:grpSpLocks/>
          </p:cNvGrpSpPr>
          <p:nvPr/>
        </p:nvGrpSpPr>
        <p:grpSpPr bwMode="auto">
          <a:xfrm>
            <a:off x="5715000" y="1766888"/>
            <a:ext cx="304800" cy="1219200"/>
            <a:chOff x="336" y="1200"/>
            <a:chExt cx="144" cy="720"/>
          </a:xfrm>
        </p:grpSpPr>
        <p:sp>
          <p:nvSpPr>
            <p:cNvPr id="1377301" name="Rectangle 2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7302" name="Freeform 2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3" name="Rectangle 23"/>
          <p:cNvSpPr>
            <a:spLocks noChangeArrowheads="1"/>
          </p:cNvSpPr>
          <p:nvPr/>
        </p:nvSpPr>
        <p:spPr bwMode="auto">
          <a:xfrm>
            <a:off x="70866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7304" name="Group 24"/>
          <p:cNvGrpSpPr>
            <a:grpSpLocks/>
          </p:cNvGrpSpPr>
          <p:nvPr/>
        </p:nvGrpSpPr>
        <p:grpSpPr bwMode="auto">
          <a:xfrm>
            <a:off x="8153400" y="1766888"/>
            <a:ext cx="304800" cy="1219200"/>
            <a:chOff x="336" y="1200"/>
            <a:chExt cx="144" cy="720"/>
          </a:xfrm>
        </p:grpSpPr>
        <p:sp>
          <p:nvSpPr>
            <p:cNvPr id="1377305"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7306"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7" name="Line 27"/>
          <p:cNvSpPr>
            <a:spLocks noChangeShapeType="1"/>
          </p:cNvSpPr>
          <p:nvPr/>
        </p:nvSpPr>
        <p:spPr bwMode="auto">
          <a:xfrm>
            <a:off x="4648200" y="2071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08" name="Line 28"/>
          <p:cNvSpPr>
            <a:spLocks noChangeShapeType="1"/>
          </p:cNvSpPr>
          <p:nvPr/>
        </p:nvSpPr>
        <p:spPr bwMode="auto">
          <a:xfrm>
            <a:off x="4648200" y="2833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09" name="Text Box 29"/>
          <p:cNvSpPr txBox="1">
            <a:spLocks noChangeArrowheads="1"/>
          </p:cNvSpPr>
          <p:nvPr/>
        </p:nvSpPr>
        <p:spPr bwMode="auto">
          <a:xfrm>
            <a:off x="4884777" y="2223086"/>
            <a:ext cx="287258" cy="338554"/>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a:solidFill>
                  <a:prstClr val="black"/>
                </a:solidFill>
                <a:latin typeface="Calibri"/>
                <a:ea typeface="ＭＳ Ｐゴシック"/>
                <a:cs typeface="Calibri"/>
              </a:rPr>
              <a:t>+</a:t>
            </a:r>
          </a:p>
        </p:txBody>
      </p:sp>
      <p:sp>
        <p:nvSpPr>
          <p:cNvPr id="1377310" name="Text Box 30"/>
          <p:cNvSpPr txBox="1">
            <a:spLocks noChangeArrowheads="1"/>
          </p:cNvSpPr>
          <p:nvPr/>
        </p:nvSpPr>
        <p:spPr bwMode="auto">
          <a:xfrm>
            <a:off x="3124200" y="2895600"/>
            <a:ext cx="12192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7311" name="Text Box 31"/>
          <p:cNvSpPr txBox="1">
            <a:spLocks noChangeArrowheads="1"/>
          </p:cNvSpPr>
          <p:nvPr/>
        </p:nvSpPr>
        <p:spPr bwMode="auto">
          <a:xfrm>
            <a:off x="4972129" y="2984778"/>
            <a:ext cx="1046004" cy="369332"/>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7312" name="Text Box 32"/>
          <p:cNvSpPr txBox="1">
            <a:spLocks noChangeArrowheads="1"/>
          </p:cNvSpPr>
          <p:nvPr/>
        </p:nvSpPr>
        <p:spPr bwMode="auto">
          <a:xfrm>
            <a:off x="6400800" y="2971800"/>
            <a:ext cx="18288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Data address Exceptions</a:t>
            </a:r>
          </a:p>
        </p:txBody>
      </p:sp>
      <p:sp>
        <p:nvSpPr>
          <p:cNvPr id="1377313" name="Oval 33"/>
          <p:cNvSpPr>
            <a:spLocks noChangeArrowheads="1"/>
          </p:cNvSpPr>
          <p:nvPr/>
        </p:nvSpPr>
        <p:spPr bwMode="auto">
          <a:xfrm>
            <a:off x="60960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4" name="Oval 34"/>
          <p:cNvSpPr>
            <a:spLocks noChangeArrowheads="1"/>
          </p:cNvSpPr>
          <p:nvPr/>
        </p:nvSpPr>
        <p:spPr bwMode="auto">
          <a:xfrm>
            <a:off x="9144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5" name="Text Box 35"/>
          <p:cNvSpPr txBox="1">
            <a:spLocks noChangeArrowheads="1"/>
          </p:cNvSpPr>
          <p:nvPr/>
        </p:nvSpPr>
        <p:spPr bwMode="auto">
          <a:xfrm>
            <a:off x="1143000" y="3048000"/>
            <a:ext cx="1611313"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dirty="0">
                <a:solidFill>
                  <a:srgbClr val="56127A"/>
                </a:solidFill>
                <a:latin typeface="Calibri"/>
                <a:ea typeface="ＭＳ Ｐゴシック"/>
                <a:cs typeface="Calibri"/>
              </a:rPr>
              <a:t>PC address Exception</a:t>
            </a:r>
          </a:p>
        </p:txBody>
      </p:sp>
      <p:sp>
        <p:nvSpPr>
          <p:cNvPr id="1377316" name="Text Box 36"/>
          <p:cNvSpPr txBox="1">
            <a:spLocks noChangeArrowheads="1"/>
          </p:cNvSpPr>
          <p:nvPr/>
        </p:nvSpPr>
        <p:spPr bwMode="auto">
          <a:xfrm>
            <a:off x="5943600" y="4768850"/>
            <a:ext cx="1828800" cy="64135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a:solidFill>
                  <a:srgbClr val="56127A"/>
                </a:solidFill>
                <a:latin typeface="Verdana" charset="0"/>
                <a:ea typeface="ＭＳ Ｐゴシック"/>
                <a:cs typeface="ＭＳ Ｐゴシック"/>
              </a:rPr>
              <a:t>Asynchronous</a:t>
            </a:r>
          </a:p>
          <a:p>
            <a:pPr algn="ctr" eaLnBrk="1" hangingPunct="1">
              <a:spcBef>
                <a:spcPct val="0"/>
              </a:spcBef>
            </a:pPr>
            <a:r>
              <a:rPr lang="en-US" sz="1800">
                <a:solidFill>
                  <a:srgbClr val="56127A"/>
                </a:solidFill>
                <a:latin typeface="Verdana" charset="0"/>
                <a:ea typeface="ＭＳ Ｐゴシック"/>
                <a:cs typeface="ＭＳ Ｐゴシック"/>
              </a:rPr>
              <a:t>Interrupts</a:t>
            </a:r>
          </a:p>
        </p:txBody>
      </p:sp>
      <p:sp>
        <p:nvSpPr>
          <p:cNvPr id="1377317" name="Freeform 37"/>
          <p:cNvSpPr>
            <a:spLocks/>
          </p:cNvSpPr>
          <p:nvPr/>
        </p:nvSpPr>
        <p:spPr bwMode="auto">
          <a:xfrm>
            <a:off x="3124200" y="2819400"/>
            <a:ext cx="152400" cy="914400"/>
          </a:xfrm>
          <a:custGeom>
            <a:avLst/>
            <a:gdLst/>
            <a:ahLst/>
            <a:cxnLst>
              <a:cxn ang="0">
                <a:pos x="0" y="0"/>
              </a:cxn>
              <a:cxn ang="0">
                <a:pos x="0" y="240"/>
              </a:cxn>
              <a:cxn ang="0">
                <a:pos x="144" y="336"/>
              </a:cxn>
            </a:cxnLst>
            <a:rect l="0" t="0" r="r" b="b"/>
            <a:pathLst>
              <a:path w="144" h="336">
                <a:moveTo>
                  <a:pt x="0" y="0"/>
                </a:moveTo>
                <a:lnTo>
                  <a:pt x="0" y="240"/>
                </a:lnTo>
                <a:lnTo>
                  <a:pt x="144" y="336"/>
                </a:lnTo>
              </a:path>
            </a:pathLst>
          </a:custGeom>
          <a:noFill/>
          <a:ln w="25400" cap="flat" cmpd="sng">
            <a:solidFill>
              <a:srgbClr val="FF0000"/>
            </a:solidFill>
            <a:prstDash val="solid"/>
            <a:round/>
            <a:headEnd type="none" w="med" len="me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8" name="Line 38"/>
          <p:cNvSpPr>
            <a:spLocks noChangeShapeType="1"/>
          </p:cNvSpPr>
          <p:nvPr/>
        </p:nvSpPr>
        <p:spPr bwMode="auto">
          <a:xfrm flipV="1">
            <a:off x="6934200" y="4191000"/>
            <a:ext cx="228600" cy="68580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19" name="Group 39"/>
          <p:cNvGrpSpPr>
            <a:grpSpLocks/>
          </p:cNvGrpSpPr>
          <p:nvPr/>
        </p:nvGrpSpPr>
        <p:grpSpPr bwMode="auto">
          <a:xfrm>
            <a:off x="2590800" y="3429000"/>
            <a:ext cx="304800" cy="838200"/>
            <a:chOff x="336" y="1200"/>
            <a:chExt cx="144" cy="720"/>
          </a:xfrm>
        </p:grpSpPr>
        <p:sp>
          <p:nvSpPr>
            <p:cNvPr id="1377320" name="Rectangle 4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err="1">
                  <a:solidFill>
                    <a:prstClr val="black"/>
                  </a:solidFill>
                  <a:latin typeface="Calibri"/>
                  <a:ea typeface="ＭＳ Ｐゴシック"/>
                  <a:cs typeface="Calibri"/>
                </a:rPr>
                <a:t>Exc</a:t>
              </a:r>
              <a:endParaRPr lang="en-US" sz="2000" dirty="0">
                <a:solidFill>
                  <a:prstClr val="black"/>
                </a:solidFill>
                <a:latin typeface="Calibri"/>
                <a:ea typeface="ＭＳ Ｐゴシック"/>
                <a:cs typeface="Calibri"/>
              </a:endParaRPr>
            </a:p>
            <a:p>
              <a:pPr algn="ctr" eaLnBrk="1" hangingPunct="1">
                <a:spcBef>
                  <a:spcPct val="0"/>
                </a:spcBef>
              </a:pPr>
              <a:r>
                <a:rPr lang="en-US" sz="2000" dirty="0">
                  <a:solidFill>
                    <a:prstClr val="black"/>
                  </a:solidFill>
                  <a:latin typeface="Calibri"/>
                  <a:ea typeface="ＭＳ Ｐゴシック"/>
                  <a:cs typeface="Calibri"/>
                </a:rPr>
                <a:t>D</a:t>
              </a:r>
            </a:p>
          </p:txBody>
        </p:sp>
        <p:sp>
          <p:nvSpPr>
            <p:cNvPr id="1377321" name="Freeform 4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254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2" name="Group 42"/>
          <p:cNvGrpSpPr>
            <a:grpSpLocks/>
          </p:cNvGrpSpPr>
          <p:nvPr/>
        </p:nvGrpSpPr>
        <p:grpSpPr bwMode="auto">
          <a:xfrm>
            <a:off x="2590800" y="4343400"/>
            <a:ext cx="304800" cy="838200"/>
            <a:chOff x="336" y="1200"/>
            <a:chExt cx="144" cy="720"/>
          </a:xfrm>
        </p:grpSpPr>
        <p:sp>
          <p:nvSpPr>
            <p:cNvPr id="1377323" name="Rectangle 4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D</a:t>
              </a:r>
            </a:p>
          </p:txBody>
        </p:sp>
        <p:sp>
          <p:nvSpPr>
            <p:cNvPr id="1377324" name="Freeform 4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5" name="Group 45"/>
          <p:cNvGrpSpPr>
            <a:grpSpLocks/>
          </p:cNvGrpSpPr>
          <p:nvPr/>
        </p:nvGrpSpPr>
        <p:grpSpPr bwMode="auto">
          <a:xfrm>
            <a:off x="4343400" y="3429000"/>
            <a:ext cx="304800" cy="838200"/>
            <a:chOff x="336" y="1200"/>
            <a:chExt cx="144" cy="720"/>
          </a:xfrm>
        </p:grpSpPr>
        <p:sp>
          <p:nvSpPr>
            <p:cNvPr id="1377326"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Exc</a:t>
              </a:r>
            </a:p>
            <a:p>
              <a:pPr algn="ctr" eaLnBrk="1" hangingPunct="1">
                <a:spcBef>
                  <a:spcPct val="0"/>
                </a:spcBef>
              </a:pPr>
              <a:r>
                <a:rPr lang="en-US" sz="2000">
                  <a:solidFill>
                    <a:prstClr val="black"/>
                  </a:solidFill>
                  <a:latin typeface="Calibri"/>
                  <a:ea typeface="ＭＳ Ｐゴシック"/>
                  <a:cs typeface="Calibri"/>
                </a:rPr>
                <a:t>E</a:t>
              </a:r>
            </a:p>
          </p:txBody>
        </p:sp>
        <p:sp>
          <p:nvSpPr>
            <p:cNvPr id="1377327" name="Freeform 4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8" name="Group 48"/>
          <p:cNvGrpSpPr>
            <a:grpSpLocks/>
          </p:cNvGrpSpPr>
          <p:nvPr/>
        </p:nvGrpSpPr>
        <p:grpSpPr bwMode="auto">
          <a:xfrm>
            <a:off x="4343400" y="4343400"/>
            <a:ext cx="304800" cy="838200"/>
            <a:chOff x="336" y="1200"/>
            <a:chExt cx="144" cy="720"/>
          </a:xfrm>
        </p:grpSpPr>
        <p:sp>
          <p:nvSpPr>
            <p:cNvPr id="1377329"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E</a:t>
              </a:r>
            </a:p>
          </p:txBody>
        </p:sp>
        <p:sp>
          <p:nvSpPr>
            <p:cNvPr id="1377330" name="Freeform 5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1" name="Group 51"/>
          <p:cNvGrpSpPr>
            <a:grpSpLocks/>
          </p:cNvGrpSpPr>
          <p:nvPr/>
        </p:nvGrpSpPr>
        <p:grpSpPr bwMode="auto">
          <a:xfrm>
            <a:off x="5715000" y="3429000"/>
            <a:ext cx="304800" cy="838200"/>
            <a:chOff x="336" y="1200"/>
            <a:chExt cx="144" cy="720"/>
          </a:xfrm>
        </p:grpSpPr>
        <p:sp>
          <p:nvSpPr>
            <p:cNvPr id="1377332" name="Rectangle 5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Exc</a:t>
              </a:r>
            </a:p>
            <a:p>
              <a:pPr algn="ctr" eaLnBrk="1" hangingPunct="1">
                <a:spcBef>
                  <a:spcPct val="0"/>
                </a:spcBef>
              </a:pPr>
              <a:r>
                <a:rPr lang="en-US" sz="2000">
                  <a:solidFill>
                    <a:prstClr val="black"/>
                  </a:solidFill>
                  <a:latin typeface="Calibri"/>
                  <a:ea typeface="ＭＳ Ｐゴシック"/>
                  <a:cs typeface="Calibri"/>
                </a:rPr>
                <a:t>M</a:t>
              </a:r>
            </a:p>
          </p:txBody>
        </p:sp>
        <p:sp>
          <p:nvSpPr>
            <p:cNvPr id="1377333" name="Freeform 5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4" name="Group 54"/>
          <p:cNvGrpSpPr>
            <a:grpSpLocks/>
          </p:cNvGrpSpPr>
          <p:nvPr/>
        </p:nvGrpSpPr>
        <p:grpSpPr bwMode="auto">
          <a:xfrm>
            <a:off x="5715000" y="4343400"/>
            <a:ext cx="304800" cy="838200"/>
            <a:chOff x="336" y="1200"/>
            <a:chExt cx="144" cy="720"/>
          </a:xfrm>
        </p:grpSpPr>
        <p:sp>
          <p:nvSpPr>
            <p:cNvPr id="1377335"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M</a:t>
              </a:r>
            </a:p>
          </p:txBody>
        </p:sp>
        <p:sp>
          <p:nvSpPr>
            <p:cNvPr id="1377336" name="Freeform 5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7" name="Group 57"/>
          <p:cNvGrpSpPr>
            <a:grpSpLocks/>
          </p:cNvGrpSpPr>
          <p:nvPr/>
        </p:nvGrpSpPr>
        <p:grpSpPr bwMode="auto">
          <a:xfrm>
            <a:off x="8077200" y="3429000"/>
            <a:ext cx="304800" cy="838200"/>
            <a:chOff x="336" y="1200"/>
            <a:chExt cx="144" cy="720"/>
          </a:xfrm>
        </p:grpSpPr>
        <p:sp>
          <p:nvSpPr>
            <p:cNvPr id="1377338" name="Rectangle 5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b="1">
                <a:solidFill>
                  <a:prstClr val="black"/>
                </a:solidFill>
                <a:latin typeface="Arial" pitchFamily="-110" charset="0"/>
                <a:ea typeface="ＭＳ Ｐゴシック"/>
                <a:cs typeface="ＭＳ Ｐゴシック"/>
              </a:endParaRPr>
            </a:p>
          </p:txBody>
        </p:sp>
        <p:sp>
          <p:nvSpPr>
            <p:cNvPr id="1377339" name="Freeform 5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grpSp>
        <p:nvGrpSpPr>
          <p:cNvPr id="1377340" name="Group 60"/>
          <p:cNvGrpSpPr>
            <a:grpSpLocks/>
          </p:cNvGrpSpPr>
          <p:nvPr/>
        </p:nvGrpSpPr>
        <p:grpSpPr bwMode="auto">
          <a:xfrm>
            <a:off x="8077200" y="4343400"/>
            <a:ext cx="304800" cy="838200"/>
            <a:chOff x="336" y="1200"/>
            <a:chExt cx="144" cy="720"/>
          </a:xfrm>
        </p:grpSpPr>
        <p:sp>
          <p:nvSpPr>
            <p:cNvPr id="1377341" name="Rectangle 6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prstClr val="black"/>
                </a:solidFill>
                <a:latin typeface="Verdana" charset="0"/>
                <a:ea typeface="ＭＳ Ｐゴシック"/>
                <a:cs typeface="ＭＳ Ｐゴシック"/>
              </a:endParaRPr>
            </a:p>
          </p:txBody>
        </p:sp>
        <p:sp>
          <p:nvSpPr>
            <p:cNvPr id="1377342" name="Freeform 6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377343" name="Line 63"/>
          <p:cNvSpPr>
            <a:spLocks noChangeShapeType="1"/>
          </p:cNvSpPr>
          <p:nvPr/>
        </p:nvSpPr>
        <p:spPr bwMode="auto">
          <a:xfrm>
            <a:off x="2895600" y="3886200"/>
            <a:ext cx="1447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4" name="Line 64"/>
          <p:cNvSpPr>
            <a:spLocks noChangeShapeType="1"/>
          </p:cNvSpPr>
          <p:nvPr/>
        </p:nvSpPr>
        <p:spPr bwMode="auto">
          <a:xfrm>
            <a:off x="4648200" y="3886200"/>
            <a:ext cx="1066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5" name="Line 65"/>
          <p:cNvSpPr>
            <a:spLocks noChangeShapeType="1"/>
          </p:cNvSpPr>
          <p:nvPr/>
        </p:nvSpPr>
        <p:spPr bwMode="auto">
          <a:xfrm>
            <a:off x="6019800" y="3886200"/>
            <a:ext cx="20574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6" name="Oval 66"/>
          <p:cNvSpPr>
            <a:spLocks noChangeArrowheads="1"/>
          </p:cNvSpPr>
          <p:nvPr/>
        </p:nvSpPr>
        <p:spPr bwMode="auto">
          <a:xfrm>
            <a:off x="3276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7" name="Oval 67"/>
          <p:cNvSpPr>
            <a:spLocks noChangeArrowheads="1"/>
          </p:cNvSpPr>
          <p:nvPr/>
        </p:nvSpPr>
        <p:spPr bwMode="auto">
          <a:xfrm>
            <a:off x="4800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8" name="Text Box 68"/>
          <p:cNvSpPr txBox="1">
            <a:spLocks noChangeArrowheads="1"/>
          </p:cNvSpPr>
          <p:nvPr/>
        </p:nvSpPr>
        <p:spPr bwMode="auto">
          <a:xfrm rot="16200000">
            <a:off x="8039894" y="3663126"/>
            <a:ext cx="1020763" cy="40011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Cause</a:t>
            </a:r>
          </a:p>
        </p:txBody>
      </p:sp>
      <p:sp>
        <p:nvSpPr>
          <p:cNvPr id="1377349" name="Text Box 69"/>
          <p:cNvSpPr txBox="1">
            <a:spLocks noChangeArrowheads="1"/>
          </p:cNvSpPr>
          <p:nvPr/>
        </p:nvSpPr>
        <p:spPr bwMode="auto">
          <a:xfrm rot="16200000">
            <a:off x="8261700" y="4472178"/>
            <a:ext cx="579155" cy="400110"/>
          </a:xfrm>
          <a:prstGeom prst="rect">
            <a:avLst/>
          </a:prstGeom>
          <a:noFill/>
          <a:ln w="25400">
            <a:noFill/>
            <a:miter lim="800000"/>
            <a:headEnd/>
            <a:tailEnd/>
          </a:ln>
          <a:effectLst/>
        </p:spPr>
        <p:txBody>
          <a:bodyPr wrap="none">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EPC</a:t>
            </a:r>
          </a:p>
        </p:txBody>
      </p:sp>
      <p:sp>
        <p:nvSpPr>
          <p:cNvPr id="1377350" name="Line 70"/>
          <p:cNvSpPr>
            <a:spLocks noChangeShapeType="1"/>
          </p:cNvSpPr>
          <p:nvPr/>
        </p:nvSpPr>
        <p:spPr bwMode="auto">
          <a:xfrm>
            <a:off x="7848600" y="1447800"/>
            <a:ext cx="0" cy="4114800"/>
          </a:xfrm>
          <a:prstGeom prst="line">
            <a:avLst/>
          </a:prstGeom>
          <a:noFill/>
          <a:ln w="57150">
            <a:solidFill>
              <a:schemeClr val="hlink"/>
            </a:solidFill>
            <a:prstDash val="sysDot"/>
            <a:round/>
            <a:headEnd/>
            <a:tailEn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1" name="Oval 71"/>
          <p:cNvSpPr>
            <a:spLocks noChangeArrowheads="1"/>
          </p:cNvSpPr>
          <p:nvPr/>
        </p:nvSpPr>
        <p:spPr bwMode="auto">
          <a:xfrm>
            <a:off x="6934200" y="36576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2" name="Freeform 72"/>
          <p:cNvSpPr>
            <a:spLocks/>
          </p:cNvSpPr>
          <p:nvPr/>
        </p:nvSpPr>
        <p:spPr bwMode="auto">
          <a:xfrm>
            <a:off x="838200" y="2362200"/>
            <a:ext cx="1752600" cy="2362200"/>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chemeClr val="tx1"/>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3" name="Line 73"/>
          <p:cNvSpPr>
            <a:spLocks noChangeShapeType="1"/>
          </p:cNvSpPr>
          <p:nvPr/>
        </p:nvSpPr>
        <p:spPr bwMode="auto">
          <a:xfrm>
            <a:off x="2895600" y="4724400"/>
            <a:ext cx="1447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4" name="Line 74"/>
          <p:cNvSpPr>
            <a:spLocks noChangeShapeType="1"/>
          </p:cNvSpPr>
          <p:nvPr/>
        </p:nvSpPr>
        <p:spPr bwMode="auto">
          <a:xfrm>
            <a:off x="4648200" y="4724400"/>
            <a:ext cx="1066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5" name="Line 75"/>
          <p:cNvSpPr>
            <a:spLocks noChangeShapeType="1"/>
          </p:cNvSpPr>
          <p:nvPr/>
        </p:nvSpPr>
        <p:spPr bwMode="auto">
          <a:xfrm>
            <a:off x="6019800" y="4724400"/>
            <a:ext cx="20574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56" name="Group 76"/>
          <p:cNvGrpSpPr>
            <a:grpSpLocks/>
          </p:cNvGrpSpPr>
          <p:nvPr/>
        </p:nvGrpSpPr>
        <p:grpSpPr bwMode="auto">
          <a:xfrm>
            <a:off x="152400" y="2601913"/>
            <a:ext cx="8763000" cy="3454399"/>
            <a:chOff x="96" y="1639"/>
            <a:chExt cx="5520" cy="2176"/>
          </a:xfrm>
        </p:grpSpPr>
        <p:sp>
          <p:nvSpPr>
            <p:cNvPr id="1377357" name="Freeform 77"/>
            <p:cNvSpPr>
              <a:spLocks/>
            </p:cNvSpPr>
            <p:nvPr/>
          </p:nvSpPr>
          <p:spPr bwMode="auto">
            <a:xfrm>
              <a:off x="96" y="1639"/>
              <a:ext cx="4752" cy="1776"/>
            </a:xfrm>
            <a:custGeom>
              <a:avLst/>
              <a:gdLst/>
              <a:ahLst/>
              <a:cxnLst>
                <a:cxn ang="0">
                  <a:pos x="4608" y="960"/>
                </a:cxn>
                <a:cxn ang="0">
                  <a:pos x="4752" y="1104"/>
                </a:cxn>
                <a:cxn ang="0">
                  <a:pos x="4752" y="1968"/>
                </a:cxn>
                <a:cxn ang="0">
                  <a:pos x="0" y="1968"/>
                </a:cxn>
                <a:cxn ang="0">
                  <a:pos x="0" y="0"/>
                </a:cxn>
              </a:cxnLst>
              <a:rect l="0" t="0" r="r" b="b"/>
              <a:pathLst>
                <a:path w="4752" h="1968">
                  <a:moveTo>
                    <a:pt x="4608" y="960"/>
                  </a:moveTo>
                  <a:lnTo>
                    <a:pt x="4752" y="1104"/>
                  </a:lnTo>
                  <a:lnTo>
                    <a:pt x="4752" y="1968"/>
                  </a:lnTo>
                  <a:lnTo>
                    <a:pt x="0" y="1968"/>
                  </a:lnTo>
                  <a:lnTo>
                    <a:pt x="0" y="0"/>
                  </a:lnTo>
                </a:path>
              </a:pathLst>
            </a:custGeom>
            <a:noFill/>
            <a:ln w="25400" cap="flat" cmpd="sng">
              <a:solidFill>
                <a:srgbClr val="FF0000"/>
              </a:solidFill>
              <a:prstDash val="solid"/>
              <a:round/>
              <a:headEnd type="none" w="med" len="me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8" name="Line 78"/>
            <p:cNvSpPr>
              <a:spLocks noChangeShapeType="1"/>
            </p:cNvSpPr>
            <p:nvPr/>
          </p:nvSpPr>
          <p:spPr bwMode="auto">
            <a:xfrm flipH="1" flipV="1">
              <a:off x="2640"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9" name="Text Box 79"/>
            <p:cNvSpPr txBox="1">
              <a:spLocks noChangeArrowheads="1"/>
            </p:cNvSpPr>
            <p:nvPr/>
          </p:nvSpPr>
          <p:spPr bwMode="auto">
            <a:xfrm>
              <a:off x="2016"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D Stage</a:t>
              </a:r>
            </a:p>
          </p:txBody>
        </p:sp>
        <p:sp>
          <p:nvSpPr>
            <p:cNvPr id="1377360" name="Line 80"/>
            <p:cNvSpPr>
              <a:spLocks noChangeShapeType="1"/>
            </p:cNvSpPr>
            <p:nvPr/>
          </p:nvSpPr>
          <p:spPr bwMode="auto">
            <a:xfrm flipH="1" flipV="1">
              <a:off x="153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61" name="Text Box 81"/>
            <p:cNvSpPr txBox="1">
              <a:spLocks noChangeArrowheads="1"/>
            </p:cNvSpPr>
            <p:nvPr/>
          </p:nvSpPr>
          <p:spPr bwMode="auto">
            <a:xfrm>
              <a:off x="96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F Stage</a:t>
              </a:r>
            </a:p>
          </p:txBody>
        </p:sp>
        <p:sp>
          <p:nvSpPr>
            <p:cNvPr id="1377362" name="Line 82"/>
            <p:cNvSpPr>
              <a:spLocks noChangeShapeType="1"/>
            </p:cNvSpPr>
            <p:nvPr/>
          </p:nvSpPr>
          <p:spPr bwMode="auto">
            <a:xfrm flipH="1" flipV="1">
              <a:off x="345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63" name="Text Box 83"/>
            <p:cNvSpPr txBox="1">
              <a:spLocks noChangeArrowheads="1"/>
            </p:cNvSpPr>
            <p:nvPr/>
          </p:nvSpPr>
          <p:spPr bwMode="auto">
            <a:xfrm>
              <a:off x="288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E Stage</a:t>
              </a:r>
            </a:p>
          </p:txBody>
        </p:sp>
        <p:sp>
          <p:nvSpPr>
            <p:cNvPr id="1377364" name="Text Box 84"/>
            <p:cNvSpPr txBox="1">
              <a:spLocks noChangeArrowheads="1"/>
            </p:cNvSpPr>
            <p:nvPr/>
          </p:nvSpPr>
          <p:spPr bwMode="auto">
            <a:xfrm>
              <a:off x="96" y="2880"/>
              <a:ext cx="700" cy="582"/>
            </a:xfrm>
            <a:prstGeom prst="rect">
              <a:avLst/>
            </a:prstGeom>
            <a:noFill/>
            <a:ln w="25400">
              <a:noFill/>
              <a:miter lim="800000"/>
              <a:headEnd/>
              <a:tailEnd/>
            </a:ln>
            <a:effectLst/>
          </p:spPr>
          <p:txBody>
            <a:bodyPr>
              <a:prstTxWarp prst="textNoShape">
                <a:avLst/>
              </a:prstTxWarp>
              <a:spAutoFit/>
            </a:bodyPr>
            <a:lstStyle/>
            <a:p>
              <a:pPr eaLnBrk="1" hangingPunct="1">
                <a:spcBef>
                  <a:spcPct val="0"/>
                </a:spcBef>
              </a:pPr>
              <a:r>
                <a:rPr lang="en-US" sz="1800" i="1" dirty="0">
                  <a:solidFill>
                    <a:prstClr val="black"/>
                  </a:solidFill>
                  <a:latin typeface="Calibri"/>
                  <a:ea typeface="ＭＳ Ｐゴシック"/>
                  <a:cs typeface="Calibri"/>
                </a:rPr>
                <a:t>Select Handler PC</a:t>
              </a:r>
            </a:p>
          </p:txBody>
        </p:sp>
        <p:sp>
          <p:nvSpPr>
            <p:cNvPr id="1377365" name="Text Box 85"/>
            <p:cNvSpPr txBox="1">
              <a:spLocks noChangeArrowheads="1"/>
            </p:cNvSpPr>
            <p:nvPr/>
          </p:nvSpPr>
          <p:spPr bwMode="auto">
            <a:xfrm>
              <a:off x="4848" y="3408"/>
              <a:ext cx="720" cy="407"/>
            </a:xfrm>
            <a:prstGeom prst="rect">
              <a:avLst/>
            </a:prstGeom>
            <a:noFill/>
            <a:ln w="25400">
              <a:noFill/>
              <a:miter lim="800000"/>
              <a:headEnd/>
              <a:tailEnd/>
            </a:ln>
            <a:effectLst/>
          </p:spPr>
          <p:txBody>
            <a:bodyPr wrap="square">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a:t>
              </a:r>
              <a:r>
                <a:rPr lang="en-US" sz="1800" i="1" dirty="0" err="1">
                  <a:solidFill>
                    <a:prstClr val="black"/>
                  </a:solidFill>
                  <a:latin typeface="Calibri"/>
                  <a:ea typeface="ＭＳ Ｐゴシック"/>
                  <a:cs typeface="Calibri"/>
                </a:rPr>
                <a:t>Writeback</a:t>
              </a:r>
              <a:endParaRPr lang="en-US" sz="1800" i="1" dirty="0">
                <a:solidFill>
                  <a:prstClr val="black"/>
                </a:solidFill>
                <a:latin typeface="Calibri"/>
                <a:ea typeface="ＭＳ Ｐゴシック"/>
                <a:cs typeface="Calibri"/>
              </a:endParaRPr>
            </a:p>
          </p:txBody>
        </p:sp>
        <p:sp>
          <p:nvSpPr>
            <p:cNvPr id="1377366" name="Freeform 86"/>
            <p:cNvSpPr>
              <a:spLocks/>
            </p:cNvSpPr>
            <p:nvPr/>
          </p:nvSpPr>
          <p:spPr bwMode="auto">
            <a:xfrm>
              <a:off x="4848" y="3072"/>
              <a:ext cx="768" cy="336"/>
            </a:xfrm>
            <a:custGeom>
              <a:avLst/>
              <a:gdLst/>
              <a:ahLst/>
              <a:cxnLst>
                <a:cxn ang="0">
                  <a:pos x="0" y="336"/>
                </a:cxn>
                <a:cxn ang="0">
                  <a:pos x="768" y="336"/>
                </a:cxn>
                <a:cxn ang="0">
                  <a:pos x="768" y="0"/>
                </a:cxn>
              </a:cxnLst>
              <a:rect l="0" t="0" r="r" b="b"/>
              <a:pathLst>
                <a:path w="768" h="336">
                  <a:moveTo>
                    <a:pt x="0" y="336"/>
                  </a:moveTo>
                  <a:lnTo>
                    <a:pt x="768" y="336"/>
                  </a:lnTo>
                  <a:lnTo>
                    <a:pt x="768" y="0"/>
                  </a:lnTo>
                </a:path>
              </a:pathLst>
            </a:custGeom>
            <a:noFill/>
            <a:ln w="2857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377367" name="Text Box 87"/>
          <p:cNvSpPr txBox="1">
            <a:spLocks noChangeArrowheads="1"/>
          </p:cNvSpPr>
          <p:nvPr/>
        </p:nvSpPr>
        <p:spPr bwMode="auto">
          <a:xfrm>
            <a:off x="6934200" y="762000"/>
            <a:ext cx="1284288" cy="707886"/>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2000" i="1" dirty="0">
                <a:solidFill>
                  <a:prstClr val="black"/>
                </a:solidFill>
                <a:latin typeface="Calibri"/>
                <a:ea typeface="ＭＳ Ｐゴシック"/>
                <a:cs typeface="Calibri"/>
              </a:rPr>
              <a:t>Commit Point</a:t>
            </a:r>
          </a:p>
        </p:txBody>
      </p:sp>
    </p:spTree>
    <p:extLst>
      <p:ext uri="{BB962C8B-B14F-4D97-AF65-F5344CB8AC3E}">
        <p14:creationId xmlns:p14="http://schemas.microsoft.com/office/powerpoint/2010/main" val="39514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77356"/>
                                        </p:tgtEl>
                                        <p:attrNameLst>
                                          <p:attrName>style.visibility</p:attrName>
                                        </p:attrNameLst>
                                      </p:cBhvr>
                                      <p:to>
                                        <p:strVal val="visible"/>
                                      </p:to>
                                    </p:set>
                                    <p:animEffect transition="in" filter="wipe(right)">
                                      <p:cBhvr>
                                        <p:cTn id="7" dur="1000"/>
                                        <p:tgtEl>
                                          <p:spTgt spid="137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lstStyle/>
          <a:p>
            <a:r>
              <a:rPr lang="en-US" dirty="0"/>
              <a:t>Recap: Exception Handling </a:t>
            </a:r>
            <a:r>
              <a:rPr lang="en-US" sz="2000" dirty="0"/>
              <a:t>5-Stage Pipeline</a:t>
            </a:r>
          </a:p>
        </p:txBody>
      </p:sp>
      <p:sp>
        <p:nvSpPr>
          <p:cNvPr id="1378307" name="Rectangle 3"/>
          <p:cNvSpPr>
            <a:spLocks noGrp="1" noChangeArrowheads="1"/>
          </p:cNvSpPr>
          <p:nvPr>
            <p:ph idx="1"/>
          </p:nvPr>
        </p:nvSpPr>
        <p:spPr/>
        <p:txBody>
          <a:bodyPr/>
          <a:lstStyle/>
          <a:p>
            <a:r>
              <a:rPr lang="en-US" sz="2800" dirty="0"/>
              <a:t>Hold exception flags in pipeline until commit point (M stage)</a:t>
            </a:r>
          </a:p>
          <a:p>
            <a:pPr lvl="1"/>
            <a:endParaRPr lang="en-US" sz="2000" dirty="0"/>
          </a:p>
          <a:p>
            <a:r>
              <a:rPr lang="en-US" sz="2800" dirty="0"/>
              <a:t>Exceptions in earlier pipe stages override later exceptions </a:t>
            </a:r>
            <a:r>
              <a:rPr lang="en-US" sz="2800" i="1" dirty="0"/>
              <a:t>for a given instruction</a:t>
            </a:r>
          </a:p>
          <a:p>
            <a:pPr lvl="1"/>
            <a:endParaRPr lang="en-US" sz="2000" dirty="0"/>
          </a:p>
          <a:p>
            <a:r>
              <a:rPr lang="en-US" sz="2800" dirty="0"/>
              <a:t>Inject external interrupts at commit point (override others)</a:t>
            </a:r>
          </a:p>
          <a:p>
            <a:pPr lvl="1"/>
            <a:endParaRPr lang="en-US" sz="2000" dirty="0"/>
          </a:p>
          <a:p>
            <a:r>
              <a:rPr lang="en-US" sz="2800" dirty="0"/>
              <a:t>If trap at commit: update Cause and EPC registers, kill all stages, inject handler PC into fetch stage</a:t>
            </a:r>
          </a:p>
        </p:txBody>
      </p:sp>
      <p:sp>
        <p:nvSpPr>
          <p:cNvPr id="6" name="Slide Number Placeholder 5"/>
          <p:cNvSpPr>
            <a:spLocks noGrp="1"/>
          </p:cNvSpPr>
          <p:nvPr>
            <p:ph type="sldNum" sz="quarter" idx="12"/>
          </p:nvPr>
        </p:nvSpPr>
        <p:spPr>
          <a:prstGeom prst="rect">
            <a:avLst/>
          </a:prstGeom>
        </p:spPr>
        <p:txBody>
          <a:bodyPr/>
          <a:lstStyle/>
          <a:p>
            <a:fld id="{479E7606-972F-6044-AB80-A3FFF3A6DD37}" type="slidenum">
              <a:rPr lang="en-US">
                <a:solidFill>
                  <a:prstClr val="black"/>
                </a:solidFill>
              </a:rPr>
              <a:pPr/>
              <a:t>8</a:t>
            </a:fld>
            <a:endParaRPr lang="en-US">
              <a:solidFill>
                <a:srgbClr val="FBBA03"/>
              </a:solidFill>
            </a:endParaRPr>
          </a:p>
        </p:txBody>
      </p:sp>
    </p:spTree>
    <p:extLst>
      <p:ext uri="{BB962C8B-B14F-4D97-AF65-F5344CB8AC3E}">
        <p14:creationId xmlns:p14="http://schemas.microsoft.com/office/powerpoint/2010/main" val="29651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8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r>
              <a:rPr lang="en-US" dirty="0"/>
              <a:t>Recap: Speculating on Exceptions</a:t>
            </a:r>
          </a:p>
        </p:txBody>
      </p:sp>
      <p:sp>
        <p:nvSpPr>
          <p:cNvPr id="1390595" name="Rectangle 3"/>
          <p:cNvSpPr>
            <a:spLocks noGrp="1" noChangeArrowheads="1"/>
          </p:cNvSpPr>
          <p:nvPr>
            <p:ph idx="1"/>
          </p:nvPr>
        </p:nvSpPr>
        <p:spPr/>
        <p:txBody>
          <a:bodyPr/>
          <a:lstStyle/>
          <a:p>
            <a:pPr>
              <a:lnSpc>
                <a:spcPct val="80000"/>
              </a:lnSpc>
            </a:pPr>
            <a:r>
              <a:rPr lang="en-US" sz="2800" dirty="0"/>
              <a:t>Prediction mechanism</a:t>
            </a:r>
          </a:p>
          <a:p>
            <a:pPr lvl="1">
              <a:lnSpc>
                <a:spcPct val="80000"/>
              </a:lnSpc>
            </a:pPr>
            <a:r>
              <a:rPr lang="en-US" sz="2000" dirty="0"/>
              <a:t>Exceptions are rare, so simply predicting no exceptions is very accurate!</a:t>
            </a:r>
          </a:p>
          <a:p>
            <a:pPr>
              <a:lnSpc>
                <a:spcPct val="80000"/>
              </a:lnSpc>
            </a:pPr>
            <a:r>
              <a:rPr lang="en-US" sz="2800" dirty="0"/>
              <a:t>Check prediction mechanism</a:t>
            </a:r>
          </a:p>
          <a:p>
            <a:pPr lvl="1">
              <a:lnSpc>
                <a:spcPct val="80000"/>
              </a:lnSpc>
            </a:pPr>
            <a:r>
              <a:rPr lang="en-US" sz="2000" dirty="0"/>
              <a:t>Exceptions detected at end of instruction execution pipeline, special hardware for various exception types</a:t>
            </a:r>
          </a:p>
          <a:p>
            <a:pPr>
              <a:lnSpc>
                <a:spcPct val="80000"/>
              </a:lnSpc>
            </a:pPr>
            <a:r>
              <a:rPr lang="en-US" sz="2800" dirty="0"/>
              <a:t>Recovery mechanism</a:t>
            </a:r>
          </a:p>
          <a:p>
            <a:pPr lvl="1">
              <a:lnSpc>
                <a:spcPct val="80000"/>
              </a:lnSpc>
            </a:pPr>
            <a:r>
              <a:rPr lang="en-US" sz="2000" dirty="0"/>
              <a:t>Only write architectural state at commit point, so can throw away partially executed instructions after exception</a:t>
            </a:r>
          </a:p>
          <a:p>
            <a:pPr lvl="1">
              <a:lnSpc>
                <a:spcPct val="80000"/>
              </a:lnSpc>
            </a:pPr>
            <a:r>
              <a:rPr lang="en-US" sz="2000" dirty="0"/>
              <a:t>Launch exception handler after flushing pipeline</a:t>
            </a:r>
          </a:p>
          <a:p>
            <a:pPr>
              <a:lnSpc>
                <a:spcPct val="80000"/>
              </a:lnSpc>
            </a:pPr>
            <a:endParaRPr lang="en-US" sz="2800" dirty="0"/>
          </a:p>
          <a:p>
            <a:pPr>
              <a:lnSpc>
                <a:spcPct val="80000"/>
              </a:lnSpc>
            </a:pPr>
            <a:r>
              <a:rPr lang="en-US" sz="2800" dirty="0"/>
              <a:t>Bypassing allows use of uncommitted instruction results by following instructions</a:t>
            </a:r>
          </a:p>
        </p:txBody>
      </p:sp>
      <p:sp>
        <p:nvSpPr>
          <p:cNvPr id="6" name="Slide Number Placeholder 5"/>
          <p:cNvSpPr>
            <a:spLocks noGrp="1"/>
          </p:cNvSpPr>
          <p:nvPr>
            <p:ph type="sldNum" sz="quarter" idx="12"/>
          </p:nvPr>
        </p:nvSpPr>
        <p:spPr>
          <a:prstGeom prst="rect">
            <a:avLst/>
          </a:prstGeom>
        </p:spPr>
        <p:txBody>
          <a:bodyPr/>
          <a:lstStyle/>
          <a:p>
            <a:fld id="{241D907A-5789-E54C-8975-FFA1B69FB24F}" type="slidenum">
              <a:rPr lang="en-US">
                <a:solidFill>
                  <a:prstClr val="black"/>
                </a:solidFill>
              </a:rPr>
              <a:pPr/>
              <a:t>9</a:t>
            </a:fld>
            <a:endParaRPr lang="en-US">
              <a:solidFill>
                <a:srgbClr val="FBBA03"/>
              </a:solidFill>
            </a:endParaRPr>
          </a:p>
        </p:txBody>
      </p:sp>
    </p:spTree>
    <p:extLst>
      <p:ext uri="{BB962C8B-B14F-4D97-AF65-F5344CB8AC3E}">
        <p14:creationId xmlns:p14="http://schemas.microsoft.com/office/powerpoint/2010/main" val="39933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0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05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0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05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05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05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05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595" grpId="0" build="p"/>
    </p:bld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3902</TotalTime>
  <Pages>12</Pages>
  <Words>3185</Words>
  <Application>Microsoft Macintosh PowerPoint</Application>
  <PresentationFormat>Letter Paper (8.5x11 in)</PresentationFormat>
  <Paragraphs>597</Paragraphs>
  <Slides>38</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Courier</vt:lpstr>
      <vt:lpstr>Courier New</vt:lpstr>
      <vt:lpstr>Symbol</vt:lpstr>
      <vt:lpstr>Times New Roman</vt:lpstr>
      <vt:lpstr>Verdana</vt:lpstr>
      <vt:lpstr>Wingdings</vt:lpstr>
      <vt:lpstr>1_CS252-template</vt:lpstr>
      <vt:lpstr>2_CS252-template</vt:lpstr>
      <vt:lpstr>CS 152 Computer Architecture and Engineering CS252 Graduate Computer Architecture   Lecture 4 – Pipelining Part II</vt:lpstr>
      <vt:lpstr>Last Time in Lecture 3</vt:lpstr>
      <vt:lpstr>Recap: Trap: altering the normal flow of control</vt:lpstr>
      <vt:lpstr>Recap: Trap Handler</vt:lpstr>
      <vt:lpstr>Recap: Synchronous Trap</vt:lpstr>
      <vt:lpstr>Recap: Exception Handling 5-Stage Pipeline</vt:lpstr>
      <vt:lpstr>Recap: Exception Handling 5-Stage Pipeline</vt:lpstr>
      <vt:lpstr>Recap: Exception Handling 5-Stage Pipeline</vt:lpstr>
      <vt:lpstr>Recap: Speculating on Exceptions</vt:lpstr>
      <vt:lpstr>Deeper Pipelines: MIPS R4000</vt:lpstr>
      <vt:lpstr>R4000 Load-Use Delay</vt:lpstr>
      <vt:lpstr>R4000 Branches</vt:lpstr>
      <vt:lpstr>Simple vector-vector add code example</vt:lpstr>
      <vt:lpstr>Simple Pipeline Scheduling</vt:lpstr>
      <vt:lpstr>One way to reduce hazards: Loop Unrolling</vt:lpstr>
      <vt:lpstr>Alternative Approach: Decoupling (lookahead, runahead) in µarchitecture</vt:lpstr>
      <vt:lpstr>Simple Decoupled Machine</vt:lpstr>
      <vt:lpstr>Decoupled Execution</vt:lpstr>
      <vt:lpstr>Simple Decoupled Machine</vt:lpstr>
      <vt:lpstr>CS152 Administrivia</vt:lpstr>
      <vt:lpstr>CS252 Administrivia</vt:lpstr>
      <vt:lpstr>IBM 7030 “Stretch” (1954-1961)</vt:lpstr>
      <vt:lpstr>Supercomputers</vt:lpstr>
      <vt:lpstr>CDC 6600 Seymour Cray, 1964</vt:lpstr>
      <vt:lpstr>CDC 6600:  A Load/Store Architecture</vt:lpstr>
      <vt:lpstr>CDC 6600: Datapath</vt:lpstr>
      <vt:lpstr>CDC6600: Vector Addition</vt:lpstr>
      <vt:lpstr>CDC6600 ISA designed to simplify high-performance implementation</vt:lpstr>
      <vt:lpstr>PowerPoint Presentation</vt:lpstr>
      <vt:lpstr>IBM Memo on CDC6600</vt:lpstr>
      <vt:lpstr>Computer Architecture Terminology</vt:lpstr>
      <vt:lpstr>Issues in Complex Pipeline Control</vt:lpstr>
      <vt:lpstr>CDC6600 Scoreboard</vt:lpstr>
      <vt:lpstr>More Complex In-Order Pipeline</vt:lpstr>
      <vt:lpstr>In-Order Superscalar Pipeline</vt:lpstr>
      <vt:lpstr>In-Order Pipeline with two ALU stages</vt:lpstr>
      <vt:lpstr>MC68060 Dynamic ALU Scheduling</vt:lpstr>
      <vt:lpstr>Acknowledgements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520</cp:revision>
  <cp:lastPrinted>2013-01-24T23:37:40Z</cp:lastPrinted>
  <dcterms:created xsi:type="dcterms:W3CDTF">2012-01-24T20:37:12Z</dcterms:created>
  <dcterms:modified xsi:type="dcterms:W3CDTF">2020-02-03T18:19:47Z</dcterms:modified>
  <cp:category/>
</cp:coreProperties>
</file>