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</p:sldMasterIdLst>
  <p:notesMasterIdLst>
    <p:notesMasterId r:id="rId32"/>
  </p:notesMasterIdLst>
  <p:handoutMasterIdLst>
    <p:handoutMasterId r:id="rId33"/>
  </p:handoutMasterIdLst>
  <p:sldIdLst>
    <p:sldId id="322" r:id="rId3"/>
    <p:sldId id="678" r:id="rId4"/>
    <p:sldId id="703" r:id="rId5"/>
    <p:sldId id="679" r:id="rId6"/>
    <p:sldId id="680" r:id="rId7"/>
    <p:sldId id="681" r:id="rId8"/>
    <p:sldId id="682" r:id="rId9"/>
    <p:sldId id="683" r:id="rId10"/>
    <p:sldId id="684" r:id="rId11"/>
    <p:sldId id="685" r:id="rId12"/>
    <p:sldId id="686" r:id="rId13"/>
    <p:sldId id="687" r:id="rId14"/>
    <p:sldId id="688" r:id="rId15"/>
    <p:sldId id="689" r:id="rId16"/>
    <p:sldId id="690" r:id="rId17"/>
    <p:sldId id="691" r:id="rId18"/>
    <p:sldId id="692" r:id="rId19"/>
    <p:sldId id="693" r:id="rId20"/>
    <p:sldId id="660" r:id="rId21"/>
    <p:sldId id="677" r:id="rId22"/>
    <p:sldId id="694" r:id="rId23"/>
    <p:sldId id="695" r:id="rId24"/>
    <p:sldId id="696" r:id="rId25"/>
    <p:sldId id="697" r:id="rId26"/>
    <p:sldId id="698" r:id="rId27"/>
    <p:sldId id="699" r:id="rId28"/>
    <p:sldId id="700" r:id="rId29"/>
    <p:sldId id="701" r:id="rId30"/>
    <p:sldId id="702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6304" autoAdjust="0"/>
  </p:normalViewPr>
  <p:slideViewPr>
    <p:cSldViewPr>
      <p:cViewPr varScale="1">
        <p:scale>
          <a:sx n="119" d="100"/>
          <a:sy n="119" d="100"/>
        </p:scale>
        <p:origin x="1808" y="184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39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290C5-F8A8-2D45-AC05-197BAB173352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9301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0" tIns="47520" rIns="95040" bIns="47520">
            <a:prstTxWarp prst="textNoShape">
              <a:avLst/>
            </a:prstTxWarp>
          </a:bodyPr>
          <a:lstStyle/>
          <a:p>
            <a:r>
              <a:rPr lang="en-US"/>
              <a:t>Interlocks are required when both CPU-L1 and L2-Bus interactions involve </a:t>
            </a:r>
          </a:p>
          <a:p>
            <a:r>
              <a:rPr lang="en-US"/>
              <a:t>the same address.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64AB8-A3A7-F04E-997D-085C7425025A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1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EBC1C-575C-BF47-8D26-8D3B4E7C5421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9301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0" tIns="47520" rIns="95040" bIns="47520">
            <a:prstTxWarp prst="textNoShape">
              <a:avLst/>
            </a:prstTxWarp>
          </a:bodyPr>
          <a:lstStyle/>
          <a:p>
            <a:r>
              <a:rPr lang="en-US"/>
              <a:t>The block may be invalidated many times unnecessarily because</a:t>
            </a:r>
          </a:p>
          <a:p>
            <a:r>
              <a:rPr lang="en-US"/>
              <a:t>the addresses share a common block.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F2BC0-FAC0-984C-95FA-9E946F480422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59C19-D928-4748-A2B6-F90C725949E6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2BCE6-EF00-814B-BDEF-5EFF23D13882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5FFE5-7DB4-DE40-BF9E-713176ECF1E0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34930-682F-A94A-9D36-296D9C41C4FC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19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5B088-8295-7745-B77B-E5D6D563B618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55382-1A6D-9649-ADFE-0489B381D722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A792C-E020-CF46-A2C2-0C20A05B001E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- common cases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	- read miss to private (victim clean or dirty)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	- write miss to private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	- read miss to shared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	- write miss to shared</a:t>
            </a:r>
          </a:p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AFF13-EB44-5E41-BE98-EDF7AF32BC18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6654A-78B0-C446-92CD-35C6F08BAE8C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96425-20D2-CC44-86FB-F9CE864EF6F5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4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FE307-49E5-3D45-8534-B1A736D242C4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6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8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9301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0" tIns="47520" rIns="95040" bIns="47520">
            <a:prstTxWarp prst="textNoShape">
              <a:avLst/>
            </a:prstTxWarp>
          </a:bodyPr>
          <a:lstStyle/>
          <a:p>
            <a:r>
              <a:rPr lang="en-US"/>
              <a:t>Update protocols, or write broadcast.  Latency between writing a word in one processor</a:t>
            </a:r>
          </a:p>
          <a:p>
            <a:r>
              <a:rPr lang="en-US"/>
              <a:t>and reading it in another is usually smaller in a write update scheme.</a:t>
            </a:r>
          </a:p>
          <a:p>
            <a:r>
              <a:rPr lang="en-US"/>
              <a:t>But since bandwidth is more precious, most multiprocessors use a write invalidate scheme.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20036-1E86-1745-8F70-6C7AE8D49C1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1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10C6E-57E1-DB4D-AD99-544660EA6ED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3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1BA81-2AC1-2041-AA6C-629F67F74E35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5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43810-DC55-4B42-8B95-43413A782DF4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18 Cache Coherence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MESI: An Enhanced MSI protocol</a:t>
            </a:r>
            <a:br>
              <a:rPr lang="en-US" sz="2800"/>
            </a:br>
            <a:r>
              <a:rPr lang="en-US" sz="2800"/>
              <a:t> </a:t>
            </a:r>
            <a:r>
              <a:rPr lang="en-US" sz="2000"/>
              <a:t>increased performance for private data</a:t>
            </a:r>
            <a:endParaRPr lang="en-US" sz="2800"/>
          </a:p>
        </p:txBody>
      </p:sp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9361BDC0-8534-3640-B1D2-DF85C3420C2E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86179" name="Oval 3"/>
          <p:cNvSpPr>
            <a:spLocks noChangeArrowheads="1"/>
          </p:cNvSpPr>
          <p:nvPr/>
        </p:nvSpPr>
        <p:spPr bwMode="auto">
          <a:xfrm>
            <a:off x="29845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180" name="Oval 4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181" name="Oval 5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182" name="Oval 6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183" name="Rectangle 7"/>
          <p:cNvSpPr>
            <a:spLocks noChangeArrowheads="1"/>
          </p:cNvSpPr>
          <p:nvPr/>
        </p:nvSpPr>
        <p:spPr bwMode="auto">
          <a:xfrm>
            <a:off x="3133725" y="3098800"/>
            <a:ext cx="44909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5876925" y="3098800"/>
            <a:ext cx="33623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E</a:t>
            </a:r>
          </a:p>
        </p:txBody>
      </p:sp>
      <p:sp>
        <p:nvSpPr>
          <p:cNvPr id="1586185" name="Rectangle 9"/>
          <p:cNvSpPr>
            <a:spLocks noChangeArrowheads="1"/>
          </p:cNvSpPr>
          <p:nvPr/>
        </p:nvSpPr>
        <p:spPr bwMode="auto">
          <a:xfrm>
            <a:off x="3159125" y="5080000"/>
            <a:ext cx="32736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</a:t>
            </a:r>
          </a:p>
        </p:txBody>
      </p:sp>
      <p:sp>
        <p:nvSpPr>
          <p:cNvPr id="1586186" name="Rectangle 10"/>
          <p:cNvSpPr>
            <a:spLocks noChangeArrowheads="1"/>
          </p:cNvSpPr>
          <p:nvPr/>
        </p:nvSpPr>
        <p:spPr bwMode="auto">
          <a:xfrm>
            <a:off x="5962650" y="5080000"/>
            <a:ext cx="2634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</a:t>
            </a:r>
          </a:p>
        </p:txBody>
      </p:sp>
      <p:grpSp>
        <p:nvGrpSpPr>
          <p:cNvPr id="1586187" name="Group 11"/>
          <p:cNvGrpSpPr>
            <a:grpSpLocks/>
          </p:cNvGrpSpPr>
          <p:nvPr/>
        </p:nvGrpSpPr>
        <p:grpSpPr bwMode="auto">
          <a:xfrm>
            <a:off x="974725" y="1147763"/>
            <a:ext cx="7156451" cy="1649412"/>
            <a:chOff x="614" y="835"/>
            <a:chExt cx="4508" cy="1039"/>
          </a:xfrm>
        </p:grpSpPr>
        <p:sp>
          <p:nvSpPr>
            <p:cNvPr id="1586188" name="Rectangle 12"/>
            <p:cNvSpPr>
              <a:spLocks noChangeArrowheads="1"/>
            </p:cNvSpPr>
            <p:nvPr/>
          </p:nvSpPr>
          <p:spPr bwMode="auto">
            <a:xfrm>
              <a:off x="3200" y="835"/>
              <a:ext cx="1922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M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: Modified Exclusive</a:t>
              </a:r>
              <a:endParaRPr lang="en-US" sz="2000" dirty="0">
                <a:solidFill>
                  <a:srgbClr val="244A58"/>
                </a:solidFill>
                <a:latin typeface="Calibri"/>
                <a:ea typeface="ＭＳ Ｐゴシック"/>
                <a:cs typeface="Calibri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: Exclusive but unmodified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S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: Shared</a:t>
              </a:r>
              <a:r>
                <a:rPr lang="en-US" sz="2000" dirty="0">
                  <a:solidFill>
                    <a:srgbClr val="244A58"/>
                  </a:solidFill>
                  <a:latin typeface="Calibri"/>
                  <a:ea typeface="ＭＳ Ｐゴシック"/>
                  <a:cs typeface="Calibri"/>
                </a:rPr>
                <a:t> 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: Invalid</a:t>
              </a:r>
            </a:p>
          </p:txBody>
        </p:sp>
        <p:sp>
          <p:nvSpPr>
            <p:cNvPr id="1586189" name="Rectangle 13"/>
            <p:cNvSpPr>
              <a:spLocks noChangeArrowheads="1"/>
            </p:cNvSpPr>
            <p:nvPr/>
          </p:nvSpPr>
          <p:spPr bwMode="auto">
            <a:xfrm>
              <a:off x="614" y="854"/>
              <a:ext cx="20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Each </a:t>
              </a: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cache line has a tag</a:t>
              </a:r>
            </a:p>
          </p:txBody>
        </p:sp>
        <p:sp>
          <p:nvSpPr>
            <p:cNvPr id="1586190" name="Rectangle 14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1" name="Line 15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2" name="Line 16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3" name="Rectangle 17"/>
            <p:cNvSpPr>
              <a:spLocks noChangeArrowheads="1"/>
            </p:cNvSpPr>
            <p:nvPr/>
          </p:nvSpPr>
          <p:spPr bwMode="auto">
            <a:xfrm>
              <a:off x="1382" y="1267"/>
              <a:ext cx="8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Address tag</a:t>
              </a:r>
            </a:p>
          </p:txBody>
        </p:sp>
        <p:sp>
          <p:nvSpPr>
            <p:cNvPr id="1586194" name="Rectangle 18"/>
            <p:cNvSpPr>
              <a:spLocks noChangeArrowheads="1"/>
            </p:cNvSpPr>
            <p:nvPr/>
          </p:nvSpPr>
          <p:spPr bwMode="auto">
            <a:xfrm>
              <a:off x="647" y="1530"/>
              <a:ext cx="413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state</a:t>
              </a:r>
            </a:p>
            <a:p>
              <a:pPr eaLnBrk="1" hangingPunct="1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bits</a:t>
              </a:r>
            </a:p>
          </p:txBody>
        </p:sp>
        <p:sp>
          <p:nvSpPr>
            <p:cNvPr id="1586195" name="Line 19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6" name="Line 20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586197" name="Group 21"/>
          <p:cNvGrpSpPr>
            <a:grpSpLocks/>
          </p:cNvGrpSpPr>
          <p:nvPr/>
        </p:nvGrpSpPr>
        <p:grpSpPr bwMode="auto">
          <a:xfrm>
            <a:off x="1828801" y="2590800"/>
            <a:ext cx="1447800" cy="381000"/>
            <a:chOff x="1243" y="1641"/>
            <a:chExt cx="912" cy="240"/>
          </a:xfrm>
        </p:grpSpPr>
        <p:sp>
          <p:nvSpPr>
            <p:cNvPr id="1586198" name="Line 22"/>
            <p:cNvSpPr>
              <a:spLocks noChangeShapeType="1"/>
            </p:cNvSpPr>
            <p:nvPr/>
          </p:nvSpPr>
          <p:spPr bwMode="auto">
            <a:xfrm>
              <a:off x="2059" y="1833"/>
              <a:ext cx="96" cy="4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9" name="Rectangle 23"/>
            <p:cNvSpPr>
              <a:spLocks noChangeArrowheads="1"/>
            </p:cNvSpPr>
            <p:nvPr/>
          </p:nvSpPr>
          <p:spPr bwMode="auto">
            <a:xfrm>
              <a:off x="1243" y="1641"/>
              <a:ext cx="74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Write miss</a:t>
              </a:r>
            </a:p>
          </p:txBody>
        </p:sp>
      </p:grpSp>
      <p:grpSp>
        <p:nvGrpSpPr>
          <p:cNvPr id="1586200" name="Group 24"/>
          <p:cNvGrpSpPr>
            <a:grpSpLocks/>
          </p:cNvGrpSpPr>
          <p:nvPr/>
        </p:nvGrpSpPr>
        <p:grpSpPr bwMode="auto">
          <a:xfrm>
            <a:off x="6096000" y="3708400"/>
            <a:ext cx="1763713" cy="1219200"/>
            <a:chOff x="3840" y="2448"/>
            <a:chExt cx="1111" cy="768"/>
          </a:xfrm>
        </p:grpSpPr>
        <p:sp>
          <p:nvSpPr>
            <p:cNvPr id="1586201" name="Line 25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02" name="Rectangle 26"/>
            <p:cNvSpPr>
              <a:spLocks noChangeArrowheads="1"/>
            </p:cNvSpPr>
            <p:nvPr/>
          </p:nvSpPr>
          <p:spPr bwMode="auto">
            <a:xfrm>
              <a:off x="3878" y="2625"/>
              <a:ext cx="107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processor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intent to write</a:t>
              </a:r>
            </a:p>
          </p:txBody>
        </p:sp>
      </p:grpSp>
      <p:sp>
        <p:nvSpPr>
          <p:cNvPr id="1586203" name="Line 27"/>
          <p:cNvSpPr>
            <a:spLocks noChangeShapeType="1"/>
          </p:cNvSpPr>
          <p:nvPr/>
        </p:nvSpPr>
        <p:spPr bwMode="auto">
          <a:xfrm>
            <a:off x="2362200" y="5003800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204" name="Rectangle 28"/>
          <p:cNvSpPr>
            <a:spLocks noChangeArrowheads="1"/>
          </p:cNvSpPr>
          <p:nvPr/>
        </p:nvSpPr>
        <p:spPr bwMode="auto">
          <a:xfrm>
            <a:off x="1141413" y="4627563"/>
            <a:ext cx="1185696" cy="59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miss,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shared</a:t>
            </a:r>
          </a:p>
        </p:txBody>
      </p:sp>
      <p:grpSp>
        <p:nvGrpSpPr>
          <p:cNvPr id="1586205" name="Group 29"/>
          <p:cNvGrpSpPr>
            <a:grpSpLocks/>
          </p:cNvGrpSpPr>
          <p:nvPr/>
        </p:nvGrpSpPr>
        <p:grpSpPr bwMode="auto">
          <a:xfrm>
            <a:off x="3717924" y="5308600"/>
            <a:ext cx="1997075" cy="700088"/>
            <a:chOff x="2342" y="3456"/>
            <a:chExt cx="1258" cy="441"/>
          </a:xfrm>
        </p:grpSpPr>
        <p:sp>
          <p:nvSpPr>
            <p:cNvPr id="1586206" name="Line 30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07" name="Rectangle 31"/>
            <p:cNvSpPr>
              <a:spLocks noChangeArrowheads="1"/>
            </p:cNvSpPr>
            <p:nvPr/>
          </p:nvSpPr>
          <p:spPr bwMode="auto">
            <a:xfrm>
              <a:off x="2342" y="3489"/>
              <a:ext cx="107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processor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intent to write</a:t>
              </a:r>
            </a:p>
          </p:txBody>
        </p:sp>
      </p:grpSp>
      <p:grpSp>
        <p:nvGrpSpPr>
          <p:cNvPr id="1586208" name="Group 32"/>
          <p:cNvGrpSpPr>
            <a:grpSpLocks/>
          </p:cNvGrpSpPr>
          <p:nvPr/>
        </p:nvGrpSpPr>
        <p:grpSpPr bwMode="auto">
          <a:xfrm>
            <a:off x="3733800" y="2922588"/>
            <a:ext cx="1981200" cy="404812"/>
            <a:chOff x="2352" y="1953"/>
            <a:chExt cx="1248" cy="255"/>
          </a:xfrm>
        </p:grpSpPr>
        <p:sp>
          <p:nvSpPr>
            <p:cNvPr id="1586209" name="Line 33"/>
            <p:cNvSpPr>
              <a:spLocks noChangeShapeType="1"/>
            </p:cNvSpPr>
            <p:nvPr/>
          </p:nvSpPr>
          <p:spPr bwMode="auto">
            <a:xfrm flipH="1">
              <a:off x="2352" y="2208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10" name="Rectangle 34"/>
            <p:cNvSpPr>
              <a:spLocks noChangeArrowheads="1"/>
            </p:cNvSpPr>
            <p:nvPr/>
          </p:nvSpPr>
          <p:spPr bwMode="auto">
            <a:xfrm>
              <a:off x="2726" y="1953"/>
              <a:ext cx="5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write</a:t>
              </a:r>
            </a:p>
          </p:txBody>
        </p:sp>
      </p:grpSp>
      <p:grpSp>
        <p:nvGrpSpPr>
          <p:cNvPr id="1586211" name="Group 35"/>
          <p:cNvGrpSpPr>
            <a:grpSpLocks/>
          </p:cNvGrpSpPr>
          <p:nvPr/>
        </p:nvGrpSpPr>
        <p:grpSpPr bwMode="auto">
          <a:xfrm>
            <a:off x="1050925" y="5233988"/>
            <a:ext cx="2289175" cy="850900"/>
            <a:chOff x="662" y="3409"/>
            <a:chExt cx="1442" cy="536"/>
          </a:xfrm>
        </p:grpSpPr>
        <p:sp>
          <p:nvSpPr>
            <p:cNvPr id="1586212" name="Arc 36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13" name="Rectangle 37"/>
            <p:cNvSpPr>
              <a:spLocks noChangeArrowheads="1"/>
            </p:cNvSpPr>
            <p:nvPr/>
          </p:nvSpPr>
          <p:spPr bwMode="auto">
            <a:xfrm>
              <a:off x="662" y="3537"/>
              <a:ext cx="836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by any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processor</a:t>
              </a:r>
            </a:p>
          </p:txBody>
        </p:sp>
      </p:grpSp>
      <p:grpSp>
        <p:nvGrpSpPr>
          <p:cNvPr id="1586214" name="Group 38"/>
          <p:cNvGrpSpPr>
            <a:grpSpLocks/>
          </p:cNvGrpSpPr>
          <p:nvPr/>
        </p:nvGrpSpPr>
        <p:grpSpPr bwMode="auto">
          <a:xfrm>
            <a:off x="1138238" y="3708400"/>
            <a:ext cx="2276475" cy="1219200"/>
            <a:chOff x="717" y="2448"/>
            <a:chExt cx="1434" cy="768"/>
          </a:xfrm>
        </p:grpSpPr>
        <p:sp>
          <p:nvSpPr>
            <p:cNvPr id="1586215" name="Line 39"/>
            <p:cNvSpPr>
              <a:spLocks noChangeShapeType="1"/>
            </p:cNvSpPr>
            <p:nvPr/>
          </p:nvSpPr>
          <p:spPr bwMode="auto">
            <a:xfrm>
              <a:off x="2112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16" name="Rectangle 40"/>
            <p:cNvSpPr>
              <a:spLocks noChangeArrowheads="1"/>
            </p:cNvSpPr>
            <p:nvPr/>
          </p:nvSpPr>
          <p:spPr bwMode="auto">
            <a:xfrm>
              <a:off x="717" y="2577"/>
              <a:ext cx="1434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processor reads</a:t>
              </a:r>
            </a:p>
            <a:p>
              <a:pPr algn="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2000" baseline="-25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</a:t>
              </a: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writes back</a:t>
              </a:r>
            </a:p>
          </p:txBody>
        </p:sp>
      </p:grpSp>
      <p:grpSp>
        <p:nvGrpSpPr>
          <p:cNvPr id="1586217" name="Group 41"/>
          <p:cNvGrpSpPr>
            <a:grpSpLocks/>
          </p:cNvGrpSpPr>
          <p:nvPr/>
        </p:nvGrpSpPr>
        <p:grpSpPr bwMode="auto">
          <a:xfrm>
            <a:off x="6219827" y="2846388"/>
            <a:ext cx="1408113" cy="482600"/>
            <a:chOff x="3918" y="1905"/>
            <a:chExt cx="887" cy="304"/>
          </a:xfrm>
        </p:grpSpPr>
        <p:sp>
          <p:nvSpPr>
            <p:cNvPr id="1586218" name="Arc 42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19" name="Rectangle 43"/>
            <p:cNvSpPr>
              <a:spLocks noChangeArrowheads="1"/>
            </p:cNvSpPr>
            <p:nvPr/>
          </p:nvSpPr>
          <p:spPr bwMode="auto">
            <a:xfrm>
              <a:off x="4262" y="1905"/>
              <a:ext cx="5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read</a:t>
              </a:r>
            </a:p>
          </p:txBody>
        </p:sp>
      </p:grpSp>
      <p:grpSp>
        <p:nvGrpSpPr>
          <p:cNvPr id="1586220" name="Group 44"/>
          <p:cNvGrpSpPr>
            <a:grpSpLocks/>
          </p:cNvGrpSpPr>
          <p:nvPr/>
        </p:nvGrpSpPr>
        <p:grpSpPr bwMode="auto">
          <a:xfrm>
            <a:off x="1508125" y="3074988"/>
            <a:ext cx="1550988" cy="647700"/>
            <a:chOff x="950" y="2049"/>
            <a:chExt cx="977" cy="408"/>
          </a:xfrm>
        </p:grpSpPr>
        <p:sp>
          <p:nvSpPr>
            <p:cNvPr id="1586221" name="Rectangle 45"/>
            <p:cNvSpPr>
              <a:spLocks noChangeArrowheads="1"/>
            </p:cNvSpPr>
            <p:nvPr/>
          </p:nvSpPr>
          <p:spPr bwMode="auto">
            <a:xfrm>
              <a:off x="950" y="2049"/>
              <a:ext cx="58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write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or read</a:t>
              </a:r>
            </a:p>
          </p:txBody>
        </p:sp>
        <p:sp>
          <p:nvSpPr>
            <p:cNvPr id="1586222" name="Arc 46"/>
            <p:cNvSpPr>
              <a:spLocks/>
            </p:cNvSpPr>
            <p:nvPr/>
          </p:nvSpPr>
          <p:spPr bwMode="auto">
            <a:xfrm>
              <a:off x="1633" y="2065"/>
              <a:ext cx="294" cy="2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053 w 22053"/>
                <a:gd name="T1" fmla="*/ 43195 h 43200"/>
                <a:gd name="T2" fmla="*/ 21525 w 22053"/>
                <a:gd name="T3" fmla="*/ 0 h 43200"/>
                <a:gd name="T4" fmla="*/ 21600 w 2205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53" h="43200" fill="none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</a:path>
                <a:path w="22053" h="43200" stroke="0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586223" name="Text Box 47"/>
          <p:cNvSpPr txBox="1">
            <a:spLocks noChangeArrowheads="1"/>
          </p:cNvSpPr>
          <p:nvPr/>
        </p:nvSpPr>
        <p:spPr bwMode="auto">
          <a:xfrm>
            <a:off x="6461125" y="5815013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 state in processor P</a:t>
            </a:r>
            <a:r>
              <a:rPr lang="en-US" sz="20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endParaRPr lang="en-US" sz="20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586224" name="Group 48"/>
          <p:cNvGrpSpPr>
            <a:grpSpLocks/>
          </p:cNvGrpSpPr>
          <p:nvPr/>
        </p:nvGrpSpPr>
        <p:grpSpPr bwMode="auto">
          <a:xfrm>
            <a:off x="3505202" y="3581400"/>
            <a:ext cx="1371600" cy="1371600"/>
            <a:chOff x="2208" y="2368"/>
            <a:chExt cx="864" cy="864"/>
          </a:xfrm>
        </p:grpSpPr>
        <p:sp>
          <p:nvSpPr>
            <p:cNvPr id="1586225" name="Freeform 49"/>
            <p:cNvSpPr>
              <a:spLocks/>
            </p:cNvSpPr>
            <p:nvPr/>
          </p:nvSpPr>
          <p:spPr bwMode="auto">
            <a:xfrm>
              <a:off x="2227" y="2368"/>
              <a:ext cx="29" cy="864"/>
            </a:xfrm>
            <a:custGeom>
              <a:avLst/>
              <a:gdLst/>
              <a:ahLst/>
              <a:cxnLst>
                <a:cxn ang="0">
                  <a:pos x="1408" y="0"/>
                </a:cxn>
                <a:cxn ang="0">
                  <a:pos x="0" y="1008"/>
                </a:cxn>
              </a:cxnLst>
              <a:rect l="0" t="0" r="r" b="b"/>
              <a:pathLst>
                <a:path w="1408" h="1008">
                  <a:moveTo>
                    <a:pt x="1408" y="0"/>
                  </a:moveTo>
                  <a:cubicBezTo>
                    <a:pt x="1173" y="168"/>
                    <a:pt x="235" y="840"/>
                    <a:pt x="0" y="1008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26" name="Rectangle 50"/>
            <p:cNvSpPr>
              <a:spLocks noChangeArrowheads="1"/>
            </p:cNvSpPr>
            <p:nvPr/>
          </p:nvSpPr>
          <p:spPr bwMode="auto">
            <a:xfrm>
              <a:off x="2208" y="2368"/>
              <a:ext cx="86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1800" baseline="-25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intent to write</a:t>
              </a:r>
            </a:p>
          </p:txBody>
        </p:sp>
      </p:grpSp>
      <p:grpSp>
        <p:nvGrpSpPr>
          <p:cNvPr id="1586227" name="Group 51"/>
          <p:cNvGrpSpPr>
            <a:grpSpLocks/>
          </p:cNvGrpSpPr>
          <p:nvPr/>
        </p:nvGrpSpPr>
        <p:grpSpPr bwMode="auto">
          <a:xfrm>
            <a:off x="6437313" y="3124200"/>
            <a:ext cx="2571750" cy="641350"/>
            <a:chOff x="4055" y="2080"/>
            <a:chExt cx="1620" cy="404"/>
          </a:xfrm>
        </p:grpSpPr>
        <p:sp>
          <p:nvSpPr>
            <p:cNvPr id="1586228" name="Line 52"/>
            <p:cNvSpPr>
              <a:spLocks noChangeShapeType="1"/>
            </p:cNvSpPr>
            <p:nvPr/>
          </p:nvSpPr>
          <p:spPr bwMode="auto">
            <a:xfrm flipH="1">
              <a:off x="4055" y="2280"/>
              <a:ext cx="736" cy="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29" name="Rectangle 53"/>
            <p:cNvSpPr>
              <a:spLocks noChangeArrowheads="1"/>
            </p:cNvSpPr>
            <p:nvPr/>
          </p:nvSpPr>
          <p:spPr bwMode="auto">
            <a:xfrm>
              <a:off x="4754" y="2080"/>
              <a:ext cx="9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miss, not shared</a:t>
              </a:r>
            </a:p>
          </p:txBody>
        </p:sp>
      </p:grpSp>
      <p:grpSp>
        <p:nvGrpSpPr>
          <p:cNvPr id="56" name="Group 29"/>
          <p:cNvGrpSpPr>
            <a:grpSpLocks/>
          </p:cNvGrpSpPr>
          <p:nvPr/>
        </p:nvGrpSpPr>
        <p:grpSpPr bwMode="auto">
          <a:xfrm>
            <a:off x="3581399" y="3428999"/>
            <a:ext cx="2667001" cy="1600201"/>
            <a:chOff x="182" y="2640"/>
            <a:chExt cx="1680" cy="1008"/>
          </a:xfrm>
        </p:grpSpPr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H="1">
              <a:off x="182" y="2736"/>
              <a:ext cx="144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58" name="Rectangle 31"/>
            <p:cNvSpPr>
              <a:spLocks noChangeArrowheads="1"/>
            </p:cNvSpPr>
            <p:nvPr/>
          </p:nvSpPr>
          <p:spPr bwMode="auto">
            <a:xfrm>
              <a:off x="902" y="2640"/>
              <a:ext cx="9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processor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reads</a:t>
              </a:r>
            </a:p>
          </p:txBody>
        </p:sp>
      </p:grpSp>
      <p:grpSp>
        <p:nvGrpSpPr>
          <p:cNvPr id="60" name="Group 29"/>
          <p:cNvGrpSpPr>
            <a:grpSpLocks/>
          </p:cNvGrpSpPr>
          <p:nvPr/>
        </p:nvGrpSpPr>
        <p:grpSpPr bwMode="auto">
          <a:xfrm>
            <a:off x="3657600" y="3429000"/>
            <a:ext cx="2590801" cy="1914526"/>
            <a:chOff x="38" y="2352"/>
            <a:chExt cx="1632" cy="1206"/>
          </a:xfrm>
        </p:grpSpPr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38" y="2352"/>
              <a:ext cx="1344" cy="110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326" y="2976"/>
              <a:ext cx="134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processor intent to write, P1 writes back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471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203" grpId="0" animBg="1"/>
      <p:bldP spid="158620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Optimized Snoop with Level-2 Caches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3733800"/>
            <a:ext cx="7683500" cy="2540000"/>
          </a:xfrm>
        </p:spPr>
        <p:txBody>
          <a:bodyPr/>
          <a:lstStyle/>
          <a:p>
            <a:r>
              <a:rPr lang="en-US" sz="2800" dirty="0"/>
              <a:t>Processors often have two-level caches</a:t>
            </a:r>
          </a:p>
          <a:p>
            <a:pPr lvl="1"/>
            <a:r>
              <a:rPr lang="en-US" sz="2200" dirty="0"/>
              <a:t> small L1, large L2 (usually both on chip now)</a:t>
            </a:r>
          </a:p>
          <a:p>
            <a:r>
              <a:rPr lang="en-US" sz="2800" dirty="0"/>
              <a:t>Inclusion property: entries in L1 must be in L2</a:t>
            </a:r>
          </a:p>
          <a:p>
            <a:pPr lvl="1"/>
            <a:r>
              <a:rPr lang="en-US" sz="2200" dirty="0"/>
              <a:t>Miss in L2 </a:t>
            </a:r>
            <a:r>
              <a:rPr lang="en-US" sz="2200" dirty="0">
                <a:sym typeface="Wingdings" pitchFamily="2" charset="2"/>
              </a:rPr>
              <a:t>⇒ Not present in L1</a:t>
            </a:r>
            <a:endParaRPr lang="en-US" sz="2200" dirty="0"/>
          </a:p>
          <a:p>
            <a:pPr lvl="1"/>
            <a:r>
              <a:rPr lang="en-US" sz="2200" dirty="0"/>
              <a:t>Only if invalidation hits in L2 </a:t>
            </a:r>
            <a:r>
              <a:rPr lang="en-US" sz="2200" dirty="0">
                <a:sym typeface="Wingdings" pitchFamily="2" charset="2"/>
              </a:rPr>
              <a:t>⇒</a:t>
            </a:r>
            <a:r>
              <a:rPr lang="en-US" sz="2200" dirty="0"/>
              <a:t> probe and invalidate in L1</a:t>
            </a:r>
          </a:p>
          <a:p>
            <a:r>
              <a:rPr lang="en-US" sz="2800" dirty="0"/>
              <a:t>Snooping on L2 does not affect CPU-L1 bandwidth</a:t>
            </a: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C9CE-17F1-9641-92F4-B1AD500AA489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88226" name="Rectangle 2"/>
          <p:cNvSpPr>
            <a:spLocks noChangeArrowheads="1"/>
          </p:cNvSpPr>
          <p:nvPr/>
        </p:nvSpPr>
        <p:spPr bwMode="auto">
          <a:xfrm>
            <a:off x="1890713" y="2965450"/>
            <a:ext cx="9271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Snooper</a:t>
            </a:r>
          </a:p>
        </p:txBody>
      </p:sp>
      <p:sp>
        <p:nvSpPr>
          <p:cNvPr id="1588227" name="Rectangle 3"/>
          <p:cNvSpPr>
            <a:spLocks noChangeArrowheads="1"/>
          </p:cNvSpPr>
          <p:nvPr/>
        </p:nvSpPr>
        <p:spPr bwMode="auto">
          <a:xfrm>
            <a:off x="3279775" y="2962275"/>
            <a:ext cx="927100" cy="315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Snooper</a:t>
            </a:r>
          </a:p>
        </p:txBody>
      </p:sp>
      <p:sp>
        <p:nvSpPr>
          <p:cNvPr id="1588228" name="Rectangle 4"/>
          <p:cNvSpPr>
            <a:spLocks noChangeArrowheads="1"/>
          </p:cNvSpPr>
          <p:nvPr/>
        </p:nvSpPr>
        <p:spPr bwMode="auto">
          <a:xfrm>
            <a:off x="4670425" y="2957513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Snooper</a:t>
            </a:r>
          </a:p>
        </p:txBody>
      </p:sp>
      <p:sp>
        <p:nvSpPr>
          <p:cNvPr id="1588229" name="Rectangle 5"/>
          <p:cNvSpPr>
            <a:spLocks noChangeArrowheads="1"/>
          </p:cNvSpPr>
          <p:nvPr/>
        </p:nvSpPr>
        <p:spPr bwMode="auto">
          <a:xfrm>
            <a:off x="6059488" y="2954338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Snooper</a:t>
            </a:r>
          </a:p>
        </p:txBody>
      </p:sp>
      <p:sp>
        <p:nvSpPr>
          <p:cNvPr id="1588232" name="Rectangle 8"/>
          <p:cNvSpPr>
            <a:spLocks noChangeArrowheads="1"/>
          </p:cNvSpPr>
          <p:nvPr/>
        </p:nvSpPr>
        <p:spPr bwMode="auto">
          <a:xfrm>
            <a:off x="2047875" y="1108075"/>
            <a:ext cx="592138" cy="474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CPU</a:t>
            </a:r>
          </a:p>
        </p:txBody>
      </p:sp>
      <p:sp>
        <p:nvSpPr>
          <p:cNvPr id="1588233" name="Rectangle 9"/>
          <p:cNvSpPr>
            <a:spLocks noChangeArrowheads="1"/>
          </p:cNvSpPr>
          <p:nvPr/>
        </p:nvSpPr>
        <p:spPr bwMode="auto">
          <a:xfrm>
            <a:off x="2043113" y="1749425"/>
            <a:ext cx="593725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L1 $</a:t>
            </a:r>
          </a:p>
        </p:txBody>
      </p:sp>
      <p:sp>
        <p:nvSpPr>
          <p:cNvPr id="1588234" name="Rectangle 10"/>
          <p:cNvSpPr>
            <a:spLocks noChangeArrowheads="1"/>
          </p:cNvSpPr>
          <p:nvPr/>
        </p:nvSpPr>
        <p:spPr bwMode="auto">
          <a:xfrm>
            <a:off x="1895475" y="2332038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L2 $</a:t>
            </a:r>
          </a:p>
        </p:txBody>
      </p:sp>
      <p:sp>
        <p:nvSpPr>
          <p:cNvPr id="1588235" name="Line 11"/>
          <p:cNvSpPr>
            <a:spLocks noChangeShapeType="1"/>
          </p:cNvSpPr>
          <p:nvPr/>
        </p:nvSpPr>
        <p:spPr bwMode="auto">
          <a:xfrm>
            <a:off x="2351088" y="1597025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36" name="Line 12"/>
          <p:cNvSpPr>
            <a:spLocks noChangeShapeType="1"/>
          </p:cNvSpPr>
          <p:nvPr/>
        </p:nvSpPr>
        <p:spPr bwMode="auto">
          <a:xfrm>
            <a:off x="2346325" y="2173288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37" name="Line 13"/>
          <p:cNvSpPr>
            <a:spLocks noChangeShapeType="1"/>
          </p:cNvSpPr>
          <p:nvPr/>
        </p:nvSpPr>
        <p:spPr bwMode="auto">
          <a:xfrm>
            <a:off x="2344738" y="33194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38" name="Line 14"/>
          <p:cNvSpPr>
            <a:spLocks noChangeShapeType="1"/>
          </p:cNvSpPr>
          <p:nvPr/>
        </p:nvSpPr>
        <p:spPr bwMode="auto">
          <a:xfrm>
            <a:off x="1600200" y="3468688"/>
            <a:ext cx="56578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39" name="Rectangle 15"/>
          <p:cNvSpPr>
            <a:spLocks noChangeArrowheads="1"/>
          </p:cNvSpPr>
          <p:nvPr/>
        </p:nvSpPr>
        <p:spPr bwMode="auto">
          <a:xfrm>
            <a:off x="3436938" y="1104900"/>
            <a:ext cx="592137" cy="4730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CPU</a:t>
            </a:r>
          </a:p>
        </p:txBody>
      </p:sp>
      <p:sp>
        <p:nvSpPr>
          <p:cNvPr id="1588240" name="Rectangle 16"/>
          <p:cNvSpPr>
            <a:spLocks noChangeArrowheads="1"/>
          </p:cNvSpPr>
          <p:nvPr/>
        </p:nvSpPr>
        <p:spPr bwMode="auto">
          <a:xfrm>
            <a:off x="3432175" y="1746250"/>
            <a:ext cx="593725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L1 $</a:t>
            </a:r>
          </a:p>
        </p:txBody>
      </p:sp>
      <p:sp>
        <p:nvSpPr>
          <p:cNvPr id="1588241" name="Rectangle 17"/>
          <p:cNvSpPr>
            <a:spLocks noChangeArrowheads="1"/>
          </p:cNvSpPr>
          <p:nvPr/>
        </p:nvSpPr>
        <p:spPr bwMode="auto">
          <a:xfrm>
            <a:off x="3284538" y="2328863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L2 $</a:t>
            </a:r>
          </a:p>
        </p:txBody>
      </p:sp>
      <p:sp>
        <p:nvSpPr>
          <p:cNvPr id="1588242" name="Line 18"/>
          <p:cNvSpPr>
            <a:spLocks noChangeShapeType="1"/>
          </p:cNvSpPr>
          <p:nvPr/>
        </p:nvSpPr>
        <p:spPr bwMode="auto">
          <a:xfrm>
            <a:off x="3740150" y="1593850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43" name="Line 19"/>
          <p:cNvSpPr>
            <a:spLocks noChangeShapeType="1"/>
          </p:cNvSpPr>
          <p:nvPr/>
        </p:nvSpPr>
        <p:spPr bwMode="auto">
          <a:xfrm>
            <a:off x="3736975" y="2170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44" name="Line 20"/>
          <p:cNvSpPr>
            <a:spLocks noChangeShapeType="1"/>
          </p:cNvSpPr>
          <p:nvPr/>
        </p:nvSpPr>
        <p:spPr bwMode="auto">
          <a:xfrm>
            <a:off x="3733800" y="3316288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45" name="Rectangle 21"/>
          <p:cNvSpPr>
            <a:spLocks noChangeArrowheads="1"/>
          </p:cNvSpPr>
          <p:nvPr/>
        </p:nvSpPr>
        <p:spPr bwMode="auto">
          <a:xfrm>
            <a:off x="4826000" y="1104900"/>
            <a:ext cx="593725" cy="469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CPU</a:t>
            </a:r>
          </a:p>
        </p:txBody>
      </p:sp>
      <p:sp>
        <p:nvSpPr>
          <p:cNvPr id="1588246" name="Rectangle 22"/>
          <p:cNvSpPr>
            <a:spLocks noChangeArrowheads="1"/>
          </p:cNvSpPr>
          <p:nvPr/>
        </p:nvSpPr>
        <p:spPr bwMode="auto">
          <a:xfrm>
            <a:off x="4822825" y="1741488"/>
            <a:ext cx="592138" cy="395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L1 $</a:t>
            </a:r>
          </a:p>
        </p:txBody>
      </p:sp>
      <p:sp>
        <p:nvSpPr>
          <p:cNvPr id="1588247" name="Rectangle 23"/>
          <p:cNvSpPr>
            <a:spLocks noChangeArrowheads="1"/>
          </p:cNvSpPr>
          <p:nvPr/>
        </p:nvSpPr>
        <p:spPr bwMode="auto">
          <a:xfrm>
            <a:off x="4673600" y="2325688"/>
            <a:ext cx="923925" cy="615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L2 $</a:t>
            </a:r>
          </a:p>
        </p:txBody>
      </p:sp>
      <p:sp>
        <p:nvSpPr>
          <p:cNvPr id="1588248" name="Line 24"/>
          <p:cNvSpPr>
            <a:spLocks noChangeShapeType="1"/>
          </p:cNvSpPr>
          <p:nvPr/>
        </p:nvSpPr>
        <p:spPr bwMode="auto">
          <a:xfrm>
            <a:off x="5129213" y="15922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49" name="Line 25"/>
          <p:cNvSpPr>
            <a:spLocks noChangeShapeType="1"/>
          </p:cNvSpPr>
          <p:nvPr/>
        </p:nvSpPr>
        <p:spPr bwMode="auto">
          <a:xfrm>
            <a:off x="5126038" y="2166938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0" name="Line 26"/>
          <p:cNvSpPr>
            <a:spLocks noChangeShapeType="1"/>
          </p:cNvSpPr>
          <p:nvPr/>
        </p:nvSpPr>
        <p:spPr bwMode="auto">
          <a:xfrm>
            <a:off x="5122863" y="3313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1" name="Rectangle 27"/>
          <p:cNvSpPr>
            <a:spLocks noChangeArrowheads="1"/>
          </p:cNvSpPr>
          <p:nvPr/>
        </p:nvSpPr>
        <p:spPr bwMode="auto">
          <a:xfrm>
            <a:off x="6215063" y="1100138"/>
            <a:ext cx="593725" cy="4714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CPU</a:t>
            </a:r>
          </a:p>
        </p:txBody>
      </p:sp>
      <p:sp>
        <p:nvSpPr>
          <p:cNvPr id="1588252" name="Rectangle 28"/>
          <p:cNvSpPr>
            <a:spLocks noChangeArrowheads="1"/>
          </p:cNvSpPr>
          <p:nvPr/>
        </p:nvSpPr>
        <p:spPr bwMode="auto">
          <a:xfrm>
            <a:off x="6211888" y="1738313"/>
            <a:ext cx="592137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L1 $</a:t>
            </a:r>
          </a:p>
        </p:txBody>
      </p:sp>
      <p:sp>
        <p:nvSpPr>
          <p:cNvPr id="1588253" name="Rectangle 29"/>
          <p:cNvSpPr>
            <a:spLocks noChangeArrowheads="1"/>
          </p:cNvSpPr>
          <p:nvPr/>
        </p:nvSpPr>
        <p:spPr bwMode="auto">
          <a:xfrm>
            <a:off x="6062663" y="2324100"/>
            <a:ext cx="925512" cy="614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L2 $</a:t>
            </a:r>
          </a:p>
        </p:txBody>
      </p:sp>
      <p:sp>
        <p:nvSpPr>
          <p:cNvPr id="1588254" name="Line 30"/>
          <p:cNvSpPr>
            <a:spLocks noChangeShapeType="1"/>
          </p:cNvSpPr>
          <p:nvPr/>
        </p:nvSpPr>
        <p:spPr bwMode="auto">
          <a:xfrm>
            <a:off x="6518275" y="158750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5" name="Line 31"/>
          <p:cNvSpPr>
            <a:spLocks noChangeShapeType="1"/>
          </p:cNvSpPr>
          <p:nvPr/>
        </p:nvSpPr>
        <p:spPr bwMode="auto">
          <a:xfrm>
            <a:off x="6515100" y="21637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6" name="Line 32"/>
          <p:cNvSpPr>
            <a:spLocks noChangeShapeType="1"/>
          </p:cNvSpPr>
          <p:nvPr/>
        </p:nvSpPr>
        <p:spPr bwMode="auto">
          <a:xfrm>
            <a:off x="6511925" y="330835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7" name="Rectangle 33"/>
          <p:cNvSpPr>
            <a:spLocks noChangeArrowheads="1"/>
          </p:cNvSpPr>
          <p:nvPr/>
        </p:nvSpPr>
        <p:spPr bwMode="auto">
          <a:xfrm>
            <a:off x="1884363" y="977900"/>
            <a:ext cx="919162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8258" name="Rectangle 34"/>
          <p:cNvSpPr>
            <a:spLocks noChangeArrowheads="1"/>
          </p:cNvSpPr>
          <p:nvPr/>
        </p:nvSpPr>
        <p:spPr bwMode="auto">
          <a:xfrm>
            <a:off x="3273425" y="976313"/>
            <a:ext cx="920750" cy="1252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8259" name="Rectangle 35"/>
          <p:cNvSpPr>
            <a:spLocks noChangeArrowheads="1"/>
          </p:cNvSpPr>
          <p:nvPr/>
        </p:nvSpPr>
        <p:spPr bwMode="auto">
          <a:xfrm>
            <a:off x="4664075" y="971550"/>
            <a:ext cx="919163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8260" name="Rectangle 36"/>
          <p:cNvSpPr>
            <a:spLocks noChangeArrowheads="1"/>
          </p:cNvSpPr>
          <p:nvPr/>
        </p:nvSpPr>
        <p:spPr bwMode="auto">
          <a:xfrm>
            <a:off x="6053138" y="968375"/>
            <a:ext cx="919162" cy="1252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068191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Intervention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891021D-840E-FA4E-A150-1E3DB65F3400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90275" name="Rectangle 3"/>
          <p:cNvSpPr>
            <a:spLocks noChangeArrowheads="1"/>
          </p:cNvSpPr>
          <p:nvPr/>
        </p:nvSpPr>
        <p:spPr bwMode="auto">
          <a:xfrm>
            <a:off x="673100" y="3532188"/>
            <a:ext cx="8242300" cy="26135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When a read-miss for </a:t>
            </a: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occurs in cache-2, 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 read request for </a:t>
            </a: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is placed on the bus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Cache-1 needs to supply &amp; change its state to shared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The memory may 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respond</a:t>
            </a: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to the request also!</a:t>
            </a:r>
            <a:endParaRPr lang="en-US" sz="2400" i="1" dirty="0">
              <a:solidFill>
                <a:srgbClr val="09213B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09213B"/>
                </a:solidFill>
                <a:latin typeface="Calibri"/>
                <a:ea typeface="ＭＳ Ｐゴシック"/>
                <a:cs typeface="Calibri"/>
              </a:rPr>
              <a:t>Does memory know it has stale data?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Cache-1 needs to intervene through memory controller to supply correct data to cache-2</a:t>
            </a:r>
          </a:p>
        </p:txBody>
      </p:sp>
      <p:sp>
        <p:nvSpPr>
          <p:cNvPr id="1590276" name="Rectangle 4"/>
          <p:cNvSpPr>
            <a:spLocks noChangeArrowheads="1"/>
          </p:cNvSpPr>
          <p:nvPr/>
        </p:nvSpPr>
        <p:spPr bwMode="auto">
          <a:xfrm>
            <a:off x="3416300" y="1781175"/>
            <a:ext cx="11555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cache-1</a:t>
            </a:r>
          </a:p>
        </p:txBody>
      </p:sp>
      <p:sp>
        <p:nvSpPr>
          <p:cNvPr id="1590277" name="Rectangle 5"/>
          <p:cNvSpPr>
            <a:spLocks noChangeArrowheads="1"/>
          </p:cNvSpPr>
          <p:nvPr/>
        </p:nvSpPr>
        <p:spPr bwMode="auto">
          <a:xfrm>
            <a:off x="1423988" y="1701800"/>
            <a:ext cx="1943100" cy="5699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78" name="Line 6"/>
          <p:cNvSpPr>
            <a:spLocks noChangeShapeType="1"/>
          </p:cNvSpPr>
          <p:nvPr/>
        </p:nvSpPr>
        <p:spPr bwMode="auto">
          <a:xfrm>
            <a:off x="2370138" y="1568450"/>
            <a:ext cx="0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79" name="Line 7"/>
          <p:cNvSpPr>
            <a:spLocks noChangeShapeType="1"/>
          </p:cNvSpPr>
          <p:nvPr/>
        </p:nvSpPr>
        <p:spPr bwMode="auto">
          <a:xfrm>
            <a:off x="1423988" y="1847850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0" name="Line 8"/>
          <p:cNvSpPr>
            <a:spLocks noChangeShapeType="1"/>
          </p:cNvSpPr>
          <p:nvPr/>
        </p:nvSpPr>
        <p:spPr bwMode="auto">
          <a:xfrm>
            <a:off x="1447800" y="2106613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1" name="Rectangle 9"/>
          <p:cNvSpPr>
            <a:spLocks noChangeArrowheads="1"/>
          </p:cNvSpPr>
          <p:nvPr/>
        </p:nvSpPr>
        <p:spPr bwMode="auto">
          <a:xfrm>
            <a:off x="1066800" y="1750700"/>
            <a:ext cx="157405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A	200</a:t>
            </a:r>
          </a:p>
        </p:txBody>
      </p:sp>
      <p:sp>
        <p:nvSpPr>
          <p:cNvPr id="1590282" name="Rectangle 10"/>
          <p:cNvSpPr>
            <a:spLocks noChangeArrowheads="1"/>
          </p:cNvSpPr>
          <p:nvPr/>
        </p:nvSpPr>
        <p:spPr bwMode="auto">
          <a:xfrm>
            <a:off x="1339850" y="2411413"/>
            <a:ext cx="6203950" cy="269875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3" name="Rectangle 11"/>
          <p:cNvSpPr>
            <a:spLocks noChangeArrowheads="1"/>
          </p:cNvSpPr>
          <p:nvPr/>
        </p:nvSpPr>
        <p:spPr bwMode="auto">
          <a:xfrm>
            <a:off x="3395663" y="2360613"/>
            <a:ext cx="201542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CPU-Memory bus</a:t>
            </a:r>
          </a:p>
        </p:txBody>
      </p:sp>
      <p:sp>
        <p:nvSpPr>
          <p:cNvPr id="1590284" name="Rectangle 12"/>
          <p:cNvSpPr>
            <a:spLocks noChangeArrowheads="1"/>
          </p:cNvSpPr>
          <p:nvPr/>
        </p:nvSpPr>
        <p:spPr bwMode="auto">
          <a:xfrm>
            <a:off x="1531938" y="1168400"/>
            <a:ext cx="1587500" cy="3889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5" name="Rectangle 13"/>
          <p:cNvSpPr>
            <a:spLocks noChangeArrowheads="1"/>
          </p:cNvSpPr>
          <p:nvPr/>
        </p:nvSpPr>
        <p:spPr bwMode="auto">
          <a:xfrm>
            <a:off x="1949450" y="1223963"/>
            <a:ext cx="82507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CPU-1</a:t>
            </a:r>
          </a:p>
        </p:txBody>
      </p:sp>
      <p:sp>
        <p:nvSpPr>
          <p:cNvPr id="1590286" name="Line 14"/>
          <p:cNvSpPr>
            <a:spLocks noChangeShapeType="1"/>
          </p:cNvSpPr>
          <p:nvPr/>
        </p:nvSpPr>
        <p:spPr bwMode="auto">
          <a:xfrm>
            <a:off x="2351088" y="2286000"/>
            <a:ext cx="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7" name="Rectangle 15"/>
          <p:cNvSpPr>
            <a:spLocks noChangeArrowheads="1"/>
          </p:cNvSpPr>
          <p:nvPr/>
        </p:nvSpPr>
        <p:spPr bwMode="auto">
          <a:xfrm>
            <a:off x="5487988" y="1182688"/>
            <a:ext cx="1587500" cy="3905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8" name="Rectangle 16"/>
          <p:cNvSpPr>
            <a:spLocks noChangeArrowheads="1"/>
          </p:cNvSpPr>
          <p:nvPr/>
        </p:nvSpPr>
        <p:spPr bwMode="auto">
          <a:xfrm>
            <a:off x="5867400" y="1238250"/>
            <a:ext cx="82507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CPU-2</a:t>
            </a:r>
          </a:p>
        </p:txBody>
      </p:sp>
      <p:sp>
        <p:nvSpPr>
          <p:cNvPr id="1590289" name="Line 17"/>
          <p:cNvSpPr>
            <a:spLocks noChangeShapeType="1"/>
          </p:cNvSpPr>
          <p:nvPr/>
        </p:nvSpPr>
        <p:spPr bwMode="auto">
          <a:xfrm>
            <a:off x="6421438" y="2306638"/>
            <a:ext cx="0" cy="84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0" name="Rectangle 18"/>
          <p:cNvSpPr>
            <a:spLocks noChangeArrowheads="1"/>
          </p:cNvSpPr>
          <p:nvPr/>
        </p:nvSpPr>
        <p:spPr bwMode="auto">
          <a:xfrm>
            <a:off x="7454900" y="1811338"/>
            <a:ext cx="11555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cache-2</a:t>
            </a:r>
          </a:p>
        </p:txBody>
      </p:sp>
      <p:sp>
        <p:nvSpPr>
          <p:cNvPr id="1590291" name="Rectangle 19"/>
          <p:cNvSpPr>
            <a:spLocks noChangeArrowheads="1"/>
          </p:cNvSpPr>
          <p:nvPr/>
        </p:nvSpPr>
        <p:spPr bwMode="auto">
          <a:xfrm>
            <a:off x="5462588" y="1731963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2" name="Line 20"/>
          <p:cNvSpPr>
            <a:spLocks noChangeShapeType="1"/>
          </p:cNvSpPr>
          <p:nvPr/>
        </p:nvSpPr>
        <p:spPr bwMode="auto">
          <a:xfrm>
            <a:off x="6408738" y="1597025"/>
            <a:ext cx="0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3" name="Line 21"/>
          <p:cNvSpPr>
            <a:spLocks noChangeShapeType="1"/>
          </p:cNvSpPr>
          <p:nvPr/>
        </p:nvSpPr>
        <p:spPr bwMode="auto">
          <a:xfrm>
            <a:off x="5462588" y="1878013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4" name="Line 22"/>
          <p:cNvSpPr>
            <a:spLocks noChangeShapeType="1"/>
          </p:cNvSpPr>
          <p:nvPr/>
        </p:nvSpPr>
        <p:spPr bwMode="auto">
          <a:xfrm>
            <a:off x="5475288" y="2127250"/>
            <a:ext cx="1911350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5" name="Rectangle 23"/>
          <p:cNvSpPr>
            <a:spLocks noChangeArrowheads="1"/>
          </p:cNvSpPr>
          <p:nvPr/>
        </p:nvSpPr>
        <p:spPr bwMode="auto">
          <a:xfrm>
            <a:off x="5573713" y="2919413"/>
            <a:ext cx="271664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memory (stale data)</a:t>
            </a:r>
          </a:p>
        </p:txBody>
      </p:sp>
      <p:sp>
        <p:nvSpPr>
          <p:cNvPr id="1590296" name="Rectangle 24"/>
          <p:cNvSpPr>
            <a:spLocks noChangeArrowheads="1"/>
          </p:cNvSpPr>
          <p:nvPr/>
        </p:nvSpPr>
        <p:spPr bwMode="auto">
          <a:xfrm>
            <a:off x="3543300" y="2840038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7" name="Line 25"/>
          <p:cNvSpPr>
            <a:spLocks noChangeShapeType="1"/>
          </p:cNvSpPr>
          <p:nvPr/>
        </p:nvSpPr>
        <p:spPr bwMode="auto">
          <a:xfrm>
            <a:off x="4489450" y="2706688"/>
            <a:ext cx="0" cy="119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8" name="Line 26"/>
          <p:cNvSpPr>
            <a:spLocks noChangeShapeType="1"/>
          </p:cNvSpPr>
          <p:nvPr/>
        </p:nvSpPr>
        <p:spPr bwMode="auto">
          <a:xfrm>
            <a:off x="3543300" y="2986088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9" name="Line 27"/>
          <p:cNvSpPr>
            <a:spLocks noChangeShapeType="1"/>
          </p:cNvSpPr>
          <p:nvPr/>
        </p:nvSpPr>
        <p:spPr bwMode="auto">
          <a:xfrm>
            <a:off x="3556000" y="3235325"/>
            <a:ext cx="191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300" name="Rectangle 28"/>
          <p:cNvSpPr>
            <a:spLocks noChangeArrowheads="1"/>
          </p:cNvSpPr>
          <p:nvPr/>
        </p:nvSpPr>
        <p:spPr bwMode="auto">
          <a:xfrm>
            <a:off x="3186113" y="2893700"/>
            <a:ext cx="157405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A	100</a:t>
            </a:r>
          </a:p>
        </p:txBody>
      </p:sp>
    </p:spTree>
    <p:extLst>
      <p:ext uri="{BB962C8B-B14F-4D97-AF65-F5344CB8AC3E}">
        <p14:creationId xmlns:p14="http://schemas.microsoft.com/office/powerpoint/2010/main" val="4327012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False Sharing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31E8-4992-9148-BE7A-BEB6ECA9A0C0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srgbClr val="FBBA03"/>
              </a:solidFill>
            </a:endParaRPr>
          </a:p>
        </p:txBody>
      </p:sp>
      <p:sp>
        <p:nvSpPr>
          <p:cNvPr id="1592323" name="Rectangle 3"/>
          <p:cNvSpPr>
            <a:spLocks noChangeArrowheads="1"/>
          </p:cNvSpPr>
          <p:nvPr/>
        </p:nvSpPr>
        <p:spPr bwMode="auto">
          <a:xfrm>
            <a:off x="1747838" y="1690688"/>
            <a:ext cx="5551487" cy="2762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4" name="Rectangle 4"/>
          <p:cNvSpPr>
            <a:spLocks noChangeArrowheads="1"/>
          </p:cNvSpPr>
          <p:nvPr/>
        </p:nvSpPr>
        <p:spPr bwMode="auto">
          <a:xfrm>
            <a:off x="1736725" y="1639888"/>
            <a:ext cx="553494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state     line </a:t>
            </a:r>
            <a:r>
              <a:rPr lang="en-US" sz="2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addr</a:t>
            </a: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  data0	data1        ...            </a:t>
            </a:r>
            <a:r>
              <a:rPr lang="en-US" sz="2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dataN</a:t>
            </a:r>
            <a:endParaRPr lang="en-US" sz="2000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5" name="Line 5"/>
          <p:cNvSpPr>
            <a:spLocks noChangeShapeType="1"/>
          </p:cNvSpPr>
          <p:nvPr/>
        </p:nvSpPr>
        <p:spPr bwMode="auto">
          <a:xfrm>
            <a:off x="2573338" y="170338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6" name="Line 6"/>
          <p:cNvSpPr>
            <a:spLocks noChangeShapeType="1"/>
          </p:cNvSpPr>
          <p:nvPr/>
        </p:nvSpPr>
        <p:spPr bwMode="auto">
          <a:xfrm>
            <a:off x="3692525" y="169703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</a:p>
        </p:txBody>
      </p:sp>
      <p:sp>
        <p:nvSpPr>
          <p:cNvPr id="1592327" name="Line 7"/>
          <p:cNvSpPr>
            <a:spLocks noChangeShapeType="1"/>
          </p:cNvSpPr>
          <p:nvPr/>
        </p:nvSpPr>
        <p:spPr bwMode="auto">
          <a:xfrm>
            <a:off x="4476750" y="1693863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8" name="Line 8"/>
          <p:cNvSpPr>
            <a:spLocks noChangeShapeType="1"/>
          </p:cNvSpPr>
          <p:nvPr/>
        </p:nvSpPr>
        <p:spPr bwMode="auto">
          <a:xfrm>
            <a:off x="5322888" y="170180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9" name="Line 9"/>
          <p:cNvSpPr>
            <a:spLocks noChangeShapeType="1"/>
          </p:cNvSpPr>
          <p:nvPr/>
        </p:nvSpPr>
        <p:spPr bwMode="auto">
          <a:xfrm>
            <a:off x="6378575" y="170815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30" name="Rectangle 10"/>
          <p:cNvSpPr>
            <a:spLocks noChangeArrowheads="1"/>
          </p:cNvSpPr>
          <p:nvPr/>
        </p:nvSpPr>
        <p:spPr bwMode="auto">
          <a:xfrm>
            <a:off x="711200" y="2206625"/>
            <a:ext cx="7899400" cy="396775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 cache line contains more than one word</a:t>
            </a:r>
          </a:p>
          <a:p>
            <a:pPr eaLnBrk="1" hangingPunct="1">
              <a:spcBef>
                <a:spcPct val="0"/>
              </a:spcBef>
            </a:pP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Cache-coherence is done at the line-level and not word-level</a:t>
            </a:r>
          </a:p>
          <a:p>
            <a:pPr eaLnBrk="1" hangingPunct="1">
              <a:spcBef>
                <a:spcPct val="0"/>
              </a:spcBef>
            </a:pP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Suppose </a:t>
            </a: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  <a:r>
              <a:rPr lang="en-US" sz="28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writes </a:t>
            </a:r>
            <a:r>
              <a:rPr lang="en-US" sz="28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word</a:t>
            </a:r>
            <a:r>
              <a:rPr lang="en-US" sz="4000" baseline="-25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</a:t>
            </a: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and </a:t>
            </a: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  <a:r>
              <a:rPr lang="en-US" sz="28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writes </a:t>
            </a:r>
            <a:r>
              <a:rPr lang="en-US" sz="28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word</a:t>
            </a:r>
            <a:r>
              <a:rPr lang="en-US" sz="4000" baseline="-25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k</a:t>
            </a:r>
            <a:r>
              <a:rPr lang="en-US" sz="28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and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≠ k but both words have the same line address.</a:t>
            </a:r>
          </a:p>
          <a:p>
            <a:pPr eaLnBrk="1" hangingPunct="1">
              <a:spcBef>
                <a:spcPct val="0"/>
              </a:spcBef>
            </a:pP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srgbClr val="09213B"/>
                </a:solidFill>
                <a:latin typeface="Calibri"/>
                <a:ea typeface="ＭＳ Ｐゴシック"/>
                <a:cs typeface="Calibri"/>
              </a:rPr>
              <a:t>What can happen?</a:t>
            </a:r>
          </a:p>
        </p:txBody>
      </p:sp>
    </p:spTree>
    <p:extLst>
      <p:ext uri="{BB962C8B-B14F-4D97-AF65-F5344CB8AC3E}">
        <p14:creationId xmlns:p14="http://schemas.microsoft.com/office/powerpoint/2010/main" val="400690356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</a:t>
            </a:r>
            <a:br>
              <a:rPr lang="en-US" dirty="0"/>
            </a:br>
            <a:r>
              <a:rPr lang="en-US" dirty="0"/>
              <a:t>Symmetric Multiprocessors (SMPs)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Cache performance is combination of:</a:t>
            </a:r>
          </a:p>
          <a:p>
            <a:r>
              <a:rPr lang="en-US" sz="3200" dirty="0"/>
              <a:t>Uniprocessor cache miss traffic</a:t>
            </a:r>
          </a:p>
          <a:p>
            <a:r>
              <a:rPr lang="en-US" sz="3200" dirty="0"/>
              <a:t>Traffic caused by communication </a:t>
            </a:r>
          </a:p>
          <a:p>
            <a:pPr lvl="1"/>
            <a:r>
              <a:rPr lang="en-US" sz="2400" dirty="0"/>
              <a:t>Results in invalidations and subsequent cache misses</a:t>
            </a:r>
          </a:p>
          <a:p>
            <a:r>
              <a:rPr lang="en-US" sz="3200" dirty="0"/>
              <a:t>Coherence misses</a:t>
            </a:r>
          </a:p>
          <a:p>
            <a:pPr lvl="1"/>
            <a:r>
              <a:rPr lang="en-US" sz="2400" dirty="0"/>
              <a:t>Sometimes called a Communication miss</a:t>
            </a:r>
          </a:p>
          <a:p>
            <a:pPr lvl="1"/>
            <a:r>
              <a:rPr lang="en-US" sz="2400" dirty="0"/>
              <a:t>4th C of cache misses along with Compulsory, Capacity, &amp; Conflict.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55E1-0784-1046-B36D-18C27B7D1076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48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Coherency Misses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True sharing misses arise from the communication of data through the cache coherence mechanism</a:t>
            </a:r>
          </a:p>
          <a:p>
            <a:pPr lvl="1"/>
            <a:r>
              <a:rPr lang="en-US" sz="2000" dirty="0"/>
              <a:t>Invalidates due to 1st write to shared line</a:t>
            </a:r>
          </a:p>
          <a:p>
            <a:pPr lvl="1"/>
            <a:r>
              <a:rPr lang="en-US" sz="2000" dirty="0"/>
              <a:t>Reads by another CPU of modified line in different cache</a:t>
            </a:r>
          </a:p>
          <a:p>
            <a:pPr lvl="1"/>
            <a:r>
              <a:rPr lang="en-US" sz="2000" dirty="0"/>
              <a:t>Miss would still occur if line size were 1 word</a:t>
            </a:r>
          </a:p>
          <a:p>
            <a:r>
              <a:rPr lang="en-US" sz="2800" dirty="0"/>
              <a:t>False sharing misses when a line is invalidated because some word in the line, other than the one being read, is written into</a:t>
            </a:r>
          </a:p>
          <a:p>
            <a:pPr lvl="1"/>
            <a:r>
              <a:rPr lang="en-US" sz="2000" dirty="0"/>
              <a:t>Invalidation does not cause a new value to be communicated, but only causes an extra cache miss</a:t>
            </a:r>
          </a:p>
          <a:p>
            <a:pPr lvl="1"/>
            <a:r>
              <a:rPr lang="en-US" sz="2000" dirty="0"/>
              <a:t>Line is shared, but no word in line is actually shared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000" dirty="0">
                <a:sym typeface="Symbol" charset="2"/>
              </a:rPr>
              <a:t></a:t>
            </a:r>
            <a:r>
              <a:rPr lang="en-US" sz="2000" dirty="0"/>
              <a:t> miss would not occur if line size were 1 word</a:t>
            </a:r>
          </a:p>
          <a:p>
            <a:pPr lvl="1"/>
            <a:endParaRPr lang="en-US" sz="2000" dirty="0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4DCD-8B30-444E-96E7-CCD59BC6B858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03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True v. False Sharing v. Hit?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C0D2-CD3D-314C-8F22-E87BE5BE5F8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612803" name="Group 3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881024215"/>
              </p:ext>
            </p:extLst>
          </p:nvPr>
        </p:nvGraphicFramePr>
        <p:xfrm>
          <a:off x="228600" y="2438400"/>
          <a:ext cx="8534400" cy="32766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Time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True, False, Hit? Why?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Write x1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Read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Write x1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Write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Read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667" name="Text Box 40"/>
          <p:cNvSpPr txBox="1">
            <a:spLocks noChangeArrowheads="1"/>
          </p:cNvSpPr>
          <p:nvPr/>
        </p:nvSpPr>
        <p:spPr bwMode="auto">
          <a:xfrm>
            <a:off x="609600" y="1066800"/>
            <a:ext cx="68580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Assume x1 and x2 in same cache line. </a:t>
            </a:r>
            <a:b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 P1 and P2 both read x1 and x2 before.</a:t>
            </a:r>
          </a:p>
        </p:txBody>
      </p:sp>
      <p:sp>
        <p:nvSpPr>
          <p:cNvPr id="26668" name="Text Box 41"/>
          <p:cNvSpPr txBox="1">
            <a:spLocks noChangeArrowheads="1"/>
          </p:cNvSpPr>
          <p:nvPr/>
        </p:nvSpPr>
        <p:spPr bwMode="auto">
          <a:xfrm>
            <a:off x="4343400" y="2971800"/>
            <a:ext cx="389707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244A58"/>
                </a:solidFill>
                <a:latin typeface="Calibri"/>
                <a:ea typeface="ＭＳ Ｐゴシック"/>
                <a:cs typeface="Calibri"/>
              </a:rPr>
              <a:t>True miss; invalidate x1 in P2</a:t>
            </a:r>
          </a:p>
        </p:txBody>
      </p:sp>
      <p:sp>
        <p:nvSpPr>
          <p:cNvPr id="26669" name="Text Box 42"/>
          <p:cNvSpPr txBox="1">
            <a:spLocks noChangeArrowheads="1"/>
          </p:cNvSpPr>
          <p:nvPr/>
        </p:nvSpPr>
        <p:spPr bwMode="auto">
          <a:xfrm>
            <a:off x="4343400" y="3581400"/>
            <a:ext cx="397416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False miss; x1 irrelevant to P2</a:t>
            </a:r>
          </a:p>
        </p:txBody>
      </p:sp>
      <p:sp>
        <p:nvSpPr>
          <p:cNvPr id="26670" name="Text Box 43"/>
          <p:cNvSpPr txBox="1">
            <a:spLocks noChangeArrowheads="1"/>
          </p:cNvSpPr>
          <p:nvPr/>
        </p:nvSpPr>
        <p:spPr bwMode="auto">
          <a:xfrm>
            <a:off x="4343400" y="4114800"/>
            <a:ext cx="397416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False miss; x1 irrelevant to P2</a:t>
            </a:r>
          </a:p>
        </p:txBody>
      </p:sp>
      <p:sp>
        <p:nvSpPr>
          <p:cNvPr id="26671" name="Text Box 44"/>
          <p:cNvSpPr txBox="1">
            <a:spLocks noChangeArrowheads="1"/>
          </p:cNvSpPr>
          <p:nvPr/>
        </p:nvSpPr>
        <p:spPr bwMode="auto">
          <a:xfrm>
            <a:off x="4343400" y="4648200"/>
            <a:ext cx="36596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008000"/>
                </a:solidFill>
                <a:latin typeface="Calibri"/>
                <a:ea typeface="ＭＳ Ｐゴシック"/>
                <a:cs typeface="Calibri"/>
              </a:rPr>
              <a:t>True miss; x2 not writeable</a:t>
            </a:r>
          </a:p>
        </p:txBody>
      </p:sp>
      <p:sp>
        <p:nvSpPr>
          <p:cNvPr id="26672" name="Text Box 45"/>
          <p:cNvSpPr txBox="1">
            <a:spLocks noChangeArrowheads="1"/>
          </p:cNvSpPr>
          <p:nvPr/>
        </p:nvSpPr>
        <p:spPr bwMode="auto">
          <a:xfrm>
            <a:off x="4343400" y="5181600"/>
            <a:ext cx="389707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244A58"/>
                </a:solidFill>
                <a:latin typeface="Calibri"/>
                <a:ea typeface="ＭＳ Ｐゴシック"/>
                <a:cs typeface="Calibri"/>
              </a:rPr>
              <a:t>True miss; invalidate x2 in P1</a:t>
            </a:r>
          </a:p>
        </p:txBody>
      </p:sp>
    </p:spTree>
    <p:extLst>
      <p:ext uri="{BB962C8B-B14F-4D97-AF65-F5344CB8AC3E}">
        <p14:creationId xmlns:p14="http://schemas.microsoft.com/office/powerpoint/2010/main" val="192956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8" grpId="0"/>
      <p:bldP spid="26669" grpId="0"/>
      <p:bldP spid="26670" grpId="0"/>
      <p:bldP spid="26671" grpId="0"/>
      <p:bldP spid="266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001000" cy="736600"/>
          </a:xfrm>
        </p:spPr>
        <p:txBody>
          <a:bodyPr/>
          <a:lstStyle/>
          <a:p>
            <a:r>
              <a:rPr lang="en-US" sz="2800" dirty="0"/>
              <a:t>MP Performance 4-Processor Commercial Workload:</a:t>
            </a:r>
            <a:br>
              <a:rPr lang="en-US" sz="2800" dirty="0"/>
            </a:br>
            <a:r>
              <a:rPr lang="en-US" sz="2800" dirty="0"/>
              <a:t>OLTP, Decision Support (Database), Search Engine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5C06-E9A3-654D-A43E-668FAEF233E7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283200"/>
              </p:ext>
            </p:extLst>
          </p:nvPr>
        </p:nvGraphicFramePr>
        <p:xfrm>
          <a:off x="2514600" y="1271587"/>
          <a:ext cx="7848600" cy="5366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Worksheet" r:id="rId4" imgW="8674100" imgH="5930900" progId="Excel.Sheet.8">
                  <p:embed/>
                </p:oleObj>
              </mc:Choice>
              <mc:Fallback>
                <p:oleObj name="Worksheet" r:id="rId4" imgW="8674100" imgH="59309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271587"/>
                        <a:ext cx="7848600" cy="5366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517525" y="1838325"/>
            <a:ext cx="1841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0" y="1447800"/>
            <a:ext cx="2835275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Uniprocessor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cache misses</a:t>
            </a:r>
            <a:b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improve with</a:t>
            </a:r>
            <a:b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 size increase 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(Instruction, Capacity/Conflict, Compulsory)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True sharing and false sharing unchanged going from 1 </a:t>
            </a:r>
            <a:r>
              <a:rPr lang="en-US" sz="24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MiB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to 8 </a:t>
            </a:r>
            <a:r>
              <a:rPr lang="en-US" sz="24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MiB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(L3 cache)</a:t>
            </a:r>
            <a:b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538666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077200" cy="736600"/>
          </a:xfrm>
        </p:spPr>
        <p:txBody>
          <a:bodyPr/>
          <a:lstStyle/>
          <a:p>
            <a:r>
              <a:rPr lang="en-US" sz="2800" dirty="0"/>
              <a:t>MP Performance 2MiB Cache Commercial Workload:</a:t>
            </a:r>
            <a:br>
              <a:rPr lang="en-US" sz="2800" dirty="0"/>
            </a:br>
            <a:r>
              <a:rPr lang="en-US" sz="2800" dirty="0"/>
              <a:t>OLTP, Decision Support (Database), Search Engine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BEE5-6E72-DE4E-9BC6-55B373B537C0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0722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67567838"/>
              </p:ext>
            </p:extLst>
          </p:nvPr>
        </p:nvGraphicFramePr>
        <p:xfrm>
          <a:off x="2152650" y="1066800"/>
          <a:ext cx="81343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Worksheet" r:id="rId4" imgW="8674100" imgH="5930900" progId="Excel.Sheet.8">
                  <p:embed/>
                </p:oleObj>
              </mc:Choice>
              <mc:Fallback>
                <p:oleObj name="Worksheet" r:id="rId4" imgW="8674100" imgH="59309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1066800"/>
                        <a:ext cx="8134350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Text Box 3"/>
          <p:cNvSpPr txBox="1">
            <a:spLocks noChangeArrowheads="1"/>
          </p:cNvSpPr>
          <p:nvPr/>
        </p:nvSpPr>
        <p:spPr bwMode="auto">
          <a:xfrm>
            <a:off x="517525" y="1709738"/>
            <a:ext cx="1841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30728" name="Text Box 4"/>
          <p:cNvSpPr txBox="1">
            <a:spLocks noChangeArrowheads="1"/>
          </p:cNvSpPr>
          <p:nvPr/>
        </p:nvSpPr>
        <p:spPr bwMode="auto">
          <a:xfrm>
            <a:off x="13085" y="2057400"/>
            <a:ext cx="22860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True sharing,</a:t>
            </a:r>
            <a:b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false sharing increase going from 1 to 8 CPUs</a:t>
            </a: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698741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Midterm 2 in class Wednesday April 17</a:t>
            </a:r>
          </a:p>
          <a:p>
            <a:pPr lvl="1"/>
            <a:r>
              <a:rPr lang="en-US" dirty="0"/>
              <a:t>covers lectures 10-17, plus associated problem sets, labs, and readings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19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Lecture 17</a:t>
            </a:r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RISC-V Standard Vectors</a:t>
            </a:r>
          </a:p>
          <a:p>
            <a:pPr lvl="1"/>
            <a:r>
              <a:rPr lang="en-US" dirty="0"/>
              <a:t>Note slides from last year available on website to help with Lab 4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43A-8D84-C940-A55B-E75DDCD6568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73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8500" y="1066800"/>
            <a:ext cx="7912100" cy="5054600"/>
          </a:xfrm>
        </p:spPr>
        <p:txBody>
          <a:bodyPr/>
          <a:lstStyle/>
          <a:p>
            <a:r>
              <a:rPr lang="en-US" dirty="0"/>
              <a:t>Monday April 15</a:t>
            </a:r>
            <a:r>
              <a:rPr lang="en-US" baseline="30000" dirty="0"/>
              <a:t>th</a:t>
            </a:r>
            <a:r>
              <a:rPr lang="en-US" dirty="0"/>
              <a:t> Project Checkpoint, 11am-noon, 405 Soda</a:t>
            </a:r>
          </a:p>
          <a:p>
            <a:pPr lvl="1"/>
            <a:r>
              <a:rPr lang="en-US" dirty="0"/>
              <a:t>Prepare 10-minute presentation on current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Scaling Snoopy/Broadcast Coherence</a:t>
            </a:r>
            <a:endParaRPr lang="en-US" dirty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534400" cy="5283200"/>
          </a:xfrm>
        </p:spPr>
        <p:txBody>
          <a:bodyPr/>
          <a:lstStyle/>
          <a:p>
            <a:r>
              <a:rPr lang="en-US" sz="2400" dirty="0"/>
              <a:t>When any processor gets a miss, must probe every other cache</a:t>
            </a:r>
          </a:p>
          <a:p>
            <a:r>
              <a:rPr lang="en-US" sz="2400" dirty="0"/>
              <a:t>Scaling up to more processors limited by:</a:t>
            </a:r>
          </a:p>
          <a:p>
            <a:pPr lvl="1"/>
            <a:r>
              <a:rPr lang="en-US" sz="2000" dirty="0"/>
              <a:t>Communication bandwidth over bus</a:t>
            </a:r>
          </a:p>
          <a:p>
            <a:pPr lvl="1"/>
            <a:r>
              <a:rPr lang="en-US" sz="2000" dirty="0"/>
              <a:t>Snoop bandwidth into tags</a:t>
            </a:r>
          </a:p>
          <a:p>
            <a:r>
              <a:rPr lang="en-US" sz="2400" dirty="0"/>
              <a:t>Can improve bandwidth by using multiple interleaved buses with interleaved tag banks</a:t>
            </a:r>
          </a:p>
          <a:p>
            <a:pPr lvl="1"/>
            <a:r>
              <a:rPr lang="en-US" sz="2000" dirty="0" err="1"/>
              <a:t>E.g</a:t>
            </a:r>
            <a:r>
              <a:rPr lang="en-US" sz="2000" dirty="0"/>
              <a:t>, two bits of address pick which of four buses and four tag banks to use – (e.g., bits 7:6 of address pick bus/tag bank, bits 5:0 pick byte in 64-byte line)</a:t>
            </a:r>
          </a:p>
          <a:p>
            <a:r>
              <a:rPr lang="en-US" sz="2400" dirty="0"/>
              <a:t>Buses don’t scale to large number of connections, so can use point-to-point network for larger number of nodes, but then limited by tag bandwidth when broadcasting snoop requests.</a:t>
            </a:r>
          </a:p>
          <a:p>
            <a:r>
              <a:rPr lang="en-US" sz="2400" b="1" dirty="0"/>
              <a:t>Insight</a:t>
            </a:r>
            <a:r>
              <a:rPr lang="en-US" sz="2400" dirty="0"/>
              <a:t>: Most snoops fail to find a match!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4CC4-1A31-7142-A572-CECD5A6E5CA4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85362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Scalable Approach: Directories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 Every memory line has associated directory information</a:t>
            </a:r>
          </a:p>
          <a:p>
            <a:pPr lvl="1"/>
            <a:r>
              <a:rPr lang="en-US" sz="2000" dirty="0"/>
              <a:t>keeps track of copies of cached lines and their states</a:t>
            </a:r>
          </a:p>
          <a:p>
            <a:pPr lvl="1"/>
            <a:r>
              <a:rPr lang="en-US" sz="2000" dirty="0"/>
              <a:t>on a miss, find directory entry, look it up, and communicate only with the nodes that have copies if necessary</a:t>
            </a:r>
          </a:p>
          <a:p>
            <a:pPr lvl="1"/>
            <a:r>
              <a:rPr lang="en-US" sz="2000" dirty="0"/>
              <a:t>in scalable networks, communication with directory and copies is through network transactions</a:t>
            </a:r>
          </a:p>
          <a:p>
            <a:r>
              <a:rPr lang="en-US" sz="2800" dirty="0"/>
              <a:t>Many alternatives for organizing directory information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29D2-18E4-6043-9442-8B5087576A89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6299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Directory Cache Protocol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5715000"/>
            <a:ext cx="8458200" cy="762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Assumptions: Reliable network, FIFO message delivery between any given source-destination pair</a:t>
            </a:r>
          </a:p>
        </p:txBody>
      </p:sp>
      <p:grpSp>
        <p:nvGrpSpPr>
          <p:cNvPr id="43015" name="Group 85"/>
          <p:cNvGrpSpPr>
            <a:grpSpLocks/>
          </p:cNvGrpSpPr>
          <p:nvPr/>
        </p:nvGrpSpPr>
        <p:grpSpPr bwMode="auto">
          <a:xfrm>
            <a:off x="533400" y="1066800"/>
            <a:ext cx="838200" cy="2209800"/>
            <a:chOff x="864" y="816"/>
            <a:chExt cx="528" cy="1392"/>
          </a:xfrm>
        </p:grpSpPr>
        <p:sp>
          <p:nvSpPr>
            <p:cNvPr id="43268" name="Rectangle 4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269" name="Group 20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295" name="Group 1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98" name="Rectangle 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99" name="Rectangle 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300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301" name="Freeform 1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96" name="Line 18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97" name="Line 19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70" name="Group 2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288" name="Group 2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91" name="Rectangle 2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92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9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94" name="Freeform 2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89" name="Line 2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90" name="Line 2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71" name="Rectangle 2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272" name="Group 3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281" name="Group 3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84" name="Rectangle 3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8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86" name="Rectangle 3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87" name="Freeform 3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82" name="Line 3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83" name="Line 3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73" name="Group 3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274" name="Group 3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77" name="Rectangle 4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78" name="Rectangle 4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79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80" name="Freeform 4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75" name="Line 4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76" name="Line 4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43016" name="Rectangle 46"/>
          <p:cNvSpPr>
            <a:spLocks noChangeArrowheads="1"/>
          </p:cNvSpPr>
          <p:nvPr/>
        </p:nvSpPr>
        <p:spPr bwMode="auto">
          <a:xfrm>
            <a:off x="228600" y="3276600"/>
            <a:ext cx="64770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a typeface="ＭＳ Ｐゴシック"/>
                <a:cs typeface="ＭＳ Ｐゴシック"/>
              </a:rPr>
              <a:t>Interconnection Network</a:t>
            </a:r>
          </a:p>
        </p:txBody>
      </p:sp>
      <p:grpSp>
        <p:nvGrpSpPr>
          <p:cNvPr id="43017" name="Group 65"/>
          <p:cNvGrpSpPr>
            <a:grpSpLocks/>
          </p:cNvGrpSpPr>
          <p:nvPr/>
        </p:nvGrpSpPr>
        <p:grpSpPr bwMode="auto">
          <a:xfrm>
            <a:off x="228600" y="3733800"/>
            <a:ext cx="1371600" cy="1828800"/>
            <a:chOff x="1680" y="2496"/>
            <a:chExt cx="864" cy="1152"/>
          </a:xfrm>
        </p:grpSpPr>
        <p:grpSp>
          <p:nvGrpSpPr>
            <p:cNvPr id="43250" name="Group 4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261" name="Group 4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64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65" name="Rectangle 5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66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67" name="Freeform 5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62" name="Line 5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63" name="Line 5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51" name="Group 5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254" name="Group 5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57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58" name="Rectangle 5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59" name="Rectangle 5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60" name="Freeform 6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55" name="Line 6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56" name="Line 6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52" name="Rectangle 6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253" name="Rectangle 6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43018" name="Group 66"/>
          <p:cNvGrpSpPr>
            <a:grpSpLocks/>
          </p:cNvGrpSpPr>
          <p:nvPr/>
        </p:nvGrpSpPr>
        <p:grpSpPr bwMode="auto">
          <a:xfrm>
            <a:off x="5257800" y="3733800"/>
            <a:ext cx="1371600" cy="1828800"/>
            <a:chOff x="1680" y="2496"/>
            <a:chExt cx="864" cy="1152"/>
          </a:xfrm>
        </p:grpSpPr>
        <p:grpSp>
          <p:nvGrpSpPr>
            <p:cNvPr id="43232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243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33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236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43019" name="Group 86"/>
          <p:cNvGrpSpPr>
            <a:grpSpLocks/>
          </p:cNvGrpSpPr>
          <p:nvPr/>
        </p:nvGrpSpPr>
        <p:grpSpPr bwMode="auto">
          <a:xfrm>
            <a:off x="1524000" y="1066800"/>
            <a:ext cx="838200" cy="2209800"/>
            <a:chOff x="864" y="816"/>
            <a:chExt cx="528" cy="1392"/>
          </a:xfrm>
        </p:grpSpPr>
        <p:sp>
          <p:nvSpPr>
            <p:cNvPr id="43198" name="Rectangle 8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199" name="Group 8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225" name="Group 8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28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29" name="Rectangle 9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30" name="Rectangle 9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31" name="Freeform 9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26" name="Line 9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27" name="Line 9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00" name="Group 9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218" name="Group 9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21" name="Rectangle 9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22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23" name="Rectangle 10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24" name="Freeform 10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19" name="Line 10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20" name="Line 10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01" name="Rectangle 10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202" name="Group 10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211" name="Group 10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14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15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16" name="Rectangle 10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17" name="Freeform 11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12" name="Line 11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13" name="Line 11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03" name="Group 11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204" name="Group 11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07" name="Rectangle 11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08" name="Rectangle 11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0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10" name="Freeform 11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05" name="Line 11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06" name="Line 12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0" name="Group 121"/>
          <p:cNvGrpSpPr>
            <a:grpSpLocks/>
          </p:cNvGrpSpPr>
          <p:nvPr/>
        </p:nvGrpSpPr>
        <p:grpSpPr bwMode="auto">
          <a:xfrm>
            <a:off x="2514600" y="1066800"/>
            <a:ext cx="838200" cy="2209800"/>
            <a:chOff x="864" y="816"/>
            <a:chExt cx="528" cy="1392"/>
          </a:xfrm>
        </p:grpSpPr>
        <p:sp>
          <p:nvSpPr>
            <p:cNvPr id="43164" name="Rectangle 122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165" name="Group 123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91" name="Group 12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94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95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96" name="Rectangle 12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97" name="Freeform 12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92" name="Line 12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93" name="Line 13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66" name="Group 13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84" name="Group 13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87" name="Rectangle 13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8" name="Rectangle 13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9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90" name="Freeform 13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85" name="Line 13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86" name="Line 13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167" name="Rectangle 13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168" name="Group 14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77" name="Group 14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8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3" name="Freeform 14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78" name="Line 14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79" name="Line 14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69" name="Group 14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70" name="Group 14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73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74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75" name="Rectangle 15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76" name="Freeform 15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71" name="Line 15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72" name="Line 15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1" name="Group 156"/>
          <p:cNvGrpSpPr>
            <a:grpSpLocks/>
          </p:cNvGrpSpPr>
          <p:nvPr/>
        </p:nvGrpSpPr>
        <p:grpSpPr bwMode="auto">
          <a:xfrm>
            <a:off x="3505200" y="1066800"/>
            <a:ext cx="838200" cy="2209800"/>
            <a:chOff x="864" y="816"/>
            <a:chExt cx="528" cy="1392"/>
          </a:xfrm>
        </p:grpSpPr>
        <p:sp>
          <p:nvSpPr>
            <p:cNvPr id="43130" name="Rectangle 15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131" name="Group 15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57" name="Group 15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60" name="Rectangle 16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61" name="Rectangle 16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6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63" name="Freeform 16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58" name="Line 16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59" name="Line 16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32" name="Group 16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50" name="Group 16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53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54" name="Rectangle 16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55" name="Rectangle 17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56" name="Freeform 17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51" name="Line 17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52" name="Line 17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133" name="Rectangle 17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134" name="Group 17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43" name="Group 1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46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7" name="Rectangle 1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8" name="Rectangle 1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9" name="Freeform 1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44" name="Line 1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45" name="Line 1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35" name="Group 18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36" name="Group 18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39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0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1" name="Rectangle 18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2" name="Freeform 18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37" name="Line 18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38" name="Line 19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2" name="Group 191"/>
          <p:cNvGrpSpPr>
            <a:grpSpLocks/>
          </p:cNvGrpSpPr>
          <p:nvPr/>
        </p:nvGrpSpPr>
        <p:grpSpPr bwMode="auto">
          <a:xfrm>
            <a:off x="4495800" y="1066800"/>
            <a:ext cx="838200" cy="2209800"/>
            <a:chOff x="864" y="816"/>
            <a:chExt cx="528" cy="1392"/>
          </a:xfrm>
        </p:grpSpPr>
        <p:sp>
          <p:nvSpPr>
            <p:cNvPr id="43096" name="Rectangle 192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097" name="Group 193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23" name="Group 19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26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7" name="Rectangle 19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8" name="Rectangle 19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9" name="Freeform 19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24" name="Line 19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25" name="Line 20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98" name="Group 20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16" name="Group 20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19" name="Rectangle 20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0" name="Rectangle 20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1" name="Rectangle 20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2" name="Freeform 20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17" name="Line 20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18" name="Line 20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99" name="Rectangle 20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100" name="Group 21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09" name="Group 21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12" name="Rectangle 21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13" name="Rectangle 21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14" name="Rectangle 21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15" name="Freeform 21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10" name="Line 21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11" name="Line 21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01" name="Group 21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02" name="Group 21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05" name="Rectangle 22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06" name="Rectangle 22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07" name="Rectangle 22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08" name="Freeform 22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03" name="Line 22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04" name="Line 22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3" name="Group 226"/>
          <p:cNvGrpSpPr>
            <a:grpSpLocks/>
          </p:cNvGrpSpPr>
          <p:nvPr/>
        </p:nvGrpSpPr>
        <p:grpSpPr bwMode="auto">
          <a:xfrm>
            <a:off x="54864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063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89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64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82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066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75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67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68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4" name="Group 262"/>
          <p:cNvGrpSpPr>
            <a:grpSpLocks/>
          </p:cNvGrpSpPr>
          <p:nvPr/>
        </p:nvGrpSpPr>
        <p:grpSpPr bwMode="auto">
          <a:xfrm>
            <a:off x="1905000" y="3733800"/>
            <a:ext cx="1371600" cy="1828800"/>
            <a:chOff x="1680" y="2496"/>
            <a:chExt cx="864" cy="1152"/>
          </a:xfrm>
        </p:grpSpPr>
        <p:grpSp>
          <p:nvGrpSpPr>
            <p:cNvPr id="43044" name="Group 263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055" name="Group 26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58" name="Rectangle 26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59" name="Rectangle 26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60" name="Rectangle 26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61" name="Freeform 26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56" name="Line 26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57" name="Line 27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45" name="Group 271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048" name="Group 27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51" name="Rectangle 27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52" name="Rectangle 27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53" name="Rectangle 27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54" name="Freeform 27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49" name="Line 27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50" name="Line 27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46" name="Rectangle 279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047" name="Rectangle 280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43025" name="Group 281"/>
          <p:cNvGrpSpPr>
            <a:grpSpLocks/>
          </p:cNvGrpSpPr>
          <p:nvPr/>
        </p:nvGrpSpPr>
        <p:grpSpPr bwMode="auto">
          <a:xfrm>
            <a:off x="3581400" y="3733800"/>
            <a:ext cx="1371600" cy="1828800"/>
            <a:chOff x="1680" y="2496"/>
            <a:chExt cx="864" cy="1152"/>
          </a:xfrm>
        </p:grpSpPr>
        <p:grpSp>
          <p:nvGrpSpPr>
            <p:cNvPr id="43026" name="Group 282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037" name="Group 283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40" name="Rectangle 284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41" name="Rectangle 285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42" name="Rectangle 286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43" name="Freeform 287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38" name="Line 288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39" name="Line 289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27" name="Group 290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030" name="Group 29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33" name="Rectangle 29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34" name="Rectangle 29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35" name="Rectangle 29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36" name="Freeform 29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31" name="Line 29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32" name="Line 29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28" name="Rectangle 298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029" name="Rectangle 299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6019800" y="1219200"/>
            <a:ext cx="2971800" cy="1068388"/>
            <a:chOff x="6019800" y="1219200"/>
            <a:chExt cx="2971800" cy="1068388"/>
          </a:xfrm>
        </p:grpSpPr>
        <p:sp>
          <p:nvSpPr>
            <p:cNvPr id="293" name="Rectangle 244"/>
            <p:cNvSpPr>
              <a:spLocks noChangeArrowheads="1"/>
            </p:cNvSpPr>
            <p:nvPr/>
          </p:nvSpPr>
          <p:spPr bwMode="auto">
            <a:xfrm>
              <a:off x="7620000" y="1905000"/>
              <a:ext cx="12954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Data</a:t>
              </a:r>
            </a:p>
          </p:txBody>
        </p:sp>
        <p:sp>
          <p:nvSpPr>
            <p:cNvPr id="294" name="Rectangle 244"/>
            <p:cNvSpPr>
              <a:spLocks noChangeArrowheads="1"/>
            </p:cNvSpPr>
            <p:nvPr/>
          </p:nvSpPr>
          <p:spPr bwMode="auto">
            <a:xfrm>
              <a:off x="7086600" y="1905000"/>
              <a:ext cx="5334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Tag</a:t>
              </a:r>
            </a:p>
          </p:txBody>
        </p:sp>
        <p:sp>
          <p:nvSpPr>
            <p:cNvPr id="295" name="Rectangle 244"/>
            <p:cNvSpPr>
              <a:spLocks noChangeArrowheads="1"/>
            </p:cNvSpPr>
            <p:nvPr/>
          </p:nvSpPr>
          <p:spPr bwMode="auto">
            <a:xfrm>
              <a:off x="6477000" y="1905000"/>
              <a:ext cx="6096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Stat.</a:t>
              </a:r>
            </a:p>
          </p:txBody>
        </p:sp>
        <p:cxnSp>
          <p:nvCxnSpPr>
            <p:cNvPr id="297" name="Straight Connector 296"/>
            <p:cNvCxnSpPr/>
            <p:nvPr/>
          </p:nvCxnSpPr>
          <p:spPr bwMode="auto">
            <a:xfrm rot="10800000" flipV="1">
              <a:off x="6019800" y="1905000"/>
              <a:ext cx="457200" cy="3810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8" name="Straight Connector 297"/>
            <p:cNvCxnSpPr/>
            <p:nvPr/>
          </p:nvCxnSpPr>
          <p:spPr bwMode="auto">
            <a:xfrm rot="10800000" flipV="1">
              <a:off x="6248400" y="2133600"/>
              <a:ext cx="2667000" cy="1524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1" name="Straight Connector 310"/>
            <p:cNvCxnSpPr/>
            <p:nvPr/>
          </p:nvCxnSpPr>
          <p:spPr bwMode="auto">
            <a:xfrm>
              <a:off x="6019800" y="2286000"/>
              <a:ext cx="228600" cy="158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4" name="TextBox 313"/>
            <p:cNvSpPr txBox="1"/>
            <p:nvPr/>
          </p:nvSpPr>
          <p:spPr>
            <a:xfrm>
              <a:off x="6629400" y="1219200"/>
              <a:ext cx="2362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Each line in cache has state field plus tag</a:t>
              </a: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6248400" y="2895600"/>
            <a:ext cx="2895600" cy="2135188"/>
            <a:chOff x="6248400" y="2895600"/>
            <a:chExt cx="2895600" cy="2135188"/>
          </a:xfrm>
        </p:grpSpPr>
        <p:sp>
          <p:nvSpPr>
            <p:cNvPr id="301" name="Rectangle 244"/>
            <p:cNvSpPr>
              <a:spLocks noChangeArrowheads="1"/>
            </p:cNvSpPr>
            <p:nvPr/>
          </p:nvSpPr>
          <p:spPr bwMode="auto">
            <a:xfrm>
              <a:off x="7848600" y="3962400"/>
              <a:ext cx="11430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Data</a:t>
              </a:r>
            </a:p>
          </p:txBody>
        </p:sp>
        <p:sp>
          <p:nvSpPr>
            <p:cNvPr id="303" name="Rectangle 244"/>
            <p:cNvSpPr>
              <a:spLocks noChangeArrowheads="1"/>
            </p:cNvSpPr>
            <p:nvPr/>
          </p:nvSpPr>
          <p:spPr bwMode="auto">
            <a:xfrm>
              <a:off x="6400800" y="3962400"/>
              <a:ext cx="6096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Stat.</a:t>
              </a:r>
            </a:p>
          </p:txBody>
        </p:sp>
        <p:sp>
          <p:nvSpPr>
            <p:cNvPr id="304" name="Rectangle 244"/>
            <p:cNvSpPr>
              <a:spLocks noChangeArrowheads="1"/>
            </p:cNvSpPr>
            <p:nvPr/>
          </p:nvSpPr>
          <p:spPr bwMode="auto">
            <a:xfrm>
              <a:off x="7010400" y="3962400"/>
              <a:ext cx="8382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Directry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cxnSp>
          <p:nvCxnSpPr>
            <p:cNvPr id="305" name="Straight Connector 304"/>
            <p:cNvCxnSpPr/>
            <p:nvPr/>
          </p:nvCxnSpPr>
          <p:spPr bwMode="auto">
            <a:xfrm rot="10800000" flipV="1">
              <a:off x="6477000" y="4191000"/>
              <a:ext cx="2514600" cy="8382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7" name="Straight Connector 306"/>
            <p:cNvCxnSpPr>
              <a:stCxn id="303" idx="1"/>
            </p:cNvCxnSpPr>
            <p:nvPr/>
          </p:nvCxnSpPr>
          <p:spPr bwMode="auto">
            <a:xfrm rot="10800000" flipV="1">
              <a:off x="6248400" y="4076700"/>
              <a:ext cx="152400" cy="9525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3" name="Straight Connector 312"/>
            <p:cNvCxnSpPr/>
            <p:nvPr/>
          </p:nvCxnSpPr>
          <p:spPr bwMode="auto">
            <a:xfrm>
              <a:off x="6248400" y="5029200"/>
              <a:ext cx="228600" cy="158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5" name="TextBox 314"/>
            <p:cNvSpPr txBox="1"/>
            <p:nvPr/>
          </p:nvSpPr>
          <p:spPr>
            <a:xfrm>
              <a:off x="6858000" y="2895600"/>
              <a:ext cx="2286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Each line in memory has state field plus bit vector directory with one bit per processor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466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States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054600"/>
          </a:xfrm>
        </p:spPr>
        <p:txBody>
          <a:bodyPr/>
          <a:lstStyle/>
          <a:p>
            <a:r>
              <a:rPr lang="en-US" sz="3200" dirty="0"/>
              <a:t>For each cache line, there are 4 possible states:</a:t>
            </a:r>
          </a:p>
          <a:p>
            <a:pPr lvl="1"/>
            <a:r>
              <a:rPr lang="en-US" sz="2400" b="1" dirty="0"/>
              <a:t>C-invalid</a:t>
            </a:r>
            <a:r>
              <a:rPr lang="en-US" sz="2400" dirty="0"/>
              <a:t> (= Nothing): The accessed data is not resident in the cache.</a:t>
            </a:r>
          </a:p>
          <a:p>
            <a:pPr lvl="1"/>
            <a:r>
              <a:rPr lang="en-US" sz="2400" b="1" dirty="0"/>
              <a:t>C-shared</a:t>
            </a:r>
            <a:r>
              <a:rPr lang="en-US" sz="2400" dirty="0"/>
              <a:t> (= </a:t>
            </a:r>
            <a:r>
              <a:rPr lang="en-US" sz="2400" dirty="0" err="1"/>
              <a:t>Sh</a:t>
            </a:r>
            <a:r>
              <a:rPr lang="en-US" sz="2400" dirty="0"/>
              <a:t>): The accessed data is resident in the cache, and possibly also cached at other sites. The data in memory is valid.</a:t>
            </a:r>
          </a:p>
          <a:p>
            <a:pPr lvl="1"/>
            <a:r>
              <a:rPr lang="en-US" sz="2400" b="1" dirty="0"/>
              <a:t>C-modified</a:t>
            </a:r>
            <a:r>
              <a:rPr lang="en-US" sz="2400" dirty="0"/>
              <a:t> (= Ex): The accessed data is exclusively resident in this cache, and has been modified. Memory does not have the most up-to-date data.</a:t>
            </a:r>
          </a:p>
          <a:p>
            <a:pPr lvl="1"/>
            <a:r>
              <a:rPr lang="en-US" sz="2400" b="1" dirty="0"/>
              <a:t>C-transient</a:t>
            </a:r>
            <a:r>
              <a:rPr lang="en-US" sz="2400" dirty="0"/>
              <a:t> (= Pending): The accessed data is in a transient state (for example, the site has just issued a protocol request, but has not received the corresponding protocol reply).</a:t>
            </a: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95B7-3FDC-C04E-99C2-2D55905C8D4F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2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 directory states</a:t>
            </a:r>
          </a:p>
        </p:txBody>
      </p:sp>
      <p:sp>
        <p:nvSpPr>
          <p:cNvPr id="47110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054600"/>
          </a:xfrm>
        </p:spPr>
        <p:txBody>
          <a:bodyPr/>
          <a:lstStyle/>
          <a:p>
            <a:r>
              <a:rPr lang="en-US" sz="3200" dirty="0"/>
              <a:t>For each memory line, there are 4 possible states:</a:t>
            </a:r>
          </a:p>
          <a:p>
            <a:pPr lvl="1"/>
            <a:r>
              <a:rPr lang="en-US" sz="2400" b="1" dirty="0"/>
              <a:t>R(</a:t>
            </a:r>
            <a:r>
              <a:rPr lang="en-US" sz="2400" b="1" dirty="0" err="1"/>
              <a:t>dir</a:t>
            </a:r>
            <a:r>
              <a:rPr lang="en-US" sz="2400" b="1" dirty="0"/>
              <a:t>):</a:t>
            </a:r>
            <a:r>
              <a:rPr lang="en-US" sz="2400" dirty="0"/>
              <a:t> The memory line is shared by the sites specified in </a:t>
            </a:r>
            <a:r>
              <a:rPr lang="en-US" sz="2400" dirty="0" err="1"/>
              <a:t>dir</a:t>
            </a:r>
            <a:r>
              <a:rPr lang="en-US" sz="2400" dirty="0"/>
              <a:t> (</a:t>
            </a:r>
            <a:r>
              <a:rPr lang="en-US" sz="2400" dirty="0" err="1"/>
              <a:t>dir</a:t>
            </a:r>
            <a:r>
              <a:rPr lang="en-US" sz="2400" dirty="0"/>
              <a:t> is a set of sites). The data in memory is valid in this state.  If </a:t>
            </a:r>
            <a:r>
              <a:rPr lang="en-US" sz="2400" dirty="0" err="1"/>
              <a:t>dir</a:t>
            </a:r>
            <a:r>
              <a:rPr lang="en-US" sz="2400" dirty="0"/>
              <a:t> is empty (i.e., </a:t>
            </a:r>
            <a:r>
              <a:rPr lang="en-US" sz="2400" dirty="0" err="1"/>
              <a:t>dir</a:t>
            </a:r>
            <a:r>
              <a:rPr lang="en-US" sz="2400" dirty="0"/>
              <a:t> = </a:t>
            </a:r>
            <a:r>
              <a:rPr lang="en-US" sz="2400" dirty="0" err="1"/>
              <a:t>ε</a:t>
            </a:r>
            <a:r>
              <a:rPr lang="en-US" sz="2400" dirty="0"/>
              <a:t>), the memory line is not cached by any site.</a:t>
            </a:r>
          </a:p>
          <a:p>
            <a:pPr lvl="1"/>
            <a:r>
              <a:rPr lang="en-US" sz="2400" b="1" dirty="0"/>
              <a:t>W(id):</a:t>
            </a:r>
            <a:r>
              <a:rPr lang="en-US" sz="2400" dirty="0"/>
              <a:t> The memory line is exclusively cached at site id, and has been modified at that site. Memory does not have the most up-to-date data.</a:t>
            </a:r>
          </a:p>
          <a:p>
            <a:pPr lvl="1"/>
            <a:r>
              <a:rPr lang="en-US" sz="2400" b="1" dirty="0"/>
              <a:t>TR(</a:t>
            </a:r>
            <a:r>
              <a:rPr lang="en-US" sz="2400" b="1" dirty="0" err="1"/>
              <a:t>dir</a:t>
            </a:r>
            <a:r>
              <a:rPr lang="en-US" sz="2400" b="1" dirty="0"/>
              <a:t>):</a:t>
            </a:r>
            <a:r>
              <a:rPr lang="en-US" sz="2400" dirty="0"/>
              <a:t> The memory line is in a transient state waiting for the acknowledgements to the invalidation requests that the home site has issued.</a:t>
            </a:r>
          </a:p>
          <a:p>
            <a:pPr lvl="1"/>
            <a:r>
              <a:rPr lang="en-US" sz="2400" b="1" dirty="0"/>
              <a:t>TW(id):</a:t>
            </a:r>
            <a:r>
              <a:rPr lang="en-US" sz="2400" dirty="0"/>
              <a:t> The memory line is in a transient state waiting for a line exclusively cached at site id (i.e., in C-modified state) to make the memory line at the home site up-to-date.</a:t>
            </a: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976F-8828-0F4E-AD28-52E02458AB64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82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Read miss, to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uncached</a:t>
            </a:r>
            <a:r>
              <a:rPr lang="en-US" dirty="0">
                <a:ea typeface="ＭＳ Ｐゴシック" charset="-128"/>
                <a:cs typeface="ＭＳ Ｐゴシック" charset="-128"/>
              </a:rPr>
              <a:t> or shared line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16" name="Group 66"/>
          <p:cNvGrpSpPr>
            <a:grpSpLocks/>
          </p:cNvGrpSpPr>
          <p:nvPr/>
        </p:nvGrpSpPr>
        <p:grpSpPr bwMode="auto">
          <a:xfrm>
            <a:off x="3200400" y="3733800"/>
            <a:ext cx="1371600" cy="1828800"/>
            <a:chOff x="1680" y="2496"/>
            <a:chExt cx="864" cy="1152"/>
          </a:xfrm>
        </p:grpSpPr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9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20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43019" name="Group 226"/>
          <p:cNvGrpSpPr>
            <a:grpSpLocks/>
          </p:cNvGrpSpPr>
          <p:nvPr/>
        </p:nvGrpSpPr>
        <p:grpSpPr bwMode="auto">
          <a:xfrm>
            <a:off x="34290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020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21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22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23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024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25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26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27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325" name="Group 324"/>
          <p:cNvGrpSpPr/>
          <p:nvPr/>
        </p:nvGrpSpPr>
        <p:grpSpPr>
          <a:xfrm>
            <a:off x="762000" y="1524000"/>
            <a:ext cx="2590800" cy="609600"/>
            <a:chOff x="762000" y="1524000"/>
            <a:chExt cx="2590800" cy="609600"/>
          </a:xfrm>
        </p:grpSpPr>
        <p:sp>
          <p:nvSpPr>
            <p:cNvPr id="321" name="Oval 320"/>
            <p:cNvSpPr/>
            <p:nvPr/>
          </p:nvSpPr>
          <p:spPr bwMode="auto">
            <a:xfrm>
              <a:off x="3048000" y="18288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62000" y="1524000"/>
              <a:ext cx="24905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Load request at head of CPU-&gt;Cache queue.</a:t>
              </a: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762000" y="2209800"/>
            <a:ext cx="2590800" cy="381000"/>
            <a:chOff x="762000" y="2209800"/>
            <a:chExt cx="2590800" cy="381000"/>
          </a:xfrm>
        </p:grpSpPr>
        <p:sp>
          <p:nvSpPr>
            <p:cNvPr id="323" name="Oval 322"/>
            <p:cNvSpPr/>
            <p:nvPr/>
          </p:nvSpPr>
          <p:spPr bwMode="auto">
            <a:xfrm>
              <a:off x="3048000" y="22860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2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762000" y="2209800"/>
              <a:ext cx="2490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Load misses in cache.</a:t>
              </a: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990599" y="2667000"/>
            <a:ext cx="2362199" cy="584776"/>
            <a:chOff x="1336288" y="2209800"/>
            <a:chExt cx="2016512" cy="584776"/>
          </a:xfrm>
        </p:grpSpPr>
        <p:sp>
          <p:nvSpPr>
            <p:cNvPr id="328" name="Oval 32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3</a:t>
              </a: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1336288" y="2209800"/>
              <a:ext cx="18864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Send </a:t>
              </a:r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ShReq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to directory.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914399" y="3810000"/>
            <a:ext cx="2514600" cy="584776"/>
            <a:chOff x="1206190" y="2057400"/>
            <a:chExt cx="2146610" cy="584776"/>
          </a:xfrm>
        </p:grpSpPr>
        <p:sp>
          <p:nvSpPr>
            <p:cNvPr id="332" name="Oval 33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4</a:t>
              </a: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206190" y="2057400"/>
              <a:ext cx="208156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Message received at directory controller.</a:t>
              </a:r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533400" y="5562600"/>
            <a:ext cx="3581400" cy="830997"/>
            <a:chOff x="295507" y="2133600"/>
            <a:chExt cx="3057293" cy="830997"/>
          </a:xfrm>
        </p:grpSpPr>
        <p:sp>
          <p:nvSpPr>
            <p:cNvPr id="335" name="Oval 33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5</a:t>
              </a: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295507" y="2133600"/>
              <a:ext cx="28621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Access state and directory for line. Line’s state is R, with zero or more sharers.</a:t>
              </a:r>
            </a:p>
          </p:txBody>
        </p:sp>
      </p:grpSp>
      <p:grpSp>
        <p:nvGrpSpPr>
          <p:cNvPr id="337" name="Group 336"/>
          <p:cNvGrpSpPr/>
          <p:nvPr/>
        </p:nvGrpSpPr>
        <p:grpSpPr>
          <a:xfrm flipH="1">
            <a:off x="4724402" y="4572000"/>
            <a:ext cx="2286000" cy="830997"/>
            <a:chOff x="1401336" y="1981200"/>
            <a:chExt cx="1951464" cy="830997"/>
          </a:xfrm>
        </p:grpSpPr>
        <p:sp>
          <p:nvSpPr>
            <p:cNvPr id="338" name="Oval 33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6</a:t>
              </a: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401336" y="1981200"/>
              <a:ext cx="18864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Update directory by setting bit for new processor sharer.</a:t>
              </a:r>
            </a:p>
          </p:txBody>
        </p:sp>
      </p:grpSp>
      <p:grpSp>
        <p:nvGrpSpPr>
          <p:cNvPr id="341" name="Group 340"/>
          <p:cNvGrpSpPr/>
          <p:nvPr/>
        </p:nvGrpSpPr>
        <p:grpSpPr>
          <a:xfrm flipH="1">
            <a:off x="4419600" y="3733800"/>
            <a:ext cx="2971800" cy="584776"/>
            <a:chOff x="815897" y="2133600"/>
            <a:chExt cx="2536903" cy="584776"/>
          </a:xfrm>
        </p:grpSpPr>
        <p:sp>
          <p:nvSpPr>
            <p:cNvPr id="342" name="Oval 34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7</a:t>
              </a:r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815897" y="2133600"/>
              <a:ext cx="227670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Send </a:t>
              </a:r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ShRep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with contents of cache line.</a:t>
              </a:r>
            </a:p>
          </p:txBody>
        </p:sp>
      </p:grpSp>
      <p:grpSp>
        <p:nvGrpSpPr>
          <p:cNvPr id="344" name="Group 343"/>
          <p:cNvGrpSpPr/>
          <p:nvPr/>
        </p:nvGrpSpPr>
        <p:grpSpPr>
          <a:xfrm flipH="1">
            <a:off x="4267201" y="2590800"/>
            <a:ext cx="2743199" cy="338554"/>
            <a:chOff x="1011044" y="2286000"/>
            <a:chExt cx="2341756" cy="338554"/>
          </a:xfrm>
        </p:grpSpPr>
        <p:sp>
          <p:nvSpPr>
            <p:cNvPr id="345" name="Oval 34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8</a:t>
              </a: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1011044" y="2286000"/>
              <a:ext cx="22116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ShRep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arrives at cache.</a:t>
              </a:r>
            </a:p>
          </p:txBody>
        </p:sp>
      </p:grpSp>
      <p:grpSp>
        <p:nvGrpSpPr>
          <p:cNvPr id="347" name="Group 346"/>
          <p:cNvGrpSpPr/>
          <p:nvPr/>
        </p:nvGrpSpPr>
        <p:grpSpPr>
          <a:xfrm flipH="1">
            <a:off x="4190999" y="1676400"/>
            <a:ext cx="3429000" cy="685800"/>
            <a:chOff x="620751" y="1905000"/>
            <a:chExt cx="2927195" cy="685800"/>
          </a:xfrm>
        </p:grpSpPr>
        <p:sp>
          <p:nvSpPr>
            <p:cNvPr id="348" name="Oval 34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9</a:t>
              </a: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620751" y="1905000"/>
              <a:ext cx="292719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Update cache tag and data and return load data to CPU.</a:t>
              </a:r>
            </a:p>
          </p:txBody>
        </p:sp>
      </p:grpSp>
      <p:cxnSp>
        <p:nvCxnSpPr>
          <p:cNvPr id="351" name="Straight Connector 350"/>
          <p:cNvCxnSpPr/>
          <p:nvPr/>
        </p:nvCxnSpPr>
        <p:spPr bwMode="auto">
          <a:xfrm>
            <a:off x="2971800" y="3276600"/>
            <a:ext cx="19050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Straight Connector 351"/>
          <p:cNvCxnSpPr/>
          <p:nvPr/>
        </p:nvCxnSpPr>
        <p:spPr bwMode="auto">
          <a:xfrm>
            <a:off x="2895600" y="3733800"/>
            <a:ext cx="19050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/>
          <p:nvPr/>
        </p:nvCxnSpPr>
        <p:spPr bwMode="auto">
          <a:xfrm>
            <a:off x="48768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traight Connector 354"/>
          <p:cNvCxnSpPr/>
          <p:nvPr/>
        </p:nvCxnSpPr>
        <p:spPr bwMode="auto">
          <a:xfrm>
            <a:off x="4876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Straight Connector 355"/>
          <p:cNvCxnSpPr/>
          <p:nvPr/>
        </p:nvCxnSpPr>
        <p:spPr bwMode="auto">
          <a:xfrm>
            <a:off x="2209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/>
          <p:nvPr/>
        </p:nvCxnSpPr>
        <p:spPr bwMode="auto">
          <a:xfrm>
            <a:off x="2362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8" name="TextBox 357"/>
          <p:cNvSpPr txBox="1"/>
          <p:nvPr/>
        </p:nvSpPr>
        <p:spPr>
          <a:xfrm>
            <a:off x="2667000" y="3352800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a typeface="ＭＳ Ｐゴシック"/>
                <a:cs typeface="ＭＳ Ｐゴシック"/>
              </a:rPr>
              <a:t>Interconnection Network</a:t>
            </a:r>
          </a:p>
        </p:txBody>
      </p:sp>
    </p:spTree>
    <p:extLst>
      <p:ext uri="{BB962C8B-B14F-4D97-AF65-F5344CB8AC3E}">
        <p14:creationId xmlns:p14="http://schemas.microsoft.com/office/powerpoint/2010/main" val="319882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Write miss, to read shared line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438400" y="3733800"/>
            <a:ext cx="1371600" cy="1828800"/>
            <a:chOff x="1680" y="2496"/>
            <a:chExt cx="864" cy="1152"/>
          </a:xfrm>
        </p:grpSpPr>
        <p:grpSp>
          <p:nvGrpSpPr>
            <p:cNvPr id="3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5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6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7" name="Group 226"/>
          <p:cNvGrpSpPr>
            <a:grpSpLocks/>
          </p:cNvGrpSpPr>
          <p:nvPr/>
        </p:nvGrpSpPr>
        <p:grpSpPr bwMode="auto">
          <a:xfrm>
            <a:off x="26670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8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9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0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1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12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3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4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5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16" name="Group 324"/>
          <p:cNvGrpSpPr/>
          <p:nvPr/>
        </p:nvGrpSpPr>
        <p:grpSpPr>
          <a:xfrm>
            <a:off x="0" y="1524000"/>
            <a:ext cx="2590800" cy="609600"/>
            <a:chOff x="762000" y="1524000"/>
            <a:chExt cx="2590800" cy="609600"/>
          </a:xfrm>
        </p:grpSpPr>
        <p:sp>
          <p:nvSpPr>
            <p:cNvPr id="321" name="Oval 320"/>
            <p:cNvSpPr/>
            <p:nvPr/>
          </p:nvSpPr>
          <p:spPr bwMode="auto">
            <a:xfrm>
              <a:off x="3048000" y="18288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62000" y="1524000"/>
              <a:ext cx="24905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Store request at head of CPU-&gt;Cache queue.</a:t>
              </a:r>
            </a:p>
          </p:txBody>
        </p:sp>
      </p:grpSp>
      <p:grpSp>
        <p:nvGrpSpPr>
          <p:cNvPr id="17" name="Group 325"/>
          <p:cNvGrpSpPr/>
          <p:nvPr/>
        </p:nvGrpSpPr>
        <p:grpSpPr>
          <a:xfrm>
            <a:off x="0" y="2209800"/>
            <a:ext cx="2590800" cy="381000"/>
            <a:chOff x="762000" y="2209800"/>
            <a:chExt cx="2590800" cy="381000"/>
          </a:xfrm>
        </p:grpSpPr>
        <p:sp>
          <p:nvSpPr>
            <p:cNvPr id="323" name="Oval 322"/>
            <p:cNvSpPr/>
            <p:nvPr/>
          </p:nvSpPr>
          <p:spPr bwMode="auto">
            <a:xfrm>
              <a:off x="3048000" y="22860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2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762000" y="2209800"/>
              <a:ext cx="2490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Store misses in cache.</a:t>
              </a:r>
            </a:p>
          </p:txBody>
        </p:sp>
      </p:grpSp>
      <p:grpSp>
        <p:nvGrpSpPr>
          <p:cNvPr id="18" name="Group 326"/>
          <p:cNvGrpSpPr/>
          <p:nvPr/>
        </p:nvGrpSpPr>
        <p:grpSpPr>
          <a:xfrm>
            <a:off x="76200" y="2667000"/>
            <a:ext cx="2514598" cy="584776"/>
            <a:chOff x="1206191" y="2209800"/>
            <a:chExt cx="2146609" cy="584776"/>
          </a:xfrm>
        </p:grpSpPr>
        <p:sp>
          <p:nvSpPr>
            <p:cNvPr id="328" name="Oval 32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3</a:t>
              </a: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1206191" y="2209800"/>
              <a:ext cx="18864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Send </a:t>
              </a:r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ExReq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to directory.</a:t>
              </a:r>
            </a:p>
          </p:txBody>
        </p:sp>
      </p:grpSp>
      <p:grpSp>
        <p:nvGrpSpPr>
          <p:cNvPr id="19" name="Group 330"/>
          <p:cNvGrpSpPr/>
          <p:nvPr/>
        </p:nvGrpSpPr>
        <p:grpSpPr>
          <a:xfrm>
            <a:off x="-76200" y="3733800"/>
            <a:ext cx="2743200" cy="609600"/>
            <a:chOff x="1011044" y="1981200"/>
            <a:chExt cx="2341756" cy="609600"/>
          </a:xfrm>
        </p:grpSpPr>
        <p:sp>
          <p:nvSpPr>
            <p:cNvPr id="332" name="Oval 33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4</a:t>
              </a: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011044" y="1981200"/>
              <a:ext cx="227670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ExReq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received at directory controller.</a:t>
              </a:r>
            </a:p>
          </p:txBody>
        </p:sp>
      </p:grpSp>
      <p:grpSp>
        <p:nvGrpSpPr>
          <p:cNvPr id="20" name="Group 333"/>
          <p:cNvGrpSpPr/>
          <p:nvPr/>
        </p:nvGrpSpPr>
        <p:grpSpPr>
          <a:xfrm>
            <a:off x="0" y="5562600"/>
            <a:ext cx="3352800" cy="830997"/>
            <a:chOff x="490653" y="2133600"/>
            <a:chExt cx="2862147" cy="830997"/>
          </a:xfrm>
        </p:grpSpPr>
        <p:sp>
          <p:nvSpPr>
            <p:cNvPr id="335" name="Oval 33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5</a:t>
              </a: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490653" y="2133600"/>
              <a:ext cx="2667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Access state and directory for line. Line’s state is R, with some set of sharers.</a:t>
              </a:r>
            </a:p>
          </p:txBody>
        </p:sp>
      </p:grpSp>
      <p:grpSp>
        <p:nvGrpSpPr>
          <p:cNvPr id="21" name="Group 336"/>
          <p:cNvGrpSpPr/>
          <p:nvPr/>
        </p:nvGrpSpPr>
        <p:grpSpPr>
          <a:xfrm flipH="1">
            <a:off x="3810000" y="4495800"/>
            <a:ext cx="2514601" cy="584776"/>
            <a:chOff x="1596485" y="1219200"/>
            <a:chExt cx="2146612" cy="584776"/>
          </a:xfrm>
        </p:grpSpPr>
        <p:sp>
          <p:nvSpPr>
            <p:cNvPr id="338" name="Oval 337"/>
            <p:cNvSpPr/>
            <p:nvPr/>
          </p:nvSpPr>
          <p:spPr bwMode="auto">
            <a:xfrm>
              <a:off x="3417853" y="12192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6</a:t>
              </a: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596485" y="1219200"/>
              <a:ext cx="214661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Send one </a:t>
              </a:r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InvReq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to each sharer. </a:t>
              </a:r>
            </a:p>
          </p:txBody>
        </p:sp>
      </p:grpSp>
      <p:grpSp>
        <p:nvGrpSpPr>
          <p:cNvPr id="23" name="Group 343"/>
          <p:cNvGrpSpPr/>
          <p:nvPr/>
        </p:nvGrpSpPr>
        <p:grpSpPr>
          <a:xfrm flipH="1">
            <a:off x="3505199" y="2438400"/>
            <a:ext cx="1600201" cy="685800"/>
            <a:chOff x="1986776" y="2133600"/>
            <a:chExt cx="1366026" cy="685800"/>
          </a:xfrm>
        </p:grpSpPr>
        <p:sp>
          <p:nvSpPr>
            <p:cNvPr id="345" name="Oval 344"/>
            <p:cNvSpPr/>
            <p:nvPr/>
          </p:nvSpPr>
          <p:spPr bwMode="auto">
            <a:xfrm>
              <a:off x="3092607" y="25146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11</a:t>
              </a: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1986776" y="2133600"/>
              <a:ext cx="136602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ExRep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arrives at cache</a:t>
              </a:r>
            </a:p>
          </p:txBody>
        </p:sp>
      </p:grpSp>
      <p:grpSp>
        <p:nvGrpSpPr>
          <p:cNvPr id="24" name="Group 346"/>
          <p:cNvGrpSpPr/>
          <p:nvPr/>
        </p:nvGrpSpPr>
        <p:grpSpPr>
          <a:xfrm flipH="1">
            <a:off x="3581400" y="1447800"/>
            <a:ext cx="2209801" cy="914400"/>
            <a:chOff x="1531431" y="1676400"/>
            <a:chExt cx="1886415" cy="914400"/>
          </a:xfrm>
        </p:grpSpPr>
        <p:sp>
          <p:nvSpPr>
            <p:cNvPr id="348" name="Oval 34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12</a:t>
              </a: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1531431" y="1676400"/>
              <a:ext cx="18864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Update cache tag and data, then store data from CPU</a:t>
              </a:r>
            </a:p>
          </p:txBody>
        </p:sp>
      </p:grpSp>
      <p:cxnSp>
        <p:nvCxnSpPr>
          <p:cNvPr id="351" name="Straight Connector 350"/>
          <p:cNvCxnSpPr/>
          <p:nvPr/>
        </p:nvCxnSpPr>
        <p:spPr bwMode="auto">
          <a:xfrm>
            <a:off x="2209800" y="3276600"/>
            <a:ext cx="5486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Straight Connector 351"/>
          <p:cNvCxnSpPr/>
          <p:nvPr/>
        </p:nvCxnSpPr>
        <p:spPr bwMode="auto">
          <a:xfrm>
            <a:off x="2133600" y="3733800"/>
            <a:ext cx="5486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/>
          <p:nvPr/>
        </p:nvCxnSpPr>
        <p:spPr bwMode="auto">
          <a:xfrm>
            <a:off x="7696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traight Connector 354"/>
          <p:cNvCxnSpPr/>
          <p:nvPr/>
        </p:nvCxnSpPr>
        <p:spPr bwMode="auto">
          <a:xfrm>
            <a:off x="76200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Straight Connector 355"/>
          <p:cNvCxnSpPr/>
          <p:nvPr/>
        </p:nvCxnSpPr>
        <p:spPr bwMode="auto">
          <a:xfrm>
            <a:off x="1447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/>
          <p:nvPr/>
        </p:nvCxnSpPr>
        <p:spPr bwMode="auto">
          <a:xfrm>
            <a:off x="1600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8" name="TextBox 357"/>
          <p:cNvSpPr txBox="1"/>
          <p:nvPr/>
        </p:nvSpPr>
        <p:spPr>
          <a:xfrm>
            <a:off x="2743200" y="3352800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a typeface="ＭＳ Ｐゴシック"/>
                <a:cs typeface="ＭＳ Ｐゴシック"/>
              </a:rPr>
              <a:t>Interconnection Network</a:t>
            </a:r>
          </a:p>
        </p:txBody>
      </p:sp>
      <p:grpSp>
        <p:nvGrpSpPr>
          <p:cNvPr id="94" name="Group 226"/>
          <p:cNvGrpSpPr>
            <a:grpSpLocks/>
          </p:cNvGrpSpPr>
          <p:nvPr/>
        </p:nvGrpSpPr>
        <p:grpSpPr bwMode="auto">
          <a:xfrm>
            <a:off x="6934200" y="1066800"/>
            <a:ext cx="838200" cy="2209800"/>
            <a:chOff x="864" y="816"/>
            <a:chExt cx="528" cy="1392"/>
          </a:xfrm>
        </p:grpSpPr>
        <p:sp>
          <p:nvSpPr>
            <p:cNvPr id="95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96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122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25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6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7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8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23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24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97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15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18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19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0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1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16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17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98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99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08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11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12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13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14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09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10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00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01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04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05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06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07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02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03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129" name="Group 343"/>
          <p:cNvGrpSpPr/>
          <p:nvPr/>
        </p:nvGrpSpPr>
        <p:grpSpPr>
          <a:xfrm flipH="1">
            <a:off x="7696199" y="2438400"/>
            <a:ext cx="1600201" cy="685800"/>
            <a:chOff x="1986776" y="2133600"/>
            <a:chExt cx="1366026" cy="685800"/>
          </a:xfrm>
        </p:grpSpPr>
        <p:sp>
          <p:nvSpPr>
            <p:cNvPr id="130" name="Oval 129"/>
            <p:cNvSpPr/>
            <p:nvPr/>
          </p:nvSpPr>
          <p:spPr bwMode="auto">
            <a:xfrm>
              <a:off x="3092607" y="25146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7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986776" y="2133600"/>
              <a:ext cx="136602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InvReq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arrives at cache.</a:t>
              </a:r>
            </a:p>
          </p:txBody>
        </p:sp>
      </p:grpSp>
      <p:grpSp>
        <p:nvGrpSpPr>
          <p:cNvPr id="132" name="Group 343"/>
          <p:cNvGrpSpPr/>
          <p:nvPr/>
        </p:nvGrpSpPr>
        <p:grpSpPr>
          <a:xfrm>
            <a:off x="5181599" y="2057400"/>
            <a:ext cx="1600201" cy="1077218"/>
            <a:chOff x="1986776" y="2057400"/>
            <a:chExt cx="1366026" cy="1077218"/>
          </a:xfrm>
        </p:grpSpPr>
        <p:sp>
          <p:nvSpPr>
            <p:cNvPr id="133" name="Oval 132"/>
            <p:cNvSpPr/>
            <p:nvPr/>
          </p:nvSpPr>
          <p:spPr bwMode="auto">
            <a:xfrm>
              <a:off x="3092607" y="28194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8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986776" y="2057400"/>
              <a:ext cx="117087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Invalidate cache line. Send </a:t>
              </a:r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InvRep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to directory.</a:t>
              </a:r>
            </a:p>
          </p:txBody>
        </p:sp>
      </p:grpSp>
      <p:grpSp>
        <p:nvGrpSpPr>
          <p:cNvPr id="135" name="Group 330"/>
          <p:cNvGrpSpPr/>
          <p:nvPr/>
        </p:nvGrpSpPr>
        <p:grpSpPr>
          <a:xfrm>
            <a:off x="0" y="4419600"/>
            <a:ext cx="2362201" cy="584776"/>
            <a:chOff x="1336287" y="2209800"/>
            <a:chExt cx="2016513" cy="584776"/>
          </a:xfrm>
        </p:grpSpPr>
        <p:sp>
          <p:nvSpPr>
            <p:cNvPr id="136" name="Oval 135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9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336287" y="2209800"/>
              <a:ext cx="188641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InvRep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received.  Clear down sharer bit.</a:t>
              </a:r>
            </a:p>
          </p:txBody>
        </p:sp>
      </p:grpSp>
      <p:grpSp>
        <p:nvGrpSpPr>
          <p:cNvPr id="138" name="Group 336"/>
          <p:cNvGrpSpPr/>
          <p:nvPr/>
        </p:nvGrpSpPr>
        <p:grpSpPr>
          <a:xfrm flipH="1">
            <a:off x="3581400" y="3733800"/>
            <a:ext cx="2667000" cy="584776"/>
            <a:chOff x="1401340" y="1143000"/>
            <a:chExt cx="2276708" cy="584776"/>
          </a:xfrm>
        </p:grpSpPr>
        <p:sp>
          <p:nvSpPr>
            <p:cNvPr id="139" name="Oval 138"/>
            <p:cNvSpPr/>
            <p:nvPr/>
          </p:nvSpPr>
          <p:spPr bwMode="auto">
            <a:xfrm>
              <a:off x="3417853" y="12954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10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401340" y="1143000"/>
              <a:ext cx="214661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When no more sharers, send </a:t>
              </a:r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ExRep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to cache.</a:t>
              </a:r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6477000" y="762000"/>
            <a:ext cx="1632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a typeface="ＭＳ Ｐゴシック"/>
                <a:cs typeface="ＭＳ Ｐゴシック"/>
              </a:rPr>
              <a:t>Multiple sharers</a:t>
            </a:r>
          </a:p>
        </p:txBody>
      </p:sp>
      <p:grpSp>
        <p:nvGrpSpPr>
          <p:cNvPr id="142" name="Group 226"/>
          <p:cNvGrpSpPr>
            <a:grpSpLocks/>
          </p:cNvGrpSpPr>
          <p:nvPr/>
        </p:nvGrpSpPr>
        <p:grpSpPr bwMode="auto">
          <a:xfrm>
            <a:off x="6858000" y="1143000"/>
            <a:ext cx="838200" cy="2209800"/>
            <a:chOff x="864" y="816"/>
            <a:chExt cx="528" cy="1392"/>
          </a:xfrm>
        </p:grpSpPr>
        <p:sp>
          <p:nvSpPr>
            <p:cNvPr id="143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144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170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73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74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75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76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71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72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45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63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66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7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8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9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64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5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46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147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56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59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1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2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57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48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49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52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53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54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55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50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1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177" name="Group 226"/>
          <p:cNvGrpSpPr>
            <a:grpSpLocks/>
          </p:cNvGrpSpPr>
          <p:nvPr/>
        </p:nvGrpSpPr>
        <p:grpSpPr bwMode="auto">
          <a:xfrm>
            <a:off x="6781800" y="1219200"/>
            <a:ext cx="838200" cy="2209800"/>
            <a:chOff x="864" y="816"/>
            <a:chExt cx="528" cy="1392"/>
          </a:xfrm>
        </p:grpSpPr>
        <p:sp>
          <p:nvSpPr>
            <p:cNvPr id="178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179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205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208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09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10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11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206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7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80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98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201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02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03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04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99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81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182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91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94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5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6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7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92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83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84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87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88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89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0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85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6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35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Management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990600"/>
            <a:ext cx="7683500" cy="5054600"/>
          </a:xfrm>
        </p:spPr>
        <p:txBody>
          <a:bodyPr/>
          <a:lstStyle/>
          <a:p>
            <a:r>
              <a:rPr lang="en-US" sz="2800" dirty="0"/>
              <a:t>Protocol would be easy to design if only one transaction in flight across entire system</a:t>
            </a:r>
          </a:p>
          <a:p>
            <a:r>
              <a:rPr lang="en-US" sz="2800" dirty="0"/>
              <a:t>But, want greater throughput and don’t want to have to coordinate across entire system</a:t>
            </a:r>
          </a:p>
          <a:p>
            <a:r>
              <a:rPr lang="en-US" sz="2800" dirty="0"/>
              <a:t>Great complexity in managing multiple outstanding concurrent transactions to cache lines</a:t>
            </a:r>
          </a:p>
          <a:p>
            <a:pPr lvl="1"/>
            <a:r>
              <a:rPr lang="en-US" sz="2000" dirty="0"/>
              <a:t>Can have multiple requests in flight to same cache line!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8E3B-FC35-674D-9478-9274E7C04CFE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894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8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3352800"/>
            <a:ext cx="8610600" cy="3429000"/>
          </a:xfrm>
        </p:spPr>
        <p:txBody>
          <a:bodyPr/>
          <a:lstStyle/>
          <a:p>
            <a:pPr>
              <a:spcBef>
                <a:spcPts val="264"/>
              </a:spcBef>
            </a:pPr>
            <a:r>
              <a:rPr lang="en-US" dirty="0"/>
              <a:t>A “bus” is a collection of shared wires</a:t>
            </a:r>
          </a:p>
          <a:p>
            <a:pPr lvl="1">
              <a:spcBef>
                <a:spcPts val="264"/>
              </a:spcBef>
            </a:pPr>
            <a:r>
              <a:rPr lang="en-US" dirty="0"/>
              <a:t>Newer “busses” use point-point links</a:t>
            </a:r>
          </a:p>
          <a:p>
            <a:pPr>
              <a:spcBef>
                <a:spcPts val="264"/>
              </a:spcBef>
            </a:pPr>
            <a:r>
              <a:rPr lang="en-US" dirty="0"/>
              <a:t>Only one “master” can initiate a transaction by driving wires at any one time</a:t>
            </a:r>
          </a:p>
          <a:p>
            <a:pPr>
              <a:spcBef>
                <a:spcPts val="264"/>
              </a:spcBef>
            </a:pPr>
            <a:r>
              <a:rPr lang="en-US" dirty="0"/>
              <a:t>Multiple “slaves” can observe and conditionally respond to the transaction on the wires</a:t>
            </a:r>
          </a:p>
          <a:p>
            <a:pPr lvl="1">
              <a:spcBef>
                <a:spcPts val="264"/>
              </a:spcBef>
            </a:pPr>
            <a:r>
              <a:rPr lang="en-US" sz="1600" dirty="0"/>
              <a:t>slaves decode address on bus to see if they should respond (memory is most common slave)</a:t>
            </a:r>
          </a:p>
          <a:p>
            <a:pPr lvl="1">
              <a:spcBef>
                <a:spcPts val="264"/>
              </a:spcBef>
            </a:pPr>
            <a:r>
              <a:rPr lang="en-US" sz="1600" dirty="0"/>
              <a:t>some masters can also act as slaves</a:t>
            </a:r>
          </a:p>
          <a:p>
            <a:pPr>
              <a:spcBef>
                <a:spcPts val="264"/>
              </a:spcBef>
            </a:pPr>
            <a:r>
              <a:rPr lang="en-US" dirty="0"/>
              <a:t>Masters arbitrate for access with requests to bus “controller”</a:t>
            </a:r>
          </a:p>
          <a:p>
            <a:pPr lvl="1">
              <a:spcBef>
                <a:spcPts val="264"/>
              </a:spcBef>
            </a:pPr>
            <a:r>
              <a:rPr lang="en-US" sz="1600" dirty="0"/>
              <a:t>Some busses only allow one master (in which case, it’s also the controller)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57200" y="914400"/>
            <a:ext cx="7620000" cy="2395954"/>
            <a:chOff x="76200" y="4191000"/>
            <a:chExt cx="7620000" cy="2395954"/>
          </a:xfrm>
        </p:grpSpPr>
        <p:sp>
          <p:nvSpPr>
            <p:cNvPr id="6" name="Rectangle 5"/>
            <p:cNvSpPr/>
            <p:nvPr/>
          </p:nvSpPr>
          <p:spPr>
            <a:xfrm>
              <a:off x="2743200" y="4724400"/>
              <a:ext cx="990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Master 0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962400" y="4724400"/>
              <a:ext cx="990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Master 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0" y="4724400"/>
              <a:ext cx="990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Slave 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705600" y="4724400"/>
              <a:ext cx="990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Slave 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71600" y="4724400"/>
              <a:ext cx="10668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Bus Controller</a:t>
              </a: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1371600" y="5715000"/>
              <a:ext cx="6324600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1371600" y="6096000"/>
              <a:ext cx="6324600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1371600" y="6477000"/>
              <a:ext cx="6324600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76200" y="5486400"/>
              <a:ext cx="13296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Clock/Control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" y="5867400"/>
              <a:ext cx="8531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Address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0" y="6248400"/>
              <a:ext cx="5761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Data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V="1">
              <a:off x="5791200" y="5334000"/>
              <a:ext cx="0" cy="762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7162800" y="5334000"/>
              <a:ext cx="0" cy="762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3200400" y="5334000"/>
              <a:ext cx="0" cy="762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4419600" y="5334000"/>
              <a:ext cx="0" cy="762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4648200" y="5334000"/>
              <a:ext cx="0" cy="1143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6096000" y="5334000"/>
              <a:ext cx="0" cy="1143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7467600" y="5334000"/>
              <a:ext cx="0" cy="1143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41148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8956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3505200" y="5334000"/>
              <a:ext cx="0" cy="1143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68580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54864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19050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35" name="Freeform 34"/>
            <p:cNvSpPr/>
            <p:nvPr/>
          </p:nvSpPr>
          <p:spPr>
            <a:xfrm>
              <a:off x="2201269" y="4447979"/>
              <a:ext cx="1142366" cy="302491"/>
            </a:xfrm>
            <a:custGeom>
              <a:avLst/>
              <a:gdLst>
                <a:gd name="connsiteX0" fmla="*/ 766287 w 766287"/>
                <a:gd name="connsiteY0" fmla="*/ 134801 h 134801"/>
                <a:gd name="connsiteX1" fmla="*/ 766287 w 766287"/>
                <a:gd name="connsiteY1" fmla="*/ 14190 h 134801"/>
                <a:gd name="connsiteX2" fmla="*/ 0 w 766287"/>
                <a:gd name="connsiteY2" fmla="*/ 0 h 134801"/>
                <a:gd name="connsiteX3" fmla="*/ 7095 w 766287"/>
                <a:gd name="connsiteY3" fmla="*/ 120612 h 134801"/>
                <a:gd name="connsiteX0" fmla="*/ 766287 w 772836"/>
                <a:gd name="connsiteY0" fmla="*/ 166454 h 166454"/>
                <a:gd name="connsiteX1" fmla="*/ 772836 w 772836"/>
                <a:gd name="connsiteY1" fmla="*/ 0 h 166454"/>
                <a:gd name="connsiteX2" fmla="*/ 0 w 772836"/>
                <a:gd name="connsiteY2" fmla="*/ 31653 h 166454"/>
                <a:gd name="connsiteX3" fmla="*/ 7095 w 772836"/>
                <a:gd name="connsiteY3" fmla="*/ 152265 h 166454"/>
                <a:gd name="connsiteX0" fmla="*/ 772836 w 779385"/>
                <a:gd name="connsiteY0" fmla="*/ 174094 h 174094"/>
                <a:gd name="connsiteX1" fmla="*/ 779385 w 779385"/>
                <a:gd name="connsiteY1" fmla="*/ 7640 h 174094"/>
                <a:gd name="connsiteX2" fmla="*/ 0 w 779385"/>
                <a:gd name="connsiteY2" fmla="*/ 0 h 174094"/>
                <a:gd name="connsiteX3" fmla="*/ 13644 w 779385"/>
                <a:gd name="connsiteY3" fmla="*/ 159905 h 174094"/>
                <a:gd name="connsiteX0" fmla="*/ 783578 w 790127"/>
                <a:gd name="connsiteY0" fmla="*/ 174094 h 184738"/>
                <a:gd name="connsiteX1" fmla="*/ 790127 w 790127"/>
                <a:gd name="connsiteY1" fmla="*/ 7640 h 184738"/>
                <a:gd name="connsiteX2" fmla="*/ 10742 w 790127"/>
                <a:gd name="connsiteY2" fmla="*/ 0 h 184738"/>
                <a:gd name="connsiteX3" fmla="*/ 0 w 790127"/>
                <a:gd name="connsiteY3" fmla="*/ 184738 h 184738"/>
                <a:gd name="connsiteX0" fmla="*/ 772836 w 779385"/>
                <a:gd name="connsiteY0" fmla="*/ 174094 h 184738"/>
                <a:gd name="connsiteX1" fmla="*/ 779385 w 779385"/>
                <a:gd name="connsiteY1" fmla="*/ 7640 h 184738"/>
                <a:gd name="connsiteX2" fmla="*/ 0 w 779385"/>
                <a:gd name="connsiteY2" fmla="*/ 0 h 184738"/>
                <a:gd name="connsiteX3" fmla="*/ 18522 w 779385"/>
                <a:gd name="connsiteY3" fmla="*/ 184738 h 184738"/>
                <a:gd name="connsiteX0" fmla="*/ 778700 w 785249"/>
                <a:gd name="connsiteY0" fmla="*/ 174094 h 193016"/>
                <a:gd name="connsiteX1" fmla="*/ 785249 w 785249"/>
                <a:gd name="connsiteY1" fmla="*/ 7640 h 193016"/>
                <a:gd name="connsiteX2" fmla="*/ 5864 w 785249"/>
                <a:gd name="connsiteY2" fmla="*/ 0 h 193016"/>
                <a:gd name="connsiteX3" fmla="*/ 0 w 785249"/>
                <a:gd name="connsiteY3" fmla="*/ 193016 h 193016"/>
                <a:gd name="connsiteX0" fmla="*/ 778700 w 785249"/>
                <a:gd name="connsiteY0" fmla="*/ 166454 h 185376"/>
                <a:gd name="connsiteX1" fmla="*/ 785249 w 785249"/>
                <a:gd name="connsiteY1" fmla="*/ 0 h 185376"/>
                <a:gd name="connsiteX2" fmla="*/ 5864 w 785249"/>
                <a:gd name="connsiteY2" fmla="*/ 8915 h 185376"/>
                <a:gd name="connsiteX3" fmla="*/ 0 w 785249"/>
                <a:gd name="connsiteY3" fmla="*/ 185376 h 185376"/>
                <a:gd name="connsiteX0" fmla="*/ 778700 w 785249"/>
                <a:gd name="connsiteY0" fmla="*/ 157539 h 176461"/>
                <a:gd name="connsiteX1" fmla="*/ 785249 w 785249"/>
                <a:gd name="connsiteY1" fmla="*/ 7640 h 176461"/>
                <a:gd name="connsiteX2" fmla="*/ 5864 w 785249"/>
                <a:gd name="connsiteY2" fmla="*/ 0 h 176461"/>
                <a:gd name="connsiteX3" fmla="*/ 0 w 785249"/>
                <a:gd name="connsiteY3" fmla="*/ 176461 h 176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249" h="176461">
                  <a:moveTo>
                    <a:pt x="778700" y="157539"/>
                  </a:moveTo>
                  <a:lnTo>
                    <a:pt x="785249" y="7640"/>
                  </a:lnTo>
                  <a:lnTo>
                    <a:pt x="5864" y="0"/>
                  </a:lnTo>
                  <a:lnTo>
                    <a:pt x="0" y="176461"/>
                  </a:lnTo>
                </a:path>
              </a:pathLst>
            </a:custGeom>
            <a:ln w="19050" cmpd="sng">
              <a:solidFill>
                <a:schemeClr val="tx1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 flipH="1">
              <a:off x="2340913" y="4550714"/>
              <a:ext cx="858522" cy="194516"/>
            </a:xfrm>
            <a:custGeom>
              <a:avLst/>
              <a:gdLst>
                <a:gd name="connsiteX0" fmla="*/ 766287 w 766287"/>
                <a:gd name="connsiteY0" fmla="*/ 134801 h 134801"/>
                <a:gd name="connsiteX1" fmla="*/ 766287 w 766287"/>
                <a:gd name="connsiteY1" fmla="*/ 14190 h 134801"/>
                <a:gd name="connsiteX2" fmla="*/ 0 w 766287"/>
                <a:gd name="connsiteY2" fmla="*/ 0 h 134801"/>
                <a:gd name="connsiteX3" fmla="*/ 7095 w 766287"/>
                <a:gd name="connsiteY3" fmla="*/ 120612 h 134801"/>
                <a:gd name="connsiteX0" fmla="*/ 766287 w 772836"/>
                <a:gd name="connsiteY0" fmla="*/ 166454 h 166454"/>
                <a:gd name="connsiteX1" fmla="*/ 772836 w 772836"/>
                <a:gd name="connsiteY1" fmla="*/ 0 h 166454"/>
                <a:gd name="connsiteX2" fmla="*/ 0 w 772836"/>
                <a:gd name="connsiteY2" fmla="*/ 31653 h 166454"/>
                <a:gd name="connsiteX3" fmla="*/ 7095 w 772836"/>
                <a:gd name="connsiteY3" fmla="*/ 152265 h 166454"/>
                <a:gd name="connsiteX0" fmla="*/ 772836 w 779385"/>
                <a:gd name="connsiteY0" fmla="*/ 174094 h 174094"/>
                <a:gd name="connsiteX1" fmla="*/ 779385 w 779385"/>
                <a:gd name="connsiteY1" fmla="*/ 7640 h 174094"/>
                <a:gd name="connsiteX2" fmla="*/ 0 w 779385"/>
                <a:gd name="connsiteY2" fmla="*/ 0 h 174094"/>
                <a:gd name="connsiteX3" fmla="*/ 13644 w 779385"/>
                <a:gd name="connsiteY3" fmla="*/ 159905 h 174094"/>
                <a:gd name="connsiteX0" fmla="*/ 792483 w 792483"/>
                <a:gd name="connsiteY0" fmla="*/ 154447 h 159905"/>
                <a:gd name="connsiteX1" fmla="*/ 779385 w 792483"/>
                <a:gd name="connsiteY1" fmla="*/ 7640 h 159905"/>
                <a:gd name="connsiteX2" fmla="*/ 0 w 792483"/>
                <a:gd name="connsiteY2" fmla="*/ 0 h 159905"/>
                <a:gd name="connsiteX3" fmla="*/ 13644 w 792483"/>
                <a:gd name="connsiteY3" fmla="*/ 159905 h 159905"/>
                <a:gd name="connsiteX0" fmla="*/ 792483 w 799034"/>
                <a:gd name="connsiteY0" fmla="*/ 173003 h 178461"/>
                <a:gd name="connsiteX1" fmla="*/ 799034 w 799034"/>
                <a:gd name="connsiteY1" fmla="*/ 0 h 178461"/>
                <a:gd name="connsiteX2" fmla="*/ 0 w 799034"/>
                <a:gd name="connsiteY2" fmla="*/ 18556 h 178461"/>
                <a:gd name="connsiteX3" fmla="*/ 13644 w 799034"/>
                <a:gd name="connsiteY3" fmla="*/ 178461 h 178461"/>
                <a:gd name="connsiteX0" fmla="*/ 779384 w 785935"/>
                <a:gd name="connsiteY0" fmla="*/ 187193 h 192651"/>
                <a:gd name="connsiteX1" fmla="*/ 785935 w 785935"/>
                <a:gd name="connsiteY1" fmla="*/ 14190 h 192651"/>
                <a:gd name="connsiteX2" fmla="*/ 0 w 785935"/>
                <a:gd name="connsiteY2" fmla="*/ 0 h 192651"/>
                <a:gd name="connsiteX3" fmla="*/ 545 w 785935"/>
                <a:gd name="connsiteY3" fmla="*/ 192651 h 192651"/>
                <a:gd name="connsiteX0" fmla="*/ 785933 w 792484"/>
                <a:gd name="connsiteY0" fmla="*/ 174095 h 179553"/>
                <a:gd name="connsiteX1" fmla="*/ 792484 w 792484"/>
                <a:gd name="connsiteY1" fmla="*/ 1092 h 179553"/>
                <a:gd name="connsiteX2" fmla="*/ 0 w 792484"/>
                <a:gd name="connsiteY2" fmla="*/ 0 h 179553"/>
                <a:gd name="connsiteX3" fmla="*/ 7094 w 792484"/>
                <a:gd name="connsiteY3" fmla="*/ 179553 h 179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484" h="179553">
                  <a:moveTo>
                    <a:pt x="785933" y="174095"/>
                  </a:moveTo>
                  <a:lnTo>
                    <a:pt x="792484" y="1092"/>
                  </a:lnTo>
                  <a:lnTo>
                    <a:pt x="0" y="0"/>
                  </a:lnTo>
                  <a:cubicBezTo>
                    <a:pt x="182" y="64217"/>
                    <a:pt x="6912" y="115336"/>
                    <a:pt x="7094" y="179553"/>
                  </a:cubicBezTo>
                </a:path>
              </a:pathLst>
            </a:custGeom>
            <a:ln w="19050" cmpd="sng">
              <a:solidFill>
                <a:schemeClr val="tx1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04796" y="4191000"/>
              <a:ext cx="2895804" cy="545422"/>
            </a:xfrm>
            <a:custGeom>
              <a:avLst/>
              <a:gdLst>
                <a:gd name="connsiteX0" fmla="*/ 766287 w 766287"/>
                <a:gd name="connsiteY0" fmla="*/ 134801 h 134801"/>
                <a:gd name="connsiteX1" fmla="*/ 766287 w 766287"/>
                <a:gd name="connsiteY1" fmla="*/ 14190 h 134801"/>
                <a:gd name="connsiteX2" fmla="*/ 0 w 766287"/>
                <a:gd name="connsiteY2" fmla="*/ 0 h 134801"/>
                <a:gd name="connsiteX3" fmla="*/ 7095 w 766287"/>
                <a:gd name="connsiteY3" fmla="*/ 120612 h 134801"/>
                <a:gd name="connsiteX0" fmla="*/ 766287 w 772836"/>
                <a:gd name="connsiteY0" fmla="*/ 166454 h 166454"/>
                <a:gd name="connsiteX1" fmla="*/ 772836 w 772836"/>
                <a:gd name="connsiteY1" fmla="*/ 0 h 166454"/>
                <a:gd name="connsiteX2" fmla="*/ 0 w 772836"/>
                <a:gd name="connsiteY2" fmla="*/ 31653 h 166454"/>
                <a:gd name="connsiteX3" fmla="*/ 7095 w 772836"/>
                <a:gd name="connsiteY3" fmla="*/ 152265 h 166454"/>
                <a:gd name="connsiteX0" fmla="*/ 772836 w 779385"/>
                <a:gd name="connsiteY0" fmla="*/ 174094 h 174094"/>
                <a:gd name="connsiteX1" fmla="*/ 779385 w 779385"/>
                <a:gd name="connsiteY1" fmla="*/ 7640 h 174094"/>
                <a:gd name="connsiteX2" fmla="*/ 0 w 779385"/>
                <a:gd name="connsiteY2" fmla="*/ 0 h 174094"/>
                <a:gd name="connsiteX3" fmla="*/ 13644 w 779385"/>
                <a:gd name="connsiteY3" fmla="*/ 159905 h 174094"/>
                <a:gd name="connsiteX0" fmla="*/ 772836 w 772836"/>
                <a:gd name="connsiteY0" fmla="*/ 174094 h 174094"/>
                <a:gd name="connsiteX1" fmla="*/ 771556 w 772836"/>
                <a:gd name="connsiteY1" fmla="*/ 12647 h 174094"/>
                <a:gd name="connsiteX2" fmla="*/ 0 w 772836"/>
                <a:gd name="connsiteY2" fmla="*/ 0 h 174094"/>
                <a:gd name="connsiteX3" fmla="*/ 13644 w 772836"/>
                <a:gd name="connsiteY3" fmla="*/ 159905 h 174094"/>
                <a:gd name="connsiteX0" fmla="*/ 772892 w 772892"/>
                <a:gd name="connsiteY0" fmla="*/ 174094 h 192449"/>
                <a:gd name="connsiteX1" fmla="*/ 771612 w 772892"/>
                <a:gd name="connsiteY1" fmla="*/ 12647 h 192449"/>
                <a:gd name="connsiteX2" fmla="*/ 56 w 772892"/>
                <a:gd name="connsiteY2" fmla="*/ 0 h 192449"/>
                <a:gd name="connsiteX3" fmla="*/ 0 w 772892"/>
                <a:gd name="connsiteY3" fmla="*/ 192449 h 192449"/>
                <a:gd name="connsiteX0" fmla="*/ 772892 w 772993"/>
                <a:gd name="connsiteY0" fmla="*/ 174094 h 192449"/>
                <a:gd name="connsiteX1" fmla="*/ 771612 w 772993"/>
                <a:gd name="connsiteY1" fmla="*/ 12647 h 192449"/>
                <a:gd name="connsiteX2" fmla="*/ 772164 w 772993"/>
                <a:gd name="connsiteY2" fmla="*/ 3216 h 192449"/>
                <a:gd name="connsiteX3" fmla="*/ 56 w 772993"/>
                <a:gd name="connsiteY3" fmla="*/ 0 h 192449"/>
                <a:gd name="connsiteX4" fmla="*/ 0 w 772993"/>
                <a:gd name="connsiteY4" fmla="*/ 192449 h 192449"/>
                <a:gd name="connsiteX0" fmla="*/ 770935 w 772993"/>
                <a:gd name="connsiteY0" fmla="*/ 186611 h 192449"/>
                <a:gd name="connsiteX1" fmla="*/ 771612 w 772993"/>
                <a:gd name="connsiteY1" fmla="*/ 12647 h 192449"/>
                <a:gd name="connsiteX2" fmla="*/ 772164 w 772993"/>
                <a:gd name="connsiteY2" fmla="*/ 3216 h 192449"/>
                <a:gd name="connsiteX3" fmla="*/ 56 w 772993"/>
                <a:gd name="connsiteY3" fmla="*/ 0 h 192449"/>
                <a:gd name="connsiteX4" fmla="*/ 0 w 772993"/>
                <a:gd name="connsiteY4" fmla="*/ 192449 h 192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993" h="192449">
                  <a:moveTo>
                    <a:pt x="770935" y="186611"/>
                  </a:moveTo>
                  <a:cubicBezTo>
                    <a:pt x="770508" y="132795"/>
                    <a:pt x="772039" y="66463"/>
                    <a:pt x="771612" y="12647"/>
                  </a:cubicBezTo>
                  <a:cubicBezTo>
                    <a:pt x="768534" y="12007"/>
                    <a:pt x="775242" y="3856"/>
                    <a:pt x="772164" y="3216"/>
                  </a:cubicBezTo>
                  <a:lnTo>
                    <a:pt x="56" y="0"/>
                  </a:lnTo>
                  <a:cubicBezTo>
                    <a:pt x="37" y="64150"/>
                    <a:pt x="19" y="128299"/>
                    <a:pt x="0" y="192449"/>
                  </a:cubicBezTo>
                </a:path>
              </a:pathLst>
            </a:custGeom>
            <a:ln w="19050" cmpd="sng">
              <a:solidFill>
                <a:schemeClr val="tx1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 flipH="1">
              <a:off x="1981200" y="4267200"/>
              <a:ext cx="2667000" cy="469222"/>
            </a:xfrm>
            <a:custGeom>
              <a:avLst/>
              <a:gdLst>
                <a:gd name="connsiteX0" fmla="*/ 766287 w 766287"/>
                <a:gd name="connsiteY0" fmla="*/ 134801 h 134801"/>
                <a:gd name="connsiteX1" fmla="*/ 766287 w 766287"/>
                <a:gd name="connsiteY1" fmla="*/ 14190 h 134801"/>
                <a:gd name="connsiteX2" fmla="*/ 0 w 766287"/>
                <a:gd name="connsiteY2" fmla="*/ 0 h 134801"/>
                <a:gd name="connsiteX3" fmla="*/ 7095 w 766287"/>
                <a:gd name="connsiteY3" fmla="*/ 120612 h 134801"/>
                <a:gd name="connsiteX0" fmla="*/ 766287 w 772836"/>
                <a:gd name="connsiteY0" fmla="*/ 166454 h 166454"/>
                <a:gd name="connsiteX1" fmla="*/ 772836 w 772836"/>
                <a:gd name="connsiteY1" fmla="*/ 0 h 166454"/>
                <a:gd name="connsiteX2" fmla="*/ 0 w 772836"/>
                <a:gd name="connsiteY2" fmla="*/ 31653 h 166454"/>
                <a:gd name="connsiteX3" fmla="*/ 7095 w 772836"/>
                <a:gd name="connsiteY3" fmla="*/ 152265 h 166454"/>
                <a:gd name="connsiteX0" fmla="*/ 772836 w 779385"/>
                <a:gd name="connsiteY0" fmla="*/ 174094 h 174094"/>
                <a:gd name="connsiteX1" fmla="*/ 779385 w 779385"/>
                <a:gd name="connsiteY1" fmla="*/ 7640 h 174094"/>
                <a:gd name="connsiteX2" fmla="*/ 0 w 779385"/>
                <a:gd name="connsiteY2" fmla="*/ 0 h 174094"/>
                <a:gd name="connsiteX3" fmla="*/ 13644 w 779385"/>
                <a:gd name="connsiteY3" fmla="*/ 159905 h 174094"/>
                <a:gd name="connsiteX0" fmla="*/ 772836 w 772836"/>
                <a:gd name="connsiteY0" fmla="*/ 174094 h 174094"/>
                <a:gd name="connsiteX1" fmla="*/ 771556 w 772836"/>
                <a:gd name="connsiteY1" fmla="*/ 12647 h 174094"/>
                <a:gd name="connsiteX2" fmla="*/ 0 w 772836"/>
                <a:gd name="connsiteY2" fmla="*/ 0 h 174094"/>
                <a:gd name="connsiteX3" fmla="*/ 13644 w 772836"/>
                <a:gd name="connsiteY3" fmla="*/ 159905 h 174094"/>
                <a:gd name="connsiteX0" fmla="*/ 772892 w 772892"/>
                <a:gd name="connsiteY0" fmla="*/ 174094 h 192449"/>
                <a:gd name="connsiteX1" fmla="*/ 771612 w 772892"/>
                <a:gd name="connsiteY1" fmla="*/ 12647 h 192449"/>
                <a:gd name="connsiteX2" fmla="*/ 56 w 772892"/>
                <a:gd name="connsiteY2" fmla="*/ 0 h 192449"/>
                <a:gd name="connsiteX3" fmla="*/ 0 w 772892"/>
                <a:gd name="connsiteY3" fmla="*/ 192449 h 192449"/>
                <a:gd name="connsiteX0" fmla="*/ 772892 w 772993"/>
                <a:gd name="connsiteY0" fmla="*/ 174094 h 192449"/>
                <a:gd name="connsiteX1" fmla="*/ 771612 w 772993"/>
                <a:gd name="connsiteY1" fmla="*/ 12647 h 192449"/>
                <a:gd name="connsiteX2" fmla="*/ 772164 w 772993"/>
                <a:gd name="connsiteY2" fmla="*/ 3216 h 192449"/>
                <a:gd name="connsiteX3" fmla="*/ 56 w 772993"/>
                <a:gd name="connsiteY3" fmla="*/ 0 h 192449"/>
                <a:gd name="connsiteX4" fmla="*/ 0 w 772993"/>
                <a:gd name="connsiteY4" fmla="*/ 192449 h 192449"/>
                <a:gd name="connsiteX0" fmla="*/ 770935 w 772993"/>
                <a:gd name="connsiteY0" fmla="*/ 186611 h 192449"/>
                <a:gd name="connsiteX1" fmla="*/ 771612 w 772993"/>
                <a:gd name="connsiteY1" fmla="*/ 12647 h 192449"/>
                <a:gd name="connsiteX2" fmla="*/ 772164 w 772993"/>
                <a:gd name="connsiteY2" fmla="*/ 3216 h 192449"/>
                <a:gd name="connsiteX3" fmla="*/ 56 w 772993"/>
                <a:gd name="connsiteY3" fmla="*/ 0 h 192449"/>
                <a:gd name="connsiteX4" fmla="*/ 0 w 772993"/>
                <a:gd name="connsiteY4" fmla="*/ 192449 h 192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993" h="192449">
                  <a:moveTo>
                    <a:pt x="770935" y="186611"/>
                  </a:moveTo>
                  <a:cubicBezTo>
                    <a:pt x="770508" y="132795"/>
                    <a:pt x="772039" y="66463"/>
                    <a:pt x="771612" y="12647"/>
                  </a:cubicBezTo>
                  <a:cubicBezTo>
                    <a:pt x="768534" y="12007"/>
                    <a:pt x="775242" y="3856"/>
                    <a:pt x="772164" y="3216"/>
                  </a:cubicBezTo>
                  <a:lnTo>
                    <a:pt x="56" y="0"/>
                  </a:lnTo>
                  <a:cubicBezTo>
                    <a:pt x="37" y="64150"/>
                    <a:pt x="19" y="128299"/>
                    <a:pt x="0" y="192449"/>
                  </a:cubicBezTo>
                </a:path>
              </a:pathLst>
            </a:custGeom>
            <a:ln w="19050" cmpd="sng">
              <a:solidFill>
                <a:schemeClr val="tx1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724400" y="4267200"/>
              <a:ext cx="8648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Request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38600" y="4267200"/>
              <a:ext cx="6604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Grant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632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Shared-Memory Multiprocessor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9240-9C24-5A4F-93B6-429AE758A1C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7987" name="Rectangle 3"/>
          <p:cNvSpPr>
            <a:spLocks noChangeArrowheads="1"/>
          </p:cNvSpPr>
          <p:nvPr/>
        </p:nvSpPr>
        <p:spPr bwMode="auto">
          <a:xfrm>
            <a:off x="1143000" y="19050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1577988" name="Rectangle 4"/>
          <p:cNvSpPr>
            <a:spLocks noChangeArrowheads="1"/>
          </p:cNvSpPr>
          <p:nvPr/>
        </p:nvSpPr>
        <p:spPr bwMode="auto">
          <a:xfrm>
            <a:off x="1143000" y="54102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  Use snoopy mechanism to keep all processors’ view of memory coherent</a:t>
            </a:r>
          </a:p>
        </p:txBody>
      </p:sp>
      <p:sp>
        <p:nvSpPr>
          <p:cNvPr id="1578002" name="Line 18"/>
          <p:cNvSpPr>
            <a:spLocks noChangeShapeType="1"/>
          </p:cNvSpPr>
          <p:nvPr/>
        </p:nvSpPr>
        <p:spPr bwMode="auto">
          <a:xfrm flipV="1">
            <a:off x="2057400" y="22860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5" name="Line 21"/>
          <p:cNvSpPr>
            <a:spLocks noChangeShapeType="1"/>
          </p:cNvSpPr>
          <p:nvPr/>
        </p:nvSpPr>
        <p:spPr bwMode="auto">
          <a:xfrm>
            <a:off x="4419600" y="1462086"/>
            <a:ext cx="0" cy="3795713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6" name="Line 22"/>
          <p:cNvSpPr>
            <a:spLocks noChangeShapeType="1"/>
          </p:cNvSpPr>
          <p:nvPr/>
        </p:nvSpPr>
        <p:spPr bwMode="auto">
          <a:xfrm>
            <a:off x="3733800" y="22860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9" name="Line 25"/>
          <p:cNvSpPr>
            <a:spLocks noChangeShapeType="1"/>
          </p:cNvSpPr>
          <p:nvPr/>
        </p:nvSpPr>
        <p:spPr bwMode="auto">
          <a:xfrm flipV="1">
            <a:off x="4419600" y="3124200"/>
            <a:ext cx="990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10" name="Line 26"/>
          <p:cNvSpPr>
            <a:spLocks noChangeShapeType="1"/>
          </p:cNvSpPr>
          <p:nvPr/>
        </p:nvSpPr>
        <p:spPr bwMode="auto">
          <a:xfrm>
            <a:off x="4419600" y="1995487"/>
            <a:ext cx="8382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11" name="Rectangle 27"/>
          <p:cNvSpPr>
            <a:spLocks noChangeArrowheads="1"/>
          </p:cNvSpPr>
          <p:nvPr/>
        </p:nvSpPr>
        <p:spPr bwMode="auto">
          <a:xfrm>
            <a:off x="3876675" y="914400"/>
            <a:ext cx="1083630" cy="59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  Bus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1524000"/>
            <a:ext cx="1371600" cy="990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Main Memory (DRAM)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0200" y="2819400"/>
            <a:ext cx="838200" cy="609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2667000" y="19050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1143000" y="28194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 flipV="1">
            <a:off x="2057400" y="32004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5" name="Line 22"/>
          <p:cNvSpPr>
            <a:spLocks noChangeShapeType="1"/>
          </p:cNvSpPr>
          <p:nvPr/>
        </p:nvSpPr>
        <p:spPr bwMode="auto">
          <a:xfrm>
            <a:off x="3733800" y="32004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2667000" y="28194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1143000" y="37338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 flipV="1">
            <a:off x="2057400" y="41148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>
            <a:off x="3733800" y="41148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2667000" y="37338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" name="Magnetic Disk 2"/>
          <p:cNvSpPr/>
          <p:nvPr/>
        </p:nvSpPr>
        <p:spPr>
          <a:xfrm>
            <a:off x="6781800" y="2514600"/>
            <a:ext cx="762000" cy="1066800"/>
          </a:xfrm>
          <a:prstGeom prst="flowChartMagneticDisk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Disk</a:t>
            </a:r>
          </a:p>
        </p:txBody>
      </p:sp>
      <p:sp>
        <p:nvSpPr>
          <p:cNvPr id="52" name="Line 25"/>
          <p:cNvSpPr>
            <a:spLocks noChangeShapeType="1"/>
          </p:cNvSpPr>
          <p:nvPr/>
        </p:nvSpPr>
        <p:spPr bwMode="auto">
          <a:xfrm flipV="1">
            <a:off x="6248400" y="3124200"/>
            <a:ext cx="5334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V="1">
            <a:off x="4419600" y="4343400"/>
            <a:ext cx="990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10200" y="4038600"/>
            <a:ext cx="838200" cy="609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V="1">
            <a:off x="6248400" y="43434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3962400"/>
            <a:ext cx="1066800" cy="6858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Network</a:t>
            </a:r>
          </a:p>
        </p:txBody>
      </p:sp>
      <p:sp>
        <p:nvSpPr>
          <p:cNvPr id="5" name="Freeform 4"/>
          <p:cNvSpPr/>
          <p:nvPr/>
        </p:nvSpPr>
        <p:spPr>
          <a:xfrm>
            <a:off x="7922217" y="4304829"/>
            <a:ext cx="597190" cy="631844"/>
          </a:xfrm>
          <a:custGeom>
            <a:avLst/>
            <a:gdLst>
              <a:gd name="connsiteX0" fmla="*/ 0 w 597190"/>
              <a:gd name="connsiteY0" fmla="*/ 18980 h 631844"/>
              <a:gd name="connsiteX1" fmla="*/ 385528 w 597190"/>
              <a:gd name="connsiteY1" fmla="*/ 26539 h 631844"/>
              <a:gd name="connsiteX2" fmla="*/ 423325 w 597190"/>
              <a:gd name="connsiteY2" fmla="*/ 41658 h 631844"/>
              <a:gd name="connsiteX3" fmla="*/ 483800 w 597190"/>
              <a:gd name="connsiteY3" fmla="*/ 102130 h 631844"/>
              <a:gd name="connsiteX4" fmla="*/ 521597 w 597190"/>
              <a:gd name="connsiteY4" fmla="*/ 170162 h 631844"/>
              <a:gd name="connsiteX5" fmla="*/ 529156 w 597190"/>
              <a:gd name="connsiteY5" fmla="*/ 200399 h 631844"/>
              <a:gd name="connsiteX6" fmla="*/ 536715 w 597190"/>
              <a:gd name="connsiteY6" fmla="*/ 223076 h 631844"/>
              <a:gd name="connsiteX7" fmla="*/ 514037 w 597190"/>
              <a:gd name="connsiteY7" fmla="*/ 344022 h 631844"/>
              <a:gd name="connsiteX8" fmla="*/ 498918 w 597190"/>
              <a:gd name="connsiteY8" fmla="*/ 374258 h 631844"/>
              <a:gd name="connsiteX9" fmla="*/ 476240 w 597190"/>
              <a:gd name="connsiteY9" fmla="*/ 434731 h 631844"/>
              <a:gd name="connsiteX10" fmla="*/ 468681 w 597190"/>
              <a:gd name="connsiteY10" fmla="*/ 480086 h 631844"/>
              <a:gd name="connsiteX11" fmla="*/ 453562 w 597190"/>
              <a:gd name="connsiteY11" fmla="*/ 540559 h 631844"/>
              <a:gd name="connsiteX12" fmla="*/ 468681 w 597190"/>
              <a:gd name="connsiteY12" fmla="*/ 570795 h 631844"/>
              <a:gd name="connsiteX13" fmla="*/ 506478 w 597190"/>
              <a:gd name="connsiteY13" fmla="*/ 585913 h 631844"/>
              <a:gd name="connsiteX14" fmla="*/ 559393 w 597190"/>
              <a:gd name="connsiteY14" fmla="*/ 608591 h 631844"/>
              <a:gd name="connsiteX15" fmla="*/ 597190 w 597190"/>
              <a:gd name="connsiteY15" fmla="*/ 631268 h 63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7190" h="631844">
                <a:moveTo>
                  <a:pt x="0" y="18980"/>
                </a:moveTo>
                <a:cubicBezTo>
                  <a:pt x="270587" y="12967"/>
                  <a:pt x="244589" y="-24711"/>
                  <a:pt x="385528" y="26539"/>
                </a:cubicBezTo>
                <a:cubicBezTo>
                  <a:pt x="398281" y="31176"/>
                  <a:pt x="410726" y="36618"/>
                  <a:pt x="423325" y="41658"/>
                </a:cubicBezTo>
                <a:cubicBezTo>
                  <a:pt x="443483" y="61815"/>
                  <a:pt x="471051" y="76632"/>
                  <a:pt x="483800" y="102130"/>
                </a:cubicBezTo>
                <a:cubicBezTo>
                  <a:pt x="505488" y="145508"/>
                  <a:pt x="493120" y="122704"/>
                  <a:pt x="521597" y="170162"/>
                </a:cubicBezTo>
                <a:cubicBezTo>
                  <a:pt x="524117" y="180241"/>
                  <a:pt x="526302" y="190410"/>
                  <a:pt x="529156" y="200399"/>
                </a:cubicBezTo>
                <a:cubicBezTo>
                  <a:pt x="531345" y="208060"/>
                  <a:pt x="537549" y="215152"/>
                  <a:pt x="536715" y="223076"/>
                </a:cubicBezTo>
                <a:cubicBezTo>
                  <a:pt x="532421" y="263869"/>
                  <a:pt x="523986" y="304229"/>
                  <a:pt x="514037" y="344022"/>
                </a:cubicBezTo>
                <a:cubicBezTo>
                  <a:pt x="511304" y="354954"/>
                  <a:pt x="503252" y="363856"/>
                  <a:pt x="498918" y="374258"/>
                </a:cubicBezTo>
                <a:cubicBezTo>
                  <a:pt x="490638" y="394130"/>
                  <a:pt x="483799" y="414573"/>
                  <a:pt x="476240" y="434731"/>
                </a:cubicBezTo>
                <a:cubicBezTo>
                  <a:pt x="473720" y="449849"/>
                  <a:pt x="471893" y="465099"/>
                  <a:pt x="468681" y="480086"/>
                </a:cubicBezTo>
                <a:cubicBezTo>
                  <a:pt x="464327" y="500403"/>
                  <a:pt x="453562" y="540559"/>
                  <a:pt x="453562" y="540559"/>
                </a:cubicBezTo>
                <a:cubicBezTo>
                  <a:pt x="458602" y="550638"/>
                  <a:pt x="460125" y="563462"/>
                  <a:pt x="468681" y="570795"/>
                </a:cubicBezTo>
                <a:cubicBezTo>
                  <a:pt x="478984" y="579626"/>
                  <a:pt x="493772" y="581149"/>
                  <a:pt x="506478" y="585913"/>
                </a:cubicBezTo>
                <a:cubicBezTo>
                  <a:pt x="550965" y="602595"/>
                  <a:pt x="506305" y="582046"/>
                  <a:pt x="559393" y="608591"/>
                </a:cubicBezTo>
                <a:cubicBezTo>
                  <a:pt x="578705" y="637558"/>
                  <a:pt x="565427" y="631268"/>
                  <a:pt x="597190" y="631268"/>
                </a:cubicBezTo>
              </a:path>
            </a:pathLst>
          </a:custGeom>
          <a:ln w="28575" cmpd="sng">
            <a:solidFill>
              <a:schemeClr val="tx1"/>
            </a:solidFill>
          </a:ln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286000" y="4648200"/>
            <a:ext cx="1447800" cy="4572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Bus Control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3733800" y="48768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258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Snoopy Cache,</a:t>
            </a:r>
            <a:r>
              <a:rPr lang="en-US" sz="3600" i="1" dirty="0"/>
              <a:t> </a:t>
            </a:r>
            <a:r>
              <a:rPr lang="en-US" sz="2800" i="1" dirty="0"/>
              <a:t>Goodman 1983</a:t>
            </a:r>
          </a:p>
        </p:txBody>
      </p:sp>
      <p:sp>
        <p:nvSpPr>
          <p:cNvPr id="1573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Have cache watch (or snoop upon) other memory transactions, and then “do the right thing”</a:t>
            </a:r>
          </a:p>
          <a:p>
            <a:r>
              <a:rPr lang="en-US" dirty="0"/>
              <a:t>Snoopy cache tags are dual-ported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8884-EFCC-7C4C-8296-C859A3286BF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1573892" name="Group 4"/>
          <p:cNvGrpSpPr>
            <a:grpSpLocks/>
          </p:cNvGrpSpPr>
          <p:nvPr/>
        </p:nvGrpSpPr>
        <p:grpSpPr bwMode="auto">
          <a:xfrm>
            <a:off x="1447800" y="2490788"/>
            <a:ext cx="6367463" cy="2919412"/>
            <a:chOff x="1054" y="1993"/>
            <a:chExt cx="4011" cy="1839"/>
          </a:xfrm>
        </p:grpSpPr>
        <p:sp>
          <p:nvSpPr>
            <p:cNvPr id="1573893" name="Rectangle 5"/>
            <p:cNvSpPr>
              <a:spLocks noChangeArrowheads="1"/>
            </p:cNvSpPr>
            <p:nvPr/>
          </p:nvSpPr>
          <p:spPr bwMode="auto">
            <a:xfrm>
              <a:off x="1064" y="264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894" name="Rectangle 6"/>
            <p:cNvSpPr>
              <a:spLocks noChangeArrowheads="1"/>
            </p:cNvSpPr>
            <p:nvPr/>
          </p:nvSpPr>
          <p:spPr bwMode="auto">
            <a:xfrm>
              <a:off x="1054" y="2844"/>
              <a:ext cx="56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Proc.</a:t>
              </a:r>
              <a:r>
                <a:rPr lang="en-US" sz="2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</a:t>
              </a:r>
            </a:p>
          </p:txBody>
        </p:sp>
        <p:sp>
          <p:nvSpPr>
            <p:cNvPr id="1573895" name="Rectangle 7"/>
            <p:cNvSpPr>
              <a:spLocks noChangeArrowheads="1"/>
            </p:cNvSpPr>
            <p:nvPr/>
          </p:nvSpPr>
          <p:spPr bwMode="auto">
            <a:xfrm>
              <a:off x="2120" y="2552"/>
              <a:ext cx="944" cy="12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896" name="Rectangle 8"/>
            <p:cNvSpPr>
              <a:spLocks noChangeArrowheads="1"/>
            </p:cNvSpPr>
            <p:nvPr/>
          </p:nvSpPr>
          <p:spPr bwMode="auto">
            <a:xfrm>
              <a:off x="2250" y="3534"/>
              <a:ext cx="6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Cache</a:t>
              </a:r>
            </a:p>
          </p:txBody>
        </p:sp>
        <p:sp>
          <p:nvSpPr>
            <p:cNvPr id="1573897" name="Rectangle 9"/>
            <p:cNvSpPr>
              <a:spLocks noChangeArrowheads="1"/>
            </p:cNvSpPr>
            <p:nvPr/>
          </p:nvSpPr>
          <p:spPr bwMode="auto">
            <a:xfrm>
              <a:off x="3598" y="2584"/>
              <a:ext cx="1467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Snoopy read port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attached to Memory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Bus</a:t>
              </a:r>
            </a:p>
          </p:txBody>
        </p:sp>
        <p:sp>
          <p:nvSpPr>
            <p:cNvPr id="1573898" name="Line 10"/>
            <p:cNvSpPr>
              <a:spLocks noChangeShapeType="1"/>
            </p:cNvSpPr>
            <p:nvPr/>
          </p:nvSpPr>
          <p:spPr bwMode="auto">
            <a:xfrm>
              <a:off x="1632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899" name="Line 11"/>
            <p:cNvSpPr>
              <a:spLocks noChangeShapeType="1"/>
            </p:cNvSpPr>
            <p:nvPr/>
          </p:nvSpPr>
          <p:spPr bwMode="auto">
            <a:xfrm>
              <a:off x="1632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0" name="Line 12"/>
            <p:cNvSpPr>
              <a:spLocks noChangeShapeType="1"/>
            </p:cNvSpPr>
            <p:nvPr/>
          </p:nvSpPr>
          <p:spPr bwMode="auto">
            <a:xfrm>
              <a:off x="1632" y="326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1" name="Rectangle 13"/>
            <p:cNvSpPr>
              <a:spLocks noChangeArrowheads="1"/>
            </p:cNvSpPr>
            <p:nvPr/>
          </p:nvSpPr>
          <p:spPr bwMode="auto">
            <a:xfrm>
              <a:off x="2264" y="3128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2" name="Rectangle 14"/>
            <p:cNvSpPr>
              <a:spLocks noChangeArrowheads="1"/>
            </p:cNvSpPr>
            <p:nvPr/>
          </p:nvSpPr>
          <p:spPr bwMode="auto">
            <a:xfrm>
              <a:off x="2264" y="2696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3" name="Rectangle 15"/>
            <p:cNvSpPr>
              <a:spLocks noChangeArrowheads="1"/>
            </p:cNvSpPr>
            <p:nvPr/>
          </p:nvSpPr>
          <p:spPr bwMode="auto">
            <a:xfrm>
              <a:off x="2350" y="3112"/>
              <a:ext cx="478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Data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(lines)</a:t>
              </a:r>
            </a:p>
          </p:txBody>
        </p:sp>
        <p:sp>
          <p:nvSpPr>
            <p:cNvPr id="1573904" name="Rectangle 16"/>
            <p:cNvSpPr>
              <a:spLocks noChangeArrowheads="1"/>
            </p:cNvSpPr>
            <p:nvPr/>
          </p:nvSpPr>
          <p:spPr bwMode="auto">
            <a:xfrm>
              <a:off x="2308" y="2721"/>
              <a:ext cx="521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Tags and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State</a:t>
              </a:r>
            </a:p>
          </p:txBody>
        </p:sp>
        <p:sp>
          <p:nvSpPr>
            <p:cNvPr id="1573905" name="Line 17"/>
            <p:cNvSpPr>
              <a:spLocks noChangeShapeType="1"/>
            </p:cNvSpPr>
            <p:nvPr/>
          </p:nvSpPr>
          <p:spPr bwMode="auto">
            <a:xfrm>
              <a:off x="2928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6" name="Line 18"/>
            <p:cNvSpPr>
              <a:spLocks noChangeShapeType="1"/>
            </p:cNvSpPr>
            <p:nvPr/>
          </p:nvSpPr>
          <p:spPr bwMode="auto">
            <a:xfrm>
              <a:off x="2928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7" name="Rectangle 19"/>
            <p:cNvSpPr>
              <a:spLocks noChangeArrowheads="1"/>
            </p:cNvSpPr>
            <p:nvPr/>
          </p:nvSpPr>
          <p:spPr bwMode="auto">
            <a:xfrm>
              <a:off x="1712" y="2556"/>
              <a:ext cx="2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573908" name="Rectangle 20"/>
            <p:cNvSpPr>
              <a:spLocks noChangeArrowheads="1"/>
            </p:cNvSpPr>
            <p:nvPr/>
          </p:nvSpPr>
          <p:spPr bwMode="auto">
            <a:xfrm>
              <a:off x="1760" y="3276"/>
              <a:ext cx="20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573909" name="Rectangle 21"/>
            <p:cNvSpPr>
              <a:spLocks noChangeArrowheads="1"/>
            </p:cNvSpPr>
            <p:nvPr/>
          </p:nvSpPr>
          <p:spPr bwMode="auto">
            <a:xfrm>
              <a:off x="1672" y="2852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R/W </a:t>
              </a:r>
            </a:p>
          </p:txBody>
        </p:sp>
        <p:sp>
          <p:nvSpPr>
            <p:cNvPr id="1573910" name="Line 22"/>
            <p:cNvSpPr>
              <a:spLocks noChangeShapeType="1"/>
            </p:cNvSpPr>
            <p:nvPr/>
          </p:nvSpPr>
          <p:spPr bwMode="auto">
            <a:xfrm flipV="1">
              <a:off x="1920" y="2112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11" name="Line 23"/>
            <p:cNvSpPr>
              <a:spLocks noChangeShapeType="1"/>
            </p:cNvSpPr>
            <p:nvPr/>
          </p:nvSpPr>
          <p:spPr bwMode="auto">
            <a:xfrm>
              <a:off x="1920" y="2112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12" name="Line 24"/>
            <p:cNvSpPr>
              <a:spLocks noChangeShapeType="1"/>
            </p:cNvSpPr>
            <p:nvPr/>
          </p:nvSpPr>
          <p:spPr bwMode="auto">
            <a:xfrm flipV="1">
              <a:off x="2016" y="2256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13" name="Line 25"/>
            <p:cNvSpPr>
              <a:spLocks noChangeShapeType="1"/>
            </p:cNvSpPr>
            <p:nvPr/>
          </p:nvSpPr>
          <p:spPr bwMode="auto">
            <a:xfrm>
              <a:off x="2016" y="2256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14" name="Rectangle 26"/>
            <p:cNvSpPr>
              <a:spLocks noChangeArrowheads="1"/>
            </p:cNvSpPr>
            <p:nvPr/>
          </p:nvSpPr>
          <p:spPr bwMode="auto">
            <a:xfrm>
              <a:off x="2682" y="1993"/>
              <a:ext cx="186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Used to drive Memory Bus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when Cache is Bus Master</a:t>
              </a:r>
            </a:p>
          </p:txBody>
        </p:sp>
        <p:sp>
          <p:nvSpPr>
            <p:cNvPr id="1573915" name="Rectangle 27"/>
            <p:cNvSpPr>
              <a:spLocks noChangeArrowheads="1"/>
            </p:cNvSpPr>
            <p:nvPr/>
          </p:nvSpPr>
          <p:spPr bwMode="auto">
            <a:xfrm>
              <a:off x="3248" y="2556"/>
              <a:ext cx="2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573916" name="Rectangle 28"/>
            <p:cNvSpPr>
              <a:spLocks noChangeArrowheads="1"/>
            </p:cNvSpPr>
            <p:nvPr/>
          </p:nvSpPr>
          <p:spPr bwMode="auto">
            <a:xfrm>
              <a:off x="3168" y="2860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R/W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782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Cache-Coherence Protocols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7924800" cy="5054600"/>
          </a:xfrm>
        </p:spPr>
        <p:txBody>
          <a:bodyPr/>
          <a:lstStyle/>
          <a:p>
            <a:r>
              <a:rPr lang="en-US" sz="3200" dirty="0"/>
              <a:t>Write miss:  </a:t>
            </a:r>
          </a:p>
          <a:p>
            <a:pPr lvl="1"/>
            <a:r>
              <a:rPr lang="en-US" sz="2400" dirty="0"/>
              <a:t>the address is invalidated in all other caches before the write is performed</a:t>
            </a:r>
          </a:p>
          <a:p>
            <a:endParaRPr lang="en-US" sz="3200" dirty="0"/>
          </a:p>
          <a:p>
            <a:r>
              <a:rPr lang="en-US" sz="3200" dirty="0"/>
              <a:t>Read miss:  </a:t>
            </a:r>
          </a:p>
          <a:p>
            <a:pPr lvl="1"/>
            <a:r>
              <a:rPr lang="en-US" sz="2400" dirty="0"/>
              <a:t>if a dirty copy is found in some cache, a write-back is performed before the memory is read  </a:t>
            </a:r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87FB-5CB8-A64C-AE19-3252980805D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67747" name="Rectangle 3"/>
          <p:cNvSpPr>
            <a:spLocks noChangeArrowheads="1"/>
          </p:cNvSpPr>
          <p:nvPr/>
        </p:nvSpPr>
        <p:spPr bwMode="auto">
          <a:xfrm>
            <a:off x="685800" y="1600200"/>
            <a:ext cx="8050213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lvl="1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	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lvl="1" eaLnBrk="1" hangingPunct="1">
              <a:spcBef>
                <a:spcPct val="0"/>
              </a:spcBef>
            </a:pP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122957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State-Transition Diagram</a:t>
            </a:r>
            <a:br>
              <a:rPr lang="en-US" sz="2000" dirty="0"/>
            </a:br>
            <a:r>
              <a:rPr lang="en-US" sz="2000" i="1" dirty="0"/>
              <a:t>The MSI protocol</a:t>
            </a:r>
            <a:endParaRPr lang="en-US" dirty="0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12891D1-3774-A449-A842-0068DC89C93C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80035" name="Oval 3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0036" name="Oval 4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0037" name="Oval 5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0038" name="Rectangle 6"/>
          <p:cNvSpPr>
            <a:spLocks noChangeArrowheads="1"/>
          </p:cNvSpPr>
          <p:nvPr/>
        </p:nvSpPr>
        <p:spPr bwMode="auto">
          <a:xfrm>
            <a:off x="58769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M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</a:p>
        </p:txBody>
      </p:sp>
      <p:sp>
        <p:nvSpPr>
          <p:cNvPr id="1580040" name="Rectangle 8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</a:t>
            </a:r>
          </a:p>
        </p:txBody>
      </p:sp>
      <p:grpSp>
        <p:nvGrpSpPr>
          <p:cNvPr id="1580041" name="Group 9"/>
          <p:cNvGrpSpPr>
            <a:grpSpLocks/>
          </p:cNvGrpSpPr>
          <p:nvPr/>
        </p:nvGrpSpPr>
        <p:grpSpPr bwMode="auto">
          <a:xfrm>
            <a:off x="949325" y="1160463"/>
            <a:ext cx="5772150" cy="1633537"/>
            <a:chOff x="614" y="835"/>
            <a:chExt cx="3636" cy="1029"/>
          </a:xfrm>
        </p:grpSpPr>
        <p:sp>
          <p:nvSpPr>
            <p:cNvPr id="1580042" name="Rectangle 10"/>
            <p:cNvSpPr>
              <a:spLocks noChangeArrowheads="1"/>
            </p:cNvSpPr>
            <p:nvPr/>
          </p:nvSpPr>
          <p:spPr bwMode="auto">
            <a:xfrm>
              <a:off x="3200" y="835"/>
              <a:ext cx="105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M</a:t>
              </a: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: Modified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S</a:t>
              </a: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: Shared</a:t>
              </a:r>
              <a:r>
                <a:rPr lang="en-US" sz="2000">
                  <a:solidFill>
                    <a:srgbClr val="244A58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endPara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I</a:t>
              </a: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: Invalid</a:t>
              </a:r>
            </a:p>
          </p:txBody>
        </p:sp>
        <p:sp>
          <p:nvSpPr>
            <p:cNvPr id="1580043" name="Rectangle 11"/>
            <p:cNvSpPr>
              <a:spLocks noChangeArrowheads="1"/>
            </p:cNvSpPr>
            <p:nvPr/>
          </p:nvSpPr>
          <p:spPr bwMode="auto">
            <a:xfrm>
              <a:off x="614" y="854"/>
              <a:ext cx="25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Each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cache line has state bits</a:t>
              </a:r>
            </a:p>
          </p:txBody>
        </p:sp>
        <p:sp>
          <p:nvSpPr>
            <p:cNvPr id="1580044" name="Rectangle 12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45" name="Line 13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46" name="Line 14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47" name="Rectangle 15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Address tag</a:t>
              </a:r>
            </a:p>
          </p:txBody>
        </p:sp>
        <p:sp>
          <p:nvSpPr>
            <p:cNvPr id="1580048" name="Rectangle 16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state</a:t>
              </a:r>
            </a:p>
            <a:p>
              <a:pPr eaLnBrk="1" hangingPunct="1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bits</a:t>
              </a:r>
            </a:p>
          </p:txBody>
        </p:sp>
        <p:sp>
          <p:nvSpPr>
            <p:cNvPr id="1580049" name="Line 17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50" name="Line 18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580051" name="Group 19"/>
          <p:cNvGrpSpPr>
            <a:grpSpLocks/>
          </p:cNvGrpSpPr>
          <p:nvPr/>
        </p:nvGrpSpPr>
        <p:grpSpPr bwMode="auto">
          <a:xfrm>
            <a:off x="2363042" y="2437423"/>
            <a:ext cx="3429650" cy="923300"/>
            <a:chOff x="2407" y="1938"/>
            <a:chExt cx="1376" cy="311"/>
          </a:xfrm>
        </p:grpSpPr>
        <p:sp>
          <p:nvSpPr>
            <p:cNvPr id="1580052" name="Line 20"/>
            <p:cNvSpPr>
              <a:spLocks noChangeShapeType="1"/>
            </p:cNvSpPr>
            <p:nvPr/>
          </p:nvSpPr>
          <p:spPr bwMode="auto">
            <a:xfrm>
              <a:off x="3691" y="2144"/>
              <a:ext cx="92" cy="2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53" name="Rectangle 21"/>
            <p:cNvSpPr>
              <a:spLocks noChangeArrowheads="1"/>
            </p:cNvSpPr>
            <p:nvPr/>
          </p:nvSpPr>
          <p:spPr bwMode="auto">
            <a:xfrm>
              <a:off x="2407" y="1938"/>
              <a:ext cx="1376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Write miss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(P1 gets line from memory)</a:t>
              </a:r>
            </a:p>
            <a:p>
              <a:pPr eaLnBrk="1" hangingPunct="1">
                <a:spcBef>
                  <a:spcPct val="0"/>
                </a:spcBef>
              </a:pP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580054" name="Group 22"/>
          <p:cNvGrpSpPr>
            <a:grpSpLocks/>
          </p:cNvGrpSpPr>
          <p:nvPr/>
        </p:nvGrpSpPr>
        <p:grpSpPr bwMode="auto">
          <a:xfrm>
            <a:off x="6096013" y="3708400"/>
            <a:ext cx="2454279" cy="1406525"/>
            <a:chOff x="3840" y="2448"/>
            <a:chExt cx="1546" cy="886"/>
          </a:xfrm>
        </p:grpSpPr>
        <p:sp>
          <p:nvSpPr>
            <p:cNvPr id="1580055" name="Line 23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56" name="Rectangle 24"/>
            <p:cNvSpPr>
              <a:spLocks noChangeArrowheads="1"/>
            </p:cNvSpPr>
            <p:nvPr/>
          </p:nvSpPr>
          <p:spPr bwMode="auto">
            <a:xfrm>
              <a:off x="3984" y="2752"/>
              <a:ext cx="140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Other processor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intent to write (P</a:t>
              </a:r>
              <a:r>
                <a:rPr lang="en-US" sz="1800" baseline="-250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writes back)</a:t>
              </a:r>
            </a:p>
          </p:txBody>
        </p:sp>
      </p:grpSp>
      <p:grpSp>
        <p:nvGrpSpPr>
          <p:cNvPr id="1580057" name="Group 25"/>
          <p:cNvGrpSpPr>
            <a:grpSpLocks/>
          </p:cNvGrpSpPr>
          <p:nvPr/>
        </p:nvGrpSpPr>
        <p:grpSpPr bwMode="auto">
          <a:xfrm>
            <a:off x="0" y="4267200"/>
            <a:ext cx="3429000" cy="762000"/>
            <a:chOff x="998" y="3118"/>
            <a:chExt cx="946" cy="480"/>
          </a:xfrm>
        </p:grpSpPr>
        <p:sp>
          <p:nvSpPr>
            <p:cNvPr id="1580058" name="Line 26"/>
            <p:cNvSpPr>
              <a:spLocks noChangeShapeType="1"/>
            </p:cNvSpPr>
            <p:nvPr/>
          </p:nvSpPr>
          <p:spPr bwMode="auto">
            <a:xfrm>
              <a:off x="1566" y="3454"/>
              <a:ext cx="29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59" name="Rectangle 27"/>
            <p:cNvSpPr>
              <a:spLocks noChangeArrowheads="1"/>
            </p:cNvSpPr>
            <p:nvPr/>
          </p:nvSpPr>
          <p:spPr bwMode="auto">
            <a:xfrm>
              <a:off x="998" y="3118"/>
              <a:ext cx="94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Read miss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(P1 gets line from memory)</a:t>
              </a:r>
            </a:p>
          </p:txBody>
        </p:sp>
      </p:grpSp>
      <p:grpSp>
        <p:nvGrpSpPr>
          <p:cNvPr id="1580060" name="Group 28"/>
          <p:cNvGrpSpPr>
            <a:grpSpLocks/>
          </p:cNvGrpSpPr>
          <p:nvPr/>
        </p:nvGrpSpPr>
        <p:grpSpPr bwMode="auto">
          <a:xfrm>
            <a:off x="3581400" y="3479800"/>
            <a:ext cx="2373313" cy="1600200"/>
            <a:chOff x="2256" y="2304"/>
            <a:chExt cx="1495" cy="1008"/>
          </a:xfrm>
        </p:grpSpPr>
        <p:sp>
          <p:nvSpPr>
            <p:cNvPr id="1580061" name="Line 29"/>
            <p:cNvSpPr>
              <a:spLocks noChangeShapeType="1"/>
            </p:cNvSpPr>
            <p:nvPr/>
          </p:nvSpPr>
          <p:spPr bwMode="auto">
            <a:xfrm flipV="1">
              <a:off x="2256" y="2304"/>
              <a:ext cx="1392" cy="100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62" name="Rectangle 30"/>
            <p:cNvSpPr>
              <a:spLocks noChangeArrowheads="1"/>
            </p:cNvSpPr>
            <p:nvPr/>
          </p:nvSpPr>
          <p:spPr bwMode="auto">
            <a:xfrm rot="19440000">
              <a:off x="2409" y="2781"/>
              <a:ext cx="1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intent to write</a:t>
              </a:r>
            </a:p>
          </p:txBody>
        </p:sp>
      </p:grpSp>
      <p:grpSp>
        <p:nvGrpSpPr>
          <p:cNvPr id="1580063" name="Group 31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0064" name="Line 32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65" name="Rectangle 33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Other processor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intent to write</a:t>
              </a:r>
            </a:p>
          </p:txBody>
        </p:sp>
      </p:grpSp>
      <p:grpSp>
        <p:nvGrpSpPr>
          <p:cNvPr id="1580066" name="Group 34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0067" name="Arc 35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68" name="Rectangle 36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Read by any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processor</a:t>
              </a:r>
            </a:p>
          </p:txBody>
        </p:sp>
      </p:grpSp>
      <p:grpSp>
        <p:nvGrpSpPr>
          <p:cNvPr id="1580069" name="Group 37"/>
          <p:cNvGrpSpPr>
            <a:grpSpLocks/>
          </p:cNvGrpSpPr>
          <p:nvPr/>
        </p:nvGrpSpPr>
        <p:grpSpPr bwMode="auto">
          <a:xfrm>
            <a:off x="6219825" y="2846388"/>
            <a:ext cx="1739900" cy="641350"/>
            <a:chOff x="3918" y="1905"/>
            <a:chExt cx="1096" cy="404"/>
          </a:xfrm>
        </p:grpSpPr>
        <p:sp>
          <p:nvSpPr>
            <p:cNvPr id="1580070" name="Arc 38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71" name="Rectangle 39"/>
            <p:cNvSpPr>
              <a:spLocks noChangeArrowheads="1"/>
            </p:cNvSpPr>
            <p:nvPr/>
          </p:nvSpPr>
          <p:spPr bwMode="auto">
            <a:xfrm>
              <a:off x="4262" y="1905"/>
              <a:ext cx="7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reads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or writes</a:t>
              </a:r>
            </a:p>
          </p:txBody>
        </p:sp>
      </p:grpSp>
      <p:sp>
        <p:nvSpPr>
          <p:cNvPr id="1580072" name="Text Box 40"/>
          <p:cNvSpPr txBox="1">
            <a:spLocks noChangeArrowheads="1"/>
          </p:cNvSpPr>
          <p:nvPr/>
        </p:nvSpPr>
        <p:spPr bwMode="auto">
          <a:xfrm>
            <a:off x="6461125" y="5638800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Cache state in processor P</a:t>
            </a:r>
            <a:r>
              <a:rPr lang="en-US" sz="2000" baseline="-25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1</a:t>
            </a:r>
            <a:endParaRPr lang="en-US" sz="20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grpSp>
        <p:nvGrpSpPr>
          <p:cNvPr id="1580073" name="Group 41"/>
          <p:cNvGrpSpPr>
            <a:grpSpLocks/>
          </p:cNvGrpSpPr>
          <p:nvPr/>
        </p:nvGrpSpPr>
        <p:grpSpPr bwMode="auto">
          <a:xfrm>
            <a:off x="2460625" y="3240088"/>
            <a:ext cx="3254375" cy="1725612"/>
            <a:chOff x="1550" y="2153"/>
            <a:chExt cx="2050" cy="1087"/>
          </a:xfrm>
        </p:grpSpPr>
        <p:sp>
          <p:nvSpPr>
            <p:cNvPr id="1580074" name="Rectangle 42"/>
            <p:cNvSpPr>
              <a:spLocks noChangeArrowheads="1"/>
            </p:cNvSpPr>
            <p:nvPr/>
          </p:nvSpPr>
          <p:spPr bwMode="auto">
            <a:xfrm>
              <a:off x="1550" y="2153"/>
              <a:ext cx="17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Other processor reads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(P</a:t>
              </a:r>
              <a:r>
                <a:rPr lang="en-US" sz="1800" baseline="-250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writes back)</a:t>
              </a:r>
            </a:p>
          </p:txBody>
        </p:sp>
        <p:sp>
          <p:nvSpPr>
            <p:cNvPr id="1580075" name="Freeform 43"/>
            <p:cNvSpPr>
              <a:spLocks/>
            </p:cNvSpPr>
            <p:nvPr/>
          </p:nvSpPr>
          <p:spPr bwMode="auto">
            <a:xfrm>
              <a:off x="2192" y="2232"/>
              <a:ext cx="1408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520" y="376"/>
                </a:cxn>
                <a:cxn ang="0">
                  <a:pos x="1408" y="0"/>
                </a:cxn>
              </a:cxnLst>
              <a:rect l="0" t="0" r="r" b="b"/>
              <a:pathLst>
                <a:path w="1408" h="1008">
                  <a:moveTo>
                    <a:pt x="0" y="1008"/>
                  </a:moveTo>
                  <a:cubicBezTo>
                    <a:pt x="142" y="776"/>
                    <a:pt x="285" y="544"/>
                    <a:pt x="520" y="376"/>
                  </a:cubicBezTo>
                  <a:cubicBezTo>
                    <a:pt x="755" y="208"/>
                    <a:pt x="1081" y="104"/>
                    <a:pt x="1408" y="0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26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58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Two-Processor Example</a:t>
            </a:r>
            <a:br>
              <a:rPr lang="en-US" dirty="0"/>
            </a:br>
            <a:r>
              <a:rPr lang="en-US" dirty="0"/>
              <a:t>(Reading and writing the same cache line)</a:t>
            </a:r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9EFC-93FE-DB4D-857C-A272C740945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2083" name="Arc 3"/>
          <p:cNvSpPr>
            <a:spLocks/>
          </p:cNvSpPr>
          <p:nvPr/>
        </p:nvSpPr>
        <p:spPr bwMode="auto">
          <a:xfrm>
            <a:off x="6518275" y="1055688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lg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4" name="Line 4"/>
          <p:cNvSpPr>
            <a:spLocks noChangeShapeType="1"/>
          </p:cNvSpPr>
          <p:nvPr/>
        </p:nvSpPr>
        <p:spPr bwMode="auto">
          <a:xfrm flipH="1" flipV="1">
            <a:off x="6699250" y="1663700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5" name="Oval 5"/>
          <p:cNvSpPr>
            <a:spLocks noChangeArrowheads="1"/>
          </p:cNvSpPr>
          <p:nvPr/>
        </p:nvSpPr>
        <p:spPr bwMode="auto">
          <a:xfrm>
            <a:off x="6026150" y="11430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6" name="Oval 6"/>
          <p:cNvSpPr>
            <a:spLocks noChangeArrowheads="1"/>
          </p:cNvSpPr>
          <p:nvPr/>
        </p:nvSpPr>
        <p:spPr bwMode="auto">
          <a:xfrm>
            <a:off x="32829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7" name="Oval 7"/>
          <p:cNvSpPr>
            <a:spLocks noChangeArrowheads="1"/>
          </p:cNvSpPr>
          <p:nvPr/>
        </p:nvSpPr>
        <p:spPr bwMode="auto">
          <a:xfrm>
            <a:off x="60261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8" name="Rectangle 8"/>
          <p:cNvSpPr>
            <a:spLocks noChangeArrowheads="1"/>
          </p:cNvSpPr>
          <p:nvPr/>
        </p:nvSpPr>
        <p:spPr bwMode="auto">
          <a:xfrm>
            <a:off x="6175375" y="1282700"/>
            <a:ext cx="44909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</a:p>
        </p:txBody>
      </p:sp>
      <p:sp>
        <p:nvSpPr>
          <p:cNvPr id="1582089" name="Rectangle 9"/>
          <p:cNvSpPr>
            <a:spLocks noChangeArrowheads="1"/>
          </p:cNvSpPr>
          <p:nvPr/>
        </p:nvSpPr>
        <p:spPr bwMode="auto">
          <a:xfrm>
            <a:off x="3457575" y="2906713"/>
            <a:ext cx="32736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</a:t>
            </a:r>
          </a:p>
        </p:txBody>
      </p:sp>
      <p:sp>
        <p:nvSpPr>
          <p:cNvPr id="1582090" name="Rectangle 10"/>
          <p:cNvSpPr>
            <a:spLocks noChangeArrowheads="1"/>
          </p:cNvSpPr>
          <p:nvPr/>
        </p:nvSpPr>
        <p:spPr bwMode="auto">
          <a:xfrm>
            <a:off x="6261100" y="2906713"/>
            <a:ext cx="2634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</a:t>
            </a:r>
          </a:p>
        </p:txBody>
      </p:sp>
      <p:sp>
        <p:nvSpPr>
          <p:cNvPr id="1582091" name="Line 11"/>
          <p:cNvSpPr>
            <a:spLocks noChangeShapeType="1"/>
          </p:cNvSpPr>
          <p:nvPr/>
        </p:nvSpPr>
        <p:spPr bwMode="auto">
          <a:xfrm>
            <a:off x="4032250" y="3135313"/>
            <a:ext cx="19812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92" name="Line 12"/>
          <p:cNvSpPr>
            <a:spLocks noChangeShapeType="1"/>
          </p:cNvSpPr>
          <p:nvPr/>
        </p:nvSpPr>
        <p:spPr bwMode="auto">
          <a:xfrm>
            <a:off x="6394450" y="1892300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93" name="Rectangle 13"/>
          <p:cNvSpPr>
            <a:spLocks noChangeArrowheads="1"/>
          </p:cNvSpPr>
          <p:nvPr/>
        </p:nvSpPr>
        <p:spPr bwMode="auto">
          <a:xfrm>
            <a:off x="7216775" y="1716088"/>
            <a:ext cx="152074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miss</a:t>
            </a:r>
          </a:p>
        </p:txBody>
      </p:sp>
      <p:sp>
        <p:nvSpPr>
          <p:cNvPr id="1582094" name="Rectangle 14"/>
          <p:cNvSpPr>
            <a:spLocks noChangeArrowheads="1"/>
          </p:cNvSpPr>
          <p:nvPr/>
        </p:nvSpPr>
        <p:spPr bwMode="auto">
          <a:xfrm>
            <a:off x="1974850" y="2601913"/>
            <a:ext cx="884908" cy="76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miss</a:t>
            </a:r>
          </a:p>
        </p:txBody>
      </p:sp>
      <p:sp>
        <p:nvSpPr>
          <p:cNvPr id="1582095" name="Rectangle 15"/>
          <p:cNvSpPr>
            <a:spLocks noChangeArrowheads="1"/>
          </p:cNvSpPr>
          <p:nvPr/>
        </p:nvSpPr>
        <p:spPr bwMode="auto">
          <a:xfrm rot="19798330">
            <a:off x="4046455" y="2185022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096" name="Rectangle 16"/>
          <p:cNvSpPr>
            <a:spLocks noChangeArrowheads="1"/>
          </p:cNvSpPr>
          <p:nvPr/>
        </p:nvSpPr>
        <p:spPr bwMode="auto">
          <a:xfrm>
            <a:off x="4016375" y="3187700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097" name="Rectangle 17"/>
          <p:cNvSpPr>
            <a:spLocks noChangeArrowheads="1"/>
          </p:cNvSpPr>
          <p:nvPr/>
        </p:nvSpPr>
        <p:spPr bwMode="auto">
          <a:xfrm>
            <a:off x="3443288" y="1270000"/>
            <a:ext cx="194284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reads,</a:t>
            </a: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writes back</a:t>
            </a:r>
          </a:p>
        </p:txBody>
      </p:sp>
      <p:sp>
        <p:nvSpPr>
          <p:cNvPr id="1582098" name="Rectangle 18"/>
          <p:cNvSpPr>
            <a:spLocks noChangeArrowheads="1"/>
          </p:cNvSpPr>
          <p:nvPr/>
        </p:nvSpPr>
        <p:spPr bwMode="auto">
          <a:xfrm>
            <a:off x="7064375" y="1030288"/>
            <a:ext cx="129968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reads</a:t>
            </a: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or writes</a:t>
            </a:r>
          </a:p>
        </p:txBody>
      </p:sp>
      <p:sp>
        <p:nvSpPr>
          <p:cNvPr id="1582099" name="Rectangle 19"/>
          <p:cNvSpPr>
            <a:spLocks noChangeArrowheads="1"/>
          </p:cNvSpPr>
          <p:nvPr/>
        </p:nvSpPr>
        <p:spPr bwMode="auto">
          <a:xfrm>
            <a:off x="6394450" y="2197100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100" name="Rectangle 20"/>
          <p:cNvSpPr>
            <a:spLocks noChangeArrowheads="1"/>
          </p:cNvSpPr>
          <p:nvPr/>
        </p:nvSpPr>
        <p:spPr bwMode="auto">
          <a:xfrm>
            <a:off x="1878013" y="1031875"/>
            <a:ext cx="609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1" name="Arc 21"/>
          <p:cNvSpPr>
            <a:spLocks/>
          </p:cNvSpPr>
          <p:nvPr/>
        </p:nvSpPr>
        <p:spPr bwMode="auto">
          <a:xfrm>
            <a:off x="6505575" y="3825875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lg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2" name="Line 22"/>
          <p:cNvSpPr>
            <a:spLocks noChangeShapeType="1"/>
          </p:cNvSpPr>
          <p:nvPr/>
        </p:nvSpPr>
        <p:spPr bwMode="auto">
          <a:xfrm flipH="1" flipV="1">
            <a:off x="6686550" y="4433888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3" name="Oval 23"/>
          <p:cNvSpPr>
            <a:spLocks noChangeArrowheads="1"/>
          </p:cNvSpPr>
          <p:nvPr/>
        </p:nvSpPr>
        <p:spPr bwMode="auto">
          <a:xfrm>
            <a:off x="5988050" y="3913188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4" name="Oval 24"/>
          <p:cNvSpPr>
            <a:spLocks noChangeArrowheads="1"/>
          </p:cNvSpPr>
          <p:nvPr/>
        </p:nvSpPr>
        <p:spPr bwMode="auto">
          <a:xfrm>
            <a:off x="32702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5" name="Oval 25"/>
          <p:cNvSpPr>
            <a:spLocks noChangeArrowheads="1"/>
          </p:cNvSpPr>
          <p:nvPr/>
        </p:nvSpPr>
        <p:spPr bwMode="auto">
          <a:xfrm>
            <a:off x="60134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6" name="Rectangle 26"/>
          <p:cNvSpPr>
            <a:spLocks noChangeArrowheads="1"/>
          </p:cNvSpPr>
          <p:nvPr/>
        </p:nvSpPr>
        <p:spPr bwMode="auto">
          <a:xfrm>
            <a:off x="6162675" y="4052888"/>
            <a:ext cx="44909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</a:p>
        </p:txBody>
      </p:sp>
      <p:sp>
        <p:nvSpPr>
          <p:cNvPr id="1582107" name="Rectangle 27"/>
          <p:cNvSpPr>
            <a:spLocks noChangeArrowheads="1"/>
          </p:cNvSpPr>
          <p:nvPr/>
        </p:nvSpPr>
        <p:spPr bwMode="auto">
          <a:xfrm>
            <a:off x="3444875" y="5676900"/>
            <a:ext cx="32736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</a:t>
            </a:r>
          </a:p>
        </p:txBody>
      </p:sp>
      <p:sp>
        <p:nvSpPr>
          <p:cNvPr id="1582108" name="Rectangle 28"/>
          <p:cNvSpPr>
            <a:spLocks noChangeArrowheads="1"/>
          </p:cNvSpPr>
          <p:nvPr/>
        </p:nvSpPr>
        <p:spPr bwMode="auto">
          <a:xfrm>
            <a:off x="6248400" y="5676900"/>
            <a:ext cx="2634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</a:t>
            </a:r>
          </a:p>
        </p:txBody>
      </p:sp>
      <p:sp>
        <p:nvSpPr>
          <p:cNvPr id="1582109" name="Line 29"/>
          <p:cNvSpPr>
            <a:spLocks noChangeShapeType="1"/>
          </p:cNvSpPr>
          <p:nvPr/>
        </p:nvSpPr>
        <p:spPr bwMode="auto">
          <a:xfrm>
            <a:off x="4019550" y="5905500"/>
            <a:ext cx="19812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10" name="Line 30"/>
          <p:cNvSpPr>
            <a:spLocks noChangeShapeType="1"/>
          </p:cNvSpPr>
          <p:nvPr/>
        </p:nvSpPr>
        <p:spPr bwMode="auto">
          <a:xfrm>
            <a:off x="6381750" y="4662488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11" name="Rectangle 31"/>
          <p:cNvSpPr>
            <a:spLocks noChangeArrowheads="1"/>
          </p:cNvSpPr>
          <p:nvPr/>
        </p:nvSpPr>
        <p:spPr bwMode="auto">
          <a:xfrm>
            <a:off x="7204075" y="4486275"/>
            <a:ext cx="152074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miss</a:t>
            </a:r>
          </a:p>
        </p:txBody>
      </p:sp>
      <p:sp>
        <p:nvSpPr>
          <p:cNvPr id="1582112" name="Rectangle 32"/>
          <p:cNvSpPr>
            <a:spLocks noChangeArrowheads="1"/>
          </p:cNvSpPr>
          <p:nvPr/>
        </p:nvSpPr>
        <p:spPr bwMode="auto">
          <a:xfrm>
            <a:off x="1962150" y="5372100"/>
            <a:ext cx="884908" cy="76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miss</a:t>
            </a:r>
          </a:p>
        </p:txBody>
      </p:sp>
      <p:sp>
        <p:nvSpPr>
          <p:cNvPr id="1582113" name="Rectangle 33"/>
          <p:cNvSpPr>
            <a:spLocks noChangeArrowheads="1"/>
          </p:cNvSpPr>
          <p:nvPr/>
        </p:nvSpPr>
        <p:spPr bwMode="auto">
          <a:xfrm rot="19798330">
            <a:off x="4033755" y="4955210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114" name="Rectangle 34"/>
          <p:cNvSpPr>
            <a:spLocks noChangeArrowheads="1"/>
          </p:cNvSpPr>
          <p:nvPr/>
        </p:nvSpPr>
        <p:spPr bwMode="auto">
          <a:xfrm>
            <a:off x="4003675" y="5957888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115" name="Rectangle 35"/>
          <p:cNvSpPr>
            <a:spLocks noChangeArrowheads="1"/>
          </p:cNvSpPr>
          <p:nvPr/>
        </p:nvSpPr>
        <p:spPr bwMode="auto">
          <a:xfrm>
            <a:off x="3494088" y="3938588"/>
            <a:ext cx="194284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reads,</a:t>
            </a: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writes back</a:t>
            </a:r>
          </a:p>
        </p:txBody>
      </p:sp>
      <p:sp>
        <p:nvSpPr>
          <p:cNvPr id="1582116" name="Rectangle 36"/>
          <p:cNvSpPr>
            <a:spLocks noChangeArrowheads="1"/>
          </p:cNvSpPr>
          <p:nvPr/>
        </p:nvSpPr>
        <p:spPr bwMode="auto">
          <a:xfrm>
            <a:off x="7051675" y="3800475"/>
            <a:ext cx="129968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reads</a:t>
            </a: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or writes</a:t>
            </a:r>
          </a:p>
        </p:txBody>
      </p:sp>
      <p:sp>
        <p:nvSpPr>
          <p:cNvPr id="1582117" name="Rectangle 37"/>
          <p:cNvSpPr>
            <a:spLocks noChangeArrowheads="1"/>
          </p:cNvSpPr>
          <p:nvPr/>
        </p:nvSpPr>
        <p:spPr bwMode="auto">
          <a:xfrm>
            <a:off x="6381750" y="4967288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118" name="Freeform 38"/>
          <p:cNvSpPr>
            <a:spLocks/>
          </p:cNvSpPr>
          <p:nvPr/>
        </p:nvSpPr>
        <p:spPr bwMode="auto">
          <a:xfrm>
            <a:off x="3822700" y="15367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19" name="Freeform 39"/>
          <p:cNvSpPr>
            <a:spLocks/>
          </p:cNvSpPr>
          <p:nvPr/>
        </p:nvSpPr>
        <p:spPr bwMode="auto">
          <a:xfrm>
            <a:off x="3733800" y="42418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0" name="Line 40"/>
          <p:cNvSpPr>
            <a:spLocks noChangeShapeType="1"/>
          </p:cNvSpPr>
          <p:nvPr/>
        </p:nvSpPr>
        <p:spPr bwMode="auto">
          <a:xfrm flipV="1">
            <a:off x="3867150" y="4433888"/>
            <a:ext cx="2209800" cy="1295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1" name="Line 41"/>
          <p:cNvSpPr>
            <a:spLocks noChangeShapeType="1"/>
          </p:cNvSpPr>
          <p:nvPr/>
        </p:nvSpPr>
        <p:spPr bwMode="auto">
          <a:xfrm>
            <a:off x="2647950" y="5600700"/>
            <a:ext cx="6858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2" name="Line 42"/>
          <p:cNvSpPr>
            <a:spLocks noChangeShapeType="1"/>
          </p:cNvSpPr>
          <p:nvPr/>
        </p:nvSpPr>
        <p:spPr bwMode="auto">
          <a:xfrm flipV="1">
            <a:off x="3879850" y="1663700"/>
            <a:ext cx="2209800" cy="129540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3" name="Line 43"/>
          <p:cNvSpPr>
            <a:spLocks noChangeShapeType="1"/>
          </p:cNvSpPr>
          <p:nvPr/>
        </p:nvSpPr>
        <p:spPr bwMode="auto">
          <a:xfrm>
            <a:off x="2660650" y="2830513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4" name="Rectangle 44"/>
          <p:cNvSpPr>
            <a:spLocks noChangeArrowheads="1"/>
          </p:cNvSpPr>
          <p:nvPr/>
        </p:nvSpPr>
        <p:spPr bwMode="auto">
          <a:xfrm>
            <a:off x="1866900" y="10064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5" name="Rectangle 45"/>
          <p:cNvSpPr>
            <a:spLocks noChangeArrowheads="1"/>
          </p:cNvSpPr>
          <p:nvPr/>
        </p:nvSpPr>
        <p:spPr bwMode="auto">
          <a:xfrm>
            <a:off x="1885950" y="3787775"/>
            <a:ext cx="609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6" name="Rectangle 46"/>
          <p:cNvSpPr>
            <a:spLocks noChangeArrowheads="1"/>
          </p:cNvSpPr>
          <p:nvPr/>
        </p:nvSpPr>
        <p:spPr bwMode="auto">
          <a:xfrm>
            <a:off x="1874838" y="37623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7" name="Rectangle 47"/>
          <p:cNvSpPr>
            <a:spLocks noChangeArrowheads="1"/>
          </p:cNvSpPr>
          <p:nvPr/>
        </p:nvSpPr>
        <p:spPr bwMode="auto">
          <a:xfrm>
            <a:off x="355600" y="1146175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reads</a:t>
            </a:r>
          </a:p>
        </p:txBody>
      </p:sp>
      <p:sp>
        <p:nvSpPr>
          <p:cNvPr id="1582128" name="Rectangle 48"/>
          <p:cNvSpPr>
            <a:spLocks noChangeArrowheads="1"/>
          </p:cNvSpPr>
          <p:nvPr/>
        </p:nvSpPr>
        <p:spPr bwMode="auto">
          <a:xfrm>
            <a:off x="355600" y="1450975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  <p:sp>
        <p:nvSpPr>
          <p:cNvPr id="1582129" name="Rectangle 49"/>
          <p:cNvSpPr>
            <a:spLocks noChangeArrowheads="1"/>
          </p:cNvSpPr>
          <p:nvPr/>
        </p:nvSpPr>
        <p:spPr bwMode="auto">
          <a:xfrm>
            <a:off x="355600" y="1765300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reads</a:t>
            </a:r>
          </a:p>
        </p:txBody>
      </p:sp>
      <p:sp>
        <p:nvSpPr>
          <p:cNvPr id="1582130" name="Rectangle 50"/>
          <p:cNvSpPr>
            <a:spLocks noChangeArrowheads="1"/>
          </p:cNvSpPr>
          <p:nvPr/>
        </p:nvSpPr>
        <p:spPr bwMode="auto">
          <a:xfrm>
            <a:off x="355600" y="2041525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  <p:sp>
        <p:nvSpPr>
          <p:cNvPr id="1582131" name="Rectangle 51"/>
          <p:cNvSpPr>
            <a:spLocks noChangeArrowheads="1"/>
          </p:cNvSpPr>
          <p:nvPr/>
        </p:nvSpPr>
        <p:spPr bwMode="auto">
          <a:xfrm>
            <a:off x="346075" y="2641600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  <p:sp>
        <p:nvSpPr>
          <p:cNvPr id="1582132" name="Rectangle 52"/>
          <p:cNvSpPr>
            <a:spLocks noChangeArrowheads="1"/>
          </p:cNvSpPr>
          <p:nvPr/>
        </p:nvSpPr>
        <p:spPr bwMode="auto">
          <a:xfrm>
            <a:off x="346075" y="2936875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  <p:sp>
        <p:nvSpPr>
          <p:cNvPr id="1582133" name="Rectangle 53"/>
          <p:cNvSpPr>
            <a:spLocks noChangeArrowheads="1"/>
          </p:cNvSpPr>
          <p:nvPr/>
        </p:nvSpPr>
        <p:spPr bwMode="auto">
          <a:xfrm>
            <a:off x="361950" y="2338388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reads</a:t>
            </a:r>
          </a:p>
        </p:txBody>
      </p:sp>
      <p:sp>
        <p:nvSpPr>
          <p:cNvPr id="1582134" name="Rectangle 54"/>
          <p:cNvSpPr>
            <a:spLocks noChangeArrowheads="1"/>
          </p:cNvSpPr>
          <p:nvPr/>
        </p:nvSpPr>
        <p:spPr bwMode="auto">
          <a:xfrm>
            <a:off x="346075" y="3251200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</p:spTree>
    <p:extLst>
      <p:ext uri="{BB962C8B-B14F-4D97-AF65-F5344CB8AC3E}">
        <p14:creationId xmlns:p14="http://schemas.microsoft.com/office/powerpoint/2010/main" val="11099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8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8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8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8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8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8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8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8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8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8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8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8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 tmFilter="0, 0; .2, .5; .8, .5; 1, 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500" autoRev="1" fill="hold"/>
                                        <p:tgtEl>
                                          <p:spTgt spid="1582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 tmFilter="0, 0; .2, .5; .8, .5; 1, 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500" autoRev="1" fill="hold"/>
                                        <p:tgtEl>
                                          <p:spTgt spid="1582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8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58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8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8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 tmFilter="0, 0; .2, .5; .8, .5; 1, 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500" autoRev="1" fill="hold"/>
                                        <p:tgtEl>
                                          <p:spTgt spid="158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 tmFilter="0, 0; .2, .5; .8, .5; 1, 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500" autoRev="1" fill="hold"/>
                                        <p:tgtEl>
                                          <p:spTgt spid="15820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8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8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58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58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58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58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58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58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2083" grpId="0" animBg="1"/>
      <p:bldP spid="1582084" grpId="0" animBg="1"/>
      <p:bldP spid="1582091" grpId="0" animBg="1"/>
      <p:bldP spid="1582092" grpId="0" animBg="1"/>
      <p:bldP spid="1582093" grpId="0"/>
      <p:bldP spid="1582094" grpId="0"/>
      <p:bldP spid="1582094" grpId="1"/>
      <p:bldP spid="1582095" grpId="0"/>
      <p:bldP spid="1582095" grpId="1"/>
      <p:bldP spid="1582096" grpId="0"/>
      <p:bldP spid="1582097" grpId="0"/>
      <p:bldP spid="1582098" grpId="0"/>
      <p:bldP spid="1582099" grpId="0"/>
      <p:bldP spid="1582101" grpId="0" animBg="1"/>
      <p:bldP spid="1582102" grpId="0" animBg="1"/>
      <p:bldP spid="1582109" grpId="0" animBg="1"/>
      <p:bldP spid="1582110" grpId="0" animBg="1"/>
      <p:bldP spid="1582111" grpId="0"/>
      <p:bldP spid="1582112" grpId="0"/>
      <p:bldP spid="1582113" grpId="0"/>
      <p:bldP spid="1582114" grpId="0"/>
      <p:bldP spid="1582115" grpId="0"/>
      <p:bldP spid="1582116" grpId="0"/>
      <p:bldP spid="1582117" grpId="0"/>
      <p:bldP spid="1582118" grpId="0" animBg="1"/>
      <p:bldP spid="1582119" grpId="0" animBg="1"/>
      <p:bldP spid="1582120" grpId="0" animBg="1"/>
      <p:bldP spid="1582121" grpId="0" animBg="1"/>
      <p:bldP spid="1582122" grpId="0" animBg="1"/>
      <p:bldP spid="1582122" grpId="1" animBg="1"/>
      <p:bldP spid="1582123" grpId="0" animBg="1"/>
      <p:bldP spid="1582123" grpId="1" animBg="1"/>
      <p:bldP spid="1582127" grpId="0"/>
      <p:bldP spid="1582128" grpId="0"/>
      <p:bldP spid="1582129" grpId="0"/>
      <p:bldP spid="1582130" grpId="0"/>
      <p:bldP spid="1582131" grpId="0"/>
      <p:bldP spid="1582132" grpId="0"/>
      <p:bldP spid="1582133" grpId="0"/>
      <p:bldP spid="15821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</a:t>
            </a:r>
          </a:p>
        </p:txBody>
      </p:sp>
      <p:sp>
        <p:nvSpPr>
          <p:cNvPr id="1584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648200"/>
            <a:ext cx="7683500" cy="1549400"/>
          </a:xfrm>
        </p:spPr>
        <p:txBody>
          <a:bodyPr/>
          <a:lstStyle/>
          <a:p>
            <a:r>
              <a:rPr lang="en-US" dirty="0"/>
              <a:t>If a line is in the </a:t>
            </a:r>
            <a:r>
              <a:rPr lang="en-US" dirty="0">
                <a:solidFill>
                  <a:srgbClr val="56127A"/>
                </a:solidFill>
              </a:rPr>
              <a:t>M</a:t>
            </a:r>
            <a:r>
              <a:rPr lang="en-US" dirty="0"/>
              <a:t> state then no other cache can have a copy of the line!</a:t>
            </a:r>
          </a:p>
          <a:p>
            <a:r>
              <a:rPr lang="en-US" dirty="0"/>
              <a:t> Memory stays coherent, multiple differing copies cannot exist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A830192E-9F7C-9F40-9174-01876195A016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1584132" name="Group 4"/>
          <p:cNvGrpSpPr>
            <a:grpSpLocks/>
          </p:cNvGrpSpPr>
          <p:nvPr/>
        </p:nvGrpSpPr>
        <p:grpSpPr bwMode="auto">
          <a:xfrm>
            <a:off x="885825" y="1066800"/>
            <a:ext cx="7267575" cy="3232150"/>
            <a:chOff x="662" y="937"/>
            <a:chExt cx="4578" cy="2036"/>
          </a:xfrm>
        </p:grpSpPr>
        <p:sp>
          <p:nvSpPr>
            <p:cNvPr id="1584133" name="Oval 5"/>
            <p:cNvSpPr>
              <a:spLocks noChangeArrowheads="1"/>
            </p:cNvSpPr>
            <p:nvPr/>
          </p:nvSpPr>
          <p:spPr bwMode="auto">
            <a:xfrm>
              <a:off x="3608" y="1008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4134" name="Oval 6"/>
            <p:cNvSpPr>
              <a:spLocks noChangeArrowheads="1"/>
            </p:cNvSpPr>
            <p:nvPr/>
          </p:nvSpPr>
          <p:spPr bwMode="auto">
            <a:xfrm>
              <a:off x="1880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4135" name="Oval 7"/>
            <p:cNvSpPr>
              <a:spLocks noChangeArrowheads="1"/>
            </p:cNvSpPr>
            <p:nvPr/>
          </p:nvSpPr>
          <p:spPr bwMode="auto">
            <a:xfrm>
              <a:off x="3608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4136" name="Rectangle 8"/>
            <p:cNvSpPr>
              <a:spLocks noChangeArrowheads="1"/>
            </p:cNvSpPr>
            <p:nvPr/>
          </p:nvSpPr>
          <p:spPr bwMode="auto">
            <a:xfrm>
              <a:off x="3702" y="1096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M</a:t>
              </a:r>
            </a:p>
          </p:txBody>
        </p:sp>
        <p:sp>
          <p:nvSpPr>
            <p:cNvPr id="1584137" name="Rectangle 9"/>
            <p:cNvSpPr>
              <a:spLocks noChangeArrowheads="1"/>
            </p:cNvSpPr>
            <p:nvPr/>
          </p:nvSpPr>
          <p:spPr bwMode="auto">
            <a:xfrm>
              <a:off x="1990" y="2344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S</a:t>
              </a:r>
            </a:p>
          </p:txBody>
        </p:sp>
        <p:sp>
          <p:nvSpPr>
            <p:cNvPr id="1584138" name="Rectangle 10"/>
            <p:cNvSpPr>
              <a:spLocks noChangeArrowheads="1"/>
            </p:cNvSpPr>
            <p:nvPr/>
          </p:nvSpPr>
          <p:spPr bwMode="auto">
            <a:xfrm>
              <a:off x="3756" y="2344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</a:t>
              </a:r>
            </a:p>
          </p:txBody>
        </p:sp>
        <p:grpSp>
          <p:nvGrpSpPr>
            <p:cNvPr id="1584139" name="Group 11"/>
            <p:cNvGrpSpPr>
              <a:grpSpLocks/>
            </p:cNvGrpSpPr>
            <p:nvPr/>
          </p:nvGrpSpPr>
          <p:grpSpPr bwMode="auto">
            <a:xfrm>
              <a:off x="4032" y="1336"/>
              <a:ext cx="1208" cy="264"/>
              <a:chOff x="4032" y="2304"/>
              <a:chExt cx="1208" cy="264"/>
            </a:xfrm>
          </p:grpSpPr>
          <p:sp>
            <p:nvSpPr>
              <p:cNvPr id="1584140" name="Line 12"/>
              <p:cNvSpPr>
                <a:spLocks noChangeShapeType="1"/>
              </p:cNvSpPr>
              <p:nvPr/>
            </p:nvSpPr>
            <p:spPr bwMode="auto">
              <a:xfrm flipH="1" flipV="1">
                <a:off x="4032" y="230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41" name="Rectangle 13"/>
              <p:cNvSpPr>
                <a:spLocks noChangeArrowheads="1"/>
              </p:cNvSpPr>
              <p:nvPr/>
            </p:nvSpPr>
            <p:spPr bwMode="auto">
              <a:xfrm>
                <a:off x="4358" y="2337"/>
                <a:ext cx="8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Write miss</a:t>
                </a:r>
              </a:p>
            </p:txBody>
          </p:sp>
        </p:grpSp>
        <p:grpSp>
          <p:nvGrpSpPr>
            <p:cNvPr id="1584142" name="Group 14"/>
            <p:cNvGrpSpPr>
              <a:grpSpLocks/>
            </p:cNvGrpSpPr>
            <p:nvPr/>
          </p:nvGrpSpPr>
          <p:grpSpPr bwMode="auto">
            <a:xfrm>
              <a:off x="3840" y="1480"/>
              <a:ext cx="1311" cy="768"/>
              <a:chOff x="3840" y="2448"/>
              <a:chExt cx="1311" cy="768"/>
            </a:xfrm>
          </p:grpSpPr>
          <p:sp>
            <p:nvSpPr>
              <p:cNvPr id="1584143" name="Line 15"/>
              <p:cNvSpPr>
                <a:spLocks noChangeShapeType="1"/>
              </p:cNvSpPr>
              <p:nvPr/>
            </p:nvSpPr>
            <p:spPr bwMode="auto">
              <a:xfrm>
                <a:off x="3840" y="2448"/>
                <a:ext cx="0" cy="76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44" name="Rectangle 16"/>
              <p:cNvSpPr>
                <a:spLocks noChangeArrowheads="1"/>
              </p:cNvSpPr>
              <p:nvPr/>
            </p:nvSpPr>
            <p:spPr bwMode="auto">
              <a:xfrm>
                <a:off x="3878" y="2625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Other processor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intent to write</a:t>
                </a:r>
              </a:p>
            </p:txBody>
          </p:sp>
        </p:grpSp>
        <p:grpSp>
          <p:nvGrpSpPr>
            <p:cNvPr id="1584145" name="Group 17"/>
            <p:cNvGrpSpPr>
              <a:grpSpLocks/>
            </p:cNvGrpSpPr>
            <p:nvPr/>
          </p:nvGrpSpPr>
          <p:grpSpPr bwMode="auto">
            <a:xfrm>
              <a:off x="998" y="2150"/>
              <a:ext cx="922" cy="370"/>
              <a:chOff x="998" y="3118"/>
              <a:chExt cx="922" cy="370"/>
            </a:xfrm>
          </p:grpSpPr>
          <p:sp>
            <p:nvSpPr>
              <p:cNvPr id="1584146" name="Line 18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432" cy="9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47" name="Rectangle 19"/>
              <p:cNvSpPr>
                <a:spLocks noChangeArrowheads="1"/>
              </p:cNvSpPr>
              <p:nvPr/>
            </p:nvSpPr>
            <p:spPr bwMode="auto">
              <a:xfrm>
                <a:off x="998" y="3118"/>
                <a:ext cx="529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Read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miss</a:t>
                </a:r>
              </a:p>
            </p:txBody>
          </p:sp>
        </p:grpSp>
        <p:grpSp>
          <p:nvGrpSpPr>
            <p:cNvPr id="1584148" name="Group 20"/>
            <p:cNvGrpSpPr>
              <a:grpSpLocks/>
            </p:cNvGrpSpPr>
            <p:nvPr/>
          </p:nvGrpSpPr>
          <p:grpSpPr bwMode="auto">
            <a:xfrm>
              <a:off x="2256" y="1336"/>
              <a:ext cx="1495" cy="1008"/>
              <a:chOff x="2256" y="2304"/>
              <a:chExt cx="1495" cy="1008"/>
            </a:xfrm>
          </p:grpSpPr>
          <p:sp>
            <p:nvSpPr>
              <p:cNvPr id="1584149" name="Line 21"/>
              <p:cNvSpPr>
                <a:spLocks noChangeShapeType="1"/>
              </p:cNvSpPr>
              <p:nvPr/>
            </p:nvSpPr>
            <p:spPr bwMode="auto">
              <a:xfrm flipV="1">
                <a:off x="2256" y="2304"/>
                <a:ext cx="1392" cy="100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50" name="Rectangle 22"/>
              <p:cNvSpPr>
                <a:spLocks noChangeArrowheads="1"/>
              </p:cNvSpPr>
              <p:nvPr/>
            </p:nvSpPr>
            <p:spPr bwMode="auto">
              <a:xfrm rot="19440000">
                <a:off x="2409" y="2781"/>
                <a:ext cx="13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</a:t>
                </a:r>
                <a:r>
                  <a:rPr lang="en-US" sz="1800" baseline="-250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1</a:t>
                </a: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intent to write</a:t>
                </a:r>
              </a:p>
            </p:txBody>
          </p:sp>
        </p:grpSp>
        <p:grpSp>
          <p:nvGrpSpPr>
            <p:cNvPr id="1584151" name="Group 23"/>
            <p:cNvGrpSpPr>
              <a:grpSpLocks/>
            </p:cNvGrpSpPr>
            <p:nvPr/>
          </p:nvGrpSpPr>
          <p:grpSpPr bwMode="auto">
            <a:xfrm>
              <a:off x="2342" y="2488"/>
              <a:ext cx="1273" cy="437"/>
              <a:chOff x="2342" y="3456"/>
              <a:chExt cx="1273" cy="437"/>
            </a:xfrm>
          </p:grpSpPr>
          <p:sp>
            <p:nvSpPr>
              <p:cNvPr id="1584152" name="Line 24"/>
              <p:cNvSpPr>
                <a:spLocks noChangeShapeType="1"/>
              </p:cNvSpPr>
              <p:nvPr/>
            </p:nvSpPr>
            <p:spPr bwMode="auto">
              <a:xfrm>
                <a:off x="2352" y="3456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53" name="Rectangle 25"/>
              <p:cNvSpPr>
                <a:spLocks noChangeArrowheads="1"/>
              </p:cNvSpPr>
              <p:nvPr/>
            </p:nvSpPr>
            <p:spPr bwMode="auto">
              <a:xfrm>
                <a:off x="2342" y="3489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Other processor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intent to write</a:t>
                </a:r>
              </a:p>
            </p:txBody>
          </p:sp>
        </p:grpSp>
        <p:grpSp>
          <p:nvGrpSpPr>
            <p:cNvPr id="1584154" name="Group 26"/>
            <p:cNvGrpSpPr>
              <a:grpSpLocks/>
            </p:cNvGrpSpPr>
            <p:nvPr/>
          </p:nvGrpSpPr>
          <p:grpSpPr bwMode="auto">
            <a:xfrm>
              <a:off x="662" y="2441"/>
              <a:ext cx="1442" cy="532"/>
              <a:chOff x="662" y="3409"/>
              <a:chExt cx="1442" cy="532"/>
            </a:xfrm>
          </p:grpSpPr>
          <p:sp>
            <p:nvSpPr>
              <p:cNvPr id="1584155" name="Arc 27"/>
              <p:cNvSpPr>
                <a:spLocks/>
              </p:cNvSpPr>
              <p:nvPr/>
            </p:nvSpPr>
            <p:spPr bwMode="auto">
              <a:xfrm>
                <a:off x="1632" y="3409"/>
                <a:ext cx="472" cy="43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2457 w 42457"/>
                  <a:gd name="T1" fmla="*/ 27218 h 43200"/>
                  <a:gd name="T2" fmla="*/ 21510 w 42457"/>
                  <a:gd name="T3" fmla="*/ 0 h 43200"/>
                  <a:gd name="T4" fmla="*/ 21600 w 4245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457" h="43200" fill="none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</a:path>
                  <a:path w="42457" h="43200" stroke="0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lg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56" name="Rectangle 28"/>
              <p:cNvSpPr>
                <a:spLocks noChangeArrowheads="1"/>
              </p:cNvSpPr>
              <p:nvPr/>
            </p:nvSpPr>
            <p:spPr bwMode="auto">
              <a:xfrm>
                <a:off x="662" y="3537"/>
                <a:ext cx="1017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Read by any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processor</a:t>
                </a:r>
              </a:p>
            </p:txBody>
          </p:sp>
        </p:grpSp>
        <p:grpSp>
          <p:nvGrpSpPr>
            <p:cNvPr id="1584157" name="Group 29"/>
            <p:cNvGrpSpPr>
              <a:grpSpLocks/>
            </p:cNvGrpSpPr>
            <p:nvPr/>
          </p:nvGrpSpPr>
          <p:grpSpPr bwMode="auto">
            <a:xfrm>
              <a:off x="3918" y="937"/>
              <a:ext cx="1096" cy="404"/>
              <a:chOff x="3918" y="1905"/>
              <a:chExt cx="1096" cy="404"/>
            </a:xfrm>
          </p:grpSpPr>
          <p:sp>
            <p:nvSpPr>
              <p:cNvPr id="1584158" name="Arc 30"/>
              <p:cNvSpPr>
                <a:spLocks/>
              </p:cNvSpPr>
              <p:nvPr/>
            </p:nvSpPr>
            <p:spPr bwMode="auto">
              <a:xfrm>
                <a:off x="3918" y="1921"/>
                <a:ext cx="354" cy="288"/>
              </a:xfrm>
              <a:custGeom>
                <a:avLst/>
                <a:gdLst>
                  <a:gd name="G0" fmla="+- 18277 0 0"/>
                  <a:gd name="G1" fmla="+- 21600 0 0"/>
                  <a:gd name="G2" fmla="+- 21600 0 0"/>
                  <a:gd name="T0" fmla="*/ 0 w 39877"/>
                  <a:gd name="T1" fmla="*/ 10088 h 43200"/>
                  <a:gd name="T2" fmla="*/ 18277 w 39877"/>
                  <a:gd name="T3" fmla="*/ 43200 h 43200"/>
                  <a:gd name="T4" fmla="*/ 18277 w 3987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877" h="43200" fill="none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</a:path>
                  <a:path w="39877" h="43200" stroke="0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  <a:lnTo>
                      <a:pt x="18277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lg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59" name="Rectangle 31"/>
              <p:cNvSpPr>
                <a:spLocks noChangeArrowheads="1"/>
              </p:cNvSpPr>
              <p:nvPr/>
            </p:nvSpPr>
            <p:spPr bwMode="auto">
              <a:xfrm>
                <a:off x="4262" y="1905"/>
                <a:ext cx="75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</a:t>
                </a:r>
                <a:r>
                  <a:rPr lang="en-US" sz="1800" baseline="-250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1</a:t>
                </a: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reads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or writes</a:t>
                </a:r>
              </a:p>
            </p:txBody>
          </p:sp>
        </p:grpSp>
        <p:grpSp>
          <p:nvGrpSpPr>
            <p:cNvPr id="1584160" name="Group 32"/>
            <p:cNvGrpSpPr>
              <a:grpSpLocks/>
            </p:cNvGrpSpPr>
            <p:nvPr/>
          </p:nvGrpSpPr>
          <p:grpSpPr bwMode="auto">
            <a:xfrm>
              <a:off x="1550" y="1185"/>
              <a:ext cx="2050" cy="1087"/>
              <a:chOff x="1550" y="2153"/>
              <a:chExt cx="2050" cy="1087"/>
            </a:xfrm>
          </p:grpSpPr>
          <p:sp>
            <p:nvSpPr>
              <p:cNvPr id="1584161" name="Rectangle 33"/>
              <p:cNvSpPr>
                <a:spLocks noChangeArrowheads="1"/>
              </p:cNvSpPr>
              <p:nvPr/>
            </p:nvSpPr>
            <p:spPr bwMode="auto">
              <a:xfrm>
                <a:off x="1550" y="2153"/>
                <a:ext cx="172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Other processor reads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</a:t>
                </a:r>
                <a:r>
                  <a:rPr lang="en-US" sz="1800" baseline="-250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1</a:t>
                </a: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writes back</a:t>
                </a:r>
              </a:p>
            </p:txBody>
          </p:sp>
          <p:sp>
            <p:nvSpPr>
              <p:cNvPr id="1584162" name="Freeform 34"/>
              <p:cNvSpPr>
                <a:spLocks/>
              </p:cNvSpPr>
              <p:nvPr/>
            </p:nvSpPr>
            <p:spPr bwMode="auto">
              <a:xfrm>
                <a:off x="2192" y="2232"/>
                <a:ext cx="1408" cy="1008"/>
              </a:xfrm>
              <a:custGeom>
                <a:avLst/>
                <a:gdLst/>
                <a:ahLst/>
                <a:cxnLst>
                  <a:cxn ang="0">
                    <a:pos x="0" y="1008"/>
                  </a:cxn>
                  <a:cxn ang="0">
                    <a:pos x="520" y="376"/>
                  </a:cxn>
                  <a:cxn ang="0">
                    <a:pos x="1408" y="0"/>
                  </a:cxn>
                </a:cxnLst>
                <a:rect l="0" t="0" r="r" b="b"/>
                <a:pathLst>
                  <a:path w="1408" h="1008">
                    <a:moveTo>
                      <a:pt x="0" y="1008"/>
                    </a:moveTo>
                    <a:cubicBezTo>
                      <a:pt x="142" y="776"/>
                      <a:pt x="285" y="544"/>
                      <a:pt x="520" y="376"/>
                    </a:cubicBezTo>
                    <a:cubicBezTo>
                      <a:pt x="755" y="208"/>
                      <a:pt x="1081" y="104"/>
                      <a:pt x="1408" y="0"/>
                    </a:cubicBezTo>
                  </a:path>
                </a:pathLst>
              </a:custGeom>
              <a:noFill/>
              <a:ln w="28575" cap="flat" cmpd="sng">
                <a:solidFill>
                  <a:srgbClr val="B69CAC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3203740"/>
      </p:ext>
    </p:extLst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 cmpd="sng">
          <a:solidFill>
            <a:schemeClr val="tx1"/>
          </a:solidFill>
        </a:ln>
      </a:spPr>
      <a:bodyPr vert="horz" wrap="square" lIns="91440" tIns="45720" rIns="9144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4741</TotalTime>
  <Pages>12</Pages>
  <Words>2252</Words>
  <Application>Microsoft Macintosh PowerPoint</Application>
  <PresentationFormat>Letter Paper (8.5x11 in)</PresentationFormat>
  <Paragraphs>499</Paragraphs>
  <Slides>29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Courier</vt:lpstr>
      <vt:lpstr>Times New Roman</vt:lpstr>
      <vt:lpstr>Verdana</vt:lpstr>
      <vt:lpstr>Wingdings</vt:lpstr>
      <vt:lpstr>1_CS252-template</vt:lpstr>
      <vt:lpstr>2_CS252-template</vt:lpstr>
      <vt:lpstr>Worksheet</vt:lpstr>
      <vt:lpstr>CS 152 Computer Architecture and Engineering CS252 Graduate Computer Architecture   Lecture 18 Cache Coherence</vt:lpstr>
      <vt:lpstr>Last Time in Lecture 17</vt:lpstr>
      <vt:lpstr>Bus Management</vt:lpstr>
      <vt:lpstr>Shared-Memory Multiprocessor</vt:lpstr>
      <vt:lpstr>Snoopy Cache, Goodman 1983</vt:lpstr>
      <vt:lpstr>Snoopy Cache-Coherence Protocols</vt:lpstr>
      <vt:lpstr>Cache State-Transition Diagram The MSI protocol</vt:lpstr>
      <vt:lpstr>Two-Processor Example (Reading and writing the same cache line)</vt:lpstr>
      <vt:lpstr>Observation</vt:lpstr>
      <vt:lpstr>MESI: An Enhanced MSI protocol  increased performance for private data</vt:lpstr>
      <vt:lpstr>Optimized Snoop with Level-2 Caches</vt:lpstr>
      <vt:lpstr>Intervention</vt:lpstr>
      <vt:lpstr>False Sharing</vt:lpstr>
      <vt:lpstr>Performance of Symmetric Multiprocessors (SMPs)</vt:lpstr>
      <vt:lpstr>Coherency Misses</vt:lpstr>
      <vt:lpstr>Example: True v. False Sharing v. Hit?</vt:lpstr>
      <vt:lpstr>MP Performance 4-Processor Commercial Workload: OLTP, Decision Support (Database), Search Engine</vt:lpstr>
      <vt:lpstr>MP Performance 2MiB Cache Commercial Workload: OLTP, Decision Support (Database), Search Engine</vt:lpstr>
      <vt:lpstr>CS152 Administrivia</vt:lpstr>
      <vt:lpstr>CS252 Administrivia</vt:lpstr>
      <vt:lpstr>Scaling Snoopy/Broadcast Coherence</vt:lpstr>
      <vt:lpstr>Scalable Approach: Directories</vt:lpstr>
      <vt:lpstr>Directory Cache Protocol</vt:lpstr>
      <vt:lpstr>Cache States</vt:lpstr>
      <vt:lpstr>Home directory states</vt:lpstr>
      <vt:lpstr>Read miss, to uncached or shared line</vt:lpstr>
      <vt:lpstr>Write miss, to read shared line</vt:lpstr>
      <vt:lpstr>Concurrency Management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867</cp:revision>
  <cp:lastPrinted>2013-01-24T23:37:40Z</cp:lastPrinted>
  <dcterms:created xsi:type="dcterms:W3CDTF">2012-01-24T20:37:12Z</dcterms:created>
  <dcterms:modified xsi:type="dcterms:W3CDTF">2019-04-08T04:45:51Z</dcterms:modified>
  <cp:category/>
</cp:coreProperties>
</file>