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</p:sldMasterIdLst>
  <p:notesMasterIdLst>
    <p:notesMasterId r:id="rId24"/>
  </p:notesMasterIdLst>
  <p:handoutMasterIdLst>
    <p:handoutMasterId r:id="rId25"/>
  </p:handoutMasterIdLst>
  <p:sldIdLst>
    <p:sldId id="322" r:id="rId3"/>
    <p:sldId id="678" r:id="rId4"/>
    <p:sldId id="711" r:id="rId5"/>
    <p:sldId id="496" r:id="rId6"/>
    <p:sldId id="713" r:id="rId7"/>
    <p:sldId id="725" r:id="rId8"/>
    <p:sldId id="723" r:id="rId9"/>
    <p:sldId id="726" r:id="rId10"/>
    <p:sldId id="730" r:id="rId11"/>
    <p:sldId id="727" r:id="rId12"/>
    <p:sldId id="731" r:id="rId13"/>
    <p:sldId id="733" r:id="rId14"/>
    <p:sldId id="732" r:id="rId15"/>
    <p:sldId id="734" r:id="rId16"/>
    <p:sldId id="735" r:id="rId17"/>
    <p:sldId id="736" r:id="rId18"/>
    <p:sldId id="737" r:id="rId19"/>
    <p:sldId id="738" r:id="rId20"/>
    <p:sldId id="739" r:id="rId21"/>
    <p:sldId id="728" r:id="rId22"/>
    <p:sldId id="729" r:id="rId23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4" autoAdjust="0"/>
    <p:restoredTop sz="95319" autoAdjust="0"/>
  </p:normalViewPr>
  <p:slideViewPr>
    <p:cSldViewPr>
      <p:cViewPr varScale="1">
        <p:scale>
          <a:sx n="147" d="100"/>
          <a:sy n="147" d="100"/>
        </p:scale>
        <p:origin x="200" y="1368"/>
      </p:cViewPr>
      <p:guideLst>
        <p:guide orient="horz" pos="1656"/>
        <p:guide pos="2112"/>
      </p:guideLst>
    </p:cSldViewPr>
  </p:slideViewPr>
  <p:outlineViewPr>
    <p:cViewPr>
      <p:scale>
        <a:sx n="33" d="100"/>
        <a:sy n="33" d="100"/>
      </p:scale>
      <p:origin x="0" y="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7563" y="923925"/>
            <a:ext cx="5680075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2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4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895350"/>
            <a:ext cx="376555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895350"/>
            <a:ext cx="376555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7150"/>
            <a:ext cx="7162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895350"/>
            <a:ext cx="3765550" cy="3695700"/>
          </a:xfrm>
        </p:spPr>
        <p:txBody>
          <a:bodyPr/>
          <a:lstStyle>
            <a:lvl1pPr marL="182880" indent="-173038">
              <a:spcBef>
                <a:spcPts val="0"/>
              </a:spcBef>
              <a:tabLst/>
              <a:defRPr sz="2000"/>
            </a:lvl1pPr>
            <a:lvl2pPr marL="457200" indent="-228600">
              <a:tabLst/>
              <a:defRPr sz="1800"/>
            </a:lvl2pPr>
            <a:lvl3pPr marL="631825" indent="-174625">
              <a:tabLst/>
              <a:defRPr sz="1600"/>
            </a:lvl3pPr>
            <a:lvl4pPr marL="746125" indent="-114300">
              <a:tabLst/>
              <a:defRPr sz="1400"/>
            </a:lvl4pPr>
            <a:lvl5pPr marL="915988" indent="-169863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895350"/>
            <a:ext cx="3765550" cy="3695700"/>
          </a:xfrm>
        </p:spPr>
        <p:txBody>
          <a:bodyPr/>
          <a:lstStyle>
            <a:lvl1pPr marL="173736" indent="-173038">
              <a:spcBef>
                <a:spcPts val="0"/>
              </a:spcBef>
              <a:tabLst/>
              <a:defRPr sz="2000"/>
            </a:lvl1pPr>
            <a:lvl2pPr marL="403225" indent="-230188">
              <a:tabLst/>
              <a:defRPr sz="1800"/>
            </a:lvl2pPr>
            <a:lvl3pPr marL="571500" indent="-168275">
              <a:tabLst/>
              <a:defRPr sz="1600"/>
            </a:lvl3pPr>
            <a:lvl4pPr marL="685800" indent="-114300">
              <a:tabLst/>
              <a:defRPr sz="1400"/>
            </a:lvl4pPr>
            <a:lvl5pPr marL="860425" indent="-174625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077200" cy="5524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"/>
            <a:ext cx="792479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800100"/>
            <a:ext cx="7683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0"/>
            <a:ext cx="7292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800100"/>
            <a:ext cx="7683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478096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42951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16 </a:t>
            </a:r>
            <a:r>
              <a:rPr lang="mr-IN" dirty="0"/>
              <a:t>–</a:t>
            </a:r>
            <a:r>
              <a:rPr lang="en-US" dirty="0"/>
              <a:t> RISC-V Vectors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52750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70D6B-11FE-D24D-8623-7A43D4C8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 t="8724" r="1560" b="6571"/>
          <a:stretch/>
        </p:blipFill>
        <p:spPr>
          <a:xfrm>
            <a:off x="2103120" y="1005840"/>
            <a:ext cx="6675120" cy="329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266718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2724150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3572505"/>
            <a:ext cx="168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3486150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3" y="227464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7" y="1669540"/>
            <a:ext cx="214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89" y="446279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9D5B-F746-0D4F-BD2A-52D1AA9A752F}"/>
              </a:ext>
            </a:extLst>
          </p:cNvPr>
          <p:cNvSpPr txBox="1"/>
          <p:nvPr/>
        </p:nvSpPr>
        <p:spPr>
          <a:xfrm>
            <a:off x="4526280" y="2286000"/>
            <a:ext cx="457200" cy="416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2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1EB8-8A10-7747-8C70-DE508130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Load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06485-7F1E-FF44-BEAB-32429C06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E09D9-B83D-314D-8135-4A7EEF9B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2950"/>
            <a:ext cx="8175742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E0A279D-BC0E-714F-BDAB-F58F97B690FB}"/>
              </a:ext>
            </a:extLst>
          </p:cNvPr>
          <p:cNvGrpSpPr/>
          <p:nvPr/>
        </p:nvGrpSpPr>
        <p:grpSpPr>
          <a:xfrm>
            <a:off x="3352800" y="680129"/>
            <a:ext cx="2727448" cy="4315488"/>
            <a:chOff x="3352800" y="680129"/>
            <a:chExt cx="2727448" cy="43154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4B8E3A-67B0-C34A-BC5F-DF757E954E91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22829C-D473-294F-B058-7DBAF50E2991}"/>
                </a:ext>
              </a:extLst>
            </p:cNvPr>
            <p:cNvSpPr txBox="1"/>
            <p:nvPr/>
          </p:nvSpPr>
          <p:spPr>
            <a:xfrm>
              <a:off x="4276549" y="4657063"/>
              <a:ext cx="180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Scalar base address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A91EEB-A8A2-B84F-B4A2-A45E3846BE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4400550"/>
              <a:ext cx="152400" cy="31149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9210D09-4D26-9C43-8886-371DCB455ECC}"/>
              </a:ext>
            </a:extLst>
          </p:cNvPr>
          <p:cNvSpPr/>
          <p:nvPr/>
        </p:nvSpPr>
        <p:spPr>
          <a:xfrm>
            <a:off x="19594" y="526596"/>
            <a:ext cx="1624149" cy="57862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0E84D6-09B2-7344-B29E-39A0D4A3D823}"/>
              </a:ext>
            </a:extLst>
          </p:cNvPr>
          <p:cNvGrpSpPr/>
          <p:nvPr/>
        </p:nvGrpSpPr>
        <p:grpSpPr>
          <a:xfrm>
            <a:off x="62049" y="2084478"/>
            <a:ext cx="3505199" cy="1217159"/>
            <a:chOff x="62049" y="2084478"/>
            <a:chExt cx="3505199" cy="12171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0DCC2E-131C-9347-BB38-BC0B08E75632}"/>
                </a:ext>
              </a:extLst>
            </p:cNvPr>
            <p:cNvSpPr/>
            <p:nvPr/>
          </p:nvSpPr>
          <p:spPr>
            <a:xfrm>
              <a:off x="62049" y="2084478"/>
              <a:ext cx="1309552" cy="57862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9ED64D-9F86-214E-88FB-C7EB0921BC9E}"/>
                </a:ext>
              </a:extLst>
            </p:cNvPr>
            <p:cNvSpPr/>
            <p:nvPr/>
          </p:nvSpPr>
          <p:spPr>
            <a:xfrm>
              <a:off x="2043248" y="2539637"/>
              <a:ext cx="1524000" cy="76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C93F97-0B58-174B-B023-EAB83E099827}"/>
                </a:ext>
              </a:extLst>
            </p:cNvPr>
            <p:cNvSpPr txBox="1"/>
            <p:nvPr/>
          </p:nvSpPr>
          <p:spPr>
            <a:xfrm>
              <a:off x="1376161" y="2131546"/>
              <a:ext cx="18171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Scalar stride (bytes)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30975-F79F-A246-9F62-FDC86871E83E}"/>
              </a:ext>
            </a:extLst>
          </p:cNvPr>
          <p:cNvGrpSpPr/>
          <p:nvPr/>
        </p:nvGrpSpPr>
        <p:grpSpPr>
          <a:xfrm>
            <a:off x="139401" y="3449002"/>
            <a:ext cx="3505199" cy="1217159"/>
            <a:chOff x="62049" y="2084478"/>
            <a:chExt cx="3505199" cy="121715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AC8CDF-FC32-8E41-B192-A9E062B0905B}"/>
                </a:ext>
              </a:extLst>
            </p:cNvPr>
            <p:cNvSpPr/>
            <p:nvPr/>
          </p:nvSpPr>
          <p:spPr>
            <a:xfrm>
              <a:off x="62049" y="2084478"/>
              <a:ext cx="1309552" cy="57862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767D0B-8B8B-334C-AB56-EF44F4820653}"/>
                </a:ext>
              </a:extLst>
            </p:cNvPr>
            <p:cNvSpPr/>
            <p:nvPr/>
          </p:nvSpPr>
          <p:spPr>
            <a:xfrm>
              <a:off x="2043248" y="2539637"/>
              <a:ext cx="1524000" cy="76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268293-972F-BF40-8BAE-5A33D5C99E90}"/>
                </a:ext>
              </a:extLst>
            </p:cNvPr>
            <p:cNvSpPr txBox="1"/>
            <p:nvPr/>
          </p:nvSpPr>
          <p:spPr>
            <a:xfrm>
              <a:off x="1376161" y="2131546"/>
              <a:ext cx="2138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of offsets (bytes)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04CCF4-7381-2641-9A09-E8184CF81C91}"/>
              </a:ext>
            </a:extLst>
          </p:cNvPr>
          <p:cNvGrpSpPr/>
          <p:nvPr/>
        </p:nvGrpSpPr>
        <p:grpSpPr>
          <a:xfrm>
            <a:off x="5321001" y="618981"/>
            <a:ext cx="3013377" cy="4162569"/>
            <a:chOff x="3352800" y="632360"/>
            <a:chExt cx="3013377" cy="41625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124EA6-11DF-6A48-91BB-56712AF797D2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F96986-C62B-9440-8565-AAC0B812BE68}"/>
                </a:ext>
              </a:extLst>
            </p:cNvPr>
            <p:cNvSpPr txBox="1"/>
            <p:nvPr/>
          </p:nvSpPr>
          <p:spPr>
            <a:xfrm>
              <a:off x="4667250" y="632360"/>
              <a:ext cx="1698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destination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F422F3-2960-4243-9CAE-C72F3CCEF9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95800" y="817991"/>
              <a:ext cx="232904" cy="14816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8E6-E2B5-8649-AA48-35692B0F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Store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F3CD0-1CE4-BF4F-B3AC-6495589B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CE062-1877-9246-B2CC-70C82D51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" y="878281"/>
            <a:ext cx="9144000" cy="2222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82E5D-4AD2-3549-98E1-9A6C54395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0865"/>
            <a:ext cx="9144000" cy="12529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6E5332-BE3B-A447-8C43-FC1192B7FFBF}"/>
              </a:ext>
            </a:extLst>
          </p:cNvPr>
          <p:cNvGrpSpPr/>
          <p:nvPr/>
        </p:nvGrpSpPr>
        <p:grpSpPr>
          <a:xfrm>
            <a:off x="5616817" y="636814"/>
            <a:ext cx="2922583" cy="4162569"/>
            <a:chOff x="3352800" y="632360"/>
            <a:chExt cx="2922583" cy="41625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9B620A-7BA4-C744-8C7C-859D69A3F0E2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402156-C0F9-624D-ADF3-4DA6E275DCFC}"/>
                </a:ext>
              </a:extLst>
            </p:cNvPr>
            <p:cNvSpPr txBox="1"/>
            <p:nvPr/>
          </p:nvSpPr>
          <p:spPr>
            <a:xfrm>
              <a:off x="4667250" y="632360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store data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5FABB-8C10-824B-97C0-98FE3F6936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95800" y="817991"/>
              <a:ext cx="232904" cy="14816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464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D75-D75A-8342-92CD-FBEAC053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Unit-Stride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E631-6F7F-CC4B-AE27-7F33599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8B45C-E4FF-FF44-ABB4-04878384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" y="781050"/>
            <a:ext cx="894679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AB5-EE21-A145-BF4C-385685B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</a:t>
            </a:r>
            <a:r>
              <a:rPr lang="en-US" dirty="0" err="1"/>
              <a:t>Strided</a:t>
            </a:r>
            <a:r>
              <a:rPr lang="en-US" dirty="0"/>
              <a:t> Load/Store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DFD95-AFBE-3442-A915-269E6630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8A63D-1339-0947-8A8D-F12B773A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58" y="750036"/>
            <a:ext cx="6811716" cy="40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4722-9292-5F46-9773-C97FE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Indexed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8A6E-64B4-6841-A338-4782100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14DAB-FD31-B04D-969C-F8E0FDBD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83" y="590549"/>
            <a:ext cx="53594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9938-4BB3-0247-8229-E8941DA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Length Multiplier, LMUL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A774C-4C46-174D-882C-BFD9244A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210373"/>
            <a:ext cx="7683500" cy="400050"/>
          </a:xfrm>
        </p:spPr>
        <p:txBody>
          <a:bodyPr/>
          <a:lstStyle/>
          <a:p>
            <a:r>
              <a:rPr lang="en-US" dirty="0"/>
              <a:t>Set by </a:t>
            </a:r>
            <a:r>
              <a:rPr lang="en-US" b="1" dirty="0" err="1">
                <a:latin typeface="Courier" pitchFamily="2" charset="0"/>
              </a:rPr>
              <a:t>vlmul</a:t>
            </a:r>
            <a:r>
              <a:rPr lang="en-US" b="1" dirty="0">
                <a:latin typeface="Courier" pitchFamily="2" charset="0"/>
              </a:rPr>
              <a:t>[1:0]</a:t>
            </a:r>
            <a:r>
              <a:rPr lang="en-US" dirty="0"/>
              <a:t>field in </a:t>
            </a:r>
            <a:r>
              <a:rPr lang="en-US" b="1" dirty="0" err="1">
                <a:latin typeface="Courier" pitchFamily="2" charset="0"/>
              </a:rPr>
              <a:t>vtype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setvli</a:t>
            </a:r>
            <a:endParaRPr lang="en-US" b="1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9B48-E3D4-6A42-BDE0-4609CDF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F50FB-DC1F-114D-9F99-22BF12E6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847850"/>
            <a:ext cx="46101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63387-03FC-1148-BA87-7CA34315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2832100"/>
            <a:ext cx="4660900" cy="116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02AD5-4094-2843-8238-075C349AFCFE}"/>
              </a:ext>
            </a:extLst>
          </p:cNvPr>
          <p:cNvSpPr txBox="1"/>
          <p:nvPr/>
        </p:nvSpPr>
        <p:spPr>
          <a:xfrm>
            <a:off x="1192764" y="2158901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26999-A591-8E40-9679-0E9719B47FB5}"/>
              </a:ext>
            </a:extLst>
          </p:cNvPr>
          <p:cNvSpPr txBox="1"/>
          <p:nvPr/>
        </p:nvSpPr>
        <p:spPr>
          <a:xfrm>
            <a:off x="1223244" y="333375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LMUL=4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DF134-D01B-F541-8273-344CC5EAF7D7}"/>
              </a:ext>
            </a:extLst>
          </p:cNvPr>
          <p:cNvSpPr txBox="1">
            <a:spLocks/>
          </p:cNvSpPr>
          <p:nvPr/>
        </p:nvSpPr>
        <p:spPr bwMode="auto">
          <a:xfrm>
            <a:off x="738959" y="833727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Gives fewer but longer vector registers</a:t>
            </a:r>
          </a:p>
        </p:txBody>
      </p:sp>
    </p:spTree>
    <p:extLst>
      <p:ext uri="{BB962C8B-B14F-4D97-AF65-F5344CB8AC3E}">
        <p14:creationId xmlns:p14="http://schemas.microsoft.com/office/powerpoint/2010/main" val="234443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LMUL=8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70D6B-11FE-D24D-8623-7A43D4C8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 t="8724" r="1560" b="6571"/>
          <a:stretch/>
        </p:blipFill>
        <p:spPr>
          <a:xfrm>
            <a:off x="2103120" y="1005840"/>
            <a:ext cx="6675120" cy="329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266718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2724150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3572505"/>
            <a:ext cx="168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3486150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3" y="227464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7" y="1669540"/>
            <a:ext cx="214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89" y="446279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AAA0C-FD86-D84E-8D4A-24CFF79625C0}"/>
              </a:ext>
            </a:extLst>
          </p:cNvPr>
          <p:cNvSpPr txBox="1"/>
          <p:nvPr/>
        </p:nvSpPr>
        <p:spPr>
          <a:xfrm>
            <a:off x="6823987" y="1352550"/>
            <a:ext cx="214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Combine eight vector registers into group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(v0,v1,…,v7)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6F3AB9-C4D6-384E-B5B7-22E2C88DE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1669540"/>
            <a:ext cx="1752600" cy="7285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1405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DC7B-25E0-1648-8862-78F01A2A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Mixed-Width Loops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B19DC-1EED-A14B-A98C-C221064F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49" y="666750"/>
            <a:ext cx="7683500" cy="704850"/>
          </a:xfrm>
        </p:spPr>
        <p:txBody>
          <a:bodyPr/>
          <a:lstStyle/>
          <a:p>
            <a:r>
              <a:rPr lang="en-US" dirty="0"/>
              <a:t>Have different element widths in one loop, even in one instruction</a:t>
            </a:r>
          </a:p>
          <a:p>
            <a:r>
              <a:rPr lang="en-US" dirty="0"/>
              <a:t>Want same number of elements in each vector register, even if different bits/element</a:t>
            </a:r>
          </a:p>
          <a:p>
            <a:r>
              <a:rPr lang="en-US" dirty="0"/>
              <a:t>Solution: Keep SEW/LMUL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5EB90-F06D-2846-A56D-5BA6A78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5EB90-F06D-2846-A56D-5BA6A78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85" y="36739"/>
            <a:ext cx="65294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16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742950"/>
            <a:ext cx="7683500" cy="3790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GPU architecture</a:t>
            </a:r>
          </a:p>
          <a:p>
            <a:r>
              <a:rPr lang="en-US" sz="2000" dirty="0"/>
              <a:t>Evolved from graphics-only, to more general-purpose computing</a:t>
            </a:r>
          </a:p>
          <a:p>
            <a:r>
              <a:rPr lang="en-US" sz="2000" dirty="0"/>
              <a:t>GPUs programmed as attached accelerators, with software required to separate GPU from CPU code, move memory</a:t>
            </a:r>
          </a:p>
          <a:p>
            <a:r>
              <a:rPr lang="en-US" sz="2000" dirty="0"/>
              <a:t>Many cores, each with many lanes</a:t>
            </a:r>
          </a:p>
          <a:p>
            <a:pPr lvl="1"/>
            <a:r>
              <a:rPr lang="en-US" sz="1600" dirty="0"/>
              <a:t>thousands of lanes on current high-end  GPUs</a:t>
            </a:r>
          </a:p>
          <a:p>
            <a:r>
              <a:rPr lang="en-US" sz="2000" dirty="0"/>
              <a:t>SIMT model has hardware management of conditional execution</a:t>
            </a:r>
          </a:p>
          <a:p>
            <a:pPr lvl="1"/>
            <a:r>
              <a:rPr lang="en-US" sz="1600" dirty="0"/>
              <a:t>code written as scalar code with branches, executed as vector code with predication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0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4 due Friday April 5 in Section</a:t>
            </a:r>
          </a:p>
          <a:p>
            <a:r>
              <a:rPr lang="en-US" dirty="0"/>
              <a:t>Lab 4 out on Friday</a:t>
            </a:r>
          </a:p>
          <a:p>
            <a:r>
              <a:rPr lang="en-US" dirty="0"/>
              <a:t>Lab 3 due Monday April 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Next week readings: Cray-1, VLIW &amp; Trace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RISC-V “V” Vector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added as a standard extension to the RISC-V ISA</a:t>
            </a:r>
          </a:p>
          <a:p>
            <a:pPr lvl="1"/>
            <a:r>
              <a:rPr lang="en-US" dirty="0"/>
              <a:t>An updated form of Cray-style vectors for modern microprocessors</a:t>
            </a:r>
          </a:p>
          <a:p>
            <a:r>
              <a:rPr lang="en-US" dirty="0"/>
              <a:t>Today, a short tutorial on current draft standard, v0.7</a:t>
            </a:r>
          </a:p>
          <a:p>
            <a:pPr lvl="1"/>
            <a:r>
              <a:rPr lang="en-US" dirty="0"/>
              <a:t>v0.7 is intended to be close to final version of RISC-V vector extension</a:t>
            </a:r>
          </a:p>
          <a:p>
            <a:pPr lvl="1"/>
            <a:r>
              <a:rPr lang="en-US" dirty="0"/>
              <a:t>Still a work in progress, so details might change before standardization</a:t>
            </a:r>
          </a:p>
          <a:p>
            <a:pPr lvl="1"/>
            <a:r>
              <a:rPr lang="en-US" b="1" dirty="0">
                <a:latin typeface="Courier" pitchFamily="2" charset="0"/>
              </a:rPr>
              <a:t>https://</a:t>
            </a:r>
            <a:r>
              <a:rPr lang="en-US" b="1" dirty="0" err="1">
                <a:latin typeface="Courier" pitchFamily="2" charset="0"/>
              </a:rPr>
              <a:t>github.com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-v-spec</a:t>
            </a:r>
          </a:p>
          <a:p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>
                <a:solidFill>
                  <a:srgbClr val="FF0000"/>
                </a:solidFill>
              </a:rPr>
              <a:t>: Lab 4 uses older version of vector ISA, since new tools not available yet</a:t>
            </a:r>
          </a:p>
          <a:p>
            <a:pPr lvl="1"/>
            <a:r>
              <a:rPr lang="en-US" dirty="0"/>
              <a:t>Most concepts carry over, if not programming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8" y="63160"/>
            <a:ext cx="4800600" cy="618100"/>
          </a:xfrm>
        </p:spPr>
        <p:txBody>
          <a:bodyPr/>
          <a:lstStyle/>
          <a:p>
            <a:pPr algn="l"/>
            <a:r>
              <a:rPr lang="en-US" dirty="0"/>
              <a:t>RISC-V Scalar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21D6-F11C-4549-BA95-72277D4B0568}"/>
              </a:ext>
            </a:extLst>
          </p:cNvPr>
          <p:cNvGrpSpPr/>
          <p:nvPr/>
        </p:nvGrpSpPr>
        <p:grpSpPr>
          <a:xfrm>
            <a:off x="4609728" y="96462"/>
            <a:ext cx="4191000" cy="5047038"/>
            <a:chOff x="4206661" y="-158106"/>
            <a:chExt cx="4861139" cy="58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879BA-7FBE-B14D-89DD-71AD3AA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661" y="-158106"/>
              <a:ext cx="2438400" cy="5854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F0FFF-5369-294F-B582-6F6C5539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128" y="-158106"/>
              <a:ext cx="2439672" cy="5854056"/>
            </a:xfrm>
            <a:prstGeom prst="rect">
              <a:avLst/>
            </a:prstGeom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398877" y="594761"/>
            <a:ext cx="4191000" cy="43001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Program counter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pc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32x32/64-bit integer registers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x0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Floating-point (FP), adds 32 registers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f0-f31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FP status register (</a:t>
            </a:r>
            <a:r>
              <a:rPr lang="en-US" b="1" dirty="0" err="1">
                <a:solidFill>
                  <a:schemeClr val="tx1"/>
                </a:solidFill>
                <a:latin typeface="Calibri"/>
                <a:cs typeface="Calibri"/>
              </a:rPr>
              <a:t>fcsr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), used for FP rounding mode &amp; exception reporting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ISA string options: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 	(XLEN=32,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RV32IF 	(XLEN=32,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RV32ID 	(XLEN=32, FLEN=64)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 	(XLEN=64,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RV64IF  	(XLEN=64,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RV64ID  (XLEN=64, FLEN=64)</a:t>
            </a:r>
          </a:p>
        </p:txBody>
      </p:sp>
    </p:spTree>
    <p:extLst>
      <p:ext uri="{BB962C8B-B14F-4D97-AF65-F5344CB8AC3E}">
        <p14:creationId xmlns:p14="http://schemas.microsoft.com/office/powerpoint/2010/main" val="15836717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Extension Additional State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499" y="895350"/>
            <a:ext cx="3873497" cy="3695700"/>
          </a:xfrm>
        </p:spPr>
        <p:txBody>
          <a:bodyPr/>
          <a:lstStyle/>
          <a:p>
            <a:r>
              <a:rPr lang="en-US" sz="2000" dirty="0"/>
              <a:t>32 vector data registers, </a:t>
            </a:r>
            <a:r>
              <a:rPr lang="en-US" sz="1800" b="1" dirty="0">
                <a:latin typeface="Courier" pitchFamily="2" charset="0"/>
              </a:rPr>
              <a:t>v0-v31</a:t>
            </a:r>
            <a:r>
              <a:rPr lang="en-US" sz="2000" dirty="0"/>
              <a:t>, each VLEN bits long</a:t>
            </a:r>
          </a:p>
          <a:p>
            <a:r>
              <a:rPr lang="en-US" sz="2000" dirty="0"/>
              <a:t>Vector length register </a:t>
            </a:r>
            <a:r>
              <a:rPr lang="en-US" sz="2000" b="1" dirty="0" err="1">
                <a:latin typeface="Courier"/>
                <a:cs typeface="Courier"/>
              </a:rPr>
              <a:t>vl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en-US" sz="2000" dirty="0"/>
              <a:t>Vector type register </a:t>
            </a:r>
            <a:r>
              <a:rPr lang="en-US" sz="2000" b="1" dirty="0" err="1">
                <a:latin typeface="Courier"/>
                <a:cs typeface="Courier"/>
              </a:rPr>
              <a:t>vtype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/>
              <a:t>Other control registers: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vstart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400" kern="1200" dirty="0">
                <a:solidFill>
                  <a:srgbClr val="000000"/>
                </a:solidFill>
                <a:ea typeface="+mn-ea"/>
              </a:rPr>
              <a:t>For trap handling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vrm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vxsat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Fixed-point rounding mode/saturation</a:t>
            </a: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Also appear in </a:t>
            </a:r>
            <a:r>
              <a:rPr lang="en-US" sz="1200" b="1" kern="1200" dirty="0" err="1">
                <a:solidFill>
                  <a:srgbClr val="000000"/>
                </a:solidFill>
                <a:latin typeface="Courier" pitchFamily="2" charset="0"/>
              </a:rPr>
              <a:t>fcsr</a:t>
            </a:r>
            <a:endParaRPr lang="en-US" b="1" kern="1200" dirty="0">
              <a:solidFill>
                <a:srgbClr val="000000"/>
              </a:solidFill>
              <a:latin typeface="Courier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2" y="189782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4" y="315442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224002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222566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385034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vl</a:t>
            </a:r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431836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vtype</a:t>
            </a:r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378749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88759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173355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1179668"/>
            <a:ext cx="345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1" y="318669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185633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422634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</p:spTree>
    <p:extLst>
      <p:ext uri="{BB962C8B-B14F-4D97-AF65-F5344CB8AC3E}">
        <p14:creationId xmlns:p14="http://schemas.microsoft.com/office/powerpoint/2010/main" val="26743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13E17-75D0-494A-90BD-DD6F3AEB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3446"/>
            <a:ext cx="8044979" cy="239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BD1F7-791C-DF4A-B098-8CE50B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Type Register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C252-0AF5-564F-A956-E7E9ECE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7546-6874-DF43-9D9F-828C20612237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E4D2D-E431-F340-A451-E0E5C44E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79" y="1916166"/>
            <a:ext cx="2476500" cy="2921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982A2-F5C0-C64A-80A1-E8970DA98FF9}"/>
              </a:ext>
            </a:extLst>
          </p:cNvPr>
          <p:cNvCxnSpPr>
            <a:cxnSpLocks/>
          </p:cNvCxnSpPr>
          <p:nvPr/>
        </p:nvCxnSpPr>
        <p:spPr bwMode="auto">
          <a:xfrm>
            <a:off x="6705600" y="1123950"/>
            <a:ext cx="381000" cy="838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886DCA-0E8F-214F-AAB2-35659103812C}"/>
              </a:ext>
            </a:extLst>
          </p:cNvPr>
          <p:cNvSpPr txBox="1"/>
          <p:nvPr/>
        </p:nvSpPr>
        <p:spPr>
          <a:xfrm>
            <a:off x="609601" y="292201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field encodes standard element width (SEW) in bits of elements in vector register (SEW = 8*2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E4779-4000-AB4E-A84E-BC38455213E6}"/>
              </a:ext>
            </a:extLst>
          </p:cNvPr>
          <p:cNvSpPr txBox="1"/>
          <p:nvPr/>
        </p:nvSpPr>
        <p:spPr>
          <a:xfrm>
            <a:off x="609602" y="3506787"/>
            <a:ext cx="5029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[1:0]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vector register length multiplier (LMUL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1-8)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F66A-95B6-4442-8965-FE01AE5046E5}"/>
              </a:ext>
            </a:extLst>
          </p:cNvPr>
          <p:cNvSpPr txBox="1"/>
          <p:nvPr/>
        </p:nvSpPr>
        <p:spPr>
          <a:xfrm>
            <a:off x="609601" y="4091562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vediv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[1:0]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how vector elements are divided into equal sub-elements (EDIV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vediv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1-8)</a:t>
            </a:r>
          </a:p>
        </p:txBody>
      </p:sp>
    </p:spTree>
    <p:extLst>
      <p:ext uri="{BB962C8B-B14F-4D97-AF65-F5344CB8AC3E}">
        <p14:creationId xmlns:p14="http://schemas.microsoft.com/office/powerpoint/2010/main" val="405847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5A4A7-9E19-E548-A41B-09676909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09587"/>
            <a:ext cx="5562600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569DE-EA4E-C940-99A7-C4B9143B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8"/>
            <a:ext cx="7558652" cy="552450"/>
          </a:xfrm>
        </p:spPr>
        <p:txBody>
          <a:bodyPr/>
          <a:lstStyle/>
          <a:p>
            <a:r>
              <a:rPr lang="en-US" sz="2800" dirty="0"/>
              <a:t>Example Vector Register Data Layouts (LMUL=1)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1B0A2-1FDB-FA45-8EBC-E7C27708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A54D-D38A-6449-A27D-1BD4A1440D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7CC0-FB21-D34D-9243-15DA27CB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Setting vector configuration, </a:t>
            </a:r>
            <a:r>
              <a:rPr lang="en-US" sz="2800" dirty="0" err="1">
                <a:latin typeface="Courier" pitchFamily="2" charset="0"/>
              </a:rPr>
              <a:t>vsetvli</a:t>
            </a:r>
            <a:r>
              <a:rPr lang="en-US" sz="2800" dirty="0">
                <a:latin typeface="Courier" pitchFamily="2" charset="0"/>
              </a:rPr>
              <a:t>/</a:t>
            </a:r>
            <a:r>
              <a:rPr lang="en-US" sz="2800" dirty="0" err="1">
                <a:latin typeface="Courier" pitchFamily="2" charset="0"/>
              </a:rPr>
              <a:t>vsetvl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8C6F-EAC4-ED49-A7B9-8D971C8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FD25C-348B-DA47-90B1-383F0E743C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833" y="1449834"/>
            <a:ext cx="8267698" cy="863888"/>
          </a:xfrm>
        </p:spPr>
        <p:txBody>
          <a:bodyPr/>
          <a:lstStyle/>
          <a:p>
            <a:pPr marL="1588" indent="0">
              <a:buNone/>
            </a:pPr>
            <a:r>
              <a:rPr lang="en-US" sz="1600" b="1" dirty="0" err="1">
                <a:latin typeface="Courier" pitchFamily="2" charset="0"/>
              </a:rPr>
              <a:t>vsetvli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 err="1">
                <a:latin typeface="Courier" pitchFamily="2" charset="0"/>
              </a:rPr>
              <a:t>rd</a:t>
            </a:r>
            <a:r>
              <a:rPr lang="en-US" sz="1600" b="1" dirty="0">
                <a:latin typeface="Courier" pitchFamily="2" charset="0"/>
              </a:rPr>
              <a:t>, rs1, e8 # Set SEW=8, </a:t>
            </a:r>
            <a:r>
              <a:rPr lang="en-US" sz="1600" b="1" dirty="0" err="1">
                <a:latin typeface="Courier" pitchFamily="2" charset="0"/>
              </a:rPr>
              <a:t>vl</a:t>
            </a:r>
            <a:r>
              <a:rPr lang="en-US" sz="1600" b="1" dirty="0">
                <a:latin typeface="Courier" pitchFamily="2" charset="0"/>
              </a:rPr>
              <a:t>=min(VLEN/SEW,rs1), </a:t>
            </a:r>
            <a:r>
              <a:rPr lang="en-US" sz="1600" b="1" dirty="0" err="1">
                <a:latin typeface="Courier" pitchFamily="2" charset="0"/>
              </a:rPr>
              <a:t>rd</a:t>
            </a:r>
            <a:r>
              <a:rPr lang="en-US" sz="1600" b="1" dirty="0">
                <a:latin typeface="Courier" pitchFamily="2" charset="0"/>
              </a:rPr>
              <a:t>=</a:t>
            </a:r>
            <a:r>
              <a:rPr lang="en-US" sz="1600" b="1" dirty="0" err="1">
                <a:latin typeface="Courier" pitchFamily="2" charset="0"/>
              </a:rPr>
              <a:t>vl</a:t>
            </a:r>
            <a:endParaRPr lang="en-US" sz="1600" dirty="0"/>
          </a:p>
          <a:p>
            <a:pPr lvl="1"/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EA743-B750-4B46-961F-B11D6E692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8474" y="1767357"/>
            <a:ext cx="0" cy="9019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96D0BA-81F2-C945-94FD-16C83064F09A}"/>
              </a:ext>
            </a:extLst>
          </p:cNvPr>
          <p:cNvSpPr txBox="1"/>
          <p:nvPr/>
        </p:nvSpPr>
        <p:spPr>
          <a:xfrm>
            <a:off x="2455073" y="2634912"/>
            <a:ext cx="320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Requested application vector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82CA-1E28-4946-B721-FABEE3C47DD3}"/>
              </a:ext>
            </a:extLst>
          </p:cNvPr>
          <p:cNvSpPr txBox="1"/>
          <p:nvPr/>
        </p:nvSpPr>
        <p:spPr>
          <a:xfrm>
            <a:off x="381001" y="2355336"/>
            <a:ext cx="192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Resulting machine vector length setting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09287-C8E6-374F-9E51-461138D6879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819" y="1753531"/>
            <a:ext cx="850394" cy="64974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F6CCA-5D30-D241-8652-4000D9431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0248" y="1724334"/>
            <a:ext cx="445007" cy="3678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A6688-7831-104D-BAAE-3A9A545987CD}"/>
              </a:ext>
            </a:extLst>
          </p:cNvPr>
          <p:cNvSpPr txBox="1"/>
          <p:nvPr/>
        </p:nvSpPr>
        <p:spPr>
          <a:xfrm>
            <a:off x="4060027" y="199489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parameters (SEW,LMUL,EDIV) encoded as immediate in instruction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22FFA-7E71-2D4C-BBEE-F7B37A9AFB17}"/>
              </a:ext>
            </a:extLst>
          </p:cNvPr>
          <p:cNvSpPr txBox="1"/>
          <p:nvPr/>
        </p:nvSpPr>
        <p:spPr>
          <a:xfrm>
            <a:off x="609600" y="697759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vsetvl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configuration instructions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and also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returning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value in a scalar register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DFCEB6-5F1F-E449-BA05-B6EDC4C15A97}"/>
              </a:ext>
            </a:extLst>
          </p:cNvPr>
          <p:cNvGrpSpPr/>
          <p:nvPr/>
        </p:nvGrpSpPr>
        <p:grpSpPr>
          <a:xfrm>
            <a:off x="1003983" y="3063022"/>
            <a:ext cx="7136033" cy="1966178"/>
            <a:chOff x="483967" y="2968240"/>
            <a:chExt cx="7136033" cy="19661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9CF041-89C4-EA43-A059-3035CCA6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3245319"/>
              <a:ext cx="6096000" cy="111423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DA319-E009-4B4F-8CB8-64F270271024}"/>
                </a:ext>
              </a:extLst>
            </p:cNvPr>
            <p:cNvSpPr txBox="1"/>
            <p:nvPr/>
          </p:nvSpPr>
          <p:spPr>
            <a:xfrm>
              <a:off x="483967" y="4226532"/>
              <a:ext cx="58557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Usually use 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to set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vtype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parameters.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The register version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is usually used for context save/restore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B8ED5-4A9D-8740-8179-BF9710E48C20}"/>
                </a:ext>
              </a:extLst>
            </p:cNvPr>
            <p:cNvSpPr txBox="1"/>
            <p:nvPr/>
          </p:nvSpPr>
          <p:spPr>
            <a:xfrm>
              <a:off x="533400" y="2968240"/>
              <a:ext cx="1895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Instruction encoding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3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A044-F3DA-A94D-BEDF-C3821EA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vsetvl</a:t>
            </a:r>
            <a:r>
              <a:rPr lang="en-US" dirty="0">
                <a:latin typeface="Courier" pitchFamily="2" charset="0"/>
              </a:rPr>
              <a:t>{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}</a:t>
            </a:r>
            <a:r>
              <a:rPr lang="en-US" dirty="0"/>
              <a:t> operation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DE9D1-0798-EF4E-A51D-0FC374CA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first scalar register argument, rs1, is the requested application vector length (AVL)</a:t>
            </a:r>
          </a:p>
          <a:p>
            <a:r>
              <a:rPr lang="en-US" sz="2000" dirty="0"/>
              <a:t>The type argument (either immediate or second register) indicates how the vector registers should be configured</a:t>
            </a:r>
          </a:p>
          <a:p>
            <a:pPr lvl="1"/>
            <a:r>
              <a:rPr lang="en-US" sz="1600" dirty="0"/>
              <a:t>Configuration includes size of each element</a:t>
            </a:r>
          </a:p>
          <a:p>
            <a:r>
              <a:rPr lang="en-US" sz="2000" dirty="0"/>
              <a:t>The vector length is set to the minimum of requested AVL and the maximum supported vector length (VLMAX) in the new configuration</a:t>
            </a:r>
          </a:p>
          <a:p>
            <a:pPr lvl="1"/>
            <a:r>
              <a:rPr lang="en-US" sz="1600" dirty="0"/>
              <a:t>VLMAX = LMUL*VLEN/SEW</a:t>
            </a:r>
          </a:p>
          <a:p>
            <a:pPr lvl="1"/>
            <a:r>
              <a:rPr lang="en-US" sz="1600" b="1" dirty="0" err="1">
                <a:latin typeface="Courier" pitchFamily="2" charset="0"/>
              </a:rPr>
              <a:t>vl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/>
              <a:t>= min(AVL, VLMAX)</a:t>
            </a:r>
          </a:p>
          <a:p>
            <a:r>
              <a:rPr lang="en-US" sz="2000" dirty="0"/>
              <a:t>The value placed in </a:t>
            </a:r>
            <a:r>
              <a:rPr lang="en-US" sz="2000" b="1" dirty="0" err="1">
                <a:latin typeface="Courier" pitchFamily="2" charset="0"/>
              </a:rPr>
              <a:t>vl</a:t>
            </a:r>
            <a:r>
              <a:rPr lang="en-US" sz="2000" dirty="0"/>
              <a:t> is also written to the scalar destination register </a:t>
            </a:r>
            <a:r>
              <a:rPr lang="en-US" sz="2000" dirty="0" err="1"/>
              <a:t>rd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32BA0-0B36-2142-87B5-53A6DC52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1561"/>
      </p:ext>
    </p:extLst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Pages>12</Pages>
  <Words>865</Words>
  <Application>Microsoft Macintosh PowerPoint</Application>
  <PresentationFormat>On-screen Show (16:9)</PresentationFormat>
  <Paragraphs>151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</vt:lpstr>
      <vt:lpstr>Times New Roman</vt:lpstr>
      <vt:lpstr>Wingdings</vt:lpstr>
      <vt:lpstr>1_CS252-template</vt:lpstr>
      <vt:lpstr>2_CS252-template</vt:lpstr>
      <vt:lpstr>CS 152 Computer Architecture and Engineering CS252 Graduate Computer Architecture   Lecture 16 – RISC-V Vectors</vt:lpstr>
      <vt:lpstr>Last Time in Lecture 16</vt:lpstr>
      <vt:lpstr>New RISC-V “V” Vector Extension</vt:lpstr>
      <vt:lpstr>RISC-V Scalar State</vt:lpstr>
      <vt:lpstr>Vector Extension Additional State</vt:lpstr>
      <vt:lpstr>Vector Type Register</vt:lpstr>
      <vt:lpstr>Example Vector Register Data Layouts (LMUL=1)</vt:lpstr>
      <vt:lpstr>Setting vector configuration, vsetvli/vsetvl</vt:lpstr>
      <vt:lpstr>vsetvl{i} operation</vt:lpstr>
      <vt:lpstr>Simple stripmined vector memcpy example</vt:lpstr>
      <vt:lpstr>Vector Load Instructions</vt:lpstr>
      <vt:lpstr>Vector Store Instructions</vt:lpstr>
      <vt:lpstr>Vector Unit-Stride Loads/Stores</vt:lpstr>
      <vt:lpstr>Vector Strided Load/Store Instructions</vt:lpstr>
      <vt:lpstr>Vector Indexed Loads/Stores</vt:lpstr>
      <vt:lpstr>Vector Length Multiplier, LMUL</vt:lpstr>
      <vt:lpstr>LMUL=8 stripmined vector memcpy example</vt:lpstr>
      <vt:lpstr>Mixed-Width Loops</vt:lpstr>
      <vt:lpstr>PowerPoint Presentation</vt:lpstr>
      <vt:lpstr>CS152 Administrivia</vt:lpstr>
      <vt:lpstr>CS252 Administrivia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969</cp:revision>
  <cp:lastPrinted>2013-01-24T23:37:40Z</cp:lastPrinted>
  <dcterms:created xsi:type="dcterms:W3CDTF">2012-01-24T20:37:12Z</dcterms:created>
  <dcterms:modified xsi:type="dcterms:W3CDTF">2019-04-03T19:08:06Z</dcterms:modified>
  <cp:category/>
</cp:coreProperties>
</file>