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7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20" r:id="rId4"/>
    <p:sldMasterId id="2147483740" r:id="rId5"/>
    <p:sldMasterId id="2147483749" r:id="rId6"/>
    <p:sldMasterId id="2147483801" r:id="rId7"/>
    <p:sldMasterId id="2147483820" r:id="rId8"/>
  </p:sldMasterIdLst>
  <p:notesMasterIdLst>
    <p:notesMasterId r:id="rId43"/>
  </p:notesMasterIdLst>
  <p:handoutMasterIdLst>
    <p:handoutMasterId r:id="rId44"/>
  </p:handoutMasterIdLst>
  <p:sldIdLst>
    <p:sldId id="322" r:id="rId9"/>
    <p:sldId id="678" r:id="rId10"/>
    <p:sldId id="679" r:id="rId11"/>
    <p:sldId id="680" r:id="rId12"/>
    <p:sldId id="681" r:id="rId13"/>
    <p:sldId id="682" r:id="rId14"/>
    <p:sldId id="683" r:id="rId15"/>
    <p:sldId id="684" r:id="rId16"/>
    <p:sldId id="685" r:id="rId17"/>
    <p:sldId id="686" r:id="rId18"/>
    <p:sldId id="687" r:id="rId19"/>
    <p:sldId id="688" r:id="rId20"/>
    <p:sldId id="689" r:id="rId21"/>
    <p:sldId id="690" r:id="rId22"/>
    <p:sldId id="691" r:id="rId23"/>
    <p:sldId id="692" r:id="rId24"/>
    <p:sldId id="693" r:id="rId25"/>
    <p:sldId id="694" r:id="rId26"/>
    <p:sldId id="695" r:id="rId27"/>
    <p:sldId id="696" r:id="rId28"/>
    <p:sldId id="660" r:id="rId29"/>
    <p:sldId id="677" r:id="rId30"/>
    <p:sldId id="697" r:id="rId31"/>
    <p:sldId id="698" r:id="rId32"/>
    <p:sldId id="699" r:id="rId33"/>
    <p:sldId id="700" r:id="rId34"/>
    <p:sldId id="701" r:id="rId35"/>
    <p:sldId id="702" r:id="rId36"/>
    <p:sldId id="703" r:id="rId37"/>
    <p:sldId id="704" r:id="rId38"/>
    <p:sldId id="705" r:id="rId39"/>
    <p:sldId id="708" r:id="rId40"/>
    <p:sldId id="709" r:id="rId41"/>
    <p:sldId id="707" r:id="rId4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6" autoAdjust="0"/>
    <p:restoredTop sz="87931" autoAdjust="0"/>
  </p:normalViewPr>
  <p:slideViewPr>
    <p:cSldViewPr>
      <p:cViewPr varScale="1">
        <p:scale>
          <a:sx n="87" d="100"/>
          <a:sy n="87" d="100"/>
        </p:scale>
        <p:origin x="2136" y="184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viewProps" Target="viewProp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7C3-CE18-A14C-A789-F2A9AA26B19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95B05-F852-E84D-8967-3F358D9DEA9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DC7E5-6782-F242-B4FB-EFDA9563815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6D857-2621-7443-8804-E8F53A7C4A1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5A53-6E47-404B-809F-A618562936F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CBA7C-9B22-6646-BD2F-40AD407A0D6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B86-ED21-9D45-800D-D4F7E692673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86137-1860-EA44-9DB2-E23DF116C8BC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6EA1C-689A-1E4E-B777-893B594E28B1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EC4BB-29B3-7E4A-BF3C-BE43C0F627B3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332FA-411E-6048-9ED1-6B8385D3FE3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5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0E5B0-886D-0C48-AAC6-890CD678230F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21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12DB6-D42D-3842-BF2B-624D29F180FB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815BC-8BAD-F349-A80A-A1EB84ADA80D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5699-BFF5-DD42-B76B-F2BF985A8CD4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DE2DC-F20D-0045-898B-D7A924D2C123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A84C-FBAB-1C49-8587-2B44A70EB823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6BF65-92ED-5744-93F6-D90F7780C39D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2488-E8EA-DD42-B002-DFC4EFA2D1FE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B5127-041A-0D48-992E-5F781F097742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1C1C0-64A6-5E45-A205-A7DB54DCE83A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E448B-8F6C-7249-9004-84627110DE52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7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0EFDD-1F3F-6249-9E49-5C7B4F0CBE6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82BDA-E39A-0C4A-8DAA-984A3D8ECC5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9591B-C989-7049-A5B9-8CFDD06A7446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64D60-EE75-CE46-A316-F35583BF862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FEC57-58E9-D648-8CF8-07C143BF6BC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DC21-13E9-664B-8A90-D9756FBA807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4725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73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769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06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75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894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722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41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5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54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9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763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178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743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538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86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485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027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5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218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1798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340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901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976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89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932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9406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648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2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510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369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261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42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9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30995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2/26/2013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25395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54703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3/21/2013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426312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15 </a:t>
            </a:r>
            <a:r>
              <a:rPr lang="mr-IN" dirty="0"/>
              <a:t>–</a:t>
            </a:r>
            <a:r>
              <a:rPr lang="en-US" dirty="0"/>
              <a:t> Vectors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Instruction Execution</a:t>
            </a:r>
            <a:endParaRPr lang="en-US" altLang="ko-KR" dirty="0"/>
          </a:p>
        </p:txBody>
      </p:sp>
      <p:sp>
        <p:nvSpPr>
          <p:cNvPr id="1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53D0-6147-9444-A26C-FD99F1020E6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6323" name="Text Box 3"/>
          <p:cNvSpPr txBox="1">
            <a:spLocks noChangeArrowheads="1"/>
          </p:cNvSpPr>
          <p:nvPr/>
        </p:nvSpPr>
        <p:spPr bwMode="auto">
          <a:xfrm>
            <a:off x="2974975" y="963891"/>
            <a:ext cx="2262496" cy="36933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vadd</a:t>
            </a:r>
            <a:r>
              <a:rPr lang="en-US" altLang="ko-KR" sz="18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vc</a:t>
            </a:r>
            <a:r>
              <a:rPr lang="en-US" altLang="ko-KR" sz="18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/>
                <a:ea typeface="굴림" charset="-127"/>
                <a:cs typeface="Courier New"/>
              </a:rPr>
              <a:t>vb</a:t>
            </a:r>
            <a:endParaRPr lang="en-US" altLang="ko-KR" sz="1800" b="1" dirty="0">
              <a:solidFill>
                <a:prstClr val="black"/>
              </a:solidFill>
              <a:latin typeface="Courier New"/>
              <a:ea typeface="굴림" charset="-127"/>
              <a:cs typeface="Courier New"/>
            </a:endParaRPr>
          </a:p>
        </p:txBody>
      </p:sp>
      <p:grpSp>
        <p:nvGrpSpPr>
          <p:cNvPr id="1336324" name="Group 4"/>
          <p:cNvGrpSpPr>
            <a:grpSpLocks/>
          </p:cNvGrpSpPr>
          <p:nvPr/>
        </p:nvGrpSpPr>
        <p:grpSpPr bwMode="auto">
          <a:xfrm>
            <a:off x="693738" y="1408113"/>
            <a:ext cx="2741612" cy="4832351"/>
            <a:chOff x="480" y="816"/>
            <a:chExt cx="1727" cy="3044"/>
          </a:xfrm>
        </p:grpSpPr>
        <p:grpSp>
          <p:nvGrpSpPr>
            <p:cNvPr id="1336325" name="Group 5"/>
            <p:cNvGrpSpPr>
              <a:grpSpLocks/>
            </p:cNvGrpSpPr>
            <p:nvPr/>
          </p:nvGrpSpPr>
          <p:grpSpPr bwMode="auto">
            <a:xfrm>
              <a:off x="672" y="1871"/>
              <a:ext cx="767" cy="1989"/>
              <a:chOff x="829" y="1391"/>
              <a:chExt cx="767" cy="1989"/>
            </a:xfrm>
          </p:grpSpPr>
          <p:sp>
            <p:nvSpPr>
              <p:cNvPr id="1336326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327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2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29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0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31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3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4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35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7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38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339" name="Text Box 19"/>
              <p:cNvSpPr txBox="1">
                <a:spLocks noChangeArrowheads="1"/>
              </p:cNvSpPr>
              <p:nvPr/>
            </p:nvSpPr>
            <p:spPr bwMode="auto">
              <a:xfrm>
                <a:off x="1073" y="268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C[1]</a:t>
                </a:r>
              </a:p>
            </p:txBody>
          </p:sp>
          <p:sp>
            <p:nvSpPr>
              <p:cNvPr id="1336340" name="Text Box 20"/>
              <p:cNvSpPr txBox="1">
                <a:spLocks noChangeArrowheads="1"/>
              </p:cNvSpPr>
              <p:nvPr/>
            </p:nvSpPr>
            <p:spPr bwMode="auto">
              <a:xfrm>
                <a:off x="1073" y="244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C[2]</a:t>
                </a:r>
              </a:p>
            </p:txBody>
          </p:sp>
          <p:sp>
            <p:nvSpPr>
              <p:cNvPr id="1336341" name="Text Box 21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C[0]</a:t>
                </a:r>
              </a:p>
            </p:txBody>
          </p:sp>
          <p:sp>
            <p:nvSpPr>
              <p:cNvPr id="1336342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43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44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45" name="Text Box 25"/>
              <p:cNvSpPr txBox="1">
                <a:spLocks noChangeArrowheads="1"/>
              </p:cNvSpPr>
              <p:nvPr/>
            </p:nvSpPr>
            <p:spPr bwMode="auto">
              <a:xfrm>
                <a:off x="829" y="1967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A[3]</a:t>
                </a:r>
              </a:p>
            </p:txBody>
          </p:sp>
          <p:sp>
            <p:nvSpPr>
              <p:cNvPr id="1336346" name="Text Box 26"/>
              <p:cNvSpPr txBox="1">
                <a:spLocks noChangeArrowheads="1"/>
              </p:cNvSpPr>
              <p:nvPr/>
            </p:nvSpPr>
            <p:spPr bwMode="auto">
              <a:xfrm>
                <a:off x="1265" y="1967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B[3]</a:t>
                </a:r>
              </a:p>
            </p:txBody>
          </p:sp>
          <p:sp>
            <p:nvSpPr>
              <p:cNvPr id="1336347" name="Text Box 27"/>
              <p:cNvSpPr txBox="1">
                <a:spLocks noChangeArrowheads="1"/>
              </p:cNvSpPr>
              <p:nvPr/>
            </p:nvSpPr>
            <p:spPr bwMode="auto">
              <a:xfrm>
                <a:off x="829" y="1775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A[4]</a:t>
                </a:r>
              </a:p>
            </p:txBody>
          </p:sp>
          <p:sp>
            <p:nvSpPr>
              <p:cNvPr id="1336348" name="Text Box 28"/>
              <p:cNvSpPr txBox="1">
                <a:spLocks noChangeArrowheads="1"/>
              </p:cNvSpPr>
              <p:nvPr/>
            </p:nvSpPr>
            <p:spPr bwMode="auto">
              <a:xfrm>
                <a:off x="1265" y="1775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B[4]</a:t>
                </a:r>
              </a:p>
            </p:txBody>
          </p:sp>
          <p:sp>
            <p:nvSpPr>
              <p:cNvPr id="1336349" name="Text Box 29"/>
              <p:cNvSpPr txBox="1">
                <a:spLocks noChangeArrowheads="1"/>
              </p:cNvSpPr>
              <p:nvPr/>
            </p:nvSpPr>
            <p:spPr bwMode="auto">
              <a:xfrm>
                <a:off x="829" y="1583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A[5]</a:t>
                </a:r>
              </a:p>
            </p:txBody>
          </p:sp>
          <p:sp>
            <p:nvSpPr>
              <p:cNvPr id="1336350" name="Text Box 30"/>
              <p:cNvSpPr txBox="1">
                <a:spLocks noChangeArrowheads="1"/>
              </p:cNvSpPr>
              <p:nvPr/>
            </p:nvSpPr>
            <p:spPr bwMode="auto">
              <a:xfrm>
                <a:off x="1265" y="1583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B[5]</a:t>
                </a:r>
              </a:p>
            </p:txBody>
          </p:sp>
          <p:sp>
            <p:nvSpPr>
              <p:cNvPr id="1336351" name="Text Box 31"/>
              <p:cNvSpPr txBox="1">
                <a:spLocks noChangeArrowheads="1"/>
              </p:cNvSpPr>
              <p:nvPr/>
            </p:nvSpPr>
            <p:spPr bwMode="auto">
              <a:xfrm>
                <a:off x="829" y="1391"/>
                <a:ext cx="33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A[6]</a:t>
                </a:r>
              </a:p>
            </p:txBody>
          </p:sp>
          <p:sp>
            <p:nvSpPr>
              <p:cNvPr id="1336352" name="Text Box 32"/>
              <p:cNvSpPr txBox="1">
                <a:spLocks noChangeArrowheads="1"/>
              </p:cNvSpPr>
              <p:nvPr/>
            </p:nvSpPr>
            <p:spPr bwMode="auto">
              <a:xfrm>
                <a:off x="1265" y="1391"/>
                <a:ext cx="33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B[6]</a:t>
                </a:r>
              </a:p>
            </p:txBody>
          </p:sp>
        </p:grpSp>
        <p:sp>
          <p:nvSpPr>
            <p:cNvPr id="1336353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6354" name="Oval 34"/>
            <p:cNvSpPr>
              <a:spLocks noChangeArrowheads="1"/>
            </p:cNvSpPr>
            <p:nvPr/>
          </p:nvSpPr>
          <p:spPr bwMode="auto">
            <a:xfrm>
              <a:off x="480" y="859"/>
              <a:ext cx="1727" cy="8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Execution using one pipelined functional unit</a:t>
              </a:r>
            </a:p>
          </p:txBody>
        </p:sp>
      </p:grpSp>
      <p:grpSp>
        <p:nvGrpSpPr>
          <p:cNvPr id="1336355" name="Group 35"/>
          <p:cNvGrpSpPr>
            <a:grpSpLocks/>
          </p:cNvGrpSpPr>
          <p:nvPr/>
        </p:nvGrpSpPr>
        <p:grpSpPr bwMode="auto">
          <a:xfrm>
            <a:off x="3206750" y="1408113"/>
            <a:ext cx="5280025" cy="4832351"/>
            <a:chOff x="2063" y="816"/>
            <a:chExt cx="3326" cy="3044"/>
          </a:xfrm>
        </p:grpSpPr>
        <p:grpSp>
          <p:nvGrpSpPr>
            <p:cNvPr id="1336356" name="Group 36"/>
            <p:cNvGrpSpPr>
              <a:grpSpLocks/>
            </p:cNvGrpSpPr>
            <p:nvPr/>
          </p:nvGrpSpPr>
          <p:grpSpPr bwMode="auto">
            <a:xfrm>
              <a:off x="2063" y="1871"/>
              <a:ext cx="830" cy="1989"/>
              <a:chOff x="828" y="1391"/>
              <a:chExt cx="830" cy="1989"/>
            </a:xfrm>
          </p:grpSpPr>
          <p:sp>
            <p:nvSpPr>
              <p:cNvPr id="1336357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358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62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6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6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370" name="Text Box 50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C[4]</a:t>
                </a:r>
              </a:p>
            </p:txBody>
          </p:sp>
          <p:sp>
            <p:nvSpPr>
              <p:cNvPr id="1336371" name="Text Box 51"/>
              <p:cNvSpPr txBox="1">
                <a:spLocks noChangeArrowheads="1"/>
              </p:cNvSpPr>
              <p:nvPr/>
            </p:nvSpPr>
            <p:spPr bwMode="auto">
              <a:xfrm>
                <a:off x="1073" y="246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C[8]</a:t>
                </a:r>
              </a:p>
            </p:txBody>
          </p:sp>
          <p:sp>
            <p:nvSpPr>
              <p:cNvPr id="1336372" name="Text Box 52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C[0]</a:t>
                </a:r>
              </a:p>
            </p:txBody>
          </p:sp>
          <p:sp>
            <p:nvSpPr>
              <p:cNvPr id="1336373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74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75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376" name="Text Box 56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A[12]</a:t>
                </a:r>
              </a:p>
            </p:txBody>
          </p:sp>
          <p:sp>
            <p:nvSpPr>
              <p:cNvPr id="1336377" name="Text Box 57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B[12]</a:t>
                </a:r>
              </a:p>
            </p:txBody>
          </p:sp>
          <p:sp>
            <p:nvSpPr>
              <p:cNvPr id="1336378" name="Text Box 58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A[16]</a:t>
                </a:r>
              </a:p>
            </p:txBody>
          </p:sp>
          <p:sp>
            <p:nvSpPr>
              <p:cNvPr id="1336379" name="Text Box 59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B[16]</a:t>
                </a:r>
              </a:p>
            </p:txBody>
          </p:sp>
          <p:sp>
            <p:nvSpPr>
              <p:cNvPr id="1336380" name="Text Box 60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A[20]</a:t>
                </a:r>
              </a:p>
            </p:txBody>
          </p:sp>
          <p:sp>
            <p:nvSpPr>
              <p:cNvPr id="1336381" name="Text Box 61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B[20]</a:t>
                </a:r>
              </a:p>
            </p:txBody>
          </p:sp>
          <p:sp>
            <p:nvSpPr>
              <p:cNvPr id="1336382" name="Text Box 62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A[24]</a:t>
                </a:r>
              </a:p>
            </p:txBody>
          </p:sp>
          <p:sp>
            <p:nvSpPr>
              <p:cNvPr id="1336383" name="Text Box 63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B[24]</a:t>
                </a:r>
              </a:p>
            </p:txBody>
          </p:sp>
        </p:grpSp>
        <p:grpSp>
          <p:nvGrpSpPr>
            <p:cNvPr id="1336384" name="Group 64"/>
            <p:cNvGrpSpPr>
              <a:grpSpLocks/>
            </p:cNvGrpSpPr>
            <p:nvPr/>
          </p:nvGrpSpPr>
          <p:grpSpPr bwMode="auto">
            <a:xfrm>
              <a:off x="2927" y="1871"/>
              <a:ext cx="830" cy="1989"/>
              <a:chOff x="828" y="1391"/>
              <a:chExt cx="830" cy="1989"/>
            </a:xfrm>
          </p:grpSpPr>
          <p:sp>
            <p:nvSpPr>
              <p:cNvPr id="1336385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386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38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88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89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90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391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2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3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394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3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6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397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398" name="Text Box 78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C[5]</a:t>
                </a:r>
              </a:p>
            </p:txBody>
          </p:sp>
          <p:sp>
            <p:nvSpPr>
              <p:cNvPr id="1336399" name="Text Box 79"/>
              <p:cNvSpPr txBox="1">
                <a:spLocks noChangeArrowheads="1"/>
              </p:cNvSpPr>
              <p:nvPr/>
            </p:nvSpPr>
            <p:spPr bwMode="auto">
              <a:xfrm>
                <a:off x="1073" y="246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C[9]</a:t>
                </a:r>
              </a:p>
            </p:txBody>
          </p:sp>
          <p:sp>
            <p:nvSpPr>
              <p:cNvPr id="1336400" name="Text Box 80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C[1]</a:t>
                </a:r>
              </a:p>
            </p:txBody>
          </p:sp>
          <p:sp>
            <p:nvSpPr>
              <p:cNvPr id="1336401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02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03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04" name="Text Box 84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A[13]</a:t>
                </a:r>
              </a:p>
            </p:txBody>
          </p:sp>
          <p:sp>
            <p:nvSpPr>
              <p:cNvPr id="1336405" name="Text Box 85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B[13]</a:t>
                </a:r>
              </a:p>
            </p:txBody>
          </p:sp>
          <p:sp>
            <p:nvSpPr>
              <p:cNvPr id="1336406" name="Text Box 86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A[17]</a:t>
                </a:r>
              </a:p>
            </p:txBody>
          </p:sp>
          <p:sp>
            <p:nvSpPr>
              <p:cNvPr id="1336407" name="Text Box 87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B[17]</a:t>
                </a:r>
              </a:p>
            </p:txBody>
          </p:sp>
          <p:sp>
            <p:nvSpPr>
              <p:cNvPr id="1336408" name="Text Box 88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A[21]</a:t>
                </a:r>
              </a:p>
            </p:txBody>
          </p:sp>
          <p:sp>
            <p:nvSpPr>
              <p:cNvPr id="1336409" name="Text Box 89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B[21]</a:t>
                </a:r>
              </a:p>
            </p:txBody>
          </p:sp>
          <p:sp>
            <p:nvSpPr>
              <p:cNvPr id="1336410" name="Text Box 90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A[25]</a:t>
                </a:r>
              </a:p>
            </p:txBody>
          </p:sp>
          <p:sp>
            <p:nvSpPr>
              <p:cNvPr id="1336411" name="Text Box 91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B[25]</a:t>
                </a:r>
              </a:p>
            </p:txBody>
          </p:sp>
        </p:grpSp>
        <p:grpSp>
          <p:nvGrpSpPr>
            <p:cNvPr id="1336412" name="Group 92"/>
            <p:cNvGrpSpPr>
              <a:grpSpLocks/>
            </p:cNvGrpSpPr>
            <p:nvPr/>
          </p:nvGrpSpPr>
          <p:grpSpPr bwMode="auto">
            <a:xfrm>
              <a:off x="3743" y="1871"/>
              <a:ext cx="830" cy="1989"/>
              <a:chOff x="828" y="1391"/>
              <a:chExt cx="830" cy="1989"/>
            </a:xfrm>
          </p:grpSpPr>
          <p:sp>
            <p:nvSpPr>
              <p:cNvPr id="1336413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414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15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16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17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18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19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0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1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2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23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4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25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426" name="Text Box 106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C[6]</a:t>
                </a:r>
              </a:p>
            </p:txBody>
          </p:sp>
          <p:sp>
            <p:nvSpPr>
              <p:cNvPr id="1336427" name="Text Box 107"/>
              <p:cNvSpPr txBox="1">
                <a:spLocks noChangeArrowheads="1"/>
              </p:cNvSpPr>
              <p:nvPr/>
            </p:nvSpPr>
            <p:spPr bwMode="auto">
              <a:xfrm>
                <a:off x="1042" y="2461"/>
                <a:ext cx="39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C[10]</a:t>
                </a:r>
              </a:p>
            </p:txBody>
          </p:sp>
          <p:sp>
            <p:nvSpPr>
              <p:cNvPr id="1336428" name="Text Box 108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C[2]</a:t>
                </a:r>
              </a:p>
            </p:txBody>
          </p:sp>
          <p:sp>
            <p:nvSpPr>
              <p:cNvPr id="1336429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30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31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32" name="Text Box 112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A[14]</a:t>
                </a:r>
              </a:p>
            </p:txBody>
          </p:sp>
          <p:sp>
            <p:nvSpPr>
              <p:cNvPr id="1336433" name="Text Box 113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B[14]</a:t>
                </a:r>
              </a:p>
            </p:txBody>
          </p:sp>
          <p:sp>
            <p:nvSpPr>
              <p:cNvPr id="1336434" name="Text Box 114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A[18]</a:t>
                </a:r>
              </a:p>
            </p:txBody>
          </p:sp>
          <p:sp>
            <p:nvSpPr>
              <p:cNvPr id="1336435" name="Text Box 115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B[18]</a:t>
                </a:r>
              </a:p>
            </p:txBody>
          </p:sp>
          <p:sp>
            <p:nvSpPr>
              <p:cNvPr id="1336436" name="Text Box 116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A[22]</a:t>
                </a:r>
              </a:p>
            </p:txBody>
          </p:sp>
          <p:sp>
            <p:nvSpPr>
              <p:cNvPr id="1336437" name="Text Box 117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B[22]</a:t>
                </a:r>
              </a:p>
            </p:txBody>
          </p:sp>
          <p:sp>
            <p:nvSpPr>
              <p:cNvPr id="1336438" name="Text Box 118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A[26]</a:t>
                </a:r>
              </a:p>
            </p:txBody>
          </p:sp>
          <p:sp>
            <p:nvSpPr>
              <p:cNvPr id="1336439" name="Text Box 119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B[26]</a:t>
                </a:r>
              </a:p>
            </p:txBody>
          </p:sp>
        </p:grpSp>
        <p:grpSp>
          <p:nvGrpSpPr>
            <p:cNvPr id="1336440" name="Group 120"/>
            <p:cNvGrpSpPr>
              <a:grpSpLocks/>
            </p:cNvGrpSpPr>
            <p:nvPr/>
          </p:nvGrpSpPr>
          <p:grpSpPr bwMode="auto">
            <a:xfrm>
              <a:off x="4559" y="1871"/>
              <a:ext cx="830" cy="1989"/>
              <a:chOff x="828" y="1391"/>
              <a:chExt cx="830" cy="1989"/>
            </a:xfrm>
          </p:grpSpPr>
          <p:sp>
            <p:nvSpPr>
              <p:cNvPr id="1336441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36442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133644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4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5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46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13364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8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49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36450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1336451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52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6453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6454" name="Text Box 134"/>
              <p:cNvSpPr txBox="1">
                <a:spLocks noChangeArrowheads="1"/>
              </p:cNvSpPr>
              <p:nvPr/>
            </p:nvSpPr>
            <p:spPr bwMode="auto">
              <a:xfrm>
                <a:off x="1073" y="2701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C[7]</a:t>
                </a:r>
              </a:p>
            </p:txBody>
          </p:sp>
          <p:sp>
            <p:nvSpPr>
              <p:cNvPr id="1336455" name="Text Box 135"/>
              <p:cNvSpPr txBox="1">
                <a:spLocks noChangeArrowheads="1"/>
              </p:cNvSpPr>
              <p:nvPr/>
            </p:nvSpPr>
            <p:spPr bwMode="auto">
              <a:xfrm>
                <a:off x="1042" y="2461"/>
                <a:ext cx="396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C[11]</a:t>
                </a:r>
              </a:p>
            </p:txBody>
          </p:sp>
          <p:sp>
            <p:nvSpPr>
              <p:cNvPr id="1336456" name="Text Box 136"/>
              <p:cNvSpPr txBox="1">
                <a:spLocks noChangeArrowheads="1"/>
              </p:cNvSpPr>
              <p:nvPr/>
            </p:nvSpPr>
            <p:spPr bwMode="auto">
              <a:xfrm>
                <a:off x="1073" y="3167"/>
                <a:ext cx="330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C[3]</a:t>
                </a:r>
              </a:p>
            </p:txBody>
          </p:sp>
          <p:sp>
            <p:nvSpPr>
              <p:cNvPr id="1336457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58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59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6460" name="Text Box 140"/>
              <p:cNvSpPr txBox="1">
                <a:spLocks noChangeArrowheads="1"/>
              </p:cNvSpPr>
              <p:nvPr/>
            </p:nvSpPr>
            <p:spPr bwMode="auto">
              <a:xfrm>
                <a:off x="828" y="1967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A[15]</a:t>
                </a:r>
              </a:p>
            </p:txBody>
          </p:sp>
          <p:sp>
            <p:nvSpPr>
              <p:cNvPr id="1336461" name="Text Box 141"/>
              <p:cNvSpPr txBox="1">
                <a:spLocks noChangeArrowheads="1"/>
              </p:cNvSpPr>
              <p:nvPr/>
            </p:nvSpPr>
            <p:spPr bwMode="auto">
              <a:xfrm>
                <a:off x="1261" y="1967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B[15]</a:t>
                </a:r>
              </a:p>
            </p:txBody>
          </p:sp>
          <p:sp>
            <p:nvSpPr>
              <p:cNvPr id="1336462" name="Text Box 142"/>
              <p:cNvSpPr txBox="1">
                <a:spLocks noChangeArrowheads="1"/>
              </p:cNvSpPr>
              <p:nvPr/>
            </p:nvSpPr>
            <p:spPr bwMode="auto">
              <a:xfrm>
                <a:off x="828" y="1775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A[19]</a:t>
                </a:r>
              </a:p>
            </p:txBody>
          </p:sp>
          <p:sp>
            <p:nvSpPr>
              <p:cNvPr id="1336463" name="Text Box 143"/>
              <p:cNvSpPr txBox="1">
                <a:spLocks noChangeArrowheads="1"/>
              </p:cNvSpPr>
              <p:nvPr/>
            </p:nvSpPr>
            <p:spPr bwMode="auto">
              <a:xfrm>
                <a:off x="1261" y="1775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B[19]</a:t>
                </a:r>
              </a:p>
            </p:txBody>
          </p:sp>
          <p:sp>
            <p:nvSpPr>
              <p:cNvPr id="1336464" name="Text Box 144"/>
              <p:cNvSpPr txBox="1">
                <a:spLocks noChangeArrowheads="1"/>
              </p:cNvSpPr>
              <p:nvPr/>
            </p:nvSpPr>
            <p:spPr bwMode="auto">
              <a:xfrm>
                <a:off x="828" y="1583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A[23]</a:t>
                </a:r>
              </a:p>
            </p:txBody>
          </p:sp>
          <p:sp>
            <p:nvSpPr>
              <p:cNvPr id="1336465" name="Text Box 145"/>
              <p:cNvSpPr txBox="1">
                <a:spLocks noChangeArrowheads="1"/>
              </p:cNvSpPr>
              <p:nvPr/>
            </p:nvSpPr>
            <p:spPr bwMode="auto">
              <a:xfrm>
                <a:off x="1261" y="1583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B[23]</a:t>
                </a:r>
              </a:p>
            </p:txBody>
          </p:sp>
          <p:sp>
            <p:nvSpPr>
              <p:cNvPr id="1336466" name="Text Box 146"/>
              <p:cNvSpPr txBox="1">
                <a:spLocks noChangeArrowheads="1"/>
              </p:cNvSpPr>
              <p:nvPr/>
            </p:nvSpPr>
            <p:spPr bwMode="auto">
              <a:xfrm>
                <a:off x="828" y="1391"/>
                <a:ext cx="401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A[27]</a:t>
                </a:r>
              </a:p>
            </p:txBody>
          </p:sp>
          <p:sp>
            <p:nvSpPr>
              <p:cNvPr id="1336467" name="Text Box 147"/>
              <p:cNvSpPr txBox="1">
                <a:spLocks noChangeArrowheads="1"/>
              </p:cNvSpPr>
              <p:nvPr/>
            </p:nvSpPr>
            <p:spPr bwMode="auto">
              <a:xfrm>
                <a:off x="1261" y="1391"/>
                <a:ext cx="397" cy="21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B[27]</a:t>
                </a:r>
              </a:p>
            </p:txBody>
          </p:sp>
        </p:grpSp>
        <p:sp>
          <p:nvSpPr>
            <p:cNvPr id="1336468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6469" name="Oval 149"/>
            <p:cNvSpPr>
              <a:spLocks noChangeArrowheads="1"/>
            </p:cNvSpPr>
            <p:nvPr/>
          </p:nvSpPr>
          <p:spPr bwMode="auto">
            <a:xfrm flipH="1">
              <a:off x="2307" y="860"/>
              <a:ext cx="1727" cy="81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Execution using four pipelined functional units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79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7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Interleaved Vector Memory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4600"/>
          </a:xfrm>
        </p:spPr>
        <p:txBody>
          <a:bodyPr/>
          <a:lstStyle/>
          <a:p>
            <a:r>
              <a:rPr lang="en-US" altLang="ko-KR" sz="2400" dirty="0"/>
              <a:t>Bank busy time: Time before bank ready to accept next request</a:t>
            </a:r>
          </a:p>
          <a:p>
            <a:r>
              <a:rPr lang="en-US" altLang="ko-KR" sz="2400" dirty="0"/>
              <a:t>Cray-1, 16 banks, 4 cycle bank busy time, 12 cycle latency</a:t>
            </a:r>
          </a:p>
          <a:p>
            <a:endParaRPr lang="en-US" sz="2400" dirty="0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E858-8F61-0E47-B2FD-4481229F233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38437" name="Group 69"/>
          <p:cNvGrpSpPr>
            <a:grpSpLocks/>
          </p:cNvGrpSpPr>
          <p:nvPr/>
        </p:nvGrpSpPr>
        <p:grpSpPr bwMode="auto">
          <a:xfrm>
            <a:off x="381000" y="2286000"/>
            <a:ext cx="8610600" cy="4119563"/>
            <a:chOff x="240" y="1629"/>
            <a:chExt cx="5424" cy="2595"/>
          </a:xfrm>
        </p:grpSpPr>
        <p:grpSp>
          <p:nvGrpSpPr>
            <p:cNvPr id="1338372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1338373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0</a:t>
                </a:r>
              </a:p>
            </p:txBody>
          </p:sp>
          <p:sp>
            <p:nvSpPr>
              <p:cNvPr id="1338374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1</a:t>
                </a:r>
              </a:p>
            </p:txBody>
          </p:sp>
          <p:sp>
            <p:nvSpPr>
              <p:cNvPr id="1338375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2</a:t>
                </a:r>
              </a:p>
            </p:txBody>
          </p:sp>
          <p:sp>
            <p:nvSpPr>
              <p:cNvPr id="1338376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3</a:t>
                </a:r>
              </a:p>
            </p:txBody>
          </p:sp>
          <p:sp>
            <p:nvSpPr>
              <p:cNvPr id="1338377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4</a:t>
                </a:r>
              </a:p>
            </p:txBody>
          </p:sp>
          <p:sp>
            <p:nvSpPr>
              <p:cNvPr id="1338378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5</a:t>
                </a:r>
              </a:p>
            </p:txBody>
          </p:sp>
          <p:sp>
            <p:nvSpPr>
              <p:cNvPr id="1338379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6</a:t>
                </a:r>
              </a:p>
            </p:txBody>
          </p:sp>
          <p:sp>
            <p:nvSpPr>
              <p:cNvPr id="1338380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7</a:t>
                </a:r>
              </a:p>
            </p:txBody>
          </p:sp>
          <p:sp>
            <p:nvSpPr>
              <p:cNvPr id="1338381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8</a:t>
                </a:r>
              </a:p>
            </p:txBody>
          </p:sp>
          <p:sp>
            <p:nvSpPr>
              <p:cNvPr id="1338382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9</a:t>
                </a:r>
              </a:p>
            </p:txBody>
          </p:sp>
          <p:sp>
            <p:nvSpPr>
              <p:cNvPr id="1338383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</a:t>
                </a:r>
              </a:p>
            </p:txBody>
          </p:sp>
          <p:sp>
            <p:nvSpPr>
              <p:cNvPr id="1338384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B</a:t>
                </a:r>
              </a:p>
            </p:txBody>
          </p:sp>
          <p:sp>
            <p:nvSpPr>
              <p:cNvPr id="1338385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C</a:t>
                </a:r>
              </a:p>
            </p:txBody>
          </p:sp>
          <p:sp>
            <p:nvSpPr>
              <p:cNvPr id="1338386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D</a:t>
                </a:r>
              </a:p>
            </p:txBody>
          </p:sp>
          <p:sp>
            <p:nvSpPr>
              <p:cNvPr id="1338387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E</a:t>
                </a:r>
              </a:p>
            </p:txBody>
          </p:sp>
          <p:sp>
            <p:nvSpPr>
              <p:cNvPr id="1338388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F</a:t>
                </a:r>
              </a:p>
            </p:txBody>
          </p:sp>
          <p:grpSp>
            <p:nvGrpSpPr>
              <p:cNvPr id="1338389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1338390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8391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38392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38393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4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5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6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7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8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399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0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1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2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3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4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5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6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7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8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09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38410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72"/>
                </a:cxn>
                <a:cxn ang="0">
                  <a:pos x="450" y="672"/>
                </a:cxn>
                <a:cxn ang="0">
                  <a:pos x="576" y="0"/>
                </a:cxn>
                <a:cxn ang="0">
                  <a:pos x="336" y="0"/>
                </a:cxn>
                <a:cxn ang="0">
                  <a:pos x="288" y="96"/>
                </a:cxn>
                <a:cxn ang="0">
                  <a:pos x="240" y="0"/>
                </a:cxn>
                <a:cxn ang="0">
                  <a:pos x="0" y="0"/>
                </a:cxn>
              </a:cxnLst>
              <a:rect l="0" t="0" r="r" b="b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11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338412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1338413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4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5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38416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1338417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8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19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38420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1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2" name="Text Box 54"/>
            <p:cNvSpPr txBox="1">
              <a:spLocks noChangeArrowheads="1"/>
            </p:cNvSpPr>
            <p:nvPr/>
          </p:nvSpPr>
          <p:spPr bwMode="auto">
            <a:xfrm>
              <a:off x="4992" y="2253"/>
              <a:ext cx="24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+</a:t>
              </a:r>
            </a:p>
          </p:txBody>
        </p:sp>
        <p:grpSp>
          <p:nvGrpSpPr>
            <p:cNvPr id="1338423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1338424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25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/>
                <a:ahLst/>
                <a:cxnLst>
                  <a:cxn ang="0">
                    <a:pos x="48" y="96"/>
                  </a:cxn>
                  <a:cxn ang="0">
                    <a:pos x="0" y="48"/>
                  </a:cxn>
                  <a:cxn ang="0">
                    <a:pos x="48" y="0"/>
                  </a:cxn>
                  <a:cxn ang="0">
                    <a:pos x="48" y="96"/>
                  </a:cxn>
                </a:cxnLst>
                <a:rect l="0" t="0" r="r" b="b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38426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38427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/>
              <a:ahLst/>
              <a:cxnLst>
                <a:cxn ang="0">
                  <a:pos x="576" y="576"/>
                </a:cxn>
                <a:cxn ang="0">
                  <a:pos x="0" y="576"/>
                </a:cxn>
                <a:cxn ang="0">
                  <a:pos x="0" y="0"/>
                </a:cxn>
                <a:cxn ang="0">
                  <a:pos x="288" y="0"/>
                </a:cxn>
                <a:cxn ang="0">
                  <a:pos x="288" y="96"/>
                </a:cxn>
              </a:cxnLst>
              <a:rect l="0" t="0" r="r" b="b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8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29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30" name="Text Box 62"/>
            <p:cNvSpPr txBox="1">
              <a:spLocks noChangeArrowheads="1"/>
            </p:cNvSpPr>
            <p:nvPr/>
          </p:nvSpPr>
          <p:spPr bwMode="auto">
            <a:xfrm>
              <a:off x="4608" y="1629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Base</a:t>
              </a:r>
            </a:p>
          </p:txBody>
        </p:sp>
        <p:sp>
          <p:nvSpPr>
            <p:cNvPr id="1338431" name="Text Box 63"/>
            <p:cNvSpPr txBox="1">
              <a:spLocks noChangeArrowheads="1"/>
            </p:cNvSpPr>
            <p:nvPr/>
          </p:nvSpPr>
          <p:spPr bwMode="auto">
            <a:xfrm>
              <a:off x="4992" y="1629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Stride</a:t>
              </a:r>
            </a:p>
          </p:txBody>
        </p:sp>
        <p:sp>
          <p:nvSpPr>
            <p:cNvPr id="1338432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288" y="768"/>
                </a:cxn>
                <a:cxn ang="0">
                  <a:pos x="0" y="768"/>
                </a:cxn>
              </a:cxnLst>
              <a:rect l="0" t="0" r="r" b="b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8433" name="Text Box 65"/>
            <p:cNvSpPr txBox="1">
              <a:spLocks noChangeArrowheads="1"/>
            </p:cNvSpPr>
            <p:nvPr/>
          </p:nvSpPr>
          <p:spPr bwMode="auto">
            <a:xfrm>
              <a:off x="1872" y="1773"/>
              <a:ext cx="121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Registers</a:t>
              </a:r>
            </a:p>
          </p:txBody>
        </p:sp>
        <p:sp>
          <p:nvSpPr>
            <p:cNvPr id="1338434" name="Text Box 66"/>
            <p:cNvSpPr txBox="1">
              <a:spLocks noChangeArrowheads="1"/>
            </p:cNvSpPr>
            <p:nvPr/>
          </p:nvSpPr>
          <p:spPr bwMode="auto">
            <a:xfrm>
              <a:off x="2016" y="3933"/>
              <a:ext cx="163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Memory Banks</a:t>
              </a:r>
            </a:p>
          </p:txBody>
        </p:sp>
        <p:sp>
          <p:nvSpPr>
            <p:cNvPr id="1338435" name="Text Box 67"/>
            <p:cNvSpPr txBox="1">
              <a:spLocks noChangeArrowheads="1"/>
            </p:cNvSpPr>
            <p:nvPr/>
          </p:nvSpPr>
          <p:spPr bwMode="auto">
            <a:xfrm>
              <a:off x="3744" y="2109"/>
              <a:ext cx="768" cy="4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Address Generator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46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Unit Structure</a:t>
            </a:r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10EA-6D4A-A742-9274-8F7B7E891E8C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0419" name="Freeform 3"/>
          <p:cNvSpPr>
            <a:spLocks/>
          </p:cNvSpPr>
          <p:nvPr/>
        </p:nvSpPr>
        <p:spPr bwMode="auto">
          <a:xfrm>
            <a:off x="182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20" name="Group 4"/>
          <p:cNvGrpSpPr>
            <a:grpSpLocks/>
          </p:cNvGrpSpPr>
          <p:nvPr/>
        </p:nvGrpSpPr>
        <p:grpSpPr bwMode="auto">
          <a:xfrm>
            <a:off x="1828800" y="4976812"/>
            <a:ext cx="993775" cy="76200"/>
            <a:chOff x="1536" y="2256"/>
            <a:chExt cx="626" cy="48"/>
          </a:xfrm>
        </p:grpSpPr>
        <p:sp>
          <p:nvSpPr>
            <p:cNvPr id="134042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24" name="Group 8"/>
          <p:cNvGrpSpPr>
            <a:grpSpLocks/>
          </p:cNvGrpSpPr>
          <p:nvPr/>
        </p:nvGrpSpPr>
        <p:grpSpPr bwMode="auto">
          <a:xfrm>
            <a:off x="1828800" y="4214812"/>
            <a:ext cx="993775" cy="76200"/>
            <a:chOff x="1536" y="2256"/>
            <a:chExt cx="626" cy="48"/>
          </a:xfrm>
        </p:grpSpPr>
        <p:sp>
          <p:nvSpPr>
            <p:cNvPr id="1340425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6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27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28" name="Group 12"/>
          <p:cNvGrpSpPr>
            <a:grpSpLocks/>
          </p:cNvGrpSpPr>
          <p:nvPr/>
        </p:nvGrpSpPr>
        <p:grpSpPr bwMode="auto">
          <a:xfrm>
            <a:off x="1828800" y="4595812"/>
            <a:ext cx="993775" cy="76200"/>
            <a:chOff x="1536" y="2256"/>
            <a:chExt cx="626" cy="48"/>
          </a:xfrm>
        </p:grpSpPr>
        <p:sp>
          <p:nvSpPr>
            <p:cNvPr id="1340429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0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1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32" name="Line 16"/>
          <p:cNvSpPr>
            <a:spLocks noChangeShapeType="1"/>
          </p:cNvSpPr>
          <p:nvPr/>
        </p:nvSpPr>
        <p:spPr bwMode="auto">
          <a:xfrm>
            <a:off x="259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33" name="Line 17"/>
          <p:cNvSpPr>
            <a:spLocks noChangeShapeType="1"/>
          </p:cNvSpPr>
          <p:nvPr/>
        </p:nvSpPr>
        <p:spPr bwMode="auto">
          <a:xfrm>
            <a:off x="198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34" name="Freeform 18"/>
          <p:cNvSpPr>
            <a:spLocks/>
          </p:cNvSpPr>
          <p:nvPr/>
        </p:nvSpPr>
        <p:spPr bwMode="auto">
          <a:xfrm flipV="1">
            <a:off x="182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35" name="Group 19"/>
          <p:cNvGrpSpPr>
            <a:grpSpLocks/>
          </p:cNvGrpSpPr>
          <p:nvPr/>
        </p:nvGrpSpPr>
        <p:grpSpPr bwMode="auto">
          <a:xfrm flipV="1">
            <a:off x="1828800" y="1547812"/>
            <a:ext cx="993775" cy="76200"/>
            <a:chOff x="1536" y="2256"/>
            <a:chExt cx="626" cy="48"/>
          </a:xfrm>
        </p:grpSpPr>
        <p:sp>
          <p:nvSpPr>
            <p:cNvPr id="1340436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7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38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39" name="Group 23"/>
          <p:cNvGrpSpPr>
            <a:grpSpLocks/>
          </p:cNvGrpSpPr>
          <p:nvPr/>
        </p:nvGrpSpPr>
        <p:grpSpPr bwMode="auto">
          <a:xfrm flipV="1">
            <a:off x="1828800" y="2309812"/>
            <a:ext cx="993775" cy="76200"/>
            <a:chOff x="1536" y="2256"/>
            <a:chExt cx="626" cy="48"/>
          </a:xfrm>
        </p:grpSpPr>
        <p:sp>
          <p:nvSpPr>
            <p:cNvPr id="1340440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1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2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43" name="Group 27"/>
          <p:cNvGrpSpPr>
            <a:grpSpLocks/>
          </p:cNvGrpSpPr>
          <p:nvPr/>
        </p:nvGrpSpPr>
        <p:grpSpPr bwMode="auto">
          <a:xfrm flipV="1">
            <a:off x="1828800" y="1928812"/>
            <a:ext cx="993775" cy="76200"/>
            <a:chOff x="1536" y="2256"/>
            <a:chExt cx="626" cy="48"/>
          </a:xfrm>
        </p:grpSpPr>
        <p:sp>
          <p:nvSpPr>
            <p:cNvPr id="1340444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5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46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47" name="Line 31"/>
          <p:cNvSpPr>
            <a:spLocks noChangeShapeType="1"/>
          </p:cNvSpPr>
          <p:nvPr/>
        </p:nvSpPr>
        <p:spPr bwMode="auto">
          <a:xfrm flipV="1">
            <a:off x="259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48" name="Line 32"/>
          <p:cNvSpPr>
            <a:spLocks noChangeShapeType="1"/>
          </p:cNvSpPr>
          <p:nvPr/>
        </p:nvSpPr>
        <p:spPr bwMode="auto">
          <a:xfrm flipV="1">
            <a:off x="198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49" name="Rectangle 33"/>
          <p:cNvSpPr>
            <a:spLocks noChangeArrowheads="1"/>
          </p:cNvSpPr>
          <p:nvPr/>
        </p:nvSpPr>
        <p:spPr bwMode="auto">
          <a:xfrm>
            <a:off x="152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0" name="Freeform 34"/>
          <p:cNvSpPr>
            <a:spLocks/>
          </p:cNvSpPr>
          <p:nvPr/>
        </p:nvSpPr>
        <p:spPr bwMode="auto">
          <a:xfrm>
            <a:off x="228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1" name="Freeform 35"/>
          <p:cNvSpPr>
            <a:spLocks/>
          </p:cNvSpPr>
          <p:nvPr/>
        </p:nvSpPr>
        <p:spPr bwMode="auto">
          <a:xfrm flipV="1">
            <a:off x="228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2" name="Line 36"/>
          <p:cNvSpPr>
            <a:spLocks noChangeShapeType="1"/>
          </p:cNvSpPr>
          <p:nvPr/>
        </p:nvSpPr>
        <p:spPr bwMode="auto">
          <a:xfrm flipV="1">
            <a:off x="160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3" name="Line 37"/>
          <p:cNvSpPr>
            <a:spLocks noChangeShapeType="1"/>
          </p:cNvSpPr>
          <p:nvPr/>
        </p:nvSpPr>
        <p:spPr bwMode="auto">
          <a:xfrm>
            <a:off x="1752600" y="3733800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54" name="Freeform 38"/>
          <p:cNvSpPr>
            <a:spLocks/>
          </p:cNvSpPr>
          <p:nvPr/>
        </p:nvSpPr>
        <p:spPr bwMode="auto">
          <a:xfrm>
            <a:off x="373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55" name="Group 39"/>
          <p:cNvGrpSpPr>
            <a:grpSpLocks/>
          </p:cNvGrpSpPr>
          <p:nvPr/>
        </p:nvGrpSpPr>
        <p:grpSpPr bwMode="auto">
          <a:xfrm>
            <a:off x="3733800" y="4976812"/>
            <a:ext cx="993775" cy="76200"/>
            <a:chOff x="1536" y="2256"/>
            <a:chExt cx="626" cy="48"/>
          </a:xfrm>
        </p:grpSpPr>
        <p:sp>
          <p:nvSpPr>
            <p:cNvPr id="1340456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57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58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59" name="Group 43"/>
          <p:cNvGrpSpPr>
            <a:grpSpLocks/>
          </p:cNvGrpSpPr>
          <p:nvPr/>
        </p:nvGrpSpPr>
        <p:grpSpPr bwMode="auto">
          <a:xfrm>
            <a:off x="3733800" y="4214812"/>
            <a:ext cx="993775" cy="76200"/>
            <a:chOff x="1536" y="2256"/>
            <a:chExt cx="626" cy="48"/>
          </a:xfrm>
        </p:grpSpPr>
        <p:sp>
          <p:nvSpPr>
            <p:cNvPr id="134046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63" name="Group 47"/>
          <p:cNvGrpSpPr>
            <a:grpSpLocks/>
          </p:cNvGrpSpPr>
          <p:nvPr/>
        </p:nvGrpSpPr>
        <p:grpSpPr bwMode="auto">
          <a:xfrm>
            <a:off x="3733800" y="4595812"/>
            <a:ext cx="993775" cy="76200"/>
            <a:chOff x="1536" y="2256"/>
            <a:chExt cx="626" cy="48"/>
          </a:xfrm>
        </p:grpSpPr>
        <p:sp>
          <p:nvSpPr>
            <p:cNvPr id="1340464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5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66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67" name="Line 51"/>
          <p:cNvSpPr>
            <a:spLocks noChangeShapeType="1"/>
          </p:cNvSpPr>
          <p:nvPr/>
        </p:nvSpPr>
        <p:spPr bwMode="auto">
          <a:xfrm>
            <a:off x="449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68" name="Line 52"/>
          <p:cNvSpPr>
            <a:spLocks noChangeShapeType="1"/>
          </p:cNvSpPr>
          <p:nvPr/>
        </p:nvSpPr>
        <p:spPr bwMode="auto">
          <a:xfrm>
            <a:off x="388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69" name="Freeform 53"/>
          <p:cNvSpPr>
            <a:spLocks/>
          </p:cNvSpPr>
          <p:nvPr/>
        </p:nvSpPr>
        <p:spPr bwMode="auto">
          <a:xfrm flipV="1">
            <a:off x="373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70" name="Group 54"/>
          <p:cNvGrpSpPr>
            <a:grpSpLocks/>
          </p:cNvGrpSpPr>
          <p:nvPr/>
        </p:nvGrpSpPr>
        <p:grpSpPr bwMode="auto">
          <a:xfrm flipV="1">
            <a:off x="3733800" y="1547812"/>
            <a:ext cx="993775" cy="76200"/>
            <a:chOff x="1536" y="2256"/>
            <a:chExt cx="626" cy="48"/>
          </a:xfrm>
        </p:grpSpPr>
        <p:sp>
          <p:nvSpPr>
            <p:cNvPr id="1340471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2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3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74" name="Group 58"/>
          <p:cNvGrpSpPr>
            <a:grpSpLocks/>
          </p:cNvGrpSpPr>
          <p:nvPr/>
        </p:nvGrpSpPr>
        <p:grpSpPr bwMode="auto">
          <a:xfrm flipV="1">
            <a:off x="3733800" y="2309812"/>
            <a:ext cx="993775" cy="76200"/>
            <a:chOff x="1536" y="2256"/>
            <a:chExt cx="626" cy="48"/>
          </a:xfrm>
        </p:grpSpPr>
        <p:sp>
          <p:nvSpPr>
            <p:cNvPr id="1340475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6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77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78" name="Group 62"/>
          <p:cNvGrpSpPr>
            <a:grpSpLocks/>
          </p:cNvGrpSpPr>
          <p:nvPr/>
        </p:nvGrpSpPr>
        <p:grpSpPr bwMode="auto">
          <a:xfrm flipV="1">
            <a:off x="3733800" y="1928812"/>
            <a:ext cx="993775" cy="76200"/>
            <a:chOff x="1536" y="2256"/>
            <a:chExt cx="626" cy="48"/>
          </a:xfrm>
        </p:grpSpPr>
        <p:sp>
          <p:nvSpPr>
            <p:cNvPr id="1340479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80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81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482" name="Line 66"/>
          <p:cNvSpPr>
            <a:spLocks noChangeShapeType="1"/>
          </p:cNvSpPr>
          <p:nvPr/>
        </p:nvSpPr>
        <p:spPr bwMode="auto">
          <a:xfrm flipV="1">
            <a:off x="449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3" name="Line 67"/>
          <p:cNvSpPr>
            <a:spLocks noChangeShapeType="1"/>
          </p:cNvSpPr>
          <p:nvPr/>
        </p:nvSpPr>
        <p:spPr bwMode="auto">
          <a:xfrm flipV="1">
            <a:off x="388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4" name="Rectangle 68"/>
          <p:cNvSpPr>
            <a:spLocks noChangeArrowheads="1"/>
          </p:cNvSpPr>
          <p:nvPr/>
        </p:nvSpPr>
        <p:spPr bwMode="auto">
          <a:xfrm>
            <a:off x="342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5" name="Freeform 69"/>
          <p:cNvSpPr>
            <a:spLocks/>
          </p:cNvSpPr>
          <p:nvPr/>
        </p:nvSpPr>
        <p:spPr bwMode="auto">
          <a:xfrm>
            <a:off x="419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6" name="Freeform 70"/>
          <p:cNvSpPr>
            <a:spLocks/>
          </p:cNvSpPr>
          <p:nvPr/>
        </p:nvSpPr>
        <p:spPr bwMode="auto">
          <a:xfrm flipV="1">
            <a:off x="419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7" name="Line 71"/>
          <p:cNvSpPr>
            <a:spLocks noChangeShapeType="1"/>
          </p:cNvSpPr>
          <p:nvPr/>
        </p:nvSpPr>
        <p:spPr bwMode="auto">
          <a:xfrm flipV="1">
            <a:off x="350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8" name="Line 72"/>
          <p:cNvSpPr>
            <a:spLocks noChangeShapeType="1"/>
          </p:cNvSpPr>
          <p:nvPr/>
        </p:nvSpPr>
        <p:spPr bwMode="auto">
          <a:xfrm>
            <a:off x="365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489" name="Freeform 73"/>
          <p:cNvSpPr>
            <a:spLocks/>
          </p:cNvSpPr>
          <p:nvPr/>
        </p:nvSpPr>
        <p:spPr bwMode="auto">
          <a:xfrm>
            <a:off x="5638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490" name="Group 74"/>
          <p:cNvGrpSpPr>
            <a:grpSpLocks/>
          </p:cNvGrpSpPr>
          <p:nvPr/>
        </p:nvGrpSpPr>
        <p:grpSpPr bwMode="auto">
          <a:xfrm>
            <a:off x="5638800" y="4976812"/>
            <a:ext cx="993775" cy="76200"/>
            <a:chOff x="1536" y="2256"/>
            <a:chExt cx="626" cy="48"/>
          </a:xfrm>
        </p:grpSpPr>
        <p:sp>
          <p:nvSpPr>
            <p:cNvPr id="1340491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2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3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94" name="Group 78"/>
          <p:cNvGrpSpPr>
            <a:grpSpLocks/>
          </p:cNvGrpSpPr>
          <p:nvPr/>
        </p:nvGrpSpPr>
        <p:grpSpPr bwMode="auto">
          <a:xfrm>
            <a:off x="5638800" y="4214812"/>
            <a:ext cx="993775" cy="76200"/>
            <a:chOff x="1536" y="2256"/>
            <a:chExt cx="626" cy="48"/>
          </a:xfrm>
        </p:grpSpPr>
        <p:sp>
          <p:nvSpPr>
            <p:cNvPr id="1340495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6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497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498" name="Group 82"/>
          <p:cNvGrpSpPr>
            <a:grpSpLocks/>
          </p:cNvGrpSpPr>
          <p:nvPr/>
        </p:nvGrpSpPr>
        <p:grpSpPr bwMode="auto">
          <a:xfrm>
            <a:off x="5638800" y="4595812"/>
            <a:ext cx="993775" cy="76200"/>
            <a:chOff x="1536" y="2256"/>
            <a:chExt cx="626" cy="48"/>
          </a:xfrm>
        </p:grpSpPr>
        <p:sp>
          <p:nvSpPr>
            <p:cNvPr id="134049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02" name="Line 86"/>
          <p:cNvSpPr>
            <a:spLocks noChangeShapeType="1"/>
          </p:cNvSpPr>
          <p:nvPr/>
        </p:nvSpPr>
        <p:spPr bwMode="auto">
          <a:xfrm>
            <a:off x="6400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03" name="Line 87"/>
          <p:cNvSpPr>
            <a:spLocks noChangeShapeType="1"/>
          </p:cNvSpPr>
          <p:nvPr/>
        </p:nvSpPr>
        <p:spPr bwMode="auto">
          <a:xfrm>
            <a:off x="5791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04" name="Freeform 88"/>
          <p:cNvSpPr>
            <a:spLocks/>
          </p:cNvSpPr>
          <p:nvPr/>
        </p:nvSpPr>
        <p:spPr bwMode="auto">
          <a:xfrm flipV="1">
            <a:off x="5638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05" name="Group 89"/>
          <p:cNvGrpSpPr>
            <a:grpSpLocks/>
          </p:cNvGrpSpPr>
          <p:nvPr/>
        </p:nvGrpSpPr>
        <p:grpSpPr bwMode="auto">
          <a:xfrm flipV="1">
            <a:off x="5638800" y="1547812"/>
            <a:ext cx="993775" cy="76200"/>
            <a:chOff x="1536" y="2256"/>
            <a:chExt cx="626" cy="48"/>
          </a:xfrm>
        </p:grpSpPr>
        <p:sp>
          <p:nvSpPr>
            <p:cNvPr id="134050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0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09" name="Group 93"/>
          <p:cNvGrpSpPr>
            <a:grpSpLocks/>
          </p:cNvGrpSpPr>
          <p:nvPr/>
        </p:nvGrpSpPr>
        <p:grpSpPr bwMode="auto">
          <a:xfrm flipV="1">
            <a:off x="5638800" y="2309812"/>
            <a:ext cx="993775" cy="76200"/>
            <a:chOff x="1536" y="2256"/>
            <a:chExt cx="626" cy="48"/>
          </a:xfrm>
        </p:grpSpPr>
        <p:sp>
          <p:nvSpPr>
            <p:cNvPr id="1340510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1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2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13" name="Group 97"/>
          <p:cNvGrpSpPr>
            <a:grpSpLocks/>
          </p:cNvGrpSpPr>
          <p:nvPr/>
        </p:nvGrpSpPr>
        <p:grpSpPr bwMode="auto">
          <a:xfrm flipV="1">
            <a:off x="5638800" y="1928812"/>
            <a:ext cx="993775" cy="76200"/>
            <a:chOff x="1536" y="2256"/>
            <a:chExt cx="626" cy="48"/>
          </a:xfrm>
        </p:grpSpPr>
        <p:sp>
          <p:nvSpPr>
            <p:cNvPr id="1340514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5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16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17" name="Line 101"/>
          <p:cNvSpPr>
            <a:spLocks noChangeShapeType="1"/>
          </p:cNvSpPr>
          <p:nvPr/>
        </p:nvSpPr>
        <p:spPr bwMode="auto">
          <a:xfrm flipV="1">
            <a:off x="6400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18" name="Line 102"/>
          <p:cNvSpPr>
            <a:spLocks noChangeShapeType="1"/>
          </p:cNvSpPr>
          <p:nvPr/>
        </p:nvSpPr>
        <p:spPr bwMode="auto">
          <a:xfrm flipV="1">
            <a:off x="5791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19" name="Rectangle 103"/>
          <p:cNvSpPr>
            <a:spLocks noChangeArrowheads="1"/>
          </p:cNvSpPr>
          <p:nvPr/>
        </p:nvSpPr>
        <p:spPr bwMode="auto">
          <a:xfrm>
            <a:off x="5334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0" name="Freeform 104"/>
          <p:cNvSpPr>
            <a:spLocks/>
          </p:cNvSpPr>
          <p:nvPr/>
        </p:nvSpPr>
        <p:spPr bwMode="auto">
          <a:xfrm>
            <a:off x="6096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1" name="Freeform 105"/>
          <p:cNvSpPr>
            <a:spLocks/>
          </p:cNvSpPr>
          <p:nvPr/>
        </p:nvSpPr>
        <p:spPr bwMode="auto">
          <a:xfrm flipV="1">
            <a:off x="6096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2" name="Line 106"/>
          <p:cNvSpPr>
            <a:spLocks noChangeShapeType="1"/>
          </p:cNvSpPr>
          <p:nvPr/>
        </p:nvSpPr>
        <p:spPr bwMode="auto">
          <a:xfrm flipV="1">
            <a:off x="5410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3" name="Line 107"/>
          <p:cNvSpPr>
            <a:spLocks noChangeShapeType="1"/>
          </p:cNvSpPr>
          <p:nvPr/>
        </p:nvSpPr>
        <p:spPr bwMode="auto">
          <a:xfrm>
            <a:off x="5562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24" name="Freeform 108"/>
          <p:cNvSpPr>
            <a:spLocks/>
          </p:cNvSpPr>
          <p:nvPr/>
        </p:nvSpPr>
        <p:spPr bwMode="auto">
          <a:xfrm>
            <a:off x="7543800" y="40624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25" name="Group 109"/>
          <p:cNvGrpSpPr>
            <a:grpSpLocks/>
          </p:cNvGrpSpPr>
          <p:nvPr/>
        </p:nvGrpSpPr>
        <p:grpSpPr bwMode="auto">
          <a:xfrm>
            <a:off x="7543800" y="4976812"/>
            <a:ext cx="993775" cy="76200"/>
            <a:chOff x="1536" y="2256"/>
            <a:chExt cx="626" cy="48"/>
          </a:xfrm>
        </p:grpSpPr>
        <p:sp>
          <p:nvSpPr>
            <p:cNvPr id="1340526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27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28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29" name="Group 113"/>
          <p:cNvGrpSpPr>
            <a:grpSpLocks/>
          </p:cNvGrpSpPr>
          <p:nvPr/>
        </p:nvGrpSpPr>
        <p:grpSpPr bwMode="auto">
          <a:xfrm>
            <a:off x="7543800" y="4214812"/>
            <a:ext cx="993775" cy="76200"/>
            <a:chOff x="1536" y="2256"/>
            <a:chExt cx="626" cy="48"/>
          </a:xfrm>
        </p:grpSpPr>
        <p:sp>
          <p:nvSpPr>
            <p:cNvPr id="1340530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1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2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33" name="Group 117"/>
          <p:cNvGrpSpPr>
            <a:grpSpLocks/>
          </p:cNvGrpSpPr>
          <p:nvPr/>
        </p:nvGrpSpPr>
        <p:grpSpPr bwMode="auto">
          <a:xfrm>
            <a:off x="7543800" y="4595812"/>
            <a:ext cx="993775" cy="76200"/>
            <a:chOff x="1536" y="2256"/>
            <a:chExt cx="626" cy="48"/>
          </a:xfrm>
        </p:grpSpPr>
        <p:sp>
          <p:nvSpPr>
            <p:cNvPr id="1340534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5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36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37" name="Line 121"/>
          <p:cNvSpPr>
            <a:spLocks noChangeShapeType="1"/>
          </p:cNvSpPr>
          <p:nvPr/>
        </p:nvSpPr>
        <p:spPr bwMode="auto">
          <a:xfrm>
            <a:off x="83058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38" name="Line 122"/>
          <p:cNvSpPr>
            <a:spLocks noChangeShapeType="1"/>
          </p:cNvSpPr>
          <p:nvPr/>
        </p:nvSpPr>
        <p:spPr bwMode="auto">
          <a:xfrm>
            <a:off x="7696200" y="38338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39" name="Freeform 123"/>
          <p:cNvSpPr>
            <a:spLocks/>
          </p:cNvSpPr>
          <p:nvPr/>
        </p:nvSpPr>
        <p:spPr bwMode="auto">
          <a:xfrm flipV="1">
            <a:off x="7543800" y="1471612"/>
            <a:ext cx="9144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40" name="Group 124"/>
          <p:cNvGrpSpPr>
            <a:grpSpLocks/>
          </p:cNvGrpSpPr>
          <p:nvPr/>
        </p:nvGrpSpPr>
        <p:grpSpPr bwMode="auto">
          <a:xfrm flipV="1">
            <a:off x="7543800" y="1547812"/>
            <a:ext cx="993775" cy="76200"/>
            <a:chOff x="1536" y="2256"/>
            <a:chExt cx="626" cy="48"/>
          </a:xfrm>
        </p:grpSpPr>
        <p:sp>
          <p:nvSpPr>
            <p:cNvPr id="1340541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2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3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44" name="Group 128"/>
          <p:cNvGrpSpPr>
            <a:grpSpLocks/>
          </p:cNvGrpSpPr>
          <p:nvPr/>
        </p:nvGrpSpPr>
        <p:grpSpPr bwMode="auto">
          <a:xfrm flipV="1">
            <a:off x="7543800" y="2309812"/>
            <a:ext cx="993775" cy="76200"/>
            <a:chOff x="1536" y="2256"/>
            <a:chExt cx="626" cy="48"/>
          </a:xfrm>
        </p:grpSpPr>
        <p:sp>
          <p:nvSpPr>
            <p:cNvPr id="134054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4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0548" name="Group 132"/>
          <p:cNvGrpSpPr>
            <a:grpSpLocks/>
          </p:cNvGrpSpPr>
          <p:nvPr/>
        </p:nvGrpSpPr>
        <p:grpSpPr bwMode="auto">
          <a:xfrm flipV="1">
            <a:off x="7543800" y="1928812"/>
            <a:ext cx="993775" cy="76200"/>
            <a:chOff x="1536" y="2256"/>
            <a:chExt cx="626" cy="48"/>
          </a:xfrm>
        </p:grpSpPr>
        <p:sp>
          <p:nvSpPr>
            <p:cNvPr id="1340549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50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51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40552" name="Line 136"/>
          <p:cNvSpPr>
            <a:spLocks noChangeShapeType="1"/>
          </p:cNvSpPr>
          <p:nvPr/>
        </p:nvSpPr>
        <p:spPr bwMode="auto">
          <a:xfrm flipV="1">
            <a:off x="83058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3" name="Line 137"/>
          <p:cNvSpPr>
            <a:spLocks noChangeShapeType="1"/>
          </p:cNvSpPr>
          <p:nvPr/>
        </p:nvSpPr>
        <p:spPr bwMode="auto">
          <a:xfrm flipV="1">
            <a:off x="7696200" y="2538412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4" name="Rectangle 138"/>
          <p:cNvSpPr>
            <a:spLocks noChangeArrowheads="1"/>
          </p:cNvSpPr>
          <p:nvPr/>
        </p:nvSpPr>
        <p:spPr bwMode="auto">
          <a:xfrm>
            <a:off x="7239000" y="2767012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5" name="Freeform 139"/>
          <p:cNvSpPr>
            <a:spLocks/>
          </p:cNvSpPr>
          <p:nvPr/>
        </p:nvSpPr>
        <p:spPr bwMode="auto">
          <a:xfrm>
            <a:off x="8001000" y="38338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6" name="Freeform 140"/>
          <p:cNvSpPr>
            <a:spLocks/>
          </p:cNvSpPr>
          <p:nvPr/>
        </p:nvSpPr>
        <p:spPr bwMode="auto">
          <a:xfrm flipV="1">
            <a:off x="8001000" y="1319212"/>
            <a:ext cx="685800" cy="14478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0" y="912"/>
              </a:cxn>
              <a:cxn ang="0">
                <a:pos x="432" y="912"/>
              </a:cxn>
              <a:cxn ang="0">
                <a:pos x="432" y="0"/>
              </a:cxn>
            </a:cxnLst>
            <a:rect l="0" t="0" r="r" b="b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7" name="Line 141"/>
          <p:cNvSpPr>
            <a:spLocks noChangeShapeType="1"/>
          </p:cNvSpPr>
          <p:nvPr/>
        </p:nvSpPr>
        <p:spPr bwMode="auto">
          <a:xfrm flipV="1">
            <a:off x="73152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58" name="Line 142"/>
          <p:cNvSpPr>
            <a:spLocks noChangeShapeType="1"/>
          </p:cNvSpPr>
          <p:nvPr/>
        </p:nvSpPr>
        <p:spPr bwMode="auto">
          <a:xfrm>
            <a:off x="7467600" y="3833812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40559" name="Group 143"/>
          <p:cNvGrpSpPr>
            <a:grpSpLocks/>
          </p:cNvGrpSpPr>
          <p:nvPr/>
        </p:nvGrpSpPr>
        <p:grpSpPr bwMode="auto">
          <a:xfrm>
            <a:off x="117476" y="1090612"/>
            <a:ext cx="3082926" cy="4467226"/>
            <a:chOff x="74" y="816"/>
            <a:chExt cx="1942" cy="2814"/>
          </a:xfrm>
        </p:grpSpPr>
        <p:sp>
          <p:nvSpPr>
            <p:cNvPr id="1340560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1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2" name="Text Box 146"/>
            <p:cNvSpPr txBox="1">
              <a:spLocks noChangeArrowheads="1"/>
            </p:cNvSpPr>
            <p:nvPr/>
          </p:nvSpPr>
          <p:spPr bwMode="auto">
            <a:xfrm>
              <a:off x="74" y="3339"/>
              <a:ext cx="537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srgbClr val="3366FF"/>
                  </a:solidFill>
                  <a:latin typeface="Calibri"/>
                  <a:ea typeface="굴림" charset="-127"/>
                  <a:cs typeface="Calibri"/>
                </a:rPr>
                <a:t>Lane</a:t>
              </a:r>
            </a:p>
          </p:txBody>
        </p:sp>
      </p:grpSp>
      <p:grpSp>
        <p:nvGrpSpPr>
          <p:cNvPr id="1340563" name="Group 147"/>
          <p:cNvGrpSpPr>
            <a:grpSpLocks/>
          </p:cNvGrpSpPr>
          <p:nvPr/>
        </p:nvGrpSpPr>
        <p:grpSpPr bwMode="auto">
          <a:xfrm>
            <a:off x="1524000" y="752474"/>
            <a:ext cx="7391400" cy="1862136"/>
            <a:chOff x="960" y="603"/>
            <a:chExt cx="4656" cy="1173"/>
          </a:xfrm>
        </p:grpSpPr>
        <p:sp>
          <p:nvSpPr>
            <p:cNvPr id="1340564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5" name="Line 149"/>
            <p:cNvSpPr>
              <a:spLocks noChangeShapeType="1"/>
            </p:cNvSpPr>
            <p:nvPr/>
          </p:nvSpPr>
          <p:spPr bwMode="auto">
            <a:xfrm flipV="1">
              <a:off x="3504" y="801"/>
              <a:ext cx="144" cy="11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0566" name="Text Box 150"/>
            <p:cNvSpPr txBox="1">
              <a:spLocks noChangeArrowheads="1"/>
            </p:cNvSpPr>
            <p:nvPr/>
          </p:nvSpPr>
          <p:spPr bwMode="auto">
            <a:xfrm>
              <a:off x="3655" y="603"/>
              <a:ext cx="1361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srgbClr val="FF0000"/>
                  </a:solidFill>
                  <a:latin typeface="Calibri"/>
                  <a:ea typeface="굴림" charset="-127"/>
                  <a:cs typeface="Calibri"/>
                </a:rPr>
                <a:t>Functional Unit</a:t>
              </a:r>
            </a:p>
          </p:txBody>
        </p:sp>
      </p:grpSp>
      <p:sp>
        <p:nvSpPr>
          <p:cNvPr id="1340567" name="Text Box 151"/>
          <p:cNvSpPr txBox="1">
            <a:spLocks noChangeArrowheads="1"/>
          </p:cNvSpPr>
          <p:nvPr/>
        </p:nvSpPr>
        <p:spPr bwMode="auto">
          <a:xfrm>
            <a:off x="23586" y="2362200"/>
            <a:ext cx="1397200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Registers</a:t>
            </a:r>
          </a:p>
        </p:txBody>
      </p:sp>
      <p:sp>
        <p:nvSpPr>
          <p:cNvPr id="1340568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0569" name="Rectangle 153"/>
          <p:cNvSpPr>
            <a:spLocks noChangeArrowheads="1"/>
          </p:cNvSpPr>
          <p:nvPr/>
        </p:nvSpPr>
        <p:spPr bwMode="auto">
          <a:xfrm>
            <a:off x="1447800" y="5815012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Memory Subsystem</a:t>
            </a:r>
          </a:p>
        </p:txBody>
      </p:sp>
      <p:sp>
        <p:nvSpPr>
          <p:cNvPr id="1340570" name="Text Box 154"/>
          <p:cNvSpPr txBox="1">
            <a:spLocks noChangeArrowheads="1"/>
          </p:cNvSpPr>
          <p:nvPr/>
        </p:nvSpPr>
        <p:spPr bwMode="auto">
          <a:xfrm>
            <a:off x="1676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0, 4, 8, …</a:t>
            </a:r>
          </a:p>
        </p:txBody>
      </p:sp>
      <p:sp>
        <p:nvSpPr>
          <p:cNvPr id="1340571" name="Text Box 155"/>
          <p:cNvSpPr txBox="1">
            <a:spLocks noChangeArrowheads="1"/>
          </p:cNvSpPr>
          <p:nvPr/>
        </p:nvSpPr>
        <p:spPr bwMode="auto">
          <a:xfrm>
            <a:off x="3581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1, 5, 9, …</a:t>
            </a:r>
          </a:p>
        </p:txBody>
      </p:sp>
      <p:sp>
        <p:nvSpPr>
          <p:cNvPr id="1340572" name="Text Box 156"/>
          <p:cNvSpPr txBox="1">
            <a:spLocks noChangeArrowheads="1"/>
          </p:cNvSpPr>
          <p:nvPr/>
        </p:nvSpPr>
        <p:spPr bwMode="auto">
          <a:xfrm>
            <a:off x="5486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2, 6, 10, …</a:t>
            </a:r>
          </a:p>
        </p:txBody>
      </p:sp>
      <p:sp>
        <p:nvSpPr>
          <p:cNvPr id="1340573" name="Text Box 157"/>
          <p:cNvSpPr txBox="1">
            <a:spLocks noChangeArrowheads="1"/>
          </p:cNvSpPr>
          <p:nvPr/>
        </p:nvSpPr>
        <p:spPr bwMode="auto">
          <a:xfrm>
            <a:off x="7391400" y="2995612"/>
            <a:ext cx="123190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Elements 3, 7, 11, …</a:t>
            </a:r>
          </a:p>
        </p:txBody>
      </p:sp>
    </p:spTree>
    <p:extLst>
      <p:ext uri="{BB962C8B-B14F-4D97-AF65-F5344CB8AC3E}">
        <p14:creationId xmlns:p14="http://schemas.microsoft.com/office/powerpoint/2010/main" val="348703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736600"/>
          </a:xfrm>
        </p:spPr>
        <p:txBody>
          <a:bodyPr/>
          <a:lstStyle/>
          <a:p>
            <a:r>
              <a:rPr lang="en-US" altLang="ko-KR" dirty="0"/>
              <a:t>T0 Vector Microprocessor (UCB/ICSI, 1995)</a:t>
            </a: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1E473-6773-F142-B877-69B8BF932C58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34246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</p:spPr>
      </p:pic>
      <p:sp>
        <p:nvSpPr>
          <p:cNvPr id="134246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246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2470" name="Text Box 6"/>
          <p:cNvSpPr txBox="1">
            <a:spLocks noChangeArrowheads="1"/>
          </p:cNvSpPr>
          <p:nvPr/>
        </p:nvSpPr>
        <p:spPr bwMode="auto">
          <a:xfrm>
            <a:off x="7984630" y="2831635"/>
            <a:ext cx="966192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Lane</a:t>
            </a:r>
          </a:p>
        </p:txBody>
      </p:sp>
      <p:grpSp>
        <p:nvGrpSpPr>
          <p:cNvPr id="1342471" name="Group 7"/>
          <p:cNvGrpSpPr>
            <a:grpSpLocks/>
          </p:cNvGrpSpPr>
          <p:nvPr/>
        </p:nvGrpSpPr>
        <p:grpSpPr bwMode="auto">
          <a:xfrm>
            <a:off x="304800" y="2798763"/>
            <a:ext cx="7142163" cy="2078038"/>
            <a:chOff x="192" y="1763"/>
            <a:chExt cx="4499" cy="1309"/>
          </a:xfrm>
        </p:grpSpPr>
        <p:sp>
          <p:nvSpPr>
            <p:cNvPr id="1342472" name="Text Box 8"/>
            <p:cNvSpPr txBox="1">
              <a:spLocks noChangeArrowheads="1"/>
            </p:cNvSpPr>
            <p:nvPr/>
          </p:nvSpPr>
          <p:spPr bwMode="auto">
            <a:xfrm>
              <a:off x="192" y="1763"/>
              <a:ext cx="1536" cy="75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 elements striped over lanes</a:t>
              </a:r>
            </a:p>
          </p:txBody>
        </p:sp>
        <p:grpSp>
          <p:nvGrpSpPr>
            <p:cNvPr id="134247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1342474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5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[8]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6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[16]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7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[24]</a:t>
                </a:r>
                <a:endPara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8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79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[9]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0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[17]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1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[25]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2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3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4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[18]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5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[26]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6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[3]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7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[11]</a:t>
                </a:r>
                <a:endPara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8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[19]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89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[27]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0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[4]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1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[12]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2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3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[28]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4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[5]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5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[13]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6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[21]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7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[29]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8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[6]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499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[14]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0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[22]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1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[30]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2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[7]</a:t>
                </a:r>
                <a:endPara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3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[15]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4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[23]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42505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white"/>
                    </a:solidFill>
                    <a:latin typeface="Verdana" charset="0"/>
                    <a:ea typeface="굴림" charset="-127"/>
                    <a:cs typeface="굴림" charset="-127"/>
                  </a:rPr>
                  <a:t>[31]</a:t>
                </a:r>
                <a:endPara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342506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88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614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Instruction Parallelism</a:t>
            </a:r>
          </a:p>
        </p:txBody>
      </p:sp>
      <p:sp>
        <p:nvSpPr>
          <p:cNvPr id="1344615" name="Rectangle 10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Can overlap execution of multiple vector instructions</a:t>
            </a:r>
          </a:p>
          <a:p>
            <a:pPr lvl="1"/>
            <a:r>
              <a:rPr lang="en-US" altLang="ko-KR" sz="2000"/>
              <a:t>example machine has 32 elements per vector register and 8 lanes</a:t>
            </a:r>
            <a:endParaRPr lang="en-US" altLang="ko-KR" sz="2000" dirty="0"/>
          </a:p>
        </p:txBody>
      </p:sp>
      <p:sp>
        <p:nvSpPr>
          <p:cNvPr id="6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495-1865-8748-B438-24C7DB825D6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4451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1344515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134451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1344517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18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519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520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1344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22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23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1344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25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26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1344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28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29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1344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31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3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1344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34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35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1344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37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38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1344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0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41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1344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3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44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1344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6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4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1344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49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0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1344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52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3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1344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55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6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1344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58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59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1344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61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1344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64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65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1344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67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68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1344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0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71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1344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3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74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1344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6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7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1344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79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0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1344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82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3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1344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85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6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1344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88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89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1344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91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9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1344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94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95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1344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597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598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1344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0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01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1344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3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04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1344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6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0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1344608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09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10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1344611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12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613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616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1344617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1344618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1344619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20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621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622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1344623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24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25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1344626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27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28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134462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0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31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134463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3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34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134463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6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37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1344638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39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0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1344641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42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3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1344644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45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6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1344647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48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49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13446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51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52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1344653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54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55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134465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57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58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1344659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0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61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13446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3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64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134466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6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67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1344668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69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0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1344671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72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3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1344674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75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6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1344677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78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79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1344680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81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82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1344683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84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85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1344686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87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88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1344689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0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91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1344692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3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94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1344695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6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697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1344698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699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0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1344701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02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3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1344704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05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6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1344707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08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09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1344710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11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12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1344713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14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715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load</a:t>
              </a:r>
            </a:p>
          </p:txBody>
        </p:sp>
      </p:grpSp>
      <p:grpSp>
        <p:nvGrpSpPr>
          <p:cNvPr id="1344716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1344717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134471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1344719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20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721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722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1344723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24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25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1344726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27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28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1344729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0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31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1344732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3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3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13447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6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37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13447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39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0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1344741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42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3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13447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45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6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1344747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48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4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1344750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51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52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1344753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54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55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1344756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57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58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13447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0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61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1344762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3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1344765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6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67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1344768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69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0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1344771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72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3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1344774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75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6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1344777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78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7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1344780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81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82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1344783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84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85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1344786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87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88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1344789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0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91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1344792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3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9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1344795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6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797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1344798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799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0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1344801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02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3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1344804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05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6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1344807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08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0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1344810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11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12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134481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14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815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816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134481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1344818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1344819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20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4821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822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1344823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24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25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1344826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27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28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1344829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0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31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1344832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3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34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1344835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6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37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1344838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39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0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1344841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42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3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1344844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45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6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1344847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48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49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1344850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51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52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1344853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54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55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1344856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57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58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1344859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0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61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1344862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3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64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1344865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6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67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1344868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69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0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134487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72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3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1344874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75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6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1344877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78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79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1344880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81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82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1344883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84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85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1344886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87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88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1344889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0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91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1344892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3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94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1344895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6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897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1344898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899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0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134490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02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3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1344904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05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6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1344907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08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09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1344910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11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12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1344913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14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/>
                  <a:ahLst/>
                  <a:cxnLst>
                    <a:cxn ang="0">
                      <a:pos x="0" y="96"/>
                    </a:cxn>
                    <a:cxn ang="0">
                      <a:pos x="96" y="96"/>
                    </a:cxn>
                    <a:cxn ang="0">
                      <a:pos x="48" y="0"/>
                    </a:cxn>
                    <a:cxn ang="0">
                      <a:pos x="0" y="96"/>
                    </a:cxn>
                  </a:cxnLst>
                  <a:rect l="0" t="0" r="r" b="b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4915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mul</a:t>
              </a:r>
            </a:p>
          </p:txBody>
        </p:sp>
      </p:grpSp>
      <p:grpSp>
        <p:nvGrpSpPr>
          <p:cNvPr id="1344916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1344917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1344918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4919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1344920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21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2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134492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2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25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1344926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27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28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134492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31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1344932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3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34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13449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3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1344938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39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0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134494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4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3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1344944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45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6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13449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49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1344950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51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5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134495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5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55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1344956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57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58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134495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61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1344962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3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64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134496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1344968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69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0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134497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7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3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1344974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6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134497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7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79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1344980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81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8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134498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8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85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1344986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87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88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134498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91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1344992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3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94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13449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499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1344998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4999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0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134500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0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3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1345004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05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6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13450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09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1345010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11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1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134501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1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5015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grpSp>
        <p:nvGrpSpPr>
          <p:cNvPr id="1345016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1345017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1345018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5019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1345020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21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22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1345023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24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25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1345026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27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28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1345029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0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31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1345032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3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34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1345035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6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37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1345038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39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0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1345041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42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3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134504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45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6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1345047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48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49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1345050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51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52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1345053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54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55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1345056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57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58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1345059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0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61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1345062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3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64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1345065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6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67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13450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69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0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1345071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7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3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1345074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75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6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1345077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78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79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1345080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81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82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1345083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84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85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1345086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87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88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1345089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0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91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1345092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3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94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1345095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6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097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1345098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099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0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1345101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02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3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1345104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05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6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1345107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08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09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1345110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11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5112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1345113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5114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</p:grpSp>
        <p:sp>
          <p:nvSpPr>
            <p:cNvPr id="1345115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add</a:t>
              </a:r>
            </a:p>
          </p:txBody>
        </p:sp>
      </p:grpSp>
      <p:sp>
        <p:nvSpPr>
          <p:cNvPr id="1345116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Load Unit</a:t>
            </a:r>
          </a:p>
        </p:txBody>
      </p:sp>
      <p:sp>
        <p:nvSpPr>
          <p:cNvPr id="1345117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Multiply Unit</a:t>
            </a:r>
          </a:p>
        </p:txBody>
      </p:sp>
      <p:sp>
        <p:nvSpPr>
          <p:cNvPr id="1345118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Add Unit</a:t>
            </a:r>
          </a:p>
        </p:txBody>
      </p:sp>
      <p:sp>
        <p:nvSpPr>
          <p:cNvPr id="1345119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45120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i="1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</a:p>
        </p:txBody>
      </p:sp>
      <p:sp>
        <p:nvSpPr>
          <p:cNvPr id="1345121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 i="1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Instruction issue</a:t>
            </a:r>
          </a:p>
        </p:txBody>
      </p:sp>
      <p:sp>
        <p:nvSpPr>
          <p:cNvPr id="1345122" name="Text Box 610"/>
          <p:cNvSpPr txBox="1">
            <a:spLocks noChangeArrowheads="1"/>
          </p:cNvSpPr>
          <p:nvPr/>
        </p:nvSpPr>
        <p:spPr bwMode="auto">
          <a:xfrm>
            <a:off x="262462" y="5927875"/>
            <a:ext cx="8717501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Complete 24 operations/cycle while issuing 1 short instruction/cycle</a:t>
            </a:r>
          </a:p>
        </p:txBody>
      </p:sp>
    </p:spTree>
    <p:extLst>
      <p:ext uri="{BB962C8B-B14F-4D97-AF65-F5344CB8AC3E}">
        <p14:creationId xmlns:p14="http://schemas.microsoft.com/office/powerpoint/2010/main" val="110094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1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Chaining</a:t>
            </a:r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C8C8-BF4D-A147-A1DB-B9A4EB2A3255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4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990600"/>
            <a:ext cx="8153400" cy="762389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Vector version of register bypassing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introduced with Cray-1</a:t>
            </a:r>
          </a:p>
        </p:txBody>
      </p:sp>
      <p:grpSp>
        <p:nvGrpSpPr>
          <p:cNvPr id="134656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1346565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Memory</a:t>
              </a:r>
            </a:p>
          </p:txBody>
        </p:sp>
        <p:sp>
          <p:nvSpPr>
            <p:cNvPr id="1346566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V1</a:t>
              </a:r>
            </a:p>
          </p:txBody>
        </p:sp>
        <p:sp>
          <p:nvSpPr>
            <p:cNvPr id="1346567" name="Rectangle 7"/>
            <p:cNvSpPr>
              <a:spLocks noChangeArrowheads="1"/>
            </p:cNvSpPr>
            <p:nvPr/>
          </p:nvSpPr>
          <p:spPr bwMode="auto">
            <a:xfrm>
              <a:off x="1872" y="2832"/>
              <a:ext cx="714" cy="44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Load Unit</a:t>
              </a:r>
            </a:p>
          </p:txBody>
        </p:sp>
        <p:sp>
          <p:nvSpPr>
            <p:cNvPr id="1346568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69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46570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1346571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1346572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6573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13465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75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76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577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134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79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80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581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1346582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83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584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658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58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58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588" name="Text Box 28"/>
              <p:cNvSpPr txBox="1">
                <a:spLocks noChangeArrowheads="1"/>
              </p:cNvSpPr>
              <p:nvPr/>
            </p:nvSpPr>
            <p:spPr bwMode="auto">
              <a:xfrm>
                <a:off x="3168" y="3120"/>
                <a:ext cx="471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dirty="0" err="1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Mult</a:t>
                </a:r>
                <a:r>
                  <a:rPr lang="en-US" altLang="ko-KR" sz="20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.</a:t>
                </a:r>
              </a:p>
            </p:txBody>
          </p:sp>
        </p:grpSp>
        <p:sp>
          <p:nvSpPr>
            <p:cNvPr id="1346589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90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V2</a:t>
              </a:r>
            </a:p>
          </p:txBody>
        </p:sp>
        <p:sp>
          <p:nvSpPr>
            <p:cNvPr id="1346591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92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V3</a:t>
              </a:r>
            </a:p>
          </p:txBody>
        </p:sp>
        <p:sp>
          <p:nvSpPr>
            <p:cNvPr id="1346593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594" name="Text Box 34"/>
            <p:cNvSpPr txBox="1">
              <a:spLocks noChangeArrowheads="1"/>
            </p:cNvSpPr>
            <p:nvPr/>
          </p:nvSpPr>
          <p:spPr bwMode="auto">
            <a:xfrm>
              <a:off x="2706" y="2494"/>
              <a:ext cx="5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Chain</a:t>
              </a:r>
            </a:p>
          </p:txBody>
        </p:sp>
      </p:grpSp>
      <p:grpSp>
        <p:nvGrpSpPr>
          <p:cNvPr id="1346595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1346596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13465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465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1346599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0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1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602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1346603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4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5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46606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1346607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8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6609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46610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611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612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0" y="912"/>
                  </a:cxn>
                  <a:cxn ang="0">
                    <a:pos x="432" y="912"/>
                  </a:cxn>
                  <a:cxn ang="0">
                    <a:pos x="432" y="0"/>
                  </a:cxn>
                </a:cxnLst>
                <a:rect l="0" t="0" r="r" b="b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46613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20"/>
                <a:ext cx="380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</p:grpSp>
        <p:sp>
          <p:nvSpPr>
            <p:cNvPr id="1346614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V4</a:t>
              </a:r>
            </a:p>
          </p:txBody>
        </p:sp>
        <p:sp>
          <p:nvSpPr>
            <p:cNvPr id="1346615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V5</a:t>
              </a:r>
            </a:p>
          </p:txBody>
        </p:sp>
        <p:sp>
          <p:nvSpPr>
            <p:cNvPr id="1346616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17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18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19" name="Text Box 59"/>
            <p:cNvSpPr txBox="1">
              <a:spLocks noChangeArrowheads="1"/>
            </p:cNvSpPr>
            <p:nvPr/>
          </p:nvSpPr>
          <p:spPr bwMode="auto">
            <a:xfrm>
              <a:off x="3954" y="2542"/>
              <a:ext cx="526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Chain</a:t>
              </a:r>
              <a:endParaRPr lang="en-US" altLang="ko-KR" sz="20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2400" y="1981200"/>
            <a:ext cx="3201367" cy="1384995"/>
            <a:chOff x="381000" y="2362200"/>
            <a:chExt cx="3201367" cy="1384995"/>
          </a:xfrm>
        </p:grpSpPr>
        <p:sp>
          <p:nvSpPr>
            <p:cNvPr id="1346620" name="Text Box 60"/>
            <p:cNvSpPr txBox="1">
              <a:spLocks noChangeArrowheads="1"/>
            </p:cNvSpPr>
            <p:nvPr/>
          </p:nvSpPr>
          <p:spPr bwMode="auto">
            <a:xfrm>
              <a:off x="381000" y="2362200"/>
              <a:ext cx="3201367" cy="138499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vld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v1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vmul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v3,v1,v2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vadd</a:t>
              </a:r>
              <a:r>
                <a:rPr lang="en-US" altLang="ko-KR" sz="2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v5, v3,v4</a:t>
              </a:r>
            </a:p>
          </p:txBody>
        </p:sp>
        <p:sp>
          <p:nvSpPr>
            <p:cNvPr id="1346621" name="Line 61"/>
            <p:cNvSpPr>
              <a:spLocks noChangeShapeType="1"/>
            </p:cNvSpPr>
            <p:nvPr/>
          </p:nvSpPr>
          <p:spPr bwMode="auto">
            <a:xfrm>
              <a:off x="1981200" y="2667000"/>
              <a:ext cx="4572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6622" name="Line 62"/>
            <p:cNvSpPr>
              <a:spLocks noChangeShapeType="1"/>
            </p:cNvSpPr>
            <p:nvPr/>
          </p:nvSpPr>
          <p:spPr bwMode="auto">
            <a:xfrm>
              <a:off x="1905000" y="3276600"/>
              <a:ext cx="4572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81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Chaining Advantage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0B95-B1C9-C44E-942E-10E765C6C4B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48611" name="Group 3"/>
          <p:cNvGrpSpPr>
            <a:grpSpLocks/>
          </p:cNvGrpSpPr>
          <p:nvPr/>
        </p:nvGrpSpPr>
        <p:grpSpPr bwMode="auto">
          <a:xfrm>
            <a:off x="304800" y="3879850"/>
            <a:ext cx="8534400" cy="2235200"/>
            <a:chOff x="192" y="2444"/>
            <a:chExt cx="5376" cy="1408"/>
          </a:xfrm>
        </p:grpSpPr>
        <p:sp>
          <p:nvSpPr>
            <p:cNvPr id="1348612" name="Rectangle 4"/>
            <p:cNvSpPr>
              <a:spLocks noChangeArrowheads="1"/>
            </p:cNvSpPr>
            <p:nvPr/>
          </p:nvSpPr>
          <p:spPr bwMode="auto">
            <a:xfrm>
              <a:off x="192" y="2444"/>
              <a:ext cx="5376" cy="4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134861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134861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4861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Mul</a:t>
                </a:r>
              </a:p>
            </p:txBody>
          </p:sp>
          <p:sp>
            <p:nvSpPr>
              <p:cNvPr id="134861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800" dirty="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</p:grpSp>
      </p:grpSp>
      <p:grpSp>
        <p:nvGrpSpPr>
          <p:cNvPr id="1348617" name="Group 9"/>
          <p:cNvGrpSpPr>
            <a:grpSpLocks/>
          </p:cNvGrpSpPr>
          <p:nvPr/>
        </p:nvGrpSpPr>
        <p:grpSpPr bwMode="auto">
          <a:xfrm>
            <a:off x="304800" y="1289051"/>
            <a:ext cx="8534400" cy="2173289"/>
            <a:chOff x="192" y="812"/>
            <a:chExt cx="5376" cy="1369"/>
          </a:xfrm>
        </p:grpSpPr>
        <p:grpSp>
          <p:nvGrpSpPr>
            <p:cNvPr id="1348618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41"/>
              <a:chOff x="624" y="1440"/>
              <a:chExt cx="4608" cy="741"/>
            </a:xfrm>
          </p:grpSpPr>
          <p:grpSp>
            <p:nvGrpSpPr>
              <p:cNvPr id="1348619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1348620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 dirty="0">
                      <a:solidFill>
                        <a:prstClr val="white"/>
                      </a:solidFill>
                      <a:latin typeface="Calibri"/>
                      <a:ea typeface="굴림" charset="-127"/>
                      <a:cs typeface="Calibri"/>
                    </a:rPr>
                    <a:t>Load</a:t>
                  </a:r>
                </a:p>
              </p:txBody>
            </p:sp>
            <p:sp>
              <p:nvSpPr>
                <p:cNvPr id="1348621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 dirty="0" err="1">
                      <a:solidFill>
                        <a:prstClr val="white"/>
                      </a:solidFill>
                      <a:latin typeface="Calibri"/>
                      <a:ea typeface="굴림" charset="-127"/>
                      <a:cs typeface="Calibri"/>
                    </a:rPr>
                    <a:t>Mul</a:t>
                  </a:r>
                  <a:endParaRPr lang="en-US" altLang="ko-KR" sz="2800" dirty="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endParaRPr>
                </a:p>
              </p:txBody>
            </p:sp>
            <p:sp>
              <p:nvSpPr>
                <p:cNvPr id="134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 dirty="0">
                      <a:solidFill>
                        <a:prstClr val="white"/>
                      </a:solidFill>
                      <a:latin typeface="Calibri"/>
                      <a:ea typeface="굴림" charset="-127"/>
                      <a:cs typeface="Calibri"/>
                    </a:rPr>
                    <a:t>Add</a:t>
                  </a:r>
                </a:p>
              </p:txBody>
            </p:sp>
          </p:grpSp>
          <p:grpSp>
            <p:nvGrpSpPr>
              <p:cNvPr id="1348623" name="Group 15"/>
              <p:cNvGrpSpPr>
                <a:grpSpLocks/>
              </p:cNvGrpSpPr>
              <p:nvPr/>
            </p:nvGrpSpPr>
            <p:grpSpPr bwMode="auto">
              <a:xfrm>
                <a:off x="1058" y="1851"/>
                <a:ext cx="862" cy="330"/>
                <a:chOff x="1058" y="1851"/>
                <a:chExt cx="862" cy="330"/>
              </a:xfrm>
            </p:grpSpPr>
            <p:sp>
              <p:nvSpPr>
                <p:cNvPr id="13486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4862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058" y="1851"/>
                  <a:ext cx="572" cy="330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800">
                      <a:solidFill>
                        <a:prstClr val="black"/>
                      </a:solidFill>
                      <a:latin typeface="Calibri"/>
                      <a:ea typeface="굴림" charset="-127"/>
                      <a:cs typeface="Calibri"/>
                    </a:rPr>
                    <a:t>Time</a:t>
                  </a:r>
                </a:p>
              </p:txBody>
            </p:sp>
          </p:grpSp>
        </p:grpSp>
        <p:sp>
          <p:nvSpPr>
            <p:cNvPr id="1348626" name="Rectangle 18"/>
            <p:cNvSpPr>
              <a:spLocks noChangeArrowheads="1"/>
            </p:cNvSpPr>
            <p:nvPr/>
          </p:nvSpPr>
          <p:spPr bwMode="auto">
            <a:xfrm>
              <a:off x="192" y="812"/>
              <a:ext cx="5376" cy="48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Without chaining, must wait for last element of result to be written before starting dependent instruction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730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Startup</a:t>
            </a:r>
            <a:endParaRPr lang="en-US" altLang="ko-KR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683500" cy="1447800"/>
          </a:xfrm>
        </p:spPr>
        <p:txBody>
          <a:bodyPr/>
          <a:lstStyle/>
          <a:p>
            <a:r>
              <a:rPr lang="en-US" altLang="ko-KR" sz="2400" dirty="0"/>
              <a:t>Two components of vector startup penalty</a:t>
            </a:r>
          </a:p>
          <a:p>
            <a:pPr lvl="1"/>
            <a:r>
              <a:rPr lang="en-US" altLang="ko-KR" sz="2000" dirty="0"/>
              <a:t>functional unit latency (time through pipeline)</a:t>
            </a:r>
          </a:p>
          <a:p>
            <a:pPr lvl="1"/>
            <a:r>
              <a:rPr lang="en-US" altLang="ko-KR" sz="2000" dirty="0"/>
              <a:t>dead time or recovery time (time before another vector instruction can start down pipeline)</a:t>
            </a:r>
          </a:p>
        </p:txBody>
      </p:sp>
      <p:sp>
        <p:nvSpPr>
          <p:cNvPr id="83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A4BA7F1-CD0B-CF47-8830-D31C09C6905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50660" name="Group 4"/>
          <p:cNvGrpSpPr>
            <a:grpSpLocks/>
          </p:cNvGrpSpPr>
          <p:nvPr/>
        </p:nvGrpSpPr>
        <p:grpSpPr bwMode="auto">
          <a:xfrm>
            <a:off x="685800" y="2895600"/>
            <a:ext cx="1905000" cy="381000"/>
            <a:chOff x="480" y="1776"/>
            <a:chExt cx="1200" cy="240"/>
          </a:xfrm>
        </p:grpSpPr>
        <p:sp>
          <p:nvSpPr>
            <p:cNvPr id="1350661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62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3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4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5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66" name="Group 10"/>
          <p:cNvGrpSpPr>
            <a:grpSpLocks/>
          </p:cNvGrpSpPr>
          <p:nvPr/>
        </p:nvGrpSpPr>
        <p:grpSpPr bwMode="auto">
          <a:xfrm>
            <a:off x="1066800" y="3276600"/>
            <a:ext cx="1905000" cy="381000"/>
            <a:chOff x="480" y="1776"/>
            <a:chExt cx="1200" cy="240"/>
          </a:xfrm>
        </p:grpSpPr>
        <p:sp>
          <p:nvSpPr>
            <p:cNvPr id="1350667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68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69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0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1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72" name="Group 16"/>
          <p:cNvGrpSpPr>
            <a:grpSpLocks/>
          </p:cNvGrpSpPr>
          <p:nvPr/>
        </p:nvGrpSpPr>
        <p:grpSpPr bwMode="auto">
          <a:xfrm>
            <a:off x="1447800" y="3657600"/>
            <a:ext cx="1905000" cy="381000"/>
            <a:chOff x="480" y="1776"/>
            <a:chExt cx="1200" cy="240"/>
          </a:xfrm>
        </p:grpSpPr>
        <p:sp>
          <p:nvSpPr>
            <p:cNvPr id="135067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7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7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7030A0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78" name="Group 22"/>
          <p:cNvGrpSpPr>
            <a:grpSpLocks/>
          </p:cNvGrpSpPr>
          <p:nvPr/>
        </p:nvGrpSpPr>
        <p:grpSpPr bwMode="auto">
          <a:xfrm>
            <a:off x="1828800" y="4038600"/>
            <a:ext cx="1905000" cy="381000"/>
            <a:chOff x="480" y="1776"/>
            <a:chExt cx="1200" cy="240"/>
          </a:xfrm>
        </p:grpSpPr>
        <p:sp>
          <p:nvSpPr>
            <p:cNvPr id="1350679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80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1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2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3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84" name="Group 28"/>
          <p:cNvGrpSpPr>
            <a:grpSpLocks/>
          </p:cNvGrpSpPr>
          <p:nvPr/>
        </p:nvGrpSpPr>
        <p:grpSpPr bwMode="auto">
          <a:xfrm>
            <a:off x="2209800" y="4419600"/>
            <a:ext cx="1905000" cy="381000"/>
            <a:chOff x="480" y="1776"/>
            <a:chExt cx="1200" cy="240"/>
          </a:xfrm>
        </p:grpSpPr>
        <p:sp>
          <p:nvSpPr>
            <p:cNvPr id="1350685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86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7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8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89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90" name="Group 34"/>
          <p:cNvGrpSpPr>
            <a:grpSpLocks/>
          </p:cNvGrpSpPr>
          <p:nvPr/>
        </p:nvGrpSpPr>
        <p:grpSpPr bwMode="auto">
          <a:xfrm>
            <a:off x="2590800" y="4800600"/>
            <a:ext cx="1905000" cy="381000"/>
            <a:chOff x="480" y="1776"/>
            <a:chExt cx="1200" cy="240"/>
          </a:xfrm>
        </p:grpSpPr>
        <p:sp>
          <p:nvSpPr>
            <p:cNvPr id="1350691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92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3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4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5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696" name="Group 40"/>
          <p:cNvGrpSpPr>
            <a:grpSpLocks/>
          </p:cNvGrpSpPr>
          <p:nvPr/>
        </p:nvGrpSpPr>
        <p:grpSpPr bwMode="auto">
          <a:xfrm>
            <a:off x="2971800" y="5181600"/>
            <a:ext cx="1905000" cy="381000"/>
            <a:chOff x="480" y="1776"/>
            <a:chExt cx="1200" cy="240"/>
          </a:xfrm>
        </p:grpSpPr>
        <p:sp>
          <p:nvSpPr>
            <p:cNvPr id="1350697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698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699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0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1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02" name="Group 46"/>
          <p:cNvGrpSpPr>
            <a:grpSpLocks/>
          </p:cNvGrpSpPr>
          <p:nvPr/>
        </p:nvGrpSpPr>
        <p:grpSpPr bwMode="auto">
          <a:xfrm>
            <a:off x="3352800" y="5562600"/>
            <a:ext cx="1905000" cy="381000"/>
            <a:chOff x="480" y="1776"/>
            <a:chExt cx="1200" cy="240"/>
          </a:xfrm>
        </p:grpSpPr>
        <p:sp>
          <p:nvSpPr>
            <p:cNvPr id="1350703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04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5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6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07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08" name="Group 52"/>
          <p:cNvGrpSpPr>
            <a:grpSpLocks/>
          </p:cNvGrpSpPr>
          <p:nvPr/>
        </p:nvGrpSpPr>
        <p:grpSpPr bwMode="auto">
          <a:xfrm>
            <a:off x="3733800" y="5943600"/>
            <a:ext cx="1905000" cy="381000"/>
            <a:chOff x="480" y="1776"/>
            <a:chExt cx="1200" cy="240"/>
          </a:xfrm>
        </p:grpSpPr>
        <p:sp>
          <p:nvSpPr>
            <p:cNvPr id="1350709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10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1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2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3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grpSp>
        <p:nvGrpSpPr>
          <p:cNvPr id="1350714" name="Group 58"/>
          <p:cNvGrpSpPr>
            <a:grpSpLocks/>
          </p:cNvGrpSpPr>
          <p:nvPr/>
        </p:nvGrpSpPr>
        <p:grpSpPr bwMode="auto">
          <a:xfrm>
            <a:off x="4114800" y="6324600"/>
            <a:ext cx="1905000" cy="381000"/>
            <a:chOff x="480" y="1776"/>
            <a:chExt cx="1200" cy="240"/>
          </a:xfrm>
        </p:grpSpPr>
        <p:sp>
          <p:nvSpPr>
            <p:cNvPr id="1350715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R</a:t>
              </a:r>
            </a:p>
          </p:txBody>
        </p:sp>
        <p:sp>
          <p:nvSpPr>
            <p:cNvPr id="1350716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7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8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X</a:t>
              </a:r>
            </a:p>
          </p:txBody>
        </p:sp>
        <p:sp>
          <p:nvSpPr>
            <p:cNvPr id="1350719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>
                  <a:solidFill>
                    <a:srgbClr val="244A58"/>
                  </a:solidFill>
                  <a:latin typeface="Calibri"/>
                  <a:ea typeface="굴림" charset="-127"/>
                  <a:cs typeface="Calibri"/>
                </a:rPr>
                <a:t>W</a:t>
              </a:r>
            </a:p>
          </p:txBody>
        </p:sp>
      </p:grpSp>
      <p:sp>
        <p:nvSpPr>
          <p:cNvPr id="1350720" name="Line 64"/>
          <p:cNvSpPr>
            <a:spLocks noChangeShapeType="1"/>
          </p:cNvSpPr>
          <p:nvPr/>
        </p:nvSpPr>
        <p:spPr bwMode="auto">
          <a:xfrm>
            <a:off x="6858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1" name="Line 65"/>
          <p:cNvSpPr>
            <a:spLocks noChangeShapeType="1"/>
          </p:cNvSpPr>
          <p:nvPr/>
        </p:nvSpPr>
        <p:spPr bwMode="auto">
          <a:xfrm>
            <a:off x="25908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2" name="Line 66"/>
          <p:cNvSpPr>
            <a:spLocks noChangeShapeType="1"/>
          </p:cNvSpPr>
          <p:nvPr/>
        </p:nvSpPr>
        <p:spPr bwMode="auto">
          <a:xfrm>
            <a:off x="685800" y="266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3" name="Text Box 67"/>
          <p:cNvSpPr txBox="1">
            <a:spLocks noChangeArrowheads="1"/>
          </p:cNvSpPr>
          <p:nvPr/>
        </p:nvSpPr>
        <p:spPr bwMode="auto">
          <a:xfrm>
            <a:off x="582635" y="2208799"/>
            <a:ext cx="214784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Functional Unit Latency</a:t>
            </a:r>
          </a:p>
        </p:txBody>
      </p:sp>
      <p:sp>
        <p:nvSpPr>
          <p:cNvPr id="1350724" name="Line 68"/>
          <p:cNvSpPr>
            <a:spLocks noChangeShapeType="1"/>
          </p:cNvSpPr>
          <p:nvPr/>
        </p:nvSpPr>
        <p:spPr bwMode="auto">
          <a:xfrm>
            <a:off x="1828800" y="4495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5" name="Line 69"/>
          <p:cNvSpPr>
            <a:spLocks noChangeShapeType="1"/>
          </p:cNvSpPr>
          <p:nvPr/>
        </p:nvSpPr>
        <p:spPr bwMode="auto">
          <a:xfrm>
            <a:off x="3352800" y="601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6" name="Line 70"/>
          <p:cNvSpPr>
            <a:spLocks noChangeShapeType="1"/>
          </p:cNvSpPr>
          <p:nvPr/>
        </p:nvSpPr>
        <p:spPr bwMode="auto">
          <a:xfrm>
            <a:off x="1828800" y="6172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7" name="Text Box 71"/>
          <p:cNvSpPr txBox="1">
            <a:spLocks noChangeArrowheads="1"/>
          </p:cNvSpPr>
          <p:nvPr/>
        </p:nvSpPr>
        <p:spPr bwMode="auto">
          <a:xfrm>
            <a:off x="2040907" y="5851010"/>
            <a:ext cx="1190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Dead Time</a:t>
            </a:r>
          </a:p>
        </p:txBody>
      </p:sp>
      <p:sp>
        <p:nvSpPr>
          <p:cNvPr id="1350728" name="Line 72"/>
          <p:cNvSpPr>
            <a:spLocks noChangeShapeType="1"/>
          </p:cNvSpPr>
          <p:nvPr/>
        </p:nvSpPr>
        <p:spPr bwMode="auto">
          <a:xfrm>
            <a:off x="6400800" y="2895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29" name="Line 73"/>
          <p:cNvSpPr>
            <a:spLocks noChangeShapeType="1"/>
          </p:cNvSpPr>
          <p:nvPr/>
        </p:nvSpPr>
        <p:spPr bwMode="auto">
          <a:xfrm>
            <a:off x="6400800" y="4038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0" name="Line 74"/>
          <p:cNvSpPr>
            <a:spLocks noChangeShapeType="1"/>
          </p:cNvSpPr>
          <p:nvPr/>
        </p:nvSpPr>
        <p:spPr bwMode="auto">
          <a:xfrm>
            <a:off x="6400800" y="5486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1" name="Line 75"/>
          <p:cNvSpPr>
            <a:spLocks noChangeShapeType="1"/>
          </p:cNvSpPr>
          <p:nvPr/>
        </p:nvSpPr>
        <p:spPr bwMode="auto">
          <a:xfrm>
            <a:off x="6400800" y="6629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2" name="Line 76"/>
          <p:cNvSpPr>
            <a:spLocks noChangeShapeType="1"/>
          </p:cNvSpPr>
          <p:nvPr/>
        </p:nvSpPr>
        <p:spPr bwMode="auto">
          <a:xfrm>
            <a:off x="7239000" y="28956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3" name="Line 77"/>
          <p:cNvSpPr>
            <a:spLocks noChangeShapeType="1"/>
          </p:cNvSpPr>
          <p:nvPr/>
        </p:nvSpPr>
        <p:spPr bwMode="auto">
          <a:xfrm>
            <a:off x="7239000" y="4038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4" name="Line 78"/>
          <p:cNvSpPr>
            <a:spLocks noChangeShapeType="1"/>
          </p:cNvSpPr>
          <p:nvPr/>
        </p:nvSpPr>
        <p:spPr bwMode="auto">
          <a:xfrm>
            <a:off x="7239000" y="5486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0735" name="Text Box 79"/>
          <p:cNvSpPr txBox="1">
            <a:spLocks noChangeArrowheads="1"/>
          </p:cNvSpPr>
          <p:nvPr/>
        </p:nvSpPr>
        <p:spPr bwMode="auto">
          <a:xfrm>
            <a:off x="7315200" y="3124200"/>
            <a:ext cx="1466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srgbClr val="7030A0"/>
                </a:solidFill>
                <a:latin typeface="Calibri"/>
                <a:ea typeface="굴림" charset="-127"/>
                <a:cs typeface="Calibri"/>
              </a:rPr>
              <a:t>First Vector Instruction</a:t>
            </a:r>
          </a:p>
        </p:txBody>
      </p:sp>
      <p:sp>
        <p:nvSpPr>
          <p:cNvPr id="1350736" name="Text Box 80"/>
          <p:cNvSpPr txBox="1">
            <a:spLocks noChangeArrowheads="1"/>
          </p:cNvSpPr>
          <p:nvPr/>
        </p:nvSpPr>
        <p:spPr bwMode="auto">
          <a:xfrm>
            <a:off x="7391400" y="5574011"/>
            <a:ext cx="129846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srgbClr val="244A58"/>
                </a:solidFill>
                <a:latin typeface="Calibri"/>
                <a:ea typeface="굴림" charset="-127"/>
                <a:cs typeface="Calibri"/>
              </a:rPr>
              <a:t>Second Vector Instruction</a:t>
            </a:r>
          </a:p>
        </p:txBody>
      </p:sp>
      <p:sp>
        <p:nvSpPr>
          <p:cNvPr id="1350737" name="Text Box 81"/>
          <p:cNvSpPr txBox="1">
            <a:spLocks noChangeArrowheads="1"/>
          </p:cNvSpPr>
          <p:nvPr/>
        </p:nvSpPr>
        <p:spPr bwMode="auto">
          <a:xfrm>
            <a:off x="7315200" y="4572000"/>
            <a:ext cx="1190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Dead Time</a:t>
            </a:r>
          </a:p>
        </p:txBody>
      </p:sp>
    </p:spTree>
    <p:extLst>
      <p:ext uri="{BB962C8B-B14F-4D97-AF65-F5344CB8AC3E}">
        <p14:creationId xmlns:p14="http://schemas.microsoft.com/office/powerpoint/2010/main" val="40846163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>
                <a:ea typeface="굴림" charset="-127"/>
                <a:cs typeface="굴림" charset="-127"/>
              </a:rPr>
              <a:t>Dead Time and Short Vectors</a:t>
            </a:r>
          </a:p>
        </p:txBody>
      </p:sp>
      <p:sp>
        <p:nvSpPr>
          <p:cNvPr id="167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EE985BE1-5E8F-434B-AC3E-412DDFD708C0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35270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135270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0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0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1352711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12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3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135271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1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6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1352717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18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19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135272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2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2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1352723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24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25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135272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2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28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1352729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30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52731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12"/>
              </a:cxn>
              <a:cxn ang="0">
                <a:pos x="384" y="912"/>
              </a:cxn>
              <a:cxn ang="0">
                <a:pos x="384" y="48"/>
              </a:cxn>
            </a:cxnLst>
            <a:rect l="0" t="0" r="r" b="b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52732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1352733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34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35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1352736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37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1352739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0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41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1352742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3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44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1352745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6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47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1352748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49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0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1352751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52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1352754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55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6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1352757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58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59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1352760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61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62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1352763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64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65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1352766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67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6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1352769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0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71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1352772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3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74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1352775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6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77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1352778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79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0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1352781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82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1352784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85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6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1352787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88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789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1352790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791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52792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0" y="0"/>
              </a:cxn>
              <a:cxn ang="0">
                <a:pos x="384" y="0"/>
              </a:cxn>
              <a:cxn ang="0">
                <a:pos x="384" y="1344"/>
              </a:cxn>
            </a:cxnLst>
            <a:rect l="0" t="0" r="r" b="b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3" name="Text Box 89"/>
          <p:cNvSpPr txBox="1">
            <a:spLocks noChangeArrowheads="1"/>
          </p:cNvSpPr>
          <p:nvPr/>
        </p:nvSpPr>
        <p:spPr bwMode="auto">
          <a:xfrm>
            <a:off x="2209800" y="5248735"/>
            <a:ext cx="6172200" cy="1034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ko-KR" sz="1800" i="1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Cray C90, Two lanes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ko-KR" sz="1800" i="1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4-cycle dead time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ko-KR" sz="1800" i="1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Maximum efficiency 94% with 128-element vectors</a:t>
            </a:r>
          </a:p>
        </p:txBody>
      </p:sp>
      <p:sp>
        <p:nvSpPr>
          <p:cNvPr id="1352794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5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6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797" name="Text Box 93"/>
          <p:cNvSpPr txBox="1">
            <a:spLocks noChangeArrowheads="1"/>
          </p:cNvSpPr>
          <p:nvPr/>
        </p:nvSpPr>
        <p:spPr bwMode="auto">
          <a:xfrm>
            <a:off x="1828800" y="2514600"/>
            <a:ext cx="15367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4 cycles dead time</a:t>
            </a:r>
          </a:p>
        </p:txBody>
      </p:sp>
      <p:grpSp>
        <p:nvGrpSpPr>
          <p:cNvPr id="1352798" name="Group 94"/>
          <p:cNvGrpSpPr>
            <a:grpSpLocks/>
          </p:cNvGrpSpPr>
          <p:nvPr/>
        </p:nvGrpSpPr>
        <p:grpSpPr bwMode="auto">
          <a:xfrm>
            <a:off x="4267200" y="1905000"/>
            <a:ext cx="4800599" cy="1871663"/>
            <a:chOff x="2688" y="1392"/>
            <a:chExt cx="3024" cy="1179"/>
          </a:xfrm>
        </p:grpSpPr>
        <p:grpSp>
          <p:nvGrpSpPr>
            <p:cNvPr id="1352799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1352800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1352801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02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03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1352804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05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0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1352807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08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09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1352810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11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12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1352813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14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15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1352816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17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18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1352819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20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2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1352822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23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52824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1352825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135282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2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28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1352829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0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31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135283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34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1352835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6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3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135283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3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40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1352841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42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43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135284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4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352846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1352847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52848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52849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2850" name="Text Box 146"/>
            <p:cNvSpPr txBox="1">
              <a:spLocks noChangeArrowheads="1"/>
            </p:cNvSpPr>
            <p:nvPr/>
          </p:nvSpPr>
          <p:spPr bwMode="auto">
            <a:xfrm>
              <a:off x="2688" y="1920"/>
              <a:ext cx="3024" cy="6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T0, Eight lanes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100% efficiency with 8-element vectors</a:t>
              </a:r>
            </a:p>
          </p:txBody>
        </p:sp>
        <p:sp>
          <p:nvSpPr>
            <p:cNvPr id="1352851" name="Text Box 147"/>
            <p:cNvSpPr txBox="1">
              <a:spLocks noChangeArrowheads="1"/>
            </p:cNvSpPr>
            <p:nvPr/>
          </p:nvSpPr>
          <p:spPr bwMode="auto">
            <a:xfrm>
              <a:off x="2784" y="1488"/>
              <a:ext cx="109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dirty="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No dead time</a:t>
              </a:r>
            </a:p>
          </p:txBody>
        </p:sp>
        <p:sp>
          <p:nvSpPr>
            <p:cNvPr id="1352852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5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1352854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55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56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1352857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58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59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1352860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61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2862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1352863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2864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52865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80"/>
              </a:cxn>
              <a:cxn ang="0">
                <a:pos x="384" y="480"/>
              </a:cxn>
              <a:cxn ang="0">
                <a:pos x="384" y="96"/>
              </a:cxn>
            </a:cxnLst>
            <a:rect l="0" t="0" r="r" b="b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866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867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52868" name="Text Box 164"/>
          <p:cNvSpPr txBox="1">
            <a:spLocks noChangeArrowheads="1"/>
          </p:cNvSpPr>
          <p:nvPr/>
        </p:nvSpPr>
        <p:spPr bwMode="auto">
          <a:xfrm>
            <a:off x="1828800" y="4020235"/>
            <a:ext cx="13716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rPr>
              <a:t>64 cycles active</a:t>
            </a:r>
          </a:p>
        </p:txBody>
      </p:sp>
      <p:sp>
        <p:nvSpPr>
          <p:cNvPr id="1352869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37038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Memory-Memory versus Vector Register Machines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683500" cy="5054600"/>
          </a:xfrm>
        </p:spPr>
        <p:txBody>
          <a:bodyPr/>
          <a:lstStyle/>
          <a:p>
            <a:r>
              <a:rPr lang="en-US" altLang="ko-KR" sz="2400" dirty="0"/>
              <a:t>Vector memory-memory instructions hold all vector operands in main memory</a:t>
            </a:r>
          </a:p>
          <a:p>
            <a:r>
              <a:rPr lang="en-US" altLang="ko-KR" sz="2400" dirty="0"/>
              <a:t>The first vector machines, CDC Star-100 (‘73) and TI ASC (‘71), were memory-memory machines</a:t>
            </a:r>
          </a:p>
          <a:p>
            <a:r>
              <a:rPr lang="en-US" altLang="ko-KR" sz="2400" dirty="0"/>
              <a:t>Cray-1 (’76) was first vector register machine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0E03-C436-F74E-A22C-52EB86641017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354756" name="Group 4"/>
          <p:cNvGrpSpPr>
            <a:grpSpLocks/>
          </p:cNvGrpSpPr>
          <p:nvPr/>
        </p:nvGrpSpPr>
        <p:grpSpPr bwMode="auto">
          <a:xfrm>
            <a:off x="381000" y="3240087"/>
            <a:ext cx="3200400" cy="2163763"/>
            <a:chOff x="240" y="2016"/>
            <a:chExt cx="2016" cy="1363"/>
          </a:xfrm>
        </p:grpSpPr>
        <p:sp>
          <p:nvSpPr>
            <p:cNvPr id="1354757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&lt;N;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{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C[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+ B[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D[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- B[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}</a:t>
              </a:r>
            </a:p>
          </p:txBody>
        </p:sp>
        <p:sp>
          <p:nvSpPr>
            <p:cNvPr id="1354758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>
                  <a:solidFill>
                    <a:prstClr val="black"/>
                  </a:solidFill>
                  <a:latin typeface="Verdana" charset="0"/>
                  <a:ea typeface="굴림" charset="-127"/>
                  <a:cs typeface="굴림" charset="-127"/>
                </a:rPr>
                <a:t>Example Source Code</a:t>
              </a:r>
            </a:p>
          </p:txBody>
        </p:sp>
        <p:sp>
          <p:nvSpPr>
            <p:cNvPr id="1354759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4760" name="Group 8"/>
          <p:cNvGrpSpPr>
            <a:grpSpLocks/>
          </p:cNvGrpSpPr>
          <p:nvPr/>
        </p:nvGrpSpPr>
        <p:grpSpPr bwMode="auto">
          <a:xfrm>
            <a:off x="3581400" y="2898775"/>
            <a:ext cx="5334000" cy="1371600"/>
            <a:chOff x="2256" y="1801"/>
            <a:chExt cx="3360" cy="864"/>
          </a:xfrm>
        </p:grpSpPr>
        <p:grpSp>
          <p:nvGrpSpPr>
            <p:cNvPr id="1354761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135476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7"/>
                <a:ext cx="1163" cy="44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vadd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C, A, B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vsub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D, A, B</a:t>
                </a:r>
                <a:endParaRPr lang="en-US" altLang="ko-KR" sz="1800" b="1" dirty="0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3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Vector Memory-Memory Code</a:t>
                </a:r>
              </a:p>
            </p:txBody>
          </p:sp>
          <p:sp>
            <p:nvSpPr>
              <p:cNvPr id="1354764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476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4766" name="Group 14"/>
          <p:cNvGrpSpPr>
            <a:grpSpLocks/>
          </p:cNvGrpSpPr>
          <p:nvPr/>
        </p:nvGrpSpPr>
        <p:grpSpPr bwMode="auto">
          <a:xfrm>
            <a:off x="3581400" y="4270375"/>
            <a:ext cx="5334000" cy="2511425"/>
            <a:chOff x="2256" y="2665"/>
            <a:chExt cx="3360" cy="1582"/>
          </a:xfrm>
        </p:grpSpPr>
        <p:grpSp>
          <p:nvGrpSpPr>
            <p:cNvPr id="1354767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1354768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vld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V1, A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vld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V2, B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vadd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V3, V1, V2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vst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V3, C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vsub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V4, V1, V2</a:t>
                </a:r>
              </a:p>
              <a:p>
                <a:pPr eaLnBrk="1" hangingPunct="1">
                  <a:spcBef>
                    <a:spcPct val="20000"/>
                  </a:spcBef>
                </a:pPr>
                <a:r>
                  <a:rPr lang="en-US" altLang="ko-KR" sz="1800" b="1" dirty="0" err="1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vst</a:t>
                </a:r>
                <a:r>
                  <a:rPr lang="en-US" altLang="ko-KR" sz="1800" b="1" dirty="0">
                    <a:solidFill>
                      <a:prstClr val="black"/>
                    </a:solidFill>
                    <a:latin typeface="Courier New" charset="0"/>
                    <a:ea typeface="굴림" charset="-127"/>
                    <a:cs typeface="굴림" charset="-127"/>
                  </a:rPr>
                  <a:t> V4, D</a:t>
                </a:r>
                <a:endParaRPr lang="en-US" altLang="ko-KR" sz="1800" b="1" dirty="0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54769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Vector Register Code</a:t>
                </a:r>
              </a:p>
            </p:txBody>
          </p:sp>
          <p:sp>
            <p:nvSpPr>
              <p:cNvPr id="1354770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4771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959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Lecture 14: Multithreading</a:t>
            </a:r>
            <a:endParaRPr lang="en-US" dirty="0"/>
          </a:p>
        </p:txBody>
      </p:sp>
      <p:sp>
        <p:nvSpPr>
          <p:cNvPr id="2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F8F3-4092-BA41-A464-48CF62ADA464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39813" y="1736725"/>
            <a:ext cx="1143000" cy="3581400"/>
            <a:chOff x="528" y="912"/>
            <a:chExt cx="720" cy="2256"/>
          </a:xfrm>
        </p:grpSpPr>
        <p:sp>
          <p:nvSpPr>
            <p:cNvPr id="1457156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57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58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59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0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1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2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3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4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5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6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7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8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69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0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1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2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3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4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5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6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7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8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79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0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1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2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3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4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5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6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7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8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89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0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1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2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3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4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5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6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7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8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199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0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1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2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3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563813" y="1736725"/>
            <a:ext cx="1143000" cy="3581400"/>
            <a:chOff x="1584" y="912"/>
            <a:chExt cx="720" cy="2256"/>
          </a:xfrm>
        </p:grpSpPr>
        <p:sp>
          <p:nvSpPr>
            <p:cNvPr id="1457205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6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7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8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09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0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1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2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3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4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5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6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7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8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19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0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1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2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3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4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5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6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7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8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29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0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1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2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3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4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5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6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7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8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39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0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1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2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3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4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5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6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7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8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49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0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1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2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087813" y="1736725"/>
            <a:ext cx="1143000" cy="3581400"/>
            <a:chOff x="2640" y="912"/>
            <a:chExt cx="720" cy="2256"/>
          </a:xfrm>
        </p:grpSpPr>
        <p:sp>
          <p:nvSpPr>
            <p:cNvPr id="1457254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5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6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7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8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59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0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1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2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3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4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5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6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7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8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69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0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1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2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3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4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5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6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7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8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79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0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1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2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3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4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5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6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7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8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89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0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1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2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3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4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5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6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7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8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299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0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1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5688013" y="1584325"/>
            <a:ext cx="1143000" cy="3962400"/>
            <a:chOff x="3696" y="816"/>
            <a:chExt cx="720" cy="2496"/>
          </a:xfrm>
        </p:grpSpPr>
        <p:sp>
          <p:nvSpPr>
            <p:cNvPr id="1457303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4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5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6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7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8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09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0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1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2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3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4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5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6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7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8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19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0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1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2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3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4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5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6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7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8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29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0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1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2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3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4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5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6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7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8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39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0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1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2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3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4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5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6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7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8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49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50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57351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57352" name="Rectangle 200" descr="Wide downward diagonal"/>
          <p:cNvSpPr>
            <a:spLocks noChangeArrowheads="1"/>
          </p:cNvSpPr>
          <p:nvPr/>
        </p:nvSpPr>
        <p:spPr bwMode="auto">
          <a:xfrm>
            <a:off x="7288213" y="2955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3" name="Rectangle 201" descr="Small checker board"/>
          <p:cNvSpPr>
            <a:spLocks noChangeArrowheads="1"/>
          </p:cNvSpPr>
          <p:nvPr/>
        </p:nvSpPr>
        <p:spPr bwMode="auto">
          <a:xfrm>
            <a:off x="75930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4" name="Rectangle 202" descr="Small checker board"/>
          <p:cNvSpPr>
            <a:spLocks noChangeArrowheads="1"/>
          </p:cNvSpPr>
          <p:nvPr/>
        </p:nvSpPr>
        <p:spPr bwMode="auto">
          <a:xfrm>
            <a:off x="7897813" y="29559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5" name="Rectangle 203" descr="Small grid"/>
          <p:cNvSpPr>
            <a:spLocks noChangeArrowheads="1"/>
          </p:cNvSpPr>
          <p:nvPr/>
        </p:nvSpPr>
        <p:spPr bwMode="auto">
          <a:xfrm>
            <a:off x="8202613" y="29559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6" name="Rectangle 204"/>
          <p:cNvSpPr>
            <a:spLocks noChangeArrowheads="1"/>
          </p:cNvSpPr>
          <p:nvPr/>
        </p:nvSpPr>
        <p:spPr bwMode="auto">
          <a:xfrm>
            <a:off x="72882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7" name="Rectangle 205"/>
          <p:cNvSpPr>
            <a:spLocks noChangeArrowheads="1"/>
          </p:cNvSpPr>
          <p:nvPr/>
        </p:nvSpPr>
        <p:spPr bwMode="auto">
          <a:xfrm>
            <a:off x="75930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8" name="Rectangle 206"/>
          <p:cNvSpPr>
            <a:spLocks noChangeArrowheads="1"/>
          </p:cNvSpPr>
          <p:nvPr/>
        </p:nvSpPr>
        <p:spPr bwMode="auto">
          <a:xfrm>
            <a:off x="78978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59" name="Rectangle 207"/>
          <p:cNvSpPr>
            <a:spLocks noChangeArrowheads="1"/>
          </p:cNvSpPr>
          <p:nvPr/>
        </p:nvSpPr>
        <p:spPr bwMode="auto">
          <a:xfrm>
            <a:off x="8202613" y="3260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0" name="Rectangle 208"/>
          <p:cNvSpPr>
            <a:spLocks noChangeArrowheads="1"/>
          </p:cNvSpPr>
          <p:nvPr/>
        </p:nvSpPr>
        <p:spPr bwMode="auto">
          <a:xfrm>
            <a:off x="72882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1" name="Rectangle 209"/>
          <p:cNvSpPr>
            <a:spLocks noChangeArrowheads="1"/>
          </p:cNvSpPr>
          <p:nvPr/>
        </p:nvSpPr>
        <p:spPr bwMode="auto">
          <a:xfrm>
            <a:off x="7593013" y="3565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2" name="Rectangle 210" descr="Small checker board"/>
          <p:cNvSpPr>
            <a:spLocks noChangeArrowheads="1"/>
          </p:cNvSpPr>
          <p:nvPr/>
        </p:nvSpPr>
        <p:spPr bwMode="auto">
          <a:xfrm>
            <a:off x="7897813" y="3565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3" name="Rectangle 211"/>
          <p:cNvSpPr>
            <a:spLocks noChangeArrowheads="1"/>
          </p:cNvSpPr>
          <p:nvPr/>
        </p:nvSpPr>
        <p:spPr bwMode="auto">
          <a:xfrm>
            <a:off x="8202613" y="3565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4" name="Rectangle 212"/>
          <p:cNvSpPr>
            <a:spLocks noChangeArrowheads="1"/>
          </p:cNvSpPr>
          <p:nvPr/>
        </p:nvSpPr>
        <p:spPr bwMode="auto">
          <a:xfrm>
            <a:off x="7288213" y="3870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5" name="Rectangle 213" descr="Wide downward diagonal"/>
          <p:cNvSpPr>
            <a:spLocks noChangeArrowheads="1"/>
          </p:cNvSpPr>
          <p:nvPr/>
        </p:nvSpPr>
        <p:spPr bwMode="auto">
          <a:xfrm>
            <a:off x="7593013" y="3870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6" name="Rectangle 214"/>
          <p:cNvSpPr>
            <a:spLocks noChangeArrowheads="1"/>
          </p:cNvSpPr>
          <p:nvPr/>
        </p:nvSpPr>
        <p:spPr bwMode="auto">
          <a:xfrm>
            <a:off x="7897813" y="3870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7" name="Rectangle 215" descr="Small checker board"/>
          <p:cNvSpPr>
            <a:spLocks noChangeArrowheads="1"/>
          </p:cNvSpPr>
          <p:nvPr/>
        </p:nvSpPr>
        <p:spPr bwMode="auto">
          <a:xfrm>
            <a:off x="8202613" y="3870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8" name="Rectangle 216"/>
          <p:cNvSpPr>
            <a:spLocks noChangeArrowheads="1"/>
          </p:cNvSpPr>
          <p:nvPr/>
        </p:nvSpPr>
        <p:spPr bwMode="auto">
          <a:xfrm>
            <a:off x="72882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69" name="Rectangle 217"/>
          <p:cNvSpPr>
            <a:spLocks noChangeArrowheads="1"/>
          </p:cNvSpPr>
          <p:nvPr/>
        </p:nvSpPr>
        <p:spPr bwMode="auto">
          <a:xfrm>
            <a:off x="7593013" y="4175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0" name="Rectangle 218" descr="Wide downward diagonal"/>
          <p:cNvSpPr>
            <a:spLocks noChangeArrowheads="1"/>
          </p:cNvSpPr>
          <p:nvPr/>
        </p:nvSpPr>
        <p:spPr bwMode="auto">
          <a:xfrm>
            <a:off x="7897813" y="4175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1" name="Rectangle 219"/>
          <p:cNvSpPr>
            <a:spLocks noChangeArrowheads="1"/>
          </p:cNvSpPr>
          <p:nvPr/>
        </p:nvSpPr>
        <p:spPr bwMode="auto">
          <a:xfrm>
            <a:off x="8202613" y="4175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2" name="Rectangle 220"/>
          <p:cNvSpPr>
            <a:spLocks noChangeArrowheads="1"/>
          </p:cNvSpPr>
          <p:nvPr/>
        </p:nvSpPr>
        <p:spPr bwMode="auto">
          <a:xfrm>
            <a:off x="7288213" y="44799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3" name="Rectangle 221" descr="Wide downward diagonal"/>
          <p:cNvSpPr>
            <a:spLocks noChangeArrowheads="1"/>
          </p:cNvSpPr>
          <p:nvPr/>
        </p:nvSpPr>
        <p:spPr bwMode="auto">
          <a:xfrm>
            <a:off x="75930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4" name="Rectangle 222" descr="Wide downward diagonal"/>
          <p:cNvSpPr>
            <a:spLocks noChangeArrowheads="1"/>
          </p:cNvSpPr>
          <p:nvPr/>
        </p:nvSpPr>
        <p:spPr bwMode="auto">
          <a:xfrm>
            <a:off x="7897813" y="44799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5" name="Rectangle 223"/>
          <p:cNvSpPr>
            <a:spLocks noChangeArrowheads="1"/>
          </p:cNvSpPr>
          <p:nvPr/>
        </p:nvSpPr>
        <p:spPr bwMode="auto">
          <a:xfrm>
            <a:off x="8202613" y="44799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6" name="Rectangle 224"/>
          <p:cNvSpPr>
            <a:spLocks noChangeArrowheads="1"/>
          </p:cNvSpPr>
          <p:nvPr/>
        </p:nvSpPr>
        <p:spPr bwMode="auto">
          <a:xfrm>
            <a:off x="7288213" y="4784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7" name="Rectangle 225" descr="Small grid"/>
          <p:cNvSpPr>
            <a:spLocks noChangeArrowheads="1"/>
          </p:cNvSpPr>
          <p:nvPr/>
        </p:nvSpPr>
        <p:spPr bwMode="auto">
          <a:xfrm>
            <a:off x="75930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8" name="Rectangle 226" descr="Small grid"/>
          <p:cNvSpPr>
            <a:spLocks noChangeArrowheads="1"/>
          </p:cNvSpPr>
          <p:nvPr/>
        </p:nvSpPr>
        <p:spPr bwMode="auto">
          <a:xfrm>
            <a:off x="7897813" y="47847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79" name="Rectangle 227"/>
          <p:cNvSpPr>
            <a:spLocks noChangeArrowheads="1"/>
          </p:cNvSpPr>
          <p:nvPr/>
        </p:nvSpPr>
        <p:spPr bwMode="auto">
          <a:xfrm>
            <a:off x="8202613" y="4784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0" name="Rectangle 228" descr="Wide downward diagonal"/>
          <p:cNvSpPr>
            <a:spLocks noChangeArrowheads="1"/>
          </p:cNvSpPr>
          <p:nvPr/>
        </p:nvSpPr>
        <p:spPr bwMode="auto">
          <a:xfrm>
            <a:off x="7288213" y="50895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1" name="Rectangle 229" descr="Small checker board"/>
          <p:cNvSpPr>
            <a:spLocks noChangeArrowheads="1"/>
          </p:cNvSpPr>
          <p:nvPr/>
        </p:nvSpPr>
        <p:spPr bwMode="auto">
          <a:xfrm>
            <a:off x="7593013" y="5089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2" name="Rectangle 230" descr="Small grid"/>
          <p:cNvSpPr>
            <a:spLocks noChangeArrowheads="1"/>
          </p:cNvSpPr>
          <p:nvPr/>
        </p:nvSpPr>
        <p:spPr bwMode="auto">
          <a:xfrm>
            <a:off x="7897813" y="50895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3" name="Rectangle 231"/>
          <p:cNvSpPr>
            <a:spLocks noChangeArrowheads="1"/>
          </p:cNvSpPr>
          <p:nvPr/>
        </p:nvSpPr>
        <p:spPr bwMode="auto">
          <a:xfrm>
            <a:off x="8202613" y="50895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4" name="Rectangle 232"/>
          <p:cNvSpPr>
            <a:spLocks noChangeArrowheads="1"/>
          </p:cNvSpPr>
          <p:nvPr/>
        </p:nvSpPr>
        <p:spPr bwMode="auto">
          <a:xfrm>
            <a:off x="72882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5" name="Rectangle 233"/>
          <p:cNvSpPr>
            <a:spLocks noChangeArrowheads="1"/>
          </p:cNvSpPr>
          <p:nvPr/>
        </p:nvSpPr>
        <p:spPr bwMode="auto">
          <a:xfrm>
            <a:off x="7593013" y="17367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6" name="Rectangle 234" descr="Wide downward diagonal"/>
          <p:cNvSpPr>
            <a:spLocks noChangeArrowheads="1"/>
          </p:cNvSpPr>
          <p:nvPr/>
        </p:nvSpPr>
        <p:spPr bwMode="auto">
          <a:xfrm>
            <a:off x="7897813" y="17367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7" name="Rectangle 235"/>
          <p:cNvSpPr>
            <a:spLocks noChangeArrowheads="1"/>
          </p:cNvSpPr>
          <p:nvPr/>
        </p:nvSpPr>
        <p:spPr bwMode="auto">
          <a:xfrm>
            <a:off x="8202613" y="17367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8" name="Rectangle 236"/>
          <p:cNvSpPr>
            <a:spLocks noChangeArrowheads="1"/>
          </p:cNvSpPr>
          <p:nvPr/>
        </p:nvSpPr>
        <p:spPr bwMode="auto">
          <a:xfrm>
            <a:off x="7288213" y="20415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89" name="Rectangle 237"/>
          <p:cNvSpPr>
            <a:spLocks noChangeArrowheads="1"/>
          </p:cNvSpPr>
          <p:nvPr/>
        </p:nvSpPr>
        <p:spPr bwMode="auto">
          <a:xfrm>
            <a:off x="7593013" y="20415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0" name="Rectangle 238" descr="Small checker board"/>
          <p:cNvSpPr>
            <a:spLocks noChangeArrowheads="1"/>
          </p:cNvSpPr>
          <p:nvPr/>
        </p:nvSpPr>
        <p:spPr bwMode="auto">
          <a:xfrm>
            <a:off x="78978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1" name="Rectangle 239" descr="Small checker board"/>
          <p:cNvSpPr>
            <a:spLocks noChangeArrowheads="1"/>
          </p:cNvSpPr>
          <p:nvPr/>
        </p:nvSpPr>
        <p:spPr bwMode="auto">
          <a:xfrm>
            <a:off x="8202613" y="20415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2" name="Rectangle 240" descr="Wide downward diagonal"/>
          <p:cNvSpPr>
            <a:spLocks noChangeArrowheads="1"/>
          </p:cNvSpPr>
          <p:nvPr/>
        </p:nvSpPr>
        <p:spPr bwMode="auto">
          <a:xfrm>
            <a:off x="7288213" y="234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3" name="Rectangle 241"/>
          <p:cNvSpPr>
            <a:spLocks noChangeArrowheads="1"/>
          </p:cNvSpPr>
          <p:nvPr/>
        </p:nvSpPr>
        <p:spPr bwMode="auto">
          <a:xfrm>
            <a:off x="75930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4" name="Rectangle 242"/>
          <p:cNvSpPr>
            <a:spLocks noChangeArrowheads="1"/>
          </p:cNvSpPr>
          <p:nvPr/>
        </p:nvSpPr>
        <p:spPr bwMode="auto">
          <a:xfrm>
            <a:off x="7897813" y="2346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5" name="Rectangle 243" descr="Small grid"/>
          <p:cNvSpPr>
            <a:spLocks noChangeArrowheads="1"/>
          </p:cNvSpPr>
          <p:nvPr/>
        </p:nvSpPr>
        <p:spPr bwMode="auto">
          <a:xfrm>
            <a:off x="8202613" y="2346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6" name="Rectangle 244"/>
          <p:cNvSpPr>
            <a:spLocks noChangeArrowheads="1"/>
          </p:cNvSpPr>
          <p:nvPr/>
        </p:nvSpPr>
        <p:spPr bwMode="auto">
          <a:xfrm>
            <a:off x="72882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7" name="Rectangle 245"/>
          <p:cNvSpPr>
            <a:spLocks noChangeArrowheads="1"/>
          </p:cNvSpPr>
          <p:nvPr/>
        </p:nvSpPr>
        <p:spPr bwMode="auto">
          <a:xfrm>
            <a:off x="7593013" y="26511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8" name="Rectangle 246" descr="Wide downward diagonal"/>
          <p:cNvSpPr>
            <a:spLocks noChangeArrowheads="1"/>
          </p:cNvSpPr>
          <p:nvPr/>
        </p:nvSpPr>
        <p:spPr bwMode="auto">
          <a:xfrm>
            <a:off x="7897813" y="26511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399" name="Rectangle 247"/>
          <p:cNvSpPr>
            <a:spLocks noChangeArrowheads="1"/>
          </p:cNvSpPr>
          <p:nvPr/>
        </p:nvSpPr>
        <p:spPr bwMode="auto">
          <a:xfrm>
            <a:off x="8202613" y="26511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00" name="Text Box 248"/>
          <p:cNvSpPr txBox="1">
            <a:spLocks noChangeArrowheads="1"/>
          </p:cNvSpPr>
          <p:nvPr/>
        </p:nvSpPr>
        <p:spPr bwMode="auto">
          <a:xfrm rot="10800000">
            <a:off x="276225" y="1433513"/>
            <a:ext cx="671513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 Narrow" charset="0"/>
              </a:rPr>
              <a:t>Time (processor cycle)</a:t>
            </a:r>
          </a:p>
        </p:txBody>
      </p:sp>
      <p:sp>
        <p:nvSpPr>
          <p:cNvPr id="1457401" name="Line 249"/>
          <p:cNvSpPr>
            <a:spLocks noChangeShapeType="1"/>
          </p:cNvSpPr>
          <p:nvPr/>
        </p:nvSpPr>
        <p:spPr bwMode="auto">
          <a:xfrm>
            <a:off x="582613" y="49371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02" name="Text Box 250"/>
          <p:cNvSpPr txBox="1">
            <a:spLocks noChangeArrowheads="1"/>
          </p:cNvSpPr>
          <p:nvPr/>
        </p:nvSpPr>
        <p:spPr bwMode="auto">
          <a:xfrm>
            <a:off x="887413" y="136525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Superscalar</a:t>
            </a:r>
          </a:p>
        </p:txBody>
      </p:sp>
      <p:sp>
        <p:nvSpPr>
          <p:cNvPr id="1457403" name="Text Box 251"/>
          <p:cNvSpPr txBox="1">
            <a:spLocks noChangeArrowheads="1"/>
          </p:cNvSpPr>
          <p:nvPr/>
        </p:nvSpPr>
        <p:spPr bwMode="auto">
          <a:xfrm>
            <a:off x="2487613" y="136525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Fine-Grained</a:t>
            </a:r>
          </a:p>
        </p:txBody>
      </p:sp>
      <p:sp>
        <p:nvSpPr>
          <p:cNvPr id="1457404" name="Text Box 252"/>
          <p:cNvSpPr txBox="1">
            <a:spLocks noChangeArrowheads="1"/>
          </p:cNvSpPr>
          <p:nvPr/>
        </p:nvSpPr>
        <p:spPr bwMode="auto">
          <a:xfrm>
            <a:off x="3783013" y="1365250"/>
            <a:ext cx="159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Coarse-Grained</a:t>
            </a:r>
          </a:p>
        </p:txBody>
      </p:sp>
      <p:sp>
        <p:nvSpPr>
          <p:cNvPr id="1457405" name="Text Box 253"/>
          <p:cNvSpPr txBox="1">
            <a:spLocks noChangeArrowheads="1"/>
          </p:cNvSpPr>
          <p:nvPr/>
        </p:nvSpPr>
        <p:spPr bwMode="auto">
          <a:xfrm>
            <a:off x="5426075" y="1344613"/>
            <a:ext cx="162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Multiprocessing</a:t>
            </a:r>
          </a:p>
        </p:txBody>
      </p:sp>
      <p:sp>
        <p:nvSpPr>
          <p:cNvPr id="1457406" name="Text Box 254"/>
          <p:cNvSpPr txBox="1">
            <a:spLocks noChangeArrowheads="1"/>
          </p:cNvSpPr>
          <p:nvPr/>
        </p:nvSpPr>
        <p:spPr bwMode="auto">
          <a:xfrm>
            <a:off x="7135813" y="1136650"/>
            <a:ext cx="1474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Simultaneous</a:t>
            </a:r>
          </a:p>
          <a:p>
            <a:pPr>
              <a:spcBef>
                <a:spcPct val="0"/>
              </a:spcBef>
            </a:pPr>
            <a:r>
              <a:rPr lang="en-US" sz="1800" b="1">
                <a:solidFill>
                  <a:srgbClr val="000000"/>
                </a:solidFill>
                <a:latin typeface="Arial Narrow" charset="0"/>
              </a:rPr>
              <a:t>Multithreading</a:t>
            </a:r>
          </a:p>
        </p:txBody>
      </p:sp>
      <p:sp>
        <p:nvSpPr>
          <p:cNvPr id="1457407" name="Rectangle 255"/>
          <p:cNvSpPr>
            <a:spLocks noChangeArrowheads="1"/>
          </p:cNvSpPr>
          <p:nvPr/>
        </p:nvSpPr>
        <p:spPr bwMode="auto">
          <a:xfrm>
            <a:off x="2259013" y="577532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3200">
              <a:solidFill>
                <a:srgbClr val="000000"/>
              </a:solidFill>
              <a:latin typeface="Arial Narrow" charset="0"/>
            </a:endParaRPr>
          </a:p>
        </p:txBody>
      </p:sp>
      <p:sp>
        <p:nvSpPr>
          <p:cNvPr id="1457408" name="Rectangle 256" descr="Wide downward diagonal"/>
          <p:cNvSpPr>
            <a:spLocks noChangeArrowheads="1"/>
          </p:cNvSpPr>
          <p:nvPr/>
        </p:nvSpPr>
        <p:spPr bwMode="auto">
          <a:xfrm>
            <a:off x="2259013" y="615632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09" name="Rectangle 257"/>
          <p:cNvSpPr>
            <a:spLocks noChangeArrowheads="1"/>
          </p:cNvSpPr>
          <p:nvPr/>
        </p:nvSpPr>
        <p:spPr bwMode="auto">
          <a:xfrm>
            <a:off x="4468813" y="577532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0" name="Rectangle 258" descr="Small checker board"/>
          <p:cNvSpPr>
            <a:spLocks noChangeArrowheads="1"/>
          </p:cNvSpPr>
          <p:nvPr/>
        </p:nvSpPr>
        <p:spPr bwMode="auto">
          <a:xfrm>
            <a:off x="4468813" y="615632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1" name="Rectangle 259" descr="Small grid"/>
          <p:cNvSpPr>
            <a:spLocks noChangeArrowheads="1"/>
          </p:cNvSpPr>
          <p:nvPr/>
        </p:nvSpPr>
        <p:spPr bwMode="auto">
          <a:xfrm>
            <a:off x="6526213" y="577532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2" name="Rectangle 260"/>
          <p:cNvSpPr>
            <a:spLocks noChangeArrowheads="1"/>
          </p:cNvSpPr>
          <p:nvPr/>
        </p:nvSpPr>
        <p:spPr bwMode="auto">
          <a:xfrm>
            <a:off x="6526213" y="615632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57413" name="Text Box 261"/>
          <p:cNvSpPr txBox="1">
            <a:spLocks noChangeArrowheads="1"/>
          </p:cNvSpPr>
          <p:nvPr/>
        </p:nvSpPr>
        <p:spPr bwMode="auto">
          <a:xfrm>
            <a:off x="2547938" y="5683250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1</a:t>
            </a:r>
          </a:p>
        </p:txBody>
      </p:sp>
      <p:sp>
        <p:nvSpPr>
          <p:cNvPr id="1457414" name="Text Box 262"/>
          <p:cNvSpPr txBox="1">
            <a:spLocks noChangeArrowheads="1"/>
          </p:cNvSpPr>
          <p:nvPr/>
        </p:nvSpPr>
        <p:spPr bwMode="auto">
          <a:xfrm>
            <a:off x="2554288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2</a:t>
            </a:r>
          </a:p>
        </p:txBody>
      </p:sp>
      <p:sp>
        <p:nvSpPr>
          <p:cNvPr id="1457415" name="Text Box 263"/>
          <p:cNvSpPr txBox="1">
            <a:spLocks noChangeArrowheads="1"/>
          </p:cNvSpPr>
          <p:nvPr/>
        </p:nvSpPr>
        <p:spPr bwMode="auto">
          <a:xfrm>
            <a:off x="48498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3</a:t>
            </a:r>
          </a:p>
        </p:txBody>
      </p:sp>
      <p:sp>
        <p:nvSpPr>
          <p:cNvPr id="1457416" name="Text Box 264"/>
          <p:cNvSpPr txBox="1">
            <a:spLocks noChangeArrowheads="1"/>
          </p:cNvSpPr>
          <p:nvPr/>
        </p:nvSpPr>
        <p:spPr bwMode="auto">
          <a:xfrm>
            <a:off x="4849813" y="6080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4</a:t>
            </a:r>
          </a:p>
        </p:txBody>
      </p:sp>
      <p:sp>
        <p:nvSpPr>
          <p:cNvPr id="1457417" name="Text Box 265"/>
          <p:cNvSpPr txBox="1">
            <a:spLocks noChangeArrowheads="1"/>
          </p:cNvSpPr>
          <p:nvPr/>
        </p:nvSpPr>
        <p:spPr bwMode="auto">
          <a:xfrm>
            <a:off x="6831013" y="5699125"/>
            <a:ext cx="1017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Thread 5</a:t>
            </a:r>
          </a:p>
        </p:txBody>
      </p:sp>
      <p:sp>
        <p:nvSpPr>
          <p:cNvPr id="1457418" name="Text Box 266"/>
          <p:cNvSpPr txBox="1">
            <a:spLocks noChangeArrowheads="1"/>
          </p:cNvSpPr>
          <p:nvPr/>
        </p:nvSpPr>
        <p:spPr bwMode="auto">
          <a:xfrm>
            <a:off x="6831013" y="6080125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Arial Narrow" charset="0"/>
              </a:rPr>
              <a:t>Idle slot</a:t>
            </a:r>
          </a:p>
        </p:txBody>
      </p:sp>
    </p:spTree>
    <p:extLst>
      <p:ext uri="{BB962C8B-B14F-4D97-AF65-F5344CB8AC3E}">
        <p14:creationId xmlns:p14="http://schemas.microsoft.com/office/powerpoint/2010/main" val="386887223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Memory-Memory vs. Vector Register Machines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Vector memory-memory architectures (VMMA) require greater main memory bandwidth, why?</a:t>
            </a:r>
          </a:p>
          <a:p>
            <a:pPr lvl="1"/>
            <a:r>
              <a:rPr lang="en-US" altLang="ko-KR" sz="2000">
                <a:solidFill>
                  <a:srgbClr val="FF0000"/>
                </a:solidFill>
              </a:rPr>
              <a:t>All operands must be read in and out of memory</a:t>
            </a:r>
          </a:p>
          <a:p>
            <a:r>
              <a:rPr lang="en-US" altLang="ko-KR" sz="2400"/>
              <a:t>VMMAs make if difficult to overlap execution of multiple vector operations, why? </a:t>
            </a:r>
          </a:p>
          <a:p>
            <a:pPr lvl="1"/>
            <a:r>
              <a:rPr lang="en-US" altLang="ko-KR" sz="2000">
                <a:solidFill>
                  <a:srgbClr val="FF0000"/>
                </a:solidFill>
              </a:rPr>
              <a:t>Must check dependencies on memory addresses</a:t>
            </a:r>
          </a:p>
          <a:p>
            <a:r>
              <a:rPr lang="en-US" altLang="ko-KR" sz="2400"/>
              <a:t>VMMAs incur greater startup latency</a:t>
            </a:r>
          </a:p>
          <a:p>
            <a:pPr lvl="1"/>
            <a:r>
              <a:rPr lang="en-US" altLang="ko-KR" sz="2000"/>
              <a:t>Scalar code was faster on CDC Star-100 for vectors &lt; 100 elements</a:t>
            </a:r>
          </a:p>
          <a:p>
            <a:pPr lvl="1"/>
            <a:r>
              <a:rPr lang="en-US" altLang="ko-KR" sz="2000"/>
              <a:t>For Cray-1, vector/scalar breakeven point was around 2-4 elements</a:t>
            </a:r>
          </a:p>
          <a:p>
            <a:r>
              <a:rPr lang="en-US" altLang="ko-KR" sz="2400"/>
              <a:t>Apart from CDC follow-ons (Cyber-205, ETA-10) all major vector machines since Cray-1 have had vector register architectures</a:t>
            </a:r>
          </a:p>
          <a:p>
            <a:r>
              <a:rPr lang="en-US" altLang="ko-KR" sz="2400">
                <a:solidFill>
                  <a:srgbClr val="F905F3"/>
                </a:solidFill>
              </a:rPr>
              <a:t>(we ignore vector memory-memory from now on)</a:t>
            </a:r>
            <a:endParaRPr lang="en-US" altLang="ko-KR" sz="2400" dirty="0">
              <a:solidFill>
                <a:srgbClr val="F905F3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0E03-C436-F74E-A22C-52EB86641017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00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80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Regrade requests due </a:t>
            </a:r>
            <a:r>
              <a:rPr lang="en-US"/>
              <a:t>by Friday, 12:30pm</a:t>
            </a:r>
            <a:endParaRPr lang="en-US" dirty="0"/>
          </a:p>
          <a:p>
            <a:r>
              <a:rPr lang="en-US" dirty="0"/>
              <a:t>Spring break next week – no class or other meetings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21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Makeup readings after spring break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Automatic Code </a:t>
            </a:r>
            <a:r>
              <a:rPr lang="en-US" altLang="ko-KR" dirty="0" err="1"/>
              <a:t>Vectorization</a:t>
            </a:r>
            <a:endParaRPr lang="en-US" altLang="ko-KR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D21D-AB76-A94C-B70B-F478A8562A68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8851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ko-KR" sz="2400" b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for (i=0; i &lt; N; i++)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400" b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C[i] = A[i] + B[i];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9851" y="1414462"/>
            <a:ext cx="3268664" cy="5291136"/>
            <a:chOff x="-44" y="891"/>
            <a:chExt cx="2059" cy="333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49" y="1224"/>
              <a:ext cx="1065" cy="1474"/>
              <a:chOff x="697" y="888"/>
              <a:chExt cx="1065" cy="1474"/>
            </a:xfrm>
          </p:grpSpPr>
          <p:sp>
            <p:nvSpPr>
              <p:cNvPr id="1358854" name="AutoShape 6"/>
              <p:cNvSpPr>
                <a:spLocks noChangeArrowheads="1"/>
              </p:cNvSpPr>
              <p:nvPr/>
            </p:nvSpPr>
            <p:spPr bwMode="auto">
              <a:xfrm>
                <a:off x="697" y="888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 dirty="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55" name="AutoShape 7"/>
              <p:cNvSpPr>
                <a:spLocks noChangeArrowheads="1"/>
              </p:cNvSpPr>
              <p:nvPr/>
            </p:nvSpPr>
            <p:spPr bwMode="auto">
              <a:xfrm>
                <a:off x="1273" y="1176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56" name="AutoShape 8"/>
              <p:cNvSpPr>
                <a:spLocks noChangeArrowheads="1"/>
              </p:cNvSpPr>
              <p:nvPr/>
            </p:nvSpPr>
            <p:spPr bwMode="auto">
              <a:xfrm>
                <a:off x="938" y="1608"/>
                <a:ext cx="441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  <p:sp>
            <p:nvSpPr>
              <p:cNvPr id="1358857" name="AutoShape 9"/>
              <p:cNvSpPr>
                <a:spLocks noChangeArrowheads="1"/>
              </p:cNvSpPr>
              <p:nvPr/>
            </p:nvSpPr>
            <p:spPr bwMode="auto">
              <a:xfrm>
                <a:off x="905" y="2040"/>
                <a:ext cx="554" cy="322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store</a:t>
                </a:r>
              </a:p>
            </p:txBody>
          </p:sp>
          <p:sp>
            <p:nvSpPr>
              <p:cNvPr id="1358858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59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60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661" y="2712"/>
              <a:ext cx="1065" cy="1474"/>
              <a:chOff x="709" y="2376"/>
              <a:chExt cx="1065" cy="1474"/>
            </a:xfrm>
          </p:grpSpPr>
          <p:sp>
            <p:nvSpPr>
              <p:cNvPr id="1358862" name="AutoShape 14"/>
              <p:cNvSpPr>
                <a:spLocks noChangeArrowheads="1"/>
              </p:cNvSpPr>
              <p:nvPr/>
            </p:nvSpPr>
            <p:spPr bwMode="auto">
              <a:xfrm>
                <a:off x="709" y="2376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63" name="AutoShape 15"/>
              <p:cNvSpPr>
                <a:spLocks noChangeArrowheads="1"/>
              </p:cNvSpPr>
              <p:nvPr/>
            </p:nvSpPr>
            <p:spPr bwMode="auto">
              <a:xfrm>
                <a:off x="1285" y="2664"/>
                <a:ext cx="489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load</a:t>
                </a:r>
              </a:p>
            </p:txBody>
          </p:sp>
          <p:sp>
            <p:nvSpPr>
              <p:cNvPr id="1358864" name="AutoShape 16"/>
              <p:cNvSpPr>
                <a:spLocks noChangeArrowheads="1"/>
              </p:cNvSpPr>
              <p:nvPr/>
            </p:nvSpPr>
            <p:spPr bwMode="auto">
              <a:xfrm>
                <a:off x="950" y="3096"/>
                <a:ext cx="441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add</a:t>
                </a:r>
              </a:p>
            </p:txBody>
          </p:sp>
          <p:sp>
            <p:nvSpPr>
              <p:cNvPr id="1358865" name="AutoShape 17"/>
              <p:cNvSpPr>
                <a:spLocks noChangeArrowheads="1"/>
              </p:cNvSpPr>
              <p:nvPr/>
            </p:nvSpPr>
            <p:spPr bwMode="auto">
              <a:xfrm>
                <a:off x="917" y="3528"/>
                <a:ext cx="554" cy="322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400">
                    <a:solidFill>
                      <a:prstClr val="white"/>
                    </a:solidFill>
                    <a:latin typeface="Calibri"/>
                    <a:ea typeface="굴림" charset="-127"/>
                    <a:cs typeface="Calibri"/>
                  </a:rPr>
                  <a:t>store</a:t>
                </a:r>
              </a:p>
            </p:txBody>
          </p:sp>
          <p:sp>
            <p:nvSpPr>
              <p:cNvPr id="1358866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67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58868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58869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0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1" name="Text Box 23"/>
            <p:cNvSpPr txBox="1">
              <a:spLocks noChangeArrowheads="1"/>
            </p:cNvSpPr>
            <p:nvPr/>
          </p:nvSpPr>
          <p:spPr bwMode="auto">
            <a:xfrm>
              <a:off x="-44" y="1563"/>
              <a:ext cx="58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1</a:t>
              </a: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-44" y="3051"/>
              <a:ext cx="58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2</a:t>
              </a:r>
            </a:p>
          </p:txBody>
        </p:sp>
        <p:sp>
          <p:nvSpPr>
            <p:cNvPr id="1358873" name="Text Box 25"/>
            <p:cNvSpPr txBox="1">
              <a:spLocks noChangeArrowheads="1"/>
            </p:cNvSpPr>
            <p:nvPr/>
          </p:nvSpPr>
          <p:spPr bwMode="auto">
            <a:xfrm>
              <a:off x="68" y="891"/>
              <a:ext cx="1947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Scalar Sequential Code</a:t>
              </a:r>
            </a:p>
          </p:txBody>
        </p:sp>
      </p:grpSp>
      <p:sp>
        <p:nvSpPr>
          <p:cNvPr id="1358874" name="Text Box 26"/>
          <p:cNvSpPr txBox="1">
            <a:spLocks noChangeArrowheads="1"/>
          </p:cNvSpPr>
          <p:nvPr/>
        </p:nvSpPr>
        <p:spPr bwMode="auto">
          <a:xfrm>
            <a:off x="2743200" y="5257800"/>
            <a:ext cx="6553200" cy="120032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Vectorization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is a massive compile-time reordering of operation sequencing</a:t>
            </a:r>
          </a:p>
          <a:p>
            <a:pPr marL="342900" indent="-342900" eaLnBrk="1" hangingPunct="1">
              <a:spcBef>
                <a:spcPct val="0"/>
              </a:spcBef>
              <a:buFont typeface="Symbol" charset="0"/>
              <a:buChar char="Þ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requires extensive loop-dependence analysis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055938" y="1338264"/>
            <a:ext cx="6176963" cy="3829051"/>
            <a:chOff x="1925" y="843"/>
            <a:chExt cx="3891" cy="2412"/>
          </a:xfrm>
        </p:grpSpPr>
        <p:sp>
          <p:nvSpPr>
            <p:cNvPr id="1358876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7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4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358878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79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0" name="Text Box 32"/>
            <p:cNvSpPr txBox="1">
              <a:spLocks noChangeArrowheads="1"/>
            </p:cNvSpPr>
            <p:nvPr/>
          </p:nvSpPr>
          <p:spPr bwMode="auto">
            <a:xfrm>
              <a:off x="4493" y="3003"/>
              <a:ext cx="1323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Instruction</a:t>
              </a:r>
            </a:p>
          </p:txBody>
        </p:sp>
        <p:sp>
          <p:nvSpPr>
            <p:cNvPr id="1358881" name="AutoShape 33"/>
            <p:cNvSpPr>
              <a:spLocks noChangeArrowheads="1"/>
            </p:cNvSpPr>
            <p:nvPr/>
          </p:nvSpPr>
          <p:spPr bwMode="auto">
            <a:xfrm>
              <a:off x="2692" y="1208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2" name="AutoShape 34"/>
            <p:cNvSpPr>
              <a:spLocks noChangeArrowheads="1"/>
            </p:cNvSpPr>
            <p:nvPr/>
          </p:nvSpPr>
          <p:spPr bwMode="auto">
            <a:xfrm>
              <a:off x="3268" y="1592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3" name="AutoShape 35"/>
            <p:cNvSpPr>
              <a:spLocks noChangeArrowheads="1"/>
            </p:cNvSpPr>
            <p:nvPr/>
          </p:nvSpPr>
          <p:spPr bwMode="auto">
            <a:xfrm>
              <a:off x="2930" y="2024"/>
              <a:ext cx="320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add</a:t>
              </a:r>
            </a:p>
          </p:txBody>
        </p:sp>
        <p:sp>
          <p:nvSpPr>
            <p:cNvPr id="1358884" name="AutoShape 36"/>
            <p:cNvSpPr>
              <a:spLocks noChangeArrowheads="1"/>
            </p:cNvSpPr>
            <p:nvPr/>
          </p:nvSpPr>
          <p:spPr bwMode="auto">
            <a:xfrm>
              <a:off x="2899" y="2408"/>
              <a:ext cx="431" cy="257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store</a:t>
              </a:r>
            </a:p>
          </p:txBody>
        </p:sp>
        <p:sp>
          <p:nvSpPr>
            <p:cNvPr id="1358885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6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7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88" name="AutoShape 40"/>
            <p:cNvSpPr>
              <a:spLocks noChangeArrowheads="1"/>
            </p:cNvSpPr>
            <p:nvPr/>
          </p:nvSpPr>
          <p:spPr bwMode="auto">
            <a:xfrm>
              <a:off x="3892" y="1208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89" name="AutoShape 41"/>
            <p:cNvSpPr>
              <a:spLocks noChangeArrowheads="1"/>
            </p:cNvSpPr>
            <p:nvPr/>
          </p:nvSpPr>
          <p:spPr bwMode="auto">
            <a:xfrm>
              <a:off x="4468" y="1592"/>
              <a:ext cx="365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load</a:t>
              </a:r>
            </a:p>
          </p:txBody>
        </p:sp>
        <p:sp>
          <p:nvSpPr>
            <p:cNvPr id="1358890" name="AutoShape 42"/>
            <p:cNvSpPr>
              <a:spLocks noChangeArrowheads="1"/>
            </p:cNvSpPr>
            <p:nvPr/>
          </p:nvSpPr>
          <p:spPr bwMode="auto">
            <a:xfrm>
              <a:off x="4130" y="2024"/>
              <a:ext cx="320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add</a:t>
              </a:r>
            </a:p>
          </p:txBody>
        </p:sp>
        <p:sp>
          <p:nvSpPr>
            <p:cNvPr id="1358891" name="AutoShape 43"/>
            <p:cNvSpPr>
              <a:spLocks noChangeArrowheads="1"/>
            </p:cNvSpPr>
            <p:nvPr/>
          </p:nvSpPr>
          <p:spPr bwMode="auto">
            <a:xfrm>
              <a:off x="4099" y="2408"/>
              <a:ext cx="431" cy="257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>
                  <a:solidFill>
                    <a:prstClr val="white"/>
                  </a:solidFill>
                  <a:latin typeface="Calibri"/>
                  <a:ea typeface="굴림" charset="-127"/>
                  <a:cs typeface="Calibri"/>
                </a:rPr>
                <a:t>store</a:t>
              </a:r>
            </a:p>
          </p:txBody>
        </p:sp>
        <p:sp>
          <p:nvSpPr>
            <p:cNvPr id="1358892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3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4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5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6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897" name="Text Box 49"/>
            <p:cNvSpPr txBox="1">
              <a:spLocks noChangeArrowheads="1"/>
            </p:cNvSpPr>
            <p:nvPr/>
          </p:nvSpPr>
          <p:spPr bwMode="auto">
            <a:xfrm>
              <a:off x="2544" y="2784"/>
              <a:ext cx="62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1</a:t>
              </a:r>
            </a:p>
          </p:txBody>
        </p:sp>
        <p:sp>
          <p:nvSpPr>
            <p:cNvPr id="1358898" name="Text Box 50"/>
            <p:cNvSpPr txBox="1">
              <a:spLocks noChangeArrowheads="1"/>
            </p:cNvSpPr>
            <p:nvPr/>
          </p:nvSpPr>
          <p:spPr bwMode="auto">
            <a:xfrm>
              <a:off x="3792" y="2784"/>
              <a:ext cx="624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Iter</a:t>
              </a:r>
              <a:r>
                <a:rPr lang="en-US" altLang="ko-KR" sz="24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. 2</a:t>
              </a:r>
            </a:p>
          </p:txBody>
        </p:sp>
        <p:sp>
          <p:nvSpPr>
            <p:cNvPr id="1358899" name="Text Box 51"/>
            <p:cNvSpPr txBox="1">
              <a:spLocks noChangeArrowheads="1"/>
            </p:cNvSpPr>
            <p:nvPr/>
          </p:nvSpPr>
          <p:spPr bwMode="auto">
            <a:xfrm>
              <a:off x="4051" y="843"/>
              <a:ext cx="1428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Vectorized</a:t>
              </a: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 Code</a:t>
              </a:r>
            </a:p>
          </p:txBody>
        </p:sp>
        <p:sp>
          <p:nvSpPr>
            <p:cNvPr id="1358900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901" name="Line 53"/>
            <p:cNvSpPr>
              <a:spLocks noChangeShapeType="1"/>
            </p:cNvSpPr>
            <p:nvPr/>
          </p:nvSpPr>
          <p:spPr bwMode="auto">
            <a:xfrm>
              <a:off x="2208" y="148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58902" name="Text Box 54"/>
            <p:cNvSpPr txBox="1">
              <a:spLocks noChangeArrowheads="1"/>
            </p:cNvSpPr>
            <p:nvPr/>
          </p:nvSpPr>
          <p:spPr bwMode="auto">
            <a:xfrm rot="16200000">
              <a:off x="1797" y="1815"/>
              <a:ext cx="548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Time</a:t>
              </a:r>
            </a:p>
          </p:txBody>
        </p:sp>
        <p:sp>
          <p:nvSpPr>
            <p:cNvPr id="1358903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91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8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92975" cy="7366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Vector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Stripmining</a:t>
            </a:r>
            <a:endParaRPr lang="en-US" altLang="ko-KR" sz="2800" dirty="0">
              <a:ea typeface="굴림" charset="-127"/>
              <a:cs typeface="굴림" charset="-127"/>
            </a:endParaRPr>
          </a:p>
        </p:txBody>
      </p:sp>
      <p:sp>
        <p:nvSpPr>
          <p:cNvPr id="136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534400" cy="874728"/>
          </a:xfrm>
          <a:noFill/>
          <a:ln/>
        </p:spPr>
        <p:txBody>
          <a:bodyPr wrap="square" anchor="ctr">
            <a:spAutoFit/>
          </a:bodyPr>
          <a:lstStyle/>
          <a:p>
            <a:pPr>
              <a:buFontTx/>
              <a:buNone/>
            </a:pPr>
            <a:r>
              <a:rPr lang="en-US" altLang="ko-KR" sz="2400" b="1" dirty="0">
                <a:ea typeface="굴림" charset="-127"/>
                <a:cs typeface="굴림" charset="-127"/>
              </a:rPr>
              <a:t>Problem: </a:t>
            </a:r>
            <a:r>
              <a:rPr lang="en-US" altLang="ko-KR" sz="2400" dirty="0">
                <a:ea typeface="굴림" charset="-127"/>
                <a:cs typeface="굴림" charset="-127"/>
              </a:rPr>
              <a:t>Vector registers have finite length</a:t>
            </a:r>
          </a:p>
          <a:p>
            <a:pPr>
              <a:buFontTx/>
              <a:buNone/>
            </a:pPr>
            <a:r>
              <a:rPr lang="en-US" altLang="ko-KR" sz="2400" b="1" dirty="0">
                <a:ea typeface="굴림" charset="-127"/>
                <a:cs typeface="굴림" charset="-127"/>
              </a:rPr>
              <a:t>Solution: </a:t>
            </a:r>
            <a:r>
              <a:rPr lang="en-US" altLang="ko-KR" sz="2400" dirty="0">
                <a:ea typeface="굴림" charset="-127"/>
                <a:cs typeface="굴림" charset="-127"/>
              </a:rPr>
              <a:t>Break loops into pieces that fit in registers, </a:t>
            </a:r>
            <a:r>
              <a:rPr lang="en-US" altLang="ko-KR" sz="2400" i="1" dirty="0">
                <a:ea typeface="굴림" charset="-127"/>
                <a:cs typeface="굴림" charset="-127"/>
              </a:rPr>
              <a:t>“</a:t>
            </a:r>
            <a:r>
              <a:rPr lang="en-US" altLang="ko-KR" sz="2400" i="1" dirty="0" err="1">
                <a:ea typeface="굴림" charset="-127"/>
                <a:cs typeface="굴림" charset="-127"/>
              </a:rPr>
              <a:t>Stripmining</a:t>
            </a:r>
            <a:r>
              <a:rPr lang="en-US" altLang="ko-KR" sz="2400" i="1" dirty="0">
                <a:ea typeface="굴림" charset="-127"/>
                <a:cs typeface="굴림" charset="-127"/>
              </a:rPr>
              <a:t>”</a:t>
            </a: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0E03-C436-F74E-A22C-52EB86641017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60900" name="Text Box 4"/>
          <p:cNvSpPr txBox="1">
            <a:spLocks noChangeArrowheads="1"/>
          </p:cNvSpPr>
          <p:nvPr/>
        </p:nvSpPr>
        <p:spPr bwMode="auto">
          <a:xfrm>
            <a:off x="3505200" y="1371600"/>
            <a:ext cx="5417719" cy="513986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andi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x1,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63  # N mod 64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setvl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x1       # Do remainder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loop: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v1,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endParaRPr lang="en-US" altLang="ko-KR" sz="2000" b="1" dirty="0">
              <a:solidFill>
                <a:prstClr val="black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sll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x2, x1, 3  # Multiply by 8     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add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x2     # Bump pointer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v2,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xB</a:t>
            </a:r>
            <a:endParaRPr lang="en-US" altLang="ko-KR" sz="2000" b="1" dirty="0">
              <a:solidFill>
                <a:prstClr val="black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add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x2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v3, v1, v2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vst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v3,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xC</a:t>
            </a:r>
            <a:endParaRPr lang="en-US" altLang="ko-KR" sz="2000" b="1" dirty="0">
              <a:solidFill>
                <a:prstClr val="black"/>
              </a:solidFill>
              <a:latin typeface="Courier New" charset="0"/>
              <a:ea typeface="굴림" charset="-127"/>
              <a:cs typeface="굴림" charset="-127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add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x2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sub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x1    # Subtract elements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li x1, 64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setvl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x1     # Reset full length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bgtz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xN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loop # Any more to do?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908175"/>
            <a:ext cx="3384550" cy="4495800"/>
            <a:chOff x="0" y="1344"/>
            <a:chExt cx="2132" cy="2832"/>
          </a:xfrm>
        </p:grpSpPr>
        <p:sp>
          <p:nvSpPr>
            <p:cNvPr id="1360902" name="Text Box 6"/>
            <p:cNvSpPr txBox="1">
              <a:spLocks noChangeArrowheads="1"/>
            </p:cNvSpPr>
            <p:nvPr/>
          </p:nvSpPr>
          <p:spPr bwMode="auto">
            <a:xfrm>
              <a:off x="0" y="1344"/>
              <a:ext cx="2132" cy="46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1000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&lt;N; 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eaLnBrk="1" hangingPunct="1">
                <a:spcBef>
                  <a:spcPct val="1000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  C[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]+B[</a:t>
              </a:r>
              <a:r>
                <a:rPr lang="en-US" altLang="ko-KR" sz="20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4" y="1824"/>
              <a:ext cx="1959" cy="2352"/>
              <a:chOff x="144" y="1392"/>
              <a:chExt cx="1959" cy="2352"/>
            </a:xfrm>
          </p:grpSpPr>
          <p:sp>
            <p:nvSpPr>
              <p:cNvPr id="1360904" name="Rectangle 8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5" name="Rectangle 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6" name="Rectangle 10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211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7" name="Rectangle 11"/>
              <p:cNvSpPr>
                <a:spLocks noChangeArrowheads="1"/>
              </p:cNvSpPr>
              <p:nvPr/>
            </p:nvSpPr>
            <p:spPr bwMode="auto">
              <a:xfrm>
                <a:off x="192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8" name="Rectangle 12"/>
              <p:cNvSpPr>
                <a:spLocks noChangeArrowheads="1"/>
              </p:cNvSpPr>
              <p:nvPr/>
            </p:nvSpPr>
            <p:spPr bwMode="auto">
              <a:xfrm>
                <a:off x="480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09" name="Rectangle 13"/>
              <p:cNvSpPr>
                <a:spLocks noChangeArrowheads="1"/>
              </p:cNvSpPr>
              <p:nvPr/>
            </p:nvSpPr>
            <p:spPr bwMode="auto">
              <a:xfrm>
                <a:off x="1008" y="2016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0" name="Rectangle 14"/>
              <p:cNvSpPr>
                <a:spLocks noChangeArrowheads="1"/>
              </p:cNvSpPr>
              <p:nvPr/>
            </p:nvSpPr>
            <p:spPr bwMode="auto">
              <a:xfrm>
                <a:off x="192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1" name="Rectangle 15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2" name="Rectangle 16"/>
              <p:cNvSpPr>
                <a:spLocks noChangeArrowheads="1"/>
              </p:cNvSpPr>
              <p:nvPr/>
            </p:nvSpPr>
            <p:spPr bwMode="auto">
              <a:xfrm>
                <a:off x="1008" y="2880"/>
                <a:ext cx="96" cy="86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3" name="Rectangle 17"/>
              <p:cNvSpPr>
                <a:spLocks noChangeArrowheads="1"/>
              </p:cNvSpPr>
              <p:nvPr/>
            </p:nvSpPr>
            <p:spPr bwMode="auto">
              <a:xfrm>
                <a:off x="192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4" name="Rectangle 18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0915" name="Rectangle 19"/>
              <p:cNvSpPr>
                <a:spLocks noChangeArrowheads="1"/>
              </p:cNvSpPr>
              <p:nvPr/>
            </p:nvSpPr>
            <p:spPr bwMode="auto">
              <a:xfrm>
                <a:off x="1008" y="1632"/>
                <a:ext cx="96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288" y="2304"/>
                <a:ext cx="720" cy="288"/>
                <a:chOff x="912" y="2736"/>
                <a:chExt cx="720" cy="288"/>
              </a:xfrm>
            </p:grpSpPr>
            <p:sp>
              <p:nvSpPr>
                <p:cNvPr id="1360917" name="Oval 2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000" b="1" dirty="0">
                      <a:solidFill>
                        <a:prstClr val="black"/>
                      </a:solidFill>
                      <a:latin typeface="Arial" pitchFamily="-110" charset="0"/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18" name="Line 2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0" name="Line 2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288" y="3168"/>
                <a:ext cx="720" cy="288"/>
                <a:chOff x="912" y="2736"/>
                <a:chExt cx="720" cy="288"/>
              </a:xfrm>
            </p:grpSpPr>
            <p:sp>
              <p:nvSpPr>
                <p:cNvPr id="1360922" name="Oval 26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000" b="1">
                      <a:solidFill>
                        <a:prstClr val="black"/>
                      </a:solidFill>
                      <a:latin typeface="Arial" pitchFamily="-110" charset="0"/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3" name="Line 27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5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288" y="1680"/>
                <a:ext cx="720" cy="288"/>
                <a:chOff x="912" y="2736"/>
                <a:chExt cx="720" cy="288"/>
              </a:xfrm>
            </p:grpSpPr>
            <p:sp>
              <p:nvSpPr>
                <p:cNvPr id="1360927" name="Oval 31"/>
                <p:cNvSpPr>
                  <a:spLocks noChangeArrowheads="1"/>
                </p:cNvSpPr>
                <p:nvPr/>
              </p:nvSpPr>
              <p:spPr bwMode="auto">
                <a:xfrm>
                  <a:off x="1344" y="2784"/>
                  <a:ext cx="192" cy="188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lIns="0" tIns="0" rIns="0" bIns="0" anchor="ctr">
                  <a:prstTxWarp prst="textNoShape">
                    <a:avLst/>
                  </a:prstTxWarp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2000" b="1" dirty="0">
                      <a:solidFill>
                        <a:prstClr val="black"/>
                      </a:solidFill>
                      <a:latin typeface="Arial" pitchFamily="-110" charset="0"/>
                      <a:ea typeface="굴림" charset="-127"/>
                      <a:cs typeface="굴림" charset="-127"/>
                    </a:rPr>
                    <a:t>+</a:t>
                  </a:r>
                </a:p>
              </p:txBody>
            </p:sp>
            <p:sp>
              <p:nvSpPr>
                <p:cNvPr id="1360928" name="Line 32"/>
                <p:cNvSpPr>
                  <a:spLocks noChangeShapeType="1"/>
                </p:cNvSpPr>
                <p:nvPr/>
              </p:nvSpPr>
              <p:spPr bwMode="auto">
                <a:xfrm>
                  <a:off x="1200" y="2736"/>
                  <a:ext cx="19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2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432" cy="9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0930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2880"/>
                  <a:ext cx="9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60931" name="Text Box 35"/>
              <p:cNvSpPr txBox="1">
                <a:spLocks noChangeArrowheads="1"/>
              </p:cNvSpPr>
              <p:nvPr/>
            </p:nvSpPr>
            <p:spPr bwMode="auto">
              <a:xfrm>
                <a:off x="144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b="1">
                    <a:solidFill>
                      <a:prstClr val="black"/>
                    </a:solidFill>
                    <a:latin typeface="Arial" pitchFamily="-110" charset="0"/>
                    <a:ea typeface="굴림" charset="-127"/>
                    <a:cs typeface="굴림" charset="-127"/>
                  </a:rPr>
                  <a:t>A</a:t>
                </a:r>
              </a:p>
            </p:txBody>
          </p:sp>
          <p:sp>
            <p:nvSpPr>
              <p:cNvPr id="1360932" name="Text Box 36"/>
              <p:cNvSpPr txBox="1">
                <a:spLocks noChangeArrowheads="1"/>
              </p:cNvSpPr>
              <p:nvPr/>
            </p:nvSpPr>
            <p:spPr bwMode="auto">
              <a:xfrm>
                <a:off x="432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b="1">
                    <a:solidFill>
                      <a:prstClr val="black"/>
                    </a:solidFill>
                    <a:latin typeface="Arial" pitchFamily="-110" charset="0"/>
                    <a:ea typeface="굴림" charset="-127"/>
                    <a:cs typeface="굴림" charset="-127"/>
                  </a:rPr>
                  <a:t>B</a:t>
                </a:r>
              </a:p>
            </p:txBody>
          </p:sp>
          <p:sp>
            <p:nvSpPr>
              <p:cNvPr id="1360933" name="Text Box 37"/>
              <p:cNvSpPr txBox="1">
                <a:spLocks noChangeArrowheads="1"/>
              </p:cNvSpPr>
              <p:nvPr/>
            </p:nvSpPr>
            <p:spPr bwMode="auto">
              <a:xfrm>
                <a:off x="960" y="1392"/>
                <a:ext cx="232" cy="250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2000" b="1">
                    <a:solidFill>
                      <a:prstClr val="black"/>
                    </a:solidFill>
                    <a:latin typeface="Arial" pitchFamily="-110" charset="0"/>
                    <a:ea typeface="굴림" charset="-127"/>
                    <a:cs typeface="굴림" charset="-127"/>
                  </a:rPr>
                  <a:t>C</a:t>
                </a:r>
              </a:p>
            </p:txBody>
          </p:sp>
          <p:sp>
            <p:nvSpPr>
              <p:cNvPr id="1360934" name="AutoShape 38"/>
              <p:cNvSpPr>
                <a:spLocks/>
              </p:cNvSpPr>
              <p:nvPr/>
            </p:nvSpPr>
            <p:spPr bwMode="auto">
              <a:xfrm>
                <a:off x="1152" y="206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2000" b="1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5" name="Text Box 39"/>
              <p:cNvSpPr txBox="1">
                <a:spLocks noChangeArrowheads="1"/>
              </p:cNvSpPr>
              <p:nvPr/>
            </p:nvSpPr>
            <p:spPr bwMode="auto">
              <a:xfrm>
                <a:off x="1258" y="2312"/>
                <a:ext cx="845" cy="23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64 elements</a:t>
                </a:r>
              </a:p>
            </p:txBody>
          </p:sp>
          <p:sp>
            <p:nvSpPr>
              <p:cNvPr id="1360936" name="AutoShape 40"/>
              <p:cNvSpPr>
                <a:spLocks/>
              </p:cNvSpPr>
              <p:nvPr/>
            </p:nvSpPr>
            <p:spPr bwMode="auto">
              <a:xfrm>
                <a:off x="1152" y="1632"/>
                <a:ext cx="144" cy="384"/>
              </a:xfrm>
              <a:prstGeom prst="rightBrace">
                <a:avLst>
                  <a:gd name="adj1" fmla="val 22222"/>
                  <a:gd name="adj2" fmla="val 50000"/>
                </a:avLst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ko-KR" altLang="en-US" sz="2000" b="1">
                  <a:solidFill>
                    <a:prstClr val="black"/>
                  </a:solidFill>
                  <a:latin typeface="Arial" pitchFamily="-110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360937" name="Text Box 41"/>
              <p:cNvSpPr txBox="1">
                <a:spLocks noChangeArrowheads="1"/>
              </p:cNvSpPr>
              <p:nvPr/>
            </p:nvSpPr>
            <p:spPr bwMode="auto">
              <a:xfrm>
                <a:off x="1272" y="1688"/>
                <a:ext cx="763" cy="233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8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Remainder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412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0899" grpId="0" build="p" autoUpdateAnimBg="0"/>
      <p:bldP spid="136090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Vector Conditional Execution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51F5-ECCB-0E44-AE7D-69556F983605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7043" name="Rectangle 3"/>
          <p:cNvSpPr>
            <a:spLocks noChangeArrowheads="1"/>
          </p:cNvSpPr>
          <p:nvPr/>
        </p:nvSpPr>
        <p:spPr bwMode="auto">
          <a:xfrm>
            <a:off x="381000" y="667135"/>
            <a:ext cx="8302625" cy="55015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Problem: Want to </a:t>
            </a:r>
            <a:r>
              <a:rPr lang="en-US" altLang="ko-KR" sz="2400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vectorize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loops with conditional code: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if (A[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]&gt;0) then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  A[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] = B[</a:t>
            </a:r>
            <a:r>
              <a:rPr lang="en-US" altLang="ko-KR" sz="20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];</a:t>
            </a:r>
          </a:p>
          <a:p>
            <a:pPr marL="1543050" lvl="3" indent="-1714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</a:t>
            </a:r>
            <a:endParaRPr lang="en-US" altLang="ko-KR" sz="2000" dirty="0">
              <a:solidFill>
                <a:prstClr val="black"/>
              </a:solidFill>
              <a:latin typeface="Arial" pitchFamily="-110" charset="0"/>
              <a:ea typeface="굴림" charset="-127"/>
              <a:cs typeface="굴림" charset="-127"/>
            </a:endParaRPr>
          </a:p>
          <a:p>
            <a:pPr marL="285750" indent="-2857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Solution: Add vector </a:t>
            </a: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mask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(or </a:t>
            </a:r>
            <a:r>
              <a:rPr lang="en-US" altLang="ko-KR" sz="24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flag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 registers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 version of predicate registers, 1 bit per element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…and </a:t>
            </a:r>
            <a:r>
              <a:rPr lang="en-US" altLang="ko-KR" sz="2400" i="1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maskable</a:t>
            </a: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 vector instructions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vector operation becomes bubble (“NOP”) at elements where mask bit is clear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Code example: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cvm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       # Turn on all elements 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# Load entire A vector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vgt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f0      # Set bits in mask register where A&gt;0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# Load B vector into A under mask</a:t>
            </a:r>
          </a:p>
          <a:p>
            <a:pPr marL="685800" lvl="1" indent="-22860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vst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1800" b="1" dirty="0" err="1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1800" b="1" dirty="0">
                <a:solidFill>
                  <a:prstClr val="black"/>
                </a:solidFill>
                <a:latin typeface="Courier New" charset="0"/>
                <a:ea typeface="굴림" charset="-127"/>
                <a:cs typeface="굴림" charset="-127"/>
              </a:rPr>
              <a:t>      # Store A back to memory under mask</a:t>
            </a:r>
          </a:p>
        </p:txBody>
      </p:sp>
    </p:spTree>
    <p:extLst>
      <p:ext uri="{BB962C8B-B14F-4D97-AF65-F5344CB8AC3E}">
        <p14:creationId xmlns:p14="http://schemas.microsoft.com/office/powerpoint/2010/main" val="34860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7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704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Masked Vector Instructions</a:t>
            </a:r>
          </a:p>
        </p:txBody>
      </p:sp>
      <p:sp>
        <p:nvSpPr>
          <p:cNvPr id="8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819CA-D87C-824D-B2F9-E8E5BB94EF12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99643" y="1066800"/>
            <a:ext cx="4724400" cy="4135436"/>
            <a:chOff x="2688" y="669"/>
            <a:chExt cx="2976" cy="260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1369093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136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096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097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1369099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0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1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136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4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05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69106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C[4]</a:t>
                </a:r>
              </a:p>
            </p:txBody>
          </p:sp>
          <p:sp>
            <p:nvSpPr>
              <p:cNvPr id="1369107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C[5]</a:t>
                </a:r>
              </a:p>
            </p:txBody>
          </p:sp>
          <p:sp>
            <p:nvSpPr>
              <p:cNvPr id="1369108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09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10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11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12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 i="1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13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14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15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16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17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18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19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20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21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22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  <p:sp>
            <p:nvSpPr>
              <p:cNvPr id="1369123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24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25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26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69127" name="Rectangle 39"/>
            <p:cNvSpPr>
              <a:spLocks noChangeArrowheads="1"/>
            </p:cNvSpPr>
            <p:nvPr/>
          </p:nvSpPr>
          <p:spPr bwMode="auto">
            <a:xfrm>
              <a:off x="2688" y="669"/>
              <a:ext cx="2976" cy="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400" b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Density-Time Implementation</a:t>
              </a:r>
            </a:p>
            <a:p>
              <a:pPr marL="685800" lvl="1" indent="-22860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 sz="1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scan mask vector and only execute elements with non-zero masks</a:t>
              </a: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228600" y="1066800"/>
            <a:ext cx="4419600" cy="4968874"/>
            <a:chOff x="144" y="672"/>
            <a:chExt cx="2784" cy="3130"/>
          </a:xfrm>
        </p:grpSpPr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1369130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672"/>
                  </a:cxn>
                  <a:cxn ang="0">
                    <a:pos x="450" y="672"/>
                  </a:cxn>
                  <a:cxn ang="0">
                    <a:pos x="576" y="0"/>
                  </a:cxn>
                  <a:cxn ang="0">
                    <a:pos x="336" y="0"/>
                  </a:cxn>
                  <a:cxn ang="0">
                    <a:pos x="288" y="96"/>
                  </a:cxn>
                  <a:cxn ang="0">
                    <a:pos x="240" y="0"/>
                  </a:cxn>
                  <a:cxn ang="0">
                    <a:pos x="0" y="0"/>
                  </a:cxn>
                </a:cxnLst>
                <a:rect l="0" t="0" r="r" b="b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grpSp>
            <p:nvGrpSpPr>
              <p:cNvPr id="9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136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3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4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136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7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38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grpSp>
            <p:nvGrpSpPr>
              <p:cNvPr id="11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136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41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/>
                  <a:ahLst/>
                  <a:cxnLst>
                    <a:cxn ang="0">
                      <a:pos x="48" y="96"/>
                    </a:cxn>
                    <a:cxn ang="0">
                      <a:pos x="0" y="48"/>
                    </a:cxn>
                    <a:cxn ang="0">
                      <a:pos x="48" y="0"/>
                    </a:cxn>
                    <a:cxn ang="0">
                      <a:pos x="48" y="96"/>
                    </a:cxn>
                  </a:cxnLst>
                  <a:rect l="0" t="0" r="r" b="b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369142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-110" charset="0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369143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C[1]</a:t>
                </a:r>
              </a:p>
            </p:txBody>
          </p:sp>
          <p:sp>
            <p:nvSpPr>
              <p:cNvPr id="1369144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C[2]</a:t>
                </a:r>
              </a:p>
            </p:txBody>
          </p:sp>
          <p:sp>
            <p:nvSpPr>
              <p:cNvPr id="1369145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C[0]</a:t>
                </a:r>
              </a:p>
            </p:txBody>
          </p:sp>
          <p:sp>
            <p:nvSpPr>
              <p:cNvPr id="1369146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47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48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49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A[3]</a:t>
                </a:r>
              </a:p>
            </p:txBody>
          </p:sp>
          <p:sp>
            <p:nvSpPr>
              <p:cNvPr id="1369150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B[3]</a:t>
                </a:r>
              </a:p>
            </p:txBody>
          </p:sp>
          <p:sp>
            <p:nvSpPr>
              <p:cNvPr id="1369151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A[4]</a:t>
                </a:r>
              </a:p>
            </p:txBody>
          </p:sp>
          <p:sp>
            <p:nvSpPr>
              <p:cNvPr id="1369152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B[4]</a:t>
                </a:r>
              </a:p>
            </p:txBody>
          </p:sp>
          <p:sp>
            <p:nvSpPr>
              <p:cNvPr id="1369153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A[5]</a:t>
                </a:r>
              </a:p>
            </p:txBody>
          </p:sp>
          <p:sp>
            <p:nvSpPr>
              <p:cNvPr id="1369154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B[5]</a:t>
                </a:r>
              </a:p>
            </p:txBody>
          </p:sp>
          <p:sp>
            <p:nvSpPr>
              <p:cNvPr id="1369155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A[6]</a:t>
                </a:r>
              </a:p>
            </p:txBody>
          </p:sp>
          <p:sp>
            <p:nvSpPr>
              <p:cNvPr id="1369156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B[6]</a:t>
                </a:r>
              </a:p>
            </p:txBody>
          </p:sp>
          <p:sp>
            <p:nvSpPr>
              <p:cNvPr id="1369157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M[3]=0</a:t>
                </a:r>
              </a:p>
            </p:txBody>
          </p:sp>
          <p:sp>
            <p:nvSpPr>
              <p:cNvPr id="1369158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M[4]=1</a:t>
                </a:r>
              </a:p>
            </p:txBody>
          </p:sp>
          <p:sp>
            <p:nvSpPr>
              <p:cNvPr id="1369159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M[5]=1</a:t>
                </a:r>
              </a:p>
            </p:txBody>
          </p:sp>
          <p:sp>
            <p:nvSpPr>
              <p:cNvPr id="1369160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M[6]=0</a:t>
                </a:r>
              </a:p>
            </p:txBody>
          </p:sp>
          <p:sp>
            <p:nvSpPr>
              <p:cNvPr id="1369161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M[2]=0</a:t>
                </a:r>
              </a:p>
            </p:txBody>
          </p:sp>
          <p:sp>
            <p:nvSpPr>
              <p:cNvPr id="1369162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M[1]=1</a:t>
                </a:r>
              </a:p>
            </p:txBody>
          </p:sp>
          <p:sp>
            <p:nvSpPr>
              <p:cNvPr id="1369163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M[0]=0</a:t>
                </a:r>
              </a:p>
            </p:txBody>
          </p:sp>
          <p:sp>
            <p:nvSpPr>
              <p:cNvPr id="1369164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192"/>
                  </a:cxn>
                </a:cxnLst>
                <a:rect l="0" t="0" r="r" b="b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69165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 i="1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Write data port</a:t>
                </a:r>
              </a:p>
            </p:txBody>
          </p:sp>
          <p:sp>
            <p:nvSpPr>
              <p:cNvPr id="1369166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 i="1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Write Enable</a:t>
                </a:r>
              </a:p>
            </p:txBody>
          </p:sp>
          <p:sp>
            <p:nvSpPr>
              <p:cNvPr id="1369167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A[7]</a:t>
                </a:r>
              </a:p>
            </p:txBody>
          </p:sp>
          <p:sp>
            <p:nvSpPr>
              <p:cNvPr id="1369168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B[7]</a:t>
                </a:r>
              </a:p>
            </p:txBody>
          </p:sp>
          <p:sp>
            <p:nvSpPr>
              <p:cNvPr id="1369169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sz="1400">
                    <a:solidFill>
                      <a:prstClr val="black"/>
                    </a:solidFill>
                    <a:latin typeface="Verdana" charset="0"/>
                    <a:ea typeface="굴림" charset="-127"/>
                    <a:cs typeface="굴림" charset="-127"/>
                  </a:rPr>
                  <a:t>M[7]=1</a:t>
                </a:r>
              </a:p>
            </p:txBody>
          </p:sp>
        </p:grpSp>
        <p:sp>
          <p:nvSpPr>
            <p:cNvPr id="1369170" name="Rectangle 82"/>
            <p:cNvSpPr>
              <a:spLocks noChangeArrowheads="1"/>
            </p:cNvSpPr>
            <p:nvPr/>
          </p:nvSpPr>
          <p:spPr bwMode="auto">
            <a:xfrm>
              <a:off x="144" y="672"/>
              <a:ext cx="2784" cy="63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marL="285750" indent="-28575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400" b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Simple Implementation</a:t>
              </a:r>
            </a:p>
            <a:p>
              <a:pPr marL="685800" lvl="1" indent="-228600" eaLnBrk="1" hangingPunct="1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 sz="1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execute all N operations, turn off result </a:t>
              </a:r>
              <a:r>
                <a:rPr lang="en-US" altLang="ko-KR" sz="1800" dirty="0" err="1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writeback</a:t>
              </a:r>
              <a:r>
                <a:rPr lang="en-US" altLang="ko-KR" sz="18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 according to mask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28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ea typeface="굴림" charset="0"/>
                <a:cs typeface="굴림" charset="0"/>
              </a:rPr>
              <a:t>Compress/Expand Operations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683500" cy="1576458"/>
          </a:xfrm>
          <a:noFill/>
          <a:ln/>
          <a:extLs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ko-KR" dirty="0">
                <a:ea typeface="굴림" charset="0"/>
                <a:cs typeface="굴림" charset="0"/>
              </a:rPr>
              <a:t>Compress packs non-masked elements from one vector register contiguously at start of destination vector register</a:t>
            </a:r>
          </a:p>
          <a:p>
            <a:pPr lvl="1"/>
            <a:r>
              <a:rPr lang="en-US" altLang="ko-KR" sz="2000" dirty="0">
                <a:ea typeface="굴림" charset="0"/>
                <a:cs typeface="굴림" charset="0"/>
              </a:rPr>
              <a:t>population count of mask vector gives packed vector length</a:t>
            </a:r>
          </a:p>
          <a:p>
            <a:r>
              <a:rPr lang="en-US" altLang="ko-KR" dirty="0">
                <a:ea typeface="굴림" charset="0"/>
                <a:cs typeface="굴림" charset="0"/>
              </a:rPr>
              <a:t>Expand performs inverse operation</a:t>
            </a:r>
          </a:p>
        </p:txBody>
      </p:sp>
      <p:grpSp>
        <p:nvGrpSpPr>
          <p:cNvPr id="186372" name="Group 4"/>
          <p:cNvGrpSpPr>
            <a:grpSpLocks/>
          </p:cNvGrpSpPr>
          <p:nvPr/>
        </p:nvGrpSpPr>
        <p:grpSpPr bwMode="auto">
          <a:xfrm>
            <a:off x="1963738" y="2743200"/>
            <a:ext cx="1743075" cy="2471738"/>
            <a:chOff x="1237" y="1536"/>
            <a:chExt cx="1098" cy="1557"/>
          </a:xfrm>
        </p:grpSpPr>
        <p:grpSp>
          <p:nvGrpSpPr>
            <p:cNvPr id="186373" name="Group 5"/>
            <p:cNvGrpSpPr>
              <a:grpSpLocks/>
            </p:cNvGrpSpPr>
            <p:nvPr/>
          </p:nvGrpSpPr>
          <p:grpSpPr bwMode="auto">
            <a:xfrm>
              <a:off x="1237" y="1536"/>
              <a:ext cx="501" cy="1557"/>
              <a:chOff x="1237" y="1536"/>
              <a:chExt cx="501" cy="1557"/>
            </a:xfrm>
          </p:grpSpPr>
          <p:sp>
            <p:nvSpPr>
              <p:cNvPr id="186374" name="Text Box 6"/>
              <p:cNvSpPr txBox="1">
                <a:spLocks noChangeArrowheads="1"/>
              </p:cNvSpPr>
              <p:nvPr/>
            </p:nvSpPr>
            <p:spPr bwMode="auto">
              <a:xfrm>
                <a:off x="1237" y="2304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M[3]=0</a:t>
                </a:r>
              </a:p>
            </p:txBody>
          </p:sp>
          <p:sp>
            <p:nvSpPr>
              <p:cNvPr id="186375" name="Text Box 7"/>
              <p:cNvSpPr txBox="1">
                <a:spLocks noChangeArrowheads="1"/>
              </p:cNvSpPr>
              <p:nvPr/>
            </p:nvSpPr>
            <p:spPr bwMode="auto">
              <a:xfrm>
                <a:off x="1237" y="2112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M[4]=1</a:t>
                </a:r>
              </a:p>
            </p:txBody>
          </p:sp>
          <p:sp>
            <p:nvSpPr>
              <p:cNvPr id="186376" name="Text Box 8"/>
              <p:cNvSpPr txBox="1">
                <a:spLocks noChangeArrowheads="1"/>
              </p:cNvSpPr>
              <p:nvPr/>
            </p:nvSpPr>
            <p:spPr bwMode="auto">
              <a:xfrm>
                <a:off x="1237" y="192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M[5]=1</a:t>
                </a:r>
              </a:p>
            </p:txBody>
          </p:sp>
          <p:sp>
            <p:nvSpPr>
              <p:cNvPr id="186377" name="Text Box 9"/>
              <p:cNvSpPr txBox="1">
                <a:spLocks noChangeArrowheads="1"/>
              </p:cNvSpPr>
              <p:nvPr/>
            </p:nvSpPr>
            <p:spPr bwMode="auto">
              <a:xfrm>
                <a:off x="1237" y="172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M[6]=0</a:t>
                </a:r>
              </a:p>
            </p:txBody>
          </p:sp>
          <p:sp>
            <p:nvSpPr>
              <p:cNvPr id="186378" name="Text Box 10"/>
              <p:cNvSpPr txBox="1">
                <a:spLocks noChangeArrowheads="1"/>
              </p:cNvSpPr>
              <p:nvPr/>
            </p:nvSpPr>
            <p:spPr bwMode="auto">
              <a:xfrm>
                <a:off x="1237" y="249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M[2]=0</a:t>
                </a:r>
              </a:p>
            </p:txBody>
          </p:sp>
          <p:sp>
            <p:nvSpPr>
              <p:cNvPr id="186379" name="Text Box 11"/>
              <p:cNvSpPr txBox="1">
                <a:spLocks noChangeArrowheads="1"/>
              </p:cNvSpPr>
              <p:nvPr/>
            </p:nvSpPr>
            <p:spPr bwMode="auto">
              <a:xfrm>
                <a:off x="1237" y="268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M[1]=1</a:t>
                </a:r>
              </a:p>
            </p:txBody>
          </p:sp>
          <p:sp>
            <p:nvSpPr>
              <p:cNvPr id="186380" name="Text Box 12"/>
              <p:cNvSpPr txBox="1">
                <a:spLocks noChangeArrowheads="1"/>
              </p:cNvSpPr>
              <p:nvPr/>
            </p:nvSpPr>
            <p:spPr bwMode="auto">
              <a:xfrm>
                <a:off x="1237" y="288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M[0]=0</a:t>
                </a:r>
              </a:p>
            </p:txBody>
          </p:sp>
          <p:sp>
            <p:nvSpPr>
              <p:cNvPr id="186381" name="Text Box 13"/>
              <p:cNvSpPr txBox="1">
                <a:spLocks noChangeArrowheads="1"/>
              </p:cNvSpPr>
              <p:nvPr/>
            </p:nvSpPr>
            <p:spPr bwMode="auto">
              <a:xfrm>
                <a:off x="1237" y="153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M[7]=1</a:t>
                </a:r>
              </a:p>
            </p:txBody>
          </p:sp>
        </p:grpSp>
        <p:grpSp>
          <p:nvGrpSpPr>
            <p:cNvPr id="186382" name="Group 14"/>
            <p:cNvGrpSpPr>
              <a:grpSpLocks/>
            </p:cNvGrpSpPr>
            <p:nvPr/>
          </p:nvGrpSpPr>
          <p:grpSpPr bwMode="auto">
            <a:xfrm>
              <a:off x="1776" y="1546"/>
              <a:ext cx="559" cy="1538"/>
              <a:chOff x="1776" y="1546"/>
              <a:chExt cx="559" cy="1538"/>
            </a:xfrm>
          </p:grpSpPr>
          <p:grpSp>
            <p:nvGrpSpPr>
              <p:cNvPr id="186383" name="Group 15"/>
              <p:cNvGrpSpPr>
                <a:grpSpLocks/>
              </p:cNvGrpSpPr>
              <p:nvPr/>
            </p:nvGrpSpPr>
            <p:grpSpPr bwMode="auto">
              <a:xfrm>
                <a:off x="1967" y="1546"/>
                <a:ext cx="368" cy="1538"/>
                <a:chOff x="1967" y="1546"/>
                <a:chExt cx="368" cy="1538"/>
              </a:xfrm>
            </p:grpSpPr>
            <p:sp>
              <p:nvSpPr>
                <p:cNvPr id="18638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7" y="2314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A[3]</a:t>
                  </a:r>
                </a:p>
              </p:txBody>
            </p:sp>
            <p:sp>
              <p:nvSpPr>
                <p:cNvPr id="18638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67" y="2122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A[4]</a:t>
                  </a:r>
                </a:p>
              </p:txBody>
            </p:sp>
            <p:sp>
              <p:nvSpPr>
                <p:cNvPr id="18638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967" y="1930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A[5]</a:t>
                  </a:r>
                </a:p>
              </p:txBody>
            </p:sp>
            <p:sp>
              <p:nvSpPr>
                <p:cNvPr id="1863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67" y="1738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A[6]</a:t>
                  </a:r>
                </a:p>
              </p:txBody>
            </p:sp>
            <p:sp>
              <p:nvSpPr>
                <p:cNvPr id="1863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967" y="1546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A[7]</a:t>
                  </a:r>
                </a:p>
              </p:txBody>
            </p:sp>
            <p:sp>
              <p:nvSpPr>
                <p:cNvPr id="1863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67" y="2890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A[0]</a:t>
                  </a:r>
                </a:p>
              </p:txBody>
            </p:sp>
            <p:sp>
              <p:nvSpPr>
                <p:cNvPr id="1863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967" y="2698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A[1]</a:t>
                  </a:r>
                </a:p>
              </p:txBody>
            </p:sp>
            <p:sp>
              <p:nvSpPr>
                <p:cNvPr id="18639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506"/>
                  <a:ext cx="368" cy="194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altLang="ko-KR" sz="1400">
                      <a:solidFill>
                        <a:prstClr val="black"/>
                      </a:solidFill>
                      <a:latin typeface="Arial" pitchFamily="-110" charset="0"/>
                      <a:ea typeface="굴림" charset="0"/>
                      <a:cs typeface="굴림" charset="0"/>
                    </a:rPr>
                    <a:t>A[2]</a:t>
                  </a:r>
                </a:p>
              </p:txBody>
            </p:sp>
          </p:grpSp>
          <p:sp>
            <p:nvSpPr>
              <p:cNvPr id="186392" name="Line 24"/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393" name="Line 25"/>
              <p:cNvSpPr>
                <a:spLocks noChangeShapeType="1"/>
              </p:cNvSpPr>
              <p:nvPr/>
            </p:nvSpPr>
            <p:spPr bwMode="auto">
              <a:xfrm>
                <a:off x="1776" y="2208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394" name="Line 26"/>
              <p:cNvSpPr>
                <a:spLocks noChangeShapeType="1"/>
              </p:cNvSpPr>
              <p:nvPr/>
            </p:nvSpPr>
            <p:spPr bwMode="auto">
              <a:xfrm>
                <a:off x="1776" y="2016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395" name="Line 27"/>
              <p:cNvSpPr>
                <a:spLocks noChangeShapeType="1"/>
              </p:cNvSpPr>
              <p:nvPr/>
            </p:nvSpPr>
            <p:spPr bwMode="auto">
              <a:xfrm>
                <a:off x="1776" y="1632"/>
                <a:ext cx="192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86396" name="Group 28"/>
          <p:cNvGrpSpPr>
            <a:grpSpLocks/>
          </p:cNvGrpSpPr>
          <p:nvPr/>
        </p:nvGrpSpPr>
        <p:grpSpPr bwMode="auto">
          <a:xfrm>
            <a:off x="4684713" y="2743200"/>
            <a:ext cx="2381250" cy="3019425"/>
            <a:chOff x="2951" y="1536"/>
            <a:chExt cx="1500" cy="1902"/>
          </a:xfrm>
        </p:grpSpPr>
        <p:grpSp>
          <p:nvGrpSpPr>
            <p:cNvPr id="186397" name="Group 29"/>
            <p:cNvGrpSpPr>
              <a:grpSpLocks/>
            </p:cNvGrpSpPr>
            <p:nvPr/>
          </p:nvGrpSpPr>
          <p:grpSpPr bwMode="auto">
            <a:xfrm>
              <a:off x="3949" y="1536"/>
              <a:ext cx="502" cy="1557"/>
              <a:chOff x="3949" y="1536"/>
              <a:chExt cx="502" cy="1557"/>
            </a:xfrm>
          </p:grpSpPr>
          <p:sp>
            <p:nvSpPr>
              <p:cNvPr id="186398" name="Text Box 30"/>
              <p:cNvSpPr txBox="1">
                <a:spLocks noChangeArrowheads="1"/>
              </p:cNvSpPr>
              <p:nvPr/>
            </p:nvSpPr>
            <p:spPr bwMode="auto">
              <a:xfrm>
                <a:off x="3950" y="2304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M[3]=0</a:t>
                </a:r>
              </a:p>
            </p:txBody>
          </p:sp>
          <p:sp>
            <p:nvSpPr>
              <p:cNvPr id="186399" name="Text Box 31"/>
              <p:cNvSpPr txBox="1">
                <a:spLocks noChangeArrowheads="1"/>
              </p:cNvSpPr>
              <p:nvPr/>
            </p:nvSpPr>
            <p:spPr bwMode="auto">
              <a:xfrm>
                <a:off x="3949" y="2112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M[4]=1</a:t>
                </a:r>
              </a:p>
            </p:txBody>
          </p:sp>
          <p:sp>
            <p:nvSpPr>
              <p:cNvPr id="186400" name="Text Box 32"/>
              <p:cNvSpPr txBox="1">
                <a:spLocks noChangeArrowheads="1"/>
              </p:cNvSpPr>
              <p:nvPr/>
            </p:nvSpPr>
            <p:spPr bwMode="auto">
              <a:xfrm>
                <a:off x="3949" y="192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M[5]=1</a:t>
                </a:r>
              </a:p>
            </p:txBody>
          </p:sp>
          <p:sp>
            <p:nvSpPr>
              <p:cNvPr id="186401" name="Text Box 33"/>
              <p:cNvSpPr txBox="1">
                <a:spLocks noChangeArrowheads="1"/>
              </p:cNvSpPr>
              <p:nvPr/>
            </p:nvSpPr>
            <p:spPr bwMode="auto">
              <a:xfrm>
                <a:off x="3950" y="172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M[6]=0</a:t>
                </a:r>
              </a:p>
            </p:txBody>
          </p:sp>
          <p:sp>
            <p:nvSpPr>
              <p:cNvPr id="186402" name="Text Box 34"/>
              <p:cNvSpPr txBox="1">
                <a:spLocks noChangeArrowheads="1"/>
              </p:cNvSpPr>
              <p:nvPr/>
            </p:nvSpPr>
            <p:spPr bwMode="auto">
              <a:xfrm>
                <a:off x="3950" y="249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M[2]=0</a:t>
                </a:r>
              </a:p>
            </p:txBody>
          </p:sp>
          <p:sp>
            <p:nvSpPr>
              <p:cNvPr id="186403" name="Text Box 35"/>
              <p:cNvSpPr txBox="1">
                <a:spLocks noChangeArrowheads="1"/>
              </p:cNvSpPr>
              <p:nvPr/>
            </p:nvSpPr>
            <p:spPr bwMode="auto">
              <a:xfrm>
                <a:off x="3949" y="2688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M[1]=1</a:t>
                </a:r>
              </a:p>
            </p:txBody>
          </p:sp>
          <p:sp>
            <p:nvSpPr>
              <p:cNvPr id="186404" name="Text Box 36"/>
              <p:cNvSpPr txBox="1">
                <a:spLocks noChangeArrowheads="1"/>
              </p:cNvSpPr>
              <p:nvPr/>
            </p:nvSpPr>
            <p:spPr bwMode="auto">
              <a:xfrm>
                <a:off x="3950" y="2880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dirty="0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M[0]=0</a:t>
                </a:r>
              </a:p>
            </p:txBody>
          </p:sp>
          <p:sp>
            <p:nvSpPr>
              <p:cNvPr id="186405" name="Text Box 37"/>
              <p:cNvSpPr txBox="1">
                <a:spLocks noChangeArrowheads="1"/>
              </p:cNvSpPr>
              <p:nvPr/>
            </p:nvSpPr>
            <p:spPr bwMode="auto">
              <a:xfrm>
                <a:off x="3949" y="1536"/>
                <a:ext cx="501" cy="213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M[7]=1</a:t>
                </a:r>
              </a:p>
            </p:txBody>
          </p:sp>
        </p:grpSp>
        <p:grpSp>
          <p:nvGrpSpPr>
            <p:cNvPr id="186406" name="Group 38"/>
            <p:cNvGrpSpPr>
              <a:grpSpLocks/>
            </p:cNvGrpSpPr>
            <p:nvPr/>
          </p:nvGrpSpPr>
          <p:grpSpPr bwMode="auto">
            <a:xfrm>
              <a:off x="2951" y="1536"/>
              <a:ext cx="1033" cy="1902"/>
              <a:chOff x="2951" y="1536"/>
              <a:chExt cx="1033" cy="1902"/>
            </a:xfrm>
          </p:grpSpPr>
          <p:grpSp>
            <p:nvGrpSpPr>
              <p:cNvPr id="186407" name="Group 39"/>
              <p:cNvGrpSpPr>
                <a:grpSpLocks/>
              </p:cNvGrpSpPr>
              <p:nvPr/>
            </p:nvGrpSpPr>
            <p:grpSpPr bwMode="auto">
              <a:xfrm>
                <a:off x="2976" y="1536"/>
                <a:ext cx="1008" cy="1557"/>
                <a:chOff x="2976" y="1536"/>
                <a:chExt cx="1008" cy="1557"/>
              </a:xfrm>
            </p:grpSpPr>
            <p:sp>
              <p:nvSpPr>
                <p:cNvPr id="18640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3024" y="1632"/>
                  <a:ext cx="384" cy="76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86409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024" y="2016"/>
                  <a:ext cx="384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8641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976" y="2208"/>
                  <a:ext cx="432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18641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3024" y="2784"/>
                  <a:ext cx="384" cy="1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eaLnBrk="1" hangingPunct="1"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grpSp>
              <p:nvGrpSpPr>
                <p:cNvPr id="186412" name="Group 44"/>
                <p:cNvGrpSpPr>
                  <a:grpSpLocks/>
                </p:cNvGrpSpPr>
                <p:nvPr/>
              </p:nvGrpSpPr>
              <p:grpSpPr bwMode="auto">
                <a:xfrm>
                  <a:off x="3393" y="1536"/>
                  <a:ext cx="591" cy="1557"/>
                  <a:chOff x="3393" y="1536"/>
                  <a:chExt cx="591" cy="1557"/>
                </a:xfrm>
              </p:grpSpPr>
              <p:grpSp>
                <p:nvGrpSpPr>
                  <p:cNvPr id="18641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3393" y="1536"/>
                    <a:ext cx="336" cy="1557"/>
                    <a:chOff x="3393" y="1536"/>
                    <a:chExt cx="336" cy="1557"/>
                  </a:xfrm>
                </p:grpSpPr>
                <p:sp>
                  <p:nvSpPr>
                    <p:cNvPr id="186414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304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B[3]</a:t>
                      </a:r>
                    </a:p>
                  </p:txBody>
                </p:sp>
                <p:sp>
                  <p:nvSpPr>
                    <p:cNvPr id="186415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2112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A[4]</a:t>
                      </a:r>
                    </a:p>
                  </p:txBody>
                </p:sp>
                <p:sp>
                  <p:nvSpPr>
                    <p:cNvPr id="186416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1920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A[5]</a:t>
                      </a:r>
                    </a:p>
                  </p:txBody>
                </p:sp>
                <p:sp>
                  <p:nvSpPr>
                    <p:cNvPr id="186417" name="Text Box 4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1728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B[6]</a:t>
                      </a:r>
                    </a:p>
                  </p:txBody>
                </p:sp>
                <p:sp>
                  <p:nvSpPr>
                    <p:cNvPr id="186418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1536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A[7]</a:t>
                      </a:r>
                    </a:p>
                  </p:txBody>
                </p:sp>
                <p:sp>
                  <p:nvSpPr>
                    <p:cNvPr id="186419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880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B[0]</a:t>
                      </a:r>
                    </a:p>
                  </p:txBody>
                </p:sp>
                <p:sp>
                  <p:nvSpPr>
                    <p:cNvPr id="186420" name="Text Box 5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3" y="2688"/>
                      <a:ext cx="336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A[1]</a:t>
                      </a:r>
                    </a:p>
                  </p:txBody>
                </p:sp>
                <p:sp>
                  <p:nvSpPr>
                    <p:cNvPr id="186421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94" y="2496"/>
                      <a:ext cx="331" cy="213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>
                      <a:spAutoFit/>
                    </a:bodyPr>
                    <a:lstStyle/>
                    <a:p>
                      <a:pPr algn="ctr" eaLnBrk="1" hangingPunct="1">
                        <a:spcBef>
                          <a:spcPct val="0"/>
                        </a:spcBef>
                      </a:pPr>
                      <a:r>
                        <a:rPr lang="en-US" altLang="ko-KR">
                          <a:solidFill>
                            <a:prstClr val="black"/>
                          </a:solidFill>
                          <a:latin typeface="Calibri"/>
                          <a:ea typeface="굴림" charset="0"/>
                          <a:cs typeface="Calibri"/>
                        </a:rPr>
                        <a:t>B[2]</a:t>
                      </a:r>
                    </a:p>
                  </p:txBody>
                </p:sp>
              </p:grpSp>
              <p:sp>
                <p:nvSpPr>
                  <p:cNvPr id="186422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784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86423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208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86424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2016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  <p:sp>
                <p:nvSpPr>
                  <p:cNvPr id="186425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792" y="1632"/>
                    <a:ext cx="19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Calibri"/>
                      <a:ea typeface="ＭＳ Ｐゴシック"/>
                      <a:cs typeface="Calibri"/>
                    </a:endParaRPr>
                  </a:p>
                </p:txBody>
              </p:sp>
            </p:grpSp>
          </p:grpSp>
          <p:sp>
            <p:nvSpPr>
              <p:cNvPr id="186426" name="Text Box 58"/>
              <p:cNvSpPr txBox="1">
                <a:spLocks noChangeArrowheads="1"/>
              </p:cNvSpPr>
              <p:nvPr/>
            </p:nvSpPr>
            <p:spPr bwMode="auto">
              <a:xfrm>
                <a:off x="2951" y="3147"/>
                <a:ext cx="741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altLang="ko-KR" sz="2400" i="1">
                    <a:solidFill>
                      <a:prstClr val="black"/>
                    </a:solidFill>
                    <a:latin typeface="Calibri"/>
                    <a:ea typeface="굴림" charset="0"/>
                    <a:cs typeface="Calibri"/>
                  </a:rPr>
                  <a:t>Expand</a:t>
                </a:r>
              </a:p>
            </p:txBody>
          </p:sp>
        </p:grpSp>
      </p:grpSp>
      <p:grpSp>
        <p:nvGrpSpPr>
          <p:cNvPr id="186427" name="Group 59"/>
          <p:cNvGrpSpPr>
            <a:grpSpLocks/>
          </p:cNvGrpSpPr>
          <p:nvPr/>
        </p:nvGrpSpPr>
        <p:grpSpPr bwMode="auto">
          <a:xfrm>
            <a:off x="3100388" y="2682875"/>
            <a:ext cx="1600200" cy="3079750"/>
            <a:chOff x="1953" y="1498"/>
            <a:chExt cx="1008" cy="1940"/>
          </a:xfrm>
        </p:grpSpPr>
        <p:sp>
          <p:nvSpPr>
            <p:cNvPr id="186428" name="Text Box 60"/>
            <p:cNvSpPr txBox="1">
              <a:spLocks noChangeArrowheads="1"/>
            </p:cNvSpPr>
            <p:nvPr/>
          </p:nvSpPr>
          <p:spPr bwMode="auto">
            <a:xfrm>
              <a:off x="2625" y="2304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A[7]</a:t>
              </a:r>
            </a:p>
          </p:txBody>
        </p:sp>
        <p:sp>
          <p:nvSpPr>
            <p:cNvPr id="186429" name="Text Box 61"/>
            <p:cNvSpPr txBox="1">
              <a:spLocks noChangeArrowheads="1"/>
            </p:cNvSpPr>
            <p:nvPr/>
          </p:nvSpPr>
          <p:spPr bwMode="auto">
            <a:xfrm>
              <a:off x="2625" y="2880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A[1]</a:t>
              </a:r>
            </a:p>
          </p:txBody>
        </p:sp>
        <p:sp>
          <p:nvSpPr>
            <p:cNvPr id="186430" name="Text Box 62"/>
            <p:cNvSpPr txBox="1">
              <a:spLocks noChangeArrowheads="1"/>
            </p:cNvSpPr>
            <p:nvPr/>
          </p:nvSpPr>
          <p:spPr bwMode="auto">
            <a:xfrm>
              <a:off x="2625" y="2688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A[4]</a:t>
              </a:r>
            </a:p>
          </p:txBody>
        </p:sp>
        <p:sp>
          <p:nvSpPr>
            <p:cNvPr id="186431" name="Text Box 63"/>
            <p:cNvSpPr txBox="1">
              <a:spLocks noChangeArrowheads="1"/>
            </p:cNvSpPr>
            <p:nvPr/>
          </p:nvSpPr>
          <p:spPr bwMode="auto">
            <a:xfrm>
              <a:off x="2625" y="2496"/>
              <a:ext cx="33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A[5]</a:t>
              </a:r>
            </a:p>
          </p:txBody>
        </p:sp>
        <p:sp>
          <p:nvSpPr>
            <p:cNvPr id="186432" name="Line 64"/>
            <p:cNvSpPr>
              <a:spLocks noChangeShapeType="1"/>
            </p:cNvSpPr>
            <p:nvPr/>
          </p:nvSpPr>
          <p:spPr bwMode="auto">
            <a:xfrm>
              <a:off x="2352" y="2784"/>
              <a:ext cx="288" cy="19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3" name="Line 65"/>
            <p:cNvSpPr>
              <a:spLocks noChangeShapeType="1"/>
            </p:cNvSpPr>
            <p:nvPr/>
          </p:nvSpPr>
          <p:spPr bwMode="auto">
            <a:xfrm>
              <a:off x="2352" y="2208"/>
              <a:ext cx="288" cy="57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4" name="Line 66"/>
            <p:cNvSpPr>
              <a:spLocks noChangeShapeType="1"/>
            </p:cNvSpPr>
            <p:nvPr/>
          </p:nvSpPr>
          <p:spPr bwMode="auto">
            <a:xfrm>
              <a:off x="2352" y="2016"/>
              <a:ext cx="288" cy="57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5" name="Line 67"/>
            <p:cNvSpPr>
              <a:spLocks noChangeShapeType="1"/>
            </p:cNvSpPr>
            <p:nvPr/>
          </p:nvSpPr>
          <p:spPr bwMode="auto">
            <a:xfrm>
              <a:off x="2352" y="1632"/>
              <a:ext cx="288" cy="8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86436" name="Text Box 68"/>
            <p:cNvSpPr txBox="1">
              <a:spLocks noChangeArrowheads="1"/>
            </p:cNvSpPr>
            <p:nvPr/>
          </p:nvSpPr>
          <p:spPr bwMode="auto">
            <a:xfrm>
              <a:off x="1953" y="3147"/>
              <a:ext cx="9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0"/>
                  <a:cs typeface="Calibri"/>
                </a:rPr>
                <a:t>Compress</a:t>
              </a:r>
            </a:p>
          </p:txBody>
        </p:sp>
        <p:sp>
          <p:nvSpPr>
            <p:cNvPr id="186437" name="Text Box 69"/>
            <p:cNvSpPr txBox="1">
              <a:spLocks noChangeArrowheads="1"/>
            </p:cNvSpPr>
            <p:nvPr/>
          </p:nvSpPr>
          <p:spPr bwMode="auto">
            <a:xfrm>
              <a:off x="2639" y="1498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 dirty="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A[7]</a:t>
              </a:r>
            </a:p>
          </p:txBody>
        </p:sp>
        <p:sp>
          <p:nvSpPr>
            <p:cNvPr id="186438" name="Text Box 70"/>
            <p:cNvSpPr txBox="1">
              <a:spLocks noChangeArrowheads="1"/>
            </p:cNvSpPr>
            <p:nvPr/>
          </p:nvSpPr>
          <p:spPr bwMode="auto">
            <a:xfrm>
              <a:off x="2639" y="2074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A[1]</a:t>
              </a:r>
            </a:p>
          </p:txBody>
        </p:sp>
        <p:sp>
          <p:nvSpPr>
            <p:cNvPr id="186439" name="Text Box 71"/>
            <p:cNvSpPr txBox="1">
              <a:spLocks noChangeArrowheads="1"/>
            </p:cNvSpPr>
            <p:nvPr/>
          </p:nvSpPr>
          <p:spPr bwMode="auto">
            <a:xfrm>
              <a:off x="2639" y="1882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A[4]</a:t>
              </a:r>
            </a:p>
          </p:txBody>
        </p:sp>
        <p:sp>
          <p:nvSpPr>
            <p:cNvPr id="186440" name="Text Box 72"/>
            <p:cNvSpPr txBox="1">
              <a:spLocks noChangeArrowheads="1"/>
            </p:cNvSpPr>
            <p:nvPr/>
          </p:nvSpPr>
          <p:spPr bwMode="auto">
            <a:xfrm>
              <a:off x="2639" y="1690"/>
              <a:ext cx="308" cy="19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srgbClr val="F1FF9E"/>
                  </a:solidFill>
                  <a:latin typeface="Calibri"/>
                  <a:ea typeface="굴림" charset="0"/>
                  <a:cs typeface="Calibri"/>
                </a:rPr>
                <a:t>A[5]</a:t>
              </a:r>
            </a:p>
          </p:txBody>
        </p:sp>
      </p:grpSp>
      <p:sp>
        <p:nvSpPr>
          <p:cNvPr id="186441" name="Text Box 73"/>
          <p:cNvSpPr txBox="1">
            <a:spLocks noChangeArrowheads="1"/>
          </p:cNvSpPr>
          <p:nvPr/>
        </p:nvSpPr>
        <p:spPr bwMode="auto">
          <a:xfrm>
            <a:off x="685800" y="5802740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prstClr val="black"/>
                </a:solidFill>
                <a:latin typeface="Calibri"/>
                <a:ea typeface="굴림" charset="0"/>
                <a:cs typeface="Calibri"/>
              </a:rPr>
              <a:t>Used for density-time conditionals and also for general selection operations</a:t>
            </a:r>
          </a:p>
        </p:txBody>
      </p:sp>
    </p:spTree>
    <p:extLst>
      <p:ext uri="{BB962C8B-B14F-4D97-AF65-F5344CB8AC3E}">
        <p14:creationId xmlns:p14="http://schemas.microsoft.com/office/powerpoint/2010/main" val="54666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4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Reductions</a:t>
            </a:r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816864"/>
            <a:ext cx="7683500" cy="5554472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1800" b="1" dirty="0">
                <a:ea typeface="굴림" charset="-127"/>
                <a:cs typeface="굴림" charset="-127"/>
              </a:rPr>
              <a:t>Problem</a:t>
            </a:r>
            <a:r>
              <a:rPr lang="en-US" altLang="ko-KR" sz="1800" dirty="0">
                <a:ea typeface="굴림" charset="-127"/>
                <a:cs typeface="굴림" charset="-127"/>
              </a:rPr>
              <a:t>: Loop-carried dependence on reduction variables</a:t>
            </a:r>
          </a:p>
          <a:p>
            <a:pPr lvl="1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lvl="1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sum += A[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];  # Loop-carried dependence on sum</a:t>
            </a:r>
            <a:endParaRPr lang="en-US" altLang="ko-KR" sz="2000" b="1" dirty="0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sz="1800" b="1" dirty="0">
                <a:ea typeface="굴림" charset="-127"/>
                <a:cs typeface="굴림" charset="-127"/>
              </a:rPr>
              <a:t>Solution</a:t>
            </a:r>
            <a:r>
              <a:rPr lang="en-US" altLang="ko-KR" sz="1800" dirty="0">
                <a:ea typeface="굴림" charset="-127"/>
                <a:cs typeface="굴림" charset="-127"/>
              </a:rPr>
              <a:t>: Re-associate operations if possible, use binary tree to perform reduction</a:t>
            </a:r>
            <a:endParaRPr lang="en-US" altLang="ko-KR" sz="1800" dirty="0"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sum[0:VL-1] = 0         # Vector of VL partial sums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for(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+=VL)    # </a:t>
            </a:r>
            <a:r>
              <a:rPr lang="en-US" altLang="ko-KR" sz="1800" b="1" dirty="0" err="1">
                <a:latin typeface="Courier New" charset="0"/>
                <a:ea typeface="굴림" charset="-127"/>
                <a:cs typeface="굴림" charset="-127"/>
              </a:rPr>
              <a:t>Stripmine</a:t>
            </a: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VL-sized chunks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   VL = VL/2;           # Halve vector length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sz="1800" b="1" dirty="0">
                <a:latin typeface="Courier New" charset="0"/>
                <a:ea typeface="굴림" charset="-127"/>
                <a:cs typeface="굴림" charset="-127"/>
              </a:rPr>
              <a:t>} while (VL&gt;1)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13A-80DA-4145-A7BC-9680816F554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6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8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Scatter/Gather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541422"/>
            <a:ext cx="7683500" cy="4105356"/>
          </a:xfrm>
          <a:noFill/>
          <a:ln/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Want to </a:t>
            </a:r>
            <a:r>
              <a:rPr lang="en-US" altLang="ko-KR" dirty="0" err="1">
                <a:ea typeface="굴림" charset="-127"/>
                <a:cs typeface="굴림" charset="-127"/>
              </a:rPr>
              <a:t>vectorize</a:t>
            </a:r>
            <a:r>
              <a:rPr lang="en-US" altLang="ko-KR" dirty="0">
                <a:ea typeface="굴림" charset="-127"/>
                <a:cs typeface="굴림" charset="-127"/>
              </a:rPr>
              <a:t>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A[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= B[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+ C[D[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]]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 dirty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Indexed load instruction (</a:t>
            </a:r>
            <a:r>
              <a:rPr lang="en-US" altLang="ko-KR" i="1" dirty="0">
                <a:ea typeface="굴림" charset="-127"/>
                <a:cs typeface="굴림" charset="-127"/>
              </a:rPr>
              <a:t>Gather</a:t>
            </a:r>
            <a:r>
              <a:rPr lang="en-US" altLang="ko-KR" dirty="0">
                <a:ea typeface="굴림" charset="-127"/>
                <a:cs typeface="굴림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vldx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Load indirect from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vA,vB,vC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vst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Store result</a:t>
            </a:r>
          </a:p>
          <a:p>
            <a:pPr marL="800100" lvl="1" indent="-342900">
              <a:buFontTx/>
              <a:buNone/>
            </a:pPr>
            <a:endParaRPr lang="en-US" altLang="ko-KR" sz="2000" dirty="0">
              <a:latin typeface="Courier New" charset="0"/>
              <a:ea typeface="굴림" charset="-127"/>
              <a:cs typeface="굴림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BD73-F63C-7546-ADFD-37B5D26B55F1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8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Supercomputer Applications</a:t>
            </a:r>
            <a:endParaRPr lang="en-US" altLang="ko-KR" dirty="0"/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en-US" altLang="ko-KR" dirty="0"/>
              <a:t>Typical application areas</a:t>
            </a:r>
          </a:p>
          <a:p>
            <a:pPr lvl="1"/>
            <a:r>
              <a:rPr lang="en-US" altLang="ko-KR" dirty="0"/>
              <a:t> </a:t>
            </a:r>
            <a:r>
              <a:rPr lang="en-US" altLang="ko-KR" sz="2000" dirty="0"/>
              <a:t>Military research (nuclear weapons, cryptography)</a:t>
            </a:r>
          </a:p>
          <a:p>
            <a:pPr lvl="1"/>
            <a:r>
              <a:rPr lang="en-US" altLang="ko-KR" sz="2000" dirty="0"/>
              <a:t> Scientific research</a:t>
            </a:r>
          </a:p>
          <a:p>
            <a:pPr lvl="1"/>
            <a:r>
              <a:rPr lang="en-US" altLang="ko-KR" sz="2000" dirty="0"/>
              <a:t> Weather forecasting</a:t>
            </a:r>
          </a:p>
          <a:p>
            <a:pPr lvl="1"/>
            <a:r>
              <a:rPr lang="en-US" altLang="ko-KR" sz="2000" dirty="0"/>
              <a:t> Oil exploration</a:t>
            </a:r>
          </a:p>
          <a:p>
            <a:pPr lvl="1"/>
            <a:r>
              <a:rPr lang="en-US" altLang="ko-KR" sz="2000" dirty="0"/>
              <a:t> Industrial design (car crash simulation)</a:t>
            </a:r>
          </a:p>
          <a:p>
            <a:pPr lvl="1"/>
            <a:r>
              <a:rPr lang="en-US" altLang="ko-KR" sz="2000" dirty="0"/>
              <a:t> Bioinformatics</a:t>
            </a:r>
          </a:p>
          <a:p>
            <a:pPr lvl="1"/>
            <a:r>
              <a:rPr lang="en-US" altLang="ko-KR" sz="2000" dirty="0"/>
              <a:t> Cryptography</a:t>
            </a:r>
            <a:endParaRPr lang="en-US" altLang="ko-KR" sz="2800" dirty="0"/>
          </a:p>
          <a:p>
            <a:r>
              <a:rPr lang="en-US" altLang="ko-KR" dirty="0"/>
              <a:t>All involve huge computations on large data set</a:t>
            </a:r>
          </a:p>
          <a:p>
            <a:endParaRPr lang="en-US" altLang="ko-KR" dirty="0"/>
          </a:p>
          <a:p>
            <a:r>
              <a:rPr lang="en-US" altLang="ko-KR" dirty="0"/>
              <a:t>Supercomputers: CDC6600, CDC7600, Cray-1, …</a:t>
            </a:r>
          </a:p>
          <a:p>
            <a:endParaRPr lang="en-US" altLang="ko-KR" dirty="0"/>
          </a:p>
          <a:p>
            <a:r>
              <a:rPr lang="en-US" altLang="ko-KR" dirty="0"/>
              <a:t>In 70s-80s, Supercomputer </a:t>
            </a:r>
            <a:r>
              <a:rPr lang="en-US" altLang="ko-KR" dirty="0">
                <a:sym typeface="Symbol" charset="2"/>
              </a:rPr>
              <a:t></a:t>
            </a:r>
            <a:r>
              <a:rPr lang="en-US" altLang="ko-KR" dirty="0"/>
              <a:t> Vector Machine</a:t>
            </a:r>
          </a:p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8A46B49-4931-C241-8F53-5BCD4569864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Histogram with Scatter/Gather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864587"/>
            <a:ext cx="7573713" cy="3459025"/>
          </a:xfrm>
          <a:noFill/>
          <a:ln/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Histogram example</a:t>
            </a:r>
            <a:r>
              <a:rPr lang="en-US" altLang="ko-KR" dirty="0">
                <a:ea typeface="굴림" charset="-127"/>
                <a:cs typeface="굴림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A[B[i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]]++;</a:t>
            </a:r>
          </a:p>
          <a:p>
            <a:pPr marL="800100" lvl="1" indent="-342900">
              <a:buFontTx/>
              <a:buNone/>
            </a:pPr>
            <a:endParaRPr lang="en-US" altLang="ko-KR" sz="2000" dirty="0">
              <a:latin typeface="Courier New" charset="0"/>
              <a:ea typeface="굴림" charset="-127"/>
              <a:cs typeface="굴림" charset="-127"/>
            </a:endParaRPr>
          </a:p>
          <a:p>
            <a:pPr marL="457200" indent="-45720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Is following a correct translation?</a:t>
            </a:r>
            <a:endParaRPr lang="en-US" altLang="ko-KR" sz="2400" dirty="0">
              <a:latin typeface="Courier New" charset="0"/>
              <a:ea typeface="굴림" charset="-127"/>
              <a:cs typeface="굴림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vldx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vadd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1   # Increment</a:t>
            </a:r>
          </a:p>
          <a:p>
            <a:pPr marL="800100" lvl="1" indent="-342900">
              <a:buFontTx/>
              <a:buNone/>
            </a:pP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vstx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xA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,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vB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# Scatter incremented values</a:t>
            </a:r>
            <a:endParaRPr lang="en-US" altLang="ko-KR" sz="2000" b="1" dirty="0">
              <a:ea typeface="굴림" charset="-127"/>
              <a:cs typeface="굴림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F8693-2E2B-0545-B311-F87BF42F8141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5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Memory Models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98500" y="932602"/>
            <a:ext cx="7683500" cy="53229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Many vector machines have a very relaxed memory model, e.g.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vst</a:t>
            </a:r>
            <a:r>
              <a:rPr lang="en-US" b="1" dirty="0">
                <a:latin typeface="Courier New" charset="0"/>
              </a:rPr>
              <a:t> v1, x1   # Store vector to x1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vld</a:t>
            </a:r>
            <a:r>
              <a:rPr lang="en-US" b="1" dirty="0">
                <a:latin typeface="Courier New" charset="0"/>
              </a:rPr>
              <a:t> v2, x1   # Load vector from x1</a:t>
            </a:r>
          </a:p>
          <a:p>
            <a:pPr lvl="1"/>
            <a:r>
              <a:rPr lang="en-US" sz="1600" dirty="0"/>
              <a:t>No guarantee that elements of v2 will have value of elements of v1 even when store and load execute by </a:t>
            </a:r>
            <a:r>
              <a:rPr lang="en-US" sz="1600" i="1" dirty="0"/>
              <a:t>same </a:t>
            </a:r>
            <a:r>
              <a:rPr lang="en-US" sz="1600" dirty="0"/>
              <a:t>processor!</a:t>
            </a:r>
          </a:p>
          <a:p>
            <a:endParaRPr lang="en-US" sz="2000" dirty="0"/>
          </a:p>
          <a:p>
            <a:r>
              <a:rPr lang="en-US" sz="2000" dirty="0"/>
              <a:t>Requires explicit memory barrier or fence</a:t>
            </a:r>
            <a:endParaRPr lang="en-US" dirty="0"/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vst</a:t>
            </a:r>
            <a:r>
              <a:rPr lang="en-US" b="1" dirty="0">
                <a:latin typeface="Courier New" charset="0"/>
              </a:rPr>
              <a:t> v1, x1   # Store vector to x1</a:t>
            </a:r>
          </a:p>
          <a:p>
            <a:pPr lvl="1">
              <a:buFontTx/>
              <a:buNone/>
            </a:pPr>
            <a:r>
              <a:rPr lang="en-US" b="1" dirty="0">
                <a:latin typeface="Courier New" charset="0"/>
              </a:rPr>
              <a:t>fence        # Enforce ordering s-&gt;l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vld</a:t>
            </a:r>
            <a:r>
              <a:rPr lang="en-US" b="1" dirty="0">
                <a:latin typeface="Courier New" charset="0"/>
              </a:rPr>
              <a:t> v2, x1   # Load vector from x1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000" dirty="0"/>
              <a:t>Vector machines support highly parallel memory systems (multiple lanes and multiple load and store units) with long latency (100+ clock cycles)</a:t>
            </a:r>
          </a:p>
          <a:p>
            <a:pPr lvl="1"/>
            <a:r>
              <a:rPr lang="en-US" dirty="0"/>
              <a:t>hardware coherence checks would be prohibitively expensive</a:t>
            </a:r>
          </a:p>
          <a:p>
            <a:pPr lvl="1"/>
            <a:r>
              <a:rPr lang="en-US" dirty="0" err="1"/>
              <a:t>vectorizing</a:t>
            </a:r>
            <a:r>
              <a:rPr lang="en-US" dirty="0"/>
              <a:t> compiler can eliminate most dependencies</a:t>
            </a:r>
          </a:p>
        </p:txBody>
      </p:sp>
    </p:spTree>
    <p:extLst>
      <p:ext uri="{BB962C8B-B14F-4D97-AF65-F5344CB8AC3E}">
        <p14:creationId xmlns:p14="http://schemas.microsoft.com/office/powerpoint/2010/main" val="3281136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736600"/>
          </a:xfrm>
        </p:spPr>
        <p:txBody>
          <a:bodyPr/>
          <a:lstStyle/>
          <a:p>
            <a:r>
              <a:rPr lang="en-US" altLang="ko-KR" dirty="0"/>
              <a:t>Packed SIMD Extensions</a:t>
            </a: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1DF0-0C8F-B149-A9AF-654FAA8D0415}" type="slidenum">
              <a:rPr lang="en-US"/>
              <a:pPr/>
              <a:t>32</a:t>
            </a:fld>
            <a:endParaRPr lang="en-US"/>
          </a:p>
        </p:txBody>
      </p:sp>
      <p:sp>
        <p:nvSpPr>
          <p:cNvPr id="13834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66800" y="2514600"/>
            <a:ext cx="8077200" cy="2387962"/>
          </a:xfrm>
          <a:noFill/>
          <a:ln/>
        </p:spPr>
        <p:txBody>
          <a:bodyPr wrap="square" anchor="ctr">
            <a:spAutoFit/>
          </a:bodyPr>
          <a:lstStyle/>
          <a:p>
            <a:r>
              <a:rPr lang="en-US" altLang="ko-KR" sz="2000" dirty="0">
                <a:ea typeface="굴림" charset="-127"/>
                <a:cs typeface="굴림" charset="-127"/>
              </a:rPr>
              <a:t>Very short vectors added to existing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ISAs</a:t>
            </a:r>
            <a:r>
              <a:rPr lang="en-US" altLang="ko-KR" sz="2000" dirty="0">
                <a:ea typeface="굴림" charset="-127"/>
                <a:cs typeface="굴림" charset="-127"/>
              </a:rPr>
              <a:t> for microprocessors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Use existing 64-bit registers split into 2x32b or 4x16b or 8x8b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Lincoln Labs TX-2 from 1957 had 36b </a:t>
            </a:r>
            <a:r>
              <a:rPr lang="en-US" altLang="ko-KR" dirty="0" err="1">
                <a:ea typeface="굴림" charset="-127"/>
                <a:cs typeface="굴림" charset="-127"/>
              </a:rPr>
              <a:t>datapath</a:t>
            </a:r>
            <a:r>
              <a:rPr lang="en-US" altLang="ko-KR" dirty="0">
                <a:ea typeface="굴림" charset="-127"/>
                <a:cs typeface="굴림" charset="-127"/>
              </a:rPr>
              <a:t> split into 2x18b or 4x9b</a:t>
            </a:r>
          </a:p>
          <a:p>
            <a:pPr lvl="1"/>
            <a:r>
              <a:rPr lang="en-US" altLang="ko-KR" dirty="0">
                <a:ea typeface="굴림" charset="-127"/>
                <a:cs typeface="굴림" charset="-127"/>
              </a:rPr>
              <a:t>Newer designs have wider registers</a:t>
            </a:r>
          </a:p>
          <a:p>
            <a:pPr lvl="2"/>
            <a:r>
              <a:rPr lang="en-US" altLang="ko-KR" dirty="0">
                <a:ea typeface="굴림" charset="-127"/>
                <a:cs typeface="굴림" charset="-127"/>
              </a:rPr>
              <a:t>128b for PowerPC </a:t>
            </a:r>
            <a:r>
              <a:rPr lang="en-US" altLang="ko-KR" dirty="0" err="1">
                <a:ea typeface="굴림" charset="-127"/>
                <a:cs typeface="굴림" charset="-127"/>
              </a:rPr>
              <a:t>Altivec</a:t>
            </a:r>
            <a:r>
              <a:rPr lang="en-US" altLang="ko-KR" dirty="0">
                <a:ea typeface="굴림" charset="-127"/>
                <a:cs typeface="굴림" charset="-127"/>
              </a:rPr>
              <a:t>, Intel SSE2/3/4</a:t>
            </a:r>
          </a:p>
          <a:p>
            <a:pPr lvl="2"/>
            <a:r>
              <a:rPr lang="en-US" altLang="ko-KR" dirty="0">
                <a:ea typeface="굴림" charset="-127"/>
                <a:cs typeface="굴림" charset="-127"/>
              </a:rPr>
              <a:t>256b/512b for Intel AVX </a:t>
            </a:r>
          </a:p>
          <a:p>
            <a:r>
              <a:rPr lang="en-US" altLang="ko-KR" sz="2000" dirty="0">
                <a:ea typeface="굴림" charset="-127"/>
                <a:cs typeface="굴림" charset="-127"/>
              </a:rPr>
              <a:t>Single instruction operates on all elements within register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62000" y="1655767"/>
            <a:ext cx="7924800" cy="400051"/>
            <a:chOff x="480" y="1091"/>
            <a:chExt cx="4992" cy="252"/>
          </a:xfrm>
        </p:grpSpPr>
        <p:sp>
          <p:nvSpPr>
            <p:cNvPr id="1383436" name="Rectangle 12"/>
            <p:cNvSpPr>
              <a:spLocks noChangeArrowheads="1"/>
            </p:cNvSpPr>
            <p:nvPr/>
          </p:nvSpPr>
          <p:spPr bwMode="auto">
            <a:xfrm>
              <a:off x="480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7" name="Rectangle 13"/>
            <p:cNvSpPr>
              <a:spLocks noChangeArrowheads="1"/>
            </p:cNvSpPr>
            <p:nvPr/>
          </p:nvSpPr>
          <p:spPr bwMode="auto">
            <a:xfrm>
              <a:off x="1728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8" name="Rectangle 14"/>
            <p:cNvSpPr>
              <a:spLocks noChangeArrowheads="1"/>
            </p:cNvSpPr>
            <p:nvPr/>
          </p:nvSpPr>
          <p:spPr bwMode="auto">
            <a:xfrm>
              <a:off x="2976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  <p:sp>
          <p:nvSpPr>
            <p:cNvPr id="1383439" name="Rectangle 15"/>
            <p:cNvSpPr>
              <a:spLocks noChangeArrowheads="1"/>
            </p:cNvSpPr>
            <p:nvPr/>
          </p:nvSpPr>
          <p:spPr bwMode="auto">
            <a:xfrm>
              <a:off x="4224" y="1091"/>
              <a:ext cx="1248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16b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762000" y="1198565"/>
            <a:ext cx="7924800" cy="400051"/>
            <a:chOff x="480" y="803"/>
            <a:chExt cx="4992" cy="252"/>
          </a:xfrm>
        </p:grpSpPr>
        <p:sp>
          <p:nvSpPr>
            <p:cNvPr id="1383440" name="Rectangle 16"/>
            <p:cNvSpPr>
              <a:spLocks noChangeArrowheads="1"/>
            </p:cNvSpPr>
            <p:nvPr/>
          </p:nvSpPr>
          <p:spPr bwMode="auto">
            <a:xfrm>
              <a:off x="480" y="803"/>
              <a:ext cx="2496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32b</a:t>
              </a:r>
            </a:p>
          </p:txBody>
        </p:sp>
        <p:sp>
          <p:nvSpPr>
            <p:cNvPr id="1383441" name="Rectangle 17"/>
            <p:cNvSpPr>
              <a:spLocks noChangeArrowheads="1"/>
            </p:cNvSpPr>
            <p:nvPr/>
          </p:nvSpPr>
          <p:spPr bwMode="auto">
            <a:xfrm>
              <a:off x="2976" y="803"/>
              <a:ext cx="2496" cy="2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32b</a:t>
              </a:r>
            </a:p>
          </p:txBody>
        </p:sp>
      </p:grpSp>
      <p:sp>
        <p:nvSpPr>
          <p:cNvPr id="1383442" name="Rectangle 18"/>
          <p:cNvSpPr>
            <a:spLocks noChangeArrowheads="1"/>
          </p:cNvSpPr>
          <p:nvPr/>
        </p:nvSpPr>
        <p:spPr bwMode="auto">
          <a:xfrm>
            <a:off x="762000" y="742920"/>
            <a:ext cx="79248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64b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62000" y="2133600"/>
            <a:ext cx="7924800" cy="361950"/>
            <a:chOff x="480" y="1392"/>
            <a:chExt cx="4992" cy="228"/>
          </a:xfrm>
        </p:grpSpPr>
        <p:sp>
          <p:nvSpPr>
            <p:cNvPr id="1383443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4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5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6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7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8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49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  <p:sp>
          <p:nvSpPr>
            <p:cNvPr id="1383450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8b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7492" y="4887912"/>
            <a:ext cx="8771708" cy="1741488"/>
            <a:chOff x="-8708" y="4643440"/>
            <a:chExt cx="8771708" cy="1741488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533400" y="4643440"/>
              <a:ext cx="7924800" cy="369888"/>
              <a:chOff x="480" y="1101"/>
              <a:chExt cx="4992" cy="233"/>
            </a:xfrm>
          </p:grpSpPr>
          <p:sp>
            <p:nvSpPr>
              <p:cNvPr id="1383456" name="Rectangle 3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 dirty="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7" name="Rectangle 3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8" name="Rectangle 3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59" name="Rectangle 3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838200" y="5100640"/>
              <a:ext cx="7924800" cy="369888"/>
              <a:chOff x="480" y="1101"/>
              <a:chExt cx="4992" cy="233"/>
            </a:xfrm>
          </p:grpSpPr>
          <p:sp>
            <p:nvSpPr>
              <p:cNvPr id="1383461" name="Rectangle 37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2" name="Rectangle 38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3" name="Rectangle 39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4" name="Rectangle 40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533400" y="6015040"/>
              <a:ext cx="7924800" cy="369888"/>
              <a:chOff x="480" y="1101"/>
              <a:chExt cx="4992" cy="233"/>
            </a:xfrm>
          </p:grpSpPr>
          <p:sp>
            <p:nvSpPr>
              <p:cNvPr id="1383466" name="Rectangle 42"/>
              <p:cNvSpPr>
                <a:spLocks noChangeArrowheads="1"/>
              </p:cNvSpPr>
              <p:nvPr/>
            </p:nvSpPr>
            <p:spPr bwMode="auto">
              <a:xfrm>
                <a:off x="480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7" name="Rectangle 43"/>
              <p:cNvSpPr>
                <a:spLocks noChangeArrowheads="1"/>
              </p:cNvSpPr>
              <p:nvPr/>
            </p:nvSpPr>
            <p:spPr bwMode="auto">
              <a:xfrm>
                <a:off x="1728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8" name="Rectangle 44"/>
              <p:cNvSpPr>
                <a:spLocks noChangeArrowheads="1"/>
              </p:cNvSpPr>
              <p:nvPr/>
            </p:nvSpPr>
            <p:spPr bwMode="auto">
              <a:xfrm>
                <a:off x="2976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  <p:sp>
            <p:nvSpPr>
              <p:cNvPr id="1383469" name="Rectangle 45"/>
              <p:cNvSpPr>
                <a:spLocks noChangeArrowheads="1"/>
              </p:cNvSpPr>
              <p:nvPr/>
            </p:nvSpPr>
            <p:spPr bwMode="auto">
              <a:xfrm>
                <a:off x="4224" y="1101"/>
                <a:ext cx="1248" cy="2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>
                    <a:solidFill>
                      <a:srgbClr val="000000"/>
                    </a:solidFill>
                    <a:latin typeface="Calibri"/>
                    <a:cs typeface="Calibri"/>
                  </a:rPr>
                  <a:t>16b</a:t>
                </a:r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1143000" y="4953000"/>
              <a:ext cx="762000" cy="1143000"/>
              <a:chOff x="720" y="3120"/>
              <a:chExt cx="480" cy="720"/>
            </a:xfrm>
          </p:grpSpPr>
          <p:sp>
            <p:nvSpPr>
              <p:cNvPr id="1383471" name="Line 4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2" name="Line 4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3" name="Line 4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0" name="Oval 46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3124200" y="4953000"/>
              <a:ext cx="762000" cy="1143000"/>
              <a:chOff x="720" y="3120"/>
              <a:chExt cx="480" cy="720"/>
            </a:xfrm>
          </p:grpSpPr>
          <p:sp>
            <p:nvSpPr>
              <p:cNvPr id="1383476" name="Line 5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7" name="Line 5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8" name="Line 5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79" name="Oval 5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5105400" y="4953000"/>
              <a:ext cx="762000" cy="1143000"/>
              <a:chOff x="720" y="3120"/>
              <a:chExt cx="480" cy="720"/>
            </a:xfrm>
          </p:grpSpPr>
          <p:sp>
            <p:nvSpPr>
              <p:cNvPr id="1383481" name="Line 57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2" name="Line 58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3" name="Line 59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4" name="Oval 60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7086600" y="4953000"/>
              <a:ext cx="762000" cy="1143000"/>
              <a:chOff x="720" y="3120"/>
              <a:chExt cx="480" cy="720"/>
            </a:xfrm>
          </p:grpSpPr>
          <p:sp>
            <p:nvSpPr>
              <p:cNvPr id="1383486" name="Line 62"/>
              <p:cNvSpPr>
                <a:spLocks noChangeShapeType="1"/>
              </p:cNvSpPr>
              <p:nvPr/>
            </p:nvSpPr>
            <p:spPr bwMode="auto">
              <a:xfrm>
                <a:off x="720" y="3120"/>
                <a:ext cx="192" cy="4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7" name="Line 63"/>
              <p:cNvSpPr>
                <a:spLocks noChangeShapeType="1"/>
              </p:cNvSpPr>
              <p:nvPr/>
            </p:nvSpPr>
            <p:spPr bwMode="auto">
              <a:xfrm flipH="1">
                <a:off x="1056" y="3408"/>
                <a:ext cx="144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8" name="Line 64"/>
              <p:cNvSpPr>
                <a:spLocks noChangeShapeType="1"/>
              </p:cNvSpPr>
              <p:nvPr/>
            </p:nvSpPr>
            <p:spPr bwMode="auto">
              <a:xfrm flipH="1">
                <a:off x="960" y="3696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3489" name="Oval 65"/>
              <p:cNvSpPr>
                <a:spLocks noChangeArrowheads="1"/>
              </p:cNvSpPr>
              <p:nvPr/>
            </p:nvSpPr>
            <p:spPr bwMode="auto">
              <a:xfrm>
                <a:off x="864" y="3504"/>
                <a:ext cx="239" cy="21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>
                    <a:solidFill>
                      <a:srgbClr val="000000"/>
                    </a:solidFill>
                  </a:rPr>
                  <a:t>+</a:t>
                </a:r>
              </a:p>
            </p:txBody>
          </p:sp>
        </p:grpSp>
        <p:sp>
          <p:nvSpPr>
            <p:cNvPr id="1383490" name="Text Box 66"/>
            <p:cNvSpPr txBox="1">
              <a:spLocks noChangeArrowheads="1"/>
            </p:cNvSpPr>
            <p:nvPr/>
          </p:nvSpPr>
          <p:spPr bwMode="auto">
            <a:xfrm>
              <a:off x="-8708" y="5622409"/>
              <a:ext cx="1252491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4x16b adds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027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Packed SIMD versus Vectors</a:t>
            </a:r>
          </a:p>
        </p:txBody>
      </p:sp>
      <p:sp>
        <p:nvSpPr>
          <p:cNvPr id="13772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534400" cy="5054600"/>
          </a:xfrm>
        </p:spPr>
        <p:txBody>
          <a:bodyPr/>
          <a:lstStyle/>
          <a:p>
            <a:r>
              <a:rPr lang="en-US" altLang="ko-KR" sz="2800" dirty="0"/>
              <a:t>Limited instruction set:</a:t>
            </a:r>
          </a:p>
          <a:p>
            <a:pPr lvl="1"/>
            <a:r>
              <a:rPr lang="en-US" altLang="ko-KR" sz="2000" dirty="0"/>
              <a:t>no vector length control</a:t>
            </a:r>
          </a:p>
          <a:p>
            <a:pPr lvl="1"/>
            <a:r>
              <a:rPr lang="en-US" altLang="ko-KR" sz="2000" dirty="0"/>
              <a:t>no </a:t>
            </a:r>
            <a:r>
              <a:rPr lang="en-US" altLang="ko-KR" sz="2000" dirty="0" err="1"/>
              <a:t>strided</a:t>
            </a:r>
            <a:r>
              <a:rPr lang="en-US" altLang="ko-KR" sz="2000" dirty="0"/>
              <a:t> load/store or scatter/gather</a:t>
            </a:r>
          </a:p>
          <a:p>
            <a:pPr lvl="1"/>
            <a:r>
              <a:rPr lang="en-US" altLang="ko-KR" sz="2000" dirty="0"/>
              <a:t>unit-stride loads must be aligned to 64/128-bit boundary</a:t>
            </a:r>
          </a:p>
          <a:p>
            <a:r>
              <a:rPr lang="en-US" altLang="ko-KR" sz="2800" dirty="0"/>
              <a:t>Limited vector register length:</a:t>
            </a:r>
          </a:p>
          <a:p>
            <a:pPr lvl="1"/>
            <a:r>
              <a:rPr lang="en-US" altLang="ko-KR" sz="2000" dirty="0"/>
              <a:t>requires superscalar dispatch to keep multiply/add/load units busy</a:t>
            </a:r>
          </a:p>
          <a:p>
            <a:pPr lvl="1"/>
            <a:r>
              <a:rPr lang="en-US" altLang="ko-KR" sz="2000" dirty="0"/>
              <a:t>loop unrolling to hide latencies increases register pressure</a:t>
            </a:r>
          </a:p>
          <a:p>
            <a:r>
              <a:rPr lang="en-US" altLang="ko-KR" sz="2800" dirty="0"/>
              <a:t>Trend towards fuller vector support in microprocessors</a:t>
            </a:r>
          </a:p>
          <a:p>
            <a:pPr lvl="1"/>
            <a:r>
              <a:rPr lang="en-US" altLang="ko-KR" sz="2000" dirty="0"/>
              <a:t>Better support for misaligned memory accesses</a:t>
            </a:r>
          </a:p>
          <a:p>
            <a:pPr lvl="1"/>
            <a:r>
              <a:rPr lang="en-US" altLang="ko-KR" sz="2000" dirty="0"/>
              <a:t>Support of double-precision (64-bit floating-point)</a:t>
            </a:r>
          </a:p>
          <a:p>
            <a:pPr lvl="1"/>
            <a:r>
              <a:rPr lang="en-US" altLang="ko-KR" sz="2000" dirty="0"/>
              <a:t>New Intel AVX spec (announced April 2008), 256b vector registers (expandable up to 1024b), gather added, scatter to follow</a:t>
            </a:r>
          </a:p>
          <a:p>
            <a:pPr lvl="1"/>
            <a:r>
              <a:rPr lang="en-US" altLang="ko-KR" sz="2000" dirty="0"/>
              <a:t>ARM Scalable Vector Extensions (SVE)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543D2-23AB-7F45-BCAB-30388B96714E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21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3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004254-03-01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r="20000"/>
          <a:stretch/>
        </p:blipFill>
        <p:spPr>
          <a:xfrm>
            <a:off x="-76200" y="685800"/>
            <a:ext cx="4675090" cy="5938440"/>
          </a:xfrm>
          <a:prstGeom prst="rect">
            <a:avLst/>
          </a:prstGeom>
        </p:spPr>
      </p:pic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92975" cy="736600"/>
          </a:xfrm>
        </p:spPr>
        <p:txBody>
          <a:bodyPr/>
          <a:lstStyle/>
          <a:p>
            <a:r>
              <a:rPr lang="en-US" altLang="ko-KR" dirty="0"/>
              <a:t>Vector Supercomputers</a:t>
            </a:r>
          </a:p>
        </p:txBody>
      </p:sp>
      <p:sp>
        <p:nvSpPr>
          <p:cNvPr id="1321987" name="Rectangle 3"/>
          <p:cNvSpPr>
            <a:spLocks noGrp="1" noChangeArrowheads="1"/>
          </p:cNvSpPr>
          <p:nvPr>
            <p:ph idx="1"/>
          </p:nvPr>
        </p:nvSpPr>
        <p:spPr>
          <a:xfrm>
            <a:off x="4648200" y="838200"/>
            <a:ext cx="4038600" cy="5054600"/>
          </a:xfrm>
        </p:spPr>
        <p:txBody>
          <a:bodyPr/>
          <a:lstStyle/>
          <a:p>
            <a:r>
              <a:rPr lang="en-US" altLang="ko-KR" sz="2800" dirty="0"/>
              <a:t>Epitomized by Cray-1, 1976:</a:t>
            </a:r>
          </a:p>
          <a:p>
            <a:r>
              <a:rPr lang="en-US" altLang="ko-KR" sz="2800" dirty="0"/>
              <a:t>Scalar Unit</a:t>
            </a:r>
          </a:p>
          <a:p>
            <a:pPr lvl="1"/>
            <a:r>
              <a:rPr lang="en-US" altLang="ko-KR" sz="2000" dirty="0"/>
              <a:t>Load/Store Architecture</a:t>
            </a:r>
          </a:p>
          <a:p>
            <a:r>
              <a:rPr lang="en-US" altLang="ko-KR" sz="2800" dirty="0"/>
              <a:t>Vector Extension</a:t>
            </a:r>
          </a:p>
          <a:p>
            <a:pPr lvl="1"/>
            <a:r>
              <a:rPr lang="en-US" altLang="ko-KR" sz="2000" dirty="0"/>
              <a:t>Vector Registers</a:t>
            </a:r>
          </a:p>
          <a:p>
            <a:pPr lvl="1"/>
            <a:r>
              <a:rPr lang="en-US" altLang="ko-KR" sz="2000" dirty="0"/>
              <a:t>Vector Instructions</a:t>
            </a:r>
          </a:p>
          <a:p>
            <a:r>
              <a:rPr lang="en-US" altLang="ko-KR" sz="2800" dirty="0"/>
              <a:t>Implementation</a:t>
            </a:r>
          </a:p>
          <a:p>
            <a:pPr lvl="1"/>
            <a:r>
              <a:rPr lang="en-US" altLang="ko-KR" sz="2000" dirty="0"/>
              <a:t>Hardwired Control</a:t>
            </a:r>
          </a:p>
          <a:p>
            <a:pPr lvl="1"/>
            <a:r>
              <a:rPr lang="en-US" altLang="ko-KR" sz="2000" dirty="0"/>
              <a:t>Highly Pipelined Functional Units</a:t>
            </a:r>
          </a:p>
          <a:p>
            <a:pPr lvl="1"/>
            <a:r>
              <a:rPr lang="en-US" altLang="ko-KR" sz="2000" dirty="0"/>
              <a:t>Interleaved Memory System</a:t>
            </a:r>
          </a:p>
          <a:p>
            <a:pPr lvl="1"/>
            <a:r>
              <a:rPr lang="en-US" altLang="ko-KR" sz="2000" dirty="0"/>
              <a:t>No Data Caches</a:t>
            </a:r>
          </a:p>
          <a:p>
            <a:pPr lvl="1"/>
            <a:r>
              <a:rPr lang="en-US" altLang="ko-KR" sz="2000" dirty="0"/>
              <a:t>No Virtual Memory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199A-32D5-FB4F-8136-05CDC3A78BC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48400"/>
            <a:ext cx="272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white"/>
                </a:solidFill>
                <a:latin typeface="Calibri"/>
                <a:ea typeface="ＭＳ Ｐゴシック"/>
                <a:cs typeface="Calibri"/>
              </a:rPr>
              <a:t>[©Cray Research, 1976]</a:t>
            </a:r>
          </a:p>
        </p:txBody>
      </p:sp>
    </p:spTree>
    <p:extLst>
      <p:ext uri="{BB962C8B-B14F-4D97-AF65-F5344CB8AC3E}">
        <p14:creationId xmlns:p14="http://schemas.microsoft.com/office/powerpoint/2010/main" val="156624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itle 273"/>
          <p:cNvSpPr>
            <a:spLocks noGrp="1"/>
          </p:cNvSpPr>
          <p:nvPr>
            <p:ph type="title"/>
          </p:nvPr>
        </p:nvSpPr>
        <p:spPr>
          <a:xfrm>
            <a:off x="838200" y="25400"/>
            <a:ext cx="7292975" cy="736600"/>
          </a:xfrm>
        </p:spPr>
        <p:txBody>
          <a:bodyPr/>
          <a:lstStyle/>
          <a:p>
            <a:r>
              <a:rPr lang="en-US" altLang="ko-KR" dirty="0"/>
              <a:t>Vector Programming Model</a:t>
            </a:r>
            <a:endParaRPr lang="en-US" dirty="0"/>
          </a:p>
        </p:txBody>
      </p:sp>
      <p:sp>
        <p:nvSpPr>
          <p:cNvPr id="2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5C434-AF2A-0A49-A972-634FEAE2AC2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328131" name="Group 3"/>
          <p:cNvGrpSpPr>
            <a:grpSpLocks/>
          </p:cNvGrpSpPr>
          <p:nvPr/>
        </p:nvGrpSpPr>
        <p:grpSpPr bwMode="auto">
          <a:xfrm>
            <a:off x="228600" y="2894013"/>
            <a:ext cx="8686800" cy="1677988"/>
            <a:chOff x="144" y="1967"/>
            <a:chExt cx="5472" cy="1057"/>
          </a:xfrm>
        </p:grpSpPr>
        <p:sp>
          <p:nvSpPr>
            <p:cNvPr id="1328132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33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34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328135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1328136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37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38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39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40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141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2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3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4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5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6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7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8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49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0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1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2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153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grpSp>
          <p:nvGrpSpPr>
            <p:cNvPr id="1328154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1328155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56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57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58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59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1328160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61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2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3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64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1328165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66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7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68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69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1328170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71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2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3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74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132817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7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7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328179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1328180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ts val="0"/>
                  </a:spcBef>
                </a:pPr>
                <a:r>
                  <a:rPr lang="en-US" altLang="ko-KR" sz="2400" dirty="0">
                    <a:solidFill>
                      <a:prstClr val="black"/>
                    </a:solidFill>
                    <a:latin typeface="Calibri"/>
                    <a:ea typeface="굴림" charset="-127"/>
                    <a:cs typeface="Calibri"/>
                  </a:rPr>
                  <a:t>+</a:t>
                </a:r>
              </a:p>
            </p:txBody>
          </p:sp>
          <p:sp>
            <p:nvSpPr>
              <p:cNvPr id="1328181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82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83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184" name="Text Box 56"/>
            <p:cNvSpPr txBox="1">
              <a:spLocks noChangeArrowheads="1"/>
            </p:cNvSpPr>
            <p:nvPr/>
          </p:nvSpPr>
          <p:spPr bwMode="auto">
            <a:xfrm>
              <a:off x="2448" y="2688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[0]</a:t>
              </a:r>
            </a:p>
          </p:txBody>
        </p:sp>
        <p:sp>
          <p:nvSpPr>
            <p:cNvPr id="1328185" name="Text Box 57"/>
            <p:cNvSpPr txBox="1">
              <a:spLocks noChangeArrowheads="1"/>
            </p:cNvSpPr>
            <p:nvPr/>
          </p:nvSpPr>
          <p:spPr bwMode="auto">
            <a:xfrm>
              <a:off x="2880" y="2688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[1]</a:t>
              </a:r>
            </a:p>
          </p:txBody>
        </p:sp>
        <p:sp>
          <p:nvSpPr>
            <p:cNvPr id="1328186" name="Text Box 58"/>
            <p:cNvSpPr txBox="1">
              <a:spLocks noChangeArrowheads="1"/>
            </p:cNvSpPr>
            <p:nvPr/>
          </p:nvSpPr>
          <p:spPr bwMode="auto">
            <a:xfrm>
              <a:off x="4416" y="2688"/>
              <a:ext cx="698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[vl-1]</a:t>
              </a:r>
            </a:p>
          </p:txBody>
        </p:sp>
        <p:sp>
          <p:nvSpPr>
            <p:cNvPr id="1328187" name="Text Box 59"/>
            <p:cNvSpPr txBox="1">
              <a:spLocks noChangeArrowheads="1"/>
            </p:cNvSpPr>
            <p:nvPr/>
          </p:nvSpPr>
          <p:spPr bwMode="auto">
            <a:xfrm>
              <a:off x="288" y="2109"/>
              <a:ext cx="1728" cy="6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Arithmetic Instructions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 err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vadd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 v3, v1, v2</a:t>
              </a:r>
            </a:p>
          </p:txBody>
        </p:sp>
        <p:sp>
          <p:nvSpPr>
            <p:cNvPr id="1328188" name="Text Box 60"/>
            <p:cNvSpPr txBox="1">
              <a:spLocks noChangeArrowheads="1"/>
            </p:cNvSpPr>
            <p:nvPr/>
          </p:nvSpPr>
          <p:spPr bwMode="auto">
            <a:xfrm>
              <a:off x="2102" y="2543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v3</a:t>
              </a:r>
            </a:p>
          </p:txBody>
        </p:sp>
        <p:sp>
          <p:nvSpPr>
            <p:cNvPr id="1328189" name="Text Box 61"/>
            <p:cNvSpPr txBox="1">
              <a:spLocks noChangeArrowheads="1"/>
            </p:cNvSpPr>
            <p:nvPr/>
          </p:nvSpPr>
          <p:spPr bwMode="auto">
            <a:xfrm>
              <a:off x="2102" y="2111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v2</a:t>
              </a:r>
            </a:p>
          </p:txBody>
        </p:sp>
        <p:sp>
          <p:nvSpPr>
            <p:cNvPr id="1328190" name="Text Box 62"/>
            <p:cNvSpPr txBox="1">
              <a:spLocks noChangeArrowheads="1"/>
            </p:cNvSpPr>
            <p:nvPr/>
          </p:nvSpPr>
          <p:spPr bwMode="auto">
            <a:xfrm>
              <a:off x="2102" y="196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v1</a:t>
              </a:r>
            </a:p>
          </p:txBody>
        </p:sp>
        <p:sp>
          <p:nvSpPr>
            <p:cNvPr id="1328191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28192" name="Group 64"/>
          <p:cNvGrpSpPr>
            <a:grpSpLocks/>
          </p:cNvGrpSpPr>
          <p:nvPr/>
        </p:nvGrpSpPr>
        <p:grpSpPr bwMode="auto">
          <a:xfrm>
            <a:off x="228600" y="547688"/>
            <a:ext cx="8686800" cy="2276475"/>
            <a:chOff x="144" y="489"/>
            <a:chExt cx="5472" cy="1434"/>
          </a:xfrm>
        </p:grpSpPr>
        <p:grpSp>
          <p:nvGrpSpPr>
            <p:cNvPr id="1328193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132819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19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0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10" name="Text Box 82"/>
            <p:cNvSpPr txBox="1">
              <a:spLocks noChangeArrowheads="1"/>
            </p:cNvSpPr>
            <p:nvPr/>
          </p:nvSpPr>
          <p:spPr bwMode="auto">
            <a:xfrm>
              <a:off x="271" y="489"/>
              <a:ext cx="1403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Scalar Registers</a:t>
              </a:r>
            </a:p>
          </p:txBody>
        </p:sp>
        <p:sp>
          <p:nvSpPr>
            <p:cNvPr id="1328211" name="Text Box 83"/>
            <p:cNvSpPr txBox="1">
              <a:spLocks noChangeArrowheads="1"/>
            </p:cNvSpPr>
            <p:nvPr/>
          </p:nvSpPr>
          <p:spPr bwMode="auto">
            <a:xfrm>
              <a:off x="480" y="124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x0</a:t>
              </a:r>
            </a:p>
          </p:txBody>
        </p:sp>
        <p:sp>
          <p:nvSpPr>
            <p:cNvPr id="1328212" name="Text Box 84"/>
            <p:cNvSpPr txBox="1">
              <a:spLocks noChangeArrowheads="1"/>
            </p:cNvSpPr>
            <p:nvPr/>
          </p:nvSpPr>
          <p:spPr bwMode="auto">
            <a:xfrm>
              <a:off x="384" y="671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x31</a:t>
              </a:r>
            </a:p>
          </p:txBody>
        </p:sp>
        <p:sp>
          <p:nvSpPr>
            <p:cNvPr id="1328213" name="Text Box 85"/>
            <p:cNvSpPr txBox="1">
              <a:spLocks noChangeArrowheads="1"/>
            </p:cNvSpPr>
            <p:nvPr/>
          </p:nvSpPr>
          <p:spPr bwMode="auto">
            <a:xfrm>
              <a:off x="3006" y="489"/>
              <a:ext cx="1438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Registers</a:t>
              </a:r>
            </a:p>
          </p:txBody>
        </p:sp>
        <p:sp>
          <p:nvSpPr>
            <p:cNvPr id="1328214" name="Text Box 86"/>
            <p:cNvSpPr txBox="1">
              <a:spLocks noChangeArrowheads="1"/>
            </p:cNvSpPr>
            <p:nvPr/>
          </p:nvSpPr>
          <p:spPr bwMode="auto">
            <a:xfrm>
              <a:off x="1488" y="1247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v0</a:t>
              </a:r>
            </a:p>
          </p:txBody>
        </p:sp>
        <p:sp>
          <p:nvSpPr>
            <p:cNvPr id="1328215" name="Text Box 87"/>
            <p:cNvSpPr txBox="1">
              <a:spLocks noChangeArrowheads="1"/>
            </p:cNvSpPr>
            <p:nvPr/>
          </p:nvSpPr>
          <p:spPr bwMode="auto">
            <a:xfrm>
              <a:off x="1424" y="671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v31</a:t>
              </a:r>
            </a:p>
          </p:txBody>
        </p:sp>
        <p:grpSp>
          <p:nvGrpSpPr>
            <p:cNvPr id="1328216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1328217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18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19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0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1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2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3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4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5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6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7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8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29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0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1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2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33" name="Text Box 105"/>
            <p:cNvSpPr txBox="1">
              <a:spLocks noChangeArrowheads="1"/>
            </p:cNvSpPr>
            <p:nvPr/>
          </p:nvSpPr>
          <p:spPr bwMode="auto">
            <a:xfrm>
              <a:off x="1809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[0]</a:t>
              </a:r>
            </a:p>
          </p:txBody>
        </p:sp>
        <p:grpSp>
          <p:nvGrpSpPr>
            <p:cNvPr id="1328234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1328235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6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7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8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39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0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1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2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3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4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5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6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7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8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49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0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51" name="Text Box 123"/>
            <p:cNvSpPr txBox="1">
              <a:spLocks noChangeArrowheads="1"/>
            </p:cNvSpPr>
            <p:nvPr/>
          </p:nvSpPr>
          <p:spPr bwMode="auto">
            <a:xfrm>
              <a:off x="2241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[1]</a:t>
              </a:r>
            </a:p>
          </p:txBody>
        </p:sp>
        <p:grpSp>
          <p:nvGrpSpPr>
            <p:cNvPr id="1328252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1328253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4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5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6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7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8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59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0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1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2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3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4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5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6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7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68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69" name="Text Box 141"/>
            <p:cNvSpPr txBox="1">
              <a:spLocks noChangeArrowheads="1"/>
            </p:cNvSpPr>
            <p:nvPr/>
          </p:nvSpPr>
          <p:spPr bwMode="auto">
            <a:xfrm>
              <a:off x="2673" y="1343"/>
              <a:ext cx="4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[2]</a:t>
              </a:r>
            </a:p>
          </p:txBody>
        </p:sp>
        <p:grpSp>
          <p:nvGrpSpPr>
            <p:cNvPr id="1328270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1328271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2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3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4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5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6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7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8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79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0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1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2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3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4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5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86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287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288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1328289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0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1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2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3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4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5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6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7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8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299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0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1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2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3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4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05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06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1328307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8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09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0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1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2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3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4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5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6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7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8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19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0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1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2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23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24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1328325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6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7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8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29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0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1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2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3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4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5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6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7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8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39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0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41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ko-KR" altLang="en-US" sz="2000">
                <a:solidFill>
                  <a:prstClr val="black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1328342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1328343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4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5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6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7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8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49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0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1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2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3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4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5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6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7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328358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328359" name="Text Box 231"/>
            <p:cNvSpPr txBox="1">
              <a:spLocks noChangeArrowheads="1"/>
            </p:cNvSpPr>
            <p:nvPr/>
          </p:nvSpPr>
          <p:spPr bwMode="auto">
            <a:xfrm>
              <a:off x="4435" y="1343"/>
              <a:ext cx="98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[MAXVL-1]</a:t>
              </a:r>
            </a:p>
          </p:txBody>
        </p:sp>
        <p:sp>
          <p:nvSpPr>
            <p:cNvPr id="1328360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altLang="ko-KR" sz="2000" b="1" dirty="0" err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vl</a:t>
              </a:r>
              <a:endParaRPr lang="en-US" altLang="ko-KR" sz="2000" b="1" dirty="0">
                <a:solidFill>
                  <a:prstClr val="black"/>
                </a:solidFill>
                <a:latin typeface="Courier New"/>
                <a:ea typeface="굴림" charset="-127"/>
                <a:cs typeface="Courier New"/>
              </a:endParaRPr>
            </a:p>
          </p:txBody>
        </p:sp>
        <p:sp>
          <p:nvSpPr>
            <p:cNvPr id="1328361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2" name="Text Box 234"/>
            <p:cNvSpPr txBox="1">
              <a:spLocks noChangeArrowheads="1"/>
            </p:cNvSpPr>
            <p:nvPr/>
          </p:nvSpPr>
          <p:spPr bwMode="auto">
            <a:xfrm>
              <a:off x="2064" y="1632"/>
              <a:ext cx="1945" cy="29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4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Length Register</a:t>
              </a:r>
            </a:p>
          </p:txBody>
        </p:sp>
      </p:grpSp>
      <p:grpSp>
        <p:nvGrpSpPr>
          <p:cNvPr id="1328363" name="Group 235"/>
          <p:cNvGrpSpPr>
            <a:grpSpLocks/>
          </p:cNvGrpSpPr>
          <p:nvPr/>
        </p:nvGrpSpPr>
        <p:grpSpPr bwMode="auto">
          <a:xfrm>
            <a:off x="228600" y="4597401"/>
            <a:ext cx="8686800" cy="1897063"/>
            <a:chOff x="144" y="3040"/>
            <a:chExt cx="5472" cy="1195"/>
          </a:xfrm>
        </p:grpSpPr>
        <p:sp>
          <p:nvSpPr>
            <p:cNvPr id="132836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6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7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88" name="Text Box 260"/>
            <p:cNvSpPr txBox="1">
              <a:spLocks noChangeArrowheads="1"/>
            </p:cNvSpPr>
            <p:nvPr/>
          </p:nvSpPr>
          <p:spPr bwMode="auto">
            <a:xfrm>
              <a:off x="2486" y="3215"/>
              <a:ext cx="31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v1</a:t>
              </a:r>
            </a:p>
          </p:txBody>
        </p:sp>
        <p:sp>
          <p:nvSpPr>
            <p:cNvPr id="1328389" name="Text Box 261"/>
            <p:cNvSpPr txBox="1">
              <a:spLocks noChangeArrowheads="1"/>
            </p:cNvSpPr>
            <p:nvPr/>
          </p:nvSpPr>
          <p:spPr bwMode="auto">
            <a:xfrm>
              <a:off x="240" y="3040"/>
              <a:ext cx="1680" cy="64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Load and Store Instructions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2000" b="1" dirty="0" err="1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vldst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 v1, x1, x2</a:t>
              </a:r>
            </a:p>
          </p:txBody>
        </p:sp>
        <p:sp>
          <p:nvSpPr>
            <p:cNvPr id="132839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1" name="Text Box 263"/>
            <p:cNvSpPr txBox="1">
              <a:spLocks noChangeArrowheads="1"/>
            </p:cNvSpPr>
            <p:nvPr/>
          </p:nvSpPr>
          <p:spPr bwMode="auto">
            <a:xfrm>
              <a:off x="313" y="3983"/>
              <a:ext cx="69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Base, 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x1</a:t>
              </a:r>
            </a:p>
          </p:txBody>
        </p:sp>
        <p:sp>
          <p:nvSpPr>
            <p:cNvPr id="132839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5" name="Text Box 267"/>
            <p:cNvSpPr txBox="1">
              <a:spLocks noChangeArrowheads="1"/>
            </p:cNvSpPr>
            <p:nvPr/>
          </p:nvSpPr>
          <p:spPr bwMode="auto">
            <a:xfrm>
              <a:off x="1501" y="3983"/>
              <a:ext cx="77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2000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Stride, </a:t>
              </a:r>
              <a:r>
                <a:rPr lang="en-US" altLang="ko-KR" sz="2000" b="1" dirty="0">
                  <a:solidFill>
                    <a:prstClr val="black"/>
                  </a:solidFill>
                  <a:latin typeface="Courier New"/>
                  <a:ea typeface="굴림" charset="-127"/>
                  <a:cs typeface="Courier New"/>
                </a:rPr>
                <a:t>x2</a:t>
              </a:r>
            </a:p>
          </p:txBody>
        </p:sp>
        <p:sp>
          <p:nvSpPr>
            <p:cNvPr id="132839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7" name="Text Box 269"/>
            <p:cNvSpPr txBox="1">
              <a:spLocks noChangeArrowheads="1"/>
            </p:cNvSpPr>
            <p:nvPr/>
          </p:nvSpPr>
          <p:spPr bwMode="auto">
            <a:xfrm>
              <a:off x="3442" y="3887"/>
              <a:ext cx="650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Memory</a:t>
              </a:r>
            </a:p>
          </p:txBody>
        </p:sp>
        <p:sp>
          <p:nvSpPr>
            <p:cNvPr id="132839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28399" name="Text Box 271"/>
            <p:cNvSpPr txBox="1">
              <a:spLocks noChangeArrowheads="1"/>
            </p:cNvSpPr>
            <p:nvPr/>
          </p:nvSpPr>
          <p:spPr bwMode="auto">
            <a:xfrm>
              <a:off x="3408" y="3120"/>
              <a:ext cx="1051" cy="23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i="1" dirty="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Vector Register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36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Code Example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087F9-B113-7C46-85DD-8A6DD11DC085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33017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133018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0181" name="Text Box 5"/>
            <p:cNvSpPr txBox="1">
              <a:spLocks noChangeArrowheads="1"/>
            </p:cNvSpPr>
            <p:nvPr/>
          </p:nvSpPr>
          <p:spPr bwMode="auto">
            <a:xfrm>
              <a:off x="2112" y="1213"/>
              <a:ext cx="1600" cy="2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# Scalar Code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li x4, 64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loop: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f1, 0(x1)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f2, 0(x2)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fadd.d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f3,f1,f2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fsd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f3, 0(x3)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x1, 8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x2, 8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addi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x3, 8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subi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x4, 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bnez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x4, loop</a:t>
              </a:r>
            </a:p>
          </p:txBody>
        </p:sp>
      </p:grpSp>
      <p:grpSp>
        <p:nvGrpSpPr>
          <p:cNvPr id="1330182" name="Group 6"/>
          <p:cNvGrpSpPr>
            <a:grpSpLocks/>
          </p:cNvGrpSpPr>
          <p:nvPr/>
        </p:nvGrpSpPr>
        <p:grpSpPr bwMode="auto">
          <a:xfrm>
            <a:off x="6019800" y="1600200"/>
            <a:ext cx="2743200" cy="4038600"/>
            <a:chOff x="3792" y="1008"/>
            <a:chExt cx="1728" cy="2544"/>
          </a:xfrm>
        </p:grpSpPr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0184" name="Text Box 8"/>
            <p:cNvSpPr txBox="1">
              <a:spLocks noChangeArrowheads="1"/>
            </p:cNvSpPr>
            <p:nvPr/>
          </p:nvSpPr>
          <p:spPr bwMode="auto">
            <a:xfrm>
              <a:off x="3792" y="1026"/>
              <a:ext cx="1425" cy="12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# Vector Code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li x4, 64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setvl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x4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v1, x1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vld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v2, x2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vadd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v3,v1,v2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vst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v3, x3</a:t>
              </a:r>
            </a:p>
          </p:txBody>
        </p:sp>
      </p:grpSp>
      <p:grpSp>
        <p:nvGrpSpPr>
          <p:cNvPr id="1330185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018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# C code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for (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=0;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&lt;64; 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++)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  C[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= A[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 + B[</a:t>
              </a:r>
              <a:r>
                <a:rPr lang="en-US" altLang="ko-KR" sz="1800" b="1" dirty="0" err="1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  <a:r>
                <a:rPr lang="en-US" altLang="ko-KR" sz="1800" b="1" dirty="0">
                  <a:solidFill>
                    <a:prstClr val="black"/>
                  </a:solidFill>
                  <a:latin typeface="Courier New" charset="0"/>
                  <a:ea typeface="굴림" charset="-127"/>
                  <a:cs typeface="굴림" charset="-127"/>
                </a:rPr>
                <a:t>];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765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Cray-1 (1976)</a:t>
            </a:r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3988-88BA-5F45-BE9B-E8806CE633EE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609600" y="901700"/>
            <a:ext cx="1906588" cy="48148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4" name="Rectangle 4"/>
          <p:cNvSpPr>
            <a:spLocks noChangeArrowheads="1"/>
          </p:cNvSpPr>
          <p:nvPr/>
        </p:nvSpPr>
        <p:spPr bwMode="auto">
          <a:xfrm>
            <a:off x="609600" y="1587500"/>
            <a:ext cx="19812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Single-Port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Memory</a:t>
            </a:r>
          </a:p>
          <a:p>
            <a:pPr eaLnBrk="1" hangingPunct="1">
              <a:spcBef>
                <a:spcPct val="0"/>
              </a:spcBef>
            </a:pP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16 banks of 64-bit words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+ 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8-bit SECDED</a:t>
            </a:r>
          </a:p>
          <a:p>
            <a:pPr eaLnBrk="1" hangingPunct="1">
              <a:spcBef>
                <a:spcPct val="0"/>
              </a:spcBef>
            </a:pP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80MW/sec data load/store</a:t>
            </a:r>
          </a:p>
          <a:p>
            <a:pPr eaLnBrk="1" hangingPunct="1">
              <a:spcBef>
                <a:spcPct val="0"/>
              </a:spcBef>
            </a:pP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320MW/sec instruction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buffer refill</a:t>
            </a:r>
          </a:p>
        </p:txBody>
      </p:sp>
      <p:sp>
        <p:nvSpPr>
          <p:cNvPr id="1326085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4 Instruction Buffers</a:t>
            </a:r>
          </a:p>
        </p:txBody>
      </p:sp>
      <p:sp>
        <p:nvSpPr>
          <p:cNvPr id="1326086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7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8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89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0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1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2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3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4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5" name="Rectangle 15"/>
          <p:cNvSpPr>
            <a:spLocks noChangeArrowheads="1"/>
          </p:cNvSpPr>
          <p:nvPr/>
        </p:nvSpPr>
        <p:spPr bwMode="auto">
          <a:xfrm>
            <a:off x="3314700" y="5332413"/>
            <a:ext cx="88806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64-bitx16</a:t>
            </a:r>
          </a:p>
        </p:txBody>
      </p:sp>
      <p:sp>
        <p:nvSpPr>
          <p:cNvPr id="1326096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7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8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099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0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1" name="Rectangle 21"/>
          <p:cNvSpPr>
            <a:spLocks noChangeArrowheads="1"/>
          </p:cNvSpPr>
          <p:nvPr/>
        </p:nvSpPr>
        <p:spPr bwMode="auto">
          <a:xfrm>
            <a:off x="5600700" y="5268913"/>
            <a:ext cx="44442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NIP</a:t>
            </a:r>
          </a:p>
        </p:txBody>
      </p:sp>
      <p:sp>
        <p:nvSpPr>
          <p:cNvPr id="1326102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3" name="Rectangle 23"/>
          <p:cNvSpPr>
            <a:spLocks noChangeArrowheads="1"/>
          </p:cNvSpPr>
          <p:nvPr/>
        </p:nvSpPr>
        <p:spPr bwMode="auto">
          <a:xfrm>
            <a:off x="5600700" y="5649913"/>
            <a:ext cx="402079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LIP</a:t>
            </a:r>
          </a:p>
        </p:txBody>
      </p:sp>
      <p:grpSp>
        <p:nvGrpSpPr>
          <p:cNvPr id="1326104" name="Group 24"/>
          <p:cNvGrpSpPr>
            <a:grpSpLocks/>
          </p:cNvGrpSpPr>
          <p:nvPr/>
        </p:nvGrpSpPr>
        <p:grpSpPr bwMode="auto">
          <a:xfrm>
            <a:off x="6999288" y="5268913"/>
            <a:ext cx="812800" cy="304800"/>
            <a:chOff x="4368" y="3327"/>
            <a:chExt cx="512" cy="192"/>
          </a:xfrm>
        </p:grpSpPr>
        <p:sp>
          <p:nvSpPr>
            <p:cNvPr id="13261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06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26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CIP</a:t>
              </a:r>
            </a:p>
          </p:txBody>
        </p:sp>
      </p:grpSp>
      <p:sp>
        <p:nvSpPr>
          <p:cNvPr id="132610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0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240" y="240"/>
              </a:cxn>
            </a:cxnLst>
            <a:rect l="0" t="0" r="r" b="b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19" name="Rectangle 39"/>
          <p:cNvSpPr>
            <a:spLocks noChangeArrowheads="1"/>
          </p:cNvSpPr>
          <p:nvPr/>
        </p:nvSpPr>
        <p:spPr bwMode="auto">
          <a:xfrm>
            <a:off x="2717800" y="2882900"/>
            <a:ext cx="46487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0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32612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1" name="Rectangle 41"/>
          <p:cNvSpPr>
            <a:spLocks noChangeArrowheads="1"/>
          </p:cNvSpPr>
          <p:nvPr/>
        </p:nvSpPr>
        <p:spPr bwMode="auto">
          <a:xfrm>
            <a:off x="3098800" y="2425700"/>
            <a:ext cx="119050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 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h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 + j k m )</a:t>
            </a:r>
          </a:p>
        </p:txBody>
      </p:sp>
      <p:sp>
        <p:nvSpPr>
          <p:cNvPr id="1326122" name="Rectangle 42"/>
          <p:cNvSpPr>
            <a:spLocks noChangeArrowheads="1"/>
          </p:cNvSpPr>
          <p:nvPr/>
        </p:nvSpPr>
        <p:spPr bwMode="auto">
          <a:xfrm>
            <a:off x="3479800" y="2836863"/>
            <a:ext cx="79829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T </a:t>
            </a:r>
            <a:r>
              <a:rPr lang="en-US" altLang="ko-KR" sz="1800" dirty="0" err="1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Regs</a:t>
            </a:r>
            <a:endParaRPr lang="en-US" altLang="ko-KR" sz="18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32612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7" name="Rectangle 47"/>
          <p:cNvSpPr>
            <a:spLocks noChangeArrowheads="1"/>
          </p:cNvSpPr>
          <p:nvPr/>
        </p:nvSpPr>
        <p:spPr bwMode="auto">
          <a:xfrm>
            <a:off x="2717800" y="4330700"/>
            <a:ext cx="46487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0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32612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29" name="Rectangle 49"/>
          <p:cNvSpPr>
            <a:spLocks noChangeArrowheads="1"/>
          </p:cNvSpPr>
          <p:nvPr/>
        </p:nvSpPr>
        <p:spPr bwMode="auto">
          <a:xfrm>
            <a:off x="3098800" y="3873500"/>
            <a:ext cx="119050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( (A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h</a:t>
            </a: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) + j k m )</a:t>
            </a:r>
          </a:p>
        </p:txBody>
      </p:sp>
      <p:sp>
        <p:nvSpPr>
          <p:cNvPr id="1326130" name="Rectangle 50"/>
          <p:cNvSpPr>
            <a:spLocks noChangeArrowheads="1"/>
          </p:cNvSpPr>
          <p:nvPr/>
        </p:nvSpPr>
        <p:spPr bwMode="auto">
          <a:xfrm>
            <a:off x="3467100" y="4297363"/>
            <a:ext cx="81201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 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B Regs</a:t>
            </a:r>
          </a:p>
        </p:txBody>
      </p:sp>
      <p:grpSp>
        <p:nvGrpSpPr>
          <p:cNvPr id="1326131" name="Group 51"/>
          <p:cNvGrpSpPr>
            <a:grpSpLocks/>
          </p:cNvGrpSpPr>
          <p:nvPr/>
        </p:nvGrpSpPr>
        <p:grpSpPr bwMode="auto">
          <a:xfrm>
            <a:off x="5189538" y="2319339"/>
            <a:ext cx="901700" cy="1309688"/>
            <a:chOff x="3236" y="988"/>
            <a:chExt cx="568" cy="825"/>
          </a:xfrm>
        </p:grpSpPr>
        <p:sp>
          <p:nvSpPr>
            <p:cNvPr id="132613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3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4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S0</a:t>
              </a:r>
            </a:p>
          </p:txBody>
        </p:sp>
        <p:sp>
          <p:nvSpPr>
            <p:cNvPr id="132614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S1</a:t>
              </a:r>
            </a:p>
          </p:txBody>
        </p:sp>
        <p:sp>
          <p:nvSpPr>
            <p:cNvPr id="132614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S2</a:t>
              </a:r>
            </a:p>
          </p:txBody>
        </p:sp>
        <p:sp>
          <p:nvSpPr>
            <p:cNvPr id="132614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S3</a:t>
              </a:r>
            </a:p>
          </p:txBody>
        </p:sp>
        <p:sp>
          <p:nvSpPr>
            <p:cNvPr id="132614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S4</a:t>
              </a:r>
            </a:p>
          </p:txBody>
        </p:sp>
        <p:sp>
          <p:nvSpPr>
            <p:cNvPr id="132614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S5</a:t>
              </a:r>
            </a:p>
          </p:txBody>
        </p:sp>
        <p:sp>
          <p:nvSpPr>
            <p:cNvPr id="132614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196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S6</a:t>
              </a:r>
            </a:p>
          </p:txBody>
        </p:sp>
        <p:sp>
          <p:nvSpPr>
            <p:cNvPr id="132614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19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S7</a:t>
              </a:r>
            </a:p>
          </p:txBody>
        </p:sp>
      </p:grpSp>
      <p:grpSp>
        <p:nvGrpSpPr>
          <p:cNvPr id="1326148" name="Group 68"/>
          <p:cNvGrpSpPr>
            <a:grpSpLocks/>
          </p:cNvGrpSpPr>
          <p:nvPr/>
        </p:nvGrpSpPr>
        <p:grpSpPr bwMode="auto">
          <a:xfrm>
            <a:off x="5189538" y="3767139"/>
            <a:ext cx="901700" cy="1309688"/>
            <a:chOff x="3236" y="1900"/>
            <a:chExt cx="568" cy="825"/>
          </a:xfrm>
        </p:grpSpPr>
        <p:sp>
          <p:nvSpPr>
            <p:cNvPr id="1326149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0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1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2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3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4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5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6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57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A0</a:t>
              </a:r>
            </a:p>
          </p:txBody>
        </p:sp>
        <p:sp>
          <p:nvSpPr>
            <p:cNvPr id="1326158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A1</a:t>
              </a:r>
            </a:p>
          </p:txBody>
        </p:sp>
        <p:sp>
          <p:nvSpPr>
            <p:cNvPr id="1326159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A2</a:t>
              </a:r>
            </a:p>
          </p:txBody>
        </p:sp>
        <p:sp>
          <p:nvSpPr>
            <p:cNvPr id="1326160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A3</a:t>
              </a:r>
            </a:p>
          </p:txBody>
        </p:sp>
        <p:sp>
          <p:nvSpPr>
            <p:cNvPr id="1326161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A4</a:t>
              </a:r>
            </a:p>
          </p:txBody>
        </p:sp>
        <p:sp>
          <p:nvSpPr>
            <p:cNvPr id="1326162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A5</a:t>
              </a:r>
            </a:p>
          </p:txBody>
        </p:sp>
        <p:sp>
          <p:nvSpPr>
            <p:cNvPr id="1326163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A6</a:t>
              </a:r>
            </a:p>
          </p:txBody>
        </p:sp>
        <p:sp>
          <p:nvSpPr>
            <p:cNvPr id="1326164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03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A7</a:t>
              </a:r>
            </a:p>
          </p:txBody>
        </p:sp>
      </p:grpSp>
      <p:sp>
        <p:nvSpPr>
          <p:cNvPr id="1326165" name="Rectangle 85"/>
          <p:cNvSpPr>
            <a:spLocks noChangeArrowheads="1"/>
          </p:cNvSpPr>
          <p:nvPr/>
        </p:nvSpPr>
        <p:spPr bwMode="auto">
          <a:xfrm>
            <a:off x="4622800" y="2730500"/>
            <a:ext cx="29816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66" name="Rectangle 86"/>
          <p:cNvSpPr>
            <a:spLocks noChangeArrowheads="1"/>
          </p:cNvSpPr>
          <p:nvPr/>
        </p:nvSpPr>
        <p:spPr bwMode="auto">
          <a:xfrm>
            <a:off x="4622800" y="3035300"/>
            <a:ext cx="36228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T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jk</a:t>
            </a:r>
          </a:p>
        </p:txBody>
      </p:sp>
      <p:sp>
        <p:nvSpPr>
          <p:cNvPr id="1326167" name="Rectangle 87"/>
          <p:cNvSpPr>
            <a:spLocks noChangeArrowheads="1"/>
          </p:cNvSpPr>
          <p:nvPr/>
        </p:nvSpPr>
        <p:spPr bwMode="auto">
          <a:xfrm>
            <a:off x="4622800" y="4178300"/>
            <a:ext cx="31409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68" name="Rectangle 88"/>
          <p:cNvSpPr>
            <a:spLocks noChangeArrowheads="1"/>
          </p:cNvSpPr>
          <p:nvPr/>
        </p:nvSpPr>
        <p:spPr bwMode="auto">
          <a:xfrm>
            <a:off x="4622800" y="4483100"/>
            <a:ext cx="37510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B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jk</a:t>
            </a:r>
          </a:p>
        </p:txBody>
      </p:sp>
      <p:sp>
        <p:nvSpPr>
          <p:cNvPr id="1326169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70" name="Rectangle 90"/>
          <p:cNvSpPr>
            <a:spLocks noChangeArrowheads="1"/>
          </p:cNvSpPr>
          <p:nvPr/>
        </p:nvSpPr>
        <p:spPr bwMode="auto">
          <a:xfrm>
            <a:off x="7442200" y="1968500"/>
            <a:ext cx="70276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FP Add</a:t>
            </a:r>
          </a:p>
        </p:txBody>
      </p:sp>
      <p:sp>
        <p:nvSpPr>
          <p:cNvPr id="1326171" name="Rectangle 91"/>
          <p:cNvSpPr>
            <a:spLocks noChangeArrowheads="1"/>
          </p:cNvSpPr>
          <p:nvPr/>
        </p:nvSpPr>
        <p:spPr bwMode="auto">
          <a:xfrm>
            <a:off x="7442200" y="2273300"/>
            <a:ext cx="698647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FP Mul</a:t>
            </a:r>
          </a:p>
        </p:txBody>
      </p:sp>
      <p:sp>
        <p:nvSpPr>
          <p:cNvPr id="1326172" name="Rectangle 92"/>
          <p:cNvSpPr>
            <a:spLocks noChangeArrowheads="1"/>
          </p:cNvSpPr>
          <p:nvPr/>
        </p:nvSpPr>
        <p:spPr bwMode="auto">
          <a:xfrm>
            <a:off x="7442200" y="2578100"/>
            <a:ext cx="80831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FP Recip</a:t>
            </a:r>
          </a:p>
        </p:txBody>
      </p:sp>
      <p:sp>
        <p:nvSpPr>
          <p:cNvPr id="1326173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74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326175" name="Group 95"/>
          <p:cNvGrpSpPr>
            <a:grpSpLocks/>
          </p:cNvGrpSpPr>
          <p:nvPr/>
        </p:nvGrpSpPr>
        <p:grpSpPr bwMode="auto">
          <a:xfrm>
            <a:off x="7405688" y="2959100"/>
            <a:ext cx="965200" cy="1219200"/>
            <a:chOff x="4624" y="1872"/>
            <a:chExt cx="608" cy="768"/>
          </a:xfrm>
        </p:grpSpPr>
        <p:sp>
          <p:nvSpPr>
            <p:cNvPr id="1326176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77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46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Int Add</a:t>
              </a:r>
            </a:p>
          </p:txBody>
        </p:sp>
        <p:sp>
          <p:nvSpPr>
            <p:cNvPr id="1326178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11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Int Logic</a:t>
              </a:r>
            </a:p>
          </p:txBody>
        </p:sp>
        <p:sp>
          <p:nvSpPr>
            <p:cNvPr id="1326179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48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Int Shift</a:t>
              </a:r>
            </a:p>
          </p:txBody>
        </p:sp>
        <p:sp>
          <p:nvSpPr>
            <p:cNvPr id="1326180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81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182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487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Pop Cnt</a:t>
              </a:r>
            </a:p>
          </p:txBody>
        </p:sp>
        <p:sp>
          <p:nvSpPr>
            <p:cNvPr id="1326183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2618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288" y="192"/>
              </a:cxn>
              <a:cxn ang="0">
                <a:pos x="288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528" y="528"/>
              </a:cxn>
            </a:cxnLst>
            <a:rect l="0" t="0" r="r" b="b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384" y="288"/>
              </a:cxn>
              <a:cxn ang="0">
                <a:pos x="384" y="0"/>
              </a:cxn>
              <a:cxn ang="0">
                <a:pos x="816" y="0"/>
              </a:cxn>
            </a:cxnLst>
            <a:rect l="0" t="0" r="r" b="b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432" y="432"/>
              </a:cxn>
            </a:cxnLst>
            <a:rect l="0" t="0" r="r" b="b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480" y="0"/>
              </a:cxn>
              <a:cxn ang="0">
                <a:pos x="480" y="384"/>
              </a:cxn>
              <a:cxn ang="0">
                <a:pos x="0" y="384"/>
              </a:cxn>
            </a:cxnLst>
            <a:rect l="0" t="0" r="r" b="b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8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336"/>
              </a:cxn>
              <a:cxn ang="0">
                <a:pos x="0" y="0"/>
              </a:cxn>
            </a:cxnLst>
            <a:rect l="0" t="0" r="r" b="b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0" name="Rectangle 110"/>
          <p:cNvSpPr>
            <a:spLocks noChangeArrowheads="1"/>
          </p:cNvSpPr>
          <p:nvPr/>
        </p:nvSpPr>
        <p:spPr bwMode="auto">
          <a:xfrm>
            <a:off x="6223000" y="2273300"/>
            <a:ext cx="298168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191" name="Rectangle 111"/>
          <p:cNvSpPr>
            <a:spLocks noChangeArrowheads="1"/>
          </p:cNvSpPr>
          <p:nvPr/>
        </p:nvSpPr>
        <p:spPr bwMode="auto">
          <a:xfrm>
            <a:off x="6223000" y="2882900"/>
            <a:ext cx="29816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192" name="Rectangle 112"/>
          <p:cNvSpPr>
            <a:spLocks noChangeArrowheads="1"/>
          </p:cNvSpPr>
          <p:nvPr/>
        </p:nvSpPr>
        <p:spPr bwMode="auto">
          <a:xfrm>
            <a:off x="6223000" y="2578100"/>
            <a:ext cx="31964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19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4" name="Rectangle 114"/>
          <p:cNvSpPr>
            <a:spLocks noChangeArrowheads="1"/>
          </p:cNvSpPr>
          <p:nvPr/>
        </p:nvSpPr>
        <p:spPr bwMode="auto">
          <a:xfrm>
            <a:off x="7442200" y="4330700"/>
            <a:ext cx="90293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Addr Add</a:t>
            </a:r>
          </a:p>
        </p:txBody>
      </p:sp>
      <p:sp>
        <p:nvSpPr>
          <p:cNvPr id="1326195" name="Rectangle 115"/>
          <p:cNvSpPr>
            <a:spLocks noChangeArrowheads="1"/>
          </p:cNvSpPr>
          <p:nvPr/>
        </p:nvSpPr>
        <p:spPr bwMode="auto">
          <a:xfrm>
            <a:off x="7442200" y="4635500"/>
            <a:ext cx="89881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Addr Mul</a:t>
            </a:r>
          </a:p>
        </p:txBody>
      </p:sp>
      <p:sp>
        <p:nvSpPr>
          <p:cNvPr id="132619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19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0" name="Rectangle 120"/>
          <p:cNvSpPr>
            <a:spLocks noChangeArrowheads="1"/>
          </p:cNvSpPr>
          <p:nvPr/>
        </p:nvSpPr>
        <p:spPr bwMode="auto">
          <a:xfrm>
            <a:off x="6527800" y="4102100"/>
            <a:ext cx="31526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201" name="Rectangle 121"/>
          <p:cNvSpPr>
            <a:spLocks noChangeArrowheads="1"/>
          </p:cNvSpPr>
          <p:nvPr/>
        </p:nvSpPr>
        <p:spPr bwMode="auto">
          <a:xfrm>
            <a:off x="6527800" y="4559300"/>
            <a:ext cx="31409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326202" name="Rectangle 122"/>
          <p:cNvSpPr>
            <a:spLocks noChangeArrowheads="1"/>
          </p:cNvSpPr>
          <p:nvPr/>
        </p:nvSpPr>
        <p:spPr bwMode="auto">
          <a:xfrm>
            <a:off x="6527800" y="4330700"/>
            <a:ext cx="34103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A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203" name="Rectangle 123"/>
          <p:cNvSpPr>
            <a:spLocks noChangeArrowheads="1"/>
          </p:cNvSpPr>
          <p:nvPr/>
        </p:nvSpPr>
        <p:spPr bwMode="auto">
          <a:xfrm>
            <a:off x="914400" y="6172200"/>
            <a:ext cx="653064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memory bank cycle </a:t>
            </a: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50 ns     </a:t>
            </a:r>
            <a:r>
              <a:rPr lang="en-US" altLang="ko-KR" sz="20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processor cycle </a:t>
            </a:r>
            <a:r>
              <a:rPr lang="en-US" altLang="ko-KR" sz="20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12.5 ns (80MHz)</a:t>
            </a:r>
          </a:p>
        </p:txBody>
      </p:sp>
      <p:sp>
        <p:nvSpPr>
          <p:cNvPr id="132620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0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1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1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326212" name="Group 132"/>
          <p:cNvGrpSpPr>
            <a:grpSpLocks/>
          </p:cNvGrpSpPr>
          <p:nvPr/>
        </p:nvGrpSpPr>
        <p:grpSpPr bwMode="auto">
          <a:xfrm>
            <a:off x="5475288" y="868363"/>
            <a:ext cx="336550" cy="1309688"/>
            <a:chOff x="2282" y="576"/>
            <a:chExt cx="212" cy="825"/>
          </a:xfrm>
        </p:grpSpPr>
        <p:sp>
          <p:nvSpPr>
            <p:cNvPr id="1326213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V0</a:t>
              </a:r>
            </a:p>
          </p:txBody>
        </p:sp>
        <p:sp>
          <p:nvSpPr>
            <p:cNvPr id="1326214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V1</a:t>
              </a:r>
            </a:p>
          </p:txBody>
        </p:sp>
        <p:sp>
          <p:nvSpPr>
            <p:cNvPr id="1326215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V2</a:t>
              </a:r>
            </a:p>
          </p:txBody>
        </p:sp>
        <p:sp>
          <p:nvSpPr>
            <p:cNvPr id="1326216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V3</a:t>
              </a:r>
            </a:p>
          </p:txBody>
        </p:sp>
        <p:sp>
          <p:nvSpPr>
            <p:cNvPr id="1326217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V4</a:t>
              </a:r>
            </a:p>
          </p:txBody>
        </p:sp>
        <p:sp>
          <p:nvSpPr>
            <p:cNvPr id="1326218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V5</a:t>
              </a:r>
            </a:p>
          </p:txBody>
        </p:sp>
        <p:sp>
          <p:nvSpPr>
            <p:cNvPr id="1326219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V6</a:t>
              </a:r>
            </a:p>
          </p:txBody>
        </p:sp>
        <p:sp>
          <p:nvSpPr>
            <p:cNvPr id="1326220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04" cy="15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0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V7</a:t>
              </a:r>
            </a:p>
          </p:txBody>
        </p:sp>
      </p:grpSp>
      <p:sp>
        <p:nvSpPr>
          <p:cNvPr id="1326221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2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3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4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5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6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7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326228" name="Rectangle 148"/>
          <p:cNvSpPr>
            <a:spLocks noChangeArrowheads="1"/>
          </p:cNvSpPr>
          <p:nvPr/>
        </p:nvSpPr>
        <p:spPr bwMode="auto">
          <a:xfrm>
            <a:off x="6161088" y="1435100"/>
            <a:ext cx="34945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k</a:t>
            </a:r>
          </a:p>
        </p:txBody>
      </p:sp>
      <p:sp>
        <p:nvSpPr>
          <p:cNvPr id="1326229" name="Rectangle 149"/>
          <p:cNvSpPr>
            <a:spLocks noChangeArrowheads="1"/>
          </p:cNvSpPr>
          <p:nvPr/>
        </p:nvSpPr>
        <p:spPr bwMode="auto">
          <a:xfrm>
            <a:off x="6161088" y="1130300"/>
            <a:ext cx="31947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j</a:t>
            </a:r>
          </a:p>
        </p:txBody>
      </p:sp>
      <p:sp>
        <p:nvSpPr>
          <p:cNvPr id="1326230" name="Rectangle 150"/>
          <p:cNvSpPr>
            <a:spLocks noChangeArrowheads="1"/>
          </p:cNvSpPr>
          <p:nvPr/>
        </p:nvSpPr>
        <p:spPr bwMode="auto">
          <a:xfrm>
            <a:off x="6161088" y="825500"/>
            <a:ext cx="31830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4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</a:t>
            </a:r>
            <a:r>
              <a:rPr lang="en-US" altLang="ko-KR" sz="1400" baseline="-250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grpSp>
        <p:nvGrpSpPr>
          <p:cNvPr id="1326231" name="Group 151"/>
          <p:cNvGrpSpPr>
            <a:grpSpLocks/>
          </p:cNvGrpSpPr>
          <p:nvPr/>
        </p:nvGrpSpPr>
        <p:grpSpPr bwMode="auto">
          <a:xfrm>
            <a:off x="7388225" y="901700"/>
            <a:ext cx="974725" cy="304800"/>
            <a:chOff x="4613" y="576"/>
            <a:chExt cx="614" cy="192"/>
          </a:xfrm>
        </p:grpSpPr>
        <p:sp>
          <p:nvSpPr>
            <p:cNvPr id="1326232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233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495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V. Mask</a:t>
              </a:r>
            </a:p>
          </p:txBody>
        </p:sp>
      </p:grpSp>
      <p:grpSp>
        <p:nvGrpSpPr>
          <p:cNvPr id="1326234" name="Group 154"/>
          <p:cNvGrpSpPr>
            <a:grpSpLocks/>
          </p:cNvGrpSpPr>
          <p:nvPr/>
        </p:nvGrpSpPr>
        <p:grpSpPr bwMode="auto">
          <a:xfrm>
            <a:off x="7380284" y="1282700"/>
            <a:ext cx="971909" cy="304800"/>
            <a:chOff x="4624" y="576"/>
            <a:chExt cx="520" cy="192"/>
          </a:xfrm>
        </p:grpSpPr>
        <p:sp>
          <p:nvSpPr>
            <p:cNvPr id="1326235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26236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473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altLang="ko-KR" sz="1400">
                  <a:solidFill>
                    <a:prstClr val="black"/>
                  </a:solidFill>
                  <a:latin typeface="Calibri"/>
                  <a:ea typeface="굴림" charset="-127"/>
                  <a:cs typeface="Calibri"/>
                </a:rPr>
                <a:t>V. Length</a:t>
              </a:r>
            </a:p>
          </p:txBody>
        </p:sp>
      </p:grpSp>
      <p:sp>
        <p:nvSpPr>
          <p:cNvPr id="1326237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64 Element Vector Registers</a:t>
            </a:r>
            <a:endParaRPr lang="en-US" altLang="ko-KR" sz="240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976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Instruction Set Advantages</a:t>
            </a:r>
          </a:p>
        </p:txBody>
      </p:sp>
      <p:sp>
        <p:nvSpPr>
          <p:cNvPr id="133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Compact</a:t>
            </a:r>
          </a:p>
          <a:p>
            <a:pPr lvl="1"/>
            <a:r>
              <a:rPr lang="en-US" altLang="ko-KR" sz="2000" dirty="0"/>
              <a:t>one short instruction encodes N operations</a:t>
            </a:r>
          </a:p>
          <a:p>
            <a:r>
              <a:rPr lang="en-US" altLang="ko-KR" sz="2800" dirty="0"/>
              <a:t>Expressive, tells hardware that these N operations:</a:t>
            </a:r>
          </a:p>
          <a:p>
            <a:pPr lvl="1"/>
            <a:r>
              <a:rPr lang="en-US" altLang="ko-KR" sz="2000" dirty="0"/>
              <a:t>are independent</a:t>
            </a:r>
          </a:p>
          <a:p>
            <a:pPr lvl="1"/>
            <a:r>
              <a:rPr lang="en-US" altLang="ko-KR" sz="2000" dirty="0"/>
              <a:t>use the same functional unit</a:t>
            </a:r>
          </a:p>
          <a:p>
            <a:pPr lvl="1"/>
            <a:r>
              <a:rPr lang="en-US" altLang="ko-KR" sz="2000" dirty="0"/>
              <a:t>access disjoint registers</a:t>
            </a:r>
          </a:p>
          <a:p>
            <a:pPr lvl="1"/>
            <a:r>
              <a:rPr lang="en-US" altLang="ko-KR" sz="2000" dirty="0"/>
              <a:t>access registers in same pattern as previous instructions</a:t>
            </a:r>
          </a:p>
          <a:p>
            <a:pPr lvl="1"/>
            <a:r>
              <a:rPr lang="en-US" altLang="ko-KR" sz="2000" dirty="0"/>
              <a:t>access a contiguous block of memory</a:t>
            </a:r>
            <a:br>
              <a:rPr lang="en-US" altLang="ko-KR" sz="2000" dirty="0"/>
            </a:br>
            <a:r>
              <a:rPr lang="en-US" altLang="ko-KR" sz="2000" dirty="0"/>
              <a:t> (unit-stride load/store)</a:t>
            </a:r>
          </a:p>
          <a:p>
            <a:pPr lvl="1"/>
            <a:r>
              <a:rPr lang="en-US" altLang="ko-KR" sz="2000" dirty="0"/>
              <a:t>access memory in a known pattern </a:t>
            </a:r>
            <a:br>
              <a:rPr lang="en-US" altLang="ko-KR" sz="2000" dirty="0"/>
            </a:br>
            <a:r>
              <a:rPr lang="en-US" altLang="ko-KR" sz="2000" dirty="0"/>
              <a:t>(</a:t>
            </a:r>
            <a:r>
              <a:rPr lang="en-US" altLang="ko-KR" sz="2000" dirty="0" err="1"/>
              <a:t>strided</a:t>
            </a:r>
            <a:r>
              <a:rPr lang="en-US" altLang="ko-KR" sz="2000" dirty="0"/>
              <a:t> load/store) </a:t>
            </a:r>
          </a:p>
          <a:p>
            <a:r>
              <a:rPr lang="en-US" altLang="ko-KR" sz="2800" dirty="0"/>
              <a:t>Scalable</a:t>
            </a:r>
          </a:p>
          <a:p>
            <a:pPr lvl="1"/>
            <a:r>
              <a:rPr lang="en-US" altLang="ko-KR" sz="2000" dirty="0"/>
              <a:t>can run same code on more parallel pipelines (lanes)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87BB-8E8E-7843-BA82-ADCCE7B2A44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0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2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Vector Arithmetic Execution</a:t>
            </a:r>
            <a:br>
              <a:rPr lang="en-US" altLang="ko-KR"/>
            </a:b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ECFF-ED5D-E044-B2D1-1016CEAE44D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4275" name="Rectangle 3"/>
          <p:cNvSpPr>
            <a:spLocks noChangeArrowheads="1"/>
          </p:cNvSpPr>
          <p:nvPr/>
        </p:nvSpPr>
        <p:spPr bwMode="auto">
          <a:xfrm>
            <a:off x="479425" y="1408489"/>
            <a:ext cx="5562600" cy="216777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Use deep pipeline (=&gt; fast clock) to execute element operations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Simplifies control of deep pipeline because elements in vector are independent (=&gt; no hazards!) </a:t>
            </a:r>
            <a:endParaRPr lang="en-US" altLang="ko-KR" sz="2000" dirty="0">
              <a:solidFill>
                <a:prstClr val="black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33427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672"/>
              </a:cxn>
              <a:cxn ang="0">
                <a:pos x="450" y="672"/>
              </a:cxn>
              <a:cxn ang="0">
                <a:pos x="576" y="0"/>
              </a:cxn>
              <a:cxn ang="0">
                <a:pos x="336" y="0"/>
              </a:cxn>
              <a:cxn ang="0">
                <a:pos x="288" y="96"/>
              </a:cxn>
              <a:cxn ang="0">
                <a:pos x="240" y="0"/>
              </a:cxn>
              <a:cxn ang="0">
                <a:pos x="0" y="0"/>
              </a:cxn>
            </a:cxnLst>
            <a:rect l="0" t="0" r="r" b="b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3427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133427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7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281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1334282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3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4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285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1334286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7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88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34289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34290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34291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/>
            <a:ahLst/>
            <a:cxnLst>
              <a:cxn ang="0">
                <a:pos x="0" y="1490"/>
              </a:cxn>
              <a:cxn ang="0">
                <a:pos x="2" y="1584"/>
              </a:cxn>
              <a:cxn ang="0">
                <a:pos x="482" y="1584"/>
              </a:cxn>
              <a:cxn ang="0">
                <a:pos x="482" y="0"/>
              </a:cxn>
            </a:cxnLst>
            <a:rect l="0" t="0" r="r" b="b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34292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v1</a:t>
            </a:r>
          </a:p>
        </p:txBody>
      </p:sp>
      <p:sp>
        <p:nvSpPr>
          <p:cNvPr id="1334293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v2</a:t>
            </a:r>
          </a:p>
        </p:txBody>
      </p:sp>
      <p:sp>
        <p:nvSpPr>
          <p:cNvPr id="1334294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v3</a:t>
            </a:r>
          </a:p>
        </p:txBody>
      </p:sp>
      <p:sp>
        <p:nvSpPr>
          <p:cNvPr id="1334295" name="Text Box 23"/>
          <p:cNvSpPr txBox="1">
            <a:spLocks noChangeArrowheads="1"/>
          </p:cNvSpPr>
          <p:nvPr/>
        </p:nvSpPr>
        <p:spPr bwMode="auto">
          <a:xfrm>
            <a:off x="5943600" y="5575629"/>
            <a:ext cx="2009484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v3 &lt;- v1 * v2</a:t>
            </a:r>
          </a:p>
        </p:txBody>
      </p:sp>
      <p:grpSp>
        <p:nvGrpSpPr>
          <p:cNvPr id="1334296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1334297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98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299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300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1334301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2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3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34304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1334305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6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48" y="96"/>
                </a:cxn>
              </a:cxnLst>
              <a:rect l="0" t="0" r="r" b="b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34307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34308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400">
              <a:solidFill>
                <a:prstClr val="black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334309" name="Text Box 37"/>
          <p:cNvSpPr txBox="1">
            <a:spLocks noChangeArrowheads="1"/>
          </p:cNvSpPr>
          <p:nvPr/>
        </p:nvSpPr>
        <p:spPr bwMode="auto">
          <a:xfrm>
            <a:off x="2248680" y="4491038"/>
            <a:ext cx="404180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800" i="1" dirty="0">
                <a:solidFill>
                  <a:prstClr val="black"/>
                </a:solidFill>
                <a:latin typeface="Calibri"/>
                <a:ea typeface="굴림" charset="-127"/>
                <a:cs typeface="Calibri"/>
              </a:rPr>
              <a:t>Six-stage multiply pipeline</a:t>
            </a:r>
          </a:p>
        </p:txBody>
      </p:sp>
      <p:sp>
        <p:nvSpPr>
          <p:cNvPr id="1334310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34736560"/>
      </p:ext>
    </p:extLst>
  </p:cSld>
  <p:clrMapOvr>
    <a:masterClrMapping/>
  </p:clrMapOvr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4465</TotalTime>
  <Pages>12</Pages>
  <Words>3091</Words>
  <Application>Microsoft Macintosh PowerPoint</Application>
  <PresentationFormat>Letter Paper (8.5x11 in)</PresentationFormat>
  <Paragraphs>811</Paragraphs>
  <Slides>34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51" baseType="lpstr">
      <vt:lpstr>Arial</vt:lpstr>
      <vt:lpstr>Arial Narrow</vt:lpstr>
      <vt:lpstr>Calibri</vt:lpstr>
      <vt:lpstr>Courier</vt:lpstr>
      <vt:lpstr>Courier New</vt:lpstr>
      <vt:lpstr>Symbol</vt:lpstr>
      <vt:lpstr>Times New Roman</vt:lpstr>
      <vt:lpstr>Verdana</vt:lpstr>
      <vt:lpstr>Wingdings</vt:lpstr>
      <vt:lpstr>1_CS252-template</vt:lpstr>
      <vt:lpstr>2_CS252-template</vt:lpstr>
      <vt:lpstr>3_CS252-template</vt:lpstr>
      <vt:lpstr>4_CS252-template</vt:lpstr>
      <vt:lpstr>5_CS252-template</vt:lpstr>
      <vt:lpstr>6_CS252-template</vt:lpstr>
      <vt:lpstr>7_CS252-template</vt:lpstr>
      <vt:lpstr>8_CS252-template</vt:lpstr>
      <vt:lpstr>CS 152 Computer Architecture and Engineering CS252 Graduate Computer Architecture   Lecture 15 – Vectors</vt:lpstr>
      <vt:lpstr>Last Time Lecture 14: Multithreading</vt:lpstr>
      <vt:lpstr>Supercomputer Applications</vt:lpstr>
      <vt:lpstr>Vector Supercomputers</vt:lpstr>
      <vt:lpstr>Vector Programming Model</vt:lpstr>
      <vt:lpstr>Vector Code Example</vt:lpstr>
      <vt:lpstr>Cray-1 (1976)</vt:lpstr>
      <vt:lpstr>Vector Instruction Set Advantages</vt:lpstr>
      <vt:lpstr>Vector Arithmetic Execution </vt:lpstr>
      <vt:lpstr>Vector Instruction Execution</vt:lpstr>
      <vt:lpstr>Interleaved Vector Memory System</vt:lpstr>
      <vt:lpstr>Vector Unit Structure</vt:lpstr>
      <vt:lpstr>T0 Vector Microprocessor (UCB/ICSI, 1995)</vt:lpstr>
      <vt:lpstr>Vector Instruction Parallelism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CS152 Administrivia</vt:lpstr>
      <vt:lpstr>CS252 Administrivia</vt:lpstr>
      <vt:lpstr>Automatic Code Vectorization</vt:lpstr>
      <vt:lpstr>Vector Stripmining</vt:lpstr>
      <vt:lpstr>Vector Conditional Execution</vt:lpstr>
      <vt:lpstr>Masked Vector Instructions</vt:lpstr>
      <vt:lpstr>Compress/Expand Operations</vt:lpstr>
      <vt:lpstr>Vector Reductions</vt:lpstr>
      <vt:lpstr>Vector Scatter/Gather</vt:lpstr>
      <vt:lpstr>Histogram with Scatter/Gather</vt:lpstr>
      <vt:lpstr>Vector Memory Models</vt:lpstr>
      <vt:lpstr>Packed SIMD Extensions</vt:lpstr>
      <vt:lpstr>Packed SIMD versus Vectors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761</cp:revision>
  <cp:lastPrinted>2013-01-24T23:37:40Z</cp:lastPrinted>
  <dcterms:created xsi:type="dcterms:W3CDTF">2012-01-24T20:37:12Z</dcterms:created>
  <dcterms:modified xsi:type="dcterms:W3CDTF">2019-03-20T20:04:24Z</dcterms:modified>
  <cp:category/>
</cp:coreProperties>
</file>