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</p:sldMasterIdLst>
  <p:notesMasterIdLst>
    <p:notesMasterId r:id="rId47"/>
  </p:notesMasterIdLst>
  <p:handoutMasterIdLst>
    <p:handoutMasterId r:id="rId48"/>
  </p:handoutMasterIdLst>
  <p:sldIdLst>
    <p:sldId id="322" r:id="rId16"/>
    <p:sldId id="724" r:id="rId17"/>
    <p:sldId id="719" r:id="rId18"/>
    <p:sldId id="718" r:id="rId19"/>
    <p:sldId id="720" r:id="rId20"/>
    <p:sldId id="721" r:id="rId21"/>
    <p:sldId id="722" r:id="rId22"/>
    <p:sldId id="723" r:id="rId23"/>
    <p:sldId id="725" r:id="rId24"/>
    <p:sldId id="726" r:id="rId25"/>
    <p:sldId id="727" r:id="rId26"/>
    <p:sldId id="728" r:id="rId27"/>
    <p:sldId id="729" r:id="rId28"/>
    <p:sldId id="660" r:id="rId29"/>
    <p:sldId id="677" r:id="rId30"/>
    <p:sldId id="730" r:id="rId31"/>
    <p:sldId id="731" r:id="rId32"/>
    <p:sldId id="732" r:id="rId33"/>
    <p:sldId id="733" r:id="rId34"/>
    <p:sldId id="734" r:id="rId35"/>
    <p:sldId id="735" r:id="rId36"/>
    <p:sldId id="736" r:id="rId37"/>
    <p:sldId id="737" r:id="rId38"/>
    <p:sldId id="738" r:id="rId39"/>
    <p:sldId id="739" r:id="rId40"/>
    <p:sldId id="740" r:id="rId41"/>
    <p:sldId id="741" r:id="rId42"/>
    <p:sldId id="742" r:id="rId43"/>
    <p:sldId id="743" r:id="rId44"/>
    <p:sldId id="744" r:id="rId45"/>
    <p:sldId id="617" r:id="rId4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87931" autoAdjust="0"/>
  </p:normalViewPr>
  <p:slideViewPr>
    <p:cSldViewPr>
      <p:cViewPr varScale="1">
        <p:scale>
          <a:sx n="87" d="100"/>
          <a:sy n="87" d="100"/>
        </p:scale>
        <p:origin x="2112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42B5-7EEA-1649-BF92-5FABA4A52BF7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FDBAF-F4B5-8843-9681-51433A917790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CF37-FA35-414F-BD2B-7BD0C91DE1A5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/>
              <a:t>Doesn’t show that update reflects last dest. (jse)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6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70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5" Type="http://schemas.openxmlformats.org/officeDocument/2006/relationships/theme" Target="../theme/theme13.xml"/><Relationship Id="rId4" Type="http://schemas.openxmlformats.org/officeDocument/2006/relationships/slideLayout" Target="../slideLayouts/slideLayout74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11 </a:t>
            </a:r>
            <a:r>
              <a:rPr lang="mr-IN" dirty="0"/>
              <a:t>–</a:t>
            </a:r>
            <a:r>
              <a:rPr lang="en-US" dirty="0"/>
              <a:t> Out-of-</a:t>
            </a:r>
            <a:r>
              <a:rPr lang="en-US"/>
              <a:t>Order Execution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OoO</a:t>
            </a:r>
            <a:r>
              <a:rPr lang="en-US" dirty="0"/>
              <a:t>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Where are reservation stations?</a:t>
            </a:r>
          </a:p>
          <a:p>
            <a:pPr lvl="1"/>
            <a:r>
              <a:rPr lang="en-US" sz="2400" dirty="0"/>
              <a:t>Part of reorder buffer, or in separate issue window?</a:t>
            </a:r>
          </a:p>
          <a:p>
            <a:pPr lvl="1"/>
            <a:r>
              <a:rPr lang="en-US" sz="2400" dirty="0"/>
              <a:t>Distributed by functional units, or centralized?</a:t>
            </a:r>
          </a:p>
          <a:p>
            <a:r>
              <a:rPr lang="en-US" sz="3200" dirty="0"/>
              <a:t>How is register renaming performed?</a:t>
            </a:r>
          </a:p>
          <a:p>
            <a:pPr lvl="1"/>
            <a:r>
              <a:rPr lang="en-US" sz="2400" dirty="0"/>
              <a:t>Tags and data held in reservation stations, with separate architectural register file</a:t>
            </a:r>
          </a:p>
          <a:p>
            <a:pPr lvl="1"/>
            <a:r>
              <a:rPr lang="en-US" sz="2400" dirty="0"/>
              <a:t>Tags only in reservation stations, data held in unified physical register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“Data-in-ROB” Design</a:t>
            </a:r>
            <a:br>
              <a:rPr lang="en-US" dirty="0"/>
            </a:br>
            <a:r>
              <a:rPr lang="en-US" sz="2400" dirty="0"/>
              <a:t>(HP PA8000, Pentium Pro, Core2Duo, Nehalem)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98500" y="2514600"/>
            <a:ext cx="7683500" cy="3606800"/>
          </a:xfrm>
        </p:spPr>
        <p:txBody>
          <a:bodyPr/>
          <a:lstStyle/>
          <a:p>
            <a:r>
              <a:rPr lang="en-US" sz="2000" dirty="0"/>
              <a:t>Managed as circular buffer in program order, new instructions dispatched to free slots, oldest instruction committed/reclaimed when done (“p” bit set on result)</a:t>
            </a:r>
          </a:p>
          <a:p>
            <a:r>
              <a:rPr lang="en-US" sz="2000" dirty="0"/>
              <a:t>Tag is given by index in ROB (Free pointer value)</a:t>
            </a:r>
          </a:p>
          <a:p>
            <a:r>
              <a:rPr lang="en-US" sz="2000" dirty="0"/>
              <a:t>In dispatch, non-busy source operands read from architectural register file and copied to Src1 and Src2 with presence bit “p” set.  Busy operands copy tag of producer and clear “p” bit.</a:t>
            </a:r>
          </a:p>
          <a:p>
            <a:r>
              <a:rPr lang="en-US" sz="2000" dirty="0"/>
              <a:t>Set valid bit “v” on dispatch, set issued bit “</a:t>
            </a:r>
            <a:r>
              <a:rPr lang="en-US" sz="2000" dirty="0" err="1"/>
              <a:t>i</a:t>
            </a:r>
            <a:r>
              <a:rPr lang="en-US" sz="2000" dirty="0"/>
              <a:t>” on issue</a:t>
            </a:r>
          </a:p>
          <a:p>
            <a:r>
              <a:rPr lang="en-US" sz="2000" dirty="0"/>
              <a:t>On completion, search source tags, set “p” bit and copy data into </a:t>
            </a:r>
            <a:r>
              <a:rPr lang="en-US" sz="2000" dirty="0" err="1"/>
              <a:t>src</a:t>
            </a:r>
            <a:r>
              <a:rPr lang="en-US" sz="2000" dirty="0"/>
              <a:t> on tag match.  Write result and exception flags to ROB.</a:t>
            </a:r>
          </a:p>
          <a:p>
            <a:r>
              <a:rPr lang="en-US" sz="2000" dirty="0"/>
              <a:t>On commit, check exception status, and copy result into architectural register file if no trap.</a:t>
            </a:r>
          </a:p>
          <a:p>
            <a:r>
              <a:rPr lang="en-US" sz="2000" dirty="0"/>
              <a:t>On trap, flush machine and ROB, set free=oldest, jump to handler</a:t>
            </a:r>
          </a:p>
          <a:p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956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11" name="Rectangle 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4958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81" name="Rectangle 8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096000" y="990600"/>
            <a:ext cx="2743200" cy="304800"/>
            <a:chOff x="1524000" y="1828800"/>
            <a:chExt cx="2286000" cy="304800"/>
          </a:xfrm>
          <a:solidFill>
            <a:srgbClr val="D9D9D9"/>
          </a:solidFill>
        </p:grpSpPr>
        <p:sp>
          <p:nvSpPr>
            <p:cNvPr id="85" name="Rectangle 8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143000" y="990600"/>
            <a:ext cx="1676400" cy="304800"/>
            <a:chOff x="1524000" y="1828800"/>
            <a:chExt cx="1676400" cy="304800"/>
          </a:xfrm>
          <a:solidFill>
            <a:srgbClr val="D9D9D9"/>
          </a:solidFill>
        </p:grpSpPr>
        <p:sp>
          <p:nvSpPr>
            <p:cNvPr id="90" name="Rectangle 89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95600" y="1295400"/>
            <a:ext cx="1524000" cy="304800"/>
            <a:chOff x="1524000" y="1828800"/>
            <a:chExt cx="1524000" cy="304800"/>
          </a:xfrm>
        </p:grpSpPr>
        <p:sp>
          <p:nvSpPr>
            <p:cNvPr id="94" name="Rectangle 93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495800" y="1295400"/>
            <a:ext cx="1524000" cy="304800"/>
            <a:chOff x="1524000" y="1828800"/>
            <a:chExt cx="1524000" cy="304800"/>
          </a:xfrm>
        </p:grpSpPr>
        <p:sp>
          <p:nvSpPr>
            <p:cNvPr id="98" name="Rectangle 9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096000" y="1295400"/>
            <a:ext cx="2743200" cy="304800"/>
            <a:chOff x="1524000" y="1828800"/>
            <a:chExt cx="22860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143000" y="1295400"/>
            <a:ext cx="1676400" cy="304800"/>
            <a:chOff x="1524000" y="1828800"/>
            <a:chExt cx="16764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95600" y="1600200"/>
            <a:ext cx="1524000" cy="304800"/>
            <a:chOff x="1524000" y="1828800"/>
            <a:chExt cx="1524000" cy="304800"/>
          </a:xfrm>
        </p:grpSpPr>
        <p:sp>
          <p:nvSpPr>
            <p:cNvPr id="111" name="Rectangle 1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495800" y="1600200"/>
            <a:ext cx="1524000" cy="304800"/>
            <a:chOff x="1524000" y="1828800"/>
            <a:chExt cx="1524000" cy="304800"/>
          </a:xfrm>
        </p:grpSpPr>
        <p:sp>
          <p:nvSpPr>
            <p:cNvPr id="115" name="Rectangle 11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96000" y="1600200"/>
            <a:ext cx="2743200" cy="304800"/>
            <a:chOff x="1524000" y="1828800"/>
            <a:chExt cx="2286000" cy="304800"/>
          </a:xfrm>
        </p:grpSpPr>
        <p:sp>
          <p:nvSpPr>
            <p:cNvPr id="119" name="Rectangle 11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143000" y="1600200"/>
            <a:ext cx="1676400" cy="304800"/>
            <a:chOff x="1524000" y="1828800"/>
            <a:chExt cx="1676400" cy="304800"/>
          </a:xfrm>
        </p:grpSpPr>
        <p:sp>
          <p:nvSpPr>
            <p:cNvPr id="124" name="Rectangle 123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8956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4958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32" name="Rectangle 13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096000" y="19050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36" name="Rectangle 135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143000" y="19050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41" name="Rectangle 140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956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5" name="Rectangle 14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4958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9" name="Rectangle 14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096000" y="22098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53" name="Rectangle 152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43000" y="22098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58" name="Rectangle 157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>
            <a:off x="762000" y="1371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620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6200" y="990600"/>
            <a:ext cx="997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Oldest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28600" y="1676400"/>
            <a:ext cx="73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Free</a:t>
            </a:r>
          </a:p>
        </p:txBody>
      </p:sp>
      <p:sp>
        <p:nvSpPr>
          <p:cNvPr id="16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4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Rename for Data-in-ROB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683500" cy="3073400"/>
          </a:xfrm>
        </p:spPr>
        <p:txBody>
          <a:bodyPr/>
          <a:lstStyle/>
          <a:p>
            <a:r>
              <a:rPr lang="en-US" sz="2000" dirty="0"/>
              <a:t>If “p” bit set, then use value in architectural register file</a:t>
            </a:r>
          </a:p>
          <a:p>
            <a:r>
              <a:rPr lang="en-US" sz="2000" dirty="0"/>
              <a:t>Else, tag field indicates instruction that will/has produced value</a:t>
            </a:r>
          </a:p>
          <a:p>
            <a:r>
              <a:rPr lang="en-US" sz="2000" dirty="0"/>
              <a:t>For dispatch, read source operands &lt;</a:t>
            </a:r>
            <a:r>
              <a:rPr lang="en-US" sz="2000" dirty="0" err="1"/>
              <a:t>p,tag,value</a:t>
            </a:r>
            <a:r>
              <a:rPr lang="en-US" sz="2000" dirty="0"/>
              <a:t>&gt; from arch. </a:t>
            </a:r>
            <a:r>
              <a:rPr lang="en-US" sz="2000" dirty="0" err="1"/>
              <a:t>regfile</a:t>
            </a:r>
            <a:r>
              <a:rPr lang="en-US" sz="2000" dirty="0"/>
              <a:t>, then also read &lt;</a:t>
            </a:r>
            <a:r>
              <a:rPr lang="en-US" sz="2000" dirty="0" err="1"/>
              <a:t>p,result</a:t>
            </a:r>
            <a:r>
              <a:rPr lang="en-US" sz="2000" dirty="0"/>
              <a:t>&gt; from producing instruction in ROB at tag index, bypassing as needed. Copy operands to ROB.</a:t>
            </a:r>
          </a:p>
          <a:p>
            <a:r>
              <a:rPr lang="en-US" sz="2000" dirty="0"/>
              <a:t>Write destination arch. register entry with  &lt;0,Free,_&gt;, to assign tag to ROB index of this instruction</a:t>
            </a:r>
          </a:p>
          <a:p>
            <a:r>
              <a:rPr lang="en-US" sz="2000" dirty="0"/>
              <a:t>On commit, update arch. </a:t>
            </a:r>
            <a:r>
              <a:rPr lang="en-US" sz="2000" dirty="0" err="1"/>
              <a:t>regfile</a:t>
            </a:r>
            <a:r>
              <a:rPr lang="en-US" sz="2000" dirty="0"/>
              <a:t> with &lt;1, _, Result&gt;</a:t>
            </a:r>
          </a:p>
          <a:p>
            <a:r>
              <a:rPr lang="en-US" sz="2000" dirty="0"/>
              <a:t>On trap, reset table (All p=1)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0668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10668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10668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13716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13716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57600" y="13716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400" y="16764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5600" y="16764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7600" y="16764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2860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95600" y="22860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57600" y="22860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9" name="Left Brace 18"/>
          <p:cNvSpPr/>
          <p:nvPr/>
        </p:nvSpPr>
        <p:spPr bwMode="auto">
          <a:xfrm flipH="1">
            <a:off x="5410200" y="1143000"/>
            <a:ext cx="533400" cy="16002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914400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One entry per arch. register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685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 associated with architectural registers, managed in decode/dispatch</a:t>
            </a:r>
          </a:p>
        </p:txBody>
      </p:sp>
    </p:spTree>
    <p:extLst>
      <p:ext uri="{BB962C8B-B14F-4D97-AF65-F5344CB8AC3E}">
        <p14:creationId xmlns:p14="http://schemas.microsoft.com/office/powerpoint/2010/main" val="38435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5814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Movement in Data-in-ROB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1" y="1219200"/>
            <a:ext cx="2590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 Register File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28800" y="1981200"/>
            <a:ext cx="2743994" cy="1371600"/>
            <a:chOff x="1828800" y="1981200"/>
            <a:chExt cx="2743994" cy="13716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3734594" y="2058194"/>
              <a:ext cx="0" cy="1294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4572794" y="2058194"/>
              <a:ext cx="0" cy="1294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828800" y="19812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during decode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09800" y="4572000"/>
            <a:ext cx="3962400" cy="1905000"/>
            <a:chOff x="2209800" y="4572000"/>
            <a:chExt cx="3962400" cy="190500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rot="5400000">
              <a:off x="3505994" y="50284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4343797" y="50288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209800" y="4724400"/>
              <a:ext cx="16763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at issue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05200" y="5486400"/>
              <a:ext cx="26670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Functional Units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38800" y="2058194"/>
            <a:ext cx="1981200" cy="1675606"/>
            <a:chOff x="5638800" y="2058194"/>
            <a:chExt cx="1981200" cy="1675606"/>
          </a:xfrm>
        </p:grpSpPr>
        <p:sp>
          <p:nvSpPr>
            <p:cNvPr id="22" name="TextBox 21"/>
            <p:cNvSpPr txBox="1"/>
            <p:nvPr/>
          </p:nvSpPr>
          <p:spPr>
            <a:xfrm>
              <a:off x="5715000" y="213360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results for commit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V="1">
              <a:off x="5638800" y="2058194"/>
              <a:ext cx="0" cy="1675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3581400" y="2898774"/>
            <a:ext cx="5410200" cy="1673226"/>
            <a:chOff x="3581400" y="2898774"/>
            <a:chExt cx="5410200" cy="1673226"/>
          </a:xfrm>
        </p:grpSpPr>
        <p:sp>
          <p:nvSpPr>
            <p:cNvPr id="44" name="TextBox 43"/>
            <p:cNvSpPr txBox="1"/>
            <p:nvPr/>
          </p:nvSpPr>
          <p:spPr>
            <a:xfrm>
              <a:off x="6934200" y="32004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Bypass newer values at dispatch</a:t>
              </a:r>
            </a:p>
          </p:txBody>
        </p:sp>
        <p:sp>
          <p:nvSpPr>
            <p:cNvPr id="28" name="Freeform 27"/>
            <p:cNvSpPr/>
            <p:nvPr/>
          </p:nvSpPr>
          <p:spPr bwMode="auto">
            <a:xfrm flipH="1">
              <a:off x="4934093" y="3039101"/>
              <a:ext cx="1695307" cy="851860"/>
            </a:xfrm>
            <a:custGeom>
              <a:avLst/>
              <a:gdLst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2333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2333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241623 w 1214437"/>
                <a:gd name="connsiteY3" fmla="*/ 2584 h 690562"/>
                <a:gd name="connsiteX4" fmla="*/ 1214437 w 1214437"/>
                <a:gd name="connsiteY4" fmla="*/ 0 h 690562"/>
                <a:gd name="connsiteX5" fmla="*/ 1206500 w 1214437"/>
                <a:gd name="connsiteY5" fmla="*/ 233362 h 690562"/>
                <a:gd name="connsiteX0" fmla="*/ 881062 w 2048590"/>
                <a:gd name="connsiteY0" fmla="*/ 691371 h 691371"/>
                <a:gd name="connsiteX1" fmla="*/ 23812 w 2048590"/>
                <a:gd name="connsiteY1" fmla="*/ 683434 h 691371"/>
                <a:gd name="connsiteX2" fmla="*/ 0 w 2048590"/>
                <a:gd name="connsiteY2" fmla="*/ 809 h 691371"/>
                <a:gd name="connsiteX3" fmla="*/ 241623 w 2048590"/>
                <a:gd name="connsiteY3" fmla="*/ 3393 h 691371"/>
                <a:gd name="connsiteX4" fmla="*/ 1214437 w 2048590"/>
                <a:gd name="connsiteY4" fmla="*/ 809 h 691371"/>
                <a:gd name="connsiteX5" fmla="*/ 2048590 w 2048590"/>
                <a:gd name="connsiteY5" fmla="*/ 0 h 691371"/>
                <a:gd name="connsiteX6" fmla="*/ 1206500 w 2048590"/>
                <a:gd name="connsiteY6" fmla="*/ 234171 h 691371"/>
                <a:gd name="connsiteX0" fmla="*/ 881062 w 2048590"/>
                <a:gd name="connsiteY0" fmla="*/ 691371 h 691371"/>
                <a:gd name="connsiteX1" fmla="*/ 23812 w 2048590"/>
                <a:gd name="connsiteY1" fmla="*/ 683434 h 691371"/>
                <a:gd name="connsiteX2" fmla="*/ 0 w 2048590"/>
                <a:gd name="connsiteY2" fmla="*/ 809 h 691371"/>
                <a:gd name="connsiteX3" fmla="*/ 241623 w 2048590"/>
                <a:gd name="connsiteY3" fmla="*/ 3393 h 691371"/>
                <a:gd name="connsiteX4" fmla="*/ 1214437 w 2048590"/>
                <a:gd name="connsiteY4" fmla="*/ 809 h 691371"/>
                <a:gd name="connsiteX5" fmla="*/ 2048590 w 2048590"/>
                <a:gd name="connsiteY5" fmla="*/ 0 h 691371"/>
                <a:gd name="connsiteX6" fmla="*/ 2042195 w 2048590"/>
                <a:gd name="connsiteY6" fmla="*/ 234171 h 691371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241623 w 2048590"/>
                <a:gd name="connsiteY4" fmla="*/ 163882 h 851860"/>
                <a:gd name="connsiteX5" fmla="*/ 1214437 w 2048590"/>
                <a:gd name="connsiteY5" fmla="*/ 161298 h 851860"/>
                <a:gd name="connsiteX6" fmla="*/ 2048590 w 2048590"/>
                <a:gd name="connsiteY6" fmla="*/ 160489 h 851860"/>
                <a:gd name="connsiteX7" fmla="*/ 2042195 w 2048590"/>
                <a:gd name="connsiteY7" fmla="*/ 394660 h 851860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1214437 w 2048590"/>
                <a:gd name="connsiteY4" fmla="*/ 161298 h 851860"/>
                <a:gd name="connsiteX5" fmla="*/ 2048590 w 2048590"/>
                <a:gd name="connsiteY5" fmla="*/ 160489 h 851860"/>
                <a:gd name="connsiteX6" fmla="*/ 2042195 w 2048590"/>
                <a:gd name="connsiteY6" fmla="*/ 394660 h 851860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2048590 w 2048590"/>
                <a:gd name="connsiteY4" fmla="*/ 160489 h 851860"/>
                <a:gd name="connsiteX5" fmla="*/ 2042195 w 2048590"/>
                <a:gd name="connsiteY5" fmla="*/ 394660 h 851860"/>
                <a:gd name="connsiteX0" fmla="*/ 881062 w 2049360"/>
                <a:gd name="connsiteY0" fmla="*/ 851860 h 851860"/>
                <a:gd name="connsiteX1" fmla="*/ 23812 w 2049360"/>
                <a:gd name="connsiteY1" fmla="*/ 843923 h 851860"/>
                <a:gd name="connsiteX2" fmla="*/ 0 w 2049360"/>
                <a:gd name="connsiteY2" fmla="*/ 161298 h 851860"/>
                <a:gd name="connsiteX3" fmla="*/ 13829 w 2049360"/>
                <a:gd name="connsiteY3" fmla="*/ 0 h 851860"/>
                <a:gd name="connsiteX4" fmla="*/ 2049360 w 2049360"/>
                <a:gd name="connsiteY4" fmla="*/ 8089 h 851860"/>
                <a:gd name="connsiteX5" fmla="*/ 2042195 w 2049360"/>
                <a:gd name="connsiteY5" fmla="*/ 394660 h 851860"/>
                <a:gd name="connsiteX0" fmla="*/ 867233 w 2035531"/>
                <a:gd name="connsiteY0" fmla="*/ 851860 h 851860"/>
                <a:gd name="connsiteX1" fmla="*/ 9983 w 2035531"/>
                <a:gd name="connsiteY1" fmla="*/ 843923 h 851860"/>
                <a:gd name="connsiteX2" fmla="*/ 0 w 2035531"/>
                <a:gd name="connsiteY2" fmla="*/ 0 h 851860"/>
                <a:gd name="connsiteX3" fmla="*/ 2035531 w 2035531"/>
                <a:gd name="connsiteY3" fmla="*/ 8089 h 851860"/>
                <a:gd name="connsiteX4" fmla="*/ 2028366 w 2035531"/>
                <a:gd name="connsiteY4" fmla="*/ 3946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2214 w 2039379"/>
                <a:gd name="connsiteY4" fmla="*/ 3946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22233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22233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12252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29399 w 2039379"/>
                <a:gd name="connsiteY5" fmla="*/ 4666 h 851860"/>
                <a:gd name="connsiteX6" fmla="*/ 2012252 w 2039379"/>
                <a:gd name="connsiteY6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12252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12252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02272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1992292 w 2039379"/>
                <a:gd name="connsiteY4" fmla="*/ 318460 h 851860"/>
                <a:gd name="connsiteX0" fmla="*/ 871081 w 2058213"/>
                <a:gd name="connsiteY0" fmla="*/ 851860 h 851860"/>
                <a:gd name="connsiteX1" fmla="*/ 0 w 2058213"/>
                <a:gd name="connsiteY1" fmla="*/ 843923 h 851860"/>
                <a:gd name="connsiteX2" fmla="*/ 3848 w 2058213"/>
                <a:gd name="connsiteY2" fmla="*/ 0 h 851860"/>
                <a:gd name="connsiteX3" fmla="*/ 2039379 w 2058213"/>
                <a:gd name="connsiteY3" fmla="*/ 8089 h 851860"/>
                <a:gd name="connsiteX4" fmla="*/ 2058213 w 2058213"/>
                <a:gd name="connsiteY4" fmla="*/ 318460 h 85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8213" h="851860">
                  <a:moveTo>
                    <a:pt x="871081" y="851860"/>
                  </a:moveTo>
                  <a:lnTo>
                    <a:pt x="0" y="843923"/>
                  </a:lnTo>
                  <a:cubicBezTo>
                    <a:pt x="1283" y="562615"/>
                    <a:pt x="2565" y="281308"/>
                    <a:pt x="3848" y="0"/>
                  </a:cubicBezTo>
                  <a:lnTo>
                    <a:pt x="2039379" y="8089"/>
                  </a:lnTo>
                  <a:lnTo>
                    <a:pt x="2058213" y="318460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 flipH="1">
              <a:off x="4081462" y="2898774"/>
              <a:ext cx="2776538" cy="1223963"/>
            </a:xfrm>
            <a:custGeom>
              <a:avLst/>
              <a:gdLst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219779 h 692472"/>
                <a:gd name="connsiteX0" fmla="*/ 643758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219779 h 692472"/>
                <a:gd name="connsiteX0" fmla="*/ 629799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219779 h 692472"/>
                <a:gd name="connsiteX0" fmla="*/ 629799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173932 h 692472"/>
                <a:gd name="connsiteX0" fmla="*/ 648120 w 1232758"/>
                <a:gd name="connsiteY0" fmla="*/ 690562 h 690562"/>
                <a:gd name="connsiteX1" fmla="*/ 42133 w 1232758"/>
                <a:gd name="connsiteY1" fmla="*/ 682625 h 690562"/>
                <a:gd name="connsiteX2" fmla="*/ 0 w 1232758"/>
                <a:gd name="connsiteY2" fmla="*/ 681012 h 690562"/>
                <a:gd name="connsiteX3" fmla="*/ 18321 w 1232758"/>
                <a:gd name="connsiteY3" fmla="*/ 0 h 690562"/>
                <a:gd name="connsiteX4" fmla="*/ 1232758 w 1232758"/>
                <a:gd name="connsiteY4" fmla="*/ 0 h 690562"/>
                <a:gd name="connsiteX5" fmla="*/ 1224821 w 1232758"/>
                <a:gd name="connsiteY5" fmla="*/ 172022 h 690562"/>
                <a:gd name="connsiteX0" fmla="*/ 648120 w 1232758"/>
                <a:gd name="connsiteY0" fmla="*/ 690562 h 690562"/>
                <a:gd name="connsiteX1" fmla="*/ 0 w 1232758"/>
                <a:gd name="connsiteY1" fmla="*/ 681012 h 690562"/>
                <a:gd name="connsiteX2" fmla="*/ 18321 w 1232758"/>
                <a:gd name="connsiteY2" fmla="*/ 0 h 690562"/>
                <a:gd name="connsiteX3" fmla="*/ 1232758 w 1232758"/>
                <a:gd name="connsiteY3" fmla="*/ 0 h 690562"/>
                <a:gd name="connsiteX4" fmla="*/ 1224821 w 1232758"/>
                <a:gd name="connsiteY4" fmla="*/ 172022 h 690562"/>
                <a:gd name="connsiteX0" fmla="*/ 648120 w 1232758"/>
                <a:gd name="connsiteY0" fmla="*/ 690562 h 690562"/>
                <a:gd name="connsiteX1" fmla="*/ 0 w 1232758"/>
                <a:gd name="connsiteY1" fmla="*/ 681012 h 690562"/>
                <a:gd name="connsiteX2" fmla="*/ 17090 w 1232758"/>
                <a:gd name="connsiteY2" fmla="*/ 680270 h 690562"/>
                <a:gd name="connsiteX3" fmla="*/ 18321 w 1232758"/>
                <a:gd name="connsiteY3" fmla="*/ 0 h 690562"/>
                <a:gd name="connsiteX4" fmla="*/ 1232758 w 1232758"/>
                <a:gd name="connsiteY4" fmla="*/ 0 h 690562"/>
                <a:gd name="connsiteX5" fmla="*/ 1224821 w 1232758"/>
                <a:gd name="connsiteY5" fmla="*/ 172022 h 690562"/>
                <a:gd name="connsiteX0" fmla="*/ 648120 w 1237529"/>
                <a:gd name="connsiteY0" fmla="*/ 690562 h 690562"/>
                <a:gd name="connsiteX1" fmla="*/ 0 w 1237529"/>
                <a:gd name="connsiteY1" fmla="*/ 681012 h 690562"/>
                <a:gd name="connsiteX2" fmla="*/ 17090 w 1237529"/>
                <a:gd name="connsiteY2" fmla="*/ 680270 h 690562"/>
                <a:gd name="connsiteX3" fmla="*/ 18321 w 1237529"/>
                <a:gd name="connsiteY3" fmla="*/ 0 h 690562"/>
                <a:gd name="connsiteX4" fmla="*/ 1232758 w 1237529"/>
                <a:gd name="connsiteY4" fmla="*/ 0 h 690562"/>
                <a:gd name="connsiteX5" fmla="*/ 1237529 w 1237529"/>
                <a:gd name="connsiteY5" fmla="*/ 172022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32758 w 1245466"/>
                <a:gd name="connsiteY4" fmla="*/ 0 h 690562"/>
                <a:gd name="connsiteX5" fmla="*/ 1245466 w 1245466"/>
                <a:gd name="connsiteY5" fmla="*/ 263715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32758 w 1245466"/>
                <a:gd name="connsiteY4" fmla="*/ 0 h 690562"/>
                <a:gd name="connsiteX5" fmla="*/ 1245466 w 1245466"/>
                <a:gd name="connsiteY5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5466 w 1261807"/>
                <a:gd name="connsiteY5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3851 w 1261807"/>
                <a:gd name="connsiteY5" fmla="*/ 5730 h 690562"/>
                <a:gd name="connsiteX6" fmla="*/ 1245466 w 1261807"/>
                <a:gd name="connsiteY6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5466 w 1261807"/>
                <a:gd name="connsiteY5" fmla="*/ 217869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45465 w 1245466"/>
                <a:gd name="connsiteY4" fmla="*/ 0 h 690562"/>
                <a:gd name="connsiteX5" fmla="*/ 1245466 w 1245466"/>
                <a:gd name="connsiteY5" fmla="*/ 217869 h 690562"/>
                <a:gd name="connsiteX0" fmla="*/ 631030 w 1228376"/>
                <a:gd name="connsiteY0" fmla="*/ 690562 h 690562"/>
                <a:gd name="connsiteX1" fmla="*/ 0 w 1228376"/>
                <a:gd name="connsiteY1" fmla="*/ 680270 h 690562"/>
                <a:gd name="connsiteX2" fmla="*/ 1231 w 1228376"/>
                <a:gd name="connsiteY2" fmla="*/ 0 h 690562"/>
                <a:gd name="connsiteX3" fmla="*/ 1228375 w 1228376"/>
                <a:gd name="connsiteY3" fmla="*/ 0 h 690562"/>
                <a:gd name="connsiteX4" fmla="*/ 1228376 w 1228376"/>
                <a:gd name="connsiteY4" fmla="*/ 217869 h 690562"/>
                <a:gd name="connsiteX0" fmla="*/ 631030 w 1228376"/>
                <a:gd name="connsiteY0" fmla="*/ 736408 h 736408"/>
                <a:gd name="connsiteX1" fmla="*/ 0 w 1228376"/>
                <a:gd name="connsiteY1" fmla="*/ 726116 h 736408"/>
                <a:gd name="connsiteX2" fmla="*/ 13190 w 1228376"/>
                <a:gd name="connsiteY2" fmla="*/ 0 h 736408"/>
                <a:gd name="connsiteX3" fmla="*/ 1228375 w 1228376"/>
                <a:gd name="connsiteY3" fmla="*/ 45846 h 736408"/>
                <a:gd name="connsiteX4" fmla="*/ 1228376 w 1228376"/>
                <a:gd name="connsiteY4" fmla="*/ 263715 h 736408"/>
                <a:gd name="connsiteX0" fmla="*/ 619071 w 1216417"/>
                <a:gd name="connsiteY0" fmla="*/ 736408 h 736408"/>
                <a:gd name="connsiteX1" fmla="*/ 0 w 1216417"/>
                <a:gd name="connsiteY1" fmla="*/ 726116 h 736408"/>
                <a:gd name="connsiteX2" fmla="*/ 1231 w 1216417"/>
                <a:gd name="connsiteY2" fmla="*/ 0 h 736408"/>
                <a:gd name="connsiteX3" fmla="*/ 1216416 w 1216417"/>
                <a:gd name="connsiteY3" fmla="*/ 45846 h 736408"/>
                <a:gd name="connsiteX4" fmla="*/ 1216417 w 1216417"/>
                <a:gd name="connsiteY4" fmla="*/ 263715 h 736408"/>
                <a:gd name="connsiteX0" fmla="*/ 619071 w 1216417"/>
                <a:gd name="connsiteY0" fmla="*/ 736408 h 736408"/>
                <a:gd name="connsiteX1" fmla="*/ 0 w 1216417"/>
                <a:gd name="connsiteY1" fmla="*/ 726116 h 736408"/>
                <a:gd name="connsiteX2" fmla="*/ 1231 w 1216417"/>
                <a:gd name="connsiteY2" fmla="*/ 0 h 736408"/>
                <a:gd name="connsiteX3" fmla="*/ 1216415 w 1216417"/>
                <a:gd name="connsiteY3" fmla="*/ 45846 h 736408"/>
                <a:gd name="connsiteX4" fmla="*/ 1216417 w 1216417"/>
                <a:gd name="connsiteY4" fmla="*/ 263715 h 736408"/>
                <a:gd name="connsiteX0" fmla="*/ 619071 w 1216417"/>
                <a:gd name="connsiteY0" fmla="*/ 736409 h 736409"/>
                <a:gd name="connsiteX1" fmla="*/ 0 w 1216417"/>
                <a:gd name="connsiteY1" fmla="*/ 726117 h 736409"/>
                <a:gd name="connsiteX2" fmla="*/ 1231 w 1216417"/>
                <a:gd name="connsiteY2" fmla="*/ 1 h 736409"/>
                <a:gd name="connsiteX3" fmla="*/ 1216414 w 1216417"/>
                <a:gd name="connsiteY3" fmla="*/ 0 h 736409"/>
                <a:gd name="connsiteX4" fmla="*/ 1216417 w 1216417"/>
                <a:gd name="connsiteY4" fmla="*/ 263716 h 7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17" h="736409">
                  <a:moveTo>
                    <a:pt x="619071" y="736409"/>
                  </a:moveTo>
                  <a:lnTo>
                    <a:pt x="0" y="726117"/>
                  </a:lnTo>
                  <a:cubicBezTo>
                    <a:pt x="410" y="499360"/>
                    <a:pt x="821" y="226758"/>
                    <a:pt x="1231" y="1"/>
                  </a:cubicBezTo>
                  <a:lnTo>
                    <a:pt x="1216414" y="0"/>
                  </a:lnTo>
                  <a:cubicBezTo>
                    <a:pt x="1216414" y="72623"/>
                    <a:pt x="1216417" y="191093"/>
                    <a:pt x="1216417" y="263716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 flipV="1">
              <a:off x="3581400" y="3352800"/>
              <a:ext cx="609600" cy="152400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 flipV="1">
              <a:off x="4419600" y="3352800"/>
              <a:ext cx="609600" cy="152400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3657600"/>
              <a:ext cx="9906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Result Data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14800" y="4572000"/>
            <a:ext cx="3429000" cy="914400"/>
            <a:chOff x="4114800" y="4572000"/>
            <a:chExt cx="3429000" cy="9144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5181997" y="50288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715000" y="47244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results at completion</a:t>
              </a: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4114800" y="4572000"/>
              <a:ext cx="1524000" cy="533400"/>
            </a:xfrm>
            <a:custGeom>
              <a:avLst/>
              <a:gdLst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190" h="485379">
                  <a:moveTo>
                    <a:pt x="1375190" y="469199"/>
                  </a:moveTo>
                  <a:lnTo>
                    <a:pt x="0" y="485379"/>
                  </a:lnTo>
                  <a:lnTo>
                    <a:pt x="0" y="0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rot="5400000" flipH="1" flipV="1">
              <a:off x="4686300" y="48387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6172200" y="1371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results at commit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828800" y="2819400"/>
            <a:ext cx="3352800" cy="1752600"/>
            <a:chOff x="1828800" y="2819400"/>
            <a:chExt cx="3352800" cy="1752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05200" y="3657600"/>
              <a:ext cx="1676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Source Operands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828800" y="2819400"/>
              <a:ext cx="2897188" cy="915988"/>
              <a:chOff x="1828800" y="2819400"/>
              <a:chExt cx="2897188" cy="91598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2819400"/>
                <a:ext cx="1828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Write sources in dispatch</a:t>
                </a: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 rot="5400000">
                <a:off x="3771900" y="3619500"/>
                <a:ext cx="230188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43" name="Straight Arrow Connector 42"/>
              <p:cNvCxnSpPr/>
              <p:nvPr/>
            </p:nvCxnSpPr>
            <p:spPr bwMode="auto">
              <a:xfrm rot="5400000">
                <a:off x="4610100" y="3619500"/>
                <a:ext cx="230188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3274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3 out today, due Monday March 18</a:t>
            </a:r>
          </a:p>
          <a:p>
            <a:r>
              <a:rPr lang="en-US" dirty="0"/>
              <a:t>Lab 2 due Monday March 11</a:t>
            </a:r>
          </a:p>
          <a:p>
            <a:pPr lvl="1"/>
            <a:r>
              <a:rPr lang="en-US" dirty="0"/>
              <a:t>Lab 2 takes time to run, so please get started ASAP </a:t>
            </a:r>
          </a:p>
          <a:p>
            <a:pPr lvl="1"/>
            <a:r>
              <a:rPr lang="en-US" dirty="0"/>
              <a:t>Don’t wait till Sunday!</a:t>
            </a:r>
          </a:p>
          <a:p>
            <a:pPr lvl="1"/>
            <a:r>
              <a:rPr lang="en-US" dirty="0"/>
              <a:t>Can share directed simulation results but must do own analysis.</a:t>
            </a:r>
          </a:p>
          <a:p>
            <a:pPr lvl="1"/>
            <a:r>
              <a:rPr lang="en-US" dirty="0"/>
              <a:t>Look at pinned README on Piazza</a:t>
            </a:r>
          </a:p>
          <a:p>
            <a:r>
              <a:rPr lang="en-US" dirty="0"/>
              <a:t>Lab 3 out Friday, due Monday April 8</a:t>
            </a:r>
          </a:p>
          <a:p>
            <a:r>
              <a:rPr lang="en-US" dirty="0"/>
              <a:t>Exams handed back next week Wednesday</a:t>
            </a:r>
          </a:p>
          <a:p>
            <a:pPr lvl="1"/>
            <a:r>
              <a:rPr lang="en-US" dirty="0"/>
              <a:t>One week to submit regrade requests (score might go up or down with regrade requests)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proposal presentations March 11 in discussion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Physical Register File</a:t>
            </a:r>
            <a:br>
              <a:rPr lang="en-US" dirty="0"/>
            </a:br>
            <a:r>
              <a:rPr lang="en-US" sz="2000" i="1" dirty="0"/>
              <a:t>(MIPS R10K, Alpha 21264, Intel Pentium 4 &amp; Sandy/Ivy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Rename all architectural registers into a single </a:t>
            </a:r>
            <a:r>
              <a:rPr lang="en-US" sz="2000" i="1" dirty="0"/>
              <a:t>physical </a:t>
            </a:r>
            <a:r>
              <a:rPr lang="en-US" sz="2000" dirty="0"/>
              <a:t>register file during decode, no register values read</a:t>
            </a:r>
          </a:p>
          <a:p>
            <a:r>
              <a:rPr lang="en-US" sz="2000" dirty="0"/>
              <a:t>Functional units read and write from single unified register file holding committed and temporary registers in execute</a:t>
            </a:r>
          </a:p>
          <a:p>
            <a:r>
              <a:rPr lang="en-US" sz="2000" dirty="0"/>
              <a:t>Commit only updates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4777024-9DC7-9744-9B08-901ADB81E3E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Unified Physical Register File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990600" y="44958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at issue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Functional Units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results at completion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Committed Register Mapping</a:t>
              </a: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Decode Stage Register Mapping</a:t>
              </a: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98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Lifetime of Physical Registers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x1, 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addi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x6, x7, x9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x6, x6, x3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sd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x6, (x11)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P1, (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x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addi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P2, P1,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P3, 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y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z</a:t>
            </a:r>
            <a:endParaRPr lang="en-US" sz="2000" b="1" i="1" dirty="0">
              <a:solidFill>
                <a:prstClr val="black"/>
              </a:solidFill>
              <a:latin typeface="Courier New"/>
              <a:ea typeface="ＭＳ Ｐゴシック"/>
              <a:cs typeface="Courier New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P4, P2, P3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P5, (P1)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P6, P5, P4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sd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P6, (P1)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P7, (P</a:t>
            </a:r>
            <a:r>
              <a:rPr lang="en-US" sz="2000" b="1" i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w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When can we reuse a physical register?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     	</a:t>
            </a:r>
            <a:r>
              <a:rPr lang="en-US" sz="2000" i="1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When next writer of same architectural register commits</a:t>
            </a:r>
          </a:p>
          <a:p>
            <a:pPr eaLnBrk="1" hangingPunct="1">
              <a:spcBef>
                <a:spcPct val="0"/>
              </a:spcBef>
            </a:pPr>
            <a:endParaRPr lang="en-US" sz="2000" i="1" dirty="0">
              <a:solidFill>
                <a:srgbClr val="FF505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Physical 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regfile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holds committed and speculative values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Physical registers decoupled from ROB entries </a:t>
            </a: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(no data in ROB)</a:t>
            </a:r>
          </a:p>
        </p:txBody>
      </p:sp>
    </p:spTree>
    <p:extLst>
      <p:ext uri="{BB962C8B-B14F-4D97-AF65-F5344CB8AC3E}">
        <p14:creationId xmlns:p14="http://schemas.microsoft.com/office/powerpoint/2010/main" val="31842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PRd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LPRd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&lt;x6&gt;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&lt;x7&gt;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&lt;x3&gt;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x5</a:t>
                </a: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x6</a:t>
                </a: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x7</a:t>
                </a: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x0</a:t>
                </a: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x1</a:t>
                </a: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x2</a:t>
                </a: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x3</a:t>
                </a: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x4</a:t>
                </a: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ROB</a:t>
            </a: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Physical </a:t>
            </a:r>
            <a:r>
              <a:rPr lang="en-US" sz="2000" i="1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Regs</a:t>
            </a:r>
            <a:endParaRPr lang="en-US" sz="2000" i="1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endParaRPr lang="en-US" sz="18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LPRd</a:t>
            </a: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&lt;x1&gt;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endParaRPr lang="en-US" sz="18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8987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39594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Pipelining is complicated by multiple and/or variable latency functional units</a:t>
            </a:r>
          </a:p>
          <a:p>
            <a:r>
              <a:rPr lang="en-US" dirty="0"/>
              <a:t>Out-of-order and/or pipelined execution requires tracking of dependencies (RAW, WAR, WAW)</a:t>
            </a:r>
          </a:p>
          <a:p>
            <a:r>
              <a:rPr lang="en-US" dirty="0" err="1"/>
              <a:t>OoO</a:t>
            </a:r>
            <a:r>
              <a:rPr lang="en-US" dirty="0"/>
              <a:t> issue limited by WAR and WAW hazards caused by reuse of architectural register names, removed by register renaming</a:t>
            </a:r>
          </a:p>
          <a:p>
            <a:r>
              <a:rPr lang="en-US" dirty="0" err="1"/>
              <a:t>OoO</a:t>
            </a:r>
            <a:r>
              <a:rPr lang="en-US" dirty="0"/>
              <a:t> issue and register renaming invented in mid-1960s but disappeared in practice until 1990s, as simpler architecture approaches (pipelining, caches) could more easily take advantage of technology scaling</a:t>
            </a:r>
          </a:p>
          <a:p>
            <a:r>
              <a:rPr lang="en-US" dirty="0"/>
              <a:t>Also, two important problems had to be solved:</a:t>
            </a:r>
          </a:p>
          <a:p>
            <a:pPr lvl="1"/>
            <a:r>
              <a:rPr lang="en-US" dirty="0"/>
              <a:t>Control hazards</a:t>
            </a:r>
          </a:p>
          <a:p>
            <a:pPr lvl="1"/>
            <a:r>
              <a:rPr lang="en-US" dirty="0"/>
              <a:t>Precise traps and interrupts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P1</a:t>
            </a:r>
          </a:p>
        </p:txBody>
      </p:sp>
    </p:spTree>
    <p:extLst>
      <p:ext uri="{BB962C8B-B14F-4D97-AF65-F5344CB8AC3E}">
        <p14:creationId xmlns:p14="http://schemas.microsoft.com/office/powerpoint/2010/main" val="22218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P5       x6               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2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x1                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x3                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P6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x6                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 x3               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4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 x1                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P0                      x3                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x6                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P1            P3      x3                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x6                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22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 x1                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P0                      x3                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x6                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 x1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 x3                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x6                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&lt;x1&gt;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256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 x6                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 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ld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 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 x3                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  x6                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&lt;x1&gt;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&lt;x3&gt;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370752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Rename at Traps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MIPS R10K rename table is repaired by </a:t>
            </a:r>
            <a:r>
              <a:rPr lang="en-US" dirty="0" err="1"/>
              <a:t>unrenaming</a:t>
            </a:r>
            <a:r>
              <a:rPr lang="en-US" dirty="0"/>
              <a:t> instructions in reverse order using the </a:t>
            </a:r>
            <a:r>
              <a:rPr lang="en-US" dirty="0" err="1"/>
              <a:t>PRd</a:t>
            </a:r>
            <a:r>
              <a:rPr lang="en-US" dirty="0"/>
              <a:t>/</a:t>
            </a:r>
            <a:r>
              <a:rPr lang="en-US" dirty="0" err="1"/>
              <a:t>LPRd</a:t>
            </a:r>
            <a:r>
              <a:rPr lang="en-US" dirty="0"/>
              <a:t> fields</a:t>
            </a:r>
          </a:p>
          <a:p>
            <a:r>
              <a:rPr lang="en-US" dirty="0"/>
              <a:t>Alpha 21264 had similar physical register file scheme, but kept complete rename table snapshots for each instruction in ROB (80 snapshots total)</a:t>
            </a:r>
          </a:p>
          <a:p>
            <a:pPr lvl="1"/>
            <a:r>
              <a:rPr lang="en-US" dirty="0"/>
              <a:t>Flash copy all bits from snapshot to active table in one cycle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68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ChangeArrowheads="1"/>
          </p:cNvSpPr>
          <p:nvPr/>
        </p:nvSpPr>
        <p:spPr bwMode="auto">
          <a:xfrm>
            <a:off x="685800" y="1790700"/>
            <a:ext cx="2895600" cy="24384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Reorder Buffer Holds Active Instructions</a:t>
            </a:r>
            <a:br>
              <a:rPr lang="en-US"/>
            </a:br>
            <a:r>
              <a:rPr lang="en-US"/>
              <a:t>(Decoded but not Committed)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EA47-290D-9D41-BDED-B8FF7E7B476D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1044575" y="1409700"/>
            <a:ext cx="22912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(Older instructions)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1044575" y="4991100"/>
            <a:ext cx="240682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(Newer instructions)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452563" y="5792788"/>
            <a:ext cx="108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Cycle </a:t>
            </a:r>
            <a:r>
              <a:rPr lang="en-US" sz="2400" b="1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</a:t>
            </a:r>
          </a:p>
        </p:txBody>
      </p:sp>
      <p:grpSp>
        <p:nvGrpSpPr>
          <p:cNvPr id="1936392" name="Group 8"/>
          <p:cNvGrpSpPr>
            <a:grpSpLocks/>
          </p:cNvGrpSpPr>
          <p:nvPr/>
        </p:nvGrpSpPr>
        <p:grpSpPr bwMode="auto">
          <a:xfrm>
            <a:off x="3810000" y="1409700"/>
            <a:ext cx="4800600" cy="4845051"/>
            <a:chOff x="2400" y="1008"/>
            <a:chExt cx="3024" cy="3052"/>
          </a:xfrm>
        </p:grpSpPr>
        <p:sp>
          <p:nvSpPr>
            <p:cNvPr id="193639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…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 x1, (x3)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 x3, x1, x2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sub x6, x7, x9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 x3, x3, x6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 x6, (x1)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 x6, x6, x3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 err="1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sd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x6, (x1)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 x6, (x1)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…</a:t>
              </a:r>
            </a:p>
          </p:txBody>
        </p:sp>
        <p:sp>
          <p:nvSpPr>
            <p:cNvPr id="193639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6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7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792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Commit</a:t>
              </a:r>
            </a:p>
          </p:txBody>
        </p:sp>
        <p:sp>
          <p:nvSpPr>
            <p:cNvPr id="1936398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9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0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59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</a:p>
          </p:txBody>
        </p:sp>
        <p:sp>
          <p:nvSpPr>
            <p:cNvPr id="1936401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96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Cycle </a:t>
              </a:r>
              <a:r>
                <a:rPr lang="en-US" sz="2400" b="1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 + 1</a:t>
              </a:r>
            </a:p>
          </p:txBody>
        </p:sp>
        <p:sp>
          <p:nvSpPr>
            <p:cNvPr id="1936402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3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4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78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Execute</a:t>
              </a:r>
            </a:p>
          </p:txBody>
        </p:sp>
      </p:grp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685800" y="1371600"/>
            <a:ext cx="28956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…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 x1, 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 x3, x1, x2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sub x6, x7, x9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 x6, x6, x3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 err="1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sd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…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352800" y="1447800"/>
            <a:ext cx="228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505200" y="1066800"/>
            <a:ext cx="1940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 contents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5257800" y="1447800"/>
            <a:ext cx="4572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6532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Issue Window from ROB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14400" y="4191000"/>
            <a:ext cx="403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 used to hold exception information for commit.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04801" y="1143000"/>
            <a:ext cx="4032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The issue window holds only instructions that have been decoded and renamed but not issued into execution.  Has register tags and presence bits, and pointer to ROB entry.</a:t>
            </a:r>
          </a:p>
          <a:p>
            <a:pPr eaLnBrk="1" hangingPunct="1">
              <a:spcBef>
                <a:spcPct val="0"/>
              </a:spcBef>
            </a:pP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4343400" y="1828800"/>
            <a:ext cx="4648200" cy="1143000"/>
            <a:chOff x="3276600" y="3124200"/>
            <a:chExt cx="4648200" cy="11430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038600" y="31242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038600" y="33528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038600" y="35814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038600" y="38100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4038600" y="40386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4724400" y="3124200"/>
              <a:ext cx="381000" cy="1143000"/>
              <a:chOff x="1066800" y="3581400"/>
              <a:chExt cx="381000" cy="1143000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p1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105400" y="3124200"/>
              <a:ext cx="609600" cy="1143000"/>
              <a:chOff x="5105400" y="3124200"/>
              <a:chExt cx="838200" cy="1143000"/>
            </a:xfrm>
          </p:grpSpPr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51054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PR1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51054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51054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51054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15000" y="3124200"/>
              <a:ext cx="381000" cy="1143000"/>
              <a:chOff x="5943600" y="3124200"/>
              <a:chExt cx="381000" cy="114300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5943600" y="3124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p2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5943600" y="3352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59436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59436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59436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096000" y="3124200"/>
              <a:ext cx="685800" cy="1143000"/>
              <a:chOff x="6324600" y="3124200"/>
              <a:chExt cx="838200" cy="114300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63246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PR2</a:t>
                </a: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63246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246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63246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63246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81800" y="3124200"/>
              <a:ext cx="609600" cy="1143000"/>
              <a:chOff x="3505200" y="3581400"/>
              <a:chExt cx="838200" cy="1143000"/>
            </a:xfrm>
          </p:grpSpPr>
          <p:sp>
            <p:nvSpPr>
              <p:cNvPr id="111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2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3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4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5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276600" y="3124200"/>
              <a:ext cx="381000" cy="1143000"/>
              <a:chOff x="1066800" y="3581400"/>
              <a:chExt cx="381000" cy="1143000"/>
            </a:xfrm>
          </p:grpSpPr>
          <p:sp>
            <p:nvSpPr>
              <p:cNvPr id="119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use</a:t>
                </a: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1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3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657600" y="3124200"/>
              <a:ext cx="381000" cy="1143000"/>
              <a:chOff x="1066800" y="3581400"/>
              <a:chExt cx="381000" cy="1143000"/>
            </a:xfrm>
          </p:grpSpPr>
          <p:sp>
            <p:nvSpPr>
              <p:cNvPr id="125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ex</a:t>
                </a:r>
              </a:p>
            </p:txBody>
          </p:sp>
          <p:sp>
            <p:nvSpPr>
              <p:cNvPr id="126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7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8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315200" y="3124200"/>
              <a:ext cx="609600" cy="1143000"/>
              <a:chOff x="3505200" y="3581400"/>
              <a:chExt cx="838200" cy="1143000"/>
            </a:xfrm>
          </p:grpSpPr>
          <p:sp>
            <p:nvSpPr>
              <p:cNvPr id="144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ROB#</a:t>
                </a:r>
              </a:p>
            </p:txBody>
          </p:sp>
          <p:sp>
            <p:nvSpPr>
              <p:cNvPr id="145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6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8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838200" y="5943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 is usually several times larger than issue window – why? 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886200" y="3657600"/>
            <a:ext cx="5167080" cy="1864703"/>
            <a:chOff x="3611795" y="3505810"/>
            <a:chExt cx="5167080" cy="1864703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78475" y="3541713"/>
              <a:ext cx="685800" cy="1828800"/>
              <a:chOff x="5578475" y="3541713"/>
              <a:chExt cx="685800" cy="1828800"/>
            </a:xfrm>
          </p:grpSpPr>
          <p:sp>
            <p:nvSpPr>
              <p:cNvPr id="64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Rd</a:t>
                </a: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6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7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62642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LPRd</a:t>
              </a: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62642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62642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62642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62642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62642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62642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62642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2" name="Rectangle 68"/>
            <p:cNvSpPr>
              <a:spLocks noChangeArrowheads="1"/>
            </p:cNvSpPr>
            <p:nvPr/>
          </p:nvSpPr>
          <p:spPr bwMode="auto">
            <a:xfrm>
              <a:off x="71024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93" name="Rectangle 69"/>
            <p:cNvSpPr>
              <a:spLocks noChangeArrowheads="1"/>
            </p:cNvSpPr>
            <p:nvPr/>
          </p:nvSpPr>
          <p:spPr bwMode="auto">
            <a:xfrm>
              <a:off x="71024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4" name="Rectangle 70"/>
            <p:cNvSpPr>
              <a:spLocks noChangeArrowheads="1"/>
            </p:cNvSpPr>
            <p:nvPr/>
          </p:nvSpPr>
          <p:spPr bwMode="auto">
            <a:xfrm>
              <a:off x="71024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5" name="Rectangle 71"/>
            <p:cNvSpPr>
              <a:spLocks noChangeArrowheads="1"/>
            </p:cNvSpPr>
            <p:nvPr/>
          </p:nvSpPr>
          <p:spPr bwMode="auto">
            <a:xfrm>
              <a:off x="71024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6" name="Rectangle 72"/>
            <p:cNvSpPr>
              <a:spLocks noChangeArrowheads="1"/>
            </p:cNvSpPr>
            <p:nvPr/>
          </p:nvSpPr>
          <p:spPr bwMode="auto">
            <a:xfrm>
              <a:off x="71024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7" name="Rectangle 73"/>
            <p:cNvSpPr>
              <a:spLocks noChangeArrowheads="1"/>
            </p:cNvSpPr>
            <p:nvPr/>
          </p:nvSpPr>
          <p:spPr bwMode="auto">
            <a:xfrm>
              <a:off x="71024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74"/>
            <p:cNvSpPr>
              <a:spLocks noChangeArrowheads="1"/>
            </p:cNvSpPr>
            <p:nvPr/>
          </p:nvSpPr>
          <p:spPr bwMode="auto">
            <a:xfrm>
              <a:off x="71024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9" name="Rectangle 75"/>
            <p:cNvSpPr>
              <a:spLocks noChangeArrowheads="1"/>
            </p:cNvSpPr>
            <p:nvPr/>
          </p:nvSpPr>
          <p:spPr bwMode="auto">
            <a:xfrm>
              <a:off x="71024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1" name="Rectangle 68"/>
            <p:cNvSpPr>
              <a:spLocks noChangeArrowheads="1"/>
            </p:cNvSpPr>
            <p:nvPr/>
          </p:nvSpPr>
          <p:spPr bwMode="auto">
            <a:xfrm>
              <a:off x="79406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Except?</a:t>
              </a:r>
            </a:p>
          </p:txBody>
        </p:sp>
        <p:sp>
          <p:nvSpPr>
            <p:cNvPr id="102" name="Rectangle 69"/>
            <p:cNvSpPr>
              <a:spLocks noChangeArrowheads="1"/>
            </p:cNvSpPr>
            <p:nvPr/>
          </p:nvSpPr>
          <p:spPr bwMode="auto">
            <a:xfrm>
              <a:off x="79406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>
              <a:off x="79406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4" name="Rectangle 71"/>
            <p:cNvSpPr>
              <a:spLocks noChangeArrowheads="1"/>
            </p:cNvSpPr>
            <p:nvPr/>
          </p:nvSpPr>
          <p:spPr bwMode="auto">
            <a:xfrm>
              <a:off x="79406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5" name="Rectangle 72"/>
            <p:cNvSpPr>
              <a:spLocks noChangeArrowheads="1"/>
            </p:cNvSpPr>
            <p:nvPr/>
          </p:nvSpPr>
          <p:spPr bwMode="auto">
            <a:xfrm>
              <a:off x="79406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6" name="Rectangle 73"/>
            <p:cNvSpPr>
              <a:spLocks noChangeArrowheads="1"/>
            </p:cNvSpPr>
            <p:nvPr/>
          </p:nvSpPr>
          <p:spPr bwMode="auto">
            <a:xfrm>
              <a:off x="79406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7" name="Rectangle 74"/>
            <p:cNvSpPr>
              <a:spLocks noChangeArrowheads="1"/>
            </p:cNvSpPr>
            <p:nvPr/>
          </p:nvSpPr>
          <p:spPr bwMode="auto">
            <a:xfrm>
              <a:off x="79406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8" name="Rectangle 75"/>
            <p:cNvSpPr>
              <a:spLocks noChangeArrowheads="1"/>
            </p:cNvSpPr>
            <p:nvPr/>
          </p:nvSpPr>
          <p:spPr bwMode="auto">
            <a:xfrm>
              <a:off x="79406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1" name="Text Box 108"/>
            <p:cNvSpPr txBox="1">
              <a:spLocks noChangeArrowheads="1"/>
            </p:cNvSpPr>
            <p:nvPr/>
          </p:nvSpPr>
          <p:spPr bwMode="auto">
            <a:xfrm>
              <a:off x="3611795" y="3505810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Oldest</a:t>
              </a:r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>
              <a:off x="4359275" y="3846513"/>
              <a:ext cx="533400" cy="31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4" name="Text Box 116"/>
            <p:cNvSpPr txBox="1">
              <a:spLocks noChangeArrowheads="1"/>
            </p:cNvSpPr>
            <p:nvPr/>
          </p:nvSpPr>
          <p:spPr bwMode="auto">
            <a:xfrm>
              <a:off x="3764195" y="487741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Free</a:t>
              </a:r>
            </a:p>
          </p:txBody>
        </p:sp>
        <p:sp>
          <p:nvSpPr>
            <p:cNvPr id="135" name="Line 117"/>
            <p:cNvSpPr>
              <a:spLocks noChangeShapeType="1"/>
            </p:cNvSpPr>
            <p:nvPr/>
          </p:nvSpPr>
          <p:spPr bwMode="auto">
            <a:xfrm flipV="1">
              <a:off x="4316413" y="5022851"/>
              <a:ext cx="611187" cy="66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4893734" y="3539067"/>
              <a:ext cx="685800" cy="1828800"/>
              <a:chOff x="5578475" y="3541713"/>
              <a:chExt cx="685800" cy="1828800"/>
            </a:xfrm>
          </p:grpSpPr>
          <p:sp>
            <p:nvSpPr>
              <p:cNvPr id="165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Done?</a:t>
                </a:r>
              </a:p>
            </p:txBody>
          </p:sp>
          <p:sp>
            <p:nvSpPr>
              <p:cNvPr id="166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7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8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9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0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1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2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7640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Register Renaming</a:t>
            </a:r>
            <a:endParaRPr lang="en-US" dirty="0"/>
          </a:p>
        </p:txBody>
      </p:sp>
      <p:sp>
        <p:nvSpPr>
          <p:cNvPr id="57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During decode, instructions allocated new physical destination register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Source operands renamed to physical register with newest value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Execution unit only sees physical register numbers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4B2-3E1E-9946-BECD-18B123E481C8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8436" name="Rectangle 4"/>
          <p:cNvSpPr>
            <a:spLocks noChangeArrowheads="1"/>
          </p:cNvSpPr>
          <p:nvPr/>
        </p:nvSpPr>
        <p:spPr bwMode="auto">
          <a:xfrm>
            <a:off x="2457450" y="2971800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</a:t>
            </a:r>
          </a:p>
        </p:txBody>
      </p:sp>
      <p:grpSp>
        <p:nvGrpSpPr>
          <p:cNvPr id="1938437" name="Group 5"/>
          <p:cNvGrpSpPr>
            <a:grpSpLocks/>
          </p:cNvGrpSpPr>
          <p:nvPr/>
        </p:nvGrpSpPr>
        <p:grpSpPr bwMode="auto">
          <a:xfrm>
            <a:off x="1905000" y="1905000"/>
            <a:ext cx="2514600" cy="288925"/>
            <a:chOff x="1344" y="1450"/>
            <a:chExt cx="2112" cy="230"/>
          </a:xfrm>
        </p:grpSpPr>
        <p:sp>
          <p:nvSpPr>
            <p:cNvPr id="1938438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39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38440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38441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grpSp>
        <p:nvGrpSpPr>
          <p:cNvPr id="1938442" name="Group 10"/>
          <p:cNvGrpSpPr>
            <a:grpSpLocks/>
          </p:cNvGrpSpPr>
          <p:nvPr/>
        </p:nvGrpSpPr>
        <p:grpSpPr bwMode="auto">
          <a:xfrm>
            <a:off x="4800600" y="1905000"/>
            <a:ext cx="2514600" cy="288925"/>
            <a:chOff x="1344" y="1450"/>
            <a:chExt cx="2112" cy="230"/>
          </a:xfrm>
        </p:grpSpPr>
        <p:sp>
          <p:nvSpPr>
            <p:cNvPr id="1938443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44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38445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38446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sp>
        <p:nvSpPr>
          <p:cNvPr id="1938447" name="Rectangle 15"/>
          <p:cNvSpPr>
            <a:spLocks noChangeArrowheads="1"/>
          </p:cNvSpPr>
          <p:nvPr/>
        </p:nvSpPr>
        <p:spPr bwMode="auto">
          <a:xfrm>
            <a:off x="5715000" y="2971800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Register Free List</a:t>
            </a:r>
          </a:p>
        </p:txBody>
      </p:sp>
      <p:sp>
        <p:nvSpPr>
          <p:cNvPr id="1938448" name="Line 16"/>
          <p:cNvSpPr>
            <a:spLocks noChangeShapeType="1"/>
          </p:cNvSpPr>
          <p:nvPr/>
        </p:nvSpPr>
        <p:spPr bwMode="auto">
          <a:xfrm>
            <a:off x="3429000" y="2209800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49" name="Freeform 17"/>
          <p:cNvSpPr>
            <a:spLocks/>
          </p:cNvSpPr>
          <p:nvPr/>
        </p:nvSpPr>
        <p:spPr bwMode="auto">
          <a:xfrm>
            <a:off x="4419600" y="2209800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50" name="Freeform 18"/>
          <p:cNvSpPr>
            <a:spLocks/>
          </p:cNvSpPr>
          <p:nvPr/>
        </p:nvSpPr>
        <p:spPr bwMode="auto">
          <a:xfrm>
            <a:off x="4724400" y="2209800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51" name="Freeform 19"/>
          <p:cNvSpPr>
            <a:spLocks/>
          </p:cNvSpPr>
          <p:nvPr/>
        </p:nvSpPr>
        <p:spPr bwMode="auto">
          <a:xfrm>
            <a:off x="3657600" y="2209800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938452" name="Group 20"/>
          <p:cNvGrpSpPr>
            <a:grpSpLocks/>
          </p:cNvGrpSpPr>
          <p:nvPr/>
        </p:nvGrpSpPr>
        <p:grpSpPr bwMode="auto">
          <a:xfrm>
            <a:off x="4724400" y="5257800"/>
            <a:ext cx="2819400" cy="304800"/>
            <a:chOff x="1344" y="1450"/>
            <a:chExt cx="2112" cy="230"/>
          </a:xfrm>
        </p:grpSpPr>
        <p:sp>
          <p:nvSpPr>
            <p:cNvPr id="1938453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54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38455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38456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grpSp>
        <p:nvGrpSpPr>
          <p:cNvPr id="1938457" name="Group 25"/>
          <p:cNvGrpSpPr>
            <a:grpSpLocks/>
          </p:cNvGrpSpPr>
          <p:nvPr/>
        </p:nvGrpSpPr>
        <p:grpSpPr bwMode="auto">
          <a:xfrm>
            <a:off x="1752600" y="5257800"/>
            <a:ext cx="2819400" cy="304800"/>
            <a:chOff x="1344" y="1450"/>
            <a:chExt cx="2112" cy="230"/>
          </a:xfrm>
        </p:grpSpPr>
        <p:sp>
          <p:nvSpPr>
            <p:cNvPr id="1938458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59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38460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38461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sp>
        <p:nvSpPr>
          <p:cNvPr id="1938462" name="Line 30"/>
          <p:cNvSpPr>
            <a:spLocks noChangeShapeType="1"/>
          </p:cNvSpPr>
          <p:nvPr/>
        </p:nvSpPr>
        <p:spPr bwMode="auto">
          <a:xfrm>
            <a:off x="3429000" y="3886200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3" name="Freeform 31"/>
          <p:cNvSpPr>
            <a:spLocks/>
          </p:cNvSpPr>
          <p:nvPr/>
        </p:nvSpPr>
        <p:spPr bwMode="auto">
          <a:xfrm>
            <a:off x="3657600" y="3886200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4" name="Freeform 32"/>
          <p:cNvSpPr>
            <a:spLocks/>
          </p:cNvSpPr>
          <p:nvPr/>
        </p:nvSpPr>
        <p:spPr bwMode="auto">
          <a:xfrm>
            <a:off x="44196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5" name="Freeform 33"/>
          <p:cNvSpPr>
            <a:spLocks/>
          </p:cNvSpPr>
          <p:nvPr/>
        </p:nvSpPr>
        <p:spPr bwMode="auto">
          <a:xfrm>
            <a:off x="4724400" y="3886200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6" name="Freeform 34"/>
          <p:cNvSpPr>
            <a:spLocks/>
          </p:cNvSpPr>
          <p:nvPr/>
        </p:nvSpPr>
        <p:spPr bwMode="auto">
          <a:xfrm>
            <a:off x="2819400" y="3886200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7" name="Freeform 35"/>
          <p:cNvSpPr>
            <a:spLocks/>
          </p:cNvSpPr>
          <p:nvPr/>
        </p:nvSpPr>
        <p:spPr bwMode="auto">
          <a:xfrm>
            <a:off x="5715000" y="3886200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8" name="Freeform 36"/>
          <p:cNvSpPr>
            <a:spLocks/>
          </p:cNvSpPr>
          <p:nvPr/>
        </p:nvSpPr>
        <p:spPr bwMode="auto">
          <a:xfrm>
            <a:off x="2457450" y="3673475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9" name="AutoShape 37"/>
          <p:cNvSpPr>
            <a:spLocks/>
          </p:cNvSpPr>
          <p:nvPr/>
        </p:nvSpPr>
        <p:spPr bwMode="auto">
          <a:xfrm>
            <a:off x="1447800" y="2971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0" name="Text Box 38"/>
          <p:cNvSpPr txBox="1">
            <a:spLocks noChangeArrowheads="1"/>
          </p:cNvSpPr>
          <p:nvPr/>
        </p:nvSpPr>
        <p:spPr bwMode="auto">
          <a:xfrm>
            <a:off x="221544" y="2967038"/>
            <a:ext cx="13841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Update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Mapping</a:t>
            </a:r>
          </a:p>
        </p:txBody>
      </p:sp>
      <p:sp>
        <p:nvSpPr>
          <p:cNvPr id="1938471" name="Text Box 39"/>
          <p:cNvSpPr txBox="1">
            <a:spLocks noChangeArrowheads="1"/>
          </p:cNvSpPr>
          <p:nvPr/>
        </p:nvSpPr>
        <p:spPr bwMode="auto">
          <a:xfrm>
            <a:off x="381000" y="5715000"/>
            <a:ext cx="83820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6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Does this work?</a:t>
            </a:r>
          </a:p>
        </p:txBody>
      </p:sp>
      <p:sp>
        <p:nvSpPr>
          <p:cNvPr id="1938472" name="Text Box 40"/>
          <p:cNvSpPr txBox="1">
            <a:spLocks noChangeArrowheads="1"/>
          </p:cNvSpPr>
          <p:nvPr/>
        </p:nvSpPr>
        <p:spPr bwMode="auto">
          <a:xfrm>
            <a:off x="9102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1938473" name="Text Box 41"/>
          <p:cNvSpPr txBox="1">
            <a:spLocks noChangeArrowheads="1"/>
          </p:cNvSpPr>
          <p:nvPr/>
        </p:nvSpPr>
        <p:spPr bwMode="auto">
          <a:xfrm>
            <a:off x="73110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1938474" name="Text Box 42"/>
          <p:cNvSpPr txBox="1">
            <a:spLocks noChangeArrowheads="1"/>
          </p:cNvSpPr>
          <p:nvPr/>
        </p:nvSpPr>
        <p:spPr bwMode="auto">
          <a:xfrm>
            <a:off x="3269914" y="2967038"/>
            <a:ext cx="17062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Addresses</a:t>
            </a:r>
          </a:p>
        </p:txBody>
      </p:sp>
      <p:sp>
        <p:nvSpPr>
          <p:cNvPr id="1938475" name="Text Box 43"/>
          <p:cNvSpPr txBox="1">
            <a:spLocks noChangeArrowheads="1"/>
          </p:cNvSpPr>
          <p:nvPr/>
        </p:nvSpPr>
        <p:spPr bwMode="auto">
          <a:xfrm>
            <a:off x="3276600" y="3581400"/>
            <a:ext cx="1524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Data</a:t>
            </a:r>
          </a:p>
        </p:txBody>
      </p:sp>
      <p:sp>
        <p:nvSpPr>
          <p:cNvPr id="1938476" name="Text Box 44"/>
          <p:cNvSpPr txBox="1">
            <a:spLocks noChangeArrowheads="1"/>
          </p:cNvSpPr>
          <p:nvPr/>
        </p:nvSpPr>
        <p:spPr bwMode="auto">
          <a:xfrm rot="-5400000">
            <a:off x="2336800" y="3128675"/>
            <a:ext cx="75882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Ports</a:t>
            </a:r>
          </a:p>
        </p:txBody>
      </p:sp>
      <p:sp>
        <p:nvSpPr>
          <p:cNvPr id="1938477" name="Freeform 45"/>
          <p:cNvSpPr>
            <a:spLocks/>
          </p:cNvSpPr>
          <p:nvPr/>
        </p:nvSpPr>
        <p:spPr bwMode="auto">
          <a:xfrm>
            <a:off x="1981200" y="2209800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8" name="Freeform 46"/>
          <p:cNvSpPr>
            <a:spLocks/>
          </p:cNvSpPr>
          <p:nvPr/>
        </p:nvSpPr>
        <p:spPr bwMode="auto">
          <a:xfrm>
            <a:off x="1981200" y="3581400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9" name="Freeform 47"/>
          <p:cNvSpPr>
            <a:spLocks/>
          </p:cNvSpPr>
          <p:nvPr/>
        </p:nvSpPr>
        <p:spPr bwMode="auto">
          <a:xfrm>
            <a:off x="2209800" y="2209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80" name="Freeform 48"/>
          <p:cNvSpPr>
            <a:spLocks/>
          </p:cNvSpPr>
          <p:nvPr/>
        </p:nvSpPr>
        <p:spPr bwMode="auto">
          <a:xfrm>
            <a:off x="2209800" y="3200400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81" name="Freeform 49"/>
          <p:cNvSpPr>
            <a:spLocks/>
          </p:cNvSpPr>
          <p:nvPr/>
        </p:nvSpPr>
        <p:spPr bwMode="auto">
          <a:xfrm>
            <a:off x="5715000" y="3657600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84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In-Order Commit for Precise Traps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3962400"/>
            <a:ext cx="7683500" cy="2159000"/>
          </a:xfrm>
        </p:spPr>
        <p:txBody>
          <a:bodyPr/>
          <a:lstStyle/>
          <a:p>
            <a:r>
              <a:rPr lang="en-US" sz="2400" dirty="0"/>
              <a:t>In-order instruction fetch and decode, and dispatch to reservation stations inside reorder buffer</a:t>
            </a:r>
          </a:p>
          <a:p>
            <a:r>
              <a:rPr lang="en-US" sz="2400" dirty="0"/>
              <a:t>Instructions issue from reservation stations out-of-order</a:t>
            </a:r>
          </a:p>
          <a:p>
            <a:r>
              <a:rPr lang="en-US" sz="2400" dirty="0"/>
              <a:t>Out-of-order completion, values stored in temporary buffers</a:t>
            </a:r>
          </a:p>
          <a:p>
            <a:r>
              <a:rPr lang="en-US" sz="2400" dirty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white"/>
                  </a:solidFill>
                  <a:latin typeface="Calibri"/>
                  <a:ea typeface="ＭＳ Ｐゴシック"/>
                  <a:cs typeface="Calibri"/>
                </a:rPr>
                <a:t>Trap?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82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Register Renaming</a:t>
            </a:r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E623-8168-334F-975F-EF0824D1C9CA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0483" name="Line 3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6115050" y="1636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5" name="Line 5"/>
          <p:cNvSpPr>
            <a:spLocks noChangeShapeType="1"/>
          </p:cNvSpPr>
          <p:nvPr/>
        </p:nvSpPr>
        <p:spPr bwMode="auto">
          <a:xfrm>
            <a:off x="7105650" y="1789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6" name="Line 6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7" name="Line 7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8" name="Freeform 8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9" name="Freeform 9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0" name="Line 10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1" name="Line 11"/>
          <p:cNvSpPr>
            <a:spLocks noChangeShapeType="1"/>
          </p:cNvSpPr>
          <p:nvPr/>
        </p:nvSpPr>
        <p:spPr bwMode="auto">
          <a:xfrm>
            <a:off x="3067050" y="1941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2" name="Rectangle 12"/>
          <p:cNvSpPr>
            <a:spLocks noChangeArrowheads="1"/>
          </p:cNvSpPr>
          <p:nvPr/>
        </p:nvSpPr>
        <p:spPr bwMode="auto">
          <a:xfrm>
            <a:off x="2552700" y="2398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</a:t>
            </a:r>
          </a:p>
        </p:txBody>
      </p:sp>
      <p:grpSp>
        <p:nvGrpSpPr>
          <p:cNvPr id="1940493" name="Group 13"/>
          <p:cNvGrpSpPr>
            <a:grpSpLocks/>
          </p:cNvGrpSpPr>
          <p:nvPr/>
        </p:nvGrpSpPr>
        <p:grpSpPr bwMode="auto">
          <a:xfrm>
            <a:off x="2058988" y="950913"/>
            <a:ext cx="2514600" cy="288925"/>
            <a:chOff x="1344" y="1450"/>
            <a:chExt cx="2112" cy="230"/>
          </a:xfrm>
        </p:grpSpPr>
        <p:sp>
          <p:nvSpPr>
            <p:cNvPr id="1940494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495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40496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40497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grpSp>
        <p:nvGrpSpPr>
          <p:cNvPr id="1940498" name="Group 18"/>
          <p:cNvGrpSpPr>
            <a:grpSpLocks/>
          </p:cNvGrpSpPr>
          <p:nvPr/>
        </p:nvGrpSpPr>
        <p:grpSpPr bwMode="auto">
          <a:xfrm>
            <a:off x="4954588" y="950913"/>
            <a:ext cx="2514600" cy="288925"/>
            <a:chOff x="1344" y="1450"/>
            <a:chExt cx="2112" cy="230"/>
          </a:xfrm>
        </p:grpSpPr>
        <p:sp>
          <p:nvSpPr>
            <p:cNvPr id="1940499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00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40501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40502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sp>
        <p:nvSpPr>
          <p:cNvPr id="1940503" name="Rectangle 23"/>
          <p:cNvSpPr>
            <a:spLocks noChangeArrowheads="1"/>
          </p:cNvSpPr>
          <p:nvPr/>
        </p:nvSpPr>
        <p:spPr bwMode="auto">
          <a:xfrm>
            <a:off x="7410450" y="2398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Register Free List</a:t>
            </a:r>
          </a:p>
        </p:txBody>
      </p:sp>
      <p:sp>
        <p:nvSpPr>
          <p:cNvPr id="1940504" name="Line 24"/>
          <p:cNvSpPr>
            <a:spLocks noChangeShapeType="1"/>
          </p:cNvSpPr>
          <p:nvPr/>
        </p:nvSpPr>
        <p:spPr bwMode="auto">
          <a:xfrm>
            <a:off x="3582988" y="1255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05" name="Freeform 25"/>
          <p:cNvSpPr>
            <a:spLocks/>
          </p:cNvSpPr>
          <p:nvPr/>
        </p:nvSpPr>
        <p:spPr bwMode="auto">
          <a:xfrm>
            <a:off x="3811588" y="1255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940506" name="Group 26"/>
          <p:cNvGrpSpPr>
            <a:grpSpLocks/>
          </p:cNvGrpSpPr>
          <p:nvPr/>
        </p:nvGrpSpPr>
        <p:grpSpPr bwMode="auto">
          <a:xfrm>
            <a:off x="4895850" y="5218113"/>
            <a:ext cx="2819400" cy="304800"/>
            <a:chOff x="1344" y="1450"/>
            <a:chExt cx="2112" cy="230"/>
          </a:xfrm>
        </p:grpSpPr>
        <p:sp>
          <p:nvSpPr>
            <p:cNvPr id="1940507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08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40509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40510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grpSp>
        <p:nvGrpSpPr>
          <p:cNvPr id="1940511" name="Group 31"/>
          <p:cNvGrpSpPr>
            <a:grpSpLocks/>
          </p:cNvGrpSpPr>
          <p:nvPr/>
        </p:nvGrpSpPr>
        <p:grpSpPr bwMode="auto">
          <a:xfrm>
            <a:off x="1924050" y="5218113"/>
            <a:ext cx="2819400" cy="304800"/>
            <a:chOff x="1344" y="1450"/>
            <a:chExt cx="2112" cy="230"/>
          </a:xfrm>
        </p:grpSpPr>
        <p:sp>
          <p:nvSpPr>
            <p:cNvPr id="1940512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13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40514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40515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sp>
        <p:nvSpPr>
          <p:cNvPr id="1940516" name="Line 36"/>
          <p:cNvSpPr>
            <a:spLocks noChangeShapeType="1"/>
          </p:cNvSpPr>
          <p:nvPr/>
        </p:nvSpPr>
        <p:spPr bwMode="auto">
          <a:xfrm>
            <a:off x="3524250" y="3313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7" name="Freeform 37"/>
          <p:cNvSpPr>
            <a:spLocks/>
          </p:cNvSpPr>
          <p:nvPr/>
        </p:nvSpPr>
        <p:spPr bwMode="auto">
          <a:xfrm>
            <a:off x="3752850" y="3313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8" name="Freeform 38"/>
          <p:cNvSpPr>
            <a:spLocks/>
          </p:cNvSpPr>
          <p:nvPr/>
        </p:nvSpPr>
        <p:spPr bwMode="auto">
          <a:xfrm>
            <a:off x="4514850" y="3313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9" name="Freeform 39"/>
          <p:cNvSpPr>
            <a:spLocks/>
          </p:cNvSpPr>
          <p:nvPr/>
        </p:nvSpPr>
        <p:spPr bwMode="auto">
          <a:xfrm>
            <a:off x="4819650" y="3313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0" name="Freeform 40"/>
          <p:cNvSpPr>
            <a:spLocks/>
          </p:cNvSpPr>
          <p:nvPr/>
        </p:nvSpPr>
        <p:spPr bwMode="auto">
          <a:xfrm>
            <a:off x="2552700" y="3100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1" name="AutoShape 41"/>
          <p:cNvSpPr>
            <a:spLocks/>
          </p:cNvSpPr>
          <p:nvPr/>
        </p:nvSpPr>
        <p:spPr bwMode="auto">
          <a:xfrm>
            <a:off x="1543050" y="2398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2" name="Text Box 42"/>
          <p:cNvSpPr txBox="1">
            <a:spLocks noChangeArrowheads="1"/>
          </p:cNvSpPr>
          <p:nvPr/>
        </p:nvSpPr>
        <p:spPr bwMode="auto">
          <a:xfrm>
            <a:off x="416962" y="2419350"/>
            <a:ext cx="11837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Update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Mapping</a:t>
            </a:r>
          </a:p>
        </p:txBody>
      </p:sp>
      <p:sp>
        <p:nvSpPr>
          <p:cNvPr id="1940523" name="Text Box 43"/>
          <p:cNvSpPr txBox="1">
            <a:spLocks noChangeArrowheads="1"/>
          </p:cNvSpPr>
          <p:nvPr/>
        </p:nvSpPr>
        <p:spPr bwMode="auto">
          <a:xfrm>
            <a:off x="1165832" y="8382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1940524" name="Text Box 44"/>
          <p:cNvSpPr txBox="1">
            <a:spLocks noChangeArrowheads="1"/>
          </p:cNvSpPr>
          <p:nvPr/>
        </p:nvSpPr>
        <p:spPr bwMode="auto">
          <a:xfrm>
            <a:off x="7668232" y="854075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1940525" name="Text Box 45"/>
          <p:cNvSpPr txBox="1">
            <a:spLocks noChangeArrowheads="1"/>
          </p:cNvSpPr>
          <p:nvPr/>
        </p:nvSpPr>
        <p:spPr bwMode="auto">
          <a:xfrm>
            <a:off x="3365164" y="2393950"/>
            <a:ext cx="17062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Addresses</a:t>
            </a:r>
          </a:p>
        </p:txBody>
      </p:sp>
      <p:sp>
        <p:nvSpPr>
          <p:cNvPr id="1940526" name="Text Box 46"/>
          <p:cNvSpPr txBox="1">
            <a:spLocks noChangeArrowheads="1"/>
          </p:cNvSpPr>
          <p:nvPr/>
        </p:nvSpPr>
        <p:spPr bwMode="auto">
          <a:xfrm>
            <a:off x="3371850" y="3008313"/>
            <a:ext cx="1524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Data</a:t>
            </a:r>
          </a:p>
        </p:txBody>
      </p:sp>
      <p:sp>
        <p:nvSpPr>
          <p:cNvPr id="1940527" name="Text Box 47"/>
          <p:cNvSpPr txBox="1">
            <a:spLocks noChangeArrowheads="1"/>
          </p:cNvSpPr>
          <p:nvPr/>
        </p:nvSpPr>
        <p:spPr bwMode="auto">
          <a:xfrm rot="-5400000">
            <a:off x="2432050" y="2524811"/>
            <a:ext cx="758825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Ports</a:t>
            </a:r>
          </a:p>
        </p:txBody>
      </p:sp>
      <p:sp>
        <p:nvSpPr>
          <p:cNvPr id="1940528" name="Freeform 48"/>
          <p:cNvSpPr>
            <a:spLocks/>
          </p:cNvSpPr>
          <p:nvPr/>
        </p:nvSpPr>
        <p:spPr bwMode="auto">
          <a:xfrm>
            <a:off x="2076450" y="3084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9" name="Freeform 49"/>
          <p:cNvSpPr>
            <a:spLocks/>
          </p:cNvSpPr>
          <p:nvPr/>
        </p:nvSpPr>
        <p:spPr bwMode="auto">
          <a:xfrm>
            <a:off x="7410450" y="3084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0" name="Freeform 50"/>
          <p:cNvSpPr>
            <a:spLocks/>
          </p:cNvSpPr>
          <p:nvPr/>
        </p:nvSpPr>
        <p:spPr bwMode="auto">
          <a:xfrm>
            <a:off x="6284913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1" name="Freeform 51"/>
          <p:cNvSpPr>
            <a:spLocks/>
          </p:cNvSpPr>
          <p:nvPr/>
        </p:nvSpPr>
        <p:spPr bwMode="auto">
          <a:xfrm>
            <a:off x="7181850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2" name="Freeform 52"/>
          <p:cNvSpPr>
            <a:spLocks/>
          </p:cNvSpPr>
          <p:nvPr/>
        </p:nvSpPr>
        <p:spPr bwMode="auto">
          <a:xfrm>
            <a:off x="2076450" y="1255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3" name="Freeform 53"/>
          <p:cNvSpPr>
            <a:spLocks/>
          </p:cNvSpPr>
          <p:nvPr/>
        </p:nvSpPr>
        <p:spPr bwMode="auto">
          <a:xfrm>
            <a:off x="4514850" y="1255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4" name="Freeform 54"/>
          <p:cNvSpPr>
            <a:spLocks/>
          </p:cNvSpPr>
          <p:nvPr/>
        </p:nvSpPr>
        <p:spPr bwMode="auto">
          <a:xfrm>
            <a:off x="4818063" y="1255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5" name="Oval 55"/>
          <p:cNvSpPr>
            <a:spLocks noChangeArrowheads="1"/>
          </p:cNvSpPr>
          <p:nvPr/>
        </p:nvSpPr>
        <p:spPr bwMode="auto">
          <a:xfrm>
            <a:off x="67246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=?</a:t>
            </a:r>
          </a:p>
        </p:txBody>
      </p:sp>
      <p:sp>
        <p:nvSpPr>
          <p:cNvPr id="1940536" name="Line 56"/>
          <p:cNvSpPr>
            <a:spLocks noChangeShapeType="1"/>
          </p:cNvSpPr>
          <p:nvPr/>
        </p:nvSpPr>
        <p:spPr bwMode="auto">
          <a:xfrm flipH="1">
            <a:off x="7105650" y="1712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7" name="Freeform 57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8" name="Freeform 58"/>
          <p:cNvSpPr>
            <a:spLocks/>
          </p:cNvSpPr>
          <p:nvPr/>
        </p:nvSpPr>
        <p:spPr bwMode="auto">
          <a:xfrm>
            <a:off x="5797550" y="3313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9" name="Freeform 59"/>
          <p:cNvSpPr>
            <a:spLocks/>
          </p:cNvSpPr>
          <p:nvPr/>
        </p:nvSpPr>
        <p:spPr bwMode="auto">
          <a:xfrm>
            <a:off x="2305050" y="2627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0" name="Line 60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1" name="Line 61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2" name="Line 62"/>
          <p:cNvSpPr>
            <a:spLocks noChangeShapeType="1"/>
          </p:cNvSpPr>
          <p:nvPr/>
        </p:nvSpPr>
        <p:spPr bwMode="auto">
          <a:xfrm>
            <a:off x="65722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3" name="Line 63"/>
          <p:cNvSpPr>
            <a:spLocks noChangeShapeType="1"/>
          </p:cNvSpPr>
          <p:nvPr/>
        </p:nvSpPr>
        <p:spPr bwMode="auto">
          <a:xfrm>
            <a:off x="74866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4" name="Line 64"/>
          <p:cNvSpPr>
            <a:spLocks noChangeShapeType="1"/>
          </p:cNvSpPr>
          <p:nvPr/>
        </p:nvSpPr>
        <p:spPr bwMode="auto">
          <a:xfrm>
            <a:off x="2914650" y="3465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5" name="Oval 65"/>
          <p:cNvSpPr>
            <a:spLocks noChangeArrowheads="1"/>
          </p:cNvSpPr>
          <p:nvPr/>
        </p:nvSpPr>
        <p:spPr bwMode="auto">
          <a:xfrm>
            <a:off x="58102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=?</a:t>
            </a:r>
          </a:p>
        </p:txBody>
      </p:sp>
      <p:sp>
        <p:nvSpPr>
          <p:cNvPr id="1940546" name="Freeform 66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7" name="Line 67"/>
          <p:cNvSpPr>
            <a:spLocks noChangeShapeType="1"/>
          </p:cNvSpPr>
          <p:nvPr/>
        </p:nvSpPr>
        <p:spPr bwMode="auto">
          <a:xfrm>
            <a:off x="6115050" y="1636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8" name="Freeform 68"/>
          <p:cNvSpPr>
            <a:spLocks/>
          </p:cNvSpPr>
          <p:nvPr/>
        </p:nvSpPr>
        <p:spPr bwMode="auto">
          <a:xfrm>
            <a:off x="3054350" y="1255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9" name="Line 69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0" name="Freeform 70"/>
          <p:cNvSpPr>
            <a:spLocks/>
          </p:cNvSpPr>
          <p:nvPr/>
        </p:nvSpPr>
        <p:spPr bwMode="auto">
          <a:xfrm>
            <a:off x="2305050" y="1941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1" name="Line 71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2" name="Text Box 72"/>
          <p:cNvSpPr txBox="1">
            <a:spLocks noChangeArrowheads="1"/>
          </p:cNvSpPr>
          <p:nvPr/>
        </p:nvSpPr>
        <p:spPr bwMode="auto">
          <a:xfrm>
            <a:off x="76200" y="3276600"/>
            <a:ext cx="2209800" cy="255454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Must check for RAW hazards between instructions issuing in same cycle.  Can be done in parallel with rename lookup.</a:t>
            </a:r>
            <a:endParaRPr lang="en-US" sz="28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3" name="Text Box 73"/>
          <p:cNvSpPr txBox="1">
            <a:spLocks noChangeArrowheads="1"/>
          </p:cNvSpPr>
          <p:nvPr/>
        </p:nvSpPr>
        <p:spPr bwMode="auto">
          <a:xfrm>
            <a:off x="3641725" y="5726113"/>
            <a:ext cx="1846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 b="1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4" name="Text Box 74"/>
          <p:cNvSpPr txBox="1">
            <a:spLocks noChangeArrowheads="1"/>
          </p:cNvSpPr>
          <p:nvPr/>
        </p:nvSpPr>
        <p:spPr bwMode="auto">
          <a:xfrm>
            <a:off x="1219200" y="5791200"/>
            <a:ext cx="744513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MIPS R10K renames 4 serially-RAW-dependent </a:t>
            </a:r>
            <a:r>
              <a:rPr lang="en-US" sz="2400" i="1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/cycle</a:t>
            </a:r>
          </a:p>
        </p:txBody>
      </p:sp>
    </p:spTree>
    <p:extLst>
      <p:ext uri="{BB962C8B-B14F-4D97-AF65-F5344CB8AC3E}">
        <p14:creationId xmlns:p14="http://schemas.microsoft.com/office/powerpoint/2010/main" val="332587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736600"/>
          </a:xfrm>
        </p:spPr>
        <p:txBody>
          <a:bodyPr/>
          <a:lstStyle/>
          <a:p>
            <a:r>
              <a:rPr lang="en-US" sz="2800" dirty="0"/>
              <a:t>Recap: Separating Completion from Commit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Re-order buffer holds register results from completion until commit</a:t>
            </a:r>
          </a:p>
          <a:p>
            <a:pPr lvl="1"/>
            <a:r>
              <a:rPr lang="en-US" sz="2000" dirty="0"/>
              <a:t>Entries allocated in program order during decode</a:t>
            </a:r>
          </a:p>
          <a:p>
            <a:pPr lvl="1"/>
            <a:r>
              <a:rPr lang="en-US" sz="2000" dirty="0"/>
              <a:t>Buffers completed values and exception state until in-order commit point</a:t>
            </a:r>
          </a:p>
          <a:p>
            <a:pPr lvl="1"/>
            <a:r>
              <a:rPr lang="en-US" sz="2000" dirty="0"/>
              <a:t>Completed values can be used by dependents before committed (bypassing)</a:t>
            </a:r>
          </a:p>
          <a:p>
            <a:pPr lvl="1"/>
            <a:r>
              <a:rPr lang="en-US" sz="2000" dirty="0"/>
              <a:t>Each entry holds program counter, instruction type, destination register </a:t>
            </a:r>
            <a:r>
              <a:rPr lang="en-US" sz="2000" dirty="0" err="1"/>
              <a:t>specifier</a:t>
            </a:r>
            <a:r>
              <a:rPr lang="en-US" sz="2000" dirty="0"/>
              <a:t> and value if any, and exception status (info often compressed to save hardware)</a:t>
            </a:r>
          </a:p>
          <a:p>
            <a:r>
              <a:rPr lang="en-US" sz="2800" dirty="0"/>
              <a:t>Memory reordering needs special data structures</a:t>
            </a:r>
          </a:p>
          <a:p>
            <a:pPr lvl="1"/>
            <a:r>
              <a:rPr lang="en-US" sz="2000" dirty="0"/>
              <a:t>Speculative store address and data buffers</a:t>
            </a:r>
          </a:p>
          <a:p>
            <a:pPr lvl="1"/>
            <a:r>
              <a:rPr lang="en-US" sz="2000" dirty="0"/>
              <a:t>Speculative load address and data buffers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857"/>
            <a:ext cx="7292975" cy="736600"/>
          </a:xfrm>
        </p:spPr>
        <p:txBody>
          <a:bodyPr/>
          <a:lstStyle/>
          <a:p>
            <a:r>
              <a:rPr lang="en-US" dirty="0"/>
              <a:t>Recap: Phases of Instruction Execution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 i="1">
                <a:solidFill>
                  <a:srgbClr val="FFCC66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  <a:r>
                <a:rPr lang="en-US" sz="24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: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Instruction bits retrieved from instruction cache.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 Buffer</a:t>
            </a: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</a:t>
            </a: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Execute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 and operands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issued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functional units. When execution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completes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Decode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Instructions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dispatched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appropriate issue 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Result Buffer</a:t>
            </a: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Commit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 irrevocably updates architectural state (aka “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graduation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”), or takes precise trap/interrupt.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Decode/Rename</a:t>
            </a: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95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In-Order versus Out-of-Order Phases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Instruction fetch/decode/rename always in-order</a:t>
            </a:r>
          </a:p>
          <a:p>
            <a:pPr lvl="1"/>
            <a:r>
              <a:rPr lang="en-US" sz="2000" dirty="0"/>
              <a:t>Need to parse ISA sequentially to get correct semantics</a:t>
            </a:r>
          </a:p>
          <a:p>
            <a:pPr lvl="1"/>
            <a:r>
              <a:rPr lang="en-US" sz="2000" i="1" dirty="0"/>
              <a:t>CS252:Proposals for speculative </a:t>
            </a:r>
            <a:r>
              <a:rPr lang="en-US" sz="2000" i="1" dirty="0" err="1"/>
              <a:t>OoO</a:t>
            </a:r>
            <a:r>
              <a:rPr lang="en-US" sz="2000" i="1" dirty="0"/>
              <a:t> instruction fetch, e.g., </a:t>
            </a:r>
            <a:r>
              <a:rPr lang="en-US" sz="2000" i="1" dirty="0" err="1"/>
              <a:t>Multiscalar</a:t>
            </a:r>
            <a:r>
              <a:rPr lang="en-US" sz="2000" i="1" dirty="0"/>
              <a:t>.  Predict control flow and data dependencies across sequential program segments fetched/decoded/executed in parallel, </a:t>
            </a:r>
            <a:r>
              <a:rPr lang="en-US" sz="2000" i="1" dirty="0" err="1"/>
              <a:t>fixup</a:t>
            </a:r>
            <a:r>
              <a:rPr lang="en-US" sz="2000" i="1" dirty="0"/>
              <a:t> if prediction wrong</a:t>
            </a:r>
          </a:p>
          <a:p>
            <a:r>
              <a:rPr lang="en-US" sz="2800" dirty="0"/>
              <a:t>Dispatch (place instruction into machine buffers to wait for issue) also always in-order</a:t>
            </a:r>
          </a:p>
          <a:p>
            <a:pPr lvl="1"/>
            <a:r>
              <a:rPr lang="en-US" sz="2000" dirty="0"/>
              <a:t>Some use “Dispatch” to mean “Issue”, but not in these lectures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In-Order Versus Out-of-Order Issue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In-order (</a:t>
            </a:r>
            <a:r>
              <a:rPr lang="en-US" sz="3200" dirty="0" err="1"/>
              <a:t>InO</a:t>
            </a:r>
            <a:r>
              <a:rPr lang="en-US" sz="3200" dirty="0"/>
              <a:t>) issue:</a:t>
            </a:r>
          </a:p>
          <a:p>
            <a:pPr lvl="1"/>
            <a:r>
              <a:rPr lang="en-US" sz="2400" dirty="0"/>
              <a:t>Issue stalls on RAW dependencies or structural hazards, or possibly WAR/WAW hazards</a:t>
            </a:r>
          </a:p>
          <a:p>
            <a:pPr lvl="1"/>
            <a:r>
              <a:rPr lang="en-US" sz="2400" dirty="0"/>
              <a:t>Instruction cannot issue to execution units unless all preceding instructions have issued to execution units</a:t>
            </a:r>
          </a:p>
          <a:p>
            <a:r>
              <a:rPr lang="en-US" sz="3200" dirty="0"/>
              <a:t>Out-of-order (</a:t>
            </a:r>
            <a:r>
              <a:rPr lang="en-US" sz="3200" dirty="0" err="1"/>
              <a:t>OoO</a:t>
            </a:r>
            <a:r>
              <a:rPr lang="en-US" sz="3200" dirty="0"/>
              <a:t>) issue:</a:t>
            </a:r>
          </a:p>
          <a:p>
            <a:pPr lvl="1"/>
            <a:r>
              <a:rPr lang="en-US" sz="2400" dirty="0"/>
              <a:t>Instructions dispatched in program order to </a:t>
            </a:r>
            <a:r>
              <a:rPr lang="en-US" sz="2400" i="1" dirty="0"/>
              <a:t>reservation stations (or other forms of instruction buffer) </a:t>
            </a:r>
            <a:r>
              <a:rPr lang="en-US" sz="2400" dirty="0"/>
              <a:t>to wait for operands to arrive, or other hazards to clear</a:t>
            </a:r>
          </a:p>
          <a:p>
            <a:pPr lvl="1"/>
            <a:r>
              <a:rPr lang="en-US" sz="2400" dirty="0"/>
              <a:t>While earlier instructions wait in issue buffers, following instructions can be dispatched and issued out-of-order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4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 but simplest machines have out-of-order completion, due to different latencies of functional units and desire to bypass values as soon as available</a:t>
            </a:r>
          </a:p>
          <a:p>
            <a:r>
              <a:rPr lang="en-US" sz="2800" dirty="0"/>
              <a:t>Classic RISC 5-stage integer pipeline just barely has in-order completion</a:t>
            </a:r>
          </a:p>
          <a:p>
            <a:pPr lvl="1"/>
            <a:r>
              <a:rPr lang="en-US" sz="2000" dirty="0"/>
              <a:t>Load takes two cycles, but following one-cycle integer op completes at same time, not earlier</a:t>
            </a:r>
          </a:p>
          <a:p>
            <a:pPr lvl="1"/>
            <a:r>
              <a:rPr lang="en-US" sz="2000" dirty="0"/>
              <a:t>Adding pipelined FPU immediately brings </a:t>
            </a:r>
            <a:r>
              <a:rPr lang="en-US" sz="2000" dirty="0" err="1"/>
              <a:t>OoO</a:t>
            </a:r>
            <a:r>
              <a:rPr lang="en-US" sz="2000" dirty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4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In-order commit supports precise traps, standard today</a:t>
            </a:r>
          </a:p>
          <a:p>
            <a:pPr lvl="1"/>
            <a:r>
              <a:rPr lang="en-US" sz="2000" i="1" dirty="0"/>
              <a:t>CS252: Some proposals to reduce the cost of in-order commit by retiring some instructions early to compact reorder buffer, but this is just an optimized in-order commit</a:t>
            </a:r>
          </a:p>
          <a:p>
            <a:r>
              <a:rPr lang="en-US" sz="2800" dirty="0"/>
              <a:t>Out-of-order commit was effectively what early </a:t>
            </a:r>
            <a:r>
              <a:rPr lang="en-US" sz="2800" dirty="0" err="1"/>
              <a:t>OoO</a:t>
            </a:r>
            <a:r>
              <a:rPr lang="en-US" sz="2800" dirty="0"/>
              <a:t> machines implemented (imprecise traps) as completion irrevocably changed machine state</a:t>
            </a:r>
          </a:p>
          <a:p>
            <a:pPr lvl="1"/>
            <a:r>
              <a:rPr lang="en-US" sz="2400" dirty="0"/>
              <a:t>i.e., complete == commit in these machines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90688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4267</TotalTime>
  <Pages>12</Pages>
  <Words>3030</Words>
  <Application>Microsoft Macintosh PowerPoint</Application>
  <PresentationFormat>Letter Paper (8.5x11 in)</PresentationFormat>
  <Paragraphs>960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31</vt:i4>
      </vt:variant>
    </vt:vector>
  </HeadingPairs>
  <TitlesOfParts>
    <vt:vector size="56" baseType="lpstr">
      <vt:lpstr>Arial</vt:lpstr>
      <vt:lpstr>Arial Black</vt:lpstr>
      <vt:lpstr>Calibri</vt:lpstr>
      <vt:lpstr>Courier</vt:lpstr>
      <vt:lpstr>Courier New</vt:lpstr>
      <vt:lpstr>Helvetica</vt:lpstr>
      <vt:lpstr>Lucida Grande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CS 152 Computer Architecture and Engineering CS252 Graduate Computer Architecture   Lecture 11 – Out-of-Order Execution</vt:lpstr>
      <vt:lpstr>Last Time in Lecture 10</vt:lpstr>
      <vt:lpstr>Recap: In-Order Commit for Precise Traps</vt:lpstr>
      <vt:lpstr>Recap: Separating Completion from Commit</vt:lpstr>
      <vt:lpstr>Recap: Phases of Instruction Execution</vt:lpstr>
      <vt:lpstr>In-Order versus Out-of-Order Phases</vt:lpstr>
      <vt:lpstr>In-Order Versus Out-of-Order Issue</vt:lpstr>
      <vt:lpstr>In-Order versus Out-of-Order Completion</vt:lpstr>
      <vt:lpstr>In-Order versus Out-of-Order Commit</vt:lpstr>
      <vt:lpstr>OoO Design Choices</vt:lpstr>
      <vt:lpstr>“Data-in-ROB” Design (HP PA8000, Pentium Pro, Core2Duo, Nehalem)</vt:lpstr>
      <vt:lpstr>Managing Rename for Data-in-ROB</vt:lpstr>
      <vt:lpstr>Data Movement in Data-in-ROB Design</vt:lpstr>
      <vt:lpstr>CS152 Administrivia</vt:lpstr>
      <vt:lpstr>CS252 Administrivia</vt:lpstr>
      <vt:lpstr>Unified Physical Register File (MIPS R10K, Alpha 21264, Intel Pentium 4 &amp; Sandy/Ivy Bridge)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Repairing Rename at Traps</vt:lpstr>
      <vt:lpstr>Reorder Buffer Holds Active Instructions (Decoded but not Committed)</vt:lpstr>
      <vt:lpstr>Separate Issue Window from ROB</vt:lpstr>
      <vt:lpstr>Superscalar Register Renaming</vt:lpstr>
      <vt:lpstr>Superscalar Register Renaming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656</cp:revision>
  <cp:lastPrinted>2013-01-24T23:37:40Z</cp:lastPrinted>
  <dcterms:created xsi:type="dcterms:W3CDTF">2012-01-24T20:37:12Z</dcterms:created>
  <dcterms:modified xsi:type="dcterms:W3CDTF">2019-03-06T21:06:18Z</dcterms:modified>
  <cp:category/>
</cp:coreProperties>
</file>