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</p:sldMasterIdLst>
  <p:notesMasterIdLst>
    <p:notesMasterId r:id="rId52"/>
  </p:notesMasterIdLst>
  <p:handoutMasterIdLst>
    <p:handoutMasterId r:id="rId53"/>
  </p:handoutMasterIdLst>
  <p:sldIdLst>
    <p:sldId id="322" r:id="rId13"/>
    <p:sldId id="678" r:id="rId14"/>
    <p:sldId id="687" r:id="rId15"/>
    <p:sldId id="688" r:id="rId16"/>
    <p:sldId id="689" r:id="rId17"/>
    <p:sldId id="712" r:id="rId18"/>
    <p:sldId id="713" r:id="rId19"/>
    <p:sldId id="714" r:id="rId20"/>
    <p:sldId id="692" r:id="rId21"/>
    <p:sldId id="690" r:id="rId22"/>
    <p:sldId id="691" r:id="rId23"/>
    <p:sldId id="693" r:id="rId24"/>
    <p:sldId id="694" r:id="rId25"/>
    <p:sldId id="695" r:id="rId26"/>
    <p:sldId id="696" r:id="rId27"/>
    <p:sldId id="697" r:id="rId28"/>
    <p:sldId id="698" r:id="rId29"/>
    <p:sldId id="699" r:id="rId30"/>
    <p:sldId id="701" r:id="rId31"/>
    <p:sldId id="702" r:id="rId32"/>
    <p:sldId id="703" r:id="rId33"/>
    <p:sldId id="724" r:id="rId34"/>
    <p:sldId id="726" r:id="rId35"/>
    <p:sldId id="704" r:id="rId36"/>
    <p:sldId id="705" r:id="rId37"/>
    <p:sldId id="706" r:id="rId38"/>
    <p:sldId id="707" r:id="rId39"/>
    <p:sldId id="708" r:id="rId40"/>
    <p:sldId id="709" r:id="rId41"/>
    <p:sldId id="710" r:id="rId42"/>
    <p:sldId id="715" r:id="rId43"/>
    <p:sldId id="717" r:id="rId44"/>
    <p:sldId id="719" r:id="rId45"/>
    <p:sldId id="718" r:id="rId46"/>
    <p:sldId id="720" r:id="rId47"/>
    <p:sldId id="721" r:id="rId48"/>
    <p:sldId id="722" r:id="rId49"/>
    <p:sldId id="723" r:id="rId50"/>
    <p:sldId id="617" r:id="rId5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3" autoAdjust="0"/>
    <p:restoredTop sz="87891" autoAdjust="0"/>
  </p:normalViewPr>
  <p:slideViewPr>
    <p:cSldViewPr>
      <p:cViewPr varScale="1">
        <p:scale>
          <a:sx n="107" d="100"/>
          <a:sy n="107" d="100"/>
        </p:scale>
        <p:origin x="928" y="176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-194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12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slide" Target="slides/slide38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9" Type="http://schemas.openxmlformats.org/officeDocument/2006/relationships/slide" Target="slides/slide17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9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20" Type="http://schemas.openxmlformats.org/officeDocument/2006/relationships/slide" Target="slides/slide8.xml"/><Relationship Id="rId41" Type="http://schemas.openxmlformats.org/officeDocument/2006/relationships/slide" Target="slides/slide2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58153-0927-C045-B598-908C6D634F6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18A24-17D2-E643-A7C7-C2B14010F2F7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FA942-6AE4-7442-9250-D439A3F41E41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1C336-240E-D147-BEE0-54E13AABADE3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F1FA9-B9AF-7C43-BCF1-799C60C771E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pPr lvl="1"/>
            <a:r>
              <a:rPr lang="en-US"/>
              <a:t>Can the dispatched instruction cause a</a:t>
            </a:r>
          </a:p>
          <a:p>
            <a:pPr lvl="2"/>
            <a:r>
              <a:rPr lang="en-US"/>
              <a:t>WAR hazard ? </a:t>
            </a:r>
            <a:r>
              <a:rPr lang="en-US" i="1">
                <a:solidFill>
                  <a:srgbClr val="FF0000"/>
                </a:solidFill>
              </a:rPr>
              <a:t>NO: Operands read at issue</a:t>
            </a:r>
            <a:r>
              <a:rPr lang="en-US"/>
              <a:t>	</a:t>
            </a:r>
          </a:p>
          <a:p>
            <a:pPr lvl="2"/>
            <a:r>
              <a:rPr lang="en-US"/>
              <a:t>WAW hazard ? </a:t>
            </a:r>
            <a:r>
              <a:rPr lang="en-US" i="1">
                <a:solidFill>
                  <a:srgbClr val="FF0000"/>
                </a:solidFill>
              </a:rPr>
              <a:t>YES: Out-of-order completion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DB48E-B176-504E-AD15-480F52A04F28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A7CAB-E1DF-BF42-BA8F-F0A556C505F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5CA69-36F3-3949-B2C6-C8774F835091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1BD57-690C-8248-9AAD-5D6EC09F14D7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2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9B3E8-B002-3E4C-AF96-414D7DF5172F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Ilustrates how one feature alone may not help – happens today when people study single new idea in a very detailed model.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22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285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D955C-3A40-E14D-96D8-27DC8F4CEC32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3811-3E13-9549-A268-5F1581B3C37A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6F9A3-B177-944C-BD7B-F2A13348999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DA6A4-8135-C740-9D77-36557AF4CF3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ECF9C-6558-AD43-B9F6-2312BDF9324D}" type="slidenum">
              <a:rPr lang="en-US"/>
              <a:pPr/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72D67-8EA9-D046-8CA1-41C21D2A952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46E1-0B74-0E4D-957D-45BB85BD91D4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CF89D-C25D-D940-ABE8-16FAE82FC592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62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66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7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10 </a:t>
            </a:r>
            <a:r>
              <a:rPr lang="mr-IN" dirty="0"/>
              <a:t>–</a:t>
            </a:r>
            <a:r>
              <a:rPr lang="en-US" dirty="0"/>
              <a:t> Complex Pipelines,</a:t>
            </a:r>
            <a:br>
              <a:rPr lang="en-US" dirty="0"/>
            </a:br>
            <a:r>
              <a:rPr lang="en-US" dirty="0"/>
              <a:t>Out-of-Order Issue, Register Renaming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Scheduling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3D42-425E-5A4D-8456-9CF7AE7A9A55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44038" name="Group 3"/>
          <p:cNvGrpSpPr>
            <a:grpSpLocks/>
          </p:cNvGrpSpPr>
          <p:nvPr/>
        </p:nvGrpSpPr>
        <p:grpSpPr bwMode="auto">
          <a:xfrm>
            <a:off x="7213600" y="1155700"/>
            <a:ext cx="1689100" cy="4692650"/>
            <a:chOff x="4544" y="960"/>
            <a:chExt cx="1064" cy="2956"/>
          </a:xfrm>
        </p:grpSpPr>
        <p:sp>
          <p:nvSpPr>
            <p:cNvPr id="44055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6</a:t>
              </a:r>
            </a:p>
          </p:txBody>
        </p:sp>
        <p:sp>
          <p:nvSpPr>
            <p:cNvPr id="44056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>
                <a:gd name="T0" fmla="*/ 384 w 384"/>
                <a:gd name="T1" fmla="*/ 0 h 912"/>
                <a:gd name="T2" fmla="*/ 384 w 384"/>
                <a:gd name="T3" fmla="*/ 672 h 912"/>
                <a:gd name="T4" fmla="*/ 0 w 384"/>
                <a:gd name="T5" fmla="*/ 912 h 912"/>
                <a:gd name="T6" fmla="*/ 0 60000 65536"/>
                <a:gd name="T7" fmla="*/ 0 60000 65536"/>
                <a:gd name="T8" fmla="*/ 0 60000 65536"/>
                <a:gd name="T9" fmla="*/ 0 w 384"/>
                <a:gd name="T10" fmla="*/ 0 h 912"/>
                <a:gd name="T11" fmla="*/ 384 w 38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57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96 h 528"/>
                <a:gd name="T4" fmla="*/ 384 w 384"/>
                <a:gd name="T5" fmla="*/ 384 h 528"/>
                <a:gd name="T6" fmla="*/ 192 w 38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528"/>
                <a:gd name="T14" fmla="*/ 384 w 38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58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>
                <a:gd name="T0" fmla="*/ 240 w 240"/>
                <a:gd name="T1" fmla="*/ 0 h 672"/>
                <a:gd name="T2" fmla="*/ 240 w 240"/>
                <a:gd name="T3" fmla="*/ 480 h 672"/>
                <a:gd name="T4" fmla="*/ 0 w 240"/>
                <a:gd name="T5" fmla="*/ 672 h 672"/>
                <a:gd name="T6" fmla="*/ 0 60000 65536"/>
                <a:gd name="T7" fmla="*/ 0 60000 65536"/>
                <a:gd name="T8" fmla="*/ 0 60000 65536"/>
                <a:gd name="T9" fmla="*/ 0 w 240"/>
                <a:gd name="T10" fmla="*/ 0 h 672"/>
                <a:gd name="T11" fmla="*/ 240 w 24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59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>
                <a:gd name="T0" fmla="*/ 192 w 192"/>
                <a:gd name="T1" fmla="*/ 0 h 1392"/>
                <a:gd name="T2" fmla="*/ 192 w 192"/>
                <a:gd name="T3" fmla="*/ 1248 h 1392"/>
                <a:gd name="T4" fmla="*/ 0 w 192"/>
                <a:gd name="T5" fmla="*/ 1392 h 1392"/>
                <a:gd name="T6" fmla="*/ 0 60000 65536"/>
                <a:gd name="T7" fmla="*/ 0 60000 65536"/>
                <a:gd name="T8" fmla="*/ 0 60000 65536"/>
                <a:gd name="T9" fmla="*/ 0 w 192"/>
                <a:gd name="T10" fmla="*/ 0 h 1392"/>
                <a:gd name="T11" fmla="*/ 192 w 192"/>
                <a:gd name="T12" fmla="*/ 1392 h 1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0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44061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>
                <a:gd name="T0" fmla="*/ 0 w 384"/>
                <a:gd name="T1" fmla="*/ 0 h 1056"/>
                <a:gd name="T2" fmla="*/ 384 w 384"/>
                <a:gd name="T3" fmla="*/ 144 h 1056"/>
                <a:gd name="T4" fmla="*/ 384 w 384"/>
                <a:gd name="T5" fmla="*/ 768 h 1056"/>
                <a:gd name="T6" fmla="*/ 4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2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>
                <a:gd name="T0" fmla="*/ 480 w 480"/>
                <a:gd name="T1" fmla="*/ 0 h 2928"/>
                <a:gd name="T2" fmla="*/ 0 w 480"/>
                <a:gd name="T3" fmla="*/ 336 h 2928"/>
                <a:gd name="T4" fmla="*/ 0 w 480"/>
                <a:gd name="T5" fmla="*/ 2784 h 2928"/>
                <a:gd name="T6" fmla="*/ 336 w 480"/>
                <a:gd name="T7" fmla="*/ 2928 h 2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928"/>
                <a:gd name="T14" fmla="*/ 480 w 480"/>
                <a:gd name="T15" fmla="*/ 2928 h 2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3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>
                <a:gd name="T0" fmla="*/ 384 w 384"/>
                <a:gd name="T1" fmla="*/ 0 h 1056"/>
                <a:gd name="T2" fmla="*/ 0 w 384"/>
                <a:gd name="T3" fmla="*/ 192 h 1056"/>
                <a:gd name="T4" fmla="*/ 0 w 384"/>
                <a:gd name="T5" fmla="*/ 912 h 1056"/>
                <a:gd name="T6" fmla="*/ 28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4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44065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>
                <a:gd name="T0" fmla="*/ 0 w 576"/>
                <a:gd name="T1" fmla="*/ 0 h 1728"/>
                <a:gd name="T2" fmla="*/ 576 w 576"/>
                <a:gd name="T3" fmla="*/ 96 h 1728"/>
                <a:gd name="T4" fmla="*/ 576 w 576"/>
                <a:gd name="T5" fmla="*/ 1440 h 1728"/>
                <a:gd name="T6" fmla="*/ 144 w 576"/>
                <a:gd name="T7" fmla="*/ 1728 h 17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728"/>
                <a:gd name="T14" fmla="*/ 576 w 576"/>
                <a:gd name="T15" fmla="*/ 1728 h 17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6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44067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>
                <a:gd name="T0" fmla="*/ 96 w 144"/>
                <a:gd name="T1" fmla="*/ 0 h 336"/>
                <a:gd name="T2" fmla="*/ 0 w 144"/>
                <a:gd name="T3" fmla="*/ 96 h 336"/>
                <a:gd name="T4" fmla="*/ 144 w 144"/>
                <a:gd name="T5" fmla="*/ 336 h 336"/>
                <a:gd name="T6" fmla="*/ 0 60000 65536"/>
                <a:gd name="T7" fmla="*/ 0 60000 65536"/>
                <a:gd name="T8" fmla="*/ 0 60000 65536"/>
                <a:gd name="T9" fmla="*/ 0 w 144"/>
                <a:gd name="T10" fmla="*/ 0 h 336"/>
                <a:gd name="T11" fmla="*/ 144 w 1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8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44069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>
                <a:gd name="T0" fmla="*/ 0 w 240"/>
                <a:gd name="T1" fmla="*/ 0 h 1104"/>
                <a:gd name="T2" fmla="*/ 240 w 240"/>
                <a:gd name="T3" fmla="*/ 144 h 1104"/>
                <a:gd name="T4" fmla="*/ 240 w 240"/>
                <a:gd name="T5" fmla="*/ 1008 h 1104"/>
                <a:gd name="T6" fmla="*/ 96 w 240"/>
                <a:gd name="T7" fmla="*/ 1104 h 1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104"/>
                <a:gd name="T14" fmla="*/ 240 w 240"/>
                <a:gd name="T15" fmla="*/ 1104 h 1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70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3</a:t>
              </a:r>
            </a:p>
          </p:txBody>
        </p:sp>
      </p:grpSp>
      <p:sp>
        <p:nvSpPr>
          <p:cNvPr id="1759252" name="Rectangle 20"/>
          <p:cNvSpPr>
            <a:spLocks noChangeArrowheads="1"/>
          </p:cNvSpPr>
          <p:nvPr/>
        </p:nvSpPr>
        <p:spPr bwMode="auto">
          <a:xfrm>
            <a:off x="139700" y="4343400"/>
            <a:ext cx="6794500" cy="18687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Valid orderings: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in-order	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1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2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3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4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5	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out-of-order	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out-of-order</a:t>
            </a: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44040" name="Group 21"/>
          <p:cNvGrpSpPr>
            <a:grpSpLocks/>
          </p:cNvGrpSpPr>
          <p:nvPr/>
        </p:nvGrpSpPr>
        <p:grpSpPr bwMode="auto">
          <a:xfrm>
            <a:off x="874713" y="958850"/>
            <a:ext cx="4989512" cy="3119438"/>
            <a:chOff x="551" y="836"/>
            <a:chExt cx="3143" cy="1965"/>
          </a:xfrm>
        </p:grpSpPr>
        <p:sp>
          <p:nvSpPr>
            <p:cNvPr id="44043" name="Rectangle 22"/>
            <p:cNvSpPr>
              <a:spLocks noChangeArrowheads="1"/>
            </p:cNvSpPr>
            <p:nvPr/>
          </p:nvSpPr>
          <p:spPr bwMode="auto">
            <a:xfrm>
              <a:off x="551" y="836"/>
              <a:ext cx="3143" cy="19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1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FDIV.D		f6, 	f6,	f4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2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FLD		f2,	45(x3)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3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FMULT.D		f0,	f2,	f4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4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FDIV.D		f8,	f6,	f2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5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FSUB.D		f10,	f0,	f6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6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FADD.D		f6,	f8,	f2</a:t>
              </a:r>
            </a:p>
          </p:txBody>
        </p:sp>
        <p:grpSp>
          <p:nvGrpSpPr>
            <p:cNvPr id="44044" name="Group 23"/>
            <p:cNvGrpSpPr>
              <a:grpSpLocks/>
            </p:cNvGrpSpPr>
            <p:nvPr/>
          </p:nvGrpSpPr>
          <p:grpSpPr bwMode="auto">
            <a:xfrm>
              <a:off x="2128" y="980"/>
              <a:ext cx="1344" cy="1720"/>
              <a:chOff x="2128" y="980"/>
              <a:chExt cx="1344" cy="1720"/>
            </a:xfrm>
          </p:grpSpPr>
          <p:sp>
            <p:nvSpPr>
              <p:cNvPr id="44045" name="Line 24"/>
              <p:cNvSpPr>
                <a:spLocks noChangeShapeType="1"/>
              </p:cNvSpPr>
              <p:nvPr/>
            </p:nvSpPr>
            <p:spPr bwMode="auto">
              <a:xfrm>
                <a:off x="2464" y="1024"/>
                <a:ext cx="432" cy="9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6" name="Freeform 25"/>
              <p:cNvSpPr>
                <a:spLocks/>
              </p:cNvSpPr>
              <p:nvPr/>
            </p:nvSpPr>
            <p:spPr bwMode="auto">
              <a:xfrm>
                <a:off x="2848" y="1818"/>
                <a:ext cx="576" cy="485"/>
              </a:xfrm>
              <a:custGeom>
                <a:avLst/>
                <a:gdLst>
                  <a:gd name="T0" fmla="*/ 0 w 576"/>
                  <a:gd name="T1" fmla="*/ 0 h 528"/>
                  <a:gd name="T2" fmla="*/ 288 w 576"/>
                  <a:gd name="T3" fmla="*/ 0 h 528"/>
                  <a:gd name="T4" fmla="*/ 576 w 576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28"/>
                  <a:gd name="T11" fmla="*/ 576 w 576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28">
                    <a:moveTo>
                      <a:pt x="0" y="0"/>
                    </a:moveTo>
                    <a:lnTo>
                      <a:pt x="288" y="0"/>
                    </a:lnTo>
                    <a:lnTo>
                      <a:pt x="576" y="52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7" name="Line 26"/>
              <p:cNvSpPr>
                <a:spLocks noChangeShapeType="1"/>
              </p:cNvSpPr>
              <p:nvPr/>
            </p:nvSpPr>
            <p:spPr bwMode="auto">
              <a:xfrm>
                <a:off x="2560" y="1377"/>
                <a:ext cx="336" cy="2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8" name="Freeform 27"/>
              <p:cNvSpPr>
                <a:spLocks/>
              </p:cNvSpPr>
              <p:nvPr/>
            </p:nvSpPr>
            <p:spPr bwMode="auto">
              <a:xfrm>
                <a:off x="2752" y="1553"/>
                <a:ext cx="672" cy="397"/>
              </a:xfrm>
              <a:custGeom>
                <a:avLst/>
                <a:gdLst>
                  <a:gd name="T0" fmla="*/ 0 w 672"/>
                  <a:gd name="T1" fmla="*/ 0 h 480"/>
                  <a:gd name="T2" fmla="*/ 384 w 672"/>
                  <a:gd name="T3" fmla="*/ 0 h 480"/>
                  <a:gd name="T4" fmla="*/ 672 w 67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480"/>
                  <a:gd name="T11" fmla="*/ 672 w 67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480">
                    <a:moveTo>
                      <a:pt x="0" y="0"/>
                    </a:moveTo>
                    <a:lnTo>
                      <a:pt x="384" y="0"/>
                    </a:lnTo>
                    <a:lnTo>
                      <a:pt x="672" y="48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9" name="Freeform 28"/>
              <p:cNvSpPr>
                <a:spLocks/>
              </p:cNvSpPr>
              <p:nvPr/>
            </p:nvSpPr>
            <p:spPr bwMode="auto">
              <a:xfrm>
                <a:off x="3280" y="1730"/>
                <a:ext cx="192" cy="926"/>
              </a:xfrm>
              <a:custGeom>
                <a:avLst/>
                <a:gdLst>
                  <a:gd name="T0" fmla="*/ 0 w 192"/>
                  <a:gd name="T1" fmla="*/ 0 h 1008"/>
                  <a:gd name="T2" fmla="*/ 48 w 192"/>
                  <a:gd name="T3" fmla="*/ 864 h 1008"/>
                  <a:gd name="T4" fmla="*/ 192 w 192"/>
                  <a:gd name="T5" fmla="*/ 1008 h 100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008"/>
                  <a:gd name="T11" fmla="*/ 192 w 192"/>
                  <a:gd name="T12" fmla="*/ 1008 h 10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008">
                    <a:moveTo>
                      <a:pt x="0" y="0"/>
                    </a:moveTo>
                    <a:lnTo>
                      <a:pt x="48" y="864"/>
                    </a:lnTo>
                    <a:lnTo>
                      <a:pt x="192" y="100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0" name="Line 29"/>
              <p:cNvSpPr>
                <a:spLocks noChangeShapeType="1"/>
              </p:cNvSpPr>
              <p:nvPr/>
            </p:nvSpPr>
            <p:spPr bwMode="auto">
              <a:xfrm>
                <a:off x="2512" y="1774"/>
                <a:ext cx="384" cy="5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1" name="Line 30"/>
              <p:cNvSpPr>
                <a:spLocks noChangeShapeType="1"/>
              </p:cNvSpPr>
              <p:nvPr/>
            </p:nvSpPr>
            <p:spPr bwMode="auto">
              <a:xfrm>
                <a:off x="2464" y="2082"/>
                <a:ext cx="480" cy="57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2" name="Line 31"/>
              <p:cNvSpPr>
                <a:spLocks noChangeShapeType="1"/>
              </p:cNvSpPr>
              <p:nvPr/>
            </p:nvSpPr>
            <p:spPr bwMode="auto">
              <a:xfrm flipH="1">
                <a:off x="2512" y="2039"/>
                <a:ext cx="384" cy="617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3" name="Line 32"/>
              <p:cNvSpPr>
                <a:spLocks noChangeShapeType="1"/>
              </p:cNvSpPr>
              <p:nvPr/>
            </p:nvSpPr>
            <p:spPr bwMode="auto">
              <a:xfrm flipH="1">
                <a:off x="2560" y="2392"/>
                <a:ext cx="912" cy="264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4" name="Freeform 33"/>
              <p:cNvSpPr>
                <a:spLocks/>
              </p:cNvSpPr>
              <p:nvPr/>
            </p:nvSpPr>
            <p:spPr bwMode="auto">
              <a:xfrm>
                <a:off x="2128" y="980"/>
                <a:ext cx="192" cy="1720"/>
              </a:xfrm>
              <a:custGeom>
                <a:avLst/>
                <a:gdLst>
                  <a:gd name="T0" fmla="*/ 192 w 192"/>
                  <a:gd name="T1" fmla="*/ 0 h 1872"/>
                  <a:gd name="T2" fmla="*/ 0 w 192"/>
                  <a:gd name="T3" fmla="*/ 96 h 1872"/>
                  <a:gd name="T4" fmla="*/ 0 w 192"/>
                  <a:gd name="T5" fmla="*/ 1728 h 1872"/>
                  <a:gd name="T6" fmla="*/ 192 w 192"/>
                  <a:gd name="T7" fmla="*/ 1872 h 18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872"/>
                  <a:gd name="T14" fmla="*/ 192 w 192"/>
                  <a:gd name="T15" fmla="*/ 1872 h 18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872">
                    <a:moveTo>
                      <a:pt x="192" y="0"/>
                    </a:moveTo>
                    <a:lnTo>
                      <a:pt x="0" y="96"/>
                    </a:lnTo>
                    <a:lnTo>
                      <a:pt x="0" y="1728"/>
                    </a:lnTo>
                    <a:lnTo>
                      <a:pt x="192" y="1872"/>
                    </a:lnTo>
                  </a:path>
                </a:pathLst>
              </a:custGeom>
              <a:noFill/>
              <a:ln w="25400">
                <a:solidFill>
                  <a:srgbClr val="0066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759266" name="Text Box 34"/>
          <p:cNvSpPr txBox="1">
            <a:spLocks noChangeArrowheads="1"/>
          </p:cNvSpPr>
          <p:nvPr/>
        </p:nvSpPr>
        <p:spPr bwMode="auto">
          <a:xfrm>
            <a:off x="1939925" y="5180013"/>
            <a:ext cx="5008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2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3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4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5	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9267" name="Text Box 35"/>
          <p:cNvSpPr txBox="1">
            <a:spLocks noChangeArrowheads="1"/>
          </p:cNvSpPr>
          <p:nvPr/>
        </p:nvSpPr>
        <p:spPr bwMode="auto">
          <a:xfrm>
            <a:off x="1939925" y="5688013"/>
            <a:ext cx="5008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1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2	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3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5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4493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5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5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9252" grpId="0" autoUpdateAnimBg="0"/>
      <p:bldP spid="1759266" grpId="0" autoUpdateAnimBg="0"/>
      <p:bldP spid="17592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Out-of-order Completion</a:t>
            </a:r>
            <a:br>
              <a:rPr lang="en-US" sz="2000" dirty="0"/>
            </a:br>
            <a:r>
              <a:rPr lang="en-US" sz="2400" i="1" dirty="0"/>
              <a:t>In-order Issue</a:t>
            </a:r>
            <a:endParaRPr lang="en-US" sz="2000" i="1" dirty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0F954-6C7C-CD4F-A1B0-ED2B3E3DAFF0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1299666" y="914400"/>
            <a:ext cx="7001868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	       Latency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1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FDIV.D		f6, 	f6,	f4 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f2,	45(x3)	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FMULT.D		f0,	f2,	f4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FDIV.D		f8,	f6,	f2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FSUB.D		f10,	f0,	f6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FADD.D		f6,	f8,	f2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914400" y="4953000"/>
            <a:ext cx="2743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in-order comp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   1   2</a:t>
            </a:r>
          </a:p>
          <a:p>
            <a:pPr>
              <a:spcBef>
                <a:spcPct val="0"/>
              </a:spcBef>
            </a:pPr>
            <a:endParaRPr lang="en-US" sz="2000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out-of-order comp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1   2</a:t>
            </a:r>
            <a:endParaRPr lang="en-US" sz="2000" u="sng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60261" name="Text Box 5"/>
          <p:cNvSpPr txBox="1">
            <a:spLocks noChangeArrowheads="1"/>
          </p:cNvSpPr>
          <p:nvPr/>
        </p:nvSpPr>
        <p:spPr bwMode="auto">
          <a:xfrm>
            <a:off x="4114800" y="4953000"/>
            <a:ext cx="3340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3   4     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5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6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60262" name="Text Box 6"/>
          <p:cNvSpPr txBox="1">
            <a:spLocks noChangeArrowheads="1"/>
          </p:cNvSpPr>
          <p:nvPr/>
        </p:nvSpPr>
        <p:spPr bwMode="auto">
          <a:xfrm>
            <a:off x="3505200" y="5562600"/>
            <a:ext cx="3050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u="sng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3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4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5   </a:t>
            </a:r>
            <a:r>
              <a:rPr lang="en-US" sz="2000" u="sng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6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7652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0261" grpId="0" autoUpdateAnimBg="0"/>
      <p:bldP spid="17602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is it Safe to Issue an Instruction?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Suppose a data structure keeps track of all the instructions in all the functional units</a:t>
            </a:r>
          </a:p>
          <a:p>
            <a:pPr marL="0" indent="0">
              <a:buNone/>
            </a:pPr>
            <a:r>
              <a:rPr lang="en-US" sz="2800" dirty="0"/>
              <a:t>The following checks need to be made before the Issue stage can dispatch an instruction</a:t>
            </a:r>
          </a:p>
          <a:p>
            <a:r>
              <a:rPr lang="en-US" sz="2800" dirty="0"/>
              <a:t> Is the required function unit available?</a:t>
            </a:r>
          </a:p>
          <a:p>
            <a:r>
              <a:rPr lang="en-US" sz="2800" dirty="0"/>
              <a:t> Is the input data available?   (RAW?)</a:t>
            </a:r>
          </a:p>
          <a:p>
            <a:r>
              <a:rPr lang="en-US" sz="2800" dirty="0"/>
              <a:t> Is it safe to write the destination? (WAR?WAW?)</a:t>
            </a:r>
          </a:p>
          <a:p>
            <a:r>
              <a:rPr lang="en-US" sz="2800" dirty="0"/>
              <a:t> Is there a structural conflict at the WB stage?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2305-ACA0-444B-AF25-BCE6CFB9E343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52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sz="2800"/>
              <a:t>A Data Structure for Correct Issues</a:t>
            </a:r>
            <a:br>
              <a:rPr lang="en-US" sz="2000"/>
            </a:br>
            <a:r>
              <a:rPr lang="en-US" sz="2000" i="1"/>
              <a:t>Keeps track of the status of Functional Units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D5032-2A35-444C-9914-661A0300AE44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222250" y="3808412"/>
            <a:ext cx="86121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The instruction i at the Issue stage consults this table</a:t>
            </a:r>
          </a:p>
          <a:p>
            <a:pPr>
              <a:spcBef>
                <a:spcPct val="0"/>
              </a:spcBef>
            </a:pPr>
            <a:endParaRPr lang="en-US" sz="800" i="1">
              <a:solidFill>
                <a:srgbClr val="000000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FU available? 	check the busy column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RAW?		search the dest column for i’s sources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WAR?		search the source columns for i’s destination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WAW?		search the dest column for i’s destination</a:t>
            </a:r>
          </a:p>
          <a:p>
            <a:pPr lvl="1">
              <a:spcBef>
                <a:spcPct val="0"/>
              </a:spcBef>
            </a:pPr>
            <a:endParaRPr lang="en-US" sz="800" i="1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An entry is added to the table if no hazard is detected;</a:t>
            </a: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An entry is removed from the table after Write-Back</a:t>
            </a:r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4276725" y="657225"/>
            <a:ext cx="4138613" cy="344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8616" name="Group 5"/>
          <p:cNvGrpSpPr>
            <a:grpSpLocks/>
          </p:cNvGrpSpPr>
          <p:nvPr/>
        </p:nvGrpSpPr>
        <p:grpSpPr bwMode="auto">
          <a:xfrm>
            <a:off x="357188" y="947737"/>
            <a:ext cx="8410575" cy="2851150"/>
            <a:chOff x="225" y="802"/>
            <a:chExt cx="5298" cy="1796"/>
          </a:xfrm>
        </p:grpSpPr>
        <p:grpSp>
          <p:nvGrpSpPr>
            <p:cNvPr id="68617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68619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0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1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2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3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4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8618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298" cy="17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  Name	Busy		Op	Dest	Src1	Src2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Int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Mem	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Add1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Add2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Add3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Mult1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Mult2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Div</a:t>
              </a:r>
              <a:endParaRPr lang="en-US" sz="2000" i="1">
                <a:solidFill>
                  <a:srgbClr val="56127A"/>
                </a:solidFill>
                <a:latin typeface="Verdan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53904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Simplifying the Data Structure </a:t>
            </a:r>
            <a:br>
              <a:rPr lang="en-US"/>
            </a:br>
            <a:r>
              <a:rPr lang="en-US"/>
              <a:t>Assuming In-order Issue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588C1-F40E-6040-ACE8-95EFB5D92BE7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509588" y="1397000"/>
            <a:ext cx="8324850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Suppose the instruction is not dispatched by the Issue stage if a RAW hazard exists or the required FU is busy, and that operands are latched by functional unit on issue: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Can the dispatched instruction cause a</a:t>
            </a:r>
          </a:p>
          <a:p>
            <a:pPr lvl="2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WAR hazard ?</a:t>
            </a:r>
            <a:endParaRPr lang="en-US" sz="2400">
              <a:solidFill>
                <a:srgbClr val="FC0128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WAW hazard ?</a:t>
            </a:r>
          </a:p>
        </p:txBody>
      </p:sp>
      <p:sp>
        <p:nvSpPr>
          <p:cNvPr id="1768452" name="Text Box 4"/>
          <p:cNvSpPr txBox="1">
            <a:spLocks noChangeArrowheads="1"/>
          </p:cNvSpPr>
          <p:nvPr/>
        </p:nvSpPr>
        <p:spPr bwMode="auto">
          <a:xfrm>
            <a:off x="2439689" y="3549590"/>
            <a:ext cx="30902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Calibri"/>
                <a:cs typeface="Calibri"/>
              </a:rPr>
              <a:t>NO: Operands read at issue</a:t>
            </a:r>
          </a:p>
        </p:txBody>
      </p:sp>
      <p:sp>
        <p:nvSpPr>
          <p:cNvPr id="1768453" name="Text Box 5"/>
          <p:cNvSpPr txBox="1">
            <a:spLocks noChangeArrowheads="1"/>
          </p:cNvSpPr>
          <p:nvPr/>
        </p:nvSpPr>
        <p:spPr bwMode="auto">
          <a:xfrm>
            <a:off x="2438400" y="4400490"/>
            <a:ext cx="32722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 dirty="0">
                <a:solidFill>
                  <a:srgbClr val="FF0000"/>
                </a:solidFill>
                <a:latin typeface="Calibri"/>
                <a:cs typeface="Calibri"/>
              </a:rPr>
              <a:t>YES: Out-of-order completion</a:t>
            </a:r>
          </a:p>
        </p:txBody>
      </p:sp>
    </p:spTree>
    <p:extLst>
      <p:ext uri="{BB962C8B-B14F-4D97-AF65-F5344CB8AC3E}">
        <p14:creationId xmlns:p14="http://schemas.microsoft.com/office/powerpoint/2010/main" val="3125312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8452" grpId="0" autoUpdateAnimBg="0"/>
      <p:bldP spid="176845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the Data Structure ...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 WAR hazard </a:t>
            </a:r>
          </a:p>
          <a:p>
            <a:pPr marL="457200" lvl="1" indent="0">
              <a:buNone/>
            </a:pP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/>
              <a:t>no need to keep src1 and src2</a:t>
            </a:r>
          </a:p>
          <a:p>
            <a:r>
              <a:rPr lang="en-US" sz="2800" dirty="0"/>
              <a:t>The Issue stage does not dispatch an instruction in case of a WAW hazard</a:t>
            </a:r>
          </a:p>
          <a:p>
            <a:pPr marL="457200" lvl="1" indent="0">
              <a:buNone/>
            </a:pP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/>
              <a:t>a register name can occur at most once in the </a:t>
            </a:r>
            <a:r>
              <a:rPr lang="en-US" sz="2000" dirty="0" err="1"/>
              <a:t>dest</a:t>
            </a:r>
            <a:r>
              <a:rPr lang="en-US" sz="2000" dirty="0"/>
              <a:t> column</a:t>
            </a:r>
          </a:p>
          <a:p>
            <a:r>
              <a:rPr lang="en-US" sz="2800" dirty="0"/>
              <a:t>WP[</a:t>
            </a:r>
            <a:r>
              <a:rPr lang="en-US" sz="2800" dirty="0" err="1"/>
              <a:t>reg</a:t>
            </a:r>
            <a:r>
              <a:rPr lang="en-US" sz="2800" dirty="0"/>
              <a:t>#] : a bit-vector to record the registers for which writes are pending</a:t>
            </a:r>
          </a:p>
          <a:p>
            <a:pPr lvl="1"/>
            <a:r>
              <a:rPr lang="en-US" sz="2000" dirty="0"/>
              <a:t>These bits are set by the Issue stage and cleared by the WB stage</a:t>
            </a:r>
          </a:p>
          <a:p>
            <a:pPr marL="457200" lvl="1" indent="0">
              <a:buNone/>
            </a:pPr>
            <a:r>
              <a:rPr lang="en-US" sz="2000" dirty="0">
                <a:sym typeface="Wingdings" pitchFamily="2" charset="2"/>
              </a:rPr>
              <a:t></a:t>
            </a:r>
            <a:r>
              <a:rPr lang="en-US" sz="2000" dirty="0"/>
              <a:t> Each pipeline stage in the FU's must carry the register destination field and a flag to indicate if it is valid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539-C0CE-8C49-95BC-25CB5D6B0140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24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Scoreboard for In-order Issues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1D9A2-58A2-D34F-B277-A93AC2093E5F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4758" name="Rectangle 3"/>
          <p:cNvSpPr>
            <a:spLocks noChangeArrowheads="1"/>
          </p:cNvSpPr>
          <p:nvPr/>
        </p:nvSpPr>
        <p:spPr bwMode="auto">
          <a:xfrm>
            <a:off x="720725" y="762000"/>
            <a:ext cx="8245475" cy="55681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Busy[FU#] :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a bit-vector to indicate FU’s availability.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 (FU =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, Add,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Mult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Div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These bits are hardwired to FU's.</a:t>
            </a:r>
          </a:p>
          <a:p>
            <a:pPr lvl="4">
              <a:spcBef>
                <a:spcPct val="0"/>
              </a:spcBef>
            </a:pP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WP[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reg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#] :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a bit-vector to record the registers for which writes are pending. 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These bits are set by Issue stage and cleared by WB stage</a:t>
            </a:r>
          </a:p>
          <a:p>
            <a:pPr>
              <a:spcBef>
                <a:spcPct val="0"/>
              </a:spcBef>
            </a:pP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Issue checks the instruction (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opcode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dest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src1 src2) 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against the scoreboard (Busy &amp; WP) to dispatch</a:t>
            </a:r>
          </a:p>
          <a:p>
            <a:pPr>
              <a:spcBef>
                <a:spcPct val="0"/>
              </a:spcBef>
            </a:pPr>
            <a:endParaRPr lang="en-US" sz="14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FU available? 	</a:t>
            </a: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RAW?		</a:t>
            </a: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WAR?</a:t>
            </a:r>
            <a:endParaRPr lang="en-US" sz="2400" i="1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WAW?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</a:p>
        </p:txBody>
      </p:sp>
      <p:sp>
        <p:nvSpPr>
          <p:cNvPr id="1771524" name="Text Box 4"/>
          <p:cNvSpPr txBox="1">
            <a:spLocks noChangeArrowheads="1"/>
          </p:cNvSpPr>
          <p:nvPr/>
        </p:nvSpPr>
        <p:spPr bwMode="auto">
          <a:xfrm>
            <a:off x="3657600" y="4724400"/>
            <a:ext cx="2879589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Busy[FU#]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WP[src1] or WP[src2]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cannot arise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WP[</a:t>
            </a:r>
            <a:r>
              <a:rPr lang="en-US" sz="2400" dirty="0" err="1">
                <a:solidFill>
                  <a:srgbClr val="FF0000"/>
                </a:solidFill>
                <a:latin typeface="Calibri"/>
                <a:cs typeface="Calibri"/>
              </a:rPr>
              <a:t>dest</a:t>
            </a: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55966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2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92975" cy="736600"/>
          </a:xfrm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dirty="0"/>
              <a:t>Scoreboard Dynamics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0AEDB-9DF3-C948-82BB-D8A75BD4F6C7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6806" name="Rectangle 3"/>
          <p:cNvSpPr>
            <a:spLocks noChangeArrowheads="1"/>
          </p:cNvSpPr>
          <p:nvPr/>
        </p:nvSpPr>
        <p:spPr bwMode="auto">
          <a:xfrm>
            <a:off x="457200" y="5018088"/>
            <a:ext cx="5022332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i="1" dirty="0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charset="0"/>
              </a:rPr>
              <a:t>1 	 </a:t>
            </a:r>
            <a:r>
              <a:rPr lang="en-US" dirty="0">
                <a:solidFill>
                  <a:srgbClr val="FF0000"/>
                </a:solidFill>
                <a:latin typeface="Verdana" charset="0"/>
              </a:rPr>
              <a:t>FDIV.D		f6, 	f6,	f4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	 FLD		f2,	45(x3) 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dirty="0">
                <a:solidFill>
                  <a:srgbClr val="006600"/>
                </a:solidFill>
                <a:latin typeface="Verdana" charset="0"/>
              </a:rPr>
              <a:t>	 FMULT.D	f0,	f2,	f4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dirty="0">
                <a:solidFill>
                  <a:srgbClr val="16E8E3"/>
                </a:solidFill>
                <a:latin typeface="Verdana" charset="0"/>
              </a:rPr>
              <a:t>	 FDIV.D		f8,	f6,	f2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dirty="0">
                <a:solidFill>
                  <a:srgbClr val="660033"/>
                </a:solidFill>
                <a:latin typeface="Verdana" charset="0"/>
              </a:rPr>
              <a:t>	 FSUB.D		f10,	f0,	f6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dirty="0">
                <a:solidFill>
                  <a:srgbClr val="3118E6"/>
                </a:solidFill>
                <a:latin typeface="Verdana" charset="0"/>
              </a:rPr>
              <a:t>	 FADD.D		f6,	f8,	f2</a:t>
            </a:r>
          </a:p>
        </p:txBody>
      </p:sp>
      <p:sp>
        <p:nvSpPr>
          <p:cNvPr id="76807" name="Rectangle 4"/>
          <p:cNvSpPr>
            <a:spLocks noChangeArrowheads="1"/>
          </p:cNvSpPr>
          <p:nvPr/>
        </p:nvSpPr>
        <p:spPr bwMode="auto">
          <a:xfrm>
            <a:off x="736600" y="533400"/>
            <a:ext cx="7848600" cy="6985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Functional Unit Status	  	   Registers Reserved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Int(1) Add(1)  Mult(3)   Div(4)    WB	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for Writes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76808" name="Group 5"/>
          <p:cNvGrpSpPr>
            <a:grpSpLocks/>
          </p:cNvGrpSpPr>
          <p:nvPr/>
        </p:nvGrpSpPr>
        <p:grpSpPr bwMode="auto">
          <a:xfrm>
            <a:off x="615950" y="609600"/>
            <a:ext cx="7778750" cy="4343400"/>
            <a:chOff x="388" y="480"/>
            <a:chExt cx="4900" cy="2736"/>
          </a:xfrm>
        </p:grpSpPr>
        <p:sp>
          <p:nvSpPr>
            <p:cNvPr id="76810" name="Line 6"/>
            <p:cNvSpPr>
              <a:spLocks noChangeShapeType="1"/>
            </p:cNvSpPr>
            <p:nvPr/>
          </p:nvSpPr>
          <p:spPr bwMode="auto">
            <a:xfrm>
              <a:off x="433" y="91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1" name="Line 7"/>
            <p:cNvSpPr>
              <a:spLocks noChangeShapeType="1"/>
            </p:cNvSpPr>
            <p:nvPr/>
          </p:nvSpPr>
          <p:spPr bwMode="auto">
            <a:xfrm>
              <a:off x="423" y="1114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2" name="Line 8"/>
            <p:cNvSpPr>
              <a:spLocks noChangeShapeType="1"/>
            </p:cNvSpPr>
            <p:nvPr/>
          </p:nvSpPr>
          <p:spPr bwMode="auto">
            <a:xfrm>
              <a:off x="413" y="130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3" name="Line 9"/>
            <p:cNvSpPr>
              <a:spLocks noChangeShapeType="1"/>
            </p:cNvSpPr>
            <p:nvPr/>
          </p:nvSpPr>
          <p:spPr bwMode="auto">
            <a:xfrm>
              <a:off x="403" y="1511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4" name="Line 10"/>
            <p:cNvSpPr>
              <a:spLocks noChangeShapeType="1"/>
            </p:cNvSpPr>
            <p:nvPr/>
          </p:nvSpPr>
          <p:spPr bwMode="auto">
            <a:xfrm>
              <a:off x="393" y="1695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5" name="Line 11"/>
            <p:cNvSpPr>
              <a:spLocks noChangeShapeType="1"/>
            </p:cNvSpPr>
            <p:nvPr/>
          </p:nvSpPr>
          <p:spPr bwMode="auto">
            <a:xfrm>
              <a:off x="400" y="1890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6" name="Line 12"/>
            <p:cNvSpPr>
              <a:spLocks noChangeShapeType="1"/>
            </p:cNvSpPr>
            <p:nvPr/>
          </p:nvSpPr>
          <p:spPr bwMode="auto">
            <a:xfrm>
              <a:off x="408" y="2083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7" name="Line 13"/>
            <p:cNvSpPr>
              <a:spLocks noChangeShapeType="1"/>
            </p:cNvSpPr>
            <p:nvPr/>
          </p:nvSpPr>
          <p:spPr bwMode="auto">
            <a:xfrm>
              <a:off x="390" y="227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8" name="Line 14"/>
            <p:cNvSpPr>
              <a:spLocks noChangeShapeType="1"/>
            </p:cNvSpPr>
            <p:nvPr/>
          </p:nvSpPr>
          <p:spPr bwMode="auto">
            <a:xfrm>
              <a:off x="388" y="24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76819" name="Group 15"/>
            <p:cNvGrpSpPr>
              <a:grpSpLocks/>
            </p:cNvGrpSpPr>
            <p:nvPr/>
          </p:nvGrpSpPr>
          <p:grpSpPr bwMode="auto">
            <a:xfrm>
              <a:off x="2016" y="912"/>
              <a:ext cx="960" cy="2304"/>
              <a:chOff x="2016" y="912"/>
              <a:chExt cx="960" cy="2304"/>
            </a:xfrm>
          </p:grpSpPr>
          <p:sp>
            <p:nvSpPr>
              <p:cNvPr id="76830" name="Line 16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1" name="Line 1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2" name="Line 18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3" name="Line 19"/>
              <p:cNvSpPr>
                <a:spLocks noChangeShapeType="1"/>
              </p:cNvSpPr>
              <p:nvPr/>
            </p:nvSpPr>
            <p:spPr bwMode="auto">
              <a:xfrm flipH="1">
                <a:off x="2784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4" name="Line 20"/>
              <p:cNvSpPr>
                <a:spLocks noChangeShapeType="1"/>
              </p:cNvSpPr>
              <p:nvPr/>
            </p:nvSpPr>
            <p:spPr bwMode="auto">
              <a:xfrm flipH="1">
                <a:off x="297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6820" name="Line 21"/>
            <p:cNvSpPr>
              <a:spLocks noChangeShapeType="1"/>
            </p:cNvSpPr>
            <p:nvPr/>
          </p:nvSpPr>
          <p:spPr bwMode="auto">
            <a:xfrm>
              <a:off x="396" y="26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1" name="Line 22"/>
            <p:cNvSpPr>
              <a:spLocks noChangeShapeType="1"/>
            </p:cNvSpPr>
            <p:nvPr/>
          </p:nvSpPr>
          <p:spPr bwMode="auto">
            <a:xfrm>
              <a:off x="420" y="283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2" name="Line 23"/>
            <p:cNvSpPr>
              <a:spLocks noChangeShapeType="1"/>
            </p:cNvSpPr>
            <p:nvPr/>
          </p:nvSpPr>
          <p:spPr bwMode="auto">
            <a:xfrm flipH="1">
              <a:off x="768" y="480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3" name="Line 24"/>
            <p:cNvSpPr>
              <a:spLocks noChangeShapeType="1"/>
            </p:cNvSpPr>
            <p:nvPr/>
          </p:nvSpPr>
          <p:spPr bwMode="auto">
            <a:xfrm>
              <a:off x="3534" y="480"/>
              <a:ext cx="0" cy="273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4" name="Line 25"/>
            <p:cNvSpPr>
              <a:spLocks noChangeShapeType="1"/>
            </p:cNvSpPr>
            <p:nvPr/>
          </p:nvSpPr>
          <p:spPr bwMode="auto">
            <a:xfrm>
              <a:off x="1248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5" name="Line 26"/>
            <p:cNvSpPr>
              <a:spLocks noChangeShapeType="1"/>
            </p:cNvSpPr>
            <p:nvPr/>
          </p:nvSpPr>
          <p:spPr bwMode="auto">
            <a:xfrm flipH="1">
              <a:off x="1824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6" name="Line 27"/>
            <p:cNvSpPr>
              <a:spLocks noChangeShapeType="1"/>
            </p:cNvSpPr>
            <p:nvPr/>
          </p:nvSpPr>
          <p:spPr bwMode="auto">
            <a:xfrm>
              <a:off x="2400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>
              <a:off x="3186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8" name="Line 29"/>
            <p:cNvSpPr>
              <a:spLocks noChangeShapeType="1"/>
            </p:cNvSpPr>
            <p:nvPr/>
          </p:nvSpPr>
          <p:spPr bwMode="auto">
            <a:xfrm>
              <a:off x="404" y="302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9" name="Line 30"/>
            <p:cNvSpPr>
              <a:spLocks noChangeShapeType="1"/>
            </p:cNvSpPr>
            <p:nvPr/>
          </p:nvSpPr>
          <p:spPr bwMode="auto">
            <a:xfrm flipV="1">
              <a:off x="432" y="3216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72575" name="Rectangle 31"/>
          <p:cNvSpPr>
            <a:spLocks noChangeArrowheads="1"/>
          </p:cNvSpPr>
          <p:nvPr/>
        </p:nvSpPr>
        <p:spPr bwMode="auto">
          <a:xfrm>
            <a:off x="725488" y="1260475"/>
            <a:ext cx="7848600" cy="370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t0  </a:t>
            </a: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			    f6		  	f6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t1 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 f2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t2		    	  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		</a:t>
            </a:r>
            <a:r>
              <a:rPr lang="en-US" i="1" u="sng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t3  </a:t>
            </a: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		    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00AE00"/>
                </a:solidFill>
                <a:latin typeface="Verdana" charset="0"/>
              </a:rPr>
              <a:t>f0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t4		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00AE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800">
              <a:solidFill>
                <a:srgbClr val="FF0000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t5  </a:t>
            </a: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t6			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 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00AE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AE00"/>
                </a:solidFill>
                <a:latin typeface="Verdana" charset="0"/>
              </a:rPr>
              <a:t>3</a:t>
            </a:r>
            <a:endParaRPr lang="en-US" sz="1800">
              <a:solidFill>
                <a:srgbClr val="00AE00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t7  </a:t>
            </a: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	       f10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t8				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9EAD51"/>
                </a:solidFill>
                <a:latin typeface="Verdana" charset="0"/>
              </a:rPr>
              <a:t>f10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9EAD51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9EAD51"/>
                </a:solidFill>
                <a:latin typeface="Verdana" charset="0"/>
              </a:rPr>
              <a:t>5</a:t>
            </a:r>
            <a:endParaRPr lang="en-US" sz="1800">
              <a:solidFill>
                <a:srgbClr val="9EAD51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t9				  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endParaRPr lang="en-US" sz="1800">
              <a:solidFill>
                <a:srgbClr val="16E8E3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t10 </a:t>
            </a: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		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t11	       			  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09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5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In-Order Issue Limitations:</a:t>
            </a:r>
            <a:r>
              <a:rPr lang="en-US" sz="2000" i="1"/>
              <a:t> an example</a:t>
            </a:r>
            <a:endParaRPr lang="en-US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814D5-1BD8-5A49-9CAE-0B38D990921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        latency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f2, 	34(x2)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f4,	45(x3)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long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FMULT.D		f6,	f4,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FSUB.D		f8,	f2,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FDIV.D		f4,	f2,	f8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FADD.D		f10,	f6,	f4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In-order:	  1 (2,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) .  .  .  .  .  .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3 4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5 .  .  .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6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6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277131" y="5029203"/>
            <a:ext cx="5410031" cy="1058863"/>
            <a:chOff x="2066" y="3424"/>
            <a:chExt cx="3168" cy="667"/>
          </a:xfrm>
        </p:grpSpPr>
        <p:sp>
          <p:nvSpPr>
            <p:cNvPr id="78858" name="Text Box 32"/>
            <p:cNvSpPr txBox="1">
              <a:spLocks noChangeArrowheads="1"/>
            </p:cNvSpPr>
            <p:nvPr/>
          </p:nvSpPr>
          <p:spPr bwMode="auto">
            <a:xfrm>
              <a:off x="2155" y="3568"/>
              <a:ext cx="3079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In-order issue restriction prevents instruction 4 from being dispatched</a:t>
              </a:r>
              <a:endParaRPr lang="en-US" sz="2400" i="1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78859" name="Line 33"/>
            <p:cNvSpPr>
              <a:spLocks noChangeShapeType="1"/>
            </p:cNvSpPr>
            <p:nvPr/>
          </p:nvSpPr>
          <p:spPr bwMode="auto">
            <a:xfrm flipH="1" flipV="1">
              <a:off x="2066" y="3424"/>
              <a:ext cx="144" cy="192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7777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Out-of-Order Issue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52800"/>
            <a:ext cx="8153400" cy="3200400"/>
          </a:xfrm>
        </p:spPr>
        <p:txBody>
          <a:bodyPr/>
          <a:lstStyle/>
          <a:p>
            <a:r>
              <a:rPr lang="en-US" dirty="0"/>
              <a:t>Issue stage buffer holds multiple instructions waiting to issue.</a:t>
            </a:r>
          </a:p>
          <a:p>
            <a:r>
              <a:rPr lang="en-US" dirty="0"/>
              <a:t>Decode adds next instruction to buffer if there is space and the instruction does not cause a WAR or WAW hazard.</a:t>
            </a:r>
          </a:p>
          <a:p>
            <a:pPr lvl="1"/>
            <a:r>
              <a:rPr lang="en-US" dirty="0"/>
              <a:t>Note: WAR possible again because issue is out-of-order (WAR not possible with in-order issue and latching of input operands at functional unit)</a:t>
            </a:r>
          </a:p>
          <a:p>
            <a:r>
              <a:rPr lang="en-US" dirty="0"/>
              <a:t>Any instruction in buffer whose RAW hazards are satisfied can be issued (for now, at most one dispatch per cycle). On a write back (WB), new instructions may get enabled.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6D6-A6BB-774D-BA4D-25CD9144066A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80903" name="Group 4"/>
          <p:cNvGrpSpPr>
            <a:grpSpLocks/>
          </p:cNvGrpSpPr>
          <p:nvPr/>
        </p:nvGrpSpPr>
        <p:grpSpPr bwMode="auto">
          <a:xfrm>
            <a:off x="2049463" y="812800"/>
            <a:ext cx="4732337" cy="2587625"/>
            <a:chOff x="1344" y="888"/>
            <a:chExt cx="2597" cy="1246"/>
          </a:xfrm>
        </p:grpSpPr>
        <p:grpSp>
          <p:nvGrpSpPr>
            <p:cNvPr id="80904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80935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80936" name="Rectangle 7"/>
              <p:cNvSpPr>
                <a:spLocks noChangeArrowheads="1"/>
              </p:cNvSpPr>
              <p:nvPr/>
            </p:nvSpPr>
            <p:spPr bwMode="auto">
              <a:xfrm>
                <a:off x="1492" y="1109"/>
                <a:ext cx="15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80905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80906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07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08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80909" name="Group 12"/>
            <p:cNvGrpSpPr>
              <a:grpSpLocks/>
            </p:cNvGrpSpPr>
            <p:nvPr/>
          </p:nvGrpSpPr>
          <p:grpSpPr bwMode="auto">
            <a:xfrm>
              <a:off x="3568" y="1232"/>
              <a:ext cx="261" cy="248"/>
              <a:chOff x="3564" y="1058"/>
              <a:chExt cx="261" cy="248"/>
            </a:xfrm>
          </p:grpSpPr>
          <p:sp>
            <p:nvSpPr>
              <p:cNvPr id="80933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80934" name="Rectangle 14"/>
              <p:cNvSpPr>
                <a:spLocks noChangeArrowheads="1"/>
              </p:cNvSpPr>
              <p:nvPr/>
            </p:nvSpPr>
            <p:spPr bwMode="auto">
              <a:xfrm>
                <a:off x="3572" y="1109"/>
                <a:ext cx="25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 sz="2000">
                    <a:solidFill>
                      <a:srgbClr val="000000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80910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1" name="Rectangle 16"/>
            <p:cNvSpPr>
              <a:spLocks noChangeArrowheads="1"/>
            </p:cNvSpPr>
            <p:nvPr/>
          </p:nvSpPr>
          <p:spPr bwMode="auto">
            <a:xfrm>
              <a:off x="2636" y="1043"/>
              <a:ext cx="28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80912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3" name="Rectangle 18"/>
            <p:cNvSpPr>
              <a:spLocks noChangeArrowheads="1"/>
            </p:cNvSpPr>
            <p:nvPr/>
          </p:nvSpPr>
          <p:spPr bwMode="auto">
            <a:xfrm>
              <a:off x="3061" y="1043"/>
              <a:ext cx="35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Mem</a:t>
              </a:r>
            </a:p>
          </p:txBody>
        </p:sp>
        <p:sp>
          <p:nvSpPr>
            <p:cNvPr id="80914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5" name="Rectangle 20"/>
            <p:cNvSpPr>
              <a:spLocks noChangeArrowheads="1"/>
            </p:cNvSpPr>
            <p:nvPr/>
          </p:nvSpPr>
          <p:spPr bwMode="auto">
            <a:xfrm>
              <a:off x="2730" y="1415"/>
              <a:ext cx="33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Fadd</a:t>
              </a:r>
            </a:p>
          </p:txBody>
        </p:sp>
        <p:sp>
          <p:nvSpPr>
            <p:cNvPr id="80916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7" name="Rectangle 22"/>
            <p:cNvSpPr>
              <a:spLocks noChangeArrowheads="1"/>
            </p:cNvSpPr>
            <p:nvPr/>
          </p:nvSpPr>
          <p:spPr bwMode="auto">
            <a:xfrm>
              <a:off x="2730" y="1727"/>
              <a:ext cx="33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Fmul</a:t>
              </a:r>
            </a:p>
          </p:txBody>
        </p:sp>
        <p:sp>
          <p:nvSpPr>
            <p:cNvPr id="80918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9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0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1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2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  <a:gd name="T4" fmla="*/ 0 60000 65536"/>
                <a:gd name="T5" fmla="*/ 0 60000 65536"/>
                <a:gd name="T6" fmla="*/ 0 w 201"/>
                <a:gd name="T7" fmla="*/ 0 h 249"/>
                <a:gd name="T8" fmla="*/ 201 w 201"/>
                <a:gd name="T9" fmla="*/ 249 h 2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3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  <a:gd name="T4" fmla="*/ 0 60000 65536"/>
                <a:gd name="T5" fmla="*/ 0 60000 65536"/>
                <a:gd name="T6" fmla="*/ 0 w 201"/>
                <a:gd name="T7" fmla="*/ 0 h 113"/>
                <a:gd name="T8" fmla="*/ 201 w 201"/>
                <a:gd name="T9" fmla="*/ 113 h 1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4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  <a:gd name="T4" fmla="*/ 0 60000 65536"/>
                <a:gd name="T5" fmla="*/ 0 60000 65536"/>
                <a:gd name="T6" fmla="*/ 0 w 193"/>
                <a:gd name="T7" fmla="*/ 0 h 441"/>
                <a:gd name="T8" fmla="*/ 193 w 193"/>
                <a:gd name="T9" fmla="*/ 441 h 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5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  <a:gd name="T4" fmla="*/ 0 60000 65536"/>
                <a:gd name="T5" fmla="*/ 0 60000 65536"/>
                <a:gd name="T6" fmla="*/ 0 w 145"/>
                <a:gd name="T7" fmla="*/ 0 h 149"/>
                <a:gd name="T8" fmla="*/ 145 w 145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6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  <a:gd name="T4" fmla="*/ 0 60000 65536"/>
                <a:gd name="T5" fmla="*/ 0 60000 65536"/>
                <a:gd name="T6" fmla="*/ 0 w 385"/>
                <a:gd name="T7" fmla="*/ 0 h 389"/>
                <a:gd name="T8" fmla="*/ 385 w 385"/>
                <a:gd name="T9" fmla="*/ 389 h 3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7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3"/>
                <a:gd name="T13" fmla="*/ 0 h 197"/>
                <a:gd name="T14" fmla="*/ 653 w 653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8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9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469"/>
                <a:gd name="T17" fmla="*/ 1633 w 1633"/>
                <a:gd name="T18" fmla="*/ 469 h 4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30" name="Rectangle 35"/>
            <p:cNvSpPr>
              <a:spLocks noChangeArrowheads="1"/>
            </p:cNvSpPr>
            <p:nvPr/>
          </p:nvSpPr>
          <p:spPr bwMode="auto">
            <a:xfrm>
              <a:off x="2101" y="1283"/>
              <a:ext cx="37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80931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32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  <a:gd name="T4" fmla="*/ 0 60000 65536"/>
                <a:gd name="T5" fmla="*/ 0 60000 65536"/>
                <a:gd name="T6" fmla="*/ 0 w 385"/>
                <a:gd name="T7" fmla="*/ 0 h 129"/>
                <a:gd name="T8" fmla="*/ 385 w 385"/>
                <a:gd name="T9" fmla="*/ 129 h 1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26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 in Lecture 9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Modern page-based virtual memory systems provide:</a:t>
            </a:r>
          </a:p>
          <a:p>
            <a:pPr lvl="1"/>
            <a:r>
              <a:rPr lang="en-US"/>
              <a:t>Translation, Protection, Virtual memory.</a:t>
            </a:r>
          </a:p>
          <a:p>
            <a:r>
              <a:rPr lang="en-US"/>
              <a:t>Translation and protection information stored in page tables, held in main memory</a:t>
            </a:r>
          </a:p>
          <a:p>
            <a:r>
              <a:rPr lang="en-US"/>
              <a:t>Translation and protection information cached in “translation-lookaside buffer” (TLB) to provide single-cycle translation+protection check in common case</a:t>
            </a:r>
          </a:p>
          <a:p>
            <a:r>
              <a:rPr lang="en-US"/>
              <a:t>Virtual memory interacts with cache design</a:t>
            </a:r>
          </a:p>
          <a:p>
            <a:pPr lvl="1"/>
            <a:r>
              <a:rPr lang="en-US"/>
              <a:t>Physical cache tags require address translation before tag lookup, or use untranslated offset bits to index cache.</a:t>
            </a:r>
          </a:p>
          <a:p>
            <a:pPr lvl="1"/>
            <a:r>
              <a:rPr lang="en-US"/>
              <a:t>Virtual tags do not require translation before cache hit/miss determination, but need to be flushed or extended with ASID to cope with context swaps.  Also, must deal with virtual address aliases (usually by disallowing copies in cache).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A89D-98AF-3447-8EFB-263A03AAB0C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38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848600" cy="736600"/>
          </a:xfrm>
        </p:spPr>
        <p:txBody>
          <a:bodyPr/>
          <a:lstStyle/>
          <a:p>
            <a:r>
              <a:rPr lang="en-US" dirty="0"/>
              <a:t>Issue Limitations: In-Order and Out-of-Order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14D5-1BD8-5A49-9CAE-0B38D9909219}" type="slidenum">
              <a:rPr lang="en-US"/>
              <a:pPr/>
              <a:t>20</a:t>
            </a:fld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        latency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f2, 	34(x2)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f4,	45(x3)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long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FMULT.D	f6,	f4,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FSUB.D		f8,	f2,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FDIV.D		f4,	f2,	f8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FADD.D		f10,	f6,	f4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In-order:	  1 (2,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) .  .  .  .  .  .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3 4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5 .  .  .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6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6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404813" y="5078413"/>
            <a:ext cx="7207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Out-of-order: 	  1 (2,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) 4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.  .  .  . 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3  .  . 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5 .  .  .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6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6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381000" y="5613400"/>
            <a:ext cx="852264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Out-of-order execution did not allow any significant improvement!</a:t>
            </a:r>
          </a:p>
        </p:txBody>
      </p:sp>
    </p:spTree>
    <p:extLst>
      <p:ext uri="{BB962C8B-B14F-4D97-AF65-F5344CB8AC3E}">
        <p14:creationId xmlns:p14="http://schemas.microsoft.com/office/powerpoint/2010/main" val="3432362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  <p:bldP spid="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36600"/>
          </a:xfrm>
          <a:noFill/>
        </p:spPr>
        <p:txBody>
          <a:bodyPr lIns="90488" tIns="44450" rIns="90488" bIns="44450"/>
          <a:lstStyle/>
          <a:p>
            <a:r>
              <a:rPr lang="en-US" dirty="0"/>
              <a:t>How many instructions can be in the pipeline?</a:t>
            </a: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61139-9C57-4C40-ACE8-3AAA78DB849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760413" y="1473200"/>
            <a:ext cx="6697347" cy="26750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Which features of an ISA limit the number of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instructions in the pipeline?</a:t>
            </a: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4999" name="Line 5"/>
          <p:cNvSpPr>
            <a:spLocks noChangeShapeType="1"/>
          </p:cNvSpPr>
          <p:nvPr/>
        </p:nvSpPr>
        <p:spPr bwMode="auto">
          <a:xfrm>
            <a:off x="4756150" y="2930525"/>
            <a:ext cx="3586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10439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80010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Out-of-order dispatch by itself does not provide any significant performance improvement!</a:t>
            </a:r>
            <a:endParaRPr lang="en-US" sz="2800" i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10440" name="Text Box 8"/>
          <p:cNvSpPr txBox="1">
            <a:spLocks noChangeArrowheads="1"/>
          </p:cNvSpPr>
          <p:nvPr/>
        </p:nvSpPr>
        <p:spPr bwMode="auto">
          <a:xfrm>
            <a:off x="4760495" y="2363788"/>
            <a:ext cx="323774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i="1">
                <a:solidFill>
                  <a:srgbClr val="FF0000"/>
                </a:solidFill>
                <a:latin typeface="Calibri"/>
                <a:cs typeface="Calibri"/>
              </a:rPr>
              <a:t>Number of Registers</a:t>
            </a:r>
          </a:p>
        </p:txBody>
      </p:sp>
    </p:spTree>
    <p:extLst>
      <p:ext uri="{BB962C8B-B14F-4D97-AF65-F5344CB8AC3E}">
        <p14:creationId xmlns:p14="http://schemas.microsoft.com/office/powerpoint/2010/main" val="4233792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0439" grpId="0" autoUpdateAnimBg="0"/>
      <p:bldP spid="181044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in class Monday March 6</a:t>
            </a:r>
          </a:p>
          <a:p>
            <a:pPr lvl="1"/>
            <a:r>
              <a:rPr lang="en-US" dirty="0"/>
              <a:t>Covers lectures 1 </a:t>
            </a:r>
            <a:r>
              <a:rPr lang="mr-IN" dirty="0"/>
              <a:t>–</a:t>
            </a:r>
            <a:r>
              <a:rPr lang="en-US" dirty="0"/>
              <a:t> 9, plus assigned problem sets, labs, book readings</a:t>
            </a:r>
          </a:p>
          <a:p>
            <a:r>
              <a:rPr lang="en-US" dirty="0"/>
              <a:t>Lab 2 due Monday March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32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0250" y="869950"/>
            <a:ext cx="7683500" cy="5054600"/>
          </a:xfrm>
        </p:spPr>
        <p:txBody>
          <a:bodyPr/>
          <a:lstStyle/>
          <a:p>
            <a:r>
              <a:rPr lang="en-US" dirty="0"/>
              <a:t>No discussion on Monday March 4</a:t>
            </a:r>
            <a:r>
              <a:rPr lang="en-US" baseline="30000" dirty="0"/>
              <a:t>th</a:t>
            </a:r>
            <a:r>
              <a:rPr lang="en-US" dirty="0"/>
              <a:t> – midterm!</a:t>
            </a:r>
          </a:p>
          <a:p>
            <a:r>
              <a:rPr lang="en-US" dirty="0"/>
              <a:t>Give a &lt;5-minute presentation in class in discussion section time on March </a:t>
            </a:r>
            <a:r>
              <a:rPr lang="en-US"/>
              <a:t>11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88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Overcoming the Lack of Register Names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E3629-2DDC-0449-9BF6-91B9AACC08BF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37830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Floating Point pipelines often cannot be kept filled with small number of registers.</a:t>
            </a:r>
          </a:p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IBM 360 had only 4 floating-point registers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>
                <a:solidFill>
                  <a:srgbClr val="000000"/>
                </a:solidFill>
                <a:latin typeface="Calibri"/>
                <a:cs typeface="Calibri"/>
              </a:rPr>
              <a:t>Can a microarchitecture use more registers than </a:t>
            </a:r>
          </a:p>
          <a:p>
            <a:pPr>
              <a:spcBef>
                <a:spcPct val="0"/>
              </a:spcBef>
            </a:pPr>
            <a:r>
              <a:rPr lang="en-US" sz="2800" i="1">
                <a:solidFill>
                  <a:srgbClr val="000000"/>
                </a:solidFill>
                <a:latin typeface="Calibri"/>
                <a:cs typeface="Calibri"/>
              </a:rPr>
              <a:t>specified by the ISA without loss of ISA compatibility ?</a:t>
            </a:r>
          </a:p>
          <a:p>
            <a:pPr>
              <a:spcBef>
                <a:spcPct val="0"/>
              </a:spcBef>
            </a:pPr>
            <a:endParaRPr lang="en-US" sz="2800" i="1">
              <a:solidFill>
                <a:srgbClr val="000000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Robert Tomasulo of IBM suggested an ingenious solution in 1967 using on-the-fly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register renaming</a:t>
            </a:r>
          </a:p>
        </p:txBody>
      </p:sp>
    </p:spTree>
    <p:extLst>
      <p:ext uri="{BB962C8B-B14F-4D97-AF65-F5344CB8AC3E}">
        <p14:creationId xmlns:p14="http://schemas.microsoft.com/office/powerpoint/2010/main" val="20038586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924800" cy="736600"/>
          </a:xfrm>
        </p:spPr>
        <p:txBody>
          <a:bodyPr/>
          <a:lstStyle/>
          <a:p>
            <a:r>
              <a:rPr lang="en-US" dirty="0"/>
              <a:t>Issue Limitations: In-Order and Out-of-Order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14D5-1BD8-5A49-9CAE-0B38D9909219}" type="slidenum">
              <a:rPr lang="en-US"/>
              <a:pPr/>
              <a:t>25</a:t>
            </a:fld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        latency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f2, 	34(x2)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f4,	45(x3)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long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FMULT.D		f6,	f4,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FSUB.D		f8,	f2,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FDIV.D		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f4’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f2,	f8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FADD.D		f10,	f6,	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f4’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2057400" y="5257800"/>
            <a:ext cx="679576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Any </a:t>
            </a:r>
            <a:r>
              <a:rPr lang="en-US" sz="2400" i="1" dirty="0" err="1">
                <a:solidFill>
                  <a:srgbClr val="000000"/>
                </a:solidFill>
                <a:latin typeface="Calibri"/>
                <a:cs typeface="Calibri"/>
              </a:rPr>
              <a:t>antidependence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can be eliminated by renaming.</a:t>
            </a:r>
          </a:p>
          <a:p>
            <a:pPr lvl="2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(renaming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  <a:sym typeface="Wingdings" pitchFamily="2" charset="2"/>
              </a:rPr>
              <a:t>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additional storage)  </a:t>
            </a:r>
          </a:p>
          <a:p>
            <a:pPr lvl="2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Can it be done in hardware?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6705600" y="5943600"/>
            <a:ext cx="863275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yes!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7656512" y="2482850"/>
            <a:ext cx="4968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FF0000"/>
                </a:solidFill>
                <a:latin typeface="Verdana" charset="0"/>
              </a:rPr>
              <a:t>X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33400" y="4343400"/>
            <a:ext cx="695142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In-order:	  1 (2,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 .  .  .  .  .  . 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3 4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5 .  .  .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6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Out-of-order: 	  1 (2,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 4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5  .  .  . 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(3,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6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4151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38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issue-stage instruction reorder 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have been satisfied can be dispatched</a:t>
            </a:r>
          </a:p>
          <a:p>
            <a:pPr marL="342900" indent="-342900">
              <a:buFontTx/>
              <a:buNone/>
            </a:pPr>
            <a:r>
              <a:rPr lang="en-US" dirty="0"/>
              <a:t>		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90" y="1109"/>
                <a:ext cx="151" cy="1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55" cy="248"/>
              <a:chOff x="3564" y="1058"/>
              <a:chExt cx="255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75" y="1109"/>
                <a:ext cx="244" cy="1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40" y="1043"/>
              <a:ext cx="271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68" y="1043"/>
              <a:ext cx="337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36" y="1415"/>
              <a:ext cx="316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36" y="1727"/>
              <a:ext cx="319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527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Renaming Structures</a:t>
            </a:r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1835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Renaming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table &amp;</a:t>
            </a:r>
          </a:p>
          <a:p>
            <a:pPr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cs typeface="Calibri"/>
              </a:rPr>
              <a:t>regfile</a:t>
            </a:r>
            <a:endParaRPr lang="en-US" sz="2400" i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4544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Reorder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2908300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2927350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2927350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146425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203700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359400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515100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057525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1981200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251200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454400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610100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778500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606800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700713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046913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2512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5941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4323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7752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5880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59309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7056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0485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743575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094038" y="4025900"/>
            <a:ext cx="68480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Load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354513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497513" y="4156075"/>
            <a:ext cx="46514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526213" y="4029075"/>
            <a:ext cx="73878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Store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702425" y="4648200"/>
            <a:ext cx="159418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2852738" y="1946275"/>
            <a:ext cx="46692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Ins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#   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718425" y="1928813"/>
            <a:ext cx="410941" cy="14798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endParaRPr lang="en-US" sz="20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 err="1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000" i="1" baseline="-25000" dirty="0" err="1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endParaRPr lang="en-US" sz="2000" i="1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2909888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2919413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2919413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2908300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2919413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557588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014788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438900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540375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726238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573588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224463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257800"/>
            <a:ext cx="8305800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Instruction template (i.e., tag t) is allocated by the Decode stage, which also associates tag with register in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regfile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When an instruction completes, its tag is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deallocated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381000" y="3276600"/>
            <a:ext cx="2070098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Replacing the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tag by its value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is an expensive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operation</a:t>
            </a:r>
          </a:p>
        </p:txBody>
      </p:sp>
    </p:spTree>
    <p:extLst>
      <p:ext uri="{BB962C8B-B14F-4D97-AF65-F5344CB8AC3E}">
        <p14:creationId xmlns:p14="http://schemas.microsoft.com/office/powerpoint/2010/main" val="2511904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Reorder Buffer Management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7723269" cy="13331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Instruction slot is candidate for execution when:</a:t>
            </a:r>
          </a:p>
          <a:p>
            <a:pPr marL="685800" lvl="1" indent="-2286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It holds a valid instruction (“use” bit is set)</a:t>
            </a:r>
          </a:p>
          <a:p>
            <a:pPr marL="685800" lvl="1" indent="-2286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It has not already started execution (“exec” bit is clear)</a:t>
            </a:r>
          </a:p>
          <a:p>
            <a:pPr marL="685800" lvl="1" indent="-2286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Both operands are available (p1 and p2 are set)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938" y="685800"/>
            <a:ext cx="7159811" cy="3441557"/>
            <a:chOff x="857251" y="838200"/>
            <a:chExt cx="7159811" cy="3441557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87537" cy="31367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t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1</a:t>
              </a: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t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 err="1">
                  <a:solidFill>
                    <a:srgbClr val="000000"/>
                  </a:solidFill>
                  <a:latin typeface="Calibri"/>
                  <a:cs typeface="Calibri"/>
                </a:rPr>
                <a:t>t</a:t>
              </a:r>
              <a:r>
                <a:rPr lang="en-US" sz="1800" i="1" baseline="-25000" dirty="0" err="1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latinLnBrk="1"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857251" y="838200"/>
              <a:ext cx="6735763" cy="3106738"/>
              <a:chOff x="516" y="992"/>
              <a:chExt cx="4243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9" y="1136"/>
                <a:ext cx="940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ptr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 err="1">
                    <a:solidFill>
                      <a:srgbClr val="000000"/>
                    </a:solidFill>
                    <a:latin typeface="Calibri"/>
                    <a:cs typeface="Calibri"/>
                  </a:rPr>
                  <a:t>deallocate</a:t>
                </a:r>
                <a:endParaRPr lang="en-US" sz="2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6" y="2152"/>
                <a:ext cx="999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	ptr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  <a:endParaRPr lang="en-US" sz="2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5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000000"/>
                    </a:solidFill>
                    <a:latin typeface="Calibri"/>
                    <a:cs typeface="Calibri"/>
                  </a:rPr>
                  <a:t>Ins#     use   exec      op     p1     src1      p2      src2</a:t>
                </a: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Destination registers are renamed to the instruction’s slot tag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095166" cy="13331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ROB managed circularly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“exec” bit is set when instruction begins execution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When an instruction completes its “use” bit is marked free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ptr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is incremented only if the “use” bit is marked free</a:t>
            </a:r>
          </a:p>
        </p:txBody>
      </p:sp>
    </p:spTree>
    <p:extLst>
      <p:ext uri="{BB962C8B-B14F-4D97-AF65-F5344CB8AC3E}">
        <p14:creationId xmlns:p14="http://schemas.microsoft.com/office/powerpoint/2010/main" val="142891809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Renaming &amp; Out-of-order Issue</a:t>
            </a:r>
            <a:br>
              <a:rPr lang="en-US"/>
            </a:br>
            <a:r>
              <a:rPr lang="en-US" sz="2000" i="1"/>
              <a:t>An example</a:t>
            </a: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BF5E-7DEF-9D45-899B-75444189EFF5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4449763" y="4691063"/>
            <a:ext cx="4198937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 When are tags in sources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   replaced by data?</a:t>
            </a:r>
          </a:p>
          <a:p>
            <a:pPr>
              <a:spcBef>
                <a:spcPct val="0"/>
              </a:spcBef>
            </a:pPr>
            <a:endParaRPr lang="en-US" sz="2000" i="1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 When can a name be reused?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141288" y="4500563"/>
            <a:ext cx="4097164" cy="19364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FLD		f2, 	34(x2)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FLD		f4,	45(x3)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FMULT.D	f6,	f4,	f2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FSUB.D	f8,	f2,	f2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FDIV.D		f4,	f2,	f8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FADD.D	f10,	f6,	f4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5675" y="903288"/>
            <a:ext cx="7662863" cy="3457575"/>
            <a:chOff x="602" y="736"/>
            <a:chExt cx="4827" cy="2178"/>
          </a:xfrm>
        </p:grpSpPr>
        <p:sp>
          <p:nvSpPr>
            <p:cNvPr id="1917958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13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Renaming table</a:t>
              </a:r>
            </a:p>
          </p:txBody>
        </p:sp>
        <p:sp>
          <p:nvSpPr>
            <p:cNvPr id="1917959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128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Reorder buffer</a:t>
              </a:r>
            </a:p>
          </p:txBody>
        </p:sp>
        <p:sp>
          <p:nvSpPr>
            <p:cNvPr id="1917960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94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</a:rPr>
                <a:t>Ins# use exec   op  p1   src1   p2  src2</a:t>
              </a:r>
            </a:p>
          </p:txBody>
        </p:sp>
        <p:sp>
          <p:nvSpPr>
            <p:cNvPr id="1917961" name="Rectangle 9"/>
            <p:cNvSpPr>
              <a:spLocks noChangeArrowheads="1"/>
            </p:cNvSpPr>
            <p:nvPr/>
          </p:nvSpPr>
          <p:spPr bwMode="auto">
            <a:xfrm>
              <a:off x="5209" y="1107"/>
              <a:ext cx="220" cy="1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  <a:latin typeface="Verdana" charset="0"/>
                </a:rPr>
                <a:t>1</a:t>
              </a:r>
              <a:endParaRPr lang="en-US" i="1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  <a:latin typeface="Verdana" charset="0"/>
                </a:rPr>
                <a:t>2</a:t>
              </a:r>
              <a:endParaRPr lang="en-US" i="1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 i="1" baseline="-25000">
                  <a:solidFill>
                    <a:srgbClr val="000000"/>
                  </a:solidFill>
                </a:rPr>
                <a:t>3</a:t>
              </a:r>
            </a:p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 i="1" baseline="-25000">
                  <a:solidFill>
                    <a:srgbClr val="000000"/>
                  </a:solidFill>
                </a:rPr>
                <a:t>4</a:t>
              </a:r>
            </a:p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 i="1" baseline="-25000">
                  <a:solidFill>
                    <a:srgbClr val="000000"/>
                  </a:solidFill>
                </a:rPr>
                <a:t>5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.</a:t>
              </a:r>
            </a:p>
          </p:txBody>
        </p:sp>
        <p:sp>
          <p:nvSpPr>
            <p:cNvPr id="1917962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3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4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5" name="Line 13"/>
            <p:cNvSpPr>
              <a:spLocks noChangeShapeType="1"/>
            </p:cNvSpPr>
            <p:nvPr/>
          </p:nvSpPr>
          <p:spPr bwMode="auto">
            <a:xfrm>
              <a:off x="4403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6" name="Line 14"/>
            <p:cNvSpPr>
              <a:spLocks noChangeShapeType="1"/>
            </p:cNvSpPr>
            <p:nvPr/>
          </p:nvSpPr>
          <p:spPr bwMode="auto">
            <a:xfrm>
              <a:off x="3812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7" name="Line 15"/>
            <p:cNvSpPr>
              <a:spLocks noChangeShapeType="1"/>
            </p:cNvSpPr>
            <p:nvPr/>
          </p:nvSpPr>
          <p:spPr bwMode="auto">
            <a:xfrm>
              <a:off x="4584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917969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0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1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2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3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4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5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6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7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17978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919191"/>
                  </a:solidFill>
                  <a:latin typeface="Verdana" charset="0"/>
                </a:rPr>
                <a:t>data / t</a:t>
              </a:r>
              <a:r>
                <a:rPr lang="en-US" sz="1800" baseline="-25000">
                  <a:solidFill>
                    <a:srgbClr val="919191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17979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9" cy="1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     p    data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f1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f2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f3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f4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f5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f6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f7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f8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917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3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4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5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6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7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8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9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17990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17991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92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6" y="0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93" name="Line 41"/>
            <p:cNvSpPr>
              <a:spLocks noChangeShapeType="1"/>
            </p:cNvSpPr>
            <p:nvPr/>
          </p:nvSpPr>
          <p:spPr bwMode="auto">
            <a:xfrm>
              <a:off x="3215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94" name="Line 42"/>
            <p:cNvSpPr>
              <a:spLocks noChangeShapeType="1"/>
            </p:cNvSpPr>
            <p:nvPr/>
          </p:nvSpPr>
          <p:spPr bwMode="auto">
            <a:xfrm>
              <a:off x="3638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17995" name="Text Box 43"/>
          <p:cNvSpPr txBox="1">
            <a:spLocks noChangeArrowheads="1"/>
          </p:cNvSpPr>
          <p:nvPr/>
        </p:nvSpPr>
        <p:spPr bwMode="auto">
          <a:xfrm>
            <a:off x="4921250" y="5280025"/>
            <a:ext cx="3790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Whenever an FU produces data</a:t>
            </a:r>
          </a:p>
        </p:txBody>
      </p:sp>
      <p:sp>
        <p:nvSpPr>
          <p:cNvPr id="1917996" name="Text Box 44"/>
          <p:cNvSpPr txBox="1">
            <a:spLocks noChangeArrowheads="1"/>
          </p:cNvSpPr>
          <p:nvPr/>
        </p:nvSpPr>
        <p:spPr bwMode="auto">
          <a:xfrm>
            <a:off x="4937125" y="5905500"/>
            <a:ext cx="42449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instruction completes</a:t>
            </a:r>
          </a:p>
        </p:txBody>
      </p:sp>
      <p:sp>
        <p:nvSpPr>
          <p:cNvPr id="1917997" name="Text Box 45"/>
          <p:cNvSpPr txBox="1">
            <a:spLocks noChangeArrowheads="1"/>
          </p:cNvSpPr>
          <p:nvPr/>
        </p:nvSpPr>
        <p:spPr bwMode="auto">
          <a:xfrm>
            <a:off x="1870075" y="183991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917998" name="Text Box 46"/>
          <p:cNvSpPr txBox="1">
            <a:spLocks noChangeArrowheads="1"/>
          </p:cNvSpPr>
          <p:nvPr/>
        </p:nvSpPr>
        <p:spPr bwMode="auto">
          <a:xfrm>
            <a:off x="3448050" y="15573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917999" name="Text Box 47"/>
          <p:cNvSpPr txBox="1">
            <a:spLocks noChangeArrowheads="1"/>
          </p:cNvSpPr>
          <p:nvPr/>
        </p:nvSpPr>
        <p:spPr bwMode="auto">
          <a:xfrm>
            <a:off x="1887538" y="23828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918000" name="Text Box 48"/>
          <p:cNvSpPr txBox="1">
            <a:spLocks noChangeArrowheads="1"/>
          </p:cNvSpPr>
          <p:nvPr/>
        </p:nvSpPr>
        <p:spPr bwMode="auto">
          <a:xfrm>
            <a:off x="3448050" y="1831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918001" name="Text Box 49"/>
          <p:cNvSpPr txBox="1">
            <a:spLocks noChangeArrowheads="1"/>
          </p:cNvSpPr>
          <p:nvPr/>
        </p:nvSpPr>
        <p:spPr bwMode="auto">
          <a:xfrm>
            <a:off x="3448050" y="26098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918002" name="Text Box 50"/>
          <p:cNvSpPr txBox="1">
            <a:spLocks noChangeArrowheads="1"/>
          </p:cNvSpPr>
          <p:nvPr/>
        </p:nvSpPr>
        <p:spPr bwMode="auto">
          <a:xfrm>
            <a:off x="3448050" y="23749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918003" name="Text Box 51"/>
          <p:cNvSpPr txBox="1">
            <a:spLocks noChangeArrowheads="1"/>
          </p:cNvSpPr>
          <p:nvPr/>
        </p:nvSpPr>
        <p:spPr bwMode="auto">
          <a:xfrm>
            <a:off x="1870075" y="34829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918004" name="Text Box 52"/>
          <p:cNvSpPr txBox="1">
            <a:spLocks noChangeArrowheads="1"/>
          </p:cNvSpPr>
          <p:nvPr/>
        </p:nvSpPr>
        <p:spPr bwMode="auto">
          <a:xfrm>
            <a:off x="3448050" y="20891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918005" name="Text Box 53"/>
          <p:cNvSpPr txBox="1">
            <a:spLocks noChangeArrowheads="1"/>
          </p:cNvSpPr>
          <p:nvPr/>
        </p:nvSpPr>
        <p:spPr bwMode="auto">
          <a:xfrm>
            <a:off x="1870075" y="292576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918006" name="Text Box 54"/>
          <p:cNvSpPr txBox="1">
            <a:spLocks noChangeArrowheads="1"/>
          </p:cNvSpPr>
          <p:nvPr/>
        </p:nvSpPr>
        <p:spPr bwMode="auto">
          <a:xfrm>
            <a:off x="1928813" y="235902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918007" name="Text Box 55"/>
          <p:cNvSpPr txBox="1">
            <a:spLocks noChangeArrowheads="1"/>
          </p:cNvSpPr>
          <p:nvPr/>
        </p:nvSpPr>
        <p:spPr bwMode="auto">
          <a:xfrm>
            <a:off x="298450" y="1974850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8" name="Text Box 56"/>
          <p:cNvSpPr txBox="1">
            <a:spLocks noChangeArrowheads="1"/>
          </p:cNvSpPr>
          <p:nvPr/>
        </p:nvSpPr>
        <p:spPr bwMode="auto">
          <a:xfrm>
            <a:off x="1876425" y="18240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9" name="Text Box 57"/>
          <p:cNvSpPr txBox="1">
            <a:spLocks noChangeArrowheads="1"/>
          </p:cNvSpPr>
          <p:nvPr/>
        </p:nvSpPr>
        <p:spPr bwMode="auto">
          <a:xfrm>
            <a:off x="3443288" y="15652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1          1        1        LD     </a:t>
            </a:r>
          </a:p>
        </p:txBody>
      </p:sp>
      <p:sp>
        <p:nvSpPr>
          <p:cNvPr id="1918010" name="Text Box 58"/>
          <p:cNvSpPr txBox="1">
            <a:spLocks noChangeArrowheads="1"/>
          </p:cNvSpPr>
          <p:nvPr/>
        </p:nvSpPr>
        <p:spPr bwMode="auto">
          <a:xfrm>
            <a:off x="3451225" y="15509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918011" name="Text Box 59"/>
          <p:cNvSpPr txBox="1">
            <a:spLocks noChangeArrowheads="1"/>
          </p:cNvSpPr>
          <p:nvPr/>
        </p:nvSpPr>
        <p:spPr bwMode="auto">
          <a:xfrm>
            <a:off x="3441700" y="23701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918012" name="Text Box 60"/>
          <p:cNvSpPr txBox="1">
            <a:spLocks noChangeArrowheads="1"/>
          </p:cNvSpPr>
          <p:nvPr/>
        </p:nvSpPr>
        <p:spPr bwMode="auto">
          <a:xfrm>
            <a:off x="3438525" y="23780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918013" name="Text Box 61"/>
          <p:cNvSpPr txBox="1">
            <a:spLocks noChangeArrowheads="1"/>
          </p:cNvSpPr>
          <p:nvPr/>
        </p:nvSpPr>
        <p:spPr bwMode="auto">
          <a:xfrm>
            <a:off x="1876425" y="3457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918014" name="Text Box 62"/>
          <p:cNvSpPr txBox="1">
            <a:spLocks noChangeArrowheads="1"/>
          </p:cNvSpPr>
          <p:nvPr/>
        </p:nvSpPr>
        <p:spPr bwMode="auto">
          <a:xfrm>
            <a:off x="3455988" y="26177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1         v4     </a:t>
            </a:r>
          </a:p>
        </p:txBody>
      </p:sp>
      <p:sp>
        <p:nvSpPr>
          <p:cNvPr id="1918015" name="Text Box 63"/>
          <p:cNvSpPr txBox="1">
            <a:spLocks noChangeArrowheads="1"/>
          </p:cNvSpPr>
          <p:nvPr/>
        </p:nvSpPr>
        <p:spPr bwMode="auto">
          <a:xfrm>
            <a:off x="3455988" y="18161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918016" name="Text Box 64"/>
          <p:cNvSpPr txBox="1">
            <a:spLocks noChangeArrowheads="1"/>
          </p:cNvSpPr>
          <p:nvPr/>
        </p:nvSpPr>
        <p:spPr bwMode="auto">
          <a:xfrm>
            <a:off x="3432175" y="18224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918017" name="Text Box 65"/>
          <p:cNvSpPr txBox="1">
            <a:spLocks noChangeArrowheads="1"/>
          </p:cNvSpPr>
          <p:nvPr/>
        </p:nvSpPr>
        <p:spPr bwMode="auto">
          <a:xfrm>
            <a:off x="3432175" y="2085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1        v2            1         v1</a:t>
            </a:r>
          </a:p>
        </p:txBody>
      </p:sp>
    </p:spTree>
    <p:extLst>
      <p:ext uri="{BB962C8B-B14F-4D97-AF65-F5344CB8AC3E}">
        <p14:creationId xmlns:p14="http://schemas.microsoft.com/office/powerpoint/2010/main" val="2867558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95" grpId="0" autoUpdateAnimBg="0"/>
      <p:bldP spid="1917996" grpId="0" autoUpdateAnimBg="0"/>
      <p:bldP spid="1917997" grpId="0"/>
      <p:bldP spid="1917997" grpId="1"/>
      <p:bldP spid="1917997" grpId="2"/>
      <p:bldP spid="1917998" grpId="0"/>
      <p:bldP spid="1917998" grpId="1"/>
      <p:bldP spid="1917999" grpId="0"/>
      <p:bldP spid="1917999" grpId="1"/>
      <p:bldP spid="1918000" grpId="0"/>
      <p:bldP spid="1918000" grpId="1"/>
      <p:bldP spid="1918001" grpId="0"/>
      <p:bldP spid="1918001" grpId="1"/>
      <p:bldP spid="1918002" grpId="0"/>
      <p:bldP spid="1918002" grpId="1"/>
      <p:bldP spid="1918003" grpId="0"/>
      <p:bldP spid="1918003" grpId="1"/>
      <p:bldP spid="1918004" grpId="0"/>
      <p:bldP spid="1918004" grpId="1"/>
      <p:bldP spid="1918005" grpId="0"/>
      <p:bldP spid="1918006" grpId="0"/>
      <p:bldP spid="1918008" grpId="0"/>
      <p:bldP spid="1918009" grpId="0"/>
      <p:bldP spid="1918009" grpId="1"/>
      <p:bldP spid="1918010" grpId="0"/>
      <p:bldP spid="1918011" grpId="0"/>
      <p:bldP spid="1918011" grpId="1"/>
      <p:bldP spid="1918012" grpId="0"/>
      <p:bldP spid="1918013" grpId="0"/>
      <p:bldP spid="1918014" grpId="0"/>
      <p:bldP spid="1918015" grpId="0"/>
      <p:bldP spid="1918015" grpId="1"/>
      <p:bldP spid="1918015" grpId="2"/>
      <p:bldP spid="1918016" grpId="0"/>
      <p:bldP spid="1918016" grpId="1"/>
      <p:bldP spid="19180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Types of Data Hazards 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21636-62B0-DB43-BD07-0AA59B12012A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Consider executing a sequence of 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←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op 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j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type of instructions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895600" y="2819400"/>
            <a:ext cx="457200" cy="21749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w="lg" len="lg"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259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Data-dependence</a:t>
            </a:r>
          </a:p>
          <a:p>
            <a:pPr lvl="3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←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	Read-after-Write  </a:t>
            </a:r>
          </a:p>
          <a:p>
            <a:pPr lvl="3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←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30"/>
            <a:ext cx="5998769" cy="1258889"/>
            <a:chOff x="563" y="2663"/>
            <a:chExt cx="3613" cy="793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13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Anti-dependence</a:t>
              </a:r>
            </a:p>
            <a:p>
              <a:pPr lvl="3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	Write-after-Read </a:t>
              </a:r>
            </a:p>
            <a:p>
              <a:pPr lvl="3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4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5	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44"/>
            <a:ext cx="6077652" cy="1258889"/>
            <a:chOff x="572" y="3574"/>
            <a:chExt cx="3751" cy="793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51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Output-dependence</a:t>
              </a:r>
            </a:p>
            <a:p>
              <a:pPr lvl="3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 	Write-after-Write </a:t>
              </a:r>
            </a:p>
            <a:p>
              <a:pPr lvl="3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6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7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19400" y="4114800"/>
            <a:ext cx="533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286000" y="5334000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6895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81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914400"/>
            <a:ext cx="286738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990600"/>
            <a:ext cx="1138659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load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buffers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(from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12036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69069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2971800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 eaLnBrk="1" hangingPunct="1"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239000" y="685800"/>
            <a:ext cx="167640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Floating-Point</a:t>
            </a:r>
          </a:p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Regfile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167874" y="5621338"/>
            <a:ext cx="1521226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5" y="1039813"/>
            <a:ext cx="1052513" cy="1230311"/>
            <a:chOff x="2531" y="719"/>
            <a:chExt cx="663" cy="775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28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>
                  <a:solidFill>
                    <a:srgbClr val="000000"/>
                  </a:solidFill>
                  <a:latin typeface="Calibri"/>
                  <a:cs typeface="Calibri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5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000000"/>
                  </a:solidFill>
                  <a:latin typeface="Calibri"/>
                  <a:cs typeface="Calibri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Common bus ensures that data is made available immediately to all the instructions waiting for it.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381000" y="2667000"/>
            <a:ext cx="1598633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Distribute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instruction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templates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by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functional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18883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88707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IBM ACS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supercomputer project (Y) started at IBM in response to CDC6600</a:t>
            </a:r>
          </a:p>
          <a:p>
            <a:r>
              <a:rPr lang="en-US" dirty="0"/>
              <a:t>Multiple Dynamic instruction Scheduling (DIS) invented by Lynn Conway for ACS</a:t>
            </a:r>
          </a:p>
          <a:p>
            <a:pPr lvl="1"/>
            <a:r>
              <a:rPr lang="en-US" dirty="0"/>
              <a:t>Used unary encoding of register </a:t>
            </a:r>
            <a:r>
              <a:rPr lang="en-US" dirty="0" err="1"/>
              <a:t>specifiers</a:t>
            </a:r>
            <a:r>
              <a:rPr lang="en-US" dirty="0"/>
              <a:t> and wired-OR logic to detect any hazards (similar design used in Alpha 21264 in 1995!)</a:t>
            </a:r>
          </a:p>
          <a:p>
            <a:r>
              <a:rPr lang="en-US" dirty="0"/>
              <a:t>Seven-issue, out-of-order processor</a:t>
            </a:r>
          </a:p>
          <a:p>
            <a:pPr lvl="1"/>
            <a:r>
              <a:rPr lang="en-US" dirty="0"/>
              <a:t>Two decoupled streams, each with DIS</a:t>
            </a:r>
          </a:p>
          <a:p>
            <a:r>
              <a:rPr lang="en-US" dirty="0"/>
              <a:t>Cancelled in favor of IBM360-compatible machines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40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Out-of-Order Fades into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Out-of-order processing implemented commercially in 1960s, but disappeared again until 1990s as two major problems had to be solved:</a:t>
            </a:r>
          </a:p>
          <a:p>
            <a:r>
              <a:rPr lang="en-US" sz="2800" dirty="0"/>
              <a:t>Precise traps</a:t>
            </a:r>
          </a:p>
          <a:p>
            <a:pPr lvl="1"/>
            <a:r>
              <a:rPr lang="en-US" sz="2000" dirty="0"/>
              <a:t>Imprecise </a:t>
            </a:r>
            <a:r>
              <a:rPr lang="en-US" sz="2000" i="1" dirty="0"/>
              <a:t>traps</a:t>
            </a:r>
            <a:r>
              <a:rPr lang="en-US" sz="2000" dirty="0"/>
              <a:t> complicate debugging and OS code</a:t>
            </a:r>
          </a:p>
          <a:p>
            <a:pPr lvl="1"/>
            <a:r>
              <a:rPr lang="en-US" sz="2000" dirty="0"/>
              <a:t>Note, precise </a:t>
            </a:r>
            <a:r>
              <a:rPr lang="en-US" sz="2000" i="1" dirty="0"/>
              <a:t>interrupts</a:t>
            </a:r>
            <a:r>
              <a:rPr lang="en-US" sz="2000" dirty="0"/>
              <a:t> are relatively easy to provide</a:t>
            </a:r>
          </a:p>
          <a:p>
            <a:r>
              <a:rPr lang="en-US" sz="2800" dirty="0"/>
              <a:t>Branch prediction</a:t>
            </a:r>
          </a:p>
          <a:p>
            <a:pPr lvl="1"/>
            <a:r>
              <a:rPr lang="en-US" sz="2000" dirty="0"/>
              <a:t>Amount of exploitable instruction-level parallelism (ILP) limited by control hazards</a:t>
            </a:r>
          </a:p>
          <a:p>
            <a:pPr marL="0" indent="0">
              <a:buNone/>
            </a:pPr>
            <a:r>
              <a:rPr lang="en-US" sz="2800" dirty="0"/>
              <a:t>Also, simpler machine designs in new technology beat complicated machines in old technology</a:t>
            </a:r>
          </a:p>
          <a:p>
            <a:pPr lvl="1"/>
            <a:r>
              <a:rPr lang="en-US" sz="2000" dirty="0"/>
              <a:t>Big advantage to fit processor &amp; caches on one chip</a:t>
            </a:r>
          </a:p>
          <a:p>
            <a:pPr lvl="1"/>
            <a:r>
              <a:rPr lang="en-US" sz="2000" dirty="0"/>
              <a:t>Microprocessors had era of 1%/week performance scaling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9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Commit for Precise Traps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3962400"/>
            <a:ext cx="7683500" cy="2159000"/>
          </a:xfrm>
        </p:spPr>
        <p:txBody>
          <a:bodyPr/>
          <a:lstStyle/>
          <a:p>
            <a:r>
              <a:rPr lang="en-US" sz="2400" dirty="0"/>
              <a:t>In-order instruction fetch and decode, and dispatch to reservation stations inside reorder buffer</a:t>
            </a:r>
          </a:p>
          <a:p>
            <a:r>
              <a:rPr lang="en-US" sz="2400" dirty="0"/>
              <a:t>Instructions issue from reservation stations out-of-order</a:t>
            </a:r>
          </a:p>
          <a:p>
            <a:r>
              <a:rPr lang="en-US" sz="2400" dirty="0"/>
              <a:t>Out-of-order completion, values stored in temporary buffers</a:t>
            </a:r>
          </a:p>
          <a:p>
            <a:r>
              <a:rPr lang="en-US" sz="2400" dirty="0"/>
              <a:t>Commit is in-order, checks for traps, and if none updates architectural state</a:t>
            </a:r>
          </a:p>
          <a:p>
            <a:endParaRPr lang="en-US" sz="2400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3632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800" dirty="0">
                  <a:solidFill>
                    <a:prstClr val="white"/>
                  </a:solidFill>
                  <a:latin typeface="Calibri"/>
                  <a:ea typeface="ＭＳ Ｐゴシック"/>
                  <a:cs typeface="Calibri"/>
                </a:rPr>
                <a:t>Trap?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88714" cy="1511300"/>
            <a:chOff x="685800" y="2149475"/>
            <a:chExt cx="5888714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61707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Inject handler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82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Completion from Commit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Re-order buffer holds register results from completion until commit</a:t>
            </a:r>
          </a:p>
          <a:p>
            <a:pPr lvl="1"/>
            <a:r>
              <a:rPr lang="en-US" sz="2000" dirty="0"/>
              <a:t>Entries allocated in program order during decode</a:t>
            </a:r>
          </a:p>
          <a:p>
            <a:pPr lvl="1"/>
            <a:r>
              <a:rPr lang="en-US" sz="2000" dirty="0"/>
              <a:t>Buffers completed values and exception state until in-order commit point</a:t>
            </a:r>
          </a:p>
          <a:p>
            <a:pPr lvl="1"/>
            <a:r>
              <a:rPr lang="en-US" sz="2000" dirty="0"/>
              <a:t>Completed values can be used by dependents before committed (bypassing)</a:t>
            </a:r>
          </a:p>
          <a:p>
            <a:pPr lvl="1"/>
            <a:r>
              <a:rPr lang="en-US" sz="2000" dirty="0"/>
              <a:t>Each entry holds program counter, instruction type, destination register </a:t>
            </a:r>
            <a:r>
              <a:rPr lang="en-US" sz="2000" dirty="0" err="1"/>
              <a:t>specifier</a:t>
            </a:r>
            <a:r>
              <a:rPr lang="en-US" sz="2000" dirty="0"/>
              <a:t> and value if any, and exception status (info often compressed to save hardware)</a:t>
            </a:r>
          </a:p>
          <a:p>
            <a:r>
              <a:rPr lang="en-US" sz="2800" dirty="0"/>
              <a:t>Memory reordering needs special data structures</a:t>
            </a:r>
          </a:p>
          <a:p>
            <a:pPr lvl="1"/>
            <a:r>
              <a:rPr lang="en-US" sz="2000" dirty="0"/>
              <a:t>Speculative store address and data buffers</a:t>
            </a:r>
          </a:p>
          <a:p>
            <a:pPr lvl="1"/>
            <a:r>
              <a:rPr lang="en-US" sz="2000" dirty="0"/>
              <a:t>Speculative load address and data buffers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04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5857"/>
            <a:ext cx="7292975" cy="736600"/>
          </a:xfrm>
        </p:spPr>
        <p:txBody>
          <a:bodyPr/>
          <a:lstStyle/>
          <a:p>
            <a:r>
              <a:rPr lang="en-US" dirty="0"/>
              <a:t>Phases of Instruction Execution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8905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 i="1">
                <a:solidFill>
                  <a:srgbClr val="FFCC66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32" y="971"/>
              <a:ext cx="2968" cy="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Fetch</a:t>
              </a:r>
              <a:r>
                <a:rPr lang="en-US" sz="24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:</a:t>
              </a:r>
              <a:r>
                <a:rPr lang="en-US" sz="24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Instruction bits retrieved from instruction cache.</a:t>
              </a:r>
            </a:p>
          </p:txBody>
        </p:sp>
      </p:grp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00600"/>
            <a:ext cx="7239000" cy="12192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352801"/>
            <a:ext cx="7239000" cy="12954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133600"/>
            <a:ext cx="7239000" cy="974725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192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752600"/>
            <a:ext cx="1752600" cy="41751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2971800"/>
            <a:ext cx="1752600" cy="5619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Issue Buffer</a:t>
            </a: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7338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Functional Units</a:t>
            </a: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15000"/>
            <a:ext cx="1752600" cy="762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Architectural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1723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002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066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052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336925"/>
            <a:ext cx="57150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Execute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Instructions and operands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issued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functional units. When execution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completes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667000" y="2133600"/>
            <a:ext cx="57531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Decode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Instructions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dispatched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appropriate issue 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495800"/>
            <a:ext cx="1752600" cy="4524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Result Buffer</a:t>
            </a: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2672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4800600"/>
            <a:ext cx="5637213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Commit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 irrevocably updates architectural state (aka “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graduation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”), or takes precise trap/interrupt.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7620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0768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49482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5340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28600" y="2362200"/>
            <a:ext cx="23622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Decode/Rename</a:t>
            </a: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1510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7606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954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Phases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Instruction fetch/decode/rename always in-order</a:t>
            </a:r>
          </a:p>
          <a:p>
            <a:pPr lvl="1"/>
            <a:r>
              <a:rPr lang="en-US" sz="2000" dirty="0"/>
              <a:t>Need to parse ISA sequentially to get correct semantics</a:t>
            </a:r>
          </a:p>
          <a:p>
            <a:pPr lvl="1"/>
            <a:r>
              <a:rPr lang="en-US" sz="2000" i="1" dirty="0"/>
              <a:t>Proposals for speculative </a:t>
            </a:r>
            <a:r>
              <a:rPr lang="en-US" sz="2000" i="1" dirty="0" err="1"/>
              <a:t>OoO</a:t>
            </a:r>
            <a:r>
              <a:rPr lang="en-US" sz="2000" i="1" dirty="0"/>
              <a:t> instruction fetch, e.g., </a:t>
            </a:r>
            <a:r>
              <a:rPr lang="en-US" sz="2000" i="1" dirty="0" err="1"/>
              <a:t>Multiscalar</a:t>
            </a:r>
            <a:r>
              <a:rPr lang="en-US" sz="2000" i="1" dirty="0"/>
              <a:t>.  Predict control flow and data dependencies across sequential program segments fetched/decoded/executed in parallel, </a:t>
            </a:r>
            <a:r>
              <a:rPr lang="en-US" sz="2000" i="1" dirty="0" err="1"/>
              <a:t>fixup</a:t>
            </a:r>
            <a:r>
              <a:rPr lang="en-US" sz="2000" i="1" dirty="0"/>
              <a:t> if prediction wrong</a:t>
            </a:r>
          </a:p>
          <a:p>
            <a:r>
              <a:rPr lang="en-US" sz="2800" dirty="0"/>
              <a:t>Dispatch (place instruction into machine buffers to wait for issue) also always in-order</a:t>
            </a:r>
          </a:p>
          <a:p>
            <a:pPr lvl="1"/>
            <a:r>
              <a:rPr lang="en-US" sz="2000" dirty="0"/>
              <a:t>Some use “Dispatch” to mean “Issue”, but not in these lectures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53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Issue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In-order issue:</a:t>
            </a:r>
          </a:p>
          <a:p>
            <a:pPr lvl="1"/>
            <a:r>
              <a:rPr lang="en-US" sz="2400" dirty="0"/>
              <a:t>Issue stalls on RAW dependencies or structural hazards, or possibly WAR/WAW hazards</a:t>
            </a:r>
          </a:p>
          <a:p>
            <a:pPr lvl="1"/>
            <a:r>
              <a:rPr lang="en-US" sz="2400" dirty="0"/>
              <a:t>Instruction cannot issue to execution units unless all preceding instructions have issued to execution units</a:t>
            </a:r>
          </a:p>
          <a:p>
            <a:r>
              <a:rPr lang="en-US" sz="3200" dirty="0"/>
              <a:t>Out-of-order issue:</a:t>
            </a:r>
          </a:p>
          <a:p>
            <a:pPr lvl="1"/>
            <a:r>
              <a:rPr lang="en-US" sz="2400" dirty="0"/>
              <a:t>Instructions dispatched in program order to </a:t>
            </a:r>
            <a:r>
              <a:rPr lang="en-US" sz="2400" i="1" dirty="0"/>
              <a:t>reservation stations (or other forms of instruction buffer) </a:t>
            </a:r>
            <a:r>
              <a:rPr lang="en-US" sz="2400" dirty="0"/>
              <a:t>to wait for operands to arrive, or other hazards to clear</a:t>
            </a:r>
          </a:p>
          <a:p>
            <a:pPr lvl="1"/>
            <a:r>
              <a:rPr lang="en-US" sz="2400" dirty="0"/>
              <a:t>While earlier instructions wait in issue buffers, following instructions can be dispatched and issued out-of-order</a:t>
            </a:r>
          </a:p>
          <a:p>
            <a:pPr lvl="2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467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All but the simplest machines have out-of-order completion, due to different latencies of functional units and desire to bypass values as soon as available</a:t>
            </a:r>
          </a:p>
          <a:p>
            <a:r>
              <a:rPr lang="en-US" sz="2800" dirty="0"/>
              <a:t>Classic RISC 5-stage integer pipeline just barely has in-order completion</a:t>
            </a:r>
          </a:p>
          <a:p>
            <a:pPr lvl="1"/>
            <a:r>
              <a:rPr lang="en-US" sz="2000" dirty="0"/>
              <a:t>Load takes two cycles, but following one-cycle integer op completes at same time, not earlier</a:t>
            </a:r>
          </a:p>
          <a:p>
            <a:pPr lvl="1"/>
            <a:r>
              <a:rPr lang="en-US" sz="2000" dirty="0"/>
              <a:t>Adding pipelined FPU immediately brings </a:t>
            </a:r>
            <a:r>
              <a:rPr lang="en-US" sz="2000" dirty="0" err="1"/>
              <a:t>OoO</a:t>
            </a:r>
            <a:r>
              <a:rPr lang="en-US" sz="2000" dirty="0"/>
              <a:t>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41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vs. Memory Dependence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Data hazards due to register operands can be determined at the decode stage, but data hazards due to memory  operands can be determined only after computing the effective address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Store:</a:t>
            </a:r>
            <a:r>
              <a:rPr lang="en-US" sz="2800" b="1" dirty="0"/>
              <a:t>		</a:t>
            </a:r>
            <a:r>
              <a:rPr lang="en-US" sz="2800" b="1" dirty="0">
                <a:latin typeface="Courier"/>
                <a:cs typeface="Courier"/>
              </a:rPr>
              <a:t>M[r1 + disp1] </a:t>
            </a:r>
            <a:r>
              <a:rPr lang="en-US" sz="2800" dirty="0">
                <a:solidFill>
                  <a:srgbClr val="56127A"/>
                </a:solidFill>
              </a:rPr>
              <a:t>←</a:t>
            </a:r>
            <a:r>
              <a:rPr lang="en-US" sz="2800" b="1" dirty="0">
                <a:latin typeface="Courier"/>
                <a:cs typeface="Courier"/>
              </a:rPr>
              <a:t> r2  </a:t>
            </a:r>
          </a:p>
          <a:p>
            <a:pPr marL="0" indent="0">
              <a:buNone/>
            </a:pPr>
            <a:r>
              <a:rPr lang="en-US" sz="2800" dirty="0"/>
              <a:t>Load:		</a:t>
            </a:r>
            <a:r>
              <a:rPr lang="en-US" sz="2800" b="1" dirty="0">
                <a:latin typeface="Courier"/>
                <a:cs typeface="Courier"/>
              </a:rPr>
              <a:t>r3 </a:t>
            </a:r>
            <a:r>
              <a:rPr lang="en-US" sz="2800" dirty="0">
                <a:solidFill>
                  <a:srgbClr val="56127A"/>
                </a:solidFill>
              </a:rPr>
              <a:t>←</a:t>
            </a:r>
            <a:r>
              <a:rPr lang="en-US" sz="2800" b="1" dirty="0">
                <a:latin typeface="Courier"/>
                <a:cs typeface="Courier"/>
              </a:rPr>
              <a:t> M[r4 + disp2]</a:t>
            </a:r>
          </a:p>
          <a:p>
            <a:pPr marL="0" indent="0">
              <a:buNone/>
            </a:pPr>
            <a:endParaRPr lang="en-US" sz="2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/>
              <a:t>Does </a:t>
            </a:r>
            <a:r>
              <a:rPr lang="en-US" sz="2800" b="1" dirty="0">
                <a:latin typeface="Courier"/>
                <a:cs typeface="Courier"/>
              </a:rPr>
              <a:t>(r1 + disp1) = (r4 + disp2) </a:t>
            </a:r>
            <a:r>
              <a:rPr lang="en-US" sz="2800" dirty="0"/>
              <a:t>?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E7EF-478B-054A-8F7A-E530D2F8CC9B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054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Data Hazards: An Example</a:t>
            </a:r>
            <a:endParaRPr lang="en-US" sz="2000" i="1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7D0CA-EA7C-A64C-B3F9-1C1619F0DF13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1992313" y="990600"/>
            <a:ext cx="5030763" cy="34753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1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FDIV.D		f6, 	f6,	f4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2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FLD		f2,	45(x3)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3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FMUL.D		f0,	f2,	f4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4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FDIV.D		f8,	f6,	f2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5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FSUB.D		f10,	f0,	f6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6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FADD.D		f6,	f8,	f2</a:t>
            </a:r>
          </a:p>
        </p:txBody>
      </p:sp>
      <p:sp>
        <p:nvSpPr>
          <p:cNvPr id="1758212" name="Text Box 4"/>
          <p:cNvSpPr txBox="1">
            <a:spLocks noChangeArrowheads="1"/>
          </p:cNvSpPr>
          <p:nvPr/>
        </p:nvSpPr>
        <p:spPr bwMode="auto">
          <a:xfrm>
            <a:off x="3352800" y="4730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RAW Hazards</a:t>
            </a:r>
          </a:p>
        </p:txBody>
      </p:sp>
      <p:sp>
        <p:nvSpPr>
          <p:cNvPr id="1758213" name="Line 5"/>
          <p:cNvSpPr>
            <a:spLocks noChangeShapeType="1"/>
          </p:cNvSpPr>
          <p:nvPr/>
        </p:nvSpPr>
        <p:spPr bwMode="auto">
          <a:xfrm>
            <a:off x="5029200" y="1301750"/>
            <a:ext cx="685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4" name="Freeform 6"/>
          <p:cNvSpPr>
            <a:spLocks/>
          </p:cNvSpPr>
          <p:nvPr/>
        </p:nvSpPr>
        <p:spPr bwMode="auto">
          <a:xfrm>
            <a:off x="5638800" y="2673350"/>
            <a:ext cx="914400" cy="838200"/>
          </a:xfrm>
          <a:custGeom>
            <a:avLst/>
            <a:gdLst>
              <a:gd name="T0" fmla="*/ 0 w 576"/>
              <a:gd name="T1" fmla="*/ 0 h 528"/>
              <a:gd name="T2" fmla="*/ 288 w 576"/>
              <a:gd name="T3" fmla="*/ 0 h 528"/>
              <a:gd name="T4" fmla="*/ 576 w 576"/>
              <a:gd name="T5" fmla="*/ 528 h 528"/>
              <a:gd name="T6" fmla="*/ 0 60000 65536"/>
              <a:gd name="T7" fmla="*/ 0 60000 65536"/>
              <a:gd name="T8" fmla="*/ 0 60000 65536"/>
              <a:gd name="T9" fmla="*/ 0 w 576"/>
              <a:gd name="T10" fmla="*/ 0 h 528"/>
              <a:gd name="T11" fmla="*/ 576 w 57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28">
                <a:moveTo>
                  <a:pt x="0" y="0"/>
                </a:moveTo>
                <a:lnTo>
                  <a:pt x="288" y="0"/>
                </a:lnTo>
                <a:lnTo>
                  <a:pt x="576" y="52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5" name="Line 7"/>
          <p:cNvSpPr>
            <a:spLocks noChangeShapeType="1"/>
          </p:cNvSpPr>
          <p:nvPr/>
        </p:nvSpPr>
        <p:spPr bwMode="auto">
          <a:xfrm>
            <a:off x="5181600" y="1911350"/>
            <a:ext cx="5334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6" name="Freeform 8"/>
          <p:cNvSpPr>
            <a:spLocks/>
          </p:cNvSpPr>
          <p:nvPr/>
        </p:nvSpPr>
        <p:spPr bwMode="auto">
          <a:xfrm>
            <a:off x="5486400" y="2216150"/>
            <a:ext cx="1066800" cy="685800"/>
          </a:xfrm>
          <a:custGeom>
            <a:avLst/>
            <a:gdLst>
              <a:gd name="T0" fmla="*/ 0 w 672"/>
              <a:gd name="T1" fmla="*/ 0 h 480"/>
              <a:gd name="T2" fmla="*/ 384 w 672"/>
              <a:gd name="T3" fmla="*/ 0 h 480"/>
              <a:gd name="T4" fmla="*/ 672 w 672"/>
              <a:gd name="T5" fmla="*/ 480 h 480"/>
              <a:gd name="T6" fmla="*/ 0 60000 65536"/>
              <a:gd name="T7" fmla="*/ 0 60000 65536"/>
              <a:gd name="T8" fmla="*/ 0 60000 65536"/>
              <a:gd name="T9" fmla="*/ 0 w 672"/>
              <a:gd name="T10" fmla="*/ 0 h 480"/>
              <a:gd name="T11" fmla="*/ 672 w 67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480">
                <a:moveTo>
                  <a:pt x="0" y="0"/>
                </a:moveTo>
                <a:lnTo>
                  <a:pt x="384" y="0"/>
                </a:lnTo>
                <a:lnTo>
                  <a:pt x="672" y="48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7" name="Freeform 9"/>
          <p:cNvSpPr>
            <a:spLocks/>
          </p:cNvSpPr>
          <p:nvPr/>
        </p:nvSpPr>
        <p:spPr bwMode="auto">
          <a:xfrm>
            <a:off x="6324600" y="2520950"/>
            <a:ext cx="304800" cy="1600200"/>
          </a:xfrm>
          <a:custGeom>
            <a:avLst/>
            <a:gdLst>
              <a:gd name="T0" fmla="*/ 0 w 192"/>
              <a:gd name="T1" fmla="*/ 0 h 1008"/>
              <a:gd name="T2" fmla="*/ 48 w 192"/>
              <a:gd name="T3" fmla="*/ 864 h 1008"/>
              <a:gd name="T4" fmla="*/ 192 w 192"/>
              <a:gd name="T5" fmla="*/ 1008 h 1008"/>
              <a:gd name="T6" fmla="*/ 0 60000 65536"/>
              <a:gd name="T7" fmla="*/ 0 60000 65536"/>
              <a:gd name="T8" fmla="*/ 0 60000 65536"/>
              <a:gd name="T9" fmla="*/ 0 w 192"/>
              <a:gd name="T10" fmla="*/ 0 h 1008"/>
              <a:gd name="T11" fmla="*/ 192 w 19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08">
                <a:moveTo>
                  <a:pt x="0" y="0"/>
                </a:moveTo>
                <a:lnTo>
                  <a:pt x="48" y="864"/>
                </a:lnTo>
                <a:lnTo>
                  <a:pt x="192" y="100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8" name="Line 10"/>
          <p:cNvSpPr>
            <a:spLocks noChangeShapeType="1"/>
          </p:cNvSpPr>
          <p:nvPr/>
        </p:nvSpPr>
        <p:spPr bwMode="auto">
          <a:xfrm>
            <a:off x="5105400" y="259715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9" name="Line 11"/>
          <p:cNvSpPr>
            <a:spLocks noChangeShapeType="1"/>
          </p:cNvSpPr>
          <p:nvPr/>
        </p:nvSpPr>
        <p:spPr bwMode="auto">
          <a:xfrm>
            <a:off x="5029200" y="3130550"/>
            <a:ext cx="7620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20" name="Text Box 12"/>
          <p:cNvSpPr txBox="1">
            <a:spLocks noChangeArrowheads="1"/>
          </p:cNvSpPr>
          <p:nvPr/>
        </p:nvSpPr>
        <p:spPr bwMode="auto">
          <a:xfrm>
            <a:off x="3352800" y="5111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56127A"/>
                </a:solidFill>
                <a:latin typeface="Calibri"/>
                <a:cs typeface="Calibri"/>
              </a:rPr>
              <a:t>WAR Hazards</a:t>
            </a:r>
          </a:p>
        </p:txBody>
      </p:sp>
      <p:sp>
        <p:nvSpPr>
          <p:cNvPr id="1758221" name="Line 13"/>
          <p:cNvSpPr>
            <a:spLocks noChangeShapeType="1"/>
          </p:cNvSpPr>
          <p:nvPr/>
        </p:nvSpPr>
        <p:spPr bwMode="auto">
          <a:xfrm flipH="1">
            <a:off x="5105400" y="3054350"/>
            <a:ext cx="609600" cy="10668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22" name="Line 14"/>
          <p:cNvSpPr>
            <a:spLocks noChangeShapeType="1"/>
          </p:cNvSpPr>
          <p:nvPr/>
        </p:nvSpPr>
        <p:spPr bwMode="auto">
          <a:xfrm flipH="1">
            <a:off x="5181600" y="3663950"/>
            <a:ext cx="1447800" cy="4572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23" name="Text Box 15"/>
          <p:cNvSpPr txBox="1">
            <a:spLocks noChangeArrowheads="1"/>
          </p:cNvSpPr>
          <p:nvPr/>
        </p:nvSpPr>
        <p:spPr bwMode="auto">
          <a:xfrm>
            <a:off x="3352800" y="5492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006600"/>
                </a:solidFill>
                <a:latin typeface="Calibri"/>
                <a:cs typeface="Calibri"/>
              </a:rPr>
              <a:t>WAW Hazards</a:t>
            </a:r>
          </a:p>
        </p:txBody>
      </p:sp>
      <p:sp>
        <p:nvSpPr>
          <p:cNvPr id="1758224" name="Freeform 16"/>
          <p:cNvSpPr>
            <a:spLocks/>
          </p:cNvSpPr>
          <p:nvPr/>
        </p:nvSpPr>
        <p:spPr bwMode="auto">
          <a:xfrm>
            <a:off x="4495800" y="1225550"/>
            <a:ext cx="304800" cy="2971800"/>
          </a:xfrm>
          <a:custGeom>
            <a:avLst/>
            <a:gdLst>
              <a:gd name="T0" fmla="*/ 192 w 192"/>
              <a:gd name="T1" fmla="*/ 0 h 1872"/>
              <a:gd name="T2" fmla="*/ 0 w 192"/>
              <a:gd name="T3" fmla="*/ 96 h 1872"/>
              <a:gd name="T4" fmla="*/ 0 w 192"/>
              <a:gd name="T5" fmla="*/ 1728 h 1872"/>
              <a:gd name="T6" fmla="*/ 192 w 192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72"/>
              <a:gd name="T14" fmla="*/ 192 w 192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72">
                <a:moveTo>
                  <a:pt x="192" y="0"/>
                </a:moveTo>
                <a:lnTo>
                  <a:pt x="0" y="96"/>
                </a:lnTo>
                <a:lnTo>
                  <a:pt x="0" y="1728"/>
                </a:lnTo>
                <a:lnTo>
                  <a:pt x="192" y="1872"/>
                </a:lnTo>
              </a:path>
            </a:pathLst>
          </a:cu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7779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2" grpId="0" autoUpdateAnimBg="0"/>
      <p:bldP spid="1758213" grpId="0" animBg="1"/>
      <p:bldP spid="1758214" grpId="0" animBg="1"/>
      <p:bldP spid="1758215" grpId="0" animBg="1"/>
      <p:bldP spid="1758216" grpId="0" animBg="1"/>
      <p:bldP spid="1758217" grpId="0" animBg="1"/>
      <p:bldP spid="1758218" grpId="0" animBg="1"/>
      <p:bldP spid="1758219" grpId="0" animBg="1"/>
      <p:bldP spid="1758220" grpId="0" autoUpdateAnimBg="0"/>
      <p:bldP spid="1758221" grpId="0" animBg="1"/>
      <p:bldP spid="1758222" grpId="0" animBg="1"/>
      <p:bldP spid="1758223" grpId="0" autoUpdateAnimBg="0"/>
      <p:bldP spid="1758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Pipelining: Motivation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Pipelining becomes complex when we want high performance in the presence of:</a:t>
            </a:r>
          </a:p>
          <a:p>
            <a:r>
              <a:rPr lang="en-US" sz="3000" dirty="0"/>
              <a:t> Long latency or partially pipelined floating-point units</a:t>
            </a:r>
          </a:p>
          <a:p>
            <a:r>
              <a:rPr lang="en-US" sz="3000" dirty="0"/>
              <a:t> Memory systems with variable access time</a:t>
            </a:r>
          </a:p>
          <a:p>
            <a:r>
              <a:rPr lang="en-US" sz="3000" dirty="0"/>
              <a:t> Multiple arithmetic and memory units</a:t>
            </a:r>
          </a:p>
          <a:p>
            <a:pPr lvl="1"/>
            <a:endParaRPr lang="en-US" sz="2400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F0E4-6AE1-9942-8036-88AC1451B3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955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Issues in Complex Pipeline Control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7ABAE-6A38-F740-9332-44C48504C62E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676400" y="2514600"/>
            <a:ext cx="6159500" cy="3856296"/>
            <a:chOff x="317500" y="1435100"/>
            <a:chExt cx="7951788" cy="4978400"/>
          </a:xfrm>
        </p:grpSpPr>
        <p:grpSp>
          <p:nvGrpSpPr>
            <p:cNvPr id="29702" name="Group 3"/>
            <p:cNvGrpSpPr>
              <a:grpSpLocks/>
            </p:cNvGrpSpPr>
            <p:nvPr/>
          </p:nvGrpSpPr>
          <p:grpSpPr bwMode="auto">
            <a:xfrm>
              <a:off x="317500" y="2514600"/>
              <a:ext cx="812800" cy="812800"/>
              <a:chOff x="200" y="1584"/>
              <a:chExt cx="512" cy="512"/>
            </a:xfrm>
          </p:grpSpPr>
          <p:sp>
            <p:nvSpPr>
              <p:cNvPr id="29739" name="Rectangle 4"/>
              <p:cNvSpPr>
                <a:spLocks noChangeArrowheads="1"/>
              </p:cNvSpPr>
              <p:nvPr/>
            </p:nvSpPr>
            <p:spPr bwMode="auto">
              <a:xfrm>
                <a:off x="200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40" name="Rectangle 5"/>
              <p:cNvSpPr>
                <a:spLocks noChangeArrowheads="1"/>
              </p:cNvSpPr>
              <p:nvPr/>
            </p:nvSpPr>
            <p:spPr bwMode="auto">
              <a:xfrm>
                <a:off x="200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1528763" y="2716213"/>
              <a:ext cx="657225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1143000" y="29083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1435100" y="25400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06" name="Rectangle 9"/>
            <p:cNvSpPr>
              <a:spLocks noChangeArrowheads="1"/>
            </p:cNvSpPr>
            <p:nvPr/>
          </p:nvSpPr>
          <p:spPr bwMode="auto">
            <a:xfrm>
              <a:off x="2580071" y="2514600"/>
              <a:ext cx="925130" cy="8509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29707" name="Group 10"/>
            <p:cNvGrpSpPr>
              <a:grpSpLocks/>
            </p:cNvGrpSpPr>
            <p:nvPr/>
          </p:nvGrpSpPr>
          <p:grpSpPr bwMode="auto">
            <a:xfrm>
              <a:off x="7073900" y="2514600"/>
              <a:ext cx="819150" cy="812800"/>
              <a:chOff x="4456" y="1584"/>
              <a:chExt cx="516" cy="512"/>
            </a:xfrm>
          </p:grpSpPr>
          <p:sp>
            <p:nvSpPr>
              <p:cNvPr id="29737" name="Rectangle 11"/>
              <p:cNvSpPr>
                <a:spLocks noChangeArrowheads="1"/>
              </p:cNvSpPr>
              <p:nvPr/>
            </p:nvSpPr>
            <p:spPr bwMode="auto">
              <a:xfrm>
                <a:off x="4456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8" name="Rectangle 12"/>
              <p:cNvSpPr>
                <a:spLocks noChangeArrowheads="1"/>
              </p:cNvSpPr>
              <p:nvPr/>
            </p:nvSpPr>
            <p:spPr bwMode="auto">
              <a:xfrm>
                <a:off x="4476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140200" y="17526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4154033" y="2025336"/>
              <a:ext cx="85447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5422900" y="1752600"/>
              <a:ext cx="11684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5432878" y="1954213"/>
              <a:ext cx="991736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Mem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4140200" y="2933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4252405" y="3135314"/>
              <a:ext cx="137721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Fadd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4140200" y="39243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252405" y="4125914"/>
              <a:ext cx="1278844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Fmul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140200" y="5600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350778" y="5802314"/>
              <a:ext cx="1278843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Fdiv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8" name="Oval 23"/>
            <p:cNvSpPr>
              <a:spLocks noChangeArrowheads="1"/>
            </p:cNvSpPr>
            <p:nvPr/>
          </p:nvSpPr>
          <p:spPr bwMode="auto">
            <a:xfrm>
              <a:off x="4870450" y="48704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9" name="Oval 24"/>
            <p:cNvSpPr>
              <a:spLocks noChangeArrowheads="1"/>
            </p:cNvSpPr>
            <p:nvPr/>
          </p:nvSpPr>
          <p:spPr bwMode="auto">
            <a:xfrm>
              <a:off x="4876800" y="50165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0" name="Oval 25"/>
            <p:cNvSpPr>
              <a:spLocks noChangeArrowheads="1"/>
            </p:cNvSpPr>
            <p:nvPr/>
          </p:nvSpPr>
          <p:spPr bwMode="auto">
            <a:xfrm>
              <a:off x="4870450" y="51752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1" name="Oval 26"/>
            <p:cNvSpPr>
              <a:spLocks noChangeArrowheads="1"/>
            </p:cNvSpPr>
            <p:nvPr/>
          </p:nvSpPr>
          <p:spPr bwMode="auto">
            <a:xfrm>
              <a:off x="4876800" y="53213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29722" name="Group 27"/>
            <p:cNvGrpSpPr>
              <a:grpSpLocks/>
            </p:cNvGrpSpPr>
            <p:nvPr/>
          </p:nvGrpSpPr>
          <p:grpSpPr bwMode="auto">
            <a:xfrm>
              <a:off x="3505200" y="2120900"/>
              <a:ext cx="636588" cy="3836988"/>
              <a:chOff x="2208" y="1336"/>
              <a:chExt cx="401" cy="2417"/>
            </a:xfrm>
          </p:grpSpPr>
          <p:sp>
            <p:nvSpPr>
              <p:cNvPr id="29733" name="Freeform 28"/>
              <p:cNvSpPr>
                <a:spLocks/>
              </p:cNvSpPr>
              <p:nvPr/>
            </p:nvSpPr>
            <p:spPr bwMode="auto">
              <a:xfrm>
                <a:off x="2208" y="1336"/>
                <a:ext cx="401" cy="497"/>
              </a:xfrm>
              <a:custGeom>
                <a:avLst/>
                <a:gdLst>
                  <a:gd name="T0" fmla="*/ 0 w 401"/>
                  <a:gd name="T1" fmla="*/ 496 h 497"/>
                  <a:gd name="T2" fmla="*/ 400 w 401"/>
                  <a:gd name="T3" fmla="*/ 0 h 497"/>
                  <a:gd name="T4" fmla="*/ 0 60000 65536"/>
                  <a:gd name="T5" fmla="*/ 0 60000 65536"/>
                  <a:gd name="T6" fmla="*/ 0 w 401"/>
                  <a:gd name="T7" fmla="*/ 0 h 497"/>
                  <a:gd name="T8" fmla="*/ 401 w 401"/>
                  <a:gd name="T9" fmla="*/ 497 h 4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497">
                    <a:moveTo>
                      <a:pt x="0" y="496"/>
                    </a:moveTo>
                    <a:lnTo>
                      <a:pt x="40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4" name="Freeform 29"/>
              <p:cNvSpPr>
                <a:spLocks/>
              </p:cNvSpPr>
              <p:nvPr/>
            </p:nvSpPr>
            <p:spPr bwMode="auto">
              <a:xfrm>
                <a:off x="2208" y="1824"/>
                <a:ext cx="401" cy="225"/>
              </a:xfrm>
              <a:custGeom>
                <a:avLst/>
                <a:gdLst>
                  <a:gd name="T0" fmla="*/ 0 w 401"/>
                  <a:gd name="T1" fmla="*/ 0 h 225"/>
                  <a:gd name="T2" fmla="*/ 400 w 401"/>
                  <a:gd name="T3" fmla="*/ 224 h 225"/>
                  <a:gd name="T4" fmla="*/ 0 60000 65536"/>
                  <a:gd name="T5" fmla="*/ 0 60000 65536"/>
                  <a:gd name="T6" fmla="*/ 0 w 401"/>
                  <a:gd name="T7" fmla="*/ 0 h 225"/>
                  <a:gd name="T8" fmla="*/ 401 w 401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225">
                    <a:moveTo>
                      <a:pt x="0" y="0"/>
                    </a:moveTo>
                    <a:lnTo>
                      <a:pt x="400" y="224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5" name="Freeform 30"/>
              <p:cNvSpPr>
                <a:spLocks/>
              </p:cNvSpPr>
              <p:nvPr/>
            </p:nvSpPr>
            <p:spPr bwMode="auto">
              <a:xfrm>
                <a:off x="2208" y="1824"/>
                <a:ext cx="401" cy="841"/>
              </a:xfrm>
              <a:custGeom>
                <a:avLst/>
                <a:gdLst>
                  <a:gd name="T0" fmla="*/ 0 w 401"/>
                  <a:gd name="T1" fmla="*/ 0 h 841"/>
                  <a:gd name="T2" fmla="*/ 400 w 401"/>
                  <a:gd name="T3" fmla="*/ 840 h 841"/>
                  <a:gd name="T4" fmla="*/ 0 60000 65536"/>
                  <a:gd name="T5" fmla="*/ 0 60000 65536"/>
                  <a:gd name="T6" fmla="*/ 0 w 401"/>
                  <a:gd name="T7" fmla="*/ 0 h 841"/>
                  <a:gd name="T8" fmla="*/ 401 w 401"/>
                  <a:gd name="T9" fmla="*/ 841 h 8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841">
                    <a:moveTo>
                      <a:pt x="0" y="0"/>
                    </a:moveTo>
                    <a:lnTo>
                      <a:pt x="400" y="84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6" name="Freeform 31"/>
              <p:cNvSpPr>
                <a:spLocks/>
              </p:cNvSpPr>
              <p:nvPr/>
            </p:nvSpPr>
            <p:spPr bwMode="auto">
              <a:xfrm>
                <a:off x="2208" y="1832"/>
                <a:ext cx="393" cy="1921"/>
              </a:xfrm>
              <a:custGeom>
                <a:avLst/>
                <a:gdLst>
                  <a:gd name="T0" fmla="*/ 0 w 393"/>
                  <a:gd name="T1" fmla="*/ 0 h 1921"/>
                  <a:gd name="T2" fmla="*/ 392 w 393"/>
                  <a:gd name="T3" fmla="*/ 1920 h 1921"/>
                  <a:gd name="T4" fmla="*/ 0 60000 65536"/>
                  <a:gd name="T5" fmla="*/ 0 60000 65536"/>
                  <a:gd name="T6" fmla="*/ 0 w 393"/>
                  <a:gd name="T7" fmla="*/ 0 h 1921"/>
                  <a:gd name="T8" fmla="*/ 393 w 393"/>
                  <a:gd name="T9" fmla="*/ 1921 h 19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3" h="1921">
                    <a:moveTo>
                      <a:pt x="0" y="0"/>
                    </a:moveTo>
                    <a:lnTo>
                      <a:pt x="392" y="19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29723" name="Freeform 32"/>
            <p:cNvSpPr>
              <a:spLocks/>
            </p:cNvSpPr>
            <p:nvPr/>
          </p:nvSpPr>
          <p:spPr bwMode="auto">
            <a:xfrm>
              <a:off x="6604000" y="2133600"/>
              <a:ext cx="446088" cy="484188"/>
            </a:xfrm>
            <a:custGeom>
              <a:avLst/>
              <a:gdLst>
                <a:gd name="T0" fmla="*/ 280 w 281"/>
                <a:gd name="T1" fmla="*/ 304 h 305"/>
                <a:gd name="T2" fmla="*/ 0 w 281"/>
                <a:gd name="T3" fmla="*/ 0 h 305"/>
                <a:gd name="T4" fmla="*/ 0 60000 65536"/>
                <a:gd name="T5" fmla="*/ 0 60000 65536"/>
                <a:gd name="T6" fmla="*/ 0 w 281"/>
                <a:gd name="T7" fmla="*/ 0 h 305"/>
                <a:gd name="T8" fmla="*/ 281 w 281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" h="305">
                  <a:moveTo>
                    <a:pt x="280" y="304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4" name="Freeform 33"/>
            <p:cNvSpPr>
              <a:spLocks/>
            </p:cNvSpPr>
            <p:nvPr/>
          </p:nvSpPr>
          <p:spPr bwMode="auto">
            <a:xfrm>
              <a:off x="5803900" y="2946400"/>
              <a:ext cx="1233488" cy="331788"/>
            </a:xfrm>
            <a:custGeom>
              <a:avLst/>
              <a:gdLst>
                <a:gd name="T0" fmla="*/ 776 w 777"/>
                <a:gd name="T1" fmla="*/ 0 h 209"/>
                <a:gd name="T2" fmla="*/ 0 w 777"/>
                <a:gd name="T3" fmla="*/ 208 h 209"/>
                <a:gd name="T4" fmla="*/ 0 60000 65536"/>
                <a:gd name="T5" fmla="*/ 0 60000 65536"/>
                <a:gd name="T6" fmla="*/ 0 w 777"/>
                <a:gd name="T7" fmla="*/ 0 h 209"/>
                <a:gd name="T8" fmla="*/ 777 w 777"/>
                <a:gd name="T9" fmla="*/ 209 h 2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209">
                  <a:moveTo>
                    <a:pt x="776" y="0"/>
                  </a:moveTo>
                  <a:lnTo>
                    <a:pt x="0" y="2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5" name="Freeform 34"/>
            <p:cNvSpPr>
              <a:spLocks/>
            </p:cNvSpPr>
            <p:nvPr/>
          </p:nvSpPr>
          <p:spPr bwMode="auto">
            <a:xfrm>
              <a:off x="5803900" y="3111500"/>
              <a:ext cx="1246188" cy="1144588"/>
            </a:xfrm>
            <a:custGeom>
              <a:avLst/>
              <a:gdLst>
                <a:gd name="T0" fmla="*/ 784 w 785"/>
                <a:gd name="T1" fmla="*/ 0 h 721"/>
                <a:gd name="T2" fmla="*/ 0 w 785"/>
                <a:gd name="T3" fmla="*/ 720 h 721"/>
                <a:gd name="T4" fmla="*/ 0 60000 65536"/>
                <a:gd name="T5" fmla="*/ 0 60000 65536"/>
                <a:gd name="T6" fmla="*/ 0 w 785"/>
                <a:gd name="T7" fmla="*/ 0 h 721"/>
                <a:gd name="T8" fmla="*/ 785 w 785"/>
                <a:gd name="T9" fmla="*/ 721 h 7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5" h="721">
                  <a:moveTo>
                    <a:pt x="784" y="0"/>
                  </a:moveTo>
                  <a:lnTo>
                    <a:pt x="0" y="7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6" name="Freeform 35"/>
            <p:cNvSpPr>
              <a:spLocks/>
            </p:cNvSpPr>
            <p:nvPr/>
          </p:nvSpPr>
          <p:spPr bwMode="auto">
            <a:xfrm>
              <a:off x="5816600" y="3263900"/>
              <a:ext cx="1233488" cy="2719388"/>
            </a:xfrm>
            <a:custGeom>
              <a:avLst/>
              <a:gdLst>
                <a:gd name="T0" fmla="*/ 776 w 777"/>
                <a:gd name="T1" fmla="*/ 0 h 1713"/>
                <a:gd name="T2" fmla="*/ 0 w 777"/>
                <a:gd name="T3" fmla="*/ 1712 h 1713"/>
                <a:gd name="T4" fmla="*/ 0 60000 65536"/>
                <a:gd name="T5" fmla="*/ 0 60000 65536"/>
                <a:gd name="T6" fmla="*/ 0 w 777"/>
                <a:gd name="T7" fmla="*/ 0 h 1713"/>
                <a:gd name="T8" fmla="*/ 777 w 777"/>
                <a:gd name="T9" fmla="*/ 1713 h 1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1713">
                  <a:moveTo>
                    <a:pt x="776" y="0"/>
                  </a:moveTo>
                  <a:lnTo>
                    <a:pt x="0" y="17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7" name="Freeform 36"/>
            <p:cNvSpPr>
              <a:spLocks/>
            </p:cNvSpPr>
            <p:nvPr/>
          </p:nvSpPr>
          <p:spPr bwMode="auto">
            <a:xfrm>
              <a:off x="4965700" y="2133600"/>
              <a:ext cx="2084388" cy="623888"/>
            </a:xfrm>
            <a:custGeom>
              <a:avLst/>
              <a:gdLst>
                <a:gd name="T0" fmla="*/ 0 w 1313"/>
                <a:gd name="T1" fmla="*/ 0 h 393"/>
                <a:gd name="T2" fmla="*/ 120 w 1313"/>
                <a:gd name="T3" fmla="*/ 0 h 393"/>
                <a:gd name="T4" fmla="*/ 120 w 1313"/>
                <a:gd name="T5" fmla="*/ 392 h 393"/>
                <a:gd name="T6" fmla="*/ 1312 w 1313"/>
                <a:gd name="T7" fmla="*/ 392 h 3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3"/>
                <a:gd name="T13" fmla="*/ 0 h 393"/>
                <a:gd name="T14" fmla="*/ 1313 w 1313"/>
                <a:gd name="T15" fmla="*/ 393 h 3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3" h="393">
                  <a:moveTo>
                    <a:pt x="0" y="0"/>
                  </a:moveTo>
                  <a:lnTo>
                    <a:pt x="120" y="0"/>
                  </a:lnTo>
                  <a:lnTo>
                    <a:pt x="120" y="392"/>
                  </a:lnTo>
                  <a:lnTo>
                    <a:pt x="1312" y="3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8" name="Line 37"/>
            <p:cNvSpPr>
              <a:spLocks noChangeShapeType="1"/>
            </p:cNvSpPr>
            <p:nvPr/>
          </p:nvSpPr>
          <p:spPr bwMode="auto">
            <a:xfrm>
              <a:off x="5168900" y="2133600"/>
              <a:ext cx="241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9" name="Freeform 38"/>
            <p:cNvSpPr>
              <a:spLocks/>
            </p:cNvSpPr>
            <p:nvPr/>
          </p:nvSpPr>
          <p:spPr bwMode="auto">
            <a:xfrm>
              <a:off x="3086100" y="1435100"/>
              <a:ext cx="5183188" cy="1487488"/>
            </a:xfrm>
            <a:custGeom>
              <a:avLst/>
              <a:gdLst>
                <a:gd name="T0" fmla="*/ 3032 w 3265"/>
                <a:gd name="T1" fmla="*/ 936 h 937"/>
                <a:gd name="T2" fmla="*/ 3264 w 3265"/>
                <a:gd name="T3" fmla="*/ 936 h 937"/>
                <a:gd name="T4" fmla="*/ 3264 w 3265"/>
                <a:gd name="T5" fmla="*/ 0 h 937"/>
                <a:gd name="T6" fmla="*/ 0 w 3265"/>
                <a:gd name="T7" fmla="*/ 0 h 937"/>
                <a:gd name="T8" fmla="*/ 0 w 3265"/>
                <a:gd name="T9" fmla="*/ 680 h 9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5"/>
                <a:gd name="T16" fmla="*/ 0 h 937"/>
                <a:gd name="T17" fmla="*/ 3265 w 3265"/>
                <a:gd name="T18" fmla="*/ 937 h 9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5" h="937">
                  <a:moveTo>
                    <a:pt x="3032" y="936"/>
                  </a:moveTo>
                  <a:lnTo>
                    <a:pt x="3264" y="936"/>
                  </a:lnTo>
                  <a:lnTo>
                    <a:pt x="3264" y="0"/>
                  </a:lnTo>
                  <a:lnTo>
                    <a:pt x="0" y="0"/>
                  </a:lnTo>
                  <a:lnTo>
                    <a:pt x="0" y="68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30" name="Rectangle 39"/>
            <p:cNvSpPr>
              <a:spLocks noChangeArrowheads="1"/>
            </p:cNvSpPr>
            <p:nvPr/>
          </p:nvSpPr>
          <p:spPr bwMode="auto">
            <a:xfrm>
              <a:off x="2481698" y="2716213"/>
              <a:ext cx="1101289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2273302" y="2946400"/>
              <a:ext cx="3067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32" name="Rectangle 41"/>
            <p:cNvSpPr>
              <a:spLocks noChangeArrowheads="1"/>
            </p:cNvSpPr>
            <p:nvPr/>
          </p:nvSpPr>
          <p:spPr bwMode="auto">
            <a:xfrm>
              <a:off x="2481698" y="3402553"/>
              <a:ext cx="1129814" cy="9105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GPRs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28600" y="838200"/>
            <a:ext cx="8534400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Structural conflicts at the execution stage if some FPU or memory unit is not pipelined and takes more than one cycle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Structural conflicts at the write-back stage due to variable latencies of different functional units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Out-of-order write hazards due to variable latencies of different functional units</a:t>
            </a:r>
            <a:endParaRPr lang="en-US" sz="2000" i="1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How to handle exceptions?</a:t>
            </a:r>
          </a:p>
        </p:txBody>
      </p:sp>
    </p:spTree>
    <p:extLst>
      <p:ext uri="{BB962C8B-B14F-4D97-AF65-F5344CB8AC3E}">
        <p14:creationId xmlns:p14="http://schemas.microsoft.com/office/powerpoint/2010/main" val="8913574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Complex In-Order Pipeline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227-806A-B440-A153-7728280E68BE}" type="slidenum">
              <a:rPr lang="en-US"/>
              <a:pPr/>
              <a:t>8</a:t>
            </a:fld>
            <a:endParaRPr lang="en-US"/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133600"/>
            <a:ext cx="4038600" cy="3911600"/>
          </a:xfrm>
        </p:spPr>
        <p:txBody>
          <a:bodyPr/>
          <a:lstStyle/>
          <a:p>
            <a:r>
              <a:rPr lang="en-US" dirty="0"/>
              <a:t>Delay </a:t>
            </a:r>
            <a:r>
              <a:rPr lang="en-US" dirty="0" err="1"/>
              <a:t>writeback</a:t>
            </a:r>
            <a:r>
              <a:rPr lang="en-US" dirty="0"/>
              <a:t> so all operations have same latency to W stage</a:t>
            </a:r>
          </a:p>
          <a:p>
            <a:pPr lvl="1"/>
            <a:r>
              <a:rPr lang="en-US" dirty="0"/>
              <a:t>Write ports never oversubscribed (one inst. in &amp; one inst. out every cycle)</a:t>
            </a:r>
          </a:p>
          <a:p>
            <a:pPr lvl="1"/>
            <a:r>
              <a:rPr lang="en-US" dirty="0"/>
              <a:t>Stall pipeline on long latency operations, e.g., divides, cache misses</a:t>
            </a:r>
          </a:p>
          <a:p>
            <a:pPr lvl="1"/>
            <a:r>
              <a:rPr lang="en-US" dirty="0"/>
              <a:t>Handle exceptions in-order at commit point</a:t>
            </a:r>
          </a:p>
          <a:p>
            <a:endParaRPr lang="en-US" dirty="0"/>
          </a:p>
        </p:txBody>
      </p:sp>
      <p:grpSp>
        <p:nvGrpSpPr>
          <p:cNvPr id="33799" name="Group 87"/>
          <p:cNvGrpSpPr>
            <a:grpSpLocks/>
          </p:cNvGrpSpPr>
          <p:nvPr/>
        </p:nvGrpSpPr>
        <p:grpSpPr bwMode="auto">
          <a:xfrm>
            <a:off x="1343025" y="609600"/>
            <a:ext cx="7637463" cy="5432426"/>
            <a:chOff x="894" y="612"/>
            <a:chExt cx="4811" cy="3422"/>
          </a:xfrm>
        </p:grpSpPr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4896" y="3588"/>
              <a:ext cx="809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i="1" dirty="0">
                  <a:solidFill>
                    <a:srgbClr val="FC0128"/>
                  </a:solidFill>
                  <a:latin typeface="Calibri"/>
                  <a:cs typeface="Calibri"/>
                </a:rPr>
                <a:t>Commit Point</a:t>
              </a:r>
            </a:p>
          </p:txBody>
        </p:sp>
        <p:sp>
          <p:nvSpPr>
            <p:cNvPr id="33803" name="Freeform 6"/>
            <p:cNvSpPr>
              <a:spLocks/>
            </p:cNvSpPr>
            <p:nvPr/>
          </p:nvSpPr>
          <p:spPr bwMode="auto">
            <a:xfrm>
              <a:off x="3345" y="3532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4" name="Freeform 7"/>
            <p:cNvSpPr>
              <a:spLocks/>
            </p:cNvSpPr>
            <p:nvPr/>
          </p:nvSpPr>
          <p:spPr bwMode="auto">
            <a:xfrm>
              <a:off x="2863" y="1579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5" name="Freeform 8"/>
            <p:cNvSpPr>
              <a:spLocks/>
            </p:cNvSpPr>
            <p:nvPr/>
          </p:nvSpPr>
          <p:spPr bwMode="auto">
            <a:xfrm>
              <a:off x="2863" y="711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6" name="Freeform 9"/>
            <p:cNvSpPr>
              <a:spLocks/>
            </p:cNvSpPr>
            <p:nvPr/>
          </p:nvSpPr>
          <p:spPr bwMode="auto">
            <a:xfrm>
              <a:off x="4001" y="1839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3651" y="1145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>
              <a:off x="982" y="1145"/>
              <a:ext cx="1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09" name="Group 12"/>
            <p:cNvGrpSpPr>
              <a:grpSpLocks/>
            </p:cNvGrpSpPr>
            <p:nvPr/>
          </p:nvGrpSpPr>
          <p:grpSpPr bwMode="auto">
            <a:xfrm>
              <a:off x="894" y="798"/>
              <a:ext cx="175" cy="694"/>
              <a:chOff x="336" y="1200"/>
              <a:chExt cx="144" cy="720"/>
            </a:xfrm>
          </p:grpSpPr>
          <p:sp>
            <p:nvSpPr>
              <p:cNvPr id="33877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33878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1113" y="841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Inst. Mem</a:t>
              </a:r>
            </a:p>
          </p:txBody>
        </p:sp>
        <p:grpSp>
          <p:nvGrpSpPr>
            <p:cNvPr id="33811" name="Group 16"/>
            <p:cNvGrpSpPr>
              <a:grpSpLocks/>
            </p:cNvGrpSpPr>
            <p:nvPr/>
          </p:nvGrpSpPr>
          <p:grpSpPr bwMode="auto">
            <a:xfrm>
              <a:off x="1682" y="798"/>
              <a:ext cx="175" cy="694"/>
              <a:chOff x="336" y="1200"/>
              <a:chExt cx="144" cy="720"/>
            </a:xfrm>
          </p:grpSpPr>
          <p:sp>
            <p:nvSpPr>
              <p:cNvPr id="33875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33876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951" y="1318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1901" y="841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Decode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>
              <a:off x="3038" y="971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15" name="Group 22"/>
            <p:cNvGrpSpPr>
              <a:grpSpLocks/>
            </p:cNvGrpSpPr>
            <p:nvPr/>
          </p:nvGrpSpPr>
          <p:grpSpPr bwMode="auto">
            <a:xfrm>
              <a:off x="3170" y="798"/>
              <a:ext cx="175" cy="694"/>
              <a:chOff x="336" y="1200"/>
              <a:chExt cx="144" cy="720"/>
            </a:xfrm>
          </p:grpSpPr>
          <p:sp>
            <p:nvSpPr>
              <p:cNvPr id="33873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74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6" name="Freeform 25"/>
            <p:cNvSpPr>
              <a:spLocks/>
            </p:cNvSpPr>
            <p:nvPr/>
          </p:nvSpPr>
          <p:spPr bwMode="auto">
            <a:xfrm>
              <a:off x="3432" y="841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17" name="Group 26"/>
            <p:cNvGrpSpPr>
              <a:grpSpLocks/>
            </p:cNvGrpSpPr>
            <p:nvPr/>
          </p:nvGrpSpPr>
          <p:grpSpPr bwMode="auto">
            <a:xfrm>
              <a:off x="3738" y="798"/>
              <a:ext cx="176" cy="694"/>
              <a:chOff x="336" y="1200"/>
              <a:chExt cx="144" cy="720"/>
            </a:xfrm>
          </p:grpSpPr>
          <p:sp>
            <p:nvSpPr>
              <p:cNvPr id="33871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72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4001" y="79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33819" name="Group 30"/>
            <p:cNvGrpSpPr>
              <a:grpSpLocks/>
            </p:cNvGrpSpPr>
            <p:nvPr/>
          </p:nvGrpSpPr>
          <p:grpSpPr bwMode="auto">
            <a:xfrm>
              <a:off x="5401" y="798"/>
              <a:ext cx="175" cy="694"/>
              <a:chOff x="336" y="1200"/>
              <a:chExt cx="144" cy="720"/>
            </a:xfrm>
          </p:grpSpPr>
          <p:sp>
            <p:nvSpPr>
              <p:cNvPr id="33869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70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469" y="1037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33821" name="Rectangle 34"/>
            <p:cNvSpPr>
              <a:spLocks noChangeArrowheads="1"/>
            </p:cNvSpPr>
            <p:nvPr/>
          </p:nvSpPr>
          <p:spPr bwMode="auto">
            <a:xfrm>
              <a:off x="2601" y="841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33822" name="Line 35"/>
            <p:cNvSpPr>
              <a:spLocks noChangeShapeType="1"/>
            </p:cNvSpPr>
            <p:nvPr/>
          </p:nvSpPr>
          <p:spPr bwMode="auto">
            <a:xfrm>
              <a:off x="3651" y="2013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23" name="Freeform 36"/>
            <p:cNvSpPr>
              <a:spLocks/>
            </p:cNvSpPr>
            <p:nvPr/>
          </p:nvSpPr>
          <p:spPr bwMode="auto">
            <a:xfrm>
              <a:off x="3432" y="1709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24" name="Group 37"/>
            <p:cNvGrpSpPr>
              <a:grpSpLocks/>
            </p:cNvGrpSpPr>
            <p:nvPr/>
          </p:nvGrpSpPr>
          <p:grpSpPr bwMode="auto">
            <a:xfrm>
              <a:off x="3738" y="1666"/>
              <a:ext cx="176" cy="694"/>
              <a:chOff x="336" y="1200"/>
              <a:chExt cx="144" cy="720"/>
            </a:xfrm>
          </p:grpSpPr>
          <p:sp>
            <p:nvSpPr>
              <p:cNvPr id="33867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68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5" name="Group 40"/>
            <p:cNvGrpSpPr>
              <a:grpSpLocks/>
            </p:cNvGrpSpPr>
            <p:nvPr/>
          </p:nvGrpSpPr>
          <p:grpSpPr bwMode="auto">
            <a:xfrm>
              <a:off x="5401" y="1666"/>
              <a:ext cx="175" cy="694"/>
              <a:chOff x="336" y="1200"/>
              <a:chExt cx="144" cy="720"/>
            </a:xfrm>
          </p:grpSpPr>
          <p:sp>
            <p:nvSpPr>
              <p:cNvPr id="33865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66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4005" y="1906"/>
              <a:ext cx="42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FAdd</a:t>
              </a:r>
            </a:p>
          </p:txBody>
        </p:sp>
        <p:grpSp>
          <p:nvGrpSpPr>
            <p:cNvPr id="33827" name="Group 44"/>
            <p:cNvGrpSpPr>
              <a:grpSpLocks/>
            </p:cNvGrpSpPr>
            <p:nvPr/>
          </p:nvGrpSpPr>
          <p:grpSpPr bwMode="auto">
            <a:xfrm>
              <a:off x="4570" y="1666"/>
              <a:ext cx="175" cy="694"/>
              <a:chOff x="336" y="1200"/>
              <a:chExt cx="144" cy="720"/>
            </a:xfrm>
          </p:grpSpPr>
          <p:sp>
            <p:nvSpPr>
              <p:cNvPr id="33863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4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8" name="Group 47"/>
            <p:cNvGrpSpPr>
              <a:grpSpLocks/>
            </p:cNvGrpSpPr>
            <p:nvPr/>
          </p:nvGrpSpPr>
          <p:grpSpPr bwMode="auto">
            <a:xfrm>
              <a:off x="4570" y="798"/>
              <a:ext cx="175" cy="694"/>
              <a:chOff x="336" y="1200"/>
              <a:chExt cx="144" cy="720"/>
            </a:xfrm>
          </p:grpSpPr>
          <p:sp>
            <p:nvSpPr>
              <p:cNvPr id="33861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2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2951" y="2186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0" name="Line 51"/>
            <p:cNvSpPr>
              <a:spLocks noChangeShapeType="1"/>
            </p:cNvSpPr>
            <p:nvPr/>
          </p:nvSpPr>
          <p:spPr bwMode="auto">
            <a:xfrm>
              <a:off x="3038" y="1839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1" name="Rectangle 52"/>
            <p:cNvSpPr>
              <a:spLocks noChangeArrowheads="1"/>
            </p:cNvSpPr>
            <p:nvPr/>
          </p:nvSpPr>
          <p:spPr bwMode="auto">
            <a:xfrm>
              <a:off x="2601" y="1709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FPRs</a:t>
              </a:r>
            </a:p>
          </p:txBody>
        </p:sp>
        <p:grpSp>
          <p:nvGrpSpPr>
            <p:cNvPr id="33832" name="Group 53"/>
            <p:cNvGrpSpPr>
              <a:grpSpLocks/>
            </p:cNvGrpSpPr>
            <p:nvPr/>
          </p:nvGrpSpPr>
          <p:grpSpPr bwMode="auto">
            <a:xfrm>
              <a:off x="3126" y="1666"/>
              <a:ext cx="175" cy="694"/>
              <a:chOff x="336" y="1200"/>
              <a:chExt cx="144" cy="720"/>
            </a:xfrm>
          </p:grpSpPr>
          <p:sp>
            <p:nvSpPr>
              <p:cNvPr id="33859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60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33" name="Freeform 56"/>
            <p:cNvSpPr>
              <a:spLocks/>
            </p:cNvSpPr>
            <p:nvPr/>
          </p:nvSpPr>
          <p:spPr bwMode="auto">
            <a:xfrm>
              <a:off x="2557" y="1145"/>
              <a:ext cx="44" cy="824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4" name="Freeform 57"/>
            <p:cNvSpPr>
              <a:spLocks/>
            </p:cNvSpPr>
            <p:nvPr/>
          </p:nvSpPr>
          <p:spPr bwMode="auto">
            <a:xfrm>
              <a:off x="3432" y="2490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35" name="Group 58"/>
            <p:cNvGrpSpPr>
              <a:grpSpLocks/>
            </p:cNvGrpSpPr>
            <p:nvPr/>
          </p:nvGrpSpPr>
          <p:grpSpPr bwMode="auto">
            <a:xfrm>
              <a:off x="3738" y="2447"/>
              <a:ext cx="176" cy="694"/>
              <a:chOff x="336" y="1200"/>
              <a:chExt cx="144" cy="720"/>
            </a:xfrm>
          </p:grpSpPr>
          <p:sp>
            <p:nvSpPr>
              <p:cNvPr id="33857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8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4005" y="2687"/>
              <a:ext cx="417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FMul</a:t>
              </a:r>
            </a:p>
          </p:txBody>
        </p:sp>
        <p:grpSp>
          <p:nvGrpSpPr>
            <p:cNvPr id="33837" name="Group 62"/>
            <p:cNvGrpSpPr>
              <a:grpSpLocks/>
            </p:cNvGrpSpPr>
            <p:nvPr/>
          </p:nvGrpSpPr>
          <p:grpSpPr bwMode="auto">
            <a:xfrm>
              <a:off x="4570" y="2447"/>
              <a:ext cx="175" cy="694"/>
              <a:chOff x="336" y="1200"/>
              <a:chExt cx="144" cy="720"/>
            </a:xfrm>
          </p:grpSpPr>
          <p:sp>
            <p:nvSpPr>
              <p:cNvPr id="33855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38" name="Freeform 65"/>
            <p:cNvSpPr>
              <a:spLocks/>
            </p:cNvSpPr>
            <p:nvPr/>
          </p:nvSpPr>
          <p:spPr bwMode="auto">
            <a:xfrm>
              <a:off x="3345" y="2186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9" name="Freeform 66"/>
            <p:cNvSpPr>
              <a:spLocks/>
            </p:cNvSpPr>
            <p:nvPr/>
          </p:nvSpPr>
          <p:spPr bwMode="auto">
            <a:xfrm>
              <a:off x="3388" y="1839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40" name="Group 67"/>
            <p:cNvGrpSpPr>
              <a:grpSpLocks/>
            </p:cNvGrpSpPr>
            <p:nvPr/>
          </p:nvGrpSpPr>
          <p:grpSpPr bwMode="auto">
            <a:xfrm>
              <a:off x="3738" y="3184"/>
              <a:ext cx="176" cy="695"/>
              <a:chOff x="336" y="1200"/>
              <a:chExt cx="144" cy="720"/>
            </a:xfrm>
          </p:grpSpPr>
          <p:sp>
            <p:nvSpPr>
              <p:cNvPr id="33853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4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41" name="Freeform 70"/>
            <p:cNvSpPr>
              <a:spLocks/>
            </p:cNvSpPr>
            <p:nvPr/>
          </p:nvSpPr>
          <p:spPr bwMode="auto">
            <a:xfrm>
              <a:off x="3345" y="3011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2" name="Freeform 71"/>
            <p:cNvSpPr>
              <a:spLocks/>
            </p:cNvSpPr>
            <p:nvPr/>
          </p:nvSpPr>
          <p:spPr bwMode="auto">
            <a:xfrm>
              <a:off x="3388" y="2620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3" name="Rectangle 72"/>
            <p:cNvSpPr>
              <a:spLocks noChangeArrowheads="1"/>
            </p:cNvSpPr>
            <p:nvPr/>
          </p:nvSpPr>
          <p:spPr bwMode="auto">
            <a:xfrm>
              <a:off x="3432" y="3184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FDiv</a:t>
              </a:r>
            </a:p>
          </p:txBody>
        </p:sp>
        <p:grpSp>
          <p:nvGrpSpPr>
            <p:cNvPr id="33844" name="Group 73"/>
            <p:cNvGrpSpPr>
              <a:grpSpLocks/>
            </p:cNvGrpSpPr>
            <p:nvPr/>
          </p:nvGrpSpPr>
          <p:grpSpPr bwMode="auto">
            <a:xfrm>
              <a:off x="4570" y="3184"/>
              <a:ext cx="175" cy="695"/>
              <a:chOff x="336" y="1200"/>
              <a:chExt cx="144" cy="720"/>
            </a:xfrm>
          </p:grpSpPr>
          <p:sp>
            <p:nvSpPr>
              <p:cNvPr id="33851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2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45" name="Line 76"/>
            <p:cNvSpPr>
              <a:spLocks noChangeShapeType="1"/>
            </p:cNvSpPr>
            <p:nvPr/>
          </p:nvSpPr>
          <p:spPr bwMode="auto">
            <a:xfrm>
              <a:off x="5183" y="2794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6" name="Text Box 77"/>
            <p:cNvSpPr txBox="1">
              <a:spLocks noChangeArrowheads="1"/>
            </p:cNvSpPr>
            <p:nvPr/>
          </p:nvSpPr>
          <p:spPr bwMode="auto">
            <a:xfrm>
              <a:off x="3820" y="3141"/>
              <a:ext cx="912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Calibri"/>
                  <a:cs typeface="Calibri"/>
                </a:rPr>
                <a:t>Unpipelined divider</a:t>
              </a:r>
            </a:p>
          </p:txBody>
        </p:sp>
        <p:sp>
          <p:nvSpPr>
            <p:cNvPr id="33847" name="Freeform 78"/>
            <p:cNvSpPr>
              <a:spLocks/>
            </p:cNvSpPr>
            <p:nvPr/>
          </p:nvSpPr>
          <p:spPr bwMode="auto">
            <a:xfrm>
              <a:off x="5226" y="1145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8" name="Line 79"/>
            <p:cNvSpPr>
              <a:spLocks noChangeShapeType="1"/>
            </p:cNvSpPr>
            <p:nvPr/>
          </p:nvSpPr>
          <p:spPr bwMode="auto">
            <a:xfrm>
              <a:off x="5270" y="3532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9" name="Line 80"/>
            <p:cNvSpPr>
              <a:spLocks noChangeShapeType="1"/>
            </p:cNvSpPr>
            <p:nvPr/>
          </p:nvSpPr>
          <p:spPr bwMode="auto">
            <a:xfrm>
              <a:off x="5328" y="612"/>
              <a:ext cx="0" cy="302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50" name="Freeform 81"/>
            <p:cNvSpPr>
              <a:spLocks/>
            </p:cNvSpPr>
            <p:nvPr/>
          </p:nvSpPr>
          <p:spPr bwMode="auto">
            <a:xfrm>
              <a:off x="3957" y="1145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3800" name="Text Box 82"/>
          <p:cNvSpPr txBox="1">
            <a:spLocks noChangeArrowheads="1"/>
          </p:cNvSpPr>
          <p:nvPr/>
        </p:nvSpPr>
        <p:spPr bwMode="auto">
          <a:xfrm>
            <a:off x="228600" y="5410200"/>
            <a:ext cx="5029200" cy="92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How to prevent increased </a:t>
            </a:r>
            <a:r>
              <a:rPr lang="en-US" sz="2000" i="1" dirty="0" err="1">
                <a:solidFill>
                  <a:srgbClr val="000000"/>
                </a:solidFill>
                <a:latin typeface="Calibri"/>
                <a:cs typeface="Calibri"/>
              </a:rPr>
              <a:t>writeback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 latency from slowing down single-cycle integer operations?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1751123" name="Text Box 83"/>
          <p:cNvSpPr txBox="1">
            <a:spLocks noChangeArrowheads="1"/>
          </p:cNvSpPr>
          <p:nvPr/>
        </p:nvSpPr>
        <p:spPr bwMode="auto">
          <a:xfrm>
            <a:off x="1828800" y="5943600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 i="1" dirty="0">
                <a:solidFill>
                  <a:srgbClr val="FC0128"/>
                </a:solidFill>
                <a:latin typeface="Calibri"/>
                <a:cs typeface="Calibri"/>
              </a:rPr>
              <a:t>Bypassing</a:t>
            </a:r>
          </a:p>
        </p:txBody>
      </p:sp>
    </p:spTree>
    <p:extLst>
      <p:ext uri="{BB962C8B-B14F-4D97-AF65-F5344CB8AC3E}">
        <p14:creationId xmlns:p14="http://schemas.microsoft.com/office/powerpoint/2010/main" val="238183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Complex Pipeline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C95D3-B13F-B84C-B20F-6A9A7BF55955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64518" name="Group 3"/>
          <p:cNvGrpSpPr>
            <a:grpSpLocks/>
          </p:cNvGrpSpPr>
          <p:nvPr/>
        </p:nvGrpSpPr>
        <p:grpSpPr bwMode="auto">
          <a:xfrm>
            <a:off x="317500" y="1841500"/>
            <a:ext cx="812800" cy="812800"/>
            <a:chOff x="200" y="1584"/>
            <a:chExt cx="512" cy="512"/>
          </a:xfrm>
        </p:grpSpPr>
        <p:sp>
          <p:nvSpPr>
            <p:cNvPr id="64556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7" name="Rectangle 5"/>
            <p:cNvSpPr>
              <a:spLocks noChangeArrowheads="1"/>
            </p:cNvSpPr>
            <p:nvPr/>
          </p:nvSpPr>
          <p:spPr bwMode="auto">
            <a:xfrm>
              <a:off x="341" y="1711"/>
              <a:ext cx="2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IF</a:t>
              </a:r>
            </a:p>
          </p:txBody>
        </p:sp>
      </p:grpSp>
      <p:sp>
        <p:nvSpPr>
          <p:cNvPr id="64519" name="Rectangle 6"/>
          <p:cNvSpPr>
            <a:spLocks noChangeArrowheads="1"/>
          </p:cNvSpPr>
          <p:nvPr/>
        </p:nvSpPr>
        <p:spPr bwMode="auto">
          <a:xfrm>
            <a:off x="1528763" y="2043113"/>
            <a:ext cx="6572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ID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>
            <a:off x="1143000" y="22352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1435100" y="18669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2654300" y="18415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64523" name="Group 10"/>
          <p:cNvGrpSpPr>
            <a:grpSpLocks/>
          </p:cNvGrpSpPr>
          <p:nvPr/>
        </p:nvGrpSpPr>
        <p:grpSpPr bwMode="auto">
          <a:xfrm>
            <a:off x="7073900" y="1841500"/>
            <a:ext cx="812800" cy="812800"/>
            <a:chOff x="4456" y="1584"/>
            <a:chExt cx="512" cy="512"/>
          </a:xfrm>
        </p:grpSpPr>
        <p:sp>
          <p:nvSpPr>
            <p:cNvPr id="64554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5" name="Rectangle 12"/>
            <p:cNvSpPr>
              <a:spLocks noChangeArrowheads="1"/>
            </p:cNvSpPr>
            <p:nvPr/>
          </p:nvSpPr>
          <p:spPr bwMode="auto">
            <a:xfrm>
              <a:off x="4530" y="1711"/>
              <a:ext cx="39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WB</a:t>
              </a:r>
            </a:p>
          </p:txBody>
        </p:sp>
      </p:grp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4140200" y="10795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4224981" y="1281113"/>
            <a:ext cx="6876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5422900" y="10795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05296" y="1281113"/>
            <a:ext cx="8448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Mem</a:t>
            </a:r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4140200" y="2260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4551537" y="2462213"/>
            <a:ext cx="7949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Fadd</a:t>
            </a:r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4140200" y="32512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4546267" y="3452813"/>
            <a:ext cx="80235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Fmul</a:t>
            </a: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4140200" y="4927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4600386" y="5129213"/>
            <a:ext cx="69570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Fdiv</a:t>
            </a:r>
          </a:p>
        </p:txBody>
      </p:sp>
      <p:sp>
        <p:nvSpPr>
          <p:cNvPr id="64534" name="Oval 23"/>
          <p:cNvSpPr>
            <a:spLocks noChangeArrowheads="1"/>
          </p:cNvSpPr>
          <p:nvPr/>
        </p:nvSpPr>
        <p:spPr bwMode="auto">
          <a:xfrm>
            <a:off x="4870450" y="41973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5" name="Oval 24"/>
          <p:cNvSpPr>
            <a:spLocks noChangeArrowheads="1"/>
          </p:cNvSpPr>
          <p:nvPr/>
        </p:nvSpPr>
        <p:spPr bwMode="auto">
          <a:xfrm>
            <a:off x="487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6" name="Oval 25"/>
          <p:cNvSpPr>
            <a:spLocks noChangeArrowheads="1"/>
          </p:cNvSpPr>
          <p:nvPr/>
        </p:nvSpPr>
        <p:spPr bwMode="auto">
          <a:xfrm>
            <a:off x="4870450" y="4502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7" name="Oval 26"/>
          <p:cNvSpPr>
            <a:spLocks noChangeArrowheads="1"/>
          </p:cNvSpPr>
          <p:nvPr/>
        </p:nvSpPr>
        <p:spPr bwMode="auto">
          <a:xfrm>
            <a:off x="48768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64538" name="Group 27"/>
          <p:cNvGrpSpPr>
            <a:grpSpLocks/>
          </p:cNvGrpSpPr>
          <p:nvPr/>
        </p:nvGrpSpPr>
        <p:grpSpPr bwMode="auto">
          <a:xfrm>
            <a:off x="3505200" y="1447800"/>
            <a:ext cx="636588" cy="3836988"/>
            <a:chOff x="2208" y="1336"/>
            <a:chExt cx="401" cy="2417"/>
          </a:xfrm>
        </p:grpSpPr>
        <p:sp>
          <p:nvSpPr>
            <p:cNvPr id="64550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>
                <a:gd name="T0" fmla="*/ 0 w 401"/>
                <a:gd name="T1" fmla="*/ 496 h 497"/>
                <a:gd name="T2" fmla="*/ 400 w 401"/>
                <a:gd name="T3" fmla="*/ 0 h 497"/>
                <a:gd name="T4" fmla="*/ 0 60000 65536"/>
                <a:gd name="T5" fmla="*/ 0 60000 65536"/>
                <a:gd name="T6" fmla="*/ 0 w 401"/>
                <a:gd name="T7" fmla="*/ 0 h 497"/>
                <a:gd name="T8" fmla="*/ 401 w 401"/>
                <a:gd name="T9" fmla="*/ 497 h 4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1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>
                <a:gd name="T0" fmla="*/ 0 w 401"/>
                <a:gd name="T1" fmla="*/ 0 h 225"/>
                <a:gd name="T2" fmla="*/ 400 w 401"/>
                <a:gd name="T3" fmla="*/ 224 h 225"/>
                <a:gd name="T4" fmla="*/ 0 60000 65536"/>
                <a:gd name="T5" fmla="*/ 0 60000 65536"/>
                <a:gd name="T6" fmla="*/ 0 w 401"/>
                <a:gd name="T7" fmla="*/ 0 h 225"/>
                <a:gd name="T8" fmla="*/ 401 w 401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2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>
                <a:gd name="T0" fmla="*/ 0 w 401"/>
                <a:gd name="T1" fmla="*/ 0 h 841"/>
                <a:gd name="T2" fmla="*/ 400 w 401"/>
                <a:gd name="T3" fmla="*/ 840 h 841"/>
                <a:gd name="T4" fmla="*/ 0 60000 65536"/>
                <a:gd name="T5" fmla="*/ 0 60000 65536"/>
                <a:gd name="T6" fmla="*/ 0 w 401"/>
                <a:gd name="T7" fmla="*/ 0 h 841"/>
                <a:gd name="T8" fmla="*/ 401 w 401"/>
                <a:gd name="T9" fmla="*/ 841 h 8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3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>
                <a:gd name="T0" fmla="*/ 0 w 393"/>
                <a:gd name="T1" fmla="*/ 0 h 1921"/>
                <a:gd name="T2" fmla="*/ 392 w 393"/>
                <a:gd name="T3" fmla="*/ 1920 h 1921"/>
                <a:gd name="T4" fmla="*/ 0 60000 65536"/>
                <a:gd name="T5" fmla="*/ 0 60000 65536"/>
                <a:gd name="T6" fmla="*/ 0 w 393"/>
                <a:gd name="T7" fmla="*/ 0 h 1921"/>
                <a:gd name="T8" fmla="*/ 393 w 393"/>
                <a:gd name="T9" fmla="*/ 1921 h 19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64539" name="Freeform 32"/>
          <p:cNvSpPr>
            <a:spLocks/>
          </p:cNvSpPr>
          <p:nvPr/>
        </p:nvSpPr>
        <p:spPr bwMode="auto">
          <a:xfrm>
            <a:off x="6604000" y="1460500"/>
            <a:ext cx="446088" cy="484188"/>
          </a:xfrm>
          <a:custGeom>
            <a:avLst/>
            <a:gdLst>
              <a:gd name="T0" fmla="*/ 280 w 281"/>
              <a:gd name="T1" fmla="*/ 304 h 305"/>
              <a:gd name="T2" fmla="*/ 0 w 281"/>
              <a:gd name="T3" fmla="*/ 0 h 305"/>
              <a:gd name="T4" fmla="*/ 0 60000 65536"/>
              <a:gd name="T5" fmla="*/ 0 60000 65536"/>
              <a:gd name="T6" fmla="*/ 0 w 281"/>
              <a:gd name="T7" fmla="*/ 0 h 305"/>
              <a:gd name="T8" fmla="*/ 281 w 281"/>
              <a:gd name="T9" fmla="*/ 305 h 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0" name="Freeform 33"/>
          <p:cNvSpPr>
            <a:spLocks/>
          </p:cNvSpPr>
          <p:nvPr/>
        </p:nvSpPr>
        <p:spPr bwMode="auto">
          <a:xfrm>
            <a:off x="5803900" y="2273300"/>
            <a:ext cx="1233488" cy="331788"/>
          </a:xfrm>
          <a:custGeom>
            <a:avLst/>
            <a:gdLst>
              <a:gd name="T0" fmla="*/ 776 w 777"/>
              <a:gd name="T1" fmla="*/ 0 h 209"/>
              <a:gd name="T2" fmla="*/ 0 w 777"/>
              <a:gd name="T3" fmla="*/ 208 h 209"/>
              <a:gd name="T4" fmla="*/ 0 60000 65536"/>
              <a:gd name="T5" fmla="*/ 0 60000 65536"/>
              <a:gd name="T6" fmla="*/ 0 w 777"/>
              <a:gd name="T7" fmla="*/ 0 h 209"/>
              <a:gd name="T8" fmla="*/ 777 w 777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1" name="Freeform 34"/>
          <p:cNvSpPr>
            <a:spLocks/>
          </p:cNvSpPr>
          <p:nvPr/>
        </p:nvSpPr>
        <p:spPr bwMode="auto">
          <a:xfrm>
            <a:off x="5803900" y="2438400"/>
            <a:ext cx="1246188" cy="1144588"/>
          </a:xfrm>
          <a:custGeom>
            <a:avLst/>
            <a:gdLst>
              <a:gd name="T0" fmla="*/ 784 w 785"/>
              <a:gd name="T1" fmla="*/ 0 h 721"/>
              <a:gd name="T2" fmla="*/ 0 w 785"/>
              <a:gd name="T3" fmla="*/ 720 h 721"/>
              <a:gd name="T4" fmla="*/ 0 60000 65536"/>
              <a:gd name="T5" fmla="*/ 0 60000 65536"/>
              <a:gd name="T6" fmla="*/ 0 w 785"/>
              <a:gd name="T7" fmla="*/ 0 h 721"/>
              <a:gd name="T8" fmla="*/ 785 w 785"/>
              <a:gd name="T9" fmla="*/ 721 h 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2" name="Freeform 35"/>
          <p:cNvSpPr>
            <a:spLocks/>
          </p:cNvSpPr>
          <p:nvPr/>
        </p:nvSpPr>
        <p:spPr bwMode="auto">
          <a:xfrm>
            <a:off x="5816600" y="2590800"/>
            <a:ext cx="1233488" cy="2719388"/>
          </a:xfrm>
          <a:custGeom>
            <a:avLst/>
            <a:gdLst>
              <a:gd name="T0" fmla="*/ 776 w 777"/>
              <a:gd name="T1" fmla="*/ 0 h 1713"/>
              <a:gd name="T2" fmla="*/ 0 w 777"/>
              <a:gd name="T3" fmla="*/ 1712 h 1713"/>
              <a:gd name="T4" fmla="*/ 0 60000 65536"/>
              <a:gd name="T5" fmla="*/ 0 60000 65536"/>
              <a:gd name="T6" fmla="*/ 0 w 777"/>
              <a:gd name="T7" fmla="*/ 0 h 1713"/>
              <a:gd name="T8" fmla="*/ 777 w 777"/>
              <a:gd name="T9" fmla="*/ 1713 h 1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3" name="Freeform 36"/>
          <p:cNvSpPr>
            <a:spLocks/>
          </p:cNvSpPr>
          <p:nvPr/>
        </p:nvSpPr>
        <p:spPr bwMode="auto">
          <a:xfrm>
            <a:off x="4965700" y="1460500"/>
            <a:ext cx="2084388" cy="623888"/>
          </a:xfrm>
          <a:custGeom>
            <a:avLst/>
            <a:gdLst>
              <a:gd name="T0" fmla="*/ 0 w 1313"/>
              <a:gd name="T1" fmla="*/ 0 h 393"/>
              <a:gd name="T2" fmla="*/ 120 w 1313"/>
              <a:gd name="T3" fmla="*/ 0 h 393"/>
              <a:gd name="T4" fmla="*/ 120 w 1313"/>
              <a:gd name="T5" fmla="*/ 392 h 393"/>
              <a:gd name="T6" fmla="*/ 1312 w 1313"/>
              <a:gd name="T7" fmla="*/ 392 h 393"/>
              <a:gd name="T8" fmla="*/ 0 60000 65536"/>
              <a:gd name="T9" fmla="*/ 0 60000 65536"/>
              <a:gd name="T10" fmla="*/ 0 60000 65536"/>
              <a:gd name="T11" fmla="*/ 0 60000 65536"/>
              <a:gd name="T12" fmla="*/ 0 w 1313"/>
              <a:gd name="T13" fmla="*/ 0 h 393"/>
              <a:gd name="T14" fmla="*/ 1313 w 1313"/>
              <a:gd name="T15" fmla="*/ 393 h 3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4" name="Line 37"/>
          <p:cNvSpPr>
            <a:spLocks noChangeShapeType="1"/>
          </p:cNvSpPr>
          <p:nvPr/>
        </p:nvSpPr>
        <p:spPr bwMode="auto">
          <a:xfrm>
            <a:off x="5168900" y="14605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5" name="Freeform 38"/>
          <p:cNvSpPr>
            <a:spLocks/>
          </p:cNvSpPr>
          <p:nvPr/>
        </p:nvSpPr>
        <p:spPr bwMode="auto">
          <a:xfrm>
            <a:off x="3086100" y="762000"/>
            <a:ext cx="5183188" cy="1487488"/>
          </a:xfrm>
          <a:custGeom>
            <a:avLst/>
            <a:gdLst>
              <a:gd name="T0" fmla="*/ 3032 w 3265"/>
              <a:gd name="T1" fmla="*/ 936 h 937"/>
              <a:gd name="T2" fmla="*/ 3264 w 3265"/>
              <a:gd name="T3" fmla="*/ 936 h 937"/>
              <a:gd name="T4" fmla="*/ 3264 w 3265"/>
              <a:gd name="T5" fmla="*/ 0 h 937"/>
              <a:gd name="T6" fmla="*/ 0 w 3265"/>
              <a:gd name="T7" fmla="*/ 0 h 937"/>
              <a:gd name="T8" fmla="*/ 0 w 3265"/>
              <a:gd name="T9" fmla="*/ 680 h 9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5"/>
              <a:gd name="T16" fmla="*/ 0 h 937"/>
              <a:gd name="T17" fmla="*/ 3265 w 3265"/>
              <a:gd name="T18" fmla="*/ 937 h 9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6" name="Rectangle 39"/>
          <p:cNvSpPr>
            <a:spLocks noChangeArrowheads="1"/>
          </p:cNvSpPr>
          <p:nvPr/>
        </p:nvSpPr>
        <p:spPr bwMode="auto">
          <a:xfrm>
            <a:off x="2582863" y="2043113"/>
            <a:ext cx="10001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Issue</a:t>
            </a:r>
          </a:p>
        </p:txBody>
      </p:sp>
      <p:sp>
        <p:nvSpPr>
          <p:cNvPr id="64547" name="Line 40"/>
          <p:cNvSpPr>
            <a:spLocks noChangeShapeType="1"/>
          </p:cNvSpPr>
          <p:nvPr/>
        </p:nvSpPr>
        <p:spPr bwMode="auto">
          <a:xfrm>
            <a:off x="2273300" y="22733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8" name="Rectangle 41"/>
          <p:cNvSpPr>
            <a:spLocks noChangeArrowheads="1"/>
          </p:cNvSpPr>
          <p:nvPr/>
        </p:nvSpPr>
        <p:spPr bwMode="auto">
          <a:xfrm>
            <a:off x="2605088" y="2746375"/>
            <a:ext cx="90018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GPR’s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FPR’s</a:t>
            </a:r>
          </a:p>
        </p:txBody>
      </p:sp>
      <p:sp>
        <p:nvSpPr>
          <p:cNvPr id="64549" name="Text Box 42"/>
          <p:cNvSpPr txBox="1">
            <a:spLocks noChangeArrowheads="1"/>
          </p:cNvSpPr>
          <p:nvPr/>
        </p:nvSpPr>
        <p:spPr bwMode="auto">
          <a:xfrm>
            <a:off x="249238" y="4040188"/>
            <a:ext cx="32940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Can we solve write hazards without equalizing all pipeline depths and without bypassing?</a:t>
            </a:r>
          </a:p>
        </p:txBody>
      </p:sp>
    </p:spTree>
    <p:extLst>
      <p:ext uri="{BB962C8B-B14F-4D97-AF65-F5344CB8AC3E}">
        <p14:creationId xmlns:p14="http://schemas.microsoft.com/office/powerpoint/2010/main" val="27128592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4121</TotalTime>
  <Pages>12</Pages>
  <Words>2578</Words>
  <Application>Microsoft Macintosh PowerPoint</Application>
  <PresentationFormat>Letter Paper (8.5x11 in)</PresentationFormat>
  <Paragraphs>738</Paragraphs>
  <Slides>39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39</vt:i4>
      </vt:variant>
    </vt:vector>
  </HeadingPairs>
  <TitlesOfParts>
    <vt:vector size="60" baseType="lpstr">
      <vt:lpstr>Arial</vt:lpstr>
      <vt:lpstr>Arial Black</vt:lpstr>
      <vt:lpstr>Calibri</vt:lpstr>
      <vt:lpstr>Courier</vt:lpstr>
      <vt:lpstr>Helvetica</vt:lpstr>
      <vt:lpstr>Lucida Grande</vt:lpstr>
      <vt:lpstr>Times New Roman</vt:lpstr>
      <vt:lpstr>Verdana</vt:lpstr>
      <vt:lpstr>Wingdings</vt:lpstr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CS 152 Computer Architecture and Engineering CS252 Graduate Computer Architecture   Lecture 10 – Complex Pipelines, Out-of-Order Issue, Register Renaming</vt:lpstr>
      <vt:lpstr>Last time in Lecture 9</vt:lpstr>
      <vt:lpstr>Types of Data Hazards </vt:lpstr>
      <vt:lpstr>Register vs. Memory Dependence</vt:lpstr>
      <vt:lpstr>Data Hazards: An Example</vt:lpstr>
      <vt:lpstr>Complex Pipelining: Motivation</vt:lpstr>
      <vt:lpstr>Issues in Complex Pipeline Control</vt:lpstr>
      <vt:lpstr>Recap: Complex In-Order Pipeline</vt:lpstr>
      <vt:lpstr>Complex Pipeline</vt:lpstr>
      <vt:lpstr>Instruction Scheduling</vt:lpstr>
      <vt:lpstr>Out-of-order Completion In-order Issue</vt:lpstr>
      <vt:lpstr>When is it Safe to Issue an Instruction?</vt:lpstr>
      <vt:lpstr>A Data Structure for Correct Issues Keeps track of the status of Functional Units</vt:lpstr>
      <vt:lpstr>Simplifying the Data Structure  Assuming In-order Issue</vt:lpstr>
      <vt:lpstr>Simplifying the Data Structure ...</vt:lpstr>
      <vt:lpstr>Scoreboard for In-order Issues</vt:lpstr>
      <vt:lpstr>Scoreboard Dynamics</vt:lpstr>
      <vt:lpstr>In-Order Issue Limitations: an example</vt:lpstr>
      <vt:lpstr>Out-of-Order Issue</vt:lpstr>
      <vt:lpstr>Issue Limitations: In-Order and Out-of-Order</vt:lpstr>
      <vt:lpstr>How many instructions can be in the pipeline?</vt:lpstr>
      <vt:lpstr>CS152 Administrivia</vt:lpstr>
      <vt:lpstr>CS252 Administrivia</vt:lpstr>
      <vt:lpstr>Overcoming the Lack of Register Names</vt:lpstr>
      <vt:lpstr>Issue Limitations: In-Order and Out-of-Order</vt:lpstr>
      <vt:lpstr>Register Renaming</vt:lpstr>
      <vt:lpstr>Renaming Structures</vt:lpstr>
      <vt:lpstr>Reorder Buffer Management</vt:lpstr>
      <vt:lpstr>Renaming &amp; Out-of-order Issue An example</vt:lpstr>
      <vt:lpstr>IBM 360/91 Floating-Point Unit R. M. Tomasulo, 1967</vt:lpstr>
      <vt:lpstr>IBM ACS </vt:lpstr>
      <vt:lpstr>Out-of-Order Fades into Background</vt:lpstr>
      <vt:lpstr>In-Order Commit for Precise Traps</vt:lpstr>
      <vt:lpstr>Separating Completion from Commit</vt:lpstr>
      <vt:lpstr>Phases of Instruction Execution</vt:lpstr>
      <vt:lpstr>In-Order versus Out-of-Order Phases</vt:lpstr>
      <vt:lpstr>In-Order Versus Out-of-Order Issue</vt:lpstr>
      <vt:lpstr>In-Order versus Out-of-Order Completion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640</cp:revision>
  <cp:lastPrinted>2013-01-24T23:37:40Z</cp:lastPrinted>
  <dcterms:created xsi:type="dcterms:W3CDTF">2012-01-24T20:37:12Z</dcterms:created>
  <dcterms:modified xsi:type="dcterms:W3CDTF">2019-02-27T06:34:09Z</dcterms:modified>
  <cp:category/>
</cp:coreProperties>
</file>