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</p:sldMasterIdLst>
  <p:notesMasterIdLst>
    <p:notesMasterId r:id="rId46"/>
  </p:notesMasterIdLst>
  <p:handoutMasterIdLst>
    <p:handoutMasterId r:id="rId47"/>
  </p:handoutMasterIdLst>
  <p:sldIdLst>
    <p:sldId id="322" r:id="rId10"/>
    <p:sldId id="732" r:id="rId11"/>
    <p:sldId id="749" r:id="rId12"/>
    <p:sldId id="750" r:id="rId13"/>
    <p:sldId id="751" r:id="rId14"/>
    <p:sldId id="752" r:id="rId15"/>
    <p:sldId id="753" r:id="rId16"/>
    <p:sldId id="731" r:id="rId17"/>
    <p:sldId id="733" r:id="rId18"/>
    <p:sldId id="734" r:id="rId19"/>
    <p:sldId id="735" r:id="rId20"/>
    <p:sldId id="736" r:id="rId21"/>
    <p:sldId id="737" r:id="rId22"/>
    <p:sldId id="738" r:id="rId23"/>
    <p:sldId id="660" r:id="rId24"/>
    <p:sldId id="677" r:id="rId25"/>
    <p:sldId id="739" r:id="rId26"/>
    <p:sldId id="740" r:id="rId27"/>
    <p:sldId id="741" r:id="rId28"/>
    <p:sldId id="742" r:id="rId29"/>
    <p:sldId id="743" r:id="rId30"/>
    <p:sldId id="744" r:id="rId31"/>
    <p:sldId id="745" r:id="rId32"/>
    <p:sldId id="1103" r:id="rId33"/>
    <p:sldId id="1104" r:id="rId34"/>
    <p:sldId id="1105" r:id="rId35"/>
    <p:sldId id="1106" r:id="rId36"/>
    <p:sldId id="1107" r:id="rId37"/>
    <p:sldId id="1108" r:id="rId38"/>
    <p:sldId id="1110" r:id="rId39"/>
    <p:sldId id="1111" r:id="rId40"/>
    <p:sldId id="1112" r:id="rId41"/>
    <p:sldId id="746" r:id="rId42"/>
    <p:sldId id="747" r:id="rId43"/>
    <p:sldId id="748" r:id="rId44"/>
    <p:sldId id="617" r:id="rId4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03" autoAdjust="0"/>
    <p:restoredTop sz="87891" autoAdjust="0"/>
  </p:normalViewPr>
  <p:slideViewPr>
    <p:cSldViewPr>
      <p:cViewPr varScale="1">
        <p:scale>
          <a:sx n="112" d="100"/>
          <a:sy n="112" d="100"/>
        </p:scale>
        <p:origin x="2104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15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dirty="0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F7F1B-6662-1C4B-BE49-EE07C625A73B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81B42F-0E28-734E-A943-256CE75EF0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-112" charset="0"/>
                <a:cs typeface="Arial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-112" charset="0"/>
              <a:cs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43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81B42F-0E28-734E-A943-256CE75EF0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-112" charset="0"/>
                <a:cs typeface="Arial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-112" charset="0"/>
              <a:cs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05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409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754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431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7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3.emf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22" y="990601"/>
            <a:ext cx="82264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9880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33400" y="500390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rgbClr val="1B3384"/>
              </a:solidFill>
              <a:latin typeface="Arial Narrow"/>
              <a:ea typeface="ＭＳ Ｐゴシック"/>
              <a:cs typeface="Arial Narrow"/>
            </a:endParaRPr>
          </a:p>
        </p:txBody>
      </p:sp>
      <p:pic>
        <p:nvPicPr>
          <p:cNvPr id="8" name="Picture 7" descr="riscv-tall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9" y="0"/>
            <a:ext cx="11658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3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9 </a:t>
            </a:r>
            <a:r>
              <a:rPr lang="mr-IN" dirty="0"/>
              <a:t>–</a:t>
            </a:r>
            <a:r>
              <a:rPr lang="en-US" dirty="0"/>
              <a:t> Virtual Memory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Virtual-Address Caches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954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 dirty="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 dirty="0"/>
              <a:t>aliasing problems </a:t>
            </a:r>
            <a:r>
              <a:rPr lang="en-US" sz="2000" dirty="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maintaining cache coherence (-) </a:t>
            </a: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485900"/>
            <a:ext cx="5586412" cy="965200"/>
            <a:chOff x="879" y="936"/>
            <a:chExt cx="3519" cy="60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Physical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Cache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solidFill>
              <a:srgbClr val="FDB9FE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TLB</a:t>
              </a:r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Memory</a:t>
              </a:r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2304" y="960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PA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3344" y="1248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3408" y="1008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2000"/>
              <a:ext cx="4682" cy="608"/>
              <a:chOff x="887" y="2000"/>
              <a:chExt cx="4682" cy="608"/>
            </a:xfrm>
          </p:grpSpPr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solidFill>
                <a:srgbClr val="FDB9FE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488" y="2168"/>
                <a:ext cx="864" cy="38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dirty="0">
                    <a:solidFill>
                      <a:srgbClr val="000000"/>
                    </a:solidFill>
                    <a:ea typeface="ＭＳ Ｐゴシック"/>
                    <a:cs typeface="ＭＳ Ｐゴシック"/>
                  </a:rPr>
                  <a:t>Virtual Cache</a:t>
                </a:r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248" y="2120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(StrongARM)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 flipV="1">
                <a:off x="1296" y="2360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TLB</a:t>
                </a:r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Primary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2352" y="240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2352" y="2168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VA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93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 Addressed Cache</a:t>
            </a:r>
            <a:br>
              <a:rPr lang="en-US" dirty="0"/>
            </a:br>
            <a:r>
              <a:rPr lang="en-US" dirty="0"/>
              <a:t>(Virtual Index/Virtual Tag)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5542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5542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2057400" y="3124200"/>
            <a:ext cx="762000" cy="4572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1800" dirty="0">
                <a:solidFill>
                  <a:srgbClr val="000000"/>
                </a:solidFill>
                <a:ea typeface="ＭＳ Ｐゴシック"/>
                <a:cs typeface="ＭＳ Ｐゴシック"/>
              </a:rPr>
              <a:t>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295400" y="2133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0208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0208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6248400" y="22098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2494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28590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4018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7467600" y="3276600"/>
            <a:ext cx="762000" cy="5334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2212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190999"/>
            <a:ext cx="2667000" cy="573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 Controller</a:t>
            </a: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1447800" y="2819400"/>
            <a:ext cx="2286000" cy="1752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47640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772400" y="39291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18288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Instruction data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47992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52400" y="3594170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2400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ea typeface="굴림" charset="-127"/>
                <a:cs typeface="굴림" charset="-127"/>
              </a:rPr>
              <a:t>P</a:t>
            </a:r>
            <a:r>
              <a:rPr lang="en-US" altLang="ko-KR" dirty="0">
                <a:solidFill>
                  <a:srgbClr val="000000"/>
                </a:solidFill>
                <a:latin typeface="ヒラギノ角ゴ Pro W3" charset="-128"/>
                <a:ea typeface="굴림" charset="-127"/>
                <a:cs typeface="굴림" charset="-127"/>
              </a:rPr>
              <a:t>age-Table Base</a:t>
            </a:r>
            <a:r>
              <a:rPr lang="en-US" altLang="ko-KR" dirty="0">
                <a:solidFill>
                  <a:srgbClr val="000000"/>
                </a:solidFill>
                <a:ea typeface="굴림" charset="-127"/>
                <a:cs typeface="굴림" charset="-127"/>
              </a:rPr>
              <a:t> Register</a:t>
            </a:r>
            <a:endParaRPr lang="en-US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>
            <a:off x="1066800" y="3962400"/>
            <a:ext cx="11430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1219200" y="12627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V="1">
            <a:off x="914400" y="1828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943600" y="11865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V="1">
            <a:off x="6096000" y="1828800"/>
            <a:ext cx="152400" cy="6857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316287"/>
            <a:ext cx="19050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3924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6400800" y="3810000"/>
            <a:ext cx="13716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7239000" y="3429000"/>
            <a:ext cx="152400" cy="304800"/>
            <a:chOff x="6629400" y="3316287"/>
            <a:chExt cx="152400" cy="304800"/>
          </a:xfrm>
        </p:grpSpPr>
        <p:sp>
          <p:nvSpPr>
            <p:cNvPr id="1691707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1711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712" name="Freeform 64"/>
          <p:cNvSpPr>
            <a:spLocks/>
          </p:cNvSpPr>
          <p:nvPr/>
        </p:nvSpPr>
        <p:spPr bwMode="auto">
          <a:xfrm>
            <a:off x="2438400" y="3581399"/>
            <a:ext cx="2819400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2667000" y="3581399"/>
            <a:ext cx="2590800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209800" y="3581400"/>
            <a:ext cx="1524000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1600200" y="28194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7" name="Line 52"/>
          <p:cNvSpPr>
            <a:spLocks noChangeShapeType="1"/>
          </p:cNvSpPr>
          <p:nvPr/>
        </p:nvSpPr>
        <p:spPr bwMode="auto">
          <a:xfrm flipV="1">
            <a:off x="1828800" y="1828800"/>
            <a:ext cx="2286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 flipV="1">
            <a:off x="6705600" y="1828800"/>
            <a:ext cx="6096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162800" y="2819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2895599"/>
            <a:ext cx="609600" cy="1563687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18985" y="2802701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2" name="Text Box 65"/>
          <p:cNvSpPr txBox="1">
            <a:spLocks noChangeArrowheads="1"/>
          </p:cNvSpPr>
          <p:nvPr/>
        </p:nvSpPr>
        <p:spPr bwMode="auto">
          <a:xfrm>
            <a:off x="1796680" y="2743200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67400" y="3962400"/>
            <a:ext cx="228600" cy="228600"/>
            <a:chOff x="6629400" y="3316287"/>
            <a:chExt cx="152400" cy="304800"/>
          </a:xfrm>
        </p:grpSpPr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4878" y="5486400"/>
            <a:ext cx="266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ea typeface="ＭＳ Ｐゴシック"/>
                <a:cs typeface="ＭＳ Ｐゴシック"/>
              </a:rPr>
              <a:t>Translate on </a:t>
            </a:r>
            <a:r>
              <a:rPr lang="en-US" sz="2400" i="1" dirty="0">
                <a:solidFill>
                  <a:srgbClr val="000000"/>
                </a:solidFill>
                <a:ea typeface="ＭＳ Ｐゴシック"/>
                <a:cs typeface="ＭＳ Ｐゴシック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2051248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73830" y="14001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73830" y="27717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27884" y="1109812"/>
            <a:ext cx="1541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27593" y="1690837"/>
            <a:ext cx="15663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74097" y="2314545"/>
            <a:ext cx="46679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  <a:endParaRPr lang="en-US" sz="2000" baseline="-25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1st Copy of Data at PA</a:t>
            </a:r>
            <a:endParaRPr lang="en-US" sz="2000" baseline="-25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87985" y="1109812"/>
            <a:ext cx="6269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785549" y="1109812"/>
            <a:ext cx="77196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191000" y="3027274"/>
            <a:ext cx="4724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304800" y="4236339"/>
            <a:ext cx="8839200" cy="216674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General Solution:  </a:t>
            </a: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Prevent aliases coexisting in cache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Software (i.e., OS) solution for direct-mapped cache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VAs of shared pages must agree in cache index bits; this ensures all VAs accessing same PA will conflict in direct-mapped cache (early SPARCs)</a:t>
            </a:r>
          </a:p>
        </p:txBody>
      </p:sp>
    </p:spTree>
    <p:extLst>
      <p:ext uri="{BB962C8B-B14F-4D97-AF65-F5344CB8AC3E}">
        <p14:creationId xmlns:p14="http://schemas.microsoft.com/office/powerpoint/2010/main" val="3776294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Cache</a:t>
            </a:r>
            <a:br>
              <a:rPr lang="en-US" dirty="0"/>
            </a:br>
            <a:r>
              <a:rPr lang="en-US" dirty="0"/>
              <a:t>(Virtual Index/Physical Tag)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584522" cy="16902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Index</a:t>
            </a:r>
            <a:r>
              <a:rPr lang="en-US" sz="2400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 is available without consulting the TLB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→ </a:t>
            </a: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cache and TLB accesses can begin simultaneously!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Tag comparison is made after both accesses are completed</a:t>
            </a:r>
          </a:p>
          <a:p>
            <a:pPr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Cases:</a:t>
            </a:r>
            <a:r>
              <a:rPr lang="en-US" sz="2400" i="1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=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&lt;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&gt;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endParaRPr lang="en-US" sz="3200" i="1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19200"/>
            <a:ext cx="8366124" cy="3624261"/>
            <a:chOff x="125" y="768"/>
            <a:chExt cx="5270" cy="2283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            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VPN                              L  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TLB</a:t>
              </a:r>
              <a:endPara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 Cache </a:t>
              </a:r>
            </a:p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400" baseline="-25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6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1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54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582" y="2616"/>
              <a:ext cx="122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4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0" y="768"/>
              <a:ext cx="729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68" y="1440"/>
              <a:ext cx="218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689016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Virtual-Index Physical-Tag Caches: </a:t>
            </a:r>
            <a:r>
              <a:rPr lang="en-US" sz="2400" dirty="0"/>
              <a:t>Associative Organization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How does this scheme scale to larger caches?</a:t>
            </a:r>
            <a:endParaRPr lang="en-US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19200"/>
            <a:ext cx="8728075" cy="4140200"/>
            <a:chOff x="144" y="776"/>
            <a:chExt cx="5498" cy="2608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             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VPN           a         L = k-b 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2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0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000" baseline="-25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           PPN    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  </a:t>
              </a:r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6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44" y="3080"/>
              <a:ext cx="42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36" y="1930"/>
              <a:ext cx="39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Phy</a:t>
              </a: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.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44" y="920"/>
              <a:ext cx="374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24"/>
              <a:ext cx="363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776"/>
              <a:ext cx="554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230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000" baseline="30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000" baseline="-25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74" cy="254"/>
              <a:chOff x="4600" y="866"/>
              <a:chExt cx="274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59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2</a:t>
                </a:r>
                <a:r>
                  <a:rPr lang="en-US" sz="2400" baseline="40000" dirty="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5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40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05972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After the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PPN</a:t>
            </a:r>
            <a:r>
              <a:rPr lang="en-US" sz="2800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 known,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800" baseline="40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physical tags are compared</a:t>
            </a:r>
          </a:p>
        </p:txBody>
      </p:sp>
    </p:spTree>
    <p:extLst>
      <p:ext uri="{BB962C8B-B14F-4D97-AF65-F5344CB8AC3E}">
        <p14:creationId xmlns:p14="http://schemas.microsoft.com/office/powerpoint/2010/main" val="27715114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2 due Wednesday Feb 27</a:t>
            </a:r>
          </a:p>
          <a:p>
            <a:r>
              <a:rPr lang="en-US" dirty="0"/>
              <a:t>Midterm in class Monday March 6</a:t>
            </a:r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  <a:p>
            <a:r>
              <a:rPr lang="en-US" dirty="0"/>
              <a:t>Lab 2 due Monday March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0250" y="869950"/>
            <a:ext cx="7683500" cy="5054600"/>
          </a:xfrm>
        </p:spPr>
        <p:txBody>
          <a:bodyPr/>
          <a:lstStyle/>
          <a:p>
            <a:r>
              <a:rPr lang="en-US" dirty="0"/>
              <a:t>Start thinking of class projects and forming teams of two</a:t>
            </a:r>
          </a:p>
          <a:p>
            <a:r>
              <a:rPr lang="en-US" dirty="0"/>
              <a:t>Proposal due Wednesday February 27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Proposal should be one page PDF including: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Team member names</a:t>
            </a:r>
          </a:p>
          <a:p>
            <a:pPr lvl="1"/>
            <a:r>
              <a:rPr lang="en-US" dirty="0"/>
              <a:t>What are you trying to do?</a:t>
            </a:r>
          </a:p>
          <a:p>
            <a:pPr lvl="1"/>
            <a:r>
              <a:rPr lang="en-US" dirty="0"/>
              <a:t>How is it done today?</a:t>
            </a:r>
          </a:p>
          <a:p>
            <a:pPr lvl="1"/>
            <a:r>
              <a:rPr lang="en-US" dirty="0"/>
              <a:t>What is your idea for improvement and why do you think you’ll be successful</a:t>
            </a:r>
          </a:p>
          <a:p>
            <a:pPr lvl="1"/>
            <a:r>
              <a:rPr lang="en-US" dirty="0"/>
              <a:t>What infrastructure are you going to use for your project?</a:t>
            </a:r>
          </a:p>
          <a:p>
            <a:pPr lvl="1"/>
            <a:r>
              <a:rPr lang="en-US" dirty="0"/>
              <a:t>Project timeline with milestones</a:t>
            </a:r>
          </a:p>
          <a:p>
            <a:r>
              <a:rPr lang="en-US" dirty="0"/>
              <a:t>Mail PDF of proposal to instructors</a:t>
            </a:r>
          </a:p>
          <a:p>
            <a:r>
              <a:rPr lang="en-US" dirty="0"/>
              <a:t>Give a &lt;5-minute presentation in class in discussion section time on March 11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No discussion on </a:t>
            </a:r>
            <a:r>
              <a:rPr lang="en-US" dirty="0" err="1"/>
              <a:t>Mnoday</a:t>
            </a:r>
            <a:r>
              <a:rPr lang="en-US" dirty="0"/>
              <a:t> March 4</a:t>
            </a:r>
            <a:r>
              <a:rPr lang="en-US" baseline="30000" dirty="0"/>
              <a:t>th</a:t>
            </a:r>
            <a:r>
              <a:rPr lang="en-US" dirty="0"/>
              <a:t> – midterm!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Large L1</a:t>
            </a:r>
            <a:br>
              <a:rPr lang="en-US" dirty="0"/>
            </a:br>
            <a:r>
              <a:rPr lang="en-US" sz="2400" dirty="0"/>
              <a:t>The problem with L1 &gt; Page size</a:t>
            </a:r>
            <a:endParaRPr lang="en-US" sz="2400" i="1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371600" y="5105400"/>
            <a:ext cx="6031369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Can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and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both map to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PA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            a         Page Offset      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</a:t>
            </a:r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  Page Offset      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2502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4876800" y="1219200"/>
            <a:ext cx="204222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PA cache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34202" y="2590789"/>
            <a:ext cx="1841500" cy="461961"/>
            <a:chOff x="4248" y="1503"/>
            <a:chExt cx="1160" cy="29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48" y="1503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4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34202" y="3124198"/>
            <a:ext cx="1844675" cy="461964"/>
            <a:chOff x="4246" y="1516"/>
            <a:chExt cx="1162" cy="29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46" y="1516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4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324600" y="26625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324600" y="31197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27010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 via Second-Level Cache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114800"/>
            <a:ext cx="8305800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Usually a common L2 cache backs up both Instruction and Data L1 caches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L2 is “inclusive” of both Instruction and Data caches</a:t>
            </a:r>
          </a:p>
          <a:p>
            <a:pPr lvl="1">
              <a:spcBef>
                <a:spcPct val="0"/>
              </a:spcBef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Inclusive means L2 has copy of any line in either L1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L1 Data Cache</a:t>
            </a:r>
            <a:endParaRPr lang="en-US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51816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Anti-Aliasing Using L2 [</a:t>
            </a:r>
            <a:r>
              <a:rPr lang="en-US" sz="2400" i="1" dirty="0"/>
              <a:t>MIPS R10000,1996]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5796" name="Rectangle 52"/>
          <p:cNvSpPr>
            <a:spLocks noGrp="1" noChangeArrowheads="1"/>
          </p:cNvSpPr>
          <p:nvPr>
            <p:ph idx="4294967295"/>
          </p:nvPr>
        </p:nvSpPr>
        <p:spPr>
          <a:xfrm>
            <a:off x="0" y="41148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Suppose VA1 and VA2 both map to PA and VA1 is already in L1, L2 (VA1 </a:t>
            </a:r>
            <a:r>
              <a:rPr lang="en-US" dirty="0">
                <a:sym typeface="Symbol" charset="2"/>
              </a:rPr>
              <a:t>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VA2)</a:t>
            </a:r>
          </a:p>
          <a:p>
            <a:pPr marL="342900" indent="-342900"/>
            <a:r>
              <a:rPr lang="en-US" sz="2400" dirty="0"/>
              <a:t>After VA2 is resolved to PA, a collision will be detected in L2.</a:t>
            </a:r>
            <a:endParaRPr lang="en-US" sz="2400" i="1" dirty="0"/>
          </a:p>
          <a:p>
            <a:pPr marL="342900" indent="-342900"/>
            <a:r>
              <a:rPr lang="en-US" sz="2400" dirty="0"/>
              <a:t>VA1 will be purged from L1 and L2, and VA2 will be loaded  </a:t>
            </a:r>
            <a:r>
              <a:rPr lang="en-US" sz="2400" dirty="0">
                <a:latin typeface="Symbol" charset="2"/>
              </a:rPr>
              <a:t></a:t>
            </a:r>
            <a:r>
              <a:rPr lang="en-US" sz="2400" i="1" dirty="0"/>
              <a:t> no aliasing !</a:t>
            </a:r>
            <a:r>
              <a:rPr lang="en-US" sz="2400" dirty="0"/>
              <a:t>	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149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4462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4462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               a    Page Offset        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4589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3065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1336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27432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18161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1242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1242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 Page Offset       b</a:t>
            </a: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1369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</a:t>
            </a:r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17700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4925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3733800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4208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124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4953000" y="685800"/>
            <a:ext cx="177512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1430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4589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239000" y="9906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PA cache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18288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4462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5306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581400"/>
            <a:ext cx="58111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0861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6449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4200" y="1962147"/>
            <a:ext cx="1858963" cy="400049"/>
            <a:chOff x="4237" y="1532"/>
            <a:chExt cx="1171" cy="252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7" y="1532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34200" y="2495553"/>
            <a:ext cx="1862138" cy="400051"/>
            <a:chOff x="4235" y="1545"/>
            <a:chExt cx="1173" cy="252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5" y="1545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01612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513013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6068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486400"/>
            <a:ext cx="2434411" cy="459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4196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47244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    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37687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419475"/>
            <a:ext cx="6152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19812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1944688"/>
            <a:ext cx="15699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0409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8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and translation required for multiprogramming</a:t>
            </a:r>
          </a:p>
          <a:p>
            <a:pPr lvl="1"/>
            <a:r>
              <a:rPr lang="en-US" dirty="0"/>
              <a:t>Base and bounds was early simple scheme</a:t>
            </a:r>
          </a:p>
          <a:p>
            <a:r>
              <a:rPr lang="en-US" dirty="0"/>
              <a:t>Page-based translation and protection avoids need for memory compaction, easy allocation by OS</a:t>
            </a:r>
          </a:p>
          <a:p>
            <a:pPr lvl="1"/>
            <a:r>
              <a:rPr lang="en-US" dirty="0"/>
              <a:t>But need to indirect in large page table on every access</a:t>
            </a:r>
          </a:p>
          <a:p>
            <a:r>
              <a:rPr lang="en-US" dirty="0"/>
              <a:t>Address spaces accessed sparsely</a:t>
            </a:r>
          </a:p>
          <a:p>
            <a:pPr lvl="1"/>
            <a:r>
              <a:rPr lang="en-US" dirty="0"/>
              <a:t>Can use multi-level page table to hold translation/protection information, but implies multiple memory accesses per reference</a:t>
            </a:r>
          </a:p>
          <a:p>
            <a:r>
              <a:rPr lang="en-US" dirty="0"/>
              <a:t>Address space access with locality</a:t>
            </a:r>
          </a:p>
          <a:p>
            <a:pPr lvl="1"/>
            <a:r>
              <a:rPr lang="en-US" dirty="0"/>
              <a:t>Can use “translation </a:t>
            </a:r>
            <a:r>
              <a:rPr lang="en-US" dirty="0" err="1"/>
              <a:t>lookaside</a:t>
            </a:r>
            <a:r>
              <a:rPr lang="en-US" dirty="0"/>
              <a:t> buffer” (TLB) to cache address translations (sometimes known as address translation cache)</a:t>
            </a:r>
          </a:p>
          <a:p>
            <a:pPr lvl="1"/>
            <a:r>
              <a:rPr lang="en-US" dirty="0"/>
              <a:t>Still have to walk page tables on TLB miss, can be hardware or software talk</a:t>
            </a:r>
          </a:p>
          <a:p>
            <a:r>
              <a:rPr lang="en-US" dirty="0"/>
              <a:t>Virtual memory uses DRAM as a “cache” of disk memory, allows very cheap main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0CA-F5B6-6A46-81EC-C73439AAAE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7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Anti-Aliasing using L2 for a Virtually Addressed L1</a:t>
            </a:r>
            <a:endParaRPr lang="en-US" sz="2400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6129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6129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	     Page Offset       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6256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47320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4272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1930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Page Offset        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07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81000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130675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5367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378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62800" y="1295400"/>
            <a:ext cx="166151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29540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625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53390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394970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216400"/>
            <a:ext cx="141505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09550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409950"/>
            <a:ext cx="17165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664200"/>
            <a:ext cx="220763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PA Cache 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82600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   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546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54660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3114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28575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553200" y="4038600"/>
            <a:ext cx="24384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“Virtual Tag”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054600"/>
            <a:ext cx="57150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Physically-addressed L2 can also be used to avoid aliases in virtually-addressed L1</a:t>
            </a:r>
          </a:p>
        </p:txBody>
      </p:sp>
    </p:spTree>
    <p:extLst>
      <p:ext uri="{BB962C8B-B14F-4D97-AF65-F5344CB8AC3E}">
        <p14:creationId xmlns:p14="http://schemas.microsoft.com/office/powerpoint/2010/main" val="111773033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5168900" cy="5054600"/>
          </a:xfrm>
        </p:spPr>
        <p:txBody>
          <a:bodyPr/>
          <a:lstStyle/>
          <a:p>
            <a:r>
              <a:rPr lang="en-US" dirty="0"/>
              <a:t>One PAR for each physical page</a:t>
            </a:r>
          </a:p>
          <a:p>
            <a:endParaRPr lang="en-US" dirty="0"/>
          </a:p>
          <a:p>
            <a:r>
              <a:rPr lang="en-US" dirty="0"/>
              <a:t>PAR’s contain the VPN’s of the pages </a:t>
            </a:r>
            <a:r>
              <a:rPr lang="en-US" i="1" dirty="0">
                <a:solidFill>
                  <a:srgbClr val="56127A"/>
                </a:solidFill>
              </a:rPr>
              <a:t>resident in primary memory</a:t>
            </a:r>
          </a:p>
          <a:p>
            <a:endParaRPr lang="en-US" dirty="0">
              <a:solidFill>
                <a:srgbClr val="56127A"/>
              </a:solidFill>
            </a:endParaRPr>
          </a:p>
          <a:p>
            <a:r>
              <a:rPr lang="en-US" i="1" dirty="0"/>
              <a:t>Advantage:  </a:t>
            </a:r>
            <a:r>
              <a:rPr lang="en-US" dirty="0"/>
              <a:t>The size is proportional to the size of the primary memory</a:t>
            </a:r>
          </a:p>
          <a:p>
            <a:endParaRPr lang="en-US" dirty="0"/>
          </a:p>
          <a:p>
            <a:r>
              <a:rPr lang="en-US" i="1" dirty="0">
                <a:solidFill>
                  <a:schemeClr val="tx2"/>
                </a:solidFill>
              </a:rPr>
              <a:t>What is the disadvantage ?</a:t>
            </a:r>
          </a:p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824A-3844-DF45-A316-33B1BF39A8A6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680200" y="22098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692900" y="245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680200" y="270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680200" y="295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680200" y="321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680200" y="346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680200" y="372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680200" y="397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680200" y="422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680200" y="448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680200" y="473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680200" y="499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124700" y="3125787"/>
            <a:ext cx="7150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061200" y="1752600"/>
            <a:ext cx="100100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5924550" y="3124200"/>
            <a:ext cx="77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PPN </a:t>
            </a:r>
          </a:p>
        </p:txBody>
      </p:sp>
    </p:spTree>
    <p:extLst>
      <p:ext uri="{BB962C8B-B14F-4D97-AF65-F5344CB8AC3E}">
        <p14:creationId xmlns:p14="http://schemas.microsoft.com/office/powerpoint/2010/main" val="1644925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Hashed Page Table:</a:t>
            </a:r>
            <a:br>
              <a:rPr lang="en-US"/>
            </a:br>
            <a:r>
              <a:rPr lang="en-US"/>
              <a:t>Approximating Associative Addressing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55E4-E889-2C4F-8D70-328AEA8EA29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03979" name="Rectangle 43"/>
          <p:cNvSpPr>
            <a:spLocks noGrp="1" noChangeArrowheads="1"/>
          </p:cNvSpPr>
          <p:nvPr>
            <p:ph idx="4294967295"/>
          </p:nvPr>
        </p:nvSpPr>
        <p:spPr>
          <a:xfrm>
            <a:off x="0" y="3505200"/>
            <a:ext cx="6858000" cy="2616200"/>
          </a:xfrm>
        </p:spPr>
        <p:txBody>
          <a:bodyPr/>
          <a:lstStyle/>
          <a:p>
            <a:r>
              <a:rPr lang="en-US" sz="2400" dirty="0"/>
              <a:t>Hashed Page Table is typically 2 to 3 times larger than the number of PPN’s to reduce collision probability </a:t>
            </a:r>
          </a:p>
          <a:p>
            <a:r>
              <a:rPr lang="en-US" sz="2400" dirty="0"/>
              <a:t>It can also contain DPN’s for some non-resident pages (not common)</a:t>
            </a:r>
          </a:p>
          <a:p>
            <a:r>
              <a:rPr lang="en-US" sz="2400" dirty="0"/>
              <a:t>If a translation cannot be resolved in this table then the software consults a data structure that has an entry for every existing page (e.g., full page table)</a:t>
            </a:r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864350" y="2187575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885950" y="14493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953375" y="4217987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793750" y="1220787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742950" y="2935287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481138" y="1957387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481138" y="215423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268538" y="2300287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559050" y="195103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736600" y="28781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932238" y="2058987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635250" y="2630487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935038" y="2312987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943350" y="203041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5080000" y="1925637"/>
            <a:ext cx="13744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529138" y="2325687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762750" y="1449387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140575" y="5297487"/>
            <a:ext cx="1259961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877050" y="242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864350" y="268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864350" y="293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864350" y="319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864350" y="344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864350" y="369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864350" y="395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864350" y="420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864350" y="446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864350" y="471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864350" y="496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824663" y="3168650"/>
            <a:ext cx="16437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991350" y="1563687"/>
            <a:ext cx="153963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4612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9565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793750" y="1220787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647950" y="1233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274763" y="1185862"/>
            <a:ext cx="21641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751263" y="11430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824663" y="3651250"/>
            <a:ext cx="166902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811963" y="4159250"/>
            <a:ext cx="109720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384260" y="2092325"/>
            <a:ext cx="539581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257019540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1707049" name="Rectangle 41"/>
          <p:cNvSpPr>
            <a:spLocks noGrp="1" noChangeArrowheads="1"/>
          </p:cNvSpPr>
          <p:nvPr>
            <p:ph idx="1"/>
          </p:nvPr>
        </p:nvSpPr>
        <p:spPr>
          <a:xfrm>
            <a:off x="228600" y="3144837"/>
            <a:ext cx="6781800" cy="26162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Each hash table slot has 8 PTE's &lt;VPN,PPN&gt; that are searched sequentially</a:t>
            </a:r>
          </a:p>
          <a:p>
            <a:pPr marL="342900" indent="-342900"/>
            <a:r>
              <a:rPr lang="en-US" sz="2400" dirty="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sz="2400" dirty="0"/>
              <a:t>		</a:t>
            </a:r>
            <a:r>
              <a:rPr lang="en-US" sz="2400" i="1" dirty="0">
                <a:solidFill>
                  <a:srgbClr val="56127A"/>
                </a:solidFill>
              </a:rPr>
              <a:t>All these steps are done in hardware!</a:t>
            </a:r>
            <a:endParaRPr lang="en-US" sz="2400" dirty="0">
              <a:solidFill>
                <a:srgbClr val="56127A"/>
              </a:solidFill>
            </a:endParaRPr>
          </a:p>
          <a:p>
            <a:pPr marL="342900" indent="-342900"/>
            <a:r>
              <a:rPr lang="en-US" sz="2400" dirty="0"/>
              <a:t>Hashed Table is typically 2 to 3 times larger than the number of physical pages</a:t>
            </a:r>
          </a:p>
          <a:p>
            <a:pPr marL="342900" indent="-342900"/>
            <a:r>
              <a:rPr lang="en-US" sz="2400" dirty="0"/>
              <a:t>The full backup Page Table is managed in software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3BF6-7160-C547-A36B-6CA3DD074933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2801937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609600" y="26876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2398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1963737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230437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111250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747837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193198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057400" y="2078037"/>
            <a:ext cx="1752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72878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1849437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408237"/>
            <a:ext cx="1574800" cy="584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180816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703387"/>
            <a:ext cx="13926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43400" y="2117725"/>
            <a:ext cx="1843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239837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126037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1978025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21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473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727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2981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235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48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743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3997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251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505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75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1905000"/>
            <a:ext cx="152075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344612"/>
            <a:ext cx="1765784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197802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111250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1239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95400" y="990600"/>
            <a:ext cx="1754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066800"/>
            <a:ext cx="13497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146300"/>
            <a:ext cx="6263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1976437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9766854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Privilege Modes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Machine mode (M-mode)</a:t>
            </a:r>
          </a:p>
          <a:p>
            <a:pPr lvl="1"/>
            <a:r>
              <a:rPr lang="en-US" sz="2800" dirty="0"/>
              <a:t>AKA monitor mode, microcode mode, …</a:t>
            </a:r>
          </a:p>
          <a:p>
            <a:r>
              <a:rPr lang="en-US" sz="3200" dirty="0"/>
              <a:t>Hypervisor-Extended Supervisor Mode (HS-Mode)</a:t>
            </a:r>
          </a:p>
          <a:p>
            <a:r>
              <a:rPr lang="en-US" sz="3200" dirty="0"/>
              <a:t>Supervisor Mode (S-mode)</a:t>
            </a:r>
          </a:p>
          <a:p>
            <a:r>
              <a:rPr lang="en-US" sz="3200" dirty="0"/>
              <a:t>User Mode (U-mode)</a:t>
            </a:r>
          </a:p>
          <a:p>
            <a:endParaRPr lang="en-US" sz="3200" dirty="0"/>
          </a:p>
          <a:p>
            <a:r>
              <a:rPr lang="en-US" sz="3200" dirty="0"/>
              <a:t>Supported combinations of modes:</a:t>
            </a:r>
          </a:p>
          <a:p>
            <a:pPr lvl="1"/>
            <a:r>
              <a:rPr lang="en-US" dirty="0"/>
              <a:t>M		       (simple embedded systems) </a:t>
            </a:r>
          </a:p>
          <a:p>
            <a:pPr lvl="1"/>
            <a:r>
              <a:rPr lang="en-US" dirty="0"/>
              <a:t>M, U	       (embedded systems with security)</a:t>
            </a:r>
          </a:p>
          <a:p>
            <a:pPr lvl="1"/>
            <a:r>
              <a:rPr lang="en-US" dirty="0"/>
              <a:t>M, S, U	       (systems running Unix-like operating systems)</a:t>
            </a:r>
          </a:p>
          <a:p>
            <a:pPr lvl="1"/>
            <a:r>
              <a:rPr lang="en-US" dirty="0"/>
              <a:t>M, S, HS, U         (systems running hypervisors)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02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System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Processor registers</a:t>
            </a:r>
          </a:p>
          <a:p>
            <a:pPr lvl="1"/>
            <a:r>
              <a:rPr lang="en-US" sz="2000" dirty="0"/>
              <a:t>Compute registers</a:t>
            </a:r>
          </a:p>
          <a:p>
            <a:pPr lvl="2"/>
            <a:r>
              <a:rPr lang="en-US" sz="1800" dirty="0"/>
              <a:t>General-purpose (x0-x31)</a:t>
            </a:r>
          </a:p>
          <a:p>
            <a:pPr lvl="2"/>
            <a:r>
              <a:rPr lang="en-US" sz="1800" dirty="0"/>
              <a:t>Optional floating-point (f0-f31)</a:t>
            </a:r>
          </a:p>
          <a:p>
            <a:pPr lvl="2"/>
            <a:r>
              <a:rPr lang="en-US" sz="1800" dirty="0"/>
              <a:t>Optional vector (v0-v31)</a:t>
            </a:r>
          </a:p>
          <a:p>
            <a:pPr lvl="2"/>
            <a:r>
              <a:rPr lang="en-US" sz="1800" dirty="0"/>
              <a:t>Optional custom</a:t>
            </a:r>
          </a:p>
          <a:p>
            <a:pPr lvl="1"/>
            <a:r>
              <a:rPr lang="en-US" sz="2000" dirty="0"/>
              <a:t>Control and status registers (CSRs)</a:t>
            </a:r>
          </a:p>
          <a:p>
            <a:pPr lvl="2"/>
            <a:r>
              <a:rPr lang="en-US" sz="1800" dirty="0"/>
              <a:t>Accessibility controlled by privilege mode</a:t>
            </a:r>
          </a:p>
          <a:p>
            <a:r>
              <a:rPr lang="en-US" sz="2400" dirty="0"/>
              <a:t>System main memory</a:t>
            </a:r>
          </a:p>
          <a:p>
            <a:r>
              <a:rPr lang="en-US" sz="2400" dirty="0"/>
              <a:t>System I/O devices</a:t>
            </a:r>
          </a:p>
          <a:p>
            <a:r>
              <a:rPr lang="en-US" sz="2400" dirty="0">
                <a:cs typeface="Calibri"/>
              </a:rPr>
              <a:t>All system memory and device control registers mapped into flat machine physical address space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42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Memory Protection (PMP)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600200"/>
            <a:ext cx="10668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Core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600200"/>
            <a:ext cx="16764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Bus Master Device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1600200"/>
            <a:ext cx="10668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Core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1800" y="1600200"/>
            <a:ext cx="16002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Bus Master Device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30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ioPMP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ioPMP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422008" y="2440627"/>
            <a:ext cx="0" cy="607831"/>
          </a:xfrm>
          <a:custGeom>
            <a:avLst/>
            <a:gdLst>
              <a:gd name="connsiteX0" fmla="*/ 0 w 0"/>
              <a:gd name="connsiteY0" fmla="*/ 0 h 607831"/>
              <a:gd name="connsiteX1" fmla="*/ 0 w 0"/>
              <a:gd name="connsiteY1" fmla="*/ 0 h 607831"/>
              <a:gd name="connsiteX2" fmla="*/ 0 w 0"/>
              <a:gd name="connsiteY2" fmla="*/ 607831 h 60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607831">
                <a:moveTo>
                  <a:pt x="0" y="0"/>
                </a:moveTo>
                <a:lnTo>
                  <a:pt x="0" y="0"/>
                </a:lnTo>
                <a:lnTo>
                  <a:pt x="0" y="607831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>
              <a:solidFill>
                <a:srgbClr val="000000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124200"/>
            <a:ext cx="7239000" cy="4572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SoC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 Bus Matrix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1600" y="4038600"/>
            <a:ext cx="26670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Main Memory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43400" y="4038600"/>
            <a:ext cx="17145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Device control registers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57900" y="4038600"/>
            <a:ext cx="17145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Device RAM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57200" y="5334000"/>
            <a:ext cx="815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05001" y="5334000"/>
            <a:ext cx="4889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Machine Physical Address Space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7599298" y="4241738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0x0…000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28441" y="4242499"/>
            <a:ext cx="169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0xF…FFF</a:t>
            </a:r>
          </a:p>
        </p:txBody>
      </p:sp>
      <p:cxnSp>
        <p:nvCxnSpPr>
          <p:cNvPr id="11" name="Straight Arrow Connector 10"/>
          <p:cNvCxnSpPr>
            <a:stCxn id="13" idx="2"/>
          </p:cNvCxnSpPr>
          <p:nvPr/>
        </p:nvCxnSpPr>
        <p:spPr bwMode="auto">
          <a:xfrm>
            <a:off x="16764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4290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4864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5438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/>
          <p:cNvCxnSpPr>
            <a:stCxn id="7" idx="2"/>
            <a:endCxn id="13" idx="0"/>
          </p:cNvCxnSpPr>
          <p:nvPr/>
        </p:nvCxnSpPr>
        <p:spPr bwMode="auto">
          <a:xfrm>
            <a:off x="16764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4290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4864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5438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>
            <a:endCxn id="17" idx="0"/>
          </p:cNvCxnSpPr>
          <p:nvPr/>
        </p:nvCxnSpPr>
        <p:spPr bwMode="auto">
          <a:xfrm>
            <a:off x="268605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Straight Arrow Connector 36"/>
          <p:cNvCxnSpPr>
            <a:endCxn id="18" idx="0"/>
          </p:cNvCxnSpPr>
          <p:nvPr/>
        </p:nvCxnSpPr>
        <p:spPr bwMode="auto">
          <a:xfrm>
            <a:off x="518160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endCxn id="19" idx="0"/>
          </p:cNvCxnSpPr>
          <p:nvPr/>
        </p:nvCxnSpPr>
        <p:spPr bwMode="auto">
          <a:xfrm flipH="1">
            <a:off x="691515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459753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M-Mode controls PMPs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M-mode has access to entire machine after reset</a:t>
            </a:r>
          </a:p>
          <a:p>
            <a:r>
              <a:rPr lang="en-US" dirty="0"/>
              <a:t>Configures PMPs and </a:t>
            </a:r>
            <a:r>
              <a:rPr lang="en-US" dirty="0" err="1"/>
              <a:t>ioPMPs</a:t>
            </a:r>
            <a:r>
              <a:rPr lang="en-US" dirty="0"/>
              <a:t> to contain each active context inside a physical partition</a:t>
            </a:r>
          </a:p>
          <a:p>
            <a:r>
              <a:rPr lang="en-US" dirty="0"/>
              <a:t>Can even restrict M-mode access to regions until next reset</a:t>
            </a:r>
          </a:p>
          <a:p>
            <a:r>
              <a:rPr lang="en-US" dirty="0"/>
              <a:t>M-mode can dynamically swap PMP settings to run different security contexts on a hart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64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0" y="3249764"/>
            <a:ext cx="5688490" cy="25466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PMP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 descr="Untitle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9704"/>
            <a:ext cx="4123265" cy="1371600"/>
          </a:xfrm>
          <a:prstGeom prst="rect">
            <a:avLst/>
          </a:prstGeom>
        </p:spPr>
      </p:pic>
      <p:pic>
        <p:nvPicPr>
          <p:cNvPr id="8" name="Picture 7" descr="Untitled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" y="1118793"/>
            <a:ext cx="8802983" cy="13075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869C82-1290-4843-AE66-4D677974946C}"/>
              </a:ext>
            </a:extLst>
          </p:cNvPr>
          <p:cNvSpPr txBox="1"/>
          <p:nvPr/>
        </p:nvSpPr>
        <p:spPr>
          <a:xfrm>
            <a:off x="2331012" y="5867400"/>
            <a:ext cx="574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NAPOT = Naturally Aligned Power-of-2</a:t>
            </a:r>
          </a:p>
        </p:txBody>
      </p:sp>
    </p:spTree>
    <p:extLst>
      <p:ext uri="{BB962C8B-B14F-4D97-AF65-F5344CB8AC3E}">
        <p14:creationId xmlns:p14="http://schemas.microsoft.com/office/powerpoint/2010/main" val="4151112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857250"/>
            <a:ext cx="7696200" cy="685800"/>
          </a:xfrm>
        </p:spPr>
        <p:txBody>
          <a:bodyPr/>
          <a:lstStyle/>
          <a:p>
            <a:r>
              <a:rPr lang="en-US" dirty="0"/>
              <a:t>Multiple Concurrent Security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600200"/>
            <a:ext cx="10668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Core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600200"/>
            <a:ext cx="16764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Bus Master Device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1600200"/>
            <a:ext cx="10668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Core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1800" y="1600200"/>
            <a:ext cx="16002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Bus Master Device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30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ioPMP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2514600"/>
            <a:ext cx="1066800" cy="304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ioPMP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422008" y="2440627"/>
            <a:ext cx="0" cy="607831"/>
          </a:xfrm>
          <a:custGeom>
            <a:avLst/>
            <a:gdLst>
              <a:gd name="connsiteX0" fmla="*/ 0 w 0"/>
              <a:gd name="connsiteY0" fmla="*/ 0 h 607831"/>
              <a:gd name="connsiteX1" fmla="*/ 0 w 0"/>
              <a:gd name="connsiteY1" fmla="*/ 0 h 607831"/>
              <a:gd name="connsiteX2" fmla="*/ 0 w 0"/>
              <a:gd name="connsiteY2" fmla="*/ 607831 h 60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607831">
                <a:moveTo>
                  <a:pt x="0" y="0"/>
                </a:moveTo>
                <a:lnTo>
                  <a:pt x="0" y="0"/>
                </a:lnTo>
                <a:lnTo>
                  <a:pt x="0" y="607831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>
              <a:solidFill>
                <a:srgbClr val="000000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124200"/>
            <a:ext cx="7239000" cy="4572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SoC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 Bus Matrix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1600" y="4038600"/>
            <a:ext cx="26670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Main Memory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43400" y="4038600"/>
            <a:ext cx="17145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Device control registers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57900" y="4038600"/>
            <a:ext cx="1714500" cy="1143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Device RAM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57200" y="5334000"/>
            <a:ext cx="815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048001" y="5410200"/>
            <a:ext cx="3544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Machine Physical Address Space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7760906" y="4431094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0x0…000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40906" y="4431094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0xF…FFF</a:t>
            </a:r>
          </a:p>
        </p:txBody>
      </p:sp>
      <p:cxnSp>
        <p:nvCxnSpPr>
          <p:cNvPr id="11" name="Straight Arrow Connector 10"/>
          <p:cNvCxnSpPr>
            <a:stCxn id="13" idx="2"/>
          </p:cNvCxnSpPr>
          <p:nvPr/>
        </p:nvCxnSpPr>
        <p:spPr bwMode="auto">
          <a:xfrm>
            <a:off x="16764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4290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4864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543800" y="28194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/>
          <p:cNvCxnSpPr>
            <a:stCxn id="7" idx="2"/>
            <a:endCxn id="13" idx="0"/>
          </p:cNvCxnSpPr>
          <p:nvPr/>
        </p:nvCxnSpPr>
        <p:spPr bwMode="auto">
          <a:xfrm>
            <a:off x="16764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4290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4864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543800" y="2286000"/>
            <a:ext cx="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>
            <a:endCxn id="17" idx="0"/>
          </p:cNvCxnSpPr>
          <p:nvPr/>
        </p:nvCxnSpPr>
        <p:spPr bwMode="auto">
          <a:xfrm>
            <a:off x="268605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Straight Arrow Connector 36"/>
          <p:cNvCxnSpPr>
            <a:endCxn id="18" idx="0"/>
          </p:cNvCxnSpPr>
          <p:nvPr/>
        </p:nvCxnSpPr>
        <p:spPr bwMode="auto">
          <a:xfrm>
            <a:off x="518160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endCxn id="19" idx="0"/>
          </p:cNvCxnSpPr>
          <p:nvPr/>
        </p:nvCxnSpPr>
        <p:spPr bwMode="auto">
          <a:xfrm flipH="1">
            <a:off x="6915150" y="3581400"/>
            <a:ext cx="1905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990600" y="1524000"/>
            <a:ext cx="1600200" cy="3962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2400" dirty="0" err="1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19400" y="1524000"/>
            <a:ext cx="3581400" cy="3962400"/>
          </a:xfrm>
          <a:prstGeom prst="rect">
            <a:avLst/>
          </a:prstGeom>
          <a:noFill/>
          <a:ln w="57150" cmpd="sng">
            <a:solidFill>
              <a:schemeClr val="accent1">
                <a:lumMod val="75000"/>
              </a:schemeClr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2400" dirty="0" err="1">
              <a:solidFill>
                <a:srgbClr val="000000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705600" y="1524000"/>
            <a:ext cx="1828800" cy="1447800"/>
            <a:chOff x="6705600" y="666750"/>
            <a:chExt cx="1828800" cy="1447800"/>
          </a:xfrm>
        </p:grpSpPr>
        <p:sp>
          <p:nvSpPr>
            <p:cNvPr id="39" name="Rectangle 38"/>
            <p:cNvSpPr/>
            <p:nvPr/>
          </p:nvSpPr>
          <p:spPr>
            <a:xfrm>
              <a:off x="6705600" y="666750"/>
              <a:ext cx="1828800" cy="1447800"/>
            </a:xfrm>
            <a:prstGeom prst="rect">
              <a:avLst/>
            </a:prstGeom>
            <a:noFill/>
            <a:ln w="57150" cmpd="sng">
              <a:solidFill>
                <a:srgbClr val="0000FF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dirty="0" err="1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705600" y="742950"/>
              <a:ext cx="1828800" cy="1295400"/>
            </a:xfrm>
            <a:prstGeom prst="line">
              <a:avLst/>
            </a:prstGeom>
            <a:noFill/>
            <a:ln w="57150" cmpd="sng">
              <a:solidFill>
                <a:srgbClr val="0000FF"/>
              </a:solidFill>
            </a:ln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705600" y="666750"/>
              <a:ext cx="1828800" cy="1447800"/>
            </a:xfrm>
            <a:prstGeom prst="line">
              <a:avLst/>
            </a:prstGeom>
            <a:noFill/>
            <a:ln w="57150" cmpd="sng">
              <a:solidFill>
                <a:srgbClr val="0000FF"/>
              </a:solidFill>
            </a:ln>
          </p:spPr>
        </p:cxnSp>
      </p:grpSp>
    </p:spTree>
    <p:extLst>
      <p:ext uri="{BB962C8B-B14F-4D97-AF65-F5344CB8AC3E}">
        <p14:creationId xmlns:p14="http://schemas.microsoft.com/office/powerpoint/2010/main" val="16069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Modern Virtual Memory Systems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304800" y="1524000"/>
            <a:ext cx="5503863" cy="4398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Protection &amp; Privacy</a:t>
            </a: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several users, each with their private address space and one or more shared address spaces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page table  name space</a:t>
            </a:r>
          </a:p>
          <a:p>
            <a:pPr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Demand Paging</a:t>
            </a: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Provides the ability to run programs larger than the primary memory</a:t>
            </a:r>
          </a:p>
          <a:p>
            <a:pPr lvl="1"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Hides differences in machine configurations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The price is address translation on 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279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234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user</a:t>
            </a:r>
            <a:r>
              <a:rPr lang="en-US" altLang="ko-KR" sz="2400" baseline="-250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ko-KR" altLang="en-US" b="1" i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15000" y="3505200"/>
            <a:ext cx="108042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Primary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69325" y="2971800"/>
            <a:ext cx="1272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Secondary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Storage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766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29530" cy="459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109894979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4919" y="304972"/>
            <a:ext cx="7162800" cy="685800"/>
          </a:xfrm>
        </p:spPr>
        <p:txBody>
          <a:bodyPr/>
          <a:lstStyle/>
          <a:p>
            <a:r>
              <a:rPr lang="en-US" sz="3200" dirty="0"/>
              <a:t>RISC-V Secure Embedded Systems</a:t>
            </a:r>
            <a:br>
              <a:rPr lang="en-US" sz="3200" dirty="0"/>
            </a:br>
            <a:r>
              <a:rPr lang="en-US" sz="3200" dirty="0"/>
              <a:t>(M, U modes)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1355596"/>
            <a:ext cx="8610600" cy="1847678"/>
          </a:xfrm>
        </p:spPr>
        <p:txBody>
          <a:bodyPr/>
          <a:lstStyle/>
          <a:p>
            <a:r>
              <a:rPr lang="en-US" dirty="0"/>
              <a:t>M-mode runs secure boot and runtime monitor</a:t>
            </a:r>
          </a:p>
          <a:p>
            <a:r>
              <a:rPr lang="en-US" dirty="0"/>
              <a:t>Embedded code runs in U-mode</a:t>
            </a:r>
          </a:p>
          <a:p>
            <a:r>
              <a:rPr lang="en-US" dirty="0"/>
              <a:t>Physical memory protection (PMP) on U-mode accesses</a:t>
            </a:r>
          </a:p>
          <a:p>
            <a:r>
              <a:rPr lang="en-US" dirty="0"/>
              <a:t>Interrupt handling can be delegated to U-mode code</a:t>
            </a:r>
          </a:p>
          <a:p>
            <a:pPr lvl="1"/>
            <a:r>
              <a:rPr lang="en-US" dirty="0"/>
              <a:t>User-level interrupt support (N-extension)</a:t>
            </a:r>
          </a:p>
          <a:p>
            <a:r>
              <a:rPr lang="en-US" dirty="0"/>
              <a:t>Provides arbitrary number of isolated security contexts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4570" y="5471754"/>
            <a:ext cx="4343400" cy="4000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M-mode monitor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4570" y="4350602"/>
            <a:ext cx="1676400" cy="8354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U-mode</a:t>
            </a:r>
          </a:p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process 1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5370" y="4328754"/>
            <a:ext cx="1752600" cy="85725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U-mode</a:t>
            </a:r>
          </a:p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process 2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827370" y="4785954"/>
            <a:ext cx="415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827370" y="5586054"/>
            <a:ext cx="415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6593024" y="4785954"/>
            <a:ext cx="4159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08971" y="4443056"/>
            <a:ext cx="1443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Device 2 Interrupts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732" y="4562759"/>
            <a:ext cx="1443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Device 1 Interrupts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5332" y="5362859"/>
            <a:ext cx="1443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Other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Interrupts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4570" y="5186006"/>
            <a:ext cx="1676400" cy="285749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75370" y="5186004"/>
            <a:ext cx="1752600" cy="285750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</p:spTree>
    <p:extLst>
      <p:ext uri="{BB962C8B-B14F-4D97-AF65-F5344CB8AC3E}">
        <p14:creationId xmlns:p14="http://schemas.microsoft.com/office/powerpoint/2010/main" val="2519768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323850"/>
            <a:ext cx="7162800" cy="685800"/>
          </a:xfrm>
        </p:spPr>
        <p:txBody>
          <a:bodyPr/>
          <a:lstStyle/>
          <a:p>
            <a:r>
              <a:rPr lang="en-US" sz="3200" dirty="0"/>
              <a:t>RISC-V Virtual Memory Architectures</a:t>
            </a:r>
            <a:br>
              <a:rPr lang="en-US" sz="3200" dirty="0"/>
            </a:br>
            <a:r>
              <a:rPr lang="en-US" sz="3200" dirty="0"/>
              <a:t>(M, S, U modes)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8787" y="1457325"/>
            <a:ext cx="8226425" cy="3943350"/>
          </a:xfrm>
        </p:spPr>
        <p:txBody>
          <a:bodyPr/>
          <a:lstStyle/>
          <a:p>
            <a:r>
              <a:rPr lang="en-US" dirty="0"/>
              <a:t>Designed to support current Unix-style operating systems</a:t>
            </a:r>
          </a:p>
          <a:p>
            <a:r>
              <a:rPr lang="en-US" dirty="0"/>
              <a:t>Sv32 (RV32)</a:t>
            </a:r>
          </a:p>
          <a:p>
            <a:pPr lvl="1"/>
            <a:r>
              <a:rPr lang="en-US" dirty="0"/>
              <a:t>Demand-paged 32-bit virtual-address spaces</a:t>
            </a:r>
          </a:p>
          <a:p>
            <a:pPr lvl="1"/>
            <a:r>
              <a:rPr lang="en-US" dirty="0"/>
              <a:t>2-level page table</a:t>
            </a:r>
          </a:p>
          <a:p>
            <a:pPr lvl="1"/>
            <a:r>
              <a:rPr lang="en-US" dirty="0"/>
              <a:t>4 </a:t>
            </a:r>
            <a:r>
              <a:rPr lang="en-US" dirty="0" err="1"/>
              <a:t>KiB</a:t>
            </a:r>
            <a:r>
              <a:rPr lang="en-US" dirty="0"/>
              <a:t> pages, 4 </a:t>
            </a:r>
            <a:r>
              <a:rPr lang="en-US" dirty="0" err="1"/>
              <a:t>MiB</a:t>
            </a:r>
            <a:r>
              <a:rPr lang="en-US" dirty="0"/>
              <a:t> </a:t>
            </a:r>
            <a:r>
              <a:rPr lang="en-US" dirty="0" err="1"/>
              <a:t>megapages</a:t>
            </a:r>
            <a:endParaRPr lang="en-US" dirty="0"/>
          </a:p>
          <a:p>
            <a:r>
              <a:rPr lang="en-US" dirty="0"/>
              <a:t>Sv39 (RV64)</a:t>
            </a:r>
          </a:p>
          <a:p>
            <a:pPr lvl="1"/>
            <a:r>
              <a:rPr lang="en-US" dirty="0"/>
              <a:t>Demand-paged 39-bit virtual-address spaces</a:t>
            </a:r>
          </a:p>
          <a:p>
            <a:pPr lvl="1"/>
            <a:r>
              <a:rPr lang="en-US" dirty="0"/>
              <a:t>3-level page table</a:t>
            </a:r>
          </a:p>
          <a:p>
            <a:pPr lvl="1"/>
            <a:r>
              <a:rPr lang="en-US" dirty="0"/>
              <a:t>4 </a:t>
            </a:r>
            <a:r>
              <a:rPr lang="en-US" dirty="0" err="1"/>
              <a:t>KiB</a:t>
            </a:r>
            <a:r>
              <a:rPr lang="en-US" dirty="0"/>
              <a:t> pages, 2 </a:t>
            </a:r>
            <a:r>
              <a:rPr lang="en-US" dirty="0" err="1"/>
              <a:t>MiB</a:t>
            </a:r>
            <a:r>
              <a:rPr lang="en-US" dirty="0"/>
              <a:t> </a:t>
            </a:r>
            <a:r>
              <a:rPr lang="en-US" dirty="0" err="1"/>
              <a:t>megapages</a:t>
            </a:r>
            <a:r>
              <a:rPr lang="en-US" dirty="0"/>
              <a:t>, 1 </a:t>
            </a:r>
            <a:r>
              <a:rPr lang="en-US" dirty="0" err="1"/>
              <a:t>GiB</a:t>
            </a:r>
            <a:r>
              <a:rPr lang="en-US" dirty="0"/>
              <a:t> </a:t>
            </a:r>
            <a:r>
              <a:rPr lang="en-US" dirty="0" err="1"/>
              <a:t>gigapages</a:t>
            </a:r>
            <a:endParaRPr lang="en-US" dirty="0"/>
          </a:p>
          <a:p>
            <a:r>
              <a:rPr lang="en-US" dirty="0"/>
              <a:t>Sv48, Sv57, Sv64 (RV64)</a:t>
            </a:r>
          </a:p>
          <a:p>
            <a:pPr lvl="1"/>
            <a:r>
              <a:rPr lang="en-US" dirty="0"/>
              <a:t>Sv39 + 1/2/3 more page-table levels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54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S-Mode runs on top of M-mode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M-mode runs secure boot and monitor</a:t>
            </a:r>
          </a:p>
          <a:p>
            <a:r>
              <a:rPr lang="en-US" dirty="0"/>
              <a:t>S-mode runs OS </a:t>
            </a:r>
          </a:p>
          <a:p>
            <a:r>
              <a:rPr lang="en-US" dirty="0"/>
              <a:t>U-mode runs application on top of OS or M-mode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fld id="{890A75C8-C148-D646-81FC-1D13FFF086F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7438" y="5058861"/>
            <a:ext cx="5338762" cy="4000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M-mode security monitor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7438" y="3744413"/>
            <a:ext cx="1676400" cy="97058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U-mode</a:t>
            </a: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system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4104189"/>
            <a:ext cx="1676400" cy="60019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S-mode</a:t>
            </a: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OS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900238" y="4373061"/>
            <a:ext cx="415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900238" y="5287460"/>
            <a:ext cx="4153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7737454" y="4362450"/>
            <a:ext cx="4159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848600" y="3962400"/>
            <a:ext cx="1443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Device 2 Interrupts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035565"/>
            <a:ext cx="1443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Device 1 Interrupts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5007114"/>
            <a:ext cx="1443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Secure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Interrupts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24562" y="3124200"/>
            <a:ext cx="1676400" cy="6286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U-mode</a:t>
            </a: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app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7438" y="4715963"/>
            <a:ext cx="1676400" cy="342899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9800" y="4705350"/>
            <a:ext cx="1676400" cy="342900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24562" y="3733800"/>
            <a:ext cx="1676400" cy="370389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VM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86238" y="4104190"/>
            <a:ext cx="1676400" cy="60019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S-mode</a:t>
            </a: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OS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00" y="3124201"/>
            <a:ext cx="1676400" cy="6286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U-mode</a:t>
            </a: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 pitchFamily="18" charset="-128"/>
                <a:cs typeface="Calibri"/>
              </a:rPr>
              <a:t>app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86238" y="4705351"/>
            <a:ext cx="1676400" cy="342900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PMP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91000" y="3733801"/>
            <a:ext cx="1676400" cy="370389"/>
          </a:xfrm>
          <a:prstGeom prst="rect">
            <a:avLst/>
          </a:prstGeom>
          <a:solidFill>
            <a:srgbClr val="C0504D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latin typeface="Calibri"/>
                <a:ea typeface="ＭＳ Ｐゴシック" pitchFamily="18" charset="-128"/>
                <a:cs typeface="Calibri"/>
              </a:rPr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399797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features track historical uses: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683500" cy="5054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Bare machine, only physical addresses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One program owned entire machine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Batch-style multiprogramming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Several programs sharing CPU while waiting for I/O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Base &amp; bound: translation and protection between programs (supports </a:t>
            </a:r>
            <a:r>
              <a:rPr lang="en-US" sz="1800" i="1" dirty="0"/>
              <a:t>swapping</a:t>
            </a:r>
            <a:r>
              <a:rPr lang="en-US" sz="1800" dirty="0"/>
              <a:t> entire programs but not demand-paged virtual memory)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Problem with external fragmentation (holes in memory), needed occasional memory defragmentation as new jobs arrived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Time sharing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More interactive programs, waiting for user.  Also, more jobs/second.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Virtual Machine Monitors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Run multiple operating systems on one machine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Idea from 1970s IBM mainframes, now common on laptops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/>
              <a:t>e.g., run Windows on top of Mac OS X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Hardware support for two levels of translation/protection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/>
              <a:t>Guest OS virtual -&gt; Guest OS physical -&gt; Host machine physical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 dirty="0"/>
              <a:t>Servers/desktops/laptops/</a:t>
            </a:r>
            <a:r>
              <a:rPr lang="en-US" dirty="0" err="1"/>
              <a:t>smartphones</a:t>
            </a:r>
            <a:r>
              <a:rPr lang="en-US" dirty="0"/>
              <a:t> have full demand-paged virtual memory</a:t>
            </a:r>
          </a:p>
          <a:p>
            <a:pPr lvl="1"/>
            <a:r>
              <a:rPr lang="en-US" dirty="0"/>
              <a:t>Portability between machines with different memory sizes</a:t>
            </a:r>
          </a:p>
          <a:p>
            <a:pPr lvl="1"/>
            <a:r>
              <a:rPr lang="en-US" dirty="0"/>
              <a:t>Protection between multiple users or multiple tasks</a:t>
            </a:r>
          </a:p>
          <a:p>
            <a:pPr lvl="1"/>
            <a:r>
              <a:rPr lang="en-US" dirty="0"/>
              <a:t>Share small physical memory among active tasks</a:t>
            </a:r>
          </a:p>
          <a:p>
            <a:pPr lvl="1"/>
            <a:r>
              <a:rPr lang="en-US" dirty="0"/>
              <a:t>Simplifies implementation of some OS features</a:t>
            </a:r>
          </a:p>
          <a:p>
            <a:r>
              <a:rPr lang="en-US" dirty="0"/>
              <a:t>Vector supercomputers have translation and protection but rarely complete demand-paging</a:t>
            </a:r>
          </a:p>
          <a:p>
            <a:r>
              <a:rPr lang="en-US" sz="2000" dirty="0"/>
              <a:t>(Older </a:t>
            </a:r>
            <a:r>
              <a:rPr lang="en-US" sz="2000" dirty="0" err="1"/>
              <a:t>Crays</a:t>
            </a:r>
            <a:r>
              <a:rPr lang="en-US" sz="2000" dirty="0"/>
              <a:t>: </a:t>
            </a:r>
            <a:r>
              <a:rPr lang="en-US" sz="2000" dirty="0" err="1"/>
              <a:t>base&amp;bound</a:t>
            </a:r>
            <a:r>
              <a:rPr lang="en-US" sz="2000" dirty="0"/>
              <a:t>, Japanese &amp; Cray X1/X2: pages)</a:t>
            </a:r>
            <a:endParaRPr lang="en-US" dirty="0"/>
          </a:p>
          <a:p>
            <a:pPr lvl="1"/>
            <a:r>
              <a:rPr lang="en-US" dirty="0"/>
              <a:t>Don’t waste expensive CPU time thrashing to disk (make jobs fit in memory)</a:t>
            </a:r>
          </a:p>
          <a:p>
            <a:pPr lvl="1"/>
            <a:r>
              <a:rPr lang="en-US" dirty="0"/>
              <a:t>Mostly run in batch mode (run set of jobs that fits in memory)</a:t>
            </a:r>
          </a:p>
          <a:p>
            <a:pPr lvl="1"/>
            <a:r>
              <a:rPr lang="en-US" dirty="0"/>
              <a:t>Difficult to implement </a:t>
            </a:r>
            <a:r>
              <a:rPr lang="en-US" dirty="0" err="1"/>
              <a:t>restartable</a:t>
            </a:r>
            <a:r>
              <a:rPr lang="en-US" dirty="0"/>
              <a:t> vector instructions</a:t>
            </a:r>
          </a:p>
          <a:p>
            <a:pPr lvl="1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2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80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 sz="3200" dirty="0"/>
              <a:t>Most embedded processors and DSPs provide physical addressing only</a:t>
            </a:r>
          </a:p>
          <a:p>
            <a:pPr lvl="1"/>
            <a:r>
              <a:rPr lang="en-US" sz="2400" dirty="0"/>
              <a:t>Can’t afford area/speed/power budget for virtual memory support</a:t>
            </a:r>
          </a:p>
          <a:p>
            <a:pPr lvl="1"/>
            <a:r>
              <a:rPr lang="en-US" sz="2400" dirty="0"/>
              <a:t>Often there is no secondary storage to swap to!</a:t>
            </a:r>
          </a:p>
          <a:p>
            <a:pPr lvl="1"/>
            <a:r>
              <a:rPr lang="en-US" sz="2400" dirty="0"/>
              <a:t>Programs custom written for particular memory configuration in product</a:t>
            </a:r>
          </a:p>
          <a:p>
            <a:pPr lvl="1"/>
            <a:r>
              <a:rPr lang="en-US" sz="2400" dirty="0"/>
              <a:t>Difficult to implement </a:t>
            </a:r>
            <a:r>
              <a:rPr lang="en-US" sz="2400" dirty="0" err="1"/>
              <a:t>restartable</a:t>
            </a:r>
            <a:r>
              <a:rPr lang="en-US" sz="2400" dirty="0"/>
              <a:t> instructions for exposed architectures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34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sz="2000" dirty="0" err="1"/>
              <a:t>Arvind</a:t>
            </a:r>
            <a:r>
              <a:rPr lang="en-US" sz="2000" dirty="0"/>
              <a:t> (MIT)</a:t>
            </a:r>
          </a:p>
          <a:p>
            <a:pPr lvl="1"/>
            <a:r>
              <a:rPr lang="en-US" sz="2000" dirty="0"/>
              <a:t>Joel </a:t>
            </a:r>
            <a:r>
              <a:rPr lang="en-US" sz="2000" dirty="0" err="1"/>
              <a:t>Emer</a:t>
            </a:r>
            <a:r>
              <a:rPr lang="en-US" sz="2000" dirty="0"/>
              <a:t> (Intel/MIT)</a:t>
            </a:r>
          </a:p>
          <a:p>
            <a:pPr lvl="1"/>
            <a:r>
              <a:rPr lang="en-US" sz="2000" dirty="0"/>
              <a:t>James Hoe (CMU)</a:t>
            </a:r>
          </a:p>
          <a:p>
            <a:pPr lvl="1"/>
            <a:r>
              <a:rPr lang="en-US" sz="2000" dirty="0"/>
              <a:t>John </a:t>
            </a:r>
            <a:r>
              <a:rPr lang="en-US" sz="2000" dirty="0" err="1"/>
              <a:t>Kubiatowicz</a:t>
            </a:r>
            <a:r>
              <a:rPr lang="en-US" sz="2000" dirty="0"/>
              <a:t> (UCB)</a:t>
            </a:r>
          </a:p>
          <a:p>
            <a:pPr lvl="1"/>
            <a:r>
              <a:rPr lang="en-US" sz="2000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Recap: 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075108" y="3719512"/>
            <a:ext cx="153963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Level 1 </a:t>
            </a:r>
          </a:p>
          <a:p>
            <a:pPr algn="ctr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088989" y="4633912"/>
            <a:ext cx="1660011" cy="889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Level 2</a:t>
            </a:r>
          </a:p>
          <a:p>
            <a:pPr algn="ctr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Tables</a:t>
            </a:r>
            <a:r>
              <a:rPr lang="en-US" altLang="ko-KR" sz="2800" b="1">
                <a:solidFill>
                  <a:srgbClr val="00AE00"/>
                </a:solidFill>
                <a:latin typeface="Calibri"/>
                <a:ea typeface="굴림" charset="-127"/>
                <a:cs typeface="Calibri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36255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b="1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56828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in primary memory 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28424" y="3581400"/>
            <a:ext cx="279097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Root of Current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5037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b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79829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b="1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5037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b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948183" y="6839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76201" y="4326855"/>
            <a:ext cx="2514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(Processor 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4152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696698" y="1355055"/>
            <a:ext cx="272290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p1</a:t>
            </a:r>
            <a:r>
              <a:rPr lang="en-US" altLang="ko-KR" sz="1800" dirty="0">
                <a:solidFill>
                  <a:srgbClr val="00AE00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 dirty="0">
                <a:solidFill>
                  <a:srgbClr val="00AE00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295400" y="1973262"/>
            <a:ext cx="122010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10-bit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13694" y="1973262"/>
            <a:ext cx="122010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10-bit 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41507"/>
            <a:ext cx="23225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39183127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736600"/>
          </a:xfrm>
        </p:spPr>
        <p:txBody>
          <a:bodyPr/>
          <a:lstStyle/>
          <a:p>
            <a:r>
              <a:rPr lang="en-US" dirty="0"/>
              <a:t>Recap: Page-Based Virtual-Memory Machine</a:t>
            </a:r>
            <a:br>
              <a:rPr lang="en-US" dirty="0"/>
            </a:br>
            <a:r>
              <a:rPr lang="en-US" sz="2400" dirty="0"/>
              <a:t>(Hardware Page-Table 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429211" y="9521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82211" y="10283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8288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6046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120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6834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8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81450" y="1844675"/>
            <a:ext cx="1100062" cy="8284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483212" y="3300413"/>
            <a:ext cx="1274789" cy="70532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562838" y="5021263"/>
            <a:ext cx="1166837" cy="982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60593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3922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85800" y="4038600"/>
            <a:ext cx="3712931" cy="7607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ko-KR" altLang="en-US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the  page is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	         </a:t>
            </a: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82925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11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391470" y="4964113"/>
            <a:ext cx="1493198" cy="828432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218870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 or software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b="1">
                <a:solidFill>
                  <a:srgbClr val="000000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1763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16122191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 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the referenced page is not in DRAM:</a:t>
            </a:r>
          </a:p>
          <a:p>
            <a:pPr lvl="1"/>
            <a:r>
              <a:rPr lang="en-US" sz="2000" dirty="0"/>
              <a:t>The missing page is located (or created)</a:t>
            </a:r>
          </a:p>
          <a:p>
            <a:pPr lvl="1"/>
            <a:r>
              <a:rPr lang="en-US" sz="2000" dirty="0"/>
              <a:t>It is brought in from disk, and page table is updated</a:t>
            </a:r>
          </a:p>
          <a:p>
            <a:pPr lvl="2"/>
            <a:r>
              <a:rPr lang="en-US" sz="2000" dirty="0"/>
              <a:t>Another job may be run on the CPU while the first job waits for the requested page to be read from disk</a:t>
            </a:r>
          </a:p>
          <a:p>
            <a:pPr lvl="1"/>
            <a:r>
              <a:rPr lang="en-US" sz="2000" dirty="0"/>
              <a:t>If no free pages are left, a page is swapped out</a:t>
            </a:r>
          </a:p>
          <a:p>
            <a:pPr lvl="2"/>
            <a:r>
              <a:rPr lang="en-US" sz="2000" dirty="0"/>
              <a:t>Pseudo-LRU replacement policy, implemented in software</a:t>
            </a:r>
          </a:p>
          <a:p>
            <a:r>
              <a:rPr lang="en-US" sz="2800" dirty="0"/>
              <a:t>Since it takes a long time to transfer a page (</a:t>
            </a:r>
            <a:r>
              <a:rPr lang="en-US" sz="2800" dirty="0" err="1"/>
              <a:t>msecs</a:t>
            </a:r>
            <a:r>
              <a:rPr lang="en-US" sz="2800" dirty="0"/>
              <a:t>), page faults are handled completely in software by the OS</a:t>
            </a:r>
          </a:p>
          <a:p>
            <a:pPr lvl="1"/>
            <a:r>
              <a:rPr lang="en-US" sz="2000" dirty="0" err="1"/>
              <a:t>Untranslated</a:t>
            </a:r>
            <a:r>
              <a:rPr lang="en-US" sz="2000" dirty="0"/>
              <a:t> addressing mode is essential to allow kernel to access page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276600"/>
            <a:ext cx="7683500" cy="26924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/>
              <a:t>Handling a TLB miss needs a hardware or software mechanism to refill TLB </a:t>
            </a:r>
          </a:p>
          <a:p>
            <a:r>
              <a:rPr lang="en-US" sz="2400" dirty="0"/>
              <a:t>Handling page fault (e.g., page is on disk) needs </a:t>
            </a:r>
            <a:r>
              <a:rPr lang="en-US" sz="2400" i="1" dirty="0" err="1"/>
              <a:t>restartable</a:t>
            </a:r>
            <a:r>
              <a:rPr lang="en-US" sz="2400" i="1" dirty="0"/>
              <a:t> </a:t>
            </a:r>
            <a:r>
              <a:rPr lang="en-US" sz="2400" dirty="0"/>
              <a:t>exception so software handler can resume after retrieving page</a:t>
            </a:r>
          </a:p>
          <a:p>
            <a:pPr lvl="1"/>
            <a:r>
              <a:rPr lang="en-US" sz="1800" dirty="0"/>
              <a:t>Precise exceptions are easy to restart</a:t>
            </a:r>
          </a:p>
          <a:p>
            <a:pPr lvl="1"/>
            <a:r>
              <a:rPr lang="en-US" sz="1800" dirty="0"/>
              <a:t>Can be imprecise but </a:t>
            </a:r>
            <a:r>
              <a:rPr lang="en-US" sz="1800" dirty="0" err="1"/>
              <a:t>restartable</a:t>
            </a:r>
            <a:r>
              <a:rPr lang="en-US" sz="1800" dirty="0"/>
              <a:t>, but this complicates OS software</a:t>
            </a:r>
          </a:p>
          <a:p>
            <a:r>
              <a:rPr lang="en-US" sz="2400" dirty="0"/>
              <a:t>A protection violation may abort process</a:t>
            </a:r>
          </a:p>
          <a:p>
            <a:pPr lvl="1"/>
            <a:r>
              <a:rPr lang="en-US" sz="1800" dirty="0"/>
              <a:t>But often handled the same as a page fault</a:t>
            </a:r>
          </a:p>
          <a:p>
            <a:pPr lvl="1"/>
            <a:endParaRPr lang="en-US" sz="20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7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3352800"/>
            <a:ext cx="7683500" cy="2768600"/>
          </a:xfrm>
        </p:spPr>
        <p:txBody>
          <a:bodyPr/>
          <a:lstStyle/>
          <a:p>
            <a:r>
              <a:rPr lang="en-US" sz="2800" dirty="0"/>
              <a:t>Need to cope with additional latency of TLB:</a:t>
            </a:r>
          </a:p>
          <a:p>
            <a:pPr lvl="1"/>
            <a:r>
              <a:rPr lang="en-US" sz="2400" dirty="0"/>
              <a:t>  slow down the clock?</a:t>
            </a:r>
          </a:p>
          <a:p>
            <a:pPr lvl="1"/>
            <a:r>
              <a:rPr lang="en-US" sz="2400" dirty="0"/>
              <a:t>  pipeline the TLB and cache access?</a:t>
            </a:r>
          </a:p>
          <a:p>
            <a:pPr lvl="1"/>
            <a:r>
              <a:rPr lang="en-US" sz="2400" dirty="0"/>
              <a:t>  virtual address caches</a:t>
            </a:r>
          </a:p>
          <a:p>
            <a:pPr lvl="1"/>
            <a:r>
              <a:rPr lang="en-US" sz="2400" dirty="0"/>
              <a:t>  parallel TLB/cache access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62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75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ParLab Template">
  <a:themeElements>
    <a:clrScheme name="ParLabSlide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8575" cmpd="sng">
          <a:solidFill>
            <a:srgbClr val="000000"/>
          </a:solidFill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8" charset="0"/>
            <a:ea typeface="ＭＳ Ｐゴシック" pitchFamily="18" charset="-128"/>
            <a:cs typeface="ＭＳ Ｐゴシック" pitchFamily="18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Pages>12</Pages>
  <Words>2572</Words>
  <Application>Microsoft Macintosh PowerPoint</Application>
  <PresentationFormat>Letter Paper (8.5x11 in)</PresentationFormat>
  <Paragraphs>686</Paragraphs>
  <Slides>36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36</vt:i4>
      </vt:variant>
    </vt:vector>
  </HeadingPairs>
  <TitlesOfParts>
    <vt:vector size="58" baseType="lpstr">
      <vt:lpstr>ヒラギノ角ゴ Pro W3</vt:lpstr>
      <vt:lpstr>Arial</vt:lpstr>
      <vt:lpstr>Arial Black</vt:lpstr>
      <vt:lpstr>Arial Narrow</vt:lpstr>
      <vt:lpstr>Calibri</vt:lpstr>
      <vt:lpstr>Courier</vt:lpstr>
      <vt:lpstr>Courier New</vt:lpstr>
      <vt:lpstr>Helvetica</vt:lpstr>
      <vt:lpstr>Lucida Grande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2_ParLab Template</vt:lpstr>
      <vt:lpstr>CS 152 Computer Architecture and Engineering CS252 Graduate Computer Architecture   Lecture 9 – Virtual Memory</vt:lpstr>
      <vt:lpstr>Last time in Lecture 8</vt:lpstr>
      <vt:lpstr>Modern Virtual Memory Systems  Illusion of a large, private, uniform store</vt:lpstr>
      <vt:lpstr>Recap: Hierarchical Page Table</vt:lpstr>
      <vt:lpstr>Recap: Page-Based Virtual-Memory Machine (Hardware Page-Table Walk)</vt:lpstr>
      <vt:lpstr>Address Translation: putting it all together</vt:lpstr>
      <vt:lpstr>Page Fault Handler</vt:lpstr>
      <vt:lpstr>Handling VM-related exceptions</vt:lpstr>
      <vt:lpstr>Address Translation in CPU Pipeline</vt:lpstr>
      <vt:lpstr>Virtual-Address Caches</vt:lpstr>
      <vt:lpstr>Virtually Addressed Cache (Virtual Index/Virtual Tag)</vt:lpstr>
      <vt:lpstr>Aliasing in Virtual-Address Caches</vt:lpstr>
      <vt:lpstr>Concurrent Access to TLB &amp; Cache (Virtual Index/Physical Tag)</vt:lpstr>
      <vt:lpstr>Virtual-Index Physical-Tag Caches: Associative Organization</vt:lpstr>
      <vt:lpstr>CS152 Administrivia</vt:lpstr>
      <vt:lpstr>CS252 Administrivia</vt:lpstr>
      <vt:lpstr>Concurrent Access to TLB &amp; Large L1 The problem with L1 &gt; Page size</vt:lpstr>
      <vt:lpstr>A solution via Second-Level Cache</vt:lpstr>
      <vt:lpstr>Anti-Aliasing Using L2 [MIPS R10000,1996]</vt:lpstr>
      <vt:lpstr>Anti-Aliasing using L2 for a Virtually Addressed L1</vt:lpstr>
      <vt:lpstr>Atlas Revisited</vt:lpstr>
      <vt:lpstr>Hashed Page Table: Approximating Associative Addressing</vt:lpstr>
      <vt:lpstr>Power PC: Hashed Page Table</vt:lpstr>
      <vt:lpstr>RISC-V Privilege Modes</vt:lpstr>
      <vt:lpstr>RISC-V System State</vt:lpstr>
      <vt:lpstr>Physical Memory Protection (PMP)</vt:lpstr>
      <vt:lpstr>M-Mode controls PMPs</vt:lpstr>
      <vt:lpstr>RISC-V PMP Configuration</vt:lpstr>
      <vt:lpstr>Multiple Concurrent Security Contexts</vt:lpstr>
      <vt:lpstr>RISC-V Secure Embedded Systems (M, U modes)</vt:lpstr>
      <vt:lpstr>RISC-V Virtual Memory Architectures (M, S, U modes)</vt:lpstr>
      <vt:lpstr>S-Mode runs on top of M-mode</vt:lpstr>
      <vt:lpstr>VM features track historical uses:</vt:lpstr>
      <vt:lpstr>Virtual Memory Use Today - 1</vt:lpstr>
      <vt:lpstr>Virtual Memory Use Today - 2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623</cp:revision>
  <cp:lastPrinted>2013-01-24T23:37:40Z</cp:lastPrinted>
  <dcterms:created xsi:type="dcterms:W3CDTF">2012-01-24T20:37:12Z</dcterms:created>
  <dcterms:modified xsi:type="dcterms:W3CDTF">2019-02-25T01:55:40Z</dcterms:modified>
  <cp:category/>
</cp:coreProperties>
</file>