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16" r:id="rId4"/>
    <p:sldMasterId id="2147483720" r:id="rId5"/>
    <p:sldMasterId id="2147483730" r:id="rId6"/>
  </p:sldMasterIdLst>
  <p:notesMasterIdLst>
    <p:notesMasterId r:id="rId38"/>
  </p:notesMasterIdLst>
  <p:handoutMasterIdLst>
    <p:handoutMasterId r:id="rId39"/>
  </p:handoutMasterIdLst>
  <p:sldIdLst>
    <p:sldId id="322" r:id="rId7"/>
    <p:sldId id="678" r:id="rId8"/>
    <p:sldId id="707" r:id="rId9"/>
    <p:sldId id="708" r:id="rId10"/>
    <p:sldId id="681" r:id="rId11"/>
    <p:sldId id="709" r:id="rId12"/>
    <p:sldId id="710" r:id="rId13"/>
    <p:sldId id="711" r:id="rId14"/>
    <p:sldId id="712" r:id="rId15"/>
    <p:sldId id="713" r:id="rId16"/>
    <p:sldId id="714" r:id="rId17"/>
    <p:sldId id="715" r:id="rId18"/>
    <p:sldId id="716" r:id="rId19"/>
    <p:sldId id="717" r:id="rId20"/>
    <p:sldId id="718" r:id="rId21"/>
    <p:sldId id="719" r:id="rId22"/>
    <p:sldId id="720" r:id="rId23"/>
    <p:sldId id="660" r:id="rId24"/>
    <p:sldId id="677" r:id="rId25"/>
    <p:sldId id="721" r:id="rId26"/>
    <p:sldId id="722" r:id="rId27"/>
    <p:sldId id="723" r:id="rId28"/>
    <p:sldId id="724" r:id="rId29"/>
    <p:sldId id="725" r:id="rId30"/>
    <p:sldId id="726" r:id="rId31"/>
    <p:sldId id="727" r:id="rId32"/>
    <p:sldId id="728" r:id="rId33"/>
    <p:sldId id="729" r:id="rId34"/>
    <p:sldId id="730" r:id="rId35"/>
    <p:sldId id="731" r:id="rId36"/>
    <p:sldId id="617" r:id="rId3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91" autoAdjust="0"/>
    <p:restoredTop sz="87895" autoAdjust="0"/>
  </p:normalViewPr>
  <p:slideViewPr>
    <p:cSldViewPr>
      <p:cViewPr varScale="1">
        <p:scale>
          <a:sx n="172" d="100"/>
          <a:sy n="172" d="100"/>
        </p:scale>
        <p:origin x="1728" y="192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theme" Target="theme/theme1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tableStyles" Target="tableStyles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2D6F9-BD87-C64A-ABC7-B58786228444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1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Single-level Store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D2E4D-D41E-5B4D-B421-EDA43215B74E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1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FB35E-1776-5144-A94E-56BD02B37DD7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1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4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18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A51F8-73D5-064B-B945-D5EADB50CA12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Virtual address space is large but only a small fraction of the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pages are populated.  So we can use a sparse representation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of the table.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98323-185F-0142-BF9E-03E2CF5FAB12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5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0387E-7711-D74D-A4E4-064EB5177220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AB26A-2B7A-2044-B0C7-5FD4CB773199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3 memory references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2 page faults (disk accesses) + .. </a:t>
            </a:r>
          </a:p>
          <a:p>
            <a:endParaRPr lang="en-US" altLang="ko-KR">
              <a:ea typeface="굴림" charset="-127"/>
              <a:cs typeface="굴림" charset="-127"/>
            </a:endParaRPr>
          </a:p>
          <a:p>
            <a:r>
              <a:rPr lang="en-US" altLang="ko-KR">
                <a:ea typeface="굴림" charset="-127"/>
                <a:cs typeface="굴림" charset="-127"/>
              </a:rPr>
              <a:t>Actually used in IBM before paged memory.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8464A-7152-A545-983D-9A2D6980091E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BB045-B7ED-064B-8C55-B09C54CFF3E3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9C5C1-1410-6645-919B-F0D489DFFE5C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3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FC96E-7708-0E42-8915-B402C51FFFE9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32431-74DD-E743-9F33-0821DD3E2AB9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0B004-06E0-DD4B-9EAA-5385B8F506B7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0B9CC-F342-E34A-A311-6830038DD696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CD725-72A8-EE40-A308-1AD18FA6A453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9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3C866-40C1-C848-AF54-E7F38EE2F1F2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9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Permits sharing of program segments.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518E6-8AD9-4449-8A17-74F42A27A413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4098925" y="14144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572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2574925" y="6405562"/>
            <a:ext cx="43068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lang="en-US" sz="1800" ker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http://www.csg.csail.mit.edu/6.823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8461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7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0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29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25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55834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1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729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6.823 L8- </a:t>
            </a:r>
            <a:fld id="{00000000-1234-1234-1234-123412341234}" type="slidenum">
              <a:rPr lang="en-US" kern="0">
                <a:solidFill>
                  <a:srgbClr val="000000"/>
                </a:solidFill>
              </a:rPr>
              <a:pPr eaLnBrk="1" fontAlgn="auto" hangingPunct="1">
                <a:buClr>
                  <a:srgbClr val="000000"/>
                </a:buClr>
              </a:pPr>
              <a:t>‹#›</a:t>
            </a:fld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Joel Emer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hape 20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63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</a:t>
            </a:r>
            <a:r>
              <a:rPr lang="en-US" sz="110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15</a:t>
            </a:r>
          </a:p>
        </p:txBody>
      </p:sp>
    </p:spTree>
    <p:extLst>
      <p:ext uri="{BB962C8B-B14F-4D97-AF65-F5344CB8AC3E}">
        <p14:creationId xmlns:p14="http://schemas.microsoft.com/office/powerpoint/2010/main" val="29614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8 </a:t>
            </a:r>
            <a:r>
              <a:rPr lang="mr-IN" dirty="0"/>
              <a:t>–</a:t>
            </a:r>
            <a:r>
              <a:rPr lang="en-US" dirty="0"/>
              <a:t> Address Translation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Paged Memory Systems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50690" name="Rectangle 2"/>
          <p:cNvSpPr>
            <a:spLocks noGrp="1" noChangeArrowheads="1"/>
          </p:cNvSpPr>
          <p:nvPr>
            <p:ph idx="1"/>
          </p:nvPr>
        </p:nvSpPr>
        <p:spPr>
          <a:xfrm>
            <a:off x="698500" y="914400"/>
            <a:ext cx="7683500" cy="5207000"/>
          </a:xfrm>
          <a:noFill/>
          <a:ln/>
        </p:spPr>
        <p:txBody>
          <a:bodyPr/>
          <a:lstStyle/>
          <a:p>
            <a:r>
              <a:rPr lang="en-US" altLang="ko-KR" sz="2400" dirty="0">
                <a:ea typeface="굴림" charset="-127"/>
                <a:cs typeface="굴림" charset="-127"/>
              </a:rPr>
              <a:t>Program-generated (</a:t>
            </a:r>
            <a:r>
              <a:rPr lang="en-US" altLang="ko-KR" sz="2400" i="1" dirty="0">
                <a:ea typeface="굴림" charset="-127"/>
                <a:cs typeface="굴림" charset="-127"/>
              </a:rPr>
              <a:t>virtual</a:t>
            </a:r>
            <a:r>
              <a:rPr lang="en-US" altLang="ko-KR" sz="2400" dirty="0">
                <a:ea typeface="굴림" charset="-127"/>
                <a:cs typeface="굴림" charset="-127"/>
              </a:rPr>
              <a:t> or </a:t>
            </a:r>
            <a:r>
              <a:rPr lang="en-US" altLang="ko-KR" sz="2400" i="1" dirty="0">
                <a:ea typeface="굴림" charset="-127"/>
                <a:cs typeface="굴림" charset="-127"/>
              </a:rPr>
              <a:t>logical</a:t>
            </a:r>
            <a:r>
              <a:rPr lang="en-US" altLang="ko-KR" sz="2400" dirty="0">
                <a:ea typeface="굴림" charset="-127"/>
                <a:cs typeface="굴림" charset="-127"/>
              </a:rPr>
              <a:t>) address split into:</a:t>
            </a:r>
          </a:p>
          <a:p>
            <a:pPr>
              <a:buNone/>
            </a:pPr>
            <a:endParaRPr lang="en-US" altLang="ko-KR" sz="2400" dirty="0">
              <a:ea typeface="굴림" charset="-127"/>
              <a:cs typeface="굴림" charset="-127"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453-03A2-454C-A9B7-50DA4B18F7D7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533400" y="41148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 1</a:t>
            </a: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200400" y="411480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for Job 1</a:t>
            </a: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04800" y="1981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34950" indent="-234950" eaLnBrk="0" hangingPunct="0">
              <a:spcBef>
                <a:spcPts val="0"/>
              </a:spcBef>
              <a:buClr>
                <a:srgbClr val="000080"/>
              </a:buClr>
              <a:buSzPct val="85000"/>
              <a:buFont typeface="Wingdings" charset="2"/>
              <a:buChar char="§"/>
              <a:defRPr>
                <a:latin typeface="Calibri"/>
                <a:ea typeface="굴림" charset="-127"/>
                <a:cs typeface="굴림" charset="-127"/>
              </a:defRPr>
            </a:lvl1pPr>
            <a:lvl2pPr marL="690563" indent="-234950" eaLnBrk="0" hangingPunct="0">
              <a:spcBef>
                <a:spcPts val="0"/>
              </a:spcBef>
              <a:buFont typeface="Lucida Grande"/>
              <a:buChar char="-"/>
              <a:defRPr>
                <a:latin typeface="Calibri"/>
                <a:cs typeface="Helvetica"/>
              </a:defRPr>
            </a:lvl2pPr>
            <a:lvl3pPr marL="911225" indent="-220663" eaLnBrk="0" hangingPunct="0">
              <a:spcBef>
                <a:spcPts val="0"/>
              </a:spcBef>
              <a:buFont typeface="Lucida Grande"/>
              <a:buChar char="-"/>
              <a:defRPr sz="2000">
                <a:latin typeface="Calibri"/>
                <a:cs typeface="Helvetica"/>
              </a:defRPr>
            </a:lvl3pPr>
            <a:lvl4pPr marL="1035050" indent="-179388" eaLnBrk="0" hangingPunct="0">
              <a:spcBef>
                <a:spcPts val="0"/>
              </a:spcBef>
              <a:buFont typeface="Lucida Grande"/>
              <a:buChar char="-"/>
              <a:defRPr sz="1800">
                <a:latin typeface="Calibri"/>
                <a:cs typeface="Helvetica"/>
              </a:defRPr>
            </a:lvl4pPr>
            <a:lvl5pPr marL="1201738" indent="-166688" eaLnBrk="0" hangingPunct="0">
              <a:spcBef>
                <a:spcPts val="0"/>
              </a:spcBef>
              <a:buFont typeface="Lucida Grande"/>
              <a:buChar char="-"/>
              <a:defRPr sz="1800">
                <a:latin typeface="Calibri"/>
                <a:cs typeface="Helvetica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9pPr>
          </a:lstStyle>
          <a:p>
            <a:r>
              <a:rPr lang="en-US" altLang="ko-KR" sz="2400" dirty="0">
                <a:solidFill>
                  <a:prstClr val="black"/>
                </a:solidFill>
              </a:rPr>
              <a:t>Page Table contains physical address of start of each fixed-sized page in virtual address space</a:t>
            </a: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509211" y="3352800"/>
            <a:ext cx="1634789" cy="9207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133600" y="1447800"/>
            <a:ext cx="3886200" cy="381000"/>
            <a:chOff x="5257800" y="457200"/>
            <a:chExt cx="3429000" cy="381000"/>
          </a:xfrm>
        </p:grpSpPr>
        <p:sp>
          <p:nvSpPr>
            <p:cNvPr id="2" name="Rectangle 1"/>
            <p:cNvSpPr/>
            <p:nvPr/>
          </p:nvSpPr>
          <p:spPr>
            <a:xfrm>
              <a:off x="5257800" y="457200"/>
              <a:ext cx="2286000" cy="3810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Page Number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543800" y="457200"/>
              <a:ext cx="1143000" cy="3810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Offset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66800" y="3124200"/>
            <a:ext cx="1219200" cy="914400"/>
            <a:chOff x="1066800" y="3124200"/>
            <a:chExt cx="1219200" cy="914400"/>
          </a:xfrm>
        </p:grpSpPr>
        <p:sp>
          <p:nvSpPr>
            <p:cNvPr id="4" name="Rectangle 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971800" y="3124200"/>
            <a:ext cx="304800" cy="914400"/>
            <a:chOff x="1066800" y="3124200"/>
            <a:chExt cx="1219200" cy="914400"/>
          </a:xfrm>
        </p:grpSpPr>
        <p:sp>
          <p:nvSpPr>
            <p:cNvPr id="59" name="Rectangle 58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276600" y="3124200"/>
            <a:ext cx="1219200" cy="914400"/>
            <a:chOff x="1066800" y="3124200"/>
            <a:chExt cx="1219200" cy="914400"/>
          </a:xfrm>
        </p:grpSpPr>
        <p:sp>
          <p:nvSpPr>
            <p:cNvPr id="64" name="Rectangle 6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343401" y="32004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343400" y="3111500"/>
            <a:ext cx="2130425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343400" y="3657600"/>
            <a:ext cx="21336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343400" y="3962400"/>
            <a:ext cx="2133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477000" y="2895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477000" y="31242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477000" y="3352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477000" y="35814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477000" y="3810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477000" y="4038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477000" y="42672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477000" y="4495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477000" y="47244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477000" y="4953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477000" y="5181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83" name="Rectangle 2"/>
          <p:cNvSpPr txBox="1">
            <a:spLocks noChangeArrowheads="1"/>
          </p:cNvSpPr>
          <p:nvPr/>
        </p:nvSpPr>
        <p:spPr bwMode="auto">
          <a:xfrm>
            <a:off x="381000" y="5486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234950" indent="-234950" eaLnBrk="0" hangingPunct="0">
              <a:spcBef>
                <a:spcPts val="0"/>
              </a:spcBef>
              <a:buClr>
                <a:srgbClr val="000080"/>
              </a:buClr>
              <a:buSzPct val="85000"/>
              <a:buFont typeface="Wingdings" charset="2"/>
              <a:buChar char="§"/>
              <a:defRPr>
                <a:latin typeface="Calibri"/>
                <a:ea typeface="굴림" charset="-127"/>
                <a:cs typeface="굴림" charset="-127"/>
              </a:defRPr>
            </a:lvl1pPr>
            <a:lvl2pPr marL="690563" indent="-234950" eaLnBrk="0" hangingPunct="0">
              <a:spcBef>
                <a:spcPts val="0"/>
              </a:spcBef>
              <a:buFont typeface="Lucida Grande"/>
              <a:buChar char="-"/>
              <a:defRPr>
                <a:latin typeface="Calibri"/>
                <a:cs typeface="Helvetica"/>
              </a:defRPr>
            </a:lvl2pPr>
            <a:lvl3pPr marL="911225" indent="-220663" eaLnBrk="0" hangingPunct="0">
              <a:spcBef>
                <a:spcPts val="0"/>
              </a:spcBef>
              <a:buFont typeface="Lucida Grande"/>
              <a:buChar char="-"/>
              <a:defRPr sz="2000">
                <a:latin typeface="Calibri"/>
                <a:cs typeface="Helvetica"/>
              </a:defRPr>
            </a:lvl3pPr>
            <a:lvl4pPr marL="1035050" indent="-179388" eaLnBrk="0" hangingPunct="0">
              <a:spcBef>
                <a:spcPts val="0"/>
              </a:spcBef>
              <a:buFont typeface="Lucida Grande"/>
              <a:buChar char="-"/>
              <a:defRPr sz="1800">
                <a:latin typeface="Calibri"/>
                <a:cs typeface="Helvetica"/>
              </a:defRPr>
            </a:lvl4pPr>
            <a:lvl5pPr marL="1201738" indent="-166688" eaLnBrk="0" hangingPunct="0">
              <a:spcBef>
                <a:spcPts val="0"/>
              </a:spcBef>
              <a:buFont typeface="Lucida Grande"/>
              <a:buChar char="-"/>
              <a:defRPr sz="1800">
                <a:latin typeface="Calibri"/>
                <a:cs typeface="Helvetica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9pPr>
          </a:lstStyle>
          <a:p>
            <a:r>
              <a:rPr lang="en-US" altLang="ko-KR" sz="2400" dirty="0">
                <a:solidFill>
                  <a:prstClr val="black"/>
                </a:solidFill>
              </a:rPr>
              <a:t>Paging makes it possible to store a large contiguous virtual memory space using non-contiguous physical memory pages</a:t>
            </a:r>
          </a:p>
        </p:txBody>
      </p:sp>
    </p:spTree>
    <p:extLst>
      <p:ext uri="{BB962C8B-B14F-4D97-AF65-F5344CB8AC3E}">
        <p14:creationId xmlns:p14="http://schemas.microsoft.com/office/powerpoint/2010/main" val="196877334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Private Address Space per User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453-03A2-454C-A9B7-50DA4B18F7D7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533400" y="20574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 1</a:t>
            </a: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200400" y="205740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for Job 1</a:t>
            </a: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509211" y="2209800"/>
            <a:ext cx="1634789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66800" y="1066800"/>
            <a:ext cx="1219200" cy="914400"/>
            <a:chOff x="1066800" y="3124200"/>
            <a:chExt cx="1219200" cy="9144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971800" y="1066800"/>
            <a:ext cx="304800" cy="914400"/>
            <a:chOff x="1066800" y="3124200"/>
            <a:chExt cx="1219200" cy="914400"/>
          </a:xfrm>
        </p:grpSpPr>
        <p:sp>
          <p:nvSpPr>
            <p:cNvPr id="59" name="Rectangle 58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276600" y="1066800"/>
            <a:ext cx="1219200" cy="914400"/>
            <a:chOff x="1066800" y="3124200"/>
            <a:chExt cx="1219200" cy="914400"/>
          </a:xfrm>
          <a:solidFill>
            <a:srgbClr val="BFF944"/>
          </a:solidFill>
        </p:grpSpPr>
        <p:sp>
          <p:nvSpPr>
            <p:cNvPr id="64" name="Rectangle 6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343401" y="11430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343400" y="1054100"/>
            <a:ext cx="2130425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343400" y="1600200"/>
            <a:ext cx="21336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343400" y="1905000"/>
            <a:ext cx="2133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477000" y="8382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477000" y="1066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477000" y="12954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477000" y="1524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477000" y="17526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477000" y="19812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477000" y="22098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477000" y="2438400"/>
            <a:ext cx="1219200" cy="228600"/>
          </a:xfrm>
          <a:prstGeom prst="rect">
            <a:avLst/>
          </a:prstGeom>
          <a:solidFill>
            <a:srgbClr val="FDB9FE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477000" y="26670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477000" y="2895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477000" y="31242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77000" y="33528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477000" y="3581400"/>
            <a:ext cx="1219200" cy="228600"/>
          </a:xfrm>
          <a:prstGeom prst="rect">
            <a:avLst/>
          </a:prstGeom>
          <a:solidFill>
            <a:srgbClr val="FDB9FE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477000" y="4495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477000" y="4038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477000" y="4267200"/>
            <a:ext cx="1219200" cy="228600"/>
          </a:xfrm>
          <a:prstGeom prst="rect">
            <a:avLst/>
          </a:prstGeom>
          <a:solidFill>
            <a:srgbClr val="FDB9FE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477000" y="38100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477000" y="4724400"/>
            <a:ext cx="1219200" cy="228600"/>
          </a:xfrm>
          <a:prstGeom prst="rect">
            <a:avLst/>
          </a:prstGeom>
          <a:solidFill>
            <a:srgbClr val="FDB9FE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477000" y="4953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477000" y="51816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477000" y="54102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Operating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477000" y="56388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System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477000" y="58674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Pages</a:t>
            </a:r>
          </a:p>
        </p:txBody>
      </p:sp>
      <p:sp>
        <p:nvSpPr>
          <p:cNvPr id="84" name="Rectangle 22"/>
          <p:cNvSpPr>
            <a:spLocks noChangeArrowheads="1"/>
          </p:cNvSpPr>
          <p:nvPr/>
        </p:nvSpPr>
        <p:spPr bwMode="auto">
          <a:xfrm>
            <a:off x="609600" y="38100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 2</a:t>
            </a:r>
          </a:p>
        </p:txBody>
      </p:sp>
      <p:sp>
        <p:nvSpPr>
          <p:cNvPr id="85" name="Rectangle 23"/>
          <p:cNvSpPr>
            <a:spLocks noChangeArrowheads="1"/>
          </p:cNvSpPr>
          <p:nvPr/>
        </p:nvSpPr>
        <p:spPr bwMode="auto">
          <a:xfrm>
            <a:off x="3276600" y="381000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for Job 2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1143000" y="2819400"/>
            <a:ext cx="1219200" cy="914400"/>
            <a:chOff x="1066800" y="3124200"/>
            <a:chExt cx="1219200" cy="914400"/>
          </a:xfrm>
          <a:solidFill>
            <a:srgbClr val="FFEF85"/>
          </a:solidFill>
        </p:grpSpPr>
        <p:sp>
          <p:nvSpPr>
            <p:cNvPr id="87" name="Rectangle 86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048000" y="2819400"/>
            <a:ext cx="304800" cy="914400"/>
            <a:chOff x="1066800" y="3124200"/>
            <a:chExt cx="1219200" cy="914400"/>
          </a:xfrm>
          <a:noFill/>
        </p:grpSpPr>
        <p:sp>
          <p:nvSpPr>
            <p:cNvPr id="92" name="Rectangle 91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352800" y="2819400"/>
            <a:ext cx="1219200" cy="914400"/>
            <a:chOff x="1066800" y="3124200"/>
            <a:chExt cx="1219200" cy="914400"/>
          </a:xfrm>
          <a:solidFill>
            <a:srgbClr val="FFEF85"/>
          </a:solidFill>
        </p:grpSpPr>
        <p:sp>
          <p:nvSpPr>
            <p:cNvPr id="97" name="Rectangle 96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01" name="Line 27"/>
          <p:cNvSpPr>
            <a:spLocks noChangeShapeType="1"/>
          </p:cNvSpPr>
          <p:nvPr/>
        </p:nvSpPr>
        <p:spPr bwMode="auto">
          <a:xfrm flipV="1">
            <a:off x="4495800" y="2438400"/>
            <a:ext cx="19812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02" name="Line 27"/>
          <p:cNvSpPr>
            <a:spLocks noChangeShapeType="1"/>
          </p:cNvSpPr>
          <p:nvPr/>
        </p:nvSpPr>
        <p:spPr bwMode="auto">
          <a:xfrm>
            <a:off x="4495800" y="2971800"/>
            <a:ext cx="1981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03" name="Line 27"/>
          <p:cNvSpPr>
            <a:spLocks noChangeShapeType="1"/>
          </p:cNvSpPr>
          <p:nvPr/>
        </p:nvSpPr>
        <p:spPr bwMode="auto">
          <a:xfrm flipV="1">
            <a:off x="4495800" y="1981200"/>
            <a:ext cx="19812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04" name="Line 27"/>
          <p:cNvSpPr>
            <a:spLocks noChangeShapeType="1"/>
          </p:cNvSpPr>
          <p:nvPr/>
        </p:nvSpPr>
        <p:spPr bwMode="auto">
          <a:xfrm>
            <a:off x="4495800" y="3352800"/>
            <a:ext cx="1981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05" name="Rectangle 22"/>
          <p:cNvSpPr>
            <a:spLocks noChangeArrowheads="1"/>
          </p:cNvSpPr>
          <p:nvPr/>
        </p:nvSpPr>
        <p:spPr bwMode="auto">
          <a:xfrm>
            <a:off x="762000" y="55626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 3</a:t>
            </a:r>
          </a:p>
        </p:txBody>
      </p:sp>
      <p:sp>
        <p:nvSpPr>
          <p:cNvPr id="106" name="Rectangle 23"/>
          <p:cNvSpPr>
            <a:spLocks noChangeArrowheads="1"/>
          </p:cNvSpPr>
          <p:nvPr/>
        </p:nvSpPr>
        <p:spPr bwMode="auto">
          <a:xfrm>
            <a:off x="3429000" y="556260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for Job 3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1295400" y="4572000"/>
            <a:ext cx="1219200" cy="914400"/>
            <a:chOff x="1066800" y="3124200"/>
            <a:chExt cx="1219200" cy="914400"/>
          </a:xfrm>
          <a:solidFill>
            <a:srgbClr val="FDB9FE"/>
          </a:solidFill>
        </p:grpSpPr>
        <p:sp>
          <p:nvSpPr>
            <p:cNvPr id="108" name="Rectangle 107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200400" y="4572000"/>
            <a:ext cx="304800" cy="914400"/>
            <a:chOff x="1066800" y="3124200"/>
            <a:chExt cx="1219200" cy="914400"/>
          </a:xfrm>
          <a:noFill/>
        </p:grpSpPr>
        <p:sp>
          <p:nvSpPr>
            <p:cNvPr id="113" name="Rectangle 112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505200" y="4572000"/>
            <a:ext cx="1219200" cy="914400"/>
            <a:chOff x="1066800" y="3124200"/>
            <a:chExt cx="1219200" cy="914400"/>
          </a:xfrm>
          <a:solidFill>
            <a:srgbClr val="FDB9FE"/>
          </a:solidFill>
        </p:grpSpPr>
        <p:sp>
          <p:nvSpPr>
            <p:cNvPr id="118" name="Rectangle 117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22" name="Line 27"/>
          <p:cNvSpPr>
            <a:spLocks noChangeShapeType="1"/>
          </p:cNvSpPr>
          <p:nvPr/>
        </p:nvSpPr>
        <p:spPr bwMode="auto">
          <a:xfrm flipV="1">
            <a:off x="4648200" y="2667000"/>
            <a:ext cx="1828800" cy="274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23" name="Line 27"/>
          <p:cNvSpPr>
            <a:spLocks noChangeShapeType="1"/>
          </p:cNvSpPr>
          <p:nvPr/>
        </p:nvSpPr>
        <p:spPr bwMode="auto">
          <a:xfrm flipV="1">
            <a:off x="4648200" y="4495800"/>
            <a:ext cx="1828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24" name="Line 27"/>
          <p:cNvSpPr>
            <a:spLocks noChangeShapeType="1"/>
          </p:cNvSpPr>
          <p:nvPr/>
        </p:nvSpPr>
        <p:spPr bwMode="auto">
          <a:xfrm flipV="1">
            <a:off x="4648200" y="3810000"/>
            <a:ext cx="1828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25" name="Line 27"/>
          <p:cNvSpPr>
            <a:spLocks noChangeShapeType="1"/>
          </p:cNvSpPr>
          <p:nvPr/>
        </p:nvSpPr>
        <p:spPr bwMode="auto">
          <a:xfrm flipV="1">
            <a:off x="4648200" y="49530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477000" y="60960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569044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Simplifies Allocation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Fixed-size pages can be kept on OS free list and allocated as needed to any process</a:t>
            </a:r>
          </a:p>
          <a:p>
            <a:r>
              <a:rPr lang="en-US" sz="2800" dirty="0"/>
              <a:t>Process memory usage can easily grow and shrink dynamically</a:t>
            </a:r>
          </a:p>
          <a:p>
            <a:r>
              <a:rPr lang="en-US" sz="2800" dirty="0"/>
              <a:t>Paging suffers from </a:t>
            </a:r>
            <a:r>
              <a:rPr lang="en-US" sz="2800" i="1" dirty="0">
                <a:solidFill>
                  <a:srgbClr val="FF0000"/>
                </a:solidFill>
              </a:rPr>
              <a:t>internal fragmentation</a:t>
            </a:r>
            <a:r>
              <a:rPr lang="en-US" sz="2800" dirty="0"/>
              <a:t> where not all bytes on a page are used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Much less of an issue than external fragmentation or compaction for common page sizes (4-8KB)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But one reason that many oppose move to larger page sizes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94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 Tables Live in Memory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453-03A2-454C-A9B7-50DA4B18F7D7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76200" y="56388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 1</a:t>
            </a: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2514600" y="838200"/>
            <a:ext cx="1634789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9600" y="4648200"/>
            <a:ext cx="1219200" cy="914400"/>
            <a:chOff x="1066800" y="3124200"/>
            <a:chExt cx="1219200" cy="9144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038600" y="5410200"/>
            <a:ext cx="1219200" cy="914400"/>
            <a:chOff x="1066800" y="3124200"/>
            <a:chExt cx="1219200" cy="914400"/>
          </a:xfrm>
          <a:solidFill>
            <a:srgbClr val="BFF944"/>
          </a:solidFill>
        </p:grpSpPr>
        <p:sp>
          <p:nvSpPr>
            <p:cNvPr id="64" name="Rectangle 6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Page Table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for Job 1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69" name="Rectangle 68"/>
          <p:cNvSpPr/>
          <p:nvPr/>
        </p:nvSpPr>
        <p:spPr>
          <a:xfrm>
            <a:off x="4038600" y="8382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038600" y="1066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038600" y="12954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038600" y="1524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038600" y="17526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038600" y="19812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038600" y="22098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038600" y="24384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038600" y="26670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038600" y="2895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038600" y="31242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038600" y="33528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038600" y="35814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38600" y="4038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038600" y="42672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038600" y="38100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84" name="Rectangle 22"/>
          <p:cNvSpPr>
            <a:spLocks noChangeArrowheads="1"/>
          </p:cNvSpPr>
          <p:nvPr/>
        </p:nvSpPr>
        <p:spPr bwMode="auto">
          <a:xfrm>
            <a:off x="76200" y="35052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 2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609600" y="2514600"/>
            <a:ext cx="1219200" cy="914400"/>
            <a:chOff x="1066800" y="3124200"/>
            <a:chExt cx="1219200" cy="914400"/>
          </a:xfrm>
          <a:solidFill>
            <a:srgbClr val="FFEF85"/>
          </a:solidFill>
        </p:grpSpPr>
        <p:sp>
          <p:nvSpPr>
            <p:cNvPr id="87" name="Rectangle 86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038600" y="4495800"/>
            <a:ext cx="1219200" cy="914400"/>
            <a:chOff x="1066800" y="3124200"/>
            <a:chExt cx="1219200" cy="914400"/>
          </a:xfrm>
          <a:solidFill>
            <a:srgbClr val="FFEF85"/>
          </a:solidFill>
        </p:grpSpPr>
        <p:sp>
          <p:nvSpPr>
            <p:cNvPr id="97" name="Rectangle 96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Page Table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for Job 2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27" name="Line 27"/>
          <p:cNvSpPr>
            <a:spLocks noChangeShapeType="1"/>
          </p:cNvSpPr>
          <p:nvPr/>
        </p:nvSpPr>
        <p:spPr bwMode="auto">
          <a:xfrm>
            <a:off x="1828800" y="2667000"/>
            <a:ext cx="2209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50695" name="Freeform 1650694"/>
          <p:cNvSpPr/>
          <p:nvPr/>
        </p:nvSpPr>
        <p:spPr>
          <a:xfrm>
            <a:off x="5240262" y="3576270"/>
            <a:ext cx="474738" cy="1771424"/>
          </a:xfrm>
          <a:custGeom>
            <a:avLst/>
            <a:gdLst>
              <a:gd name="connsiteX0" fmla="*/ 0 w 819403"/>
              <a:gd name="connsiteY0" fmla="*/ 1771424 h 1877517"/>
              <a:gd name="connsiteX1" fmla="*/ 142043 w 819403"/>
              <a:gd name="connsiteY1" fmla="*/ 1729645 h 1877517"/>
              <a:gd name="connsiteX2" fmla="*/ 818835 w 819403"/>
              <a:gd name="connsiteY2" fmla="*/ 342587 h 1877517"/>
              <a:gd name="connsiteX3" fmla="*/ 16711 w 819403"/>
              <a:gd name="connsiteY3" fmla="*/ 0 h 1877517"/>
              <a:gd name="connsiteX0" fmla="*/ 0 w 818835"/>
              <a:gd name="connsiteY0" fmla="*/ 1771424 h 1771424"/>
              <a:gd name="connsiteX1" fmla="*/ 818835 w 818835"/>
              <a:gd name="connsiteY1" fmla="*/ 342587 h 1771424"/>
              <a:gd name="connsiteX2" fmla="*/ 16711 w 818835"/>
              <a:gd name="connsiteY2" fmla="*/ 0 h 1771424"/>
              <a:gd name="connsiteX0" fmla="*/ 0 w 676792"/>
              <a:gd name="connsiteY0" fmla="*/ 1771424 h 1771424"/>
              <a:gd name="connsiteX1" fmla="*/ 676792 w 676792"/>
              <a:gd name="connsiteY1" fmla="*/ 835578 h 1771424"/>
              <a:gd name="connsiteX2" fmla="*/ 16711 w 676792"/>
              <a:gd name="connsiteY2" fmla="*/ 0 h 177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6792" h="1771424">
                <a:moveTo>
                  <a:pt x="0" y="1771424"/>
                </a:moveTo>
                <a:cubicBezTo>
                  <a:pt x="170591" y="1473750"/>
                  <a:pt x="674007" y="1130815"/>
                  <a:pt x="676792" y="835578"/>
                </a:cubicBezTo>
                <a:cubicBezTo>
                  <a:pt x="655903" y="547304"/>
                  <a:pt x="407328" y="27156"/>
                  <a:pt x="16711" y="0"/>
                </a:cubicBezTo>
              </a:path>
            </a:pathLst>
          </a:custGeom>
          <a:ln w="28575" cmpd="sng">
            <a:solidFill>
              <a:srgbClr val="000000"/>
            </a:solidFill>
            <a:headEnd type="none"/>
            <a:tailEnd type="triangle" w="lg" len="lg"/>
          </a:ln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0" name="Line 27"/>
          <p:cNvSpPr>
            <a:spLocks noChangeShapeType="1"/>
          </p:cNvSpPr>
          <p:nvPr/>
        </p:nvSpPr>
        <p:spPr bwMode="auto">
          <a:xfrm>
            <a:off x="1828800" y="4800600"/>
            <a:ext cx="22098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31" name="Freeform 130"/>
          <p:cNvSpPr/>
          <p:nvPr/>
        </p:nvSpPr>
        <p:spPr>
          <a:xfrm>
            <a:off x="5257800" y="1524000"/>
            <a:ext cx="990600" cy="4724400"/>
          </a:xfrm>
          <a:custGeom>
            <a:avLst/>
            <a:gdLst>
              <a:gd name="connsiteX0" fmla="*/ 0 w 819403"/>
              <a:gd name="connsiteY0" fmla="*/ 1771424 h 1877517"/>
              <a:gd name="connsiteX1" fmla="*/ 142043 w 819403"/>
              <a:gd name="connsiteY1" fmla="*/ 1729645 h 1877517"/>
              <a:gd name="connsiteX2" fmla="*/ 818835 w 819403"/>
              <a:gd name="connsiteY2" fmla="*/ 342587 h 1877517"/>
              <a:gd name="connsiteX3" fmla="*/ 16711 w 819403"/>
              <a:gd name="connsiteY3" fmla="*/ 0 h 1877517"/>
              <a:gd name="connsiteX0" fmla="*/ 0 w 818835"/>
              <a:gd name="connsiteY0" fmla="*/ 1771424 h 1771424"/>
              <a:gd name="connsiteX1" fmla="*/ 818835 w 818835"/>
              <a:gd name="connsiteY1" fmla="*/ 342587 h 1771424"/>
              <a:gd name="connsiteX2" fmla="*/ 16711 w 818835"/>
              <a:gd name="connsiteY2" fmla="*/ 0 h 1771424"/>
              <a:gd name="connsiteX0" fmla="*/ 0 w 676792"/>
              <a:gd name="connsiteY0" fmla="*/ 1771424 h 1771424"/>
              <a:gd name="connsiteX1" fmla="*/ 676792 w 676792"/>
              <a:gd name="connsiteY1" fmla="*/ 835578 h 1771424"/>
              <a:gd name="connsiteX2" fmla="*/ 16711 w 676792"/>
              <a:gd name="connsiteY2" fmla="*/ 0 h 177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6792" h="1771424">
                <a:moveTo>
                  <a:pt x="0" y="1771424"/>
                </a:moveTo>
                <a:cubicBezTo>
                  <a:pt x="170591" y="1473750"/>
                  <a:pt x="674007" y="1130815"/>
                  <a:pt x="676792" y="835578"/>
                </a:cubicBezTo>
                <a:cubicBezTo>
                  <a:pt x="655903" y="547304"/>
                  <a:pt x="407328" y="27156"/>
                  <a:pt x="16711" y="0"/>
                </a:cubicBezTo>
              </a:path>
            </a:pathLst>
          </a:custGeom>
          <a:ln w="28575" cmpd="sng">
            <a:solidFill>
              <a:srgbClr val="000000"/>
            </a:solidFill>
            <a:headEnd type="none"/>
            <a:tailEnd type="triangle" w="lg" len="lg"/>
          </a:ln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2" name="Rectangle 22"/>
          <p:cNvSpPr>
            <a:spLocks noChangeArrowheads="1"/>
          </p:cNvSpPr>
          <p:nvPr/>
        </p:nvSpPr>
        <p:spPr bwMode="auto">
          <a:xfrm>
            <a:off x="6324600" y="1295400"/>
            <a:ext cx="2514600" cy="14747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Simple linear page tables are too large, so hierarchical page tables are commonly used (see later)</a:t>
            </a:r>
          </a:p>
        </p:txBody>
      </p:sp>
      <p:sp>
        <p:nvSpPr>
          <p:cNvPr id="133" name="Rectangle 22"/>
          <p:cNvSpPr>
            <a:spLocks noChangeArrowheads="1"/>
          </p:cNvSpPr>
          <p:nvPr/>
        </p:nvSpPr>
        <p:spPr bwMode="auto">
          <a:xfrm>
            <a:off x="6400800" y="4038600"/>
            <a:ext cx="2514600" cy="17517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Common for modern OS to place page tables in kernel’s virtual memory (page tables can be swapped to secondary storage)</a:t>
            </a:r>
          </a:p>
        </p:txBody>
      </p:sp>
    </p:spTree>
    <p:extLst>
      <p:ext uri="{BB962C8B-B14F-4D97-AF65-F5344CB8AC3E}">
        <p14:creationId xmlns:p14="http://schemas.microsoft.com/office/powerpoint/2010/main" val="58624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Limited Primary Storage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Paging reduces fragmentation, but still many problems would not fit into primary memory, have to copy data to and from secondary storage (drum, disk)</a:t>
            </a:r>
          </a:p>
          <a:p>
            <a:r>
              <a:rPr lang="en-US" dirty="0"/>
              <a:t>Two early approaches:</a:t>
            </a:r>
          </a:p>
          <a:p>
            <a:pPr lvl="1"/>
            <a:r>
              <a:rPr lang="en-US" b="1" dirty="0"/>
              <a:t>Manual overlays</a:t>
            </a:r>
            <a:r>
              <a:rPr lang="en-US" dirty="0"/>
              <a:t>, programmer explicitly copies code and data in and out of primary memory</a:t>
            </a:r>
          </a:p>
          <a:p>
            <a:pPr lvl="2"/>
            <a:r>
              <a:rPr lang="en-US" dirty="0"/>
              <a:t>Tedious coding, error-prone (jumping to non-resident code?)</a:t>
            </a:r>
          </a:p>
          <a:p>
            <a:pPr lvl="1"/>
            <a:r>
              <a:rPr lang="en-US" b="1" dirty="0">
                <a:solidFill>
                  <a:srgbClr val="000000"/>
                </a:solidFill>
              </a:rPr>
              <a:t>Software interpretive coding </a:t>
            </a:r>
            <a:r>
              <a:rPr lang="en-US" dirty="0"/>
              <a:t>(</a:t>
            </a:r>
            <a:r>
              <a:rPr lang="en-US" dirty="0" err="1"/>
              <a:t>Brooker</a:t>
            </a:r>
            <a:r>
              <a:rPr lang="en-US" dirty="0"/>
              <a:t> 1960).  Dynamic interpreter detects variables that are swapped out to drum and brings them back in</a:t>
            </a:r>
          </a:p>
          <a:p>
            <a:pPr lvl="2"/>
            <a:r>
              <a:rPr lang="en-US" dirty="0"/>
              <a:t>Simple for programmer, but inefficient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04800" y="4876800"/>
            <a:ext cx="8534400" cy="12311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Not just ancient black art, e.g., IBM Cell microprocessor using in Playstation-3 had explicitly managed local store!</a:t>
            </a:r>
          </a:p>
          <a:p>
            <a:pPr algn="ctr">
              <a:spcBef>
                <a:spcPts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Many new “deep learning” accelerators have similar structure.</a:t>
            </a:r>
          </a:p>
        </p:txBody>
      </p:sp>
    </p:spTree>
    <p:extLst>
      <p:ext uri="{BB962C8B-B14F-4D97-AF65-F5344CB8AC3E}">
        <p14:creationId xmlns:p14="http://schemas.microsoft.com/office/powerpoint/2010/main" val="223397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Demand Paging in Atlas (1962)</a:t>
            </a:r>
            <a:endParaRPr lang="en-US" altLang="ko-KR" sz="2000" i="1">
              <a:ea typeface="굴림" charset="-127"/>
              <a:cs typeface="굴림" charset="-127"/>
            </a:endParaRP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1344-FAE5-7845-8357-6B9686E8973E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1609731" name="Group 3"/>
          <p:cNvGrpSpPr>
            <a:grpSpLocks/>
          </p:cNvGrpSpPr>
          <p:nvPr/>
        </p:nvGrpSpPr>
        <p:grpSpPr bwMode="auto">
          <a:xfrm>
            <a:off x="4838700" y="1460500"/>
            <a:ext cx="3860800" cy="4013200"/>
            <a:chOff x="440" y="920"/>
            <a:chExt cx="2432" cy="2528"/>
          </a:xfrm>
          <a:solidFill>
            <a:srgbClr val="FFFFFF"/>
          </a:solidFill>
        </p:grpSpPr>
        <p:sp>
          <p:nvSpPr>
            <p:cNvPr id="1609732" name="Rectangle 4"/>
            <p:cNvSpPr>
              <a:spLocks noChangeArrowheads="1"/>
            </p:cNvSpPr>
            <p:nvPr/>
          </p:nvSpPr>
          <p:spPr bwMode="auto">
            <a:xfrm>
              <a:off x="440" y="920"/>
              <a:ext cx="2432" cy="252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09733" name="Rectangle 5"/>
            <p:cNvSpPr>
              <a:spLocks noChangeArrowheads="1"/>
            </p:cNvSpPr>
            <p:nvPr/>
          </p:nvSpPr>
          <p:spPr bwMode="auto">
            <a:xfrm>
              <a:off x="2009" y="2784"/>
              <a:ext cx="778" cy="58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Secondary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(Drum)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32x6 pages</a:t>
              </a:r>
            </a:p>
          </p:txBody>
        </p:sp>
        <p:grpSp>
          <p:nvGrpSpPr>
            <p:cNvPr id="1609734" name="Group 6"/>
            <p:cNvGrpSpPr>
              <a:grpSpLocks/>
            </p:cNvGrpSpPr>
            <p:nvPr/>
          </p:nvGrpSpPr>
          <p:grpSpPr bwMode="auto">
            <a:xfrm>
              <a:off x="1976" y="1016"/>
              <a:ext cx="704" cy="1720"/>
              <a:chOff x="1976" y="1016"/>
              <a:chExt cx="704" cy="1720"/>
            </a:xfrm>
            <a:grpFill/>
          </p:grpSpPr>
          <p:sp>
            <p:nvSpPr>
              <p:cNvPr id="1609735" name="Rectangle 7"/>
              <p:cNvSpPr>
                <a:spLocks noChangeArrowheads="1"/>
              </p:cNvSpPr>
              <p:nvPr/>
            </p:nvSpPr>
            <p:spPr bwMode="auto">
              <a:xfrm>
                <a:off x="1976" y="1016"/>
                <a:ext cx="704" cy="1720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36" name="Line 8"/>
              <p:cNvSpPr>
                <a:spLocks noChangeShapeType="1"/>
              </p:cNvSpPr>
              <p:nvPr/>
            </p:nvSpPr>
            <p:spPr bwMode="auto">
              <a:xfrm>
                <a:off x="1976" y="1200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37" name="Line 9"/>
              <p:cNvSpPr>
                <a:spLocks noChangeShapeType="1"/>
              </p:cNvSpPr>
              <p:nvPr/>
            </p:nvSpPr>
            <p:spPr bwMode="auto">
              <a:xfrm>
                <a:off x="1976" y="1392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38" name="Line 10"/>
              <p:cNvSpPr>
                <a:spLocks noChangeShapeType="1"/>
              </p:cNvSpPr>
              <p:nvPr/>
            </p:nvSpPr>
            <p:spPr bwMode="auto">
              <a:xfrm>
                <a:off x="1976" y="1584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39" name="Line 11"/>
              <p:cNvSpPr>
                <a:spLocks noChangeShapeType="1"/>
              </p:cNvSpPr>
              <p:nvPr/>
            </p:nvSpPr>
            <p:spPr bwMode="auto">
              <a:xfrm>
                <a:off x="1976" y="1776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40" name="Line 12"/>
              <p:cNvSpPr>
                <a:spLocks noChangeShapeType="1"/>
              </p:cNvSpPr>
              <p:nvPr/>
            </p:nvSpPr>
            <p:spPr bwMode="auto">
              <a:xfrm>
                <a:off x="1976" y="1968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41" name="Line 13"/>
              <p:cNvSpPr>
                <a:spLocks noChangeShapeType="1"/>
              </p:cNvSpPr>
              <p:nvPr/>
            </p:nvSpPr>
            <p:spPr bwMode="auto">
              <a:xfrm>
                <a:off x="1976" y="2160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42" name="Line 14"/>
              <p:cNvSpPr>
                <a:spLocks noChangeShapeType="1"/>
              </p:cNvSpPr>
              <p:nvPr/>
            </p:nvSpPr>
            <p:spPr bwMode="auto">
              <a:xfrm>
                <a:off x="1976" y="2352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43" name="Line 15"/>
              <p:cNvSpPr>
                <a:spLocks noChangeShapeType="1"/>
              </p:cNvSpPr>
              <p:nvPr/>
            </p:nvSpPr>
            <p:spPr bwMode="auto">
              <a:xfrm>
                <a:off x="1976" y="2544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609744" name="Group 16"/>
            <p:cNvGrpSpPr>
              <a:grpSpLocks/>
            </p:cNvGrpSpPr>
            <p:nvPr/>
          </p:nvGrpSpPr>
          <p:grpSpPr bwMode="auto">
            <a:xfrm>
              <a:off x="680" y="1064"/>
              <a:ext cx="704" cy="752"/>
              <a:chOff x="680" y="1064"/>
              <a:chExt cx="704" cy="752"/>
            </a:xfrm>
            <a:grpFill/>
          </p:grpSpPr>
          <p:sp>
            <p:nvSpPr>
              <p:cNvPr id="1609745" name="Rectangle 17"/>
              <p:cNvSpPr>
                <a:spLocks noChangeArrowheads="1"/>
              </p:cNvSpPr>
              <p:nvPr/>
            </p:nvSpPr>
            <p:spPr bwMode="auto">
              <a:xfrm>
                <a:off x="680" y="1064"/>
                <a:ext cx="704" cy="752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46" name="Line 18"/>
              <p:cNvSpPr>
                <a:spLocks noChangeShapeType="1"/>
              </p:cNvSpPr>
              <p:nvPr/>
            </p:nvSpPr>
            <p:spPr bwMode="auto">
              <a:xfrm>
                <a:off x="680" y="1248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47" name="Line 19"/>
              <p:cNvSpPr>
                <a:spLocks noChangeShapeType="1"/>
              </p:cNvSpPr>
              <p:nvPr/>
            </p:nvSpPr>
            <p:spPr bwMode="auto">
              <a:xfrm>
                <a:off x="680" y="1440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48" name="Line 20"/>
              <p:cNvSpPr>
                <a:spLocks noChangeShapeType="1"/>
              </p:cNvSpPr>
              <p:nvPr/>
            </p:nvSpPr>
            <p:spPr bwMode="auto">
              <a:xfrm>
                <a:off x="680" y="1632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609749" name="Rectangle 21"/>
            <p:cNvSpPr>
              <a:spLocks noChangeArrowheads="1"/>
            </p:cNvSpPr>
            <p:nvPr/>
          </p:nvSpPr>
          <p:spPr bwMode="auto">
            <a:xfrm>
              <a:off x="523" y="1872"/>
              <a:ext cx="1077" cy="58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Primary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32 Pages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512 words/page</a:t>
              </a:r>
            </a:p>
          </p:txBody>
        </p:sp>
        <p:sp>
          <p:nvSpPr>
            <p:cNvPr id="1609750" name="Rectangle 22"/>
            <p:cNvSpPr>
              <a:spLocks noChangeArrowheads="1"/>
            </p:cNvSpPr>
            <p:nvPr/>
          </p:nvSpPr>
          <p:spPr bwMode="auto">
            <a:xfrm>
              <a:off x="499" y="2919"/>
              <a:ext cx="794" cy="522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24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Central 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24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09751" name="Rectangle 23"/>
          <p:cNvSpPr>
            <a:spLocks noChangeArrowheads="1"/>
          </p:cNvSpPr>
          <p:nvPr/>
        </p:nvSpPr>
        <p:spPr bwMode="auto">
          <a:xfrm>
            <a:off x="481013" y="4951413"/>
            <a:ext cx="3769362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User sees 32 x 6 x 512 words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 storage</a:t>
            </a:r>
          </a:p>
        </p:txBody>
      </p:sp>
      <p:sp>
        <p:nvSpPr>
          <p:cNvPr id="1609752" name="Rectangle 24"/>
          <p:cNvSpPr>
            <a:spLocks noChangeArrowheads="1"/>
          </p:cNvSpPr>
          <p:nvPr/>
        </p:nvSpPr>
        <p:spPr bwMode="auto">
          <a:xfrm>
            <a:off x="481013" y="1497013"/>
            <a:ext cx="3589337" cy="23057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“</a:t>
            </a: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 page from secondary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storage is brought into the primary storage whenever it is (implicitly) demanded by the processor.”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	</a:t>
            </a: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Tom Kilburn</a:t>
            </a:r>
          </a:p>
        </p:txBody>
      </p:sp>
      <p:sp>
        <p:nvSpPr>
          <p:cNvPr id="1609753" name="Text Box 25"/>
          <p:cNvSpPr txBox="1">
            <a:spLocks noChangeArrowheads="1"/>
          </p:cNvSpPr>
          <p:nvPr/>
        </p:nvSpPr>
        <p:spPr bwMode="auto">
          <a:xfrm>
            <a:off x="481013" y="4014788"/>
            <a:ext cx="36874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Primary memory as a </a:t>
            </a: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cache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for secondary memory</a:t>
            </a:r>
          </a:p>
        </p:txBody>
      </p:sp>
    </p:spTree>
    <p:extLst>
      <p:ext uri="{BB962C8B-B14F-4D97-AF65-F5344CB8AC3E}">
        <p14:creationId xmlns:p14="http://schemas.microsoft.com/office/powerpoint/2010/main" val="1443941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9751" grpId="0"/>
      <p:bldP spid="16097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Hardware Organization of Atlas 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53C3-006B-A34D-A0E3-47B21F446B4D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11780" name="Rectangle 4"/>
          <p:cNvSpPr>
            <a:spLocks noChangeArrowheads="1"/>
          </p:cNvSpPr>
          <p:nvPr/>
        </p:nvSpPr>
        <p:spPr bwMode="auto">
          <a:xfrm>
            <a:off x="1450095" y="1611313"/>
            <a:ext cx="838372" cy="82202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algn="ctr" defTabSz="774700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Initial</a:t>
            </a:r>
          </a:p>
          <a:p>
            <a:pPr algn="ctr" defTabSz="774700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  <a:p>
            <a:pPr algn="ctr" defTabSz="774700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Decode</a:t>
            </a:r>
          </a:p>
        </p:txBody>
      </p:sp>
      <p:sp>
        <p:nvSpPr>
          <p:cNvPr id="1611781" name="Rectangle 5"/>
          <p:cNvSpPr>
            <a:spLocks noChangeArrowheads="1"/>
          </p:cNvSpPr>
          <p:nvPr/>
        </p:nvSpPr>
        <p:spPr bwMode="auto">
          <a:xfrm>
            <a:off x="4978400" y="1311275"/>
            <a:ext cx="2089150" cy="584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ctr" defTabSz="774700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16 ROM pages</a:t>
            </a:r>
          </a:p>
          <a:p>
            <a:pPr algn="ctr" defTabSz="774700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0.4-1 </a:t>
            </a:r>
            <a:r>
              <a:rPr lang="en-US" altLang="ko-KR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sec</a:t>
            </a:r>
          </a:p>
        </p:txBody>
      </p:sp>
      <p:sp>
        <p:nvSpPr>
          <p:cNvPr id="1611782" name="Rectangle 6"/>
          <p:cNvSpPr>
            <a:spLocks noChangeArrowheads="1"/>
          </p:cNvSpPr>
          <p:nvPr/>
        </p:nvSpPr>
        <p:spPr bwMode="auto">
          <a:xfrm>
            <a:off x="4983163" y="2014538"/>
            <a:ext cx="1692472" cy="575799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2 subsidiary pages</a:t>
            </a:r>
          </a:p>
          <a:p>
            <a:pPr defTabSz="774700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      1.4 </a:t>
            </a:r>
            <a:r>
              <a:rPr lang="en-US" altLang="ko-KR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sec</a:t>
            </a:r>
          </a:p>
        </p:txBody>
      </p:sp>
      <p:grpSp>
        <p:nvGrpSpPr>
          <p:cNvPr id="1611783" name="Group 7"/>
          <p:cNvGrpSpPr>
            <a:grpSpLocks/>
          </p:cNvGrpSpPr>
          <p:nvPr/>
        </p:nvGrpSpPr>
        <p:grpSpPr bwMode="auto">
          <a:xfrm>
            <a:off x="4186238" y="2749550"/>
            <a:ext cx="3086100" cy="977900"/>
            <a:chOff x="2917" y="1964"/>
            <a:chExt cx="1944" cy="616"/>
          </a:xfrm>
          <a:solidFill>
            <a:srgbClr val="FFFFFF"/>
          </a:solidFill>
        </p:grpSpPr>
        <p:sp>
          <p:nvSpPr>
            <p:cNvPr id="1611784" name="Rectangle 8"/>
            <p:cNvSpPr>
              <a:spLocks noChangeArrowheads="1"/>
            </p:cNvSpPr>
            <p:nvPr/>
          </p:nvSpPr>
          <p:spPr bwMode="auto">
            <a:xfrm>
              <a:off x="2917" y="1964"/>
              <a:ext cx="1944" cy="6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785" name="Rectangle 9"/>
            <p:cNvSpPr>
              <a:spLocks noChangeArrowheads="1"/>
            </p:cNvSpPr>
            <p:nvPr/>
          </p:nvSpPr>
          <p:spPr bwMode="auto">
            <a:xfrm>
              <a:off x="3000" y="2010"/>
              <a:ext cx="644" cy="51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defTabSz="774700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Main</a:t>
              </a:r>
            </a:p>
            <a:p>
              <a:pPr defTabSz="774700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32 pages</a:t>
              </a:r>
            </a:p>
            <a:p>
              <a:pPr defTabSz="774700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1.4 </a:t>
              </a:r>
              <a:r>
                <a:rPr lang="en-US" altLang="ko-KR" dirty="0">
                  <a:solidFill>
                    <a:srgbClr val="000000"/>
                  </a:solidFill>
                  <a:latin typeface="Symbol" charset="2"/>
                  <a:ea typeface="굴림" charset="-127"/>
                  <a:cs typeface="굴림" charset="-127"/>
                </a:rPr>
                <a:t></a:t>
              </a: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sec</a:t>
              </a:r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3736" y="2008"/>
              <a:ext cx="1056" cy="52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84138" tIns="41275" rIns="84138" bIns="41275">
              <a:prstTxWarp prst="textNoShape">
                <a:avLst/>
              </a:prstTxWarp>
              <a:noAutofit/>
            </a:bodyPr>
            <a:lstStyle/>
            <a:p>
              <a:pPr defTabSz="774700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Drum (4)</a:t>
              </a:r>
            </a:p>
            <a:p>
              <a:pPr defTabSz="774700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192 pages </a:t>
              </a:r>
            </a:p>
          </p:txBody>
        </p:sp>
      </p:grpSp>
      <p:sp>
        <p:nvSpPr>
          <p:cNvPr id="1611787" name="Rectangle 11"/>
          <p:cNvSpPr>
            <a:spLocks noChangeArrowheads="1"/>
          </p:cNvSpPr>
          <p:nvPr/>
        </p:nvSpPr>
        <p:spPr bwMode="auto">
          <a:xfrm>
            <a:off x="7388225" y="2952750"/>
            <a:ext cx="1577975" cy="5969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8 </a:t>
            </a: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Tape decks</a:t>
            </a:r>
          </a:p>
          <a:p>
            <a:pPr defTabSz="774700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88 sec/word</a:t>
            </a:r>
          </a:p>
        </p:txBody>
      </p:sp>
      <p:sp>
        <p:nvSpPr>
          <p:cNvPr id="1611788" name="Rectangle 12"/>
          <p:cNvSpPr>
            <a:spLocks noChangeArrowheads="1"/>
          </p:cNvSpPr>
          <p:nvPr/>
        </p:nvSpPr>
        <p:spPr bwMode="auto">
          <a:xfrm>
            <a:off x="165100" y="2574925"/>
            <a:ext cx="2141538" cy="1790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48-bit words</a:t>
            </a:r>
          </a:p>
          <a:p>
            <a:pPr defTabSz="774700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512-word pages</a:t>
            </a:r>
          </a:p>
          <a:p>
            <a:pPr defTabSz="774700">
              <a:spcBef>
                <a:spcPct val="0"/>
              </a:spcBef>
            </a:pP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defTabSz="774700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Address Register 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(PAR) per page frame</a:t>
            </a:r>
          </a:p>
        </p:txBody>
      </p:sp>
      <p:sp>
        <p:nvSpPr>
          <p:cNvPr id="1611789" name="Rectangle 13"/>
          <p:cNvSpPr>
            <a:spLocks noChangeArrowheads="1"/>
          </p:cNvSpPr>
          <p:nvPr/>
        </p:nvSpPr>
        <p:spPr bwMode="auto">
          <a:xfrm>
            <a:off x="304800" y="4572000"/>
            <a:ext cx="8709516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Compare the effective page address against all 32 </a:t>
            </a:r>
            <a:r>
              <a:rPr lang="en-US" altLang="ko-KR" sz="2000" dirty="0" err="1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PARs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match 		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normal access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no match 	</a:t>
            </a:r>
            <a:r>
              <a:rPr lang="en-US" altLang="ko-KR" sz="2000" dirty="0" err="1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fault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		     save the state of the partially executed instruction</a:t>
            </a:r>
          </a:p>
        </p:txBody>
      </p:sp>
      <p:sp>
        <p:nvSpPr>
          <p:cNvPr id="1611790" name="Line 14"/>
          <p:cNvSpPr>
            <a:spLocks noChangeShapeType="1"/>
          </p:cNvSpPr>
          <p:nvPr/>
        </p:nvSpPr>
        <p:spPr bwMode="auto">
          <a:xfrm>
            <a:off x="496888" y="2017713"/>
            <a:ext cx="8921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11791" name="Rectangle 15"/>
          <p:cNvSpPr>
            <a:spLocks noChangeArrowheads="1"/>
          </p:cNvSpPr>
          <p:nvPr/>
        </p:nvSpPr>
        <p:spPr bwMode="auto">
          <a:xfrm>
            <a:off x="254000" y="1377950"/>
            <a:ext cx="990319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Effective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611792" name="Rectangle 16"/>
          <p:cNvSpPr>
            <a:spLocks noChangeArrowheads="1"/>
          </p:cNvSpPr>
          <p:nvPr/>
        </p:nvSpPr>
        <p:spPr bwMode="auto">
          <a:xfrm>
            <a:off x="7123113" y="1308100"/>
            <a:ext cx="1665287" cy="13096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system code</a:t>
            </a:r>
          </a:p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(not swapped)</a:t>
            </a:r>
          </a:p>
          <a:p>
            <a:pPr>
              <a:spcBef>
                <a:spcPct val="0"/>
              </a:spcBef>
            </a:pPr>
            <a:endParaRPr lang="en-US" altLang="ko-KR" sz="12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system data</a:t>
            </a:r>
          </a:p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(not swapped)</a:t>
            </a:r>
          </a:p>
        </p:txBody>
      </p:sp>
      <p:grpSp>
        <p:nvGrpSpPr>
          <p:cNvPr id="1611793" name="Group 17"/>
          <p:cNvGrpSpPr>
            <a:grpSpLocks/>
          </p:cNvGrpSpPr>
          <p:nvPr/>
        </p:nvGrpSpPr>
        <p:grpSpPr bwMode="auto">
          <a:xfrm>
            <a:off x="3003550" y="2609850"/>
            <a:ext cx="806450" cy="1238250"/>
            <a:chOff x="2324" y="1744"/>
            <a:chExt cx="686" cy="780"/>
          </a:xfrm>
          <a:solidFill>
            <a:srgbClr val="FFFFFF"/>
          </a:solidFill>
        </p:grpSpPr>
        <p:sp>
          <p:nvSpPr>
            <p:cNvPr id="1611794" name="Rectangle 18"/>
            <p:cNvSpPr>
              <a:spLocks noChangeArrowheads="1"/>
            </p:cNvSpPr>
            <p:nvPr/>
          </p:nvSpPr>
          <p:spPr bwMode="auto">
            <a:xfrm>
              <a:off x="2324" y="1744"/>
              <a:ext cx="686" cy="780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795" name="Line 19"/>
            <p:cNvSpPr>
              <a:spLocks noChangeShapeType="1"/>
            </p:cNvSpPr>
            <p:nvPr/>
          </p:nvSpPr>
          <p:spPr bwMode="auto">
            <a:xfrm>
              <a:off x="2324" y="1835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796" name="Line 20"/>
            <p:cNvSpPr>
              <a:spLocks noChangeShapeType="1"/>
            </p:cNvSpPr>
            <p:nvPr/>
          </p:nvSpPr>
          <p:spPr bwMode="auto">
            <a:xfrm>
              <a:off x="2324" y="1935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797" name="Line 21"/>
            <p:cNvSpPr>
              <a:spLocks noChangeShapeType="1"/>
            </p:cNvSpPr>
            <p:nvPr/>
          </p:nvSpPr>
          <p:spPr bwMode="auto">
            <a:xfrm>
              <a:off x="2324" y="2034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798" name="Line 22"/>
            <p:cNvSpPr>
              <a:spLocks noChangeShapeType="1"/>
            </p:cNvSpPr>
            <p:nvPr/>
          </p:nvSpPr>
          <p:spPr bwMode="auto">
            <a:xfrm>
              <a:off x="2324" y="2134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799" name="Line 23"/>
            <p:cNvSpPr>
              <a:spLocks noChangeShapeType="1"/>
            </p:cNvSpPr>
            <p:nvPr/>
          </p:nvSpPr>
          <p:spPr bwMode="auto">
            <a:xfrm>
              <a:off x="2324" y="2332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800" name="Line 24"/>
            <p:cNvSpPr>
              <a:spLocks noChangeShapeType="1"/>
            </p:cNvSpPr>
            <p:nvPr/>
          </p:nvSpPr>
          <p:spPr bwMode="auto">
            <a:xfrm>
              <a:off x="2324" y="2432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11801" name="Rectangle 25"/>
          <p:cNvSpPr>
            <a:spLocks noChangeArrowheads="1"/>
          </p:cNvSpPr>
          <p:nvPr/>
        </p:nvSpPr>
        <p:spPr bwMode="auto">
          <a:xfrm>
            <a:off x="2747963" y="2552700"/>
            <a:ext cx="260739" cy="27443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2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11802" name="Rectangle 26"/>
          <p:cNvSpPr>
            <a:spLocks noChangeArrowheads="1"/>
          </p:cNvSpPr>
          <p:nvPr/>
        </p:nvSpPr>
        <p:spPr bwMode="auto">
          <a:xfrm>
            <a:off x="2651125" y="3646488"/>
            <a:ext cx="338736" cy="27443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2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31</a:t>
            </a:r>
          </a:p>
        </p:txBody>
      </p:sp>
      <p:grpSp>
        <p:nvGrpSpPr>
          <p:cNvPr id="1611803" name="Group 27"/>
          <p:cNvGrpSpPr>
            <a:grpSpLocks/>
          </p:cNvGrpSpPr>
          <p:nvPr/>
        </p:nvGrpSpPr>
        <p:grpSpPr bwMode="auto">
          <a:xfrm>
            <a:off x="3389313" y="3268663"/>
            <a:ext cx="12700" cy="171450"/>
            <a:chOff x="2375" y="2283"/>
            <a:chExt cx="8" cy="108"/>
          </a:xfrm>
        </p:grpSpPr>
        <p:sp>
          <p:nvSpPr>
            <p:cNvPr id="1611804" name="Oval 28"/>
            <p:cNvSpPr>
              <a:spLocks noChangeArrowheads="1"/>
            </p:cNvSpPr>
            <p:nvPr/>
          </p:nvSpPr>
          <p:spPr bwMode="auto">
            <a:xfrm>
              <a:off x="2375" y="2283"/>
              <a:ext cx="8" cy="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805" name="Oval 29"/>
            <p:cNvSpPr>
              <a:spLocks noChangeArrowheads="1"/>
            </p:cNvSpPr>
            <p:nvPr/>
          </p:nvSpPr>
          <p:spPr bwMode="auto">
            <a:xfrm>
              <a:off x="2375" y="233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806" name="Oval 30"/>
            <p:cNvSpPr>
              <a:spLocks noChangeArrowheads="1"/>
            </p:cNvSpPr>
            <p:nvPr/>
          </p:nvSpPr>
          <p:spPr bwMode="auto">
            <a:xfrm>
              <a:off x="2375" y="238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11807" name="Rectangle 31"/>
          <p:cNvSpPr>
            <a:spLocks noChangeArrowheads="1"/>
          </p:cNvSpPr>
          <p:nvPr/>
        </p:nvSpPr>
        <p:spPr bwMode="auto">
          <a:xfrm>
            <a:off x="3100864" y="2228850"/>
            <a:ext cx="599123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PARs</a:t>
            </a:r>
          </a:p>
        </p:txBody>
      </p:sp>
      <p:sp>
        <p:nvSpPr>
          <p:cNvPr id="1611808" name="Freeform 32"/>
          <p:cNvSpPr>
            <a:spLocks/>
          </p:cNvSpPr>
          <p:nvPr/>
        </p:nvSpPr>
        <p:spPr bwMode="auto">
          <a:xfrm>
            <a:off x="2286000" y="1644650"/>
            <a:ext cx="2719388" cy="184150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93" y="232"/>
              </a:cxn>
              <a:cxn ang="0">
                <a:pos x="93" y="0"/>
              </a:cxn>
              <a:cxn ang="0">
                <a:pos x="1448" y="0"/>
              </a:cxn>
            </a:cxnLst>
            <a:rect l="0" t="0" r="r" b="b"/>
            <a:pathLst>
              <a:path w="1449" h="233">
                <a:moveTo>
                  <a:pt x="0" y="232"/>
                </a:moveTo>
                <a:lnTo>
                  <a:pt x="93" y="232"/>
                </a:lnTo>
                <a:lnTo>
                  <a:pt x="93" y="0"/>
                </a:lnTo>
                <a:lnTo>
                  <a:pt x="144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11809" name="Freeform 33"/>
          <p:cNvSpPr>
            <a:spLocks/>
          </p:cNvSpPr>
          <p:nvPr/>
        </p:nvSpPr>
        <p:spPr bwMode="auto">
          <a:xfrm>
            <a:off x="2286000" y="2286000"/>
            <a:ext cx="712788" cy="1112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0"/>
              </a:cxn>
              <a:cxn ang="0">
                <a:pos x="182" y="712"/>
              </a:cxn>
              <a:cxn ang="0">
                <a:pos x="592" y="712"/>
              </a:cxn>
            </a:cxnLst>
            <a:rect l="0" t="0" r="r" b="b"/>
            <a:pathLst>
              <a:path w="593" h="713">
                <a:moveTo>
                  <a:pt x="0" y="0"/>
                </a:moveTo>
                <a:lnTo>
                  <a:pt x="182" y="0"/>
                </a:lnTo>
                <a:lnTo>
                  <a:pt x="182" y="712"/>
                </a:lnTo>
                <a:lnTo>
                  <a:pt x="592" y="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11810" name="Rectangle 34"/>
          <p:cNvSpPr>
            <a:spLocks noChangeArrowheads="1"/>
          </p:cNvSpPr>
          <p:nvPr/>
        </p:nvSpPr>
        <p:spPr bwMode="auto">
          <a:xfrm>
            <a:off x="2120900" y="3895725"/>
            <a:ext cx="207748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&lt;effective PN , status&gt;</a:t>
            </a:r>
          </a:p>
        </p:txBody>
      </p:sp>
      <p:sp>
        <p:nvSpPr>
          <p:cNvPr id="1611811" name="Line 35"/>
          <p:cNvSpPr>
            <a:spLocks noChangeShapeType="1"/>
          </p:cNvSpPr>
          <p:nvPr/>
        </p:nvSpPr>
        <p:spPr bwMode="auto">
          <a:xfrm>
            <a:off x="2286000" y="2057400"/>
            <a:ext cx="274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11812" name="Rectangle 36"/>
          <p:cNvSpPr>
            <a:spLocks noChangeArrowheads="1"/>
          </p:cNvSpPr>
          <p:nvPr/>
        </p:nvSpPr>
        <p:spPr bwMode="auto">
          <a:xfrm>
            <a:off x="758567" y="6637923"/>
            <a:ext cx="1846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39545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7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Atlas Demand-Paging Scheme</a:t>
            </a:r>
          </a:p>
        </p:txBody>
      </p:sp>
      <p:sp>
        <p:nvSpPr>
          <p:cNvPr id="1613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On a page fault: </a:t>
            </a:r>
          </a:p>
          <a:p>
            <a:r>
              <a:rPr lang="en-US" altLang="ko-KR" dirty="0"/>
              <a:t>Input transfer into a free page is initiated</a:t>
            </a:r>
          </a:p>
          <a:p>
            <a:r>
              <a:rPr lang="en-US" altLang="ko-KR" dirty="0"/>
              <a:t>The Page Address Register (PAR) is updated</a:t>
            </a:r>
          </a:p>
          <a:p>
            <a:r>
              <a:rPr lang="en-US" altLang="ko-KR" dirty="0"/>
              <a:t>If no free page is left, a page is selected to be replaced (based on usage)</a:t>
            </a:r>
          </a:p>
          <a:p>
            <a:r>
              <a:rPr lang="en-US" altLang="ko-KR" dirty="0"/>
              <a:t>The replaced page is written on the drum</a:t>
            </a:r>
          </a:p>
          <a:p>
            <a:pPr lvl="1"/>
            <a:r>
              <a:rPr lang="en-US" altLang="ko-KR" dirty="0"/>
              <a:t>to minimize drum latency effect, the first empty page on the drum was selected</a:t>
            </a:r>
          </a:p>
          <a:p>
            <a:r>
              <a:rPr lang="en-US" altLang="ko-KR" dirty="0"/>
              <a:t>The page table is updated to point to the new location of the page on the drum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DF89-859C-C141-8BCD-92BB396B1E89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905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2 out on Friday in Section</a:t>
            </a:r>
          </a:p>
          <a:p>
            <a:r>
              <a:rPr lang="en-US" dirty="0"/>
              <a:t>PS2 due on Wednesday Feb 27</a:t>
            </a:r>
          </a:p>
          <a:p>
            <a:r>
              <a:rPr lang="en-US" dirty="0"/>
              <a:t>Midterm in class Monday March 4</a:t>
            </a:r>
          </a:p>
          <a:p>
            <a:pPr lvl="1"/>
            <a:r>
              <a:rPr lang="en-US" dirty="0"/>
              <a:t>Covers lectures 1 </a:t>
            </a:r>
            <a:r>
              <a:rPr lang="mr-IN" dirty="0"/>
              <a:t>–</a:t>
            </a:r>
            <a:r>
              <a:rPr lang="en-US" dirty="0"/>
              <a:t> 9, plus assigned problem sets, labs, book readings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Proposal due Wednesday Feb 27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Proposal should be one page PDF including:</a:t>
            </a:r>
          </a:p>
          <a:p>
            <a:pPr lvl="1"/>
            <a:r>
              <a:rPr lang="en-US" dirty="0"/>
              <a:t>Title</a:t>
            </a:r>
          </a:p>
          <a:p>
            <a:pPr lvl="1"/>
            <a:r>
              <a:rPr lang="en-US" dirty="0"/>
              <a:t>Team member names</a:t>
            </a:r>
          </a:p>
          <a:p>
            <a:pPr lvl="1"/>
            <a:r>
              <a:rPr lang="en-US" dirty="0"/>
              <a:t>What are you trying to do?</a:t>
            </a:r>
          </a:p>
          <a:p>
            <a:pPr lvl="1"/>
            <a:r>
              <a:rPr lang="en-US" dirty="0"/>
              <a:t>How is it done today?</a:t>
            </a:r>
          </a:p>
          <a:p>
            <a:pPr lvl="1"/>
            <a:r>
              <a:rPr lang="en-US" dirty="0"/>
              <a:t>What is your idea for improvement and why do you think you’ll be successful</a:t>
            </a:r>
          </a:p>
          <a:p>
            <a:pPr lvl="1"/>
            <a:r>
              <a:rPr lang="en-US" dirty="0"/>
              <a:t>What infrastructure are you going to use for your project?</a:t>
            </a:r>
          </a:p>
          <a:p>
            <a:pPr lvl="1"/>
            <a:r>
              <a:rPr lang="en-US" dirty="0"/>
              <a:t>Project timeline with milestones</a:t>
            </a:r>
          </a:p>
          <a:p>
            <a:r>
              <a:rPr lang="en-US" dirty="0"/>
              <a:t>Mail PDF of proposal to instructors</a:t>
            </a:r>
          </a:p>
          <a:p>
            <a:r>
              <a:rPr lang="en-US" dirty="0"/>
              <a:t>Give a &lt;5-minute presentation in class in discussion section time on March 11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in Lecture 7</a:t>
            </a:r>
          </a:p>
        </p:txBody>
      </p:sp>
      <p:sp>
        <p:nvSpPr>
          <p:cNvPr id="1277965" name="Rectangle 13"/>
          <p:cNvSpPr>
            <a:spLocks noGrp="1" noChangeArrowheads="1"/>
          </p:cNvSpPr>
          <p:nvPr>
            <p:ph idx="1"/>
          </p:nvPr>
        </p:nvSpPr>
        <p:spPr>
          <a:xfrm>
            <a:off x="762000" y="838200"/>
            <a:ext cx="7683500" cy="5638800"/>
          </a:xfrm>
        </p:spPr>
        <p:txBody>
          <a:bodyPr/>
          <a:lstStyle/>
          <a:p>
            <a:r>
              <a:rPr lang="en-US" dirty="0"/>
              <a:t>Multi-level cache hierarchies reduce miss penalty</a:t>
            </a:r>
          </a:p>
          <a:p>
            <a:pPr lvl="1"/>
            <a:r>
              <a:rPr lang="en-US" dirty="0"/>
              <a:t>3 levels common in modern systems (some have 4!)</a:t>
            </a:r>
          </a:p>
          <a:p>
            <a:pPr lvl="1"/>
            <a:r>
              <a:rPr lang="en-US" dirty="0"/>
              <a:t>Can change design tradeoffs of L1 cache if known to have L2</a:t>
            </a:r>
          </a:p>
          <a:p>
            <a:pPr lvl="1"/>
            <a:r>
              <a:rPr lang="en-US" dirty="0"/>
              <a:t>Inclusive versus exclusive cache hierarchies</a:t>
            </a:r>
          </a:p>
          <a:p>
            <a:r>
              <a:rPr lang="en-US" dirty="0"/>
              <a:t>Reducing impact of associativity</a:t>
            </a:r>
          </a:p>
          <a:p>
            <a:pPr lvl="1"/>
            <a:r>
              <a:rPr lang="en-US" dirty="0"/>
              <a:t>way-predicting caches</a:t>
            </a:r>
          </a:p>
          <a:p>
            <a:pPr lvl="1"/>
            <a:r>
              <a:rPr lang="en-US" dirty="0"/>
              <a:t>victim caches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microtags</a:t>
            </a:r>
            <a:r>
              <a:rPr lang="en-US" dirty="0"/>
              <a:t> in problem set)</a:t>
            </a:r>
          </a:p>
          <a:p>
            <a:r>
              <a:rPr lang="en-US" dirty="0"/>
              <a:t>Prefetching, hardware or software</a:t>
            </a:r>
          </a:p>
          <a:p>
            <a:pPr lvl="1"/>
            <a:r>
              <a:rPr lang="en-US" dirty="0"/>
              <a:t>correctness, timeliness</a:t>
            </a:r>
          </a:p>
          <a:p>
            <a:pPr lvl="1"/>
            <a:r>
              <a:rPr lang="en-US" dirty="0"/>
              <a:t>instructions easier to </a:t>
            </a:r>
            <a:r>
              <a:rPr lang="en-US" dirty="0" err="1"/>
              <a:t>prefetch</a:t>
            </a:r>
            <a:r>
              <a:rPr lang="en-US" dirty="0"/>
              <a:t> than data</a:t>
            </a:r>
          </a:p>
          <a:p>
            <a:pPr lvl="1"/>
            <a:r>
              <a:rPr lang="en-US" dirty="0"/>
              <a:t>software difficult to use ideally</a:t>
            </a:r>
          </a:p>
          <a:p>
            <a:r>
              <a:rPr lang="en-US" dirty="0"/>
              <a:t>Software memory hierarchy optimizations</a:t>
            </a:r>
          </a:p>
          <a:p>
            <a:pPr lvl="1"/>
            <a:r>
              <a:rPr lang="en-US" dirty="0"/>
              <a:t>Loop interchange</a:t>
            </a:r>
          </a:p>
          <a:p>
            <a:pPr lvl="1"/>
            <a:r>
              <a:rPr lang="en-US" dirty="0"/>
              <a:t>Loop fusion</a:t>
            </a:r>
          </a:p>
          <a:p>
            <a:pPr lvl="1"/>
            <a:r>
              <a:rPr lang="en-US" dirty="0"/>
              <a:t>Cache tiling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7848-939E-7E43-907B-1F30974904B2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26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Size of Linear Page Table</a:t>
            </a:r>
            <a:endParaRPr lang="en-US" altLang="ko-KR" dirty="0"/>
          </a:p>
        </p:txBody>
      </p:sp>
      <p:sp>
        <p:nvSpPr>
          <p:cNvPr id="162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/>
              <a:t>With 32-bit addresses, 4-KB pages &amp; 4-byte PTEs:</a:t>
            </a:r>
          </a:p>
          <a:p>
            <a:pPr lvl="1"/>
            <a:r>
              <a:rPr lang="en-US" altLang="ko-KR" sz="2000" dirty="0"/>
              <a:t>  220 PTEs, </a:t>
            </a:r>
            <a:r>
              <a:rPr lang="en-US" altLang="ko-KR" sz="2000" dirty="0" err="1"/>
              <a:t>i.e</a:t>
            </a:r>
            <a:r>
              <a:rPr lang="en-US" altLang="ko-KR" sz="2000" dirty="0"/>
              <a:t>, 4 MB page table per user</a:t>
            </a:r>
          </a:p>
          <a:p>
            <a:pPr lvl="1"/>
            <a:r>
              <a:rPr lang="en-US" altLang="ko-KR" sz="2000" dirty="0"/>
              <a:t> 4 GB of swap needed to back up full virtual address</a:t>
            </a:r>
            <a:br>
              <a:rPr lang="en-US" altLang="ko-KR" sz="2000" dirty="0"/>
            </a:br>
            <a:r>
              <a:rPr lang="en-US" altLang="ko-KR" sz="2000" dirty="0"/>
              <a:t>   space</a:t>
            </a:r>
          </a:p>
          <a:p>
            <a:r>
              <a:rPr lang="en-US" altLang="ko-KR" sz="2800" dirty="0"/>
              <a:t>Larger pages?</a:t>
            </a:r>
          </a:p>
          <a:p>
            <a:pPr lvl="1"/>
            <a:r>
              <a:rPr lang="en-US" altLang="ko-KR" sz="2000" dirty="0"/>
              <a:t>Internal fragmentation (Not all memory in page is used)</a:t>
            </a:r>
          </a:p>
          <a:p>
            <a:pPr lvl="1"/>
            <a:r>
              <a:rPr lang="en-US" altLang="ko-KR" sz="2000" dirty="0"/>
              <a:t>Larger page fault penalty (more time to read from disk)</a:t>
            </a:r>
          </a:p>
          <a:p>
            <a:r>
              <a:rPr lang="en-US" altLang="ko-KR" sz="2800" dirty="0"/>
              <a:t>What about 64-bit virtual address space???</a:t>
            </a:r>
          </a:p>
          <a:p>
            <a:pPr lvl="1"/>
            <a:r>
              <a:rPr lang="en-US" altLang="ko-KR" sz="2000" dirty="0"/>
              <a:t>Even 1MB pages would require 244  8-byte PTEs (35 TB!)</a:t>
            </a:r>
          </a:p>
          <a:p>
            <a:pPr marL="0" indent="0">
              <a:buNone/>
            </a:pPr>
            <a:endParaRPr lang="en-US" altLang="ko-KR" sz="2800" i="1" dirty="0"/>
          </a:p>
          <a:p>
            <a:pPr marL="0" indent="0">
              <a:buNone/>
            </a:pPr>
            <a:r>
              <a:rPr lang="en-US" altLang="ko-KR" sz="2800" i="1" dirty="0"/>
              <a:t>                          What is the “saving grace” ? </a:t>
            </a:r>
            <a:endParaRPr lang="en-US" altLang="ko-KR" sz="2800" i="1" dirty="0">
              <a:sym typeface="Symbol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230C-8540-DD45-A4B4-F7C79284B04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756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Hierarchical Page Table</a:t>
            </a:r>
          </a:p>
        </p:txBody>
      </p:sp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C1C-B9DC-C147-9AF6-8247FECD9DFD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grpSp>
        <p:nvGrpSpPr>
          <p:cNvPr id="1624067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410200" y="1600200"/>
            <a:ext cx="838199" cy="4572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410200" y="1066800"/>
            <a:ext cx="838200" cy="533399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grpSp>
        <p:nvGrpSpPr>
          <p:cNvPr id="1624086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624091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244719" y="3719512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1 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273646" y="4633912"/>
            <a:ext cx="1290694" cy="6745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2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7464287" y="500136"/>
            <a:ext cx="112510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27219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in primary memory 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141302" y="2668116"/>
            <a:ext cx="1930437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Root of Current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39684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664325" y="2344737"/>
            <a:ext cx="67256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00600" y="2819400"/>
            <a:ext cx="400752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1600200" y="762000"/>
            <a:ext cx="283007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from CPU</a:t>
            </a: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361222" y="3655739"/>
            <a:ext cx="2127156" cy="10130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(Processor</a:t>
            </a:r>
          </a:p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Register, </a:t>
            </a:r>
            <a:r>
              <a:rPr lang="en-US" altLang="ko-KR" sz="2000" b="1" dirty="0" err="1">
                <a:solidFill>
                  <a:srgbClr val="000000"/>
                </a:solidFill>
                <a:latin typeface="Courier" pitchFamily="2" charset="0"/>
                <a:ea typeface="굴림" charset="-127"/>
                <a:cs typeface="굴림" charset="-127"/>
              </a:rPr>
              <a:t>satp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in RISC-V)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260716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751013" y="1357312"/>
            <a:ext cx="27637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p1              p2              offset</a:t>
            </a: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28866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480272" y="1973262"/>
            <a:ext cx="96693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10-bit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547072" y="1973262"/>
            <a:ext cx="96693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10-bit 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877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FF0FF9-1638-2140-8582-48C8E965382C}"/>
              </a:ext>
            </a:extLst>
          </p:cNvPr>
          <p:cNvSpPr txBox="1"/>
          <p:nvPr/>
        </p:nvSpPr>
        <p:spPr>
          <a:xfrm>
            <a:off x="1995697" y="6181779"/>
            <a:ext cx="4581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RISC-V Sv32 Virtual Memory Scheme </a:t>
            </a:r>
          </a:p>
        </p:txBody>
      </p:sp>
    </p:spTree>
    <p:extLst>
      <p:ext uri="{BB962C8B-B14F-4D97-AF65-F5344CB8AC3E}">
        <p14:creationId xmlns:p14="http://schemas.microsoft.com/office/powerpoint/2010/main" val="355299704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696200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Two-Level Page Tables in Physical Memory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1A-3664-544B-9B55-CD12CA246149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943101"/>
            <a:ext cx="1117600" cy="1512888"/>
            <a:chOff x="632" y="1352"/>
            <a:chExt cx="704" cy="953"/>
          </a:xfrm>
        </p:grpSpPr>
        <p:sp>
          <p:nvSpPr>
            <p:cNvPr id="1750021" name="Rectangle 5"/>
            <p:cNvSpPr>
              <a:spLocks noChangeArrowheads="1"/>
            </p:cNvSpPr>
            <p:nvPr/>
          </p:nvSpPr>
          <p:spPr bwMode="auto">
            <a:xfrm>
              <a:off x="632" y="1568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750022" name="Rectangle 6" descr="90%"/>
            <p:cNvSpPr>
              <a:spLocks noChangeArrowheads="1"/>
            </p:cNvSpPr>
            <p:nvPr/>
          </p:nvSpPr>
          <p:spPr bwMode="auto">
            <a:xfrm>
              <a:off x="632" y="1352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750023" name="Line 7"/>
            <p:cNvSpPr>
              <a:spLocks noChangeShapeType="1"/>
            </p:cNvSpPr>
            <p:nvPr/>
          </p:nvSpPr>
          <p:spPr bwMode="auto">
            <a:xfrm>
              <a:off x="632" y="156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750024" name="Line 8"/>
            <p:cNvSpPr>
              <a:spLocks noChangeShapeType="1"/>
            </p:cNvSpPr>
            <p:nvPr/>
          </p:nvSpPr>
          <p:spPr bwMode="auto">
            <a:xfrm>
              <a:off x="632" y="178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750025" name="Rectangle 9"/>
            <p:cNvSpPr>
              <a:spLocks noChangeArrowheads="1"/>
            </p:cNvSpPr>
            <p:nvPr/>
          </p:nvSpPr>
          <p:spPr bwMode="auto">
            <a:xfrm>
              <a:off x="783" y="1568"/>
              <a:ext cx="35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750026" name="Rectangle 10"/>
            <p:cNvSpPr>
              <a:spLocks noChangeArrowheads="1"/>
            </p:cNvSpPr>
            <p:nvPr/>
          </p:nvSpPr>
          <p:spPr bwMode="auto">
            <a:xfrm>
              <a:off x="667" y="2016"/>
              <a:ext cx="621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User 1</a:t>
              </a:r>
            </a:p>
          </p:txBody>
        </p:sp>
      </p:grpSp>
      <p:sp>
        <p:nvSpPr>
          <p:cNvPr id="1750027" name="Line 11"/>
          <p:cNvSpPr>
            <a:spLocks noChangeShapeType="1"/>
          </p:cNvSpPr>
          <p:nvPr/>
        </p:nvSpPr>
        <p:spPr bwMode="auto">
          <a:xfrm flipV="1">
            <a:off x="1892300" y="1765300"/>
            <a:ext cx="420370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28" name="Line 12"/>
          <p:cNvSpPr>
            <a:spLocks noChangeShapeType="1"/>
          </p:cNvSpPr>
          <p:nvPr/>
        </p:nvSpPr>
        <p:spPr bwMode="auto">
          <a:xfrm>
            <a:off x="6083300" y="1155700"/>
            <a:ext cx="0" cy="525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29" name="Rectangle 13" descr="Dark upward diagonal"/>
          <p:cNvSpPr>
            <a:spLocks noChangeArrowheads="1"/>
          </p:cNvSpPr>
          <p:nvPr/>
        </p:nvSpPr>
        <p:spPr bwMode="auto">
          <a:xfrm>
            <a:off x="6096000" y="5905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30" name="Rectangle 14" descr="Dark upward diagonal"/>
          <p:cNvSpPr>
            <a:spLocks noChangeArrowheads="1"/>
          </p:cNvSpPr>
          <p:nvPr/>
        </p:nvSpPr>
        <p:spPr bwMode="auto">
          <a:xfrm>
            <a:off x="6096000" y="56007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31" name="Rectangle 15" descr="90%"/>
          <p:cNvSpPr>
            <a:spLocks noChangeArrowheads="1"/>
          </p:cNvSpPr>
          <p:nvPr/>
        </p:nvSpPr>
        <p:spPr bwMode="auto">
          <a:xfrm>
            <a:off x="6096000" y="5295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32" name="Rectangle 16" descr="Dark upward diagonal"/>
          <p:cNvSpPr>
            <a:spLocks noChangeArrowheads="1"/>
          </p:cNvSpPr>
          <p:nvPr/>
        </p:nvSpPr>
        <p:spPr bwMode="auto">
          <a:xfrm>
            <a:off x="6096000" y="49911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33" name="Rectangle 17" descr="90%"/>
          <p:cNvSpPr>
            <a:spLocks noChangeArrowheads="1"/>
          </p:cNvSpPr>
          <p:nvPr/>
        </p:nvSpPr>
        <p:spPr bwMode="auto">
          <a:xfrm>
            <a:off x="6096000" y="46863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User1/VA1</a:t>
            </a:r>
          </a:p>
        </p:txBody>
      </p:sp>
      <p:sp>
        <p:nvSpPr>
          <p:cNvPr id="1750034" name="Rectangle 18" descr="90%"/>
          <p:cNvSpPr>
            <a:spLocks noChangeArrowheads="1"/>
          </p:cNvSpPr>
          <p:nvPr/>
        </p:nvSpPr>
        <p:spPr bwMode="auto">
          <a:xfrm>
            <a:off x="6096000" y="43815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User2/VA1</a:t>
            </a:r>
          </a:p>
        </p:txBody>
      </p:sp>
      <p:sp>
        <p:nvSpPr>
          <p:cNvPr id="1750035" name="Line 19"/>
          <p:cNvSpPr>
            <a:spLocks noChangeShapeType="1"/>
          </p:cNvSpPr>
          <p:nvPr/>
        </p:nvSpPr>
        <p:spPr bwMode="auto">
          <a:xfrm>
            <a:off x="7302500" y="1143000"/>
            <a:ext cx="0" cy="527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37" name="Rectangle 21" descr="90%"/>
          <p:cNvSpPr>
            <a:spLocks noChangeArrowheads="1"/>
          </p:cNvSpPr>
          <p:nvPr/>
        </p:nvSpPr>
        <p:spPr bwMode="auto">
          <a:xfrm>
            <a:off x="6096000" y="16383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39" name="Rectangle 23"/>
          <p:cNvSpPr>
            <a:spLocks noChangeArrowheads="1"/>
          </p:cNvSpPr>
          <p:nvPr/>
        </p:nvSpPr>
        <p:spPr bwMode="auto">
          <a:xfrm>
            <a:off x="7407275" y="1562100"/>
            <a:ext cx="1431925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1 PT User 1 </a:t>
            </a:r>
          </a:p>
        </p:txBody>
      </p:sp>
      <p:sp>
        <p:nvSpPr>
          <p:cNvPr id="1750040" name="Rectangle 24" descr="90%"/>
          <p:cNvSpPr>
            <a:spLocks noChangeArrowheads="1"/>
          </p:cNvSpPr>
          <p:nvPr/>
        </p:nvSpPr>
        <p:spPr bwMode="auto">
          <a:xfrm>
            <a:off x="6096000" y="2247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42" name="Rectangle 26" descr="Dark upward diagonal"/>
          <p:cNvSpPr>
            <a:spLocks noChangeArrowheads="1"/>
          </p:cNvSpPr>
          <p:nvPr/>
        </p:nvSpPr>
        <p:spPr bwMode="auto">
          <a:xfrm>
            <a:off x="6096000" y="2857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44" name="Rectangle 28"/>
          <p:cNvSpPr>
            <a:spLocks noChangeArrowheads="1"/>
          </p:cNvSpPr>
          <p:nvPr/>
        </p:nvSpPr>
        <p:spPr bwMode="auto">
          <a:xfrm>
            <a:off x="7391400" y="2628900"/>
            <a:ext cx="1431925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1 PT User 2 </a:t>
            </a:r>
          </a:p>
        </p:txBody>
      </p:sp>
      <p:sp>
        <p:nvSpPr>
          <p:cNvPr id="1750047" name="Line 31"/>
          <p:cNvSpPr>
            <a:spLocks noChangeShapeType="1"/>
          </p:cNvSpPr>
          <p:nvPr/>
        </p:nvSpPr>
        <p:spPr bwMode="auto">
          <a:xfrm flipV="1">
            <a:off x="1917700" y="2997200"/>
            <a:ext cx="4152900" cy="176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48" name="Freeform 32"/>
          <p:cNvSpPr>
            <a:spLocks/>
          </p:cNvSpPr>
          <p:nvPr/>
        </p:nvSpPr>
        <p:spPr bwMode="auto">
          <a:xfrm>
            <a:off x="7186613" y="3005138"/>
            <a:ext cx="1042987" cy="2976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" y="1064"/>
              </a:cxn>
              <a:cxn ang="0">
                <a:pos x="588" y="1640"/>
              </a:cxn>
              <a:cxn ang="0">
                <a:pos x="463" y="1828"/>
              </a:cxn>
              <a:cxn ang="0">
                <a:pos x="275" y="1990"/>
              </a:cxn>
              <a:cxn ang="0">
                <a:pos x="207" y="2053"/>
              </a:cxn>
              <a:cxn ang="0">
                <a:pos x="113" y="2116"/>
              </a:cxn>
              <a:cxn ang="0">
                <a:pos x="75" y="2141"/>
              </a:cxn>
            </a:cxnLst>
            <a:rect l="0" t="0" r="r" b="b"/>
            <a:pathLst>
              <a:path w="657" h="2141">
                <a:moveTo>
                  <a:pt x="0" y="0"/>
                </a:moveTo>
                <a:cubicBezTo>
                  <a:pt x="430" y="296"/>
                  <a:pt x="491" y="592"/>
                  <a:pt x="614" y="1064"/>
                </a:cubicBezTo>
                <a:cubicBezTo>
                  <a:pt x="633" y="1260"/>
                  <a:pt x="657" y="1450"/>
                  <a:pt x="588" y="1640"/>
                </a:cubicBezTo>
                <a:cubicBezTo>
                  <a:pt x="569" y="1692"/>
                  <a:pt x="494" y="1790"/>
                  <a:pt x="463" y="1828"/>
                </a:cubicBezTo>
                <a:cubicBezTo>
                  <a:pt x="410" y="1891"/>
                  <a:pt x="340" y="1941"/>
                  <a:pt x="275" y="1990"/>
                </a:cubicBezTo>
                <a:cubicBezTo>
                  <a:pt x="250" y="2009"/>
                  <a:pt x="232" y="2034"/>
                  <a:pt x="207" y="2053"/>
                </a:cubicBezTo>
                <a:cubicBezTo>
                  <a:pt x="177" y="2076"/>
                  <a:pt x="143" y="2093"/>
                  <a:pt x="113" y="2116"/>
                </a:cubicBezTo>
                <a:cubicBezTo>
                  <a:pt x="101" y="2125"/>
                  <a:pt x="75" y="2141"/>
                  <a:pt x="75" y="2141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51" name="Freeform 35"/>
          <p:cNvSpPr>
            <a:spLocks/>
          </p:cNvSpPr>
          <p:nvPr/>
        </p:nvSpPr>
        <p:spPr bwMode="auto">
          <a:xfrm>
            <a:off x="5078413" y="1781175"/>
            <a:ext cx="1093787" cy="20669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52" name="Rectangle 36" descr="Dark upward diagonal"/>
          <p:cNvSpPr>
            <a:spLocks noChangeArrowheads="1"/>
          </p:cNvSpPr>
          <p:nvPr/>
        </p:nvSpPr>
        <p:spPr bwMode="auto">
          <a:xfrm>
            <a:off x="850900" y="4559300"/>
            <a:ext cx="1117600" cy="3429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53" name="Rectangle 37" descr="Dark upward diagonal"/>
          <p:cNvSpPr>
            <a:spLocks noChangeArrowheads="1"/>
          </p:cNvSpPr>
          <p:nvPr/>
        </p:nvSpPr>
        <p:spPr bwMode="auto">
          <a:xfrm>
            <a:off x="850900" y="4216400"/>
            <a:ext cx="1117600" cy="10414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54" name="Line 38" descr="Dark upward diagonal"/>
          <p:cNvSpPr>
            <a:spLocks noChangeShapeType="1"/>
          </p:cNvSpPr>
          <p:nvPr/>
        </p:nvSpPr>
        <p:spPr bwMode="auto">
          <a:xfrm>
            <a:off x="850900" y="4557713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55" name="Line 39" descr="Dark upward diagonal"/>
          <p:cNvSpPr>
            <a:spLocks noChangeShapeType="1"/>
          </p:cNvSpPr>
          <p:nvPr/>
        </p:nvSpPr>
        <p:spPr bwMode="auto">
          <a:xfrm>
            <a:off x="850900" y="4910138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56" name="Rectangle 40"/>
          <p:cNvSpPr>
            <a:spLocks noChangeArrowheads="1"/>
          </p:cNvSpPr>
          <p:nvPr/>
        </p:nvSpPr>
        <p:spPr bwMode="auto">
          <a:xfrm>
            <a:off x="1090613" y="4559300"/>
            <a:ext cx="56427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VA1</a:t>
            </a:r>
          </a:p>
        </p:txBody>
      </p:sp>
      <p:sp>
        <p:nvSpPr>
          <p:cNvPr id="1750057" name="Rectangle 41"/>
          <p:cNvSpPr>
            <a:spLocks noChangeArrowheads="1"/>
          </p:cNvSpPr>
          <p:nvPr/>
        </p:nvSpPr>
        <p:spPr bwMode="auto">
          <a:xfrm>
            <a:off x="906463" y="5270500"/>
            <a:ext cx="98659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User 2</a:t>
            </a:r>
          </a:p>
        </p:txBody>
      </p:sp>
      <p:sp>
        <p:nvSpPr>
          <p:cNvPr id="1750058" name="Rectangle 42"/>
          <p:cNvSpPr>
            <a:spLocks noChangeArrowheads="1"/>
          </p:cNvSpPr>
          <p:nvPr/>
        </p:nvSpPr>
        <p:spPr bwMode="auto">
          <a:xfrm>
            <a:off x="6096000" y="31623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59" name="Rectangle 43"/>
          <p:cNvSpPr>
            <a:spLocks noChangeArrowheads="1"/>
          </p:cNvSpPr>
          <p:nvPr/>
        </p:nvSpPr>
        <p:spPr bwMode="auto">
          <a:xfrm>
            <a:off x="6096000" y="34671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60" name="Rectangle 44" descr="90%"/>
          <p:cNvSpPr>
            <a:spLocks noChangeArrowheads="1"/>
          </p:cNvSpPr>
          <p:nvPr/>
        </p:nvSpPr>
        <p:spPr bwMode="auto">
          <a:xfrm>
            <a:off x="6096000" y="37719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61" name="Rectangle 45"/>
          <p:cNvSpPr>
            <a:spLocks noChangeArrowheads="1"/>
          </p:cNvSpPr>
          <p:nvPr/>
        </p:nvSpPr>
        <p:spPr bwMode="auto">
          <a:xfrm>
            <a:off x="6096000" y="40767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62" name="Rectangle 46"/>
          <p:cNvSpPr>
            <a:spLocks noChangeArrowheads="1"/>
          </p:cNvSpPr>
          <p:nvPr/>
        </p:nvSpPr>
        <p:spPr bwMode="auto">
          <a:xfrm>
            <a:off x="4495800" y="5753100"/>
            <a:ext cx="1443038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2 PT User 2 </a:t>
            </a:r>
          </a:p>
        </p:txBody>
      </p:sp>
      <p:sp>
        <p:nvSpPr>
          <p:cNvPr id="1750063" name="Freeform 47"/>
          <p:cNvSpPr>
            <a:spLocks/>
          </p:cNvSpPr>
          <p:nvPr/>
        </p:nvSpPr>
        <p:spPr bwMode="auto">
          <a:xfrm flipV="1">
            <a:off x="5105400" y="4533900"/>
            <a:ext cx="1066800" cy="15335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64" name="Freeform 48"/>
          <p:cNvSpPr>
            <a:spLocks/>
          </p:cNvSpPr>
          <p:nvPr/>
        </p:nvSpPr>
        <p:spPr bwMode="auto">
          <a:xfrm>
            <a:off x="5257800" y="4000500"/>
            <a:ext cx="914400" cy="8477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65" name="Text Box 49"/>
          <p:cNvSpPr txBox="1">
            <a:spLocks noChangeArrowheads="1"/>
          </p:cNvSpPr>
          <p:nvPr/>
        </p:nvSpPr>
        <p:spPr bwMode="auto">
          <a:xfrm>
            <a:off x="838200" y="1025029"/>
            <a:ext cx="1158875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Virtual Address Spaces</a:t>
            </a:r>
          </a:p>
        </p:txBody>
      </p:sp>
      <p:sp>
        <p:nvSpPr>
          <p:cNvPr id="1750066" name="Text Box 50"/>
          <p:cNvSpPr txBox="1">
            <a:spLocks noChangeArrowheads="1"/>
          </p:cNvSpPr>
          <p:nvPr/>
        </p:nvSpPr>
        <p:spPr bwMode="auto">
          <a:xfrm>
            <a:off x="6096000" y="783323"/>
            <a:ext cx="1158875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24079308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BE55-011A-1943-8F7E-E9D4B6BAE8A4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990600" y="4419600"/>
            <a:ext cx="7277100" cy="184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ko-KR" altLang="en-US" sz="24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 translation and protection checks</a:t>
            </a:r>
          </a:p>
          <a:p>
            <a:pPr>
              <a:spcBef>
                <a:spcPct val="0"/>
              </a:spcBef>
            </a:pPr>
            <a:endParaRPr lang="en-US" altLang="ko-KR" sz="18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718175" y="32321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5486400" y="4038600"/>
            <a:ext cx="19089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5638800" y="762000"/>
            <a:ext cx="177247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460875" y="21145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623175" y="14732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973332" y="2325688"/>
            <a:ext cx="1381737" cy="7213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algn="ctr" defTabSz="1208088">
              <a:spcBef>
                <a:spcPct val="0"/>
              </a:spcBef>
            </a:pPr>
            <a:r>
              <a:rPr lang="en-US" altLang="ko-KR" sz="2000" dirty="0">
                <a:solidFill>
                  <a:srgbClr val="FFFFFF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  <a:p>
            <a:pPr algn="ctr" defTabSz="1208088">
              <a:spcBef>
                <a:spcPct val="0"/>
              </a:spcBef>
            </a:pPr>
            <a:r>
              <a:rPr lang="en-US" altLang="ko-KR" sz="2000" dirty="0">
                <a:solidFill>
                  <a:srgbClr val="FFFFFF"/>
                </a:solidFill>
                <a:latin typeface="Calibri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718175" y="14732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89375" y="11684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89775" y="1168400"/>
            <a:ext cx="1090613" cy="29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89375" y="37655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7032625" y="37655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offset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89375" y="17716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685800" y="3352800"/>
            <a:ext cx="13260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142999" y="2514600"/>
            <a:ext cx="561975" cy="107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1905000" y="18288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333375" y="1531938"/>
            <a:ext cx="255146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Supervisor/User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80975" y="20828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295400" y="2819400"/>
            <a:ext cx="990600" cy="6096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1600200" y="2057400"/>
            <a:ext cx="27432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2286000" y="2231658"/>
            <a:ext cx="1430626" cy="7213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106362" tIns="52388" rIns="106362" bIns="52388">
            <a:prstTxWarp prst="textNoShape">
              <a:avLst/>
            </a:prstTxWarp>
            <a:spAutoFit/>
          </a:bodyPr>
          <a:lstStyle/>
          <a:p>
            <a:pPr algn="ctr" defTabSz="1208088">
              <a:spcBef>
                <a:spcPct val="0"/>
              </a:spcBef>
            </a:pPr>
            <a:r>
              <a:rPr lang="en-US" altLang="ko-KR" sz="2000" dirty="0">
                <a:solidFill>
                  <a:srgbClr val="FFFFFF"/>
                </a:solidFill>
                <a:latin typeface="Calibri"/>
                <a:ea typeface="굴림" charset="-127"/>
                <a:cs typeface="굴림" charset="-127"/>
              </a:rPr>
              <a:t>Protection Check</a:t>
            </a:r>
          </a:p>
        </p:txBody>
      </p:sp>
    </p:spTree>
    <p:extLst>
      <p:ext uri="{BB962C8B-B14F-4D97-AF65-F5344CB8AC3E}">
        <p14:creationId xmlns:p14="http://schemas.microsoft.com/office/powerpoint/2010/main" val="45475564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Translation-</a:t>
            </a:r>
            <a:r>
              <a:rPr lang="en-US" altLang="ko-KR" dirty="0" err="1">
                <a:ea typeface="굴림" charset="-127"/>
                <a:cs typeface="굴림" charset="-127"/>
              </a:rPr>
              <a:t>Lookaside</a:t>
            </a:r>
            <a:r>
              <a:rPr lang="en-US" altLang="ko-KR" dirty="0">
                <a:ea typeface="굴림" charset="-127"/>
                <a:cs typeface="굴림" charset="-127"/>
              </a:rPr>
              <a:t> Buffers (TLB)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6389-10EB-9445-9A72-341816864186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28163" name="Rectangle 3"/>
          <p:cNvSpPr>
            <a:spLocks noChangeArrowheads="1"/>
          </p:cNvSpPr>
          <p:nvPr/>
        </p:nvSpPr>
        <p:spPr bwMode="auto">
          <a:xfrm>
            <a:off x="457200" y="838200"/>
            <a:ext cx="8305800" cy="24288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 translation is very expensive!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In a two-level page table, each reference becomes several memory accesses</a:t>
            </a:r>
            <a:endParaRPr lang="en-US" altLang="ko-KR" sz="20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endParaRPr lang="en-US" altLang="ko-KR" sz="12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Solution: </a:t>
            </a: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Cache translations in TLB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	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TLB hit		</a:t>
            </a:r>
            <a:r>
              <a:rPr lang="en-US" altLang="ko-KR" sz="2000" dirty="0" err="1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Single-Cycle Translation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     	TLB miss 	</a:t>
            </a:r>
            <a:r>
              <a:rPr lang="en-US" altLang="ko-KR" sz="2000" dirty="0" err="1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Page-Table Walk to refill </a:t>
            </a:r>
          </a:p>
        </p:txBody>
      </p:sp>
      <p:sp>
        <p:nvSpPr>
          <p:cNvPr id="1628164" name="Rectangle 4"/>
          <p:cNvSpPr>
            <a:spLocks noChangeArrowheads="1"/>
          </p:cNvSpPr>
          <p:nvPr/>
        </p:nvSpPr>
        <p:spPr bwMode="auto">
          <a:xfrm>
            <a:off x="5387975" y="583882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65" name="Rectangle 5"/>
          <p:cNvSpPr>
            <a:spLocks noChangeArrowheads="1"/>
          </p:cNvSpPr>
          <p:nvPr/>
        </p:nvSpPr>
        <p:spPr bwMode="auto">
          <a:xfrm>
            <a:off x="569913" y="4418013"/>
            <a:ext cx="321310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66" name="Line 6"/>
          <p:cNvSpPr>
            <a:spLocks noChangeShapeType="1"/>
          </p:cNvSpPr>
          <p:nvPr/>
        </p:nvSpPr>
        <p:spPr bwMode="auto">
          <a:xfrm>
            <a:off x="585788" y="4721225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67" name="Line 7"/>
          <p:cNvSpPr>
            <a:spLocks noChangeShapeType="1"/>
          </p:cNvSpPr>
          <p:nvPr/>
        </p:nvSpPr>
        <p:spPr bwMode="auto">
          <a:xfrm>
            <a:off x="569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68" name="Line 8"/>
          <p:cNvSpPr>
            <a:spLocks noChangeShapeType="1"/>
          </p:cNvSpPr>
          <p:nvPr/>
        </p:nvSpPr>
        <p:spPr bwMode="auto">
          <a:xfrm>
            <a:off x="823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69" name="Line 9"/>
          <p:cNvSpPr>
            <a:spLocks noChangeShapeType="1"/>
          </p:cNvSpPr>
          <p:nvPr/>
        </p:nvSpPr>
        <p:spPr bwMode="auto">
          <a:xfrm>
            <a:off x="1314450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70" name="Line 10"/>
          <p:cNvSpPr>
            <a:spLocks noChangeShapeType="1"/>
          </p:cNvSpPr>
          <p:nvPr/>
        </p:nvSpPr>
        <p:spPr bwMode="auto">
          <a:xfrm flipH="1">
            <a:off x="10652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71" name="Line 11"/>
          <p:cNvSpPr>
            <a:spLocks noChangeShapeType="1"/>
          </p:cNvSpPr>
          <p:nvPr/>
        </p:nvSpPr>
        <p:spPr bwMode="auto">
          <a:xfrm>
            <a:off x="2589213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72" name="Rectangle 12"/>
          <p:cNvSpPr>
            <a:spLocks noChangeArrowheads="1"/>
          </p:cNvSpPr>
          <p:nvPr/>
        </p:nvSpPr>
        <p:spPr bwMode="auto">
          <a:xfrm>
            <a:off x="5430838" y="371475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73" name="Line 13"/>
          <p:cNvSpPr>
            <a:spLocks noChangeShapeType="1"/>
          </p:cNvSpPr>
          <p:nvPr/>
        </p:nvSpPr>
        <p:spPr bwMode="auto">
          <a:xfrm>
            <a:off x="7031038" y="372745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74" name="Rectangle 14"/>
          <p:cNvSpPr>
            <a:spLocks noChangeArrowheads="1"/>
          </p:cNvSpPr>
          <p:nvPr/>
        </p:nvSpPr>
        <p:spPr bwMode="auto">
          <a:xfrm>
            <a:off x="5759450" y="3667125"/>
            <a:ext cx="202974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VPN   </a:t>
            </a:r>
            <a:r>
              <a:rPr lang="en-US" altLang="ko-KR" sz="1800" dirty="0">
                <a:solidFill>
                  <a:srgbClr val="00AE00"/>
                </a:solidFill>
                <a:latin typeface="Calibri"/>
                <a:ea typeface="굴림" charset="-127"/>
                <a:cs typeface="굴림" charset="-127"/>
              </a:rPr>
              <a:t>	      </a:t>
            </a: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8175" name="Rectangle 15"/>
          <p:cNvSpPr>
            <a:spLocks noChangeArrowheads="1"/>
          </p:cNvSpPr>
          <p:nvPr/>
        </p:nvSpPr>
        <p:spPr bwMode="auto">
          <a:xfrm>
            <a:off x="501650" y="4379913"/>
            <a:ext cx="314039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V  R   W D      tag                  PPN</a:t>
            </a:r>
          </a:p>
        </p:txBody>
      </p:sp>
      <p:sp>
        <p:nvSpPr>
          <p:cNvPr id="1628176" name="Rectangle 16"/>
          <p:cNvSpPr>
            <a:spLocks noChangeArrowheads="1"/>
          </p:cNvSpPr>
          <p:nvPr/>
        </p:nvSpPr>
        <p:spPr bwMode="auto">
          <a:xfrm>
            <a:off x="2819400" y="5715000"/>
            <a:ext cx="18856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8177" name="Rectangle 17"/>
          <p:cNvSpPr>
            <a:spLocks noChangeArrowheads="1"/>
          </p:cNvSpPr>
          <p:nvPr/>
        </p:nvSpPr>
        <p:spPr bwMode="auto">
          <a:xfrm>
            <a:off x="5386388" y="582612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78" name="Line 18"/>
          <p:cNvSpPr>
            <a:spLocks noChangeShapeType="1"/>
          </p:cNvSpPr>
          <p:nvPr/>
        </p:nvSpPr>
        <p:spPr bwMode="auto">
          <a:xfrm>
            <a:off x="6986588" y="583882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79" name="Rectangle 19"/>
          <p:cNvSpPr>
            <a:spLocks noChangeArrowheads="1"/>
          </p:cNvSpPr>
          <p:nvPr/>
        </p:nvSpPr>
        <p:spPr bwMode="auto">
          <a:xfrm>
            <a:off x="5740400" y="5791200"/>
            <a:ext cx="190587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PPN	     offset</a:t>
            </a:r>
          </a:p>
        </p:txBody>
      </p:sp>
      <p:sp>
        <p:nvSpPr>
          <p:cNvPr id="1628180" name="Rectangle 20"/>
          <p:cNvSpPr>
            <a:spLocks noChangeArrowheads="1"/>
          </p:cNvSpPr>
          <p:nvPr/>
        </p:nvSpPr>
        <p:spPr bwMode="auto">
          <a:xfrm>
            <a:off x="3182938" y="3625850"/>
            <a:ext cx="161914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i="1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8181" name="Line 21"/>
          <p:cNvSpPr>
            <a:spLocks noChangeShapeType="1"/>
          </p:cNvSpPr>
          <p:nvPr/>
        </p:nvSpPr>
        <p:spPr bwMode="auto">
          <a:xfrm>
            <a:off x="7661275" y="39909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82" name="Freeform 22"/>
          <p:cNvSpPr>
            <a:spLocks/>
          </p:cNvSpPr>
          <p:nvPr/>
        </p:nvSpPr>
        <p:spPr bwMode="auto">
          <a:xfrm>
            <a:off x="3200400" y="533400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83" name="Line 23"/>
          <p:cNvSpPr>
            <a:spLocks noChangeShapeType="1"/>
          </p:cNvSpPr>
          <p:nvPr/>
        </p:nvSpPr>
        <p:spPr bwMode="auto">
          <a:xfrm>
            <a:off x="1557338" y="4424363"/>
            <a:ext cx="0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84" name="Line 24"/>
          <p:cNvSpPr>
            <a:spLocks noChangeShapeType="1"/>
          </p:cNvSpPr>
          <p:nvPr/>
        </p:nvSpPr>
        <p:spPr bwMode="auto">
          <a:xfrm flipH="1">
            <a:off x="1981200" y="533400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85" name="Rectangle 25"/>
          <p:cNvSpPr>
            <a:spLocks noChangeArrowheads="1"/>
          </p:cNvSpPr>
          <p:nvPr/>
        </p:nvSpPr>
        <p:spPr bwMode="auto">
          <a:xfrm>
            <a:off x="1676400" y="5638800"/>
            <a:ext cx="66078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1628186" name="Line 26"/>
          <p:cNvSpPr>
            <a:spLocks noChangeShapeType="1"/>
          </p:cNvSpPr>
          <p:nvPr/>
        </p:nvSpPr>
        <p:spPr bwMode="auto">
          <a:xfrm>
            <a:off x="576263" y="5011738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87" name="Freeform 27"/>
          <p:cNvSpPr>
            <a:spLocks/>
          </p:cNvSpPr>
          <p:nvPr/>
        </p:nvSpPr>
        <p:spPr bwMode="auto">
          <a:xfrm>
            <a:off x="2022475" y="398145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88" name="Text Box 28"/>
          <p:cNvSpPr txBox="1">
            <a:spLocks noChangeArrowheads="1"/>
          </p:cNvSpPr>
          <p:nvPr/>
        </p:nvSpPr>
        <p:spPr bwMode="auto">
          <a:xfrm>
            <a:off x="3851275" y="4357688"/>
            <a:ext cx="28463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(VPN = virtual page number)</a:t>
            </a: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8189" name="Text Box 29"/>
          <p:cNvSpPr txBox="1">
            <a:spLocks noChangeArrowheads="1"/>
          </p:cNvSpPr>
          <p:nvPr/>
        </p:nvSpPr>
        <p:spPr bwMode="auto">
          <a:xfrm>
            <a:off x="3810000" y="4953000"/>
            <a:ext cx="298621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(PPN = physical page number)</a:t>
            </a: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462998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TLB Designs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/>
              <a:t>Typically 32-128 entries, usually fully associative</a:t>
            </a:r>
          </a:p>
          <a:p>
            <a:pPr lvl="1"/>
            <a:r>
              <a:rPr lang="en-US" altLang="ko-KR" sz="2000" dirty="0"/>
              <a:t>Each entry maps a large page, hence less spatial locality across pages </a:t>
            </a:r>
            <a:r>
              <a:rPr lang="en-US" altLang="ko-KR" sz="2000" dirty="0">
                <a:sym typeface="Wingdings" charset="2"/>
              </a:rPr>
              <a:t></a:t>
            </a:r>
            <a:r>
              <a:rPr lang="en-US" altLang="ko-KR" sz="2000" dirty="0"/>
              <a:t> more likely that two entries conflict</a:t>
            </a:r>
          </a:p>
          <a:p>
            <a:pPr lvl="1"/>
            <a:r>
              <a:rPr lang="en-US" altLang="ko-KR" sz="2000" dirty="0"/>
              <a:t>Sometimes larger TLBs (256-512 entries) are 4-8 way set-associative</a:t>
            </a:r>
          </a:p>
          <a:p>
            <a:pPr lvl="1"/>
            <a:r>
              <a:rPr lang="en-US" altLang="ko-KR" sz="2000" dirty="0"/>
              <a:t>Larger systems sometimes have multi-level (L1 and L2) TLBs</a:t>
            </a:r>
          </a:p>
          <a:p>
            <a:r>
              <a:rPr lang="en-US" altLang="ko-KR" sz="2800" dirty="0"/>
              <a:t>Random or FIFO replacement policy</a:t>
            </a:r>
          </a:p>
          <a:p>
            <a:r>
              <a:rPr lang="en-US" altLang="ko-KR" sz="2800" dirty="0"/>
              <a:t>TLB Reach: Size of largest virtual address space that can be simultaneously mapped by TLB</a:t>
            </a:r>
          </a:p>
          <a:p>
            <a:pPr lvl="1"/>
            <a:r>
              <a:rPr lang="en-US" altLang="ko-KR" sz="2000" dirty="0"/>
              <a:t>Example: 64 TLB entries, 4KB pages, one page per entry</a:t>
            </a:r>
          </a:p>
          <a:p>
            <a:pPr lvl="1"/>
            <a:endParaRPr lang="en-US" altLang="ko-KR" sz="2000" dirty="0"/>
          </a:p>
          <a:p>
            <a:pPr lvl="1"/>
            <a:r>
              <a:rPr lang="en-US" altLang="ko-KR" sz="2000" dirty="0"/>
              <a:t>TLB Reach = _____________________________________________?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836D-2362-D64E-A858-5200C07DF980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6836" name="Text Box 4"/>
          <p:cNvSpPr txBox="1">
            <a:spLocks noChangeArrowheads="1"/>
          </p:cNvSpPr>
          <p:nvPr/>
        </p:nvSpPr>
        <p:spPr bwMode="auto">
          <a:xfrm>
            <a:off x="2971800" y="5486400"/>
            <a:ext cx="5353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ＭＳ Ｐゴシック"/>
              </a:rPr>
              <a:t>64 entries * 4 KB = 256 KB (if contiguous)</a:t>
            </a:r>
          </a:p>
        </p:txBody>
      </p:sp>
    </p:spTree>
    <p:extLst>
      <p:ext uri="{BB962C8B-B14F-4D97-AF65-F5344CB8AC3E}">
        <p14:creationId xmlns:p14="http://schemas.microsoft.com/office/powerpoint/2010/main" val="352897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3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Handling a TLB Miss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5054600"/>
          </a:xfrm>
        </p:spPr>
        <p:txBody>
          <a:bodyPr/>
          <a:lstStyle/>
          <a:p>
            <a:r>
              <a:rPr lang="en-US" altLang="ko-KR" sz="3200" dirty="0"/>
              <a:t>Software (</a:t>
            </a:r>
            <a:r>
              <a:rPr lang="en-US" altLang="ko-KR" sz="3200" i="1" dirty="0"/>
              <a:t>MIPS, Alpha</a:t>
            </a:r>
            <a:r>
              <a:rPr lang="en-US" altLang="ko-KR" sz="3200" dirty="0"/>
              <a:t>)</a:t>
            </a:r>
          </a:p>
          <a:p>
            <a:pPr lvl="1"/>
            <a:r>
              <a:rPr lang="en-US" altLang="ko-KR" sz="2400" dirty="0"/>
              <a:t>TLB miss causes an exception and the operating system walks the page tables and reloads TLB. A privileged “</a:t>
            </a:r>
            <a:r>
              <a:rPr lang="en-US" altLang="ko-KR" sz="2400" dirty="0" err="1"/>
              <a:t>untranslated</a:t>
            </a:r>
            <a:r>
              <a:rPr lang="en-US" altLang="ko-KR" sz="2400" dirty="0"/>
              <a:t>”  addressing mode used for walk.</a:t>
            </a:r>
          </a:p>
          <a:p>
            <a:pPr lvl="1"/>
            <a:r>
              <a:rPr lang="en-US" altLang="ko-KR" sz="2400" dirty="0"/>
              <a:t>Software TLB miss can be very expensive on out-of-order superscalar processor as requires a flush of pipeline to jump to trap handler.</a:t>
            </a:r>
          </a:p>
          <a:p>
            <a:r>
              <a:rPr lang="en-US" altLang="ko-KR" sz="3200" dirty="0"/>
              <a:t>Hardware (</a:t>
            </a:r>
            <a:r>
              <a:rPr lang="en-US" altLang="ko-KR" sz="3200" i="1" dirty="0"/>
              <a:t>SPARC v8, x86, PowerPC, RISC-V</a:t>
            </a:r>
            <a:r>
              <a:rPr lang="en-US" altLang="ko-KR" sz="3200" dirty="0"/>
              <a:t>)</a:t>
            </a:r>
          </a:p>
          <a:p>
            <a:pPr lvl="1"/>
            <a:r>
              <a:rPr lang="en-US" altLang="ko-KR" sz="2400" dirty="0"/>
              <a:t>A memory management unit (MMU) walks the page tables and reloads the TLB.</a:t>
            </a:r>
          </a:p>
          <a:p>
            <a:pPr lvl="1"/>
            <a:r>
              <a:rPr lang="en-US" altLang="ko-KR" sz="2400" dirty="0"/>
              <a:t>If a missing (data or PT) page is encountered during the TLB reloading, MMU gives up and signals a Page Fault exception for the original instruction</a:t>
            </a:r>
            <a:r>
              <a:rPr lang="en-US" altLang="ko-KR" dirty="0"/>
              <a:t>.</a:t>
            </a:r>
          </a:p>
          <a:p>
            <a:r>
              <a:rPr lang="en-US" altLang="ko-KR" sz="2800" dirty="0"/>
              <a:t>NOTE: A given ISA can use either TLB miss strategy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D445-73B8-1346-9524-1F6FAD58DEFC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38389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 Walk: SPARC v8</a:t>
            </a: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5243-848A-B64E-9286-0A37CBB378A8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09550" y="990600"/>
            <a:ext cx="8724900" cy="4588545"/>
            <a:chOff x="190500" y="1295400"/>
            <a:chExt cx="8724900" cy="4588545"/>
          </a:xfrm>
        </p:grpSpPr>
        <p:sp>
          <p:nvSpPr>
            <p:cNvPr id="1638403" name="Rectangle 3"/>
            <p:cNvSpPr>
              <a:spLocks noChangeArrowheads="1"/>
            </p:cNvSpPr>
            <p:nvPr/>
          </p:nvSpPr>
          <p:spPr bwMode="auto">
            <a:xfrm>
              <a:off x="4483100" y="5202238"/>
              <a:ext cx="4432300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31 			          11            0</a:t>
              </a:r>
            </a:p>
          </p:txBody>
        </p:sp>
        <p:sp>
          <p:nvSpPr>
            <p:cNvPr id="1638404" name="Rectangle 4"/>
            <p:cNvSpPr>
              <a:spLocks noChangeArrowheads="1"/>
            </p:cNvSpPr>
            <p:nvPr/>
          </p:nvSpPr>
          <p:spPr bwMode="auto">
            <a:xfrm>
              <a:off x="4522788" y="5503863"/>
              <a:ext cx="3249612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05" name="Rectangle 5"/>
            <p:cNvSpPr>
              <a:spLocks noChangeArrowheads="1"/>
            </p:cNvSpPr>
            <p:nvPr/>
          </p:nvSpPr>
          <p:spPr bwMode="auto">
            <a:xfrm>
              <a:off x="4510088" y="5495925"/>
              <a:ext cx="4176712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06" name="Rectangle 6"/>
            <p:cNvSpPr>
              <a:spLocks noChangeArrowheads="1"/>
            </p:cNvSpPr>
            <p:nvPr/>
          </p:nvSpPr>
          <p:spPr bwMode="auto">
            <a:xfrm>
              <a:off x="2679700" y="1371600"/>
              <a:ext cx="3416300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07" name="Rectangle 7"/>
            <p:cNvSpPr>
              <a:spLocks noChangeArrowheads="1"/>
            </p:cNvSpPr>
            <p:nvPr/>
          </p:nvSpPr>
          <p:spPr bwMode="auto">
            <a:xfrm>
              <a:off x="914400" y="1295400"/>
              <a:ext cx="1772471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0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Virtual Address</a:t>
              </a:r>
            </a:p>
          </p:txBody>
        </p:sp>
        <p:sp>
          <p:nvSpPr>
            <p:cNvPr id="1638408" name="Rectangle 8"/>
            <p:cNvSpPr>
              <a:spLocks noChangeArrowheads="1"/>
            </p:cNvSpPr>
            <p:nvPr/>
          </p:nvSpPr>
          <p:spPr bwMode="auto">
            <a:xfrm>
              <a:off x="2689225" y="1376363"/>
              <a:ext cx="4546600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09" name="Line 9"/>
            <p:cNvSpPr>
              <a:spLocks noChangeShapeType="1"/>
            </p:cNvSpPr>
            <p:nvPr/>
          </p:nvSpPr>
          <p:spPr bwMode="auto">
            <a:xfrm>
              <a:off x="6105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10" name="Line 10"/>
            <p:cNvSpPr>
              <a:spLocks noChangeShapeType="1"/>
            </p:cNvSpPr>
            <p:nvPr/>
          </p:nvSpPr>
          <p:spPr bwMode="auto">
            <a:xfrm>
              <a:off x="4962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11" name="Line 11"/>
            <p:cNvSpPr>
              <a:spLocks noChangeShapeType="1"/>
            </p:cNvSpPr>
            <p:nvPr/>
          </p:nvSpPr>
          <p:spPr bwMode="auto">
            <a:xfrm>
              <a:off x="3819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12" name="Rectangle 12"/>
            <p:cNvSpPr>
              <a:spLocks noChangeArrowheads="1"/>
            </p:cNvSpPr>
            <p:nvPr/>
          </p:nvSpPr>
          <p:spPr bwMode="auto">
            <a:xfrm>
              <a:off x="2674938" y="1392238"/>
              <a:ext cx="4407157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Index 1	        Index 2            Index 3              Offset</a:t>
              </a:r>
            </a:p>
          </p:txBody>
        </p:sp>
        <p:sp>
          <p:nvSpPr>
            <p:cNvPr id="1638413" name="Rectangle 13"/>
            <p:cNvSpPr>
              <a:spLocks noChangeArrowheads="1"/>
            </p:cNvSpPr>
            <p:nvPr/>
          </p:nvSpPr>
          <p:spPr bwMode="auto">
            <a:xfrm>
              <a:off x="2514600" y="1676400"/>
              <a:ext cx="4783262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31                      23                       17                  11                0</a:t>
              </a:r>
            </a:p>
          </p:txBody>
        </p:sp>
        <p:sp>
          <p:nvSpPr>
            <p:cNvPr id="1638414" name="Rectangle 14"/>
            <p:cNvSpPr>
              <a:spLocks noChangeArrowheads="1"/>
            </p:cNvSpPr>
            <p:nvPr/>
          </p:nvSpPr>
          <p:spPr bwMode="auto">
            <a:xfrm>
              <a:off x="203200" y="1970088"/>
              <a:ext cx="862517" cy="828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Context</a:t>
              </a:r>
            </a:p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Table</a:t>
              </a:r>
            </a:p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5" name="Rectangle 15"/>
            <p:cNvSpPr>
              <a:spLocks noChangeArrowheads="1"/>
            </p:cNvSpPr>
            <p:nvPr/>
          </p:nvSpPr>
          <p:spPr bwMode="auto">
            <a:xfrm>
              <a:off x="190500" y="2984500"/>
              <a:ext cx="862517" cy="58221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Context</a:t>
              </a:r>
            </a:p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6" name="Rectangle 16"/>
            <p:cNvSpPr>
              <a:spLocks noChangeArrowheads="1"/>
            </p:cNvSpPr>
            <p:nvPr/>
          </p:nvSpPr>
          <p:spPr bwMode="auto">
            <a:xfrm>
              <a:off x="1622425" y="23669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17" name="Line 17"/>
            <p:cNvSpPr>
              <a:spLocks noChangeShapeType="1"/>
            </p:cNvSpPr>
            <p:nvPr/>
          </p:nvSpPr>
          <p:spPr bwMode="auto">
            <a:xfrm>
              <a:off x="1622425" y="2887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18" name="Line 18"/>
            <p:cNvSpPr>
              <a:spLocks noChangeShapeType="1"/>
            </p:cNvSpPr>
            <p:nvPr/>
          </p:nvSpPr>
          <p:spPr bwMode="auto">
            <a:xfrm>
              <a:off x="1622425" y="3116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19" name="Rectangle 19"/>
            <p:cNvSpPr>
              <a:spLocks noChangeArrowheads="1"/>
            </p:cNvSpPr>
            <p:nvPr/>
          </p:nvSpPr>
          <p:spPr bwMode="auto">
            <a:xfrm>
              <a:off x="1565275" y="2835275"/>
              <a:ext cx="833863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root </a:t>
              </a:r>
              <a:r>
                <a:rPr lang="en-US" altLang="ko-KR" dirty="0" err="1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ptr</a:t>
              </a:r>
              <a:endPara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38420" name="Line 20"/>
            <p:cNvSpPr>
              <a:spLocks noChangeShapeType="1"/>
            </p:cNvSpPr>
            <p:nvPr/>
          </p:nvSpPr>
          <p:spPr bwMode="auto">
            <a:xfrm flipV="1">
              <a:off x="1066800" y="2430462"/>
              <a:ext cx="530225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21" name="Line 21"/>
            <p:cNvSpPr>
              <a:spLocks noChangeShapeType="1"/>
            </p:cNvSpPr>
            <p:nvPr/>
          </p:nvSpPr>
          <p:spPr bwMode="auto">
            <a:xfrm flipV="1">
              <a:off x="1066800" y="3040062"/>
              <a:ext cx="530225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22" name="Rectangle 22"/>
            <p:cNvSpPr>
              <a:spLocks noChangeArrowheads="1"/>
            </p:cNvSpPr>
            <p:nvPr/>
          </p:nvSpPr>
          <p:spPr bwMode="auto">
            <a:xfrm>
              <a:off x="3222625" y="29003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23" name="Line 23"/>
            <p:cNvSpPr>
              <a:spLocks noChangeShapeType="1"/>
            </p:cNvSpPr>
            <p:nvPr/>
          </p:nvSpPr>
          <p:spPr bwMode="auto">
            <a:xfrm>
              <a:off x="3222625" y="35734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24" name="Line 24"/>
            <p:cNvSpPr>
              <a:spLocks noChangeShapeType="1"/>
            </p:cNvSpPr>
            <p:nvPr/>
          </p:nvSpPr>
          <p:spPr bwMode="auto">
            <a:xfrm>
              <a:off x="3222625" y="3802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25" name="Rectangle 25"/>
            <p:cNvSpPr>
              <a:spLocks noChangeArrowheads="1"/>
            </p:cNvSpPr>
            <p:nvPr/>
          </p:nvSpPr>
          <p:spPr bwMode="auto">
            <a:xfrm>
              <a:off x="3424238" y="3521075"/>
              <a:ext cx="49472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26" name="Line 26"/>
            <p:cNvSpPr>
              <a:spLocks noChangeShapeType="1"/>
            </p:cNvSpPr>
            <p:nvPr/>
          </p:nvSpPr>
          <p:spPr bwMode="auto">
            <a:xfrm>
              <a:off x="2536825" y="2963863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27" name="Line 27"/>
            <p:cNvSpPr>
              <a:spLocks noChangeShapeType="1"/>
            </p:cNvSpPr>
            <p:nvPr/>
          </p:nvSpPr>
          <p:spPr bwMode="auto">
            <a:xfrm>
              <a:off x="4137025" y="36496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28" name="Rectangle 28"/>
            <p:cNvSpPr>
              <a:spLocks noChangeArrowheads="1"/>
            </p:cNvSpPr>
            <p:nvPr/>
          </p:nvSpPr>
          <p:spPr bwMode="auto">
            <a:xfrm>
              <a:off x="4670425" y="3586163"/>
              <a:ext cx="889000" cy="10112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29" name="Line 29"/>
            <p:cNvSpPr>
              <a:spLocks noChangeShapeType="1"/>
            </p:cNvSpPr>
            <p:nvPr/>
          </p:nvSpPr>
          <p:spPr bwMode="auto">
            <a:xfrm>
              <a:off x="4670425" y="3878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30" name="Line 30"/>
            <p:cNvSpPr>
              <a:spLocks noChangeShapeType="1"/>
            </p:cNvSpPr>
            <p:nvPr/>
          </p:nvSpPr>
          <p:spPr bwMode="auto">
            <a:xfrm>
              <a:off x="4670425" y="41068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31" name="Rectangle 31"/>
            <p:cNvSpPr>
              <a:spLocks noChangeArrowheads="1"/>
            </p:cNvSpPr>
            <p:nvPr/>
          </p:nvSpPr>
          <p:spPr bwMode="auto">
            <a:xfrm>
              <a:off x="4872038" y="3819525"/>
              <a:ext cx="49472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32" name="Line 32"/>
            <p:cNvSpPr>
              <a:spLocks noChangeShapeType="1"/>
            </p:cNvSpPr>
            <p:nvPr/>
          </p:nvSpPr>
          <p:spPr bwMode="auto">
            <a:xfrm>
              <a:off x="5584825" y="39544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33" name="Rectangle 33"/>
            <p:cNvSpPr>
              <a:spLocks noChangeArrowheads="1"/>
            </p:cNvSpPr>
            <p:nvPr/>
          </p:nvSpPr>
          <p:spPr bwMode="auto">
            <a:xfrm>
              <a:off x="6118225" y="3890963"/>
              <a:ext cx="889000" cy="10874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34" name="Line 34"/>
            <p:cNvSpPr>
              <a:spLocks noChangeShapeType="1"/>
            </p:cNvSpPr>
            <p:nvPr/>
          </p:nvSpPr>
          <p:spPr bwMode="auto">
            <a:xfrm>
              <a:off x="6118225" y="4564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35" name="Line 35"/>
            <p:cNvSpPr>
              <a:spLocks noChangeShapeType="1"/>
            </p:cNvSpPr>
            <p:nvPr/>
          </p:nvSpPr>
          <p:spPr bwMode="auto">
            <a:xfrm>
              <a:off x="6118225" y="4792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36" name="Rectangle 36"/>
            <p:cNvSpPr>
              <a:spLocks noChangeArrowheads="1"/>
            </p:cNvSpPr>
            <p:nvPr/>
          </p:nvSpPr>
          <p:spPr bwMode="auto">
            <a:xfrm>
              <a:off x="6310313" y="4510088"/>
              <a:ext cx="488917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PTE</a:t>
              </a:r>
            </a:p>
          </p:txBody>
        </p:sp>
        <p:sp>
          <p:nvSpPr>
            <p:cNvPr id="1638437" name="Rectangle 37"/>
            <p:cNvSpPr>
              <a:spLocks noChangeArrowheads="1"/>
            </p:cNvSpPr>
            <p:nvPr/>
          </p:nvSpPr>
          <p:spPr bwMode="auto">
            <a:xfrm>
              <a:off x="1371600" y="2009775"/>
              <a:ext cx="133820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Context Table</a:t>
              </a:r>
            </a:p>
          </p:txBody>
        </p:sp>
        <p:sp>
          <p:nvSpPr>
            <p:cNvPr id="1638438" name="Rectangle 38"/>
            <p:cNvSpPr>
              <a:spLocks noChangeArrowheads="1"/>
            </p:cNvSpPr>
            <p:nvPr/>
          </p:nvSpPr>
          <p:spPr bwMode="auto">
            <a:xfrm>
              <a:off x="3119438" y="2560638"/>
              <a:ext cx="87463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L1 Table</a:t>
              </a:r>
            </a:p>
          </p:txBody>
        </p:sp>
        <p:sp>
          <p:nvSpPr>
            <p:cNvPr id="1638439" name="Rectangle 39"/>
            <p:cNvSpPr>
              <a:spLocks noChangeArrowheads="1"/>
            </p:cNvSpPr>
            <p:nvPr/>
          </p:nvSpPr>
          <p:spPr bwMode="auto">
            <a:xfrm>
              <a:off x="4567238" y="3246438"/>
              <a:ext cx="87463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L2 Table</a:t>
              </a:r>
            </a:p>
          </p:txBody>
        </p:sp>
        <p:sp>
          <p:nvSpPr>
            <p:cNvPr id="1638440" name="Rectangle 40"/>
            <p:cNvSpPr>
              <a:spLocks noChangeArrowheads="1"/>
            </p:cNvSpPr>
            <p:nvPr/>
          </p:nvSpPr>
          <p:spPr bwMode="auto">
            <a:xfrm>
              <a:off x="6015038" y="3551238"/>
              <a:ext cx="87463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L3 Table</a:t>
              </a:r>
            </a:p>
          </p:txBody>
        </p:sp>
        <p:sp>
          <p:nvSpPr>
            <p:cNvPr id="1638441" name="Freeform 41"/>
            <p:cNvSpPr>
              <a:spLocks/>
            </p:cNvSpPr>
            <p:nvPr/>
          </p:nvSpPr>
          <p:spPr bwMode="auto">
            <a:xfrm>
              <a:off x="2905125" y="1744663"/>
              <a:ext cx="306388" cy="1906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193" h="1201">
                  <a:moveTo>
                    <a:pt x="0" y="0"/>
                  </a:move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42" name="Freeform 42"/>
            <p:cNvSpPr>
              <a:spLocks/>
            </p:cNvSpPr>
            <p:nvPr/>
          </p:nvSpPr>
          <p:spPr bwMode="auto">
            <a:xfrm>
              <a:off x="4276725" y="1744663"/>
              <a:ext cx="382588" cy="2211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92"/>
                </a:cxn>
                <a:cxn ang="0">
                  <a:pos x="240" y="1392"/>
                </a:cxn>
              </a:cxnLst>
              <a:rect l="0" t="0" r="r" b="b"/>
              <a:pathLst>
                <a:path w="241" h="1393">
                  <a:moveTo>
                    <a:pt x="0" y="0"/>
                  </a:moveTo>
                  <a:lnTo>
                    <a:pt x="0" y="1392"/>
                  </a:lnTo>
                  <a:lnTo>
                    <a:pt x="240" y="13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43" name="Freeform 43"/>
            <p:cNvSpPr>
              <a:spLocks/>
            </p:cNvSpPr>
            <p:nvPr/>
          </p:nvSpPr>
          <p:spPr bwMode="auto">
            <a:xfrm>
              <a:off x="5724525" y="1744663"/>
              <a:ext cx="382588" cy="2897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4"/>
                </a:cxn>
                <a:cxn ang="0">
                  <a:pos x="240" y="1824"/>
                </a:cxn>
              </a:cxnLst>
              <a:rect l="0" t="0" r="r" b="b"/>
              <a:pathLst>
                <a:path w="241" h="1825">
                  <a:moveTo>
                    <a:pt x="0" y="0"/>
                  </a:moveTo>
                  <a:lnTo>
                    <a:pt x="0" y="1824"/>
                  </a:lnTo>
                  <a:lnTo>
                    <a:pt x="240" y="18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44" name="Rectangle 44"/>
            <p:cNvSpPr>
              <a:spLocks noChangeArrowheads="1"/>
            </p:cNvSpPr>
            <p:nvPr/>
          </p:nvSpPr>
          <p:spPr bwMode="auto">
            <a:xfrm>
              <a:off x="2663023" y="5486400"/>
              <a:ext cx="1908977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0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Physical Address</a:t>
              </a:r>
            </a:p>
          </p:txBody>
        </p:sp>
        <p:sp>
          <p:nvSpPr>
            <p:cNvPr id="1638445" name="Rectangle 45"/>
            <p:cNvSpPr>
              <a:spLocks noChangeArrowheads="1"/>
            </p:cNvSpPr>
            <p:nvPr/>
          </p:nvSpPr>
          <p:spPr bwMode="auto">
            <a:xfrm>
              <a:off x="5343525" y="5511800"/>
              <a:ext cx="3231855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PPN	  	               Offset</a:t>
              </a:r>
            </a:p>
          </p:txBody>
        </p:sp>
        <p:sp>
          <p:nvSpPr>
            <p:cNvPr id="1638446" name="Line 46"/>
            <p:cNvSpPr>
              <a:spLocks noChangeShapeType="1"/>
            </p:cNvSpPr>
            <p:nvPr/>
          </p:nvSpPr>
          <p:spPr bwMode="auto">
            <a:xfrm>
              <a:off x="7772400" y="5511800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47" name="Freeform 47"/>
            <p:cNvSpPr>
              <a:spLocks/>
            </p:cNvSpPr>
            <p:nvPr/>
          </p:nvSpPr>
          <p:spPr bwMode="auto">
            <a:xfrm>
              <a:off x="6553200" y="1730375"/>
              <a:ext cx="1743075" cy="3738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76"/>
                </a:cxn>
                <a:cxn ang="0">
                  <a:pos x="1104" y="576"/>
                </a:cxn>
                <a:cxn ang="0">
                  <a:pos x="1104" y="2592"/>
                </a:cxn>
              </a:cxnLst>
              <a:rect l="0" t="0" r="r" b="b"/>
              <a:pathLst>
                <a:path w="1105" h="2593">
                  <a:moveTo>
                    <a:pt x="0" y="0"/>
                  </a:moveTo>
                  <a:lnTo>
                    <a:pt x="0" y="576"/>
                  </a:lnTo>
                  <a:lnTo>
                    <a:pt x="1104" y="576"/>
                  </a:lnTo>
                  <a:lnTo>
                    <a:pt x="1104" y="25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48" name="Freeform 48"/>
            <p:cNvSpPr>
              <a:spLocks/>
            </p:cNvSpPr>
            <p:nvPr/>
          </p:nvSpPr>
          <p:spPr bwMode="auto">
            <a:xfrm>
              <a:off x="5715000" y="4716463"/>
              <a:ext cx="1687513" cy="795337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1056" y="0"/>
                </a:cxn>
                <a:cxn ang="0">
                  <a:pos x="1056" y="480"/>
                </a:cxn>
                <a:cxn ang="0">
                  <a:pos x="0" y="480"/>
                </a:cxn>
                <a:cxn ang="0">
                  <a:pos x="0" y="720"/>
                </a:cxn>
              </a:cxnLst>
              <a:rect l="0" t="0" r="r" b="b"/>
              <a:pathLst>
                <a:path w="1057" h="721">
                  <a:moveTo>
                    <a:pt x="816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  <a:lnTo>
                    <a:pt x="0" y="7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38449" name="Rectangle 49"/>
          <p:cNvSpPr>
            <a:spLocks noChangeArrowheads="1"/>
          </p:cNvSpPr>
          <p:nvPr/>
        </p:nvSpPr>
        <p:spPr bwMode="auto">
          <a:xfrm>
            <a:off x="476250" y="5715000"/>
            <a:ext cx="67834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MMU does this table walk in hardware on a TLB miss</a:t>
            </a:r>
          </a:p>
        </p:txBody>
      </p:sp>
    </p:spTree>
    <p:extLst>
      <p:ext uri="{BB962C8B-B14F-4D97-AF65-F5344CB8AC3E}">
        <p14:creationId xmlns:p14="http://schemas.microsoft.com/office/powerpoint/2010/main" val="361869746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Page-Based Virtual-Memory Machine</a:t>
            </a:r>
            <a:br>
              <a:rPr lang="en-US" dirty="0"/>
            </a:br>
            <a:r>
              <a:rPr lang="en-US" sz="2400" dirty="0"/>
              <a:t>(Hardware Page-Table Walk)</a:t>
            </a:r>
            <a:endParaRPr lang="en-US" dirty="0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91682" name="Rectangle 34"/>
          <p:cNvSpPr>
            <a:spLocks noGrp="1" noChangeArrowheads="1"/>
          </p:cNvSpPr>
          <p:nvPr>
            <p:ph idx="4294967295"/>
          </p:nvPr>
        </p:nvSpPr>
        <p:spPr>
          <a:xfrm>
            <a:off x="1460500" y="5943600"/>
            <a:ext cx="7683500" cy="40640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Assumes page tables held in </a:t>
            </a:r>
            <a:r>
              <a:rPr lang="en-US" sz="2000" dirty="0" err="1">
                <a:solidFill>
                  <a:srgbClr val="000000"/>
                </a:solidFill>
              </a:rPr>
              <a:t>untranslated</a:t>
            </a:r>
            <a:r>
              <a:rPr lang="en-US" sz="2000" dirty="0">
                <a:solidFill>
                  <a:srgbClr val="000000"/>
                </a:solidFill>
              </a:rPr>
              <a:t> physical memory</a:t>
            </a:r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106965" y="2690296"/>
            <a:ext cx="30008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+</a:t>
            </a:r>
          </a:p>
        </p:txBody>
      </p:sp>
      <p:sp>
        <p:nvSpPr>
          <p:cNvPr id="1691678" name="Line 30"/>
          <p:cNvSpPr>
            <a:spLocks noChangeShapeType="1"/>
          </p:cNvSpPr>
          <p:nvPr/>
        </p:nvSpPr>
        <p:spPr bwMode="auto">
          <a:xfrm flipV="1">
            <a:off x="1600200" y="16002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79" name="Line 31"/>
          <p:cNvSpPr>
            <a:spLocks noChangeShapeType="1"/>
          </p:cNvSpPr>
          <p:nvPr/>
        </p:nvSpPr>
        <p:spPr bwMode="auto">
          <a:xfrm flipV="1">
            <a:off x="6629400" y="1600199"/>
            <a:ext cx="0" cy="803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81" name="Text Box 33"/>
          <p:cNvSpPr txBox="1">
            <a:spLocks noChangeArrowheads="1"/>
          </p:cNvSpPr>
          <p:nvPr/>
        </p:nvSpPr>
        <p:spPr bwMode="auto">
          <a:xfrm>
            <a:off x="5486400" y="990600"/>
            <a:ext cx="24384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i="1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Page Fault?</a:t>
            </a:r>
          </a:p>
          <a:p>
            <a:pPr algn="ctr">
              <a:spcBef>
                <a:spcPts val="0"/>
              </a:spcBef>
            </a:pPr>
            <a:r>
              <a:rPr lang="en-US" sz="1800" i="1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Protection violation?</a:t>
            </a:r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Memory Controller</a:t>
            </a: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696200" y="441711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474787" y="449331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4724400" y="5104090"/>
            <a:ext cx="2438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752600" y="17526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Page-Table Base Register</a:t>
            </a:r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 flipH="1">
            <a:off x="1828800" y="2286000"/>
            <a:ext cx="76200" cy="5730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228600" y="15240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H="1" flipV="1">
            <a:off x="762000" y="2133600"/>
            <a:ext cx="76200" cy="6492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01" name="Text Box 53"/>
          <p:cNvSpPr txBox="1">
            <a:spLocks noChangeArrowheads="1"/>
          </p:cNvSpPr>
          <p:nvPr/>
        </p:nvSpPr>
        <p:spPr bwMode="auto">
          <a:xfrm>
            <a:off x="6781800" y="16764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691702" name="Line 54"/>
          <p:cNvSpPr>
            <a:spLocks noChangeShapeType="1"/>
          </p:cNvSpPr>
          <p:nvPr/>
        </p:nvSpPr>
        <p:spPr bwMode="auto">
          <a:xfrm flipH="1">
            <a:off x="6961188" y="2286000"/>
            <a:ext cx="49212" cy="6016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334000" y="16002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rgbClr val="FDB9FE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07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08" name="Text Box 60"/>
          <p:cNvSpPr txBox="1">
            <a:spLocks noChangeArrowheads="1"/>
          </p:cNvSpPr>
          <p:nvPr/>
        </p:nvSpPr>
        <p:spPr bwMode="auto">
          <a:xfrm>
            <a:off x="794789" y="3314977"/>
            <a:ext cx="73611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i="1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Miss?</a:t>
            </a:r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11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12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13" name="Text Box 65"/>
          <p:cNvSpPr txBox="1">
            <a:spLocks noChangeArrowheads="1"/>
          </p:cNvSpPr>
          <p:nvPr/>
        </p:nvSpPr>
        <p:spPr bwMode="auto">
          <a:xfrm>
            <a:off x="5900189" y="3238777"/>
            <a:ext cx="73611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i="1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Miss?</a:t>
            </a:r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7086600" y="2286000"/>
            <a:ext cx="0" cy="11429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381000" y="990600"/>
            <a:ext cx="24384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i="1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Page Fault?</a:t>
            </a:r>
          </a:p>
          <a:p>
            <a:pPr algn="ctr">
              <a:spcBef>
                <a:spcPts val="0"/>
              </a:spcBef>
            </a:pPr>
            <a:r>
              <a:rPr lang="en-US" sz="1800" i="1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Protection violation?</a:t>
            </a:r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742647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Fault Handler</a:t>
            </a:r>
          </a:p>
        </p:txBody>
      </p:sp>
      <p:sp>
        <p:nvSpPr>
          <p:cNvPr id="1698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referenced page is not in DRAM:</a:t>
            </a:r>
          </a:p>
          <a:p>
            <a:pPr lvl="1"/>
            <a:r>
              <a:rPr lang="en-US" dirty="0"/>
              <a:t>The missing page is located (or created)</a:t>
            </a:r>
          </a:p>
          <a:p>
            <a:pPr lvl="1"/>
            <a:r>
              <a:rPr lang="en-US" dirty="0"/>
              <a:t>It is brought in from disk, and page table is updated</a:t>
            </a:r>
          </a:p>
          <a:p>
            <a:pPr lvl="2"/>
            <a:r>
              <a:rPr lang="en-US" dirty="0"/>
              <a:t>Another job may be run on the CPU while the first job waits for the requested page to be read from disk</a:t>
            </a:r>
          </a:p>
          <a:p>
            <a:pPr lvl="1"/>
            <a:r>
              <a:rPr lang="en-US" dirty="0"/>
              <a:t>If no free pages are left, a page is swapped out</a:t>
            </a:r>
          </a:p>
          <a:p>
            <a:pPr lvl="2"/>
            <a:r>
              <a:rPr lang="en-US" dirty="0"/>
              <a:t>Pseudo-LRU replacement policy, implemented in software</a:t>
            </a:r>
          </a:p>
          <a:p>
            <a:r>
              <a:rPr lang="en-US" dirty="0"/>
              <a:t>Since it takes a long time to transfer a page (</a:t>
            </a:r>
            <a:r>
              <a:rPr lang="en-US" dirty="0" err="1"/>
              <a:t>msecs</a:t>
            </a:r>
            <a:r>
              <a:rPr lang="en-US" dirty="0"/>
              <a:t>), page faults are handled completely in software by OS</a:t>
            </a:r>
          </a:p>
          <a:p>
            <a:pPr lvl="1"/>
            <a:r>
              <a:rPr lang="en-US" dirty="0" err="1"/>
              <a:t>Untranslated</a:t>
            </a:r>
            <a:r>
              <a:rPr lang="en-US" dirty="0"/>
              <a:t> addressing mode is essential to allow kernel to access page tables</a:t>
            </a:r>
          </a:p>
          <a:p>
            <a:r>
              <a:rPr lang="en-US" dirty="0"/>
              <a:t>Keeping TLBs coherent with page table changes might require expensive “TLB </a:t>
            </a:r>
            <a:r>
              <a:rPr lang="en-US" dirty="0" err="1"/>
              <a:t>shootdown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Interrupt other processors to invalidate stale TLB entries</a:t>
            </a:r>
          </a:p>
          <a:p>
            <a:pPr lvl="1"/>
            <a:r>
              <a:rPr lang="en-US" dirty="0"/>
              <a:t>Some mainframes had hardware TLB coherence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76DC-9989-C345-B2D7-C32362AF26A2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61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8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Bare Machine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1785E-00C5-3543-9CC3-BD4A01458D9E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38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62000" y="4724400"/>
            <a:ext cx="76835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a bare machine, the only kind of address is a physical address, corresponding to address lines of actual hardware memory.</a:t>
            </a:r>
          </a:p>
        </p:txBody>
      </p:sp>
      <p:sp>
        <p:nvSpPr>
          <p:cNvPr id="1743907" name="Line 35"/>
          <p:cNvSpPr>
            <a:spLocks noChangeShapeType="1"/>
          </p:cNvSpPr>
          <p:nvPr/>
        </p:nvSpPr>
        <p:spPr bwMode="auto">
          <a:xfrm>
            <a:off x="5638800" y="1828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876" name="Line 4"/>
          <p:cNvSpPr>
            <a:spLocks noChangeShapeType="1"/>
          </p:cNvSpPr>
          <p:nvPr/>
        </p:nvSpPr>
        <p:spPr bwMode="auto">
          <a:xfrm>
            <a:off x="80772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877" name="Line 5"/>
          <p:cNvSpPr>
            <a:spLocks noChangeShapeType="1"/>
          </p:cNvSpPr>
          <p:nvPr/>
        </p:nvSpPr>
        <p:spPr bwMode="auto">
          <a:xfrm>
            <a:off x="2895600" y="18288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74387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74388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82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388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74388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86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388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74388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90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389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74389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95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3897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743898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99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00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01" name="Text Box 29"/>
          <p:cNvSpPr txBox="1">
            <a:spLocks noChangeArrowheads="1"/>
          </p:cNvSpPr>
          <p:nvPr/>
        </p:nvSpPr>
        <p:spPr bwMode="auto">
          <a:xfrm>
            <a:off x="5329153" y="1644620"/>
            <a:ext cx="31290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+</a:t>
            </a:r>
          </a:p>
        </p:txBody>
      </p:sp>
      <p:sp>
        <p:nvSpPr>
          <p:cNvPr id="1743906" name="Line 34"/>
          <p:cNvSpPr>
            <a:spLocks noChangeShapeType="1"/>
          </p:cNvSpPr>
          <p:nvPr/>
        </p:nvSpPr>
        <p:spPr bwMode="auto">
          <a:xfrm>
            <a:off x="990600" y="1828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08" name="Rectangle 36"/>
          <p:cNvSpPr>
            <a:spLocks noChangeArrowheads="1"/>
          </p:cNvSpPr>
          <p:nvPr/>
        </p:nvSpPr>
        <p:spPr bwMode="auto">
          <a:xfrm>
            <a:off x="3429000" y="37338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Main Memory (DRAM)</a:t>
            </a:r>
          </a:p>
        </p:txBody>
      </p:sp>
      <p:sp>
        <p:nvSpPr>
          <p:cNvPr id="1743909" name="Rectangle 37"/>
          <p:cNvSpPr>
            <a:spLocks noChangeArrowheads="1"/>
          </p:cNvSpPr>
          <p:nvPr/>
        </p:nvSpPr>
        <p:spPr bwMode="auto">
          <a:xfrm>
            <a:off x="3733800" y="26670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Memory Controller</a:t>
            </a:r>
          </a:p>
        </p:txBody>
      </p:sp>
      <p:sp>
        <p:nvSpPr>
          <p:cNvPr id="1743911" name="Freeform 39"/>
          <p:cNvSpPr>
            <a:spLocks/>
          </p:cNvSpPr>
          <p:nvPr/>
        </p:nvSpPr>
        <p:spPr bwMode="auto">
          <a:xfrm>
            <a:off x="64008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12" name="Freeform 40"/>
          <p:cNvSpPr>
            <a:spLocks/>
          </p:cNvSpPr>
          <p:nvPr/>
        </p:nvSpPr>
        <p:spPr bwMode="auto">
          <a:xfrm flipH="1">
            <a:off x="24384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13" name="Line 41"/>
          <p:cNvSpPr>
            <a:spLocks noChangeShapeType="1"/>
          </p:cNvSpPr>
          <p:nvPr/>
        </p:nvSpPr>
        <p:spPr bwMode="auto">
          <a:xfrm>
            <a:off x="5105400" y="3276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14" name="Text Box 42"/>
          <p:cNvSpPr txBox="1">
            <a:spLocks noChangeArrowheads="1"/>
          </p:cNvSpPr>
          <p:nvPr/>
        </p:nvSpPr>
        <p:spPr bwMode="auto">
          <a:xfrm>
            <a:off x="914400" y="1109733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5" name="Text Box 43"/>
          <p:cNvSpPr txBox="1">
            <a:spLocks noChangeArrowheads="1"/>
          </p:cNvSpPr>
          <p:nvPr/>
        </p:nvSpPr>
        <p:spPr bwMode="auto">
          <a:xfrm>
            <a:off x="6019800" y="1154183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6" name="Text Box 44"/>
          <p:cNvSpPr txBox="1">
            <a:spLocks noChangeArrowheads="1"/>
          </p:cNvSpPr>
          <p:nvPr/>
        </p:nvSpPr>
        <p:spPr bwMode="auto">
          <a:xfrm>
            <a:off x="7113587" y="2873514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7" name="Text Box 45"/>
          <p:cNvSpPr txBox="1">
            <a:spLocks noChangeArrowheads="1"/>
          </p:cNvSpPr>
          <p:nvPr/>
        </p:nvSpPr>
        <p:spPr bwMode="auto">
          <a:xfrm>
            <a:off x="1828800" y="2873514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8" name="Text Box 46"/>
          <p:cNvSpPr txBox="1">
            <a:spLocks noChangeArrowheads="1"/>
          </p:cNvSpPr>
          <p:nvPr/>
        </p:nvSpPr>
        <p:spPr bwMode="auto">
          <a:xfrm>
            <a:off x="4800600" y="3274188"/>
            <a:ext cx="24384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</p:spTree>
    <p:extLst>
      <p:ext uri="{BB962C8B-B14F-4D97-AF65-F5344CB8AC3E}">
        <p14:creationId xmlns:p14="http://schemas.microsoft.com/office/powerpoint/2010/main" val="1689799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VM-related exceptions</a:t>
            </a:r>
            <a:endParaRPr lang="en-US" dirty="0"/>
          </a:p>
        </p:txBody>
      </p:sp>
      <p:sp>
        <p:nvSpPr>
          <p:cNvPr id="16855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3276600"/>
            <a:ext cx="7683500" cy="2692400"/>
          </a:xfrm>
          <a:solidFill>
            <a:srgbClr val="FFFFFF"/>
          </a:solidFill>
          <a:ln w="28575" cmpd="sng">
            <a:noFill/>
          </a:ln>
        </p:spPr>
        <p:txBody>
          <a:bodyPr/>
          <a:lstStyle/>
          <a:p>
            <a:r>
              <a:rPr lang="en-US" sz="2400" dirty="0"/>
              <a:t>Handling a TLB miss needs a hardware or software mechanism to refill TLB </a:t>
            </a:r>
          </a:p>
          <a:p>
            <a:r>
              <a:rPr lang="en-US" sz="2400" dirty="0"/>
              <a:t>Handling page fault (e.g., page is on disk) needs </a:t>
            </a:r>
            <a:r>
              <a:rPr lang="en-US" sz="2400" i="1" dirty="0" err="1"/>
              <a:t>restartable</a:t>
            </a:r>
            <a:r>
              <a:rPr lang="en-US" sz="2400" i="1" dirty="0"/>
              <a:t> </a:t>
            </a:r>
            <a:r>
              <a:rPr lang="en-US" sz="2400" dirty="0"/>
              <a:t>exception so software handler can resume after retrieving page</a:t>
            </a:r>
          </a:p>
          <a:p>
            <a:pPr lvl="1"/>
            <a:r>
              <a:rPr lang="en-US" sz="1800" dirty="0"/>
              <a:t>Precise exceptions are easy to restart</a:t>
            </a:r>
          </a:p>
          <a:p>
            <a:pPr lvl="1"/>
            <a:r>
              <a:rPr lang="en-US" sz="1800" dirty="0"/>
              <a:t>Can be imprecise but </a:t>
            </a:r>
            <a:r>
              <a:rPr lang="en-US" sz="1800" dirty="0" err="1"/>
              <a:t>restartable</a:t>
            </a:r>
            <a:r>
              <a:rPr lang="en-US" sz="1800" dirty="0"/>
              <a:t>, but this complicates OS software</a:t>
            </a:r>
          </a:p>
          <a:p>
            <a:r>
              <a:rPr lang="en-US" sz="2400" dirty="0"/>
              <a:t>A protection violation may abort process</a:t>
            </a:r>
          </a:p>
          <a:p>
            <a:pPr lvl="1"/>
            <a:r>
              <a:rPr lang="en-US" sz="1800" dirty="0"/>
              <a:t>But often handled the same as a page fault</a:t>
            </a:r>
          </a:p>
          <a:p>
            <a:pPr lvl="1"/>
            <a:endParaRPr lang="en-US" sz="2000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85508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09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1685510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11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</p:txBody>
        </p:sp>
        <p:sp>
          <p:nvSpPr>
            <p:cNvPr id="1685512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13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TLB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Inst. Cache</a:t>
            </a:r>
          </a:p>
        </p:txBody>
      </p:sp>
      <p:grpSp>
        <p:nvGrpSpPr>
          <p:cNvPr id="1685515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16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1685517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18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grpSp>
        <p:nvGrpSpPr>
          <p:cNvPr id="1685519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0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685521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22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1685523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4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M</a:t>
              </a:r>
            </a:p>
          </p:txBody>
        </p:sp>
        <p:sp>
          <p:nvSpPr>
            <p:cNvPr id="1685525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26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 TLB</a:t>
            </a:r>
          </a:p>
        </p:txBody>
      </p:sp>
      <p:sp>
        <p:nvSpPr>
          <p:cNvPr id="1685527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 Cache</a:t>
            </a:r>
          </a:p>
        </p:txBody>
      </p:sp>
      <p:grpSp>
        <p:nvGrpSpPr>
          <p:cNvPr id="1685528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9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W</a:t>
              </a:r>
            </a:p>
          </p:txBody>
        </p:sp>
        <p:sp>
          <p:nvSpPr>
            <p:cNvPr id="1685530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31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32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5334000" y="1524000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+</a:t>
            </a:r>
          </a:p>
        </p:txBody>
      </p:sp>
      <p:sp>
        <p:nvSpPr>
          <p:cNvPr id="1685534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35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36" name="Text Box 32"/>
          <p:cNvSpPr txBox="1">
            <a:spLocks noChangeArrowheads="1"/>
          </p:cNvSpPr>
          <p:nvPr/>
        </p:nvSpPr>
        <p:spPr bwMode="auto">
          <a:xfrm>
            <a:off x="67023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TLB miss? Page Fault?</a:t>
            </a:r>
          </a:p>
          <a:p>
            <a:pPr algn="ctr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Protection violation?</a:t>
            </a:r>
            <a:endParaRPr lang="en-US" sz="2400" dirty="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85537" name="Text Box 33"/>
          <p:cNvSpPr txBox="1">
            <a:spLocks noChangeArrowheads="1"/>
          </p:cNvSpPr>
          <p:nvPr/>
        </p:nvSpPr>
        <p:spPr bwMode="auto">
          <a:xfrm>
            <a:off x="5081935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TLB miss? Page Fault?</a:t>
            </a:r>
          </a:p>
          <a:p>
            <a:pPr algn="ctr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Protection violation?</a:t>
            </a:r>
            <a:endParaRPr lang="en-US" sz="240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17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Memory in Bare Machines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machines only ran one program at a time, with this program having unrestricted access to all memory and all I/O devices</a:t>
            </a:r>
          </a:p>
          <a:p>
            <a:pPr lvl="1"/>
            <a:r>
              <a:rPr lang="en-US" dirty="0"/>
              <a:t>This simple memory management model was also used in turn by the first minicomputer and first microcomputer systems</a:t>
            </a:r>
          </a:p>
          <a:p>
            <a:r>
              <a:rPr lang="en-US" dirty="0"/>
              <a:t>Subroutine libraries became popular, were written in location-independent form</a:t>
            </a:r>
          </a:p>
          <a:p>
            <a:pPr lvl="1"/>
            <a:r>
              <a:rPr lang="en-US" dirty="0"/>
              <a:t>Different programs use different combination of routines</a:t>
            </a:r>
          </a:p>
          <a:p>
            <a:r>
              <a:rPr lang="en-US" dirty="0"/>
              <a:t>To run program on bare machines, use </a:t>
            </a:r>
            <a:r>
              <a:rPr lang="en-US" i="1" dirty="0">
                <a:solidFill>
                  <a:srgbClr val="FF0000"/>
                </a:solidFill>
              </a:rPr>
              <a:t>linker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or </a:t>
            </a:r>
            <a:r>
              <a:rPr lang="en-US" i="1" dirty="0">
                <a:solidFill>
                  <a:srgbClr val="FF0000"/>
                </a:solidFill>
              </a:rPr>
              <a:t>loader</a:t>
            </a:r>
            <a:r>
              <a:rPr lang="en-US" dirty="0"/>
              <a:t> program to relocate library modules to actual locations in physical memory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3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Dynamic Address Translation</a:t>
            </a:r>
            <a:endParaRPr lang="en-US" altLang="ko-KR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066800"/>
            <a:ext cx="6540500" cy="5054600"/>
          </a:xfrm>
        </p:spPr>
        <p:txBody>
          <a:bodyPr/>
          <a:lstStyle/>
          <a:p>
            <a:r>
              <a:rPr lang="en-US" altLang="ko-KR" dirty="0"/>
              <a:t>Motivation</a:t>
            </a:r>
          </a:p>
          <a:p>
            <a:pPr lvl="1"/>
            <a:r>
              <a:rPr lang="en-US" altLang="ko-KR" dirty="0"/>
              <a:t>In early machines, I/O was slow and each I/O transfer involved the CPU (programmed I/O)</a:t>
            </a:r>
          </a:p>
          <a:p>
            <a:pPr lvl="1"/>
            <a:r>
              <a:rPr lang="en-US" altLang="ko-KR" dirty="0"/>
              <a:t>Higher throughput possible if CPU and I/O of 2 or more programs were overlapped, how?</a:t>
            </a:r>
          </a:p>
          <a:p>
            <a:pPr marL="457200" lvl="1" indent="0">
              <a:buNone/>
            </a:pPr>
            <a:r>
              <a:rPr lang="en-US" altLang="ko-KR" dirty="0"/>
              <a:t>→ multiprogramming with DMA I/O devices, interrupts</a:t>
            </a:r>
          </a:p>
          <a:p>
            <a:r>
              <a:rPr lang="en-US" altLang="ko-KR" dirty="0"/>
              <a:t>Location-independent programs</a:t>
            </a:r>
          </a:p>
          <a:p>
            <a:pPr lvl="1"/>
            <a:r>
              <a:rPr lang="en-US" altLang="ko-KR" dirty="0"/>
              <a:t>Programming and storage management ease	</a:t>
            </a:r>
          </a:p>
          <a:p>
            <a:pPr marL="457200" lvl="1" indent="0">
              <a:buNone/>
            </a:pPr>
            <a:r>
              <a:rPr lang="en-US" altLang="ko-KR" dirty="0"/>
              <a:t>→ need for a </a:t>
            </a:r>
            <a:r>
              <a:rPr lang="en-US" altLang="ko-KR" b="1" i="1" dirty="0"/>
              <a:t>base</a:t>
            </a:r>
            <a:r>
              <a:rPr lang="en-US" altLang="ko-KR" dirty="0"/>
              <a:t> register</a:t>
            </a:r>
          </a:p>
          <a:p>
            <a:r>
              <a:rPr lang="en-US" altLang="ko-KR" dirty="0"/>
              <a:t>Protection</a:t>
            </a:r>
          </a:p>
          <a:p>
            <a:pPr lvl="1"/>
            <a:r>
              <a:rPr lang="en-US" altLang="ko-KR" dirty="0"/>
              <a:t>Independent programs should not affect each other inadvertently</a:t>
            </a:r>
          </a:p>
          <a:p>
            <a:pPr marL="457200" lvl="1" indent="0">
              <a:buNone/>
            </a:pPr>
            <a:r>
              <a:rPr lang="en-US" altLang="ko-KR" dirty="0"/>
              <a:t>→ need for a </a:t>
            </a:r>
            <a:r>
              <a:rPr lang="en-US" altLang="ko-KR" b="1" i="1" dirty="0"/>
              <a:t>bound</a:t>
            </a:r>
            <a:r>
              <a:rPr lang="en-US" altLang="ko-KR" dirty="0"/>
              <a:t> register	</a:t>
            </a:r>
          </a:p>
          <a:p>
            <a:r>
              <a:rPr lang="en-US" altLang="ko-KR" dirty="0"/>
              <a:t>Multiprogramming drives requirement for resident supervisor software to manage context switches between multiple programs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5961-5CA6-CE41-B1FD-151766DC89AE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391400" y="1066800"/>
            <a:ext cx="1452265" cy="5029200"/>
            <a:chOff x="7391400" y="1066800"/>
            <a:chExt cx="1452265" cy="5029200"/>
          </a:xfrm>
        </p:grpSpPr>
        <p:sp>
          <p:nvSpPr>
            <p:cNvPr id="1648654" name="Text Box 14"/>
            <p:cNvSpPr txBox="1">
              <a:spLocks noChangeArrowheads="1"/>
            </p:cNvSpPr>
            <p:nvPr/>
          </p:nvSpPr>
          <p:spPr bwMode="auto">
            <a:xfrm rot="-5400000">
              <a:off x="7449694" y="3294506"/>
              <a:ext cx="2326278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400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Physical Memory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391400" y="1905000"/>
              <a:ext cx="1066800" cy="5334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Program 1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7391400" y="3733800"/>
              <a:ext cx="1066800" cy="762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Program 2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391400" y="5334000"/>
              <a:ext cx="1066800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OS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91400" y="1066800"/>
              <a:ext cx="1066800" cy="50292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11807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13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Simple Base and Bound Translation</a:t>
            </a: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6DB4-BDF0-6648-9566-36DDF6884643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91298" name="Rectangle 2"/>
          <p:cNvSpPr>
            <a:spLocks noChangeArrowheads="1"/>
          </p:cNvSpPr>
          <p:nvPr/>
        </p:nvSpPr>
        <p:spPr bwMode="auto">
          <a:xfrm>
            <a:off x="7294562" y="1335087"/>
            <a:ext cx="1133475" cy="3213100"/>
          </a:xfrm>
          <a:prstGeom prst="rect">
            <a:avLst/>
          </a:prstGeom>
          <a:solidFill>
            <a:srgbClr val="CEFC6C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299" name="Freeform 3"/>
          <p:cNvSpPr>
            <a:spLocks/>
          </p:cNvSpPr>
          <p:nvPr/>
        </p:nvSpPr>
        <p:spPr bwMode="auto">
          <a:xfrm>
            <a:off x="3636962" y="1868487"/>
            <a:ext cx="9144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00" name="Freeform 4"/>
          <p:cNvSpPr>
            <a:spLocks/>
          </p:cNvSpPr>
          <p:nvPr/>
        </p:nvSpPr>
        <p:spPr bwMode="auto">
          <a:xfrm>
            <a:off x="3713162" y="3316287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32" y="432"/>
              </a:cxn>
              <a:cxn ang="0">
                <a:pos x="816" y="0"/>
              </a:cxn>
            </a:cxnLst>
            <a:rect l="0" t="0" r="r" b="b"/>
            <a:pathLst>
              <a:path w="816" h="432">
                <a:moveTo>
                  <a:pt x="0" y="432"/>
                </a:moveTo>
                <a:lnTo>
                  <a:pt x="432" y="432"/>
                </a:lnTo>
                <a:lnTo>
                  <a:pt x="816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01" name="Freeform 5"/>
          <p:cNvSpPr>
            <a:spLocks/>
          </p:cNvSpPr>
          <p:nvPr/>
        </p:nvSpPr>
        <p:spPr bwMode="auto">
          <a:xfrm>
            <a:off x="3560762" y="4306887"/>
            <a:ext cx="37338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52" y="144"/>
              </a:cxn>
            </a:cxnLst>
            <a:rect l="0" t="0" r="r" b="b"/>
            <a:pathLst>
              <a:path w="2352" h="144">
                <a:moveTo>
                  <a:pt x="0" y="0"/>
                </a:moveTo>
                <a:lnTo>
                  <a:pt x="0" y="144"/>
                </a:lnTo>
                <a:lnTo>
                  <a:pt x="2352" y="144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03" name="Rectangle 7"/>
          <p:cNvSpPr>
            <a:spLocks noChangeArrowheads="1"/>
          </p:cNvSpPr>
          <p:nvPr/>
        </p:nvSpPr>
        <p:spPr bwMode="auto">
          <a:xfrm>
            <a:off x="990600" y="2895600"/>
            <a:ext cx="839974" cy="3815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Load X</a:t>
            </a:r>
          </a:p>
        </p:txBody>
      </p:sp>
      <p:sp>
        <p:nvSpPr>
          <p:cNvPr id="1591304" name="Rectangle 8"/>
          <p:cNvSpPr>
            <a:spLocks noChangeArrowheads="1"/>
          </p:cNvSpPr>
          <p:nvPr/>
        </p:nvSpPr>
        <p:spPr bwMode="auto">
          <a:xfrm>
            <a:off x="685800" y="4419600"/>
            <a:ext cx="1157288" cy="997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Program Address Space</a:t>
            </a:r>
          </a:p>
        </p:txBody>
      </p:sp>
      <p:sp>
        <p:nvSpPr>
          <p:cNvPr id="1591305" name="Rectangle 9"/>
          <p:cNvSpPr>
            <a:spLocks noChangeArrowheads="1"/>
          </p:cNvSpPr>
          <p:nvPr/>
        </p:nvSpPr>
        <p:spPr bwMode="auto">
          <a:xfrm>
            <a:off x="2209800" y="1538287"/>
            <a:ext cx="1558925" cy="671513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06" name="Rectangle 10"/>
          <p:cNvSpPr>
            <a:spLocks noChangeArrowheads="1"/>
          </p:cNvSpPr>
          <p:nvPr/>
        </p:nvSpPr>
        <p:spPr bwMode="auto">
          <a:xfrm>
            <a:off x="2292350" y="158908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07" name="Rectangle 11"/>
          <p:cNvSpPr>
            <a:spLocks noChangeArrowheads="1"/>
          </p:cNvSpPr>
          <p:nvPr/>
        </p:nvSpPr>
        <p:spPr bwMode="auto">
          <a:xfrm>
            <a:off x="2493841" y="1474787"/>
            <a:ext cx="997193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Bound</a:t>
            </a:r>
          </a:p>
          <a:p>
            <a:pPr algn="ctr" defTabSz="585788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Register</a:t>
            </a:r>
          </a:p>
        </p:txBody>
      </p:sp>
      <p:sp>
        <p:nvSpPr>
          <p:cNvPr id="1591308" name="Rectangle 12"/>
          <p:cNvSpPr>
            <a:spLocks noChangeArrowheads="1"/>
          </p:cNvSpPr>
          <p:nvPr/>
        </p:nvSpPr>
        <p:spPr bwMode="auto">
          <a:xfrm>
            <a:off x="762000" y="1295400"/>
            <a:ext cx="1143000" cy="32004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10" name="Freeform 14"/>
          <p:cNvSpPr>
            <a:spLocks/>
          </p:cNvSpPr>
          <p:nvPr/>
        </p:nvSpPr>
        <p:spPr bwMode="auto">
          <a:xfrm>
            <a:off x="5027612" y="1828800"/>
            <a:ext cx="3175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11" name="Rectangle 15"/>
          <p:cNvSpPr>
            <a:spLocks noChangeArrowheads="1"/>
          </p:cNvSpPr>
          <p:nvPr/>
        </p:nvSpPr>
        <p:spPr bwMode="auto">
          <a:xfrm>
            <a:off x="5313362" y="1487487"/>
            <a:ext cx="1200574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Bounds</a:t>
            </a:r>
          </a:p>
          <a:p>
            <a:pPr defTabSz="585788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Violation?</a:t>
            </a:r>
          </a:p>
        </p:txBody>
      </p:sp>
      <p:sp>
        <p:nvSpPr>
          <p:cNvPr id="1591312" name="Rectangle 16"/>
          <p:cNvSpPr>
            <a:spLocks noChangeArrowheads="1"/>
          </p:cNvSpPr>
          <p:nvPr/>
        </p:nvSpPr>
        <p:spPr bwMode="auto">
          <a:xfrm rot="16200000">
            <a:off x="7543050" y="2635966"/>
            <a:ext cx="2289088" cy="4430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Physical Memory</a:t>
            </a:r>
          </a:p>
        </p:txBody>
      </p:sp>
      <p:sp>
        <p:nvSpPr>
          <p:cNvPr id="1591313" name="Line 17"/>
          <p:cNvSpPr>
            <a:spLocks noChangeShapeType="1"/>
          </p:cNvSpPr>
          <p:nvPr/>
        </p:nvSpPr>
        <p:spPr bwMode="auto">
          <a:xfrm>
            <a:off x="7294562" y="922337"/>
            <a:ext cx="0" cy="422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14" name="Line 18"/>
          <p:cNvSpPr>
            <a:spLocks noChangeShapeType="1"/>
          </p:cNvSpPr>
          <p:nvPr/>
        </p:nvSpPr>
        <p:spPr bwMode="auto">
          <a:xfrm>
            <a:off x="8437562" y="865187"/>
            <a:ext cx="0" cy="405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15" name="Line 19"/>
          <p:cNvSpPr>
            <a:spLocks noChangeShapeType="1"/>
          </p:cNvSpPr>
          <p:nvPr/>
        </p:nvSpPr>
        <p:spPr bwMode="auto">
          <a:xfrm>
            <a:off x="7307262" y="1335087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16" name="Line 20"/>
          <p:cNvSpPr>
            <a:spLocks noChangeShapeType="1"/>
          </p:cNvSpPr>
          <p:nvPr/>
        </p:nvSpPr>
        <p:spPr bwMode="auto">
          <a:xfrm>
            <a:off x="7292975" y="454977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17" name="Rectangle 21"/>
          <p:cNvSpPr>
            <a:spLocks noChangeArrowheads="1"/>
          </p:cNvSpPr>
          <p:nvPr/>
        </p:nvSpPr>
        <p:spPr bwMode="auto">
          <a:xfrm>
            <a:off x="7311842" y="2509837"/>
            <a:ext cx="1102091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Current</a:t>
            </a:r>
          </a:p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Segment</a:t>
            </a:r>
          </a:p>
        </p:txBody>
      </p:sp>
      <p:sp>
        <p:nvSpPr>
          <p:cNvPr id="1591318" name="Rectangle 22"/>
          <p:cNvSpPr>
            <a:spLocks noChangeArrowheads="1"/>
          </p:cNvSpPr>
          <p:nvPr/>
        </p:nvSpPr>
        <p:spPr bwMode="auto">
          <a:xfrm>
            <a:off x="2168525" y="3787775"/>
            <a:ext cx="1590675" cy="53181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19" name="Rectangle 23"/>
          <p:cNvSpPr>
            <a:spLocks noChangeArrowheads="1"/>
          </p:cNvSpPr>
          <p:nvPr/>
        </p:nvSpPr>
        <p:spPr bwMode="auto">
          <a:xfrm>
            <a:off x="2282825" y="38385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20" name="Rectangle 24"/>
          <p:cNvSpPr>
            <a:spLocks noChangeArrowheads="1"/>
          </p:cNvSpPr>
          <p:nvPr/>
        </p:nvSpPr>
        <p:spPr bwMode="auto">
          <a:xfrm>
            <a:off x="2417641" y="3697287"/>
            <a:ext cx="997193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</a:t>
            </a:r>
          </a:p>
          <a:p>
            <a:pPr algn="ctr" defTabSz="585788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Register</a:t>
            </a:r>
          </a:p>
        </p:txBody>
      </p:sp>
      <p:sp>
        <p:nvSpPr>
          <p:cNvPr id="1591321" name="Oval 25"/>
          <p:cNvSpPr>
            <a:spLocks noChangeArrowheads="1"/>
          </p:cNvSpPr>
          <p:nvPr/>
        </p:nvSpPr>
        <p:spPr bwMode="auto">
          <a:xfrm>
            <a:off x="4551362" y="2935287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2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+</a:t>
            </a:r>
          </a:p>
        </p:txBody>
      </p:sp>
      <p:sp>
        <p:nvSpPr>
          <p:cNvPr id="1591322" name="Rectangle 26"/>
          <p:cNvSpPr>
            <a:spLocks noChangeArrowheads="1"/>
          </p:cNvSpPr>
          <p:nvPr/>
        </p:nvSpPr>
        <p:spPr bwMode="auto">
          <a:xfrm>
            <a:off x="2133600" y="2438400"/>
            <a:ext cx="1590675" cy="531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23" name="Rectangle 27"/>
          <p:cNvSpPr>
            <a:spLocks noChangeArrowheads="1"/>
          </p:cNvSpPr>
          <p:nvPr/>
        </p:nvSpPr>
        <p:spPr bwMode="auto">
          <a:xfrm>
            <a:off x="2311400" y="287813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24" name="Freeform 28"/>
          <p:cNvSpPr>
            <a:spLocks/>
          </p:cNvSpPr>
          <p:nvPr/>
        </p:nvSpPr>
        <p:spPr bwMode="auto">
          <a:xfrm flipV="1">
            <a:off x="5008562" y="3087687"/>
            <a:ext cx="2298700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25" name="Rectangle 29"/>
          <p:cNvSpPr>
            <a:spLocks noChangeArrowheads="1"/>
          </p:cNvSpPr>
          <p:nvPr/>
        </p:nvSpPr>
        <p:spPr bwMode="auto">
          <a:xfrm>
            <a:off x="5008562" y="2478087"/>
            <a:ext cx="983042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Physical</a:t>
            </a:r>
          </a:p>
          <a:p>
            <a:pPr defTabSz="585788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Address</a:t>
            </a:r>
          </a:p>
        </p:txBody>
      </p:sp>
      <p:sp>
        <p:nvSpPr>
          <p:cNvPr id="1591327" name="Freeform 31"/>
          <p:cNvSpPr>
            <a:spLocks/>
          </p:cNvSpPr>
          <p:nvPr/>
        </p:nvSpPr>
        <p:spPr bwMode="auto">
          <a:xfrm>
            <a:off x="1904999" y="3048000"/>
            <a:ext cx="2722563" cy="603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28" name="Rectangle 32"/>
          <p:cNvSpPr>
            <a:spLocks noChangeArrowheads="1"/>
          </p:cNvSpPr>
          <p:nvPr/>
        </p:nvSpPr>
        <p:spPr bwMode="auto">
          <a:xfrm>
            <a:off x="2514600" y="2362200"/>
            <a:ext cx="983042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Logical</a:t>
            </a:r>
          </a:p>
          <a:p>
            <a:pPr algn="ctr" defTabSz="585788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Address</a:t>
            </a:r>
          </a:p>
        </p:txBody>
      </p:sp>
      <p:sp>
        <p:nvSpPr>
          <p:cNvPr id="1591329" name="Freeform 33"/>
          <p:cNvSpPr>
            <a:spLocks/>
          </p:cNvSpPr>
          <p:nvPr/>
        </p:nvSpPr>
        <p:spPr bwMode="auto">
          <a:xfrm flipH="1">
            <a:off x="4114800" y="2020886"/>
            <a:ext cx="512762" cy="1027113"/>
          </a:xfrm>
          <a:custGeom>
            <a:avLst/>
            <a:gdLst/>
            <a:ahLst/>
            <a:cxnLst>
              <a:cxn ang="0">
                <a:pos x="192" y="672"/>
              </a:cxn>
              <a:cxn ang="0">
                <a:pos x="192" y="336"/>
              </a:cxn>
              <a:cxn ang="0">
                <a:pos x="0" y="0"/>
              </a:cxn>
            </a:cxnLst>
            <a:rect l="0" t="0" r="r" b="b"/>
            <a:pathLst>
              <a:path w="192" h="672">
                <a:moveTo>
                  <a:pt x="192" y="672"/>
                </a:moveTo>
                <a:lnTo>
                  <a:pt x="192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30" name="Text Box 34"/>
          <p:cNvSpPr txBox="1">
            <a:spLocks noChangeArrowheads="1"/>
          </p:cNvSpPr>
          <p:nvPr/>
        </p:nvSpPr>
        <p:spPr bwMode="auto">
          <a:xfrm>
            <a:off x="609600" y="5486400"/>
            <a:ext cx="86868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 and bounds registers are visible/accessible only when processor is running in the </a:t>
            </a: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supervisor mode</a:t>
            </a:r>
            <a:endParaRPr lang="en-US" altLang="ko-KR" sz="24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591331" name="Line 35"/>
          <p:cNvSpPr>
            <a:spLocks noChangeShapeType="1"/>
          </p:cNvSpPr>
          <p:nvPr/>
        </p:nvSpPr>
        <p:spPr bwMode="auto">
          <a:xfrm flipV="1">
            <a:off x="6989762" y="1335087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32" name="Text Box 36"/>
          <p:cNvSpPr txBox="1">
            <a:spLocks noChangeArrowheads="1"/>
          </p:cNvSpPr>
          <p:nvPr/>
        </p:nvSpPr>
        <p:spPr bwMode="auto">
          <a:xfrm>
            <a:off x="4191000" y="4114800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 Physical Address</a:t>
            </a:r>
          </a:p>
        </p:txBody>
      </p:sp>
      <p:sp>
        <p:nvSpPr>
          <p:cNvPr id="1591333" name="Freeform 37"/>
          <p:cNvSpPr>
            <a:spLocks/>
          </p:cNvSpPr>
          <p:nvPr/>
        </p:nvSpPr>
        <p:spPr bwMode="auto">
          <a:xfrm>
            <a:off x="4094162" y="1411287"/>
            <a:ext cx="2895600" cy="1219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584" y="0"/>
              </a:cxn>
              <a:cxn ang="0">
                <a:pos x="1584" y="768"/>
              </a:cxn>
              <a:cxn ang="0">
                <a:pos x="1728" y="768"/>
              </a:cxn>
            </a:cxnLst>
            <a:rect l="0" t="0" r="r" b="b"/>
            <a:pathLst>
              <a:path w="1728" h="768">
                <a:moveTo>
                  <a:pt x="0" y="28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  <a:lnTo>
                  <a:pt x="172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34" name="Text Box 38"/>
          <p:cNvSpPr txBox="1">
            <a:spLocks noChangeArrowheads="1"/>
          </p:cNvSpPr>
          <p:nvPr/>
        </p:nvSpPr>
        <p:spPr bwMode="auto">
          <a:xfrm>
            <a:off x="4170362" y="1062037"/>
            <a:ext cx="2209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Segment Length</a:t>
            </a:r>
          </a:p>
        </p:txBody>
      </p: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4572000" y="16002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2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≥</a:t>
            </a:r>
          </a:p>
        </p:txBody>
      </p:sp>
    </p:spTree>
    <p:extLst>
      <p:ext uri="{BB962C8B-B14F-4D97-AF65-F5344CB8AC3E}">
        <p14:creationId xmlns:p14="http://schemas.microsoft.com/office/powerpoint/2010/main" val="52967247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3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Separate Areas for Program and Data</a:t>
            </a:r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F4E4-ADBC-464E-A1BE-D91A3F71E638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93407" name="Text Box 63"/>
          <p:cNvSpPr txBox="1">
            <a:spLocks noChangeArrowheads="1"/>
          </p:cNvSpPr>
          <p:nvPr/>
        </p:nvSpPr>
        <p:spPr bwMode="auto">
          <a:xfrm>
            <a:off x="5486400" y="24396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593408" name="Text Box 64"/>
          <p:cNvSpPr txBox="1">
            <a:spLocks noChangeArrowheads="1"/>
          </p:cNvSpPr>
          <p:nvPr/>
        </p:nvSpPr>
        <p:spPr bwMode="auto">
          <a:xfrm>
            <a:off x="5486400" y="46494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593350" name="Rectangle 6"/>
          <p:cNvSpPr>
            <a:spLocks noChangeArrowheads="1"/>
          </p:cNvSpPr>
          <p:nvPr/>
        </p:nvSpPr>
        <p:spPr bwMode="auto">
          <a:xfrm>
            <a:off x="1981200" y="4719637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51" name="Rectangle 7"/>
          <p:cNvSpPr>
            <a:spLocks noChangeArrowheads="1"/>
          </p:cNvSpPr>
          <p:nvPr/>
        </p:nvSpPr>
        <p:spPr bwMode="auto">
          <a:xfrm>
            <a:off x="7291388" y="3368675"/>
            <a:ext cx="1133475" cy="1971675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ko-KR" altLang="en-US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52" name="Line 8"/>
          <p:cNvSpPr>
            <a:spLocks noChangeShapeType="1"/>
          </p:cNvSpPr>
          <p:nvPr/>
        </p:nvSpPr>
        <p:spPr bwMode="auto">
          <a:xfrm>
            <a:off x="7315200" y="5338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53" name="Line 9"/>
          <p:cNvSpPr>
            <a:spLocks noChangeShapeType="1"/>
          </p:cNvSpPr>
          <p:nvPr/>
        </p:nvSpPr>
        <p:spPr bwMode="auto">
          <a:xfrm>
            <a:off x="7297738" y="336232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54" name="Rectangle 10"/>
          <p:cNvSpPr>
            <a:spLocks noChangeArrowheads="1"/>
          </p:cNvSpPr>
          <p:nvPr/>
        </p:nvSpPr>
        <p:spPr bwMode="auto">
          <a:xfrm>
            <a:off x="7294563" y="1166812"/>
            <a:ext cx="1133475" cy="1979613"/>
          </a:xfrm>
          <a:prstGeom prst="rect">
            <a:avLst/>
          </a:prstGeom>
          <a:solidFill>
            <a:srgbClr val="CEFC6C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ko-KR" altLang="en-US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000" y="1300162"/>
            <a:ext cx="1371600" cy="3054350"/>
            <a:chOff x="48" y="864"/>
            <a:chExt cx="864" cy="1924"/>
          </a:xfrm>
        </p:grpSpPr>
        <p:sp>
          <p:nvSpPr>
            <p:cNvPr id="1593356" name="Rectangle 12"/>
            <p:cNvSpPr>
              <a:spLocks noChangeArrowheads="1"/>
            </p:cNvSpPr>
            <p:nvPr/>
          </p:nvSpPr>
          <p:spPr bwMode="auto">
            <a:xfrm>
              <a:off x="192" y="1344"/>
              <a:ext cx="464" cy="21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/>
              <a:r>
                <a:rPr lang="en-US" altLang="ko-KR" sz="17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Load X</a:t>
              </a:r>
            </a:p>
          </p:txBody>
        </p:sp>
        <p:sp>
          <p:nvSpPr>
            <p:cNvPr id="1593357" name="Rectangle 13"/>
            <p:cNvSpPr>
              <a:spLocks noChangeArrowheads="1"/>
            </p:cNvSpPr>
            <p:nvPr/>
          </p:nvSpPr>
          <p:spPr bwMode="auto">
            <a:xfrm>
              <a:off x="48" y="2160"/>
              <a:ext cx="864" cy="6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/>
              <a:r>
                <a:rPr lang="en-US" altLang="ko-KR" sz="20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Program Address Space</a:t>
              </a:r>
            </a:p>
          </p:txBody>
        </p:sp>
        <p:sp>
          <p:nvSpPr>
            <p:cNvPr id="1593358" name="Rectangle 14"/>
            <p:cNvSpPr>
              <a:spLocks noChangeArrowheads="1"/>
            </p:cNvSpPr>
            <p:nvPr/>
          </p:nvSpPr>
          <p:spPr bwMode="auto">
            <a:xfrm>
              <a:off x="96" y="864"/>
              <a:ext cx="720" cy="1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593360" name="Rectangle 16"/>
          <p:cNvSpPr>
            <a:spLocks noChangeArrowheads="1"/>
          </p:cNvSpPr>
          <p:nvPr/>
        </p:nvSpPr>
        <p:spPr bwMode="auto">
          <a:xfrm rot="16200000">
            <a:off x="7720577" y="2780800"/>
            <a:ext cx="1853071" cy="366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900" dirty="0">
                <a:solidFill>
                  <a:prstClr val="black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</p:txBody>
      </p:sp>
      <p:sp>
        <p:nvSpPr>
          <p:cNvPr id="1593361" name="Line 17"/>
          <p:cNvSpPr>
            <a:spLocks noChangeShapeType="1"/>
          </p:cNvSpPr>
          <p:nvPr/>
        </p:nvSpPr>
        <p:spPr bwMode="auto">
          <a:xfrm>
            <a:off x="7275513" y="1071562"/>
            <a:ext cx="0" cy="449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62" name="Line 18"/>
          <p:cNvSpPr>
            <a:spLocks noChangeShapeType="1"/>
          </p:cNvSpPr>
          <p:nvPr/>
        </p:nvSpPr>
        <p:spPr bwMode="auto">
          <a:xfrm>
            <a:off x="8418513" y="1071562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63" name="Line 19"/>
          <p:cNvSpPr>
            <a:spLocks noChangeShapeType="1"/>
          </p:cNvSpPr>
          <p:nvPr/>
        </p:nvSpPr>
        <p:spPr bwMode="auto">
          <a:xfrm>
            <a:off x="7288213" y="1147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64" name="Rectangle 20"/>
          <p:cNvSpPr>
            <a:spLocks noChangeArrowheads="1"/>
          </p:cNvSpPr>
          <p:nvPr/>
        </p:nvSpPr>
        <p:spPr bwMode="auto">
          <a:xfrm>
            <a:off x="7391400" y="1754187"/>
            <a:ext cx="914400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Segment</a:t>
            </a:r>
          </a:p>
        </p:txBody>
      </p:sp>
      <p:sp>
        <p:nvSpPr>
          <p:cNvPr id="1593365" name="Line 21"/>
          <p:cNvSpPr>
            <a:spLocks noChangeShapeType="1"/>
          </p:cNvSpPr>
          <p:nvPr/>
        </p:nvSpPr>
        <p:spPr bwMode="auto">
          <a:xfrm>
            <a:off x="7288213" y="31543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66" name="Rectangle 22"/>
          <p:cNvSpPr>
            <a:spLocks noChangeArrowheads="1"/>
          </p:cNvSpPr>
          <p:nvPr/>
        </p:nvSpPr>
        <p:spPr bwMode="auto">
          <a:xfrm>
            <a:off x="1981200" y="1425575"/>
            <a:ext cx="16637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67" name="Rectangle 23"/>
          <p:cNvSpPr>
            <a:spLocks noChangeArrowheads="1"/>
          </p:cNvSpPr>
          <p:nvPr/>
        </p:nvSpPr>
        <p:spPr bwMode="auto">
          <a:xfrm>
            <a:off x="1981200" y="14382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68" name="Rectangle 24"/>
          <p:cNvSpPr>
            <a:spLocks noChangeArrowheads="1"/>
          </p:cNvSpPr>
          <p:nvPr/>
        </p:nvSpPr>
        <p:spPr bwMode="auto">
          <a:xfrm>
            <a:off x="1981200" y="1420812"/>
            <a:ext cx="1676399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Bound Register</a:t>
            </a:r>
          </a:p>
        </p:txBody>
      </p:sp>
      <p:sp>
        <p:nvSpPr>
          <p:cNvPr id="1593369" name="Rectangle 25"/>
          <p:cNvSpPr>
            <a:spLocks noChangeArrowheads="1"/>
          </p:cNvSpPr>
          <p:nvPr/>
        </p:nvSpPr>
        <p:spPr bwMode="auto">
          <a:xfrm>
            <a:off x="1981200" y="249872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72" name="Rectangle 28"/>
          <p:cNvSpPr>
            <a:spLocks noChangeArrowheads="1"/>
          </p:cNvSpPr>
          <p:nvPr/>
        </p:nvSpPr>
        <p:spPr bwMode="auto">
          <a:xfrm>
            <a:off x="1981200" y="2519362"/>
            <a:ext cx="16637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73" name="Rectangle 29"/>
          <p:cNvSpPr>
            <a:spLocks noChangeArrowheads="1"/>
          </p:cNvSpPr>
          <p:nvPr/>
        </p:nvSpPr>
        <p:spPr bwMode="auto">
          <a:xfrm>
            <a:off x="2057401" y="2519362"/>
            <a:ext cx="16002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Base Register</a:t>
            </a:r>
          </a:p>
        </p:txBody>
      </p:sp>
      <p:sp>
        <p:nvSpPr>
          <p:cNvPr id="1593375" name="Freeform 31"/>
          <p:cNvSpPr>
            <a:spLocks/>
          </p:cNvSpPr>
          <p:nvPr/>
        </p:nvSpPr>
        <p:spPr bwMode="auto">
          <a:xfrm flipV="1">
            <a:off x="3644900" y="1528762"/>
            <a:ext cx="1192213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76" name="Freeform 32"/>
          <p:cNvSpPr>
            <a:spLocks/>
          </p:cNvSpPr>
          <p:nvPr/>
        </p:nvSpPr>
        <p:spPr bwMode="auto">
          <a:xfrm>
            <a:off x="5218113" y="27479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77" name="Oval 33"/>
          <p:cNvSpPr>
            <a:spLocks noChangeArrowheads="1"/>
          </p:cNvSpPr>
          <p:nvPr/>
        </p:nvSpPr>
        <p:spPr bwMode="auto">
          <a:xfrm>
            <a:off x="4794250" y="24923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78" name="Freeform 34"/>
          <p:cNvSpPr>
            <a:spLocks/>
          </p:cNvSpPr>
          <p:nvPr/>
        </p:nvSpPr>
        <p:spPr bwMode="auto">
          <a:xfrm>
            <a:off x="5283200" y="1660671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79" name="Rectangle 35"/>
          <p:cNvSpPr>
            <a:spLocks noChangeArrowheads="1"/>
          </p:cNvSpPr>
          <p:nvPr/>
        </p:nvSpPr>
        <p:spPr bwMode="auto">
          <a:xfrm>
            <a:off x="5410200" y="1295400"/>
            <a:ext cx="1327243" cy="566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Violation?</a:t>
            </a:r>
          </a:p>
        </p:txBody>
      </p:sp>
      <p:sp>
        <p:nvSpPr>
          <p:cNvPr id="1593380" name="Line 36"/>
          <p:cNvSpPr>
            <a:spLocks noChangeShapeType="1"/>
          </p:cNvSpPr>
          <p:nvPr/>
        </p:nvSpPr>
        <p:spPr bwMode="auto">
          <a:xfrm>
            <a:off x="3657600" y="2743200"/>
            <a:ext cx="1128713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82" name="Line 38"/>
          <p:cNvSpPr>
            <a:spLocks noChangeShapeType="1"/>
          </p:cNvSpPr>
          <p:nvPr/>
        </p:nvSpPr>
        <p:spPr bwMode="auto">
          <a:xfrm flipV="1">
            <a:off x="4495801" y="18288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83" name="Freeform 39"/>
          <p:cNvSpPr>
            <a:spLocks/>
          </p:cNvSpPr>
          <p:nvPr/>
        </p:nvSpPr>
        <p:spPr bwMode="auto">
          <a:xfrm>
            <a:off x="3465513" y="29765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84" name="Rectangle 40"/>
          <p:cNvSpPr>
            <a:spLocks noChangeArrowheads="1"/>
          </p:cNvSpPr>
          <p:nvPr/>
        </p:nvSpPr>
        <p:spPr bwMode="auto">
          <a:xfrm>
            <a:off x="1981200" y="36480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85" name="Rectangle 41"/>
          <p:cNvSpPr>
            <a:spLocks noChangeArrowheads="1"/>
          </p:cNvSpPr>
          <p:nvPr/>
        </p:nvSpPr>
        <p:spPr bwMode="auto">
          <a:xfrm>
            <a:off x="1981200" y="3581400"/>
            <a:ext cx="1676401" cy="4247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73025" bIns="0">
            <a:prstTxWarp prst="textNoShape">
              <a:avLst/>
            </a:prstTxWarp>
            <a:spAutoFit/>
          </a:bodyPr>
          <a:lstStyle/>
          <a:p>
            <a:pPr algn="ctr" defTabSz="585788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Bound Register</a:t>
            </a:r>
          </a:p>
        </p:txBody>
      </p:sp>
      <p:sp>
        <p:nvSpPr>
          <p:cNvPr id="1593388" name="Rectangle 44"/>
          <p:cNvSpPr>
            <a:spLocks noChangeArrowheads="1"/>
          </p:cNvSpPr>
          <p:nvPr/>
        </p:nvSpPr>
        <p:spPr bwMode="auto">
          <a:xfrm>
            <a:off x="1981200" y="4697412"/>
            <a:ext cx="1676400" cy="49846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Base Register</a:t>
            </a:r>
          </a:p>
        </p:txBody>
      </p:sp>
      <p:sp>
        <p:nvSpPr>
          <p:cNvPr id="1593390" name="Freeform 46"/>
          <p:cNvSpPr>
            <a:spLocks/>
          </p:cNvSpPr>
          <p:nvPr/>
        </p:nvSpPr>
        <p:spPr bwMode="auto">
          <a:xfrm flipV="1">
            <a:off x="3657600" y="3738562"/>
            <a:ext cx="1179513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91" name="Freeform 47"/>
          <p:cNvSpPr>
            <a:spLocks/>
          </p:cNvSpPr>
          <p:nvPr/>
        </p:nvSpPr>
        <p:spPr bwMode="auto">
          <a:xfrm>
            <a:off x="5218113" y="49577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92" name="Oval 48"/>
          <p:cNvSpPr>
            <a:spLocks noChangeArrowheads="1"/>
          </p:cNvSpPr>
          <p:nvPr/>
        </p:nvSpPr>
        <p:spPr bwMode="auto">
          <a:xfrm>
            <a:off x="4794250" y="47021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94" name="Line 50"/>
          <p:cNvSpPr>
            <a:spLocks noChangeShapeType="1"/>
          </p:cNvSpPr>
          <p:nvPr/>
        </p:nvSpPr>
        <p:spPr bwMode="auto">
          <a:xfrm>
            <a:off x="3657600" y="4953000"/>
            <a:ext cx="1128713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96" name="Line 52"/>
          <p:cNvSpPr>
            <a:spLocks noChangeShapeType="1"/>
          </p:cNvSpPr>
          <p:nvPr/>
        </p:nvSpPr>
        <p:spPr bwMode="auto">
          <a:xfrm flipV="1">
            <a:off x="4571999" y="3962400"/>
            <a:ext cx="304801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97" name="Freeform 53"/>
          <p:cNvSpPr>
            <a:spLocks/>
          </p:cNvSpPr>
          <p:nvPr/>
        </p:nvSpPr>
        <p:spPr bwMode="auto">
          <a:xfrm>
            <a:off x="3465513" y="51863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98" name="Rectangle 54"/>
          <p:cNvSpPr>
            <a:spLocks noChangeArrowheads="1"/>
          </p:cNvSpPr>
          <p:nvPr/>
        </p:nvSpPr>
        <p:spPr bwMode="auto">
          <a:xfrm>
            <a:off x="5140325" y="2259012"/>
            <a:ext cx="3513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ko-KR" altLang="en-US" sz="24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191000" y="1147762"/>
            <a:ext cx="2819400" cy="1976438"/>
            <a:chOff x="2640" y="768"/>
            <a:chExt cx="1776" cy="1245"/>
          </a:xfrm>
        </p:grpSpPr>
        <p:sp>
          <p:nvSpPr>
            <p:cNvPr id="1593400" name="Freeform 56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593401" name="Line 57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4191000" y="3357562"/>
            <a:ext cx="2819400" cy="1976438"/>
            <a:chOff x="2640" y="768"/>
            <a:chExt cx="1776" cy="1245"/>
          </a:xfrm>
        </p:grpSpPr>
        <p:sp>
          <p:nvSpPr>
            <p:cNvPr id="1593403" name="Freeform 59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593404" name="Line 60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593405" name="Rectangle 61"/>
          <p:cNvSpPr>
            <a:spLocks noChangeArrowheads="1"/>
          </p:cNvSpPr>
          <p:nvPr/>
        </p:nvSpPr>
        <p:spPr bwMode="auto">
          <a:xfrm>
            <a:off x="7256463" y="3998912"/>
            <a:ext cx="11430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</a:bodyPr>
          <a:lstStyle/>
          <a:p>
            <a:pPr algn="ctr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Segment</a:t>
            </a:r>
          </a:p>
        </p:txBody>
      </p:sp>
      <p:sp>
        <p:nvSpPr>
          <p:cNvPr id="1593406" name="Freeform 62"/>
          <p:cNvSpPr>
            <a:spLocks/>
          </p:cNvSpPr>
          <p:nvPr/>
        </p:nvSpPr>
        <p:spPr bwMode="auto">
          <a:xfrm>
            <a:off x="5257800" y="3810000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409" name="Text Box 65"/>
          <p:cNvSpPr txBox="1">
            <a:spLocks noChangeArrowheads="1"/>
          </p:cNvSpPr>
          <p:nvPr/>
        </p:nvSpPr>
        <p:spPr bwMode="auto">
          <a:xfrm>
            <a:off x="3581400" y="18300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Logical Address</a:t>
            </a:r>
          </a:p>
        </p:txBody>
      </p:sp>
      <p:sp>
        <p:nvSpPr>
          <p:cNvPr id="1593410" name="Text Box 66"/>
          <p:cNvSpPr txBox="1">
            <a:spLocks noChangeArrowheads="1"/>
          </p:cNvSpPr>
          <p:nvPr/>
        </p:nvSpPr>
        <p:spPr bwMode="auto">
          <a:xfrm>
            <a:off x="3581400" y="40398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Logical Address</a:t>
            </a: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152400" y="5486400"/>
            <a:ext cx="5392766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What is an advantage of this separation?</a:t>
            </a:r>
          </a:p>
          <a:p>
            <a:pPr>
              <a:spcBef>
                <a:spcPct val="0"/>
              </a:spcBef>
            </a:pP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What about more base/bound pairs?</a:t>
            </a: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914400" y="609600"/>
            <a:ext cx="715906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(Scheme used on all Cray vector supercomputers prior to X1, 2002)</a:t>
            </a:r>
            <a:endParaRPr lang="en-US" altLang="ko-KR" sz="24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70" name="Oval 25"/>
          <p:cNvSpPr>
            <a:spLocks noChangeArrowheads="1"/>
          </p:cNvSpPr>
          <p:nvPr/>
        </p:nvSpPr>
        <p:spPr bwMode="auto">
          <a:xfrm>
            <a:off x="4800600" y="1447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2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≥</a:t>
            </a:r>
          </a:p>
        </p:txBody>
      </p:sp>
      <p:sp>
        <p:nvSpPr>
          <p:cNvPr id="71" name="Oval 25"/>
          <p:cNvSpPr>
            <a:spLocks noChangeArrowheads="1"/>
          </p:cNvSpPr>
          <p:nvPr/>
        </p:nvSpPr>
        <p:spPr bwMode="auto">
          <a:xfrm>
            <a:off x="4800600" y="35814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2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≥</a:t>
            </a:r>
          </a:p>
        </p:txBody>
      </p:sp>
      <p:sp>
        <p:nvSpPr>
          <p:cNvPr id="72" name="Rectangle 35"/>
          <p:cNvSpPr>
            <a:spLocks noChangeArrowheads="1"/>
          </p:cNvSpPr>
          <p:nvPr/>
        </p:nvSpPr>
        <p:spPr bwMode="auto">
          <a:xfrm>
            <a:off x="5410200" y="3505200"/>
            <a:ext cx="1327243" cy="566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Violation?</a:t>
            </a:r>
          </a:p>
        </p:txBody>
      </p:sp>
      <p:cxnSp>
        <p:nvCxnSpPr>
          <p:cNvPr id="6" name="Straight Connector 5"/>
          <p:cNvCxnSpPr>
            <a:stCxn id="73" idx="0"/>
          </p:cNvCxnSpPr>
          <p:nvPr/>
        </p:nvCxnSpPr>
        <p:spPr bwMode="auto">
          <a:xfrm flipH="1">
            <a:off x="1600200" y="2133600"/>
            <a:ext cx="28956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Line 38"/>
          <p:cNvSpPr>
            <a:spLocks noChangeShapeType="1"/>
          </p:cNvSpPr>
          <p:nvPr/>
        </p:nvSpPr>
        <p:spPr bwMode="auto">
          <a:xfrm>
            <a:off x="4495800" y="2133600"/>
            <a:ext cx="420687" cy="385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74" name="Line 52"/>
          <p:cNvSpPr>
            <a:spLocks noChangeShapeType="1"/>
          </p:cNvSpPr>
          <p:nvPr/>
        </p:nvSpPr>
        <p:spPr bwMode="auto">
          <a:xfrm>
            <a:off x="4572000" y="43434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cxnSp>
        <p:nvCxnSpPr>
          <p:cNvPr id="75" name="Straight Connector 74"/>
          <p:cNvCxnSpPr>
            <a:stCxn id="74" idx="0"/>
            <a:endCxn id="1593410" idx="1"/>
          </p:cNvCxnSpPr>
          <p:nvPr/>
        </p:nvCxnSpPr>
        <p:spPr bwMode="auto">
          <a:xfrm flipH="1" flipV="1">
            <a:off x="3581400" y="4332287"/>
            <a:ext cx="990600" cy="11113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3387" name="Rectangle 43"/>
          <p:cNvSpPr>
            <a:spLocks noChangeArrowheads="1"/>
          </p:cNvSpPr>
          <p:nvPr/>
        </p:nvSpPr>
        <p:spPr bwMode="auto">
          <a:xfrm>
            <a:off x="1981200" y="4114800"/>
            <a:ext cx="1665288" cy="4619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Program Counter</a:t>
            </a:r>
          </a:p>
        </p:txBody>
      </p:sp>
    </p:spTree>
    <p:extLst>
      <p:ext uri="{BB962C8B-B14F-4D97-AF65-F5344CB8AC3E}">
        <p14:creationId xmlns:p14="http://schemas.microsoft.com/office/powerpoint/2010/main" val="342470940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 and Bound Machine</a:t>
            </a:r>
          </a:p>
        </p:txBody>
      </p:sp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7733-AE3A-F74A-BEAD-1A4338685DB6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748024" name="Rectangle 56"/>
          <p:cNvSpPr>
            <a:spLocks noGrp="1" noChangeArrowheads="1"/>
          </p:cNvSpPr>
          <p:nvPr>
            <p:ph idx="4294967295"/>
          </p:nvPr>
        </p:nvSpPr>
        <p:spPr>
          <a:xfrm>
            <a:off x="533400" y="5562600"/>
            <a:ext cx="8077200" cy="83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i="1" dirty="0"/>
              <a:t>Can fold addition of base register into (</a:t>
            </a:r>
            <a:r>
              <a:rPr lang="en-US" sz="2000" i="1" dirty="0" err="1"/>
              <a:t>register+immediate</a:t>
            </a:r>
            <a:r>
              <a:rPr lang="en-US" sz="2000" i="1" dirty="0"/>
              <a:t>) address calculation using a carry-save adder (sums three numbers with only a few gate delays more than adding two numbers)</a:t>
            </a:r>
          </a:p>
        </p:txBody>
      </p:sp>
      <p:sp>
        <p:nvSpPr>
          <p:cNvPr id="1747970" name="Line 2"/>
          <p:cNvSpPr>
            <a:spLocks noChangeShapeType="1"/>
          </p:cNvSpPr>
          <p:nvPr/>
        </p:nvSpPr>
        <p:spPr bwMode="auto">
          <a:xfrm>
            <a:off x="5638800" y="2438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7973" name="Line 5"/>
          <p:cNvSpPr>
            <a:spLocks noChangeShapeType="1"/>
          </p:cNvSpPr>
          <p:nvPr/>
        </p:nvSpPr>
        <p:spPr bwMode="auto">
          <a:xfrm>
            <a:off x="8077200" y="243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7974" name="Line 6"/>
          <p:cNvSpPr>
            <a:spLocks noChangeShapeType="1"/>
          </p:cNvSpPr>
          <p:nvPr/>
        </p:nvSpPr>
        <p:spPr bwMode="auto">
          <a:xfrm>
            <a:off x="2895600" y="2438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76" name="Rectangle 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PC</a:t>
              </a:r>
            </a:p>
          </p:txBody>
        </p:sp>
        <p:sp>
          <p:nvSpPr>
            <p:cNvPr id="1747977" name="Freeform 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747978" name="Rectangle 10"/>
          <p:cNvSpPr>
            <a:spLocks noChangeArrowheads="1"/>
          </p:cNvSpPr>
          <p:nvPr/>
        </p:nvSpPr>
        <p:spPr bwMode="auto">
          <a:xfrm>
            <a:off x="1981200" y="20574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8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D</a:t>
              </a:r>
            </a:p>
          </p:txBody>
        </p:sp>
        <p:sp>
          <p:nvSpPr>
            <p:cNvPr id="174798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747982" name="Rectangle 14"/>
          <p:cNvSpPr>
            <a:spLocks noChangeArrowheads="1"/>
          </p:cNvSpPr>
          <p:nvPr/>
        </p:nvSpPr>
        <p:spPr bwMode="auto">
          <a:xfrm>
            <a:off x="3505200" y="19050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8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E</a:t>
              </a:r>
            </a:p>
          </p:txBody>
        </p:sp>
        <p:sp>
          <p:nvSpPr>
            <p:cNvPr id="174798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747986" name="Freeform 18"/>
          <p:cNvSpPr>
            <a:spLocks/>
          </p:cNvSpPr>
          <p:nvPr/>
        </p:nvSpPr>
        <p:spPr bwMode="auto">
          <a:xfrm>
            <a:off x="5257800" y="19050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8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M</a:t>
              </a:r>
            </a:p>
          </p:txBody>
        </p:sp>
        <p:sp>
          <p:nvSpPr>
            <p:cNvPr id="174798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747990" name="Rectangle 22"/>
          <p:cNvSpPr>
            <a:spLocks noChangeArrowheads="1"/>
          </p:cNvSpPr>
          <p:nvPr/>
        </p:nvSpPr>
        <p:spPr bwMode="auto">
          <a:xfrm>
            <a:off x="7162800" y="19812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Data Cache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82296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92" name="Rectangle 2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W</a:t>
              </a:r>
            </a:p>
          </p:txBody>
        </p:sp>
        <p:sp>
          <p:nvSpPr>
            <p:cNvPr id="1747993" name="Freeform 2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747994" name="Line 26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7995" name="Line 27"/>
          <p:cNvSpPr>
            <a:spLocks noChangeShapeType="1"/>
          </p:cNvSpPr>
          <p:nvPr/>
        </p:nvSpPr>
        <p:spPr bwMode="auto">
          <a:xfrm>
            <a:off x="51054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7996" name="Text Box 28"/>
          <p:cNvSpPr txBox="1">
            <a:spLocks noChangeArrowheads="1"/>
          </p:cNvSpPr>
          <p:nvPr/>
        </p:nvSpPr>
        <p:spPr bwMode="auto">
          <a:xfrm>
            <a:off x="5341977" y="2284998"/>
            <a:ext cx="28725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+</a:t>
            </a:r>
          </a:p>
        </p:txBody>
      </p:sp>
      <p:sp>
        <p:nvSpPr>
          <p:cNvPr id="1747997" name="Line 29"/>
          <p:cNvSpPr>
            <a:spLocks noChangeShapeType="1"/>
          </p:cNvSpPr>
          <p:nvPr/>
        </p:nvSpPr>
        <p:spPr bwMode="auto">
          <a:xfrm>
            <a:off x="990600" y="24384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7998" name="Rectangle 30"/>
          <p:cNvSpPr>
            <a:spLocks noChangeArrowheads="1"/>
          </p:cNvSpPr>
          <p:nvPr/>
        </p:nvSpPr>
        <p:spPr bwMode="auto">
          <a:xfrm>
            <a:off x="3429000" y="50292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Main Memory (DRAM)</a:t>
            </a:r>
          </a:p>
        </p:txBody>
      </p:sp>
      <p:sp>
        <p:nvSpPr>
          <p:cNvPr id="1747999" name="Rectangle 31"/>
          <p:cNvSpPr>
            <a:spLocks noChangeArrowheads="1"/>
          </p:cNvSpPr>
          <p:nvPr/>
        </p:nvSpPr>
        <p:spPr bwMode="auto">
          <a:xfrm>
            <a:off x="3733800" y="39624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Memory Controller</a:t>
            </a:r>
          </a:p>
        </p:txBody>
      </p:sp>
      <p:sp>
        <p:nvSpPr>
          <p:cNvPr id="1748000" name="Freeform 32"/>
          <p:cNvSpPr>
            <a:spLocks/>
          </p:cNvSpPr>
          <p:nvPr/>
        </p:nvSpPr>
        <p:spPr bwMode="auto">
          <a:xfrm>
            <a:off x="6400800" y="2667000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01" name="Freeform 33"/>
          <p:cNvSpPr>
            <a:spLocks/>
          </p:cNvSpPr>
          <p:nvPr/>
        </p:nvSpPr>
        <p:spPr bwMode="auto">
          <a:xfrm flipH="1">
            <a:off x="2438400" y="2743200"/>
            <a:ext cx="1295400" cy="15240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02" name="Line 34"/>
          <p:cNvSpPr>
            <a:spLocks noChangeShapeType="1"/>
          </p:cNvSpPr>
          <p:nvPr/>
        </p:nvSpPr>
        <p:spPr bwMode="auto">
          <a:xfrm>
            <a:off x="5105400" y="4572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04" name="Text Box 36"/>
          <p:cNvSpPr txBox="1">
            <a:spLocks noChangeArrowheads="1"/>
          </p:cNvSpPr>
          <p:nvPr/>
        </p:nvSpPr>
        <p:spPr bwMode="auto">
          <a:xfrm>
            <a:off x="6553200" y="25908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748005" name="Text Box 37"/>
          <p:cNvSpPr txBox="1">
            <a:spLocks noChangeArrowheads="1"/>
          </p:cNvSpPr>
          <p:nvPr/>
        </p:nvSpPr>
        <p:spPr bwMode="auto">
          <a:xfrm>
            <a:off x="6705600" y="3733800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748006" name="Text Box 38"/>
          <p:cNvSpPr txBox="1">
            <a:spLocks noChangeArrowheads="1"/>
          </p:cNvSpPr>
          <p:nvPr/>
        </p:nvSpPr>
        <p:spPr bwMode="auto">
          <a:xfrm>
            <a:off x="2286000" y="3733800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748007" name="Text Box 39"/>
          <p:cNvSpPr txBox="1">
            <a:spLocks noChangeArrowheads="1"/>
          </p:cNvSpPr>
          <p:nvPr/>
        </p:nvSpPr>
        <p:spPr bwMode="auto">
          <a:xfrm>
            <a:off x="4724400" y="4600366"/>
            <a:ext cx="2438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748009" name="Rectangle 41"/>
          <p:cNvSpPr>
            <a:spLocks noChangeArrowheads="1"/>
          </p:cNvSpPr>
          <p:nvPr/>
        </p:nvSpPr>
        <p:spPr bwMode="auto">
          <a:xfrm>
            <a:off x="609600" y="471011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10" name="Rectangle 42"/>
          <p:cNvSpPr>
            <a:spLocks noChangeArrowheads="1"/>
          </p:cNvSpPr>
          <p:nvPr/>
        </p:nvSpPr>
        <p:spPr bwMode="auto">
          <a:xfrm>
            <a:off x="5105400" y="762000"/>
            <a:ext cx="1218874" cy="498476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Bound Register</a:t>
            </a:r>
          </a:p>
        </p:txBody>
      </p:sp>
      <p:sp>
        <p:nvSpPr>
          <p:cNvPr id="1748011" name="Rectangle 43"/>
          <p:cNvSpPr>
            <a:spLocks noChangeArrowheads="1"/>
          </p:cNvSpPr>
          <p:nvPr/>
        </p:nvSpPr>
        <p:spPr bwMode="auto">
          <a:xfrm>
            <a:off x="609600" y="577056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15" name="Rectangle 47"/>
          <p:cNvSpPr>
            <a:spLocks noChangeArrowheads="1"/>
          </p:cNvSpPr>
          <p:nvPr/>
        </p:nvSpPr>
        <p:spPr bwMode="auto">
          <a:xfrm>
            <a:off x="5410200" y="3276600"/>
            <a:ext cx="1294939" cy="49847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Base Register</a:t>
            </a:r>
          </a:p>
        </p:txBody>
      </p:sp>
      <p:sp>
        <p:nvSpPr>
          <p:cNvPr id="1748018" name="Oval 50"/>
          <p:cNvSpPr>
            <a:spLocks noChangeArrowheads="1"/>
          </p:cNvSpPr>
          <p:nvPr/>
        </p:nvSpPr>
        <p:spPr bwMode="auto">
          <a:xfrm>
            <a:off x="6400800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19" name="Line 51"/>
          <p:cNvSpPr>
            <a:spLocks noChangeShapeType="1"/>
          </p:cNvSpPr>
          <p:nvPr/>
        </p:nvSpPr>
        <p:spPr bwMode="auto">
          <a:xfrm rot="5400000" flipH="1" flipV="1">
            <a:off x="6172200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22" name="Rectangle 54"/>
          <p:cNvSpPr>
            <a:spLocks noChangeArrowheads="1"/>
          </p:cNvSpPr>
          <p:nvPr/>
        </p:nvSpPr>
        <p:spPr bwMode="auto">
          <a:xfrm>
            <a:off x="3768725" y="5530850"/>
            <a:ext cx="3513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ko-KR" altLang="en-US" sz="24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48028" name="Line 60"/>
          <p:cNvSpPr>
            <a:spLocks noChangeShapeType="1"/>
          </p:cNvSpPr>
          <p:nvPr/>
        </p:nvSpPr>
        <p:spPr bwMode="auto">
          <a:xfrm flipV="1">
            <a:off x="6248400" y="1524000"/>
            <a:ext cx="533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29" name="Line 61"/>
          <p:cNvSpPr>
            <a:spLocks noChangeShapeType="1"/>
          </p:cNvSpPr>
          <p:nvPr/>
        </p:nvSpPr>
        <p:spPr bwMode="auto">
          <a:xfrm>
            <a:off x="6324600" y="1066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30" name="Text Box 62"/>
          <p:cNvSpPr txBox="1">
            <a:spLocks noChangeArrowheads="1"/>
          </p:cNvSpPr>
          <p:nvPr/>
        </p:nvSpPr>
        <p:spPr bwMode="auto">
          <a:xfrm>
            <a:off x="5665787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Logical Address</a:t>
            </a:r>
          </a:p>
        </p:txBody>
      </p:sp>
      <p:sp>
        <p:nvSpPr>
          <p:cNvPr id="1748032" name="Line 64"/>
          <p:cNvSpPr>
            <a:spLocks noChangeShapeType="1"/>
          </p:cNvSpPr>
          <p:nvPr/>
        </p:nvSpPr>
        <p:spPr bwMode="auto">
          <a:xfrm>
            <a:off x="7086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33" name="Rectangle 65"/>
          <p:cNvSpPr>
            <a:spLocks noChangeArrowheads="1"/>
          </p:cNvSpPr>
          <p:nvPr/>
        </p:nvSpPr>
        <p:spPr bwMode="auto">
          <a:xfrm>
            <a:off x="7177043" y="914400"/>
            <a:ext cx="1678845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Violation?</a:t>
            </a:r>
          </a:p>
        </p:txBody>
      </p:sp>
      <p:sp>
        <p:nvSpPr>
          <p:cNvPr id="1748034" name="Text Box 66"/>
          <p:cNvSpPr txBox="1">
            <a:spLocks noChangeArrowheads="1"/>
          </p:cNvSpPr>
          <p:nvPr/>
        </p:nvSpPr>
        <p:spPr bwMode="auto">
          <a:xfrm>
            <a:off x="1295400" y="26670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748040" name="Rectangle 72"/>
          <p:cNvSpPr>
            <a:spLocks noChangeArrowheads="1"/>
          </p:cNvSpPr>
          <p:nvPr/>
        </p:nvSpPr>
        <p:spPr bwMode="auto">
          <a:xfrm>
            <a:off x="228600" y="3276600"/>
            <a:ext cx="1447907" cy="49847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Base Register</a:t>
            </a:r>
          </a:p>
        </p:txBody>
      </p:sp>
      <p:sp>
        <p:nvSpPr>
          <p:cNvPr id="1748042" name="Oval 74"/>
          <p:cNvSpPr>
            <a:spLocks noChangeArrowheads="1"/>
          </p:cNvSpPr>
          <p:nvPr/>
        </p:nvSpPr>
        <p:spPr bwMode="auto">
          <a:xfrm>
            <a:off x="1222375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43" name="Line 75"/>
          <p:cNvSpPr>
            <a:spLocks noChangeShapeType="1"/>
          </p:cNvSpPr>
          <p:nvPr/>
        </p:nvSpPr>
        <p:spPr bwMode="auto">
          <a:xfrm rot="5400000" flipH="1" flipV="1">
            <a:off x="993775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44" name="Line 76"/>
          <p:cNvSpPr>
            <a:spLocks noChangeShapeType="1"/>
          </p:cNvSpPr>
          <p:nvPr/>
        </p:nvSpPr>
        <p:spPr bwMode="auto">
          <a:xfrm flipV="1">
            <a:off x="1069975" y="1447800"/>
            <a:ext cx="682625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45" name="Line 77"/>
          <p:cNvSpPr>
            <a:spLocks noChangeShapeType="1"/>
          </p:cNvSpPr>
          <p:nvPr/>
        </p:nvSpPr>
        <p:spPr bwMode="auto">
          <a:xfrm>
            <a:off x="1371600" y="9906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46" name="Text Box 78"/>
          <p:cNvSpPr txBox="1">
            <a:spLocks noChangeArrowheads="1"/>
          </p:cNvSpPr>
          <p:nvPr/>
        </p:nvSpPr>
        <p:spPr bwMode="auto">
          <a:xfrm>
            <a:off x="533400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Logical Address</a:t>
            </a:r>
          </a:p>
        </p:txBody>
      </p:sp>
      <p:sp>
        <p:nvSpPr>
          <p:cNvPr id="1748047" name="Line 79"/>
          <p:cNvSpPr>
            <a:spLocks noChangeShapeType="1"/>
          </p:cNvSpPr>
          <p:nvPr/>
        </p:nvSpPr>
        <p:spPr bwMode="auto">
          <a:xfrm>
            <a:off x="2133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48" name="Rectangle 80"/>
          <p:cNvSpPr>
            <a:spLocks noChangeArrowheads="1"/>
          </p:cNvSpPr>
          <p:nvPr/>
        </p:nvSpPr>
        <p:spPr bwMode="auto">
          <a:xfrm>
            <a:off x="2193111" y="914400"/>
            <a:ext cx="1678845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Violation?</a:t>
            </a:r>
          </a:p>
        </p:txBody>
      </p:sp>
      <p:sp>
        <p:nvSpPr>
          <p:cNvPr id="72" name="Oval 74"/>
          <p:cNvSpPr>
            <a:spLocks noChangeArrowheads="1"/>
          </p:cNvSpPr>
          <p:nvPr/>
        </p:nvSpPr>
        <p:spPr bwMode="auto">
          <a:xfrm>
            <a:off x="1676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≥</a:t>
            </a:r>
            <a:endParaRPr lang="en-US" altLang="ko-KR" sz="24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74" name="Oval 74"/>
          <p:cNvSpPr>
            <a:spLocks noChangeArrowheads="1"/>
          </p:cNvSpPr>
          <p:nvPr/>
        </p:nvSpPr>
        <p:spPr bwMode="auto">
          <a:xfrm>
            <a:off x="6629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≥</a:t>
            </a:r>
            <a:endParaRPr lang="en-US" altLang="ko-KR" sz="24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48037" name="Rectangle 69"/>
          <p:cNvSpPr>
            <a:spLocks noChangeArrowheads="1"/>
          </p:cNvSpPr>
          <p:nvPr/>
        </p:nvSpPr>
        <p:spPr bwMode="auto">
          <a:xfrm>
            <a:off x="228600" y="533400"/>
            <a:ext cx="1448110" cy="49847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Bound Register</a:t>
            </a:r>
          </a:p>
        </p:txBody>
      </p:sp>
    </p:spTree>
    <p:extLst>
      <p:ext uri="{BB962C8B-B14F-4D97-AF65-F5344CB8AC3E}">
        <p14:creationId xmlns:p14="http://schemas.microsoft.com/office/powerpoint/2010/main" val="9620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 with Segments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143000" y="838200"/>
            <a:ext cx="1219200" cy="4572000"/>
            <a:chOff x="1143000" y="990600"/>
            <a:chExt cx="1219200" cy="4572000"/>
          </a:xfrm>
        </p:grpSpPr>
        <p:sp>
          <p:nvSpPr>
            <p:cNvPr id="5" name="Rectangle 4"/>
            <p:cNvSpPr/>
            <p:nvPr/>
          </p:nvSpPr>
          <p:spPr>
            <a:xfrm>
              <a:off x="1143000" y="3200400"/>
              <a:ext cx="1219200" cy="2362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72K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990600"/>
              <a:ext cx="1219200" cy="1295400"/>
            </a:xfrm>
            <a:prstGeom prst="rect">
              <a:avLst/>
            </a:prstGeom>
            <a:solidFill>
              <a:srgbClr val="FBBA03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Job 1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32K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43000" y="2286000"/>
              <a:ext cx="1219200" cy="914400"/>
            </a:xfrm>
            <a:prstGeom prst="rect">
              <a:avLst/>
            </a:prstGeom>
            <a:solidFill>
              <a:srgbClr val="FFEF85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Job 2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24K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895600" y="838200"/>
            <a:ext cx="1295400" cy="5479197"/>
            <a:chOff x="2895600" y="990600"/>
            <a:chExt cx="1295400" cy="5479197"/>
          </a:xfrm>
        </p:grpSpPr>
        <p:grpSp>
          <p:nvGrpSpPr>
            <p:cNvPr id="29" name="Group 28"/>
            <p:cNvGrpSpPr/>
            <p:nvPr/>
          </p:nvGrpSpPr>
          <p:grpSpPr>
            <a:xfrm>
              <a:off x="2971800" y="990600"/>
              <a:ext cx="1219200" cy="4572000"/>
              <a:chOff x="2971800" y="990600"/>
              <a:chExt cx="1219200" cy="4572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971800" y="5181600"/>
                <a:ext cx="1219200" cy="3810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8K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971800" y="990600"/>
                <a:ext cx="1219200" cy="1295400"/>
              </a:xfrm>
              <a:prstGeom prst="rect">
                <a:avLst/>
              </a:prstGeom>
              <a:solidFill>
                <a:srgbClr val="FBBA03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Job 1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32K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971800" y="2286000"/>
                <a:ext cx="1219200" cy="914400"/>
              </a:xfrm>
              <a:prstGeom prst="rect">
                <a:avLst/>
              </a:prstGeom>
              <a:solidFill>
                <a:srgbClr val="FFEF85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Job 2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24K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971800" y="3200400"/>
                <a:ext cx="1219200" cy="1981200"/>
              </a:xfrm>
              <a:prstGeom prst="rect">
                <a:avLst/>
              </a:prstGeom>
              <a:solidFill>
                <a:srgbClr val="FDB9FE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Job 3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64K</a:t>
                </a: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2895600" y="5638800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Job 3 starts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724400" y="838200"/>
            <a:ext cx="1295400" cy="5479197"/>
            <a:chOff x="4724400" y="990600"/>
            <a:chExt cx="1295400" cy="5479197"/>
          </a:xfrm>
        </p:grpSpPr>
        <p:grpSp>
          <p:nvGrpSpPr>
            <p:cNvPr id="34" name="Group 33"/>
            <p:cNvGrpSpPr/>
            <p:nvPr/>
          </p:nvGrpSpPr>
          <p:grpSpPr>
            <a:xfrm>
              <a:off x="4800600" y="990600"/>
              <a:ext cx="1219200" cy="4572000"/>
              <a:chOff x="4800600" y="990600"/>
              <a:chExt cx="1219200" cy="45720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800600" y="990600"/>
                <a:ext cx="1219200" cy="1295400"/>
              </a:xfrm>
              <a:prstGeom prst="rect">
                <a:avLst/>
              </a:prstGeom>
              <a:solidFill>
                <a:srgbClr val="FBBA03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Job 1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32K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800600" y="2286000"/>
                <a:ext cx="1219200" cy="914400"/>
              </a:xfrm>
              <a:prstGeom prst="rect">
                <a:avLst/>
              </a:prstGeom>
              <a:solidFill>
                <a:schemeClr val="bg1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24K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800600" y="3200400"/>
                <a:ext cx="1219200" cy="1981200"/>
              </a:xfrm>
              <a:prstGeom prst="rect">
                <a:avLst/>
              </a:prstGeom>
              <a:solidFill>
                <a:srgbClr val="FDB9FE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Job 3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64K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800600" y="5181600"/>
                <a:ext cx="1219200" cy="3810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8K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4724400" y="5638800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Job 2 finishes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77000" y="2438400"/>
            <a:ext cx="1295400" cy="3802797"/>
            <a:chOff x="6477000" y="2362200"/>
            <a:chExt cx="1295400" cy="3802797"/>
          </a:xfrm>
        </p:grpSpPr>
        <p:sp>
          <p:nvSpPr>
            <p:cNvPr id="26" name="Rectangle 25"/>
            <p:cNvSpPr/>
            <p:nvPr/>
          </p:nvSpPr>
          <p:spPr>
            <a:xfrm>
              <a:off x="6553200" y="2362200"/>
              <a:ext cx="1219200" cy="1295400"/>
            </a:xfrm>
            <a:prstGeom prst="rect">
              <a:avLst/>
            </a:prstGeom>
            <a:solidFill>
              <a:srgbClr val="CEFC6C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Job 4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32K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77000" y="5334000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Job 4 arrives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324600" y="76200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Can’t run Job 4, as not enough contiguous space. Must compact.</a:t>
            </a:r>
          </a:p>
        </p:txBody>
      </p:sp>
    </p:spTree>
    <p:extLst>
      <p:ext uri="{BB962C8B-B14F-4D97-AF65-F5344CB8AC3E}">
        <p14:creationId xmlns:p14="http://schemas.microsoft.com/office/powerpoint/2010/main" val="340277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91A67C"/>
      </a:accent4>
      <a:accent5>
        <a:srgbClr val="686EA8"/>
      </a:accent5>
      <a:accent6>
        <a:srgbClr val="FFFFFF"/>
      </a:accent6>
      <a:hlink>
        <a:srgbClr val="9E7B91"/>
      </a:hlink>
      <a:folHlink>
        <a:srgbClr val="7F67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3976</TotalTime>
  <Pages>12</Pages>
  <Words>2493</Words>
  <Application>Microsoft Macintosh PowerPoint</Application>
  <PresentationFormat>Letter Paper (8.5x11 in)</PresentationFormat>
  <Paragraphs>644</Paragraphs>
  <Slides>31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31</vt:i4>
      </vt:variant>
    </vt:vector>
  </HeadingPairs>
  <TitlesOfParts>
    <vt:vector size="47" baseType="lpstr">
      <vt:lpstr>Arial</vt:lpstr>
      <vt:lpstr>Arial Black</vt:lpstr>
      <vt:lpstr>Calibri</vt:lpstr>
      <vt:lpstr>Courier</vt:lpstr>
      <vt:lpstr>Helvetica</vt:lpstr>
      <vt:lpstr>Lucida Grande</vt:lpstr>
      <vt:lpstr>Symbol</vt:lpstr>
      <vt:lpstr>Times New Roman</vt:lpstr>
      <vt:lpstr>Verdana</vt:lpstr>
      <vt:lpstr>Wingdings</vt:lpstr>
      <vt:lpstr>1_CS252-template</vt:lpstr>
      <vt:lpstr>2_CS252-template</vt:lpstr>
      <vt:lpstr>3_CS252-template</vt:lpstr>
      <vt:lpstr>Default Design</vt:lpstr>
      <vt:lpstr>4_CS252-template</vt:lpstr>
      <vt:lpstr>ParLab Template</vt:lpstr>
      <vt:lpstr>CS 152 Computer Architecture and Engineering CS252 Graduate Computer Architecture   Lecture 8 – Address Translation</vt:lpstr>
      <vt:lpstr>Last time in Lecture 7</vt:lpstr>
      <vt:lpstr>Bare Machine</vt:lpstr>
      <vt:lpstr>Managing Memory in Bare Machines</vt:lpstr>
      <vt:lpstr>Dynamic Address Translation</vt:lpstr>
      <vt:lpstr>Simple Base and Bound Translation</vt:lpstr>
      <vt:lpstr>Separate Areas for Program and Data</vt:lpstr>
      <vt:lpstr>Base and Bound Machine</vt:lpstr>
      <vt:lpstr>External Fragmentation with Segments</vt:lpstr>
      <vt:lpstr>Paged Memory Systems</vt:lpstr>
      <vt:lpstr>Private Address Space per User</vt:lpstr>
      <vt:lpstr>Paging Simplifies Allocation</vt:lpstr>
      <vt:lpstr>Page Tables Live in Memory</vt:lpstr>
      <vt:lpstr>Coping with Limited Primary Storage</vt:lpstr>
      <vt:lpstr>Demand Paging in Atlas (1962)</vt:lpstr>
      <vt:lpstr>Hardware Organization of Atlas </vt:lpstr>
      <vt:lpstr>Atlas Demand-Paging Scheme</vt:lpstr>
      <vt:lpstr>CS152 Administrivia</vt:lpstr>
      <vt:lpstr>CS252 Administrivia</vt:lpstr>
      <vt:lpstr>Size of Linear Page Table</vt:lpstr>
      <vt:lpstr>Hierarchical Page Table</vt:lpstr>
      <vt:lpstr>Two-Level Page Tables in Physical Memory</vt:lpstr>
      <vt:lpstr>Address Translation &amp; Protection</vt:lpstr>
      <vt:lpstr>Translation-Lookaside Buffers (TLB)</vt:lpstr>
      <vt:lpstr>TLB Designs</vt:lpstr>
      <vt:lpstr>Handling a TLB Miss</vt:lpstr>
      <vt:lpstr>Hierarchical Page Table Walk: SPARC v8</vt:lpstr>
      <vt:lpstr>Page-Based Virtual-Memory Machine (Hardware Page-Table Walk)</vt:lpstr>
      <vt:lpstr>Page Fault Handler</vt:lpstr>
      <vt:lpstr>Handling VM-related exceptions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608</cp:revision>
  <cp:lastPrinted>2013-01-24T23:37:40Z</cp:lastPrinted>
  <dcterms:created xsi:type="dcterms:W3CDTF">2012-01-24T20:37:12Z</dcterms:created>
  <dcterms:modified xsi:type="dcterms:W3CDTF">2019-02-20T13:46:15Z</dcterms:modified>
  <cp:category/>
</cp:coreProperties>
</file>