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98" r:id="rId2"/>
  </p:sldMasterIdLst>
  <p:notesMasterIdLst>
    <p:notesMasterId r:id="rId42"/>
  </p:notesMasterIdLst>
  <p:handoutMasterIdLst>
    <p:handoutMasterId r:id="rId43"/>
  </p:handoutMasterIdLst>
  <p:sldIdLst>
    <p:sldId id="322" r:id="rId3"/>
    <p:sldId id="642" r:id="rId4"/>
    <p:sldId id="643" r:id="rId5"/>
    <p:sldId id="644" r:id="rId6"/>
    <p:sldId id="645" r:id="rId7"/>
    <p:sldId id="646" r:id="rId8"/>
    <p:sldId id="647" r:id="rId9"/>
    <p:sldId id="648" r:id="rId10"/>
    <p:sldId id="649" r:id="rId11"/>
    <p:sldId id="650" r:id="rId12"/>
    <p:sldId id="651" r:id="rId13"/>
    <p:sldId id="652" r:id="rId14"/>
    <p:sldId id="676" r:id="rId15"/>
    <p:sldId id="678" r:id="rId16"/>
    <p:sldId id="653" r:id="rId17"/>
    <p:sldId id="654" r:id="rId18"/>
    <p:sldId id="655" r:id="rId19"/>
    <p:sldId id="656" r:id="rId20"/>
    <p:sldId id="657" r:id="rId21"/>
    <p:sldId id="658" r:id="rId22"/>
    <p:sldId id="659" r:id="rId23"/>
    <p:sldId id="637" r:id="rId24"/>
    <p:sldId id="638" r:id="rId25"/>
    <p:sldId id="661" r:id="rId26"/>
    <p:sldId id="662" r:id="rId27"/>
    <p:sldId id="663" r:id="rId28"/>
    <p:sldId id="664" r:id="rId29"/>
    <p:sldId id="665" r:id="rId30"/>
    <p:sldId id="666" r:id="rId31"/>
    <p:sldId id="667" r:id="rId32"/>
    <p:sldId id="668" r:id="rId33"/>
    <p:sldId id="669" r:id="rId34"/>
    <p:sldId id="670" r:id="rId35"/>
    <p:sldId id="671" r:id="rId36"/>
    <p:sldId id="672" r:id="rId37"/>
    <p:sldId id="673" r:id="rId38"/>
    <p:sldId id="674" r:id="rId39"/>
    <p:sldId id="675" r:id="rId40"/>
    <p:sldId id="617" r:id="rId41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hlink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hlink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21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F9E"/>
    <a:srgbClr val="55FC02"/>
    <a:srgbClr val="FBBA03"/>
    <a:srgbClr val="0332B7"/>
    <a:srgbClr val="000000"/>
    <a:srgbClr val="114FFB"/>
    <a:srgbClr val="7B00E4"/>
    <a:srgbClr val="EFFB03"/>
    <a:srgbClr val="F90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9" autoAdjust="0"/>
    <p:restoredTop sz="87898" autoAdjust="0"/>
  </p:normalViewPr>
  <p:slideViewPr>
    <p:cSldViewPr>
      <p:cViewPr varScale="1">
        <p:scale>
          <a:sx n="176" d="100"/>
          <a:sy n="176" d="100"/>
        </p:scale>
        <p:origin x="2168" y="200"/>
      </p:cViewPr>
      <p:guideLst>
        <p:guide orient="horz" pos="2208"/>
        <p:guide pos="211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83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62425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23813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r>
              <a:rPr lang="en-US"/>
              <a:t>CS252 S05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62425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</a:defRPr>
            </a:lvl1pPr>
          </a:lstStyle>
          <a:p>
            <a:fld id="{F00E107E-D012-E24C-A720-81082AB52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1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3813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62425" y="23813"/>
            <a:ext cx="31765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t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3813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r>
              <a:rPr lang="en-US"/>
              <a:t>CS252 S05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62425" y="9150350"/>
            <a:ext cx="31765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3" tIns="0" rIns="18003" bIns="0" numCol="1" anchor="b" anchorCtr="0" compatLnSpc="1">
            <a:prstTxWarp prst="textNoShape">
              <a:avLst/>
            </a:prstTxWarp>
          </a:bodyPr>
          <a:lstStyle>
            <a:lvl1pPr algn="r" defTabSz="863600">
              <a:spcBef>
                <a:spcPct val="0"/>
              </a:spcBef>
              <a:defRPr sz="1000" i="1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CBD889F7-70D0-5A4F-884D-48B5C2AEA44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254375" y="9148763"/>
            <a:ext cx="808038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016" tIns="46508" rIns="93016" bIns="46508">
            <a:prstTxWarp prst="textNoShape">
              <a:avLst/>
            </a:prstTxWarp>
            <a:spAutoFit/>
          </a:bodyPr>
          <a:lstStyle/>
          <a:p>
            <a:pPr algn="ctr" defTabSz="919163">
              <a:lnSpc>
                <a:spcPct val="90000"/>
              </a:lnSpc>
              <a:spcBef>
                <a:spcPct val="0"/>
              </a:spcBef>
            </a:pPr>
            <a:r>
              <a:rPr lang="en-US" sz="1300">
                <a:solidFill>
                  <a:schemeClr val="tx1"/>
                </a:solidFill>
              </a:rPr>
              <a:t>Page </a:t>
            </a:r>
            <a:fld id="{D69BA9E0-E144-6649-918E-93571149F481}" type="slidenum">
              <a:rPr lang="en-US" sz="1300">
                <a:solidFill>
                  <a:schemeClr val="tx1"/>
                </a:solidFill>
              </a:rPr>
              <a:pPr algn="ctr" defTabSz="919163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27175" y="923925"/>
            <a:ext cx="4260850" cy="31956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17" tIns="48008" rIns="97517" bIns="48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51062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A8BD4-06CA-C241-9CF8-A2F132F37E8E}" type="slidenum">
              <a:rPr lang="en-US"/>
              <a:pPr/>
              <a:t>1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5B4D7C-05F8-E746-BCB7-00CAD162DF8F}" type="slidenum">
              <a:rPr lang="en-US">
                <a:solidFill>
                  <a:srgbClr val="0000FF"/>
                </a:solidFill>
              </a:rPr>
              <a:pPr/>
              <a:t>17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1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9E201-449D-5F4E-B4CF-BFACCD227F5C}" type="slidenum">
              <a:rPr lang="en-US">
                <a:solidFill>
                  <a:srgbClr val="0000FF"/>
                </a:solidFill>
              </a:rPr>
              <a:pPr/>
              <a:t>18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2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Why doesn’t DRAM get faster?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C60A83-8215-9E42-A0A1-36A5B83C75E6}" type="slidenum">
              <a:rPr lang="en-US">
                <a:solidFill>
                  <a:srgbClr val="0000FF"/>
                </a:solidFill>
              </a:rPr>
              <a:pPr/>
              <a:t>20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27175" y="923925"/>
            <a:ext cx="4260850" cy="3195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D2B161-8397-9A4F-8916-FEA3F11FAB3E}" type="slidenum">
              <a:rPr lang="en-US">
                <a:solidFill>
                  <a:srgbClr val="0000FF"/>
                </a:solidFill>
              </a:rPr>
              <a:pPr/>
              <a:t>21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2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6825" y="72707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57713"/>
            <a:ext cx="5364163" cy="4322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118" tIns="47558" rIns="95118" bIns="47558">
            <a:prstTxWarp prst="textNoShape">
              <a:avLst/>
            </a:prstTxWarp>
          </a:bodyPr>
          <a:lstStyle/>
          <a:p>
            <a:r>
              <a:rPr lang="en-US"/>
              <a:t>Due to cost</a:t>
            </a:r>
          </a:p>
          <a:p>
            <a:r>
              <a:rPr lang="en-US"/>
              <a:t>Due to size of DRAM</a:t>
            </a:r>
          </a:p>
          <a:p>
            <a:r>
              <a:rPr lang="en-US"/>
              <a:t>Due to cost and wire delays (wires on-chip cost much less, and are faster)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95917-DB81-784C-836D-E8A67F48EF09}" type="slidenum">
              <a:rPr lang="en-US">
                <a:solidFill>
                  <a:srgbClr val="0000FF"/>
                </a:solidFill>
              </a:rPr>
              <a:pPr/>
              <a:t>24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2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Secondary characteristic: </a:t>
            </a:r>
          </a:p>
          <a:p>
            <a:r>
              <a:rPr lang="en-US"/>
              <a:t>Some machines (PDP-10) have overlain the registers on memory (jse)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0F60C-AAEB-5B46-AB00-645EDF60DA4A}" type="slidenum">
              <a:rPr lang="en-US">
                <a:solidFill>
                  <a:srgbClr val="0000FF"/>
                </a:solidFill>
              </a:rPr>
              <a:pPr/>
              <a:t>25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73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3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E08D0-27BF-5141-89FC-045F5844A55E}" type="slidenum">
              <a:rPr lang="en-US">
                <a:solidFill>
                  <a:srgbClr val="0000FF"/>
                </a:solidFill>
              </a:rPr>
              <a:pPr/>
              <a:t>26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4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823AB-2D28-CF4F-BD9B-04C38CA472E9}" type="slidenum">
              <a:rPr lang="en-US">
                <a:solidFill>
                  <a:srgbClr val="0000FF"/>
                </a:solidFill>
              </a:rPr>
              <a:pPr/>
              <a:t>27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0F60C-AAEB-5B46-AB00-645EDF60DA4A}" type="slidenum">
              <a:rPr lang="en-US">
                <a:solidFill>
                  <a:srgbClr val="0000FF"/>
                </a:solidFill>
              </a:rPr>
              <a:pPr/>
              <a:t>28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73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3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20B85-7EDB-394E-8D49-663D80DE7798}" type="slidenum">
              <a:rPr lang="en-US">
                <a:solidFill>
                  <a:srgbClr val="0000FF"/>
                </a:solidFill>
              </a:rPr>
              <a:pPr/>
              <a:t>29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73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73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03D07E-D050-AF45-A8F8-23336C5E3C5C}" type="slidenum">
              <a:rPr lang="en-US">
                <a:solidFill>
                  <a:srgbClr val="0000FF"/>
                </a:solidFill>
              </a:rPr>
              <a:pPr/>
              <a:t>2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27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D04343-53AE-5A4F-82ED-B50CEE6A9CA9}" type="slidenum">
              <a:rPr lang="en-US">
                <a:solidFill>
                  <a:srgbClr val="0000FF"/>
                </a:solidFill>
              </a:rPr>
              <a:pPr/>
              <a:t>30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Tag only needs enough bits to uniquely identify the block (jse)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99685-E50A-164F-B7F1-2CA606A91356}" type="slidenum">
              <a:rPr lang="en-US">
                <a:solidFill>
                  <a:srgbClr val="0000FF"/>
                </a:solidFill>
              </a:rPr>
              <a:pPr/>
              <a:t>31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8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84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0FC8B-A6C6-9D47-A748-EF5366235BD0}" type="slidenum">
              <a:rPr lang="en-US">
                <a:solidFill>
                  <a:srgbClr val="0000FF"/>
                </a:solidFill>
              </a:rPr>
              <a:pPr/>
              <a:t>32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Simplest scheme is to extract bits from ‘block number’ to determine ‘set’ (jse)</a:t>
            </a:r>
          </a:p>
          <a:p>
            <a:r>
              <a:rPr lang="en-US"/>
              <a:t>More sophisticated schemes will hash the block number ---- why could that be good/bad?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8DD2C-BD87-A741-8097-7BE88C2A5565}" type="slidenum">
              <a:rPr lang="en-US">
                <a:solidFill>
                  <a:srgbClr val="0000FF"/>
                </a:solidFill>
              </a:rPr>
              <a:pPr/>
              <a:t>33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E0C0C-FC89-7F40-BED5-C227D61E8CFE}" type="slidenum">
              <a:rPr lang="en-US">
                <a:solidFill>
                  <a:srgbClr val="0000FF"/>
                </a:solidFill>
              </a:rPr>
              <a:pPr/>
              <a:t>34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3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Index and tag reversed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C81C4-5CB2-AB49-B789-5B3CF0CDF7F1}" type="slidenum">
              <a:rPr lang="en-US">
                <a:solidFill>
                  <a:srgbClr val="0000FF"/>
                </a:solidFill>
              </a:rPr>
              <a:pPr/>
              <a:t>35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4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Compare latency to direct mapped case? (jse)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DF540-395A-B841-8B28-04B672CA9757}" type="slidenum">
              <a:rPr lang="en-US">
                <a:solidFill>
                  <a:srgbClr val="0000FF"/>
                </a:solidFill>
              </a:rPr>
              <a:pPr/>
              <a:t>36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DA2A56-1D72-3841-9B8B-3BDA8B8BF2FE}" type="slidenum">
              <a:rPr lang="en-US">
                <a:solidFill>
                  <a:srgbClr val="0000FF"/>
                </a:solidFill>
              </a:rPr>
              <a:pPr/>
              <a:t>37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4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NLRU used in Alpha TLBs (jse)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539CF5-26BC-BF46-BA15-28D61FCE3EDB}" type="slidenum">
              <a:rPr lang="en-US">
                <a:solidFill>
                  <a:srgbClr val="0000FF"/>
                </a:solidFill>
              </a:rPr>
              <a:pPr/>
              <a:t>38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4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6825" y="72707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6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57713"/>
            <a:ext cx="5364163" cy="4322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118" tIns="47558" rIns="95118" bIns="47558">
            <a:prstTxWarp prst="textNoShape">
              <a:avLst/>
            </a:prstTxWarp>
          </a:bodyPr>
          <a:lstStyle/>
          <a:p>
            <a:r>
              <a:rPr lang="en-US"/>
              <a:t>Larger block size will reduce compulsory misses (first miss to a block).</a:t>
            </a:r>
          </a:p>
          <a:p>
            <a:r>
              <a:rPr lang="en-US"/>
              <a:t>Larger blocks may increase conflict misses since the number of blocks</a:t>
            </a:r>
          </a:p>
          <a:p>
            <a:r>
              <a:rPr lang="en-US"/>
              <a:t>is smaller.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58EE1-150D-7C49-A34F-690C4D6CDB04}" type="slidenum">
              <a:rPr lang="en-US">
                <a:solidFill>
                  <a:srgbClr val="0000FF"/>
                </a:solidFill>
              </a:rPr>
              <a:pPr/>
              <a:t>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1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>
                <a:latin typeface="Times-Roman" charset="0"/>
              </a:rPr>
              <a:t>Early machines had things like mercury delay lines (jse)</a:t>
            </a:r>
          </a:p>
          <a:p>
            <a:r>
              <a:rPr lang="en-US">
                <a:latin typeface="Times-Roman" charset="0"/>
              </a:rPr>
              <a:t>Photo from David Gesswein </a:t>
            </a:r>
            <a:r>
              <a:rPr lang="en-US">
                <a:solidFill>
                  <a:srgbClr val="0000EE"/>
                </a:solidFill>
                <a:latin typeface="Times-Roman" charset="0"/>
              </a:rPr>
              <a:t>djg@pdp8.net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F3E93-265C-3D42-AD51-6D427BF63392}" type="slidenum">
              <a:rPr lang="en-US">
                <a:solidFill>
                  <a:srgbClr val="0000FF"/>
                </a:solidFill>
              </a:rPr>
              <a:pPr/>
              <a:t>7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5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E2B6C-04B0-7943-9396-93EEB67FDDE6}" type="slidenum">
              <a:rPr lang="en-US">
                <a:solidFill>
                  <a:srgbClr val="0000FF"/>
                </a:solidFill>
              </a:rPr>
              <a:pPr/>
              <a:t>8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59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9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B19C0-4737-BF44-93F4-B9B875658A6A}" type="slidenum">
              <a:rPr lang="en-US">
                <a:solidFill>
                  <a:srgbClr val="0000FF"/>
                </a:solidFill>
              </a:rPr>
              <a:pPr/>
              <a:t>10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D62F2D-FA58-AB42-9D7B-855CCBA2322C}" type="slidenum">
              <a:rPr lang="en-US">
                <a:solidFill>
                  <a:srgbClr val="0000FF"/>
                </a:solidFill>
              </a:rPr>
              <a:pPr/>
              <a:t>11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41A85-5294-8D41-A2B1-AB6CB46010AA}" type="slidenum">
              <a:rPr lang="en-US">
                <a:solidFill>
                  <a:srgbClr val="0000FF"/>
                </a:solidFill>
              </a:rPr>
              <a:pPr/>
              <a:t>15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1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4560888"/>
            <a:ext cx="535940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079" tIns="47540" rIns="95079" bIns="47540">
            <a:prstTxWarp prst="textNoShape">
              <a:avLst/>
            </a:prstTxWarp>
          </a:bodyPr>
          <a:lstStyle/>
          <a:p>
            <a:r>
              <a:rPr lang="en-US"/>
              <a:t>Use RAS/CAS to reduce average latency.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>
                <a:solidFill>
                  <a:srgbClr val="0000FF"/>
                </a:solidFill>
              </a:rPr>
              <a:t>CS252 S05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708045-81A1-B648-AAB6-35995F3CCACE}" type="slidenum">
              <a:rPr lang="en-US">
                <a:solidFill>
                  <a:srgbClr val="0000FF"/>
                </a:solidFill>
              </a:rPr>
              <a:pPr/>
              <a:t>16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146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249C3F-1F0D-0245-BD8E-6D134CBB21A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9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3DFB28-5B5B-074C-B4E8-618C4BF2D1F1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607546-6874-DF43-9D9F-828C20612237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2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868A1-DE77-A845-97F5-165FD4D75CF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94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C2A54D-D38A-6449-A27D-1BD4A1440DD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05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E79977-8762-624D-9D2F-4FE156E28C29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8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162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A75C8-C148-D646-81FC-1D13FFF086F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1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C89C21-81C6-1849-AF7F-456E69B3BB35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9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3DFB28-5B5B-074C-B4E8-618C4BF2D1F1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8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193800"/>
            <a:ext cx="376555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607546-6874-DF43-9D9F-828C20612237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0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868A1-DE77-A845-97F5-165FD4D75CF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4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C2A54D-D38A-6449-A27D-1BD4A1440DD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3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E79977-8762-624D-9D2F-4FE156E28C29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249C3F-1F0D-0245-BD8E-6D134CBB21A2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3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C89C21-81C6-1849-AF7F-456E69B3BB35}" type="slidenum">
              <a:rPr lang="en-US"/>
              <a:pPr>
                <a:defRPr/>
              </a:pPr>
              <a:t>‹#›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9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770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2400" b="1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F543C2CE-5AF7-8143-8A0A-0153F98C03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2929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066800"/>
            <a:ext cx="76835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8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Arial"/>
        <a:buChar char="•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5430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002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F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77000"/>
            <a:ext cx="19050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2400" b="1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F543C2CE-5AF7-8143-8A0A-0153F98C031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52400"/>
            <a:ext cx="72929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066800"/>
            <a:ext cx="76835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4523" y="6374621"/>
            <a:ext cx="96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</a:rPr>
              <a:t>CS252</a:t>
            </a:r>
          </a:p>
        </p:txBody>
      </p:sp>
    </p:spTree>
    <p:extLst>
      <p:ext uri="{BB962C8B-B14F-4D97-AF65-F5344CB8AC3E}">
        <p14:creationId xmlns:p14="http://schemas.microsoft.com/office/powerpoint/2010/main" val="266502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Calibri"/>
          <a:ea typeface="ＭＳ Ｐゴシック" charset="-128"/>
          <a:cs typeface="Calibr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332B7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Arial"/>
        <a:buChar char="•"/>
        <a:defRPr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5430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Font typeface="Wingdings" charset="2"/>
        <a:buChar char="§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00250" indent="-171450" algn="l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600200"/>
            <a:ext cx="8834438" cy="166687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dirty="0"/>
              <a:t>CS 152 Computer Architecture and Engineering</a:t>
            </a:r>
            <a:br>
              <a:rPr lang="en-US" dirty="0"/>
            </a:br>
            <a:r>
              <a:rPr lang="en-US" dirty="0"/>
              <a:t>CS252 Graduate Computer Architecture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Lecture 5 </a:t>
            </a:r>
            <a:r>
              <a:rPr lang="mr-IN" dirty="0"/>
              <a:t>–</a:t>
            </a:r>
            <a:r>
              <a:rPr lang="en-US" dirty="0"/>
              <a:t> Memory</a:t>
            </a:r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1575" y="4289425"/>
            <a:ext cx="6900863" cy="12954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/>
              <a:t>Krste Asanovic</a:t>
            </a:r>
          </a:p>
          <a:p>
            <a:pPr>
              <a:lnSpc>
                <a:spcPct val="70000"/>
              </a:lnSpc>
            </a:pPr>
            <a:r>
              <a:rPr lang="en-US" sz="2000"/>
              <a:t>Electrical Engineering and Computer Sciences</a:t>
            </a:r>
          </a:p>
          <a:p>
            <a:pPr>
              <a:lnSpc>
                <a:spcPct val="70000"/>
              </a:lnSpc>
            </a:pPr>
            <a:r>
              <a:rPr lang="en-US" sz="2000"/>
              <a:t>University of California at Berkeley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r>
              <a:rPr lang="en-US" sz="2000" b="1">
                <a:latin typeface="Courier" charset="0"/>
              </a:rPr>
              <a:t>http://www.eecs.berkeley.edu/~krste</a:t>
            </a:r>
          </a:p>
          <a:p>
            <a:pPr>
              <a:lnSpc>
                <a:spcPct val="70000"/>
              </a:lnSpc>
            </a:pPr>
            <a:r>
              <a:rPr lang="en-US" sz="2000" b="1">
                <a:latin typeface="Courier" charset="0"/>
              </a:rPr>
              <a:t>http://inst.eecs.berkeley.edu/~cs152</a:t>
            </a:r>
          </a:p>
          <a:p>
            <a:pPr>
              <a:lnSpc>
                <a:spcPct val="70000"/>
              </a:lnSpc>
            </a:pPr>
            <a:endParaRPr lang="en-US" sz="2000"/>
          </a:p>
          <a:p>
            <a:pPr>
              <a:lnSpc>
                <a:spcPct val="70000"/>
              </a:lnSpc>
            </a:pPr>
            <a:endParaRPr lang="en-US" sz="20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DRAM Architecture</a:t>
            </a:r>
          </a:p>
        </p:txBody>
      </p:sp>
      <p:sp>
        <p:nvSpPr>
          <p:cNvPr id="1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05D5D-CE0A-AD4C-A101-D6DEDB52AA2D}" type="slidenum">
              <a:rPr lang="en-US"/>
              <a:pPr/>
              <a:t>10</a:t>
            </a:fld>
            <a:endParaRPr lang="en-US"/>
          </a:p>
        </p:txBody>
      </p:sp>
      <p:grpSp>
        <p:nvGrpSpPr>
          <p:cNvPr id="1415171" name="Group 3"/>
          <p:cNvGrpSpPr>
            <a:grpSpLocks/>
          </p:cNvGrpSpPr>
          <p:nvPr/>
        </p:nvGrpSpPr>
        <p:grpSpPr bwMode="auto">
          <a:xfrm>
            <a:off x="1371600" y="762000"/>
            <a:ext cx="6216650" cy="4030664"/>
            <a:chOff x="800" y="624"/>
            <a:chExt cx="3916" cy="2539"/>
          </a:xfrm>
        </p:grpSpPr>
        <p:sp useBgFill="1">
          <p:nvSpPr>
            <p:cNvPr id="1415172" name="Rectangle 4"/>
            <p:cNvSpPr>
              <a:spLocks noChangeArrowheads="1"/>
            </p:cNvSpPr>
            <p:nvPr/>
          </p:nvSpPr>
          <p:spPr bwMode="auto">
            <a:xfrm>
              <a:off x="1712" y="1123"/>
              <a:ext cx="407" cy="1108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73" name="Rectangle 5"/>
            <p:cNvSpPr>
              <a:spLocks noChangeArrowheads="1"/>
            </p:cNvSpPr>
            <p:nvPr/>
          </p:nvSpPr>
          <p:spPr bwMode="auto">
            <a:xfrm rot="16200000">
              <a:off x="1357" y="1444"/>
              <a:ext cx="1123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Calibri"/>
                  <a:cs typeface="Calibri"/>
                </a:rPr>
                <a:t>Row Address Decoder</a:t>
              </a:r>
            </a:p>
          </p:txBody>
        </p:sp>
        <p:sp>
          <p:nvSpPr>
            <p:cNvPr id="1415174" name="Line 6"/>
            <p:cNvSpPr>
              <a:spLocks noChangeShapeType="1"/>
            </p:cNvSpPr>
            <p:nvPr/>
          </p:nvSpPr>
          <p:spPr bwMode="auto">
            <a:xfrm>
              <a:off x="2123" y="1239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75" name="Line 7"/>
            <p:cNvSpPr>
              <a:spLocks noChangeShapeType="1"/>
            </p:cNvSpPr>
            <p:nvPr/>
          </p:nvSpPr>
          <p:spPr bwMode="auto">
            <a:xfrm>
              <a:off x="2123" y="1478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15176" name="Group 8"/>
            <p:cNvGrpSpPr>
              <a:grpSpLocks/>
            </p:cNvGrpSpPr>
            <p:nvPr/>
          </p:nvGrpSpPr>
          <p:grpSpPr bwMode="auto">
            <a:xfrm>
              <a:off x="2282" y="1239"/>
              <a:ext cx="155" cy="156"/>
              <a:chOff x="1776" y="1584"/>
              <a:chExt cx="188" cy="188"/>
            </a:xfrm>
          </p:grpSpPr>
          <p:sp useBgFill="1">
            <p:nvSpPr>
              <p:cNvPr id="1415177" name="Rectangle 9"/>
              <p:cNvSpPr>
                <a:spLocks noChangeArrowheads="1"/>
              </p:cNvSpPr>
              <p:nvPr/>
            </p:nvSpPr>
            <p:spPr bwMode="auto">
              <a:xfrm>
                <a:off x="1876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78" name="Line 10"/>
              <p:cNvSpPr>
                <a:spLocks noChangeShapeType="1"/>
              </p:cNvSpPr>
              <p:nvPr/>
            </p:nvSpPr>
            <p:spPr bwMode="auto">
              <a:xfrm flipV="1">
                <a:off x="1920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79" name="Line 11"/>
              <p:cNvSpPr>
                <a:spLocks noChangeShapeType="1"/>
              </p:cNvSpPr>
              <p:nvPr/>
            </p:nvSpPr>
            <p:spPr bwMode="auto">
              <a:xfrm flipH="1">
                <a:off x="1776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15180" name="Line 12"/>
            <p:cNvSpPr>
              <a:spLocks noChangeShapeType="1"/>
            </p:cNvSpPr>
            <p:nvPr/>
          </p:nvSpPr>
          <p:spPr bwMode="auto">
            <a:xfrm>
              <a:off x="2282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1" name="Line 13"/>
            <p:cNvSpPr>
              <a:spLocks noChangeShapeType="1"/>
            </p:cNvSpPr>
            <p:nvPr/>
          </p:nvSpPr>
          <p:spPr bwMode="auto">
            <a:xfrm>
              <a:off x="2520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2" name="Line 14"/>
            <p:cNvSpPr>
              <a:spLocks noChangeShapeType="1"/>
            </p:cNvSpPr>
            <p:nvPr/>
          </p:nvSpPr>
          <p:spPr bwMode="auto">
            <a:xfrm>
              <a:off x="2759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3" name="Line 15"/>
            <p:cNvSpPr>
              <a:spLocks noChangeShapeType="1"/>
            </p:cNvSpPr>
            <p:nvPr/>
          </p:nvSpPr>
          <p:spPr bwMode="auto">
            <a:xfrm>
              <a:off x="2998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4" name="Line 16"/>
            <p:cNvSpPr>
              <a:spLocks noChangeShapeType="1"/>
            </p:cNvSpPr>
            <p:nvPr/>
          </p:nvSpPr>
          <p:spPr bwMode="auto">
            <a:xfrm>
              <a:off x="3237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5" name="Line 17"/>
            <p:cNvSpPr>
              <a:spLocks noChangeShapeType="1"/>
            </p:cNvSpPr>
            <p:nvPr/>
          </p:nvSpPr>
          <p:spPr bwMode="auto">
            <a:xfrm>
              <a:off x="3475" y="1080"/>
              <a:ext cx="0" cy="135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186" name="Line 18"/>
            <p:cNvSpPr>
              <a:spLocks noChangeShapeType="1"/>
            </p:cNvSpPr>
            <p:nvPr/>
          </p:nvSpPr>
          <p:spPr bwMode="auto">
            <a:xfrm>
              <a:off x="2123" y="1717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15187" name="Group 19"/>
            <p:cNvGrpSpPr>
              <a:grpSpLocks/>
            </p:cNvGrpSpPr>
            <p:nvPr/>
          </p:nvGrpSpPr>
          <p:grpSpPr bwMode="auto">
            <a:xfrm>
              <a:off x="2282" y="1478"/>
              <a:ext cx="155" cy="156"/>
              <a:chOff x="1776" y="1872"/>
              <a:chExt cx="188" cy="188"/>
            </a:xfrm>
          </p:grpSpPr>
          <p:sp useBgFill="1">
            <p:nvSpPr>
              <p:cNvPr id="1415188" name="Rectangle 20"/>
              <p:cNvSpPr>
                <a:spLocks noChangeArrowheads="1"/>
              </p:cNvSpPr>
              <p:nvPr/>
            </p:nvSpPr>
            <p:spPr bwMode="auto">
              <a:xfrm>
                <a:off x="1876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89" name="Line 21"/>
              <p:cNvSpPr>
                <a:spLocks noChangeShapeType="1"/>
              </p:cNvSpPr>
              <p:nvPr/>
            </p:nvSpPr>
            <p:spPr bwMode="auto">
              <a:xfrm flipV="1">
                <a:off x="1920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0" name="Line 22"/>
              <p:cNvSpPr>
                <a:spLocks noChangeShapeType="1"/>
              </p:cNvSpPr>
              <p:nvPr/>
            </p:nvSpPr>
            <p:spPr bwMode="auto">
              <a:xfrm flipH="1">
                <a:off x="1776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191" name="Group 23"/>
            <p:cNvGrpSpPr>
              <a:grpSpLocks/>
            </p:cNvGrpSpPr>
            <p:nvPr/>
          </p:nvGrpSpPr>
          <p:grpSpPr bwMode="auto">
            <a:xfrm>
              <a:off x="2282" y="1717"/>
              <a:ext cx="155" cy="156"/>
              <a:chOff x="1776" y="2160"/>
              <a:chExt cx="188" cy="188"/>
            </a:xfrm>
          </p:grpSpPr>
          <p:sp useBgFill="1">
            <p:nvSpPr>
              <p:cNvPr id="1415192" name="Rectangle 24"/>
              <p:cNvSpPr>
                <a:spLocks noChangeArrowheads="1"/>
              </p:cNvSpPr>
              <p:nvPr/>
            </p:nvSpPr>
            <p:spPr bwMode="auto">
              <a:xfrm>
                <a:off x="1876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3" name="Line 25"/>
              <p:cNvSpPr>
                <a:spLocks noChangeShapeType="1"/>
              </p:cNvSpPr>
              <p:nvPr/>
            </p:nvSpPr>
            <p:spPr bwMode="auto">
              <a:xfrm flipV="1">
                <a:off x="1920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4" name="Line 26"/>
              <p:cNvSpPr>
                <a:spLocks noChangeShapeType="1"/>
              </p:cNvSpPr>
              <p:nvPr/>
            </p:nvSpPr>
            <p:spPr bwMode="auto">
              <a:xfrm flipH="1">
                <a:off x="1776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195" name="Group 27"/>
            <p:cNvGrpSpPr>
              <a:grpSpLocks/>
            </p:cNvGrpSpPr>
            <p:nvPr/>
          </p:nvGrpSpPr>
          <p:grpSpPr bwMode="auto">
            <a:xfrm>
              <a:off x="2282" y="1955"/>
              <a:ext cx="155" cy="156"/>
              <a:chOff x="1776" y="2448"/>
              <a:chExt cx="188" cy="188"/>
            </a:xfrm>
          </p:grpSpPr>
          <p:sp useBgFill="1">
            <p:nvSpPr>
              <p:cNvPr id="1415196" name="Rectangle 28"/>
              <p:cNvSpPr>
                <a:spLocks noChangeArrowheads="1"/>
              </p:cNvSpPr>
              <p:nvPr/>
            </p:nvSpPr>
            <p:spPr bwMode="auto">
              <a:xfrm>
                <a:off x="1876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7" name="Line 29"/>
              <p:cNvSpPr>
                <a:spLocks noChangeShapeType="1"/>
              </p:cNvSpPr>
              <p:nvPr/>
            </p:nvSpPr>
            <p:spPr bwMode="auto">
              <a:xfrm flipV="1">
                <a:off x="1920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198" name="Line 30"/>
              <p:cNvSpPr>
                <a:spLocks noChangeShapeType="1"/>
              </p:cNvSpPr>
              <p:nvPr/>
            </p:nvSpPr>
            <p:spPr bwMode="auto">
              <a:xfrm flipH="1">
                <a:off x="1776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199" name="Group 31"/>
            <p:cNvGrpSpPr>
              <a:grpSpLocks/>
            </p:cNvGrpSpPr>
            <p:nvPr/>
          </p:nvGrpSpPr>
          <p:grpSpPr bwMode="auto">
            <a:xfrm>
              <a:off x="2520" y="1239"/>
              <a:ext cx="156" cy="156"/>
              <a:chOff x="2064" y="1584"/>
              <a:chExt cx="188" cy="188"/>
            </a:xfrm>
          </p:grpSpPr>
          <p:sp useBgFill="1">
            <p:nvSpPr>
              <p:cNvPr id="1415200" name="Rectangle 32"/>
              <p:cNvSpPr>
                <a:spLocks noChangeArrowheads="1"/>
              </p:cNvSpPr>
              <p:nvPr/>
            </p:nvSpPr>
            <p:spPr bwMode="auto">
              <a:xfrm>
                <a:off x="2164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1" name="Line 33"/>
              <p:cNvSpPr>
                <a:spLocks noChangeShapeType="1"/>
              </p:cNvSpPr>
              <p:nvPr/>
            </p:nvSpPr>
            <p:spPr bwMode="auto">
              <a:xfrm flipV="1">
                <a:off x="2208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2" name="Line 34"/>
              <p:cNvSpPr>
                <a:spLocks noChangeShapeType="1"/>
              </p:cNvSpPr>
              <p:nvPr/>
            </p:nvSpPr>
            <p:spPr bwMode="auto">
              <a:xfrm flipH="1">
                <a:off x="2064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03" name="Group 35"/>
            <p:cNvGrpSpPr>
              <a:grpSpLocks/>
            </p:cNvGrpSpPr>
            <p:nvPr/>
          </p:nvGrpSpPr>
          <p:grpSpPr bwMode="auto">
            <a:xfrm>
              <a:off x="2520" y="1478"/>
              <a:ext cx="156" cy="156"/>
              <a:chOff x="2064" y="1872"/>
              <a:chExt cx="188" cy="188"/>
            </a:xfrm>
          </p:grpSpPr>
          <p:sp useBgFill="1">
            <p:nvSpPr>
              <p:cNvPr id="1415204" name="Rectangle 36"/>
              <p:cNvSpPr>
                <a:spLocks noChangeArrowheads="1"/>
              </p:cNvSpPr>
              <p:nvPr/>
            </p:nvSpPr>
            <p:spPr bwMode="auto">
              <a:xfrm>
                <a:off x="2164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5" name="Line 37"/>
              <p:cNvSpPr>
                <a:spLocks noChangeShapeType="1"/>
              </p:cNvSpPr>
              <p:nvPr/>
            </p:nvSpPr>
            <p:spPr bwMode="auto">
              <a:xfrm flipV="1">
                <a:off x="2208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6" name="Line 38"/>
              <p:cNvSpPr>
                <a:spLocks noChangeShapeType="1"/>
              </p:cNvSpPr>
              <p:nvPr/>
            </p:nvSpPr>
            <p:spPr bwMode="auto">
              <a:xfrm flipH="1">
                <a:off x="2064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07" name="Group 39"/>
            <p:cNvGrpSpPr>
              <a:grpSpLocks/>
            </p:cNvGrpSpPr>
            <p:nvPr/>
          </p:nvGrpSpPr>
          <p:grpSpPr bwMode="auto">
            <a:xfrm>
              <a:off x="2520" y="1717"/>
              <a:ext cx="156" cy="156"/>
              <a:chOff x="2064" y="2160"/>
              <a:chExt cx="188" cy="188"/>
            </a:xfrm>
          </p:grpSpPr>
          <p:sp useBgFill="1">
            <p:nvSpPr>
              <p:cNvPr id="1415208" name="Rectangle 40"/>
              <p:cNvSpPr>
                <a:spLocks noChangeArrowheads="1"/>
              </p:cNvSpPr>
              <p:nvPr/>
            </p:nvSpPr>
            <p:spPr bwMode="auto">
              <a:xfrm>
                <a:off x="2164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09" name="Line 41"/>
              <p:cNvSpPr>
                <a:spLocks noChangeShapeType="1"/>
              </p:cNvSpPr>
              <p:nvPr/>
            </p:nvSpPr>
            <p:spPr bwMode="auto">
              <a:xfrm flipV="1">
                <a:off x="2208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0" name="Line 42"/>
              <p:cNvSpPr>
                <a:spLocks noChangeShapeType="1"/>
              </p:cNvSpPr>
              <p:nvPr/>
            </p:nvSpPr>
            <p:spPr bwMode="auto">
              <a:xfrm flipH="1">
                <a:off x="2064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11" name="Group 43"/>
            <p:cNvGrpSpPr>
              <a:grpSpLocks/>
            </p:cNvGrpSpPr>
            <p:nvPr/>
          </p:nvGrpSpPr>
          <p:grpSpPr bwMode="auto">
            <a:xfrm>
              <a:off x="2520" y="1955"/>
              <a:ext cx="156" cy="156"/>
              <a:chOff x="2064" y="2448"/>
              <a:chExt cx="188" cy="188"/>
            </a:xfrm>
          </p:grpSpPr>
          <p:sp useBgFill="1">
            <p:nvSpPr>
              <p:cNvPr id="1415212" name="Rectangle 44"/>
              <p:cNvSpPr>
                <a:spLocks noChangeArrowheads="1"/>
              </p:cNvSpPr>
              <p:nvPr/>
            </p:nvSpPr>
            <p:spPr bwMode="auto">
              <a:xfrm>
                <a:off x="2164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3" name="Line 45"/>
              <p:cNvSpPr>
                <a:spLocks noChangeShapeType="1"/>
              </p:cNvSpPr>
              <p:nvPr/>
            </p:nvSpPr>
            <p:spPr bwMode="auto">
              <a:xfrm flipV="1">
                <a:off x="2208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4" name="Line 46"/>
              <p:cNvSpPr>
                <a:spLocks noChangeShapeType="1"/>
              </p:cNvSpPr>
              <p:nvPr/>
            </p:nvSpPr>
            <p:spPr bwMode="auto">
              <a:xfrm flipH="1">
                <a:off x="2064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15" name="Group 47"/>
            <p:cNvGrpSpPr>
              <a:grpSpLocks/>
            </p:cNvGrpSpPr>
            <p:nvPr/>
          </p:nvGrpSpPr>
          <p:grpSpPr bwMode="auto">
            <a:xfrm>
              <a:off x="2759" y="1239"/>
              <a:ext cx="156" cy="156"/>
              <a:chOff x="2352" y="1584"/>
              <a:chExt cx="188" cy="188"/>
            </a:xfrm>
          </p:grpSpPr>
          <p:sp useBgFill="1">
            <p:nvSpPr>
              <p:cNvPr id="1415216" name="Rectangle 48"/>
              <p:cNvSpPr>
                <a:spLocks noChangeArrowheads="1"/>
              </p:cNvSpPr>
              <p:nvPr/>
            </p:nvSpPr>
            <p:spPr bwMode="auto">
              <a:xfrm>
                <a:off x="2452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7" name="Line 49"/>
              <p:cNvSpPr>
                <a:spLocks noChangeShapeType="1"/>
              </p:cNvSpPr>
              <p:nvPr/>
            </p:nvSpPr>
            <p:spPr bwMode="auto">
              <a:xfrm flipV="1">
                <a:off x="2496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18" name="Line 50"/>
              <p:cNvSpPr>
                <a:spLocks noChangeShapeType="1"/>
              </p:cNvSpPr>
              <p:nvPr/>
            </p:nvSpPr>
            <p:spPr bwMode="auto">
              <a:xfrm flipH="1">
                <a:off x="2352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19" name="Group 51"/>
            <p:cNvGrpSpPr>
              <a:grpSpLocks/>
            </p:cNvGrpSpPr>
            <p:nvPr/>
          </p:nvGrpSpPr>
          <p:grpSpPr bwMode="auto">
            <a:xfrm>
              <a:off x="2759" y="1478"/>
              <a:ext cx="156" cy="156"/>
              <a:chOff x="2352" y="1872"/>
              <a:chExt cx="188" cy="188"/>
            </a:xfrm>
          </p:grpSpPr>
          <p:sp useBgFill="1">
            <p:nvSpPr>
              <p:cNvPr id="1415220" name="Rectangle 52"/>
              <p:cNvSpPr>
                <a:spLocks noChangeArrowheads="1"/>
              </p:cNvSpPr>
              <p:nvPr/>
            </p:nvSpPr>
            <p:spPr bwMode="auto">
              <a:xfrm>
                <a:off x="2452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1" name="Line 53"/>
              <p:cNvSpPr>
                <a:spLocks noChangeShapeType="1"/>
              </p:cNvSpPr>
              <p:nvPr/>
            </p:nvSpPr>
            <p:spPr bwMode="auto">
              <a:xfrm flipV="1">
                <a:off x="2496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2" name="Line 54"/>
              <p:cNvSpPr>
                <a:spLocks noChangeShapeType="1"/>
              </p:cNvSpPr>
              <p:nvPr/>
            </p:nvSpPr>
            <p:spPr bwMode="auto">
              <a:xfrm flipH="1">
                <a:off x="2352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23" name="Group 55"/>
            <p:cNvGrpSpPr>
              <a:grpSpLocks/>
            </p:cNvGrpSpPr>
            <p:nvPr/>
          </p:nvGrpSpPr>
          <p:grpSpPr bwMode="auto">
            <a:xfrm>
              <a:off x="2759" y="1717"/>
              <a:ext cx="156" cy="156"/>
              <a:chOff x="2352" y="2160"/>
              <a:chExt cx="188" cy="188"/>
            </a:xfrm>
          </p:grpSpPr>
          <p:sp useBgFill="1">
            <p:nvSpPr>
              <p:cNvPr id="1415224" name="Rectangle 56"/>
              <p:cNvSpPr>
                <a:spLocks noChangeArrowheads="1"/>
              </p:cNvSpPr>
              <p:nvPr/>
            </p:nvSpPr>
            <p:spPr bwMode="auto">
              <a:xfrm>
                <a:off x="2452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5" name="Line 57"/>
              <p:cNvSpPr>
                <a:spLocks noChangeShapeType="1"/>
              </p:cNvSpPr>
              <p:nvPr/>
            </p:nvSpPr>
            <p:spPr bwMode="auto">
              <a:xfrm flipV="1">
                <a:off x="2496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6" name="Line 58"/>
              <p:cNvSpPr>
                <a:spLocks noChangeShapeType="1"/>
              </p:cNvSpPr>
              <p:nvPr/>
            </p:nvSpPr>
            <p:spPr bwMode="auto">
              <a:xfrm flipH="1">
                <a:off x="2352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27" name="Group 59"/>
            <p:cNvGrpSpPr>
              <a:grpSpLocks/>
            </p:cNvGrpSpPr>
            <p:nvPr/>
          </p:nvGrpSpPr>
          <p:grpSpPr bwMode="auto">
            <a:xfrm>
              <a:off x="2759" y="1955"/>
              <a:ext cx="156" cy="156"/>
              <a:chOff x="2352" y="2448"/>
              <a:chExt cx="188" cy="188"/>
            </a:xfrm>
          </p:grpSpPr>
          <p:sp useBgFill="1">
            <p:nvSpPr>
              <p:cNvPr id="1415228" name="Rectangle 60"/>
              <p:cNvSpPr>
                <a:spLocks noChangeArrowheads="1"/>
              </p:cNvSpPr>
              <p:nvPr/>
            </p:nvSpPr>
            <p:spPr bwMode="auto">
              <a:xfrm>
                <a:off x="2452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29" name="Line 61"/>
              <p:cNvSpPr>
                <a:spLocks noChangeShapeType="1"/>
              </p:cNvSpPr>
              <p:nvPr/>
            </p:nvSpPr>
            <p:spPr bwMode="auto">
              <a:xfrm flipV="1">
                <a:off x="2496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0" name="Line 62"/>
              <p:cNvSpPr>
                <a:spLocks noChangeShapeType="1"/>
              </p:cNvSpPr>
              <p:nvPr/>
            </p:nvSpPr>
            <p:spPr bwMode="auto">
              <a:xfrm flipH="1">
                <a:off x="2352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31" name="Group 63"/>
            <p:cNvGrpSpPr>
              <a:grpSpLocks/>
            </p:cNvGrpSpPr>
            <p:nvPr/>
          </p:nvGrpSpPr>
          <p:grpSpPr bwMode="auto">
            <a:xfrm>
              <a:off x="2998" y="1239"/>
              <a:ext cx="156" cy="156"/>
              <a:chOff x="2640" y="1584"/>
              <a:chExt cx="188" cy="188"/>
            </a:xfrm>
          </p:grpSpPr>
          <p:sp useBgFill="1">
            <p:nvSpPr>
              <p:cNvPr id="1415232" name="Rectangle 64"/>
              <p:cNvSpPr>
                <a:spLocks noChangeArrowheads="1"/>
              </p:cNvSpPr>
              <p:nvPr/>
            </p:nvSpPr>
            <p:spPr bwMode="auto">
              <a:xfrm>
                <a:off x="2740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3" name="Line 65"/>
              <p:cNvSpPr>
                <a:spLocks noChangeShapeType="1"/>
              </p:cNvSpPr>
              <p:nvPr/>
            </p:nvSpPr>
            <p:spPr bwMode="auto">
              <a:xfrm flipV="1">
                <a:off x="2784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4" name="Line 66"/>
              <p:cNvSpPr>
                <a:spLocks noChangeShapeType="1"/>
              </p:cNvSpPr>
              <p:nvPr/>
            </p:nvSpPr>
            <p:spPr bwMode="auto">
              <a:xfrm flipH="1">
                <a:off x="2640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35" name="Group 67"/>
            <p:cNvGrpSpPr>
              <a:grpSpLocks/>
            </p:cNvGrpSpPr>
            <p:nvPr/>
          </p:nvGrpSpPr>
          <p:grpSpPr bwMode="auto">
            <a:xfrm>
              <a:off x="2998" y="1478"/>
              <a:ext cx="156" cy="156"/>
              <a:chOff x="2640" y="1872"/>
              <a:chExt cx="188" cy="188"/>
            </a:xfrm>
          </p:grpSpPr>
          <p:sp useBgFill="1">
            <p:nvSpPr>
              <p:cNvPr id="1415236" name="Rectangle 68"/>
              <p:cNvSpPr>
                <a:spLocks noChangeArrowheads="1"/>
              </p:cNvSpPr>
              <p:nvPr/>
            </p:nvSpPr>
            <p:spPr bwMode="auto">
              <a:xfrm>
                <a:off x="2740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7" name="Line 69"/>
              <p:cNvSpPr>
                <a:spLocks noChangeShapeType="1"/>
              </p:cNvSpPr>
              <p:nvPr/>
            </p:nvSpPr>
            <p:spPr bwMode="auto">
              <a:xfrm flipV="1">
                <a:off x="2784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38" name="Line 70"/>
              <p:cNvSpPr>
                <a:spLocks noChangeShapeType="1"/>
              </p:cNvSpPr>
              <p:nvPr/>
            </p:nvSpPr>
            <p:spPr bwMode="auto">
              <a:xfrm flipH="1">
                <a:off x="2640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39" name="Group 71"/>
            <p:cNvGrpSpPr>
              <a:grpSpLocks/>
            </p:cNvGrpSpPr>
            <p:nvPr/>
          </p:nvGrpSpPr>
          <p:grpSpPr bwMode="auto">
            <a:xfrm>
              <a:off x="2998" y="1717"/>
              <a:ext cx="156" cy="156"/>
              <a:chOff x="2640" y="2160"/>
              <a:chExt cx="188" cy="188"/>
            </a:xfrm>
          </p:grpSpPr>
          <p:sp useBgFill="1">
            <p:nvSpPr>
              <p:cNvPr id="1415240" name="Rectangle 72"/>
              <p:cNvSpPr>
                <a:spLocks noChangeArrowheads="1"/>
              </p:cNvSpPr>
              <p:nvPr/>
            </p:nvSpPr>
            <p:spPr bwMode="auto">
              <a:xfrm>
                <a:off x="2740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1" name="Line 73"/>
              <p:cNvSpPr>
                <a:spLocks noChangeShapeType="1"/>
              </p:cNvSpPr>
              <p:nvPr/>
            </p:nvSpPr>
            <p:spPr bwMode="auto">
              <a:xfrm flipV="1">
                <a:off x="2784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2" name="Line 74"/>
              <p:cNvSpPr>
                <a:spLocks noChangeShapeType="1"/>
              </p:cNvSpPr>
              <p:nvPr/>
            </p:nvSpPr>
            <p:spPr bwMode="auto">
              <a:xfrm flipH="1">
                <a:off x="2640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43" name="Group 75"/>
            <p:cNvGrpSpPr>
              <a:grpSpLocks/>
            </p:cNvGrpSpPr>
            <p:nvPr/>
          </p:nvGrpSpPr>
          <p:grpSpPr bwMode="auto">
            <a:xfrm>
              <a:off x="2998" y="1955"/>
              <a:ext cx="156" cy="156"/>
              <a:chOff x="2640" y="2448"/>
              <a:chExt cx="188" cy="188"/>
            </a:xfrm>
          </p:grpSpPr>
          <p:sp useBgFill="1">
            <p:nvSpPr>
              <p:cNvPr id="1415244" name="Rectangle 76"/>
              <p:cNvSpPr>
                <a:spLocks noChangeArrowheads="1"/>
              </p:cNvSpPr>
              <p:nvPr/>
            </p:nvSpPr>
            <p:spPr bwMode="auto">
              <a:xfrm>
                <a:off x="2740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5" name="Line 77"/>
              <p:cNvSpPr>
                <a:spLocks noChangeShapeType="1"/>
              </p:cNvSpPr>
              <p:nvPr/>
            </p:nvSpPr>
            <p:spPr bwMode="auto">
              <a:xfrm flipV="1">
                <a:off x="2784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6" name="Line 78"/>
              <p:cNvSpPr>
                <a:spLocks noChangeShapeType="1"/>
              </p:cNvSpPr>
              <p:nvPr/>
            </p:nvSpPr>
            <p:spPr bwMode="auto">
              <a:xfrm flipH="1">
                <a:off x="2640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47" name="Group 79"/>
            <p:cNvGrpSpPr>
              <a:grpSpLocks/>
            </p:cNvGrpSpPr>
            <p:nvPr/>
          </p:nvGrpSpPr>
          <p:grpSpPr bwMode="auto">
            <a:xfrm>
              <a:off x="3237" y="1239"/>
              <a:ext cx="155" cy="156"/>
              <a:chOff x="2928" y="1584"/>
              <a:chExt cx="188" cy="188"/>
            </a:xfrm>
          </p:grpSpPr>
          <p:sp useBgFill="1">
            <p:nvSpPr>
              <p:cNvPr id="1415248" name="Rectangle 80"/>
              <p:cNvSpPr>
                <a:spLocks noChangeArrowheads="1"/>
              </p:cNvSpPr>
              <p:nvPr/>
            </p:nvSpPr>
            <p:spPr bwMode="auto">
              <a:xfrm>
                <a:off x="3028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49" name="Line 81"/>
              <p:cNvSpPr>
                <a:spLocks noChangeShapeType="1"/>
              </p:cNvSpPr>
              <p:nvPr/>
            </p:nvSpPr>
            <p:spPr bwMode="auto">
              <a:xfrm flipV="1">
                <a:off x="3072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0" name="Line 82"/>
              <p:cNvSpPr>
                <a:spLocks noChangeShapeType="1"/>
              </p:cNvSpPr>
              <p:nvPr/>
            </p:nvSpPr>
            <p:spPr bwMode="auto">
              <a:xfrm flipH="1">
                <a:off x="2928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51" name="Group 83"/>
            <p:cNvGrpSpPr>
              <a:grpSpLocks/>
            </p:cNvGrpSpPr>
            <p:nvPr/>
          </p:nvGrpSpPr>
          <p:grpSpPr bwMode="auto">
            <a:xfrm>
              <a:off x="3237" y="1478"/>
              <a:ext cx="155" cy="156"/>
              <a:chOff x="2928" y="1872"/>
              <a:chExt cx="188" cy="188"/>
            </a:xfrm>
          </p:grpSpPr>
          <p:sp useBgFill="1">
            <p:nvSpPr>
              <p:cNvPr id="1415252" name="Rectangle 84"/>
              <p:cNvSpPr>
                <a:spLocks noChangeArrowheads="1"/>
              </p:cNvSpPr>
              <p:nvPr/>
            </p:nvSpPr>
            <p:spPr bwMode="auto">
              <a:xfrm>
                <a:off x="3028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3" name="Line 85"/>
              <p:cNvSpPr>
                <a:spLocks noChangeShapeType="1"/>
              </p:cNvSpPr>
              <p:nvPr/>
            </p:nvSpPr>
            <p:spPr bwMode="auto">
              <a:xfrm flipV="1">
                <a:off x="3072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4" name="Line 86"/>
              <p:cNvSpPr>
                <a:spLocks noChangeShapeType="1"/>
              </p:cNvSpPr>
              <p:nvPr/>
            </p:nvSpPr>
            <p:spPr bwMode="auto">
              <a:xfrm flipH="1">
                <a:off x="2928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55" name="Group 87"/>
            <p:cNvGrpSpPr>
              <a:grpSpLocks/>
            </p:cNvGrpSpPr>
            <p:nvPr/>
          </p:nvGrpSpPr>
          <p:grpSpPr bwMode="auto">
            <a:xfrm>
              <a:off x="3237" y="1717"/>
              <a:ext cx="155" cy="156"/>
              <a:chOff x="2928" y="2160"/>
              <a:chExt cx="188" cy="188"/>
            </a:xfrm>
          </p:grpSpPr>
          <p:sp useBgFill="1">
            <p:nvSpPr>
              <p:cNvPr id="1415256" name="Rectangle 88"/>
              <p:cNvSpPr>
                <a:spLocks noChangeArrowheads="1"/>
              </p:cNvSpPr>
              <p:nvPr/>
            </p:nvSpPr>
            <p:spPr bwMode="auto">
              <a:xfrm>
                <a:off x="3028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7" name="Line 89"/>
              <p:cNvSpPr>
                <a:spLocks noChangeShapeType="1"/>
              </p:cNvSpPr>
              <p:nvPr/>
            </p:nvSpPr>
            <p:spPr bwMode="auto">
              <a:xfrm flipV="1">
                <a:off x="3072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58" name="Line 90"/>
              <p:cNvSpPr>
                <a:spLocks noChangeShapeType="1"/>
              </p:cNvSpPr>
              <p:nvPr/>
            </p:nvSpPr>
            <p:spPr bwMode="auto">
              <a:xfrm flipH="1">
                <a:off x="2928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59" name="Group 91"/>
            <p:cNvGrpSpPr>
              <a:grpSpLocks/>
            </p:cNvGrpSpPr>
            <p:nvPr/>
          </p:nvGrpSpPr>
          <p:grpSpPr bwMode="auto">
            <a:xfrm>
              <a:off x="3237" y="1955"/>
              <a:ext cx="155" cy="156"/>
              <a:chOff x="2928" y="2448"/>
              <a:chExt cx="188" cy="188"/>
            </a:xfrm>
          </p:grpSpPr>
          <p:sp useBgFill="1">
            <p:nvSpPr>
              <p:cNvPr id="1415260" name="Rectangle 92"/>
              <p:cNvSpPr>
                <a:spLocks noChangeArrowheads="1"/>
              </p:cNvSpPr>
              <p:nvPr/>
            </p:nvSpPr>
            <p:spPr bwMode="auto">
              <a:xfrm>
                <a:off x="3028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1" name="Line 93"/>
              <p:cNvSpPr>
                <a:spLocks noChangeShapeType="1"/>
              </p:cNvSpPr>
              <p:nvPr/>
            </p:nvSpPr>
            <p:spPr bwMode="auto">
              <a:xfrm flipV="1">
                <a:off x="3072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2" name="Line 94"/>
              <p:cNvSpPr>
                <a:spLocks noChangeShapeType="1"/>
              </p:cNvSpPr>
              <p:nvPr/>
            </p:nvSpPr>
            <p:spPr bwMode="auto">
              <a:xfrm flipH="1">
                <a:off x="2928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63" name="Group 95"/>
            <p:cNvGrpSpPr>
              <a:grpSpLocks/>
            </p:cNvGrpSpPr>
            <p:nvPr/>
          </p:nvGrpSpPr>
          <p:grpSpPr bwMode="auto">
            <a:xfrm>
              <a:off x="3475" y="1239"/>
              <a:ext cx="156" cy="156"/>
              <a:chOff x="3216" y="1584"/>
              <a:chExt cx="188" cy="188"/>
            </a:xfrm>
          </p:grpSpPr>
          <p:sp useBgFill="1">
            <p:nvSpPr>
              <p:cNvPr id="1415264" name="Rectangle 96"/>
              <p:cNvSpPr>
                <a:spLocks noChangeArrowheads="1"/>
              </p:cNvSpPr>
              <p:nvPr/>
            </p:nvSpPr>
            <p:spPr bwMode="auto">
              <a:xfrm>
                <a:off x="3316" y="1684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5" name="Line 97"/>
              <p:cNvSpPr>
                <a:spLocks noChangeShapeType="1"/>
              </p:cNvSpPr>
              <p:nvPr/>
            </p:nvSpPr>
            <p:spPr bwMode="auto">
              <a:xfrm flipV="1">
                <a:off x="3360" y="1584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6" name="Line 98"/>
              <p:cNvSpPr>
                <a:spLocks noChangeShapeType="1"/>
              </p:cNvSpPr>
              <p:nvPr/>
            </p:nvSpPr>
            <p:spPr bwMode="auto">
              <a:xfrm flipH="1">
                <a:off x="3216" y="1728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67" name="Group 99"/>
            <p:cNvGrpSpPr>
              <a:grpSpLocks/>
            </p:cNvGrpSpPr>
            <p:nvPr/>
          </p:nvGrpSpPr>
          <p:grpSpPr bwMode="auto">
            <a:xfrm>
              <a:off x="3475" y="1478"/>
              <a:ext cx="156" cy="156"/>
              <a:chOff x="3216" y="1872"/>
              <a:chExt cx="188" cy="188"/>
            </a:xfrm>
          </p:grpSpPr>
          <p:sp useBgFill="1">
            <p:nvSpPr>
              <p:cNvPr id="1415268" name="Rectangle 100"/>
              <p:cNvSpPr>
                <a:spLocks noChangeArrowheads="1"/>
              </p:cNvSpPr>
              <p:nvPr/>
            </p:nvSpPr>
            <p:spPr bwMode="auto">
              <a:xfrm>
                <a:off x="3316" y="1972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69" name="Line 101"/>
              <p:cNvSpPr>
                <a:spLocks noChangeShapeType="1"/>
              </p:cNvSpPr>
              <p:nvPr/>
            </p:nvSpPr>
            <p:spPr bwMode="auto">
              <a:xfrm flipV="1">
                <a:off x="3360" y="1872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0" name="Line 102"/>
              <p:cNvSpPr>
                <a:spLocks noChangeShapeType="1"/>
              </p:cNvSpPr>
              <p:nvPr/>
            </p:nvSpPr>
            <p:spPr bwMode="auto">
              <a:xfrm flipH="1">
                <a:off x="3216" y="2016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71" name="Group 103"/>
            <p:cNvGrpSpPr>
              <a:grpSpLocks/>
            </p:cNvGrpSpPr>
            <p:nvPr/>
          </p:nvGrpSpPr>
          <p:grpSpPr bwMode="auto">
            <a:xfrm>
              <a:off x="3475" y="1717"/>
              <a:ext cx="156" cy="156"/>
              <a:chOff x="3216" y="2160"/>
              <a:chExt cx="188" cy="188"/>
            </a:xfrm>
          </p:grpSpPr>
          <p:sp useBgFill="1">
            <p:nvSpPr>
              <p:cNvPr id="1415272" name="Rectangle 104"/>
              <p:cNvSpPr>
                <a:spLocks noChangeArrowheads="1"/>
              </p:cNvSpPr>
              <p:nvPr/>
            </p:nvSpPr>
            <p:spPr bwMode="auto">
              <a:xfrm>
                <a:off x="3316" y="2260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3" name="Line 105"/>
              <p:cNvSpPr>
                <a:spLocks noChangeShapeType="1"/>
              </p:cNvSpPr>
              <p:nvPr/>
            </p:nvSpPr>
            <p:spPr bwMode="auto">
              <a:xfrm flipV="1">
                <a:off x="3360" y="2160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4" name="Line 106"/>
              <p:cNvSpPr>
                <a:spLocks noChangeShapeType="1"/>
              </p:cNvSpPr>
              <p:nvPr/>
            </p:nvSpPr>
            <p:spPr bwMode="auto">
              <a:xfrm flipH="1">
                <a:off x="3216" y="2304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15275" name="Group 107"/>
            <p:cNvGrpSpPr>
              <a:grpSpLocks/>
            </p:cNvGrpSpPr>
            <p:nvPr/>
          </p:nvGrpSpPr>
          <p:grpSpPr bwMode="auto">
            <a:xfrm>
              <a:off x="3475" y="1955"/>
              <a:ext cx="156" cy="156"/>
              <a:chOff x="3216" y="2448"/>
              <a:chExt cx="188" cy="188"/>
            </a:xfrm>
          </p:grpSpPr>
          <p:sp useBgFill="1">
            <p:nvSpPr>
              <p:cNvPr id="1415276" name="Rectangle 108"/>
              <p:cNvSpPr>
                <a:spLocks noChangeArrowheads="1"/>
              </p:cNvSpPr>
              <p:nvPr/>
            </p:nvSpPr>
            <p:spPr bwMode="auto">
              <a:xfrm>
                <a:off x="3316" y="2548"/>
                <a:ext cx="88" cy="88"/>
              </a:xfrm>
              <a:prstGeom prst="rect">
                <a:avLst/>
              </a:prstGeom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7" name="Line 109"/>
              <p:cNvSpPr>
                <a:spLocks noChangeShapeType="1"/>
              </p:cNvSpPr>
              <p:nvPr/>
            </p:nvSpPr>
            <p:spPr bwMode="auto">
              <a:xfrm flipV="1">
                <a:off x="3360" y="2448"/>
                <a:ext cx="0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5278" name="Line 110"/>
              <p:cNvSpPr>
                <a:spLocks noChangeShapeType="1"/>
              </p:cNvSpPr>
              <p:nvPr/>
            </p:nvSpPr>
            <p:spPr bwMode="auto">
              <a:xfrm flipH="1">
                <a:off x="3216" y="2592"/>
                <a:ext cx="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15279" name="Line 111"/>
            <p:cNvSpPr>
              <a:spLocks noChangeShapeType="1"/>
            </p:cNvSpPr>
            <p:nvPr/>
          </p:nvSpPr>
          <p:spPr bwMode="auto">
            <a:xfrm>
              <a:off x="2123" y="1955"/>
              <a:ext cx="163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0" name="Rectangle 112"/>
            <p:cNvSpPr>
              <a:spLocks noChangeArrowheads="1"/>
            </p:cNvSpPr>
            <p:nvPr/>
          </p:nvSpPr>
          <p:spPr bwMode="auto">
            <a:xfrm>
              <a:off x="2048" y="720"/>
              <a:ext cx="464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Col.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15281" name="Rectangle 113"/>
            <p:cNvSpPr>
              <a:spLocks noChangeArrowheads="1"/>
            </p:cNvSpPr>
            <p:nvPr/>
          </p:nvSpPr>
          <p:spPr bwMode="auto">
            <a:xfrm>
              <a:off x="3344" y="720"/>
              <a:ext cx="366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Col.</a:t>
              </a:r>
              <a:b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</a:b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2</a:t>
              </a:r>
              <a:r>
                <a:rPr lang="en-US" sz="2000" baseline="30000" dirty="0">
                  <a:solidFill>
                    <a:srgbClr val="000000"/>
                  </a:solidFill>
                  <a:latin typeface="Calibri"/>
                  <a:cs typeface="Calibri"/>
                </a:rPr>
                <a:t>M</a:t>
              </a:r>
            </a:p>
          </p:txBody>
        </p:sp>
        <p:sp>
          <p:nvSpPr>
            <p:cNvPr id="1415282" name="Rectangle 114"/>
            <p:cNvSpPr>
              <a:spLocks noChangeArrowheads="1"/>
            </p:cNvSpPr>
            <p:nvPr/>
          </p:nvSpPr>
          <p:spPr bwMode="auto">
            <a:xfrm>
              <a:off x="3784" y="1129"/>
              <a:ext cx="52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Row 1</a:t>
              </a:r>
            </a:p>
          </p:txBody>
        </p:sp>
        <p:sp>
          <p:nvSpPr>
            <p:cNvPr id="1415283" name="Rectangle 115"/>
            <p:cNvSpPr>
              <a:spLocks noChangeArrowheads="1"/>
            </p:cNvSpPr>
            <p:nvPr/>
          </p:nvSpPr>
          <p:spPr bwMode="auto">
            <a:xfrm>
              <a:off x="3784" y="1837"/>
              <a:ext cx="593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Row 2</a:t>
              </a:r>
              <a:r>
                <a:rPr lang="en-US" sz="2000" baseline="30000">
                  <a:solidFill>
                    <a:srgbClr val="000000"/>
                  </a:solidFill>
                  <a:latin typeface="Calibri"/>
                  <a:cs typeface="Calibri"/>
                </a:rPr>
                <a:t>N</a:t>
              </a:r>
            </a:p>
          </p:txBody>
        </p:sp>
        <p:sp useBgFill="1">
          <p:nvSpPr>
            <p:cNvPr id="1415284" name="Rectangle 116"/>
            <p:cNvSpPr>
              <a:spLocks noChangeArrowheads="1"/>
            </p:cNvSpPr>
            <p:nvPr/>
          </p:nvSpPr>
          <p:spPr bwMode="auto">
            <a:xfrm>
              <a:off x="2144" y="2400"/>
              <a:ext cx="1487" cy="376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5" name="Rectangle 117"/>
            <p:cNvSpPr>
              <a:spLocks noChangeArrowheads="1"/>
            </p:cNvSpPr>
            <p:nvPr/>
          </p:nvSpPr>
          <p:spPr bwMode="auto">
            <a:xfrm>
              <a:off x="2096" y="2400"/>
              <a:ext cx="1584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Calibri"/>
                  <a:cs typeface="Calibri"/>
                </a:rPr>
                <a:t>Column Decoder &amp; Sense Amplifiers</a:t>
              </a:r>
            </a:p>
          </p:txBody>
        </p:sp>
        <p:sp>
          <p:nvSpPr>
            <p:cNvPr id="1415286" name="Line 118"/>
            <p:cNvSpPr>
              <a:spLocks noChangeShapeType="1"/>
            </p:cNvSpPr>
            <p:nvPr/>
          </p:nvSpPr>
          <p:spPr bwMode="auto">
            <a:xfrm>
              <a:off x="1225" y="2571"/>
              <a:ext cx="9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7" name="Freeform 119"/>
            <p:cNvSpPr>
              <a:spLocks/>
            </p:cNvSpPr>
            <p:nvPr/>
          </p:nvSpPr>
          <p:spPr bwMode="auto">
            <a:xfrm>
              <a:off x="1424" y="1576"/>
              <a:ext cx="279" cy="996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0" y="0"/>
                </a:cxn>
                <a:cxn ang="0">
                  <a:pos x="336" y="0"/>
                </a:cxn>
              </a:cxnLst>
              <a:rect l="0" t="0" r="r" b="b"/>
              <a:pathLst>
                <a:path w="337" h="1201">
                  <a:moveTo>
                    <a:pt x="0" y="1200"/>
                  </a:moveTo>
                  <a:lnTo>
                    <a:pt x="0" y="0"/>
                  </a:lnTo>
                  <a:lnTo>
                    <a:pt x="336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88" name="Rectangle 120"/>
            <p:cNvSpPr>
              <a:spLocks noChangeArrowheads="1"/>
            </p:cNvSpPr>
            <p:nvPr/>
          </p:nvSpPr>
          <p:spPr bwMode="auto">
            <a:xfrm>
              <a:off x="1520" y="2344"/>
              <a:ext cx="255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M</a:t>
              </a:r>
            </a:p>
          </p:txBody>
        </p:sp>
        <p:sp>
          <p:nvSpPr>
            <p:cNvPr id="1415289" name="Rectangle 121"/>
            <p:cNvSpPr>
              <a:spLocks noChangeArrowheads="1"/>
            </p:cNvSpPr>
            <p:nvPr/>
          </p:nvSpPr>
          <p:spPr bwMode="auto">
            <a:xfrm>
              <a:off x="1328" y="1384"/>
              <a:ext cx="221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N</a:t>
              </a:r>
            </a:p>
          </p:txBody>
        </p:sp>
        <p:sp>
          <p:nvSpPr>
            <p:cNvPr id="1415290" name="Rectangle 122"/>
            <p:cNvSpPr>
              <a:spLocks noChangeArrowheads="1"/>
            </p:cNvSpPr>
            <p:nvPr/>
          </p:nvSpPr>
          <p:spPr bwMode="auto">
            <a:xfrm>
              <a:off x="800" y="2448"/>
              <a:ext cx="44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N+M</a:t>
              </a:r>
            </a:p>
          </p:txBody>
        </p:sp>
        <p:sp>
          <p:nvSpPr>
            <p:cNvPr id="1415291" name="Line 123"/>
            <p:cNvSpPr>
              <a:spLocks noChangeShapeType="1"/>
            </p:cNvSpPr>
            <p:nvPr/>
          </p:nvSpPr>
          <p:spPr bwMode="auto">
            <a:xfrm flipH="1">
              <a:off x="1702" y="2527"/>
              <a:ext cx="40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2" name="Line 124"/>
            <p:cNvSpPr>
              <a:spLocks noChangeShapeType="1"/>
            </p:cNvSpPr>
            <p:nvPr/>
          </p:nvSpPr>
          <p:spPr bwMode="auto">
            <a:xfrm flipH="1">
              <a:off x="1503" y="1532"/>
              <a:ext cx="40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3" name="Rectangle 125"/>
            <p:cNvSpPr>
              <a:spLocks noChangeArrowheads="1"/>
            </p:cNvSpPr>
            <p:nvPr/>
          </p:nvSpPr>
          <p:spPr bwMode="auto">
            <a:xfrm>
              <a:off x="2672" y="624"/>
              <a:ext cx="65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9900"/>
                  </a:solidFill>
                  <a:latin typeface="Calibri"/>
                  <a:cs typeface="Calibri"/>
                </a:rPr>
                <a:t>bit lines</a:t>
              </a:r>
            </a:p>
          </p:txBody>
        </p:sp>
        <p:sp>
          <p:nvSpPr>
            <p:cNvPr id="1415294" name="Line 126"/>
            <p:cNvSpPr>
              <a:spLocks noChangeShapeType="1"/>
            </p:cNvSpPr>
            <p:nvPr/>
          </p:nvSpPr>
          <p:spPr bwMode="auto">
            <a:xfrm flipH="1">
              <a:off x="2534" y="816"/>
              <a:ext cx="186" cy="248"/>
            </a:xfrm>
            <a:prstGeom prst="line">
              <a:avLst/>
            </a:prstGeom>
            <a:noFill/>
            <a:ln w="12700">
              <a:solidFill>
                <a:srgbClr val="0099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5" name="Rectangle 127"/>
            <p:cNvSpPr>
              <a:spLocks noChangeArrowheads="1"/>
            </p:cNvSpPr>
            <p:nvPr/>
          </p:nvSpPr>
          <p:spPr bwMode="auto">
            <a:xfrm>
              <a:off x="3872" y="816"/>
              <a:ext cx="820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"/>
                  <a:cs typeface="Calibri"/>
                </a:rPr>
                <a:t>word lines</a:t>
              </a:r>
            </a:p>
          </p:txBody>
        </p:sp>
        <p:sp>
          <p:nvSpPr>
            <p:cNvPr id="1415296" name="Line 128"/>
            <p:cNvSpPr>
              <a:spLocks noChangeShapeType="1"/>
            </p:cNvSpPr>
            <p:nvPr/>
          </p:nvSpPr>
          <p:spPr bwMode="auto">
            <a:xfrm flipH="1">
              <a:off x="3674" y="1008"/>
              <a:ext cx="246" cy="2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7" name="Rectangle 129"/>
            <p:cNvSpPr>
              <a:spLocks noChangeArrowheads="1"/>
            </p:cNvSpPr>
            <p:nvPr/>
          </p:nvSpPr>
          <p:spPr bwMode="auto">
            <a:xfrm>
              <a:off x="3696" y="2152"/>
              <a:ext cx="1020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Memory cell</a:t>
              </a:r>
              <a:b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</a:b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(one bit)</a:t>
              </a:r>
            </a:p>
          </p:txBody>
        </p:sp>
        <p:sp>
          <p:nvSpPr>
            <p:cNvPr id="1415298" name="Line 130"/>
            <p:cNvSpPr>
              <a:spLocks noChangeShapeType="1"/>
            </p:cNvSpPr>
            <p:nvPr/>
          </p:nvSpPr>
          <p:spPr bwMode="auto">
            <a:xfrm flipH="1" flipV="1">
              <a:off x="3634" y="2115"/>
              <a:ext cx="120" cy="1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299" name="Line 131"/>
            <p:cNvSpPr>
              <a:spLocks noChangeShapeType="1"/>
            </p:cNvSpPr>
            <p:nvPr/>
          </p:nvSpPr>
          <p:spPr bwMode="auto">
            <a:xfrm>
              <a:off x="2878" y="2751"/>
              <a:ext cx="0" cy="3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300" name="Line 132"/>
            <p:cNvSpPr>
              <a:spLocks noChangeShapeType="1"/>
            </p:cNvSpPr>
            <p:nvPr/>
          </p:nvSpPr>
          <p:spPr bwMode="auto">
            <a:xfrm flipH="1" flipV="1">
              <a:off x="2831" y="2895"/>
              <a:ext cx="99" cy="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5301" name="Rectangle 133"/>
            <p:cNvSpPr>
              <a:spLocks noChangeArrowheads="1"/>
            </p:cNvSpPr>
            <p:nvPr/>
          </p:nvSpPr>
          <p:spPr bwMode="auto">
            <a:xfrm>
              <a:off x="2910" y="2865"/>
              <a:ext cx="217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D</a:t>
              </a:r>
            </a:p>
          </p:txBody>
        </p:sp>
        <p:sp>
          <p:nvSpPr>
            <p:cNvPr id="1415302" name="Rectangle 134"/>
            <p:cNvSpPr>
              <a:spLocks noChangeArrowheads="1"/>
            </p:cNvSpPr>
            <p:nvPr/>
          </p:nvSpPr>
          <p:spPr bwMode="auto">
            <a:xfrm>
              <a:off x="2423" y="2927"/>
              <a:ext cx="425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Data</a:t>
              </a:r>
            </a:p>
          </p:txBody>
        </p:sp>
      </p:grpSp>
      <p:sp>
        <p:nvSpPr>
          <p:cNvPr id="1415303" name="Text Box 135"/>
          <p:cNvSpPr txBox="1">
            <a:spLocks noChangeArrowheads="1"/>
          </p:cNvSpPr>
          <p:nvPr/>
        </p:nvSpPr>
        <p:spPr bwMode="auto">
          <a:xfrm>
            <a:off x="381000" y="5562600"/>
            <a:ext cx="84582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415304" name="Text Box 136"/>
          <p:cNvSpPr txBox="1">
            <a:spLocks noChangeArrowheads="1"/>
          </p:cNvSpPr>
          <p:nvPr/>
        </p:nvSpPr>
        <p:spPr bwMode="auto">
          <a:xfrm>
            <a:off x="381000" y="5105400"/>
            <a:ext cx="8521700" cy="12782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25425" indent="-225425">
              <a:lnSpc>
                <a:spcPct val="8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Bits stored in 2-dimensional arrays on chip</a:t>
            </a:r>
          </a:p>
          <a:p>
            <a:pPr marL="225425" indent="-225425">
              <a:lnSpc>
                <a:spcPct val="80000"/>
              </a:lnSpc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Modern chips have around 4-8 logical banks on each chip</a:t>
            </a:r>
          </a:p>
          <a:p>
            <a:pPr marL="631825" lvl="1" indent="-288925">
              <a:lnSpc>
                <a:spcPct val="80000"/>
              </a:lnSpc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each logical bank physically implemented as many smaller arrays</a:t>
            </a:r>
          </a:p>
        </p:txBody>
      </p:sp>
    </p:spTree>
    <p:extLst>
      <p:ext uri="{BB962C8B-B14F-4D97-AF65-F5344CB8AC3E}">
        <p14:creationId xmlns:p14="http://schemas.microsoft.com/office/powerpoint/2010/main" val="276787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DRAM Packaging</a:t>
            </a:r>
            <a:br>
              <a:rPr lang="en-US"/>
            </a:br>
            <a:r>
              <a:rPr lang="en-US" sz="2400"/>
              <a:t>(Laptops/Desktops/Servers)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7CEF-0100-5D43-B2A3-239B7CB4809E}" type="slidenum">
              <a:rPr lang="en-US"/>
              <a:pPr/>
              <a:t>11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416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3733800"/>
            <a:ext cx="5943600" cy="2438400"/>
          </a:xfrm>
          <a:noFill/>
          <a:ln/>
        </p:spPr>
        <p:txBody>
          <a:bodyPr/>
          <a:lstStyle/>
          <a:p>
            <a:pPr marL="342900" indent="-342900"/>
            <a:r>
              <a:rPr lang="en-US" sz="2000" dirty="0"/>
              <a:t>DIMM (Dual Inline Memory Module) contains multiple chips with clock/control/address signals connected in parallel (sometimes need buffers to drive signals to all chips)</a:t>
            </a:r>
          </a:p>
          <a:p>
            <a:pPr marL="342900" indent="-342900"/>
            <a:r>
              <a:rPr lang="en-US" sz="2000" dirty="0"/>
              <a:t>Data pins work together to return wide word (e.g., 64-bit data bus using 16x4-bit parts)</a:t>
            </a:r>
          </a:p>
          <a:p>
            <a:pPr marL="342900" indent="-342900"/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838200" y="1371600"/>
            <a:ext cx="4708525" cy="2001699"/>
            <a:chOff x="609600" y="990600"/>
            <a:chExt cx="4708525" cy="2001699"/>
          </a:xfrm>
        </p:grpSpPr>
        <p:sp>
          <p:nvSpPr>
            <p:cNvPr id="1416196" name="Rectangle 4"/>
            <p:cNvSpPr>
              <a:spLocks noChangeArrowheads="1"/>
            </p:cNvSpPr>
            <p:nvPr/>
          </p:nvSpPr>
          <p:spPr bwMode="auto">
            <a:xfrm>
              <a:off x="4267200" y="1146175"/>
              <a:ext cx="914400" cy="1143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197" name="Line 5"/>
            <p:cNvSpPr>
              <a:spLocks noChangeShapeType="1"/>
            </p:cNvSpPr>
            <p:nvPr/>
          </p:nvSpPr>
          <p:spPr bwMode="auto">
            <a:xfrm>
              <a:off x="3733800" y="1908175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198" name="Line 6"/>
            <p:cNvSpPr>
              <a:spLocks noChangeShapeType="1"/>
            </p:cNvSpPr>
            <p:nvPr/>
          </p:nvSpPr>
          <p:spPr bwMode="auto">
            <a:xfrm>
              <a:off x="4648200" y="2289175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199" name="Line 7"/>
            <p:cNvSpPr>
              <a:spLocks noChangeShapeType="1"/>
            </p:cNvSpPr>
            <p:nvPr/>
          </p:nvSpPr>
          <p:spPr bwMode="auto">
            <a:xfrm>
              <a:off x="3733800" y="1374775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0" name="Line 8"/>
            <p:cNvSpPr>
              <a:spLocks noChangeShapeType="1"/>
            </p:cNvSpPr>
            <p:nvPr/>
          </p:nvSpPr>
          <p:spPr bwMode="auto">
            <a:xfrm flipH="1">
              <a:off x="3886200" y="1831975"/>
              <a:ext cx="76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1" name="Text Box 9"/>
            <p:cNvSpPr txBox="1">
              <a:spLocks noChangeArrowheads="1"/>
            </p:cNvSpPr>
            <p:nvPr/>
          </p:nvSpPr>
          <p:spPr bwMode="auto">
            <a:xfrm>
              <a:off x="762000" y="1527175"/>
              <a:ext cx="3352800" cy="70788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Address lines multiplexed row/column address</a:t>
              </a:r>
            </a:p>
          </p:txBody>
        </p:sp>
        <p:sp>
          <p:nvSpPr>
            <p:cNvPr id="1416202" name="Text Box 10"/>
            <p:cNvSpPr txBox="1">
              <a:spLocks noChangeArrowheads="1"/>
            </p:cNvSpPr>
            <p:nvPr/>
          </p:nvSpPr>
          <p:spPr bwMode="auto">
            <a:xfrm>
              <a:off x="609600" y="1146175"/>
              <a:ext cx="3352800" cy="4001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Clock and control signals</a:t>
              </a:r>
            </a:p>
          </p:txBody>
        </p:sp>
        <p:sp>
          <p:nvSpPr>
            <p:cNvPr id="1416203" name="Line 11"/>
            <p:cNvSpPr>
              <a:spLocks noChangeShapeType="1"/>
            </p:cNvSpPr>
            <p:nvPr/>
          </p:nvSpPr>
          <p:spPr bwMode="auto">
            <a:xfrm flipH="1">
              <a:off x="3886200" y="1298575"/>
              <a:ext cx="762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4" name="Line 12"/>
            <p:cNvSpPr>
              <a:spLocks noChangeShapeType="1"/>
            </p:cNvSpPr>
            <p:nvPr/>
          </p:nvSpPr>
          <p:spPr bwMode="auto">
            <a:xfrm flipH="1">
              <a:off x="4572000" y="2517775"/>
              <a:ext cx="15240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16205" name="Text Box 13"/>
            <p:cNvSpPr txBox="1">
              <a:spLocks noChangeArrowheads="1"/>
            </p:cNvSpPr>
            <p:nvPr/>
          </p:nvSpPr>
          <p:spPr bwMode="auto">
            <a:xfrm>
              <a:off x="2741543" y="2284413"/>
              <a:ext cx="1851163" cy="70788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Data bus</a:t>
              </a:r>
            </a:p>
            <a:p>
              <a:pPr algn="ctr"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(4b,8b,16b,32b)</a:t>
              </a:r>
            </a:p>
          </p:txBody>
        </p:sp>
        <p:sp>
          <p:nvSpPr>
            <p:cNvPr id="1416206" name="Text Box 14"/>
            <p:cNvSpPr txBox="1">
              <a:spLocks noChangeArrowheads="1"/>
            </p:cNvSpPr>
            <p:nvPr/>
          </p:nvSpPr>
          <p:spPr bwMode="auto">
            <a:xfrm>
              <a:off x="4114800" y="1298575"/>
              <a:ext cx="1203325" cy="830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DRAM chip</a:t>
              </a:r>
            </a:p>
          </p:txBody>
        </p:sp>
        <p:sp>
          <p:nvSpPr>
            <p:cNvPr id="1416207" name="Text Box 15"/>
            <p:cNvSpPr txBox="1">
              <a:spLocks noChangeArrowheads="1"/>
            </p:cNvSpPr>
            <p:nvPr/>
          </p:nvSpPr>
          <p:spPr bwMode="auto">
            <a:xfrm>
              <a:off x="3665428" y="1905000"/>
              <a:ext cx="533620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~12</a:t>
              </a:r>
            </a:p>
          </p:txBody>
        </p:sp>
        <p:sp>
          <p:nvSpPr>
            <p:cNvPr id="1416208" name="Text Box 16"/>
            <p:cNvSpPr txBox="1">
              <a:spLocks noChangeArrowheads="1"/>
            </p:cNvSpPr>
            <p:nvPr/>
          </p:nvSpPr>
          <p:spPr bwMode="auto">
            <a:xfrm>
              <a:off x="3677888" y="990600"/>
              <a:ext cx="416625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~7</a:t>
              </a:r>
            </a:p>
          </p:txBody>
        </p:sp>
      </p:grpSp>
      <p:pic>
        <p:nvPicPr>
          <p:cNvPr id="1416209" name="Picture 17" descr="modu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0" y="1066800"/>
            <a:ext cx="2743200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977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Packaging, Mobile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12</a:t>
            </a:fld>
            <a:endParaRPr lang="en-US" b="0">
              <a:solidFill>
                <a:srgbClr val="FBBA03"/>
              </a:solidFill>
            </a:endParaRPr>
          </a:p>
        </p:txBody>
      </p:sp>
      <p:pic>
        <p:nvPicPr>
          <p:cNvPr id="5" name="Picture 4" descr="yEfJohqHnWinU1vx.mediu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38290"/>
            <a:ext cx="5485328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6153090"/>
            <a:ext cx="5927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[ Apple A4 package cross-section, </a:t>
            </a:r>
            <a:r>
              <a:rPr lang="en-US" sz="2400" i="1" dirty="0" err="1">
                <a:solidFill>
                  <a:srgbClr val="000000"/>
                </a:solidFill>
                <a:latin typeface="Calibri"/>
                <a:cs typeface="Calibri"/>
              </a:rPr>
              <a:t>iFixit</a:t>
            </a: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 2010 ]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302889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Two stacked DRAM die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>
            <a:off x="6477000" y="3257490"/>
            <a:ext cx="533400" cy="762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>
            <a:off x="6477000" y="3505944"/>
            <a:ext cx="457200" cy="56345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934200" y="38862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Processor plus logic die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 flipV="1">
            <a:off x="6477000" y="4267199"/>
            <a:ext cx="457200" cy="2259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990600"/>
            <a:ext cx="3746921" cy="2057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52800" y="1219200"/>
            <a:ext cx="477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[ Apple A4 package on circuit board]</a:t>
            </a:r>
          </a:p>
        </p:txBody>
      </p:sp>
    </p:spTree>
    <p:extLst>
      <p:ext uri="{BB962C8B-B14F-4D97-AF65-F5344CB8AC3E}">
        <p14:creationId xmlns:p14="http://schemas.microsoft.com/office/powerpoint/2010/main" val="2576034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Packaging Apple A10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13</a:t>
            </a:fld>
            <a:endParaRPr lang="en-US" b="0">
              <a:solidFill>
                <a:srgbClr val="FBBA03"/>
              </a:solidFill>
            </a:endParaRPr>
          </a:p>
        </p:txBody>
      </p:sp>
      <p:pic>
        <p:nvPicPr>
          <p:cNvPr id="4" name="Picture 3" descr="Keser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3" y="1295400"/>
            <a:ext cx="9144000" cy="441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19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986A-D7E2-984B-9007-DA424994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High-Bandwidth Memory in SX-Aurora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E6026C-A6AF-394A-BE1B-20199A10F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14</a:t>
            </a:fld>
            <a:endParaRPr lang="en-US" b="0">
              <a:solidFill>
                <a:srgbClr val="FBBA0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B549C-9C6F-874E-8D75-0E0B8009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825392"/>
            <a:ext cx="9383486" cy="5368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F4CAC-A322-C944-B033-2433FBBC211C}"/>
              </a:ext>
            </a:extLst>
          </p:cNvPr>
          <p:cNvSpPr txBox="1"/>
          <p:nvPr/>
        </p:nvSpPr>
        <p:spPr>
          <a:xfrm>
            <a:off x="445243" y="6193911"/>
            <a:ext cx="823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1.2TB/s HBM Bandwidth, 6 channels * 1024 bits/channel * 1.6 Gb/s/pin</a:t>
            </a:r>
          </a:p>
        </p:txBody>
      </p:sp>
    </p:spTree>
    <p:extLst>
      <p:ext uri="{BB962C8B-B14F-4D97-AF65-F5344CB8AC3E}">
        <p14:creationId xmlns:p14="http://schemas.microsoft.com/office/powerpoint/2010/main" val="185543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DRAM Operation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16139-1FDB-6047-8FDA-22ED39B0BA1A}" type="slidenum">
              <a:rPr lang="en-US"/>
              <a:pPr/>
              <a:t>15</a:t>
            </a:fld>
            <a:endParaRPr lang="en-US"/>
          </a:p>
        </p:txBody>
      </p:sp>
      <p:sp>
        <p:nvSpPr>
          <p:cNvPr id="1417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762000"/>
            <a:ext cx="8610600" cy="5054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Three steps in read/write access to a given bank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Row access (RAS)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decode row address, enable addressed row (often multiple Kb in row)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 err="1"/>
              <a:t>bitlines</a:t>
            </a:r>
            <a:r>
              <a:rPr lang="en-US" dirty="0"/>
              <a:t> share charge with storage cell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small change in voltage detected by sense amplifiers which latch whole row of bits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sense amplifiers drive </a:t>
            </a:r>
            <a:r>
              <a:rPr lang="en-US" dirty="0" err="1"/>
              <a:t>bitlines</a:t>
            </a:r>
            <a:r>
              <a:rPr lang="en-US" dirty="0"/>
              <a:t> full rail to recharge storage cells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Column access (CAS)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decode column address to select small number of sense amplifier latches (4, 8, 16, or 32 bits depending on DRAM package)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on read, send latched bits out to chip pins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on write, change sense amplifier latches which then charge storage cells to required value</a:t>
            </a:r>
          </a:p>
          <a:p>
            <a:pPr lvl="1">
              <a:lnSpc>
                <a:spcPct val="70000"/>
              </a:lnSpc>
              <a:spcBef>
                <a:spcPts val="264"/>
              </a:spcBef>
            </a:pPr>
            <a:r>
              <a:rPr lang="en-US" dirty="0"/>
              <a:t>can perform multiple column accesses on same row without another row access (burst mode)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 err="1"/>
              <a:t>Precharge</a:t>
            </a:r>
            <a:endParaRPr lang="en-US" dirty="0"/>
          </a:p>
          <a:p>
            <a:pPr lvl="1">
              <a:spcBef>
                <a:spcPts val="264"/>
              </a:spcBef>
            </a:pPr>
            <a:r>
              <a:rPr lang="en-US" dirty="0"/>
              <a:t>charges bit lines to known value, required before next row access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Each step has a latency of around 15-20ns in modern DRAMs</a:t>
            </a:r>
          </a:p>
          <a:p>
            <a:pPr>
              <a:lnSpc>
                <a:spcPct val="80000"/>
              </a:lnSpc>
              <a:spcBef>
                <a:spcPts val="264"/>
              </a:spcBef>
            </a:pPr>
            <a:r>
              <a:rPr lang="en-US" dirty="0"/>
              <a:t>Various DRAM standards (DDR, RDRAM) have different ways of encoding the signals for transmission to the DRAM, but all share same core architecture</a:t>
            </a:r>
          </a:p>
        </p:txBody>
      </p:sp>
    </p:spTree>
    <p:extLst>
      <p:ext uri="{BB962C8B-B14F-4D97-AF65-F5344CB8AC3E}">
        <p14:creationId xmlns:p14="http://schemas.microsoft.com/office/powerpoint/2010/main" val="2306588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Double-Data Rate (DDR2) DRAM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AC73-7CE5-1548-894B-249BA76F2AA0}" type="slidenum">
              <a:rPr lang="en-US"/>
              <a:pPr/>
              <a:t>16</a:t>
            </a:fld>
            <a:endParaRPr lang="en-US"/>
          </a:p>
        </p:txBody>
      </p:sp>
      <p:pic>
        <p:nvPicPr>
          <p:cNvPr id="1419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8153400" cy="52466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19269" name="Text Box 5"/>
          <p:cNvSpPr txBox="1">
            <a:spLocks noChangeArrowheads="1"/>
          </p:cNvSpPr>
          <p:nvPr/>
        </p:nvSpPr>
        <p:spPr bwMode="auto">
          <a:xfrm>
            <a:off x="1712786" y="1978969"/>
            <a:ext cx="75273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Row</a:t>
            </a:r>
          </a:p>
        </p:txBody>
      </p:sp>
      <p:sp>
        <p:nvSpPr>
          <p:cNvPr id="1419270" name="Text Box 6"/>
          <p:cNvSpPr txBox="1">
            <a:spLocks noChangeArrowheads="1"/>
          </p:cNvSpPr>
          <p:nvPr/>
        </p:nvSpPr>
        <p:spPr bwMode="auto">
          <a:xfrm>
            <a:off x="3505539" y="1978969"/>
            <a:ext cx="116931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Column</a:t>
            </a:r>
          </a:p>
        </p:txBody>
      </p:sp>
      <p:sp>
        <p:nvSpPr>
          <p:cNvPr id="1419271" name="Text Box 7"/>
          <p:cNvSpPr txBox="1">
            <a:spLocks noChangeArrowheads="1"/>
          </p:cNvSpPr>
          <p:nvPr/>
        </p:nvSpPr>
        <p:spPr bwMode="auto">
          <a:xfrm>
            <a:off x="5055921" y="1978969"/>
            <a:ext cx="146897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Precharge</a:t>
            </a:r>
          </a:p>
        </p:txBody>
      </p:sp>
      <p:sp>
        <p:nvSpPr>
          <p:cNvPr id="1419272" name="Freeform 8"/>
          <p:cNvSpPr>
            <a:spLocks/>
          </p:cNvSpPr>
          <p:nvPr/>
        </p:nvSpPr>
        <p:spPr bwMode="auto">
          <a:xfrm>
            <a:off x="2209800" y="1371600"/>
            <a:ext cx="2174875" cy="558800"/>
          </a:xfrm>
          <a:custGeom>
            <a:avLst/>
            <a:gdLst/>
            <a:ahLst/>
            <a:cxnLst>
              <a:cxn ang="0">
                <a:pos x="0" y="352"/>
              </a:cxn>
              <a:cxn ang="0">
                <a:pos x="82" y="270"/>
              </a:cxn>
              <a:cxn ang="0">
                <a:pos x="250" y="131"/>
              </a:cxn>
              <a:cxn ang="0">
                <a:pos x="693" y="0"/>
              </a:cxn>
              <a:cxn ang="0">
                <a:pos x="861" y="4"/>
              </a:cxn>
              <a:cxn ang="0">
                <a:pos x="910" y="20"/>
              </a:cxn>
              <a:cxn ang="0">
                <a:pos x="1083" y="98"/>
              </a:cxn>
              <a:cxn ang="0">
                <a:pos x="1243" y="221"/>
              </a:cxn>
              <a:cxn ang="0">
                <a:pos x="1271" y="233"/>
              </a:cxn>
              <a:cxn ang="0">
                <a:pos x="1280" y="246"/>
              </a:cxn>
              <a:cxn ang="0">
                <a:pos x="1329" y="287"/>
              </a:cxn>
              <a:cxn ang="0">
                <a:pos x="1354" y="328"/>
              </a:cxn>
              <a:cxn ang="0">
                <a:pos x="1370" y="336"/>
              </a:cxn>
            </a:cxnLst>
            <a:rect l="0" t="0" r="r" b="b"/>
            <a:pathLst>
              <a:path w="1370" h="352">
                <a:moveTo>
                  <a:pt x="0" y="352"/>
                </a:moveTo>
                <a:cubicBezTo>
                  <a:pt x="21" y="319"/>
                  <a:pt x="52" y="294"/>
                  <a:pt x="82" y="270"/>
                </a:cubicBezTo>
                <a:cubicBezTo>
                  <a:pt x="134" y="225"/>
                  <a:pt x="189" y="168"/>
                  <a:pt x="250" y="131"/>
                </a:cubicBezTo>
                <a:cubicBezTo>
                  <a:pt x="379" y="51"/>
                  <a:pt x="543" y="12"/>
                  <a:pt x="693" y="0"/>
                </a:cubicBezTo>
                <a:cubicBezTo>
                  <a:pt x="749" y="1"/>
                  <a:pt x="805" y="0"/>
                  <a:pt x="861" y="4"/>
                </a:cubicBezTo>
                <a:cubicBezTo>
                  <a:pt x="900" y="6"/>
                  <a:pt x="883" y="10"/>
                  <a:pt x="910" y="20"/>
                </a:cubicBezTo>
                <a:cubicBezTo>
                  <a:pt x="972" y="41"/>
                  <a:pt x="1026" y="65"/>
                  <a:pt x="1083" y="98"/>
                </a:cubicBezTo>
                <a:cubicBezTo>
                  <a:pt x="1125" y="122"/>
                  <a:pt x="1201" y="211"/>
                  <a:pt x="1243" y="221"/>
                </a:cubicBezTo>
                <a:cubicBezTo>
                  <a:pt x="1252" y="225"/>
                  <a:pt x="1263" y="226"/>
                  <a:pt x="1271" y="233"/>
                </a:cubicBezTo>
                <a:cubicBezTo>
                  <a:pt x="1275" y="236"/>
                  <a:pt x="1276" y="242"/>
                  <a:pt x="1280" y="246"/>
                </a:cubicBezTo>
                <a:cubicBezTo>
                  <a:pt x="1294" y="259"/>
                  <a:pt x="1313" y="275"/>
                  <a:pt x="1329" y="287"/>
                </a:cubicBezTo>
                <a:cubicBezTo>
                  <a:pt x="1331" y="297"/>
                  <a:pt x="1346" y="320"/>
                  <a:pt x="1354" y="328"/>
                </a:cubicBezTo>
                <a:cubicBezTo>
                  <a:pt x="1358" y="332"/>
                  <a:pt x="1365" y="331"/>
                  <a:pt x="137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3" name="Freeform 9"/>
          <p:cNvSpPr>
            <a:spLocks/>
          </p:cNvSpPr>
          <p:nvPr/>
        </p:nvSpPr>
        <p:spPr bwMode="auto">
          <a:xfrm>
            <a:off x="4402138" y="1347788"/>
            <a:ext cx="1465262" cy="557212"/>
          </a:xfrm>
          <a:custGeom>
            <a:avLst/>
            <a:gdLst/>
            <a:ahLst/>
            <a:cxnLst>
              <a:cxn ang="0">
                <a:pos x="0" y="316"/>
              </a:cxn>
              <a:cxn ang="0">
                <a:pos x="119" y="173"/>
              </a:cxn>
              <a:cxn ang="0">
                <a:pos x="493" y="0"/>
              </a:cxn>
              <a:cxn ang="0">
                <a:pos x="763" y="78"/>
              </a:cxn>
              <a:cxn ang="0">
                <a:pos x="841" y="148"/>
              </a:cxn>
              <a:cxn ang="0">
                <a:pos x="854" y="189"/>
              </a:cxn>
              <a:cxn ang="0">
                <a:pos x="870" y="222"/>
              </a:cxn>
              <a:cxn ang="0">
                <a:pos x="895" y="316"/>
              </a:cxn>
              <a:cxn ang="0">
                <a:pos x="875" y="303"/>
              </a:cxn>
            </a:cxnLst>
            <a:rect l="0" t="0" r="r" b="b"/>
            <a:pathLst>
              <a:path w="895" h="316">
                <a:moveTo>
                  <a:pt x="0" y="316"/>
                </a:moveTo>
                <a:cubicBezTo>
                  <a:pt x="13" y="260"/>
                  <a:pt x="77" y="211"/>
                  <a:pt x="119" y="173"/>
                </a:cubicBezTo>
                <a:cubicBezTo>
                  <a:pt x="229" y="71"/>
                  <a:pt x="341" y="9"/>
                  <a:pt x="493" y="0"/>
                </a:cubicBezTo>
                <a:cubicBezTo>
                  <a:pt x="566" y="5"/>
                  <a:pt x="702" y="17"/>
                  <a:pt x="763" y="78"/>
                </a:cubicBezTo>
                <a:cubicBezTo>
                  <a:pt x="787" y="102"/>
                  <a:pt x="824" y="115"/>
                  <a:pt x="841" y="148"/>
                </a:cubicBezTo>
                <a:cubicBezTo>
                  <a:pt x="847" y="160"/>
                  <a:pt x="848" y="175"/>
                  <a:pt x="854" y="189"/>
                </a:cubicBezTo>
                <a:cubicBezTo>
                  <a:pt x="858" y="200"/>
                  <a:pt x="870" y="222"/>
                  <a:pt x="870" y="222"/>
                </a:cubicBezTo>
                <a:cubicBezTo>
                  <a:pt x="874" y="247"/>
                  <a:pt x="895" y="292"/>
                  <a:pt x="895" y="316"/>
                </a:cubicBezTo>
                <a:lnTo>
                  <a:pt x="875" y="303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4" name="Text Box 10"/>
          <p:cNvSpPr txBox="1">
            <a:spLocks noChangeArrowheads="1"/>
          </p:cNvSpPr>
          <p:nvPr/>
        </p:nvSpPr>
        <p:spPr bwMode="auto">
          <a:xfrm>
            <a:off x="7542098" y="1978969"/>
            <a:ext cx="83207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Row’</a:t>
            </a:r>
          </a:p>
        </p:txBody>
      </p:sp>
      <p:sp>
        <p:nvSpPr>
          <p:cNvPr id="1419275" name="Freeform 11"/>
          <p:cNvSpPr>
            <a:spLocks/>
          </p:cNvSpPr>
          <p:nvPr/>
        </p:nvSpPr>
        <p:spPr bwMode="auto">
          <a:xfrm>
            <a:off x="5867400" y="1371600"/>
            <a:ext cx="2174875" cy="558800"/>
          </a:xfrm>
          <a:custGeom>
            <a:avLst/>
            <a:gdLst/>
            <a:ahLst/>
            <a:cxnLst>
              <a:cxn ang="0">
                <a:pos x="0" y="352"/>
              </a:cxn>
              <a:cxn ang="0">
                <a:pos x="82" y="270"/>
              </a:cxn>
              <a:cxn ang="0">
                <a:pos x="250" y="131"/>
              </a:cxn>
              <a:cxn ang="0">
                <a:pos x="693" y="0"/>
              </a:cxn>
              <a:cxn ang="0">
                <a:pos x="861" y="4"/>
              </a:cxn>
              <a:cxn ang="0">
                <a:pos x="910" y="20"/>
              </a:cxn>
              <a:cxn ang="0">
                <a:pos x="1083" y="98"/>
              </a:cxn>
              <a:cxn ang="0">
                <a:pos x="1243" y="221"/>
              </a:cxn>
              <a:cxn ang="0">
                <a:pos x="1271" y="233"/>
              </a:cxn>
              <a:cxn ang="0">
                <a:pos x="1280" y="246"/>
              </a:cxn>
              <a:cxn ang="0">
                <a:pos x="1329" y="287"/>
              </a:cxn>
              <a:cxn ang="0">
                <a:pos x="1354" y="328"/>
              </a:cxn>
              <a:cxn ang="0">
                <a:pos x="1370" y="336"/>
              </a:cxn>
            </a:cxnLst>
            <a:rect l="0" t="0" r="r" b="b"/>
            <a:pathLst>
              <a:path w="1370" h="352">
                <a:moveTo>
                  <a:pt x="0" y="352"/>
                </a:moveTo>
                <a:cubicBezTo>
                  <a:pt x="21" y="319"/>
                  <a:pt x="52" y="294"/>
                  <a:pt x="82" y="270"/>
                </a:cubicBezTo>
                <a:cubicBezTo>
                  <a:pt x="134" y="225"/>
                  <a:pt x="189" y="168"/>
                  <a:pt x="250" y="131"/>
                </a:cubicBezTo>
                <a:cubicBezTo>
                  <a:pt x="379" y="51"/>
                  <a:pt x="543" y="12"/>
                  <a:pt x="693" y="0"/>
                </a:cubicBezTo>
                <a:cubicBezTo>
                  <a:pt x="749" y="1"/>
                  <a:pt x="805" y="0"/>
                  <a:pt x="861" y="4"/>
                </a:cubicBezTo>
                <a:cubicBezTo>
                  <a:pt x="900" y="6"/>
                  <a:pt x="883" y="10"/>
                  <a:pt x="910" y="20"/>
                </a:cubicBezTo>
                <a:cubicBezTo>
                  <a:pt x="972" y="41"/>
                  <a:pt x="1026" y="65"/>
                  <a:pt x="1083" y="98"/>
                </a:cubicBezTo>
                <a:cubicBezTo>
                  <a:pt x="1125" y="122"/>
                  <a:pt x="1201" y="211"/>
                  <a:pt x="1243" y="221"/>
                </a:cubicBezTo>
                <a:cubicBezTo>
                  <a:pt x="1252" y="225"/>
                  <a:pt x="1263" y="226"/>
                  <a:pt x="1271" y="233"/>
                </a:cubicBezTo>
                <a:cubicBezTo>
                  <a:pt x="1275" y="236"/>
                  <a:pt x="1276" y="242"/>
                  <a:pt x="1280" y="246"/>
                </a:cubicBezTo>
                <a:cubicBezTo>
                  <a:pt x="1294" y="259"/>
                  <a:pt x="1313" y="275"/>
                  <a:pt x="1329" y="287"/>
                </a:cubicBezTo>
                <a:cubicBezTo>
                  <a:pt x="1331" y="297"/>
                  <a:pt x="1346" y="320"/>
                  <a:pt x="1354" y="328"/>
                </a:cubicBezTo>
                <a:cubicBezTo>
                  <a:pt x="1358" y="332"/>
                  <a:pt x="1365" y="331"/>
                  <a:pt x="1370" y="33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6" name="Line 12"/>
          <p:cNvSpPr>
            <a:spLocks noChangeShapeType="1"/>
          </p:cNvSpPr>
          <p:nvPr/>
        </p:nvSpPr>
        <p:spPr bwMode="auto">
          <a:xfrm>
            <a:off x="4343400" y="2514600"/>
            <a:ext cx="213360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19277" name="Text Box 13"/>
          <p:cNvSpPr txBox="1">
            <a:spLocks noChangeArrowheads="1"/>
          </p:cNvSpPr>
          <p:nvPr/>
        </p:nvSpPr>
        <p:spPr bwMode="auto">
          <a:xfrm>
            <a:off x="5611682" y="5301606"/>
            <a:ext cx="789249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</p:txBody>
      </p:sp>
      <p:sp>
        <p:nvSpPr>
          <p:cNvPr id="1419278" name="Text Box 14"/>
          <p:cNvSpPr txBox="1">
            <a:spLocks noChangeArrowheads="1"/>
          </p:cNvSpPr>
          <p:nvPr/>
        </p:nvSpPr>
        <p:spPr bwMode="auto">
          <a:xfrm>
            <a:off x="0" y="652532"/>
            <a:ext cx="1295400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200MHz Clock</a:t>
            </a:r>
          </a:p>
        </p:txBody>
      </p:sp>
      <p:sp>
        <p:nvSpPr>
          <p:cNvPr id="1419279" name="Text Box 15"/>
          <p:cNvSpPr txBox="1">
            <a:spLocks noChangeArrowheads="1"/>
          </p:cNvSpPr>
          <p:nvPr/>
        </p:nvSpPr>
        <p:spPr bwMode="auto">
          <a:xfrm>
            <a:off x="6934200" y="5986532"/>
            <a:ext cx="1295400" cy="70788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Calibri"/>
                <a:cs typeface="Calibri"/>
              </a:rPr>
              <a:t>400Mb/s Data Rate</a:t>
            </a:r>
          </a:p>
        </p:txBody>
      </p:sp>
      <p:sp>
        <p:nvSpPr>
          <p:cNvPr id="1419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6248400"/>
            <a:ext cx="6629400" cy="2540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[ Micron, 256Mb DDR2 SDRAM datasheet ]</a:t>
            </a:r>
          </a:p>
        </p:txBody>
      </p:sp>
    </p:spTree>
    <p:extLst>
      <p:ext uri="{BB962C8B-B14F-4D97-AF65-F5344CB8AC3E}">
        <p14:creationId xmlns:p14="http://schemas.microsoft.com/office/powerpoint/2010/main" val="149168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CPU-Memory Bottleneck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489200"/>
            <a:ext cx="7683500" cy="375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Performance of high-speed computers is usually limited by memory bandwidth &amp; latency</a:t>
            </a:r>
          </a:p>
          <a:p>
            <a:r>
              <a:rPr lang="en-US" dirty="0"/>
              <a:t> Latency (time for a single access)</a:t>
            </a:r>
          </a:p>
          <a:p>
            <a:pPr lvl="1"/>
            <a:r>
              <a:rPr lang="en-US" dirty="0"/>
              <a:t>Memory access time &gt;&gt; Processor cycle time</a:t>
            </a:r>
          </a:p>
          <a:p>
            <a:r>
              <a:rPr lang="en-US" dirty="0"/>
              <a:t> Bandwidth (number of accesses per unit time)</a:t>
            </a:r>
          </a:p>
          <a:p>
            <a:pPr marL="457200" lvl="1" indent="0">
              <a:buNone/>
            </a:pPr>
            <a:r>
              <a:rPr lang="en-US" dirty="0"/>
              <a:t>if fraction m of instructions access memory</a:t>
            </a:r>
          </a:p>
          <a:p>
            <a:pPr marL="457200" lvl="1" indent="0">
              <a:buNone/>
            </a:pPr>
            <a:r>
              <a:rPr lang="en-US" dirty="0"/>
              <a:t> 1+m memory references / instruction</a:t>
            </a:r>
          </a:p>
          <a:p>
            <a:pPr marL="457200" lvl="1" indent="0">
              <a:buNone/>
            </a:pPr>
            <a:r>
              <a:rPr lang="en-US" dirty="0"/>
              <a:t> CPI = 1 requires 1+m memory refs / cycle (assuming RISC-V ISA)</a:t>
            </a:r>
          </a:p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2B84F-AB60-1647-838C-D0ADC2C558DE}" type="slidenum">
              <a:rPr lang="en-US"/>
              <a:pPr/>
              <a:t>17</a:t>
            </a:fld>
            <a:endParaRPr lang="en-US"/>
          </a:p>
        </p:txBody>
      </p:sp>
      <p:sp>
        <p:nvSpPr>
          <p:cNvPr id="1409027" name="Rectangle 3"/>
          <p:cNvSpPr>
            <a:spLocks noChangeArrowheads="1"/>
          </p:cNvSpPr>
          <p:nvPr/>
        </p:nvSpPr>
        <p:spPr bwMode="auto">
          <a:xfrm>
            <a:off x="5016500" y="912813"/>
            <a:ext cx="1473200" cy="139858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libri"/>
                <a:cs typeface="Calibri"/>
              </a:rPr>
              <a:t>Memory</a:t>
            </a:r>
          </a:p>
        </p:txBody>
      </p:sp>
      <p:sp>
        <p:nvSpPr>
          <p:cNvPr id="1409028" name="Rectangle 4"/>
          <p:cNvSpPr>
            <a:spLocks noChangeArrowheads="1"/>
          </p:cNvSpPr>
          <p:nvPr/>
        </p:nvSpPr>
        <p:spPr bwMode="auto">
          <a:xfrm>
            <a:off x="2501900" y="1065213"/>
            <a:ext cx="1168400" cy="10795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CPU</a:t>
            </a:r>
          </a:p>
        </p:txBody>
      </p:sp>
      <p:sp>
        <p:nvSpPr>
          <p:cNvPr id="1409029" name="Line 5"/>
          <p:cNvSpPr>
            <a:spLocks noChangeShapeType="1"/>
          </p:cNvSpPr>
          <p:nvPr/>
        </p:nvSpPr>
        <p:spPr bwMode="auto">
          <a:xfrm flipV="1">
            <a:off x="3644900" y="1598613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0918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3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Processor-DRAM Gap (latency)</a:t>
            </a:r>
            <a:br>
              <a:rPr lang="en-US"/>
            </a:br>
            <a:endParaRPr lang="en-US" dirty="0"/>
          </a:p>
        </p:txBody>
      </p:sp>
      <p:sp>
        <p:nvSpPr>
          <p:cNvPr id="3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F3E1-965A-FF41-A9E3-F440928C2F1D}" type="slidenum">
              <a:rPr lang="en-US"/>
              <a:pPr/>
              <a:t>18</a:t>
            </a:fld>
            <a:endParaRPr lang="en-US"/>
          </a:p>
        </p:txBody>
      </p:sp>
      <p:grpSp>
        <p:nvGrpSpPr>
          <p:cNvPr id="323" name="Group 322"/>
          <p:cNvGrpSpPr/>
          <p:nvPr/>
        </p:nvGrpSpPr>
        <p:grpSpPr>
          <a:xfrm>
            <a:off x="38916" y="990600"/>
            <a:ext cx="9105084" cy="4483055"/>
            <a:chOff x="38916" y="990600"/>
            <a:chExt cx="9105084" cy="4483055"/>
          </a:xfrm>
        </p:grpSpPr>
        <p:sp>
          <p:nvSpPr>
            <p:cNvPr id="1420291" name="Rectangle 3"/>
            <p:cNvSpPr>
              <a:spLocks noChangeArrowheads="1"/>
            </p:cNvSpPr>
            <p:nvPr/>
          </p:nvSpPr>
          <p:spPr bwMode="auto">
            <a:xfrm>
              <a:off x="4038600" y="4953000"/>
              <a:ext cx="905623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Time</a:t>
              </a:r>
            </a:p>
          </p:txBody>
        </p:sp>
        <p:sp>
          <p:nvSpPr>
            <p:cNvPr id="1420292" name="Rectangle 4"/>
            <p:cNvSpPr>
              <a:spLocks noChangeArrowheads="1"/>
            </p:cNvSpPr>
            <p:nvPr/>
          </p:nvSpPr>
          <p:spPr bwMode="auto">
            <a:xfrm>
              <a:off x="3886200" y="990600"/>
              <a:ext cx="2801938" cy="4591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µProc 60%/year</a:t>
              </a:r>
            </a:p>
          </p:txBody>
        </p:sp>
        <p:sp>
          <p:nvSpPr>
            <p:cNvPr id="1420293" name="Rectangle 5"/>
            <p:cNvSpPr>
              <a:spLocks noChangeArrowheads="1"/>
            </p:cNvSpPr>
            <p:nvPr/>
          </p:nvSpPr>
          <p:spPr bwMode="auto">
            <a:xfrm>
              <a:off x="7696200" y="3200400"/>
              <a:ext cx="1447800" cy="7668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DRAM</a:t>
              </a:r>
            </a:p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Calibri"/>
                  <a:cs typeface="Calibri"/>
                </a:rPr>
                <a:t>7%/year</a:t>
              </a:r>
            </a:p>
          </p:txBody>
        </p:sp>
        <p:sp>
          <p:nvSpPr>
            <p:cNvPr id="1420294" name="Arc 6"/>
            <p:cNvSpPr>
              <a:spLocks/>
            </p:cNvSpPr>
            <p:nvPr/>
          </p:nvSpPr>
          <p:spPr bwMode="auto">
            <a:xfrm>
              <a:off x="7572375" y="3505200"/>
              <a:ext cx="200025" cy="317500"/>
            </a:xfrm>
            <a:custGeom>
              <a:avLst/>
              <a:gdLst>
                <a:gd name="G0" fmla="+- 21599 0 0"/>
                <a:gd name="G1" fmla="+- 20439 0 0"/>
                <a:gd name="G2" fmla="+- 21600 0 0"/>
                <a:gd name="T0" fmla="*/ 0 w 21599"/>
                <a:gd name="T1" fmla="*/ 20268 h 20439"/>
                <a:gd name="T2" fmla="*/ 14614 w 21599"/>
                <a:gd name="T3" fmla="*/ 0 h 20439"/>
                <a:gd name="T4" fmla="*/ 21599 w 21599"/>
                <a:gd name="T5" fmla="*/ 20439 h 20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20439" fill="none" extrusionOk="0">
                  <a:moveTo>
                    <a:pt x="-1" y="20267"/>
                  </a:moveTo>
                  <a:cubicBezTo>
                    <a:pt x="72" y="11093"/>
                    <a:pt x="5932" y="2966"/>
                    <a:pt x="14613" y="-1"/>
                  </a:cubicBezTo>
                </a:path>
                <a:path w="21599" h="20439" stroke="0" extrusionOk="0">
                  <a:moveTo>
                    <a:pt x="-1" y="20267"/>
                  </a:moveTo>
                  <a:cubicBezTo>
                    <a:pt x="72" y="11093"/>
                    <a:pt x="5932" y="2966"/>
                    <a:pt x="14613" y="-1"/>
                  </a:cubicBezTo>
                  <a:lnTo>
                    <a:pt x="21599" y="20439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5" name="Line 7"/>
            <p:cNvSpPr>
              <a:spLocks noChangeShapeType="1"/>
            </p:cNvSpPr>
            <p:nvPr/>
          </p:nvSpPr>
          <p:spPr bwMode="auto">
            <a:xfrm>
              <a:off x="16319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6" name="Line 8"/>
            <p:cNvSpPr>
              <a:spLocks noChangeShapeType="1"/>
            </p:cNvSpPr>
            <p:nvPr/>
          </p:nvSpPr>
          <p:spPr bwMode="auto">
            <a:xfrm>
              <a:off x="17176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7" name="Line 9"/>
            <p:cNvSpPr>
              <a:spLocks noChangeShapeType="1"/>
            </p:cNvSpPr>
            <p:nvPr/>
          </p:nvSpPr>
          <p:spPr bwMode="auto">
            <a:xfrm>
              <a:off x="18034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8" name="Line 10"/>
            <p:cNvSpPr>
              <a:spLocks noChangeShapeType="1"/>
            </p:cNvSpPr>
            <p:nvPr/>
          </p:nvSpPr>
          <p:spPr bwMode="auto">
            <a:xfrm>
              <a:off x="18891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299" name="Line 11"/>
            <p:cNvSpPr>
              <a:spLocks noChangeShapeType="1"/>
            </p:cNvSpPr>
            <p:nvPr/>
          </p:nvSpPr>
          <p:spPr bwMode="auto">
            <a:xfrm>
              <a:off x="19748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0" name="Line 12"/>
            <p:cNvSpPr>
              <a:spLocks noChangeShapeType="1"/>
            </p:cNvSpPr>
            <p:nvPr/>
          </p:nvSpPr>
          <p:spPr bwMode="auto">
            <a:xfrm>
              <a:off x="20605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1" name="Line 13"/>
            <p:cNvSpPr>
              <a:spLocks noChangeShapeType="1"/>
            </p:cNvSpPr>
            <p:nvPr/>
          </p:nvSpPr>
          <p:spPr bwMode="auto">
            <a:xfrm>
              <a:off x="21463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2" name="Line 14"/>
            <p:cNvSpPr>
              <a:spLocks noChangeShapeType="1"/>
            </p:cNvSpPr>
            <p:nvPr/>
          </p:nvSpPr>
          <p:spPr bwMode="auto">
            <a:xfrm>
              <a:off x="22320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3" name="Line 15"/>
            <p:cNvSpPr>
              <a:spLocks noChangeShapeType="1"/>
            </p:cNvSpPr>
            <p:nvPr/>
          </p:nvSpPr>
          <p:spPr bwMode="auto">
            <a:xfrm>
              <a:off x="23177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4" name="Line 16"/>
            <p:cNvSpPr>
              <a:spLocks noChangeShapeType="1"/>
            </p:cNvSpPr>
            <p:nvPr/>
          </p:nvSpPr>
          <p:spPr bwMode="auto">
            <a:xfrm>
              <a:off x="24034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5" name="Line 17"/>
            <p:cNvSpPr>
              <a:spLocks noChangeShapeType="1"/>
            </p:cNvSpPr>
            <p:nvPr/>
          </p:nvSpPr>
          <p:spPr bwMode="auto">
            <a:xfrm>
              <a:off x="24892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6" name="Line 18"/>
            <p:cNvSpPr>
              <a:spLocks noChangeShapeType="1"/>
            </p:cNvSpPr>
            <p:nvPr/>
          </p:nvSpPr>
          <p:spPr bwMode="auto">
            <a:xfrm>
              <a:off x="25749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7" name="Line 19"/>
            <p:cNvSpPr>
              <a:spLocks noChangeShapeType="1"/>
            </p:cNvSpPr>
            <p:nvPr/>
          </p:nvSpPr>
          <p:spPr bwMode="auto">
            <a:xfrm>
              <a:off x="26606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8" name="Line 20"/>
            <p:cNvSpPr>
              <a:spLocks noChangeShapeType="1"/>
            </p:cNvSpPr>
            <p:nvPr/>
          </p:nvSpPr>
          <p:spPr bwMode="auto">
            <a:xfrm>
              <a:off x="27463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09" name="Line 21"/>
            <p:cNvSpPr>
              <a:spLocks noChangeShapeType="1"/>
            </p:cNvSpPr>
            <p:nvPr/>
          </p:nvSpPr>
          <p:spPr bwMode="auto">
            <a:xfrm>
              <a:off x="28321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0" name="Line 22"/>
            <p:cNvSpPr>
              <a:spLocks noChangeShapeType="1"/>
            </p:cNvSpPr>
            <p:nvPr/>
          </p:nvSpPr>
          <p:spPr bwMode="auto">
            <a:xfrm>
              <a:off x="29178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1" name="Line 23"/>
            <p:cNvSpPr>
              <a:spLocks noChangeShapeType="1"/>
            </p:cNvSpPr>
            <p:nvPr/>
          </p:nvSpPr>
          <p:spPr bwMode="auto">
            <a:xfrm>
              <a:off x="30035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2" name="Line 24"/>
            <p:cNvSpPr>
              <a:spLocks noChangeShapeType="1"/>
            </p:cNvSpPr>
            <p:nvPr/>
          </p:nvSpPr>
          <p:spPr bwMode="auto">
            <a:xfrm>
              <a:off x="30892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3" name="Line 25"/>
            <p:cNvSpPr>
              <a:spLocks noChangeShapeType="1"/>
            </p:cNvSpPr>
            <p:nvPr/>
          </p:nvSpPr>
          <p:spPr bwMode="auto">
            <a:xfrm>
              <a:off x="31750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4" name="Line 26"/>
            <p:cNvSpPr>
              <a:spLocks noChangeShapeType="1"/>
            </p:cNvSpPr>
            <p:nvPr/>
          </p:nvSpPr>
          <p:spPr bwMode="auto">
            <a:xfrm>
              <a:off x="32607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5" name="Line 27"/>
            <p:cNvSpPr>
              <a:spLocks noChangeShapeType="1"/>
            </p:cNvSpPr>
            <p:nvPr/>
          </p:nvSpPr>
          <p:spPr bwMode="auto">
            <a:xfrm>
              <a:off x="33464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6" name="Line 28"/>
            <p:cNvSpPr>
              <a:spLocks noChangeShapeType="1"/>
            </p:cNvSpPr>
            <p:nvPr/>
          </p:nvSpPr>
          <p:spPr bwMode="auto">
            <a:xfrm>
              <a:off x="34321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7" name="Line 29"/>
            <p:cNvSpPr>
              <a:spLocks noChangeShapeType="1"/>
            </p:cNvSpPr>
            <p:nvPr/>
          </p:nvSpPr>
          <p:spPr bwMode="auto">
            <a:xfrm>
              <a:off x="35179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8" name="Line 30"/>
            <p:cNvSpPr>
              <a:spLocks noChangeShapeType="1"/>
            </p:cNvSpPr>
            <p:nvPr/>
          </p:nvSpPr>
          <p:spPr bwMode="auto">
            <a:xfrm>
              <a:off x="36036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19" name="Line 31"/>
            <p:cNvSpPr>
              <a:spLocks noChangeShapeType="1"/>
            </p:cNvSpPr>
            <p:nvPr/>
          </p:nvSpPr>
          <p:spPr bwMode="auto">
            <a:xfrm>
              <a:off x="36893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0" name="Line 32"/>
            <p:cNvSpPr>
              <a:spLocks noChangeShapeType="1"/>
            </p:cNvSpPr>
            <p:nvPr/>
          </p:nvSpPr>
          <p:spPr bwMode="auto">
            <a:xfrm>
              <a:off x="37750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1" name="Line 33"/>
            <p:cNvSpPr>
              <a:spLocks noChangeShapeType="1"/>
            </p:cNvSpPr>
            <p:nvPr/>
          </p:nvSpPr>
          <p:spPr bwMode="auto">
            <a:xfrm>
              <a:off x="38608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2" name="Line 34"/>
            <p:cNvSpPr>
              <a:spLocks noChangeShapeType="1"/>
            </p:cNvSpPr>
            <p:nvPr/>
          </p:nvSpPr>
          <p:spPr bwMode="auto">
            <a:xfrm>
              <a:off x="39465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3" name="Line 35"/>
            <p:cNvSpPr>
              <a:spLocks noChangeShapeType="1"/>
            </p:cNvSpPr>
            <p:nvPr/>
          </p:nvSpPr>
          <p:spPr bwMode="auto">
            <a:xfrm>
              <a:off x="40322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4" name="Line 36"/>
            <p:cNvSpPr>
              <a:spLocks noChangeShapeType="1"/>
            </p:cNvSpPr>
            <p:nvPr/>
          </p:nvSpPr>
          <p:spPr bwMode="auto">
            <a:xfrm>
              <a:off x="41179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5" name="Line 37"/>
            <p:cNvSpPr>
              <a:spLocks noChangeShapeType="1"/>
            </p:cNvSpPr>
            <p:nvPr/>
          </p:nvSpPr>
          <p:spPr bwMode="auto">
            <a:xfrm>
              <a:off x="42037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6" name="Line 38"/>
            <p:cNvSpPr>
              <a:spLocks noChangeShapeType="1"/>
            </p:cNvSpPr>
            <p:nvPr/>
          </p:nvSpPr>
          <p:spPr bwMode="auto">
            <a:xfrm>
              <a:off x="42894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7" name="Line 39"/>
            <p:cNvSpPr>
              <a:spLocks noChangeShapeType="1"/>
            </p:cNvSpPr>
            <p:nvPr/>
          </p:nvSpPr>
          <p:spPr bwMode="auto">
            <a:xfrm>
              <a:off x="43751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8" name="Line 40"/>
            <p:cNvSpPr>
              <a:spLocks noChangeShapeType="1"/>
            </p:cNvSpPr>
            <p:nvPr/>
          </p:nvSpPr>
          <p:spPr bwMode="auto">
            <a:xfrm>
              <a:off x="44608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29" name="Line 41"/>
            <p:cNvSpPr>
              <a:spLocks noChangeShapeType="1"/>
            </p:cNvSpPr>
            <p:nvPr/>
          </p:nvSpPr>
          <p:spPr bwMode="auto">
            <a:xfrm>
              <a:off x="45466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0" name="Line 42"/>
            <p:cNvSpPr>
              <a:spLocks noChangeShapeType="1"/>
            </p:cNvSpPr>
            <p:nvPr/>
          </p:nvSpPr>
          <p:spPr bwMode="auto">
            <a:xfrm>
              <a:off x="46323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1" name="Line 43"/>
            <p:cNvSpPr>
              <a:spLocks noChangeShapeType="1"/>
            </p:cNvSpPr>
            <p:nvPr/>
          </p:nvSpPr>
          <p:spPr bwMode="auto">
            <a:xfrm>
              <a:off x="47180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2" name="Line 44"/>
            <p:cNvSpPr>
              <a:spLocks noChangeShapeType="1"/>
            </p:cNvSpPr>
            <p:nvPr/>
          </p:nvSpPr>
          <p:spPr bwMode="auto">
            <a:xfrm>
              <a:off x="48037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3" name="Line 45"/>
            <p:cNvSpPr>
              <a:spLocks noChangeShapeType="1"/>
            </p:cNvSpPr>
            <p:nvPr/>
          </p:nvSpPr>
          <p:spPr bwMode="auto">
            <a:xfrm>
              <a:off x="48895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4" name="Line 46"/>
            <p:cNvSpPr>
              <a:spLocks noChangeShapeType="1"/>
            </p:cNvSpPr>
            <p:nvPr/>
          </p:nvSpPr>
          <p:spPr bwMode="auto">
            <a:xfrm>
              <a:off x="49752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5" name="Line 47"/>
            <p:cNvSpPr>
              <a:spLocks noChangeShapeType="1"/>
            </p:cNvSpPr>
            <p:nvPr/>
          </p:nvSpPr>
          <p:spPr bwMode="auto">
            <a:xfrm>
              <a:off x="50609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6" name="Line 48"/>
            <p:cNvSpPr>
              <a:spLocks noChangeShapeType="1"/>
            </p:cNvSpPr>
            <p:nvPr/>
          </p:nvSpPr>
          <p:spPr bwMode="auto">
            <a:xfrm>
              <a:off x="51466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7" name="Line 49"/>
            <p:cNvSpPr>
              <a:spLocks noChangeShapeType="1"/>
            </p:cNvSpPr>
            <p:nvPr/>
          </p:nvSpPr>
          <p:spPr bwMode="auto">
            <a:xfrm>
              <a:off x="52324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8" name="Line 50"/>
            <p:cNvSpPr>
              <a:spLocks noChangeShapeType="1"/>
            </p:cNvSpPr>
            <p:nvPr/>
          </p:nvSpPr>
          <p:spPr bwMode="auto">
            <a:xfrm>
              <a:off x="53181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39" name="Line 51"/>
            <p:cNvSpPr>
              <a:spLocks noChangeShapeType="1"/>
            </p:cNvSpPr>
            <p:nvPr/>
          </p:nvSpPr>
          <p:spPr bwMode="auto">
            <a:xfrm>
              <a:off x="54038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0" name="Line 52"/>
            <p:cNvSpPr>
              <a:spLocks noChangeShapeType="1"/>
            </p:cNvSpPr>
            <p:nvPr/>
          </p:nvSpPr>
          <p:spPr bwMode="auto">
            <a:xfrm>
              <a:off x="54895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1" name="Line 53"/>
            <p:cNvSpPr>
              <a:spLocks noChangeShapeType="1"/>
            </p:cNvSpPr>
            <p:nvPr/>
          </p:nvSpPr>
          <p:spPr bwMode="auto">
            <a:xfrm>
              <a:off x="55753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2" name="Line 54"/>
            <p:cNvSpPr>
              <a:spLocks noChangeShapeType="1"/>
            </p:cNvSpPr>
            <p:nvPr/>
          </p:nvSpPr>
          <p:spPr bwMode="auto">
            <a:xfrm>
              <a:off x="56610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3" name="Line 55"/>
            <p:cNvSpPr>
              <a:spLocks noChangeShapeType="1"/>
            </p:cNvSpPr>
            <p:nvPr/>
          </p:nvSpPr>
          <p:spPr bwMode="auto">
            <a:xfrm>
              <a:off x="57467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4" name="Line 56"/>
            <p:cNvSpPr>
              <a:spLocks noChangeShapeType="1"/>
            </p:cNvSpPr>
            <p:nvPr/>
          </p:nvSpPr>
          <p:spPr bwMode="auto">
            <a:xfrm>
              <a:off x="58324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5" name="Line 57"/>
            <p:cNvSpPr>
              <a:spLocks noChangeShapeType="1"/>
            </p:cNvSpPr>
            <p:nvPr/>
          </p:nvSpPr>
          <p:spPr bwMode="auto">
            <a:xfrm>
              <a:off x="59182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6" name="Line 58"/>
            <p:cNvSpPr>
              <a:spLocks noChangeShapeType="1"/>
            </p:cNvSpPr>
            <p:nvPr/>
          </p:nvSpPr>
          <p:spPr bwMode="auto">
            <a:xfrm>
              <a:off x="60039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7" name="Line 59"/>
            <p:cNvSpPr>
              <a:spLocks noChangeShapeType="1"/>
            </p:cNvSpPr>
            <p:nvPr/>
          </p:nvSpPr>
          <p:spPr bwMode="auto">
            <a:xfrm>
              <a:off x="60896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8" name="Line 60"/>
            <p:cNvSpPr>
              <a:spLocks noChangeShapeType="1"/>
            </p:cNvSpPr>
            <p:nvPr/>
          </p:nvSpPr>
          <p:spPr bwMode="auto">
            <a:xfrm>
              <a:off x="61753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49" name="Line 61"/>
            <p:cNvSpPr>
              <a:spLocks noChangeShapeType="1"/>
            </p:cNvSpPr>
            <p:nvPr/>
          </p:nvSpPr>
          <p:spPr bwMode="auto">
            <a:xfrm>
              <a:off x="62611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0" name="Line 62"/>
            <p:cNvSpPr>
              <a:spLocks noChangeShapeType="1"/>
            </p:cNvSpPr>
            <p:nvPr/>
          </p:nvSpPr>
          <p:spPr bwMode="auto">
            <a:xfrm>
              <a:off x="63468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1" name="Line 63"/>
            <p:cNvSpPr>
              <a:spLocks noChangeShapeType="1"/>
            </p:cNvSpPr>
            <p:nvPr/>
          </p:nvSpPr>
          <p:spPr bwMode="auto">
            <a:xfrm>
              <a:off x="64325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2" name="Line 64"/>
            <p:cNvSpPr>
              <a:spLocks noChangeShapeType="1"/>
            </p:cNvSpPr>
            <p:nvPr/>
          </p:nvSpPr>
          <p:spPr bwMode="auto">
            <a:xfrm>
              <a:off x="65182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3" name="Line 65"/>
            <p:cNvSpPr>
              <a:spLocks noChangeShapeType="1"/>
            </p:cNvSpPr>
            <p:nvPr/>
          </p:nvSpPr>
          <p:spPr bwMode="auto">
            <a:xfrm>
              <a:off x="66040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4" name="Line 66"/>
            <p:cNvSpPr>
              <a:spLocks noChangeShapeType="1"/>
            </p:cNvSpPr>
            <p:nvPr/>
          </p:nvSpPr>
          <p:spPr bwMode="auto">
            <a:xfrm>
              <a:off x="66897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5" name="Line 67"/>
            <p:cNvSpPr>
              <a:spLocks noChangeShapeType="1"/>
            </p:cNvSpPr>
            <p:nvPr/>
          </p:nvSpPr>
          <p:spPr bwMode="auto">
            <a:xfrm>
              <a:off x="67754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6" name="Line 68"/>
            <p:cNvSpPr>
              <a:spLocks noChangeShapeType="1"/>
            </p:cNvSpPr>
            <p:nvPr/>
          </p:nvSpPr>
          <p:spPr bwMode="auto">
            <a:xfrm>
              <a:off x="68611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7" name="Line 69"/>
            <p:cNvSpPr>
              <a:spLocks noChangeShapeType="1"/>
            </p:cNvSpPr>
            <p:nvPr/>
          </p:nvSpPr>
          <p:spPr bwMode="auto">
            <a:xfrm>
              <a:off x="69469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8" name="Line 70"/>
            <p:cNvSpPr>
              <a:spLocks noChangeShapeType="1"/>
            </p:cNvSpPr>
            <p:nvPr/>
          </p:nvSpPr>
          <p:spPr bwMode="auto">
            <a:xfrm>
              <a:off x="70326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59" name="Line 71"/>
            <p:cNvSpPr>
              <a:spLocks noChangeShapeType="1"/>
            </p:cNvSpPr>
            <p:nvPr/>
          </p:nvSpPr>
          <p:spPr bwMode="auto">
            <a:xfrm>
              <a:off x="71183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0" name="Line 72"/>
            <p:cNvSpPr>
              <a:spLocks noChangeShapeType="1"/>
            </p:cNvSpPr>
            <p:nvPr/>
          </p:nvSpPr>
          <p:spPr bwMode="auto">
            <a:xfrm>
              <a:off x="720407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1" name="Line 73"/>
            <p:cNvSpPr>
              <a:spLocks noChangeShapeType="1"/>
            </p:cNvSpPr>
            <p:nvPr/>
          </p:nvSpPr>
          <p:spPr bwMode="auto">
            <a:xfrm>
              <a:off x="728980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2" name="Line 74"/>
            <p:cNvSpPr>
              <a:spLocks noChangeShapeType="1"/>
            </p:cNvSpPr>
            <p:nvPr/>
          </p:nvSpPr>
          <p:spPr bwMode="auto">
            <a:xfrm>
              <a:off x="7375525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3" name="Line 75"/>
            <p:cNvSpPr>
              <a:spLocks noChangeShapeType="1"/>
            </p:cNvSpPr>
            <p:nvPr/>
          </p:nvSpPr>
          <p:spPr bwMode="auto">
            <a:xfrm>
              <a:off x="7461250" y="34305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4" name="Line 76"/>
            <p:cNvSpPr>
              <a:spLocks noChangeShapeType="1"/>
            </p:cNvSpPr>
            <p:nvPr/>
          </p:nvSpPr>
          <p:spPr bwMode="auto">
            <a:xfrm>
              <a:off x="16319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5" name="Line 77"/>
            <p:cNvSpPr>
              <a:spLocks noChangeShapeType="1"/>
            </p:cNvSpPr>
            <p:nvPr/>
          </p:nvSpPr>
          <p:spPr bwMode="auto">
            <a:xfrm>
              <a:off x="17176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6" name="Line 78"/>
            <p:cNvSpPr>
              <a:spLocks noChangeShapeType="1"/>
            </p:cNvSpPr>
            <p:nvPr/>
          </p:nvSpPr>
          <p:spPr bwMode="auto">
            <a:xfrm>
              <a:off x="18034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7" name="Line 79"/>
            <p:cNvSpPr>
              <a:spLocks noChangeShapeType="1"/>
            </p:cNvSpPr>
            <p:nvPr/>
          </p:nvSpPr>
          <p:spPr bwMode="auto">
            <a:xfrm>
              <a:off x="18891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8" name="Line 80"/>
            <p:cNvSpPr>
              <a:spLocks noChangeShapeType="1"/>
            </p:cNvSpPr>
            <p:nvPr/>
          </p:nvSpPr>
          <p:spPr bwMode="auto">
            <a:xfrm>
              <a:off x="19748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69" name="Line 81"/>
            <p:cNvSpPr>
              <a:spLocks noChangeShapeType="1"/>
            </p:cNvSpPr>
            <p:nvPr/>
          </p:nvSpPr>
          <p:spPr bwMode="auto">
            <a:xfrm>
              <a:off x="20605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0" name="Line 82"/>
            <p:cNvSpPr>
              <a:spLocks noChangeShapeType="1"/>
            </p:cNvSpPr>
            <p:nvPr/>
          </p:nvSpPr>
          <p:spPr bwMode="auto">
            <a:xfrm>
              <a:off x="21463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1" name="Line 83"/>
            <p:cNvSpPr>
              <a:spLocks noChangeShapeType="1"/>
            </p:cNvSpPr>
            <p:nvPr/>
          </p:nvSpPr>
          <p:spPr bwMode="auto">
            <a:xfrm>
              <a:off x="22320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2" name="Line 84"/>
            <p:cNvSpPr>
              <a:spLocks noChangeShapeType="1"/>
            </p:cNvSpPr>
            <p:nvPr/>
          </p:nvSpPr>
          <p:spPr bwMode="auto">
            <a:xfrm>
              <a:off x="23177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3" name="Line 85"/>
            <p:cNvSpPr>
              <a:spLocks noChangeShapeType="1"/>
            </p:cNvSpPr>
            <p:nvPr/>
          </p:nvSpPr>
          <p:spPr bwMode="auto">
            <a:xfrm>
              <a:off x="24034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4" name="Line 86"/>
            <p:cNvSpPr>
              <a:spLocks noChangeShapeType="1"/>
            </p:cNvSpPr>
            <p:nvPr/>
          </p:nvSpPr>
          <p:spPr bwMode="auto">
            <a:xfrm>
              <a:off x="24892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5" name="Line 87"/>
            <p:cNvSpPr>
              <a:spLocks noChangeShapeType="1"/>
            </p:cNvSpPr>
            <p:nvPr/>
          </p:nvSpPr>
          <p:spPr bwMode="auto">
            <a:xfrm>
              <a:off x="25749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6" name="Line 88"/>
            <p:cNvSpPr>
              <a:spLocks noChangeShapeType="1"/>
            </p:cNvSpPr>
            <p:nvPr/>
          </p:nvSpPr>
          <p:spPr bwMode="auto">
            <a:xfrm>
              <a:off x="26606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7" name="Line 89"/>
            <p:cNvSpPr>
              <a:spLocks noChangeShapeType="1"/>
            </p:cNvSpPr>
            <p:nvPr/>
          </p:nvSpPr>
          <p:spPr bwMode="auto">
            <a:xfrm>
              <a:off x="27463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8" name="Line 90"/>
            <p:cNvSpPr>
              <a:spLocks noChangeShapeType="1"/>
            </p:cNvSpPr>
            <p:nvPr/>
          </p:nvSpPr>
          <p:spPr bwMode="auto">
            <a:xfrm>
              <a:off x="28321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79" name="Line 91"/>
            <p:cNvSpPr>
              <a:spLocks noChangeShapeType="1"/>
            </p:cNvSpPr>
            <p:nvPr/>
          </p:nvSpPr>
          <p:spPr bwMode="auto">
            <a:xfrm>
              <a:off x="29178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0" name="Line 92"/>
            <p:cNvSpPr>
              <a:spLocks noChangeShapeType="1"/>
            </p:cNvSpPr>
            <p:nvPr/>
          </p:nvSpPr>
          <p:spPr bwMode="auto">
            <a:xfrm>
              <a:off x="30035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1" name="Line 93"/>
            <p:cNvSpPr>
              <a:spLocks noChangeShapeType="1"/>
            </p:cNvSpPr>
            <p:nvPr/>
          </p:nvSpPr>
          <p:spPr bwMode="auto">
            <a:xfrm>
              <a:off x="30892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2" name="Line 94"/>
            <p:cNvSpPr>
              <a:spLocks noChangeShapeType="1"/>
            </p:cNvSpPr>
            <p:nvPr/>
          </p:nvSpPr>
          <p:spPr bwMode="auto">
            <a:xfrm>
              <a:off x="31750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3" name="Line 95"/>
            <p:cNvSpPr>
              <a:spLocks noChangeShapeType="1"/>
            </p:cNvSpPr>
            <p:nvPr/>
          </p:nvSpPr>
          <p:spPr bwMode="auto">
            <a:xfrm>
              <a:off x="32607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4" name="Line 96"/>
            <p:cNvSpPr>
              <a:spLocks noChangeShapeType="1"/>
            </p:cNvSpPr>
            <p:nvPr/>
          </p:nvSpPr>
          <p:spPr bwMode="auto">
            <a:xfrm>
              <a:off x="33464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5" name="Line 97"/>
            <p:cNvSpPr>
              <a:spLocks noChangeShapeType="1"/>
            </p:cNvSpPr>
            <p:nvPr/>
          </p:nvSpPr>
          <p:spPr bwMode="auto">
            <a:xfrm>
              <a:off x="34321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6" name="Line 98"/>
            <p:cNvSpPr>
              <a:spLocks noChangeShapeType="1"/>
            </p:cNvSpPr>
            <p:nvPr/>
          </p:nvSpPr>
          <p:spPr bwMode="auto">
            <a:xfrm>
              <a:off x="35179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7" name="Line 99"/>
            <p:cNvSpPr>
              <a:spLocks noChangeShapeType="1"/>
            </p:cNvSpPr>
            <p:nvPr/>
          </p:nvSpPr>
          <p:spPr bwMode="auto">
            <a:xfrm>
              <a:off x="36036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8" name="Line 100"/>
            <p:cNvSpPr>
              <a:spLocks noChangeShapeType="1"/>
            </p:cNvSpPr>
            <p:nvPr/>
          </p:nvSpPr>
          <p:spPr bwMode="auto">
            <a:xfrm>
              <a:off x="36893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89" name="Line 101"/>
            <p:cNvSpPr>
              <a:spLocks noChangeShapeType="1"/>
            </p:cNvSpPr>
            <p:nvPr/>
          </p:nvSpPr>
          <p:spPr bwMode="auto">
            <a:xfrm>
              <a:off x="37750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0" name="Line 102"/>
            <p:cNvSpPr>
              <a:spLocks noChangeShapeType="1"/>
            </p:cNvSpPr>
            <p:nvPr/>
          </p:nvSpPr>
          <p:spPr bwMode="auto">
            <a:xfrm>
              <a:off x="38608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1" name="Line 103"/>
            <p:cNvSpPr>
              <a:spLocks noChangeShapeType="1"/>
            </p:cNvSpPr>
            <p:nvPr/>
          </p:nvSpPr>
          <p:spPr bwMode="auto">
            <a:xfrm>
              <a:off x="39465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2" name="Line 104"/>
            <p:cNvSpPr>
              <a:spLocks noChangeShapeType="1"/>
            </p:cNvSpPr>
            <p:nvPr/>
          </p:nvSpPr>
          <p:spPr bwMode="auto">
            <a:xfrm>
              <a:off x="40322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3" name="Line 105"/>
            <p:cNvSpPr>
              <a:spLocks noChangeShapeType="1"/>
            </p:cNvSpPr>
            <p:nvPr/>
          </p:nvSpPr>
          <p:spPr bwMode="auto">
            <a:xfrm>
              <a:off x="41179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4" name="Line 106"/>
            <p:cNvSpPr>
              <a:spLocks noChangeShapeType="1"/>
            </p:cNvSpPr>
            <p:nvPr/>
          </p:nvSpPr>
          <p:spPr bwMode="auto">
            <a:xfrm>
              <a:off x="42037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5" name="Line 107"/>
            <p:cNvSpPr>
              <a:spLocks noChangeShapeType="1"/>
            </p:cNvSpPr>
            <p:nvPr/>
          </p:nvSpPr>
          <p:spPr bwMode="auto">
            <a:xfrm>
              <a:off x="42894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6" name="Line 108"/>
            <p:cNvSpPr>
              <a:spLocks noChangeShapeType="1"/>
            </p:cNvSpPr>
            <p:nvPr/>
          </p:nvSpPr>
          <p:spPr bwMode="auto">
            <a:xfrm>
              <a:off x="43751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7" name="Line 109"/>
            <p:cNvSpPr>
              <a:spLocks noChangeShapeType="1"/>
            </p:cNvSpPr>
            <p:nvPr/>
          </p:nvSpPr>
          <p:spPr bwMode="auto">
            <a:xfrm>
              <a:off x="44608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8" name="Line 110"/>
            <p:cNvSpPr>
              <a:spLocks noChangeShapeType="1"/>
            </p:cNvSpPr>
            <p:nvPr/>
          </p:nvSpPr>
          <p:spPr bwMode="auto">
            <a:xfrm>
              <a:off x="45466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399" name="Line 111"/>
            <p:cNvSpPr>
              <a:spLocks noChangeShapeType="1"/>
            </p:cNvSpPr>
            <p:nvPr/>
          </p:nvSpPr>
          <p:spPr bwMode="auto">
            <a:xfrm>
              <a:off x="46323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0" name="Line 112"/>
            <p:cNvSpPr>
              <a:spLocks noChangeShapeType="1"/>
            </p:cNvSpPr>
            <p:nvPr/>
          </p:nvSpPr>
          <p:spPr bwMode="auto">
            <a:xfrm>
              <a:off x="47180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1" name="Line 113"/>
            <p:cNvSpPr>
              <a:spLocks noChangeShapeType="1"/>
            </p:cNvSpPr>
            <p:nvPr/>
          </p:nvSpPr>
          <p:spPr bwMode="auto">
            <a:xfrm>
              <a:off x="48037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2" name="Line 114"/>
            <p:cNvSpPr>
              <a:spLocks noChangeShapeType="1"/>
            </p:cNvSpPr>
            <p:nvPr/>
          </p:nvSpPr>
          <p:spPr bwMode="auto">
            <a:xfrm>
              <a:off x="48895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3" name="Line 115"/>
            <p:cNvSpPr>
              <a:spLocks noChangeShapeType="1"/>
            </p:cNvSpPr>
            <p:nvPr/>
          </p:nvSpPr>
          <p:spPr bwMode="auto">
            <a:xfrm>
              <a:off x="49752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4" name="Line 116"/>
            <p:cNvSpPr>
              <a:spLocks noChangeShapeType="1"/>
            </p:cNvSpPr>
            <p:nvPr/>
          </p:nvSpPr>
          <p:spPr bwMode="auto">
            <a:xfrm>
              <a:off x="50609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5" name="Line 117"/>
            <p:cNvSpPr>
              <a:spLocks noChangeShapeType="1"/>
            </p:cNvSpPr>
            <p:nvPr/>
          </p:nvSpPr>
          <p:spPr bwMode="auto">
            <a:xfrm>
              <a:off x="51466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6" name="Line 118"/>
            <p:cNvSpPr>
              <a:spLocks noChangeShapeType="1"/>
            </p:cNvSpPr>
            <p:nvPr/>
          </p:nvSpPr>
          <p:spPr bwMode="auto">
            <a:xfrm>
              <a:off x="52324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7" name="Line 119"/>
            <p:cNvSpPr>
              <a:spLocks noChangeShapeType="1"/>
            </p:cNvSpPr>
            <p:nvPr/>
          </p:nvSpPr>
          <p:spPr bwMode="auto">
            <a:xfrm>
              <a:off x="53181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8" name="Line 120"/>
            <p:cNvSpPr>
              <a:spLocks noChangeShapeType="1"/>
            </p:cNvSpPr>
            <p:nvPr/>
          </p:nvSpPr>
          <p:spPr bwMode="auto">
            <a:xfrm>
              <a:off x="54038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09" name="Line 121"/>
            <p:cNvSpPr>
              <a:spLocks noChangeShapeType="1"/>
            </p:cNvSpPr>
            <p:nvPr/>
          </p:nvSpPr>
          <p:spPr bwMode="auto">
            <a:xfrm>
              <a:off x="54895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0" name="Line 122"/>
            <p:cNvSpPr>
              <a:spLocks noChangeShapeType="1"/>
            </p:cNvSpPr>
            <p:nvPr/>
          </p:nvSpPr>
          <p:spPr bwMode="auto">
            <a:xfrm>
              <a:off x="55753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1" name="Line 123"/>
            <p:cNvSpPr>
              <a:spLocks noChangeShapeType="1"/>
            </p:cNvSpPr>
            <p:nvPr/>
          </p:nvSpPr>
          <p:spPr bwMode="auto">
            <a:xfrm>
              <a:off x="56610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2" name="Line 124"/>
            <p:cNvSpPr>
              <a:spLocks noChangeShapeType="1"/>
            </p:cNvSpPr>
            <p:nvPr/>
          </p:nvSpPr>
          <p:spPr bwMode="auto">
            <a:xfrm>
              <a:off x="57467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3" name="Line 125"/>
            <p:cNvSpPr>
              <a:spLocks noChangeShapeType="1"/>
            </p:cNvSpPr>
            <p:nvPr/>
          </p:nvSpPr>
          <p:spPr bwMode="auto">
            <a:xfrm>
              <a:off x="58324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4" name="Line 126"/>
            <p:cNvSpPr>
              <a:spLocks noChangeShapeType="1"/>
            </p:cNvSpPr>
            <p:nvPr/>
          </p:nvSpPr>
          <p:spPr bwMode="auto">
            <a:xfrm>
              <a:off x="59182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5" name="Line 127"/>
            <p:cNvSpPr>
              <a:spLocks noChangeShapeType="1"/>
            </p:cNvSpPr>
            <p:nvPr/>
          </p:nvSpPr>
          <p:spPr bwMode="auto">
            <a:xfrm>
              <a:off x="60039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6" name="Line 128"/>
            <p:cNvSpPr>
              <a:spLocks noChangeShapeType="1"/>
            </p:cNvSpPr>
            <p:nvPr/>
          </p:nvSpPr>
          <p:spPr bwMode="auto">
            <a:xfrm>
              <a:off x="60896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7" name="Line 129"/>
            <p:cNvSpPr>
              <a:spLocks noChangeShapeType="1"/>
            </p:cNvSpPr>
            <p:nvPr/>
          </p:nvSpPr>
          <p:spPr bwMode="auto">
            <a:xfrm>
              <a:off x="61753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8" name="Line 130"/>
            <p:cNvSpPr>
              <a:spLocks noChangeShapeType="1"/>
            </p:cNvSpPr>
            <p:nvPr/>
          </p:nvSpPr>
          <p:spPr bwMode="auto">
            <a:xfrm>
              <a:off x="62611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19" name="Line 131"/>
            <p:cNvSpPr>
              <a:spLocks noChangeShapeType="1"/>
            </p:cNvSpPr>
            <p:nvPr/>
          </p:nvSpPr>
          <p:spPr bwMode="auto">
            <a:xfrm>
              <a:off x="63468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0" name="Line 132"/>
            <p:cNvSpPr>
              <a:spLocks noChangeShapeType="1"/>
            </p:cNvSpPr>
            <p:nvPr/>
          </p:nvSpPr>
          <p:spPr bwMode="auto">
            <a:xfrm>
              <a:off x="64325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1" name="Line 133"/>
            <p:cNvSpPr>
              <a:spLocks noChangeShapeType="1"/>
            </p:cNvSpPr>
            <p:nvPr/>
          </p:nvSpPr>
          <p:spPr bwMode="auto">
            <a:xfrm>
              <a:off x="65182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2" name="Line 134"/>
            <p:cNvSpPr>
              <a:spLocks noChangeShapeType="1"/>
            </p:cNvSpPr>
            <p:nvPr/>
          </p:nvSpPr>
          <p:spPr bwMode="auto">
            <a:xfrm>
              <a:off x="66040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3" name="Line 135"/>
            <p:cNvSpPr>
              <a:spLocks noChangeShapeType="1"/>
            </p:cNvSpPr>
            <p:nvPr/>
          </p:nvSpPr>
          <p:spPr bwMode="auto">
            <a:xfrm>
              <a:off x="66897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4" name="Line 136"/>
            <p:cNvSpPr>
              <a:spLocks noChangeShapeType="1"/>
            </p:cNvSpPr>
            <p:nvPr/>
          </p:nvSpPr>
          <p:spPr bwMode="auto">
            <a:xfrm>
              <a:off x="67754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5" name="Line 137"/>
            <p:cNvSpPr>
              <a:spLocks noChangeShapeType="1"/>
            </p:cNvSpPr>
            <p:nvPr/>
          </p:nvSpPr>
          <p:spPr bwMode="auto">
            <a:xfrm>
              <a:off x="68611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6" name="Line 138"/>
            <p:cNvSpPr>
              <a:spLocks noChangeShapeType="1"/>
            </p:cNvSpPr>
            <p:nvPr/>
          </p:nvSpPr>
          <p:spPr bwMode="auto">
            <a:xfrm>
              <a:off x="69469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7" name="Line 139"/>
            <p:cNvSpPr>
              <a:spLocks noChangeShapeType="1"/>
            </p:cNvSpPr>
            <p:nvPr/>
          </p:nvSpPr>
          <p:spPr bwMode="auto">
            <a:xfrm>
              <a:off x="70326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8" name="Line 140"/>
            <p:cNvSpPr>
              <a:spLocks noChangeShapeType="1"/>
            </p:cNvSpPr>
            <p:nvPr/>
          </p:nvSpPr>
          <p:spPr bwMode="auto">
            <a:xfrm>
              <a:off x="71183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29" name="Line 141"/>
            <p:cNvSpPr>
              <a:spLocks noChangeShapeType="1"/>
            </p:cNvSpPr>
            <p:nvPr/>
          </p:nvSpPr>
          <p:spPr bwMode="auto">
            <a:xfrm>
              <a:off x="720407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0" name="Line 142"/>
            <p:cNvSpPr>
              <a:spLocks noChangeShapeType="1"/>
            </p:cNvSpPr>
            <p:nvPr/>
          </p:nvSpPr>
          <p:spPr bwMode="auto">
            <a:xfrm>
              <a:off x="728980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1" name="Line 143"/>
            <p:cNvSpPr>
              <a:spLocks noChangeShapeType="1"/>
            </p:cNvSpPr>
            <p:nvPr/>
          </p:nvSpPr>
          <p:spPr bwMode="auto">
            <a:xfrm>
              <a:off x="7375525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2" name="Line 144"/>
            <p:cNvSpPr>
              <a:spLocks noChangeShapeType="1"/>
            </p:cNvSpPr>
            <p:nvPr/>
          </p:nvSpPr>
          <p:spPr bwMode="auto">
            <a:xfrm>
              <a:off x="7461250" y="24653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3" name="Line 145"/>
            <p:cNvSpPr>
              <a:spLocks noChangeShapeType="1"/>
            </p:cNvSpPr>
            <p:nvPr/>
          </p:nvSpPr>
          <p:spPr bwMode="auto">
            <a:xfrm>
              <a:off x="16319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4" name="Line 146"/>
            <p:cNvSpPr>
              <a:spLocks noChangeShapeType="1"/>
            </p:cNvSpPr>
            <p:nvPr/>
          </p:nvSpPr>
          <p:spPr bwMode="auto">
            <a:xfrm>
              <a:off x="17176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5" name="Line 147"/>
            <p:cNvSpPr>
              <a:spLocks noChangeShapeType="1"/>
            </p:cNvSpPr>
            <p:nvPr/>
          </p:nvSpPr>
          <p:spPr bwMode="auto">
            <a:xfrm>
              <a:off x="18034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6" name="Line 148"/>
            <p:cNvSpPr>
              <a:spLocks noChangeShapeType="1"/>
            </p:cNvSpPr>
            <p:nvPr/>
          </p:nvSpPr>
          <p:spPr bwMode="auto">
            <a:xfrm>
              <a:off x="18891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7" name="Line 149"/>
            <p:cNvSpPr>
              <a:spLocks noChangeShapeType="1"/>
            </p:cNvSpPr>
            <p:nvPr/>
          </p:nvSpPr>
          <p:spPr bwMode="auto">
            <a:xfrm>
              <a:off x="19748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8" name="Line 150"/>
            <p:cNvSpPr>
              <a:spLocks noChangeShapeType="1"/>
            </p:cNvSpPr>
            <p:nvPr/>
          </p:nvSpPr>
          <p:spPr bwMode="auto">
            <a:xfrm>
              <a:off x="20605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39" name="Line 151"/>
            <p:cNvSpPr>
              <a:spLocks noChangeShapeType="1"/>
            </p:cNvSpPr>
            <p:nvPr/>
          </p:nvSpPr>
          <p:spPr bwMode="auto">
            <a:xfrm>
              <a:off x="21463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0" name="Line 152"/>
            <p:cNvSpPr>
              <a:spLocks noChangeShapeType="1"/>
            </p:cNvSpPr>
            <p:nvPr/>
          </p:nvSpPr>
          <p:spPr bwMode="auto">
            <a:xfrm>
              <a:off x="22320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1" name="Line 153"/>
            <p:cNvSpPr>
              <a:spLocks noChangeShapeType="1"/>
            </p:cNvSpPr>
            <p:nvPr/>
          </p:nvSpPr>
          <p:spPr bwMode="auto">
            <a:xfrm>
              <a:off x="23177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2" name="Line 154"/>
            <p:cNvSpPr>
              <a:spLocks noChangeShapeType="1"/>
            </p:cNvSpPr>
            <p:nvPr/>
          </p:nvSpPr>
          <p:spPr bwMode="auto">
            <a:xfrm>
              <a:off x="24034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3" name="Line 155"/>
            <p:cNvSpPr>
              <a:spLocks noChangeShapeType="1"/>
            </p:cNvSpPr>
            <p:nvPr/>
          </p:nvSpPr>
          <p:spPr bwMode="auto">
            <a:xfrm>
              <a:off x="24892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4" name="Line 156"/>
            <p:cNvSpPr>
              <a:spLocks noChangeShapeType="1"/>
            </p:cNvSpPr>
            <p:nvPr/>
          </p:nvSpPr>
          <p:spPr bwMode="auto">
            <a:xfrm>
              <a:off x="25749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5" name="Line 157"/>
            <p:cNvSpPr>
              <a:spLocks noChangeShapeType="1"/>
            </p:cNvSpPr>
            <p:nvPr/>
          </p:nvSpPr>
          <p:spPr bwMode="auto">
            <a:xfrm>
              <a:off x="26606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6" name="Line 158"/>
            <p:cNvSpPr>
              <a:spLocks noChangeShapeType="1"/>
            </p:cNvSpPr>
            <p:nvPr/>
          </p:nvSpPr>
          <p:spPr bwMode="auto">
            <a:xfrm>
              <a:off x="27463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7" name="Line 159"/>
            <p:cNvSpPr>
              <a:spLocks noChangeShapeType="1"/>
            </p:cNvSpPr>
            <p:nvPr/>
          </p:nvSpPr>
          <p:spPr bwMode="auto">
            <a:xfrm>
              <a:off x="28321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8" name="Line 160"/>
            <p:cNvSpPr>
              <a:spLocks noChangeShapeType="1"/>
            </p:cNvSpPr>
            <p:nvPr/>
          </p:nvSpPr>
          <p:spPr bwMode="auto">
            <a:xfrm>
              <a:off x="29178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49" name="Line 161"/>
            <p:cNvSpPr>
              <a:spLocks noChangeShapeType="1"/>
            </p:cNvSpPr>
            <p:nvPr/>
          </p:nvSpPr>
          <p:spPr bwMode="auto">
            <a:xfrm>
              <a:off x="30035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0" name="Line 162"/>
            <p:cNvSpPr>
              <a:spLocks noChangeShapeType="1"/>
            </p:cNvSpPr>
            <p:nvPr/>
          </p:nvSpPr>
          <p:spPr bwMode="auto">
            <a:xfrm>
              <a:off x="30892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1" name="Line 163"/>
            <p:cNvSpPr>
              <a:spLocks noChangeShapeType="1"/>
            </p:cNvSpPr>
            <p:nvPr/>
          </p:nvSpPr>
          <p:spPr bwMode="auto">
            <a:xfrm>
              <a:off x="31750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2" name="Line 164"/>
            <p:cNvSpPr>
              <a:spLocks noChangeShapeType="1"/>
            </p:cNvSpPr>
            <p:nvPr/>
          </p:nvSpPr>
          <p:spPr bwMode="auto">
            <a:xfrm>
              <a:off x="32607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3" name="Line 165"/>
            <p:cNvSpPr>
              <a:spLocks noChangeShapeType="1"/>
            </p:cNvSpPr>
            <p:nvPr/>
          </p:nvSpPr>
          <p:spPr bwMode="auto">
            <a:xfrm>
              <a:off x="33464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4" name="Line 166"/>
            <p:cNvSpPr>
              <a:spLocks noChangeShapeType="1"/>
            </p:cNvSpPr>
            <p:nvPr/>
          </p:nvSpPr>
          <p:spPr bwMode="auto">
            <a:xfrm>
              <a:off x="34321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5" name="Line 167"/>
            <p:cNvSpPr>
              <a:spLocks noChangeShapeType="1"/>
            </p:cNvSpPr>
            <p:nvPr/>
          </p:nvSpPr>
          <p:spPr bwMode="auto">
            <a:xfrm>
              <a:off x="35179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6" name="Line 168"/>
            <p:cNvSpPr>
              <a:spLocks noChangeShapeType="1"/>
            </p:cNvSpPr>
            <p:nvPr/>
          </p:nvSpPr>
          <p:spPr bwMode="auto">
            <a:xfrm>
              <a:off x="36036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7" name="Line 169"/>
            <p:cNvSpPr>
              <a:spLocks noChangeShapeType="1"/>
            </p:cNvSpPr>
            <p:nvPr/>
          </p:nvSpPr>
          <p:spPr bwMode="auto">
            <a:xfrm>
              <a:off x="36893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8" name="Line 170"/>
            <p:cNvSpPr>
              <a:spLocks noChangeShapeType="1"/>
            </p:cNvSpPr>
            <p:nvPr/>
          </p:nvSpPr>
          <p:spPr bwMode="auto">
            <a:xfrm>
              <a:off x="37750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59" name="Line 171"/>
            <p:cNvSpPr>
              <a:spLocks noChangeShapeType="1"/>
            </p:cNvSpPr>
            <p:nvPr/>
          </p:nvSpPr>
          <p:spPr bwMode="auto">
            <a:xfrm>
              <a:off x="38608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0" name="Line 172"/>
            <p:cNvSpPr>
              <a:spLocks noChangeShapeType="1"/>
            </p:cNvSpPr>
            <p:nvPr/>
          </p:nvSpPr>
          <p:spPr bwMode="auto">
            <a:xfrm>
              <a:off x="39465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1" name="Line 173"/>
            <p:cNvSpPr>
              <a:spLocks noChangeShapeType="1"/>
            </p:cNvSpPr>
            <p:nvPr/>
          </p:nvSpPr>
          <p:spPr bwMode="auto">
            <a:xfrm>
              <a:off x="40322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2" name="Line 174"/>
            <p:cNvSpPr>
              <a:spLocks noChangeShapeType="1"/>
            </p:cNvSpPr>
            <p:nvPr/>
          </p:nvSpPr>
          <p:spPr bwMode="auto">
            <a:xfrm>
              <a:off x="41179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3" name="Line 175"/>
            <p:cNvSpPr>
              <a:spLocks noChangeShapeType="1"/>
            </p:cNvSpPr>
            <p:nvPr/>
          </p:nvSpPr>
          <p:spPr bwMode="auto">
            <a:xfrm>
              <a:off x="42037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4" name="Line 176"/>
            <p:cNvSpPr>
              <a:spLocks noChangeShapeType="1"/>
            </p:cNvSpPr>
            <p:nvPr/>
          </p:nvSpPr>
          <p:spPr bwMode="auto">
            <a:xfrm>
              <a:off x="42894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5" name="Line 177"/>
            <p:cNvSpPr>
              <a:spLocks noChangeShapeType="1"/>
            </p:cNvSpPr>
            <p:nvPr/>
          </p:nvSpPr>
          <p:spPr bwMode="auto">
            <a:xfrm>
              <a:off x="43751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6" name="Line 178"/>
            <p:cNvSpPr>
              <a:spLocks noChangeShapeType="1"/>
            </p:cNvSpPr>
            <p:nvPr/>
          </p:nvSpPr>
          <p:spPr bwMode="auto">
            <a:xfrm>
              <a:off x="44608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7" name="Line 179"/>
            <p:cNvSpPr>
              <a:spLocks noChangeShapeType="1"/>
            </p:cNvSpPr>
            <p:nvPr/>
          </p:nvSpPr>
          <p:spPr bwMode="auto">
            <a:xfrm>
              <a:off x="45466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8" name="Line 180"/>
            <p:cNvSpPr>
              <a:spLocks noChangeShapeType="1"/>
            </p:cNvSpPr>
            <p:nvPr/>
          </p:nvSpPr>
          <p:spPr bwMode="auto">
            <a:xfrm>
              <a:off x="46323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69" name="Line 181"/>
            <p:cNvSpPr>
              <a:spLocks noChangeShapeType="1"/>
            </p:cNvSpPr>
            <p:nvPr/>
          </p:nvSpPr>
          <p:spPr bwMode="auto">
            <a:xfrm>
              <a:off x="47180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0" name="Line 182"/>
            <p:cNvSpPr>
              <a:spLocks noChangeShapeType="1"/>
            </p:cNvSpPr>
            <p:nvPr/>
          </p:nvSpPr>
          <p:spPr bwMode="auto">
            <a:xfrm>
              <a:off x="48037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1" name="Line 183"/>
            <p:cNvSpPr>
              <a:spLocks noChangeShapeType="1"/>
            </p:cNvSpPr>
            <p:nvPr/>
          </p:nvSpPr>
          <p:spPr bwMode="auto">
            <a:xfrm>
              <a:off x="48895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2" name="Line 184"/>
            <p:cNvSpPr>
              <a:spLocks noChangeShapeType="1"/>
            </p:cNvSpPr>
            <p:nvPr/>
          </p:nvSpPr>
          <p:spPr bwMode="auto">
            <a:xfrm>
              <a:off x="49752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3" name="Line 185"/>
            <p:cNvSpPr>
              <a:spLocks noChangeShapeType="1"/>
            </p:cNvSpPr>
            <p:nvPr/>
          </p:nvSpPr>
          <p:spPr bwMode="auto">
            <a:xfrm>
              <a:off x="50609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4" name="Line 186"/>
            <p:cNvSpPr>
              <a:spLocks noChangeShapeType="1"/>
            </p:cNvSpPr>
            <p:nvPr/>
          </p:nvSpPr>
          <p:spPr bwMode="auto">
            <a:xfrm>
              <a:off x="51466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5" name="Line 187"/>
            <p:cNvSpPr>
              <a:spLocks noChangeShapeType="1"/>
            </p:cNvSpPr>
            <p:nvPr/>
          </p:nvSpPr>
          <p:spPr bwMode="auto">
            <a:xfrm>
              <a:off x="52324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6" name="Line 188"/>
            <p:cNvSpPr>
              <a:spLocks noChangeShapeType="1"/>
            </p:cNvSpPr>
            <p:nvPr/>
          </p:nvSpPr>
          <p:spPr bwMode="auto">
            <a:xfrm>
              <a:off x="53181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7" name="Line 189"/>
            <p:cNvSpPr>
              <a:spLocks noChangeShapeType="1"/>
            </p:cNvSpPr>
            <p:nvPr/>
          </p:nvSpPr>
          <p:spPr bwMode="auto">
            <a:xfrm>
              <a:off x="54038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8" name="Line 190"/>
            <p:cNvSpPr>
              <a:spLocks noChangeShapeType="1"/>
            </p:cNvSpPr>
            <p:nvPr/>
          </p:nvSpPr>
          <p:spPr bwMode="auto">
            <a:xfrm>
              <a:off x="54895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79" name="Line 191"/>
            <p:cNvSpPr>
              <a:spLocks noChangeShapeType="1"/>
            </p:cNvSpPr>
            <p:nvPr/>
          </p:nvSpPr>
          <p:spPr bwMode="auto">
            <a:xfrm>
              <a:off x="55753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0" name="Line 192"/>
            <p:cNvSpPr>
              <a:spLocks noChangeShapeType="1"/>
            </p:cNvSpPr>
            <p:nvPr/>
          </p:nvSpPr>
          <p:spPr bwMode="auto">
            <a:xfrm>
              <a:off x="56610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1" name="Line 193"/>
            <p:cNvSpPr>
              <a:spLocks noChangeShapeType="1"/>
            </p:cNvSpPr>
            <p:nvPr/>
          </p:nvSpPr>
          <p:spPr bwMode="auto">
            <a:xfrm>
              <a:off x="57467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2" name="Line 194"/>
            <p:cNvSpPr>
              <a:spLocks noChangeShapeType="1"/>
            </p:cNvSpPr>
            <p:nvPr/>
          </p:nvSpPr>
          <p:spPr bwMode="auto">
            <a:xfrm>
              <a:off x="58324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3" name="Line 195"/>
            <p:cNvSpPr>
              <a:spLocks noChangeShapeType="1"/>
            </p:cNvSpPr>
            <p:nvPr/>
          </p:nvSpPr>
          <p:spPr bwMode="auto">
            <a:xfrm>
              <a:off x="59182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4" name="Line 196"/>
            <p:cNvSpPr>
              <a:spLocks noChangeShapeType="1"/>
            </p:cNvSpPr>
            <p:nvPr/>
          </p:nvSpPr>
          <p:spPr bwMode="auto">
            <a:xfrm>
              <a:off x="60039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5" name="Line 197"/>
            <p:cNvSpPr>
              <a:spLocks noChangeShapeType="1"/>
            </p:cNvSpPr>
            <p:nvPr/>
          </p:nvSpPr>
          <p:spPr bwMode="auto">
            <a:xfrm>
              <a:off x="60896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6" name="Line 198"/>
            <p:cNvSpPr>
              <a:spLocks noChangeShapeType="1"/>
            </p:cNvSpPr>
            <p:nvPr/>
          </p:nvSpPr>
          <p:spPr bwMode="auto">
            <a:xfrm>
              <a:off x="61753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7" name="Line 199"/>
            <p:cNvSpPr>
              <a:spLocks noChangeShapeType="1"/>
            </p:cNvSpPr>
            <p:nvPr/>
          </p:nvSpPr>
          <p:spPr bwMode="auto">
            <a:xfrm>
              <a:off x="62611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8" name="Line 200"/>
            <p:cNvSpPr>
              <a:spLocks noChangeShapeType="1"/>
            </p:cNvSpPr>
            <p:nvPr/>
          </p:nvSpPr>
          <p:spPr bwMode="auto">
            <a:xfrm>
              <a:off x="63468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89" name="Line 201"/>
            <p:cNvSpPr>
              <a:spLocks noChangeShapeType="1"/>
            </p:cNvSpPr>
            <p:nvPr/>
          </p:nvSpPr>
          <p:spPr bwMode="auto">
            <a:xfrm>
              <a:off x="64325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0" name="Line 202"/>
            <p:cNvSpPr>
              <a:spLocks noChangeShapeType="1"/>
            </p:cNvSpPr>
            <p:nvPr/>
          </p:nvSpPr>
          <p:spPr bwMode="auto">
            <a:xfrm>
              <a:off x="65182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1" name="Line 203"/>
            <p:cNvSpPr>
              <a:spLocks noChangeShapeType="1"/>
            </p:cNvSpPr>
            <p:nvPr/>
          </p:nvSpPr>
          <p:spPr bwMode="auto">
            <a:xfrm>
              <a:off x="66040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2" name="Line 204"/>
            <p:cNvSpPr>
              <a:spLocks noChangeShapeType="1"/>
            </p:cNvSpPr>
            <p:nvPr/>
          </p:nvSpPr>
          <p:spPr bwMode="auto">
            <a:xfrm>
              <a:off x="66897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3" name="Line 205"/>
            <p:cNvSpPr>
              <a:spLocks noChangeShapeType="1"/>
            </p:cNvSpPr>
            <p:nvPr/>
          </p:nvSpPr>
          <p:spPr bwMode="auto">
            <a:xfrm>
              <a:off x="67754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4" name="Line 206"/>
            <p:cNvSpPr>
              <a:spLocks noChangeShapeType="1"/>
            </p:cNvSpPr>
            <p:nvPr/>
          </p:nvSpPr>
          <p:spPr bwMode="auto">
            <a:xfrm>
              <a:off x="68611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5" name="Line 207"/>
            <p:cNvSpPr>
              <a:spLocks noChangeShapeType="1"/>
            </p:cNvSpPr>
            <p:nvPr/>
          </p:nvSpPr>
          <p:spPr bwMode="auto">
            <a:xfrm>
              <a:off x="69469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6" name="Line 208"/>
            <p:cNvSpPr>
              <a:spLocks noChangeShapeType="1"/>
            </p:cNvSpPr>
            <p:nvPr/>
          </p:nvSpPr>
          <p:spPr bwMode="auto">
            <a:xfrm>
              <a:off x="70326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7" name="Line 209"/>
            <p:cNvSpPr>
              <a:spLocks noChangeShapeType="1"/>
            </p:cNvSpPr>
            <p:nvPr/>
          </p:nvSpPr>
          <p:spPr bwMode="auto">
            <a:xfrm>
              <a:off x="71183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8" name="Line 210"/>
            <p:cNvSpPr>
              <a:spLocks noChangeShapeType="1"/>
            </p:cNvSpPr>
            <p:nvPr/>
          </p:nvSpPr>
          <p:spPr bwMode="auto">
            <a:xfrm>
              <a:off x="720407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499" name="Line 211"/>
            <p:cNvSpPr>
              <a:spLocks noChangeShapeType="1"/>
            </p:cNvSpPr>
            <p:nvPr/>
          </p:nvSpPr>
          <p:spPr bwMode="auto">
            <a:xfrm>
              <a:off x="728980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0" name="Line 212"/>
            <p:cNvSpPr>
              <a:spLocks noChangeShapeType="1"/>
            </p:cNvSpPr>
            <p:nvPr/>
          </p:nvSpPr>
          <p:spPr bwMode="auto">
            <a:xfrm>
              <a:off x="7375525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1" name="Line 213"/>
            <p:cNvSpPr>
              <a:spLocks noChangeShapeType="1"/>
            </p:cNvSpPr>
            <p:nvPr/>
          </p:nvSpPr>
          <p:spPr bwMode="auto">
            <a:xfrm>
              <a:off x="7461250" y="1500188"/>
              <a:ext cx="285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2" name="Line 214"/>
            <p:cNvSpPr>
              <a:spLocks noChangeShapeType="1"/>
            </p:cNvSpPr>
            <p:nvPr/>
          </p:nvSpPr>
          <p:spPr bwMode="auto">
            <a:xfrm flipV="1">
              <a:off x="1466850" y="1493838"/>
              <a:ext cx="0" cy="2908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3" name="Line 215"/>
            <p:cNvSpPr>
              <a:spLocks noChangeShapeType="1"/>
            </p:cNvSpPr>
            <p:nvPr/>
          </p:nvSpPr>
          <p:spPr bwMode="auto">
            <a:xfrm>
              <a:off x="1417638" y="4408488"/>
              <a:ext cx="857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4" name="Line 216"/>
            <p:cNvSpPr>
              <a:spLocks noChangeShapeType="1"/>
            </p:cNvSpPr>
            <p:nvPr/>
          </p:nvSpPr>
          <p:spPr bwMode="auto">
            <a:xfrm>
              <a:off x="1460500" y="4408488"/>
              <a:ext cx="6043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5" name="Line 217"/>
            <p:cNvSpPr>
              <a:spLocks noChangeShapeType="1"/>
            </p:cNvSpPr>
            <p:nvPr/>
          </p:nvSpPr>
          <p:spPr bwMode="auto">
            <a:xfrm flipV="1">
              <a:off x="14668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6" name="Line 218"/>
            <p:cNvSpPr>
              <a:spLocks noChangeShapeType="1"/>
            </p:cNvSpPr>
            <p:nvPr/>
          </p:nvSpPr>
          <p:spPr bwMode="auto">
            <a:xfrm flipV="1">
              <a:off x="17668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7" name="Line 219"/>
            <p:cNvSpPr>
              <a:spLocks noChangeShapeType="1"/>
            </p:cNvSpPr>
            <p:nvPr/>
          </p:nvSpPr>
          <p:spPr bwMode="auto">
            <a:xfrm flipV="1">
              <a:off x="208121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8" name="Line 220"/>
            <p:cNvSpPr>
              <a:spLocks noChangeShapeType="1"/>
            </p:cNvSpPr>
            <p:nvPr/>
          </p:nvSpPr>
          <p:spPr bwMode="auto">
            <a:xfrm flipV="1">
              <a:off x="23812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09" name="Line 221"/>
            <p:cNvSpPr>
              <a:spLocks noChangeShapeType="1"/>
            </p:cNvSpPr>
            <p:nvPr/>
          </p:nvSpPr>
          <p:spPr bwMode="auto">
            <a:xfrm flipV="1">
              <a:off x="26812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0" name="Line 222"/>
            <p:cNvSpPr>
              <a:spLocks noChangeShapeType="1"/>
            </p:cNvSpPr>
            <p:nvPr/>
          </p:nvSpPr>
          <p:spPr bwMode="auto">
            <a:xfrm flipV="1">
              <a:off x="2981325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1" name="Line 223"/>
            <p:cNvSpPr>
              <a:spLocks noChangeShapeType="1"/>
            </p:cNvSpPr>
            <p:nvPr/>
          </p:nvSpPr>
          <p:spPr bwMode="auto">
            <a:xfrm flipV="1">
              <a:off x="328136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2" name="Line 224"/>
            <p:cNvSpPr>
              <a:spLocks noChangeShapeType="1"/>
            </p:cNvSpPr>
            <p:nvPr/>
          </p:nvSpPr>
          <p:spPr bwMode="auto">
            <a:xfrm flipV="1">
              <a:off x="358140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3" name="Line 225"/>
            <p:cNvSpPr>
              <a:spLocks noChangeShapeType="1"/>
            </p:cNvSpPr>
            <p:nvPr/>
          </p:nvSpPr>
          <p:spPr bwMode="auto">
            <a:xfrm flipV="1">
              <a:off x="388143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4" name="Line 226"/>
            <p:cNvSpPr>
              <a:spLocks noChangeShapeType="1"/>
            </p:cNvSpPr>
            <p:nvPr/>
          </p:nvSpPr>
          <p:spPr bwMode="auto">
            <a:xfrm flipV="1">
              <a:off x="419576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5" name="Line 227"/>
            <p:cNvSpPr>
              <a:spLocks noChangeShapeType="1"/>
            </p:cNvSpPr>
            <p:nvPr/>
          </p:nvSpPr>
          <p:spPr bwMode="auto">
            <a:xfrm flipV="1">
              <a:off x="449580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6" name="Line 228"/>
            <p:cNvSpPr>
              <a:spLocks noChangeShapeType="1"/>
            </p:cNvSpPr>
            <p:nvPr/>
          </p:nvSpPr>
          <p:spPr bwMode="auto">
            <a:xfrm flipV="1">
              <a:off x="479583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7" name="Line 229"/>
            <p:cNvSpPr>
              <a:spLocks noChangeShapeType="1"/>
            </p:cNvSpPr>
            <p:nvPr/>
          </p:nvSpPr>
          <p:spPr bwMode="auto">
            <a:xfrm flipV="1">
              <a:off x="5095875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8" name="Line 230"/>
            <p:cNvSpPr>
              <a:spLocks noChangeShapeType="1"/>
            </p:cNvSpPr>
            <p:nvPr/>
          </p:nvSpPr>
          <p:spPr bwMode="auto">
            <a:xfrm flipV="1">
              <a:off x="539591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19" name="Line 231"/>
            <p:cNvSpPr>
              <a:spLocks noChangeShapeType="1"/>
            </p:cNvSpPr>
            <p:nvPr/>
          </p:nvSpPr>
          <p:spPr bwMode="auto">
            <a:xfrm flipV="1">
              <a:off x="56959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0" name="Line 232"/>
            <p:cNvSpPr>
              <a:spLocks noChangeShapeType="1"/>
            </p:cNvSpPr>
            <p:nvPr/>
          </p:nvSpPr>
          <p:spPr bwMode="auto">
            <a:xfrm flipV="1">
              <a:off x="59959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1" name="Line 233"/>
            <p:cNvSpPr>
              <a:spLocks noChangeShapeType="1"/>
            </p:cNvSpPr>
            <p:nvPr/>
          </p:nvSpPr>
          <p:spPr bwMode="auto">
            <a:xfrm flipV="1">
              <a:off x="631031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2" name="Line 234"/>
            <p:cNvSpPr>
              <a:spLocks noChangeShapeType="1"/>
            </p:cNvSpPr>
            <p:nvPr/>
          </p:nvSpPr>
          <p:spPr bwMode="auto">
            <a:xfrm flipV="1">
              <a:off x="6610350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3" name="Line 235"/>
            <p:cNvSpPr>
              <a:spLocks noChangeShapeType="1"/>
            </p:cNvSpPr>
            <p:nvPr/>
          </p:nvSpPr>
          <p:spPr bwMode="auto">
            <a:xfrm flipV="1">
              <a:off x="6910388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4" name="Line 236"/>
            <p:cNvSpPr>
              <a:spLocks noChangeShapeType="1"/>
            </p:cNvSpPr>
            <p:nvPr/>
          </p:nvSpPr>
          <p:spPr bwMode="auto">
            <a:xfrm flipV="1">
              <a:off x="7210425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5" name="Line 237"/>
            <p:cNvSpPr>
              <a:spLocks noChangeShapeType="1"/>
            </p:cNvSpPr>
            <p:nvPr/>
          </p:nvSpPr>
          <p:spPr bwMode="auto">
            <a:xfrm flipV="1">
              <a:off x="7510463" y="4354513"/>
              <a:ext cx="0" cy="95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6" name="Freeform 238"/>
            <p:cNvSpPr>
              <a:spLocks/>
            </p:cNvSpPr>
            <p:nvPr/>
          </p:nvSpPr>
          <p:spPr bwMode="auto">
            <a:xfrm>
              <a:off x="1460500" y="1519238"/>
              <a:ext cx="6045200" cy="2884487"/>
            </a:xfrm>
            <a:custGeom>
              <a:avLst/>
              <a:gdLst/>
              <a:ahLst/>
              <a:cxnLst>
                <a:cxn ang="0">
                  <a:pos x="0" y="1816"/>
                </a:cxn>
                <a:cxn ang="0">
                  <a:pos x="189" y="1752"/>
                </a:cxn>
                <a:cxn ang="0">
                  <a:pos x="387" y="1696"/>
                </a:cxn>
                <a:cxn ang="0">
                  <a:pos x="576" y="1640"/>
                </a:cxn>
                <a:cxn ang="0">
                  <a:pos x="765" y="1576"/>
                </a:cxn>
                <a:cxn ang="0">
                  <a:pos x="954" y="1520"/>
                </a:cxn>
                <a:cxn ang="0">
                  <a:pos x="1143" y="1456"/>
                </a:cxn>
                <a:cxn ang="0">
                  <a:pos x="1332" y="1400"/>
                </a:cxn>
                <a:cxn ang="0">
                  <a:pos x="1521" y="1296"/>
                </a:cxn>
                <a:cxn ang="0">
                  <a:pos x="1719" y="1184"/>
                </a:cxn>
                <a:cxn ang="0">
                  <a:pos x="1908" y="1080"/>
                </a:cxn>
                <a:cxn ang="0">
                  <a:pos x="2097" y="968"/>
                </a:cxn>
                <a:cxn ang="0">
                  <a:pos x="2286" y="864"/>
                </a:cxn>
                <a:cxn ang="0">
                  <a:pos x="2475" y="752"/>
                </a:cxn>
                <a:cxn ang="0">
                  <a:pos x="2664" y="648"/>
                </a:cxn>
                <a:cxn ang="0">
                  <a:pos x="2853" y="536"/>
                </a:cxn>
                <a:cxn ang="0">
                  <a:pos x="3051" y="432"/>
                </a:cxn>
                <a:cxn ang="0">
                  <a:pos x="3240" y="328"/>
                </a:cxn>
                <a:cxn ang="0">
                  <a:pos x="3429" y="216"/>
                </a:cxn>
                <a:cxn ang="0">
                  <a:pos x="3618" y="112"/>
                </a:cxn>
                <a:cxn ang="0">
                  <a:pos x="3807" y="0"/>
                </a:cxn>
              </a:cxnLst>
              <a:rect l="0" t="0" r="r" b="b"/>
              <a:pathLst>
                <a:path w="3808" h="1817">
                  <a:moveTo>
                    <a:pt x="0" y="1816"/>
                  </a:moveTo>
                  <a:lnTo>
                    <a:pt x="189" y="1752"/>
                  </a:lnTo>
                  <a:lnTo>
                    <a:pt x="387" y="1696"/>
                  </a:lnTo>
                  <a:lnTo>
                    <a:pt x="576" y="1640"/>
                  </a:lnTo>
                  <a:lnTo>
                    <a:pt x="765" y="1576"/>
                  </a:lnTo>
                  <a:lnTo>
                    <a:pt x="954" y="1520"/>
                  </a:lnTo>
                  <a:lnTo>
                    <a:pt x="1143" y="1456"/>
                  </a:lnTo>
                  <a:lnTo>
                    <a:pt x="1332" y="1400"/>
                  </a:lnTo>
                  <a:lnTo>
                    <a:pt x="1521" y="1296"/>
                  </a:lnTo>
                  <a:lnTo>
                    <a:pt x="1719" y="1184"/>
                  </a:lnTo>
                  <a:lnTo>
                    <a:pt x="1908" y="1080"/>
                  </a:lnTo>
                  <a:lnTo>
                    <a:pt x="2097" y="968"/>
                  </a:lnTo>
                  <a:lnTo>
                    <a:pt x="2286" y="864"/>
                  </a:lnTo>
                  <a:lnTo>
                    <a:pt x="2475" y="752"/>
                  </a:lnTo>
                  <a:lnTo>
                    <a:pt x="2664" y="648"/>
                  </a:lnTo>
                  <a:lnTo>
                    <a:pt x="2853" y="536"/>
                  </a:lnTo>
                  <a:lnTo>
                    <a:pt x="3051" y="432"/>
                  </a:lnTo>
                  <a:lnTo>
                    <a:pt x="3240" y="328"/>
                  </a:lnTo>
                  <a:lnTo>
                    <a:pt x="3429" y="216"/>
                  </a:lnTo>
                  <a:lnTo>
                    <a:pt x="3618" y="112"/>
                  </a:lnTo>
                  <a:lnTo>
                    <a:pt x="3807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7" name="Freeform 239"/>
            <p:cNvSpPr>
              <a:spLocks/>
            </p:cNvSpPr>
            <p:nvPr/>
          </p:nvSpPr>
          <p:spPr bwMode="auto">
            <a:xfrm>
              <a:off x="1460500" y="3830638"/>
              <a:ext cx="6045200" cy="573087"/>
            </a:xfrm>
            <a:custGeom>
              <a:avLst/>
              <a:gdLst/>
              <a:ahLst/>
              <a:cxnLst>
                <a:cxn ang="0">
                  <a:pos x="0" y="360"/>
                </a:cxn>
                <a:cxn ang="0">
                  <a:pos x="189" y="344"/>
                </a:cxn>
                <a:cxn ang="0">
                  <a:pos x="387" y="320"/>
                </a:cxn>
                <a:cxn ang="0">
                  <a:pos x="576" y="304"/>
                </a:cxn>
                <a:cxn ang="0">
                  <a:pos x="765" y="288"/>
                </a:cxn>
                <a:cxn ang="0">
                  <a:pos x="954" y="272"/>
                </a:cxn>
                <a:cxn ang="0">
                  <a:pos x="1143" y="248"/>
                </a:cxn>
                <a:cxn ang="0">
                  <a:pos x="1332" y="232"/>
                </a:cxn>
                <a:cxn ang="0">
                  <a:pos x="1521" y="216"/>
                </a:cxn>
                <a:cxn ang="0">
                  <a:pos x="1719" y="200"/>
                </a:cxn>
                <a:cxn ang="0">
                  <a:pos x="1908" y="176"/>
                </a:cxn>
                <a:cxn ang="0">
                  <a:pos x="2097" y="160"/>
                </a:cxn>
                <a:cxn ang="0">
                  <a:pos x="2286" y="144"/>
                </a:cxn>
                <a:cxn ang="0">
                  <a:pos x="2475" y="128"/>
                </a:cxn>
                <a:cxn ang="0">
                  <a:pos x="2664" y="104"/>
                </a:cxn>
                <a:cxn ang="0">
                  <a:pos x="2853" y="88"/>
                </a:cxn>
                <a:cxn ang="0">
                  <a:pos x="3051" y="72"/>
                </a:cxn>
                <a:cxn ang="0">
                  <a:pos x="3240" y="56"/>
                </a:cxn>
                <a:cxn ang="0">
                  <a:pos x="3429" y="32"/>
                </a:cxn>
                <a:cxn ang="0">
                  <a:pos x="3618" y="16"/>
                </a:cxn>
                <a:cxn ang="0">
                  <a:pos x="3807" y="0"/>
                </a:cxn>
              </a:cxnLst>
              <a:rect l="0" t="0" r="r" b="b"/>
              <a:pathLst>
                <a:path w="3808" h="361">
                  <a:moveTo>
                    <a:pt x="0" y="360"/>
                  </a:moveTo>
                  <a:lnTo>
                    <a:pt x="189" y="344"/>
                  </a:lnTo>
                  <a:lnTo>
                    <a:pt x="387" y="320"/>
                  </a:lnTo>
                  <a:lnTo>
                    <a:pt x="576" y="304"/>
                  </a:lnTo>
                  <a:lnTo>
                    <a:pt x="765" y="288"/>
                  </a:lnTo>
                  <a:lnTo>
                    <a:pt x="954" y="272"/>
                  </a:lnTo>
                  <a:lnTo>
                    <a:pt x="1143" y="248"/>
                  </a:lnTo>
                  <a:lnTo>
                    <a:pt x="1332" y="232"/>
                  </a:lnTo>
                  <a:lnTo>
                    <a:pt x="1521" y="216"/>
                  </a:lnTo>
                  <a:lnTo>
                    <a:pt x="1719" y="200"/>
                  </a:lnTo>
                  <a:lnTo>
                    <a:pt x="1908" y="176"/>
                  </a:lnTo>
                  <a:lnTo>
                    <a:pt x="2097" y="160"/>
                  </a:lnTo>
                  <a:lnTo>
                    <a:pt x="2286" y="144"/>
                  </a:lnTo>
                  <a:lnTo>
                    <a:pt x="2475" y="128"/>
                  </a:lnTo>
                  <a:lnTo>
                    <a:pt x="2664" y="104"/>
                  </a:lnTo>
                  <a:lnTo>
                    <a:pt x="2853" y="88"/>
                  </a:lnTo>
                  <a:lnTo>
                    <a:pt x="3051" y="72"/>
                  </a:lnTo>
                  <a:lnTo>
                    <a:pt x="3240" y="56"/>
                  </a:lnTo>
                  <a:lnTo>
                    <a:pt x="3429" y="32"/>
                  </a:lnTo>
                  <a:lnTo>
                    <a:pt x="3618" y="16"/>
                  </a:lnTo>
                  <a:lnTo>
                    <a:pt x="3807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8" name="Rectangle 240"/>
            <p:cNvSpPr>
              <a:spLocks noChangeArrowheads="1"/>
            </p:cNvSpPr>
            <p:nvPr/>
          </p:nvSpPr>
          <p:spPr bwMode="auto">
            <a:xfrm>
              <a:off x="1423988" y="4362450"/>
              <a:ext cx="58737" cy="66675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29" name="Rectangle 241"/>
            <p:cNvSpPr>
              <a:spLocks noChangeArrowheads="1"/>
            </p:cNvSpPr>
            <p:nvPr/>
          </p:nvSpPr>
          <p:spPr bwMode="auto">
            <a:xfrm>
              <a:off x="1724025" y="4260850"/>
              <a:ext cx="58738" cy="66675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0" name="Rectangle 242"/>
            <p:cNvSpPr>
              <a:spLocks noChangeArrowheads="1"/>
            </p:cNvSpPr>
            <p:nvPr/>
          </p:nvSpPr>
          <p:spPr bwMode="auto">
            <a:xfrm>
              <a:off x="2038350" y="41798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1" name="Rectangle 243"/>
            <p:cNvSpPr>
              <a:spLocks noChangeArrowheads="1"/>
            </p:cNvSpPr>
            <p:nvPr/>
          </p:nvSpPr>
          <p:spPr bwMode="auto">
            <a:xfrm>
              <a:off x="2338388" y="40909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2" name="Rectangle 244"/>
            <p:cNvSpPr>
              <a:spLocks noChangeArrowheads="1"/>
            </p:cNvSpPr>
            <p:nvPr/>
          </p:nvSpPr>
          <p:spPr bwMode="auto">
            <a:xfrm>
              <a:off x="2638425" y="39893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3" name="Rectangle 245"/>
            <p:cNvSpPr>
              <a:spLocks noChangeArrowheads="1"/>
            </p:cNvSpPr>
            <p:nvPr/>
          </p:nvSpPr>
          <p:spPr bwMode="auto">
            <a:xfrm>
              <a:off x="2938463" y="39004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4" name="Rectangle 246"/>
            <p:cNvSpPr>
              <a:spLocks noChangeArrowheads="1"/>
            </p:cNvSpPr>
            <p:nvPr/>
          </p:nvSpPr>
          <p:spPr bwMode="auto">
            <a:xfrm>
              <a:off x="3238500" y="37988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5" name="Rectangle 247"/>
            <p:cNvSpPr>
              <a:spLocks noChangeArrowheads="1"/>
            </p:cNvSpPr>
            <p:nvPr/>
          </p:nvSpPr>
          <p:spPr bwMode="auto">
            <a:xfrm>
              <a:off x="3538538" y="37099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6" name="Rectangle 248"/>
            <p:cNvSpPr>
              <a:spLocks noChangeArrowheads="1"/>
            </p:cNvSpPr>
            <p:nvPr/>
          </p:nvSpPr>
          <p:spPr bwMode="auto">
            <a:xfrm>
              <a:off x="3838575" y="35448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7" name="Rectangle 249"/>
            <p:cNvSpPr>
              <a:spLocks noChangeArrowheads="1"/>
            </p:cNvSpPr>
            <p:nvPr/>
          </p:nvSpPr>
          <p:spPr bwMode="auto">
            <a:xfrm>
              <a:off x="4152900" y="33670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8" name="Rectangle 250"/>
            <p:cNvSpPr>
              <a:spLocks noChangeArrowheads="1"/>
            </p:cNvSpPr>
            <p:nvPr/>
          </p:nvSpPr>
          <p:spPr bwMode="auto">
            <a:xfrm>
              <a:off x="4452938" y="32019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39" name="Rectangle 251"/>
            <p:cNvSpPr>
              <a:spLocks noChangeArrowheads="1"/>
            </p:cNvSpPr>
            <p:nvPr/>
          </p:nvSpPr>
          <p:spPr bwMode="auto">
            <a:xfrm>
              <a:off x="4752975" y="30241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0" name="Rectangle 252"/>
            <p:cNvSpPr>
              <a:spLocks noChangeArrowheads="1"/>
            </p:cNvSpPr>
            <p:nvPr/>
          </p:nvSpPr>
          <p:spPr bwMode="auto">
            <a:xfrm>
              <a:off x="5053013" y="28590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1" name="Rectangle 253"/>
            <p:cNvSpPr>
              <a:spLocks noChangeArrowheads="1"/>
            </p:cNvSpPr>
            <p:nvPr/>
          </p:nvSpPr>
          <p:spPr bwMode="auto">
            <a:xfrm>
              <a:off x="5353050" y="26812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2" name="Rectangle 254"/>
            <p:cNvSpPr>
              <a:spLocks noChangeArrowheads="1"/>
            </p:cNvSpPr>
            <p:nvPr/>
          </p:nvSpPr>
          <p:spPr bwMode="auto">
            <a:xfrm>
              <a:off x="5653088" y="25161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3" name="Rectangle 255"/>
            <p:cNvSpPr>
              <a:spLocks noChangeArrowheads="1"/>
            </p:cNvSpPr>
            <p:nvPr/>
          </p:nvSpPr>
          <p:spPr bwMode="auto">
            <a:xfrm>
              <a:off x="5953125" y="23383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4" name="Rectangle 256"/>
            <p:cNvSpPr>
              <a:spLocks noChangeArrowheads="1"/>
            </p:cNvSpPr>
            <p:nvPr/>
          </p:nvSpPr>
          <p:spPr bwMode="auto">
            <a:xfrm>
              <a:off x="6267450" y="21732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5" name="Rectangle 257"/>
            <p:cNvSpPr>
              <a:spLocks noChangeArrowheads="1"/>
            </p:cNvSpPr>
            <p:nvPr/>
          </p:nvSpPr>
          <p:spPr bwMode="auto">
            <a:xfrm>
              <a:off x="6567488" y="20081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6" name="Rectangle 258"/>
            <p:cNvSpPr>
              <a:spLocks noChangeArrowheads="1"/>
            </p:cNvSpPr>
            <p:nvPr/>
          </p:nvSpPr>
          <p:spPr bwMode="auto">
            <a:xfrm>
              <a:off x="6867525" y="18303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7" name="Rectangle 259"/>
            <p:cNvSpPr>
              <a:spLocks noChangeArrowheads="1"/>
            </p:cNvSpPr>
            <p:nvPr/>
          </p:nvSpPr>
          <p:spPr bwMode="auto">
            <a:xfrm>
              <a:off x="7167563" y="1665288"/>
              <a:ext cx="58737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8" name="Rectangle 260"/>
            <p:cNvSpPr>
              <a:spLocks noChangeArrowheads="1"/>
            </p:cNvSpPr>
            <p:nvPr/>
          </p:nvSpPr>
          <p:spPr bwMode="auto">
            <a:xfrm>
              <a:off x="7467600" y="1487488"/>
              <a:ext cx="58738" cy="50800"/>
            </a:xfrm>
            <a:prstGeom prst="rect">
              <a:avLst/>
            </a:prstGeom>
            <a:solidFill>
              <a:srgbClr val="DD080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49" name="Rectangle 261"/>
            <p:cNvSpPr>
              <a:spLocks noChangeArrowheads="1"/>
            </p:cNvSpPr>
            <p:nvPr/>
          </p:nvSpPr>
          <p:spPr bwMode="auto">
            <a:xfrm>
              <a:off x="1423988" y="4362450"/>
              <a:ext cx="58737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0" name="Rectangle 262"/>
            <p:cNvSpPr>
              <a:spLocks noChangeArrowheads="1"/>
            </p:cNvSpPr>
            <p:nvPr/>
          </p:nvSpPr>
          <p:spPr bwMode="auto">
            <a:xfrm>
              <a:off x="1724025" y="43370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1" name="Rectangle 263"/>
            <p:cNvSpPr>
              <a:spLocks noChangeArrowheads="1"/>
            </p:cNvSpPr>
            <p:nvPr/>
          </p:nvSpPr>
          <p:spPr bwMode="auto">
            <a:xfrm>
              <a:off x="2038350" y="42989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2" name="Rectangle 264"/>
            <p:cNvSpPr>
              <a:spLocks noChangeArrowheads="1"/>
            </p:cNvSpPr>
            <p:nvPr/>
          </p:nvSpPr>
          <p:spPr bwMode="auto">
            <a:xfrm>
              <a:off x="2338388" y="4273550"/>
              <a:ext cx="58737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3" name="Rectangle 265"/>
            <p:cNvSpPr>
              <a:spLocks noChangeArrowheads="1"/>
            </p:cNvSpPr>
            <p:nvPr/>
          </p:nvSpPr>
          <p:spPr bwMode="auto">
            <a:xfrm>
              <a:off x="2638425" y="42481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4" name="Rectangle 266"/>
            <p:cNvSpPr>
              <a:spLocks noChangeArrowheads="1"/>
            </p:cNvSpPr>
            <p:nvPr/>
          </p:nvSpPr>
          <p:spPr bwMode="auto">
            <a:xfrm>
              <a:off x="2938463" y="4222750"/>
              <a:ext cx="58737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5" name="Rectangle 267"/>
            <p:cNvSpPr>
              <a:spLocks noChangeArrowheads="1"/>
            </p:cNvSpPr>
            <p:nvPr/>
          </p:nvSpPr>
          <p:spPr bwMode="auto">
            <a:xfrm>
              <a:off x="3238500" y="4184650"/>
              <a:ext cx="58738" cy="66675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6" name="Rectangle 268"/>
            <p:cNvSpPr>
              <a:spLocks noChangeArrowheads="1"/>
            </p:cNvSpPr>
            <p:nvPr/>
          </p:nvSpPr>
          <p:spPr bwMode="auto">
            <a:xfrm>
              <a:off x="3538538" y="41671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7" name="Rectangle 269"/>
            <p:cNvSpPr>
              <a:spLocks noChangeArrowheads="1"/>
            </p:cNvSpPr>
            <p:nvPr/>
          </p:nvSpPr>
          <p:spPr bwMode="auto">
            <a:xfrm>
              <a:off x="3838575" y="41417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8" name="Rectangle 270"/>
            <p:cNvSpPr>
              <a:spLocks noChangeArrowheads="1"/>
            </p:cNvSpPr>
            <p:nvPr/>
          </p:nvSpPr>
          <p:spPr bwMode="auto">
            <a:xfrm>
              <a:off x="4152900" y="41163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59" name="Rectangle 271"/>
            <p:cNvSpPr>
              <a:spLocks noChangeArrowheads="1"/>
            </p:cNvSpPr>
            <p:nvPr/>
          </p:nvSpPr>
          <p:spPr bwMode="auto">
            <a:xfrm>
              <a:off x="4452938" y="40782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0" name="Rectangle 272"/>
            <p:cNvSpPr>
              <a:spLocks noChangeArrowheads="1"/>
            </p:cNvSpPr>
            <p:nvPr/>
          </p:nvSpPr>
          <p:spPr bwMode="auto">
            <a:xfrm>
              <a:off x="4752975" y="40528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1" name="Rectangle 273"/>
            <p:cNvSpPr>
              <a:spLocks noChangeArrowheads="1"/>
            </p:cNvSpPr>
            <p:nvPr/>
          </p:nvSpPr>
          <p:spPr bwMode="auto">
            <a:xfrm>
              <a:off x="5053013" y="40274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2" name="Rectangle 274"/>
            <p:cNvSpPr>
              <a:spLocks noChangeArrowheads="1"/>
            </p:cNvSpPr>
            <p:nvPr/>
          </p:nvSpPr>
          <p:spPr bwMode="auto">
            <a:xfrm>
              <a:off x="5353050" y="40020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3" name="Rectangle 275"/>
            <p:cNvSpPr>
              <a:spLocks noChangeArrowheads="1"/>
            </p:cNvSpPr>
            <p:nvPr/>
          </p:nvSpPr>
          <p:spPr bwMode="auto">
            <a:xfrm>
              <a:off x="5653088" y="39639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4" name="Rectangle 276"/>
            <p:cNvSpPr>
              <a:spLocks noChangeArrowheads="1"/>
            </p:cNvSpPr>
            <p:nvPr/>
          </p:nvSpPr>
          <p:spPr bwMode="auto">
            <a:xfrm>
              <a:off x="5953125" y="39385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5" name="Rectangle 277"/>
            <p:cNvSpPr>
              <a:spLocks noChangeArrowheads="1"/>
            </p:cNvSpPr>
            <p:nvPr/>
          </p:nvSpPr>
          <p:spPr bwMode="auto">
            <a:xfrm>
              <a:off x="6267450" y="39131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6" name="Rectangle 278"/>
            <p:cNvSpPr>
              <a:spLocks noChangeArrowheads="1"/>
            </p:cNvSpPr>
            <p:nvPr/>
          </p:nvSpPr>
          <p:spPr bwMode="auto">
            <a:xfrm>
              <a:off x="6567488" y="38877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7" name="Rectangle 279"/>
            <p:cNvSpPr>
              <a:spLocks noChangeArrowheads="1"/>
            </p:cNvSpPr>
            <p:nvPr/>
          </p:nvSpPr>
          <p:spPr bwMode="auto">
            <a:xfrm>
              <a:off x="6867525" y="38496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8" name="Rectangle 280"/>
            <p:cNvSpPr>
              <a:spLocks noChangeArrowheads="1"/>
            </p:cNvSpPr>
            <p:nvPr/>
          </p:nvSpPr>
          <p:spPr bwMode="auto">
            <a:xfrm>
              <a:off x="7167563" y="3824288"/>
              <a:ext cx="58737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69" name="Rectangle 281"/>
            <p:cNvSpPr>
              <a:spLocks noChangeArrowheads="1"/>
            </p:cNvSpPr>
            <p:nvPr/>
          </p:nvSpPr>
          <p:spPr bwMode="auto">
            <a:xfrm>
              <a:off x="7467600" y="3798888"/>
              <a:ext cx="58738" cy="50800"/>
            </a:xfrm>
            <a:prstGeom prst="rect">
              <a:avLst/>
            </a:prstGeom>
            <a:solidFill>
              <a:srgbClr val="00801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70" name="Rectangle 282"/>
            <p:cNvSpPr>
              <a:spLocks noChangeArrowheads="1"/>
            </p:cNvSpPr>
            <p:nvPr/>
          </p:nvSpPr>
          <p:spPr bwMode="auto">
            <a:xfrm>
              <a:off x="1022350" y="4151313"/>
              <a:ext cx="364734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20571" name="Rectangle 283"/>
            <p:cNvSpPr>
              <a:spLocks noChangeArrowheads="1"/>
            </p:cNvSpPr>
            <p:nvPr/>
          </p:nvSpPr>
          <p:spPr bwMode="auto">
            <a:xfrm>
              <a:off x="750888" y="3186113"/>
              <a:ext cx="546725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1420572" name="Rectangle 284"/>
            <p:cNvSpPr>
              <a:spLocks noChangeArrowheads="1"/>
            </p:cNvSpPr>
            <p:nvPr/>
          </p:nvSpPr>
          <p:spPr bwMode="auto">
            <a:xfrm>
              <a:off x="565150" y="2297113"/>
              <a:ext cx="728716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100</a:t>
              </a:r>
            </a:p>
          </p:txBody>
        </p:sp>
        <p:sp>
          <p:nvSpPr>
            <p:cNvPr id="1420573" name="Rectangle 285"/>
            <p:cNvSpPr>
              <a:spLocks noChangeArrowheads="1"/>
            </p:cNvSpPr>
            <p:nvPr/>
          </p:nvSpPr>
          <p:spPr bwMode="auto">
            <a:xfrm>
              <a:off x="293688" y="1243013"/>
              <a:ext cx="910707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1000</a:t>
              </a:r>
            </a:p>
          </p:txBody>
        </p:sp>
        <p:sp>
          <p:nvSpPr>
            <p:cNvPr id="1420574" name="Rectangle 286"/>
            <p:cNvSpPr>
              <a:spLocks noChangeArrowheads="1"/>
            </p:cNvSpPr>
            <p:nvPr/>
          </p:nvSpPr>
          <p:spPr bwMode="auto">
            <a:xfrm rot="16200000">
              <a:off x="11509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1980</a:t>
              </a:r>
            </a:p>
          </p:txBody>
        </p:sp>
        <p:sp>
          <p:nvSpPr>
            <p:cNvPr id="1420575" name="Rectangle 287"/>
            <p:cNvSpPr>
              <a:spLocks noChangeArrowheads="1"/>
            </p:cNvSpPr>
            <p:nvPr/>
          </p:nvSpPr>
          <p:spPr bwMode="auto">
            <a:xfrm rot="16200000">
              <a:off x="1450975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1981</a:t>
              </a:r>
            </a:p>
          </p:txBody>
        </p:sp>
        <p:sp>
          <p:nvSpPr>
            <p:cNvPr id="1420576" name="Rectangle 288"/>
            <p:cNvSpPr>
              <a:spLocks noChangeArrowheads="1"/>
            </p:cNvSpPr>
            <p:nvPr/>
          </p:nvSpPr>
          <p:spPr bwMode="auto">
            <a:xfrm rot="16200000">
              <a:off x="20526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1983</a:t>
              </a:r>
            </a:p>
          </p:txBody>
        </p:sp>
        <p:sp>
          <p:nvSpPr>
            <p:cNvPr id="1420577" name="Rectangle 289"/>
            <p:cNvSpPr>
              <a:spLocks noChangeArrowheads="1"/>
            </p:cNvSpPr>
            <p:nvPr/>
          </p:nvSpPr>
          <p:spPr bwMode="auto">
            <a:xfrm rot="16200000">
              <a:off x="2352675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1984</a:t>
              </a:r>
            </a:p>
          </p:txBody>
        </p:sp>
        <p:sp>
          <p:nvSpPr>
            <p:cNvPr id="1420578" name="Rectangle 290"/>
            <p:cNvSpPr>
              <a:spLocks noChangeArrowheads="1"/>
            </p:cNvSpPr>
            <p:nvPr/>
          </p:nvSpPr>
          <p:spPr bwMode="auto">
            <a:xfrm rot="16200000">
              <a:off x="2652712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1985</a:t>
              </a:r>
            </a:p>
          </p:txBody>
        </p:sp>
        <p:sp>
          <p:nvSpPr>
            <p:cNvPr id="1420579" name="Rectangle 291"/>
            <p:cNvSpPr>
              <a:spLocks noChangeArrowheads="1"/>
            </p:cNvSpPr>
            <p:nvPr/>
          </p:nvSpPr>
          <p:spPr bwMode="auto">
            <a:xfrm rot="16200000">
              <a:off x="2967038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1986</a:t>
              </a:r>
            </a:p>
          </p:txBody>
        </p:sp>
        <p:sp>
          <p:nvSpPr>
            <p:cNvPr id="1420580" name="Rectangle 292"/>
            <p:cNvSpPr>
              <a:spLocks noChangeArrowheads="1"/>
            </p:cNvSpPr>
            <p:nvPr/>
          </p:nvSpPr>
          <p:spPr bwMode="auto">
            <a:xfrm rot="16200000">
              <a:off x="3267076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1987</a:t>
              </a:r>
            </a:p>
          </p:txBody>
        </p:sp>
        <p:sp>
          <p:nvSpPr>
            <p:cNvPr id="1420581" name="Rectangle 293"/>
            <p:cNvSpPr>
              <a:spLocks noChangeArrowheads="1"/>
            </p:cNvSpPr>
            <p:nvPr/>
          </p:nvSpPr>
          <p:spPr bwMode="auto">
            <a:xfrm rot="16200000">
              <a:off x="3559175" y="4441823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1988</a:t>
              </a:r>
            </a:p>
          </p:txBody>
        </p:sp>
        <p:sp>
          <p:nvSpPr>
            <p:cNvPr id="1420582" name="Rectangle 294"/>
            <p:cNvSpPr>
              <a:spLocks noChangeArrowheads="1"/>
            </p:cNvSpPr>
            <p:nvPr/>
          </p:nvSpPr>
          <p:spPr bwMode="auto">
            <a:xfrm rot="16200000">
              <a:off x="3867151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1989</a:t>
              </a:r>
            </a:p>
          </p:txBody>
        </p:sp>
        <p:sp>
          <p:nvSpPr>
            <p:cNvPr id="1420583" name="Rectangle 295"/>
            <p:cNvSpPr>
              <a:spLocks noChangeArrowheads="1"/>
            </p:cNvSpPr>
            <p:nvPr/>
          </p:nvSpPr>
          <p:spPr bwMode="auto">
            <a:xfrm rot="16200000">
              <a:off x="4167188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1990</a:t>
              </a:r>
            </a:p>
          </p:txBody>
        </p:sp>
        <p:sp>
          <p:nvSpPr>
            <p:cNvPr id="1420584" name="Rectangle 296"/>
            <p:cNvSpPr>
              <a:spLocks noChangeArrowheads="1"/>
            </p:cNvSpPr>
            <p:nvPr/>
          </p:nvSpPr>
          <p:spPr bwMode="auto">
            <a:xfrm rot="16200000">
              <a:off x="4467226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1991</a:t>
              </a:r>
            </a:p>
          </p:txBody>
        </p:sp>
        <p:sp>
          <p:nvSpPr>
            <p:cNvPr id="1420585" name="Rectangle 297"/>
            <p:cNvSpPr>
              <a:spLocks noChangeArrowheads="1"/>
            </p:cNvSpPr>
            <p:nvPr/>
          </p:nvSpPr>
          <p:spPr bwMode="auto">
            <a:xfrm rot="16200000">
              <a:off x="4781551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1992</a:t>
              </a:r>
            </a:p>
          </p:txBody>
        </p:sp>
        <p:sp>
          <p:nvSpPr>
            <p:cNvPr id="1420586" name="Rectangle 298"/>
            <p:cNvSpPr>
              <a:spLocks noChangeArrowheads="1"/>
            </p:cNvSpPr>
            <p:nvPr/>
          </p:nvSpPr>
          <p:spPr bwMode="auto">
            <a:xfrm rot="16200000">
              <a:off x="5081588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1993</a:t>
              </a:r>
            </a:p>
          </p:txBody>
        </p:sp>
        <p:sp>
          <p:nvSpPr>
            <p:cNvPr id="1420587" name="Rectangle 299"/>
            <p:cNvSpPr>
              <a:spLocks noChangeArrowheads="1"/>
            </p:cNvSpPr>
            <p:nvPr/>
          </p:nvSpPr>
          <p:spPr bwMode="auto">
            <a:xfrm rot="16200000">
              <a:off x="5381626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1994</a:t>
              </a:r>
            </a:p>
          </p:txBody>
        </p:sp>
        <p:sp>
          <p:nvSpPr>
            <p:cNvPr id="1420588" name="Rectangle 300"/>
            <p:cNvSpPr>
              <a:spLocks noChangeArrowheads="1"/>
            </p:cNvSpPr>
            <p:nvPr/>
          </p:nvSpPr>
          <p:spPr bwMode="auto">
            <a:xfrm rot="16200000">
              <a:off x="5681663" y="4445000"/>
              <a:ext cx="900112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1995</a:t>
              </a:r>
            </a:p>
          </p:txBody>
        </p:sp>
        <p:sp>
          <p:nvSpPr>
            <p:cNvPr id="1420589" name="Rectangle 301"/>
            <p:cNvSpPr>
              <a:spLocks noChangeArrowheads="1"/>
            </p:cNvSpPr>
            <p:nvPr/>
          </p:nvSpPr>
          <p:spPr bwMode="auto">
            <a:xfrm rot="16200000">
              <a:off x="5981701" y="4445000"/>
              <a:ext cx="900112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1996</a:t>
              </a:r>
            </a:p>
          </p:txBody>
        </p:sp>
        <p:sp>
          <p:nvSpPr>
            <p:cNvPr id="1420590" name="Rectangle 302"/>
            <p:cNvSpPr>
              <a:spLocks noChangeArrowheads="1"/>
            </p:cNvSpPr>
            <p:nvPr/>
          </p:nvSpPr>
          <p:spPr bwMode="auto">
            <a:xfrm rot="16200000">
              <a:off x="62817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1997</a:t>
              </a:r>
            </a:p>
          </p:txBody>
        </p:sp>
        <p:sp>
          <p:nvSpPr>
            <p:cNvPr id="1420591" name="Rectangle 303"/>
            <p:cNvSpPr>
              <a:spLocks noChangeArrowheads="1"/>
            </p:cNvSpPr>
            <p:nvPr/>
          </p:nvSpPr>
          <p:spPr bwMode="auto">
            <a:xfrm rot="16200000">
              <a:off x="6581775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1998</a:t>
              </a:r>
            </a:p>
          </p:txBody>
        </p:sp>
        <p:sp>
          <p:nvSpPr>
            <p:cNvPr id="1420592" name="Rectangle 304"/>
            <p:cNvSpPr>
              <a:spLocks noChangeArrowheads="1"/>
            </p:cNvSpPr>
            <p:nvPr/>
          </p:nvSpPr>
          <p:spPr bwMode="auto">
            <a:xfrm rot="16200000">
              <a:off x="6896100" y="4446588"/>
              <a:ext cx="900113" cy="363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1999</a:t>
              </a:r>
            </a:p>
          </p:txBody>
        </p:sp>
        <p:sp>
          <p:nvSpPr>
            <p:cNvPr id="1420593" name="Rectangle 305"/>
            <p:cNvSpPr>
              <a:spLocks noChangeArrowheads="1"/>
            </p:cNvSpPr>
            <p:nvPr/>
          </p:nvSpPr>
          <p:spPr bwMode="auto">
            <a:xfrm rot="16200000">
              <a:off x="7196137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2000</a:t>
              </a:r>
            </a:p>
          </p:txBody>
        </p:sp>
        <p:sp>
          <p:nvSpPr>
            <p:cNvPr id="1420594" name="Rectangle 306"/>
            <p:cNvSpPr>
              <a:spLocks noChangeArrowheads="1"/>
            </p:cNvSpPr>
            <p:nvPr/>
          </p:nvSpPr>
          <p:spPr bwMode="auto">
            <a:xfrm>
              <a:off x="6781800" y="3886200"/>
              <a:ext cx="714540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Calibri"/>
                  <a:cs typeface="Calibri"/>
                </a:rPr>
                <a:t>DRAM</a:t>
              </a:r>
            </a:p>
          </p:txBody>
        </p:sp>
        <p:sp>
          <p:nvSpPr>
            <p:cNvPr id="1420595" name="Rectangle 307"/>
            <p:cNvSpPr>
              <a:spLocks noChangeArrowheads="1"/>
            </p:cNvSpPr>
            <p:nvPr/>
          </p:nvSpPr>
          <p:spPr bwMode="auto">
            <a:xfrm>
              <a:off x="7513638" y="1449388"/>
              <a:ext cx="529793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Calibri"/>
                  <a:cs typeface="Calibri"/>
                </a:rPr>
                <a:t>CPU</a:t>
              </a:r>
            </a:p>
          </p:txBody>
        </p:sp>
        <p:sp>
          <p:nvSpPr>
            <p:cNvPr id="1420596" name="Arc 308"/>
            <p:cNvSpPr>
              <a:spLocks/>
            </p:cNvSpPr>
            <p:nvPr/>
          </p:nvSpPr>
          <p:spPr bwMode="auto">
            <a:xfrm flipH="1">
              <a:off x="5118100" y="1231900"/>
              <a:ext cx="2133600" cy="368300"/>
            </a:xfrm>
            <a:custGeom>
              <a:avLst/>
              <a:gdLst>
                <a:gd name="G0" fmla="+- 21599 0 0"/>
                <a:gd name="G1" fmla="+- 14827 0 0"/>
                <a:gd name="G2" fmla="+- 21600 0 0"/>
                <a:gd name="T0" fmla="*/ 0 w 21599"/>
                <a:gd name="T1" fmla="*/ 14656 h 14827"/>
                <a:gd name="T2" fmla="*/ 5892 w 21599"/>
                <a:gd name="T3" fmla="*/ 0 h 14827"/>
                <a:gd name="T4" fmla="*/ 21599 w 21599"/>
                <a:gd name="T5" fmla="*/ 14827 h 14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14827" fill="none" extrusionOk="0">
                  <a:moveTo>
                    <a:pt x="-1" y="14655"/>
                  </a:moveTo>
                  <a:cubicBezTo>
                    <a:pt x="42" y="9201"/>
                    <a:pt x="2147" y="3966"/>
                    <a:pt x="5891" y="-1"/>
                  </a:cubicBezTo>
                </a:path>
                <a:path w="21599" h="14827" stroke="0" extrusionOk="0">
                  <a:moveTo>
                    <a:pt x="-1" y="14655"/>
                  </a:moveTo>
                  <a:cubicBezTo>
                    <a:pt x="42" y="9201"/>
                    <a:pt x="2147" y="3966"/>
                    <a:pt x="5891" y="-1"/>
                  </a:cubicBezTo>
                  <a:lnTo>
                    <a:pt x="21599" y="14827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97" name="Rectangle 309"/>
            <p:cNvSpPr>
              <a:spLocks noChangeArrowheads="1"/>
            </p:cNvSpPr>
            <p:nvPr/>
          </p:nvSpPr>
          <p:spPr bwMode="auto">
            <a:xfrm rot="16200000">
              <a:off x="1795462" y="4446588"/>
              <a:ext cx="900113" cy="3635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1982</a:t>
              </a:r>
            </a:p>
          </p:txBody>
        </p:sp>
        <p:sp>
          <p:nvSpPr>
            <p:cNvPr id="1420598" name="Line 310"/>
            <p:cNvSpPr>
              <a:spLocks noChangeShapeType="1"/>
            </p:cNvSpPr>
            <p:nvPr/>
          </p:nvSpPr>
          <p:spPr bwMode="auto">
            <a:xfrm>
              <a:off x="6591300" y="2090738"/>
              <a:ext cx="0" cy="1828800"/>
            </a:xfrm>
            <a:prstGeom prst="line">
              <a:avLst/>
            </a:prstGeom>
            <a:noFill/>
            <a:ln w="25400">
              <a:solidFill>
                <a:srgbClr val="FC0128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0599" name="Rectangle 311"/>
            <p:cNvSpPr>
              <a:spLocks noChangeArrowheads="1"/>
            </p:cNvSpPr>
            <p:nvPr/>
          </p:nvSpPr>
          <p:spPr bwMode="auto">
            <a:xfrm>
              <a:off x="6556684" y="2133600"/>
              <a:ext cx="2172346" cy="10130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Processor-Memory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Performance Gap:</a:t>
              </a:r>
              <a:b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</a:b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(growing 50%/yr)</a:t>
              </a:r>
            </a:p>
          </p:txBody>
        </p:sp>
        <p:sp>
          <p:nvSpPr>
            <p:cNvPr id="1420600" name="Rectangle 312"/>
            <p:cNvSpPr>
              <a:spLocks noChangeArrowheads="1"/>
            </p:cNvSpPr>
            <p:nvPr/>
          </p:nvSpPr>
          <p:spPr bwMode="auto">
            <a:xfrm rot="16200000">
              <a:off x="-737850" y="2615430"/>
              <a:ext cx="2074187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800">
                  <a:solidFill>
                    <a:srgbClr val="000000"/>
                  </a:solidFill>
                  <a:latin typeface="Calibri"/>
                  <a:cs typeface="Calibri"/>
                </a:rPr>
                <a:t>Performance</a:t>
              </a:r>
            </a:p>
          </p:txBody>
        </p:sp>
      </p:grpSp>
      <p:sp>
        <p:nvSpPr>
          <p:cNvPr id="1420603" name="Rectangle 315"/>
          <p:cNvSpPr>
            <a:spLocks noChangeArrowheads="1"/>
          </p:cNvSpPr>
          <p:nvPr/>
        </p:nvSpPr>
        <p:spPr bwMode="auto">
          <a:xfrm>
            <a:off x="381000" y="5562600"/>
            <a:ext cx="8534400" cy="701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Four-issue 3GHz superscalar accessing 100ns DRAM could execute 1,200 instructions during time for one memory access!</a:t>
            </a:r>
          </a:p>
        </p:txBody>
      </p:sp>
    </p:spTree>
    <p:extLst>
      <p:ext uri="{BB962C8B-B14F-4D97-AF65-F5344CB8AC3E}">
        <p14:creationId xmlns:p14="http://schemas.microsoft.com/office/powerpoint/2010/main" val="17821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060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Size Affects Latency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660D-4C45-964F-A040-C0D4146A75F8}" type="slidenum">
              <a:rPr lang="en-US"/>
              <a:pPr/>
              <a:t>19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09600" y="2209800"/>
            <a:ext cx="1295400" cy="2209800"/>
            <a:chOff x="609600" y="2209800"/>
            <a:chExt cx="1295400" cy="2209800"/>
          </a:xfrm>
        </p:grpSpPr>
        <p:sp>
          <p:nvSpPr>
            <p:cNvPr id="4" name="Rectangle 3"/>
            <p:cNvSpPr/>
            <p:nvPr/>
          </p:nvSpPr>
          <p:spPr bwMode="auto">
            <a:xfrm>
              <a:off x="609600" y="3124200"/>
              <a:ext cx="1295400" cy="12954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Small Memory</a:t>
              </a:r>
            </a:p>
          </p:txBody>
        </p:sp>
        <p:cxnSp>
          <p:nvCxnSpPr>
            <p:cNvPr id="10" name="Straight Arrow Connector 9"/>
            <p:cNvCxnSpPr>
              <a:endCxn id="4" idx="0"/>
            </p:cNvCxnSpPr>
            <p:nvPr/>
          </p:nvCxnSpPr>
          <p:spPr bwMode="auto">
            <a:xfrm rot="5400000" flipH="1" flipV="1">
              <a:off x="285750" y="3448050"/>
              <a:ext cx="1295400" cy="64770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2" name="Rectangle 11"/>
            <p:cNvSpPr/>
            <p:nvPr/>
          </p:nvSpPr>
          <p:spPr bwMode="auto">
            <a:xfrm>
              <a:off x="762000" y="2209800"/>
              <a:ext cx="990600" cy="9144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CPU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43200" y="990600"/>
            <a:ext cx="4876800" cy="5181600"/>
            <a:chOff x="2743200" y="990600"/>
            <a:chExt cx="4876800" cy="5181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2743200" y="1905000"/>
              <a:ext cx="4876800" cy="4267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Calibri"/>
                  <a:cs typeface="Calibri"/>
                </a:rPr>
                <a:t>Big Memory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rot="5400000" flipH="1" flipV="1">
              <a:off x="1790700" y="2857500"/>
              <a:ext cx="4267200" cy="236220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4572000" y="990600"/>
              <a:ext cx="990600" cy="9144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CPU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62400" y="5105400"/>
            <a:ext cx="3505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Signals have further to travel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Fan out to more locations</a:t>
            </a:r>
          </a:p>
        </p:txBody>
      </p:sp>
    </p:spTree>
    <p:extLst>
      <p:ext uri="{BB962C8B-B14F-4D97-AF65-F5344CB8AC3E}">
        <p14:creationId xmlns:p14="http://schemas.microsoft.com/office/powerpoint/2010/main" val="36961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in Lecture 4</a:t>
            </a:r>
          </a:p>
        </p:txBody>
      </p:sp>
      <p:sp>
        <p:nvSpPr>
          <p:cNvPr id="1277965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exceptions in pipelined machines by passing exceptions down pipeline until instructions cross commit point in order</a:t>
            </a:r>
          </a:p>
          <a:p>
            <a:r>
              <a:rPr lang="en-US" dirty="0"/>
              <a:t>Can use values before commit through bypass network</a:t>
            </a:r>
          </a:p>
          <a:p>
            <a:r>
              <a:rPr lang="en-US" dirty="0"/>
              <a:t>Pipeline hazards can be avoided through software techniques: scheduling, loop unrolling</a:t>
            </a:r>
          </a:p>
          <a:p>
            <a:r>
              <a:rPr lang="en-US" dirty="0"/>
              <a:t>Decoupled architectures use queues between “access” and “execute” pipelines to tolerate long memory latency</a:t>
            </a:r>
          </a:p>
          <a:p>
            <a:r>
              <a:rPr lang="en-US" dirty="0"/>
              <a:t>Regularizing all functional units to have same latency simplifies more complex pipeline design by avoiding structural hazards, can be expanded to in-order superscalar designs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17445-3013-514A-8A68-C8774F4572F5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5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638175"/>
            <a:ext cx="5181600" cy="4621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Memory Cell Sizes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1A9E3-F234-C34C-8569-78323B48E441}" type="slidenum">
              <a:rPr lang="en-US"/>
              <a:pPr/>
              <a:t>20</a:t>
            </a:fld>
            <a:endParaRPr lang="en-US"/>
          </a:p>
        </p:txBody>
      </p:sp>
      <p:sp>
        <p:nvSpPr>
          <p:cNvPr id="1474564" name="Text Box 4"/>
          <p:cNvSpPr txBox="1">
            <a:spLocks noChangeArrowheads="1"/>
          </p:cNvSpPr>
          <p:nvPr/>
        </p:nvSpPr>
        <p:spPr bwMode="auto">
          <a:xfrm>
            <a:off x="6583363" y="3476625"/>
            <a:ext cx="23622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solidFill>
                  <a:srgbClr val="000000"/>
                </a:solidFill>
              </a:rPr>
              <a:t>[ Foss, “Implementing Application-Specific Memory”, ISSCC 1996 ]</a:t>
            </a:r>
          </a:p>
        </p:txBody>
      </p:sp>
      <p:pic>
        <p:nvPicPr>
          <p:cNvPr id="14745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5145088"/>
            <a:ext cx="8229600" cy="163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4566" name="Line 6"/>
          <p:cNvSpPr>
            <a:spLocks noChangeShapeType="1"/>
          </p:cNvSpPr>
          <p:nvPr/>
        </p:nvSpPr>
        <p:spPr bwMode="auto">
          <a:xfrm flipV="1">
            <a:off x="5867400" y="1371600"/>
            <a:ext cx="1173163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  <p:sp>
        <p:nvSpPr>
          <p:cNvPr id="1474567" name="Text Box 7"/>
          <p:cNvSpPr txBox="1">
            <a:spLocks noChangeArrowheads="1"/>
          </p:cNvSpPr>
          <p:nvPr/>
        </p:nvSpPr>
        <p:spPr bwMode="auto">
          <a:xfrm>
            <a:off x="6573838" y="1060450"/>
            <a:ext cx="19923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DRAM on memory chip</a:t>
            </a:r>
          </a:p>
        </p:txBody>
      </p:sp>
      <p:sp>
        <p:nvSpPr>
          <p:cNvPr id="1474568" name="Text Box 8"/>
          <p:cNvSpPr txBox="1">
            <a:spLocks noChangeArrowheads="1"/>
          </p:cNvSpPr>
          <p:nvPr/>
        </p:nvSpPr>
        <p:spPr bwMode="auto">
          <a:xfrm>
            <a:off x="190500" y="1130300"/>
            <a:ext cx="12954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On-Chip SRAM in logic chip</a:t>
            </a:r>
          </a:p>
        </p:txBody>
      </p:sp>
      <p:sp>
        <p:nvSpPr>
          <p:cNvPr id="1474569" name="Line 9"/>
          <p:cNvSpPr>
            <a:spLocks noChangeShapeType="1"/>
          </p:cNvSpPr>
          <p:nvPr/>
        </p:nvSpPr>
        <p:spPr bwMode="auto">
          <a:xfrm flipV="1">
            <a:off x="1381125" y="1531938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C0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12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Hierarchy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EAB6-7160-8540-A030-3876E6A4E7DB}" type="slidenum">
              <a:rPr lang="en-US"/>
              <a:pPr/>
              <a:t>21</a:t>
            </a:fld>
            <a:endParaRPr lang="en-US"/>
          </a:p>
        </p:txBody>
      </p:sp>
      <p:sp>
        <p:nvSpPr>
          <p:cNvPr id="1426435" name="Rectangle 3"/>
          <p:cNvSpPr>
            <a:spLocks noChangeArrowheads="1"/>
          </p:cNvSpPr>
          <p:nvPr/>
        </p:nvSpPr>
        <p:spPr bwMode="auto">
          <a:xfrm>
            <a:off x="2971800" y="1219200"/>
            <a:ext cx="1981200" cy="1524000"/>
          </a:xfrm>
          <a:prstGeom prst="rect">
            <a:avLst/>
          </a:prstGeom>
          <a:solidFill>
            <a:srgbClr val="CFBDC8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Small,</a:t>
            </a:r>
          </a:p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Fast Memory</a:t>
            </a:r>
          </a:p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(RF, SRAM)</a:t>
            </a:r>
          </a:p>
        </p:txBody>
      </p:sp>
      <p:sp>
        <p:nvSpPr>
          <p:cNvPr id="1426436" name="Rectangle 4"/>
          <p:cNvSpPr>
            <a:spLocks noChangeArrowheads="1"/>
          </p:cNvSpPr>
          <p:nvPr/>
        </p:nvSpPr>
        <p:spPr bwMode="auto">
          <a:xfrm>
            <a:off x="228600" y="3429000"/>
            <a:ext cx="8763000" cy="25212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capacity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:  Register &lt;&lt; SRAM &lt;&lt; DRAM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 latency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:   Register &lt;&lt; SRAM &lt;&lt; DRAM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bandwidth: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on-chip &gt;&gt; off-chip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spcBef>
                <a:spcPct val="0"/>
              </a:spcBef>
            </a:pPr>
            <a:endParaRPr lang="en-US" sz="1400" i="1" dirty="0">
              <a:solidFill>
                <a:srgbClr val="000000"/>
              </a:solidFill>
              <a:latin typeface="Verdana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On a data access:</a:t>
            </a:r>
          </a:p>
          <a:p>
            <a:pPr lvl="1">
              <a:spcBef>
                <a:spcPct val="0"/>
              </a:spcBef>
            </a:pP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if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data </a:t>
            </a:r>
            <a:r>
              <a:rPr lang="en-US" sz="2400" dirty="0">
                <a:solidFill>
                  <a:srgbClr val="56127A"/>
                </a:solidFill>
                <a:latin typeface="Symbol" charset="2"/>
              </a:rPr>
              <a:t>Î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fast memory </a:t>
            </a:r>
            <a:r>
              <a:rPr lang="en-US" sz="2400" dirty="0" err="1">
                <a:solidFill>
                  <a:srgbClr val="56127A"/>
                </a:solidFill>
                <a:latin typeface="Symbol" charset="2"/>
              </a:rPr>
              <a:t>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low latency access </a:t>
            </a: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(SRAM)</a:t>
            </a:r>
          </a:p>
          <a:p>
            <a:pPr lvl="1">
              <a:spcBef>
                <a:spcPct val="0"/>
              </a:spcBef>
            </a:pP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if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data </a:t>
            </a:r>
            <a:r>
              <a:rPr lang="en-US" sz="2400" dirty="0">
                <a:solidFill>
                  <a:srgbClr val="56127A"/>
                </a:solidFill>
                <a:latin typeface="Symbol" charset="2"/>
              </a:rPr>
              <a:t>Ï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fast memory </a:t>
            </a:r>
            <a:r>
              <a:rPr lang="en-US" sz="2400" dirty="0">
                <a:solidFill>
                  <a:srgbClr val="56127A"/>
                </a:solidFill>
                <a:latin typeface="Symbol" charset="2"/>
              </a:rPr>
              <a:t></a:t>
            </a:r>
            <a:r>
              <a:rPr lang="en-US" sz="2400" dirty="0">
                <a:solidFill>
                  <a:srgbClr val="56127A"/>
                </a:solidFill>
                <a:latin typeface="Verdana" charset="0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high latency access </a:t>
            </a: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(DRAM)</a:t>
            </a: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26437" name="Rectangle 5"/>
          <p:cNvSpPr>
            <a:spLocks noChangeArrowheads="1"/>
          </p:cNvSpPr>
          <p:nvPr/>
        </p:nvSpPr>
        <p:spPr bwMode="auto">
          <a:xfrm>
            <a:off x="838200" y="1600200"/>
            <a:ext cx="1016000" cy="8350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CPU</a:t>
            </a:r>
          </a:p>
        </p:txBody>
      </p:sp>
      <p:sp>
        <p:nvSpPr>
          <p:cNvPr id="1426438" name="Rectangle 6"/>
          <p:cNvSpPr>
            <a:spLocks noChangeArrowheads="1"/>
          </p:cNvSpPr>
          <p:nvPr/>
        </p:nvSpPr>
        <p:spPr bwMode="auto">
          <a:xfrm>
            <a:off x="5943600" y="762000"/>
            <a:ext cx="2819400" cy="2514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Big, Slow Memory</a:t>
            </a:r>
          </a:p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(DRAM)</a:t>
            </a:r>
          </a:p>
        </p:txBody>
      </p:sp>
      <p:sp>
        <p:nvSpPr>
          <p:cNvPr id="1426439" name="Oval 7"/>
          <p:cNvSpPr>
            <a:spLocks noChangeArrowheads="1"/>
          </p:cNvSpPr>
          <p:nvPr/>
        </p:nvSpPr>
        <p:spPr bwMode="auto">
          <a:xfrm>
            <a:off x="2209800" y="1295400"/>
            <a:ext cx="355600" cy="3111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426440" name="Oval 8"/>
          <p:cNvSpPr>
            <a:spLocks noChangeArrowheads="1"/>
          </p:cNvSpPr>
          <p:nvPr/>
        </p:nvSpPr>
        <p:spPr bwMode="auto">
          <a:xfrm>
            <a:off x="5257800" y="1295400"/>
            <a:ext cx="355600" cy="31115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B</a:t>
            </a:r>
          </a:p>
        </p:txBody>
      </p:sp>
      <p:sp>
        <p:nvSpPr>
          <p:cNvPr id="1426441" name="Rectangle 9"/>
          <p:cNvSpPr>
            <a:spLocks noChangeArrowheads="1"/>
          </p:cNvSpPr>
          <p:nvPr/>
        </p:nvSpPr>
        <p:spPr bwMode="auto">
          <a:xfrm>
            <a:off x="1752600" y="2743200"/>
            <a:ext cx="41910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  <a:cs typeface="Calibri"/>
              </a:rPr>
              <a:t>holds frequently used data</a:t>
            </a:r>
          </a:p>
        </p:txBody>
      </p:sp>
      <p:sp>
        <p:nvSpPr>
          <p:cNvPr id="1426442" name="AutoShape 10"/>
          <p:cNvSpPr>
            <a:spLocks noChangeArrowheads="1"/>
          </p:cNvSpPr>
          <p:nvPr/>
        </p:nvSpPr>
        <p:spPr bwMode="auto">
          <a:xfrm>
            <a:off x="4953000" y="1981200"/>
            <a:ext cx="990600" cy="152400"/>
          </a:xfrm>
          <a:prstGeom prst="leftRightArrow">
            <a:avLst>
              <a:gd name="adj1" fmla="val 50000"/>
              <a:gd name="adj2" fmla="val 130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26443" name="AutoShape 11"/>
          <p:cNvSpPr>
            <a:spLocks noChangeArrowheads="1"/>
          </p:cNvSpPr>
          <p:nvPr/>
        </p:nvSpPr>
        <p:spPr bwMode="auto">
          <a:xfrm>
            <a:off x="1828800" y="1600200"/>
            <a:ext cx="1143000" cy="838200"/>
          </a:xfrm>
          <a:prstGeom prst="leftRightArrow">
            <a:avLst>
              <a:gd name="adj1" fmla="val 50000"/>
              <a:gd name="adj2" fmla="val 27273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2597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CS152 </a:t>
            </a:r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 1 is due at start of class on Monday Feb 11</a:t>
            </a:r>
          </a:p>
          <a:p>
            <a:r>
              <a:rPr lang="en-US" dirty="0"/>
              <a:t>Lab 1 due at start of class Wednesday Feb 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22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5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CS252 </a:t>
            </a:r>
            <a:r>
              <a:rPr lang="en-US" dirty="0" err="1"/>
              <a:t>Administrivia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proposals due Wed Feb 27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Krste’s</a:t>
            </a:r>
            <a:r>
              <a:rPr lang="en-US" dirty="0"/>
              <a:t> office hours Wed 10-11am to get feedback on ideas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2A54D-D38A-6449-A27D-1BD4A1440DD2}" type="slidenum">
              <a:rPr lang="en-US" smtClean="0"/>
              <a:pPr>
                <a:defRPr/>
              </a:pPr>
              <a:t>23</a:t>
            </a:fld>
            <a:endParaRPr lang="en-US" b="0">
              <a:solidFill>
                <a:srgbClr val="FBB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2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Memory Hierarchy</a:t>
            </a:r>
          </a:p>
        </p:txBody>
      </p:sp>
      <p:sp>
        <p:nvSpPr>
          <p:cNvPr id="14284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7683500" cy="5054600"/>
          </a:xfrm>
        </p:spPr>
        <p:txBody>
          <a:bodyPr/>
          <a:lstStyle/>
          <a:p>
            <a:r>
              <a:rPr lang="en-US" sz="3200" dirty="0"/>
              <a:t>Small/fast storage, e.g., registers</a:t>
            </a:r>
          </a:p>
          <a:p>
            <a:pPr lvl="1"/>
            <a:r>
              <a:rPr lang="en-US" sz="2400" dirty="0"/>
              <a:t>Address usually specified in instruction</a:t>
            </a:r>
          </a:p>
          <a:p>
            <a:pPr lvl="1"/>
            <a:r>
              <a:rPr lang="en-US" sz="2400" dirty="0"/>
              <a:t>Generally implemented directly as a register file</a:t>
            </a:r>
          </a:p>
          <a:p>
            <a:pPr lvl="2"/>
            <a:r>
              <a:rPr lang="en-US" sz="2400" i="1" dirty="0"/>
              <a:t>but hardware might do things behind software’s back, e.g., stack management, register renaming</a:t>
            </a:r>
          </a:p>
          <a:p>
            <a:pPr lvl="1"/>
            <a:endParaRPr lang="en-US" sz="2400" dirty="0"/>
          </a:p>
          <a:p>
            <a:r>
              <a:rPr lang="en-US" sz="3200" dirty="0"/>
              <a:t>Larger/slower storage,</a:t>
            </a:r>
            <a:r>
              <a:rPr lang="en-US" sz="3200" dirty="0">
                <a:sym typeface="Symbol" charset="2"/>
              </a:rPr>
              <a:t> e.g., main memory</a:t>
            </a:r>
            <a:endParaRPr lang="en-US" sz="3200" dirty="0"/>
          </a:p>
          <a:p>
            <a:pPr lvl="1"/>
            <a:r>
              <a:rPr lang="en-US" sz="2400" dirty="0"/>
              <a:t>Address usually computed from values in register</a:t>
            </a:r>
          </a:p>
          <a:p>
            <a:pPr lvl="1"/>
            <a:r>
              <a:rPr lang="en-US" sz="2400" dirty="0"/>
              <a:t>Generally implemented as a hardware-managed cache hierarchy (hardware decides what is kept in fast memory)</a:t>
            </a:r>
          </a:p>
          <a:p>
            <a:pPr lvl="2"/>
            <a:r>
              <a:rPr lang="en-US" sz="2400" i="1" dirty="0"/>
              <a:t>but software may provide “hints”, e.g., don’t cache or </a:t>
            </a:r>
            <a:r>
              <a:rPr lang="en-US" sz="2400" i="1" dirty="0" err="1"/>
              <a:t>prefetch</a:t>
            </a:r>
            <a:endParaRPr lang="en-US" sz="2400" i="1" dirty="0"/>
          </a:p>
          <a:p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4B31-0335-FD4E-B174-D373B9534A19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514" name="Picture 2"/>
          <p:cNvPicPr>
            <a:picLocks noChangeAspect="1" noChangeArrowheads="1"/>
          </p:cNvPicPr>
          <p:nvPr/>
        </p:nvPicPr>
        <p:blipFill>
          <a:blip r:embed="rId3">
            <a:alphaModFix amt="82000"/>
          </a:blip>
          <a:srcRect/>
          <a:stretch>
            <a:fillRect/>
          </a:stretch>
        </p:blipFill>
        <p:spPr bwMode="auto">
          <a:xfrm>
            <a:off x="444500" y="850900"/>
            <a:ext cx="8442325" cy="51800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2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Memory Reference Patterns</a:t>
            </a:r>
            <a:endParaRPr lang="en-US" dirty="0"/>
          </a:p>
        </p:txBody>
      </p:sp>
      <p:sp>
        <p:nvSpPr>
          <p:cNvPr id="1472516" name="Text Box 4"/>
          <p:cNvSpPr txBox="1">
            <a:spLocks noChangeArrowheads="1"/>
          </p:cNvSpPr>
          <p:nvPr/>
        </p:nvSpPr>
        <p:spPr bwMode="auto">
          <a:xfrm>
            <a:off x="1612900" y="6102350"/>
            <a:ext cx="66167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00"/>
                </a:solidFill>
                <a:latin typeface="Times" charset="0"/>
              </a:rPr>
              <a:t>Donald J. Hatfield, Jeanette Gerald: Program Restructuring for Virtual Memory. IBM Systems Journal 10(3): 168-192 (1971)</a:t>
            </a:r>
          </a:p>
        </p:txBody>
      </p:sp>
      <p:sp>
        <p:nvSpPr>
          <p:cNvPr id="1472517" name="Text Box 5"/>
          <p:cNvSpPr txBox="1">
            <a:spLocks noChangeArrowheads="1"/>
          </p:cNvSpPr>
          <p:nvPr/>
        </p:nvSpPr>
        <p:spPr bwMode="auto">
          <a:xfrm>
            <a:off x="8153400" y="6096000"/>
            <a:ext cx="738834" cy="21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800" b="1" dirty="0">
                <a:solidFill>
                  <a:srgbClr val="053DE8"/>
                </a:solidFill>
                <a:latin typeface="Calibri"/>
                <a:cs typeface="Calibri"/>
              </a:rPr>
              <a:t>Time</a:t>
            </a:r>
          </a:p>
        </p:txBody>
      </p:sp>
      <p:sp>
        <p:nvSpPr>
          <p:cNvPr id="1472518" name="Text Box 6"/>
          <p:cNvSpPr txBox="1">
            <a:spLocks noChangeArrowheads="1"/>
          </p:cNvSpPr>
          <p:nvPr/>
        </p:nvSpPr>
        <p:spPr bwMode="auto">
          <a:xfrm rot="16200000">
            <a:off x="-2100035" y="3166835"/>
            <a:ext cx="4857752" cy="2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400" b="1" dirty="0">
                <a:solidFill>
                  <a:srgbClr val="053DE8"/>
                </a:solidFill>
                <a:latin typeface="Calibri"/>
                <a:cs typeface="Calibri"/>
              </a:rPr>
              <a:t>Memory Address (one dot per access)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771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Memory Reference Patterns</a:t>
            </a:r>
          </a:p>
        </p:txBody>
      </p:sp>
      <p:sp>
        <p:nvSpPr>
          <p:cNvPr id="1423363" name="Line 3"/>
          <p:cNvSpPr>
            <a:spLocks noChangeShapeType="1"/>
          </p:cNvSpPr>
          <p:nvPr/>
        </p:nvSpPr>
        <p:spPr bwMode="auto">
          <a:xfrm flipV="1">
            <a:off x="2590800" y="1524000"/>
            <a:ext cx="0" cy="457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23364" name="Line 4"/>
          <p:cNvSpPr>
            <a:spLocks noChangeShapeType="1"/>
          </p:cNvSpPr>
          <p:nvPr/>
        </p:nvSpPr>
        <p:spPr bwMode="auto">
          <a:xfrm>
            <a:off x="2362200" y="6096000"/>
            <a:ext cx="5715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23365" name="Rectangle 5"/>
          <p:cNvSpPr>
            <a:spLocks noChangeArrowheads="1"/>
          </p:cNvSpPr>
          <p:nvPr/>
        </p:nvSpPr>
        <p:spPr bwMode="auto">
          <a:xfrm>
            <a:off x="1965325" y="1143000"/>
            <a:ext cx="1212672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Address</a:t>
            </a:r>
          </a:p>
        </p:txBody>
      </p:sp>
      <p:sp>
        <p:nvSpPr>
          <p:cNvPr id="1423366" name="Rectangle 6"/>
          <p:cNvSpPr>
            <a:spLocks noChangeArrowheads="1"/>
          </p:cNvSpPr>
          <p:nvPr/>
        </p:nvSpPr>
        <p:spPr bwMode="auto">
          <a:xfrm>
            <a:off x="7086600" y="5638800"/>
            <a:ext cx="819235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Time</a:t>
            </a:r>
          </a:p>
        </p:txBody>
      </p:sp>
      <p:sp>
        <p:nvSpPr>
          <p:cNvPr id="1423367" name="Rectangle 7"/>
          <p:cNvSpPr>
            <a:spLocks noChangeArrowheads="1"/>
          </p:cNvSpPr>
          <p:nvPr/>
        </p:nvSpPr>
        <p:spPr bwMode="auto">
          <a:xfrm>
            <a:off x="1050925" y="1736725"/>
            <a:ext cx="1576804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Instruction</a:t>
            </a:r>
          </a:p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   fetches</a:t>
            </a:r>
          </a:p>
        </p:txBody>
      </p:sp>
      <p:sp>
        <p:nvSpPr>
          <p:cNvPr id="1423368" name="Rectangle 8"/>
          <p:cNvSpPr>
            <a:spLocks noChangeArrowheads="1"/>
          </p:cNvSpPr>
          <p:nvPr/>
        </p:nvSpPr>
        <p:spPr bwMode="auto">
          <a:xfrm>
            <a:off x="1233488" y="3200400"/>
            <a:ext cx="1273686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Stack</a:t>
            </a:r>
          </a:p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accesses</a:t>
            </a:r>
          </a:p>
        </p:txBody>
      </p:sp>
      <p:sp>
        <p:nvSpPr>
          <p:cNvPr id="1423369" name="Rectangle 9"/>
          <p:cNvSpPr>
            <a:spLocks noChangeArrowheads="1"/>
          </p:cNvSpPr>
          <p:nvPr/>
        </p:nvSpPr>
        <p:spPr bwMode="auto">
          <a:xfrm>
            <a:off x="1219200" y="4953000"/>
            <a:ext cx="1273686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accesses</a:t>
            </a:r>
          </a:p>
        </p:txBody>
      </p:sp>
      <p:grpSp>
        <p:nvGrpSpPr>
          <p:cNvPr id="1423370" name="Group 10"/>
          <p:cNvGrpSpPr>
            <a:grpSpLocks/>
          </p:cNvGrpSpPr>
          <p:nvPr/>
        </p:nvGrpSpPr>
        <p:grpSpPr bwMode="auto">
          <a:xfrm>
            <a:off x="3370263" y="1143000"/>
            <a:ext cx="1963737" cy="533400"/>
            <a:chOff x="2123" y="1008"/>
            <a:chExt cx="1237" cy="336"/>
          </a:xfrm>
        </p:grpSpPr>
        <p:sp>
          <p:nvSpPr>
            <p:cNvPr id="1423371" name="Rectangle 11"/>
            <p:cNvSpPr>
              <a:spLocks noChangeArrowheads="1"/>
            </p:cNvSpPr>
            <p:nvPr/>
          </p:nvSpPr>
          <p:spPr bwMode="auto">
            <a:xfrm>
              <a:off x="2208" y="1008"/>
              <a:ext cx="11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n loop iterations</a:t>
              </a:r>
            </a:p>
          </p:txBody>
        </p:sp>
        <p:grpSp>
          <p:nvGrpSpPr>
            <p:cNvPr id="1423372" name="Group 12"/>
            <p:cNvGrpSpPr>
              <a:grpSpLocks/>
            </p:cNvGrpSpPr>
            <p:nvPr/>
          </p:nvGrpSpPr>
          <p:grpSpPr bwMode="auto">
            <a:xfrm>
              <a:off x="2123" y="1200"/>
              <a:ext cx="1237" cy="144"/>
              <a:chOff x="2459" y="1200"/>
              <a:chExt cx="864" cy="96"/>
            </a:xfrm>
          </p:grpSpPr>
          <p:sp>
            <p:nvSpPr>
              <p:cNvPr id="1423373" name="Arc 13"/>
              <p:cNvSpPr>
                <a:spLocks/>
              </p:cNvSpPr>
              <p:nvPr/>
            </p:nvSpPr>
            <p:spPr bwMode="auto">
              <a:xfrm>
                <a:off x="2890" y="1200"/>
                <a:ext cx="433" cy="96"/>
              </a:xfrm>
              <a:custGeom>
                <a:avLst/>
                <a:gdLst>
                  <a:gd name="G0" fmla="+- 50 0 0"/>
                  <a:gd name="G1" fmla="+- 21600 0 0"/>
                  <a:gd name="G2" fmla="+- 21600 0 0"/>
                  <a:gd name="T0" fmla="*/ 0 w 21650"/>
                  <a:gd name="T1" fmla="*/ 0 h 21600"/>
                  <a:gd name="T2" fmla="*/ 21650 w 21650"/>
                  <a:gd name="T3" fmla="*/ 21600 h 21600"/>
                  <a:gd name="T4" fmla="*/ 50 w 2165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50" h="21600" fill="none" extrusionOk="0">
                    <a:moveTo>
                      <a:pt x="0" y="0"/>
                    </a:moveTo>
                    <a:cubicBezTo>
                      <a:pt x="16" y="0"/>
                      <a:pt x="33" y="-1"/>
                      <a:pt x="50" y="-1"/>
                    </a:cubicBezTo>
                    <a:cubicBezTo>
                      <a:pt x="11979" y="-1"/>
                      <a:pt x="21650" y="9670"/>
                      <a:pt x="21650" y="21600"/>
                    </a:cubicBezTo>
                  </a:path>
                  <a:path w="21650" h="21600" stroke="0" extrusionOk="0">
                    <a:moveTo>
                      <a:pt x="0" y="0"/>
                    </a:moveTo>
                    <a:cubicBezTo>
                      <a:pt x="16" y="0"/>
                      <a:pt x="33" y="-1"/>
                      <a:pt x="50" y="-1"/>
                    </a:cubicBezTo>
                    <a:cubicBezTo>
                      <a:pt x="11979" y="-1"/>
                      <a:pt x="21650" y="9670"/>
                      <a:pt x="21650" y="21600"/>
                    </a:cubicBezTo>
                    <a:lnTo>
                      <a:pt x="5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374" name="Arc 14"/>
              <p:cNvSpPr>
                <a:spLocks/>
              </p:cNvSpPr>
              <p:nvPr/>
            </p:nvSpPr>
            <p:spPr bwMode="auto">
              <a:xfrm>
                <a:off x="2459" y="1200"/>
                <a:ext cx="432" cy="9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55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21599"/>
                    </a:moveTo>
                    <a:cubicBezTo>
                      <a:pt x="-1" y="9690"/>
                      <a:pt x="9640" y="27"/>
                      <a:pt x="21550" y="0"/>
                    </a:cubicBezTo>
                  </a:path>
                  <a:path w="21600" h="21600" stroke="0" extrusionOk="0">
                    <a:moveTo>
                      <a:pt x="-1" y="21599"/>
                    </a:moveTo>
                    <a:cubicBezTo>
                      <a:pt x="-1" y="9690"/>
                      <a:pt x="9640" y="27"/>
                      <a:pt x="2155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1423375" name="Group 15"/>
          <p:cNvGrpSpPr>
            <a:grpSpLocks/>
          </p:cNvGrpSpPr>
          <p:nvPr/>
        </p:nvGrpSpPr>
        <p:grpSpPr bwMode="auto">
          <a:xfrm>
            <a:off x="2667000" y="1449388"/>
            <a:ext cx="4483100" cy="1054100"/>
            <a:chOff x="1680" y="1201"/>
            <a:chExt cx="2824" cy="664"/>
          </a:xfrm>
        </p:grpSpPr>
        <p:sp>
          <p:nvSpPr>
            <p:cNvPr id="1423376" name="Oval 16"/>
            <p:cNvSpPr>
              <a:spLocks noChangeArrowheads="1"/>
            </p:cNvSpPr>
            <p:nvPr/>
          </p:nvSpPr>
          <p:spPr bwMode="auto">
            <a:xfrm flipV="1">
              <a:off x="1680" y="1777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77" name="Oval 17"/>
            <p:cNvSpPr>
              <a:spLocks noChangeArrowheads="1"/>
            </p:cNvSpPr>
            <p:nvPr/>
          </p:nvSpPr>
          <p:spPr bwMode="auto">
            <a:xfrm flipV="1">
              <a:off x="1776" y="1681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78" name="Oval 18"/>
            <p:cNvSpPr>
              <a:spLocks noChangeArrowheads="1"/>
            </p:cNvSpPr>
            <p:nvPr/>
          </p:nvSpPr>
          <p:spPr bwMode="auto">
            <a:xfrm flipV="1">
              <a:off x="1872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79" name="Oval 19"/>
            <p:cNvSpPr>
              <a:spLocks noChangeArrowheads="1"/>
            </p:cNvSpPr>
            <p:nvPr/>
          </p:nvSpPr>
          <p:spPr bwMode="auto">
            <a:xfrm flipV="1">
              <a:off x="1968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0" name="Oval 20"/>
            <p:cNvSpPr>
              <a:spLocks noChangeArrowheads="1"/>
            </p:cNvSpPr>
            <p:nvPr/>
          </p:nvSpPr>
          <p:spPr bwMode="auto">
            <a:xfrm flipV="1">
              <a:off x="2064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1" name="Oval 21"/>
            <p:cNvSpPr>
              <a:spLocks noChangeArrowheads="1"/>
            </p:cNvSpPr>
            <p:nvPr/>
          </p:nvSpPr>
          <p:spPr bwMode="auto">
            <a:xfrm flipV="1">
              <a:off x="2160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2" name="Oval 22"/>
            <p:cNvSpPr>
              <a:spLocks noChangeArrowheads="1"/>
            </p:cNvSpPr>
            <p:nvPr/>
          </p:nvSpPr>
          <p:spPr bwMode="auto">
            <a:xfrm flipV="1">
              <a:off x="2256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3" name="Oval 23"/>
            <p:cNvSpPr>
              <a:spLocks noChangeArrowheads="1"/>
            </p:cNvSpPr>
            <p:nvPr/>
          </p:nvSpPr>
          <p:spPr bwMode="auto">
            <a:xfrm flipV="1">
              <a:off x="2352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4" name="Oval 24"/>
            <p:cNvSpPr>
              <a:spLocks noChangeArrowheads="1"/>
            </p:cNvSpPr>
            <p:nvPr/>
          </p:nvSpPr>
          <p:spPr bwMode="auto">
            <a:xfrm flipV="1">
              <a:off x="2448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5" name="Oval 25"/>
            <p:cNvSpPr>
              <a:spLocks noChangeArrowheads="1"/>
            </p:cNvSpPr>
            <p:nvPr/>
          </p:nvSpPr>
          <p:spPr bwMode="auto">
            <a:xfrm flipV="1">
              <a:off x="2544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6" name="Oval 26"/>
            <p:cNvSpPr>
              <a:spLocks noChangeArrowheads="1"/>
            </p:cNvSpPr>
            <p:nvPr/>
          </p:nvSpPr>
          <p:spPr bwMode="auto">
            <a:xfrm flipV="1">
              <a:off x="2640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7" name="Oval 27"/>
            <p:cNvSpPr>
              <a:spLocks noChangeArrowheads="1"/>
            </p:cNvSpPr>
            <p:nvPr/>
          </p:nvSpPr>
          <p:spPr bwMode="auto">
            <a:xfrm flipV="1">
              <a:off x="3168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8" name="Oval 28"/>
            <p:cNvSpPr>
              <a:spLocks noChangeArrowheads="1"/>
            </p:cNvSpPr>
            <p:nvPr/>
          </p:nvSpPr>
          <p:spPr bwMode="auto">
            <a:xfrm flipV="1">
              <a:off x="3072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89" name="Oval 29"/>
            <p:cNvSpPr>
              <a:spLocks noChangeArrowheads="1"/>
            </p:cNvSpPr>
            <p:nvPr/>
          </p:nvSpPr>
          <p:spPr bwMode="auto">
            <a:xfrm flipV="1">
              <a:off x="2976" y="158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0" name="Line 30"/>
            <p:cNvSpPr>
              <a:spLocks noChangeShapeType="1"/>
            </p:cNvSpPr>
            <p:nvPr/>
          </p:nvSpPr>
          <p:spPr bwMode="auto">
            <a:xfrm flipV="1">
              <a:off x="2732" y="1485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1" name="Oval 31"/>
            <p:cNvSpPr>
              <a:spLocks noChangeArrowheads="1"/>
            </p:cNvSpPr>
            <p:nvPr/>
          </p:nvSpPr>
          <p:spPr bwMode="auto">
            <a:xfrm flipV="1">
              <a:off x="3264" y="148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2" name="Oval 32"/>
            <p:cNvSpPr>
              <a:spLocks noChangeArrowheads="1"/>
            </p:cNvSpPr>
            <p:nvPr/>
          </p:nvSpPr>
          <p:spPr bwMode="auto">
            <a:xfrm flipV="1">
              <a:off x="3360" y="139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3" name="Oval 33"/>
            <p:cNvSpPr>
              <a:spLocks noChangeArrowheads="1"/>
            </p:cNvSpPr>
            <p:nvPr/>
          </p:nvSpPr>
          <p:spPr bwMode="auto">
            <a:xfrm flipV="1">
              <a:off x="3456" y="1297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4" name="Oval 34"/>
            <p:cNvSpPr>
              <a:spLocks noChangeArrowheads="1"/>
            </p:cNvSpPr>
            <p:nvPr/>
          </p:nvSpPr>
          <p:spPr bwMode="auto">
            <a:xfrm flipV="1">
              <a:off x="3552" y="1201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5" name="Line 35"/>
            <p:cNvSpPr>
              <a:spLocks noChangeShapeType="1"/>
            </p:cNvSpPr>
            <p:nvPr/>
          </p:nvSpPr>
          <p:spPr bwMode="auto">
            <a:xfrm flipV="1">
              <a:off x="3692" y="1485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6" name="Oval 36"/>
            <p:cNvSpPr>
              <a:spLocks noChangeArrowheads="1"/>
            </p:cNvSpPr>
            <p:nvPr/>
          </p:nvSpPr>
          <p:spPr bwMode="auto">
            <a:xfrm flipV="1">
              <a:off x="3984" y="182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7" name="Oval 37"/>
            <p:cNvSpPr>
              <a:spLocks noChangeArrowheads="1"/>
            </p:cNvSpPr>
            <p:nvPr/>
          </p:nvSpPr>
          <p:spPr bwMode="auto">
            <a:xfrm flipV="1">
              <a:off x="4080" y="1729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8" name="Oval 38"/>
            <p:cNvSpPr>
              <a:spLocks noChangeArrowheads="1"/>
            </p:cNvSpPr>
            <p:nvPr/>
          </p:nvSpPr>
          <p:spPr bwMode="auto">
            <a:xfrm flipV="1">
              <a:off x="4176" y="1633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399" name="Oval 39"/>
            <p:cNvSpPr>
              <a:spLocks noChangeArrowheads="1"/>
            </p:cNvSpPr>
            <p:nvPr/>
          </p:nvSpPr>
          <p:spPr bwMode="auto">
            <a:xfrm flipV="1">
              <a:off x="4272" y="1537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0" name="Oval 40"/>
            <p:cNvSpPr>
              <a:spLocks noChangeArrowheads="1"/>
            </p:cNvSpPr>
            <p:nvPr/>
          </p:nvSpPr>
          <p:spPr bwMode="auto">
            <a:xfrm flipV="1">
              <a:off x="4368" y="1441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1" name="Oval 41"/>
            <p:cNvSpPr>
              <a:spLocks noChangeArrowheads="1"/>
            </p:cNvSpPr>
            <p:nvPr/>
          </p:nvSpPr>
          <p:spPr bwMode="auto">
            <a:xfrm flipV="1">
              <a:off x="4464" y="1345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02" name="Group 42"/>
          <p:cNvGrpSpPr>
            <a:grpSpLocks/>
          </p:cNvGrpSpPr>
          <p:nvPr/>
        </p:nvGrpSpPr>
        <p:grpSpPr bwMode="auto">
          <a:xfrm>
            <a:off x="2743200" y="3429000"/>
            <a:ext cx="4800600" cy="838200"/>
            <a:chOff x="1728" y="2304"/>
            <a:chExt cx="3024" cy="528"/>
          </a:xfrm>
        </p:grpSpPr>
        <p:sp>
          <p:nvSpPr>
            <p:cNvPr id="1423403" name="Oval 43"/>
            <p:cNvSpPr>
              <a:spLocks noChangeArrowheads="1"/>
            </p:cNvSpPr>
            <p:nvPr/>
          </p:nvSpPr>
          <p:spPr bwMode="auto">
            <a:xfrm flipV="1">
              <a:off x="1824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4" name="Oval 44"/>
            <p:cNvSpPr>
              <a:spLocks noChangeArrowheads="1"/>
            </p:cNvSpPr>
            <p:nvPr/>
          </p:nvSpPr>
          <p:spPr bwMode="auto">
            <a:xfrm flipV="1">
              <a:off x="1728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5" name="Oval 45"/>
            <p:cNvSpPr>
              <a:spLocks noChangeArrowheads="1"/>
            </p:cNvSpPr>
            <p:nvPr/>
          </p:nvSpPr>
          <p:spPr bwMode="auto">
            <a:xfrm flipV="1">
              <a:off x="1920" y="2504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6" name="Oval 46"/>
            <p:cNvSpPr>
              <a:spLocks noChangeArrowheads="1"/>
            </p:cNvSpPr>
            <p:nvPr/>
          </p:nvSpPr>
          <p:spPr bwMode="auto">
            <a:xfrm flipV="1">
              <a:off x="2016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7" name="Oval 47"/>
            <p:cNvSpPr>
              <a:spLocks noChangeArrowheads="1"/>
            </p:cNvSpPr>
            <p:nvPr/>
          </p:nvSpPr>
          <p:spPr bwMode="auto">
            <a:xfrm flipV="1">
              <a:off x="2112" y="231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8" name="Oval 48"/>
            <p:cNvSpPr>
              <a:spLocks noChangeArrowheads="1"/>
            </p:cNvSpPr>
            <p:nvPr/>
          </p:nvSpPr>
          <p:spPr bwMode="auto">
            <a:xfrm flipV="1">
              <a:off x="2208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09" name="Oval 49"/>
            <p:cNvSpPr>
              <a:spLocks noChangeArrowheads="1"/>
            </p:cNvSpPr>
            <p:nvPr/>
          </p:nvSpPr>
          <p:spPr bwMode="auto">
            <a:xfrm flipV="1">
              <a:off x="2400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0" name="Oval 50"/>
            <p:cNvSpPr>
              <a:spLocks noChangeArrowheads="1"/>
            </p:cNvSpPr>
            <p:nvPr/>
          </p:nvSpPr>
          <p:spPr bwMode="auto">
            <a:xfrm flipV="1">
              <a:off x="3892" y="269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1" name="Oval 51"/>
            <p:cNvSpPr>
              <a:spLocks noChangeArrowheads="1"/>
            </p:cNvSpPr>
            <p:nvPr/>
          </p:nvSpPr>
          <p:spPr bwMode="auto">
            <a:xfrm flipV="1">
              <a:off x="4136" y="279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2" name="Oval 52"/>
            <p:cNvSpPr>
              <a:spLocks noChangeArrowheads="1"/>
            </p:cNvSpPr>
            <p:nvPr/>
          </p:nvSpPr>
          <p:spPr bwMode="auto">
            <a:xfrm flipV="1">
              <a:off x="4232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3" name="Oval 53"/>
            <p:cNvSpPr>
              <a:spLocks noChangeArrowheads="1"/>
            </p:cNvSpPr>
            <p:nvPr/>
          </p:nvSpPr>
          <p:spPr bwMode="auto">
            <a:xfrm flipV="1">
              <a:off x="4328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4" name="Oval 54"/>
            <p:cNvSpPr>
              <a:spLocks noChangeArrowheads="1"/>
            </p:cNvSpPr>
            <p:nvPr/>
          </p:nvSpPr>
          <p:spPr bwMode="auto">
            <a:xfrm flipV="1">
              <a:off x="4424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5" name="Oval 55"/>
            <p:cNvSpPr>
              <a:spLocks noChangeArrowheads="1"/>
            </p:cNvSpPr>
            <p:nvPr/>
          </p:nvSpPr>
          <p:spPr bwMode="auto">
            <a:xfrm flipV="1">
              <a:off x="4520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6" name="Oval 56"/>
            <p:cNvSpPr>
              <a:spLocks noChangeArrowheads="1"/>
            </p:cNvSpPr>
            <p:nvPr/>
          </p:nvSpPr>
          <p:spPr bwMode="auto">
            <a:xfrm flipV="1">
              <a:off x="4712" y="2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7" name="Oval 57"/>
            <p:cNvSpPr>
              <a:spLocks noChangeArrowheads="1"/>
            </p:cNvSpPr>
            <p:nvPr/>
          </p:nvSpPr>
          <p:spPr bwMode="auto">
            <a:xfrm flipV="1">
              <a:off x="4616" y="269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8" name="Oval 58"/>
            <p:cNvSpPr>
              <a:spLocks noChangeArrowheads="1"/>
            </p:cNvSpPr>
            <p:nvPr/>
          </p:nvSpPr>
          <p:spPr bwMode="auto">
            <a:xfrm flipV="1">
              <a:off x="4520" y="279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19" name="Oval 59"/>
            <p:cNvSpPr>
              <a:spLocks noChangeArrowheads="1"/>
            </p:cNvSpPr>
            <p:nvPr/>
          </p:nvSpPr>
          <p:spPr bwMode="auto">
            <a:xfrm flipV="1">
              <a:off x="2600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0" name="Oval 60"/>
            <p:cNvSpPr>
              <a:spLocks noChangeArrowheads="1"/>
            </p:cNvSpPr>
            <p:nvPr/>
          </p:nvSpPr>
          <p:spPr bwMode="auto">
            <a:xfrm flipV="1">
              <a:off x="2792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1" name="Oval 61"/>
            <p:cNvSpPr>
              <a:spLocks noChangeArrowheads="1"/>
            </p:cNvSpPr>
            <p:nvPr/>
          </p:nvSpPr>
          <p:spPr bwMode="auto">
            <a:xfrm flipV="1">
              <a:off x="2992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2" name="Oval 62"/>
            <p:cNvSpPr>
              <a:spLocks noChangeArrowheads="1"/>
            </p:cNvSpPr>
            <p:nvPr/>
          </p:nvSpPr>
          <p:spPr bwMode="auto">
            <a:xfrm flipV="1">
              <a:off x="3184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3" name="Oval 63"/>
            <p:cNvSpPr>
              <a:spLocks noChangeArrowheads="1"/>
            </p:cNvSpPr>
            <p:nvPr/>
          </p:nvSpPr>
          <p:spPr bwMode="auto">
            <a:xfrm flipV="1">
              <a:off x="3384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24" name="Oval 64"/>
            <p:cNvSpPr>
              <a:spLocks noChangeArrowheads="1"/>
            </p:cNvSpPr>
            <p:nvPr/>
          </p:nvSpPr>
          <p:spPr bwMode="auto">
            <a:xfrm flipV="1">
              <a:off x="3576" y="24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23425" name="Group 65"/>
            <p:cNvGrpSpPr>
              <a:grpSpLocks/>
            </p:cNvGrpSpPr>
            <p:nvPr/>
          </p:nvGrpSpPr>
          <p:grpSpPr bwMode="auto">
            <a:xfrm flipV="1">
              <a:off x="3704" y="2304"/>
              <a:ext cx="520" cy="424"/>
              <a:chOff x="3704" y="2304"/>
              <a:chExt cx="520" cy="424"/>
            </a:xfrm>
          </p:grpSpPr>
          <p:sp>
            <p:nvSpPr>
              <p:cNvPr id="1423426" name="Oval 66"/>
              <p:cNvSpPr>
                <a:spLocks noChangeArrowheads="1"/>
              </p:cNvSpPr>
              <p:nvPr/>
            </p:nvSpPr>
            <p:spPr bwMode="auto">
              <a:xfrm flipV="1">
                <a:off x="3800" y="2592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27" name="Oval 67"/>
              <p:cNvSpPr>
                <a:spLocks noChangeArrowheads="1"/>
              </p:cNvSpPr>
              <p:nvPr/>
            </p:nvSpPr>
            <p:spPr bwMode="auto">
              <a:xfrm flipV="1">
                <a:off x="3704" y="2688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28" name="Oval 68"/>
              <p:cNvSpPr>
                <a:spLocks noChangeArrowheads="1"/>
              </p:cNvSpPr>
              <p:nvPr/>
            </p:nvSpPr>
            <p:spPr bwMode="auto">
              <a:xfrm flipV="1">
                <a:off x="3896" y="2496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29" name="Oval 69"/>
              <p:cNvSpPr>
                <a:spLocks noChangeArrowheads="1"/>
              </p:cNvSpPr>
              <p:nvPr/>
            </p:nvSpPr>
            <p:spPr bwMode="auto">
              <a:xfrm flipV="1">
                <a:off x="3992" y="2400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30" name="Oval 70"/>
              <p:cNvSpPr>
                <a:spLocks noChangeArrowheads="1"/>
              </p:cNvSpPr>
              <p:nvPr/>
            </p:nvSpPr>
            <p:spPr bwMode="auto">
              <a:xfrm flipV="1">
                <a:off x="4088" y="2304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23431" name="Oval 71"/>
              <p:cNvSpPr>
                <a:spLocks noChangeArrowheads="1"/>
              </p:cNvSpPr>
              <p:nvPr/>
            </p:nvSpPr>
            <p:spPr bwMode="auto">
              <a:xfrm flipV="1">
                <a:off x="4184" y="2400"/>
                <a:ext cx="40" cy="4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1423432" name="Group 72"/>
          <p:cNvGrpSpPr>
            <a:grpSpLocks/>
          </p:cNvGrpSpPr>
          <p:nvPr/>
        </p:nvGrpSpPr>
        <p:grpSpPr bwMode="auto">
          <a:xfrm>
            <a:off x="2617788" y="2971800"/>
            <a:ext cx="1420812" cy="1028700"/>
            <a:chOff x="1649" y="2016"/>
            <a:chExt cx="895" cy="648"/>
          </a:xfrm>
        </p:grpSpPr>
        <p:sp>
          <p:nvSpPr>
            <p:cNvPr id="1423433" name="Text Box 73"/>
            <p:cNvSpPr txBox="1">
              <a:spLocks noChangeArrowheads="1"/>
            </p:cNvSpPr>
            <p:nvPr/>
          </p:nvSpPr>
          <p:spPr bwMode="auto">
            <a:xfrm>
              <a:off x="1649" y="2016"/>
              <a:ext cx="8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subroutine call</a:t>
              </a:r>
            </a:p>
          </p:txBody>
        </p:sp>
        <p:sp>
          <p:nvSpPr>
            <p:cNvPr id="1423434" name="Freeform 74"/>
            <p:cNvSpPr>
              <a:spLocks/>
            </p:cNvSpPr>
            <p:nvPr/>
          </p:nvSpPr>
          <p:spPr bwMode="auto">
            <a:xfrm>
              <a:off x="1704" y="2259"/>
              <a:ext cx="509" cy="405"/>
            </a:xfrm>
            <a:custGeom>
              <a:avLst/>
              <a:gdLst/>
              <a:ahLst/>
              <a:cxnLst>
                <a:cxn ang="0">
                  <a:pos x="0" y="405"/>
                </a:cxn>
                <a:cxn ang="0">
                  <a:pos x="42" y="249"/>
                </a:cxn>
                <a:cxn ang="0">
                  <a:pos x="211" y="74"/>
                </a:cxn>
                <a:cxn ang="0">
                  <a:pos x="427" y="0"/>
                </a:cxn>
              </a:cxnLst>
              <a:rect l="0" t="0" r="r" b="b"/>
              <a:pathLst>
                <a:path w="427" h="405">
                  <a:moveTo>
                    <a:pt x="0" y="405"/>
                  </a:moveTo>
                  <a:cubicBezTo>
                    <a:pt x="10" y="370"/>
                    <a:pt x="23" y="280"/>
                    <a:pt x="42" y="249"/>
                  </a:cubicBezTo>
                  <a:cubicBezTo>
                    <a:pt x="70" y="200"/>
                    <a:pt x="139" y="122"/>
                    <a:pt x="211" y="74"/>
                  </a:cubicBezTo>
                  <a:cubicBezTo>
                    <a:pt x="270" y="30"/>
                    <a:pt x="382" y="15"/>
                    <a:pt x="42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35" name="Group 75"/>
          <p:cNvGrpSpPr>
            <a:grpSpLocks/>
          </p:cNvGrpSpPr>
          <p:nvPr/>
        </p:nvGrpSpPr>
        <p:grpSpPr bwMode="auto">
          <a:xfrm>
            <a:off x="5791200" y="3048000"/>
            <a:ext cx="1725613" cy="947738"/>
            <a:chOff x="3648" y="2064"/>
            <a:chExt cx="1087" cy="597"/>
          </a:xfrm>
        </p:grpSpPr>
        <p:sp>
          <p:nvSpPr>
            <p:cNvPr id="1423436" name="Text Box 76"/>
            <p:cNvSpPr txBox="1">
              <a:spLocks noChangeArrowheads="1"/>
            </p:cNvSpPr>
            <p:nvPr/>
          </p:nvSpPr>
          <p:spPr bwMode="auto">
            <a:xfrm>
              <a:off x="3840" y="2064"/>
              <a:ext cx="8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subroutine return</a:t>
              </a:r>
            </a:p>
          </p:txBody>
        </p:sp>
        <p:sp>
          <p:nvSpPr>
            <p:cNvPr id="1423437" name="Freeform 77"/>
            <p:cNvSpPr>
              <a:spLocks/>
            </p:cNvSpPr>
            <p:nvPr/>
          </p:nvSpPr>
          <p:spPr bwMode="auto">
            <a:xfrm flipH="1">
              <a:off x="3648" y="2256"/>
              <a:ext cx="509" cy="405"/>
            </a:xfrm>
            <a:custGeom>
              <a:avLst/>
              <a:gdLst/>
              <a:ahLst/>
              <a:cxnLst>
                <a:cxn ang="0">
                  <a:pos x="0" y="405"/>
                </a:cxn>
                <a:cxn ang="0">
                  <a:pos x="42" y="249"/>
                </a:cxn>
                <a:cxn ang="0">
                  <a:pos x="211" y="74"/>
                </a:cxn>
                <a:cxn ang="0">
                  <a:pos x="427" y="0"/>
                </a:cxn>
              </a:cxnLst>
              <a:rect l="0" t="0" r="r" b="b"/>
              <a:pathLst>
                <a:path w="427" h="405">
                  <a:moveTo>
                    <a:pt x="0" y="405"/>
                  </a:moveTo>
                  <a:cubicBezTo>
                    <a:pt x="10" y="370"/>
                    <a:pt x="23" y="280"/>
                    <a:pt x="42" y="249"/>
                  </a:cubicBezTo>
                  <a:cubicBezTo>
                    <a:pt x="70" y="200"/>
                    <a:pt x="139" y="122"/>
                    <a:pt x="211" y="74"/>
                  </a:cubicBezTo>
                  <a:cubicBezTo>
                    <a:pt x="270" y="30"/>
                    <a:pt x="382" y="15"/>
                    <a:pt x="42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38" name="Group 78"/>
          <p:cNvGrpSpPr>
            <a:grpSpLocks/>
          </p:cNvGrpSpPr>
          <p:nvPr/>
        </p:nvGrpSpPr>
        <p:grpSpPr bwMode="auto">
          <a:xfrm>
            <a:off x="3429000" y="3733800"/>
            <a:ext cx="2362200" cy="504825"/>
            <a:chOff x="2160" y="2496"/>
            <a:chExt cx="1488" cy="318"/>
          </a:xfrm>
        </p:grpSpPr>
        <p:sp>
          <p:nvSpPr>
            <p:cNvPr id="1423439" name="Text Box 79"/>
            <p:cNvSpPr txBox="1">
              <a:spLocks noChangeArrowheads="1"/>
            </p:cNvSpPr>
            <p:nvPr/>
          </p:nvSpPr>
          <p:spPr bwMode="auto">
            <a:xfrm>
              <a:off x="2372" y="2581"/>
              <a:ext cx="112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argument access</a:t>
              </a:r>
              <a:endParaRPr lang="en-US" sz="1800" b="1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23440" name="AutoShape 80"/>
            <p:cNvSpPr>
              <a:spLocks/>
            </p:cNvSpPr>
            <p:nvPr/>
          </p:nvSpPr>
          <p:spPr bwMode="auto">
            <a:xfrm rot="5400000">
              <a:off x="2856" y="1800"/>
              <a:ext cx="96" cy="1488"/>
            </a:xfrm>
            <a:prstGeom prst="rightBracket">
              <a:avLst>
                <a:gd name="adj" fmla="val 1291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41" name="Group 81"/>
          <p:cNvGrpSpPr>
            <a:grpSpLocks/>
          </p:cNvGrpSpPr>
          <p:nvPr/>
        </p:nvGrpSpPr>
        <p:grpSpPr bwMode="auto">
          <a:xfrm>
            <a:off x="3505200" y="4572000"/>
            <a:ext cx="2349500" cy="1282700"/>
            <a:chOff x="2208" y="2832"/>
            <a:chExt cx="1480" cy="808"/>
          </a:xfrm>
        </p:grpSpPr>
        <p:sp>
          <p:nvSpPr>
            <p:cNvPr id="1423442" name="Oval 82"/>
            <p:cNvSpPr>
              <a:spLocks noChangeArrowheads="1"/>
            </p:cNvSpPr>
            <p:nvPr/>
          </p:nvSpPr>
          <p:spPr bwMode="auto">
            <a:xfrm>
              <a:off x="2212" y="350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3" name="Oval 83"/>
            <p:cNvSpPr>
              <a:spLocks noChangeArrowheads="1"/>
            </p:cNvSpPr>
            <p:nvPr/>
          </p:nvSpPr>
          <p:spPr bwMode="auto">
            <a:xfrm>
              <a:off x="2408" y="341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4" name="Oval 84"/>
            <p:cNvSpPr>
              <a:spLocks noChangeArrowheads="1"/>
            </p:cNvSpPr>
            <p:nvPr/>
          </p:nvSpPr>
          <p:spPr bwMode="auto">
            <a:xfrm>
              <a:off x="2592" y="331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5" name="Oval 85"/>
            <p:cNvSpPr>
              <a:spLocks noChangeArrowheads="1"/>
            </p:cNvSpPr>
            <p:nvPr/>
          </p:nvSpPr>
          <p:spPr bwMode="auto">
            <a:xfrm>
              <a:off x="2784" y="3216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6" name="Oval 86"/>
            <p:cNvSpPr>
              <a:spLocks noChangeArrowheads="1"/>
            </p:cNvSpPr>
            <p:nvPr/>
          </p:nvSpPr>
          <p:spPr bwMode="auto">
            <a:xfrm>
              <a:off x="2984" y="3124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7" name="Oval 87"/>
            <p:cNvSpPr>
              <a:spLocks noChangeArrowheads="1"/>
            </p:cNvSpPr>
            <p:nvPr/>
          </p:nvSpPr>
          <p:spPr bwMode="auto">
            <a:xfrm>
              <a:off x="3168" y="3024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8" name="Oval 88"/>
            <p:cNvSpPr>
              <a:spLocks noChangeArrowheads="1"/>
            </p:cNvSpPr>
            <p:nvPr/>
          </p:nvSpPr>
          <p:spPr bwMode="auto">
            <a:xfrm>
              <a:off x="220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49" name="Oval 89"/>
            <p:cNvSpPr>
              <a:spLocks noChangeArrowheads="1"/>
            </p:cNvSpPr>
            <p:nvPr/>
          </p:nvSpPr>
          <p:spPr bwMode="auto">
            <a:xfrm>
              <a:off x="3368" y="2928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0" name="Oval 90"/>
            <p:cNvSpPr>
              <a:spLocks noChangeArrowheads="1"/>
            </p:cNvSpPr>
            <p:nvPr/>
          </p:nvSpPr>
          <p:spPr bwMode="auto">
            <a:xfrm>
              <a:off x="3568" y="2832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1" name="Oval 91"/>
            <p:cNvSpPr>
              <a:spLocks noChangeArrowheads="1"/>
            </p:cNvSpPr>
            <p:nvPr/>
          </p:nvSpPr>
          <p:spPr bwMode="auto">
            <a:xfrm>
              <a:off x="24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2" name="Oval 92"/>
            <p:cNvSpPr>
              <a:spLocks noChangeArrowheads="1"/>
            </p:cNvSpPr>
            <p:nvPr/>
          </p:nvSpPr>
          <p:spPr bwMode="auto">
            <a:xfrm>
              <a:off x="26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3" name="Oval 93"/>
            <p:cNvSpPr>
              <a:spLocks noChangeArrowheads="1"/>
            </p:cNvSpPr>
            <p:nvPr/>
          </p:nvSpPr>
          <p:spPr bwMode="auto">
            <a:xfrm>
              <a:off x="28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4" name="Oval 94"/>
            <p:cNvSpPr>
              <a:spLocks noChangeArrowheads="1"/>
            </p:cNvSpPr>
            <p:nvPr/>
          </p:nvSpPr>
          <p:spPr bwMode="auto">
            <a:xfrm>
              <a:off x="30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5" name="Oval 95"/>
            <p:cNvSpPr>
              <a:spLocks noChangeArrowheads="1"/>
            </p:cNvSpPr>
            <p:nvPr/>
          </p:nvSpPr>
          <p:spPr bwMode="auto">
            <a:xfrm>
              <a:off x="32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6" name="Oval 96"/>
            <p:cNvSpPr>
              <a:spLocks noChangeArrowheads="1"/>
            </p:cNvSpPr>
            <p:nvPr/>
          </p:nvSpPr>
          <p:spPr bwMode="auto">
            <a:xfrm>
              <a:off x="34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23457" name="Oval 97"/>
            <p:cNvSpPr>
              <a:spLocks noChangeArrowheads="1"/>
            </p:cNvSpPr>
            <p:nvPr/>
          </p:nvSpPr>
          <p:spPr bwMode="auto">
            <a:xfrm>
              <a:off x="3648" y="3600"/>
              <a:ext cx="40" cy="4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58" name="Group 98"/>
          <p:cNvGrpSpPr>
            <a:grpSpLocks/>
          </p:cNvGrpSpPr>
          <p:nvPr/>
        </p:nvGrpSpPr>
        <p:grpSpPr bwMode="auto">
          <a:xfrm>
            <a:off x="3124200" y="4783144"/>
            <a:ext cx="2590800" cy="369888"/>
            <a:chOff x="1968" y="3013"/>
            <a:chExt cx="1632" cy="233"/>
          </a:xfrm>
        </p:grpSpPr>
        <p:sp>
          <p:nvSpPr>
            <p:cNvPr id="1423459" name="AutoShape 99"/>
            <p:cNvSpPr>
              <a:spLocks/>
            </p:cNvSpPr>
            <p:nvPr/>
          </p:nvSpPr>
          <p:spPr bwMode="auto">
            <a:xfrm rot="3682897">
              <a:off x="2760" y="2376"/>
              <a:ext cx="47" cy="1632"/>
            </a:xfrm>
            <a:prstGeom prst="leftBracket">
              <a:avLst>
                <a:gd name="adj" fmla="val 28936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200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23460" name="Text Box 100"/>
            <p:cNvSpPr txBox="1">
              <a:spLocks noChangeArrowheads="1"/>
            </p:cNvSpPr>
            <p:nvPr/>
          </p:nvSpPr>
          <p:spPr bwMode="auto">
            <a:xfrm rot="19828516">
              <a:off x="2231" y="3013"/>
              <a:ext cx="9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vector access</a:t>
              </a:r>
              <a:endParaRPr lang="en-US" sz="1800" b="1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23461" name="Group 101"/>
          <p:cNvGrpSpPr>
            <a:grpSpLocks/>
          </p:cNvGrpSpPr>
          <p:nvPr/>
        </p:nvGrpSpPr>
        <p:grpSpPr bwMode="auto">
          <a:xfrm>
            <a:off x="3733799" y="5316544"/>
            <a:ext cx="2432050" cy="398463"/>
            <a:chOff x="2352" y="3349"/>
            <a:chExt cx="1532" cy="251"/>
          </a:xfrm>
        </p:grpSpPr>
        <p:sp>
          <p:nvSpPr>
            <p:cNvPr id="1423462" name="Text Box 102"/>
            <p:cNvSpPr txBox="1">
              <a:spLocks noChangeArrowheads="1"/>
            </p:cNvSpPr>
            <p:nvPr/>
          </p:nvSpPr>
          <p:spPr bwMode="auto">
            <a:xfrm>
              <a:off x="2871" y="3349"/>
              <a:ext cx="10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800" b="1">
                  <a:solidFill>
                    <a:srgbClr val="FC0128"/>
                  </a:solidFill>
                  <a:latin typeface="Calibri"/>
                  <a:cs typeface="Calibri"/>
                </a:rPr>
                <a:t>scalar accesses</a:t>
              </a:r>
            </a:p>
          </p:txBody>
        </p:sp>
        <p:sp>
          <p:nvSpPr>
            <p:cNvPr id="1423463" name="AutoShape 103"/>
            <p:cNvSpPr>
              <a:spLocks/>
            </p:cNvSpPr>
            <p:nvPr/>
          </p:nvSpPr>
          <p:spPr bwMode="auto">
            <a:xfrm rot="5400000">
              <a:off x="3000" y="2904"/>
              <a:ext cx="48" cy="1344"/>
            </a:xfrm>
            <a:prstGeom prst="leftBracket">
              <a:avLst>
                <a:gd name="adj" fmla="val 50724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0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67" grpId="0" autoUpdateAnimBg="0"/>
      <p:bldP spid="1423368" grpId="0" autoUpdateAnimBg="0"/>
      <p:bldP spid="142336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736600"/>
          </a:xfrm>
        </p:spPr>
        <p:txBody>
          <a:bodyPr/>
          <a:lstStyle/>
          <a:p>
            <a:r>
              <a:rPr lang="en-US" dirty="0"/>
              <a:t>Two predictable properties of memory references:</a:t>
            </a:r>
          </a:p>
        </p:txBody>
      </p:sp>
      <p:sp>
        <p:nvSpPr>
          <p:cNvPr id="142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Temporal Locality</a:t>
            </a:r>
            <a:r>
              <a:rPr lang="en-US" sz="3200" dirty="0"/>
              <a:t>: If a location is referenced it is likely to be referenced again in the near future.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dirty="0"/>
              <a:t>Spatial Locality</a:t>
            </a:r>
            <a:r>
              <a:rPr lang="en-US" sz="3200" dirty="0"/>
              <a:t>: If a location is referenced it is likely that locations near it will be referenced in the near future.</a:t>
            </a:r>
          </a:p>
          <a:p>
            <a:endParaRPr lang="en-US" sz="32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74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514" name="Picture 2"/>
          <p:cNvPicPr>
            <a:picLocks noChangeAspect="1" noChangeArrowheads="1"/>
          </p:cNvPicPr>
          <p:nvPr/>
        </p:nvPicPr>
        <p:blipFill>
          <a:blip r:embed="rId3">
            <a:alphaModFix amt="82000"/>
          </a:blip>
          <a:srcRect/>
          <a:stretch>
            <a:fillRect/>
          </a:stretch>
        </p:blipFill>
        <p:spPr bwMode="auto">
          <a:xfrm>
            <a:off x="444500" y="850900"/>
            <a:ext cx="8442325" cy="51800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47251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marL="25400">
              <a:tabLst>
                <a:tab pos="317500" algn="l"/>
                <a:tab pos="1231900" algn="l"/>
                <a:tab pos="2146300" algn="l"/>
                <a:tab pos="3060700" algn="l"/>
                <a:tab pos="3975100" algn="l"/>
                <a:tab pos="4889500" algn="l"/>
                <a:tab pos="5803900" algn="l"/>
              </a:tabLst>
            </a:pPr>
            <a:r>
              <a:rPr lang="en-US" dirty="0"/>
              <a:t>Memory Reference Patterns</a:t>
            </a:r>
          </a:p>
        </p:txBody>
      </p:sp>
      <p:sp>
        <p:nvSpPr>
          <p:cNvPr id="1472516" name="Text Box 4"/>
          <p:cNvSpPr txBox="1">
            <a:spLocks noChangeArrowheads="1"/>
          </p:cNvSpPr>
          <p:nvPr/>
        </p:nvSpPr>
        <p:spPr bwMode="auto">
          <a:xfrm>
            <a:off x="4419600" y="6102350"/>
            <a:ext cx="46355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dirty="0">
                <a:solidFill>
                  <a:srgbClr val="000000"/>
                </a:solidFill>
                <a:latin typeface="Times" charset="0"/>
              </a:rPr>
              <a:t>Donald J. Hatfield, Jeanette Gerald: Program Restructuring for Virtual Memory. IBM Systems Journal 10(3): 168-192 (1971)</a:t>
            </a:r>
          </a:p>
        </p:txBody>
      </p:sp>
      <p:sp>
        <p:nvSpPr>
          <p:cNvPr id="1472517" name="Text Box 5"/>
          <p:cNvSpPr txBox="1">
            <a:spLocks noChangeArrowheads="1"/>
          </p:cNvSpPr>
          <p:nvPr/>
        </p:nvSpPr>
        <p:spPr bwMode="auto">
          <a:xfrm>
            <a:off x="8229600" y="6096000"/>
            <a:ext cx="633286" cy="2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400" b="1" dirty="0">
                <a:solidFill>
                  <a:srgbClr val="053DE8"/>
                </a:solidFill>
                <a:latin typeface="Calibri"/>
                <a:cs typeface="Calibri"/>
              </a:rPr>
              <a:t>Time</a:t>
            </a:r>
          </a:p>
        </p:txBody>
      </p:sp>
      <p:sp>
        <p:nvSpPr>
          <p:cNvPr id="1472518" name="Text Box 6"/>
          <p:cNvSpPr txBox="1">
            <a:spLocks noChangeArrowheads="1"/>
          </p:cNvSpPr>
          <p:nvPr/>
        </p:nvSpPr>
        <p:spPr bwMode="auto">
          <a:xfrm rot="16200000">
            <a:off x="-2092097" y="3235098"/>
            <a:ext cx="4841877" cy="2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ts val="1300"/>
              </a:lnSpc>
              <a:spcBef>
                <a:spcPct val="0"/>
              </a:spcBef>
              <a:tabLst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2400" b="1" dirty="0">
                <a:solidFill>
                  <a:srgbClr val="053DE8"/>
                </a:solidFill>
                <a:latin typeface="Calibri"/>
                <a:cs typeface="Calibri"/>
              </a:rPr>
              <a:t>Memory Address (one dot per access)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962400" y="4711700"/>
            <a:ext cx="5014913" cy="1282700"/>
            <a:chOff x="2198" y="2555"/>
            <a:chExt cx="3159" cy="808"/>
          </a:xfrm>
        </p:grpSpPr>
        <p:sp>
          <p:nvSpPr>
            <p:cNvPr id="1472521" name="Freeform 9"/>
            <p:cNvSpPr>
              <a:spLocks/>
            </p:cNvSpPr>
            <p:nvPr/>
          </p:nvSpPr>
          <p:spPr bwMode="auto">
            <a:xfrm>
              <a:off x="2198" y="2555"/>
              <a:ext cx="639" cy="440"/>
            </a:xfrm>
            <a:custGeom>
              <a:avLst/>
              <a:gdLst/>
              <a:ahLst/>
              <a:cxnLst>
                <a:cxn ang="0">
                  <a:pos x="7777" y="1334"/>
                </a:cxn>
                <a:cxn ang="0">
                  <a:pos x="7777" y="7777"/>
                </a:cxn>
                <a:cxn ang="0">
                  <a:pos x="1334" y="7777"/>
                </a:cxn>
                <a:cxn ang="0">
                  <a:pos x="1334" y="1334"/>
                </a:cxn>
                <a:cxn ang="0">
                  <a:pos x="7777" y="1334"/>
                </a:cxn>
                <a:cxn ang="0">
                  <a:pos x="7777" y="1334"/>
                </a:cxn>
              </a:cxnLst>
              <a:rect l="0" t="0" r="r" b="b"/>
              <a:pathLst>
                <a:path w="9111" h="9111">
                  <a:moveTo>
                    <a:pt x="7777" y="1334"/>
                  </a:moveTo>
                  <a:cubicBezTo>
                    <a:pt x="9556" y="3113"/>
                    <a:pt x="9556" y="5998"/>
                    <a:pt x="7777" y="7777"/>
                  </a:cubicBezTo>
                  <a:cubicBezTo>
                    <a:pt x="5998" y="9556"/>
                    <a:pt x="3113" y="9556"/>
                    <a:pt x="1334" y="7777"/>
                  </a:cubicBezTo>
                  <a:cubicBezTo>
                    <a:pt x="-445" y="5998"/>
                    <a:pt x="-445" y="3113"/>
                    <a:pt x="1334" y="1334"/>
                  </a:cubicBezTo>
                  <a:cubicBezTo>
                    <a:pt x="3113" y="-445"/>
                    <a:pt x="5998" y="-445"/>
                    <a:pt x="7777" y="1334"/>
                  </a:cubicBezTo>
                  <a:close/>
                  <a:moveTo>
                    <a:pt x="7777" y="1334"/>
                  </a:moveTo>
                </a:path>
              </a:pathLst>
            </a:custGeom>
            <a:noFill/>
            <a:ln w="25400">
              <a:solidFill>
                <a:srgbClr val="053DE8"/>
              </a:solidFill>
              <a:prstDash val="solid"/>
              <a:round/>
              <a:headEnd/>
              <a:tailEnd/>
            </a:ln>
            <a:effectLst>
              <a:outerShdw blurRad="63500" dist="63499" dir="2339991" algn="ctr" rotWithShape="0">
                <a:srgbClr val="0D0D0D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2" name="Line 10"/>
            <p:cNvSpPr>
              <a:spLocks noChangeShapeType="1"/>
            </p:cNvSpPr>
            <p:nvPr/>
          </p:nvSpPr>
          <p:spPr bwMode="auto">
            <a:xfrm rot="10800000">
              <a:off x="2846" y="2923"/>
              <a:ext cx="576" cy="120"/>
            </a:xfrm>
            <a:prstGeom prst="line">
              <a:avLst/>
            </a:prstGeom>
            <a:noFill/>
            <a:ln w="25400">
              <a:solidFill>
                <a:srgbClr val="053DE8"/>
              </a:solidFill>
              <a:round/>
              <a:headEnd/>
              <a:tailEnd type="stealth" w="med" len="med"/>
            </a:ln>
            <a:effectLst>
              <a:outerShdw blurRad="63500" dist="76199" dir="3420002" algn="ctr" rotWithShape="0">
                <a:srgbClr val="053DE8">
                  <a:alpha val="2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3" name="Line 11"/>
            <p:cNvSpPr>
              <a:spLocks noChangeShapeType="1"/>
            </p:cNvSpPr>
            <p:nvPr/>
          </p:nvSpPr>
          <p:spPr bwMode="auto">
            <a:xfrm>
              <a:off x="4222" y="3019"/>
              <a:ext cx="448" cy="104"/>
            </a:xfrm>
            <a:prstGeom prst="line">
              <a:avLst/>
            </a:prstGeom>
            <a:noFill/>
            <a:ln w="25400">
              <a:solidFill>
                <a:srgbClr val="053DE8"/>
              </a:solidFill>
              <a:round/>
              <a:headEnd/>
              <a:tailEnd type="stealth" w="med" len="med"/>
            </a:ln>
            <a:effectLst>
              <a:outerShdw blurRad="63500" dist="76199" dir="3420002" algn="ctr" rotWithShape="0">
                <a:srgbClr val="053DE8">
                  <a:alpha val="2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4" name="Freeform 12"/>
            <p:cNvSpPr>
              <a:spLocks/>
            </p:cNvSpPr>
            <p:nvPr/>
          </p:nvSpPr>
          <p:spPr bwMode="auto">
            <a:xfrm>
              <a:off x="4718" y="2763"/>
              <a:ext cx="639" cy="600"/>
            </a:xfrm>
            <a:custGeom>
              <a:avLst/>
              <a:gdLst/>
              <a:ahLst/>
              <a:cxnLst>
                <a:cxn ang="0">
                  <a:pos x="7777" y="1334"/>
                </a:cxn>
                <a:cxn ang="0">
                  <a:pos x="7777" y="7777"/>
                </a:cxn>
                <a:cxn ang="0">
                  <a:pos x="1334" y="7777"/>
                </a:cxn>
                <a:cxn ang="0">
                  <a:pos x="1334" y="1334"/>
                </a:cxn>
                <a:cxn ang="0">
                  <a:pos x="7777" y="1334"/>
                </a:cxn>
                <a:cxn ang="0">
                  <a:pos x="7777" y="1334"/>
                </a:cxn>
              </a:cxnLst>
              <a:rect l="0" t="0" r="r" b="b"/>
              <a:pathLst>
                <a:path w="9111" h="9111">
                  <a:moveTo>
                    <a:pt x="7777" y="1334"/>
                  </a:moveTo>
                  <a:cubicBezTo>
                    <a:pt x="9556" y="3113"/>
                    <a:pt x="9556" y="5998"/>
                    <a:pt x="7777" y="7777"/>
                  </a:cubicBezTo>
                  <a:cubicBezTo>
                    <a:pt x="5998" y="9556"/>
                    <a:pt x="3113" y="9556"/>
                    <a:pt x="1334" y="7777"/>
                  </a:cubicBezTo>
                  <a:cubicBezTo>
                    <a:pt x="-445" y="5998"/>
                    <a:pt x="-445" y="3113"/>
                    <a:pt x="1334" y="1334"/>
                  </a:cubicBezTo>
                  <a:cubicBezTo>
                    <a:pt x="3113" y="-445"/>
                    <a:pt x="5998" y="-445"/>
                    <a:pt x="7777" y="1334"/>
                  </a:cubicBezTo>
                  <a:close/>
                  <a:moveTo>
                    <a:pt x="7777" y="1334"/>
                  </a:moveTo>
                </a:path>
              </a:pathLst>
            </a:custGeom>
            <a:noFill/>
            <a:ln w="25400">
              <a:solidFill>
                <a:srgbClr val="053DE8"/>
              </a:solidFill>
              <a:prstDash val="solid"/>
              <a:round/>
              <a:headEnd/>
              <a:tailEnd/>
            </a:ln>
            <a:effectLst>
              <a:outerShdw blurRad="63500" dist="63499" dir="2339991" algn="ctr" rotWithShape="0">
                <a:srgbClr val="0D0D0D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5" name="Text Box 13"/>
            <p:cNvSpPr txBox="1">
              <a:spLocks noChangeArrowheads="1"/>
            </p:cNvSpPr>
            <p:nvPr/>
          </p:nvSpPr>
          <p:spPr bwMode="auto">
            <a:xfrm>
              <a:off x="3302" y="2707"/>
              <a:ext cx="1172" cy="5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Locality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203700" y="2362200"/>
            <a:ext cx="4819650" cy="793750"/>
            <a:chOff x="2317" y="1288"/>
            <a:chExt cx="3036" cy="500"/>
          </a:xfrm>
        </p:grpSpPr>
        <p:sp>
          <p:nvSpPr>
            <p:cNvPr id="1472528" name="Freeform 16"/>
            <p:cNvSpPr>
              <a:spLocks/>
            </p:cNvSpPr>
            <p:nvPr/>
          </p:nvSpPr>
          <p:spPr bwMode="auto">
            <a:xfrm>
              <a:off x="2317" y="1552"/>
              <a:ext cx="1735" cy="216"/>
            </a:xfrm>
            <a:custGeom>
              <a:avLst/>
              <a:gdLst/>
              <a:ahLst/>
              <a:cxnLst>
                <a:cxn ang="0">
                  <a:pos x="7777" y="1334"/>
                </a:cxn>
                <a:cxn ang="0">
                  <a:pos x="7777" y="7777"/>
                </a:cxn>
                <a:cxn ang="0">
                  <a:pos x="1334" y="7777"/>
                </a:cxn>
                <a:cxn ang="0">
                  <a:pos x="1334" y="1334"/>
                </a:cxn>
                <a:cxn ang="0">
                  <a:pos x="7777" y="1334"/>
                </a:cxn>
                <a:cxn ang="0">
                  <a:pos x="7777" y="1334"/>
                </a:cxn>
              </a:cxnLst>
              <a:rect l="0" t="0" r="r" b="b"/>
              <a:pathLst>
                <a:path w="9111" h="9111">
                  <a:moveTo>
                    <a:pt x="7777" y="1334"/>
                  </a:moveTo>
                  <a:cubicBezTo>
                    <a:pt x="9556" y="3113"/>
                    <a:pt x="9556" y="5998"/>
                    <a:pt x="7777" y="7777"/>
                  </a:cubicBezTo>
                  <a:cubicBezTo>
                    <a:pt x="5998" y="9556"/>
                    <a:pt x="3113" y="9556"/>
                    <a:pt x="1334" y="7777"/>
                  </a:cubicBezTo>
                  <a:cubicBezTo>
                    <a:pt x="-445" y="5998"/>
                    <a:pt x="-445" y="3113"/>
                    <a:pt x="1334" y="1334"/>
                  </a:cubicBezTo>
                  <a:cubicBezTo>
                    <a:pt x="3113" y="-445"/>
                    <a:pt x="5998" y="-445"/>
                    <a:pt x="7777" y="1334"/>
                  </a:cubicBezTo>
                  <a:close/>
                  <a:moveTo>
                    <a:pt x="7777" y="1334"/>
                  </a:moveTo>
                </a:path>
              </a:pathLst>
            </a:custGeom>
            <a:noFill/>
            <a:ln w="25400">
              <a:solidFill>
                <a:srgbClr val="053DE8"/>
              </a:solidFill>
              <a:prstDash val="solid"/>
              <a:round/>
              <a:headEnd/>
              <a:tailEnd/>
            </a:ln>
            <a:effectLst>
              <a:outerShdw blurRad="63500" dist="63499" dir="2339991" algn="ctr" rotWithShape="0">
                <a:srgbClr val="0D0D0D">
                  <a:alpha val="50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29" name="Line 17"/>
            <p:cNvSpPr>
              <a:spLocks noChangeShapeType="1"/>
            </p:cNvSpPr>
            <p:nvPr/>
          </p:nvSpPr>
          <p:spPr bwMode="auto">
            <a:xfrm flipH="1">
              <a:off x="4077" y="1488"/>
              <a:ext cx="208" cy="152"/>
            </a:xfrm>
            <a:prstGeom prst="line">
              <a:avLst/>
            </a:prstGeom>
            <a:noFill/>
            <a:ln w="25400">
              <a:solidFill>
                <a:srgbClr val="053DE8"/>
              </a:solidFill>
              <a:round/>
              <a:headEnd/>
              <a:tailEnd type="stealth" w="med" len="med"/>
            </a:ln>
            <a:effectLst>
              <a:outerShdw blurRad="63500" dist="76199" dir="3420002" algn="ctr" rotWithShape="0">
                <a:srgbClr val="053DE8">
                  <a:alpha val="25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72530" name="Text Box 18"/>
            <p:cNvSpPr txBox="1">
              <a:spLocks noChangeArrowheads="1"/>
            </p:cNvSpPr>
            <p:nvPr/>
          </p:nvSpPr>
          <p:spPr bwMode="auto">
            <a:xfrm>
              <a:off x="4181" y="1288"/>
              <a:ext cx="1172" cy="5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Temporal</a:t>
              </a:r>
            </a:p>
            <a:p>
              <a:pPr algn="ctr" eaLnBrk="1" hangingPunct="1">
                <a:spcBef>
                  <a:spcPct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2600" b="1" dirty="0">
                  <a:solidFill>
                    <a:srgbClr val="053DE8"/>
                  </a:solidFill>
                  <a:latin typeface="Calibri"/>
                  <a:cs typeface="Calibri"/>
                </a:rPr>
                <a:t> Locality</a:t>
              </a:r>
            </a:p>
          </p:txBody>
        </p:sp>
      </p:grp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04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Caches exploit both types of predictability:</a:t>
            </a:r>
          </a:p>
        </p:txBody>
      </p:sp>
      <p:sp>
        <p:nvSpPr>
          <p:cNvPr id="1430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Exploit temporal locality by remembering the contents of recently accessed locations.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Exploit spatial locality by fetching blocks of data around recently accessed locations.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Read-Only Memory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3</a:t>
            </a:fld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76200" y="1066800"/>
            <a:ext cx="3276600" cy="2006263"/>
            <a:chOff x="76200" y="1066800"/>
            <a:chExt cx="3276600" cy="20062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066800"/>
              <a:ext cx="2044700" cy="990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00" y="2057400"/>
              <a:ext cx="3276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Punched cards, From early 1700s through </a:t>
              </a:r>
              <a:r>
                <a:rPr lang="en-US" sz="2000" dirty="0" err="1">
                  <a:solidFill>
                    <a:srgbClr val="000000"/>
                  </a:solidFill>
                  <a:latin typeface="Calibri"/>
                  <a:cs typeface="Calibri"/>
                </a:rPr>
                <a:t>Jaquard</a:t>
              </a:r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 Loom, Babbage, and then IBM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429000" y="838200"/>
            <a:ext cx="2624138" cy="2692063"/>
            <a:chOff x="3352800" y="990600"/>
            <a:chExt cx="2624138" cy="26920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800" y="990600"/>
              <a:ext cx="2209800" cy="166471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52800" y="2667000"/>
              <a:ext cx="26241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Punched paper tape, instruction stream in Harvard Mk 1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200400" y="3657600"/>
            <a:ext cx="3048138" cy="2762310"/>
            <a:chOff x="3200400" y="3810000"/>
            <a:chExt cx="3048138" cy="27623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3810000"/>
              <a:ext cx="3048138" cy="2362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00400" y="6172200"/>
              <a:ext cx="2971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IBM Card Capacitor ROS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943600" y="3048000"/>
            <a:ext cx="3200400" cy="3146286"/>
            <a:chOff x="5943600" y="3352800"/>
            <a:chExt cx="3200400" cy="31462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3600" y="3352800"/>
              <a:ext cx="3200400" cy="2400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00800" y="5791200"/>
              <a:ext cx="26241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IBM Balanced Capacitor ROS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28600" y="3505200"/>
            <a:ext cx="2624138" cy="2286794"/>
            <a:chOff x="228600" y="3200400"/>
            <a:chExt cx="2624138" cy="2286794"/>
          </a:xfrm>
        </p:grpSpPr>
        <p:cxnSp>
          <p:nvCxnSpPr>
            <p:cNvPr id="56" name="Straight Connector 55"/>
            <p:cNvCxnSpPr/>
            <p:nvPr/>
          </p:nvCxnSpPr>
          <p:spPr bwMode="auto">
            <a:xfrm>
              <a:off x="381000" y="4114800"/>
              <a:ext cx="22860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381000" y="4495800"/>
              <a:ext cx="22860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8" name="Group 57"/>
            <p:cNvGrpSpPr/>
            <p:nvPr/>
          </p:nvGrpSpPr>
          <p:grpSpPr>
            <a:xfrm flipV="1">
              <a:off x="838200" y="4191000"/>
              <a:ext cx="152400" cy="152400"/>
              <a:chOff x="1752600" y="4648200"/>
              <a:chExt cx="152400" cy="152400"/>
            </a:xfrm>
          </p:grpSpPr>
          <p:sp>
            <p:nvSpPr>
              <p:cNvPr id="79" name="Isosceles Triangle 78"/>
              <p:cNvSpPr/>
              <p:nvPr/>
            </p:nvSpPr>
            <p:spPr bwMode="auto">
              <a:xfrm>
                <a:off x="1752600" y="4648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 bwMode="auto">
              <a:xfrm>
                <a:off x="1752600" y="4648200"/>
                <a:ext cx="152400" cy="1588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9" name="Straight Connector 58"/>
            <p:cNvCxnSpPr/>
            <p:nvPr/>
          </p:nvCxnSpPr>
          <p:spPr bwMode="auto">
            <a:xfrm>
              <a:off x="381000" y="4876800"/>
              <a:ext cx="22860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rot="5400000">
              <a:off x="228600" y="4572000"/>
              <a:ext cx="18288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rot="5400000">
              <a:off x="686594" y="4571206"/>
              <a:ext cx="18288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1144588" y="4570412"/>
              <a:ext cx="18288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>
              <a:endCxn id="79" idx="3"/>
            </p:cNvCxnSpPr>
            <p:nvPr/>
          </p:nvCxnSpPr>
          <p:spPr bwMode="auto">
            <a:xfrm rot="5400000">
              <a:off x="876300" y="4152900"/>
              <a:ext cx="762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rot="5400000">
              <a:off x="876697" y="4381103"/>
              <a:ext cx="76200" cy="7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914400" y="4419599"/>
              <a:ext cx="228600" cy="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6" name="Group 65"/>
            <p:cNvGrpSpPr/>
            <p:nvPr/>
          </p:nvGrpSpPr>
          <p:grpSpPr>
            <a:xfrm flipV="1">
              <a:off x="1295400" y="4572000"/>
              <a:ext cx="152400" cy="152400"/>
              <a:chOff x="1752600" y="4648200"/>
              <a:chExt cx="152400" cy="152400"/>
            </a:xfrm>
          </p:grpSpPr>
          <p:sp>
            <p:nvSpPr>
              <p:cNvPr id="77" name="Isosceles Triangle 76"/>
              <p:cNvSpPr/>
              <p:nvPr/>
            </p:nvSpPr>
            <p:spPr bwMode="auto">
              <a:xfrm>
                <a:off x="1752600" y="4648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cxnSp>
            <p:nvCxnSpPr>
              <p:cNvPr id="78" name="Straight Connector 77"/>
              <p:cNvCxnSpPr/>
              <p:nvPr/>
            </p:nvCxnSpPr>
            <p:spPr bwMode="auto">
              <a:xfrm>
                <a:off x="1752600" y="4648200"/>
                <a:ext cx="152400" cy="1588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7" name="Straight Connector 66"/>
            <p:cNvCxnSpPr/>
            <p:nvPr/>
          </p:nvCxnSpPr>
          <p:spPr bwMode="auto">
            <a:xfrm rot="5400000">
              <a:off x="1333500" y="4533900"/>
              <a:ext cx="762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rot="5400000">
              <a:off x="1333897" y="4762103"/>
              <a:ext cx="76200" cy="7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371600" y="4800599"/>
              <a:ext cx="228600" cy="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0" name="Group 69"/>
            <p:cNvGrpSpPr/>
            <p:nvPr/>
          </p:nvGrpSpPr>
          <p:grpSpPr>
            <a:xfrm flipV="1">
              <a:off x="1752600" y="4572000"/>
              <a:ext cx="152400" cy="152400"/>
              <a:chOff x="1752600" y="4648200"/>
              <a:chExt cx="152400" cy="152400"/>
            </a:xfrm>
          </p:grpSpPr>
          <p:sp>
            <p:nvSpPr>
              <p:cNvPr id="75" name="Isosceles Triangle 74"/>
              <p:cNvSpPr/>
              <p:nvPr/>
            </p:nvSpPr>
            <p:spPr bwMode="auto">
              <a:xfrm>
                <a:off x="1752600" y="4648200"/>
                <a:ext cx="152400" cy="152400"/>
              </a:xfrm>
              <a:prstGeom prst="triangl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cxnSp>
            <p:nvCxnSpPr>
              <p:cNvPr id="76" name="Straight Connector 75"/>
              <p:cNvCxnSpPr/>
              <p:nvPr/>
            </p:nvCxnSpPr>
            <p:spPr bwMode="auto">
              <a:xfrm>
                <a:off x="1752600" y="4648200"/>
                <a:ext cx="152400" cy="1588"/>
              </a:xfrm>
              <a:prstGeom prst="lin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1" name="Straight Connector 70"/>
            <p:cNvCxnSpPr/>
            <p:nvPr/>
          </p:nvCxnSpPr>
          <p:spPr bwMode="auto">
            <a:xfrm rot="5400000">
              <a:off x="1790700" y="4533900"/>
              <a:ext cx="76200" cy="15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 rot="5400000">
              <a:off x="1791097" y="4762103"/>
              <a:ext cx="76200" cy="7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1828800" y="4800599"/>
              <a:ext cx="228600" cy="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228600" y="3200400"/>
              <a:ext cx="26241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/>
                  <a:cs typeface="Calibri"/>
                </a:rPr>
                <a:t>Diode Matrix, EDSAC-2 µcode store</a:t>
              </a:r>
              <a:endParaRPr lang="en-US" sz="20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95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554" name="AutoShape 2"/>
          <p:cNvSpPr>
            <a:spLocks noChangeArrowheads="1"/>
          </p:cNvSpPr>
          <p:nvPr/>
        </p:nvSpPr>
        <p:spPr bwMode="auto">
          <a:xfrm>
            <a:off x="6184900" y="1612900"/>
            <a:ext cx="1346200" cy="8890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5" name="AutoShape 3"/>
          <p:cNvSpPr>
            <a:spLocks noChangeArrowheads="1"/>
          </p:cNvSpPr>
          <p:nvPr/>
        </p:nvSpPr>
        <p:spPr bwMode="auto">
          <a:xfrm>
            <a:off x="1308100" y="1536700"/>
            <a:ext cx="1346200" cy="8890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6" name="Line 4"/>
          <p:cNvSpPr>
            <a:spLocks noChangeShapeType="1"/>
          </p:cNvSpPr>
          <p:nvPr/>
        </p:nvSpPr>
        <p:spPr bwMode="auto">
          <a:xfrm flipH="1">
            <a:off x="1447800" y="4419600"/>
            <a:ext cx="1066800" cy="3048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7" name="Line 5"/>
          <p:cNvSpPr>
            <a:spLocks noChangeShapeType="1"/>
          </p:cNvSpPr>
          <p:nvPr/>
        </p:nvSpPr>
        <p:spPr bwMode="auto">
          <a:xfrm>
            <a:off x="3276600" y="3429000"/>
            <a:ext cx="228600" cy="381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8" name="Line 6"/>
          <p:cNvSpPr>
            <a:spLocks noChangeShapeType="1"/>
          </p:cNvSpPr>
          <p:nvPr/>
        </p:nvSpPr>
        <p:spPr bwMode="auto">
          <a:xfrm flipH="1">
            <a:off x="3962400" y="3581400"/>
            <a:ext cx="457200" cy="228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59" name="Rectangle 7"/>
          <p:cNvSpPr>
            <a:spLocks noChangeArrowheads="1"/>
          </p:cNvSpPr>
          <p:nvPr/>
        </p:nvSpPr>
        <p:spPr bwMode="auto">
          <a:xfrm>
            <a:off x="3746500" y="1612900"/>
            <a:ext cx="1346200" cy="812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0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Inside a Cache</a:t>
            </a:r>
          </a:p>
        </p:txBody>
      </p:sp>
      <p:sp>
        <p:nvSpPr>
          <p:cNvPr id="1431561" name="Rectangle 9"/>
          <p:cNvSpPr>
            <a:spLocks noChangeArrowheads="1"/>
          </p:cNvSpPr>
          <p:nvPr/>
        </p:nvSpPr>
        <p:spPr bwMode="auto">
          <a:xfrm>
            <a:off x="3794125" y="1812925"/>
            <a:ext cx="103428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CACHE</a:t>
            </a:r>
          </a:p>
        </p:txBody>
      </p:sp>
      <p:sp>
        <p:nvSpPr>
          <p:cNvPr id="1431562" name="Rectangle 10"/>
          <p:cNvSpPr>
            <a:spLocks noChangeArrowheads="1"/>
          </p:cNvSpPr>
          <p:nvPr/>
        </p:nvSpPr>
        <p:spPr bwMode="auto">
          <a:xfrm>
            <a:off x="1279525" y="1782763"/>
            <a:ext cx="1204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Processor </a:t>
            </a:r>
          </a:p>
        </p:txBody>
      </p:sp>
      <p:sp>
        <p:nvSpPr>
          <p:cNvPr id="1431563" name="Rectangle 11"/>
          <p:cNvSpPr>
            <a:spLocks noChangeArrowheads="1"/>
          </p:cNvSpPr>
          <p:nvPr/>
        </p:nvSpPr>
        <p:spPr bwMode="auto">
          <a:xfrm>
            <a:off x="6308725" y="1706563"/>
            <a:ext cx="108363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Main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Memory </a:t>
            </a:r>
          </a:p>
        </p:txBody>
      </p:sp>
      <p:sp>
        <p:nvSpPr>
          <p:cNvPr id="1431564" name="Line 12"/>
          <p:cNvSpPr>
            <a:spLocks noChangeShapeType="1"/>
          </p:cNvSpPr>
          <p:nvPr/>
        </p:nvSpPr>
        <p:spPr bwMode="auto">
          <a:xfrm>
            <a:off x="2667000" y="17526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5" name="Line 13"/>
          <p:cNvSpPr>
            <a:spLocks noChangeShapeType="1"/>
          </p:cNvSpPr>
          <p:nvPr/>
        </p:nvSpPr>
        <p:spPr bwMode="auto">
          <a:xfrm>
            <a:off x="2667000" y="22860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6" name="Line 14"/>
          <p:cNvSpPr>
            <a:spLocks noChangeShapeType="1"/>
          </p:cNvSpPr>
          <p:nvPr/>
        </p:nvSpPr>
        <p:spPr bwMode="auto">
          <a:xfrm>
            <a:off x="5105400" y="17526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7" name="Line 15"/>
          <p:cNvSpPr>
            <a:spLocks noChangeShapeType="1"/>
          </p:cNvSpPr>
          <p:nvPr/>
        </p:nvSpPr>
        <p:spPr bwMode="auto">
          <a:xfrm>
            <a:off x="5105400" y="22860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68" name="Rectangle 16"/>
          <p:cNvSpPr>
            <a:spLocks noChangeArrowheads="1"/>
          </p:cNvSpPr>
          <p:nvPr/>
        </p:nvSpPr>
        <p:spPr bwMode="auto">
          <a:xfrm>
            <a:off x="2727325" y="1370013"/>
            <a:ext cx="854401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Address</a:t>
            </a:r>
          </a:p>
        </p:txBody>
      </p:sp>
      <p:sp>
        <p:nvSpPr>
          <p:cNvPr id="1431569" name="Rectangle 17"/>
          <p:cNvSpPr>
            <a:spLocks noChangeArrowheads="1"/>
          </p:cNvSpPr>
          <p:nvPr/>
        </p:nvSpPr>
        <p:spPr bwMode="auto">
          <a:xfrm>
            <a:off x="5089525" y="1370013"/>
            <a:ext cx="854401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Address</a:t>
            </a:r>
          </a:p>
        </p:txBody>
      </p:sp>
      <p:sp>
        <p:nvSpPr>
          <p:cNvPr id="1431570" name="Rectangle 18"/>
          <p:cNvSpPr>
            <a:spLocks noChangeArrowheads="1"/>
          </p:cNvSpPr>
          <p:nvPr/>
        </p:nvSpPr>
        <p:spPr bwMode="auto">
          <a:xfrm>
            <a:off x="5318125" y="2284413"/>
            <a:ext cx="577482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</p:txBody>
      </p:sp>
      <p:sp>
        <p:nvSpPr>
          <p:cNvPr id="1431571" name="Rectangle 19"/>
          <p:cNvSpPr>
            <a:spLocks noChangeArrowheads="1"/>
          </p:cNvSpPr>
          <p:nvPr/>
        </p:nvSpPr>
        <p:spPr bwMode="auto">
          <a:xfrm>
            <a:off x="2879725" y="2284413"/>
            <a:ext cx="577482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</p:txBody>
      </p:sp>
      <p:sp>
        <p:nvSpPr>
          <p:cNvPr id="1431572" name="Rectangle 20"/>
          <p:cNvSpPr>
            <a:spLocks noChangeArrowheads="1"/>
          </p:cNvSpPr>
          <p:nvPr/>
        </p:nvSpPr>
        <p:spPr bwMode="auto">
          <a:xfrm>
            <a:off x="2298700" y="3822700"/>
            <a:ext cx="4165600" cy="2260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3" name="Line 21"/>
          <p:cNvSpPr>
            <a:spLocks noChangeShapeType="1"/>
          </p:cNvSpPr>
          <p:nvPr/>
        </p:nvSpPr>
        <p:spPr bwMode="auto">
          <a:xfrm>
            <a:off x="2286000" y="4191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4" name="Line 22"/>
          <p:cNvSpPr>
            <a:spLocks noChangeShapeType="1"/>
          </p:cNvSpPr>
          <p:nvPr/>
        </p:nvSpPr>
        <p:spPr bwMode="auto">
          <a:xfrm>
            <a:off x="2286000" y="4572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5" name="Line 23"/>
          <p:cNvSpPr>
            <a:spLocks noChangeShapeType="1"/>
          </p:cNvSpPr>
          <p:nvPr/>
        </p:nvSpPr>
        <p:spPr bwMode="auto">
          <a:xfrm>
            <a:off x="2286000" y="4953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6" name="Line 24"/>
          <p:cNvSpPr>
            <a:spLocks noChangeShapeType="1"/>
          </p:cNvSpPr>
          <p:nvPr/>
        </p:nvSpPr>
        <p:spPr bwMode="auto">
          <a:xfrm>
            <a:off x="2286000" y="5334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7" name="Line 25"/>
          <p:cNvSpPr>
            <a:spLocks noChangeShapeType="1"/>
          </p:cNvSpPr>
          <p:nvPr/>
        </p:nvSpPr>
        <p:spPr bwMode="auto">
          <a:xfrm>
            <a:off x="2286000" y="5715000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8" name="Line 26"/>
          <p:cNvSpPr>
            <a:spLocks noChangeShapeType="1"/>
          </p:cNvSpPr>
          <p:nvPr/>
        </p:nvSpPr>
        <p:spPr bwMode="auto">
          <a:xfrm>
            <a:off x="50292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79" name="Line 27"/>
          <p:cNvSpPr>
            <a:spLocks noChangeShapeType="1"/>
          </p:cNvSpPr>
          <p:nvPr/>
        </p:nvSpPr>
        <p:spPr bwMode="auto">
          <a:xfrm>
            <a:off x="3200400" y="3810000"/>
            <a:ext cx="0" cy="228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0" name="Line 28"/>
          <p:cNvSpPr>
            <a:spLocks noChangeShapeType="1"/>
          </p:cNvSpPr>
          <p:nvPr/>
        </p:nvSpPr>
        <p:spPr bwMode="auto">
          <a:xfrm>
            <a:off x="36576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1" name="Line 29"/>
          <p:cNvSpPr>
            <a:spLocks noChangeShapeType="1"/>
          </p:cNvSpPr>
          <p:nvPr/>
        </p:nvSpPr>
        <p:spPr bwMode="auto">
          <a:xfrm>
            <a:off x="41148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2" name="Line 30"/>
          <p:cNvSpPr>
            <a:spLocks noChangeShapeType="1"/>
          </p:cNvSpPr>
          <p:nvPr/>
        </p:nvSpPr>
        <p:spPr bwMode="auto">
          <a:xfrm>
            <a:off x="45720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3" name="Line 31"/>
          <p:cNvSpPr>
            <a:spLocks noChangeShapeType="1"/>
          </p:cNvSpPr>
          <p:nvPr/>
        </p:nvSpPr>
        <p:spPr bwMode="auto">
          <a:xfrm>
            <a:off x="6019800" y="38100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4" name="Line 32"/>
          <p:cNvSpPr>
            <a:spLocks noChangeShapeType="1"/>
          </p:cNvSpPr>
          <p:nvPr/>
        </p:nvSpPr>
        <p:spPr bwMode="auto">
          <a:xfrm>
            <a:off x="6019800" y="4191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5" name="Line 33"/>
          <p:cNvSpPr>
            <a:spLocks noChangeShapeType="1"/>
          </p:cNvSpPr>
          <p:nvPr/>
        </p:nvSpPr>
        <p:spPr bwMode="auto">
          <a:xfrm>
            <a:off x="6019800" y="4572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6" name="Line 34"/>
          <p:cNvSpPr>
            <a:spLocks noChangeShapeType="1"/>
          </p:cNvSpPr>
          <p:nvPr/>
        </p:nvSpPr>
        <p:spPr bwMode="auto">
          <a:xfrm>
            <a:off x="6019800" y="4953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7" name="Line 35"/>
          <p:cNvSpPr>
            <a:spLocks noChangeShapeType="1"/>
          </p:cNvSpPr>
          <p:nvPr/>
        </p:nvSpPr>
        <p:spPr bwMode="auto">
          <a:xfrm>
            <a:off x="6019800" y="5334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8" name="Line 36"/>
          <p:cNvSpPr>
            <a:spLocks noChangeShapeType="1"/>
          </p:cNvSpPr>
          <p:nvPr/>
        </p:nvSpPr>
        <p:spPr bwMode="auto">
          <a:xfrm>
            <a:off x="6019800" y="5715000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89" name="Line 37"/>
          <p:cNvSpPr>
            <a:spLocks noChangeShapeType="1"/>
          </p:cNvSpPr>
          <p:nvPr/>
        </p:nvSpPr>
        <p:spPr bwMode="auto">
          <a:xfrm>
            <a:off x="5181600" y="40386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0" name="Line 38"/>
          <p:cNvSpPr>
            <a:spLocks noChangeShapeType="1"/>
          </p:cNvSpPr>
          <p:nvPr/>
        </p:nvSpPr>
        <p:spPr bwMode="auto">
          <a:xfrm>
            <a:off x="5181600" y="43434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1" name="Line 39"/>
          <p:cNvSpPr>
            <a:spLocks noChangeShapeType="1"/>
          </p:cNvSpPr>
          <p:nvPr/>
        </p:nvSpPr>
        <p:spPr bwMode="auto">
          <a:xfrm>
            <a:off x="5181600" y="5943600"/>
            <a:ext cx="6096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2" name="Oval 40"/>
          <p:cNvSpPr>
            <a:spLocks noChangeArrowheads="1"/>
          </p:cNvSpPr>
          <p:nvPr/>
        </p:nvSpPr>
        <p:spPr bwMode="auto">
          <a:xfrm>
            <a:off x="2824163" y="5503863"/>
            <a:ext cx="4025900" cy="749300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3" name="Rectangle 41"/>
          <p:cNvSpPr>
            <a:spLocks noChangeArrowheads="1"/>
          </p:cNvSpPr>
          <p:nvPr/>
        </p:nvSpPr>
        <p:spPr bwMode="auto">
          <a:xfrm>
            <a:off x="669925" y="4678363"/>
            <a:ext cx="1137481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Address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   Tag</a:t>
            </a:r>
          </a:p>
        </p:txBody>
      </p:sp>
      <p:sp>
        <p:nvSpPr>
          <p:cNvPr id="1431594" name="Line 42"/>
          <p:cNvSpPr>
            <a:spLocks noChangeShapeType="1"/>
          </p:cNvSpPr>
          <p:nvPr/>
        </p:nvSpPr>
        <p:spPr bwMode="auto">
          <a:xfrm flipH="1">
            <a:off x="2286000" y="2438400"/>
            <a:ext cx="1447800" cy="137160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5" name="Line 43"/>
          <p:cNvSpPr>
            <a:spLocks noChangeShapeType="1"/>
          </p:cNvSpPr>
          <p:nvPr/>
        </p:nvSpPr>
        <p:spPr bwMode="auto">
          <a:xfrm>
            <a:off x="5105400" y="2438400"/>
            <a:ext cx="1371600" cy="137160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596" name="Rectangle 44"/>
          <p:cNvSpPr>
            <a:spLocks noChangeArrowheads="1"/>
          </p:cNvSpPr>
          <p:nvPr/>
        </p:nvSpPr>
        <p:spPr bwMode="auto">
          <a:xfrm>
            <a:off x="6842125" y="5745163"/>
            <a:ext cx="12920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Block</a:t>
            </a:r>
          </a:p>
        </p:txBody>
      </p:sp>
      <p:sp>
        <p:nvSpPr>
          <p:cNvPr id="1431597" name="Rectangle 45"/>
          <p:cNvSpPr>
            <a:spLocks noChangeArrowheads="1"/>
          </p:cNvSpPr>
          <p:nvPr/>
        </p:nvSpPr>
        <p:spPr bwMode="auto">
          <a:xfrm>
            <a:off x="3184525" y="3819525"/>
            <a:ext cx="480901" cy="36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Byte</a:t>
            </a:r>
          </a:p>
        </p:txBody>
      </p:sp>
      <p:sp>
        <p:nvSpPr>
          <p:cNvPr id="1431598" name="Rectangle 46"/>
          <p:cNvSpPr>
            <a:spLocks noChangeArrowheads="1"/>
          </p:cNvSpPr>
          <p:nvPr/>
        </p:nvSpPr>
        <p:spPr bwMode="auto">
          <a:xfrm>
            <a:off x="3641725" y="3819525"/>
            <a:ext cx="480901" cy="36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Byte</a:t>
            </a:r>
          </a:p>
        </p:txBody>
      </p:sp>
      <p:sp>
        <p:nvSpPr>
          <p:cNvPr id="1431599" name="Rectangle 47"/>
          <p:cNvSpPr>
            <a:spLocks noChangeArrowheads="1"/>
          </p:cNvSpPr>
          <p:nvPr/>
        </p:nvSpPr>
        <p:spPr bwMode="auto">
          <a:xfrm>
            <a:off x="3184525" y="4200525"/>
            <a:ext cx="480901" cy="36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Data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Calibri"/>
                <a:cs typeface="Calibri"/>
              </a:rPr>
              <a:t>Byte</a:t>
            </a:r>
          </a:p>
        </p:txBody>
      </p:sp>
      <p:sp>
        <p:nvSpPr>
          <p:cNvPr id="1431600" name="Rectangle 48"/>
          <p:cNvSpPr>
            <a:spLocks noChangeArrowheads="1"/>
          </p:cNvSpPr>
          <p:nvPr/>
        </p:nvSpPr>
        <p:spPr bwMode="auto">
          <a:xfrm>
            <a:off x="7223125" y="3840163"/>
            <a:ext cx="61500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Line</a:t>
            </a:r>
          </a:p>
        </p:txBody>
      </p:sp>
      <p:sp>
        <p:nvSpPr>
          <p:cNvPr id="1431601" name="Rectangle 49"/>
          <p:cNvSpPr>
            <a:spLocks noChangeArrowheads="1"/>
          </p:cNvSpPr>
          <p:nvPr/>
        </p:nvSpPr>
        <p:spPr bwMode="auto">
          <a:xfrm>
            <a:off x="2552700" y="3884613"/>
            <a:ext cx="497933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100</a:t>
            </a:r>
          </a:p>
        </p:txBody>
      </p:sp>
      <p:sp>
        <p:nvSpPr>
          <p:cNvPr id="1431602" name="Rectangle 50"/>
          <p:cNvSpPr>
            <a:spLocks noChangeArrowheads="1"/>
          </p:cNvSpPr>
          <p:nvPr/>
        </p:nvSpPr>
        <p:spPr bwMode="auto">
          <a:xfrm>
            <a:off x="2552700" y="4265613"/>
            <a:ext cx="497933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304</a:t>
            </a:r>
          </a:p>
        </p:txBody>
      </p:sp>
      <p:sp>
        <p:nvSpPr>
          <p:cNvPr id="1431603" name="Rectangle 51"/>
          <p:cNvSpPr>
            <a:spLocks noChangeArrowheads="1"/>
          </p:cNvSpPr>
          <p:nvPr/>
        </p:nvSpPr>
        <p:spPr bwMode="auto">
          <a:xfrm>
            <a:off x="2438400" y="4648200"/>
            <a:ext cx="601928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6848</a:t>
            </a:r>
          </a:p>
        </p:txBody>
      </p:sp>
      <p:sp>
        <p:nvSpPr>
          <p:cNvPr id="1431604" name="Line 52"/>
          <p:cNvSpPr>
            <a:spLocks noChangeShapeType="1"/>
          </p:cNvSpPr>
          <p:nvPr/>
        </p:nvSpPr>
        <p:spPr bwMode="auto">
          <a:xfrm flipH="1">
            <a:off x="6705600" y="4038600"/>
            <a:ext cx="533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605" name="Arc 53"/>
          <p:cNvSpPr>
            <a:spLocks/>
          </p:cNvSpPr>
          <p:nvPr/>
        </p:nvSpPr>
        <p:spPr bwMode="auto">
          <a:xfrm>
            <a:off x="6553200" y="3810000"/>
            <a:ext cx="153988" cy="381000"/>
          </a:xfrm>
          <a:custGeom>
            <a:avLst/>
            <a:gdLst>
              <a:gd name="G0" fmla="+- 224 0 0"/>
              <a:gd name="G1" fmla="+- 21600 0 0"/>
              <a:gd name="G2" fmla="+- 21600 0 0"/>
              <a:gd name="T0" fmla="*/ 0 w 21824"/>
              <a:gd name="T1" fmla="*/ 1 h 43103"/>
              <a:gd name="T2" fmla="*/ 2265 w 21824"/>
              <a:gd name="T3" fmla="*/ 43103 h 43103"/>
              <a:gd name="T4" fmla="*/ 224 w 21824"/>
              <a:gd name="T5" fmla="*/ 21600 h 43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4" h="43103" fill="none" extrusionOk="0">
                <a:moveTo>
                  <a:pt x="0" y="1"/>
                </a:moveTo>
                <a:cubicBezTo>
                  <a:pt x="74" y="0"/>
                  <a:pt x="149" y="-1"/>
                  <a:pt x="224" y="-1"/>
                </a:cubicBezTo>
                <a:cubicBezTo>
                  <a:pt x="12153" y="0"/>
                  <a:pt x="21824" y="9670"/>
                  <a:pt x="21824" y="21600"/>
                </a:cubicBezTo>
                <a:cubicBezTo>
                  <a:pt x="21824" y="32738"/>
                  <a:pt x="13353" y="42050"/>
                  <a:pt x="2265" y="43103"/>
                </a:cubicBezTo>
              </a:path>
              <a:path w="21824" h="43103" stroke="0" extrusionOk="0">
                <a:moveTo>
                  <a:pt x="0" y="1"/>
                </a:moveTo>
                <a:cubicBezTo>
                  <a:pt x="74" y="0"/>
                  <a:pt x="149" y="-1"/>
                  <a:pt x="224" y="-1"/>
                </a:cubicBezTo>
                <a:cubicBezTo>
                  <a:pt x="12153" y="0"/>
                  <a:pt x="21824" y="9670"/>
                  <a:pt x="21824" y="21600"/>
                </a:cubicBezTo>
                <a:cubicBezTo>
                  <a:pt x="21824" y="32738"/>
                  <a:pt x="13353" y="42050"/>
                  <a:pt x="2265" y="43103"/>
                </a:cubicBezTo>
                <a:lnTo>
                  <a:pt x="224" y="21600"/>
                </a:lnTo>
                <a:close/>
              </a:path>
            </a:pathLst>
          </a:custGeom>
          <a:noFill/>
          <a:ln w="12700" cap="rnd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1606" name="Rectangle 54"/>
          <p:cNvSpPr>
            <a:spLocks noChangeArrowheads="1"/>
          </p:cNvSpPr>
          <p:nvPr/>
        </p:nvSpPr>
        <p:spPr bwMode="auto">
          <a:xfrm>
            <a:off x="1752600" y="2819400"/>
            <a:ext cx="1396804" cy="84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copy of main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memory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location 100</a:t>
            </a:r>
          </a:p>
        </p:txBody>
      </p:sp>
      <p:sp>
        <p:nvSpPr>
          <p:cNvPr id="1431607" name="Rectangle 55"/>
          <p:cNvSpPr>
            <a:spLocks noChangeArrowheads="1"/>
          </p:cNvSpPr>
          <p:nvPr/>
        </p:nvSpPr>
        <p:spPr bwMode="auto">
          <a:xfrm>
            <a:off x="4343400" y="2819400"/>
            <a:ext cx="1396804" cy="84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copy of main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memory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location 101</a:t>
            </a:r>
          </a:p>
        </p:txBody>
      </p:sp>
      <p:sp>
        <p:nvSpPr>
          <p:cNvPr id="1431608" name="Rectangle 56"/>
          <p:cNvSpPr>
            <a:spLocks noChangeArrowheads="1"/>
          </p:cNvSpPr>
          <p:nvPr/>
        </p:nvSpPr>
        <p:spPr bwMode="auto">
          <a:xfrm>
            <a:off x="2481262" y="4994275"/>
            <a:ext cx="54432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416</a:t>
            </a: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2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Cache Algorithm (Read)</a:t>
            </a:r>
          </a:p>
        </p:txBody>
      </p:sp>
      <p:sp>
        <p:nvSpPr>
          <p:cNvPr id="1433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066800"/>
            <a:ext cx="7772400" cy="719138"/>
          </a:xfrm>
          <a:noFill/>
          <a:ln/>
        </p:spPr>
        <p:txBody>
          <a:bodyPr/>
          <a:lstStyle/>
          <a:p>
            <a:pPr marL="342900" indent="-342900">
              <a:buFontTx/>
              <a:buNone/>
            </a:pPr>
            <a:r>
              <a:rPr lang="en-US" sz="2800" dirty="0"/>
              <a:t>   Look at Processor Address, search cache tags to find match.  Then either</a:t>
            </a:r>
          </a:p>
        </p:txBody>
      </p:sp>
      <p:grpSp>
        <p:nvGrpSpPr>
          <p:cNvPr id="1433604" name="Group 4"/>
          <p:cNvGrpSpPr>
            <a:grpSpLocks/>
          </p:cNvGrpSpPr>
          <p:nvPr/>
        </p:nvGrpSpPr>
        <p:grpSpPr bwMode="auto">
          <a:xfrm>
            <a:off x="1203325" y="2209800"/>
            <a:ext cx="2911475" cy="2679701"/>
            <a:chOff x="758" y="1392"/>
            <a:chExt cx="1834" cy="1688"/>
          </a:xfrm>
        </p:grpSpPr>
        <p:sp>
          <p:nvSpPr>
            <p:cNvPr id="1433605" name="Line 5"/>
            <p:cNvSpPr>
              <a:spLocks noChangeShapeType="1"/>
            </p:cNvSpPr>
            <p:nvPr/>
          </p:nvSpPr>
          <p:spPr bwMode="auto">
            <a:xfrm flipH="1">
              <a:off x="1536" y="1392"/>
              <a:ext cx="1056" cy="8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3606" name="Rectangle 6"/>
            <p:cNvSpPr>
              <a:spLocks noChangeArrowheads="1"/>
            </p:cNvSpPr>
            <p:nvPr/>
          </p:nvSpPr>
          <p:spPr bwMode="auto">
            <a:xfrm>
              <a:off x="854" y="1459"/>
              <a:ext cx="1303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Found in cache</a:t>
              </a: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a.k.a.  HIT</a:t>
              </a:r>
              <a:endParaRPr lang="en-US" sz="2400" u="sng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33607" name="Rectangle 7"/>
            <p:cNvSpPr>
              <a:spLocks noChangeArrowheads="1"/>
            </p:cNvSpPr>
            <p:nvPr/>
          </p:nvSpPr>
          <p:spPr bwMode="auto">
            <a:xfrm>
              <a:off x="758" y="2323"/>
              <a:ext cx="1103" cy="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Return copy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of data from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cache</a:t>
              </a:r>
            </a:p>
          </p:txBody>
        </p:sp>
      </p:grpSp>
      <p:grpSp>
        <p:nvGrpSpPr>
          <p:cNvPr id="1433608" name="Group 8"/>
          <p:cNvGrpSpPr>
            <a:grpSpLocks/>
          </p:cNvGrpSpPr>
          <p:nvPr/>
        </p:nvGrpSpPr>
        <p:grpSpPr bwMode="auto">
          <a:xfrm>
            <a:off x="4267201" y="2209800"/>
            <a:ext cx="3663951" cy="4156076"/>
            <a:chOff x="2688" y="1392"/>
            <a:chExt cx="2308" cy="2618"/>
          </a:xfrm>
        </p:grpSpPr>
        <p:sp>
          <p:nvSpPr>
            <p:cNvPr id="1433609" name="Line 9"/>
            <p:cNvSpPr>
              <a:spLocks noChangeShapeType="1"/>
            </p:cNvSpPr>
            <p:nvPr/>
          </p:nvSpPr>
          <p:spPr bwMode="auto">
            <a:xfrm>
              <a:off x="2688" y="1392"/>
              <a:ext cx="1056" cy="8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3610" name="Rectangle 10"/>
            <p:cNvSpPr>
              <a:spLocks noChangeArrowheads="1"/>
            </p:cNvSpPr>
            <p:nvPr/>
          </p:nvSpPr>
          <p:spPr bwMode="auto">
            <a:xfrm>
              <a:off x="3302" y="1459"/>
              <a:ext cx="1099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Not in cache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a.k.a. MISS</a:t>
              </a:r>
              <a:endParaRPr lang="en-US" sz="2400" u="sng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1433611" name="Rectangle 11"/>
            <p:cNvSpPr>
              <a:spLocks noChangeArrowheads="1"/>
            </p:cNvSpPr>
            <p:nvPr/>
          </p:nvSpPr>
          <p:spPr bwMode="auto">
            <a:xfrm>
              <a:off x="2918" y="2323"/>
              <a:ext cx="2078" cy="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Read block of data from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Main Memory</a:t>
              </a:r>
            </a:p>
            <a:p>
              <a:pPr>
                <a:spcBef>
                  <a:spcPct val="0"/>
                </a:spcBef>
              </a:pPr>
              <a:endParaRPr lang="en-US" sz="240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Wait … </a:t>
              </a:r>
            </a:p>
            <a:p>
              <a:pPr>
                <a:spcBef>
                  <a:spcPct val="0"/>
                </a:spcBef>
              </a:pPr>
              <a:endParaRPr lang="en-US" sz="2400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Return data to processor</a:t>
              </a:r>
            </a:p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and update cache</a:t>
              </a:r>
              <a:endParaRPr lang="en-US" sz="2400" u="sng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33612" name="Rectangle 12"/>
          <p:cNvSpPr>
            <a:spLocks noChangeArrowheads="1"/>
          </p:cNvSpPr>
          <p:nvPr/>
        </p:nvSpPr>
        <p:spPr bwMode="auto">
          <a:xfrm>
            <a:off x="4191000" y="6324600"/>
            <a:ext cx="3840645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56127A"/>
                </a:solidFill>
                <a:latin typeface="Calibri"/>
                <a:cs typeface="Calibri"/>
              </a:rPr>
              <a:t>Q: Which line do we replace?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1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/>
              <a:t>Placement Policy</a:t>
            </a:r>
          </a:p>
        </p:txBody>
      </p:sp>
      <p:sp>
        <p:nvSpPr>
          <p:cNvPr id="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74400-8F3F-7342-8443-62FEA9644894}" type="slidenum">
              <a:rPr lang="en-US"/>
              <a:pPr/>
              <a:t>32</a:t>
            </a:fld>
            <a:endParaRPr lang="en-US" b="0">
              <a:solidFill>
                <a:srgbClr val="FBBA03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09600" y="1066800"/>
            <a:ext cx="7791234" cy="5098926"/>
            <a:chOff x="609600" y="1325563"/>
            <a:chExt cx="7791234" cy="5098926"/>
          </a:xfrm>
        </p:grpSpPr>
        <p:sp>
          <p:nvSpPr>
            <p:cNvPr id="1434627" name="Rectangle 3"/>
            <p:cNvSpPr>
              <a:spLocks noChangeArrowheads="1"/>
            </p:cNvSpPr>
            <p:nvPr/>
          </p:nvSpPr>
          <p:spPr bwMode="auto">
            <a:xfrm>
              <a:off x="2763838" y="3657600"/>
              <a:ext cx="1219200" cy="1066800"/>
            </a:xfrm>
            <a:prstGeom prst="rect">
              <a:avLst/>
            </a:prstGeom>
            <a:solidFill>
              <a:schemeClr val="bg2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grpSp>
          <p:nvGrpSpPr>
            <p:cNvPr id="1434628" name="Group 4"/>
            <p:cNvGrpSpPr>
              <a:grpSpLocks/>
            </p:cNvGrpSpPr>
            <p:nvPr/>
          </p:nvGrpSpPr>
          <p:grpSpPr bwMode="auto">
            <a:xfrm>
              <a:off x="2776538" y="3663950"/>
              <a:ext cx="1193800" cy="1054100"/>
              <a:chOff x="1749" y="2308"/>
              <a:chExt cx="752" cy="664"/>
            </a:xfrm>
          </p:grpSpPr>
          <p:sp>
            <p:nvSpPr>
              <p:cNvPr id="1434629" name="Rectangle 5"/>
              <p:cNvSpPr>
                <a:spLocks noChangeArrowheads="1"/>
              </p:cNvSpPr>
              <p:nvPr/>
            </p:nvSpPr>
            <p:spPr bwMode="auto">
              <a:xfrm>
                <a:off x="1749" y="2312"/>
                <a:ext cx="752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0" name="Line 6"/>
              <p:cNvSpPr>
                <a:spLocks noChangeShapeType="1"/>
              </p:cNvSpPr>
              <p:nvPr/>
            </p:nvSpPr>
            <p:spPr bwMode="auto">
              <a:xfrm>
                <a:off x="183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1" name="Line 7"/>
              <p:cNvSpPr>
                <a:spLocks noChangeShapeType="1"/>
              </p:cNvSpPr>
              <p:nvPr/>
            </p:nvSpPr>
            <p:spPr bwMode="auto">
              <a:xfrm>
                <a:off x="193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2" name="Line 8"/>
              <p:cNvSpPr>
                <a:spLocks noChangeShapeType="1"/>
              </p:cNvSpPr>
              <p:nvPr/>
            </p:nvSpPr>
            <p:spPr bwMode="auto">
              <a:xfrm>
                <a:off x="2029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3" name="Line 9"/>
              <p:cNvSpPr>
                <a:spLocks noChangeShapeType="1"/>
              </p:cNvSpPr>
              <p:nvPr/>
            </p:nvSpPr>
            <p:spPr bwMode="auto">
              <a:xfrm>
                <a:off x="2125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4" name="Line 10"/>
              <p:cNvSpPr>
                <a:spLocks noChangeShapeType="1"/>
              </p:cNvSpPr>
              <p:nvPr/>
            </p:nvSpPr>
            <p:spPr bwMode="auto">
              <a:xfrm>
                <a:off x="2221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5" name="Line 11"/>
              <p:cNvSpPr>
                <a:spLocks noChangeShapeType="1"/>
              </p:cNvSpPr>
              <p:nvPr/>
            </p:nvSpPr>
            <p:spPr bwMode="auto">
              <a:xfrm>
                <a:off x="231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36" name="Line 12"/>
              <p:cNvSpPr>
                <a:spLocks noChangeShapeType="1"/>
              </p:cNvSpPr>
              <p:nvPr/>
            </p:nvSpPr>
            <p:spPr bwMode="auto">
              <a:xfrm>
                <a:off x="241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</p:grpSp>
        <p:sp>
          <p:nvSpPr>
            <p:cNvPr id="1434637" name="Rectangle 13"/>
            <p:cNvSpPr>
              <a:spLocks noChangeArrowheads="1"/>
            </p:cNvSpPr>
            <p:nvPr/>
          </p:nvSpPr>
          <p:spPr bwMode="auto">
            <a:xfrm>
              <a:off x="7183438" y="3657600"/>
              <a:ext cx="152400" cy="1066800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grpSp>
          <p:nvGrpSpPr>
            <p:cNvPr id="1434638" name="Group 14"/>
            <p:cNvGrpSpPr>
              <a:grpSpLocks/>
            </p:cNvGrpSpPr>
            <p:nvPr/>
          </p:nvGrpSpPr>
          <p:grpSpPr bwMode="auto">
            <a:xfrm>
              <a:off x="6586538" y="3663950"/>
              <a:ext cx="1193800" cy="1054100"/>
              <a:chOff x="4149" y="2308"/>
              <a:chExt cx="752" cy="664"/>
            </a:xfrm>
          </p:grpSpPr>
          <p:sp>
            <p:nvSpPr>
              <p:cNvPr id="1434639" name="Rectangle 15"/>
              <p:cNvSpPr>
                <a:spLocks noChangeArrowheads="1"/>
              </p:cNvSpPr>
              <p:nvPr/>
            </p:nvSpPr>
            <p:spPr bwMode="auto">
              <a:xfrm>
                <a:off x="4149" y="2312"/>
                <a:ext cx="752" cy="65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0" name="Line 16"/>
              <p:cNvSpPr>
                <a:spLocks noChangeShapeType="1"/>
              </p:cNvSpPr>
              <p:nvPr/>
            </p:nvSpPr>
            <p:spPr bwMode="auto">
              <a:xfrm>
                <a:off x="423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1" name="Line 17"/>
              <p:cNvSpPr>
                <a:spLocks noChangeShapeType="1"/>
              </p:cNvSpPr>
              <p:nvPr/>
            </p:nvSpPr>
            <p:spPr bwMode="auto">
              <a:xfrm>
                <a:off x="433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2" name="Line 18"/>
              <p:cNvSpPr>
                <a:spLocks noChangeShapeType="1"/>
              </p:cNvSpPr>
              <p:nvPr/>
            </p:nvSpPr>
            <p:spPr bwMode="auto">
              <a:xfrm>
                <a:off x="4429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3" name="Line 19"/>
              <p:cNvSpPr>
                <a:spLocks noChangeShapeType="1"/>
              </p:cNvSpPr>
              <p:nvPr/>
            </p:nvSpPr>
            <p:spPr bwMode="auto">
              <a:xfrm>
                <a:off x="4525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4" name="Line 20"/>
              <p:cNvSpPr>
                <a:spLocks noChangeShapeType="1"/>
              </p:cNvSpPr>
              <p:nvPr/>
            </p:nvSpPr>
            <p:spPr bwMode="auto">
              <a:xfrm>
                <a:off x="4621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5" name="Line 21"/>
              <p:cNvSpPr>
                <a:spLocks noChangeShapeType="1"/>
              </p:cNvSpPr>
              <p:nvPr/>
            </p:nvSpPr>
            <p:spPr bwMode="auto">
              <a:xfrm>
                <a:off x="4717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  <p:sp>
            <p:nvSpPr>
              <p:cNvPr id="1434646" name="Line 22"/>
              <p:cNvSpPr>
                <a:spLocks noChangeShapeType="1"/>
              </p:cNvSpPr>
              <p:nvPr/>
            </p:nvSpPr>
            <p:spPr bwMode="auto">
              <a:xfrm>
                <a:off x="4813" y="2308"/>
                <a:ext cx="0" cy="6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</a:endParaRPr>
              </a:p>
            </p:txBody>
          </p:sp>
        </p:grpSp>
        <p:sp>
          <p:nvSpPr>
            <p:cNvPr id="1434647" name="Rectangle 23"/>
            <p:cNvSpPr>
              <a:spLocks noChangeArrowheads="1"/>
            </p:cNvSpPr>
            <p:nvPr/>
          </p:nvSpPr>
          <p:spPr bwMode="auto">
            <a:xfrm>
              <a:off x="6510338" y="3392488"/>
              <a:ext cx="1520825" cy="27146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0 1 2 3 4 5 6 7</a:t>
              </a:r>
            </a:p>
          </p:txBody>
        </p:sp>
        <p:sp>
          <p:nvSpPr>
            <p:cNvPr id="1434648" name="Rectangle 24"/>
            <p:cNvSpPr>
              <a:spLocks noChangeArrowheads="1"/>
            </p:cNvSpPr>
            <p:nvPr/>
          </p:nvSpPr>
          <p:spPr bwMode="auto">
            <a:xfrm>
              <a:off x="4529138" y="3405188"/>
              <a:ext cx="1458912" cy="27146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0     1      2     3</a:t>
              </a:r>
            </a:p>
          </p:txBody>
        </p:sp>
        <p:sp>
          <p:nvSpPr>
            <p:cNvPr id="1434649" name="Rectangle 25"/>
            <p:cNvSpPr>
              <a:spLocks noChangeArrowheads="1"/>
            </p:cNvSpPr>
            <p:nvPr/>
          </p:nvSpPr>
          <p:spPr bwMode="auto">
            <a:xfrm>
              <a:off x="4516438" y="3657600"/>
              <a:ext cx="304800" cy="1066800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0" name="Rectangle 26"/>
            <p:cNvSpPr>
              <a:spLocks noChangeArrowheads="1"/>
            </p:cNvSpPr>
            <p:nvPr/>
          </p:nvSpPr>
          <p:spPr bwMode="auto">
            <a:xfrm>
              <a:off x="4529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1" name="Line 27"/>
            <p:cNvSpPr>
              <a:spLocks noChangeShapeType="1"/>
            </p:cNvSpPr>
            <p:nvPr/>
          </p:nvSpPr>
          <p:spPr bwMode="auto">
            <a:xfrm>
              <a:off x="4668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2" name="Rectangle 28"/>
            <p:cNvSpPr>
              <a:spLocks noChangeArrowheads="1"/>
            </p:cNvSpPr>
            <p:nvPr/>
          </p:nvSpPr>
          <p:spPr bwMode="auto">
            <a:xfrm>
              <a:off x="4910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3" name="Line 29"/>
            <p:cNvSpPr>
              <a:spLocks noChangeShapeType="1"/>
            </p:cNvSpPr>
            <p:nvPr/>
          </p:nvSpPr>
          <p:spPr bwMode="auto">
            <a:xfrm>
              <a:off x="5049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4" name="Rectangle 30"/>
            <p:cNvSpPr>
              <a:spLocks noChangeArrowheads="1"/>
            </p:cNvSpPr>
            <p:nvPr/>
          </p:nvSpPr>
          <p:spPr bwMode="auto">
            <a:xfrm>
              <a:off x="5291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5" name="Line 31"/>
            <p:cNvSpPr>
              <a:spLocks noChangeShapeType="1"/>
            </p:cNvSpPr>
            <p:nvPr/>
          </p:nvSpPr>
          <p:spPr bwMode="auto">
            <a:xfrm>
              <a:off x="5430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6" name="Rectangle 32"/>
            <p:cNvSpPr>
              <a:spLocks noChangeArrowheads="1"/>
            </p:cNvSpPr>
            <p:nvPr/>
          </p:nvSpPr>
          <p:spPr bwMode="auto">
            <a:xfrm>
              <a:off x="5672138" y="3670300"/>
              <a:ext cx="279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7" name="Line 33"/>
            <p:cNvSpPr>
              <a:spLocks noChangeShapeType="1"/>
            </p:cNvSpPr>
            <p:nvPr/>
          </p:nvSpPr>
          <p:spPr bwMode="auto">
            <a:xfrm>
              <a:off x="5811838" y="36639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58" name="Rectangle 34"/>
            <p:cNvSpPr>
              <a:spLocks noChangeArrowheads="1"/>
            </p:cNvSpPr>
            <p:nvPr/>
          </p:nvSpPr>
          <p:spPr bwMode="auto">
            <a:xfrm>
              <a:off x="1174750" y="3392488"/>
              <a:ext cx="1404938" cy="3333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Verdana" charset="0"/>
                </a:rPr>
                <a:t>Set Number</a:t>
              </a:r>
            </a:p>
          </p:txBody>
        </p:sp>
        <p:sp>
          <p:nvSpPr>
            <p:cNvPr id="1434659" name="Rectangle 35"/>
            <p:cNvSpPr>
              <a:spLocks noChangeArrowheads="1"/>
            </p:cNvSpPr>
            <p:nvPr/>
          </p:nvSpPr>
          <p:spPr bwMode="auto">
            <a:xfrm>
              <a:off x="1149350" y="3948113"/>
              <a:ext cx="110966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Verdana" charset="0"/>
                </a:rPr>
                <a:t>Cache</a:t>
              </a:r>
            </a:p>
          </p:txBody>
        </p:sp>
        <p:sp>
          <p:nvSpPr>
            <p:cNvPr id="1434660" name="Rectangle 36"/>
            <p:cNvSpPr>
              <a:spLocks noChangeArrowheads="1"/>
            </p:cNvSpPr>
            <p:nvPr/>
          </p:nvSpPr>
          <p:spPr bwMode="auto">
            <a:xfrm>
              <a:off x="2678113" y="4795838"/>
              <a:ext cx="5722721" cy="162865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     Fully	 (2-way) Set        Direct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Associative	Associative         Mapped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Verdana" charset="0"/>
                </a:rPr>
                <a:t>anywhere	anywhere in        only into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Verdana" charset="0"/>
                </a:rPr>
                <a:t>		      set 0              block 4	</a:t>
              </a:r>
            </a:p>
            <a:p>
              <a:pPr>
                <a:spcBef>
                  <a:spcPct val="0"/>
                </a:spcBef>
              </a:pPr>
              <a:r>
                <a:rPr lang="en-US" sz="2000" dirty="0">
                  <a:solidFill>
                    <a:srgbClr val="56127A"/>
                  </a:solidFill>
                  <a:latin typeface="Verdana" charset="0"/>
                </a:rPr>
                <a:t>        		 </a:t>
              </a:r>
              <a:r>
                <a:rPr lang="en-US" sz="2000" i="1" dirty="0">
                  <a:solidFill>
                    <a:srgbClr val="56127A"/>
                  </a:solidFill>
                  <a:latin typeface="Verdana" charset="0"/>
                </a:rPr>
                <a:t>(12 mod 4)	   (12 mod 8)</a:t>
              </a:r>
            </a:p>
          </p:txBody>
        </p:sp>
        <p:sp>
          <p:nvSpPr>
            <p:cNvPr id="1434661" name="Rectangle 37"/>
            <p:cNvSpPr>
              <a:spLocks noChangeArrowheads="1"/>
            </p:cNvSpPr>
            <p:nvPr/>
          </p:nvSpPr>
          <p:spPr bwMode="auto">
            <a:xfrm>
              <a:off x="4600575" y="1790700"/>
              <a:ext cx="152400" cy="1066800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2" name="Rectangle 38"/>
            <p:cNvSpPr>
              <a:spLocks noChangeArrowheads="1"/>
            </p:cNvSpPr>
            <p:nvPr/>
          </p:nvSpPr>
          <p:spPr bwMode="auto">
            <a:xfrm>
              <a:off x="2784475" y="1803400"/>
              <a:ext cx="4851400" cy="10414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3" name="Line 39"/>
            <p:cNvSpPr>
              <a:spLocks noChangeShapeType="1"/>
            </p:cNvSpPr>
            <p:nvPr/>
          </p:nvSpPr>
          <p:spPr bwMode="auto">
            <a:xfrm>
              <a:off x="2924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4" name="Line 40"/>
            <p:cNvSpPr>
              <a:spLocks noChangeShapeType="1"/>
            </p:cNvSpPr>
            <p:nvPr/>
          </p:nvSpPr>
          <p:spPr bwMode="auto">
            <a:xfrm>
              <a:off x="3076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5" name="Line 41"/>
            <p:cNvSpPr>
              <a:spLocks noChangeShapeType="1"/>
            </p:cNvSpPr>
            <p:nvPr/>
          </p:nvSpPr>
          <p:spPr bwMode="auto">
            <a:xfrm>
              <a:off x="3228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6" name="Line 42"/>
            <p:cNvSpPr>
              <a:spLocks noChangeShapeType="1"/>
            </p:cNvSpPr>
            <p:nvPr/>
          </p:nvSpPr>
          <p:spPr bwMode="auto">
            <a:xfrm>
              <a:off x="3381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7" name="Line 43"/>
            <p:cNvSpPr>
              <a:spLocks noChangeShapeType="1"/>
            </p:cNvSpPr>
            <p:nvPr/>
          </p:nvSpPr>
          <p:spPr bwMode="auto">
            <a:xfrm>
              <a:off x="3533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8" name="Line 44"/>
            <p:cNvSpPr>
              <a:spLocks noChangeShapeType="1"/>
            </p:cNvSpPr>
            <p:nvPr/>
          </p:nvSpPr>
          <p:spPr bwMode="auto">
            <a:xfrm>
              <a:off x="3686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69" name="Line 45"/>
            <p:cNvSpPr>
              <a:spLocks noChangeShapeType="1"/>
            </p:cNvSpPr>
            <p:nvPr/>
          </p:nvSpPr>
          <p:spPr bwMode="auto">
            <a:xfrm>
              <a:off x="3838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0" name="Line 46"/>
            <p:cNvSpPr>
              <a:spLocks noChangeShapeType="1"/>
            </p:cNvSpPr>
            <p:nvPr/>
          </p:nvSpPr>
          <p:spPr bwMode="auto">
            <a:xfrm>
              <a:off x="3990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1" name="Line 47"/>
            <p:cNvSpPr>
              <a:spLocks noChangeShapeType="1"/>
            </p:cNvSpPr>
            <p:nvPr/>
          </p:nvSpPr>
          <p:spPr bwMode="auto">
            <a:xfrm>
              <a:off x="4143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2" name="Line 48"/>
            <p:cNvSpPr>
              <a:spLocks noChangeShapeType="1"/>
            </p:cNvSpPr>
            <p:nvPr/>
          </p:nvSpPr>
          <p:spPr bwMode="auto">
            <a:xfrm>
              <a:off x="4295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3" name="Line 49"/>
            <p:cNvSpPr>
              <a:spLocks noChangeShapeType="1"/>
            </p:cNvSpPr>
            <p:nvPr/>
          </p:nvSpPr>
          <p:spPr bwMode="auto">
            <a:xfrm>
              <a:off x="4448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4" name="Line 50"/>
            <p:cNvSpPr>
              <a:spLocks noChangeShapeType="1"/>
            </p:cNvSpPr>
            <p:nvPr/>
          </p:nvSpPr>
          <p:spPr bwMode="auto">
            <a:xfrm>
              <a:off x="4600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5" name="Line 51"/>
            <p:cNvSpPr>
              <a:spLocks noChangeShapeType="1"/>
            </p:cNvSpPr>
            <p:nvPr/>
          </p:nvSpPr>
          <p:spPr bwMode="auto">
            <a:xfrm>
              <a:off x="4752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6" name="Line 52"/>
            <p:cNvSpPr>
              <a:spLocks noChangeShapeType="1"/>
            </p:cNvSpPr>
            <p:nvPr/>
          </p:nvSpPr>
          <p:spPr bwMode="auto">
            <a:xfrm>
              <a:off x="4905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7" name="Line 53"/>
            <p:cNvSpPr>
              <a:spLocks noChangeShapeType="1"/>
            </p:cNvSpPr>
            <p:nvPr/>
          </p:nvSpPr>
          <p:spPr bwMode="auto">
            <a:xfrm>
              <a:off x="5057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8" name="Line 54"/>
            <p:cNvSpPr>
              <a:spLocks noChangeShapeType="1"/>
            </p:cNvSpPr>
            <p:nvPr/>
          </p:nvSpPr>
          <p:spPr bwMode="auto">
            <a:xfrm>
              <a:off x="5210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79" name="Line 55"/>
            <p:cNvSpPr>
              <a:spLocks noChangeShapeType="1"/>
            </p:cNvSpPr>
            <p:nvPr/>
          </p:nvSpPr>
          <p:spPr bwMode="auto">
            <a:xfrm>
              <a:off x="5362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0" name="Line 56"/>
            <p:cNvSpPr>
              <a:spLocks noChangeShapeType="1"/>
            </p:cNvSpPr>
            <p:nvPr/>
          </p:nvSpPr>
          <p:spPr bwMode="auto">
            <a:xfrm>
              <a:off x="5514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1" name="Line 57"/>
            <p:cNvSpPr>
              <a:spLocks noChangeShapeType="1"/>
            </p:cNvSpPr>
            <p:nvPr/>
          </p:nvSpPr>
          <p:spPr bwMode="auto">
            <a:xfrm>
              <a:off x="5667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2" name="Line 58"/>
            <p:cNvSpPr>
              <a:spLocks noChangeShapeType="1"/>
            </p:cNvSpPr>
            <p:nvPr/>
          </p:nvSpPr>
          <p:spPr bwMode="auto">
            <a:xfrm>
              <a:off x="5819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3" name="Line 59"/>
            <p:cNvSpPr>
              <a:spLocks noChangeShapeType="1"/>
            </p:cNvSpPr>
            <p:nvPr/>
          </p:nvSpPr>
          <p:spPr bwMode="auto">
            <a:xfrm>
              <a:off x="5972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4" name="Line 60"/>
            <p:cNvSpPr>
              <a:spLocks noChangeShapeType="1"/>
            </p:cNvSpPr>
            <p:nvPr/>
          </p:nvSpPr>
          <p:spPr bwMode="auto">
            <a:xfrm>
              <a:off x="6124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5" name="Line 61"/>
            <p:cNvSpPr>
              <a:spLocks noChangeShapeType="1"/>
            </p:cNvSpPr>
            <p:nvPr/>
          </p:nvSpPr>
          <p:spPr bwMode="auto">
            <a:xfrm>
              <a:off x="6276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6" name="Line 62"/>
            <p:cNvSpPr>
              <a:spLocks noChangeShapeType="1"/>
            </p:cNvSpPr>
            <p:nvPr/>
          </p:nvSpPr>
          <p:spPr bwMode="auto">
            <a:xfrm>
              <a:off x="6429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7" name="Line 63"/>
            <p:cNvSpPr>
              <a:spLocks noChangeShapeType="1"/>
            </p:cNvSpPr>
            <p:nvPr/>
          </p:nvSpPr>
          <p:spPr bwMode="auto">
            <a:xfrm>
              <a:off x="6581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8" name="Line 64"/>
            <p:cNvSpPr>
              <a:spLocks noChangeShapeType="1"/>
            </p:cNvSpPr>
            <p:nvPr/>
          </p:nvSpPr>
          <p:spPr bwMode="auto">
            <a:xfrm>
              <a:off x="6734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89" name="Line 65"/>
            <p:cNvSpPr>
              <a:spLocks noChangeShapeType="1"/>
            </p:cNvSpPr>
            <p:nvPr/>
          </p:nvSpPr>
          <p:spPr bwMode="auto">
            <a:xfrm>
              <a:off x="68865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0" name="Line 66"/>
            <p:cNvSpPr>
              <a:spLocks noChangeShapeType="1"/>
            </p:cNvSpPr>
            <p:nvPr/>
          </p:nvSpPr>
          <p:spPr bwMode="auto">
            <a:xfrm>
              <a:off x="70389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1" name="Line 67"/>
            <p:cNvSpPr>
              <a:spLocks noChangeShapeType="1"/>
            </p:cNvSpPr>
            <p:nvPr/>
          </p:nvSpPr>
          <p:spPr bwMode="auto">
            <a:xfrm>
              <a:off x="71913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2" name="Line 68"/>
            <p:cNvSpPr>
              <a:spLocks noChangeShapeType="1"/>
            </p:cNvSpPr>
            <p:nvPr/>
          </p:nvSpPr>
          <p:spPr bwMode="auto">
            <a:xfrm>
              <a:off x="73437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3" name="Line 69"/>
            <p:cNvSpPr>
              <a:spLocks noChangeShapeType="1"/>
            </p:cNvSpPr>
            <p:nvPr/>
          </p:nvSpPr>
          <p:spPr bwMode="auto">
            <a:xfrm>
              <a:off x="7496175" y="1797050"/>
              <a:ext cx="0" cy="1054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34694" name="Rectangle 70"/>
            <p:cNvSpPr>
              <a:spLocks noChangeArrowheads="1"/>
            </p:cNvSpPr>
            <p:nvPr/>
          </p:nvSpPr>
          <p:spPr bwMode="auto">
            <a:xfrm>
              <a:off x="2733675" y="1538288"/>
              <a:ext cx="1712913" cy="27146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0 1 2 3 4 5 6 7 8 9</a:t>
              </a:r>
            </a:p>
          </p:txBody>
        </p:sp>
        <p:sp>
          <p:nvSpPr>
            <p:cNvPr id="1434695" name="Rectangle 71"/>
            <p:cNvSpPr>
              <a:spLocks noChangeArrowheads="1"/>
            </p:cNvSpPr>
            <p:nvPr/>
          </p:nvSpPr>
          <p:spPr bwMode="auto">
            <a:xfrm>
              <a:off x="4257675" y="1325563"/>
              <a:ext cx="171291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defTabSz="911225">
                <a:spcBef>
                  <a:spcPct val="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Verdana" charset="0"/>
                </a:rPr>
                <a:t>1 1 1 1 1 1 1 1 1 1 0 1 2 3 4 5 6 7 8 9</a:t>
              </a:r>
            </a:p>
          </p:txBody>
        </p:sp>
        <p:sp>
          <p:nvSpPr>
            <p:cNvPr id="1434696" name="Rectangle 72"/>
            <p:cNvSpPr>
              <a:spLocks noChangeArrowheads="1"/>
            </p:cNvSpPr>
            <p:nvPr/>
          </p:nvSpPr>
          <p:spPr bwMode="auto">
            <a:xfrm>
              <a:off x="5756275" y="1325563"/>
              <a:ext cx="171291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2 2 2 2 2 2 2 2 2 2 0 1 2 3 4 5 6 7 8 9</a:t>
              </a:r>
            </a:p>
          </p:txBody>
        </p:sp>
        <p:sp>
          <p:nvSpPr>
            <p:cNvPr id="1434697" name="Rectangle 73"/>
            <p:cNvSpPr>
              <a:spLocks noChangeArrowheads="1"/>
            </p:cNvSpPr>
            <p:nvPr/>
          </p:nvSpPr>
          <p:spPr bwMode="auto">
            <a:xfrm>
              <a:off x="7127875" y="1325563"/>
              <a:ext cx="811213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prstTxWarp prst="textNoShape">
                <a:avLst/>
              </a:prstTxWarp>
              <a:spAutoFit/>
            </a:bodyPr>
            <a:lstStyle/>
            <a:p>
              <a:pPr algn="ctr"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3 3</a:t>
              </a:r>
            </a:p>
            <a:p>
              <a:pPr algn="ctr" defTabSz="911225">
                <a:spcBef>
                  <a:spcPct val="0"/>
                </a:spcBef>
              </a:pPr>
              <a:r>
                <a:rPr lang="en-US" sz="1200">
                  <a:solidFill>
                    <a:srgbClr val="000000"/>
                  </a:solidFill>
                  <a:latin typeface="Verdana" charset="0"/>
                </a:rPr>
                <a:t>0 1</a:t>
              </a:r>
            </a:p>
          </p:txBody>
        </p:sp>
        <p:sp>
          <p:nvSpPr>
            <p:cNvPr id="1434698" name="Rectangle 74"/>
            <p:cNvSpPr>
              <a:spLocks noChangeArrowheads="1"/>
            </p:cNvSpPr>
            <p:nvPr/>
          </p:nvSpPr>
          <p:spPr bwMode="auto">
            <a:xfrm>
              <a:off x="1098550" y="2005013"/>
              <a:ext cx="1411288" cy="45402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Verdana" charset="0"/>
                </a:rPr>
                <a:t>Memory</a:t>
              </a:r>
            </a:p>
          </p:txBody>
        </p:sp>
        <p:sp>
          <p:nvSpPr>
            <p:cNvPr id="1434699" name="Rectangle 75"/>
            <p:cNvSpPr>
              <a:spLocks noChangeArrowheads="1"/>
            </p:cNvSpPr>
            <p:nvPr/>
          </p:nvSpPr>
          <p:spPr bwMode="auto">
            <a:xfrm>
              <a:off x="1098550" y="1409700"/>
              <a:ext cx="1609725" cy="3333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Verdana" charset="0"/>
                </a:rPr>
                <a:t>Block Number</a:t>
              </a:r>
            </a:p>
          </p:txBody>
        </p:sp>
        <p:sp>
          <p:nvSpPr>
            <p:cNvPr id="1434700" name="Rectangle 76"/>
            <p:cNvSpPr>
              <a:spLocks noChangeArrowheads="1"/>
            </p:cNvSpPr>
            <p:nvPr/>
          </p:nvSpPr>
          <p:spPr bwMode="auto">
            <a:xfrm>
              <a:off x="609600" y="5562600"/>
              <a:ext cx="1762125" cy="6381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block 12 </a:t>
              </a:r>
            </a:p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Verdana" charset="0"/>
                </a:rPr>
                <a:t>can be placed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42813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74" name="Line 2"/>
          <p:cNvSpPr>
            <a:spLocks noChangeShapeType="1"/>
          </p:cNvSpPr>
          <p:nvPr/>
        </p:nvSpPr>
        <p:spPr bwMode="auto">
          <a:xfrm>
            <a:off x="2438400" y="5105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5" name="Rectangle 3" descr="Large confetti"/>
          <p:cNvSpPr>
            <a:spLocks noChangeArrowheads="1"/>
          </p:cNvSpPr>
          <p:nvPr/>
        </p:nvSpPr>
        <p:spPr bwMode="auto">
          <a:xfrm>
            <a:off x="1758950" y="3511550"/>
            <a:ext cx="4864100" cy="368300"/>
          </a:xfrm>
          <a:prstGeom prst="rect">
            <a:avLst/>
          </a:prstGeom>
          <a:pattFill prst="lgConfetti">
            <a:fgClr>
              <a:schemeClr val="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Direct-Mapped Cache</a:t>
            </a:r>
          </a:p>
        </p:txBody>
      </p:sp>
      <p:sp>
        <p:nvSpPr>
          <p:cNvPr id="1436677" name="Rectangle 5"/>
          <p:cNvSpPr>
            <a:spLocks noChangeArrowheads="1"/>
          </p:cNvSpPr>
          <p:nvPr/>
        </p:nvSpPr>
        <p:spPr bwMode="auto">
          <a:xfrm>
            <a:off x="1765300" y="2755900"/>
            <a:ext cx="4851400" cy="1498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8" name="Line 6"/>
          <p:cNvSpPr>
            <a:spLocks noChangeShapeType="1"/>
          </p:cNvSpPr>
          <p:nvPr/>
        </p:nvSpPr>
        <p:spPr bwMode="auto">
          <a:xfrm>
            <a:off x="1752600" y="3124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79" name="Line 7"/>
          <p:cNvSpPr>
            <a:spLocks noChangeShapeType="1"/>
          </p:cNvSpPr>
          <p:nvPr/>
        </p:nvSpPr>
        <p:spPr bwMode="auto">
          <a:xfrm>
            <a:off x="1752600" y="3505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0" name="Line 8"/>
          <p:cNvSpPr>
            <a:spLocks noChangeShapeType="1"/>
          </p:cNvSpPr>
          <p:nvPr/>
        </p:nvSpPr>
        <p:spPr bwMode="auto">
          <a:xfrm>
            <a:off x="1752600" y="3886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1" name="Line 9"/>
          <p:cNvSpPr>
            <a:spLocks noChangeShapeType="1"/>
          </p:cNvSpPr>
          <p:nvPr/>
        </p:nvSpPr>
        <p:spPr bwMode="auto">
          <a:xfrm>
            <a:off x="29718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2" name="Line 10"/>
          <p:cNvSpPr>
            <a:spLocks noChangeShapeType="1"/>
          </p:cNvSpPr>
          <p:nvPr/>
        </p:nvSpPr>
        <p:spPr bwMode="auto">
          <a:xfrm>
            <a:off x="38862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3" name="Line 11"/>
          <p:cNvSpPr>
            <a:spLocks noChangeShapeType="1"/>
          </p:cNvSpPr>
          <p:nvPr/>
        </p:nvSpPr>
        <p:spPr bwMode="auto">
          <a:xfrm>
            <a:off x="20574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4" name="Rectangle 12"/>
          <p:cNvSpPr>
            <a:spLocks noChangeArrowheads="1"/>
          </p:cNvSpPr>
          <p:nvPr/>
        </p:nvSpPr>
        <p:spPr bwMode="auto">
          <a:xfrm>
            <a:off x="2041525" y="2392363"/>
            <a:ext cx="670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Tag</a:t>
            </a:r>
          </a:p>
        </p:txBody>
      </p:sp>
      <p:sp>
        <p:nvSpPr>
          <p:cNvPr id="1436685" name="Rectangle 13"/>
          <p:cNvSpPr>
            <a:spLocks noChangeArrowheads="1"/>
          </p:cNvSpPr>
          <p:nvPr/>
        </p:nvSpPr>
        <p:spPr bwMode="auto">
          <a:xfrm>
            <a:off x="4098925" y="2392363"/>
            <a:ext cx="12920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Block</a:t>
            </a:r>
          </a:p>
        </p:txBody>
      </p:sp>
      <p:sp>
        <p:nvSpPr>
          <p:cNvPr id="1436686" name="Rectangle 14"/>
          <p:cNvSpPr>
            <a:spLocks noChangeArrowheads="1"/>
          </p:cNvSpPr>
          <p:nvPr/>
        </p:nvSpPr>
        <p:spPr bwMode="auto">
          <a:xfrm>
            <a:off x="1584325" y="2392363"/>
            <a:ext cx="45525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V</a:t>
            </a:r>
          </a:p>
        </p:txBody>
      </p:sp>
      <p:sp>
        <p:nvSpPr>
          <p:cNvPr id="1436687" name="Line 15"/>
          <p:cNvSpPr>
            <a:spLocks noChangeShapeType="1"/>
          </p:cNvSpPr>
          <p:nvPr/>
        </p:nvSpPr>
        <p:spPr bwMode="auto">
          <a:xfrm>
            <a:off x="48006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8" name="Line 16"/>
          <p:cNvSpPr>
            <a:spLocks noChangeShapeType="1"/>
          </p:cNvSpPr>
          <p:nvPr/>
        </p:nvSpPr>
        <p:spPr bwMode="auto">
          <a:xfrm>
            <a:off x="57150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89" name="Rectangle 17"/>
          <p:cNvSpPr>
            <a:spLocks noChangeArrowheads="1"/>
          </p:cNvSpPr>
          <p:nvPr/>
        </p:nvSpPr>
        <p:spPr bwMode="auto">
          <a:xfrm>
            <a:off x="1079500" y="1308100"/>
            <a:ext cx="4318000" cy="50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grpSp>
        <p:nvGrpSpPr>
          <p:cNvPr id="1436690" name="Group 18"/>
          <p:cNvGrpSpPr>
            <a:grpSpLocks/>
          </p:cNvGrpSpPr>
          <p:nvPr/>
        </p:nvGrpSpPr>
        <p:grpSpPr bwMode="auto">
          <a:xfrm>
            <a:off x="1827213" y="5419725"/>
            <a:ext cx="325437" cy="473075"/>
            <a:chOff x="1151" y="3414"/>
            <a:chExt cx="205" cy="298"/>
          </a:xfrm>
        </p:grpSpPr>
        <p:sp>
          <p:nvSpPr>
            <p:cNvPr id="1436691" name="Line 19"/>
            <p:cNvSpPr>
              <a:spLocks noChangeShapeType="1"/>
            </p:cNvSpPr>
            <p:nvPr/>
          </p:nvSpPr>
          <p:spPr bwMode="auto">
            <a:xfrm>
              <a:off x="1354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2" name="Line 20"/>
            <p:cNvSpPr>
              <a:spLocks noChangeShapeType="1"/>
            </p:cNvSpPr>
            <p:nvPr/>
          </p:nvSpPr>
          <p:spPr bwMode="auto">
            <a:xfrm>
              <a:off x="1152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3" name="Line 21"/>
            <p:cNvSpPr>
              <a:spLocks noChangeShapeType="1"/>
            </p:cNvSpPr>
            <p:nvPr/>
          </p:nvSpPr>
          <p:spPr bwMode="auto">
            <a:xfrm flipH="1">
              <a:off x="1153" y="3416"/>
              <a:ext cx="20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4" name="Arc 22"/>
            <p:cNvSpPr>
              <a:spLocks/>
            </p:cNvSpPr>
            <p:nvPr/>
          </p:nvSpPr>
          <p:spPr bwMode="auto">
            <a:xfrm>
              <a:off x="1249" y="3617"/>
              <a:ext cx="107" cy="94"/>
            </a:xfrm>
            <a:custGeom>
              <a:avLst/>
              <a:gdLst>
                <a:gd name="G0" fmla="+- 205 0 0"/>
                <a:gd name="G1" fmla="+- 0 0 0"/>
                <a:gd name="G2" fmla="+- 21600 0 0"/>
                <a:gd name="T0" fmla="*/ 21805 w 21805"/>
                <a:gd name="T1" fmla="*/ 0 h 21600"/>
                <a:gd name="T2" fmla="*/ 0 w 21805"/>
                <a:gd name="T3" fmla="*/ 21599 h 21600"/>
                <a:gd name="T4" fmla="*/ 205 w 2180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05" h="21600" fill="none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</a:path>
                <a:path w="21805" h="21600" stroke="0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  <a:lnTo>
                    <a:pt x="205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6695" name="Arc 23"/>
            <p:cNvSpPr>
              <a:spLocks/>
            </p:cNvSpPr>
            <p:nvPr/>
          </p:nvSpPr>
          <p:spPr bwMode="auto">
            <a:xfrm>
              <a:off x="1151" y="3618"/>
              <a:ext cx="106" cy="94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395 w 21600"/>
                <a:gd name="T1" fmla="*/ 21599 h 21599"/>
                <a:gd name="T2" fmla="*/ 0 w 21600"/>
                <a:gd name="T3" fmla="*/ 0 h 21599"/>
                <a:gd name="T4" fmla="*/ 21600 w 21600"/>
                <a:gd name="T5" fmla="*/ 0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36696" name="AutoShape 24"/>
          <p:cNvSpPr>
            <a:spLocks noChangeArrowheads="1"/>
          </p:cNvSpPr>
          <p:nvPr/>
        </p:nvSpPr>
        <p:spPr bwMode="auto">
          <a:xfrm rot="-10800000" flipH="1" flipV="1">
            <a:off x="4279900" y="5576888"/>
            <a:ext cx="1117600" cy="277812"/>
          </a:xfrm>
          <a:custGeom>
            <a:avLst/>
            <a:gdLst>
              <a:gd name="G0" fmla="+- 5399 0 0"/>
              <a:gd name="G1" fmla="+- 21600 0 5399"/>
              <a:gd name="G2" fmla="*/ 5399 1 2"/>
              <a:gd name="G3" fmla="+- 21600 0 G2"/>
              <a:gd name="G4" fmla="+/ 5399 21600 2"/>
              <a:gd name="G5" fmla="+/ G1 0 2"/>
              <a:gd name="G6" fmla="*/ 21600 21600 5399"/>
              <a:gd name="G7" fmla="*/ G6 1 2"/>
              <a:gd name="G8" fmla="+- 21600 0 G7"/>
              <a:gd name="G9" fmla="*/ 21600 1 2"/>
              <a:gd name="G10" fmla="+- 5399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9" y="21600"/>
                </a:lnTo>
                <a:lnTo>
                  <a:pt x="162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97" name="Oval 25"/>
          <p:cNvSpPr>
            <a:spLocks noChangeArrowheads="1"/>
          </p:cNvSpPr>
          <p:nvPr/>
        </p:nvSpPr>
        <p:spPr bwMode="auto">
          <a:xfrm>
            <a:off x="2173288" y="4660900"/>
            <a:ext cx="508000" cy="5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698" name="Rectangle 26"/>
          <p:cNvSpPr>
            <a:spLocks noChangeArrowheads="1"/>
          </p:cNvSpPr>
          <p:nvPr/>
        </p:nvSpPr>
        <p:spPr bwMode="auto">
          <a:xfrm>
            <a:off x="2206625" y="4716463"/>
            <a:ext cx="37167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=</a:t>
            </a:r>
          </a:p>
        </p:txBody>
      </p:sp>
      <p:sp>
        <p:nvSpPr>
          <p:cNvPr id="1436699" name="Rectangle 27"/>
          <p:cNvSpPr>
            <a:spLocks noChangeArrowheads="1"/>
          </p:cNvSpPr>
          <p:nvPr/>
        </p:nvSpPr>
        <p:spPr bwMode="auto">
          <a:xfrm>
            <a:off x="4632325" y="1293813"/>
            <a:ext cx="692597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Block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Offset</a:t>
            </a:r>
          </a:p>
        </p:txBody>
      </p:sp>
      <p:sp>
        <p:nvSpPr>
          <p:cNvPr id="1436700" name="Line 28"/>
          <p:cNvSpPr>
            <a:spLocks noChangeShapeType="1"/>
          </p:cNvSpPr>
          <p:nvPr/>
        </p:nvSpPr>
        <p:spPr bwMode="auto">
          <a:xfrm>
            <a:off x="4648200" y="1295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1" name="Line 29"/>
          <p:cNvSpPr>
            <a:spLocks noChangeShapeType="1"/>
          </p:cNvSpPr>
          <p:nvPr/>
        </p:nvSpPr>
        <p:spPr bwMode="auto">
          <a:xfrm>
            <a:off x="2514600" y="1295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2" name="Rectangle 30"/>
          <p:cNvSpPr>
            <a:spLocks noChangeArrowheads="1"/>
          </p:cNvSpPr>
          <p:nvPr/>
        </p:nvSpPr>
        <p:spPr bwMode="auto">
          <a:xfrm>
            <a:off x="1355725" y="1338263"/>
            <a:ext cx="670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Tag</a:t>
            </a:r>
          </a:p>
        </p:txBody>
      </p:sp>
      <p:sp>
        <p:nvSpPr>
          <p:cNvPr id="1436703" name="Rectangle 31"/>
          <p:cNvSpPr>
            <a:spLocks noChangeArrowheads="1"/>
          </p:cNvSpPr>
          <p:nvPr/>
        </p:nvSpPr>
        <p:spPr bwMode="auto">
          <a:xfrm>
            <a:off x="3057525" y="1338263"/>
            <a:ext cx="75877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Index</a:t>
            </a:r>
          </a:p>
        </p:txBody>
      </p:sp>
      <p:sp>
        <p:nvSpPr>
          <p:cNvPr id="1436704" name="Line 32"/>
          <p:cNvSpPr>
            <a:spLocks noChangeShapeType="1"/>
          </p:cNvSpPr>
          <p:nvPr/>
        </p:nvSpPr>
        <p:spPr bwMode="auto">
          <a:xfrm>
            <a:off x="1905000" y="3733800"/>
            <a:ext cx="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5" name="Line 33"/>
          <p:cNvSpPr>
            <a:spLocks noChangeShapeType="1"/>
          </p:cNvSpPr>
          <p:nvPr/>
        </p:nvSpPr>
        <p:spPr bwMode="auto">
          <a:xfrm>
            <a:off x="2438400" y="37338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6" name="Line 34"/>
          <p:cNvSpPr>
            <a:spLocks noChangeShapeType="1"/>
          </p:cNvSpPr>
          <p:nvPr/>
        </p:nvSpPr>
        <p:spPr bwMode="auto">
          <a:xfrm>
            <a:off x="1981200" y="5867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7" name="Line 35"/>
          <p:cNvSpPr>
            <a:spLocks noChangeShapeType="1"/>
          </p:cNvSpPr>
          <p:nvPr/>
        </p:nvSpPr>
        <p:spPr bwMode="auto">
          <a:xfrm flipH="1">
            <a:off x="1447800" y="6019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8" name="Line 36"/>
          <p:cNvSpPr>
            <a:spLocks noChangeShapeType="1"/>
          </p:cNvSpPr>
          <p:nvPr/>
        </p:nvSpPr>
        <p:spPr bwMode="auto">
          <a:xfrm flipH="1">
            <a:off x="2057400" y="5257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09" name="Line 37"/>
          <p:cNvSpPr>
            <a:spLocks noChangeShapeType="1"/>
          </p:cNvSpPr>
          <p:nvPr/>
        </p:nvSpPr>
        <p:spPr bwMode="auto">
          <a:xfrm>
            <a:off x="2057400" y="5257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0" name="Line 38"/>
          <p:cNvSpPr>
            <a:spLocks noChangeShapeType="1"/>
          </p:cNvSpPr>
          <p:nvPr/>
        </p:nvSpPr>
        <p:spPr bwMode="auto">
          <a:xfrm>
            <a:off x="3440113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1" name="Line 39"/>
          <p:cNvSpPr>
            <a:spLocks noChangeShapeType="1"/>
          </p:cNvSpPr>
          <p:nvPr/>
        </p:nvSpPr>
        <p:spPr bwMode="auto">
          <a:xfrm flipH="1">
            <a:off x="3429000" y="5105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2" name="Line 40"/>
          <p:cNvSpPr>
            <a:spLocks noChangeShapeType="1"/>
          </p:cNvSpPr>
          <p:nvPr/>
        </p:nvSpPr>
        <p:spPr bwMode="auto">
          <a:xfrm>
            <a:off x="43434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3" name="Line 41"/>
          <p:cNvSpPr>
            <a:spLocks noChangeShapeType="1"/>
          </p:cNvSpPr>
          <p:nvPr/>
        </p:nvSpPr>
        <p:spPr bwMode="auto">
          <a:xfrm>
            <a:off x="4327525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4" name="Line 42"/>
          <p:cNvSpPr>
            <a:spLocks noChangeShapeType="1"/>
          </p:cNvSpPr>
          <p:nvPr/>
        </p:nvSpPr>
        <p:spPr bwMode="auto">
          <a:xfrm flipH="1">
            <a:off x="43434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5" name="Line 43"/>
          <p:cNvSpPr>
            <a:spLocks noChangeShapeType="1"/>
          </p:cNvSpPr>
          <p:nvPr/>
        </p:nvSpPr>
        <p:spPr bwMode="auto">
          <a:xfrm>
            <a:off x="4648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6" name="Line 44"/>
          <p:cNvSpPr>
            <a:spLocks noChangeShapeType="1"/>
          </p:cNvSpPr>
          <p:nvPr/>
        </p:nvSpPr>
        <p:spPr bwMode="auto">
          <a:xfrm>
            <a:off x="5029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7" name="Line 45"/>
          <p:cNvSpPr>
            <a:spLocks noChangeShapeType="1"/>
          </p:cNvSpPr>
          <p:nvPr/>
        </p:nvSpPr>
        <p:spPr bwMode="auto">
          <a:xfrm>
            <a:off x="53340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8" name="Line 46"/>
          <p:cNvSpPr>
            <a:spLocks noChangeShapeType="1"/>
          </p:cNvSpPr>
          <p:nvPr/>
        </p:nvSpPr>
        <p:spPr bwMode="auto">
          <a:xfrm flipH="1">
            <a:off x="50292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19" name="Line 47"/>
          <p:cNvSpPr>
            <a:spLocks noChangeShapeType="1"/>
          </p:cNvSpPr>
          <p:nvPr/>
        </p:nvSpPr>
        <p:spPr bwMode="auto">
          <a:xfrm flipH="1">
            <a:off x="5334000" y="510540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0" name="Line 48"/>
          <p:cNvSpPr>
            <a:spLocks noChangeShapeType="1"/>
          </p:cNvSpPr>
          <p:nvPr/>
        </p:nvSpPr>
        <p:spPr bwMode="auto">
          <a:xfrm>
            <a:off x="5357813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1" name="Line 49"/>
          <p:cNvSpPr>
            <a:spLocks noChangeShapeType="1"/>
          </p:cNvSpPr>
          <p:nvPr/>
        </p:nvSpPr>
        <p:spPr bwMode="auto">
          <a:xfrm>
            <a:off x="6178550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2" name="Line 50"/>
          <p:cNvSpPr>
            <a:spLocks noChangeShapeType="1"/>
          </p:cNvSpPr>
          <p:nvPr/>
        </p:nvSpPr>
        <p:spPr bwMode="auto">
          <a:xfrm>
            <a:off x="4876800" y="58674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3" name="Line 51"/>
          <p:cNvSpPr>
            <a:spLocks noChangeShapeType="1"/>
          </p:cNvSpPr>
          <p:nvPr/>
        </p:nvSpPr>
        <p:spPr bwMode="auto">
          <a:xfrm flipH="1">
            <a:off x="4876800" y="6096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4" name="Line 52"/>
          <p:cNvSpPr>
            <a:spLocks noChangeShapeType="1"/>
          </p:cNvSpPr>
          <p:nvPr/>
        </p:nvSpPr>
        <p:spPr bwMode="auto">
          <a:xfrm>
            <a:off x="3581400" y="1828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5" name="Line 53"/>
          <p:cNvSpPr>
            <a:spLocks noChangeShapeType="1"/>
          </p:cNvSpPr>
          <p:nvPr/>
        </p:nvSpPr>
        <p:spPr bwMode="auto">
          <a:xfrm flipH="1">
            <a:off x="1524000" y="2133600"/>
            <a:ext cx="2057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6" name="Line 54"/>
          <p:cNvSpPr>
            <a:spLocks noChangeShapeType="1"/>
          </p:cNvSpPr>
          <p:nvPr/>
        </p:nvSpPr>
        <p:spPr bwMode="auto">
          <a:xfrm>
            <a:off x="1752600" y="1828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7" name="Line 55"/>
          <p:cNvSpPr>
            <a:spLocks noChangeShapeType="1"/>
          </p:cNvSpPr>
          <p:nvPr/>
        </p:nvSpPr>
        <p:spPr bwMode="auto">
          <a:xfrm>
            <a:off x="1524000" y="21336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8" name="Line 56"/>
          <p:cNvSpPr>
            <a:spLocks noChangeShapeType="1"/>
          </p:cNvSpPr>
          <p:nvPr/>
        </p:nvSpPr>
        <p:spPr bwMode="auto">
          <a:xfrm flipH="1">
            <a:off x="1524000" y="36576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29" name="Line 57"/>
          <p:cNvSpPr>
            <a:spLocks noChangeShapeType="1"/>
          </p:cNvSpPr>
          <p:nvPr/>
        </p:nvSpPr>
        <p:spPr bwMode="auto">
          <a:xfrm flipH="1">
            <a:off x="1066800" y="19812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0" name="Line 58"/>
          <p:cNvSpPr>
            <a:spLocks noChangeShapeType="1"/>
          </p:cNvSpPr>
          <p:nvPr/>
        </p:nvSpPr>
        <p:spPr bwMode="auto">
          <a:xfrm>
            <a:off x="1066800" y="1981200"/>
            <a:ext cx="0" cy="289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1" name="Line 59"/>
          <p:cNvSpPr>
            <a:spLocks noChangeShapeType="1"/>
          </p:cNvSpPr>
          <p:nvPr/>
        </p:nvSpPr>
        <p:spPr bwMode="auto">
          <a:xfrm flipH="1">
            <a:off x="1066800" y="48768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2" name="Line 60"/>
          <p:cNvSpPr>
            <a:spLocks noChangeShapeType="1"/>
          </p:cNvSpPr>
          <p:nvPr/>
        </p:nvSpPr>
        <p:spPr bwMode="auto">
          <a:xfrm flipH="1">
            <a:off x="1752600" y="4876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3" name="Oval 61"/>
          <p:cNvSpPr>
            <a:spLocks noChangeArrowheads="1"/>
          </p:cNvSpPr>
          <p:nvPr/>
        </p:nvSpPr>
        <p:spPr bwMode="auto">
          <a:xfrm>
            <a:off x="1874838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4" name="Oval 62"/>
          <p:cNvSpPr>
            <a:spLocks noChangeArrowheads="1"/>
          </p:cNvSpPr>
          <p:nvPr/>
        </p:nvSpPr>
        <p:spPr bwMode="auto">
          <a:xfrm>
            <a:off x="24034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5" name="Oval 63"/>
          <p:cNvSpPr>
            <a:spLocks noChangeArrowheads="1"/>
          </p:cNvSpPr>
          <p:nvPr/>
        </p:nvSpPr>
        <p:spPr bwMode="auto">
          <a:xfrm>
            <a:off x="34083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6" name="Oval 64"/>
          <p:cNvSpPr>
            <a:spLocks noChangeArrowheads="1"/>
          </p:cNvSpPr>
          <p:nvPr/>
        </p:nvSpPr>
        <p:spPr bwMode="auto">
          <a:xfrm>
            <a:off x="42957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7" name="Oval 65"/>
          <p:cNvSpPr>
            <a:spLocks noChangeArrowheads="1"/>
          </p:cNvSpPr>
          <p:nvPr/>
        </p:nvSpPr>
        <p:spPr bwMode="auto">
          <a:xfrm>
            <a:off x="53260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8" name="Oval 66"/>
          <p:cNvSpPr>
            <a:spLocks noChangeArrowheads="1"/>
          </p:cNvSpPr>
          <p:nvPr/>
        </p:nvSpPr>
        <p:spPr bwMode="auto">
          <a:xfrm>
            <a:off x="6146800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39" name="Line 67"/>
          <p:cNvSpPr>
            <a:spLocks noChangeShapeType="1"/>
          </p:cNvSpPr>
          <p:nvPr/>
        </p:nvSpPr>
        <p:spPr bwMode="auto">
          <a:xfrm>
            <a:off x="1905000" y="49530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0" name="Line 68"/>
          <p:cNvSpPr>
            <a:spLocks noChangeShapeType="1"/>
          </p:cNvSpPr>
          <p:nvPr/>
        </p:nvSpPr>
        <p:spPr bwMode="auto">
          <a:xfrm>
            <a:off x="5029200" y="1828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1" name="Line 69"/>
          <p:cNvSpPr>
            <a:spLocks noChangeShapeType="1"/>
          </p:cNvSpPr>
          <p:nvPr/>
        </p:nvSpPr>
        <p:spPr bwMode="auto">
          <a:xfrm flipH="1">
            <a:off x="5029200" y="2133600"/>
            <a:ext cx="259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2" name="Line 70"/>
          <p:cNvSpPr>
            <a:spLocks noChangeShapeType="1"/>
          </p:cNvSpPr>
          <p:nvPr/>
        </p:nvSpPr>
        <p:spPr bwMode="auto">
          <a:xfrm>
            <a:off x="7620000" y="2133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3" name="Line 71"/>
          <p:cNvSpPr>
            <a:spLocks noChangeShapeType="1"/>
          </p:cNvSpPr>
          <p:nvPr/>
        </p:nvSpPr>
        <p:spPr bwMode="auto">
          <a:xfrm flipH="1">
            <a:off x="5257800" y="57150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4" name="Line 72"/>
          <p:cNvSpPr>
            <a:spLocks noChangeShapeType="1"/>
          </p:cNvSpPr>
          <p:nvPr/>
        </p:nvSpPr>
        <p:spPr bwMode="auto">
          <a:xfrm flipH="1">
            <a:off x="1143000" y="19050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5" name="Line 73"/>
          <p:cNvSpPr>
            <a:spLocks noChangeShapeType="1"/>
          </p:cNvSpPr>
          <p:nvPr/>
        </p:nvSpPr>
        <p:spPr bwMode="auto">
          <a:xfrm flipH="1">
            <a:off x="3200400" y="2057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6" name="Line 74"/>
          <p:cNvSpPr>
            <a:spLocks noChangeShapeType="1"/>
          </p:cNvSpPr>
          <p:nvPr/>
        </p:nvSpPr>
        <p:spPr bwMode="auto">
          <a:xfrm flipH="1">
            <a:off x="5715000" y="2057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7" name="Line 75"/>
          <p:cNvSpPr>
            <a:spLocks noChangeShapeType="1"/>
          </p:cNvSpPr>
          <p:nvPr/>
        </p:nvSpPr>
        <p:spPr bwMode="auto">
          <a:xfrm flipH="1">
            <a:off x="2362200" y="4343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48" name="Rectangle 76"/>
          <p:cNvSpPr>
            <a:spLocks noChangeArrowheads="1"/>
          </p:cNvSpPr>
          <p:nvPr/>
        </p:nvSpPr>
        <p:spPr bwMode="auto">
          <a:xfrm>
            <a:off x="1050925" y="20113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6749" name="Rectangle 77"/>
          <p:cNvSpPr>
            <a:spLocks noChangeArrowheads="1"/>
          </p:cNvSpPr>
          <p:nvPr/>
        </p:nvSpPr>
        <p:spPr bwMode="auto">
          <a:xfrm>
            <a:off x="3108325" y="2163763"/>
            <a:ext cx="36548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k</a:t>
            </a:r>
          </a:p>
        </p:txBody>
      </p:sp>
      <p:sp>
        <p:nvSpPr>
          <p:cNvPr id="1436750" name="Rectangle 78"/>
          <p:cNvSpPr>
            <a:spLocks noChangeArrowheads="1"/>
          </p:cNvSpPr>
          <p:nvPr/>
        </p:nvSpPr>
        <p:spPr bwMode="auto">
          <a:xfrm>
            <a:off x="5622925" y="2163763"/>
            <a:ext cx="37868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b</a:t>
            </a:r>
          </a:p>
        </p:txBody>
      </p:sp>
      <p:sp>
        <p:nvSpPr>
          <p:cNvPr id="1436751" name="Rectangle 79"/>
          <p:cNvSpPr>
            <a:spLocks noChangeArrowheads="1"/>
          </p:cNvSpPr>
          <p:nvPr/>
        </p:nvSpPr>
        <p:spPr bwMode="auto">
          <a:xfrm>
            <a:off x="2498725" y="42973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6752" name="Rectangle 80"/>
          <p:cNvSpPr>
            <a:spLocks noChangeArrowheads="1"/>
          </p:cNvSpPr>
          <p:nvPr/>
        </p:nvSpPr>
        <p:spPr bwMode="auto">
          <a:xfrm>
            <a:off x="898525" y="5821363"/>
            <a:ext cx="54502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36753" name="Rectangle 81"/>
          <p:cNvSpPr>
            <a:spLocks noChangeArrowheads="1"/>
          </p:cNvSpPr>
          <p:nvPr/>
        </p:nvSpPr>
        <p:spPr bwMode="auto">
          <a:xfrm>
            <a:off x="5851525" y="5897563"/>
            <a:ext cx="213071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Word or Byte</a:t>
            </a:r>
          </a:p>
        </p:txBody>
      </p:sp>
      <p:sp>
        <p:nvSpPr>
          <p:cNvPr id="1436754" name="Line 82"/>
          <p:cNvSpPr>
            <a:spLocks noChangeShapeType="1"/>
          </p:cNvSpPr>
          <p:nvPr/>
        </p:nvSpPr>
        <p:spPr bwMode="auto">
          <a:xfrm>
            <a:off x="6781800" y="27432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6755" name="Rectangle 83"/>
          <p:cNvSpPr>
            <a:spLocks noChangeArrowheads="1"/>
          </p:cNvSpPr>
          <p:nvPr/>
        </p:nvSpPr>
        <p:spPr bwMode="auto">
          <a:xfrm>
            <a:off x="6765925" y="3306763"/>
            <a:ext cx="66634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2</a:t>
            </a:r>
            <a:r>
              <a:rPr lang="en-US" sz="2000" baseline="30000">
                <a:solidFill>
                  <a:srgbClr val="000000"/>
                </a:solidFill>
                <a:latin typeface="Calibri"/>
                <a:cs typeface="Calibri"/>
              </a:rPr>
              <a:t>k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lines</a:t>
            </a:r>
          </a:p>
        </p:txBody>
      </p:sp>
      <p:sp>
        <p:nvSpPr>
          <p:cNvPr id="8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2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722" name="Line 2"/>
          <p:cNvSpPr>
            <a:spLocks noChangeShapeType="1"/>
          </p:cNvSpPr>
          <p:nvPr/>
        </p:nvSpPr>
        <p:spPr bwMode="auto">
          <a:xfrm>
            <a:off x="2438400" y="5105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3" name="Rectangle 3" descr="Large confetti"/>
          <p:cNvSpPr>
            <a:spLocks noChangeArrowheads="1"/>
          </p:cNvSpPr>
          <p:nvPr/>
        </p:nvSpPr>
        <p:spPr bwMode="auto">
          <a:xfrm>
            <a:off x="1758950" y="3511550"/>
            <a:ext cx="4864100" cy="368300"/>
          </a:xfrm>
          <a:prstGeom prst="rect">
            <a:avLst/>
          </a:prstGeom>
          <a:pattFill prst="lgConfetti">
            <a:fgClr>
              <a:schemeClr val="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Direct Map Address Selection</a:t>
            </a:r>
            <a:br>
              <a:rPr lang="en-US"/>
            </a:br>
            <a:r>
              <a:rPr lang="en-US" sz="2000" i="1"/>
              <a:t>higher-order vs. lower-order address bits</a:t>
            </a:r>
          </a:p>
        </p:txBody>
      </p:sp>
      <p:sp>
        <p:nvSpPr>
          <p:cNvPr id="1438725" name="Rectangle 5"/>
          <p:cNvSpPr>
            <a:spLocks noChangeArrowheads="1"/>
          </p:cNvSpPr>
          <p:nvPr/>
        </p:nvSpPr>
        <p:spPr bwMode="auto">
          <a:xfrm>
            <a:off x="1765300" y="2755900"/>
            <a:ext cx="4851400" cy="1498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6" name="Line 6"/>
          <p:cNvSpPr>
            <a:spLocks noChangeShapeType="1"/>
          </p:cNvSpPr>
          <p:nvPr/>
        </p:nvSpPr>
        <p:spPr bwMode="auto">
          <a:xfrm>
            <a:off x="1752600" y="3124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7" name="Line 7"/>
          <p:cNvSpPr>
            <a:spLocks noChangeShapeType="1"/>
          </p:cNvSpPr>
          <p:nvPr/>
        </p:nvSpPr>
        <p:spPr bwMode="auto">
          <a:xfrm>
            <a:off x="1752600" y="3505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8" name="Line 8"/>
          <p:cNvSpPr>
            <a:spLocks noChangeShapeType="1"/>
          </p:cNvSpPr>
          <p:nvPr/>
        </p:nvSpPr>
        <p:spPr bwMode="auto">
          <a:xfrm>
            <a:off x="1752600" y="3886200"/>
            <a:ext cx="487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29" name="Line 9"/>
          <p:cNvSpPr>
            <a:spLocks noChangeShapeType="1"/>
          </p:cNvSpPr>
          <p:nvPr/>
        </p:nvSpPr>
        <p:spPr bwMode="auto">
          <a:xfrm>
            <a:off x="29718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0" name="Line 10"/>
          <p:cNvSpPr>
            <a:spLocks noChangeShapeType="1"/>
          </p:cNvSpPr>
          <p:nvPr/>
        </p:nvSpPr>
        <p:spPr bwMode="auto">
          <a:xfrm>
            <a:off x="38862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1" name="Line 11"/>
          <p:cNvSpPr>
            <a:spLocks noChangeShapeType="1"/>
          </p:cNvSpPr>
          <p:nvPr/>
        </p:nvSpPr>
        <p:spPr bwMode="auto">
          <a:xfrm>
            <a:off x="2057400" y="25908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2" name="Rectangle 12"/>
          <p:cNvSpPr>
            <a:spLocks noChangeArrowheads="1"/>
          </p:cNvSpPr>
          <p:nvPr/>
        </p:nvSpPr>
        <p:spPr bwMode="auto">
          <a:xfrm>
            <a:off x="2041525" y="2392363"/>
            <a:ext cx="67048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Tag</a:t>
            </a:r>
          </a:p>
        </p:txBody>
      </p:sp>
      <p:sp>
        <p:nvSpPr>
          <p:cNvPr id="1438733" name="Rectangle 13"/>
          <p:cNvSpPr>
            <a:spLocks noChangeArrowheads="1"/>
          </p:cNvSpPr>
          <p:nvPr/>
        </p:nvSpPr>
        <p:spPr bwMode="auto">
          <a:xfrm>
            <a:off x="4098925" y="2392363"/>
            <a:ext cx="129202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Block</a:t>
            </a:r>
          </a:p>
        </p:txBody>
      </p:sp>
      <p:sp>
        <p:nvSpPr>
          <p:cNvPr id="1438734" name="Rectangle 14"/>
          <p:cNvSpPr>
            <a:spLocks noChangeArrowheads="1"/>
          </p:cNvSpPr>
          <p:nvPr/>
        </p:nvSpPr>
        <p:spPr bwMode="auto">
          <a:xfrm>
            <a:off x="1584325" y="2392363"/>
            <a:ext cx="45525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V</a:t>
            </a:r>
          </a:p>
        </p:txBody>
      </p:sp>
      <p:sp>
        <p:nvSpPr>
          <p:cNvPr id="1438735" name="Line 15"/>
          <p:cNvSpPr>
            <a:spLocks noChangeShapeType="1"/>
          </p:cNvSpPr>
          <p:nvPr/>
        </p:nvSpPr>
        <p:spPr bwMode="auto">
          <a:xfrm>
            <a:off x="48006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6" name="Line 16"/>
          <p:cNvSpPr>
            <a:spLocks noChangeShapeType="1"/>
          </p:cNvSpPr>
          <p:nvPr/>
        </p:nvSpPr>
        <p:spPr bwMode="auto">
          <a:xfrm>
            <a:off x="5715000" y="2743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37" name="Rectangle 17"/>
          <p:cNvSpPr>
            <a:spLocks noChangeArrowheads="1"/>
          </p:cNvSpPr>
          <p:nvPr/>
        </p:nvSpPr>
        <p:spPr bwMode="auto">
          <a:xfrm>
            <a:off x="1079500" y="1308100"/>
            <a:ext cx="4318000" cy="50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grpSp>
        <p:nvGrpSpPr>
          <p:cNvPr id="1438738" name="Group 18"/>
          <p:cNvGrpSpPr>
            <a:grpSpLocks/>
          </p:cNvGrpSpPr>
          <p:nvPr/>
        </p:nvGrpSpPr>
        <p:grpSpPr bwMode="auto">
          <a:xfrm>
            <a:off x="1827213" y="5419725"/>
            <a:ext cx="325437" cy="473075"/>
            <a:chOff x="1151" y="3414"/>
            <a:chExt cx="205" cy="298"/>
          </a:xfrm>
        </p:grpSpPr>
        <p:sp>
          <p:nvSpPr>
            <p:cNvPr id="1438739" name="Line 19"/>
            <p:cNvSpPr>
              <a:spLocks noChangeShapeType="1"/>
            </p:cNvSpPr>
            <p:nvPr/>
          </p:nvSpPr>
          <p:spPr bwMode="auto">
            <a:xfrm>
              <a:off x="1354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0" name="Line 20"/>
            <p:cNvSpPr>
              <a:spLocks noChangeShapeType="1"/>
            </p:cNvSpPr>
            <p:nvPr/>
          </p:nvSpPr>
          <p:spPr bwMode="auto">
            <a:xfrm>
              <a:off x="1152" y="341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1" name="Line 21"/>
            <p:cNvSpPr>
              <a:spLocks noChangeShapeType="1"/>
            </p:cNvSpPr>
            <p:nvPr/>
          </p:nvSpPr>
          <p:spPr bwMode="auto">
            <a:xfrm flipH="1">
              <a:off x="1153" y="3416"/>
              <a:ext cx="20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2" name="Arc 22"/>
            <p:cNvSpPr>
              <a:spLocks/>
            </p:cNvSpPr>
            <p:nvPr/>
          </p:nvSpPr>
          <p:spPr bwMode="auto">
            <a:xfrm>
              <a:off x="1249" y="3617"/>
              <a:ext cx="107" cy="94"/>
            </a:xfrm>
            <a:custGeom>
              <a:avLst/>
              <a:gdLst>
                <a:gd name="G0" fmla="+- 205 0 0"/>
                <a:gd name="G1" fmla="+- 0 0 0"/>
                <a:gd name="G2" fmla="+- 21600 0 0"/>
                <a:gd name="T0" fmla="*/ 21805 w 21805"/>
                <a:gd name="T1" fmla="*/ 0 h 21600"/>
                <a:gd name="T2" fmla="*/ 0 w 21805"/>
                <a:gd name="T3" fmla="*/ 21599 h 21600"/>
                <a:gd name="T4" fmla="*/ 205 w 2180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05" h="21600" fill="none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</a:path>
                <a:path w="21805" h="21600" stroke="0" extrusionOk="0">
                  <a:moveTo>
                    <a:pt x="21805" y="0"/>
                  </a:moveTo>
                  <a:cubicBezTo>
                    <a:pt x="21805" y="11929"/>
                    <a:pt x="12134" y="21600"/>
                    <a:pt x="205" y="21600"/>
                  </a:cubicBezTo>
                  <a:cubicBezTo>
                    <a:pt x="136" y="21599"/>
                    <a:pt x="68" y="21599"/>
                    <a:pt x="-1" y="21599"/>
                  </a:cubicBezTo>
                  <a:lnTo>
                    <a:pt x="205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38743" name="Arc 23"/>
            <p:cNvSpPr>
              <a:spLocks/>
            </p:cNvSpPr>
            <p:nvPr/>
          </p:nvSpPr>
          <p:spPr bwMode="auto">
            <a:xfrm>
              <a:off x="1151" y="3618"/>
              <a:ext cx="106" cy="94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395 w 21600"/>
                <a:gd name="T1" fmla="*/ 21599 h 21599"/>
                <a:gd name="T2" fmla="*/ 0 w 21600"/>
                <a:gd name="T3" fmla="*/ 0 h 21599"/>
                <a:gd name="T4" fmla="*/ 21600 w 21600"/>
                <a:gd name="T5" fmla="*/ 0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</a:path>
                <a:path w="21600" h="21599" stroke="0" extrusionOk="0">
                  <a:moveTo>
                    <a:pt x="21394" y="21599"/>
                  </a:moveTo>
                  <a:cubicBezTo>
                    <a:pt x="9546" y="21486"/>
                    <a:pt x="-1" y="1184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38744" name="AutoShape 24"/>
          <p:cNvSpPr>
            <a:spLocks noChangeArrowheads="1"/>
          </p:cNvSpPr>
          <p:nvPr/>
        </p:nvSpPr>
        <p:spPr bwMode="auto">
          <a:xfrm rot="-10800000" flipH="1" flipV="1">
            <a:off x="4279900" y="5576888"/>
            <a:ext cx="1117600" cy="277812"/>
          </a:xfrm>
          <a:custGeom>
            <a:avLst/>
            <a:gdLst>
              <a:gd name="G0" fmla="+- 5399 0 0"/>
              <a:gd name="G1" fmla="+- 21600 0 5399"/>
              <a:gd name="G2" fmla="*/ 5399 1 2"/>
              <a:gd name="G3" fmla="+- 21600 0 G2"/>
              <a:gd name="G4" fmla="+/ 5399 21600 2"/>
              <a:gd name="G5" fmla="+/ G1 0 2"/>
              <a:gd name="G6" fmla="*/ 21600 21600 5399"/>
              <a:gd name="G7" fmla="*/ G6 1 2"/>
              <a:gd name="G8" fmla="+- 21600 0 G7"/>
              <a:gd name="G9" fmla="*/ 21600 1 2"/>
              <a:gd name="G10" fmla="+- 5399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99" y="21600"/>
                </a:lnTo>
                <a:lnTo>
                  <a:pt x="16201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45" name="Oval 25"/>
          <p:cNvSpPr>
            <a:spLocks noChangeArrowheads="1"/>
          </p:cNvSpPr>
          <p:nvPr/>
        </p:nvSpPr>
        <p:spPr bwMode="auto">
          <a:xfrm>
            <a:off x="2173288" y="4660900"/>
            <a:ext cx="508000" cy="508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46" name="Rectangle 26"/>
          <p:cNvSpPr>
            <a:spLocks noChangeArrowheads="1"/>
          </p:cNvSpPr>
          <p:nvPr/>
        </p:nvSpPr>
        <p:spPr bwMode="auto">
          <a:xfrm>
            <a:off x="2206625" y="4716463"/>
            <a:ext cx="37167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=</a:t>
            </a:r>
          </a:p>
        </p:txBody>
      </p:sp>
      <p:sp>
        <p:nvSpPr>
          <p:cNvPr id="1438747" name="Rectangle 27"/>
          <p:cNvSpPr>
            <a:spLocks noChangeArrowheads="1"/>
          </p:cNvSpPr>
          <p:nvPr/>
        </p:nvSpPr>
        <p:spPr bwMode="auto">
          <a:xfrm>
            <a:off x="4632325" y="1293813"/>
            <a:ext cx="692597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Block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Offset</a:t>
            </a:r>
          </a:p>
        </p:txBody>
      </p:sp>
      <p:sp>
        <p:nvSpPr>
          <p:cNvPr id="1438748" name="Line 28"/>
          <p:cNvSpPr>
            <a:spLocks noChangeShapeType="1"/>
          </p:cNvSpPr>
          <p:nvPr/>
        </p:nvSpPr>
        <p:spPr bwMode="auto">
          <a:xfrm>
            <a:off x="4648200" y="12954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49" name="Line 29"/>
          <p:cNvSpPr>
            <a:spLocks noChangeShapeType="1"/>
          </p:cNvSpPr>
          <p:nvPr/>
        </p:nvSpPr>
        <p:spPr bwMode="auto">
          <a:xfrm>
            <a:off x="2819400" y="13081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0" name="Rectangle 30"/>
          <p:cNvSpPr>
            <a:spLocks noChangeArrowheads="1"/>
          </p:cNvSpPr>
          <p:nvPr/>
        </p:nvSpPr>
        <p:spPr bwMode="auto">
          <a:xfrm>
            <a:off x="1393825" y="1338263"/>
            <a:ext cx="76302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Index</a:t>
            </a:r>
            <a:endParaRPr lang="en-US" sz="20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8751" name="Line 31"/>
          <p:cNvSpPr>
            <a:spLocks noChangeShapeType="1"/>
          </p:cNvSpPr>
          <p:nvPr/>
        </p:nvSpPr>
        <p:spPr bwMode="auto">
          <a:xfrm>
            <a:off x="1905000" y="3733800"/>
            <a:ext cx="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2" name="Line 32"/>
          <p:cNvSpPr>
            <a:spLocks noChangeShapeType="1"/>
          </p:cNvSpPr>
          <p:nvPr/>
        </p:nvSpPr>
        <p:spPr bwMode="auto">
          <a:xfrm>
            <a:off x="2438400" y="37338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3" name="Line 33"/>
          <p:cNvSpPr>
            <a:spLocks noChangeShapeType="1"/>
          </p:cNvSpPr>
          <p:nvPr/>
        </p:nvSpPr>
        <p:spPr bwMode="auto">
          <a:xfrm>
            <a:off x="1981200" y="5867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4" name="Line 34"/>
          <p:cNvSpPr>
            <a:spLocks noChangeShapeType="1"/>
          </p:cNvSpPr>
          <p:nvPr/>
        </p:nvSpPr>
        <p:spPr bwMode="auto">
          <a:xfrm flipH="1">
            <a:off x="1447800" y="6019800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5" name="Line 35"/>
          <p:cNvSpPr>
            <a:spLocks noChangeShapeType="1"/>
          </p:cNvSpPr>
          <p:nvPr/>
        </p:nvSpPr>
        <p:spPr bwMode="auto">
          <a:xfrm flipH="1">
            <a:off x="2057400" y="5257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6" name="Line 36"/>
          <p:cNvSpPr>
            <a:spLocks noChangeShapeType="1"/>
          </p:cNvSpPr>
          <p:nvPr/>
        </p:nvSpPr>
        <p:spPr bwMode="auto">
          <a:xfrm>
            <a:off x="2057400" y="52578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7" name="Line 37"/>
          <p:cNvSpPr>
            <a:spLocks noChangeShapeType="1"/>
          </p:cNvSpPr>
          <p:nvPr/>
        </p:nvSpPr>
        <p:spPr bwMode="auto">
          <a:xfrm>
            <a:off x="3440113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8" name="Line 38"/>
          <p:cNvSpPr>
            <a:spLocks noChangeShapeType="1"/>
          </p:cNvSpPr>
          <p:nvPr/>
        </p:nvSpPr>
        <p:spPr bwMode="auto">
          <a:xfrm flipH="1">
            <a:off x="3429000" y="5105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59" name="Line 39"/>
          <p:cNvSpPr>
            <a:spLocks noChangeShapeType="1"/>
          </p:cNvSpPr>
          <p:nvPr/>
        </p:nvSpPr>
        <p:spPr bwMode="auto">
          <a:xfrm>
            <a:off x="43434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0" name="Line 40"/>
          <p:cNvSpPr>
            <a:spLocks noChangeShapeType="1"/>
          </p:cNvSpPr>
          <p:nvPr/>
        </p:nvSpPr>
        <p:spPr bwMode="auto">
          <a:xfrm>
            <a:off x="4327525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1" name="Line 41"/>
          <p:cNvSpPr>
            <a:spLocks noChangeShapeType="1"/>
          </p:cNvSpPr>
          <p:nvPr/>
        </p:nvSpPr>
        <p:spPr bwMode="auto">
          <a:xfrm flipH="1">
            <a:off x="43434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2" name="Line 42"/>
          <p:cNvSpPr>
            <a:spLocks noChangeShapeType="1"/>
          </p:cNvSpPr>
          <p:nvPr/>
        </p:nvSpPr>
        <p:spPr bwMode="auto">
          <a:xfrm>
            <a:off x="4648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3" name="Line 43"/>
          <p:cNvSpPr>
            <a:spLocks noChangeShapeType="1"/>
          </p:cNvSpPr>
          <p:nvPr/>
        </p:nvSpPr>
        <p:spPr bwMode="auto">
          <a:xfrm>
            <a:off x="5029200" y="4876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4" name="Line 44"/>
          <p:cNvSpPr>
            <a:spLocks noChangeShapeType="1"/>
          </p:cNvSpPr>
          <p:nvPr/>
        </p:nvSpPr>
        <p:spPr bwMode="auto">
          <a:xfrm>
            <a:off x="5334000" y="51054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5" name="Line 45"/>
          <p:cNvSpPr>
            <a:spLocks noChangeShapeType="1"/>
          </p:cNvSpPr>
          <p:nvPr/>
        </p:nvSpPr>
        <p:spPr bwMode="auto">
          <a:xfrm flipH="1">
            <a:off x="5029200" y="48768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6" name="Line 46"/>
          <p:cNvSpPr>
            <a:spLocks noChangeShapeType="1"/>
          </p:cNvSpPr>
          <p:nvPr/>
        </p:nvSpPr>
        <p:spPr bwMode="auto">
          <a:xfrm flipH="1">
            <a:off x="5334000" y="510540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7" name="Line 47"/>
          <p:cNvSpPr>
            <a:spLocks noChangeShapeType="1"/>
          </p:cNvSpPr>
          <p:nvPr/>
        </p:nvSpPr>
        <p:spPr bwMode="auto">
          <a:xfrm>
            <a:off x="5357813" y="3733800"/>
            <a:ext cx="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8" name="Line 48"/>
          <p:cNvSpPr>
            <a:spLocks noChangeShapeType="1"/>
          </p:cNvSpPr>
          <p:nvPr/>
        </p:nvSpPr>
        <p:spPr bwMode="auto">
          <a:xfrm>
            <a:off x="6178550" y="3733800"/>
            <a:ext cx="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69" name="Line 49"/>
          <p:cNvSpPr>
            <a:spLocks noChangeShapeType="1"/>
          </p:cNvSpPr>
          <p:nvPr/>
        </p:nvSpPr>
        <p:spPr bwMode="auto">
          <a:xfrm>
            <a:off x="4876800" y="58674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0" name="Line 50"/>
          <p:cNvSpPr>
            <a:spLocks noChangeShapeType="1"/>
          </p:cNvSpPr>
          <p:nvPr/>
        </p:nvSpPr>
        <p:spPr bwMode="auto">
          <a:xfrm flipH="1">
            <a:off x="4876800" y="6096000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1" name="Line 51"/>
          <p:cNvSpPr>
            <a:spLocks noChangeShapeType="1"/>
          </p:cNvSpPr>
          <p:nvPr/>
        </p:nvSpPr>
        <p:spPr bwMode="auto">
          <a:xfrm>
            <a:off x="1968500" y="1803400"/>
            <a:ext cx="0" cy="165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2" name="Line 52"/>
          <p:cNvSpPr>
            <a:spLocks noChangeShapeType="1"/>
          </p:cNvSpPr>
          <p:nvPr/>
        </p:nvSpPr>
        <p:spPr bwMode="auto">
          <a:xfrm flipH="1" flipV="1">
            <a:off x="1511300" y="1968500"/>
            <a:ext cx="444500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3" name="Line 53"/>
          <p:cNvSpPr>
            <a:spLocks noChangeShapeType="1"/>
          </p:cNvSpPr>
          <p:nvPr/>
        </p:nvSpPr>
        <p:spPr bwMode="auto">
          <a:xfrm>
            <a:off x="3657600" y="1816100"/>
            <a:ext cx="0" cy="495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4" name="Line 54"/>
          <p:cNvSpPr>
            <a:spLocks noChangeShapeType="1"/>
          </p:cNvSpPr>
          <p:nvPr/>
        </p:nvSpPr>
        <p:spPr bwMode="auto">
          <a:xfrm>
            <a:off x="1524000" y="19812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5" name="Line 55"/>
          <p:cNvSpPr>
            <a:spLocks noChangeShapeType="1"/>
          </p:cNvSpPr>
          <p:nvPr/>
        </p:nvSpPr>
        <p:spPr bwMode="auto">
          <a:xfrm flipH="1">
            <a:off x="1524000" y="36576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6" name="Line 56"/>
          <p:cNvSpPr>
            <a:spLocks noChangeShapeType="1"/>
          </p:cNvSpPr>
          <p:nvPr/>
        </p:nvSpPr>
        <p:spPr bwMode="auto">
          <a:xfrm flipH="1">
            <a:off x="1054100" y="2298700"/>
            <a:ext cx="2616200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7" name="Line 57"/>
          <p:cNvSpPr>
            <a:spLocks noChangeShapeType="1"/>
          </p:cNvSpPr>
          <p:nvPr/>
        </p:nvSpPr>
        <p:spPr bwMode="auto">
          <a:xfrm>
            <a:off x="1066800" y="2298700"/>
            <a:ext cx="0" cy="2578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8" name="Line 58"/>
          <p:cNvSpPr>
            <a:spLocks noChangeShapeType="1"/>
          </p:cNvSpPr>
          <p:nvPr/>
        </p:nvSpPr>
        <p:spPr bwMode="auto">
          <a:xfrm flipH="1">
            <a:off x="1066800" y="48768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79" name="Line 59"/>
          <p:cNvSpPr>
            <a:spLocks noChangeShapeType="1"/>
          </p:cNvSpPr>
          <p:nvPr/>
        </p:nvSpPr>
        <p:spPr bwMode="auto">
          <a:xfrm flipH="1">
            <a:off x="1752600" y="48768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0" name="Oval 60"/>
          <p:cNvSpPr>
            <a:spLocks noChangeArrowheads="1"/>
          </p:cNvSpPr>
          <p:nvPr/>
        </p:nvSpPr>
        <p:spPr bwMode="auto">
          <a:xfrm>
            <a:off x="1874838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1" name="Oval 61"/>
          <p:cNvSpPr>
            <a:spLocks noChangeArrowheads="1"/>
          </p:cNvSpPr>
          <p:nvPr/>
        </p:nvSpPr>
        <p:spPr bwMode="auto">
          <a:xfrm>
            <a:off x="24034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2" name="Oval 62"/>
          <p:cNvSpPr>
            <a:spLocks noChangeArrowheads="1"/>
          </p:cNvSpPr>
          <p:nvPr/>
        </p:nvSpPr>
        <p:spPr bwMode="auto">
          <a:xfrm>
            <a:off x="34083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3" name="Oval 63"/>
          <p:cNvSpPr>
            <a:spLocks noChangeArrowheads="1"/>
          </p:cNvSpPr>
          <p:nvPr/>
        </p:nvSpPr>
        <p:spPr bwMode="auto">
          <a:xfrm>
            <a:off x="4295775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4" name="Oval 64"/>
          <p:cNvSpPr>
            <a:spLocks noChangeArrowheads="1"/>
          </p:cNvSpPr>
          <p:nvPr/>
        </p:nvSpPr>
        <p:spPr bwMode="auto">
          <a:xfrm>
            <a:off x="5326063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5" name="Oval 65"/>
          <p:cNvSpPr>
            <a:spLocks noChangeArrowheads="1"/>
          </p:cNvSpPr>
          <p:nvPr/>
        </p:nvSpPr>
        <p:spPr bwMode="auto">
          <a:xfrm>
            <a:off x="6146800" y="3670300"/>
            <a:ext cx="63500" cy="635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6" name="Line 66"/>
          <p:cNvSpPr>
            <a:spLocks noChangeShapeType="1"/>
          </p:cNvSpPr>
          <p:nvPr/>
        </p:nvSpPr>
        <p:spPr bwMode="auto">
          <a:xfrm>
            <a:off x="1905000" y="495300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7" name="Line 67"/>
          <p:cNvSpPr>
            <a:spLocks noChangeShapeType="1"/>
          </p:cNvSpPr>
          <p:nvPr/>
        </p:nvSpPr>
        <p:spPr bwMode="auto">
          <a:xfrm>
            <a:off x="5029200" y="1828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8" name="Line 68"/>
          <p:cNvSpPr>
            <a:spLocks noChangeShapeType="1"/>
          </p:cNvSpPr>
          <p:nvPr/>
        </p:nvSpPr>
        <p:spPr bwMode="auto">
          <a:xfrm flipH="1">
            <a:off x="5029200" y="2133600"/>
            <a:ext cx="259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89" name="Line 69"/>
          <p:cNvSpPr>
            <a:spLocks noChangeShapeType="1"/>
          </p:cNvSpPr>
          <p:nvPr/>
        </p:nvSpPr>
        <p:spPr bwMode="auto">
          <a:xfrm>
            <a:off x="7620000" y="2133600"/>
            <a:ext cx="0" cy="358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0" name="Line 70"/>
          <p:cNvSpPr>
            <a:spLocks noChangeShapeType="1"/>
          </p:cNvSpPr>
          <p:nvPr/>
        </p:nvSpPr>
        <p:spPr bwMode="auto">
          <a:xfrm flipH="1">
            <a:off x="5257800" y="57150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1" name="Line 71"/>
          <p:cNvSpPr>
            <a:spLocks noChangeShapeType="1"/>
          </p:cNvSpPr>
          <p:nvPr/>
        </p:nvSpPr>
        <p:spPr bwMode="auto">
          <a:xfrm flipH="1">
            <a:off x="3022600" y="22352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2" name="Line 72"/>
          <p:cNvSpPr>
            <a:spLocks noChangeShapeType="1"/>
          </p:cNvSpPr>
          <p:nvPr/>
        </p:nvSpPr>
        <p:spPr bwMode="auto">
          <a:xfrm flipH="1">
            <a:off x="1676400" y="19177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3" name="Line 73"/>
          <p:cNvSpPr>
            <a:spLocks noChangeShapeType="1"/>
          </p:cNvSpPr>
          <p:nvPr/>
        </p:nvSpPr>
        <p:spPr bwMode="auto">
          <a:xfrm flipH="1">
            <a:off x="5715000" y="2057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4" name="Line 74"/>
          <p:cNvSpPr>
            <a:spLocks noChangeShapeType="1"/>
          </p:cNvSpPr>
          <p:nvPr/>
        </p:nvSpPr>
        <p:spPr bwMode="auto">
          <a:xfrm flipH="1">
            <a:off x="2362200" y="4343400"/>
            <a:ext cx="15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795" name="Rectangle 75"/>
          <p:cNvSpPr>
            <a:spLocks noChangeArrowheads="1"/>
          </p:cNvSpPr>
          <p:nvPr/>
        </p:nvSpPr>
        <p:spPr bwMode="auto">
          <a:xfrm>
            <a:off x="2917825" y="18970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8796" name="Rectangle 76"/>
          <p:cNvSpPr>
            <a:spLocks noChangeArrowheads="1"/>
          </p:cNvSpPr>
          <p:nvPr/>
        </p:nvSpPr>
        <p:spPr bwMode="auto">
          <a:xfrm>
            <a:off x="1143000" y="1828800"/>
            <a:ext cx="36548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k</a:t>
            </a:r>
          </a:p>
        </p:txBody>
      </p:sp>
      <p:sp>
        <p:nvSpPr>
          <p:cNvPr id="1438797" name="Rectangle 77"/>
          <p:cNvSpPr>
            <a:spLocks noChangeArrowheads="1"/>
          </p:cNvSpPr>
          <p:nvPr/>
        </p:nvSpPr>
        <p:spPr bwMode="auto">
          <a:xfrm>
            <a:off x="5622925" y="2163763"/>
            <a:ext cx="37868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b</a:t>
            </a:r>
          </a:p>
        </p:txBody>
      </p:sp>
      <p:sp>
        <p:nvSpPr>
          <p:cNvPr id="1438798" name="Rectangle 78"/>
          <p:cNvSpPr>
            <a:spLocks noChangeArrowheads="1"/>
          </p:cNvSpPr>
          <p:nvPr/>
        </p:nvSpPr>
        <p:spPr bwMode="auto">
          <a:xfrm>
            <a:off x="2498725" y="4297363"/>
            <a:ext cx="32984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t</a:t>
            </a:r>
          </a:p>
        </p:txBody>
      </p:sp>
      <p:sp>
        <p:nvSpPr>
          <p:cNvPr id="1438799" name="Rectangle 79"/>
          <p:cNvSpPr>
            <a:spLocks noChangeArrowheads="1"/>
          </p:cNvSpPr>
          <p:nvPr/>
        </p:nvSpPr>
        <p:spPr bwMode="auto">
          <a:xfrm>
            <a:off x="898525" y="5821363"/>
            <a:ext cx="54502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38800" name="Rectangle 80"/>
          <p:cNvSpPr>
            <a:spLocks noChangeArrowheads="1"/>
          </p:cNvSpPr>
          <p:nvPr/>
        </p:nvSpPr>
        <p:spPr bwMode="auto">
          <a:xfrm>
            <a:off x="5851525" y="5897563"/>
            <a:ext cx="2130717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Data Word or Byte</a:t>
            </a:r>
          </a:p>
        </p:txBody>
      </p:sp>
      <p:sp>
        <p:nvSpPr>
          <p:cNvPr id="1438801" name="Line 81"/>
          <p:cNvSpPr>
            <a:spLocks noChangeShapeType="1"/>
          </p:cNvSpPr>
          <p:nvPr/>
        </p:nvSpPr>
        <p:spPr bwMode="auto">
          <a:xfrm>
            <a:off x="6781800" y="27432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38802" name="Rectangle 82"/>
          <p:cNvSpPr>
            <a:spLocks noChangeArrowheads="1"/>
          </p:cNvSpPr>
          <p:nvPr/>
        </p:nvSpPr>
        <p:spPr bwMode="auto">
          <a:xfrm>
            <a:off x="6765925" y="3306763"/>
            <a:ext cx="666348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 2</a:t>
            </a:r>
            <a:r>
              <a:rPr lang="en-US" sz="2000" baseline="30000">
                <a:solidFill>
                  <a:srgbClr val="000000"/>
                </a:solidFill>
                <a:latin typeface="Calibri"/>
                <a:cs typeface="Calibri"/>
              </a:rPr>
              <a:t>k</a:t>
            </a:r>
          </a:p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lines</a:t>
            </a:r>
          </a:p>
        </p:txBody>
      </p:sp>
      <p:sp>
        <p:nvSpPr>
          <p:cNvPr id="1438803" name="Rectangle 83"/>
          <p:cNvSpPr>
            <a:spLocks noChangeArrowheads="1"/>
          </p:cNvSpPr>
          <p:nvPr/>
        </p:nvSpPr>
        <p:spPr bwMode="auto">
          <a:xfrm>
            <a:off x="3394075" y="1362075"/>
            <a:ext cx="516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8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58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7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2-Way Set-Associative Cache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974725" y="1027113"/>
            <a:ext cx="7323070" cy="5210175"/>
            <a:chOff x="974725" y="1293813"/>
            <a:chExt cx="7323070" cy="5210175"/>
          </a:xfrm>
        </p:grpSpPr>
        <p:sp>
          <p:nvSpPr>
            <p:cNvPr id="1440771" name="Line 3"/>
            <p:cNvSpPr>
              <a:spLocks noChangeShapeType="1"/>
            </p:cNvSpPr>
            <p:nvPr/>
          </p:nvSpPr>
          <p:spPr bwMode="auto">
            <a:xfrm>
              <a:off x="6324600" y="48006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2" name="Line 4"/>
            <p:cNvSpPr>
              <a:spLocks noChangeShapeType="1"/>
            </p:cNvSpPr>
            <p:nvPr/>
          </p:nvSpPr>
          <p:spPr bwMode="auto">
            <a:xfrm>
              <a:off x="6324600" y="50292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3" name="Line 5"/>
            <p:cNvSpPr>
              <a:spLocks noChangeShapeType="1"/>
            </p:cNvSpPr>
            <p:nvPr/>
          </p:nvSpPr>
          <p:spPr bwMode="auto">
            <a:xfrm>
              <a:off x="6324600" y="52578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4" name="Line 6"/>
            <p:cNvSpPr>
              <a:spLocks noChangeShapeType="1"/>
            </p:cNvSpPr>
            <p:nvPr/>
          </p:nvSpPr>
          <p:spPr bwMode="auto">
            <a:xfrm>
              <a:off x="6324600" y="54864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5" name="Line 7"/>
            <p:cNvSpPr>
              <a:spLocks noChangeShapeType="1"/>
            </p:cNvSpPr>
            <p:nvPr/>
          </p:nvSpPr>
          <p:spPr bwMode="auto">
            <a:xfrm>
              <a:off x="2286000" y="51816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6" name="Line 8"/>
            <p:cNvSpPr>
              <a:spLocks noChangeShapeType="1"/>
            </p:cNvSpPr>
            <p:nvPr/>
          </p:nvSpPr>
          <p:spPr bwMode="auto">
            <a:xfrm flipH="1">
              <a:off x="6934200" y="51054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7" name="Rectangle 9" descr="Large confetti"/>
            <p:cNvSpPr>
              <a:spLocks noChangeArrowheads="1"/>
            </p:cNvSpPr>
            <p:nvPr/>
          </p:nvSpPr>
          <p:spPr bwMode="auto">
            <a:xfrm>
              <a:off x="1606550" y="3435350"/>
              <a:ext cx="2349500" cy="2921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8" name="Rectangle 10"/>
            <p:cNvSpPr>
              <a:spLocks noChangeArrowheads="1"/>
            </p:cNvSpPr>
            <p:nvPr/>
          </p:nvSpPr>
          <p:spPr bwMode="auto">
            <a:xfrm>
              <a:off x="1612900" y="2832100"/>
              <a:ext cx="2336800" cy="1193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79" name="Line 11"/>
            <p:cNvSpPr>
              <a:spLocks noChangeShapeType="1"/>
            </p:cNvSpPr>
            <p:nvPr/>
          </p:nvSpPr>
          <p:spPr bwMode="auto">
            <a:xfrm>
              <a:off x="1600200" y="31242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0" name="Line 12"/>
            <p:cNvSpPr>
              <a:spLocks noChangeShapeType="1"/>
            </p:cNvSpPr>
            <p:nvPr/>
          </p:nvSpPr>
          <p:spPr bwMode="auto">
            <a:xfrm>
              <a:off x="1600200" y="34290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1" name="Line 13"/>
            <p:cNvSpPr>
              <a:spLocks noChangeShapeType="1"/>
            </p:cNvSpPr>
            <p:nvPr/>
          </p:nvSpPr>
          <p:spPr bwMode="auto">
            <a:xfrm>
              <a:off x="1600200" y="37338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2" name="Line 14"/>
            <p:cNvSpPr>
              <a:spLocks noChangeShapeType="1"/>
            </p:cNvSpPr>
            <p:nvPr/>
          </p:nvSpPr>
          <p:spPr bwMode="auto">
            <a:xfrm>
              <a:off x="25908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3" name="Line 15"/>
            <p:cNvSpPr>
              <a:spLocks noChangeShapeType="1"/>
            </p:cNvSpPr>
            <p:nvPr/>
          </p:nvSpPr>
          <p:spPr bwMode="auto">
            <a:xfrm>
              <a:off x="19050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84" name="Rectangle 16"/>
            <p:cNvSpPr>
              <a:spLocks noChangeArrowheads="1"/>
            </p:cNvSpPr>
            <p:nvPr/>
          </p:nvSpPr>
          <p:spPr bwMode="auto">
            <a:xfrm>
              <a:off x="1736725" y="2468563"/>
              <a:ext cx="737356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Tag</a:t>
              </a:r>
            </a:p>
          </p:txBody>
        </p:sp>
        <p:sp>
          <p:nvSpPr>
            <p:cNvPr id="1440785" name="Rectangle 17"/>
            <p:cNvSpPr>
              <a:spLocks noChangeArrowheads="1"/>
            </p:cNvSpPr>
            <p:nvPr/>
          </p:nvSpPr>
          <p:spPr bwMode="auto">
            <a:xfrm>
              <a:off x="2574925" y="2468563"/>
              <a:ext cx="142987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Data Block</a:t>
              </a:r>
            </a:p>
          </p:txBody>
        </p:sp>
        <p:sp>
          <p:nvSpPr>
            <p:cNvPr id="1440786" name="Rectangle 18"/>
            <p:cNvSpPr>
              <a:spLocks noChangeArrowheads="1"/>
            </p:cNvSpPr>
            <p:nvPr/>
          </p:nvSpPr>
          <p:spPr bwMode="auto">
            <a:xfrm>
              <a:off x="1431925" y="2468563"/>
              <a:ext cx="50654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V</a:t>
              </a:r>
            </a:p>
          </p:txBody>
        </p:sp>
        <p:sp>
          <p:nvSpPr>
            <p:cNvPr id="1440787" name="Rectangle 19"/>
            <p:cNvSpPr>
              <a:spLocks noChangeArrowheads="1"/>
            </p:cNvSpPr>
            <p:nvPr/>
          </p:nvSpPr>
          <p:spPr bwMode="auto">
            <a:xfrm>
              <a:off x="1003300" y="1308100"/>
              <a:ext cx="4241800" cy="50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788" name="Group 20"/>
            <p:cNvGrpSpPr>
              <a:grpSpLocks/>
            </p:cNvGrpSpPr>
            <p:nvPr/>
          </p:nvGrpSpPr>
          <p:grpSpPr bwMode="auto">
            <a:xfrm>
              <a:off x="2436813" y="5416550"/>
              <a:ext cx="473075" cy="327025"/>
              <a:chOff x="1535" y="3412"/>
              <a:chExt cx="298" cy="206"/>
            </a:xfrm>
          </p:grpSpPr>
          <p:sp>
            <p:nvSpPr>
              <p:cNvPr id="1440789" name="Line 21"/>
              <p:cNvSpPr>
                <a:spLocks noChangeShapeType="1"/>
              </p:cNvSpPr>
              <p:nvPr/>
            </p:nvSpPr>
            <p:spPr bwMode="auto">
              <a:xfrm>
                <a:off x="1535" y="3413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0" name="Line 22"/>
              <p:cNvSpPr>
                <a:spLocks noChangeShapeType="1"/>
              </p:cNvSpPr>
              <p:nvPr/>
            </p:nvSpPr>
            <p:spPr bwMode="auto">
              <a:xfrm>
                <a:off x="1535" y="3615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1" name="Line 23"/>
              <p:cNvSpPr>
                <a:spLocks noChangeShapeType="1"/>
              </p:cNvSpPr>
              <p:nvPr/>
            </p:nvSpPr>
            <p:spPr bwMode="auto">
              <a:xfrm>
                <a:off x="1537" y="3412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2" name="Arc 24"/>
              <p:cNvSpPr>
                <a:spLocks/>
              </p:cNvSpPr>
              <p:nvPr/>
            </p:nvSpPr>
            <p:spPr bwMode="auto">
              <a:xfrm>
                <a:off x="1738" y="3413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793" name="Arc 25"/>
              <p:cNvSpPr>
                <a:spLocks/>
              </p:cNvSpPr>
              <p:nvPr/>
            </p:nvSpPr>
            <p:spPr bwMode="auto">
              <a:xfrm>
                <a:off x="1739" y="3511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794" name="Oval 26"/>
            <p:cNvSpPr>
              <a:spLocks noChangeArrowheads="1"/>
            </p:cNvSpPr>
            <p:nvPr/>
          </p:nvSpPr>
          <p:spPr bwMode="auto">
            <a:xfrm>
              <a:off x="2020888" y="47371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95" name="Rectangle 27"/>
            <p:cNvSpPr>
              <a:spLocks noChangeArrowheads="1"/>
            </p:cNvSpPr>
            <p:nvPr/>
          </p:nvSpPr>
          <p:spPr bwMode="auto">
            <a:xfrm>
              <a:off x="2054225" y="4792663"/>
              <a:ext cx="406987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=</a:t>
              </a:r>
            </a:p>
          </p:txBody>
        </p:sp>
        <p:sp>
          <p:nvSpPr>
            <p:cNvPr id="1440796" name="Rectangle 28"/>
            <p:cNvSpPr>
              <a:spLocks noChangeArrowheads="1"/>
            </p:cNvSpPr>
            <p:nvPr/>
          </p:nvSpPr>
          <p:spPr bwMode="auto">
            <a:xfrm>
              <a:off x="4479925" y="1293813"/>
              <a:ext cx="729567" cy="585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 Calibri"/>
                  <a:cs typeface=" Calibri"/>
                </a:rPr>
                <a:t>Block</a:t>
              </a:r>
            </a:p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 Calibri"/>
                  <a:cs typeface=" Calibri"/>
                </a:rPr>
                <a:t>Offset</a:t>
              </a:r>
            </a:p>
          </p:txBody>
        </p:sp>
        <p:sp>
          <p:nvSpPr>
            <p:cNvPr id="1440797" name="Line 29"/>
            <p:cNvSpPr>
              <a:spLocks noChangeShapeType="1"/>
            </p:cNvSpPr>
            <p:nvPr/>
          </p:nvSpPr>
          <p:spPr bwMode="auto">
            <a:xfrm>
              <a:off x="4495800" y="12954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98" name="Line 30"/>
            <p:cNvSpPr>
              <a:spLocks noChangeShapeType="1"/>
            </p:cNvSpPr>
            <p:nvPr/>
          </p:nvSpPr>
          <p:spPr bwMode="auto">
            <a:xfrm>
              <a:off x="2362200" y="12954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799" name="Rectangle 31"/>
            <p:cNvSpPr>
              <a:spLocks noChangeArrowheads="1"/>
            </p:cNvSpPr>
            <p:nvPr/>
          </p:nvSpPr>
          <p:spPr bwMode="auto">
            <a:xfrm>
              <a:off x="1127125" y="1325563"/>
              <a:ext cx="737356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Tag</a:t>
              </a:r>
            </a:p>
          </p:txBody>
        </p:sp>
        <p:sp>
          <p:nvSpPr>
            <p:cNvPr id="1440800" name="Rectangle 32"/>
            <p:cNvSpPr>
              <a:spLocks noChangeArrowheads="1"/>
            </p:cNvSpPr>
            <p:nvPr/>
          </p:nvSpPr>
          <p:spPr bwMode="auto">
            <a:xfrm>
              <a:off x="2955925" y="1325563"/>
              <a:ext cx="814325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Index</a:t>
              </a:r>
            </a:p>
          </p:txBody>
        </p:sp>
        <p:sp>
          <p:nvSpPr>
            <p:cNvPr id="1440801" name="Line 33"/>
            <p:cNvSpPr>
              <a:spLocks noChangeShapeType="1"/>
            </p:cNvSpPr>
            <p:nvPr/>
          </p:nvSpPr>
          <p:spPr bwMode="auto">
            <a:xfrm>
              <a:off x="1752600" y="3581400"/>
              <a:ext cx="0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2" name="Line 34"/>
            <p:cNvSpPr>
              <a:spLocks noChangeShapeType="1"/>
            </p:cNvSpPr>
            <p:nvPr/>
          </p:nvSpPr>
          <p:spPr bwMode="auto">
            <a:xfrm>
              <a:off x="2286000" y="3581400"/>
              <a:ext cx="0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3" name="Line 35"/>
            <p:cNvSpPr>
              <a:spLocks noChangeShapeType="1"/>
            </p:cNvSpPr>
            <p:nvPr/>
          </p:nvSpPr>
          <p:spPr bwMode="auto">
            <a:xfrm>
              <a:off x="3252788" y="5627688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4" name="Line 36"/>
            <p:cNvSpPr>
              <a:spLocks noChangeShapeType="1"/>
            </p:cNvSpPr>
            <p:nvPr/>
          </p:nvSpPr>
          <p:spPr bwMode="auto">
            <a:xfrm flipH="1">
              <a:off x="1752600" y="56388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5" name="Line 37"/>
            <p:cNvSpPr>
              <a:spLocks noChangeShapeType="1"/>
            </p:cNvSpPr>
            <p:nvPr/>
          </p:nvSpPr>
          <p:spPr bwMode="auto">
            <a:xfrm>
              <a:off x="3429000" y="18288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6" name="Line 38"/>
            <p:cNvSpPr>
              <a:spLocks noChangeShapeType="1"/>
            </p:cNvSpPr>
            <p:nvPr/>
          </p:nvSpPr>
          <p:spPr bwMode="auto">
            <a:xfrm flipH="1">
              <a:off x="1371600" y="2133600"/>
              <a:ext cx="2057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7" name="Line 39"/>
            <p:cNvSpPr>
              <a:spLocks noChangeShapeType="1"/>
            </p:cNvSpPr>
            <p:nvPr/>
          </p:nvSpPr>
          <p:spPr bwMode="auto">
            <a:xfrm>
              <a:off x="1600200" y="18288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8" name="Line 40"/>
            <p:cNvSpPr>
              <a:spLocks noChangeShapeType="1"/>
            </p:cNvSpPr>
            <p:nvPr/>
          </p:nvSpPr>
          <p:spPr bwMode="auto">
            <a:xfrm>
              <a:off x="1371600" y="2133600"/>
              <a:ext cx="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09" name="Line 41"/>
            <p:cNvSpPr>
              <a:spLocks noChangeShapeType="1"/>
            </p:cNvSpPr>
            <p:nvPr/>
          </p:nvSpPr>
          <p:spPr bwMode="auto">
            <a:xfrm flipH="1">
              <a:off x="1371600" y="35814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0" name="Line 42"/>
            <p:cNvSpPr>
              <a:spLocks noChangeShapeType="1"/>
            </p:cNvSpPr>
            <p:nvPr/>
          </p:nvSpPr>
          <p:spPr bwMode="auto">
            <a:xfrm flipH="1">
              <a:off x="990600" y="1981200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1" name="Line 43"/>
            <p:cNvSpPr>
              <a:spLocks noChangeShapeType="1"/>
            </p:cNvSpPr>
            <p:nvPr/>
          </p:nvSpPr>
          <p:spPr bwMode="auto">
            <a:xfrm>
              <a:off x="990600" y="1981200"/>
              <a:ext cx="0" cy="2971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2" name="Line 44"/>
            <p:cNvSpPr>
              <a:spLocks noChangeShapeType="1"/>
            </p:cNvSpPr>
            <p:nvPr/>
          </p:nvSpPr>
          <p:spPr bwMode="auto">
            <a:xfrm flipH="1">
              <a:off x="990600" y="49530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3" name="Line 45"/>
            <p:cNvSpPr>
              <a:spLocks noChangeShapeType="1"/>
            </p:cNvSpPr>
            <p:nvPr/>
          </p:nvSpPr>
          <p:spPr bwMode="auto">
            <a:xfrm flipH="1">
              <a:off x="1600200" y="49530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4" name="Oval 46"/>
            <p:cNvSpPr>
              <a:spLocks noChangeArrowheads="1"/>
            </p:cNvSpPr>
            <p:nvPr/>
          </p:nvSpPr>
          <p:spPr bwMode="auto">
            <a:xfrm>
              <a:off x="1722438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5" name="Oval 47"/>
            <p:cNvSpPr>
              <a:spLocks noChangeArrowheads="1"/>
            </p:cNvSpPr>
            <p:nvPr/>
          </p:nvSpPr>
          <p:spPr bwMode="auto">
            <a:xfrm>
              <a:off x="2257425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6" name="Oval 48"/>
            <p:cNvSpPr>
              <a:spLocks noChangeArrowheads="1"/>
            </p:cNvSpPr>
            <p:nvPr/>
          </p:nvSpPr>
          <p:spPr bwMode="auto">
            <a:xfrm>
              <a:off x="3241675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7" name="Line 49"/>
            <p:cNvSpPr>
              <a:spLocks noChangeShapeType="1"/>
            </p:cNvSpPr>
            <p:nvPr/>
          </p:nvSpPr>
          <p:spPr bwMode="auto">
            <a:xfrm>
              <a:off x="1752600" y="50292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8" name="Line 50"/>
            <p:cNvSpPr>
              <a:spLocks noChangeShapeType="1"/>
            </p:cNvSpPr>
            <p:nvPr/>
          </p:nvSpPr>
          <p:spPr bwMode="auto">
            <a:xfrm flipH="1">
              <a:off x="5257800" y="1524000"/>
              <a:ext cx="1600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19" name="Line 51"/>
            <p:cNvSpPr>
              <a:spLocks noChangeShapeType="1"/>
            </p:cNvSpPr>
            <p:nvPr/>
          </p:nvSpPr>
          <p:spPr bwMode="auto">
            <a:xfrm flipH="1">
              <a:off x="1066800" y="19050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0" name="Line 52"/>
            <p:cNvSpPr>
              <a:spLocks noChangeShapeType="1"/>
            </p:cNvSpPr>
            <p:nvPr/>
          </p:nvSpPr>
          <p:spPr bwMode="auto">
            <a:xfrm flipH="1">
              <a:off x="2590800" y="20574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1" name="Line 53"/>
            <p:cNvSpPr>
              <a:spLocks noChangeShapeType="1"/>
            </p:cNvSpPr>
            <p:nvPr/>
          </p:nvSpPr>
          <p:spPr bwMode="auto">
            <a:xfrm flipH="1">
              <a:off x="5562600" y="14478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2" name="Rectangle 54"/>
            <p:cNvSpPr>
              <a:spLocks noChangeArrowheads="1"/>
            </p:cNvSpPr>
            <p:nvPr/>
          </p:nvSpPr>
          <p:spPr bwMode="auto">
            <a:xfrm>
              <a:off x="974725" y="2011363"/>
              <a:ext cx="328465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t</a:t>
              </a:r>
            </a:p>
          </p:txBody>
        </p:sp>
        <p:sp>
          <p:nvSpPr>
            <p:cNvPr id="1440823" name="Rectangle 55"/>
            <p:cNvSpPr>
              <a:spLocks noChangeArrowheads="1"/>
            </p:cNvSpPr>
            <p:nvPr/>
          </p:nvSpPr>
          <p:spPr bwMode="auto">
            <a:xfrm>
              <a:off x="2574925" y="2163763"/>
              <a:ext cx="391133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k</a:t>
              </a:r>
            </a:p>
          </p:txBody>
        </p:sp>
        <p:sp>
          <p:nvSpPr>
            <p:cNvPr id="1440824" name="Rectangle 56"/>
            <p:cNvSpPr>
              <a:spLocks noChangeArrowheads="1"/>
            </p:cNvSpPr>
            <p:nvPr/>
          </p:nvSpPr>
          <p:spPr bwMode="auto">
            <a:xfrm>
              <a:off x="5470525" y="1554163"/>
              <a:ext cx="39984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b</a:t>
              </a:r>
            </a:p>
          </p:txBody>
        </p:sp>
        <p:sp>
          <p:nvSpPr>
            <p:cNvPr id="1440825" name="Rectangle 57"/>
            <p:cNvSpPr>
              <a:spLocks noChangeArrowheads="1"/>
            </p:cNvSpPr>
            <p:nvPr/>
          </p:nvSpPr>
          <p:spPr bwMode="auto">
            <a:xfrm>
              <a:off x="7615238" y="6049963"/>
              <a:ext cx="596317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HIT</a:t>
              </a:r>
            </a:p>
          </p:txBody>
        </p:sp>
        <p:sp>
          <p:nvSpPr>
            <p:cNvPr id="1440826" name="Line 58"/>
            <p:cNvSpPr>
              <a:spLocks noChangeShapeType="1"/>
            </p:cNvSpPr>
            <p:nvPr/>
          </p:nvSpPr>
          <p:spPr bwMode="auto">
            <a:xfrm flipH="1">
              <a:off x="990600" y="4495800"/>
              <a:ext cx="3124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7" name="Line 59"/>
            <p:cNvSpPr>
              <a:spLocks noChangeShapeType="1"/>
            </p:cNvSpPr>
            <p:nvPr/>
          </p:nvSpPr>
          <p:spPr bwMode="auto">
            <a:xfrm>
              <a:off x="4114800" y="44958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8" name="Rectangle 60" descr="Large confetti"/>
            <p:cNvSpPr>
              <a:spLocks noChangeArrowheads="1"/>
            </p:cNvSpPr>
            <p:nvPr/>
          </p:nvSpPr>
          <p:spPr bwMode="auto">
            <a:xfrm>
              <a:off x="4273550" y="3435350"/>
              <a:ext cx="2349500" cy="2921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29" name="Rectangle 61"/>
            <p:cNvSpPr>
              <a:spLocks noChangeArrowheads="1"/>
            </p:cNvSpPr>
            <p:nvPr/>
          </p:nvSpPr>
          <p:spPr bwMode="auto">
            <a:xfrm>
              <a:off x="4279900" y="2832100"/>
              <a:ext cx="2336800" cy="11938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0" name="Line 62"/>
            <p:cNvSpPr>
              <a:spLocks noChangeShapeType="1"/>
            </p:cNvSpPr>
            <p:nvPr/>
          </p:nvSpPr>
          <p:spPr bwMode="auto">
            <a:xfrm>
              <a:off x="4267200" y="31242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1" name="Line 63"/>
            <p:cNvSpPr>
              <a:spLocks noChangeShapeType="1"/>
            </p:cNvSpPr>
            <p:nvPr/>
          </p:nvSpPr>
          <p:spPr bwMode="auto">
            <a:xfrm>
              <a:off x="4267200" y="34290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2" name="Line 64"/>
            <p:cNvSpPr>
              <a:spLocks noChangeShapeType="1"/>
            </p:cNvSpPr>
            <p:nvPr/>
          </p:nvSpPr>
          <p:spPr bwMode="auto">
            <a:xfrm>
              <a:off x="4267200" y="3733800"/>
              <a:ext cx="2362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3" name="Line 65"/>
            <p:cNvSpPr>
              <a:spLocks noChangeShapeType="1"/>
            </p:cNvSpPr>
            <p:nvPr/>
          </p:nvSpPr>
          <p:spPr bwMode="auto">
            <a:xfrm>
              <a:off x="52578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4" name="Rectangle 66"/>
            <p:cNvSpPr>
              <a:spLocks noChangeArrowheads="1"/>
            </p:cNvSpPr>
            <p:nvPr/>
          </p:nvSpPr>
          <p:spPr bwMode="auto">
            <a:xfrm>
              <a:off x="4708525" y="3351213"/>
              <a:ext cx="185948" cy="339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>
                  <a:solidFill>
                    <a:srgbClr val="000000"/>
                  </a:solidFill>
                  <a:latin typeface=" Calibri"/>
                  <a:cs typeface=" Calibri"/>
                </a:rPr>
                <a:t> </a:t>
              </a:r>
            </a:p>
          </p:txBody>
        </p:sp>
        <p:sp>
          <p:nvSpPr>
            <p:cNvPr id="1440835" name="Line 67"/>
            <p:cNvSpPr>
              <a:spLocks noChangeShapeType="1"/>
            </p:cNvSpPr>
            <p:nvPr/>
          </p:nvSpPr>
          <p:spPr bwMode="auto">
            <a:xfrm>
              <a:off x="4572000" y="2667000"/>
              <a:ext cx="0" cy="1371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6" name="Rectangle 68"/>
            <p:cNvSpPr>
              <a:spLocks noChangeArrowheads="1"/>
            </p:cNvSpPr>
            <p:nvPr/>
          </p:nvSpPr>
          <p:spPr bwMode="auto">
            <a:xfrm>
              <a:off x="4403725" y="2468563"/>
              <a:ext cx="737356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Tag</a:t>
              </a:r>
            </a:p>
          </p:txBody>
        </p:sp>
        <p:sp>
          <p:nvSpPr>
            <p:cNvPr id="1440837" name="Rectangle 69"/>
            <p:cNvSpPr>
              <a:spLocks noChangeArrowheads="1"/>
            </p:cNvSpPr>
            <p:nvPr/>
          </p:nvSpPr>
          <p:spPr bwMode="auto">
            <a:xfrm>
              <a:off x="5241925" y="2468563"/>
              <a:ext cx="142987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Data Block</a:t>
              </a:r>
            </a:p>
          </p:txBody>
        </p:sp>
        <p:sp>
          <p:nvSpPr>
            <p:cNvPr id="1440838" name="Oval 70"/>
            <p:cNvSpPr>
              <a:spLocks noChangeArrowheads="1"/>
            </p:cNvSpPr>
            <p:nvPr/>
          </p:nvSpPr>
          <p:spPr bwMode="auto">
            <a:xfrm>
              <a:off x="4389438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39" name="Oval 71"/>
            <p:cNvSpPr>
              <a:spLocks noChangeArrowheads="1"/>
            </p:cNvSpPr>
            <p:nvPr/>
          </p:nvSpPr>
          <p:spPr bwMode="auto">
            <a:xfrm>
              <a:off x="4911725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0" name="Oval 72"/>
            <p:cNvSpPr>
              <a:spLocks noChangeArrowheads="1"/>
            </p:cNvSpPr>
            <p:nvPr/>
          </p:nvSpPr>
          <p:spPr bwMode="auto">
            <a:xfrm>
              <a:off x="5905500" y="35480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1" name="Rectangle 73"/>
            <p:cNvSpPr>
              <a:spLocks noChangeArrowheads="1"/>
            </p:cNvSpPr>
            <p:nvPr/>
          </p:nvSpPr>
          <p:spPr bwMode="auto">
            <a:xfrm>
              <a:off x="4098925" y="2468563"/>
              <a:ext cx="506549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 V</a:t>
              </a:r>
            </a:p>
          </p:txBody>
        </p:sp>
        <p:sp>
          <p:nvSpPr>
            <p:cNvPr id="1440842" name="Line 74"/>
            <p:cNvSpPr>
              <a:spLocks noChangeShapeType="1"/>
            </p:cNvSpPr>
            <p:nvPr/>
          </p:nvSpPr>
          <p:spPr bwMode="auto">
            <a:xfrm>
              <a:off x="4419600" y="3581400"/>
              <a:ext cx="0" cy="685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3" name="Line 75"/>
            <p:cNvSpPr>
              <a:spLocks noChangeShapeType="1"/>
            </p:cNvSpPr>
            <p:nvPr/>
          </p:nvSpPr>
          <p:spPr bwMode="auto">
            <a:xfrm>
              <a:off x="4953000" y="3581400"/>
              <a:ext cx="0" cy="685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4" name="Line 76"/>
            <p:cNvSpPr>
              <a:spLocks noChangeShapeType="1"/>
            </p:cNvSpPr>
            <p:nvPr/>
          </p:nvSpPr>
          <p:spPr bwMode="auto">
            <a:xfrm>
              <a:off x="3276600" y="3581400"/>
              <a:ext cx="0" cy="1828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5" name="Line 77"/>
            <p:cNvSpPr>
              <a:spLocks noChangeShapeType="1"/>
            </p:cNvSpPr>
            <p:nvPr/>
          </p:nvSpPr>
          <p:spPr bwMode="auto">
            <a:xfrm>
              <a:off x="5943600" y="3581400"/>
              <a:ext cx="0" cy="1828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6" name="Line 78"/>
            <p:cNvSpPr>
              <a:spLocks noChangeShapeType="1"/>
            </p:cNvSpPr>
            <p:nvPr/>
          </p:nvSpPr>
          <p:spPr bwMode="auto">
            <a:xfrm flipH="1">
              <a:off x="3124200" y="5943600"/>
              <a:ext cx="32004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7" name="AutoShape 79"/>
            <p:cNvSpPr>
              <a:spLocks noChangeArrowheads="1"/>
            </p:cNvSpPr>
            <p:nvPr/>
          </p:nvSpPr>
          <p:spPr bwMode="auto">
            <a:xfrm rot="5400000" flipV="1">
              <a:off x="6261101" y="4967287"/>
              <a:ext cx="1117600" cy="276225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8" name="Line 80"/>
            <p:cNvSpPr>
              <a:spLocks noChangeShapeType="1"/>
            </p:cNvSpPr>
            <p:nvPr/>
          </p:nvSpPr>
          <p:spPr bwMode="auto">
            <a:xfrm>
              <a:off x="6858000" y="1524000"/>
              <a:ext cx="0" cy="3200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49" name="Rectangle 81"/>
            <p:cNvSpPr>
              <a:spLocks noChangeArrowheads="1"/>
            </p:cNvSpPr>
            <p:nvPr/>
          </p:nvSpPr>
          <p:spPr bwMode="auto">
            <a:xfrm>
              <a:off x="7299325" y="4678363"/>
              <a:ext cx="998470" cy="101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Data</a:t>
              </a:r>
            </a:p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Word</a:t>
              </a:r>
            </a:p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or Byte</a:t>
              </a:r>
            </a:p>
          </p:txBody>
        </p:sp>
        <p:sp>
          <p:nvSpPr>
            <p:cNvPr id="1440850" name="Line 82"/>
            <p:cNvSpPr>
              <a:spLocks noChangeShapeType="1"/>
            </p:cNvSpPr>
            <p:nvPr/>
          </p:nvSpPr>
          <p:spPr bwMode="auto">
            <a:xfrm>
              <a:off x="1752600" y="45720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1" name="Line 83"/>
            <p:cNvSpPr>
              <a:spLocks noChangeShapeType="1"/>
            </p:cNvSpPr>
            <p:nvPr/>
          </p:nvSpPr>
          <p:spPr bwMode="auto">
            <a:xfrm>
              <a:off x="2286000" y="45720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2" name="Line 84"/>
            <p:cNvSpPr>
              <a:spLocks noChangeShapeType="1"/>
            </p:cNvSpPr>
            <p:nvPr/>
          </p:nvSpPr>
          <p:spPr bwMode="auto">
            <a:xfrm>
              <a:off x="4419600" y="4191000"/>
              <a:ext cx="0" cy="685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3" name="Line 85"/>
            <p:cNvSpPr>
              <a:spLocks noChangeShapeType="1"/>
            </p:cNvSpPr>
            <p:nvPr/>
          </p:nvSpPr>
          <p:spPr bwMode="auto">
            <a:xfrm>
              <a:off x="4953000" y="42672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54" name="Group 86"/>
            <p:cNvGrpSpPr>
              <a:grpSpLocks/>
            </p:cNvGrpSpPr>
            <p:nvPr/>
          </p:nvGrpSpPr>
          <p:grpSpPr bwMode="auto">
            <a:xfrm>
              <a:off x="3100388" y="5434013"/>
              <a:ext cx="279400" cy="215900"/>
              <a:chOff x="1953" y="3423"/>
              <a:chExt cx="176" cy="136"/>
            </a:xfrm>
          </p:grpSpPr>
          <p:sp>
            <p:nvSpPr>
              <p:cNvPr id="1440855" name="Line 87"/>
              <p:cNvSpPr>
                <a:spLocks noChangeShapeType="1"/>
              </p:cNvSpPr>
              <p:nvPr/>
            </p:nvSpPr>
            <p:spPr bwMode="auto">
              <a:xfrm flipH="1">
                <a:off x="2037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56" name="Line 88"/>
              <p:cNvSpPr>
                <a:spLocks noChangeShapeType="1"/>
              </p:cNvSpPr>
              <p:nvPr/>
            </p:nvSpPr>
            <p:spPr bwMode="auto">
              <a:xfrm>
                <a:off x="1953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57" name="Line 89"/>
              <p:cNvSpPr>
                <a:spLocks noChangeShapeType="1"/>
              </p:cNvSpPr>
              <p:nvPr/>
            </p:nvSpPr>
            <p:spPr bwMode="auto">
              <a:xfrm flipH="1">
                <a:off x="1958" y="3423"/>
                <a:ext cx="16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58" name="Line 90"/>
            <p:cNvSpPr>
              <a:spLocks noChangeShapeType="1"/>
            </p:cNvSpPr>
            <p:nvPr/>
          </p:nvSpPr>
          <p:spPr bwMode="auto">
            <a:xfrm flipH="1">
              <a:off x="2286000" y="5486400"/>
              <a:ext cx="15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59" name="Line 91"/>
            <p:cNvSpPr>
              <a:spLocks noChangeShapeType="1"/>
            </p:cNvSpPr>
            <p:nvPr/>
          </p:nvSpPr>
          <p:spPr bwMode="auto">
            <a:xfrm flipH="1">
              <a:off x="2895600" y="5562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60" name="Line 92"/>
            <p:cNvSpPr>
              <a:spLocks noChangeShapeType="1"/>
            </p:cNvSpPr>
            <p:nvPr/>
          </p:nvSpPr>
          <p:spPr bwMode="auto">
            <a:xfrm>
              <a:off x="4953000" y="51816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61" name="Group 93"/>
            <p:cNvGrpSpPr>
              <a:grpSpLocks/>
            </p:cNvGrpSpPr>
            <p:nvPr/>
          </p:nvGrpSpPr>
          <p:grpSpPr bwMode="auto">
            <a:xfrm>
              <a:off x="5103813" y="5416550"/>
              <a:ext cx="473075" cy="327025"/>
              <a:chOff x="3215" y="3412"/>
              <a:chExt cx="298" cy="206"/>
            </a:xfrm>
          </p:grpSpPr>
          <p:sp>
            <p:nvSpPr>
              <p:cNvPr id="1440862" name="Line 94"/>
              <p:cNvSpPr>
                <a:spLocks noChangeShapeType="1"/>
              </p:cNvSpPr>
              <p:nvPr/>
            </p:nvSpPr>
            <p:spPr bwMode="auto">
              <a:xfrm>
                <a:off x="3215" y="3413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3" name="Line 95"/>
              <p:cNvSpPr>
                <a:spLocks noChangeShapeType="1"/>
              </p:cNvSpPr>
              <p:nvPr/>
            </p:nvSpPr>
            <p:spPr bwMode="auto">
              <a:xfrm>
                <a:off x="3215" y="3615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4" name="Line 96"/>
              <p:cNvSpPr>
                <a:spLocks noChangeShapeType="1"/>
              </p:cNvSpPr>
              <p:nvPr/>
            </p:nvSpPr>
            <p:spPr bwMode="auto">
              <a:xfrm>
                <a:off x="3217" y="3412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5" name="Arc 97"/>
              <p:cNvSpPr>
                <a:spLocks/>
              </p:cNvSpPr>
              <p:nvPr/>
            </p:nvSpPr>
            <p:spPr bwMode="auto">
              <a:xfrm>
                <a:off x="3418" y="3413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66" name="Arc 98"/>
              <p:cNvSpPr>
                <a:spLocks/>
              </p:cNvSpPr>
              <p:nvPr/>
            </p:nvSpPr>
            <p:spPr bwMode="auto">
              <a:xfrm>
                <a:off x="3419" y="3511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67" name="Oval 99"/>
            <p:cNvSpPr>
              <a:spLocks noChangeArrowheads="1"/>
            </p:cNvSpPr>
            <p:nvPr/>
          </p:nvSpPr>
          <p:spPr bwMode="auto">
            <a:xfrm>
              <a:off x="4687888" y="47371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68" name="Rectangle 100"/>
            <p:cNvSpPr>
              <a:spLocks noChangeArrowheads="1"/>
            </p:cNvSpPr>
            <p:nvPr/>
          </p:nvSpPr>
          <p:spPr bwMode="auto">
            <a:xfrm>
              <a:off x="4721225" y="4792663"/>
              <a:ext cx="406987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=</a:t>
              </a:r>
            </a:p>
          </p:txBody>
        </p:sp>
        <p:sp>
          <p:nvSpPr>
            <p:cNvPr id="1440869" name="Line 101"/>
            <p:cNvSpPr>
              <a:spLocks noChangeShapeType="1"/>
            </p:cNvSpPr>
            <p:nvPr/>
          </p:nvSpPr>
          <p:spPr bwMode="auto">
            <a:xfrm>
              <a:off x="5919788" y="56388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0" name="Line 102"/>
            <p:cNvSpPr>
              <a:spLocks noChangeShapeType="1"/>
            </p:cNvSpPr>
            <p:nvPr/>
          </p:nvSpPr>
          <p:spPr bwMode="auto">
            <a:xfrm flipH="1">
              <a:off x="4419600" y="56388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1" name="Line 103"/>
            <p:cNvSpPr>
              <a:spLocks noChangeShapeType="1"/>
            </p:cNvSpPr>
            <p:nvPr/>
          </p:nvSpPr>
          <p:spPr bwMode="auto">
            <a:xfrm flipH="1">
              <a:off x="4114800" y="4953000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2" name="Line 104"/>
            <p:cNvSpPr>
              <a:spLocks noChangeShapeType="1"/>
            </p:cNvSpPr>
            <p:nvPr/>
          </p:nvSpPr>
          <p:spPr bwMode="auto">
            <a:xfrm>
              <a:off x="4419600" y="50292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73" name="Group 105"/>
            <p:cNvGrpSpPr>
              <a:grpSpLocks/>
            </p:cNvGrpSpPr>
            <p:nvPr/>
          </p:nvGrpSpPr>
          <p:grpSpPr bwMode="auto">
            <a:xfrm>
              <a:off x="5767388" y="5434013"/>
              <a:ext cx="279400" cy="215900"/>
              <a:chOff x="3633" y="3423"/>
              <a:chExt cx="176" cy="136"/>
            </a:xfrm>
          </p:grpSpPr>
          <p:sp>
            <p:nvSpPr>
              <p:cNvPr id="1440874" name="Line 106"/>
              <p:cNvSpPr>
                <a:spLocks noChangeShapeType="1"/>
              </p:cNvSpPr>
              <p:nvPr/>
            </p:nvSpPr>
            <p:spPr bwMode="auto">
              <a:xfrm flipH="1">
                <a:off x="3717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75" name="Line 107"/>
              <p:cNvSpPr>
                <a:spLocks noChangeShapeType="1"/>
              </p:cNvSpPr>
              <p:nvPr/>
            </p:nvSpPr>
            <p:spPr bwMode="auto">
              <a:xfrm>
                <a:off x="3633" y="3426"/>
                <a:ext cx="92" cy="1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76" name="Line 108"/>
              <p:cNvSpPr>
                <a:spLocks noChangeShapeType="1"/>
              </p:cNvSpPr>
              <p:nvPr/>
            </p:nvSpPr>
            <p:spPr bwMode="auto">
              <a:xfrm flipH="1">
                <a:off x="3638" y="3423"/>
                <a:ext cx="16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77" name="Line 109"/>
            <p:cNvSpPr>
              <a:spLocks noChangeShapeType="1"/>
            </p:cNvSpPr>
            <p:nvPr/>
          </p:nvSpPr>
          <p:spPr bwMode="auto">
            <a:xfrm flipH="1">
              <a:off x="4953000" y="5486400"/>
              <a:ext cx="15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8" name="Line 110"/>
            <p:cNvSpPr>
              <a:spLocks noChangeShapeType="1"/>
            </p:cNvSpPr>
            <p:nvPr/>
          </p:nvSpPr>
          <p:spPr bwMode="auto">
            <a:xfrm flipH="1">
              <a:off x="5562600" y="5562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79" name="Line 111"/>
            <p:cNvSpPr>
              <a:spLocks noChangeShapeType="1"/>
            </p:cNvSpPr>
            <p:nvPr/>
          </p:nvSpPr>
          <p:spPr bwMode="auto">
            <a:xfrm flipV="1">
              <a:off x="6324600" y="4724400"/>
              <a:ext cx="0" cy="12192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0" name="Line 112"/>
            <p:cNvSpPr>
              <a:spLocks noChangeShapeType="1"/>
            </p:cNvSpPr>
            <p:nvPr/>
          </p:nvSpPr>
          <p:spPr bwMode="auto">
            <a:xfrm>
              <a:off x="2971800" y="55626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grpSp>
          <p:nvGrpSpPr>
            <p:cNvPr id="1440881" name="Group 113"/>
            <p:cNvGrpSpPr>
              <a:grpSpLocks/>
            </p:cNvGrpSpPr>
            <p:nvPr/>
          </p:nvGrpSpPr>
          <p:grpSpPr bwMode="auto">
            <a:xfrm>
              <a:off x="6535738" y="6027738"/>
              <a:ext cx="758825" cy="476250"/>
              <a:chOff x="4117" y="3797"/>
              <a:chExt cx="478" cy="300"/>
            </a:xfrm>
          </p:grpSpPr>
          <p:sp>
            <p:nvSpPr>
              <p:cNvPr id="1440882" name="Arc 114"/>
              <p:cNvSpPr>
                <a:spLocks/>
              </p:cNvSpPr>
              <p:nvPr/>
            </p:nvSpPr>
            <p:spPr bwMode="auto">
              <a:xfrm>
                <a:off x="4117" y="3797"/>
                <a:ext cx="70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83" name="Arc 115"/>
              <p:cNvSpPr>
                <a:spLocks/>
              </p:cNvSpPr>
              <p:nvPr/>
            </p:nvSpPr>
            <p:spPr bwMode="auto">
              <a:xfrm>
                <a:off x="4117" y="3797"/>
                <a:ext cx="478" cy="15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84" name="Arc 116"/>
              <p:cNvSpPr>
                <a:spLocks/>
              </p:cNvSpPr>
              <p:nvPr/>
            </p:nvSpPr>
            <p:spPr bwMode="auto">
              <a:xfrm>
                <a:off x="4141" y="3940"/>
                <a:ext cx="453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  <p:sp>
            <p:nvSpPr>
              <p:cNvPr id="1440885" name="Arc 117"/>
              <p:cNvSpPr>
                <a:spLocks/>
              </p:cNvSpPr>
              <p:nvPr/>
            </p:nvSpPr>
            <p:spPr bwMode="auto">
              <a:xfrm>
                <a:off x="4117" y="3940"/>
                <a:ext cx="70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C0128"/>
                  </a:solidFill>
                  <a:latin typeface=" Calibri"/>
                  <a:cs typeface=" Calibri"/>
                </a:endParaRPr>
              </a:p>
            </p:txBody>
          </p:sp>
        </p:grpSp>
        <p:sp>
          <p:nvSpPr>
            <p:cNvPr id="1440886" name="Line 118"/>
            <p:cNvSpPr>
              <a:spLocks noChangeShapeType="1"/>
            </p:cNvSpPr>
            <p:nvPr/>
          </p:nvSpPr>
          <p:spPr bwMode="auto">
            <a:xfrm flipH="1">
              <a:off x="7273925" y="62484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7" name="Line 119"/>
            <p:cNvSpPr>
              <a:spLocks noChangeShapeType="1"/>
            </p:cNvSpPr>
            <p:nvPr/>
          </p:nvSpPr>
          <p:spPr bwMode="auto">
            <a:xfrm>
              <a:off x="5638800" y="55626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8" name="Line 120"/>
            <p:cNvSpPr>
              <a:spLocks noChangeShapeType="1"/>
            </p:cNvSpPr>
            <p:nvPr/>
          </p:nvSpPr>
          <p:spPr bwMode="auto">
            <a:xfrm>
              <a:off x="5638800" y="60198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89" name="Line 121"/>
            <p:cNvSpPr>
              <a:spLocks noChangeShapeType="1"/>
            </p:cNvSpPr>
            <p:nvPr/>
          </p:nvSpPr>
          <p:spPr bwMode="auto">
            <a:xfrm flipH="1">
              <a:off x="5638800" y="61722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0" name="Line 122"/>
            <p:cNvSpPr>
              <a:spLocks noChangeShapeType="1"/>
            </p:cNvSpPr>
            <p:nvPr/>
          </p:nvSpPr>
          <p:spPr bwMode="auto">
            <a:xfrm flipH="1">
              <a:off x="2971800" y="6324600"/>
              <a:ext cx="3657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1" name="Line 123"/>
            <p:cNvSpPr>
              <a:spLocks noChangeShapeType="1"/>
            </p:cNvSpPr>
            <p:nvPr/>
          </p:nvSpPr>
          <p:spPr bwMode="auto">
            <a:xfrm flipH="1">
              <a:off x="2197100" y="4154488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2" name="Rectangle 124"/>
            <p:cNvSpPr>
              <a:spLocks noChangeArrowheads="1"/>
            </p:cNvSpPr>
            <p:nvPr/>
          </p:nvSpPr>
          <p:spPr bwMode="auto">
            <a:xfrm>
              <a:off x="2309813" y="4060825"/>
              <a:ext cx="328465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 Calibri"/>
                  <a:cs typeface=" Calibri"/>
                </a:rPr>
                <a:t> t</a:t>
              </a:r>
            </a:p>
          </p:txBody>
        </p:sp>
        <p:sp>
          <p:nvSpPr>
            <p:cNvPr id="1440893" name="Line 125"/>
            <p:cNvSpPr>
              <a:spLocks noChangeShapeType="1"/>
            </p:cNvSpPr>
            <p:nvPr/>
          </p:nvSpPr>
          <p:spPr bwMode="auto">
            <a:xfrm>
              <a:off x="3962400" y="34290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  <p:sp>
          <p:nvSpPr>
            <p:cNvPr id="1440894" name="Line 126"/>
            <p:cNvSpPr>
              <a:spLocks noChangeShapeType="1"/>
            </p:cNvSpPr>
            <p:nvPr/>
          </p:nvSpPr>
          <p:spPr bwMode="auto">
            <a:xfrm>
              <a:off x="3962400" y="3733800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  <a:latin typeface=" Calibri"/>
                <a:cs typeface=" Calibri"/>
              </a:endParaRPr>
            </a:p>
          </p:txBody>
        </p:sp>
      </p:grpSp>
      <p:sp>
        <p:nvSpPr>
          <p:cNvPr id="1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54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823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Fully Associative Cache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859201" y="762000"/>
            <a:ext cx="7341365" cy="5151437"/>
            <a:chOff x="1024301" y="1173163"/>
            <a:chExt cx="7341365" cy="5151437"/>
          </a:xfrm>
        </p:grpSpPr>
        <p:sp>
          <p:nvSpPr>
            <p:cNvPr id="1442818" name="Line 2"/>
            <p:cNvSpPr>
              <a:spLocks noChangeShapeType="1"/>
            </p:cNvSpPr>
            <p:nvPr/>
          </p:nvSpPr>
          <p:spPr bwMode="auto">
            <a:xfrm flipH="1">
              <a:off x="5410200" y="54864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19" name="Line 3"/>
            <p:cNvSpPr>
              <a:spLocks noChangeShapeType="1"/>
            </p:cNvSpPr>
            <p:nvPr/>
          </p:nvSpPr>
          <p:spPr bwMode="auto">
            <a:xfrm flipH="1">
              <a:off x="5410200" y="48006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0" name="Line 4"/>
            <p:cNvSpPr>
              <a:spLocks noChangeShapeType="1"/>
            </p:cNvSpPr>
            <p:nvPr/>
          </p:nvSpPr>
          <p:spPr bwMode="auto">
            <a:xfrm flipH="1">
              <a:off x="5410200" y="50292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1" name="Line 5"/>
            <p:cNvSpPr>
              <a:spLocks noChangeShapeType="1"/>
            </p:cNvSpPr>
            <p:nvPr/>
          </p:nvSpPr>
          <p:spPr bwMode="auto">
            <a:xfrm flipH="1">
              <a:off x="5410200" y="5257800"/>
              <a:ext cx="457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2" name="Line 6"/>
            <p:cNvSpPr>
              <a:spLocks noChangeShapeType="1"/>
            </p:cNvSpPr>
            <p:nvPr/>
          </p:nvSpPr>
          <p:spPr bwMode="auto">
            <a:xfrm flipH="1">
              <a:off x="6096000" y="51816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4" name="Rectangle 8" descr="Large confetti"/>
            <p:cNvSpPr>
              <a:spLocks noChangeArrowheads="1"/>
            </p:cNvSpPr>
            <p:nvPr/>
          </p:nvSpPr>
          <p:spPr bwMode="auto">
            <a:xfrm>
              <a:off x="2298700" y="1612900"/>
              <a:ext cx="2413000" cy="3556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5" name="Line 9"/>
            <p:cNvSpPr>
              <a:spLocks noChangeShapeType="1"/>
            </p:cNvSpPr>
            <p:nvPr/>
          </p:nvSpPr>
          <p:spPr bwMode="auto">
            <a:xfrm>
              <a:off x="3276600" y="14478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7" name="Line 11"/>
            <p:cNvSpPr>
              <a:spLocks noChangeShapeType="1"/>
            </p:cNvSpPr>
            <p:nvPr/>
          </p:nvSpPr>
          <p:spPr bwMode="auto">
            <a:xfrm>
              <a:off x="2590800" y="14478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28" name="Rectangle 12"/>
            <p:cNvSpPr>
              <a:spLocks noChangeArrowheads="1"/>
            </p:cNvSpPr>
            <p:nvPr/>
          </p:nvSpPr>
          <p:spPr bwMode="auto">
            <a:xfrm>
              <a:off x="2422525" y="1173163"/>
              <a:ext cx="767388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 Tag</a:t>
              </a:r>
            </a:p>
          </p:txBody>
        </p:sp>
        <p:sp>
          <p:nvSpPr>
            <p:cNvPr id="1442829" name="Rectangle 13"/>
            <p:cNvSpPr>
              <a:spLocks noChangeArrowheads="1"/>
            </p:cNvSpPr>
            <p:nvPr/>
          </p:nvSpPr>
          <p:spPr bwMode="auto">
            <a:xfrm>
              <a:off x="3336925" y="1173163"/>
              <a:ext cx="1519647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Data Block</a:t>
              </a:r>
            </a:p>
          </p:txBody>
        </p:sp>
        <p:sp>
          <p:nvSpPr>
            <p:cNvPr id="1442830" name="Rectangle 14"/>
            <p:cNvSpPr>
              <a:spLocks noChangeArrowheads="1"/>
            </p:cNvSpPr>
            <p:nvPr/>
          </p:nvSpPr>
          <p:spPr bwMode="auto">
            <a:xfrm>
              <a:off x="2117725" y="1173163"/>
              <a:ext cx="506549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  V</a:t>
              </a:r>
            </a:p>
          </p:txBody>
        </p:sp>
        <p:sp>
          <p:nvSpPr>
            <p:cNvPr id="1442831" name="Rectangle 15"/>
            <p:cNvSpPr>
              <a:spLocks noChangeArrowheads="1"/>
            </p:cNvSpPr>
            <p:nvPr/>
          </p:nvSpPr>
          <p:spPr bwMode="auto">
            <a:xfrm>
              <a:off x="1079500" y="1460500"/>
              <a:ext cx="508000" cy="431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832" name="Group 16"/>
            <p:cNvGrpSpPr>
              <a:grpSpLocks/>
            </p:cNvGrpSpPr>
            <p:nvPr/>
          </p:nvGrpSpPr>
          <p:grpSpPr bwMode="auto">
            <a:xfrm>
              <a:off x="3744913" y="2493963"/>
              <a:ext cx="473075" cy="327025"/>
              <a:chOff x="2359" y="1571"/>
              <a:chExt cx="298" cy="206"/>
            </a:xfrm>
          </p:grpSpPr>
          <p:sp>
            <p:nvSpPr>
              <p:cNvPr id="1442833" name="Line 17"/>
              <p:cNvSpPr>
                <a:spLocks noChangeShapeType="1"/>
              </p:cNvSpPr>
              <p:nvPr/>
            </p:nvSpPr>
            <p:spPr bwMode="auto">
              <a:xfrm>
                <a:off x="2359" y="1572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4" name="Line 18"/>
              <p:cNvSpPr>
                <a:spLocks noChangeShapeType="1"/>
              </p:cNvSpPr>
              <p:nvPr/>
            </p:nvSpPr>
            <p:spPr bwMode="auto">
              <a:xfrm>
                <a:off x="2359" y="1774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5" name="Line 19"/>
              <p:cNvSpPr>
                <a:spLocks noChangeShapeType="1"/>
              </p:cNvSpPr>
              <p:nvPr/>
            </p:nvSpPr>
            <p:spPr bwMode="auto">
              <a:xfrm>
                <a:off x="2361" y="1571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6" name="Arc 20"/>
              <p:cNvSpPr>
                <a:spLocks/>
              </p:cNvSpPr>
              <p:nvPr/>
            </p:nvSpPr>
            <p:spPr bwMode="auto">
              <a:xfrm>
                <a:off x="2562" y="1572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37" name="Arc 21"/>
              <p:cNvSpPr>
                <a:spLocks/>
              </p:cNvSpPr>
              <p:nvPr/>
            </p:nvSpPr>
            <p:spPr bwMode="auto">
              <a:xfrm>
                <a:off x="2563" y="1670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838" name="Oval 22"/>
            <p:cNvSpPr>
              <a:spLocks noChangeArrowheads="1"/>
            </p:cNvSpPr>
            <p:nvPr/>
          </p:nvSpPr>
          <p:spPr bwMode="auto">
            <a:xfrm>
              <a:off x="2706688" y="22987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39" name="Rectangle 23"/>
            <p:cNvSpPr>
              <a:spLocks noChangeArrowheads="1"/>
            </p:cNvSpPr>
            <p:nvPr/>
          </p:nvSpPr>
          <p:spPr bwMode="auto">
            <a:xfrm>
              <a:off x="2740025" y="2354263"/>
              <a:ext cx="40881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=</a:t>
              </a:r>
            </a:p>
          </p:txBody>
        </p:sp>
        <p:sp>
          <p:nvSpPr>
            <p:cNvPr id="1442840" name="Rectangle 24"/>
            <p:cNvSpPr>
              <a:spLocks noChangeArrowheads="1"/>
            </p:cNvSpPr>
            <p:nvPr/>
          </p:nvSpPr>
          <p:spPr bwMode="auto">
            <a:xfrm rot="16200000">
              <a:off x="969823" y="5048614"/>
              <a:ext cx="755929" cy="646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Block</a:t>
              </a:r>
            </a:p>
            <a:p>
              <a:pPr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Calibri"/>
                  <a:cs typeface="Calibri"/>
                </a:rPr>
                <a:t>Offset</a:t>
              </a:r>
            </a:p>
          </p:txBody>
        </p:sp>
        <p:sp>
          <p:nvSpPr>
            <p:cNvPr id="1442841" name="Rectangle 25"/>
            <p:cNvSpPr>
              <a:spLocks noChangeArrowheads="1"/>
            </p:cNvSpPr>
            <p:nvPr/>
          </p:nvSpPr>
          <p:spPr bwMode="auto">
            <a:xfrm rot="16200000">
              <a:off x="926961" y="3230703"/>
              <a:ext cx="767388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 Tag</a:t>
              </a:r>
            </a:p>
          </p:txBody>
        </p:sp>
        <p:sp>
          <p:nvSpPr>
            <p:cNvPr id="1442842" name="Line 26"/>
            <p:cNvSpPr>
              <a:spLocks noChangeShapeType="1"/>
            </p:cNvSpPr>
            <p:nvPr/>
          </p:nvSpPr>
          <p:spPr bwMode="auto">
            <a:xfrm>
              <a:off x="2438400" y="18288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3" name="Line 27"/>
            <p:cNvSpPr>
              <a:spLocks noChangeShapeType="1"/>
            </p:cNvSpPr>
            <p:nvPr/>
          </p:nvSpPr>
          <p:spPr bwMode="auto">
            <a:xfrm>
              <a:off x="2971800" y="18288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4" name="Line 28"/>
            <p:cNvSpPr>
              <a:spLocks noChangeShapeType="1"/>
            </p:cNvSpPr>
            <p:nvPr/>
          </p:nvSpPr>
          <p:spPr bwMode="auto">
            <a:xfrm>
              <a:off x="2057400" y="2514600"/>
              <a:ext cx="0" cy="3200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5" name="Line 29"/>
            <p:cNvSpPr>
              <a:spLocks noChangeShapeType="1"/>
            </p:cNvSpPr>
            <p:nvPr/>
          </p:nvSpPr>
          <p:spPr bwMode="auto">
            <a:xfrm flipH="1">
              <a:off x="2057400" y="2514600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6" name="Oval 30"/>
            <p:cNvSpPr>
              <a:spLocks noChangeArrowheads="1"/>
            </p:cNvSpPr>
            <p:nvPr/>
          </p:nvSpPr>
          <p:spPr bwMode="auto">
            <a:xfrm>
              <a:off x="2408238" y="17954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7" name="Oval 31"/>
            <p:cNvSpPr>
              <a:spLocks noChangeArrowheads="1"/>
            </p:cNvSpPr>
            <p:nvPr/>
          </p:nvSpPr>
          <p:spPr bwMode="auto">
            <a:xfrm>
              <a:off x="2943225" y="17954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8" name="Oval 32"/>
            <p:cNvSpPr>
              <a:spLocks noChangeArrowheads="1"/>
            </p:cNvSpPr>
            <p:nvPr/>
          </p:nvSpPr>
          <p:spPr bwMode="auto">
            <a:xfrm>
              <a:off x="3775075" y="17954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49" name="Line 33"/>
            <p:cNvSpPr>
              <a:spLocks noChangeShapeType="1"/>
            </p:cNvSpPr>
            <p:nvPr/>
          </p:nvSpPr>
          <p:spPr bwMode="auto">
            <a:xfrm flipH="1">
              <a:off x="1752600" y="40386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0" name="Line 34"/>
            <p:cNvSpPr>
              <a:spLocks noChangeShapeType="1"/>
            </p:cNvSpPr>
            <p:nvPr/>
          </p:nvSpPr>
          <p:spPr bwMode="auto">
            <a:xfrm flipH="1">
              <a:off x="1219200" y="5943600"/>
              <a:ext cx="15240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1" name="Rectangle 35"/>
            <p:cNvSpPr>
              <a:spLocks noChangeArrowheads="1"/>
            </p:cNvSpPr>
            <p:nvPr/>
          </p:nvSpPr>
          <p:spPr bwMode="auto">
            <a:xfrm>
              <a:off x="1660525" y="3687763"/>
              <a:ext cx="358622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t</a:t>
              </a:r>
            </a:p>
          </p:txBody>
        </p:sp>
        <p:sp>
          <p:nvSpPr>
            <p:cNvPr id="1442852" name="Rectangle 36"/>
            <p:cNvSpPr>
              <a:spLocks noChangeArrowheads="1"/>
            </p:cNvSpPr>
            <p:nvPr/>
          </p:nvSpPr>
          <p:spPr bwMode="auto">
            <a:xfrm>
              <a:off x="1279525" y="5821363"/>
              <a:ext cx="417232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b</a:t>
              </a:r>
            </a:p>
          </p:txBody>
        </p:sp>
        <p:sp>
          <p:nvSpPr>
            <p:cNvPr id="1442853" name="Rectangle 37"/>
            <p:cNvSpPr>
              <a:spLocks noChangeArrowheads="1"/>
            </p:cNvSpPr>
            <p:nvPr/>
          </p:nvSpPr>
          <p:spPr bwMode="auto">
            <a:xfrm>
              <a:off x="7756525" y="4449763"/>
              <a:ext cx="609141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HIT</a:t>
              </a:r>
            </a:p>
          </p:txBody>
        </p:sp>
        <p:sp>
          <p:nvSpPr>
            <p:cNvPr id="1442854" name="Line 38"/>
            <p:cNvSpPr>
              <a:spLocks noChangeShapeType="1"/>
            </p:cNvSpPr>
            <p:nvPr/>
          </p:nvSpPr>
          <p:spPr bwMode="auto">
            <a:xfrm flipH="1">
              <a:off x="5486400" y="2667000"/>
              <a:ext cx="1600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5" name="Rectangle 39"/>
            <p:cNvSpPr>
              <a:spLocks noChangeArrowheads="1"/>
            </p:cNvSpPr>
            <p:nvPr/>
          </p:nvSpPr>
          <p:spPr bwMode="auto">
            <a:xfrm>
              <a:off x="6184900" y="5059363"/>
              <a:ext cx="1088088" cy="1200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Data</a:t>
              </a: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Word</a:t>
              </a:r>
            </a:p>
            <a:p>
              <a:pPr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cs typeface="Calibri"/>
                </a:rPr>
                <a:t>or Byte</a:t>
              </a:r>
            </a:p>
          </p:txBody>
        </p:sp>
        <p:sp>
          <p:nvSpPr>
            <p:cNvPr id="1442856" name="Line 40"/>
            <p:cNvSpPr>
              <a:spLocks noChangeShapeType="1"/>
            </p:cNvSpPr>
            <p:nvPr/>
          </p:nvSpPr>
          <p:spPr bwMode="auto">
            <a:xfrm flipH="1">
              <a:off x="3200400" y="2514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7" name="Line 41"/>
            <p:cNvSpPr>
              <a:spLocks noChangeShapeType="1"/>
            </p:cNvSpPr>
            <p:nvPr/>
          </p:nvSpPr>
          <p:spPr bwMode="auto">
            <a:xfrm flipH="1">
              <a:off x="2438400" y="28956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8" name="Line 42"/>
            <p:cNvSpPr>
              <a:spLocks noChangeShapeType="1"/>
            </p:cNvSpPr>
            <p:nvPr/>
          </p:nvSpPr>
          <p:spPr bwMode="auto">
            <a:xfrm>
              <a:off x="2438400" y="25908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59" name="Line 43"/>
            <p:cNvSpPr>
              <a:spLocks noChangeShapeType="1"/>
            </p:cNvSpPr>
            <p:nvPr/>
          </p:nvSpPr>
          <p:spPr bwMode="auto">
            <a:xfrm>
              <a:off x="3505200" y="2514600"/>
              <a:ext cx="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0" name="Line 44"/>
            <p:cNvSpPr>
              <a:spLocks noChangeShapeType="1"/>
            </p:cNvSpPr>
            <p:nvPr/>
          </p:nvSpPr>
          <p:spPr bwMode="auto">
            <a:xfrm flipH="1">
              <a:off x="3505200" y="25908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1" name="Line 45"/>
            <p:cNvSpPr>
              <a:spLocks noChangeShapeType="1"/>
            </p:cNvSpPr>
            <p:nvPr/>
          </p:nvSpPr>
          <p:spPr bwMode="auto">
            <a:xfrm flipH="1">
              <a:off x="3505200" y="27432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2" name="Line 46"/>
            <p:cNvSpPr>
              <a:spLocks noChangeShapeType="1"/>
            </p:cNvSpPr>
            <p:nvPr/>
          </p:nvSpPr>
          <p:spPr bwMode="auto">
            <a:xfrm>
              <a:off x="3505200" y="27432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63" name="Rectangle 47" descr="Large confetti"/>
            <p:cNvSpPr>
              <a:spLocks noChangeArrowheads="1"/>
            </p:cNvSpPr>
            <p:nvPr/>
          </p:nvSpPr>
          <p:spPr bwMode="auto">
            <a:xfrm>
              <a:off x="2298700" y="3213100"/>
              <a:ext cx="2413000" cy="3556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865" name="Group 49"/>
            <p:cNvGrpSpPr>
              <a:grpSpLocks/>
            </p:cNvGrpSpPr>
            <p:nvPr/>
          </p:nvGrpSpPr>
          <p:grpSpPr bwMode="auto">
            <a:xfrm>
              <a:off x="3744913" y="4094163"/>
              <a:ext cx="473075" cy="327025"/>
              <a:chOff x="2359" y="2579"/>
              <a:chExt cx="298" cy="206"/>
            </a:xfrm>
          </p:grpSpPr>
          <p:sp>
            <p:nvSpPr>
              <p:cNvPr id="1442866" name="Line 50"/>
              <p:cNvSpPr>
                <a:spLocks noChangeShapeType="1"/>
              </p:cNvSpPr>
              <p:nvPr/>
            </p:nvSpPr>
            <p:spPr bwMode="auto">
              <a:xfrm>
                <a:off x="2359" y="2580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67" name="Line 51"/>
              <p:cNvSpPr>
                <a:spLocks noChangeShapeType="1"/>
              </p:cNvSpPr>
              <p:nvPr/>
            </p:nvSpPr>
            <p:spPr bwMode="auto">
              <a:xfrm>
                <a:off x="2359" y="2782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68" name="Line 52"/>
              <p:cNvSpPr>
                <a:spLocks noChangeShapeType="1"/>
              </p:cNvSpPr>
              <p:nvPr/>
            </p:nvSpPr>
            <p:spPr bwMode="auto">
              <a:xfrm>
                <a:off x="2361" y="2579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69" name="Arc 53"/>
              <p:cNvSpPr>
                <a:spLocks/>
              </p:cNvSpPr>
              <p:nvPr/>
            </p:nvSpPr>
            <p:spPr bwMode="auto">
              <a:xfrm>
                <a:off x="2562" y="2580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70" name="Arc 54"/>
              <p:cNvSpPr>
                <a:spLocks/>
              </p:cNvSpPr>
              <p:nvPr/>
            </p:nvSpPr>
            <p:spPr bwMode="auto">
              <a:xfrm>
                <a:off x="2563" y="2678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871" name="Oval 55"/>
            <p:cNvSpPr>
              <a:spLocks noChangeArrowheads="1"/>
            </p:cNvSpPr>
            <p:nvPr/>
          </p:nvSpPr>
          <p:spPr bwMode="auto">
            <a:xfrm>
              <a:off x="2706688" y="38989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2" name="Rectangle 56"/>
            <p:cNvSpPr>
              <a:spLocks noChangeArrowheads="1"/>
            </p:cNvSpPr>
            <p:nvPr/>
          </p:nvSpPr>
          <p:spPr bwMode="auto">
            <a:xfrm>
              <a:off x="2740025" y="3954463"/>
              <a:ext cx="40881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=</a:t>
              </a:r>
            </a:p>
          </p:txBody>
        </p:sp>
        <p:sp>
          <p:nvSpPr>
            <p:cNvPr id="1442873" name="Line 57"/>
            <p:cNvSpPr>
              <a:spLocks noChangeShapeType="1"/>
            </p:cNvSpPr>
            <p:nvPr/>
          </p:nvSpPr>
          <p:spPr bwMode="auto">
            <a:xfrm>
              <a:off x="2438400" y="34290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4" name="Line 58"/>
            <p:cNvSpPr>
              <a:spLocks noChangeShapeType="1"/>
            </p:cNvSpPr>
            <p:nvPr/>
          </p:nvSpPr>
          <p:spPr bwMode="auto">
            <a:xfrm>
              <a:off x="2971800" y="34290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5" name="Line 59"/>
            <p:cNvSpPr>
              <a:spLocks noChangeShapeType="1"/>
            </p:cNvSpPr>
            <p:nvPr/>
          </p:nvSpPr>
          <p:spPr bwMode="auto">
            <a:xfrm flipH="1">
              <a:off x="1600200" y="41148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6" name="Oval 60"/>
            <p:cNvSpPr>
              <a:spLocks noChangeArrowheads="1"/>
            </p:cNvSpPr>
            <p:nvPr/>
          </p:nvSpPr>
          <p:spPr bwMode="auto">
            <a:xfrm>
              <a:off x="2408238" y="33956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7" name="Oval 61"/>
            <p:cNvSpPr>
              <a:spLocks noChangeArrowheads="1"/>
            </p:cNvSpPr>
            <p:nvPr/>
          </p:nvSpPr>
          <p:spPr bwMode="auto">
            <a:xfrm>
              <a:off x="2943225" y="33956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8" name="Oval 62"/>
            <p:cNvSpPr>
              <a:spLocks noChangeArrowheads="1"/>
            </p:cNvSpPr>
            <p:nvPr/>
          </p:nvSpPr>
          <p:spPr bwMode="auto">
            <a:xfrm>
              <a:off x="3775075" y="33956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79" name="Line 63"/>
            <p:cNvSpPr>
              <a:spLocks noChangeShapeType="1"/>
            </p:cNvSpPr>
            <p:nvPr/>
          </p:nvSpPr>
          <p:spPr bwMode="auto">
            <a:xfrm flipH="1">
              <a:off x="5486400" y="4267200"/>
              <a:ext cx="1828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0" name="Line 64"/>
            <p:cNvSpPr>
              <a:spLocks noChangeShapeType="1"/>
            </p:cNvSpPr>
            <p:nvPr/>
          </p:nvSpPr>
          <p:spPr bwMode="auto">
            <a:xfrm flipH="1">
              <a:off x="3200400" y="41148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1" name="Line 65"/>
            <p:cNvSpPr>
              <a:spLocks noChangeShapeType="1"/>
            </p:cNvSpPr>
            <p:nvPr/>
          </p:nvSpPr>
          <p:spPr bwMode="auto">
            <a:xfrm flipH="1">
              <a:off x="2438400" y="44958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2" name="Line 66"/>
            <p:cNvSpPr>
              <a:spLocks noChangeShapeType="1"/>
            </p:cNvSpPr>
            <p:nvPr/>
          </p:nvSpPr>
          <p:spPr bwMode="auto">
            <a:xfrm>
              <a:off x="2438400" y="41910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3" name="Line 67"/>
            <p:cNvSpPr>
              <a:spLocks noChangeShapeType="1"/>
            </p:cNvSpPr>
            <p:nvPr/>
          </p:nvSpPr>
          <p:spPr bwMode="auto">
            <a:xfrm>
              <a:off x="3505200" y="4114800"/>
              <a:ext cx="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4" name="Line 68"/>
            <p:cNvSpPr>
              <a:spLocks noChangeShapeType="1"/>
            </p:cNvSpPr>
            <p:nvPr/>
          </p:nvSpPr>
          <p:spPr bwMode="auto">
            <a:xfrm flipH="1">
              <a:off x="3505200" y="41910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5" name="Line 69"/>
            <p:cNvSpPr>
              <a:spLocks noChangeShapeType="1"/>
            </p:cNvSpPr>
            <p:nvPr/>
          </p:nvSpPr>
          <p:spPr bwMode="auto">
            <a:xfrm flipH="1">
              <a:off x="3505200" y="43434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6" name="Line 70"/>
            <p:cNvSpPr>
              <a:spLocks noChangeShapeType="1"/>
            </p:cNvSpPr>
            <p:nvPr/>
          </p:nvSpPr>
          <p:spPr bwMode="auto">
            <a:xfrm>
              <a:off x="3505200" y="43434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7" name="Line 71"/>
            <p:cNvSpPr>
              <a:spLocks noChangeShapeType="1"/>
            </p:cNvSpPr>
            <p:nvPr/>
          </p:nvSpPr>
          <p:spPr bwMode="auto">
            <a:xfrm>
              <a:off x="3276600" y="32004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8" name="Line 72"/>
            <p:cNvSpPr>
              <a:spLocks noChangeShapeType="1"/>
            </p:cNvSpPr>
            <p:nvPr/>
          </p:nvSpPr>
          <p:spPr bwMode="auto">
            <a:xfrm>
              <a:off x="2590800" y="32004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89" name="Rectangle 73" descr="Large confetti"/>
            <p:cNvSpPr>
              <a:spLocks noChangeArrowheads="1"/>
            </p:cNvSpPr>
            <p:nvPr/>
          </p:nvSpPr>
          <p:spPr bwMode="auto">
            <a:xfrm>
              <a:off x="2298700" y="4813300"/>
              <a:ext cx="2413000" cy="355600"/>
            </a:xfrm>
            <a:prstGeom prst="rect">
              <a:avLst/>
            </a:prstGeom>
            <a:pattFill prst="lgConfetti">
              <a:fgClr>
                <a:schemeClr val="hlink"/>
              </a:fgClr>
              <a:bgClr>
                <a:srgbClr val="FFFFFF"/>
              </a:bgClr>
            </a:patt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891" name="Group 75"/>
            <p:cNvGrpSpPr>
              <a:grpSpLocks/>
            </p:cNvGrpSpPr>
            <p:nvPr/>
          </p:nvGrpSpPr>
          <p:grpSpPr bwMode="auto">
            <a:xfrm>
              <a:off x="3744913" y="5694363"/>
              <a:ext cx="473075" cy="327025"/>
              <a:chOff x="2359" y="3587"/>
              <a:chExt cx="298" cy="206"/>
            </a:xfrm>
          </p:grpSpPr>
          <p:sp>
            <p:nvSpPr>
              <p:cNvPr id="1442892" name="Line 76"/>
              <p:cNvSpPr>
                <a:spLocks noChangeShapeType="1"/>
              </p:cNvSpPr>
              <p:nvPr/>
            </p:nvSpPr>
            <p:spPr bwMode="auto">
              <a:xfrm>
                <a:off x="2359" y="3588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3" name="Line 77"/>
              <p:cNvSpPr>
                <a:spLocks noChangeShapeType="1"/>
              </p:cNvSpPr>
              <p:nvPr/>
            </p:nvSpPr>
            <p:spPr bwMode="auto">
              <a:xfrm>
                <a:off x="2359" y="3790"/>
                <a:ext cx="20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4" name="Line 78"/>
              <p:cNvSpPr>
                <a:spLocks noChangeShapeType="1"/>
              </p:cNvSpPr>
              <p:nvPr/>
            </p:nvSpPr>
            <p:spPr bwMode="auto">
              <a:xfrm>
                <a:off x="2361" y="3587"/>
                <a:ext cx="0" cy="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5" name="Arc 79"/>
              <p:cNvSpPr>
                <a:spLocks/>
              </p:cNvSpPr>
              <p:nvPr/>
            </p:nvSpPr>
            <p:spPr bwMode="auto">
              <a:xfrm>
                <a:off x="2562" y="3588"/>
                <a:ext cx="94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599"/>
                  <a:gd name="T1" fmla="*/ 0 h 21600"/>
                  <a:gd name="T2" fmla="*/ 21599 w 21599"/>
                  <a:gd name="T3" fmla="*/ 21395 h 21600"/>
                  <a:gd name="T4" fmla="*/ 0 w 215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9" h="21600" fill="none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</a:path>
                  <a:path w="21599" h="21600" stroke="0" extrusionOk="0">
                    <a:moveTo>
                      <a:pt x="0" y="-1"/>
                    </a:moveTo>
                    <a:cubicBezTo>
                      <a:pt x="11849" y="-1"/>
                      <a:pt x="21486" y="9546"/>
                      <a:pt x="21599" y="213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896" name="Arc 80"/>
              <p:cNvSpPr>
                <a:spLocks/>
              </p:cNvSpPr>
              <p:nvPr/>
            </p:nvSpPr>
            <p:spPr bwMode="auto">
              <a:xfrm>
                <a:off x="2563" y="3686"/>
                <a:ext cx="94" cy="107"/>
              </a:xfrm>
              <a:custGeom>
                <a:avLst/>
                <a:gdLst>
                  <a:gd name="G0" fmla="+- 0 0 0"/>
                  <a:gd name="G1" fmla="+- 205 0 0"/>
                  <a:gd name="G2" fmla="+- 21600 0 0"/>
                  <a:gd name="T0" fmla="*/ 21599 w 21600"/>
                  <a:gd name="T1" fmla="*/ 0 h 21805"/>
                  <a:gd name="T2" fmla="*/ 0 w 21600"/>
                  <a:gd name="T3" fmla="*/ 21805 h 21805"/>
                  <a:gd name="T4" fmla="*/ 0 w 21600"/>
                  <a:gd name="T5" fmla="*/ 205 h 2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05" fill="none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</a:path>
                  <a:path w="21600" h="21805" stroke="0" extrusionOk="0">
                    <a:moveTo>
                      <a:pt x="21599" y="-1"/>
                    </a:moveTo>
                    <a:cubicBezTo>
                      <a:pt x="21599" y="68"/>
                      <a:pt x="21600" y="136"/>
                      <a:pt x="21600" y="205"/>
                    </a:cubicBezTo>
                    <a:cubicBezTo>
                      <a:pt x="21600" y="12134"/>
                      <a:pt x="11929" y="21805"/>
                      <a:pt x="-1" y="21805"/>
                    </a:cubicBezTo>
                    <a:lnTo>
                      <a:pt x="0" y="20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897" name="Oval 81"/>
            <p:cNvSpPr>
              <a:spLocks noChangeArrowheads="1"/>
            </p:cNvSpPr>
            <p:nvPr/>
          </p:nvSpPr>
          <p:spPr bwMode="auto">
            <a:xfrm>
              <a:off x="2706688" y="5499100"/>
              <a:ext cx="508000" cy="508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898" name="Rectangle 82"/>
            <p:cNvSpPr>
              <a:spLocks noChangeArrowheads="1"/>
            </p:cNvSpPr>
            <p:nvPr/>
          </p:nvSpPr>
          <p:spPr bwMode="auto">
            <a:xfrm>
              <a:off x="2740025" y="5554663"/>
              <a:ext cx="408816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=</a:t>
              </a:r>
            </a:p>
          </p:txBody>
        </p:sp>
        <p:sp>
          <p:nvSpPr>
            <p:cNvPr id="1442899" name="Line 83"/>
            <p:cNvSpPr>
              <a:spLocks noChangeShapeType="1"/>
            </p:cNvSpPr>
            <p:nvPr/>
          </p:nvSpPr>
          <p:spPr bwMode="auto">
            <a:xfrm>
              <a:off x="2438400" y="5029200"/>
              <a:ext cx="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0" name="Line 84"/>
            <p:cNvSpPr>
              <a:spLocks noChangeShapeType="1"/>
            </p:cNvSpPr>
            <p:nvPr/>
          </p:nvSpPr>
          <p:spPr bwMode="auto">
            <a:xfrm>
              <a:off x="2971800" y="5029200"/>
              <a:ext cx="0" cy="457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1" name="Line 85"/>
            <p:cNvSpPr>
              <a:spLocks noChangeShapeType="1"/>
            </p:cNvSpPr>
            <p:nvPr/>
          </p:nvSpPr>
          <p:spPr bwMode="auto">
            <a:xfrm flipH="1">
              <a:off x="2057400" y="5715000"/>
              <a:ext cx="609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2" name="Oval 86"/>
            <p:cNvSpPr>
              <a:spLocks noChangeArrowheads="1"/>
            </p:cNvSpPr>
            <p:nvPr/>
          </p:nvSpPr>
          <p:spPr bwMode="auto">
            <a:xfrm>
              <a:off x="2408238" y="49958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3" name="Oval 87"/>
            <p:cNvSpPr>
              <a:spLocks noChangeArrowheads="1"/>
            </p:cNvSpPr>
            <p:nvPr/>
          </p:nvSpPr>
          <p:spPr bwMode="auto">
            <a:xfrm>
              <a:off x="2943225" y="49958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4" name="Oval 88"/>
            <p:cNvSpPr>
              <a:spLocks noChangeArrowheads="1"/>
            </p:cNvSpPr>
            <p:nvPr/>
          </p:nvSpPr>
          <p:spPr bwMode="auto">
            <a:xfrm>
              <a:off x="3775075" y="4995863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5" name="Line 89"/>
            <p:cNvSpPr>
              <a:spLocks noChangeShapeType="1"/>
            </p:cNvSpPr>
            <p:nvPr/>
          </p:nvSpPr>
          <p:spPr bwMode="auto">
            <a:xfrm flipH="1">
              <a:off x="6096000" y="5867400"/>
              <a:ext cx="990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6" name="Line 90"/>
            <p:cNvSpPr>
              <a:spLocks noChangeShapeType="1"/>
            </p:cNvSpPr>
            <p:nvPr/>
          </p:nvSpPr>
          <p:spPr bwMode="auto">
            <a:xfrm flipH="1">
              <a:off x="3200400" y="57150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7" name="Line 91"/>
            <p:cNvSpPr>
              <a:spLocks noChangeShapeType="1"/>
            </p:cNvSpPr>
            <p:nvPr/>
          </p:nvSpPr>
          <p:spPr bwMode="auto">
            <a:xfrm flipH="1">
              <a:off x="2438400" y="6096000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8" name="Line 92"/>
            <p:cNvSpPr>
              <a:spLocks noChangeShapeType="1"/>
            </p:cNvSpPr>
            <p:nvPr/>
          </p:nvSpPr>
          <p:spPr bwMode="auto">
            <a:xfrm>
              <a:off x="2438400" y="5791200"/>
              <a:ext cx="0" cy="304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09" name="Line 93"/>
            <p:cNvSpPr>
              <a:spLocks noChangeShapeType="1"/>
            </p:cNvSpPr>
            <p:nvPr/>
          </p:nvSpPr>
          <p:spPr bwMode="auto">
            <a:xfrm>
              <a:off x="3505200" y="5715000"/>
              <a:ext cx="0" cy="76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0" name="Line 94"/>
            <p:cNvSpPr>
              <a:spLocks noChangeShapeType="1"/>
            </p:cNvSpPr>
            <p:nvPr/>
          </p:nvSpPr>
          <p:spPr bwMode="auto">
            <a:xfrm flipH="1">
              <a:off x="3505200" y="57912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1" name="Line 95"/>
            <p:cNvSpPr>
              <a:spLocks noChangeShapeType="1"/>
            </p:cNvSpPr>
            <p:nvPr/>
          </p:nvSpPr>
          <p:spPr bwMode="auto">
            <a:xfrm flipH="1">
              <a:off x="3505200" y="5943600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2" name="Line 96"/>
            <p:cNvSpPr>
              <a:spLocks noChangeShapeType="1"/>
            </p:cNvSpPr>
            <p:nvPr/>
          </p:nvSpPr>
          <p:spPr bwMode="auto">
            <a:xfrm>
              <a:off x="3505200" y="5943600"/>
              <a:ext cx="0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3" name="Line 97"/>
            <p:cNvSpPr>
              <a:spLocks noChangeShapeType="1"/>
            </p:cNvSpPr>
            <p:nvPr/>
          </p:nvSpPr>
          <p:spPr bwMode="auto">
            <a:xfrm>
              <a:off x="3276600" y="48006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4" name="Line 98"/>
            <p:cNvSpPr>
              <a:spLocks noChangeShapeType="1"/>
            </p:cNvSpPr>
            <p:nvPr/>
          </p:nvSpPr>
          <p:spPr bwMode="auto">
            <a:xfrm>
              <a:off x="2590800" y="4800600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5" name="Line 99"/>
            <p:cNvSpPr>
              <a:spLocks noChangeShapeType="1"/>
            </p:cNvSpPr>
            <p:nvPr/>
          </p:nvSpPr>
          <p:spPr bwMode="auto">
            <a:xfrm>
              <a:off x="1066800" y="4953000"/>
              <a:ext cx="533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6" name="Line 100"/>
            <p:cNvSpPr>
              <a:spLocks noChangeShapeType="1"/>
            </p:cNvSpPr>
            <p:nvPr/>
          </p:nvSpPr>
          <p:spPr bwMode="auto">
            <a:xfrm flipH="1">
              <a:off x="3810000" y="34290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7" name="Line 101"/>
            <p:cNvSpPr>
              <a:spLocks noChangeShapeType="1"/>
            </p:cNvSpPr>
            <p:nvPr/>
          </p:nvSpPr>
          <p:spPr bwMode="auto">
            <a:xfrm flipH="1">
              <a:off x="3810000" y="50292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8" name="Line 102"/>
            <p:cNvSpPr>
              <a:spLocks noChangeShapeType="1"/>
            </p:cNvSpPr>
            <p:nvPr/>
          </p:nvSpPr>
          <p:spPr bwMode="auto">
            <a:xfrm>
              <a:off x="5410200" y="1676400"/>
              <a:ext cx="0" cy="38862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19" name="AutoShape 103"/>
            <p:cNvSpPr>
              <a:spLocks noChangeArrowheads="1"/>
            </p:cNvSpPr>
            <p:nvPr/>
          </p:nvSpPr>
          <p:spPr bwMode="auto">
            <a:xfrm rot="5400000" flipV="1">
              <a:off x="5422901" y="5043487"/>
              <a:ext cx="1117600" cy="276225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0" name="Line 104"/>
            <p:cNvSpPr>
              <a:spLocks noChangeShapeType="1"/>
            </p:cNvSpPr>
            <p:nvPr/>
          </p:nvSpPr>
          <p:spPr bwMode="auto">
            <a:xfrm>
              <a:off x="1295400" y="5791200"/>
              <a:ext cx="0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1" name="Line 105"/>
            <p:cNvSpPr>
              <a:spLocks noChangeShapeType="1"/>
            </p:cNvSpPr>
            <p:nvPr/>
          </p:nvSpPr>
          <p:spPr bwMode="auto">
            <a:xfrm>
              <a:off x="1295400" y="6324600"/>
              <a:ext cx="4724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2" name="Line 106"/>
            <p:cNvSpPr>
              <a:spLocks noChangeShapeType="1"/>
            </p:cNvSpPr>
            <p:nvPr/>
          </p:nvSpPr>
          <p:spPr bwMode="auto">
            <a:xfrm flipV="1">
              <a:off x="6019800" y="55626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23" name="Line 107"/>
            <p:cNvSpPr>
              <a:spLocks noChangeShapeType="1"/>
            </p:cNvSpPr>
            <p:nvPr/>
          </p:nvSpPr>
          <p:spPr bwMode="auto">
            <a:xfrm flipH="1">
              <a:off x="3810000" y="18288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924" name="Group 108"/>
            <p:cNvGrpSpPr>
              <a:grpSpLocks/>
            </p:cNvGrpSpPr>
            <p:nvPr/>
          </p:nvGrpSpPr>
          <p:grpSpPr bwMode="auto">
            <a:xfrm>
              <a:off x="4960938" y="3268663"/>
              <a:ext cx="215900" cy="279400"/>
              <a:chOff x="3125" y="2059"/>
              <a:chExt cx="136" cy="176"/>
            </a:xfrm>
          </p:grpSpPr>
          <p:sp>
            <p:nvSpPr>
              <p:cNvPr id="1442925" name="Line 109"/>
              <p:cNvSpPr>
                <a:spLocks noChangeShapeType="1"/>
              </p:cNvSpPr>
              <p:nvPr/>
            </p:nvSpPr>
            <p:spPr bwMode="auto">
              <a:xfrm>
                <a:off x="3128" y="2059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26" name="Line 110"/>
              <p:cNvSpPr>
                <a:spLocks noChangeShapeType="1"/>
              </p:cNvSpPr>
              <p:nvPr/>
            </p:nvSpPr>
            <p:spPr bwMode="auto">
              <a:xfrm flipV="1">
                <a:off x="3128" y="2143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27" name="Line 111"/>
              <p:cNvSpPr>
                <a:spLocks noChangeShapeType="1"/>
              </p:cNvSpPr>
              <p:nvPr/>
            </p:nvSpPr>
            <p:spPr bwMode="auto">
              <a:xfrm>
                <a:off x="3125" y="2062"/>
                <a:ext cx="0" cy="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42928" name="Group 112"/>
            <p:cNvGrpSpPr>
              <a:grpSpLocks/>
            </p:cNvGrpSpPr>
            <p:nvPr/>
          </p:nvGrpSpPr>
          <p:grpSpPr bwMode="auto">
            <a:xfrm>
              <a:off x="4960938" y="1668463"/>
              <a:ext cx="215900" cy="279400"/>
              <a:chOff x="3125" y="1051"/>
              <a:chExt cx="136" cy="176"/>
            </a:xfrm>
          </p:grpSpPr>
          <p:sp>
            <p:nvSpPr>
              <p:cNvPr id="1442929" name="Line 113"/>
              <p:cNvSpPr>
                <a:spLocks noChangeShapeType="1"/>
              </p:cNvSpPr>
              <p:nvPr/>
            </p:nvSpPr>
            <p:spPr bwMode="auto">
              <a:xfrm>
                <a:off x="3128" y="1051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0" name="Line 114"/>
              <p:cNvSpPr>
                <a:spLocks noChangeShapeType="1"/>
              </p:cNvSpPr>
              <p:nvPr/>
            </p:nvSpPr>
            <p:spPr bwMode="auto">
              <a:xfrm flipV="1">
                <a:off x="3128" y="1135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1" name="Line 115"/>
              <p:cNvSpPr>
                <a:spLocks noChangeShapeType="1"/>
              </p:cNvSpPr>
              <p:nvPr/>
            </p:nvSpPr>
            <p:spPr bwMode="auto">
              <a:xfrm>
                <a:off x="3125" y="1054"/>
                <a:ext cx="0" cy="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grpSp>
          <p:nvGrpSpPr>
            <p:cNvPr id="1442932" name="Group 116"/>
            <p:cNvGrpSpPr>
              <a:grpSpLocks/>
            </p:cNvGrpSpPr>
            <p:nvPr/>
          </p:nvGrpSpPr>
          <p:grpSpPr bwMode="auto">
            <a:xfrm>
              <a:off x="4960938" y="4868863"/>
              <a:ext cx="215900" cy="279400"/>
              <a:chOff x="3125" y="3067"/>
              <a:chExt cx="136" cy="176"/>
            </a:xfrm>
          </p:grpSpPr>
          <p:sp>
            <p:nvSpPr>
              <p:cNvPr id="1442933" name="Line 117"/>
              <p:cNvSpPr>
                <a:spLocks noChangeShapeType="1"/>
              </p:cNvSpPr>
              <p:nvPr/>
            </p:nvSpPr>
            <p:spPr bwMode="auto">
              <a:xfrm>
                <a:off x="3128" y="3067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4" name="Line 118"/>
              <p:cNvSpPr>
                <a:spLocks noChangeShapeType="1"/>
              </p:cNvSpPr>
              <p:nvPr/>
            </p:nvSpPr>
            <p:spPr bwMode="auto">
              <a:xfrm flipV="1">
                <a:off x="3128" y="3151"/>
                <a:ext cx="133" cy="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35" name="Line 119"/>
              <p:cNvSpPr>
                <a:spLocks noChangeShapeType="1"/>
              </p:cNvSpPr>
              <p:nvPr/>
            </p:nvSpPr>
            <p:spPr bwMode="auto">
              <a:xfrm>
                <a:off x="3125" y="3070"/>
                <a:ext cx="0" cy="16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936" name="Line 120"/>
            <p:cNvSpPr>
              <a:spLocks noChangeShapeType="1"/>
            </p:cNvSpPr>
            <p:nvPr/>
          </p:nvSpPr>
          <p:spPr bwMode="auto">
            <a:xfrm flipH="1">
              <a:off x="5181600" y="1804988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37" name="Line 121"/>
            <p:cNvSpPr>
              <a:spLocks noChangeShapeType="1"/>
            </p:cNvSpPr>
            <p:nvPr/>
          </p:nvSpPr>
          <p:spPr bwMode="auto">
            <a:xfrm flipH="1">
              <a:off x="5168900" y="3405188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38" name="Line 122"/>
            <p:cNvSpPr>
              <a:spLocks noChangeShapeType="1"/>
            </p:cNvSpPr>
            <p:nvPr/>
          </p:nvSpPr>
          <p:spPr bwMode="auto">
            <a:xfrm flipH="1">
              <a:off x="5181600" y="5005388"/>
              <a:ext cx="228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39" name="Line 123"/>
            <p:cNvSpPr>
              <a:spLocks noChangeShapeType="1"/>
            </p:cNvSpPr>
            <p:nvPr/>
          </p:nvSpPr>
          <p:spPr bwMode="auto">
            <a:xfrm>
              <a:off x="5029200" y="19050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0" name="Line 124"/>
            <p:cNvSpPr>
              <a:spLocks noChangeShapeType="1"/>
            </p:cNvSpPr>
            <p:nvPr/>
          </p:nvSpPr>
          <p:spPr bwMode="auto">
            <a:xfrm>
              <a:off x="5029200" y="35052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1" name="Line 125"/>
            <p:cNvSpPr>
              <a:spLocks noChangeShapeType="1"/>
            </p:cNvSpPr>
            <p:nvPr/>
          </p:nvSpPr>
          <p:spPr bwMode="auto">
            <a:xfrm>
              <a:off x="5029200" y="5105400"/>
              <a:ext cx="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2" name="Line 126"/>
            <p:cNvSpPr>
              <a:spLocks noChangeShapeType="1"/>
            </p:cNvSpPr>
            <p:nvPr/>
          </p:nvSpPr>
          <p:spPr bwMode="auto">
            <a:xfrm flipH="1">
              <a:off x="4191000" y="42672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3" name="Line 127"/>
            <p:cNvSpPr>
              <a:spLocks noChangeShapeType="1"/>
            </p:cNvSpPr>
            <p:nvPr/>
          </p:nvSpPr>
          <p:spPr bwMode="auto">
            <a:xfrm flipH="1">
              <a:off x="4191000" y="2667000"/>
              <a:ext cx="114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44" name="Line 128"/>
            <p:cNvSpPr>
              <a:spLocks noChangeShapeType="1"/>
            </p:cNvSpPr>
            <p:nvPr/>
          </p:nvSpPr>
          <p:spPr bwMode="auto">
            <a:xfrm flipH="1">
              <a:off x="4191000" y="5867400"/>
              <a:ext cx="1752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grpSp>
          <p:nvGrpSpPr>
            <p:cNvPr id="1442945" name="Group 129"/>
            <p:cNvGrpSpPr>
              <a:grpSpLocks/>
            </p:cNvGrpSpPr>
            <p:nvPr/>
          </p:nvGrpSpPr>
          <p:grpSpPr bwMode="auto">
            <a:xfrm>
              <a:off x="7221538" y="4046538"/>
              <a:ext cx="758825" cy="476250"/>
              <a:chOff x="4549" y="2549"/>
              <a:chExt cx="478" cy="300"/>
            </a:xfrm>
          </p:grpSpPr>
          <p:sp>
            <p:nvSpPr>
              <p:cNvPr id="1442946" name="Arc 130"/>
              <p:cNvSpPr>
                <a:spLocks/>
              </p:cNvSpPr>
              <p:nvPr/>
            </p:nvSpPr>
            <p:spPr bwMode="auto">
              <a:xfrm>
                <a:off x="4549" y="2549"/>
                <a:ext cx="70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47" name="Arc 131"/>
              <p:cNvSpPr>
                <a:spLocks/>
              </p:cNvSpPr>
              <p:nvPr/>
            </p:nvSpPr>
            <p:spPr bwMode="auto">
              <a:xfrm>
                <a:off x="4549" y="2549"/>
                <a:ext cx="478" cy="15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48" name="Arc 132"/>
              <p:cNvSpPr>
                <a:spLocks/>
              </p:cNvSpPr>
              <p:nvPr/>
            </p:nvSpPr>
            <p:spPr bwMode="auto">
              <a:xfrm>
                <a:off x="4573" y="2692"/>
                <a:ext cx="453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42949" name="Arc 133"/>
              <p:cNvSpPr>
                <a:spLocks/>
              </p:cNvSpPr>
              <p:nvPr/>
            </p:nvSpPr>
            <p:spPr bwMode="auto">
              <a:xfrm>
                <a:off x="4549" y="2692"/>
                <a:ext cx="70" cy="157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442950" name="Line 134"/>
            <p:cNvSpPr>
              <a:spLocks noChangeShapeType="1"/>
            </p:cNvSpPr>
            <p:nvPr/>
          </p:nvSpPr>
          <p:spPr bwMode="auto">
            <a:xfrm>
              <a:off x="7086600" y="4419600"/>
              <a:ext cx="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1" name="Line 135"/>
            <p:cNvSpPr>
              <a:spLocks noChangeShapeType="1"/>
            </p:cNvSpPr>
            <p:nvPr/>
          </p:nvSpPr>
          <p:spPr bwMode="auto">
            <a:xfrm flipH="1">
              <a:off x="7086600" y="4418013"/>
              <a:ext cx="2127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2" name="Line 136"/>
            <p:cNvSpPr>
              <a:spLocks noChangeShapeType="1"/>
            </p:cNvSpPr>
            <p:nvPr/>
          </p:nvSpPr>
          <p:spPr bwMode="auto">
            <a:xfrm flipH="1" flipV="1">
              <a:off x="7086600" y="4114800"/>
              <a:ext cx="188913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3" name="Line 137"/>
            <p:cNvSpPr>
              <a:spLocks noChangeShapeType="1"/>
            </p:cNvSpPr>
            <p:nvPr/>
          </p:nvSpPr>
          <p:spPr bwMode="auto">
            <a:xfrm>
              <a:off x="7086600" y="2667000"/>
              <a:ext cx="0" cy="1447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4" name="Line 138"/>
            <p:cNvSpPr>
              <a:spLocks noChangeShapeType="1"/>
            </p:cNvSpPr>
            <p:nvPr/>
          </p:nvSpPr>
          <p:spPr bwMode="auto">
            <a:xfrm flipH="1">
              <a:off x="7935913" y="4291013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5" name="Oval 139"/>
            <p:cNvSpPr>
              <a:spLocks noChangeArrowheads="1"/>
            </p:cNvSpPr>
            <p:nvPr/>
          </p:nvSpPr>
          <p:spPr bwMode="auto">
            <a:xfrm>
              <a:off x="2024063" y="4083050"/>
              <a:ext cx="63500" cy="635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6" name="Line 140"/>
            <p:cNvSpPr>
              <a:spLocks noChangeShapeType="1"/>
            </p:cNvSpPr>
            <p:nvPr/>
          </p:nvSpPr>
          <p:spPr bwMode="auto">
            <a:xfrm flipH="1">
              <a:off x="2895600" y="2009775"/>
              <a:ext cx="152400" cy="1238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sp>
          <p:nvSpPr>
            <p:cNvPr id="1442957" name="Rectangle 141"/>
            <p:cNvSpPr>
              <a:spLocks noChangeArrowheads="1"/>
            </p:cNvSpPr>
            <p:nvPr/>
          </p:nvSpPr>
          <p:spPr bwMode="auto">
            <a:xfrm>
              <a:off x="2955925" y="1935163"/>
              <a:ext cx="358622" cy="462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2400">
                  <a:solidFill>
                    <a:srgbClr val="000000"/>
                  </a:solidFill>
                  <a:latin typeface="Calibri"/>
                  <a:cs typeface="Calibri"/>
                </a:rPr>
                <a:t> t</a:t>
              </a:r>
            </a:p>
          </p:txBody>
        </p:sp>
      </p:grpSp>
      <p:sp>
        <p:nvSpPr>
          <p:cNvPr id="1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292100"/>
          </a:xfrm>
        </p:spPr>
        <p:txBody>
          <a:bodyPr/>
          <a:lstStyle/>
          <a:p>
            <a:fld id="{948C4B31-0335-FD4E-B174-D373B9534A19}" type="slidenum">
              <a:rPr lang="en-US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3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/>
              <a:t>Replacement Policy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BDFC-F26D-E646-9275-5FD5A32FBFC6}" type="slidenum">
              <a:rPr lang="en-US"/>
              <a:pPr/>
              <a:t>37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443843" name="Rectangle 3"/>
          <p:cNvSpPr>
            <a:spLocks noChangeArrowheads="1"/>
          </p:cNvSpPr>
          <p:nvPr/>
        </p:nvSpPr>
        <p:spPr bwMode="auto">
          <a:xfrm>
            <a:off x="381000" y="838200"/>
            <a:ext cx="8370888" cy="50141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In an associative cache, which block from a set should be evicted when the set becomes full?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800" i="1" dirty="0">
                <a:solidFill>
                  <a:srgbClr val="56127A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Random</a:t>
            </a:r>
            <a:endParaRPr lang="en-US" dirty="0">
              <a:solidFill>
                <a:srgbClr val="56127A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 Least-Recently Used (LRU)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LRU cache state must be updated on every access</a:t>
            </a:r>
            <a:endParaRPr lang="en-US" sz="2400" dirty="0">
              <a:solidFill>
                <a:srgbClr val="56127A"/>
              </a:solidFill>
              <a:latin typeface="Calibri"/>
              <a:cs typeface="Calibri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true implementation only feasible for small sets (2-way)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pseudo-LRU binary tree often used for 4-8 way</a:t>
            </a:r>
            <a:endParaRPr lang="en-US" dirty="0">
              <a:solidFill>
                <a:srgbClr val="56127A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 First-In, First-Out (FIFO) a.k.a. Round-Robin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used in highly associative caches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Not-Most-Recently Used (NMRU)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FIFO with exception for most-recently used block or blocks</a:t>
            </a:r>
          </a:p>
          <a:p>
            <a:pPr lvl="1">
              <a:spcBef>
                <a:spcPct val="0"/>
              </a:spcBef>
            </a:pPr>
            <a:endParaRPr lang="en-US" sz="2000" dirty="0">
              <a:solidFill>
                <a:srgbClr val="56127A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This is a second-order effect.  Why?</a:t>
            </a:r>
          </a:p>
          <a:p>
            <a:pPr>
              <a:spcBef>
                <a:spcPct val="0"/>
              </a:spcBef>
            </a:pPr>
            <a:endParaRPr lang="en-US" sz="2400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43844" name="Text Box 4"/>
          <p:cNvSpPr txBox="1">
            <a:spLocks noChangeArrowheads="1"/>
          </p:cNvSpPr>
          <p:nvPr/>
        </p:nvSpPr>
        <p:spPr bwMode="auto">
          <a:xfrm>
            <a:off x="3200400" y="5638800"/>
            <a:ext cx="56707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>
                <a:solidFill>
                  <a:srgbClr val="FC0128"/>
                </a:solidFill>
                <a:latin typeface="Calibri"/>
                <a:cs typeface="Calibri"/>
              </a:rPr>
              <a:t>Replacement only happens on misses</a:t>
            </a:r>
          </a:p>
        </p:txBody>
      </p:sp>
    </p:spTree>
    <p:extLst>
      <p:ext uri="{BB962C8B-B14F-4D97-AF65-F5344CB8AC3E}">
        <p14:creationId xmlns:p14="http://schemas.microsoft.com/office/powerpoint/2010/main" val="971882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44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4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r>
              <a:rPr lang="en-US" dirty="0"/>
              <a:t>Block Size and Spatial Locality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471D7-D45B-4D4D-A774-64B2692D6213}" type="slidenum">
              <a:rPr lang="en-US"/>
              <a:pPr/>
              <a:t>38</a:t>
            </a:fld>
            <a:endParaRPr lang="en-US" b="0">
              <a:solidFill>
                <a:srgbClr val="FBBA03"/>
              </a:solidFill>
            </a:endParaRPr>
          </a:p>
        </p:txBody>
      </p:sp>
      <p:sp>
        <p:nvSpPr>
          <p:cNvPr id="1445890" name="Rectangle 2"/>
          <p:cNvSpPr>
            <a:spLocks noChangeArrowheads="1"/>
          </p:cNvSpPr>
          <p:nvPr/>
        </p:nvSpPr>
        <p:spPr bwMode="auto">
          <a:xfrm>
            <a:off x="5800725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Word3</a:t>
            </a:r>
          </a:p>
        </p:txBody>
      </p:sp>
      <p:sp>
        <p:nvSpPr>
          <p:cNvPr id="1445891" name="Rectangle 3"/>
          <p:cNvSpPr>
            <a:spLocks noChangeArrowheads="1"/>
          </p:cNvSpPr>
          <p:nvPr/>
        </p:nvSpPr>
        <p:spPr bwMode="auto">
          <a:xfrm>
            <a:off x="2133600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Word0</a:t>
            </a:r>
          </a:p>
        </p:txBody>
      </p:sp>
      <p:sp>
        <p:nvSpPr>
          <p:cNvPr id="1445892" name="Rectangle 4"/>
          <p:cNvSpPr>
            <a:spLocks noChangeArrowheads="1"/>
          </p:cNvSpPr>
          <p:nvPr/>
        </p:nvSpPr>
        <p:spPr bwMode="auto">
          <a:xfrm>
            <a:off x="3355975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Word1</a:t>
            </a:r>
          </a:p>
        </p:txBody>
      </p:sp>
      <p:sp>
        <p:nvSpPr>
          <p:cNvPr id="1445893" name="Rectangle 5"/>
          <p:cNvSpPr>
            <a:spLocks noChangeArrowheads="1"/>
          </p:cNvSpPr>
          <p:nvPr/>
        </p:nvSpPr>
        <p:spPr bwMode="auto">
          <a:xfrm>
            <a:off x="4578350" y="1516063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Word2</a:t>
            </a:r>
          </a:p>
        </p:txBody>
      </p:sp>
      <p:sp>
        <p:nvSpPr>
          <p:cNvPr id="1445895" name="Rectangle 7"/>
          <p:cNvSpPr>
            <a:spLocks noChangeArrowheads="1"/>
          </p:cNvSpPr>
          <p:nvPr/>
        </p:nvSpPr>
        <p:spPr bwMode="auto">
          <a:xfrm>
            <a:off x="228600" y="4000500"/>
            <a:ext cx="8518525" cy="175176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Larger block size has distinct hardware advantages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less tag overhead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exploit fast burst transfers from DRAM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2000" dirty="0">
                <a:solidFill>
                  <a:srgbClr val="56127A"/>
                </a:solidFill>
                <a:latin typeface="Calibri"/>
                <a:cs typeface="Calibri"/>
              </a:rPr>
              <a:t> exploit fast burst transfers over wide busses</a:t>
            </a:r>
            <a:endParaRPr lang="en-US" sz="2000" dirty="0">
              <a:solidFill>
                <a:srgbClr val="00AE0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00"/>
                </a:solidFill>
                <a:latin typeface="Calibri"/>
                <a:cs typeface="Calibri"/>
              </a:rPr>
              <a:t>What are the disadvantages of increasing block size?</a:t>
            </a:r>
          </a:p>
        </p:txBody>
      </p:sp>
      <p:sp>
        <p:nvSpPr>
          <p:cNvPr id="1445896" name="Rectangle 8"/>
          <p:cNvSpPr>
            <a:spLocks noChangeArrowheads="1"/>
          </p:cNvSpPr>
          <p:nvPr/>
        </p:nvSpPr>
        <p:spPr bwMode="auto">
          <a:xfrm>
            <a:off x="1739900" y="2279650"/>
            <a:ext cx="6362700" cy="4953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897" name="Line 9"/>
          <p:cNvSpPr>
            <a:spLocks noChangeShapeType="1"/>
          </p:cNvSpPr>
          <p:nvPr/>
        </p:nvSpPr>
        <p:spPr bwMode="auto">
          <a:xfrm>
            <a:off x="6451600" y="2292350"/>
            <a:ext cx="0" cy="48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898" name="Rectangle 10"/>
          <p:cNvSpPr>
            <a:spLocks noChangeArrowheads="1"/>
          </p:cNvSpPr>
          <p:nvPr/>
        </p:nvSpPr>
        <p:spPr bwMode="auto">
          <a:xfrm>
            <a:off x="2005013" y="2278063"/>
            <a:ext cx="5657700" cy="4591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56127A"/>
                </a:solidFill>
                <a:latin typeface="Calibri"/>
                <a:cs typeface="Calibri"/>
              </a:rPr>
              <a:t>block address		                           </a:t>
            </a:r>
            <a:r>
              <a:rPr lang="en-US" sz="2400" dirty="0" err="1">
                <a:solidFill>
                  <a:srgbClr val="56127A"/>
                </a:solidFill>
                <a:latin typeface="Calibri"/>
                <a:cs typeface="Calibri"/>
              </a:rPr>
              <a:t>offset</a:t>
            </a:r>
            <a:r>
              <a:rPr lang="en-US" sz="2400" baseline="-25000" dirty="0" err="1">
                <a:solidFill>
                  <a:srgbClr val="56127A"/>
                </a:solidFill>
                <a:latin typeface="Calibri"/>
                <a:cs typeface="Calibri"/>
              </a:rPr>
              <a:t>b</a:t>
            </a:r>
            <a:endParaRPr lang="en-US" sz="2400" baseline="-25000" dirty="0">
              <a:solidFill>
                <a:srgbClr val="56127A"/>
              </a:solidFill>
              <a:latin typeface="Calibri"/>
              <a:cs typeface="Calibri"/>
            </a:endParaRPr>
          </a:p>
        </p:txBody>
      </p:sp>
      <p:sp>
        <p:nvSpPr>
          <p:cNvPr id="1445899" name="Rectangle 11"/>
          <p:cNvSpPr>
            <a:spLocks noChangeArrowheads="1"/>
          </p:cNvSpPr>
          <p:nvPr/>
        </p:nvSpPr>
        <p:spPr bwMode="auto">
          <a:xfrm>
            <a:off x="2871788" y="3446463"/>
            <a:ext cx="4128051" cy="3718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2000" baseline="3000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= block size </a:t>
            </a:r>
            <a:r>
              <a:rPr lang="en-US" sz="2000" i="1">
                <a:solidFill>
                  <a:srgbClr val="000000"/>
                </a:solidFill>
                <a:latin typeface="Calibri"/>
                <a:cs typeface="Calibri"/>
              </a:rPr>
              <a:t>a.k.a</a:t>
            </a: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 line size (in bytes)</a:t>
            </a:r>
          </a:p>
        </p:txBody>
      </p:sp>
      <p:sp>
        <p:nvSpPr>
          <p:cNvPr id="1445900" name="Rectangle 12"/>
          <p:cNvSpPr>
            <a:spLocks noChangeArrowheads="1"/>
          </p:cNvSpPr>
          <p:nvPr/>
        </p:nvSpPr>
        <p:spPr bwMode="auto">
          <a:xfrm>
            <a:off x="320675" y="2311400"/>
            <a:ext cx="1355725" cy="6488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Split CPU address</a:t>
            </a:r>
          </a:p>
        </p:txBody>
      </p:sp>
      <p:sp>
        <p:nvSpPr>
          <p:cNvPr id="1445901" name="AutoShape 13"/>
          <p:cNvSpPr>
            <a:spLocks/>
          </p:cNvSpPr>
          <p:nvPr/>
        </p:nvSpPr>
        <p:spPr bwMode="auto">
          <a:xfrm rot="16200000">
            <a:off x="7141369" y="2188369"/>
            <a:ext cx="271462" cy="1651000"/>
          </a:xfrm>
          <a:prstGeom prst="leftBrace">
            <a:avLst>
              <a:gd name="adj1" fmla="val 5068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902" name="Text Box 14"/>
          <p:cNvSpPr txBox="1">
            <a:spLocks noChangeArrowheads="1"/>
          </p:cNvSpPr>
          <p:nvPr/>
        </p:nvSpPr>
        <p:spPr bwMode="auto">
          <a:xfrm>
            <a:off x="6816725" y="3062288"/>
            <a:ext cx="757239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b bits</a:t>
            </a:r>
          </a:p>
        </p:txBody>
      </p:sp>
      <p:sp>
        <p:nvSpPr>
          <p:cNvPr id="1445903" name="AutoShape 15"/>
          <p:cNvSpPr>
            <a:spLocks/>
          </p:cNvSpPr>
          <p:nvPr/>
        </p:nvSpPr>
        <p:spPr bwMode="auto">
          <a:xfrm rot="16200000">
            <a:off x="3882232" y="751681"/>
            <a:ext cx="271462" cy="4556125"/>
          </a:xfrm>
          <a:prstGeom prst="leftBrace">
            <a:avLst>
              <a:gd name="adj1" fmla="val 13986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alibri"/>
              <a:cs typeface="Calibri"/>
            </a:endParaRPr>
          </a:p>
        </p:txBody>
      </p:sp>
      <p:sp>
        <p:nvSpPr>
          <p:cNvPr id="1445904" name="Text Box 16"/>
          <p:cNvSpPr txBox="1">
            <a:spLocks noChangeArrowheads="1"/>
          </p:cNvSpPr>
          <p:nvPr/>
        </p:nvSpPr>
        <p:spPr bwMode="auto">
          <a:xfrm>
            <a:off x="3314700" y="3078163"/>
            <a:ext cx="109574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32-b bits</a:t>
            </a:r>
          </a:p>
        </p:txBody>
      </p:sp>
      <p:sp>
        <p:nvSpPr>
          <p:cNvPr id="1445905" name="Rectangle 17"/>
          <p:cNvSpPr>
            <a:spLocks noChangeArrowheads="1"/>
          </p:cNvSpPr>
          <p:nvPr/>
        </p:nvSpPr>
        <p:spPr bwMode="auto">
          <a:xfrm>
            <a:off x="608013" y="1525588"/>
            <a:ext cx="1222375" cy="2841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56127A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45906" name="Text Box 18"/>
          <p:cNvSpPr txBox="1">
            <a:spLocks noChangeArrowheads="1"/>
          </p:cNvSpPr>
          <p:nvPr/>
        </p:nvSpPr>
        <p:spPr bwMode="auto">
          <a:xfrm>
            <a:off x="328613" y="830263"/>
            <a:ext cx="85756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Block is unit of transfer between the cache and memory</a:t>
            </a:r>
          </a:p>
        </p:txBody>
      </p:sp>
      <p:sp>
        <p:nvSpPr>
          <p:cNvPr id="1445907" name="Text Box 19"/>
          <p:cNvSpPr txBox="1">
            <a:spLocks noChangeArrowheads="1"/>
          </p:cNvSpPr>
          <p:nvPr/>
        </p:nvSpPr>
        <p:spPr bwMode="auto">
          <a:xfrm>
            <a:off x="7032625" y="1371600"/>
            <a:ext cx="2022475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libri"/>
                <a:cs typeface="Calibri"/>
              </a:rPr>
              <a:t>4 word block, b=2</a:t>
            </a:r>
          </a:p>
        </p:txBody>
      </p:sp>
      <p:sp>
        <p:nvSpPr>
          <p:cNvPr id="1445908" name="Text Box 20"/>
          <p:cNvSpPr txBox="1">
            <a:spLocks noChangeArrowheads="1"/>
          </p:cNvSpPr>
          <p:nvPr/>
        </p:nvSpPr>
        <p:spPr bwMode="auto">
          <a:xfrm>
            <a:off x="1044575" y="5712768"/>
            <a:ext cx="70643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solidFill>
                  <a:srgbClr val="FC0128"/>
                </a:solidFill>
                <a:latin typeface="Calibri"/>
                <a:cs typeface="Calibri"/>
              </a:rPr>
              <a:t>Fewer blocks =&gt; more conflicts.  Can waste bandwidth.</a:t>
            </a:r>
          </a:p>
        </p:txBody>
      </p:sp>
    </p:spTree>
    <p:extLst>
      <p:ext uri="{BB962C8B-B14F-4D97-AF65-F5344CB8AC3E}">
        <p14:creationId xmlns:p14="http://schemas.microsoft.com/office/powerpoint/2010/main" val="4168618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is partly inspired by previous MIT 6.823 and Berkeley CS252 computer architecture courses created by my collaborators and colleagues:</a:t>
            </a:r>
          </a:p>
          <a:p>
            <a:pPr lvl="1"/>
            <a:r>
              <a:rPr lang="en-US" dirty="0" err="1"/>
              <a:t>Arvind</a:t>
            </a:r>
            <a:r>
              <a:rPr lang="en-US" dirty="0"/>
              <a:t> (MIT)</a:t>
            </a:r>
          </a:p>
          <a:p>
            <a:pPr lvl="1"/>
            <a:r>
              <a:rPr lang="en-US" dirty="0"/>
              <a:t>Joel </a:t>
            </a:r>
            <a:r>
              <a:rPr lang="en-US" dirty="0" err="1"/>
              <a:t>Emer</a:t>
            </a:r>
            <a:r>
              <a:rPr lang="en-US" dirty="0"/>
              <a:t> (Intel/MIT)</a:t>
            </a:r>
          </a:p>
          <a:p>
            <a:pPr lvl="1"/>
            <a:r>
              <a:rPr lang="en-US" dirty="0"/>
              <a:t>James Hoe (CMU)</a:t>
            </a:r>
          </a:p>
          <a:p>
            <a:pPr lvl="1"/>
            <a:r>
              <a:rPr lang="en-US" dirty="0"/>
              <a:t>John </a:t>
            </a:r>
            <a:r>
              <a:rPr lang="en-US" dirty="0" err="1"/>
              <a:t>Kubiatowicz</a:t>
            </a:r>
            <a:r>
              <a:rPr lang="en-US" dirty="0"/>
              <a:t> (UCB)</a:t>
            </a:r>
          </a:p>
          <a:p>
            <a:pPr lvl="1"/>
            <a:r>
              <a:rPr lang="en-US" dirty="0"/>
              <a:t>David Patterson (UCB)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A75C8-C148-D646-81FC-1D13FFF086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7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36600"/>
          </a:xfrm>
        </p:spPr>
        <p:txBody>
          <a:bodyPr/>
          <a:lstStyle/>
          <a:p>
            <a:r>
              <a:rPr lang="en-US" dirty="0"/>
              <a:t>Early Read/Write Main Memory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4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33800" y="914399"/>
            <a:ext cx="4572000" cy="2703271"/>
            <a:chOff x="3733800" y="914399"/>
            <a:chExt cx="4572000" cy="27032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914399"/>
              <a:ext cx="3733800" cy="27032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33800" y="2667000"/>
              <a:ext cx="259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Williams Tube, Manchester Mark 1, 1947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8600" y="1066800"/>
            <a:ext cx="3130522" cy="4343400"/>
            <a:chOff x="228600" y="1066800"/>
            <a:chExt cx="3130522" cy="4343400"/>
          </a:xfrm>
        </p:grpSpPr>
        <p:sp>
          <p:nvSpPr>
            <p:cNvPr id="8" name="TextBox 7"/>
            <p:cNvSpPr txBox="1"/>
            <p:nvPr/>
          </p:nvSpPr>
          <p:spPr>
            <a:xfrm>
              <a:off x="304800" y="1066800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Babbage, 1800s: Digits stored on mechanical wheels</a:t>
              </a:r>
              <a:endParaRPr lang="en-US" sz="1800" dirty="0">
                <a:solidFill>
                  <a:srgbClr val="FC0128"/>
                </a:solidFill>
                <a:latin typeface="Calibri"/>
                <a:cs typeface="Calibri"/>
              </a:endParaRPr>
            </a:p>
          </p:txBody>
        </p:sp>
        <p:pic>
          <p:nvPicPr>
            <p:cNvPr id="11" name="Picture 10" descr="BabbageDifferenceEngin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676400"/>
              <a:ext cx="3130522" cy="37338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48376" y="3733800"/>
            <a:ext cx="4641624" cy="2590800"/>
            <a:chOff x="4248376" y="3733800"/>
            <a:chExt cx="4641624" cy="2590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8376" y="4038600"/>
              <a:ext cx="4641624" cy="2286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48200" y="37338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Mercury Delay Line, Univac 1, 1951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8600" y="54864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Also, regenerative capacitor memory on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Atanasoff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-Berry computer, and rotating magnetic drum memory on IBM 650</a:t>
            </a:r>
          </a:p>
        </p:txBody>
      </p:sp>
    </p:spTree>
    <p:extLst>
      <p:ext uri="{BB962C8B-B14F-4D97-AF65-F5344CB8AC3E}">
        <p14:creationId xmlns:p14="http://schemas.microsoft.com/office/powerpoint/2010/main" val="106049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MIT Whirlwind Core Memory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A55E-377B-EA49-8D5B-C2FC0EE11A9D}" type="slidenum">
              <a:rPr lang="en-US"/>
              <a:pPr/>
              <a:t>5</a:t>
            </a:fld>
            <a:endParaRPr lang="en-US"/>
          </a:p>
        </p:txBody>
      </p:sp>
      <p:pic>
        <p:nvPicPr>
          <p:cNvPr id="5" name="Content Placeholder 4" descr="IMG_123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2171" b="12171"/>
          <a:stretch>
            <a:fillRect/>
          </a:stretch>
        </p:blipFill>
        <p:spPr>
          <a:xfrm>
            <a:off x="1460500" y="1066800"/>
            <a:ext cx="7683500" cy="5054600"/>
          </a:xfrm>
          <a:prstGeom prst="rect">
            <a:avLst/>
          </a:prstGeom>
        </p:spPr>
      </p:pic>
      <p:pic>
        <p:nvPicPr>
          <p:cNvPr id="6" name="Picture 5" descr="IMG_12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6096000" cy="54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9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Memory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D5188-89AE-5848-8C76-13C82806496C}" type="slidenum">
              <a:rPr lang="en-US"/>
              <a:pPr/>
              <a:t>6</a:t>
            </a:fld>
            <a:endParaRPr lang="en-US"/>
          </a:p>
        </p:txBody>
      </p:sp>
      <p:sp>
        <p:nvSpPr>
          <p:cNvPr id="1411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838200"/>
            <a:ext cx="7683500" cy="2362200"/>
          </a:xfrm>
        </p:spPr>
        <p:txBody>
          <a:bodyPr/>
          <a:lstStyle/>
          <a:p>
            <a:r>
              <a:rPr lang="en-US" dirty="0"/>
              <a:t>Core memory was first large scale reliable main memory</a:t>
            </a:r>
          </a:p>
          <a:p>
            <a:pPr lvl="1"/>
            <a:r>
              <a:rPr lang="en-US" dirty="0"/>
              <a:t>invented by Forrester in late 40s/early 50s at MIT for Whirlwind project</a:t>
            </a:r>
          </a:p>
          <a:p>
            <a:r>
              <a:rPr lang="en-US" dirty="0"/>
              <a:t>Bits stored as magnetization polarity on small ferrite cores threaded onto two-dimensional grid of wires</a:t>
            </a:r>
          </a:p>
          <a:p>
            <a:r>
              <a:rPr lang="en-US" dirty="0"/>
              <a:t>Coincident current pulses on X and Y wires would write cell and also sense original state (destructive reads)</a:t>
            </a:r>
          </a:p>
        </p:txBody>
      </p:sp>
      <p:pic>
        <p:nvPicPr>
          <p:cNvPr id="1411076" name="Picture 4" descr="g619fr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46438"/>
            <a:ext cx="4384675" cy="3408362"/>
          </a:xfrm>
          <a:prstGeom prst="rect">
            <a:avLst/>
          </a:prstGeom>
          <a:noFill/>
        </p:spPr>
      </p:pic>
      <p:sp>
        <p:nvSpPr>
          <p:cNvPr id="1411077" name="Text Box 5"/>
          <p:cNvSpPr txBox="1">
            <a:spLocks noChangeArrowheads="1"/>
          </p:cNvSpPr>
          <p:nvPr/>
        </p:nvSpPr>
        <p:spPr bwMode="auto">
          <a:xfrm>
            <a:off x="1447800" y="5943600"/>
            <a:ext cx="3060700" cy="5447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DEC PDP-8/E Board,  </a:t>
            </a:r>
          </a:p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4K words x 12 bits, (1968)</a:t>
            </a:r>
          </a:p>
        </p:txBody>
      </p:sp>
      <p:sp>
        <p:nvSpPr>
          <p:cNvPr id="1411078" name="Rectangle 6"/>
          <p:cNvSpPr>
            <a:spLocks noChangeArrowheads="1"/>
          </p:cNvSpPr>
          <p:nvPr/>
        </p:nvSpPr>
        <p:spPr bwMode="auto">
          <a:xfrm>
            <a:off x="228600" y="3124200"/>
            <a:ext cx="441960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Robust, non-volatile storage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Used on space shuttle computers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Cores threaded onto wires by hand (25 billion a year at peak production)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Core access time 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~ 1µs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SzPct val="100000"/>
              <a:buFont typeface="Wingdings" charset="2"/>
              <a:buChar char="§"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40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B88A2-0AC2-F543-88C1-94E96886D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291642"/>
            <a:ext cx="4070181" cy="2713454"/>
          </a:xfrm>
          <a:prstGeom prst="rect">
            <a:avLst/>
          </a:prstGeom>
        </p:spPr>
      </p:pic>
      <p:sp>
        <p:nvSpPr>
          <p:cNvPr id="141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Semiconductor Memory</a:t>
            </a:r>
            <a:endParaRPr lang="en-US" dirty="0"/>
          </a:p>
        </p:txBody>
      </p:sp>
      <p:sp>
        <p:nvSpPr>
          <p:cNvPr id="14131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83796"/>
            <a:ext cx="6629400" cy="5054600"/>
          </a:xfrm>
        </p:spPr>
        <p:txBody>
          <a:bodyPr/>
          <a:lstStyle/>
          <a:p>
            <a:r>
              <a:rPr lang="en-US" sz="2800" dirty="0"/>
              <a:t>Semiconductor memory began to be competitive in early 1970s</a:t>
            </a:r>
          </a:p>
          <a:p>
            <a:pPr lvl="1"/>
            <a:r>
              <a:rPr lang="en-US" sz="2000" dirty="0"/>
              <a:t>Intel formed to exploit market for semiconductor memory</a:t>
            </a:r>
          </a:p>
          <a:p>
            <a:pPr lvl="1"/>
            <a:r>
              <a:rPr lang="en-US" sz="2000" dirty="0"/>
              <a:t>Early semiconductor memory was Static RAM  (SRAM).  SRAM cell internals similar to a latch (cross-coupled inverters).</a:t>
            </a:r>
          </a:p>
          <a:p>
            <a:pPr lvl="1"/>
            <a:endParaRPr lang="en-US" sz="2000" dirty="0"/>
          </a:p>
          <a:p>
            <a:r>
              <a:rPr lang="en-US" sz="2800" dirty="0"/>
              <a:t>First commercial Dynamic RAM (DRAM) was Intel 1103</a:t>
            </a:r>
          </a:p>
          <a:p>
            <a:pPr lvl="1"/>
            <a:r>
              <a:rPr lang="en-US" sz="2000" dirty="0"/>
              <a:t>1Kbit of storage on single chip</a:t>
            </a:r>
          </a:p>
          <a:p>
            <a:pPr lvl="1"/>
            <a:r>
              <a:rPr lang="en-US" sz="2000" dirty="0"/>
              <a:t>charge on a capacitor used to hold value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800" i="1" dirty="0"/>
              <a:t>Semiconductor memory quickly replaced core in ‘70s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CA21-302C-9A4E-9ED6-2ED8F60F379B}" type="slidenum">
              <a:rPr lang="en-US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14CF4-BA8A-EC4D-822F-E47BDCB13392}"/>
              </a:ext>
            </a:extLst>
          </p:cNvPr>
          <p:cNvSpPr txBox="1"/>
          <p:nvPr/>
        </p:nvSpPr>
        <p:spPr>
          <a:xfrm>
            <a:off x="5791200" y="6005096"/>
            <a:ext cx="2920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[ Thomas Nguyen CC-BY-SA ]</a:t>
            </a:r>
          </a:p>
        </p:txBody>
      </p:sp>
    </p:spTree>
    <p:extLst>
      <p:ext uri="{BB962C8B-B14F-4D97-AF65-F5344CB8AC3E}">
        <p14:creationId xmlns:p14="http://schemas.microsoft.com/office/powerpoint/2010/main" val="371021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736600"/>
          </a:xfrm>
        </p:spPr>
        <p:txBody>
          <a:bodyPr/>
          <a:lstStyle/>
          <a:p>
            <a:r>
              <a:rPr lang="en-US" dirty="0"/>
              <a:t>One-Transistor Dynamic RAM [</a:t>
            </a:r>
            <a:r>
              <a:rPr lang="en-US" dirty="0" err="1"/>
              <a:t>Dennard</a:t>
            </a:r>
            <a:r>
              <a:rPr lang="en-US" dirty="0"/>
              <a:t>, IBM]</a:t>
            </a:r>
          </a:p>
        </p:txBody>
      </p:sp>
      <p:sp>
        <p:nvSpPr>
          <p:cNvPr id="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5D0D9-6D82-6948-9305-A5455EA2CB74}" type="slidenum">
              <a:rPr lang="en-US"/>
              <a:pPr/>
              <a:t>8</a:t>
            </a:fld>
            <a:endParaRPr lang="en-US"/>
          </a:p>
        </p:txBody>
      </p:sp>
      <p:pic>
        <p:nvPicPr>
          <p:cNvPr id="141414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667000"/>
            <a:ext cx="3429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14148" name="Group 4"/>
          <p:cNvGrpSpPr>
            <a:grpSpLocks/>
          </p:cNvGrpSpPr>
          <p:nvPr/>
        </p:nvGrpSpPr>
        <p:grpSpPr bwMode="auto">
          <a:xfrm>
            <a:off x="2971800" y="2362200"/>
            <a:ext cx="2853287" cy="3962400"/>
            <a:chOff x="2574" y="1015"/>
            <a:chExt cx="1432" cy="2274"/>
          </a:xfrm>
        </p:grpSpPr>
        <p:sp>
          <p:nvSpPr>
            <p:cNvPr id="1414149" name="Rectangle 5"/>
            <p:cNvSpPr>
              <a:spLocks noChangeArrowheads="1"/>
            </p:cNvSpPr>
            <p:nvPr/>
          </p:nvSpPr>
          <p:spPr bwMode="auto">
            <a:xfrm>
              <a:off x="2694" y="1804"/>
              <a:ext cx="937" cy="450"/>
            </a:xfrm>
            <a:prstGeom prst="rect">
              <a:avLst/>
            </a:prstGeom>
            <a:solidFill>
              <a:srgbClr val="5F5F5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0" name="Rectangle 6"/>
            <p:cNvSpPr>
              <a:spLocks noChangeArrowheads="1"/>
            </p:cNvSpPr>
            <p:nvPr/>
          </p:nvSpPr>
          <p:spPr bwMode="auto">
            <a:xfrm>
              <a:off x="3032" y="2141"/>
              <a:ext cx="262" cy="113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1" name="Rectangle 7"/>
            <p:cNvSpPr>
              <a:spLocks noChangeArrowheads="1"/>
            </p:cNvSpPr>
            <p:nvPr/>
          </p:nvSpPr>
          <p:spPr bwMode="auto">
            <a:xfrm>
              <a:off x="2694" y="2254"/>
              <a:ext cx="937" cy="300"/>
            </a:xfrm>
            <a:prstGeom prst="rect">
              <a:avLst/>
            </a:prstGeom>
            <a:solidFill>
              <a:srgbClr val="FF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2" name="Freeform 8"/>
            <p:cNvSpPr>
              <a:spLocks/>
            </p:cNvSpPr>
            <p:nvPr/>
          </p:nvSpPr>
          <p:spPr bwMode="auto">
            <a:xfrm>
              <a:off x="2994" y="1466"/>
              <a:ext cx="451" cy="789"/>
            </a:xfrm>
            <a:custGeom>
              <a:avLst/>
              <a:gdLst/>
              <a:ahLst/>
              <a:cxnLst>
                <a:cxn ang="0">
                  <a:pos x="480" y="1008"/>
                </a:cxn>
                <a:cxn ang="0">
                  <a:pos x="432" y="432"/>
                </a:cxn>
                <a:cxn ang="0">
                  <a:pos x="0" y="432"/>
                </a:cxn>
                <a:cxn ang="0">
                  <a:pos x="0" y="0"/>
                </a:cxn>
                <a:cxn ang="0">
                  <a:pos x="96" y="0"/>
                </a:cxn>
                <a:cxn ang="0">
                  <a:pos x="96" y="336"/>
                </a:cxn>
                <a:cxn ang="0">
                  <a:pos x="480" y="336"/>
                </a:cxn>
                <a:cxn ang="0">
                  <a:pos x="480" y="0"/>
                </a:cxn>
                <a:cxn ang="0">
                  <a:pos x="576" y="0"/>
                </a:cxn>
                <a:cxn ang="0">
                  <a:pos x="576" y="1008"/>
                </a:cxn>
                <a:cxn ang="0">
                  <a:pos x="480" y="1008"/>
                </a:cxn>
              </a:cxnLst>
              <a:rect l="0" t="0" r="r" b="b"/>
              <a:pathLst>
                <a:path w="577" h="1009">
                  <a:moveTo>
                    <a:pt x="480" y="1008"/>
                  </a:moveTo>
                  <a:lnTo>
                    <a:pt x="432" y="432"/>
                  </a:lnTo>
                  <a:lnTo>
                    <a:pt x="0" y="432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336"/>
                  </a:lnTo>
                  <a:lnTo>
                    <a:pt x="480" y="336"/>
                  </a:lnTo>
                  <a:lnTo>
                    <a:pt x="480" y="0"/>
                  </a:lnTo>
                  <a:lnTo>
                    <a:pt x="576" y="0"/>
                  </a:lnTo>
                  <a:lnTo>
                    <a:pt x="576" y="1008"/>
                  </a:lnTo>
                  <a:lnTo>
                    <a:pt x="480" y="1008"/>
                  </a:lnTo>
                </a:path>
              </a:pathLst>
            </a:custGeom>
            <a:solidFill>
              <a:srgbClr val="66CCFF"/>
            </a:solidFill>
            <a:ln w="12700" cap="rnd" cmpd="sng">
              <a:solidFill>
                <a:srgbClr val="66CC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3" name="Freeform 9"/>
            <p:cNvSpPr>
              <a:spLocks/>
            </p:cNvSpPr>
            <p:nvPr/>
          </p:nvSpPr>
          <p:spPr bwMode="auto">
            <a:xfrm>
              <a:off x="3294" y="2254"/>
              <a:ext cx="263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4"/>
                </a:cxn>
                <a:cxn ang="0">
                  <a:pos x="288" y="144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7" h="145">
                  <a:moveTo>
                    <a:pt x="0" y="0"/>
                  </a:moveTo>
                  <a:lnTo>
                    <a:pt x="48" y="144"/>
                  </a:lnTo>
                  <a:lnTo>
                    <a:pt x="288" y="144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4" name="Freeform 10"/>
            <p:cNvSpPr>
              <a:spLocks/>
            </p:cNvSpPr>
            <p:nvPr/>
          </p:nvSpPr>
          <p:spPr bwMode="auto">
            <a:xfrm>
              <a:off x="2769" y="2254"/>
              <a:ext cx="263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44"/>
                </a:cxn>
                <a:cxn ang="0">
                  <a:pos x="288" y="144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7" h="145">
                  <a:moveTo>
                    <a:pt x="0" y="0"/>
                  </a:moveTo>
                  <a:lnTo>
                    <a:pt x="48" y="144"/>
                  </a:lnTo>
                  <a:lnTo>
                    <a:pt x="288" y="144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rgbClr val="00FFF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5" name="Line 11"/>
            <p:cNvSpPr>
              <a:spLocks noChangeShapeType="1"/>
            </p:cNvSpPr>
            <p:nvPr/>
          </p:nvSpPr>
          <p:spPr bwMode="auto">
            <a:xfrm>
              <a:off x="3032" y="2254"/>
              <a:ext cx="262" cy="0"/>
            </a:xfrm>
            <a:prstGeom prst="line">
              <a:avLst/>
            </a:prstGeom>
            <a:noFill/>
            <a:ln w="50800">
              <a:solidFill>
                <a:srgbClr val="868686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6" name="Freeform 12"/>
            <p:cNvSpPr>
              <a:spLocks/>
            </p:cNvSpPr>
            <p:nvPr/>
          </p:nvSpPr>
          <p:spPr bwMode="auto">
            <a:xfrm>
              <a:off x="2694" y="1466"/>
              <a:ext cx="938" cy="339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384" y="432"/>
                </a:cxn>
                <a:cxn ang="0">
                  <a:pos x="384" y="0"/>
                </a:cxn>
                <a:cxn ang="0">
                  <a:pos x="480" y="0"/>
                </a:cxn>
                <a:cxn ang="0">
                  <a:pos x="480" y="336"/>
                </a:cxn>
                <a:cxn ang="0">
                  <a:pos x="864" y="336"/>
                </a:cxn>
                <a:cxn ang="0">
                  <a:pos x="864" y="0"/>
                </a:cxn>
                <a:cxn ang="0">
                  <a:pos x="960" y="0"/>
                </a:cxn>
                <a:cxn ang="0">
                  <a:pos x="960" y="432"/>
                </a:cxn>
                <a:cxn ang="0">
                  <a:pos x="1200" y="432"/>
                </a:cxn>
              </a:cxnLst>
              <a:rect l="0" t="0" r="r" b="b"/>
              <a:pathLst>
                <a:path w="1201" h="433">
                  <a:moveTo>
                    <a:pt x="0" y="432"/>
                  </a:moveTo>
                  <a:lnTo>
                    <a:pt x="384" y="432"/>
                  </a:lnTo>
                  <a:lnTo>
                    <a:pt x="384" y="0"/>
                  </a:lnTo>
                  <a:lnTo>
                    <a:pt x="480" y="0"/>
                  </a:lnTo>
                  <a:lnTo>
                    <a:pt x="480" y="336"/>
                  </a:lnTo>
                  <a:lnTo>
                    <a:pt x="864" y="336"/>
                  </a:lnTo>
                  <a:lnTo>
                    <a:pt x="864" y="0"/>
                  </a:lnTo>
                  <a:lnTo>
                    <a:pt x="960" y="0"/>
                  </a:lnTo>
                  <a:lnTo>
                    <a:pt x="960" y="432"/>
                  </a:lnTo>
                  <a:lnTo>
                    <a:pt x="1200" y="432"/>
                  </a:lnTo>
                </a:path>
              </a:pathLst>
            </a:custGeom>
            <a:noFill/>
            <a:ln w="76200" cap="rnd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7" name="Freeform 13"/>
            <p:cNvSpPr>
              <a:spLocks/>
            </p:cNvSpPr>
            <p:nvPr/>
          </p:nvSpPr>
          <p:spPr bwMode="auto">
            <a:xfrm>
              <a:off x="2694" y="1429"/>
              <a:ext cx="938" cy="338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336" y="432"/>
                </a:cxn>
                <a:cxn ang="0">
                  <a:pos x="336" y="0"/>
                </a:cxn>
                <a:cxn ang="0">
                  <a:pos x="528" y="0"/>
                </a:cxn>
                <a:cxn ang="0">
                  <a:pos x="528" y="336"/>
                </a:cxn>
                <a:cxn ang="0">
                  <a:pos x="816" y="336"/>
                </a:cxn>
                <a:cxn ang="0">
                  <a:pos x="816" y="0"/>
                </a:cxn>
                <a:cxn ang="0">
                  <a:pos x="1008" y="0"/>
                </a:cxn>
                <a:cxn ang="0">
                  <a:pos x="1008" y="432"/>
                </a:cxn>
                <a:cxn ang="0">
                  <a:pos x="1200" y="432"/>
                </a:cxn>
              </a:cxnLst>
              <a:rect l="0" t="0" r="r" b="b"/>
              <a:pathLst>
                <a:path w="1201" h="433">
                  <a:moveTo>
                    <a:pt x="0" y="432"/>
                  </a:moveTo>
                  <a:lnTo>
                    <a:pt x="336" y="432"/>
                  </a:lnTo>
                  <a:lnTo>
                    <a:pt x="336" y="0"/>
                  </a:lnTo>
                  <a:lnTo>
                    <a:pt x="528" y="0"/>
                  </a:lnTo>
                  <a:lnTo>
                    <a:pt x="528" y="336"/>
                  </a:lnTo>
                  <a:lnTo>
                    <a:pt x="816" y="336"/>
                  </a:lnTo>
                  <a:lnTo>
                    <a:pt x="816" y="0"/>
                  </a:lnTo>
                  <a:lnTo>
                    <a:pt x="1008" y="0"/>
                  </a:lnTo>
                  <a:lnTo>
                    <a:pt x="1008" y="432"/>
                  </a:lnTo>
                  <a:lnTo>
                    <a:pt x="1200" y="432"/>
                  </a:lnTo>
                </a:path>
              </a:pathLst>
            </a:custGeom>
            <a:noFill/>
            <a:ln w="76200" cap="rnd" cmpd="sng">
              <a:solidFill>
                <a:srgbClr val="CC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58" name="Rectangle 14"/>
            <p:cNvSpPr>
              <a:spLocks noChangeArrowheads="1"/>
            </p:cNvSpPr>
            <p:nvPr/>
          </p:nvSpPr>
          <p:spPr bwMode="auto">
            <a:xfrm>
              <a:off x="2574" y="1015"/>
              <a:ext cx="1214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 err="1">
                  <a:solidFill>
                    <a:srgbClr val="CC00FF"/>
                  </a:solidFill>
                  <a:latin typeface="Calibri"/>
                  <a:cs typeface="Calibri"/>
                </a:rPr>
                <a:t>TiN</a:t>
              </a:r>
              <a:r>
                <a:rPr lang="en-US" sz="1800" b="1" dirty="0">
                  <a:solidFill>
                    <a:srgbClr val="CC00FF"/>
                  </a:solidFill>
                  <a:latin typeface="Calibri"/>
                  <a:cs typeface="Calibri"/>
                </a:rPr>
                <a:t> top electrode (V</a:t>
              </a:r>
              <a:r>
                <a:rPr lang="en-US" sz="1800" b="1" baseline="-25000" dirty="0">
                  <a:solidFill>
                    <a:srgbClr val="CC00FF"/>
                  </a:solidFill>
                  <a:latin typeface="Calibri"/>
                  <a:cs typeface="Calibri"/>
                </a:rPr>
                <a:t>REF</a:t>
              </a:r>
              <a:r>
                <a:rPr lang="en-US" sz="1800" b="1" dirty="0">
                  <a:solidFill>
                    <a:srgbClr val="CC00FF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414159" name="Line 15"/>
            <p:cNvSpPr>
              <a:spLocks noChangeShapeType="1"/>
            </p:cNvSpPr>
            <p:nvPr/>
          </p:nvSpPr>
          <p:spPr bwMode="auto">
            <a:xfrm>
              <a:off x="2882" y="1167"/>
              <a:ext cx="112" cy="26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0" name="Rectangle 16"/>
            <p:cNvSpPr>
              <a:spLocks noChangeArrowheads="1"/>
            </p:cNvSpPr>
            <p:nvPr/>
          </p:nvSpPr>
          <p:spPr bwMode="auto">
            <a:xfrm>
              <a:off x="3173" y="1192"/>
              <a:ext cx="833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FF9900"/>
                  </a:solidFill>
                  <a:latin typeface="Calibri"/>
                  <a:cs typeface="Calibri"/>
                </a:rPr>
                <a:t>Ta</a:t>
              </a:r>
              <a:r>
                <a:rPr lang="en-US" sz="1800" b="1" baseline="-25000">
                  <a:solidFill>
                    <a:srgbClr val="FF9900"/>
                  </a:solidFill>
                  <a:latin typeface="Calibri"/>
                  <a:cs typeface="Calibri"/>
                </a:rPr>
                <a:t>2</a:t>
              </a:r>
              <a:r>
                <a:rPr lang="en-US" sz="1800" b="1">
                  <a:solidFill>
                    <a:srgbClr val="FF9900"/>
                  </a:solidFill>
                  <a:latin typeface="Calibri"/>
                  <a:cs typeface="Calibri"/>
                </a:rPr>
                <a:t>O</a:t>
              </a:r>
              <a:r>
                <a:rPr lang="en-US" sz="1800" b="1" baseline="-25000">
                  <a:solidFill>
                    <a:srgbClr val="FF9900"/>
                  </a:solidFill>
                  <a:latin typeface="Calibri"/>
                  <a:cs typeface="Calibri"/>
                </a:rPr>
                <a:t>5</a:t>
              </a:r>
              <a:r>
                <a:rPr lang="en-US" sz="1800" b="1">
                  <a:solidFill>
                    <a:srgbClr val="FF9900"/>
                  </a:solidFill>
                  <a:latin typeface="Calibri"/>
                  <a:cs typeface="Calibri"/>
                </a:rPr>
                <a:t> dielectric</a:t>
              </a:r>
            </a:p>
          </p:txBody>
        </p:sp>
        <p:sp>
          <p:nvSpPr>
            <p:cNvPr id="1414161" name="Line 17"/>
            <p:cNvSpPr>
              <a:spLocks noChangeShapeType="1"/>
            </p:cNvSpPr>
            <p:nvPr/>
          </p:nvSpPr>
          <p:spPr bwMode="auto">
            <a:xfrm flipH="1">
              <a:off x="3444" y="1354"/>
              <a:ext cx="262" cy="1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2" name="Rectangle 18"/>
            <p:cNvSpPr>
              <a:spLocks noChangeArrowheads="1"/>
            </p:cNvSpPr>
            <p:nvPr/>
          </p:nvSpPr>
          <p:spPr bwMode="auto">
            <a:xfrm>
              <a:off x="3210" y="2611"/>
              <a:ext cx="581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66CCFF"/>
                  </a:solidFill>
                  <a:latin typeface="Calibri"/>
                  <a:cs typeface="Calibri"/>
                </a:rPr>
                <a:t>W bottom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66CCFF"/>
                  </a:solidFill>
                  <a:latin typeface="Calibri"/>
                  <a:cs typeface="Calibri"/>
                </a:rPr>
                <a:t>electrode</a:t>
              </a:r>
            </a:p>
          </p:txBody>
        </p:sp>
        <p:sp>
          <p:nvSpPr>
            <p:cNvPr id="1414163" name="Line 19"/>
            <p:cNvSpPr>
              <a:spLocks noChangeShapeType="1"/>
            </p:cNvSpPr>
            <p:nvPr/>
          </p:nvSpPr>
          <p:spPr bwMode="auto">
            <a:xfrm flipH="1" flipV="1">
              <a:off x="3406" y="2066"/>
              <a:ext cx="113" cy="5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4" name="Rectangle 20"/>
            <p:cNvSpPr>
              <a:spLocks noChangeArrowheads="1"/>
            </p:cNvSpPr>
            <p:nvPr/>
          </p:nvSpPr>
          <p:spPr bwMode="auto">
            <a:xfrm>
              <a:off x="2687" y="2618"/>
              <a:ext cx="345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CC0000"/>
                  </a:solidFill>
                  <a:latin typeface="Calibri"/>
                  <a:cs typeface="Calibri"/>
                </a:rPr>
                <a:t>poly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CC0000"/>
                  </a:solidFill>
                  <a:latin typeface="Calibri"/>
                  <a:cs typeface="Calibri"/>
                </a:rPr>
                <a:t>word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CC0000"/>
                  </a:solidFill>
                  <a:latin typeface="Calibri"/>
                  <a:cs typeface="Calibri"/>
                </a:rPr>
                <a:t>line</a:t>
              </a:r>
            </a:p>
          </p:txBody>
        </p:sp>
        <p:sp>
          <p:nvSpPr>
            <p:cNvPr id="1414165" name="Line 21"/>
            <p:cNvSpPr>
              <a:spLocks noChangeShapeType="1"/>
            </p:cNvSpPr>
            <p:nvPr/>
          </p:nvSpPr>
          <p:spPr bwMode="auto">
            <a:xfrm flipV="1">
              <a:off x="2994" y="2216"/>
              <a:ext cx="112" cy="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sp>
          <p:nvSpPr>
            <p:cNvPr id="1414166" name="Rectangle 22"/>
            <p:cNvSpPr>
              <a:spLocks noChangeArrowheads="1"/>
            </p:cNvSpPr>
            <p:nvPr/>
          </p:nvSpPr>
          <p:spPr bwMode="auto">
            <a:xfrm>
              <a:off x="3062" y="2954"/>
              <a:ext cx="790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sz="1400" b="1">
                  <a:solidFill>
                    <a:srgbClr val="000000"/>
                  </a:solidFill>
                  <a:latin typeface="Verdana" charset="0"/>
                </a:rPr>
                <a:t>access transistor</a:t>
              </a:r>
            </a:p>
          </p:txBody>
        </p:sp>
        <p:sp>
          <p:nvSpPr>
            <p:cNvPr id="1414167" name="Line 23"/>
            <p:cNvSpPr>
              <a:spLocks noChangeShapeType="1"/>
            </p:cNvSpPr>
            <p:nvPr/>
          </p:nvSpPr>
          <p:spPr bwMode="auto">
            <a:xfrm flipV="1">
              <a:off x="3181" y="2254"/>
              <a:ext cx="0" cy="7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914400"/>
            <a:ext cx="4751388" cy="3824701"/>
            <a:chOff x="304800" y="1052099"/>
            <a:chExt cx="4751388" cy="3824701"/>
          </a:xfrm>
        </p:grpSpPr>
        <p:sp>
          <p:nvSpPr>
            <p:cNvPr id="1414169" name="Rectangle 25"/>
            <p:cNvSpPr>
              <a:spLocks noChangeArrowheads="1"/>
            </p:cNvSpPr>
            <p:nvPr/>
          </p:nvSpPr>
          <p:spPr bwMode="auto">
            <a:xfrm>
              <a:off x="709613" y="1360488"/>
              <a:ext cx="2039937" cy="1595437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C0128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04800" y="1052099"/>
              <a:ext cx="4751388" cy="3824701"/>
              <a:chOff x="304800" y="914400"/>
              <a:chExt cx="4751388" cy="3824701"/>
            </a:xfrm>
          </p:grpSpPr>
          <p:grpSp>
            <p:nvGrpSpPr>
              <p:cNvPr id="1414170" name="Group 26"/>
              <p:cNvGrpSpPr>
                <a:grpSpLocks/>
              </p:cNvGrpSpPr>
              <p:nvPr/>
            </p:nvGrpSpPr>
            <p:grpSpPr bwMode="auto">
              <a:xfrm>
                <a:off x="1450975" y="1671638"/>
                <a:ext cx="930275" cy="444500"/>
                <a:chOff x="2352" y="1224"/>
                <a:chExt cx="481" cy="241"/>
              </a:xfrm>
            </p:grpSpPr>
            <p:sp>
              <p:nvSpPr>
                <p:cNvPr id="1414171" name="Freeform 27"/>
                <p:cNvSpPr>
                  <a:spLocks/>
                </p:cNvSpPr>
                <p:nvPr/>
              </p:nvSpPr>
              <p:spPr bwMode="auto">
                <a:xfrm>
                  <a:off x="2352" y="1384"/>
                  <a:ext cx="481" cy="81"/>
                </a:xfrm>
                <a:custGeom>
                  <a:avLst/>
                  <a:gdLst/>
                  <a:ahLst/>
                  <a:cxnLst>
                    <a:cxn ang="0">
                      <a:pos x="480" y="80"/>
                    </a:cxn>
                    <a:cxn ang="0">
                      <a:pos x="320" y="80"/>
                    </a:cxn>
                    <a:cxn ang="0">
                      <a:pos x="320" y="0"/>
                    </a:cxn>
                    <a:cxn ang="0">
                      <a:pos x="160" y="0"/>
                    </a:cxn>
                    <a:cxn ang="0">
                      <a:pos x="16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481" h="81">
                      <a:moveTo>
                        <a:pt x="480" y="80"/>
                      </a:moveTo>
                      <a:lnTo>
                        <a:pt x="320" y="80"/>
                      </a:lnTo>
                      <a:lnTo>
                        <a:pt x="320" y="0"/>
                      </a:lnTo>
                      <a:lnTo>
                        <a:pt x="160" y="0"/>
                      </a:lnTo>
                      <a:lnTo>
                        <a:pt x="160" y="80"/>
                      </a:lnTo>
                      <a:lnTo>
                        <a:pt x="0" y="80"/>
                      </a:lnTo>
                    </a:path>
                  </a:pathLst>
                </a:custGeom>
                <a:noFill/>
                <a:ln w="12700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7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512" y="1344"/>
                  <a:ext cx="16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73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592" y="1224"/>
                  <a:ext cx="0" cy="12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414174" name="Line 30"/>
              <p:cNvSpPr>
                <a:spLocks noChangeShapeType="1"/>
              </p:cNvSpPr>
              <p:nvPr/>
            </p:nvSpPr>
            <p:spPr bwMode="auto">
              <a:xfrm>
                <a:off x="1914525" y="1627188"/>
                <a:ext cx="0" cy="176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5" name="Oval 31"/>
              <p:cNvSpPr>
                <a:spLocks noChangeArrowheads="1"/>
              </p:cNvSpPr>
              <p:nvPr/>
            </p:nvSpPr>
            <p:spPr bwMode="auto">
              <a:xfrm>
                <a:off x="2339975" y="2076450"/>
                <a:ext cx="77788" cy="74613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6" name="Oval 32"/>
              <p:cNvSpPr>
                <a:spLocks noChangeArrowheads="1"/>
              </p:cNvSpPr>
              <p:nvPr/>
            </p:nvSpPr>
            <p:spPr bwMode="auto">
              <a:xfrm>
                <a:off x="1876425" y="1589088"/>
                <a:ext cx="77788" cy="7461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7" name="Line 33"/>
              <p:cNvSpPr>
                <a:spLocks noChangeShapeType="1"/>
              </p:cNvSpPr>
              <p:nvPr/>
            </p:nvSpPr>
            <p:spPr bwMode="auto">
              <a:xfrm>
                <a:off x="2378075" y="1273175"/>
                <a:ext cx="0" cy="20367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8" name="Line 34"/>
              <p:cNvSpPr>
                <a:spLocks noChangeShapeType="1"/>
              </p:cNvSpPr>
              <p:nvPr/>
            </p:nvSpPr>
            <p:spPr bwMode="auto">
              <a:xfrm>
                <a:off x="657225" y="1622425"/>
                <a:ext cx="2370138" cy="47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79" name="Rectangle 35"/>
              <p:cNvSpPr>
                <a:spLocks noChangeArrowheads="1"/>
              </p:cNvSpPr>
              <p:nvPr/>
            </p:nvSpPr>
            <p:spPr bwMode="auto">
              <a:xfrm>
                <a:off x="874713" y="914400"/>
                <a:ext cx="1682251" cy="375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1-T DRAM Cell</a:t>
                </a:r>
              </a:p>
            </p:txBody>
          </p:sp>
          <p:grpSp>
            <p:nvGrpSpPr>
              <p:cNvPr id="1414180" name="Group 36"/>
              <p:cNvGrpSpPr>
                <a:grpSpLocks/>
              </p:cNvGrpSpPr>
              <p:nvPr/>
            </p:nvGrpSpPr>
            <p:grpSpPr bwMode="auto">
              <a:xfrm>
                <a:off x="1265238" y="2098675"/>
                <a:ext cx="371475" cy="177800"/>
                <a:chOff x="2256" y="1456"/>
                <a:chExt cx="192" cy="96"/>
              </a:xfrm>
            </p:grpSpPr>
            <p:sp>
              <p:nvSpPr>
                <p:cNvPr id="1414181" name="Line 37"/>
                <p:cNvSpPr>
                  <a:spLocks noChangeShapeType="1"/>
                </p:cNvSpPr>
                <p:nvPr/>
              </p:nvSpPr>
              <p:spPr bwMode="auto">
                <a:xfrm>
                  <a:off x="2352" y="1456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82" name="Line 38"/>
                <p:cNvSpPr>
                  <a:spLocks noChangeShapeType="1"/>
                </p:cNvSpPr>
                <p:nvPr/>
              </p:nvSpPr>
              <p:spPr bwMode="auto">
                <a:xfrm>
                  <a:off x="2256" y="1552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</p:grpSp>
          <p:grpSp>
            <p:nvGrpSpPr>
              <p:cNvPr id="1414183" name="Group 39"/>
              <p:cNvGrpSpPr>
                <a:grpSpLocks/>
              </p:cNvGrpSpPr>
              <p:nvPr/>
            </p:nvGrpSpPr>
            <p:grpSpPr bwMode="auto">
              <a:xfrm>
                <a:off x="1265238" y="2365375"/>
                <a:ext cx="371475" cy="176213"/>
                <a:chOff x="2256" y="1600"/>
                <a:chExt cx="192" cy="96"/>
              </a:xfrm>
            </p:grpSpPr>
            <p:sp>
              <p:nvSpPr>
                <p:cNvPr id="141418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2352" y="1600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414185" name="Line 41"/>
                <p:cNvSpPr>
                  <a:spLocks noChangeShapeType="1"/>
                </p:cNvSpPr>
                <p:nvPr/>
              </p:nvSpPr>
              <p:spPr bwMode="auto">
                <a:xfrm>
                  <a:off x="2256" y="1600"/>
                  <a:ext cx="19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800">
                    <a:solidFill>
                      <a:srgbClr val="FC0128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414186" name="Rectangle 42"/>
              <p:cNvSpPr>
                <a:spLocks noChangeArrowheads="1"/>
              </p:cNvSpPr>
              <p:nvPr/>
            </p:nvSpPr>
            <p:spPr bwMode="auto">
              <a:xfrm>
                <a:off x="2971800" y="1447800"/>
                <a:ext cx="728715" cy="375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word</a:t>
                </a:r>
              </a:p>
            </p:txBody>
          </p:sp>
          <p:sp>
            <p:nvSpPr>
              <p:cNvPr id="1414187" name="Rectangle 43"/>
              <p:cNvSpPr>
                <a:spLocks noChangeArrowheads="1"/>
              </p:cNvSpPr>
              <p:nvPr/>
            </p:nvSpPr>
            <p:spPr bwMode="auto">
              <a:xfrm>
                <a:off x="2081213" y="3306763"/>
                <a:ext cx="465472" cy="375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bit</a:t>
                </a:r>
              </a:p>
            </p:txBody>
          </p:sp>
          <p:sp>
            <p:nvSpPr>
              <p:cNvPr id="1414188" name="Rectangle 44"/>
              <p:cNvSpPr>
                <a:spLocks noChangeArrowheads="1"/>
              </p:cNvSpPr>
              <p:nvPr/>
            </p:nvSpPr>
            <p:spPr bwMode="auto">
              <a:xfrm>
                <a:off x="2971800" y="1905000"/>
                <a:ext cx="2084388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>
                    <a:solidFill>
                      <a:srgbClr val="000000"/>
                    </a:solidFill>
                    <a:latin typeface="Calibri"/>
                    <a:cs typeface="Calibri"/>
                  </a:rPr>
                  <a:t>access transistor</a:t>
                </a:r>
              </a:p>
            </p:txBody>
          </p:sp>
          <p:sp>
            <p:nvSpPr>
              <p:cNvPr id="1414189" name="Line 45"/>
              <p:cNvSpPr>
                <a:spLocks noChangeShapeType="1"/>
              </p:cNvSpPr>
              <p:nvPr/>
            </p:nvSpPr>
            <p:spPr bwMode="auto">
              <a:xfrm flipH="1" flipV="1">
                <a:off x="2100263" y="1889125"/>
                <a:ext cx="835025" cy="1762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414190" name="Rectangle 46"/>
              <p:cNvSpPr>
                <a:spLocks noChangeArrowheads="1"/>
              </p:cNvSpPr>
              <p:nvPr/>
            </p:nvSpPr>
            <p:spPr bwMode="auto">
              <a:xfrm>
                <a:off x="304800" y="3810000"/>
                <a:ext cx="2590800" cy="9291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Storage</a:t>
                </a:r>
              </a:p>
              <a:p>
                <a:pPr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latin typeface="Calibri"/>
                    <a:cs typeface="Calibri"/>
                  </a:rPr>
                  <a:t>capacitor (FET gate, trench, stack)</a:t>
                </a:r>
              </a:p>
            </p:txBody>
          </p:sp>
          <p:sp>
            <p:nvSpPr>
              <p:cNvPr id="1414191" name="Line 47"/>
              <p:cNvSpPr>
                <a:spLocks noChangeShapeType="1"/>
              </p:cNvSpPr>
              <p:nvPr/>
            </p:nvSpPr>
            <p:spPr bwMode="auto">
              <a:xfrm flipV="1">
                <a:off x="987425" y="2424113"/>
                <a:ext cx="185738" cy="13255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C0128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14192" name="Rectangle 48"/>
          <p:cNvSpPr>
            <a:spLocks noChangeArrowheads="1"/>
          </p:cNvSpPr>
          <p:nvPr/>
        </p:nvSpPr>
        <p:spPr bwMode="auto">
          <a:xfrm>
            <a:off x="1154113" y="2533650"/>
            <a:ext cx="588962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Verdana" charset="0"/>
              </a:rPr>
              <a:t>V</a:t>
            </a:r>
            <a:r>
              <a:rPr lang="en-US" baseline="-25000">
                <a:solidFill>
                  <a:srgbClr val="000000"/>
                </a:solidFill>
                <a:latin typeface="Verdana" charset="0"/>
              </a:rPr>
              <a:t>REF</a:t>
            </a:r>
          </a:p>
        </p:txBody>
      </p:sp>
    </p:spTree>
    <p:extLst>
      <p:ext uri="{BB962C8B-B14F-4D97-AF65-F5344CB8AC3E}">
        <p14:creationId xmlns:p14="http://schemas.microsoft.com/office/powerpoint/2010/main" val="1201622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8221186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292975" cy="736600"/>
          </a:xfrm>
        </p:spPr>
        <p:txBody>
          <a:bodyPr/>
          <a:lstStyle/>
          <a:p>
            <a:r>
              <a:rPr lang="en-US" dirty="0"/>
              <a:t>Modern DRAM 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1660D-4C45-964F-A040-C0D4146A75F8}" type="slidenum">
              <a:rPr lang="en-US"/>
              <a:pPr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86400" y="6172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[Samsung, sub-70nm DRAM, 2004]</a:t>
            </a:r>
          </a:p>
        </p:txBody>
      </p:sp>
    </p:spTree>
    <p:extLst>
      <p:ext uri="{BB962C8B-B14F-4D97-AF65-F5344CB8AC3E}">
        <p14:creationId xmlns:p14="http://schemas.microsoft.com/office/powerpoint/2010/main" val="1845005334"/>
      </p:ext>
    </p:extLst>
  </p:cSld>
  <p:clrMapOvr>
    <a:masterClrMapping/>
  </p:clrMapOvr>
</p:sld>
</file>

<file path=ppt/theme/theme1.xml><?xml version="1.0" encoding="utf-8"?>
<a:theme xmlns:a="http://schemas.openxmlformats.org/drawingml/2006/main" name="1_CS252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S252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CS252-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252-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S252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S252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dirty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>
    <a:extraClrScheme>
      <a:clrScheme name="CS252-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252-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252-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3657</TotalTime>
  <Pages>12</Pages>
  <Words>2286</Words>
  <Application>Microsoft Macintosh PowerPoint</Application>
  <PresentationFormat>Letter Paper (8.5x11 in)</PresentationFormat>
  <Paragraphs>540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 Calibri</vt:lpstr>
      <vt:lpstr>Arial</vt:lpstr>
      <vt:lpstr>Calibri</vt:lpstr>
      <vt:lpstr>Courier</vt:lpstr>
      <vt:lpstr>Symbol</vt:lpstr>
      <vt:lpstr>Times</vt:lpstr>
      <vt:lpstr>Times New Roman</vt:lpstr>
      <vt:lpstr>Times-Roman</vt:lpstr>
      <vt:lpstr>Verdana</vt:lpstr>
      <vt:lpstr>Wingdings</vt:lpstr>
      <vt:lpstr>1_CS252-template</vt:lpstr>
      <vt:lpstr>2_CS252-template</vt:lpstr>
      <vt:lpstr>CS 152 Computer Architecture and Engineering CS252 Graduate Computer Architecture   Lecture 5 – Memory</vt:lpstr>
      <vt:lpstr>Last time in Lecture 4</vt:lpstr>
      <vt:lpstr>Early Read-Only Memory Technologies</vt:lpstr>
      <vt:lpstr>Early Read/Write Main Memory Technologies</vt:lpstr>
      <vt:lpstr>MIT Whirlwind Core Memory</vt:lpstr>
      <vt:lpstr>Core Memory</vt:lpstr>
      <vt:lpstr>Semiconductor Memory</vt:lpstr>
      <vt:lpstr>One-Transistor Dynamic RAM [Dennard, IBM]</vt:lpstr>
      <vt:lpstr>Modern DRAM Structure</vt:lpstr>
      <vt:lpstr>DRAM Architecture</vt:lpstr>
      <vt:lpstr>DRAM Packaging (Laptops/Desktops/Servers)</vt:lpstr>
      <vt:lpstr>DRAM Packaging, Mobile Devices</vt:lpstr>
      <vt:lpstr>DRAM Packaging Apple A10</vt:lpstr>
      <vt:lpstr>High-Bandwidth Memory in SX-Aurora</vt:lpstr>
      <vt:lpstr>DRAM Operation</vt:lpstr>
      <vt:lpstr>Double-Data Rate (DDR2) DRAM</vt:lpstr>
      <vt:lpstr>CPU-Memory Bottleneck</vt:lpstr>
      <vt:lpstr>Processor-DRAM Gap (latency) </vt:lpstr>
      <vt:lpstr>Physical Size Affects Latency</vt:lpstr>
      <vt:lpstr>Relative Memory Cell Sizes</vt:lpstr>
      <vt:lpstr>Memory Hierarchy</vt:lpstr>
      <vt:lpstr>CS152 Administrivia</vt:lpstr>
      <vt:lpstr>CS252 Administrivia</vt:lpstr>
      <vt:lpstr>Management of Memory Hierarchy</vt:lpstr>
      <vt:lpstr>Real Memory Reference Patterns</vt:lpstr>
      <vt:lpstr>Typical Memory Reference Patterns</vt:lpstr>
      <vt:lpstr>Two predictable properties of memory references:</vt:lpstr>
      <vt:lpstr>Memory Reference Patterns</vt:lpstr>
      <vt:lpstr>Caches exploit both types of predictability:</vt:lpstr>
      <vt:lpstr>Inside a Cache</vt:lpstr>
      <vt:lpstr>Cache Algorithm (Read)</vt:lpstr>
      <vt:lpstr>Placement Policy</vt:lpstr>
      <vt:lpstr>Direct-Mapped Cache</vt:lpstr>
      <vt:lpstr>Direct Map Address Selection higher-order vs. lower-order address bits</vt:lpstr>
      <vt:lpstr>2-Way Set-Associative Cache</vt:lpstr>
      <vt:lpstr>Fully Associative Cache</vt:lpstr>
      <vt:lpstr>Replacement Policy</vt:lpstr>
      <vt:lpstr>Block Size and Spatial Locality</vt:lpstr>
      <vt:lpstr>Acknowledgements</vt:lpstr>
    </vt:vector>
  </TitlesOfParts>
  <Manager/>
  <Company>UC Berkeley-EECS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152 Computer Architecture and Engineering</dc:title>
  <dc:subject/>
  <dc:creator> Krste Asanovic</dc:creator>
  <cp:keywords/>
  <dc:description/>
  <cp:lastModifiedBy>Krste Asanovic</cp:lastModifiedBy>
  <cp:revision>494</cp:revision>
  <cp:lastPrinted>2013-01-24T23:37:40Z</cp:lastPrinted>
  <dcterms:created xsi:type="dcterms:W3CDTF">2012-01-24T20:37:12Z</dcterms:created>
  <dcterms:modified xsi:type="dcterms:W3CDTF">2019-02-06T06:23:52Z</dcterms:modified>
  <cp:category/>
</cp:coreProperties>
</file>