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68" r:id="rId2"/>
    <p:sldMasterId id="2147483673" r:id="rId3"/>
    <p:sldMasterId id="2147483678" r:id="rId4"/>
    <p:sldMasterId id="2147483683" r:id="rId5"/>
  </p:sldMasterIdLst>
  <p:notesMasterIdLst>
    <p:notesMasterId r:id="rId52"/>
  </p:notesMasterIdLst>
  <p:handoutMasterIdLst>
    <p:handoutMasterId r:id="rId53"/>
  </p:handoutMasterIdLst>
  <p:sldIdLst>
    <p:sldId id="322" r:id="rId6"/>
    <p:sldId id="582" r:id="rId7"/>
    <p:sldId id="570" r:id="rId8"/>
    <p:sldId id="571" r:id="rId9"/>
    <p:sldId id="572" r:id="rId10"/>
    <p:sldId id="573" r:id="rId11"/>
    <p:sldId id="578" r:id="rId12"/>
    <p:sldId id="575" r:id="rId13"/>
    <p:sldId id="576" r:id="rId14"/>
    <p:sldId id="528" r:id="rId15"/>
    <p:sldId id="583" r:id="rId16"/>
    <p:sldId id="584" r:id="rId17"/>
    <p:sldId id="585" r:id="rId18"/>
    <p:sldId id="586" r:id="rId19"/>
    <p:sldId id="587" r:id="rId20"/>
    <p:sldId id="588" r:id="rId21"/>
    <p:sldId id="589" r:id="rId22"/>
    <p:sldId id="590" r:id="rId23"/>
    <p:sldId id="591" r:id="rId24"/>
    <p:sldId id="592" r:id="rId25"/>
    <p:sldId id="593" r:id="rId26"/>
    <p:sldId id="594" r:id="rId27"/>
    <p:sldId id="580" r:id="rId28"/>
    <p:sldId id="579" r:id="rId29"/>
    <p:sldId id="595" r:id="rId30"/>
    <p:sldId id="596" r:id="rId31"/>
    <p:sldId id="597" r:id="rId32"/>
    <p:sldId id="598" r:id="rId33"/>
    <p:sldId id="599" r:id="rId34"/>
    <p:sldId id="600" r:id="rId35"/>
    <p:sldId id="601" r:id="rId36"/>
    <p:sldId id="602" r:id="rId37"/>
    <p:sldId id="603" r:id="rId38"/>
    <p:sldId id="604" r:id="rId39"/>
    <p:sldId id="605" r:id="rId40"/>
    <p:sldId id="606" r:id="rId41"/>
    <p:sldId id="618" r:id="rId42"/>
    <p:sldId id="607" r:id="rId43"/>
    <p:sldId id="619" r:id="rId44"/>
    <p:sldId id="608" r:id="rId45"/>
    <p:sldId id="609" r:id="rId46"/>
    <p:sldId id="610" r:id="rId47"/>
    <p:sldId id="611" r:id="rId48"/>
    <p:sldId id="612" r:id="rId49"/>
    <p:sldId id="613" r:id="rId50"/>
    <p:sldId id="617" r:id="rId5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88378" autoAdjust="0"/>
  </p:normalViewPr>
  <p:slideViewPr>
    <p:cSldViewPr>
      <p:cViewPr varScale="1">
        <p:scale>
          <a:sx n="174" d="100"/>
          <a:sy n="174" d="100"/>
        </p:scale>
        <p:origin x="168" y="168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-1664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heme" Target="theme/theme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tableStyles" Target="tableStyles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1C28D-FFFB-914E-A77C-59C3AE6DB788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A64F-1391-4A41-8F05-121361694A1A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9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8979A-DBF2-1F4E-B0B3-910DF50AF7C8}" type="slidenum">
              <a:rPr lang="en-US"/>
              <a:pPr/>
              <a:t>37</a:t>
            </a:fld>
            <a:endParaRPr lang="en-US"/>
          </a:p>
        </p:txBody>
      </p:sp>
      <p:sp>
        <p:nvSpPr>
          <p:cNvPr id="139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8C2ED-404E-CC4C-9616-F3F020BC0D46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0C5A4-1028-7546-8C2D-2F62609A3124}" type="slidenum">
              <a:rPr lang="en-US">
                <a:solidFill>
                  <a:srgbClr val="0000FF"/>
                </a:solidFill>
              </a:rPr>
              <a:pPr/>
              <a:t>39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38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770E7-9DCB-D445-98F6-45CD2F4C647A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46EAF-E913-4E45-BEBA-BE636A3FCDC9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34BD-4AB3-F74F-AA9F-33344BD48B4C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4EC99-FAF8-6A4C-9FF0-D0BD9225D538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CB8C-9F66-D745-9B58-A109522BBF2B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FE086-303A-F643-B264-09C33DC16DB4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9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C11F3-F51B-3A44-8556-7D2BFD49338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8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19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96925-D90B-1D42-A02C-5583FC0834B1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3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FD3E-DD81-4342-860C-434DC4DC6BE9}" type="slidenum">
              <a:rPr lang="en-US"/>
              <a:pPr/>
              <a:t>10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50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CA194-BB21-EB48-A0B1-47F42DFD89F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98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0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41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82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1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72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34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59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39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16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295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94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44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6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62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7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3</a:t>
            </a:r>
          </a:p>
        </p:txBody>
      </p:sp>
    </p:spTree>
    <p:extLst>
      <p:ext uri="{BB962C8B-B14F-4D97-AF65-F5344CB8AC3E}">
        <p14:creationId xmlns:p14="http://schemas.microsoft.com/office/powerpoint/2010/main" val="233328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1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3</a:t>
            </a:r>
          </a:p>
        </p:txBody>
      </p:sp>
    </p:spTree>
    <p:extLst>
      <p:ext uri="{BB962C8B-B14F-4D97-AF65-F5344CB8AC3E}">
        <p14:creationId xmlns:p14="http://schemas.microsoft.com/office/powerpoint/2010/main" val="330484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Asanovic, 2015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3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4</a:t>
            </a:r>
          </a:p>
        </p:txBody>
      </p:sp>
    </p:spTree>
    <p:extLst>
      <p:ext uri="{BB962C8B-B14F-4D97-AF65-F5344CB8AC3E}">
        <p14:creationId xmlns:p14="http://schemas.microsoft.com/office/powerpoint/2010/main" val="109334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716" y="6538156"/>
            <a:ext cx="967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2/5/2013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69955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Lecture 3 - Pipelining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Microprogramming is far from extinct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8500" y="1066800"/>
            <a:ext cx="7835900" cy="5054600"/>
          </a:xfrm>
        </p:spPr>
        <p:txBody>
          <a:bodyPr/>
          <a:lstStyle/>
          <a:p>
            <a:r>
              <a:rPr lang="en-US" dirty="0"/>
              <a:t>Played a crucial role in micros of the Eighties</a:t>
            </a:r>
          </a:p>
          <a:p>
            <a:pPr lvl="2"/>
            <a:r>
              <a:rPr lang="en-US" dirty="0"/>
              <a:t>DEC </a:t>
            </a:r>
            <a:r>
              <a:rPr lang="en-US" dirty="0" err="1"/>
              <a:t>uVAX</a:t>
            </a:r>
            <a:r>
              <a:rPr lang="en-US" dirty="0"/>
              <a:t>, Motorola 68K series, Intel 286/386</a:t>
            </a:r>
          </a:p>
          <a:p>
            <a:r>
              <a:rPr lang="en-US" dirty="0"/>
              <a:t>Plays an assisting role in most modern micros</a:t>
            </a:r>
          </a:p>
          <a:p>
            <a:pPr lvl="1"/>
            <a:r>
              <a:rPr lang="en-US" dirty="0"/>
              <a:t>e.g., AMD Zen, Intel Sky Lake, Intel Atom, IBM PowerPC, …</a:t>
            </a:r>
          </a:p>
          <a:p>
            <a:pPr lvl="1"/>
            <a:r>
              <a:rPr lang="en-US" dirty="0"/>
              <a:t> Most instructions executed directly, i.e., with hard-wired control</a:t>
            </a:r>
          </a:p>
          <a:p>
            <a:pPr lvl="1"/>
            <a:r>
              <a:rPr lang="en-US" dirty="0"/>
              <a:t> Infrequently-used and/or complicated instructions invoke microcode</a:t>
            </a:r>
          </a:p>
          <a:p>
            <a:pPr lvl="1"/>
            <a:endParaRPr lang="en-US" dirty="0"/>
          </a:p>
          <a:p>
            <a:r>
              <a:rPr lang="en-US" dirty="0"/>
              <a:t> Patchable microcode common for post-fabrication bug fixes, e.g. Intel processors load µcode patches at </a:t>
            </a:r>
            <a:r>
              <a:rPr lang="en-US" dirty="0" err="1"/>
              <a:t>bootup</a:t>
            </a:r>
            <a:endParaRPr lang="en-US" dirty="0"/>
          </a:p>
          <a:p>
            <a:pPr lvl="1"/>
            <a:r>
              <a:rPr lang="en-US" dirty="0"/>
              <a:t>Intel had to scramble to resurrect microcode tools and find original microcode engineers to patch Meltdown/</a:t>
            </a:r>
            <a:r>
              <a:rPr lang="en-US" dirty="0" err="1"/>
              <a:t>Spectre</a:t>
            </a:r>
            <a:r>
              <a:rPr lang="en-US" dirty="0"/>
              <a:t> security </a:t>
            </a:r>
            <a:r>
              <a:rPr lang="en-US" dirty="0" err="1"/>
              <a:t>vulnerabilites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DC5D-0FD8-4243-AD21-E9ACB268A6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810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“Iron Law” of Processor Performance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8500" y="1981200"/>
            <a:ext cx="7683500" cy="4140200"/>
          </a:xfrm>
        </p:spPr>
        <p:txBody>
          <a:bodyPr/>
          <a:lstStyle/>
          <a:p>
            <a:r>
              <a:rPr lang="en-US" dirty="0"/>
              <a:t>Instructions per program depends on source code, compiler technology, and ISA</a:t>
            </a:r>
          </a:p>
          <a:p>
            <a:r>
              <a:rPr lang="en-US" dirty="0"/>
              <a:t>Cycles per instructions (CPI) depends on ISA and µarchitecture</a:t>
            </a:r>
          </a:p>
          <a:p>
            <a:r>
              <a:rPr lang="en-US" dirty="0"/>
              <a:t>Time per cycle depends upon the µarchitecture and base technology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DC2A54D-D38A-6449-A27D-1BD4A1440DD2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7315200" cy="89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 sz="2800">
                <a:solidFill>
                  <a:prstClr val="black"/>
                </a:solidFill>
              </a:rPr>
              <a:t>   </a:t>
            </a:r>
            <a:r>
              <a:rPr lang="en-US" sz="2800" u="sng">
                <a:solidFill>
                  <a:prstClr val="black"/>
                </a:solidFill>
              </a:rPr>
              <a:t>   Time   </a:t>
            </a:r>
            <a:r>
              <a:rPr lang="en-US" sz="2800">
                <a:solidFill>
                  <a:prstClr val="black"/>
                </a:solidFill>
              </a:rPr>
              <a:t>  =   </a:t>
            </a:r>
            <a:r>
              <a:rPr lang="en-US" sz="2800" u="sng">
                <a:solidFill>
                  <a:prstClr val="black"/>
                </a:solidFill>
              </a:rPr>
              <a:t>Instructions</a:t>
            </a:r>
            <a:r>
              <a:rPr lang="en-US" sz="2800">
                <a:solidFill>
                  <a:prstClr val="black"/>
                </a:solidFill>
              </a:rPr>
              <a:t>      </a:t>
            </a:r>
            <a:r>
              <a:rPr lang="en-US" sz="2800" u="sng">
                <a:solidFill>
                  <a:prstClr val="black"/>
                </a:solidFill>
              </a:rPr>
              <a:t>   Cycles    </a:t>
            </a:r>
            <a:r>
              <a:rPr lang="en-US" sz="2800">
                <a:solidFill>
                  <a:prstClr val="black"/>
                </a:solidFill>
              </a:rPr>
              <a:t>        </a:t>
            </a:r>
            <a:r>
              <a:rPr lang="en-US" sz="2800" u="sng">
                <a:solidFill>
                  <a:prstClr val="black"/>
                </a:solidFill>
              </a:rPr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800">
                <a:solidFill>
                  <a:prstClr val="black"/>
                </a:solidFill>
              </a:rPr>
              <a:t>   Program         Program     *  Instruction   *  Cycle</a:t>
            </a:r>
            <a:endParaRPr 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7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185141"/>
              </p:ext>
            </p:extLst>
          </p:nvPr>
        </p:nvGraphicFramePr>
        <p:xfrm>
          <a:off x="1828800" y="48006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Microcoded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488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42672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524000" cy="4267200"/>
            <a:chOff x="4572000" y="914400"/>
            <a:chExt cx="1524000" cy="4267200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267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b="1" dirty="0" err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X</a:t>
              </a: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ecute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4343400"/>
            <a:chOff x="3048000" y="838200"/>
            <a:chExt cx="1219200" cy="4343400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3434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4419600"/>
            <a:chOff x="533400" y="838200"/>
            <a:chExt cx="1828800" cy="4419600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334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5-Stage RISC Pipeline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8956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Data Cache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</a:t>
              </a: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Store</a:t>
              </a: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26670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22860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riteback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1524000" y="55626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This version designed for </a:t>
            </a:r>
            <a:r>
              <a:rPr lang="en-US" sz="2400" i="1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regfiles</a:t>
            </a: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/memories with synchronous reads and writes.</a:t>
            </a:r>
          </a:p>
        </p:txBody>
      </p:sp>
    </p:spTree>
    <p:extLst>
      <p:ext uri="{BB962C8B-B14F-4D97-AF65-F5344CB8AC3E}">
        <p14:creationId xmlns:p14="http://schemas.microsoft.com/office/powerpoint/2010/main" val="8532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Time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28600" y="909935"/>
            <a:ext cx="7599110" cy="2142530"/>
            <a:chOff x="228600" y="909935"/>
            <a:chExt cx="7599110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153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7 cycles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5 cycles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10 cycles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2827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u="sng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Microcoded</a:t>
              </a:r>
              <a:r>
                <a:rPr lang="en-US" sz="2400" u="sng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machine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398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 instructions, 22 cycles, CPI=7.33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7030A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2849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u="sng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Unpipelined</a:t>
              </a:r>
              <a:r>
                <a:rPr lang="en-US" sz="2400" u="sng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machine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4572000"/>
            <a:ext cx="8272638" cy="1757065"/>
            <a:chOff x="228600" y="4572000"/>
            <a:chExt cx="8272638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487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u="sng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Pipelined machine</a:t>
              </a: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828245" y="5854700"/>
            <a:ext cx="330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5-stage pipeline CPI≠5!!!</a:t>
            </a:r>
          </a:p>
        </p:txBody>
      </p:sp>
    </p:spTree>
    <p:extLst>
      <p:ext uri="{BB962C8B-B14F-4D97-AF65-F5344CB8AC3E}">
        <p14:creationId xmlns:p14="http://schemas.microsoft.com/office/powerpoint/2010/main" val="378886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36600"/>
          </a:xfrm>
        </p:spPr>
        <p:txBody>
          <a:bodyPr/>
          <a:lstStyle/>
          <a:p>
            <a:r>
              <a:rPr lang="en-US" dirty="0"/>
              <a:t>Instructions interact with each other in pipeline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in the pipeline may need a resource being used by another instruction in the pipeline </a:t>
            </a:r>
            <a:r>
              <a:rPr lang="en-US" sz="2800" dirty="0">
                <a:sym typeface="Wingdings" charset="2"/>
              </a:rPr>
              <a:t> </a:t>
            </a:r>
            <a:r>
              <a:rPr lang="en-US" sz="2800" i="1" dirty="0">
                <a:solidFill>
                  <a:srgbClr val="FF5050"/>
                </a:solidFill>
              </a:rPr>
              <a:t>structural 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a data value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>
                <a:sym typeface="Wingdings" charset="2"/>
              </a:rPr>
              <a:t> </a:t>
            </a:r>
            <a:r>
              <a:rPr lang="en-US" sz="2800" i="1" dirty="0">
                <a:solidFill>
                  <a:srgbClr val="FF5050"/>
                </a:solidFill>
              </a:rPr>
              <a:t>data hazard</a:t>
            </a:r>
            <a:endParaRPr lang="en-US" sz="2400" i="1" dirty="0">
              <a:solidFill>
                <a:srgbClr val="FF505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the next instruction’s address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sz="2800" i="1" dirty="0">
                <a:solidFill>
                  <a:srgbClr val="FF5050"/>
                </a:solidFill>
              </a:rPr>
              <a:t>control hazard (branches, exceptions)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2800" i="1" dirty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/>
              <a:t>Handling hazards generally introduces bubbles into pipeline and reduces ideal CPI &gt; 1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2400" i="1" dirty="0">
              <a:solidFill>
                <a:srgbClr val="FF5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BDD411A-011E-F442-923C-DB12FA94DC5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3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292975" cy="736600"/>
          </a:xfrm>
        </p:spPr>
        <p:txBody>
          <a:bodyPr/>
          <a:lstStyle/>
          <a:p>
            <a:r>
              <a:rPr lang="en-US" dirty="0"/>
              <a:t>Pipeline CPI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9906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Time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1066800" y="12954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3" name="Group 95"/>
          <p:cNvGrpSpPr/>
          <p:nvPr/>
        </p:nvGrpSpPr>
        <p:grpSpPr>
          <a:xfrm>
            <a:off x="838200" y="1474787"/>
            <a:ext cx="7391400" cy="1223665"/>
            <a:chOff x="990600" y="5105400"/>
            <a:chExt cx="7391400" cy="1223665"/>
          </a:xfrm>
        </p:grpSpPr>
        <p:grpSp>
          <p:nvGrpSpPr>
            <p:cNvPr id="53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5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66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724400" y="5383213"/>
              <a:ext cx="3657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 instructions finish in 3 cycles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CPI = 3/3 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648200" y="31242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 instructions finish in 4 cycles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CPI = 4/3 = 1.33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38200" y="2819400"/>
            <a:ext cx="3962400" cy="1577678"/>
            <a:chOff x="838200" y="2819400"/>
            <a:chExt cx="3962400" cy="1577678"/>
          </a:xfrm>
        </p:grpSpPr>
        <p:grpSp>
          <p:nvGrpSpPr>
            <p:cNvPr id="158" name="Group 77"/>
            <p:cNvGrpSpPr/>
            <p:nvPr/>
          </p:nvGrpSpPr>
          <p:grpSpPr>
            <a:xfrm>
              <a:off x="1752600" y="3994736"/>
              <a:ext cx="3048000" cy="338554"/>
              <a:chOff x="1295400" y="5393323"/>
              <a:chExt cx="3048000" cy="338554"/>
            </a:xfrm>
          </p:grpSpPr>
          <p:sp>
            <p:nvSpPr>
              <p:cNvPr id="159" name="Rectangle 15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8" name="Group 64"/>
            <p:cNvGrpSpPr/>
            <p:nvPr/>
          </p:nvGrpSpPr>
          <p:grpSpPr>
            <a:xfrm>
              <a:off x="838200" y="2878723"/>
              <a:ext cx="3048000" cy="338554"/>
              <a:chOff x="1295400" y="5393323"/>
              <a:chExt cx="3048000" cy="338554"/>
            </a:xfrm>
          </p:grpSpPr>
          <p:sp>
            <p:nvSpPr>
              <p:cNvPr id="147" name="Rectangle 14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19" name="Group 65"/>
            <p:cNvGrpSpPr/>
            <p:nvPr/>
          </p:nvGrpSpPr>
          <p:grpSpPr>
            <a:xfrm>
              <a:off x="1143000" y="3259723"/>
              <a:ext cx="3048000" cy="338554"/>
              <a:chOff x="1295400" y="5393323"/>
              <a:chExt cx="3048000" cy="338554"/>
            </a:xfrm>
          </p:grpSpPr>
          <p:sp>
            <p:nvSpPr>
              <p:cNvPr id="136" name="Rectangle 135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120" name="Group 77"/>
            <p:cNvGrpSpPr/>
            <p:nvPr/>
          </p:nvGrpSpPr>
          <p:grpSpPr>
            <a:xfrm>
              <a:off x="1447800" y="3613736"/>
              <a:ext cx="3048000" cy="338554"/>
              <a:chOff x="1295400" y="5393323"/>
              <a:chExt cx="3048000" cy="338554"/>
            </a:xfrm>
            <a:solidFill>
              <a:schemeClr val="bg2"/>
            </a:solidFill>
          </p:grpSpPr>
          <p:sp>
            <p:nvSpPr>
              <p:cNvPr id="125" name="Rectangle 124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1752600" y="2819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133600" y="3200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895600" y="3935413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743200" y="3554413"/>
              <a:ext cx="10609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Bubble</a:t>
              </a:r>
            </a:p>
          </p:txBody>
        </p:sp>
      </p:grpSp>
      <p:sp>
        <p:nvSpPr>
          <p:cNvPr id="284" name="TextBox 283"/>
          <p:cNvSpPr txBox="1"/>
          <p:nvPr/>
        </p:nvSpPr>
        <p:spPr>
          <a:xfrm>
            <a:off x="4038600" y="762000"/>
            <a:ext cx="495300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Measure from when first instruction finishes to when last instruction in sequence finishes.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876800" y="51054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 instructions finish in 5cycles</a:t>
            </a:r>
          </a:p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CPI = 5/3 = 1.67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38200" y="4446587"/>
            <a:ext cx="4267200" cy="1958678"/>
            <a:chOff x="838200" y="4446587"/>
            <a:chExt cx="4267200" cy="1958678"/>
          </a:xfrm>
        </p:grpSpPr>
        <p:grpSp>
          <p:nvGrpSpPr>
            <p:cNvPr id="219" name="Group 77"/>
            <p:cNvGrpSpPr/>
            <p:nvPr/>
          </p:nvGrpSpPr>
          <p:grpSpPr>
            <a:xfrm>
              <a:off x="2057400" y="6002923"/>
              <a:ext cx="3048000" cy="338554"/>
              <a:chOff x="1295400" y="5393323"/>
              <a:chExt cx="3048000" cy="338554"/>
            </a:xfrm>
          </p:grpSpPr>
          <p:sp>
            <p:nvSpPr>
              <p:cNvPr id="220" name="Rectangle 219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grpSp>
          <p:nvGrpSpPr>
            <p:cNvPr id="231" name="Group 64"/>
            <p:cNvGrpSpPr/>
            <p:nvPr/>
          </p:nvGrpSpPr>
          <p:grpSpPr>
            <a:xfrm>
              <a:off x="838200" y="4505910"/>
              <a:ext cx="3048000" cy="338554"/>
              <a:chOff x="1295400" y="5393323"/>
              <a:chExt cx="3048000" cy="338554"/>
            </a:xfrm>
          </p:grpSpPr>
          <p:sp>
            <p:nvSpPr>
              <p:cNvPr id="232" name="Rectangle 231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67" name="TextBox 266"/>
            <p:cNvSpPr txBox="1"/>
            <p:nvPr/>
          </p:nvSpPr>
          <p:spPr>
            <a:xfrm>
              <a:off x="1752600" y="4446587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1</a:t>
              </a:r>
            </a:p>
          </p:txBody>
        </p:sp>
        <p:grpSp>
          <p:nvGrpSpPr>
            <p:cNvPr id="288" name="Group 287"/>
            <p:cNvGrpSpPr/>
            <p:nvPr/>
          </p:nvGrpSpPr>
          <p:grpSpPr>
            <a:xfrm>
              <a:off x="1447800" y="5181600"/>
              <a:ext cx="3048000" cy="461665"/>
              <a:chOff x="1143000" y="4827587"/>
              <a:chExt cx="3048000" cy="461665"/>
            </a:xfrm>
          </p:grpSpPr>
          <p:grpSp>
            <p:nvGrpSpPr>
              <p:cNvPr id="243" name="Group 65"/>
              <p:cNvGrpSpPr/>
              <p:nvPr/>
            </p:nvGrpSpPr>
            <p:grpSpPr>
              <a:xfrm>
                <a:off x="1143000" y="4886910"/>
                <a:ext cx="3048000" cy="338554"/>
                <a:chOff x="1295400" y="5393323"/>
                <a:chExt cx="3048000" cy="338554"/>
              </a:xfrm>
            </p:grpSpPr>
            <p:sp>
              <p:nvSpPr>
                <p:cNvPr id="244" name="Rectangle 243"/>
                <p:cNvSpPr/>
                <p:nvPr/>
              </p:nvSpPr>
              <p:spPr bwMode="auto">
                <a:xfrm>
                  <a:off x="1295400" y="5393323"/>
                  <a:ext cx="3048000" cy="338554"/>
                </a:xfrm>
                <a:prstGeom prst="rect">
                  <a:avLst/>
                </a:prstGeom>
                <a:solidFill>
                  <a:schemeClr val="bg1"/>
                </a:solidFill>
                <a:ln w="762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 bwMode="auto">
                <a:xfrm>
                  <a:off x="12954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6" name="Rectangle 245"/>
                <p:cNvSpPr/>
                <p:nvPr/>
              </p:nvSpPr>
              <p:spPr bwMode="auto">
                <a:xfrm>
                  <a:off x="16002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7" name="Rectangle 246"/>
                <p:cNvSpPr/>
                <p:nvPr/>
              </p:nvSpPr>
              <p:spPr bwMode="auto">
                <a:xfrm>
                  <a:off x="19050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 bwMode="auto">
                <a:xfrm>
                  <a:off x="22098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 bwMode="auto">
                <a:xfrm>
                  <a:off x="25146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 bwMode="auto">
                <a:xfrm>
                  <a:off x="28194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 bwMode="auto">
                <a:xfrm>
                  <a:off x="31242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 bwMode="auto">
                <a:xfrm>
                  <a:off x="34290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3" name="Rectangle 252"/>
                <p:cNvSpPr/>
                <p:nvPr/>
              </p:nvSpPr>
              <p:spPr bwMode="auto">
                <a:xfrm>
                  <a:off x="37338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 bwMode="auto">
                <a:xfrm>
                  <a:off x="40386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268" name="TextBox 267"/>
              <p:cNvSpPr txBox="1"/>
              <p:nvPr/>
            </p:nvSpPr>
            <p:spPr>
              <a:xfrm>
                <a:off x="2133600" y="4827587"/>
                <a:ext cx="8729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Inst 2</a:t>
                </a:r>
              </a:p>
            </p:txBody>
          </p:sp>
        </p:grpSp>
        <p:sp>
          <p:nvSpPr>
            <p:cNvPr id="269" name="TextBox 268"/>
            <p:cNvSpPr txBox="1"/>
            <p:nvPr/>
          </p:nvSpPr>
          <p:spPr>
            <a:xfrm>
              <a:off x="2895600" y="556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  <p:grpSp>
          <p:nvGrpSpPr>
            <p:cNvPr id="287" name="Group 286"/>
            <p:cNvGrpSpPr/>
            <p:nvPr/>
          </p:nvGrpSpPr>
          <p:grpSpPr>
            <a:xfrm>
              <a:off x="1143000" y="4800600"/>
              <a:ext cx="3048000" cy="461665"/>
              <a:chOff x="1447800" y="5181600"/>
              <a:chExt cx="3048000" cy="461665"/>
            </a:xfrm>
          </p:grpSpPr>
          <p:grpSp>
            <p:nvGrpSpPr>
              <p:cNvPr id="255" name="Group 77"/>
              <p:cNvGrpSpPr/>
              <p:nvPr/>
            </p:nvGrpSpPr>
            <p:grpSpPr>
              <a:xfrm>
                <a:off x="1447800" y="5240923"/>
                <a:ext cx="3048000" cy="338554"/>
                <a:chOff x="1295400" y="5393323"/>
                <a:chExt cx="3048000" cy="338554"/>
              </a:xfrm>
              <a:solidFill>
                <a:schemeClr val="bg2"/>
              </a:solidFill>
            </p:grpSpPr>
            <p:sp>
              <p:nvSpPr>
                <p:cNvPr id="256" name="Rectangle 255"/>
                <p:cNvSpPr/>
                <p:nvPr/>
              </p:nvSpPr>
              <p:spPr bwMode="auto">
                <a:xfrm>
                  <a:off x="1295400" y="5393323"/>
                  <a:ext cx="3048000" cy="338554"/>
                </a:xfrm>
                <a:prstGeom prst="rect">
                  <a:avLst/>
                </a:prstGeom>
                <a:grpFill/>
                <a:ln w="762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7" name="Rectangle 256"/>
                <p:cNvSpPr/>
                <p:nvPr/>
              </p:nvSpPr>
              <p:spPr bwMode="auto">
                <a:xfrm>
                  <a:off x="12954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 bwMode="auto">
                <a:xfrm>
                  <a:off x="16002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 bwMode="auto">
                <a:xfrm>
                  <a:off x="19050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 bwMode="auto">
                <a:xfrm>
                  <a:off x="2209800" y="5393323"/>
                  <a:ext cx="304800" cy="338554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 bwMode="auto">
                <a:xfrm>
                  <a:off x="25146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2" name="Rectangle 261"/>
                <p:cNvSpPr/>
                <p:nvPr/>
              </p:nvSpPr>
              <p:spPr bwMode="auto">
                <a:xfrm>
                  <a:off x="28194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3" name="Rectangle 262"/>
                <p:cNvSpPr/>
                <p:nvPr/>
              </p:nvSpPr>
              <p:spPr bwMode="auto">
                <a:xfrm>
                  <a:off x="31242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 bwMode="auto">
                <a:xfrm>
                  <a:off x="34290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 bwMode="auto">
                <a:xfrm>
                  <a:off x="37338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  <p:sp>
              <p:nvSpPr>
                <p:cNvPr id="266" name="Rectangle 265"/>
                <p:cNvSpPr/>
                <p:nvPr/>
              </p:nvSpPr>
              <p:spPr bwMode="auto">
                <a:xfrm>
                  <a:off x="4038600" y="5393323"/>
                  <a:ext cx="304800" cy="338554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>
                    <a:solidFill>
                      <a:srgbClr val="7030A0"/>
                    </a:solidFill>
                    <a:latin typeface="Calibri"/>
                    <a:ea typeface="ＭＳ Ｐゴシック"/>
                    <a:cs typeface="Calibri"/>
                  </a:endParaRPr>
                </a:p>
              </p:txBody>
            </p:sp>
          </p:grpSp>
          <p:sp>
            <p:nvSpPr>
              <p:cNvPr id="270" name="TextBox 269"/>
              <p:cNvSpPr txBox="1"/>
              <p:nvPr/>
            </p:nvSpPr>
            <p:spPr>
              <a:xfrm>
                <a:off x="2743200" y="5181600"/>
                <a:ext cx="1286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400" dirty="0">
                    <a:solidFill>
                      <a:srgbClr val="000000"/>
                    </a:solidFill>
                    <a:latin typeface="Calibri"/>
                    <a:ea typeface="ＭＳ Ｐゴシック"/>
                    <a:cs typeface="Calibri"/>
                  </a:rPr>
                  <a:t>Bubble 1</a:t>
                </a:r>
              </a:p>
            </p:txBody>
          </p:sp>
        </p:grpSp>
        <p:grpSp>
          <p:nvGrpSpPr>
            <p:cNvPr id="271" name="Group 77"/>
            <p:cNvGrpSpPr/>
            <p:nvPr/>
          </p:nvGrpSpPr>
          <p:grpSpPr>
            <a:xfrm>
              <a:off x="1752600" y="5621923"/>
              <a:ext cx="3048000" cy="338554"/>
              <a:chOff x="1295400" y="5393323"/>
              <a:chExt cx="3048000" cy="338554"/>
            </a:xfrm>
            <a:solidFill>
              <a:schemeClr val="bg2"/>
            </a:solidFill>
          </p:grpSpPr>
          <p:sp>
            <p:nvSpPr>
              <p:cNvPr id="272" name="Rectangle 271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>
                  <a:solidFill>
                    <a:srgbClr val="7030A0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283" name="TextBox 282"/>
            <p:cNvSpPr txBox="1"/>
            <p:nvPr/>
          </p:nvSpPr>
          <p:spPr>
            <a:xfrm>
              <a:off x="3048000" y="5562600"/>
              <a:ext cx="12865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Bubble 2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3276600" y="5943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Inst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65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2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Structural hazard occurs when two instructions need same hardware resource at same time</a:t>
            </a:r>
          </a:p>
          <a:p>
            <a:pPr lvl="1"/>
            <a:r>
              <a:rPr lang="en-US" sz="2000" dirty="0"/>
              <a:t>Can resolve in hardware by stalling newer instruction till older instruction finished with resource</a:t>
            </a:r>
          </a:p>
          <a:p>
            <a:r>
              <a:rPr lang="en-US" sz="2800" dirty="0"/>
              <a:t>A structural hazard can always be avoided by adding more hardware to design</a:t>
            </a:r>
          </a:p>
          <a:p>
            <a:pPr lvl="1"/>
            <a:r>
              <a:rPr lang="en-US" sz="2000" dirty="0"/>
              <a:t>E.g., if two instructions both need a port to memory at same time, could avoid hazard by adding second port to memory</a:t>
            </a:r>
          </a:p>
          <a:p>
            <a:r>
              <a:rPr lang="en-US" sz="2800" dirty="0"/>
              <a:t>Classic RISC 5-stage integer pipeline has no structural hazards by design</a:t>
            </a:r>
          </a:p>
          <a:p>
            <a:pPr lvl="1"/>
            <a:r>
              <a:rPr lang="en-US" sz="2000" dirty="0"/>
              <a:t>Many RISC implementations have structural hazards on multi-cycle units such as multipliers, dividers, floating-point units, etc., and can have on register </a:t>
            </a:r>
            <a:r>
              <a:rPr lang="en-US" sz="2000" dirty="0" err="1"/>
              <a:t>writeback</a:t>
            </a:r>
            <a:r>
              <a:rPr lang="en-US" sz="2000" dirty="0"/>
              <a:t> 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9432D5D-1C6C-5D43-8B5F-A64558DA2881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9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/>
              <a:t>Types of Data Hazards 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C9E21636-62B0-DB43-BD07-0AA59B12012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Consider executing a sequence of register-register instructions of type: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		</a:t>
            </a:r>
            <a:r>
              <a:rPr lang="en-US" sz="24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← </a:t>
            </a:r>
            <a:r>
              <a:rPr lang="en-US" sz="24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op  </a:t>
            </a:r>
            <a:r>
              <a:rPr lang="en-US" sz="24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j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895600" y="2819400"/>
            <a:ext cx="457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259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Data-dependence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←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	Read-after-Write  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5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←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4	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30"/>
            <a:ext cx="5998769" cy="1258889"/>
            <a:chOff x="563" y="2663"/>
            <a:chExt cx="3613" cy="793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13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Anti-dependence</a:t>
              </a:r>
            </a:p>
            <a:p>
              <a:pPr lvl="3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	Write-after-Read </a:t>
              </a:r>
            </a:p>
            <a:p>
              <a:pPr lvl="3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4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5	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44"/>
            <a:ext cx="6077652" cy="1258889"/>
            <a:chOff x="572" y="3574"/>
            <a:chExt cx="3751" cy="793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51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Output-dependence</a:t>
              </a:r>
            </a:p>
            <a:p>
              <a:pPr lvl="3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 	Write-after-Write </a:t>
              </a:r>
            </a:p>
            <a:p>
              <a:pPr lvl="3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←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6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7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19400" y="41148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286000" y="5334000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6035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6" grpId="0"/>
      <p:bldP spid="37899" grpId="0" animBg="1"/>
      <p:bldP spid="3790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Strategies for Data 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Interlock</a:t>
            </a:r>
          </a:p>
          <a:p>
            <a:pPr lvl="1"/>
            <a:r>
              <a:rPr lang="en-US" sz="2400" dirty="0"/>
              <a:t>Wait for hazard to clear by holding dependent instruction in issue stage</a:t>
            </a:r>
          </a:p>
          <a:p>
            <a:r>
              <a:rPr lang="en-US" sz="3200" dirty="0"/>
              <a:t>Bypass</a:t>
            </a:r>
          </a:p>
          <a:p>
            <a:pPr lvl="1"/>
            <a:r>
              <a:rPr lang="en-US" sz="2400" dirty="0"/>
              <a:t>Resolve hazard earlier by bypassing value as soon as available</a:t>
            </a:r>
          </a:p>
          <a:p>
            <a:r>
              <a:rPr lang="en-US" sz="3200" dirty="0"/>
              <a:t>Speculate</a:t>
            </a:r>
          </a:p>
          <a:p>
            <a:pPr lvl="1"/>
            <a:r>
              <a:rPr lang="en-US" sz="2400" dirty="0"/>
              <a:t>Guess on value, correct if wrong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0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Interlocking Versus Bypassing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3505200" y="914400"/>
            <a:ext cx="2770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x1, x3, x5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x2, x1, x4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14400" y="2057400"/>
            <a:ext cx="457200" cy="457200"/>
            <a:chOff x="1524000" y="2667000"/>
            <a:chExt cx="457200" cy="457200"/>
          </a:xfrm>
        </p:grpSpPr>
        <p:sp>
          <p:nvSpPr>
            <p:cNvPr id="7" name="Rectangle 6"/>
            <p:cNvSpPr/>
            <p:nvPr/>
          </p:nvSpPr>
          <p:spPr>
            <a:xfrm>
              <a:off x="1524000" y="2667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F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904997" y="2667000"/>
              <a:ext cx="76200" cy="457200"/>
              <a:chOff x="7162800" y="2180537"/>
              <a:chExt cx="457201" cy="2110427"/>
            </a:xfrm>
          </p:grpSpPr>
          <p:sp>
            <p:nvSpPr>
              <p:cNvPr id="10" name="Rectangle 9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sp>
        <p:nvSpPr>
          <p:cNvPr id="218" name="TextBox 217"/>
          <p:cNvSpPr txBox="1"/>
          <p:nvPr/>
        </p:nvSpPr>
        <p:spPr>
          <a:xfrm>
            <a:off x="3429000" y="205740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add x1, x3, x5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371600" y="2057400"/>
            <a:ext cx="457200" cy="914400"/>
            <a:chOff x="1371600" y="2057400"/>
            <a:chExt cx="457200" cy="914400"/>
          </a:xfrm>
        </p:grpSpPr>
        <p:grpSp>
          <p:nvGrpSpPr>
            <p:cNvPr id="40" name="Group 39"/>
            <p:cNvGrpSpPr/>
            <p:nvPr/>
          </p:nvGrpSpPr>
          <p:grpSpPr>
            <a:xfrm>
              <a:off x="1371600" y="2057400"/>
              <a:ext cx="457200" cy="457200"/>
              <a:chOff x="1524000" y="2667000"/>
              <a:chExt cx="457200" cy="457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4" name="Isosceles Triangle 4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1371600" y="2514600"/>
              <a:ext cx="457200" cy="457200"/>
              <a:chOff x="1524000" y="2667000"/>
              <a:chExt cx="457200" cy="4572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85" name="Rectangle 8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89" name="Group 288"/>
          <p:cNvGrpSpPr/>
          <p:nvPr/>
        </p:nvGrpSpPr>
        <p:grpSpPr>
          <a:xfrm>
            <a:off x="1828800" y="2057400"/>
            <a:ext cx="457200" cy="1371600"/>
            <a:chOff x="1828800" y="2057400"/>
            <a:chExt cx="457200" cy="1371600"/>
          </a:xfrm>
        </p:grpSpPr>
        <p:grpSp>
          <p:nvGrpSpPr>
            <p:cNvPr id="45" name="Group 44"/>
            <p:cNvGrpSpPr/>
            <p:nvPr/>
          </p:nvGrpSpPr>
          <p:grpSpPr>
            <a:xfrm>
              <a:off x="1828800" y="2057400"/>
              <a:ext cx="457200" cy="457200"/>
              <a:chOff x="1524000" y="2667000"/>
              <a:chExt cx="457200" cy="4572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48" name="Rectangle 4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1828800" y="2514600"/>
              <a:ext cx="457200" cy="457200"/>
              <a:chOff x="1524000" y="2667000"/>
              <a:chExt cx="457200" cy="4572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81" name="Rectangle 8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1828800" y="2971800"/>
              <a:ext cx="457200" cy="457200"/>
              <a:chOff x="1524000" y="2667000"/>
              <a:chExt cx="457200" cy="45720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2" name="Isosceles Triangle 11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sp>
        <p:nvSpPr>
          <p:cNvPr id="251" name="TextBox 250"/>
          <p:cNvSpPr txBox="1"/>
          <p:nvPr/>
        </p:nvSpPr>
        <p:spPr>
          <a:xfrm>
            <a:off x="5105400" y="388620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prstClr val="black"/>
                </a:solidFill>
                <a:latin typeface="Courier New"/>
                <a:ea typeface="ＭＳ Ｐゴシック"/>
                <a:cs typeface="Courier New"/>
              </a:rPr>
              <a:t>sub x2, x1, x4</a:t>
            </a:r>
          </a:p>
        </p:txBody>
      </p:sp>
      <p:grpSp>
        <p:nvGrpSpPr>
          <p:cNvPr id="291" name="Group 290"/>
          <p:cNvGrpSpPr/>
          <p:nvPr/>
        </p:nvGrpSpPr>
        <p:grpSpPr>
          <a:xfrm>
            <a:off x="2743200" y="2057400"/>
            <a:ext cx="2326892" cy="2286000"/>
            <a:chOff x="2743200" y="2057400"/>
            <a:chExt cx="2326892" cy="2286000"/>
          </a:xfrm>
        </p:grpSpPr>
        <p:grpSp>
          <p:nvGrpSpPr>
            <p:cNvPr id="55" name="Group 54"/>
            <p:cNvGrpSpPr/>
            <p:nvPr/>
          </p:nvGrpSpPr>
          <p:grpSpPr>
            <a:xfrm>
              <a:off x="2743200" y="2057400"/>
              <a:ext cx="457200" cy="457200"/>
              <a:chOff x="1524000" y="2667000"/>
              <a:chExt cx="457200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58" name="Rectangle 5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5" name="Group 64"/>
            <p:cNvGrpSpPr/>
            <p:nvPr/>
          </p:nvGrpSpPr>
          <p:grpSpPr>
            <a:xfrm>
              <a:off x="2743200" y="2514600"/>
              <a:ext cx="457200" cy="457200"/>
              <a:chOff x="1524000" y="2667000"/>
              <a:chExt cx="457200" cy="4572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73" name="Rectangle 7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74" name="Isosceles Triangle 7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90" name="Group 89"/>
            <p:cNvGrpSpPr/>
            <p:nvPr/>
          </p:nvGrpSpPr>
          <p:grpSpPr>
            <a:xfrm>
              <a:off x="2743200" y="2971800"/>
              <a:ext cx="457200" cy="457200"/>
              <a:chOff x="1524000" y="2667000"/>
              <a:chExt cx="457200" cy="45720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04" name="Isosceles Triangle 1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24" name="TextBox 223"/>
            <p:cNvSpPr txBox="1"/>
            <p:nvPr/>
          </p:nvSpPr>
          <p:spPr>
            <a:xfrm>
              <a:off x="4191000" y="2971800"/>
              <a:ext cx="87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bubble</a:t>
              </a:r>
            </a:p>
          </p:txBody>
        </p:sp>
        <p:grpSp>
          <p:nvGrpSpPr>
            <p:cNvPr id="226" name="Group 225"/>
            <p:cNvGrpSpPr/>
            <p:nvPr/>
          </p:nvGrpSpPr>
          <p:grpSpPr>
            <a:xfrm>
              <a:off x="2743200" y="3886200"/>
              <a:ext cx="457200" cy="457200"/>
              <a:chOff x="1524000" y="2667000"/>
              <a:chExt cx="457200" cy="457200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48" name="Group 24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0" name="Isosceles Triangle 24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5" name="Group 114"/>
            <p:cNvGrpSpPr/>
            <p:nvPr/>
          </p:nvGrpSpPr>
          <p:grpSpPr>
            <a:xfrm>
              <a:off x="2743200" y="3429000"/>
              <a:ext cx="457200" cy="457200"/>
              <a:chOff x="1524000" y="2667000"/>
              <a:chExt cx="457200" cy="457200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93" name="Group 292"/>
          <p:cNvGrpSpPr/>
          <p:nvPr/>
        </p:nvGrpSpPr>
        <p:grpSpPr>
          <a:xfrm>
            <a:off x="3657600" y="2971800"/>
            <a:ext cx="1371600" cy="1371600"/>
            <a:chOff x="3657600" y="2971800"/>
            <a:chExt cx="1371600" cy="1371600"/>
          </a:xfrm>
        </p:grpSpPr>
        <p:grpSp>
          <p:nvGrpSpPr>
            <p:cNvPr id="92" name="Group 91"/>
            <p:cNvGrpSpPr/>
            <p:nvPr/>
          </p:nvGrpSpPr>
          <p:grpSpPr>
            <a:xfrm>
              <a:off x="3657600" y="2971800"/>
              <a:ext cx="457200" cy="457200"/>
              <a:chOff x="1524000" y="2667000"/>
              <a:chExt cx="457200" cy="45720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95" name="Rectangle 9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96" name="Isosceles Triangle 9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28" name="Group 227"/>
            <p:cNvGrpSpPr/>
            <p:nvPr/>
          </p:nvGrpSpPr>
          <p:grpSpPr>
            <a:xfrm>
              <a:off x="3657600" y="3886200"/>
              <a:ext cx="457200" cy="457200"/>
              <a:chOff x="1524000" y="2667000"/>
              <a:chExt cx="457200" cy="4572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40" name="Group 23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42" name="Isosceles Triangle 2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29" name="Group 228"/>
            <p:cNvGrpSpPr/>
            <p:nvPr/>
          </p:nvGrpSpPr>
          <p:grpSpPr>
            <a:xfrm>
              <a:off x="4114800" y="3886200"/>
              <a:ext cx="457200" cy="457200"/>
              <a:chOff x="1524000" y="2667000"/>
              <a:chExt cx="457200" cy="4572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36" name="Group 23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8" name="Isosceles Triangle 23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30" name="Group 229"/>
            <p:cNvGrpSpPr/>
            <p:nvPr/>
          </p:nvGrpSpPr>
          <p:grpSpPr>
            <a:xfrm>
              <a:off x="4572000" y="3886200"/>
              <a:ext cx="457200" cy="457200"/>
              <a:chOff x="1524000" y="2667000"/>
              <a:chExt cx="457200" cy="457200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32" name="Group 23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7" name="Group 116"/>
            <p:cNvGrpSpPr/>
            <p:nvPr/>
          </p:nvGrpSpPr>
          <p:grpSpPr>
            <a:xfrm>
              <a:off x="3657600" y="3429000"/>
              <a:ext cx="457200" cy="457200"/>
              <a:chOff x="1524000" y="2667000"/>
              <a:chExt cx="457200" cy="45720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26" name="Isosceles Triangle 12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8" name="Group 117"/>
            <p:cNvGrpSpPr/>
            <p:nvPr/>
          </p:nvGrpSpPr>
          <p:grpSpPr>
            <a:xfrm>
              <a:off x="4114800" y="3429000"/>
              <a:ext cx="457200" cy="457200"/>
              <a:chOff x="1524000" y="2667000"/>
              <a:chExt cx="457200" cy="4572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22" name="Isosceles Triangle 12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94" name="Group 293"/>
          <p:cNvGrpSpPr/>
          <p:nvPr/>
        </p:nvGrpSpPr>
        <p:grpSpPr>
          <a:xfrm>
            <a:off x="3200400" y="2514600"/>
            <a:ext cx="2326892" cy="1828800"/>
            <a:chOff x="3200400" y="2514600"/>
            <a:chExt cx="2326892" cy="1828800"/>
          </a:xfrm>
        </p:grpSpPr>
        <p:grpSp>
          <p:nvGrpSpPr>
            <p:cNvPr id="292" name="Group 291"/>
            <p:cNvGrpSpPr/>
            <p:nvPr/>
          </p:nvGrpSpPr>
          <p:grpSpPr>
            <a:xfrm>
              <a:off x="3200400" y="2514600"/>
              <a:ext cx="457200" cy="1828800"/>
              <a:chOff x="3200400" y="2514600"/>
              <a:chExt cx="457200" cy="18288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3200400" y="2514600"/>
                <a:ext cx="457200" cy="457200"/>
                <a:chOff x="1524000" y="2667000"/>
                <a:chExt cx="457200" cy="457200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70" name="Isosceles Triangle 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91" name="Group 90"/>
              <p:cNvGrpSpPr/>
              <p:nvPr/>
            </p:nvGrpSpPr>
            <p:grpSpPr>
              <a:xfrm>
                <a:off x="3200400" y="2971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00" name="Isosceles Triangle 9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3200400" y="3886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43" name="Rectangle 24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44" name="Group 24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45" name="Rectangle 24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46" name="Isosceles Triangle 24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16" name="Group 115"/>
              <p:cNvGrpSpPr/>
              <p:nvPr/>
            </p:nvGrpSpPr>
            <p:grpSpPr>
              <a:xfrm>
                <a:off x="3200400" y="3429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</a:p>
              </p:txBody>
            </p:sp>
            <p:grpSp>
              <p:nvGrpSpPr>
                <p:cNvPr id="128" name="Group 12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30" name="Isosceles Triangle 12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252" name="TextBox 251"/>
            <p:cNvSpPr txBox="1"/>
            <p:nvPr/>
          </p:nvSpPr>
          <p:spPr>
            <a:xfrm>
              <a:off x="4648200" y="3429000"/>
              <a:ext cx="87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bubble</a:t>
              </a:r>
            </a:p>
          </p:txBody>
        </p:sp>
      </p:grpSp>
      <p:cxnSp>
        <p:nvCxnSpPr>
          <p:cNvPr id="276" name="Straight Arrow Connector 275"/>
          <p:cNvCxnSpPr/>
          <p:nvPr/>
        </p:nvCxnSpPr>
        <p:spPr bwMode="auto">
          <a:xfrm>
            <a:off x="4648200" y="1295400"/>
            <a:ext cx="3810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5" name="Group 294"/>
          <p:cNvGrpSpPr/>
          <p:nvPr/>
        </p:nvGrpSpPr>
        <p:grpSpPr>
          <a:xfrm>
            <a:off x="2286000" y="2057400"/>
            <a:ext cx="6095999" cy="1828800"/>
            <a:chOff x="2286000" y="2057400"/>
            <a:chExt cx="6095999" cy="1828800"/>
          </a:xfrm>
        </p:grpSpPr>
        <p:grpSp>
          <p:nvGrpSpPr>
            <p:cNvPr id="290" name="Group 289"/>
            <p:cNvGrpSpPr/>
            <p:nvPr/>
          </p:nvGrpSpPr>
          <p:grpSpPr>
            <a:xfrm>
              <a:off x="2286000" y="2057400"/>
              <a:ext cx="2403092" cy="1828800"/>
              <a:chOff x="2286000" y="2057400"/>
              <a:chExt cx="2403092" cy="1828800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2286000" y="2057400"/>
                <a:ext cx="457200" cy="457200"/>
                <a:chOff x="1524000" y="2667000"/>
                <a:chExt cx="457200" cy="457200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</a:p>
              </p:txBody>
            </p:sp>
            <p:grpSp>
              <p:nvGrpSpPr>
                <p:cNvPr id="52" name="Group 5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54" name="Isosceles Triangle 5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64" name="Group 63"/>
              <p:cNvGrpSpPr/>
              <p:nvPr/>
            </p:nvGrpSpPr>
            <p:grpSpPr>
              <a:xfrm>
                <a:off x="2286000" y="2514600"/>
                <a:ext cx="457200" cy="457200"/>
                <a:chOff x="1524000" y="2667000"/>
                <a:chExt cx="457200" cy="457200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</a:p>
              </p:txBody>
            </p:sp>
            <p:grpSp>
              <p:nvGrpSpPr>
                <p:cNvPr id="76" name="Group 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78" name="Isosceles Triangle 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223" name="TextBox 222"/>
              <p:cNvSpPr txBox="1"/>
              <p:nvPr/>
            </p:nvSpPr>
            <p:spPr>
              <a:xfrm>
                <a:off x="3810000" y="25146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2286000" y="2971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106" name="Group 1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07" name="Rectangle 1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08" name="Isosceles Triangle 1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14" name="Group 113"/>
              <p:cNvGrpSpPr/>
              <p:nvPr/>
            </p:nvGrpSpPr>
            <p:grpSpPr>
              <a:xfrm>
                <a:off x="2286000" y="3429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36" name="Group 13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37" name="Rectangle 13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38" name="Isosceles Triangle 13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279" name="TextBox 278"/>
            <p:cNvSpPr txBox="1"/>
            <p:nvPr/>
          </p:nvSpPr>
          <p:spPr>
            <a:xfrm>
              <a:off x="5334000" y="2590800"/>
              <a:ext cx="3047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Instruction interlocked in decode stage</a:t>
              </a: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914400" y="4648200"/>
            <a:ext cx="8077199" cy="914400"/>
            <a:chOff x="914400" y="4648200"/>
            <a:chExt cx="8077199" cy="914400"/>
          </a:xfrm>
        </p:grpSpPr>
        <p:grpSp>
          <p:nvGrpSpPr>
            <p:cNvPr id="296" name="Group 295"/>
            <p:cNvGrpSpPr/>
            <p:nvPr/>
          </p:nvGrpSpPr>
          <p:grpSpPr>
            <a:xfrm>
              <a:off x="914400" y="4648200"/>
              <a:ext cx="4943374" cy="914400"/>
              <a:chOff x="914400" y="4648200"/>
              <a:chExt cx="4943374" cy="914400"/>
            </a:xfrm>
          </p:grpSpPr>
          <p:grpSp>
            <p:nvGrpSpPr>
              <p:cNvPr id="286" name="Group 285"/>
              <p:cNvGrpSpPr/>
              <p:nvPr/>
            </p:nvGrpSpPr>
            <p:grpSpPr>
              <a:xfrm>
                <a:off x="914400" y="4648200"/>
                <a:ext cx="4486174" cy="457200"/>
                <a:chOff x="914400" y="4648200"/>
                <a:chExt cx="4486174" cy="457200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914400" y="4648200"/>
                  <a:ext cx="2286000" cy="457200"/>
                  <a:chOff x="1524000" y="2667000"/>
                  <a:chExt cx="2286000" cy="457200"/>
                </a:xfrm>
              </p:grpSpPr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15240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61" name="Rectangle 160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F</a:t>
                      </a:r>
                    </a:p>
                  </p:txBody>
                </p:sp>
                <p:grpSp>
                  <p:nvGrpSpPr>
                    <p:cNvPr id="162" name="Group 161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63" name="Rectangle 162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64" name="Isosceles Triangle 163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19812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57" name="Rectangle 156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D</a:t>
                      </a:r>
                    </a:p>
                  </p:txBody>
                </p:sp>
                <p:grpSp>
                  <p:nvGrpSpPr>
                    <p:cNvPr id="158" name="Group 157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9" name="Rectangle 158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60" name="Isosceles Triangle 159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24384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X</a:t>
                      </a:r>
                    </a:p>
                  </p:txBody>
                </p:sp>
                <p:grpSp>
                  <p:nvGrpSpPr>
                    <p:cNvPr id="154" name="Group 153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5" name="Rectangle 154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56" name="Isosceles Triangle 155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28956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49" name="Rectangle 148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M</a:t>
                      </a:r>
                    </a:p>
                  </p:txBody>
                </p:sp>
                <p:grpSp>
                  <p:nvGrpSpPr>
                    <p:cNvPr id="150" name="Group 149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1" name="Rectangle 150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52" name="Isosceles Triangle 151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3528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45" name="Rectangle 144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W</a:t>
                      </a:r>
                    </a:p>
                  </p:txBody>
                </p:sp>
                <p:grpSp>
                  <p:nvGrpSpPr>
                    <p:cNvPr id="146" name="Group 145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47" name="Rectangle 146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48" name="Isosceles Triangle 147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65" name="TextBox 264"/>
                <p:cNvSpPr txBox="1"/>
                <p:nvPr/>
              </p:nvSpPr>
              <p:spPr>
                <a:xfrm>
                  <a:off x="3276600" y="4648200"/>
                  <a:ext cx="2123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b="1" dirty="0">
                      <a:solidFill>
                        <a:prstClr val="black"/>
                      </a:solidFill>
                      <a:latin typeface="Courier New"/>
                      <a:ea typeface="ＭＳ Ｐゴシック"/>
                      <a:cs typeface="Courier New"/>
                    </a:rPr>
                    <a:t>add x1, x3, x5</a:t>
                  </a:r>
                </a:p>
              </p:txBody>
            </p:sp>
          </p:grpSp>
          <p:grpSp>
            <p:nvGrpSpPr>
              <p:cNvPr id="287" name="Group 286"/>
              <p:cNvGrpSpPr/>
              <p:nvPr/>
            </p:nvGrpSpPr>
            <p:grpSpPr>
              <a:xfrm>
                <a:off x="1371600" y="5105400"/>
                <a:ext cx="4486174" cy="457200"/>
                <a:chOff x="1371600" y="5105400"/>
                <a:chExt cx="4486174" cy="457200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1371600" y="5105400"/>
                  <a:ext cx="2286000" cy="457200"/>
                  <a:chOff x="1524000" y="2667000"/>
                  <a:chExt cx="2286000" cy="457200"/>
                </a:xfrm>
              </p:grpSpPr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15240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F</a:t>
                      </a:r>
                    </a:p>
                  </p:txBody>
                </p:sp>
                <p:grpSp>
                  <p:nvGrpSpPr>
                    <p:cNvPr id="188" name="Group 187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9" name="Rectangle 188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90" name="Isosceles Triangle 189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9812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83" name="Rectangle 182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D</a:t>
                      </a:r>
                    </a:p>
                  </p:txBody>
                </p:sp>
                <p:grpSp>
                  <p:nvGrpSpPr>
                    <p:cNvPr id="184" name="Group 183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5" name="Rectangle 184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86" name="Isosceles Triangle 185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8" name="Group 167"/>
                  <p:cNvGrpSpPr/>
                  <p:nvPr/>
                </p:nvGrpSpPr>
                <p:grpSpPr>
                  <a:xfrm>
                    <a:off x="24384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9" name="Rectangle 178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X</a:t>
                      </a:r>
                    </a:p>
                  </p:txBody>
                </p: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1" name="Rectangle 180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82" name="Isosceles Triangle 181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9" name="Group 168"/>
                  <p:cNvGrpSpPr/>
                  <p:nvPr/>
                </p:nvGrpSpPr>
                <p:grpSpPr>
                  <a:xfrm>
                    <a:off x="28956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5" name="Rectangle 174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M</a:t>
                      </a:r>
                    </a:p>
                  </p:txBody>
                </p:sp>
                <p:grpSp>
                  <p:nvGrpSpPr>
                    <p:cNvPr id="176" name="Group 175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77" name="Rectangle 176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78" name="Isosceles Triangle 177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70" name="Group 169"/>
                  <p:cNvGrpSpPr/>
                  <p:nvPr/>
                </p:nvGrpSpPr>
                <p:grpSpPr>
                  <a:xfrm>
                    <a:off x="33528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1" name="Rectangle 170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rPr>
                        <a:t>W</a:t>
                      </a:r>
                    </a:p>
                  </p:txBody>
                </p:sp>
                <p:grpSp>
                  <p:nvGrpSpPr>
                    <p:cNvPr id="172" name="Group 171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73" name="Rectangle 172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spcBef>
                            <a:spcPct val="0"/>
                          </a:spcBef>
                        </a:pPr>
                        <a:endParaRPr lang="en-US" sz="2000" dirty="0">
                          <a:solidFill>
                            <a:prstClr val="black"/>
                          </a:solidFill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74" name="Isosceles Triangle 173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endParaRPr lang="en-US" sz="2400">
                          <a:solidFill>
                            <a:prstClr val="black"/>
                          </a:solidFill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66" name="TextBox 265"/>
                <p:cNvSpPr txBox="1"/>
                <p:nvPr/>
              </p:nvSpPr>
              <p:spPr>
                <a:xfrm>
                  <a:off x="3733800" y="5105400"/>
                  <a:ext cx="2123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eaLnBrk="1" hangingPunct="1">
                    <a:spcBef>
                      <a:spcPct val="0"/>
                    </a:spcBef>
                  </a:pPr>
                  <a:r>
                    <a:rPr lang="en-US" sz="1800" b="1" dirty="0">
                      <a:solidFill>
                        <a:prstClr val="black"/>
                      </a:solidFill>
                      <a:latin typeface="Courier New"/>
                      <a:ea typeface="ＭＳ Ｐゴシック"/>
                      <a:cs typeface="Courier New"/>
                    </a:rPr>
                    <a:t>sub x2, x1, x4</a:t>
                  </a:r>
                </a:p>
              </p:txBody>
            </p:sp>
          </p:grpSp>
          <p:cxnSp>
            <p:nvCxnSpPr>
              <p:cNvPr id="267" name="Curved Connector 266"/>
              <p:cNvCxnSpPr>
                <a:stCxn id="149" idx="1"/>
              </p:cNvCxnSpPr>
              <p:nvPr/>
            </p:nvCxnSpPr>
            <p:spPr bwMode="auto">
              <a:xfrm rot="10800000" flipH="1" flipV="1">
                <a:off x="2286000" y="4876800"/>
                <a:ext cx="228600" cy="457200"/>
              </a:xfrm>
              <a:prstGeom prst="curvedConnector4">
                <a:avLst>
                  <a:gd name="adj1" fmla="val 25926"/>
                  <a:gd name="adj2" fmla="val 97222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/>
                <a:tailEnd type="arrow"/>
              </a:ln>
              <a:effectLst/>
            </p:spPr>
          </p:cxnSp>
        </p:grpSp>
        <p:sp>
          <p:nvSpPr>
            <p:cNvPr id="280" name="TextBox 279"/>
            <p:cNvSpPr txBox="1"/>
            <p:nvPr/>
          </p:nvSpPr>
          <p:spPr>
            <a:xfrm>
              <a:off x="5943600" y="4648200"/>
              <a:ext cx="3047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Bypass around ALU with no bubbles</a:t>
              </a:r>
            </a:p>
          </p:txBody>
        </p:sp>
      </p:grpSp>
      <p:cxnSp>
        <p:nvCxnSpPr>
          <p:cNvPr id="221" name="Curved Connector 220"/>
          <p:cNvCxnSpPr>
            <a:stCxn id="58" idx="2"/>
            <a:endCxn id="127" idx="2"/>
          </p:cNvCxnSpPr>
          <p:nvPr/>
        </p:nvCxnSpPr>
        <p:spPr bwMode="auto">
          <a:xfrm>
            <a:off x="3200397" y="2283426"/>
            <a:ext cx="228603" cy="1602774"/>
          </a:xfrm>
          <a:prstGeom prst="curvedConnector4">
            <a:avLst>
              <a:gd name="adj1" fmla="val 91310"/>
              <a:gd name="adj2" fmla="val 5754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6495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2</a:t>
            </a:r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077200" cy="5054600"/>
          </a:xfrm>
        </p:spPr>
        <p:txBody>
          <a:bodyPr/>
          <a:lstStyle/>
          <a:p>
            <a:r>
              <a:rPr lang="en-US" dirty="0" err="1"/>
              <a:t>Microcoding</a:t>
            </a:r>
            <a:r>
              <a:rPr lang="en-US" dirty="0"/>
              <a:t>, an effective technique to manage control unit complexity, invented in era when logic (tubes), main memory (magnetic core), and ROM (diodes) used different technologies</a:t>
            </a:r>
          </a:p>
          <a:p>
            <a:r>
              <a:rPr lang="en-US" dirty="0"/>
              <a:t>Difference between ROM and RAM speed motivated additional complex instructions</a:t>
            </a:r>
          </a:p>
          <a:p>
            <a:r>
              <a:rPr lang="en-US" dirty="0"/>
              <a:t>Technology advances leading to fast SRAM made technology assumptions invalid</a:t>
            </a:r>
          </a:p>
          <a:p>
            <a:r>
              <a:rPr lang="en-US" dirty="0"/>
              <a:t>Complex instructions sets impede parallel and pipelined implementations</a:t>
            </a:r>
          </a:p>
          <a:p>
            <a:r>
              <a:rPr lang="en-US" dirty="0"/>
              <a:t>Load/store, register-rich ISAs (pioneered by Cray, popularized by RISC) perform better in new VLSI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49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42672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524000" cy="4267200"/>
            <a:chOff x="4572000" y="914400"/>
            <a:chExt cx="1524000" cy="4267200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267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b="1" dirty="0" err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X</a:t>
              </a: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ecute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4343400"/>
            <a:chOff x="3048000" y="838200"/>
            <a:chExt cx="1219200" cy="4343400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3434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4419600"/>
            <a:chOff x="533400" y="838200"/>
            <a:chExt cx="1828800" cy="4419600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334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Bypass Path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8956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Data Cache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</a:t>
              </a: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Store</a:t>
              </a: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26670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22860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riteback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24400" y="3352801"/>
            <a:ext cx="1752600" cy="914399"/>
            <a:chOff x="4724400" y="3352801"/>
            <a:chExt cx="1752600" cy="914399"/>
          </a:xfrm>
        </p:grpSpPr>
        <p:sp>
          <p:nvSpPr>
            <p:cNvPr id="104" name="Trapezoid 103"/>
            <p:cNvSpPr/>
            <p:nvPr/>
          </p:nvSpPr>
          <p:spPr>
            <a:xfrm rot="5400000">
              <a:off x="4659072" y="3646728"/>
              <a:ext cx="762000" cy="174145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6477000" y="4038600"/>
              <a:ext cx="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4724400" y="42672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V="1">
              <a:off x="4724400" y="3886200"/>
              <a:ext cx="0" cy="381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4724400" y="38862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1818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39624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600200" cy="3886200"/>
            <a:chOff x="4572000" y="914400"/>
            <a:chExt cx="1524000" cy="4106174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10617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b="1" dirty="0" err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X</a:t>
              </a: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ecute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3962400"/>
            <a:chOff x="3048000" y="838200"/>
            <a:chExt cx="1219200" cy="4261449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26144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3886200"/>
            <a:chOff x="606552" y="838200"/>
            <a:chExt cx="1755648" cy="4334608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3346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606552" y="838200"/>
              <a:ext cx="0" cy="43346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F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Bypassed Data Path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7432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Data Cache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</a:t>
              </a: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Store</a:t>
              </a: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 flipH="1">
            <a:off x="5181600" y="25908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0" name="Trapezoid 239"/>
          <p:cNvSpPr/>
          <p:nvPr/>
        </p:nvSpPr>
        <p:spPr>
          <a:xfrm rot="5400000">
            <a:off x="4604639" y="2656128"/>
            <a:ext cx="914400" cy="174145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riteback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24400" y="1752600"/>
            <a:ext cx="1752600" cy="2590800"/>
            <a:chOff x="4724400" y="1676400"/>
            <a:chExt cx="1752600" cy="2590800"/>
          </a:xfrm>
        </p:grpSpPr>
        <p:sp>
          <p:nvSpPr>
            <p:cNvPr id="104" name="Trapezoid 103"/>
            <p:cNvSpPr/>
            <p:nvPr/>
          </p:nvSpPr>
          <p:spPr>
            <a:xfrm rot="5400000">
              <a:off x="4659072" y="3646728"/>
              <a:ext cx="762000" cy="174145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64770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4724400" y="42672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V="1">
              <a:off x="4724400" y="1676400"/>
              <a:ext cx="0" cy="2590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4724400" y="39624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47244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25" name="Straight Connector 124"/>
          <p:cNvCxnSpPr/>
          <p:nvPr/>
        </p:nvCxnSpPr>
        <p:spPr bwMode="auto">
          <a:xfrm flipV="1">
            <a:off x="4648200" y="1600200"/>
            <a:ext cx="0" cy="3048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>
            <a:off x="4648200" y="38862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>
            <a:off x="4648200" y="29718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2" name="Trapezoid 141"/>
          <p:cNvSpPr/>
          <p:nvPr/>
        </p:nvSpPr>
        <p:spPr>
          <a:xfrm rot="5400000">
            <a:off x="4659073" y="1741728"/>
            <a:ext cx="762000" cy="174145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4724400" y="17526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4648200" y="16002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89" name="Group 188"/>
          <p:cNvGrpSpPr/>
          <p:nvPr/>
        </p:nvGrpSpPr>
        <p:grpSpPr>
          <a:xfrm>
            <a:off x="2514600" y="5715000"/>
            <a:ext cx="2286000" cy="457200"/>
            <a:chOff x="1524000" y="2667000"/>
            <a:chExt cx="2286000" cy="457200"/>
          </a:xfrm>
        </p:grpSpPr>
        <p:grpSp>
          <p:nvGrpSpPr>
            <p:cNvPr id="191" name="Group 190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223" name="Rectangle 22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26" name="Group 22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7" name="Rectangle 21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2" name="Isosceles Triangle 22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11" name="Group 21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4" name="Isosceles Triangle 21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4" name="Group 193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06" name="Group 20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07" name="Rectangle 20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08" name="Isosceles Triangle 20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5" name="Group 194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196" name="Rectangle 19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197" name="Group 19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02" name="Rectangle 20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03" name="Isosceles Triangle 20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152" name="Group 151"/>
          <p:cNvGrpSpPr/>
          <p:nvPr/>
        </p:nvGrpSpPr>
        <p:grpSpPr>
          <a:xfrm>
            <a:off x="2971800" y="6172200"/>
            <a:ext cx="2286000" cy="457200"/>
            <a:chOff x="1524000" y="2667000"/>
            <a:chExt cx="2286000" cy="457200"/>
          </a:xfrm>
        </p:grpSpPr>
        <p:grpSp>
          <p:nvGrpSpPr>
            <p:cNvPr id="159" name="Group 158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87" name="Rectangle 18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88" name="Isosceles Triangle 18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0" name="Group 159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79" name="Isosceles Triangle 17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3" name="Group 162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68" name="Isosceles Triangle 16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cxnSp>
        <p:nvCxnSpPr>
          <p:cNvPr id="151" name="Curved Connector 150"/>
          <p:cNvCxnSpPr>
            <a:stCxn id="205" idx="1"/>
          </p:cNvCxnSpPr>
          <p:nvPr/>
        </p:nvCxnSpPr>
        <p:spPr bwMode="auto">
          <a:xfrm rot="10800000" flipH="1" flipV="1">
            <a:off x="3886200" y="5943600"/>
            <a:ext cx="228600" cy="457200"/>
          </a:xfrm>
          <a:prstGeom prst="curvedConnector4">
            <a:avLst>
              <a:gd name="adj1" fmla="val 25926"/>
              <a:gd name="adj2" fmla="val 972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grpSp>
        <p:nvGrpSpPr>
          <p:cNvPr id="242" name="Group 241"/>
          <p:cNvGrpSpPr/>
          <p:nvPr/>
        </p:nvGrpSpPr>
        <p:grpSpPr>
          <a:xfrm>
            <a:off x="2057400" y="5257800"/>
            <a:ext cx="2286000" cy="457200"/>
            <a:chOff x="1524000" y="2667000"/>
            <a:chExt cx="2286000" cy="457200"/>
          </a:xfrm>
        </p:grpSpPr>
        <p:grpSp>
          <p:nvGrpSpPr>
            <p:cNvPr id="243" name="Group 242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270" name="Rectangle 26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71" name="Group 27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3" name="Isosceles Triangle 27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4" name="Group 243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267" name="Group 26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68" name="Rectangle 26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69" name="Isosceles Triangle 26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5" name="Group 244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60" name="Rectangle 25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61" name="Group 26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62" name="Rectangle 26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63" name="Isosceles Triangle 26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7" name="Group 246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55" name="Rectangle 25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56" name="Group 25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8" name="Rectangle 25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9" name="Isosceles Triangle 25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8" name="Group 247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50" name="Group 2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1" name="Rectangle 2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3" name="Isosceles Triangle 25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cxnSp>
        <p:nvCxnSpPr>
          <p:cNvPr id="275" name="Curved Connector 274"/>
          <p:cNvCxnSpPr>
            <a:stCxn id="249" idx="1"/>
          </p:cNvCxnSpPr>
          <p:nvPr/>
        </p:nvCxnSpPr>
        <p:spPr bwMode="auto">
          <a:xfrm rot="10800000" flipH="1" flipV="1">
            <a:off x="3886200" y="5486400"/>
            <a:ext cx="152400" cy="838200"/>
          </a:xfrm>
          <a:prstGeom prst="curvedConnector4">
            <a:avLst>
              <a:gd name="adj1" fmla="val 31898"/>
              <a:gd name="adj2" fmla="val 5825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grpSp>
        <p:nvGrpSpPr>
          <p:cNvPr id="276" name="Group 275"/>
          <p:cNvGrpSpPr/>
          <p:nvPr/>
        </p:nvGrpSpPr>
        <p:grpSpPr>
          <a:xfrm>
            <a:off x="1600200" y="4800600"/>
            <a:ext cx="2286000" cy="457200"/>
            <a:chOff x="1524000" y="2667000"/>
            <a:chExt cx="2286000" cy="457200"/>
          </a:xfrm>
        </p:grpSpPr>
        <p:grpSp>
          <p:nvGrpSpPr>
            <p:cNvPr id="278" name="Group 277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316" name="Rectangle 31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8" name="Rectangle 31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9" name="Isosceles Triangle 31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9" name="Group 278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312" name="Rectangle 311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13" name="Group 312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4" name="Rectangle 313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5" name="Isosceles Triangle 31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0" name="Group 279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98" name="Rectangle 297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304" name="Group 30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0" name="Rectangle 309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1" name="Isosceles Triangle 310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1" name="Group 280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93" name="Rectangle 29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95" name="Group 29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6" name="Rectangle 295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97" name="Isosceles Triangle 296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3" name="Group 282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284" name="Rectangle 28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85" name="Group 28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92" name="Isosceles Triangle 29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sp>
        <p:nvSpPr>
          <p:cNvPr id="40" name="TextBox 39"/>
          <p:cNvSpPr txBox="1"/>
          <p:nvPr/>
        </p:nvSpPr>
        <p:spPr>
          <a:xfrm>
            <a:off x="5562600" y="50292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[ Assumes data written to registers in a W cycle is readable in parallel D cycle (dotted line). Extra write data register and bypass paths required if this is not possible. ]</a:t>
            </a:r>
          </a:p>
        </p:txBody>
      </p:sp>
      <p:cxnSp>
        <p:nvCxnSpPr>
          <p:cNvPr id="320" name="Curved Connector 319"/>
          <p:cNvCxnSpPr>
            <a:endCxn id="183" idx="0"/>
          </p:cNvCxnSpPr>
          <p:nvPr/>
        </p:nvCxnSpPr>
        <p:spPr bwMode="auto">
          <a:xfrm rot="16200000" flipH="1">
            <a:off x="3049287" y="5637516"/>
            <a:ext cx="1216624" cy="304795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26514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Speculation for RAW Data Hazards </a:t>
            </a:r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Rather than wait for value, can guess value!</a:t>
            </a:r>
          </a:p>
          <a:p>
            <a:endParaRPr lang="en-US" sz="2800" dirty="0"/>
          </a:p>
          <a:p>
            <a:r>
              <a:rPr lang="en-US" sz="2800" dirty="0"/>
              <a:t>So far, only effective in certain limited cases:</a:t>
            </a:r>
          </a:p>
          <a:p>
            <a:pPr lvl="1"/>
            <a:r>
              <a:rPr lang="en-US" sz="2000" dirty="0"/>
              <a:t>Branch prediction</a:t>
            </a:r>
          </a:p>
          <a:p>
            <a:pPr lvl="1"/>
            <a:r>
              <a:rPr lang="en-US" sz="2000" dirty="0"/>
              <a:t>Stack pointer updates</a:t>
            </a:r>
          </a:p>
          <a:p>
            <a:pPr lvl="1"/>
            <a:r>
              <a:rPr lang="en-US" sz="2000" dirty="0"/>
              <a:t>Memory address disambiguation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0BF-9A85-3349-91B9-AD7774474F6C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 1 is posted</a:t>
            </a:r>
          </a:p>
          <a:p>
            <a:r>
              <a:rPr lang="en-US" dirty="0"/>
              <a:t>PS 1 is due at start of class on Monday Feb 11</a:t>
            </a:r>
          </a:p>
          <a:p>
            <a:endParaRPr lang="en-US" dirty="0"/>
          </a:p>
          <a:p>
            <a:r>
              <a:rPr lang="en-US" dirty="0"/>
              <a:t>Lab 1 out on Friday</a:t>
            </a:r>
          </a:p>
          <a:p>
            <a:r>
              <a:rPr lang="en-US" dirty="0"/>
              <a:t>Lab 1 overview in Section Friday,</a:t>
            </a:r>
          </a:p>
          <a:p>
            <a:pPr lvl="1"/>
            <a:r>
              <a:rPr lang="en-US" dirty="0"/>
              <a:t>1-2pm DIS 101 3113 </a:t>
            </a:r>
            <a:r>
              <a:rPr lang="en-US" dirty="0" err="1"/>
              <a:t>Etcheverry</a:t>
            </a:r>
            <a:endParaRPr lang="en-US" dirty="0"/>
          </a:p>
          <a:p>
            <a:pPr lvl="1"/>
            <a:r>
              <a:rPr lang="en-US" dirty="0"/>
              <a:t>2-3pm DIS 102 3107 </a:t>
            </a:r>
            <a:r>
              <a:rPr lang="en-US" dirty="0" err="1"/>
              <a:t>Etcheverry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63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CS252 discussions grading policy</a:t>
            </a:r>
          </a:p>
          <a:p>
            <a:pPr lvl="1"/>
            <a:r>
              <a:rPr lang="en-US" dirty="0"/>
              <a:t>We’ll ignore your two lowest scores in grading, which includes absences</a:t>
            </a:r>
          </a:p>
          <a:p>
            <a:pPr lvl="1"/>
            <a:r>
              <a:rPr lang="en-US" dirty="0"/>
              <a:t>Send in summary even if you can’t attend discussion</a:t>
            </a:r>
          </a:p>
          <a:p>
            <a:r>
              <a:rPr lang="en-US" dirty="0"/>
              <a:t>CS252 Piazza class has been created</a:t>
            </a:r>
          </a:p>
          <a:p>
            <a:pPr lvl="1"/>
            <a:r>
              <a:rPr lang="en-US" dirty="0"/>
              <a:t>Sign up for this as well as CS152 Piazza</a:t>
            </a:r>
          </a:p>
          <a:p>
            <a:r>
              <a:rPr lang="en-US" dirty="0"/>
              <a:t>Each CS252 paper has dedicated thread</a:t>
            </a:r>
          </a:p>
          <a:p>
            <a:pPr lvl="1"/>
            <a:r>
              <a:rPr lang="en-US" dirty="0"/>
              <a:t>Post your response as private note to instructors</a:t>
            </a:r>
          </a:p>
          <a:p>
            <a:pPr lvl="1"/>
            <a:r>
              <a:rPr lang="en-US" dirty="0"/>
              <a:t>Due 6AM Monday before Monday discussion section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58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Hazards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077200" cy="5054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do we need to calculate next PC?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For Unconditional Jumps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err="1"/>
              <a:t>Opcode</a:t>
            </a:r>
            <a:r>
              <a:rPr lang="en-US" sz="2400" dirty="0"/>
              <a:t>, PC, and offset</a:t>
            </a:r>
          </a:p>
          <a:p>
            <a:r>
              <a:rPr lang="en-US" sz="3200" dirty="0"/>
              <a:t>For Jump Register</a:t>
            </a:r>
          </a:p>
          <a:p>
            <a:pPr lvl="1"/>
            <a:r>
              <a:rPr lang="en-US" sz="2400" dirty="0" err="1"/>
              <a:t>Opcode</a:t>
            </a:r>
            <a:r>
              <a:rPr lang="en-US" sz="2400" dirty="0"/>
              <a:t>, Register value, and offset</a:t>
            </a:r>
          </a:p>
          <a:p>
            <a:r>
              <a:rPr lang="en-US" sz="3200" dirty="0"/>
              <a:t>For Conditional Branches</a:t>
            </a:r>
          </a:p>
          <a:p>
            <a:pPr lvl="1"/>
            <a:r>
              <a:rPr lang="en-US" sz="2400" dirty="0" err="1"/>
              <a:t>Opcode</a:t>
            </a:r>
            <a:r>
              <a:rPr lang="en-US" sz="2400" dirty="0"/>
              <a:t>, Register (for condition), PC and offset</a:t>
            </a:r>
          </a:p>
          <a:p>
            <a:r>
              <a:rPr lang="en-US" sz="3200" dirty="0"/>
              <a:t>For all other instructions</a:t>
            </a:r>
          </a:p>
          <a:p>
            <a:pPr lvl="1"/>
            <a:r>
              <a:rPr lang="en-US" sz="2400" dirty="0" err="1"/>
              <a:t>Opcode</a:t>
            </a:r>
            <a:r>
              <a:rPr lang="en-US" sz="2400" dirty="0"/>
              <a:t> and PC ( and have to know it’s not one of above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AEA50BF-9A85-3349-91B9-AD7774474F6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1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86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Box 326"/>
          <p:cNvSpPr txBox="1"/>
          <p:nvPr/>
        </p:nvSpPr>
        <p:spPr>
          <a:xfrm>
            <a:off x="6329347" y="91440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emory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4572000" y="9144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</a:t>
            </a:r>
            <a:r>
              <a:rPr lang="en-US" sz="2000" b="1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X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ecute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2667000" y="9144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838200" y="9144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information in pipeline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3790623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1676400" y="4404412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4023412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3794813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4480473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4328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4709212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4175812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4937812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2880412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Data Cache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3566212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</a:t>
              </a: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3261412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4328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4516619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2880412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3853370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4175812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4175812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5090212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5318812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3718612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4480612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5318812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2728012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Store</a:t>
              </a: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2728012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3185212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3185212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3947212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3185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3185212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3718612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3566212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3185212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3185073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3185073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5928412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5242613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3261412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328" name="TextBox 327"/>
          <p:cNvSpPr txBox="1"/>
          <p:nvPr/>
        </p:nvSpPr>
        <p:spPr>
          <a:xfrm>
            <a:off x="7853347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W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riteback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1676400"/>
            <a:ext cx="1266067" cy="2651812"/>
            <a:chOff x="685800" y="1676400"/>
            <a:chExt cx="1266067" cy="2651812"/>
          </a:xfrm>
        </p:grpSpPr>
        <p:cxnSp>
          <p:nvCxnSpPr>
            <p:cNvPr id="103" name="Straight Connector 102"/>
            <p:cNvCxnSpPr/>
            <p:nvPr/>
          </p:nvCxnSpPr>
          <p:spPr bwMode="auto">
            <a:xfrm flipV="1">
              <a:off x="762000" y="2118412"/>
              <a:ext cx="0" cy="2209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85800" y="1676400"/>
              <a:ext cx="1266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PC known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90800" y="1524000"/>
            <a:ext cx="1589047" cy="1661212"/>
            <a:chOff x="2590800" y="1524000"/>
            <a:chExt cx="1589047" cy="1661212"/>
          </a:xfrm>
        </p:grpSpPr>
        <p:cxnSp>
          <p:nvCxnSpPr>
            <p:cNvPr id="291" name="Straight Connector 290"/>
            <p:cNvCxnSpPr/>
            <p:nvPr/>
          </p:nvCxnSpPr>
          <p:spPr bwMode="auto">
            <a:xfrm flipV="1">
              <a:off x="2895600" y="2423212"/>
              <a:ext cx="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2590800" y="1524000"/>
              <a:ext cx="15890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 err="1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Opcode</a:t>
              </a:r>
              <a:r>
                <a:rPr lang="en-US" sz="20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, 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offset known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43399" y="1371600"/>
            <a:ext cx="2057389" cy="3594760"/>
            <a:chOff x="4343399" y="1371600"/>
            <a:chExt cx="2057389" cy="3594760"/>
          </a:xfrm>
        </p:grpSpPr>
        <p:cxnSp>
          <p:nvCxnSpPr>
            <p:cNvPr id="294" name="Straight Connector 293"/>
            <p:cNvCxnSpPr/>
            <p:nvPr/>
          </p:nvCxnSpPr>
          <p:spPr bwMode="auto">
            <a:xfrm flipV="1">
              <a:off x="5715000" y="2423212"/>
              <a:ext cx="0" cy="1371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 flipV="1">
              <a:off x="4648200" y="2423212"/>
              <a:ext cx="0" cy="254314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4343399" y="1371600"/>
              <a:ext cx="205738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FF0000"/>
                  </a:solidFill>
                  <a:latin typeface="Calibri"/>
                  <a:ea typeface="ＭＳ Ｐゴシック"/>
                  <a:cs typeface="Calibri"/>
                </a:rPr>
                <a:t>Branch condition, Jump register value known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4137713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</a:p>
        </p:txBody>
      </p:sp>
    </p:spTree>
    <p:extLst>
      <p:ext uri="{BB962C8B-B14F-4D97-AF65-F5344CB8AC3E}">
        <p14:creationId xmlns:p14="http://schemas.microsoft.com/office/powerpoint/2010/main" val="327495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/>
          <p:cNvSpPr txBox="1"/>
          <p:nvPr/>
        </p:nvSpPr>
        <p:spPr>
          <a:xfrm>
            <a:off x="5486400" y="56388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</a:t>
            </a:r>
            <a:r>
              <a:rPr lang="en-US" sz="2000" b="1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X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ecute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657600" y="56388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524000" y="57150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Unconditional PC-Relative Jumps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8598" y="39582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2438397" y="45720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4953000" y="3962400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 flipH="1">
            <a:off x="6629395" y="44958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952997" y="48768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5181597" y="43434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5181597" y="51054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>
          <a:xfrm>
            <a:off x="1600197" y="3733800"/>
            <a:ext cx="1371600" cy="1676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</a:p>
        </p:txBody>
      </p:sp>
      <p:cxnSp>
        <p:nvCxnSpPr>
          <p:cNvPr id="141" name="Straight Connector 140"/>
          <p:cNvCxnSpPr/>
          <p:nvPr/>
        </p:nvCxnSpPr>
        <p:spPr bwMode="auto">
          <a:xfrm flipH="1" flipV="1">
            <a:off x="914400" y="4495800"/>
            <a:ext cx="6858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3276597" y="46842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26"/>
          <p:cNvGrpSpPr/>
          <p:nvPr/>
        </p:nvGrpSpPr>
        <p:grpSpPr>
          <a:xfrm>
            <a:off x="4952997" y="28956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3657597" y="33528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3657597" y="33528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910911" y="41148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5181597" y="33528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333997" y="33528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5333997" y="38862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5714997" y="37338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5562597" y="33528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H="1">
            <a:off x="5562597" y="33526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971797" y="3733800"/>
            <a:ext cx="304800" cy="18288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5524496" y="43053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71800" y="1447800"/>
            <a:ext cx="304807" cy="1610022"/>
            <a:chOff x="2286000" y="1066800"/>
            <a:chExt cx="304807" cy="161002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PC_decode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9" name="Freeform 31"/>
          <p:cNvSpPr>
            <a:spLocks/>
          </p:cNvSpPr>
          <p:nvPr/>
        </p:nvSpPr>
        <p:spPr bwMode="auto">
          <a:xfrm rot="16200000">
            <a:off x="3505199" y="220980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Add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3657600" y="2895600"/>
            <a:ext cx="1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3657600" y="2895600"/>
            <a:ext cx="2285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3276600" y="21336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1524000" y="22098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1524000" y="22098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343402" y="2514600"/>
            <a:ext cx="304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4648200" y="137160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609600" y="1371600"/>
            <a:ext cx="40385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609600" y="1371600"/>
            <a:ext cx="0" cy="3352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609600" y="47244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H="1" flipV="1">
            <a:off x="3657600" y="838200"/>
            <a:ext cx="1" cy="2057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657600" y="685800"/>
            <a:ext cx="994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Jump?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09600" y="762000"/>
            <a:ext cx="154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PCJumpSel</a:t>
            </a:r>
            <a:endParaRPr lang="en-US" sz="2400" dirty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52" name="Straight Arrow Connector 151"/>
          <p:cNvCxnSpPr>
            <a:endCxn id="171" idx="0"/>
          </p:cNvCxnSpPr>
          <p:nvPr/>
        </p:nvCxnSpPr>
        <p:spPr bwMode="auto">
          <a:xfrm flipV="1">
            <a:off x="2590800" y="3388326"/>
            <a:ext cx="381000" cy="40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1143000" y="3733799"/>
            <a:ext cx="304806" cy="1587500"/>
            <a:chOff x="7162800" y="1828800"/>
            <a:chExt cx="457209" cy="2578100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9" y="2819400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PC_fetch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71800" y="3124200"/>
            <a:ext cx="304800" cy="609600"/>
            <a:chOff x="7162800" y="1828800"/>
            <a:chExt cx="609600" cy="2813901"/>
          </a:xfrm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Kill</a:t>
              </a:r>
            </a:p>
          </p:txBody>
        </p:sp>
        <p:sp>
          <p:nvSpPr>
            <p:cNvPr id="172" name="Isosceles Triangle 171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78" name="Straight Connector 177"/>
          <p:cNvCxnSpPr/>
          <p:nvPr/>
        </p:nvCxnSpPr>
        <p:spPr bwMode="auto">
          <a:xfrm>
            <a:off x="2590800" y="11430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286000" y="762000"/>
            <a:ext cx="69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FKill</a:t>
            </a:r>
            <a:endParaRPr lang="en-US" sz="2400" dirty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3276600" y="32766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838200" y="4114800"/>
            <a:ext cx="228600" cy="762000"/>
            <a:chOff x="1828800" y="2438400"/>
            <a:chExt cx="400110" cy="1752600"/>
          </a:xfrm>
        </p:grpSpPr>
        <p:sp>
          <p:nvSpPr>
            <p:cNvPr id="161" name="Trapezoid 160"/>
            <p:cNvSpPr/>
            <p:nvPr/>
          </p:nvSpPr>
          <p:spPr>
            <a:xfrm rot="5400000">
              <a:off x="1142997" y="3162300"/>
              <a:ext cx="1752600" cy="304799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184" name="Straight Connector 183"/>
          <p:cNvCxnSpPr/>
          <p:nvPr/>
        </p:nvCxnSpPr>
        <p:spPr bwMode="auto">
          <a:xfrm flipH="1" flipV="1">
            <a:off x="1524000" y="3048000"/>
            <a:ext cx="228600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 flipH="1">
            <a:off x="1981200" y="30480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H="1" flipV="1">
            <a:off x="2286000" y="2514600"/>
            <a:ext cx="1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>
            <a:off x="762000" y="251460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762000" y="2514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762000" y="4267200"/>
            <a:ext cx="7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914400" y="1219200"/>
            <a:ext cx="43559" cy="29173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676400" y="2743200"/>
            <a:ext cx="416625" cy="762000"/>
            <a:chOff x="381000" y="4419600"/>
            <a:chExt cx="416625" cy="762000"/>
          </a:xfrm>
        </p:grpSpPr>
        <p:grpSp>
          <p:nvGrpSpPr>
            <p:cNvPr id="98" name="Group 97"/>
            <p:cNvGrpSpPr/>
            <p:nvPr/>
          </p:nvGrpSpPr>
          <p:grpSpPr>
            <a:xfrm>
              <a:off x="381000" y="4419600"/>
              <a:ext cx="381000" cy="762000"/>
              <a:chOff x="1828800" y="2438400"/>
              <a:chExt cx="400110" cy="1752600"/>
            </a:xfrm>
          </p:grpSpPr>
          <p:sp>
            <p:nvSpPr>
              <p:cNvPr id="99" name="Trapezoid 98"/>
              <p:cNvSpPr/>
              <p:nvPr/>
            </p:nvSpPr>
            <p:spPr>
              <a:xfrm rot="5400000">
                <a:off x="1143000" y="3162300"/>
                <a:ext cx="17526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 dirty="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6200000">
                <a:off x="1936522" y="3085927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1000" y="4572000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+4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553201" y="1752600"/>
            <a:ext cx="1981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[ Kill bit turns instruction into a bubble ]</a:t>
            </a:r>
          </a:p>
        </p:txBody>
      </p:sp>
    </p:spTree>
    <p:extLst>
      <p:ext uri="{BB962C8B-B14F-4D97-AF65-F5344CB8AC3E}">
        <p14:creationId xmlns:p14="http://schemas.microsoft.com/office/powerpoint/2010/main" val="1029320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for Unconditional PC-Relative Jumps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362200" y="1828800"/>
            <a:ext cx="1828800" cy="1371600"/>
            <a:chOff x="2362200" y="1828800"/>
            <a:chExt cx="1828800" cy="1371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914400" y="1828800"/>
            <a:ext cx="3731242" cy="457200"/>
            <a:chOff x="914400" y="1828800"/>
            <a:chExt cx="3731242" cy="457200"/>
          </a:xfrm>
        </p:grpSpPr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129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j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371600" y="1828800"/>
            <a:ext cx="533400" cy="1371600"/>
            <a:chOff x="1371600" y="1828800"/>
            <a:chExt cx="533400" cy="1371600"/>
          </a:xfrm>
        </p:grpSpPr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905000" y="1828800"/>
            <a:ext cx="5594350" cy="1371600"/>
            <a:chOff x="1905000" y="1828800"/>
            <a:chExt cx="5594350" cy="1371600"/>
          </a:xfrm>
        </p:grpSpPr>
        <p:sp>
          <p:nvSpPr>
            <p:cNvPr id="310" name="TextBox 309"/>
            <p:cNvSpPr txBox="1"/>
            <p:nvPr/>
          </p:nvSpPr>
          <p:spPr>
            <a:xfrm>
              <a:off x="4267200" y="28194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target: add x1, x2, x3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2860292" cy="1371600"/>
              <a:chOff x="1905000" y="1828800"/>
              <a:chExt cx="28602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1447800" y="2057400"/>
            <a:ext cx="381000" cy="911826"/>
            <a:chOff x="1447800" y="2057400"/>
            <a:chExt cx="381000" cy="911826"/>
          </a:xfrm>
        </p:grpSpPr>
        <p:cxnSp>
          <p:nvCxnSpPr>
            <p:cNvPr id="309" name="Curved Connector 308"/>
            <p:cNvCxnSpPr>
              <a:stCxn id="157" idx="1"/>
              <a:endCxn id="344" idx="0"/>
            </p:cNvCxnSpPr>
            <p:nvPr/>
          </p:nvCxnSpPr>
          <p:spPr bwMode="auto">
            <a:xfrm>
              <a:off x="1447800" y="2057400"/>
              <a:ext cx="381000" cy="91182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>
              <a:stCxn id="157" idx="1"/>
            </p:cNvCxnSpPr>
            <p:nvPr/>
          </p:nvCxnSpPr>
          <p:spPr bwMode="auto">
            <a:xfrm>
              <a:off x="1447800" y="2057400"/>
              <a:ext cx="381000" cy="5334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325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Delay Slots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838200"/>
            <a:ext cx="7683500" cy="3352800"/>
          </a:xfrm>
        </p:spPr>
        <p:txBody>
          <a:bodyPr/>
          <a:lstStyle/>
          <a:p>
            <a:r>
              <a:rPr lang="en-US" sz="2400" dirty="0"/>
              <a:t>Early RISCs adopted idea from pipelined microcode engines, and changed ISA semantics so instruction </a:t>
            </a:r>
            <a:r>
              <a:rPr lang="en-US" sz="2400" i="1" dirty="0"/>
              <a:t>after</a:t>
            </a:r>
            <a:r>
              <a:rPr lang="en-US" sz="2400" dirty="0"/>
              <a:t> branch/jump is always executed before control flow change occurs:</a:t>
            </a:r>
          </a:p>
          <a:p>
            <a:pPr marL="455613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0x100 j target</a:t>
            </a:r>
          </a:p>
          <a:p>
            <a:pPr marL="455613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0x104 add x1, x2, x3 // Executed before target</a:t>
            </a:r>
          </a:p>
          <a:p>
            <a:pPr marL="455613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…</a:t>
            </a:r>
          </a:p>
          <a:p>
            <a:pPr marL="455613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0x205 target: </a:t>
            </a:r>
            <a:r>
              <a:rPr lang="en-US" sz="2000" b="1" dirty="0" err="1">
                <a:latin typeface="Courier New"/>
                <a:cs typeface="Courier New"/>
              </a:rPr>
              <a:t>xori</a:t>
            </a:r>
            <a:r>
              <a:rPr lang="en-US" sz="2000" b="1" dirty="0">
                <a:latin typeface="Courier New"/>
                <a:cs typeface="Courier New"/>
              </a:rPr>
              <a:t> x1, x1, 7</a:t>
            </a:r>
          </a:p>
          <a:p>
            <a:r>
              <a:rPr lang="en-US" sz="2400" dirty="0"/>
              <a:t>Software has to fill delay slot with useful work, or fill with explicit NOP instruction</a:t>
            </a:r>
          </a:p>
          <a:p>
            <a:pPr marL="455613" lvl="1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667000" y="4648200"/>
            <a:ext cx="1828800" cy="1371600"/>
            <a:chOff x="2362200" y="1828800"/>
            <a:chExt cx="1828800" cy="1371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1219200" y="4648200"/>
            <a:ext cx="3731242" cy="457200"/>
            <a:chOff x="914400" y="1828800"/>
            <a:chExt cx="3731242" cy="457200"/>
          </a:xfrm>
        </p:grpSpPr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129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j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676400" y="4648200"/>
            <a:ext cx="533400" cy="1371600"/>
            <a:chOff x="1371600" y="1828800"/>
            <a:chExt cx="533400" cy="1371600"/>
          </a:xfrm>
        </p:grpSpPr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2209800" y="4648200"/>
            <a:ext cx="5594350" cy="1371600"/>
            <a:chOff x="1905000" y="1828800"/>
            <a:chExt cx="5594350" cy="1371600"/>
          </a:xfrm>
        </p:grpSpPr>
        <p:sp>
          <p:nvSpPr>
            <p:cNvPr id="310" name="TextBox 309"/>
            <p:cNvSpPr txBox="1"/>
            <p:nvPr/>
          </p:nvSpPr>
          <p:spPr>
            <a:xfrm>
              <a:off x="4267200" y="28194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target: </a:t>
              </a: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xori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 x1, x1, 7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457200" cy="1371600"/>
              <a:chOff x="1905000" y="1828800"/>
              <a:chExt cx="457200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chemeClr val="bg1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103" name="TextBox 102"/>
            <p:cNvSpPr txBox="1"/>
            <p:nvPr/>
          </p:nvSpPr>
          <p:spPr>
            <a:xfrm>
              <a:off x="3886200" y="2286000"/>
              <a:ext cx="2123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add x1, x2, x3</a:t>
              </a:r>
            </a:p>
          </p:txBody>
        </p:sp>
      </p:grpSp>
      <p:cxnSp>
        <p:nvCxnSpPr>
          <p:cNvPr id="309" name="Curved Connector 308"/>
          <p:cNvCxnSpPr>
            <a:stCxn id="157" idx="1"/>
            <a:endCxn id="344" idx="0"/>
          </p:cNvCxnSpPr>
          <p:nvPr/>
        </p:nvCxnSpPr>
        <p:spPr bwMode="auto">
          <a:xfrm>
            <a:off x="1752600" y="4876800"/>
            <a:ext cx="381000" cy="9118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1277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Microcoded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255E8C9-94CC-FC42-AFE8-1224D17E4F2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838200"/>
            <a:ext cx="8226425" cy="5562600"/>
          </a:xfrm>
        </p:spPr>
        <p:txBody>
          <a:bodyPr/>
          <a:lstStyle/>
          <a:p>
            <a:r>
              <a:rPr lang="en-US" sz="2400" dirty="0"/>
              <a:t>John </a:t>
            </a:r>
            <a:r>
              <a:rPr lang="en-US" sz="2400" dirty="0" err="1"/>
              <a:t>Cocke</a:t>
            </a:r>
            <a:r>
              <a:rPr lang="en-US" sz="2400" dirty="0"/>
              <a:t> and group at IBM</a:t>
            </a:r>
          </a:p>
          <a:p>
            <a:pPr lvl="1"/>
            <a:r>
              <a:rPr lang="en-US" sz="2000" dirty="0"/>
              <a:t>Working on a simple pipelined processor, 801, and advanced compilers inside IBM</a:t>
            </a:r>
          </a:p>
          <a:p>
            <a:pPr lvl="1"/>
            <a:r>
              <a:rPr lang="en-US" sz="2000" dirty="0"/>
              <a:t>Ported experimental PL.8 compiler to IBM 370, and only used simple register-register and load/store instructions similar to 801</a:t>
            </a:r>
          </a:p>
          <a:p>
            <a:pPr lvl="1"/>
            <a:r>
              <a:rPr lang="en-US" sz="2000" dirty="0"/>
              <a:t>Code ran faster than other existing compilers that used all 370 instructions! (up to 6MIPS whereas 2MIPS considered good before)</a:t>
            </a:r>
          </a:p>
          <a:p>
            <a:r>
              <a:rPr lang="en-US" sz="2400" dirty="0" err="1"/>
              <a:t>Emer</a:t>
            </a:r>
            <a:r>
              <a:rPr lang="en-US" sz="2400" dirty="0"/>
              <a:t>, Clark, at DEC</a:t>
            </a:r>
          </a:p>
          <a:p>
            <a:pPr lvl="1"/>
            <a:r>
              <a:rPr lang="en-US" sz="2000" dirty="0"/>
              <a:t>Measured VAX-11/780 using external hardware</a:t>
            </a:r>
          </a:p>
          <a:p>
            <a:pPr lvl="1"/>
            <a:r>
              <a:rPr lang="en-US" sz="2000" dirty="0"/>
              <a:t>Found it was actually a 0.5MIPS machine, although usually assumed to be a 1MIPS machine</a:t>
            </a:r>
          </a:p>
          <a:p>
            <a:pPr lvl="1"/>
            <a:r>
              <a:rPr lang="en-US" sz="2000" dirty="0"/>
              <a:t>Found 20% of VAX instructions responsible for 60% of microcode, but only account for 0.2% of execution time!</a:t>
            </a:r>
          </a:p>
          <a:p>
            <a:r>
              <a:rPr lang="en-US" sz="2400" dirty="0"/>
              <a:t>VAX8800</a:t>
            </a:r>
          </a:p>
          <a:p>
            <a:pPr lvl="1"/>
            <a:r>
              <a:rPr lang="en-US" sz="2000" dirty="0"/>
              <a:t>Control Store: 16K*147b RAM, Unified Cache: 64K*8b RAM</a:t>
            </a:r>
          </a:p>
          <a:p>
            <a:pPr lvl="1"/>
            <a:r>
              <a:rPr lang="en-US" sz="2000" dirty="0"/>
              <a:t> 4.5x more </a:t>
            </a:r>
            <a:r>
              <a:rPr lang="en-US" sz="2000" dirty="0" err="1"/>
              <a:t>microstore</a:t>
            </a:r>
            <a:r>
              <a:rPr lang="en-US" sz="2000" dirty="0"/>
              <a:t> RAM than cache RAM!</a:t>
            </a:r>
          </a:p>
        </p:txBody>
      </p:sp>
    </p:spTree>
    <p:extLst>
      <p:ext uri="{BB962C8B-B14F-4D97-AF65-F5344CB8AC3E}">
        <p14:creationId xmlns:p14="http://schemas.microsoft.com/office/powerpoint/2010/main" val="85866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Post-1990 RISC ISAs don</a:t>
            </a:r>
            <a:r>
              <a:rPr lang="fr-FR" dirty="0"/>
              <a:t>’</a:t>
            </a:r>
            <a:r>
              <a:rPr lang="en-US" dirty="0"/>
              <a:t>t have delay slots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Encodes </a:t>
            </a:r>
            <a:r>
              <a:rPr lang="en-US" sz="2800" dirty="0" err="1"/>
              <a:t>microarchitectural</a:t>
            </a:r>
            <a:r>
              <a:rPr lang="en-US" sz="2800" dirty="0"/>
              <a:t> detail into ISA</a:t>
            </a:r>
          </a:p>
          <a:p>
            <a:pPr lvl="1"/>
            <a:r>
              <a:rPr lang="en-US" sz="2000" dirty="0"/>
              <a:t>c.f. IBM 650 drum layout</a:t>
            </a:r>
          </a:p>
          <a:p>
            <a:r>
              <a:rPr lang="en-US" sz="2800" dirty="0"/>
              <a:t>Performance issues</a:t>
            </a:r>
          </a:p>
          <a:p>
            <a:pPr lvl="1"/>
            <a:r>
              <a:rPr lang="en-US" sz="2000" dirty="0"/>
              <a:t>Increased I-cache misses from NOPs in unused delay slots</a:t>
            </a:r>
          </a:p>
          <a:p>
            <a:pPr lvl="1"/>
            <a:r>
              <a:rPr lang="en-US" sz="2000" dirty="0"/>
              <a:t>I-cache miss on delay slot causes machine to wait, even if delay slot is a NOP</a:t>
            </a:r>
          </a:p>
          <a:p>
            <a:r>
              <a:rPr lang="en-US" sz="2800" dirty="0"/>
              <a:t>Complicates more advanced microarchitectures</a:t>
            </a:r>
          </a:p>
          <a:p>
            <a:pPr lvl="1"/>
            <a:r>
              <a:rPr lang="en-US" sz="2000" dirty="0"/>
              <a:t>Consider 30-stage pipeline with four-instruction-per-cycle issue</a:t>
            </a:r>
          </a:p>
          <a:p>
            <a:r>
              <a:rPr lang="en-US" sz="2800" dirty="0"/>
              <a:t>Better branch prediction reduced need</a:t>
            </a:r>
          </a:p>
          <a:p>
            <a:pPr lvl="1"/>
            <a:r>
              <a:rPr lang="en-US" sz="2000" dirty="0"/>
              <a:t>Branch prediction in later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8C89C21-81C6-1849-AF7F-456E69B3BB35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8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/>
          <p:cNvSpPr txBox="1"/>
          <p:nvPr/>
        </p:nvSpPr>
        <p:spPr>
          <a:xfrm>
            <a:off x="5880900" y="592449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</a:t>
            </a:r>
            <a:r>
              <a:rPr lang="en-US" sz="2000" b="1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X</a:t>
            </a:r>
            <a:r>
              <a:rPr lang="en-US" sz="20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ecute</a:t>
            </a:r>
            <a:endParaRPr lang="en-US" sz="2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4052100" y="592449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918500" y="600069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RISC-V Conditional Branches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33098" y="454870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2832897" y="485769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5347500" y="4552890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B</a:t>
              </a: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 flipH="1">
            <a:off x="7023895" y="539109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5347497" y="546729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A</a:t>
              </a: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5576097" y="493389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5576097" y="569589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>
          <a:xfrm>
            <a:off x="1994697" y="4019490"/>
            <a:ext cx="1371600" cy="1676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Instruction Cache</a:t>
            </a:r>
          </a:p>
        </p:txBody>
      </p:sp>
      <p:cxnSp>
        <p:nvCxnSpPr>
          <p:cNvPr id="141" name="Straight Connector 140"/>
          <p:cNvCxnSpPr/>
          <p:nvPr/>
        </p:nvCxnSpPr>
        <p:spPr bwMode="auto">
          <a:xfrm flipH="1" flipV="1">
            <a:off x="1308900" y="4781490"/>
            <a:ext cx="6858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3671097" y="527469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26"/>
          <p:cNvGrpSpPr/>
          <p:nvPr/>
        </p:nvGrpSpPr>
        <p:grpSpPr>
          <a:xfrm>
            <a:off x="5347500" y="3867087"/>
            <a:ext cx="228601" cy="762000"/>
            <a:chOff x="6553200" y="3980921"/>
            <a:chExt cx="228601" cy="473606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68619" y="4065503"/>
              <a:ext cx="397764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</a:t>
              </a: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H="1" flipV="1">
            <a:off x="4052097" y="3638490"/>
            <a:ext cx="3" cy="167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4052100" y="401949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 flipH="1">
            <a:off x="6305411" y="501009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5576100" y="394329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728500" y="2952690"/>
            <a:ext cx="0" cy="1524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5728497" y="447669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6109497" y="432429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5957097" y="394329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H="1">
            <a:off x="5957097" y="394315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3366297" y="4019490"/>
            <a:ext cx="304800" cy="18288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5918996" y="489579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ALU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366300" y="1733490"/>
            <a:ext cx="304807" cy="1610022"/>
            <a:chOff x="2286000" y="1066800"/>
            <a:chExt cx="304807" cy="161002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PC_decode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9" name="Freeform 31"/>
          <p:cNvSpPr>
            <a:spLocks/>
          </p:cNvSpPr>
          <p:nvPr/>
        </p:nvSpPr>
        <p:spPr bwMode="auto">
          <a:xfrm rot="16200000">
            <a:off x="3899699" y="249549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Add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4052100" y="3181290"/>
            <a:ext cx="1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4052100" y="3181290"/>
            <a:ext cx="2285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3671100" y="241929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1918500" y="249549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1918500" y="249549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737902" y="2800290"/>
            <a:ext cx="304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5042700" y="165729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1004100" y="1657290"/>
            <a:ext cx="40385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1004100" y="1657290"/>
            <a:ext cx="0" cy="3124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1004100" y="478149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H="1" flipV="1">
            <a:off x="4052100" y="1123890"/>
            <a:ext cx="1" cy="2057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505200" y="762000"/>
            <a:ext cx="120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Branch?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990600" y="89529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PCSel</a:t>
            </a:r>
            <a:endParaRPr lang="en-US" sz="2400" dirty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52" name="Straight Arrow Connector 151"/>
          <p:cNvCxnSpPr>
            <a:endCxn id="171" idx="0"/>
          </p:cNvCxnSpPr>
          <p:nvPr/>
        </p:nvCxnSpPr>
        <p:spPr bwMode="auto">
          <a:xfrm flipV="1">
            <a:off x="2985300" y="3674016"/>
            <a:ext cx="381000" cy="40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1537500" y="4019489"/>
            <a:ext cx="304806" cy="1587500"/>
            <a:chOff x="7162800" y="1828800"/>
            <a:chExt cx="457209" cy="2578100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9" y="2819400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PC_fetch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366300" y="3409890"/>
            <a:ext cx="304800" cy="609600"/>
            <a:chOff x="7162800" y="1828800"/>
            <a:chExt cx="609600" cy="2813901"/>
          </a:xfrm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Kill</a:t>
              </a:r>
            </a:p>
          </p:txBody>
        </p:sp>
        <p:sp>
          <p:nvSpPr>
            <p:cNvPr id="172" name="Isosceles Triangle 171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78" name="Straight Connector 177"/>
          <p:cNvCxnSpPr>
            <a:stCxn id="179" idx="2"/>
          </p:cNvCxnSpPr>
          <p:nvPr/>
        </p:nvCxnSpPr>
        <p:spPr bwMode="auto">
          <a:xfrm flipH="1">
            <a:off x="2985300" y="1433155"/>
            <a:ext cx="44139" cy="22815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680500" y="971490"/>
            <a:ext cx="69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FKill</a:t>
            </a:r>
            <a:endParaRPr lang="en-US" sz="2400" dirty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3671100" y="356229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1232700" y="4400490"/>
            <a:ext cx="228600" cy="762000"/>
            <a:chOff x="1828800" y="2438400"/>
            <a:chExt cx="400110" cy="1752600"/>
          </a:xfrm>
        </p:grpSpPr>
        <p:sp>
          <p:nvSpPr>
            <p:cNvPr id="161" name="Trapezoid 160"/>
            <p:cNvSpPr/>
            <p:nvPr/>
          </p:nvSpPr>
          <p:spPr>
            <a:xfrm rot="5400000">
              <a:off x="1142997" y="3162300"/>
              <a:ext cx="1752600" cy="304799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 dirty="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cxnSp>
        <p:nvCxnSpPr>
          <p:cNvPr id="184" name="Straight Connector 183"/>
          <p:cNvCxnSpPr/>
          <p:nvPr/>
        </p:nvCxnSpPr>
        <p:spPr bwMode="auto">
          <a:xfrm flipH="1" flipV="1">
            <a:off x="1918500" y="3333690"/>
            <a:ext cx="228600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 flipH="1">
            <a:off x="2375700" y="333369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H="1" flipV="1">
            <a:off x="2680500" y="2800290"/>
            <a:ext cx="1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>
            <a:off x="1156500" y="280029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1156500" y="280029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1156500" y="4552890"/>
            <a:ext cx="7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1308901" y="1352490"/>
            <a:ext cx="76199" cy="3069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2070900" y="3028890"/>
            <a:ext cx="416625" cy="762000"/>
            <a:chOff x="381000" y="4419600"/>
            <a:chExt cx="416625" cy="762000"/>
          </a:xfrm>
        </p:grpSpPr>
        <p:grpSp>
          <p:nvGrpSpPr>
            <p:cNvPr id="98" name="Group 97"/>
            <p:cNvGrpSpPr/>
            <p:nvPr/>
          </p:nvGrpSpPr>
          <p:grpSpPr>
            <a:xfrm>
              <a:off x="381000" y="4419600"/>
              <a:ext cx="381000" cy="762000"/>
              <a:chOff x="1828800" y="2438400"/>
              <a:chExt cx="400110" cy="1752600"/>
            </a:xfrm>
          </p:grpSpPr>
          <p:sp>
            <p:nvSpPr>
              <p:cNvPr id="99" name="Trapezoid 98"/>
              <p:cNvSpPr/>
              <p:nvPr/>
            </p:nvSpPr>
            <p:spPr>
              <a:xfrm rot="5400000">
                <a:off x="1143000" y="3162300"/>
                <a:ext cx="17526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 dirty="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6200000">
                <a:off x="1936522" y="3085927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1000" y="4572000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+4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 flipV="1">
            <a:off x="6795300" y="1276290"/>
            <a:ext cx="0" cy="3124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6795300" y="1047690"/>
            <a:ext cx="977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Cond?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5347500" y="1581090"/>
            <a:ext cx="304807" cy="1610022"/>
            <a:chOff x="2286000" y="1066800"/>
            <a:chExt cx="304807" cy="1610022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PC_execute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18" name="Freeform 31"/>
          <p:cNvSpPr>
            <a:spLocks/>
          </p:cNvSpPr>
          <p:nvPr/>
        </p:nvSpPr>
        <p:spPr bwMode="auto">
          <a:xfrm rot="16200000">
            <a:off x="5576099" y="241929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Add</a:t>
            </a:r>
          </a:p>
        </p:txBody>
      </p:sp>
      <p:cxnSp>
        <p:nvCxnSpPr>
          <p:cNvPr id="119" name="Straight Connector 118"/>
          <p:cNvCxnSpPr/>
          <p:nvPr/>
        </p:nvCxnSpPr>
        <p:spPr bwMode="auto">
          <a:xfrm flipH="1">
            <a:off x="5652300" y="234309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3899700" y="188589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3899700" y="188589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5728500" y="295269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flipH="1">
            <a:off x="6414300" y="264789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>
            <a:off x="6566700" y="150489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775500" y="1504890"/>
            <a:ext cx="57911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1" name="Group 150"/>
          <p:cNvGrpSpPr/>
          <p:nvPr/>
        </p:nvGrpSpPr>
        <p:grpSpPr>
          <a:xfrm>
            <a:off x="5347500" y="3181290"/>
            <a:ext cx="304800" cy="609600"/>
            <a:chOff x="7162800" y="1828800"/>
            <a:chExt cx="609600" cy="2813901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Rectangle 153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Kill</a:t>
              </a:r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6" name="Straight Arrow Connector 155"/>
          <p:cNvCxnSpPr>
            <a:endCxn id="154" idx="0"/>
          </p:cNvCxnSpPr>
          <p:nvPr/>
        </p:nvCxnSpPr>
        <p:spPr bwMode="auto">
          <a:xfrm flipV="1">
            <a:off x="5118900" y="3445416"/>
            <a:ext cx="228600" cy="3620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5118900" y="1200090"/>
            <a:ext cx="4414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5181600" y="838200"/>
            <a:ext cx="745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 err="1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DKill</a:t>
            </a:r>
            <a:endParaRPr lang="en-US" sz="2400" dirty="0">
              <a:solidFill>
                <a:srgbClr val="FF0000"/>
              </a:solidFill>
              <a:latin typeface="Calibri"/>
              <a:ea typeface="ＭＳ Ｐゴシック"/>
              <a:cs typeface="Calibri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775500" y="1504890"/>
            <a:ext cx="0" cy="3581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flipH="1">
            <a:off x="775500" y="5086290"/>
            <a:ext cx="457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269124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for Conditional Branches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66800" y="1600200"/>
            <a:ext cx="7042150" cy="1828800"/>
            <a:chOff x="914400" y="1828800"/>
            <a:chExt cx="7042150" cy="18288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2678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beq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 x1, x2,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4724400" y="32766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target: add x1, x2, x3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3317492" cy="1371600"/>
              <a:chOff x="1905000" y="1828800"/>
              <a:chExt cx="33174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4343400" y="27432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</p:grpSp>
        <p:cxnSp>
          <p:nvCxnSpPr>
            <p:cNvPr id="309" name="Curved Connector 308"/>
            <p:cNvCxnSpPr/>
            <p:nvPr/>
          </p:nvCxnSpPr>
          <p:spPr bwMode="auto">
            <a:xfrm>
              <a:off x="1981200" y="2209800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/>
            <p:nvPr/>
          </p:nvCxnSpPr>
          <p:spPr bwMode="auto">
            <a:xfrm>
              <a:off x="1981200" y="2133600"/>
              <a:ext cx="3048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102" name="Curved Connector 308"/>
            <p:cNvCxnSpPr/>
            <p:nvPr/>
          </p:nvCxnSpPr>
          <p:spPr bwMode="auto">
            <a:xfrm>
              <a:off x="1981200" y="2362200"/>
              <a:ext cx="304800" cy="1143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2362200" y="3200400"/>
              <a:ext cx="2286000" cy="457200"/>
              <a:chOff x="1524000" y="2667000"/>
              <a:chExt cx="2286000" cy="45720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5240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82" name="Isosceles Triangle 181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19812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4384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8956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</a:p>
              </p:txBody>
            </p:sp>
            <p:grpSp>
              <p:nvGrpSpPr>
                <p:cNvPr id="168" name="Group 1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33528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grpSp>
          <p:nvGrpSpPr>
            <p:cNvPr id="217" name="Group 216"/>
            <p:cNvGrpSpPr/>
            <p:nvPr/>
          </p:nvGrpSpPr>
          <p:grpSpPr>
            <a:xfrm>
              <a:off x="2286000" y="3200400"/>
              <a:ext cx="76200" cy="457200"/>
              <a:chOff x="7162800" y="2180537"/>
              <a:chExt cx="457201" cy="2110427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3463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Pipelining for Jump Register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90600"/>
            <a:ext cx="7683500" cy="5054600"/>
          </a:xfrm>
        </p:spPr>
        <p:txBody>
          <a:bodyPr/>
          <a:lstStyle/>
          <a:p>
            <a:r>
              <a:rPr lang="en-US" sz="2800" dirty="0"/>
              <a:t>Register value obtained in execute stage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66800" y="1600200"/>
            <a:ext cx="7042150" cy="1828800"/>
            <a:chOff x="914400" y="1828800"/>
            <a:chExt cx="7042150" cy="18288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jr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 x1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Bef>
                          <a:spcPct val="0"/>
                        </a:spcBef>
                      </a:pPr>
                      <a:endParaRPr lang="en-US" sz="2000" dirty="0">
                        <a:solidFill>
                          <a:prstClr val="black"/>
                        </a:solidFill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US" sz="2400">
                        <a:solidFill>
                          <a:prstClr val="black"/>
                        </a:solidFill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endPara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sz="2400">
                    <a:solidFill>
                      <a:prstClr val="black"/>
                    </a:solidFill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4724400" y="32766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ＭＳ Ｐゴシック"/>
                  <a:cs typeface="Courier New"/>
                </a:rPr>
                <a:t>target: add x5, x6, x7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3317492" cy="1371600"/>
              <a:chOff x="1905000" y="1828800"/>
              <a:chExt cx="33174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4343400" y="27432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i="1" dirty="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bubble</a:t>
                </a:r>
              </a:p>
            </p:txBody>
          </p:sp>
        </p:grpSp>
        <p:cxnSp>
          <p:nvCxnSpPr>
            <p:cNvPr id="309" name="Curved Connector 308"/>
            <p:cNvCxnSpPr/>
            <p:nvPr/>
          </p:nvCxnSpPr>
          <p:spPr bwMode="auto">
            <a:xfrm>
              <a:off x="1981200" y="2209800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/>
            <p:nvPr/>
          </p:nvCxnSpPr>
          <p:spPr bwMode="auto">
            <a:xfrm>
              <a:off x="1981200" y="2133600"/>
              <a:ext cx="3048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102" name="Curved Connector 308"/>
            <p:cNvCxnSpPr/>
            <p:nvPr/>
          </p:nvCxnSpPr>
          <p:spPr bwMode="auto">
            <a:xfrm>
              <a:off x="1981200" y="2362200"/>
              <a:ext cx="304800" cy="1143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2362200" y="3200400"/>
              <a:ext cx="2286000" cy="457200"/>
              <a:chOff x="1524000" y="2667000"/>
              <a:chExt cx="2286000" cy="45720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5240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82" name="Isosceles Triangle 181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19812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4384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8956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</a:p>
              </p:txBody>
            </p:sp>
            <p:grpSp>
              <p:nvGrpSpPr>
                <p:cNvPr id="168" name="Group 1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33528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endParaRPr lang="en-US" sz="2000" dirty="0">
                      <a:solidFill>
                        <a:prstClr val="black"/>
                      </a:solidFill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endParaRPr lang="en-US" sz="2400">
                      <a:solidFill>
                        <a:prstClr val="black"/>
                      </a:solidFill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grpSp>
          <p:nvGrpSpPr>
            <p:cNvPr id="217" name="Group 216"/>
            <p:cNvGrpSpPr/>
            <p:nvPr/>
          </p:nvGrpSpPr>
          <p:grpSpPr>
            <a:xfrm>
              <a:off x="2286000" y="3200400"/>
              <a:ext cx="76200" cy="457200"/>
              <a:chOff x="7162800" y="2180537"/>
              <a:chExt cx="457201" cy="2110427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endPara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6215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20000" cy="736600"/>
          </a:xfrm>
        </p:spPr>
        <p:txBody>
          <a:bodyPr/>
          <a:lstStyle/>
          <a:p>
            <a:r>
              <a:rPr lang="en-US" dirty="0"/>
              <a:t>Why instruction may not be dispatched every cycle in classic 5-stage pipeline </a:t>
            </a:r>
            <a:r>
              <a:rPr lang="en-US" sz="2400" dirty="0"/>
              <a:t>(CPI&gt;1)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2400" dirty="0"/>
              <a:t>Full bypassing may be too expensive to implement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 dirty="0"/>
              <a:t>typically all frequently used paths are provided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 dirty="0"/>
              <a:t>some infrequently used bypass paths may increase cycle time and counteract the benefit of reducing CPI</a:t>
            </a:r>
            <a:endParaRPr lang="en-US" sz="1800" dirty="0"/>
          </a:p>
          <a:p>
            <a:pPr marL="342900" indent="-342900"/>
            <a:r>
              <a:rPr lang="en-US" sz="1800" dirty="0"/>
              <a:t> </a:t>
            </a:r>
            <a:r>
              <a:rPr lang="en-US" sz="2400" dirty="0"/>
              <a:t>Loads have two-cycle latency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 dirty="0"/>
              <a:t>Instruction after load cannot use load result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000" dirty="0"/>
              <a:t>MIPS-I ISA defined </a:t>
            </a:r>
            <a:r>
              <a:rPr lang="en-US" sz="2000" i="1" dirty="0"/>
              <a:t>load delay slots</a:t>
            </a:r>
            <a:r>
              <a:rPr lang="en-US" sz="2000" dirty="0"/>
              <a:t>, a software-visible pipeline hazard (compiler schedules independent instruction or inserts NOP to avoid hazard). Removed in MIPS-II (pipeline interlocks added in hardware)</a:t>
            </a:r>
          </a:p>
          <a:p>
            <a:pPr lvl="2"/>
            <a:r>
              <a:rPr lang="en-US" sz="1800" dirty="0" err="1"/>
              <a:t>MIPS:“</a:t>
            </a:r>
            <a:r>
              <a:rPr lang="en-US" sz="1800" b="1" dirty="0" err="1"/>
              <a:t>M</a:t>
            </a:r>
            <a:r>
              <a:rPr lang="en-US" sz="1800" dirty="0" err="1"/>
              <a:t>icroprocessor</a:t>
            </a:r>
            <a:r>
              <a:rPr lang="en-US" sz="1800" dirty="0"/>
              <a:t> without </a:t>
            </a:r>
            <a:r>
              <a:rPr lang="en-US" sz="1800" b="1" dirty="0"/>
              <a:t>I</a:t>
            </a:r>
            <a:r>
              <a:rPr lang="en-US" sz="1800" dirty="0"/>
              <a:t>nterlocked </a:t>
            </a:r>
            <a:r>
              <a:rPr lang="en-US" sz="1800" b="1" dirty="0"/>
              <a:t>P</a:t>
            </a:r>
            <a:r>
              <a:rPr lang="en-US" sz="1800" dirty="0"/>
              <a:t>ipeline </a:t>
            </a:r>
            <a:r>
              <a:rPr lang="en-US" sz="1800" b="1" dirty="0"/>
              <a:t>S</a:t>
            </a:r>
            <a:r>
              <a:rPr lang="en-US" sz="1800" dirty="0"/>
              <a:t>tages</a:t>
            </a:r>
            <a:r>
              <a:rPr lang="en-US" sz="1800" dirty="0">
                <a:latin typeface="ヒラギノ角ゴ Pro W3" charset="-128"/>
              </a:rPr>
              <a:t>”</a:t>
            </a:r>
            <a:endParaRPr lang="en-US" sz="1800" dirty="0"/>
          </a:p>
          <a:p>
            <a:pPr marL="342900" indent="-342900"/>
            <a:r>
              <a:rPr lang="en-US" sz="1800" dirty="0"/>
              <a:t> </a:t>
            </a:r>
            <a:r>
              <a:rPr lang="en-US" sz="2400" dirty="0"/>
              <a:t>Jumps/Conditional branches may cause bubbles</a:t>
            </a:r>
          </a:p>
          <a:p>
            <a:pPr marL="742950" lvl="1" indent="-285750"/>
            <a:r>
              <a:rPr lang="en-US" sz="2000" dirty="0"/>
              <a:t>kill following </a:t>
            </a:r>
            <a:r>
              <a:rPr lang="en-US" sz="2000" dirty="0" err="1"/>
              <a:t>instruction(s</a:t>
            </a:r>
            <a:r>
              <a:rPr lang="en-US" sz="2000" dirty="0"/>
              <a:t>) if no delay slots</a:t>
            </a:r>
            <a:endParaRPr lang="en-US" sz="14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F229ABC-AA2A-4349-8A31-237E0D66C753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323012" name="Text Box 4"/>
          <p:cNvSpPr txBox="1">
            <a:spLocks noChangeArrowheads="1"/>
          </p:cNvSpPr>
          <p:nvPr/>
        </p:nvSpPr>
        <p:spPr bwMode="auto">
          <a:xfrm>
            <a:off x="990600" y="5562600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Machines with software-visible delay slots may execute significant number of NOP instructions inserted by the compiler.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NOPs reduce CPI, but increase instructions/program!</a:t>
            </a:r>
          </a:p>
        </p:txBody>
      </p:sp>
    </p:spTree>
    <p:extLst>
      <p:ext uri="{BB962C8B-B14F-4D97-AF65-F5344CB8AC3E}">
        <p14:creationId xmlns:p14="http://schemas.microsoft.com/office/powerpoint/2010/main" val="132570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011" grpId="0" build="p"/>
      <p:bldP spid="13230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Traps and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In class, we’ll use following terminology</a:t>
            </a:r>
          </a:p>
          <a:p>
            <a:r>
              <a:rPr lang="en-US" sz="2800" b="1" i="1" dirty="0"/>
              <a:t>Exception</a:t>
            </a:r>
            <a:r>
              <a:rPr lang="en-US" sz="2800" dirty="0"/>
              <a:t>: An unusual internal event caused by program during execution</a:t>
            </a:r>
          </a:p>
          <a:p>
            <a:pPr lvl="1"/>
            <a:r>
              <a:rPr lang="en-US" sz="2000" dirty="0"/>
              <a:t>E.g., page fault, arithmetic underflow</a:t>
            </a:r>
          </a:p>
          <a:p>
            <a:r>
              <a:rPr lang="en-US" sz="2800" b="1" i="1" dirty="0"/>
              <a:t>Interrupt</a:t>
            </a:r>
            <a:r>
              <a:rPr lang="en-US" sz="2800" dirty="0"/>
              <a:t>: An external event outside of running program</a:t>
            </a:r>
          </a:p>
          <a:p>
            <a:r>
              <a:rPr lang="en-US" sz="2800" b="1" i="1" dirty="0"/>
              <a:t>Trap</a:t>
            </a:r>
            <a:r>
              <a:rPr lang="en-US" sz="2800" dirty="0"/>
              <a:t>: Forced transfer of control to supervisor caused by exception or interrupt</a:t>
            </a:r>
          </a:p>
          <a:p>
            <a:pPr lvl="1"/>
            <a:r>
              <a:rPr lang="en-US" sz="2000" dirty="0"/>
              <a:t>Not all exceptions cause traps (c.f. IEEE 754 floating-point standard)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Exception Handling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Analytical Engine had overflow exceptions</a:t>
            </a:r>
          </a:p>
          <a:p>
            <a:r>
              <a:rPr lang="en-US" sz="2800" dirty="0"/>
              <a:t>First system with traps was Univac-I, 1951</a:t>
            </a:r>
          </a:p>
          <a:p>
            <a:pPr lvl="1"/>
            <a:r>
              <a:rPr lang="en-US" sz="2000" dirty="0">
                <a:ea typeface="ヒラギノ角ゴ Pro W3" charset="-128"/>
                <a:cs typeface="ヒラギノ角ゴ Pro W3" charset="-128"/>
              </a:rPr>
              <a:t>A</a:t>
            </a:r>
            <a:r>
              <a:rPr lang="en-US" sz="2000" dirty="0"/>
              <a:t>rithmetic overflow would either</a:t>
            </a:r>
          </a:p>
          <a:p>
            <a:pPr lvl="2"/>
            <a:r>
              <a:rPr lang="en-US" sz="2000" dirty="0"/>
              <a:t>1. trigger the execution a two-instruction fix-up routine at address 0, or</a:t>
            </a:r>
          </a:p>
          <a:p>
            <a:pPr lvl="2"/>
            <a:r>
              <a:rPr lang="en-US" sz="2000" dirty="0"/>
              <a:t>2. at the programmer's option, cause the computer to stop</a:t>
            </a:r>
            <a:endParaRPr lang="en-US" sz="2000" dirty="0">
              <a:ea typeface="ヒラギノ角ゴ Pro W3" charset="-128"/>
              <a:cs typeface="ヒラギノ角ゴ Pro W3" charset="-128"/>
            </a:endParaRPr>
          </a:p>
          <a:p>
            <a:pPr lvl="1"/>
            <a:r>
              <a:rPr lang="en-US" sz="2000" dirty="0"/>
              <a:t>Later Univac 1103, 1955, modified to add external interrupts</a:t>
            </a:r>
          </a:p>
          <a:p>
            <a:pPr lvl="2"/>
            <a:r>
              <a:rPr lang="en-US" sz="2000" dirty="0"/>
              <a:t>Used to gather real-time wind tunnel data</a:t>
            </a:r>
          </a:p>
          <a:p>
            <a:r>
              <a:rPr lang="en-US" sz="2800" dirty="0"/>
              <a:t>First system with I/O interrupts was DYSEAC, 1954</a:t>
            </a:r>
          </a:p>
          <a:p>
            <a:pPr lvl="1"/>
            <a:r>
              <a:rPr lang="en-US" sz="2000" dirty="0"/>
              <a:t>Had two program counters, and I/O signal caused switch between two PCs</a:t>
            </a:r>
          </a:p>
          <a:p>
            <a:pPr lvl="1"/>
            <a:r>
              <a:rPr lang="en-US" sz="2000" dirty="0"/>
              <a:t>Also, first system with DMA (</a:t>
            </a:r>
            <a:r>
              <a:rPr lang="en-US" sz="2000" b="1" dirty="0">
                <a:solidFill>
                  <a:srgbClr val="FF0000"/>
                </a:solidFill>
              </a:rPr>
              <a:t>D</a:t>
            </a:r>
            <a:r>
              <a:rPr lang="en-US" sz="2000" dirty="0"/>
              <a:t>irect </a:t>
            </a:r>
            <a:r>
              <a:rPr lang="en-US" sz="2000" b="1" dirty="0">
                <a:solidFill>
                  <a:srgbClr val="FF0000"/>
                </a:solidFill>
              </a:rPr>
              <a:t>M</a:t>
            </a:r>
            <a:r>
              <a:rPr lang="en-US" sz="2000" dirty="0"/>
              <a:t>emory 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en-US" sz="2000" dirty="0"/>
              <a:t>ccess by I/O device)</a:t>
            </a:r>
          </a:p>
          <a:p>
            <a:pPr lvl="1"/>
            <a:r>
              <a:rPr lang="en-US" sz="2000" dirty="0"/>
              <a:t>And, first mobile computer!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7293746-5331-7E47-831D-5E0834393DB9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69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DYSEAC, first mobile computer!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353B8-1360-4149-B0FC-FADDF13CCC33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85800" y="990600"/>
            <a:ext cx="7950557" cy="5456238"/>
            <a:chOff x="685800" y="990600"/>
            <a:chExt cx="7950557" cy="5456238"/>
          </a:xfrm>
        </p:grpSpPr>
        <p:grpSp>
          <p:nvGrpSpPr>
            <p:cNvPr id="1395718" name="Group 6"/>
            <p:cNvGrpSpPr>
              <a:grpSpLocks/>
            </p:cNvGrpSpPr>
            <p:nvPr/>
          </p:nvGrpSpPr>
          <p:grpSpPr bwMode="auto">
            <a:xfrm>
              <a:off x="685800" y="990600"/>
              <a:ext cx="7894638" cy="5456238"/>
              <a:chOff x="432" y="624"/>
              <a:chExt cx="4973" cy="3437"/>
            </a:xfrm>
          </p:grpSpPr>
          <p:pic>
            <p:nvPicPr>
              <p:cNvPr id="1395716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200" y="624"/>
                <a:ext cx="3480" cy="27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395717" name="Rectangle 5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4973" cy="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>
                <a:prstTxWarp prst="textNoShape">
                  <a:avLst/>
                </a:prstTxWarp>
              </a:bodyPr>
              <a:lstStyle/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  <a:buSzPct val="100000"/>
                  <a:buFontTx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Calibri"/>
                    <a:cs typeface="Calibri"/>
                  </a:rPr>
                  <a:t>Carried in two tractor trailers, 12 tons + 8 tons</a:t>
                </a:r>
              </a:p>
              <a:p>
                <a:pPr marL="285750" indent="-285750">
                  <a:lnSpc>
                    <a:spcPct val="90000"/>
                  </a:lnSpc>
                  <a:spcBef>
                    <a:spcPct val="30000"/>
                  </a:spcBef>
                  <a:buSzPct val="100000"/>
                  <a:buFontTx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Calibri"/>
                    <a:cs typeface="Calibri"/>
                  </a:rPr>
                  <a:t>Built for US Army Signal Corps</a:t>
                </a:r>
              </a:p>
            </p:txBody>
          </p:sp>
        </p:grpSp>
        <p:sp>
          <p:nvSpPr>
            <p:cNvPr id="1395719" name="Text Box 7"/>
            <p:cNvSpPr txBox="1">
              <a:spLocks noChangeArrowheads="1"/>
            </p:cNvSpPr>
            <p:nvPr/>
          </p:nvSpPr>
          <p:spPr bwMode="auto">
            <a:xfrm>
              <a:off x="5936893" y="6094998"/>
              <a:ext cx="2699464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i="1">
                  <a:latin typeface="Calibri"/>
                  <a:cs typeface="Calibri"/>
                </a:rPr>
                <a:t>[Courtesy Mark Smotherman]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819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Interrupts</a:t>
            </a:r>
            <a:endParaRPr lang="en-US" sz="2000" dirty="0"/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7912100" cy="5054600"/>
          </a:xfrm>
        </p:spPr>
        <p:txBody>
          <a:bodyPr/>
          <a:lstStyle/>
          <a:p>
            <a:r>
              <a:rPr lang="en-US" sz="2800" dirty="0"/>
              <a:t>An I/O device requests attention by asserting one of the </a:t>
            </a:r>
            <a:r>
              <a:rPr lang="en-US" sz="2800" i="1" dirty="0"/>
              <a:t>prioritized interrupt request lines</a:t>
            </a:r>
          </a:p>
          <a:p>
            <a:pPr lvl="2"/>
            <a:endParaRPr lang="en-US" sz="2000" i="1" dirty="0"/>
          </a:p>
          <a:p>
            <a:r>
              <a:rPr lang="en-US" sz="2800" dirty="0"/>
              <a:t>When the processor decides to process the interrupt </a:t>
            </a:r>
          </a:p>
          <a:p>
            <a:pPr lvl="1"/>
            <a:r>
              <a:rPr lang="en-US" sz="2400" dirty="0"/>
              <a:t>It stops the current program at instruction I</a:t>
            </a:r>
            <a:r>
              <a:rPr lang="en-US" sz="3600" baseline="-25000" dirty="0"/>
              <a:t>i </a:t>
            </a:r>
            <a:r>
              <a:rPr lang="en-US" sz="2400" dirty="0"/>
              <a:t>, completing all the instructions up to I</a:t>
            </a:r>
            <a:r>
              <a:rPr lang="en-US" sz="3600" baseline="-25000" dirty="0"/>
              <a:t>i-1  </a:t>
            </a:r>
            <a:r>
              <a:rPr lang="en-US" sz="2400" i="1" dirty="0"/>
              <a:t>(precise interrupt)</a:t>
            </a:r>
            <a:endParaRPr lang="en-US" sz="2400" dirty="0"/>
          </a:p>
          <a:p>
            <a:pPr lvl="1"/>
            <a:r>
              <a:rPr lang="en-US" sz="2400" dirty="0"/>
              <a:t>It saves the PC of instruction I</a:t>
            </a:r>
            <a:r>
              <a:rPr lang="en-US" sz="3600" baseline="-25000" dirty="0"/>
              <a:t>i</a:t>
            </a:r>
            <a:r>
              <a:rPr lang="en-US" sz="2400" dirty="0"/>
              <a:t> in a special register (EPC)</a:t>
            </a:r>
          </a:p>
          <a:p>
            <a:pPr lvl="1"/>
            <a:r>
              <a:rPr lang="en-US" sz="2400" dirty="0"/>
              <a:t>It disables interrupts and transfers control to a designated interrupt handler running in supervisor mode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23D183B-F9E6-9541-A4D2-D8501B36E5AB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21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Trap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400" dirty="0"/>
              <a:t>altering the normal flow of control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B19A6-D343-5C4F-99D7-0C3219A119EF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1138" name="Freeform 2"/>
          <p:cNvSpPr>
            <a:spLocks/>
          </p:cNvSpPr>
          <p:nvPr/>
        </p:nvSpPr>
        <p:spPr bwMode="auto">
          <a:xfrm>
            <a:off x="3670300" y="3454400"/>
            <a:ext cx="1601788" cy="149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72" y="1056"/>
              </a:cxn>
              <a:cxn ang="0">
                <a:pos x="1008" y="1056"/>
              </a:cxn>
              <a:cxn ang="0">
                <a:pos x="1008" y="816"/>
              </a:cxn>
            </a:cxnLst>
            <a:rect l="0" t="0" r="r" b="b"/>
            <a:pathLst>
              <a:path w="1009" h="1057">
                <a:moveTo>
                  <a:pt x="0" y="0"/>
                </a:moveTo>
                <a:lnTo>
                  <a:pt x="672" y="1056"/>
                </a:lnTo>
                <a:lnTo>
                  <a:pt x="1008" y="1056"/>
                </a:lnTo>
                <a:lnTo>
                  <a:pt x="1008" y="81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0" name="Line 4"/>
          <p:cNvSpPr>
            <a:spLocks noChangeShapeType="1"/>
          </p:cNvSpPr>
          <p:nvPr/>
        </p:nvSpPr>
        <p:spPr bwMode="auto">
          <a:xfrm>
            <a:off x="3441700" y="1181100"/>
            <a:ext cx="0" cy="355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1" name="Rectangle 5"/>
          <p:cNvSpPr>
            <a:spLocks noChangeArrowheads="1"/>
          </p:cNvSpPr>
          <p:nvPr/>
        </p:nvSpPr>
        <p:spPr bwMode="auto">
          <a:xfrm>
            <a:off x="3262313" y="1674813"/>
            <a:ext cx="4741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i-1</a:t>
            </a:r>
          </a:p>
        </p:txBody>
      </p:sp>
      <p:sp>
        <p:nvSpPr>
          <p:cNvPr id="1371142" name="Oval 6"/>
          <p:cNvSpPr>
            <a:spLocks noChangeArrowheads="1"/>
          </p:cNvSpPr>
          <p:nvPr/>
        </p:nvSpPr>
        <p:spPr bwMode="auto">
          <a:xfrm>
            <a:off x="30734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3" name="Line 7"/>
          <p:cNvSpPr>
            <a:spLocks noChangeShapeType="1"/>
          </p:cNvSpPr>
          <p:nvPr/>
        </p:nvSpPr>
        <p:spPr bwMode="auto">
          <a:xfrm>
            <a:off x="3441700" y="23241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4" name="Oval 8"/>
          <p:cNvSpPr>
            <a:spLocks noChangeArrowheads="1"/>
          </p:cNvSpPr>
          <p:nvPr/>
        </p:nvSpPr>
        <p:spPr bwMode="auto">
          <a:xfrm>
            <a:off x="3073400" y="40005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5" name="Line 9"/>
          <p:cNvSpPr>
            <a:spLocks noChangeShapeType="1"/>
          </p:cNvSpPr>
          <p:nvPr/>
        </p:nvSpPr>
        <p:spPr bwMode="auto">
          <a:xfrm>
            <a:off x="3441700" y="3543300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6" name="Oval 10"/>
          <p:cNvSpPr>
            <a:spLocks noChangeArrowheads="1"/>
          </p:cNvSpPr>
          <p:nvPr/>
        </p:nvSpPr>
        <p:spPr bwMode="auto">
          <a:xfrm>
            <a:off x="49022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7" name="Line 11"/>
          <p:cNvSpPr>
            <a:spLocks noChangeShapeType="1"/>
          </p:cNvSpPr>
          <p:nvPr/>
        </p:nvSpPr>
        <p:spPr bwMode="auto">
          <a:xfrm flipV="1">
            <a:off x="3759200" y="2679700"/>
            <a:ext cx="4318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48" name="Rectangle 12"/>
          <p:cNvSpPr>
            <a:spLocks noChangeArrowheads="1"/>
          </p:cNvSpPr>
          <p:nvPr/>
        </p:nvSpPr>
        <p:spPr bwMode="auto">
          <a:xfrm>
            <a:off x="4976813" y="1687513"/>
            <a:ext cx="5560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371149" name="Oval 13"/>
          <p:cNvSpPr>
            <a:spLocks noChangeArrowheads="1"/>
          </p:cNvSpPr>
          <p:nvPr/>
        </p:nvSpPr>
        <p:spPr bwMode="auto">
          <a:xfrm>
            <a:off x="4902200" y="27813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0" name="Line 14"/>
          <p:cNvSpPr>
            <a:spLocks noChangeShapeType="1"/>
          </p:cNvSpPr>
          <p:nvPr/>
        </p:nvSpPr>
        <p:spPr bwMode="auto">
          <a:xfrm>
            <a:off x="5270500" y="23241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1" name="Oval 15"/>
          <p:cNvSpPr>
            <a:spLocks noChangeArrowheads="1"/>
          </p:cNvSpPr>
          <p:nvPr/>
        </p:nvSpPr>
        <p:spPr bwMode="auto">
          <a:xfrm>
            <a:off x="4902200" y="40005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2" name="Line 16"/>
          <p:cNvSpPr>
            <a:spLocks noChangeShapeType="1"/>
          </p:cNvSpPr>
          <p:nvPr/>
        </p:nvSpPr>
        <p:spPr bwMode="auto">
          <a:xfrm>
            <a:off x="3441700" y="4762500"/>
            <a:ext cx="0" cy="266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3" name="Freeform 17"/>
          <p:cNvSpPr>
            <a:spLocks/>
          </p:cNvSpPr>
          <p:nvPr/>
        </p:nvSpPr>
        <p:spPr bwMode="auto">
          <a:xfrm>
            <a:off x="3670300" y="1168400"/>
            <a:ext cx="1601788" cy="1677988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672" y="0"/>
              </a:cxn>
              <a:cxn ang="0">
                <a:pos x="1008" y="0"/>
              </a:cxn>
              <a:cxn ang="0">
                <a:pos x="1008" y="240"/>
              </a:cxn>
            </a:cxnLst>
            <a:rect l="0" t="0" r="r" b="b"/>
            <a:pathLst>
              <a:path w="1009" h="1057">
                <a:moveTo>
                  <a:pt x="0" y="1056"/>
                </a:moveTo>
                <a:lnTo>
                  <a:pt x="672" y="0"/>
                </a:lnTo>
                <a:lnTo>
                  <a:pt x="1008" y="0"/>
                </a:lnTo>
                <a:lnTo>
                  <a:pt x="1008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4" name="Line 18"/>
          <p:cNvSpPr>
            <a:spLocks noChangeShapeType="1"/>
          </p:cNvSpPr>
          <p:nvPr/>
        </p:nvSpPr>
        <p:spPr bwMode="auto">
          <a:xfrm>
            <a:off x="3835400" y="3149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5" name="Line 19"/>
          <p:cNvSpPr>
            <a:spLocks noChangeShapeType="1"/>
          </p:cNvSpPr>
          <p:nvPr/>
        </p:nvSpPr>
        <p:spPr bwMode="auto">
          <a:xfrm>
            <a:off x="3759200" y="3390900"/>
            <a:ext cx="431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6" name="Oval 20"/>
          <p:cNvSpPr>
            <a:spLocks noChangeArrowheads="1"/>
          </p:cNvSpPr>
          <p:nvPr/>
        </p:nvSpPr>
        <p:spPr bwMode="auto">
          <a:xfrm>
            <a:off x="4292600" y="3619500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7" name="Oval 21"/>
          <p:cNvSpPr>
            <a:spLocks noChangeArrowheads="1"/>
          </p:cNvSpPr>
          <p:nvPr/>
        </p:nvSpPr>
        <p:spPr bwMode="auto">
          <a:xfrm>
            <a:off x="4475163" y="37417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8" name="Oval 22"/>
          <p:cNvSpPr>
            <a:spLocks noChangeArrowheads="1"/>
          </p:cNvSpPr>
          <p:nvPr/>
        </p:nvSpPr>
        <p:spPr bwMode="auto">
          <a:xfrm>
            <a:off x="4292600" y="2568575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59" name="Oval 23"/>
          <p:cNvSpPr>
            <a:spLocks noChangeArrowheads="1"/>
          </p:cNvSpPr>
          <p:nvPr/>
        </p:nvSpPr>
        <p:spPr bwMode="auto">
          <a:xfrm>
            <a:off x="4475163" y="2446338"/>
            <a:ext cx="6667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60" name="Oval 24"/>
          <p:cNvSpPr>
            <a:spLocks noChangeArrowheads="1"/>
          </p:cNvSpPr>
          <p:nvPr/>
        </p:nvSpPr>
        <p:spPr bwMode="auto">
          <a:xfrm>
            <a:off x="43053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61" name="Oval 25"/>
          <p:cNvSpPr>
            <a:spLocks noChangeArrowheads="1"/>
          </p:cNvSpPr>
          <p:nvPr/>
        </p:nvSpPr>
        <p:spPr bwMode="auto">
          <a:xfrm>
            <a:off x="4457700" y="3124200"/>
            <a:ext cx="50800" cy="508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  <p:sp>
        <p:nvSpPr>
          <p:cNvPr id="1371162" name="Rectangle 26"/>
          <p:cNvSpPr>
            <a:spLocks noChangeArrowheads="1"/>
          </p:cNvSpPr>
          <p:nvPr/>
        </p:nvSpPr>
        <p:spPr bwMode="auto">
          <a:xfrm>
            <a:off x="4938713" y="2919413"/>
            <a:ext cx="5560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371163" name="Rectangle 27"/>
          <p:cNvSpPr>
            <a:spLocks noChangeArrowheads="1"/>
          </p:cNvSpPr>
          <p:nvPr/>
        </p:nvSpPr>
        <p:spPr bwMode="auto">
          <a:xfrm>
            <a:off x="4951413" y="4138613"/>
            <a:ext cx="5598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n</a:t>
            </a:r>
          </a:p>
        </p:txBody>
      </p:sp>
      <p:grpSp>
        <p:nvGrpSpPr>
          <p:cNvPr id="1371164" name="Group 28"/>
          <p:cNvGrpSpPr>
            <a:grpSpLocks/>
          </p:cNvGrpSpPr>
          <p:nvPr/>
        </p:nvGrpSpPr>
        <p:grpSpPr bwMode="auto">
          <a:xfrm>
            <a:off x="5233988" y="3582988"/>
            <a:ext cx="49212" cy="328612"/>
            <a:chOff x="3297" y="2353"/>
            <a:chExt cx="31" cy="207"/>
          </a:xfrm>
        </p:grpSpPr>
        <p:sp>
          <p:nvSpPr>
            <p:cNvPr id="1371165" name="Oval 29"/>
            <p:cNvSpPr>
              <a:spLocks noChangeArrowheads="1"/>
            </p:cNvSpPr>
            <p:nvPr/>
          </p:nvSpPr>
          <p:spPr bwMode="auto">
            <a:xfrm>
              <a:off x="3297" y="2353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C0128"/>
                </a:solidFill>
                <a:latin typeface="Calibri"/>
                <a:cs typeface="Calibri"/>
              </a:endParaRPr>
            </a:p>
          </p:txBody>
        </p:sp>
        <p:sp>
          <p:nvSpPr>
            <p:cNvPr id="1371166" name="Oval 30"/>
            <p:cNvSpPr>
              <a:spLocks noChangeArrowheads="1"/>
            </p:cNvSpPr>
            <p:nvPr/>
          </p:nvSpPr>
          <p:spPr bwMode="auto">
            <a:xfrm>
              <a:off x="3297" y="2441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C0128"/>
                </a:solidFill>
                <a:latin typeface="Calibri"/>
                <a:cs typeface="Calibri"/>
              </a:endParaRPr>
            </a:p>
          </p:txBody>
        </p:sp>
        <p:sp>
          <p:nvSpPr>
            <p:cNvPr id="1371167" name="Oval 31"/>
            <p:cNvSpPr>
              <a:spLocks noChangeArrowheads="1"/>
            </p:cNvSpPr>
            <p:nvPr/>
          </p:nvSpPr>
          <p:spPr bwMode="auto">
            <a:xfrm>
              <a:off x="3297" y="2529"/>
              <a:ext cx="31" cy="31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C0128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371168" name="Rectangle 32"/>
          <p:cNvSpPr>
            <a:spLocks noChangeArrowheads="1"/>
          </p:cNvSpPr>
          <p:nvPr/>
        </p:nvSpPr>
        <p:spPr bwMode="auto">
          <a:xfrm>
            <a:off x="3236913" y="2944813"/>
            <a:ext cx="31383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</a:t>
            </a:r>
          </a:p>
        </p:txBody>
      </p:sp>
      <p:sp>
        <p:nvSpPr>
          <p:cNvPr id="1371169" name="Rectangle 33"/>
          <p:cNvSpPr>
            <a:spLocks noChangeArrowheads="1"/>
          </p:cNvSpPr>
          <p:nvPr/>
        </p:nvSpPr>
        <p:spPr bwMode="auto">
          <a:xfrm>
            <a:off x="3211513" y="4164013"/>
            <a:ext cx="51356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baseline="-25000">
                <a:solidFill>
                  <a:srgbClr val="56127A"/>
                </a:solidFill>
                <a:latin typeface="Calibri"/>
                <a:cs typeface="Calibri"/>
              </a:rPr>
              <a:t>i+1</a:t>
            </a:r>
          </a:p>
        </p:txBody>
      </p:sp>
      <p:sp>
        <p:nvSpPr>
          <p:cNvPr id="1371170" name="Rectangle 34"/>
          <p:cNvSpPr>
            <a:spLocks noChangeArrowheads="1"/>
          </p:cNvSpPr>
          <p:nvPr/>
        </p:nvSpPr>
        <p:spPr bwMode="auto">
          <a:xfrm>
            <a:off x="1204913" y="2944813"/>
            <a:ext cx="125951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program</a:t>
            </a:r>
          </a:p>
        </p:txBody>
      </p:sp>
      <p:sp>
        <p:nvSpPr>
          <p:cNvPr id="1371171" name="Rectangle 35"/>
          <p:cNvSpPr>
            <a:spLocks noChangeArrowheads="1"/>
          </p:cNvSpPr>
          <p:nvPr/>
        </p:nvSpPr>
        <p:spPr bwMode="auto">
          <a:xfrm>
            <a:off x="6119813" y="2678113"/>
            <a:ext cx="1147751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trap </a:t>
            </a: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handler</a:t>
            </a:r>
          </a:p>
        </p:txBody>
      </p:sp>
      <p:sp>
        <p:nvSpPr>
          <p:cNvPr id="1371172" name="Rectangle 36"/>
          <p:cNvSpPr>
            <a:spLocks noChangeArrowheads="1"/>
          </p:cNvSpPr>
          <p:nvPr/>
        </p:nvSpPr>
        <p:spPr bwMode="auto">
          <a:xfrm>
            <a:off x="381000" y="5257800"/>
            <a:ext cx="83820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An </a:t>
            </a:r>
            <a:r>
              <a:rPr lang="en-US" sz="2000" i="1">
                <a:solidFill>
                  <a:srgbClr val="56127A"/>
                </a:solidFill>
                <a:latin typeface="Calibri"/>
                <a:cs typeface="Calibri"/>
              </a:rPr>
              <a:t>external or internal event</a:t>
            </a: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  that needs to be processed by another (system) program. The event is usually unexpected or rare from program’s point of view. </a:t>
            </a:r>
          </a:p>
        </p:txBody>
      </p:sp>
      <p:sp>
        <p:nvSpPr>
          <p:cNvPr id="1371173" name="Oval 37"/>
          <p:cNvSpPr>
            <a:spLocks noChangeArrowheads="1"/>
          </p:cNvSpPr>
          <p:nvPr/>
        </p:nvSpPr>
        <p:spPr bwMode="auto">
          <a:xfrm>
            <a:off x="3073400" y="1562100"/>
            <a:ext cx="736600" cy="736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FC0128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471913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“Iron Law” of Processor 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DC2A54D-D38A-6449-A27D-1BD4A1440DD2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533400" y="2209800"/>
            <a:ext cx="7683500" cy="3911600"/>
          </a:xfrm>
        </p:spPr>
        <p:txBody>
          <a:bodyPr/>
          <a:lstStyle/>
          <a:p>
            <a:r>
              <a:rPr lang="en-US" dirty="0"/>
              <a:t>Instructions per program depends on source code, compiler technology, and ISA</a:t>
            </a:r>
          </a:p>
          <a:p>
            <a:r>
              <a:rPr lang="en-US" dirty="0"/>
              <a:t>Cycles per instructions (CPI) depends on ISA and µarchitecture</a:t>
            </a:r>
          </a:p>
          <a:p>
            <a:r>
              <a:rPr lang="en-US" dirty="0"/>
              <a:t>Time per cycle depends upon the µarchitecture and base technology</a:t>
            </a:r>
          </a:p>
          <a:p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1143000"/>
            <a:ext cx="7543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>
                <a:solidFill>
                  <a:prstClr val="black"/>
                </a:solidFill>
              </a:rPr>
              <a:t>   </a:t>
            </a:r>
            <a:r>
              <a:rPr lang="en-US" u="sng">
                <a:solidFill>
                  <a:prstClr val="black"/>
                </a:solidFill>
              </a:rPr>
              <a:t>   Time   </a:t>
            </a:r>
            <a:r>
              <a:rPr lang="en-US">
                <a:solidFill>
                  <a:prstClr val="black"/>
                </a:solidFill>
              </a:rPr>
              <a:t>  =   </a:t>
            </a:r>
            <a:r>
              <a:rPr lang="en-US" u="sng">
                <a:solidFill>
                  <a:prstClr val="black"/>
                </a:solidFill>
              </a:rPr>
              <a:t>Instructions</a:t>
            </a:r>
            <a:r>
              <a:rPr lang="en-US">
                <a:solidFill>
                  <a:prstClr val="black"/>
                </a:solidFill>
              </a:rPr>
              <a:t>      </a:t>
            </a:r>
            <a:r>
              <a:rPr lang="en-US" u="sng">
                <a:solidFill>
                  <a:prstClr val="black"/>
                </a:solidFill>
              </a:rPr>
              <a:t>   Cycles    </a:t>
            </a:r>
            <a:r>
              <a:rPr lang="en-US">
                <a:solidFill>
                  <a:prstClr val="black"/>
                </a:solidFill>
              </a:rPr>
              <a:t>        </a:t>
            </a:r>
            <a:r>
              <a:rPr lang="en-US" u="sng">
                <a:solidFill>
                  <a:prstClr val="black"/>
                </a:solidFill>
              </a:rPr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>
                <a:solidFill>
                  <a:prstClr val="black"/>
                </a:solidFill>
              </a:rPr>
              <a:t>   Program         Program     *  Instruction   *  Cycle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37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 Handler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Saves </a:t>
            </a:r>
            <a:r>
              <a:rPr lang="en-US" sz="2800" b="1" i="1" dirty="0"/>
              <a:t>EPC</a:t>
            </a:r>
            <a:r>
              <a:rPr lang="en-US" sz="2800" dirty="0"/>
              <a:t> before enabling interrupts to allow nested interrupts </a:t>
            </a:r>
            <a:r>
              <a:rPr lang="en-US" sz="2800" dirty="0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800" dirty="0"/>
              <a:t> </a:t>
            </a:r>
            <a:r>
              <a:rPr lang="en-US" sz="2800" i="1" dirty="0"/>
              <a:t>  </a:t>
            </a:r>
          </a:p>
          <a:p>
            <a:pPr lvl="1"/>
            <a:r>
              <a:rPr lang="en-US" sz="2000" dirty="0"/>
              <a:t>need an instruction to move EPC into GPRs </a:t>
            </a:r>
          </a:p>
          <a:p>
            <a:pPr lvl="1"/>
            <a:r>
              <a:rPr lang="en-US" sz="2000" dirty="0"/>
              <a:t>need a way to mask further interrupts at least until EPC can be saved</a:t>
            </a:r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800" dirty="0"/>
              <a:t>Needs to read a</a:t>
            </a:r>
            <a:r>
              <a:rPr lang="en-US" sz="2800" i="1" dirty="0"/>
              <a:t> status register</a:t>
            </a:r>
            <a:r>
              <a:rPr lang="en-US" sz="2800" dirty="0"/>
              <a:t> that indicates the </a:t>
            </a:r>
            <a:r>
              <a:rPr lang="en-US" sz="2800" b="1" i="1" dirty="0"/>
              <a:t>cause</a:t>
            </a:r>
            <a:r>
              <a:rPr lang="en-US" sz="2800" dirty="0"/>
              <a:t> of the trap</a:t>
            </a:r>
          </a:p>
          <a:p>
            <a:r>
              <a:rPr lang="en-US" sz="2800" dirty="0"/>
              <a:t>Uses a special</a:t>
            </a:r>
            <a:r>
              <a:rPr lang="en-US" sz="2800" i="1" dirty="0"/>
              <a:t> </a:t>
            </a:r>
            <a:r>
              <a:rPr lang="en-US" sz="2800" dirty="0"/>
              <a:t>indirect jump instruction ERET (</a:t>
            </a:r>
            <a:r>
              <a:rPr lang="en-US" sz="2800" i="1" dirty="0"/>
              <a:t>return-from-environment</a:t>
            </a:r>
            <a:r>
              <a:rPr lang="en-US" sz="2800" dirty="0"/>
              <a:t>) which</a:t>
            </a:r>
          </a:p>
          <a:p>
            <a:pPr lvl="1"/>
            <a:r>
              <a:rPr lang="en-US" sz="2000" dirty="0"/>
              <a:t>enables interrupts</a:t>
            </a:r>
          </a:p>
          <a:p>
            <a:pPr lvl="1"/>
            <a:r>
              <a:rPr lang="en-US" sz="2000" dirty="0"/>
              <a:t>restores the processor to the user mode</a:t>
            </a:r>
          </a:p>
          <a:p>
            <a:pPr lvl="1"/>
            <a:r>
              <a:rPr lang="en-US" sz="2000" dirty="0"/>
              <a:t>restores hardware status and control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6C1E367-CA14-9C47-9852-C8FD9804BE8E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9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421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Trap</a:t>
            </a:r>
          </a:p>
        </p:txBody>
      </p:sp>
      <p:sp>
        <p:nvSpPr>
          <p:cNvPr id="137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synchronous trap is caused by an exception on a </a:t>
            </a:r>
            <a:r>
              <a:rPr lang="en-US" sz="2800" i="1" dirty="0"/>
              <a:t>particular instruction</a:t>
            </a:r>
            <a:endParaRPr lang="en-US" sz="2800" dirty="0"/>
          </a:p>
          <a:p>
            <a:pPr lvl="1"/>
            <a:endParaRPr lang="en-US" sz="2000" dirty="0"/>
          </a:p>
          <a:p>
            <a:r>
              <a:rPr lang="en-US" sz="2800" dirty="0"/>
              <a:t>In general, the instruction cannot be completed and needs to be </a:t>
            </a:r>
            <a:r>
              <a:rPr lang="en-US" sz="2800" i="1" dirty="0"/>
              <a:t>restarted</a:t>
            </a:r>
            <a:r>
              <a:rPr lang="en-US" sz="2800" dirty="0"/>
              <a:t> after the exception has been handled</a:t>
            </a:r>
          </a:p>
          <a:p>
            <a:pPr lvl="1"/>
            <a:r>
              <a:rPr lang="en-US" sz="2400" dirty="0"/>
              <a:t>requires undoing the effect of one or more partially executed instructions</a:t>
            </a:r>
          </a:p>
          <a:p>
            <a:pPr lvl="1"/>
            <a:endParaRPr lang="en-US" sz="2400" dirty="0"/>
          </a:p>
          <a:p>
            <a:r>
              <a:rPr lang="en-US" sz="2800" dirty="0"/>
              <a:t>In the case of a system call trap, the instruction is considered to have been completed  </a:t>
            </a:r>
          </a:p>
          <a:p>
            <a:pPr lvl="1"/>
            <a:r>
              <a:rPr lang="en-US" sz="2400" dirty="0"/>
              <a:t>a special jump instruction involving a change to a privileged mode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255B079-C596-4C45-8FF4-8B4AA1BA3EFB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BA8FB24-CE5A-9940-A975-E651D7363B13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3762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43000" y="4267200"/>
            <a:ext cx="6907212" cy="18288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How to handle multiple simultaneous exceptions in different pipeline stages?</a:t>
            </a:r>
          </a:p>
          <a:p>
            <a:r>
              <a:rPr lang="en-US" dirty="0">
                <a:solidFill>
                  <a:schemeClr val="tx2"/>
                </a:solidFill>
              </a:rPr>
              <a:t>How and where to handle external asynchronous interrupts?</a:t>
            </a:r>
            <a:endParaRPr lang="en-US" dirty="0"/>
          </a:p>
        </p:txBody>
      </p:sp>
      <p:grpSp>
        <p:nvGrpSpPr>
          <p:cNvPr id="137626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137626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6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37626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1376266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PC</a:t>
                </a:r>
              </a:p>
            </p:txBody>
          </p:sp>
          <p:sp>
            <p:nvSpPr>
              <p:cNvPr id="1376267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68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Inst. Mem</a:t>
              </a:r>
            </a:p>
          </p:txBody>
        </p:sp>
        <p:grpSp>
          <p:nvGrpSpPr>
            <p:cNvPr id="1376269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137627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D</a:t>
                </a:r>
              </a:p>
            </p:txBody>
          </p:sp>
          <p:sp>
            <p:nvSpPr>
              <p:cNvPr id="137627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72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Decode</a:t>
              </a:r>
            </a:p>
          </p:txBody>
        </p:sp>
        <p:grpSp>
          <p:nvGrpSpPr>
            <p:cNvPr id="1376273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137627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E</a:t>
                </a:r>
              </a:p>
            </p:txBody>
          </p:sp>
          <p:sp>
            <p:nvSpPr>
              <p:cNvPr id="137627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76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grpSp>
          <p:nvGrpSpPr>
            <p:cNvPr id="1376277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1376278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M</a:t>
                </a:r>
              </a:p>
            </p:txBody>
          </p:sp>
          <p:sp>
            <p:nvSpPr>
              <p:cNvPr id="1376279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80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Data Mem</a:t>
              </a:r>
            </a:p>
          </p:txBody>
        </p:sp>
        <p:grpSp>
          <p:nvGrpSpPr>
            <p:cNvPr id="1376281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1376282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2400">
                    <a:solidFill>
                      <a:prstClr val="black"/>
                    </a:solidFill>
                    <a:latin typeface="Calibri"/>
                    <a:ea typeface="ＭＳ Ｐゴシック"/>
                    <a:cs typeface="Calibri"/>
                  </a:rPr>
                  <a:t>W</a:t>
                </a:r>
              </a:p>
            </p:txBody>
          </p:sp>
          <p:sp>
            <p:nvSpPr>
              <p:cNvPr id="1376283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endParaRPr>
              </a:p>
            </p:txBody>
          </p:sp>
        </p:grpSp>
        <p:sp>
          <p:nvSpPr>
            <p:cNvPr id="137628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8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86" name="Text Box 30"/>
            <p:cNvSpPr txBox="1">
              <a:spLocks noChangeArrowheads="1"/>
            </p:cNvSpPr>
            <p:nvPr/>
          </p:nvSpPr>
          <p:spPr bwMode="auto">
            <a:xfrm>
              <a:off x="3077" y="1199"/>
              <a:ext cx="1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b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+</a:t>
              </a:r>
            </a:p>
          </p:txBody>
        </p:sp>
        <p:sp>
          <p:nvSpPr>
            <p:cNvPr id="137628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Illegal Opcode</a:t>
              </a:r>
            </a:p>
          </p:txBody>
        </p:sp>
        <p:sp>
          <p:nvSpPr>
            <p:cNvPr id="1376288" name="Text Box 32"/>
            <p:cNvSpPr txBox="1">
              <a:spLocks noChangeArrowheads="1"/>
            </p:cNvSpPr>
            <p:nvPr/>
          </p:nvSpPr>
          <p:spPr bwMode="auto">
            <a:xfrm>
              <a:off x="3169" y="1718"/>
              <a:ext cx="65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Overflow</a:t>
              </a:r>
            </a:p>
          </p:txBody>
        </p:sp>
        <p:sp>
          <p:nvSpPr>
            <p:cNvPr id="137628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Data address Exceptions</a:t>
              </a:r>
            </a:p>
          </p:txBody>
        </p:sp>
        <p:sp>
          <p:nvSpPr>
            <p:cNvPr id="137629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9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9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PC address Exception</a:t>
              </a:r>
            </a:p>
          </p:txBody>
        </p:sp>
        <p:sp>
          <p:nvSpPr>
            <p:cNvPr id="137629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9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Asynchronous Interrupts</a:t>
              </a:r>
            </a:p>
          </p:txBody>
        </p:sp>
        <p:sp>
          <p:nvSpPr>
            <p:cNvPr id="137629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629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7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</a:t>
            </a:r>
            <a:r>
              <a:rPr lang="en-US" sz="2000" dirty="0"/>
              <a:t>5-Stage Pipeline</a:t>
            </a:r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9D51-BA66-A041-8859-3D7F0A595C6A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377282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283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284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28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7728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37728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37729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29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Inst. </a:t>
            </a:r>
            <a:r>
              <a:rPr lang="en-US" sz="1800" dirty="0" err="1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</a:t>
            </a:r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37729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37729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37729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29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137729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37729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37729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29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7730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37730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37730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30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Data Mem</a:t>
            </a:r>
          </a:p>
        </p:txBody>
      </p:sp>
      <p:grpSp>
        <p:nvGrpSpPr>
          <p:cNvPr id="137730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37730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137730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37730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0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09" name="Text Box 29"/>
          <p:cNvSpPr txBox="1">
            <a:spLocks noChangeArrowheads="1"/>
          </p:cNvSpPr>
          <p:nvPr/>
        </p:nvSpPr>
        <p:spPr bwMode="auto">
          <a:xfrm>
            <a:off x="4884777" y="2223086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37731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Illegal Opcode</a:t>
            </a:r>
          </a:p>
        </p:txBody>
      </p:sp>
      <p:sp>
        <p:nvSpPr>
          <p:cNvPr id="1377311" name="Text Box 31"/>
          <p:cNvSpPr txBox="1">
            <a:spLocks noChangeArrowheads="1"/>
          </p:cNvSpPr>
          <p:nvPr/>
        </p:nvSpPr>
        <p:spPr bwMode="auto">
          <a:xfrm>
            <a:off x="4972129" y="2984778"/>
            <a:ext cx="104600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Overflow</a:t>
            </a:r>
          </a:p>
        </p:txBody>
      </p:sp>
      <p:sp>
        <p:nvSpPr>
          <p:cNvPr id="137731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 address Exceptions</a:t>
            </a:r>
          </a:p>
        </p:txBody>
      </p:sp>
      <p:sp>
        <p:nvSpPr>
          <p:cNvPr id="137731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1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1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PC address Exception</a:t>
            </a:r>
          </a:p>
        </p:txBody>
      </p:sp>
      <p:sp>
        <p:nvSpPr>
          <p:cNvPr id="137731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Asynchronous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Interrupts</a:t>
            </a:r>
          </a:p>
        </p:txBody>
      </p:sp>
      <p:sp>
        <p:nvSpPr>
          <p:cNvPr id="137731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1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7731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137732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37732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2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137732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37732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2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137732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37732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2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137732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37733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3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137733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37733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3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137733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37733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37733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137733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 b="1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3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7734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137734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4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7734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48" name="Text Box 68"/>
          <p:cNvSpPr txBox="1">
            <a:spLocks noChangeArrowheads="1"/>
          </p:cNvSpPr>
          <p:nvPr/>
        </p:nvSpPr>
        <p:spPr bwMode="auto">
          <a:xfrm rot="16200000">
            <a:off x="8039894" y="3663126"/>
            <a:ext cx="102076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Cause</a:t>
            </a:r>
          </a:p>
        </p:txBody>
      </p:sp>
      <p:sp>
        <p:nvSpPr>
          <p:cNvPr id="1377349" name="Text Box 69"/>
          <p:cNvSpPr txBox="1">
            <a:spLocks noChangeArrowheads="1"/>
          </p:cNvSpPr>
          <p:nvPr/>
        </p:nvSpPr>
        <p:spPr bwMode="auto">
          <a:xfrm rot="16200000">
            <a:off x="8261700" y="4472178"/>
            <a:ext cx="57915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EPC</a:t>
            </a:r>
          </a:p>
        </p:txBody>
      </p:sp>
      <p:sp>
        <p:nvSpPr>
          <p:cNvPr id="1377350" name="Line 70"/>
          <p:cNvSpPr>
            <a:spLocks noChangeShapeType="1"/>
          </p:cNvSpPr>
          <p:nvPr/>
        </p:nvSpPr>
        <p:spPr bwMode="auto">
          <a:xfrm>
            <a:off x="7848600" y="1447800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7735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grpSp>
        <p:nvGrpSpPr>
          <p:cNvPr id="1377356" name="Group 76"/>
          <p:cNvGrpSpPr>
            <a:grpSpLocks/>
          </p:cNvGrpSpPr>
          <p:nvPr/>
        </p:nvGrpSpPr>
        <p:grpSpPr bwMode="auto">
          <a:xfrm>
            <a:off x="152400" y="2601913"/>
            <a:ext cx="8763000" cy="3454399"/>
            <a:chOff x="96" y="1639"/>
            <a:chExt cx="5520" cy="2176"/>
          </a:xfrm>
        </p:grpSpPr>
        <p:sp>
          <p:nvSpPr>
            <p:cNvPr id="137735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5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59" name="Text Box 79"/>
            <p:cNvSpPr txBox="1">
              <a:spLocks noChangeArrowheads="1"/>
            </p:cNvSpPr>
            <p:nvPr/>
          </p:nvSpPr>
          <p:spPr bwMode="auto">
            <a:xfrm>
              <a:off x="2016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Kill D Stage</a:t>
              </a:r>
            </a:p>
          </p:txBody>
        </p:sp>
        <p:sp>
          <p:nvSpPr>
            <p:cNvPr id="137736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61" name="Text Box 81"/>
            <p:cNvSpPr txBox="1">
              <a:spLocks noChangeArrowheads="1"/>
            </p:cNvSpPr>
            <p:nvPr/>
          </p:nvSpPr>
          <p:spPr bwMode="auto">
            <a:xfrm>
              <a:off x="96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Kill F Stage</a:t>
              </a:r>
            </a:p>
          </p:txBody>
        </p:sp>
        <p:sp>
          <p:nvSpPr>
            <p:cNvPr id="137736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7363" name="Text Box 83"/>
            <p:cNvSpPr txBox="1">
              <a:spLocks noChangeArrowheads="1"/>
            </p:cNvSpPr>
            <p:nvPr/>
          </p:nvSpPr>
          <p:spPr bwMode="auto">
            <a:xfrm>
              <a:off x="288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Kill E Stage</a:t>
              </a:r>
            </a:p>
          </p:txBody>
        </p:sp>
        <p:sp>
          <p:nvSpPr>
            <p:cNvPr id="1377364" name="Text Box 84"/>
            <p:cNvSpPr txBox="1">
              <a:spLocks noChangeArrowheads="1"/>
            </p:cNvSpPr>
            <p:nvPr/>
          </p:nvSpPr>
          <p:spPr bwMode="auto">
            <a:xfrm>
              <a:off x="96" y="2880"/>
              <a:ext cx="700" cy="5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Select Handler PC</a:t>
              </a:r>
            </a:p>
          </p:txBody>
        </p:sp>
        <p:sp>
          <p:nvSpPr>
            <p:cNvPr id="1377365" name="Text Box 85"/>
            <p:cNvSpPr txBox="1">
              <a:spLocks noChangeArrowheads="1"/>
            </p:cNvSpPr>
            <p:nvPr/>
          </p:nvSpPr>
          <p:spPr bwMode="auto">
            <a:xfrm>
              <a:off x="4848" y="3408"/>
              <a:ext cx="720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 i="1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Kill </a:t>
              </a:r>
              <a:r>
                <a:rPr lang="en-US" sz="1800" i="1" dirty="0" err="1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Writeback</a:t>
              </a:r>
              <a:endParaRPr lang="en-US" sz="18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37736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377367" name="Text Box 87"/>
          <p:cNvSpPr txBox="1">
            <a:spLocks noChangeArrowheads="1"/>
          </p:cNvSpPr>
          <p:nvPr/>
        </p:nvSpPr>
        <p:spPr bwMode="auto">
          <a:xfrm>
            <a:off x="6934200" y="762000"/>
            <a:ext cx="12842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1" hangingPunct="1">
              <a:spcBef>
                <a:spcPct val="0"/>
              </a:spcBef>
            </a:pPr>
            <a:r>
              <a:rPr lang="en-US" sz="20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val="415855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7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Hold exception flags in pipeline until commit point (M stage)</a:t>
            </a:r>
          </a:p>
          <a:p>
            <a:pPr lvl="1"/>
            <a:endParaRPr lang="en-US" sz="2000" dirty="0"/>
          </a:p>
          <a:p>
            <a:r>
              <a:rPr lang="en-US" sz="2800" dirty="0"/>
              <a:t>Exceptions in earlier pipe stages override later exceptions </a:t>
            </a:r>
            <a:r>
              <a:rPr lang="en-US" sz="2800" i="1" dirty="0"/>
              <a:t>for a given instruction</a:t>
            </a:r>
          </a:p>
          <a:p>
            <a:pPr lvl="1"/>
            <a:endParaRPr lang="en-US" sz="2000" dirty="0"/>
          </a:p>
          <a:p>
            <a:r>
              <a:rPr lang="en-US" sz="2800" dirty="0"/>
              <a:t>Inject external interrupts at commit point (override others)</a:t>
            </a:r>
          </a:p>
          <a:p>
            <a:pPr lvl="1"/>
            <a:endParaRPr lang="en-US" sz="2000" dirty="0"/>
          </a:p>
          <a:p>
            <a:r>
              <a:rPr lang="en-US" sz="2800" dirty="0"/>
              <a:t>If trap at commit: update Cause and EPC registers, kill all stages, inject handler PC into fetch stage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79E7606-972F-6044-AB80-A3FFF3A6DD37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9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0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Speculating on Exceptions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Prediction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Exceptions are rare, so simply predicting no exceptions is very accurate!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Check prediction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Exceptions detected at end of instruction execution pipeline, special hardware for various exception types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Recovery mechanism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write architectural state at commit point, so can throw away partially executed instructions after exception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Launch exception handler after flushing pipeline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Bypassing allows use of uncommitted instruction results by following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241D907A-5789-E54C-8975-FFA1B69FB24F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7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059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eft Brace 40"/>
          <p:cNvSpPr/>
          <p:nvPr/>
        </p:nvSpPr>
        <p:spPr bwMode="auto">
          <a:xfrm rot="5400000">
            <a:off x="2190750" y="476250"/>
            <a:ext cx="342900" cy="21336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6" name="Left Brace 45"/>
          <p:cNvSpPr/>
          <p:nvPr/>
        </p:nvSpPr>
        <p:spPr bwMode="auto">
          <a:xfrm rot="5400000">
            <a:off x="4019550" y="781050"/>
            <a:ext cx="342900" cy="15240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6305550" y="19050"/>
            <a:ext cx="342900" cy="3048000"/>
          </a:xfrm>
          <a:prstGeom prst="leftBrace">
            <a:avLst>
              <a:gd name="adj1" fmla="val 18210"/>
              <a:gd name="adj2" fmla="val 48354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6000" y="14478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 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295400" y="1905000"/>
            <a:ext cx="21336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CPI for Microcoded Machine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E8C9-94CC-FC42-AFE8-1224D17E4F2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95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00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09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514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19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124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429000" y="1905000"/>
            <a:ext cx="15240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429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733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038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343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648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53000" y="1905000"/>
            <a:ext cx="3048000" cy="304800"/>
          </a:xfrm>
          <a:prstGeom prst="rect">
            <a:avLst/>
          </a:prstGeom>
          <a:solidFill>
            <a:schemeClr val="bg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953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57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562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7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72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4770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7818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0866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3914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96200" y="1905000"/>
            <a:ext cx="304800" cy="304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7030A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52600" y="914400"/>
            <a:ext cx="115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7 cycles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81200" y="14478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14478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 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505200" y="914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5 cycles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38800" y="914400"/>
            <a:ext cx="1852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10 cycles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76400" y="3124200"/>
            <a:ext cx="6172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Total clock cycles = 7+5+10 = 22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Total instructions = 3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CPI = 22/3 = 7.33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CPI is always an average over a large number of instructions.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23622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Time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4419600" y="26670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6036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 Technology Changes Tradeoffs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F344A85B-53F9-3243-9B83-F2EE31E229D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226425" cy="5562600"/>
          </a:xfrm>
        </p:spPr>
        <p:txBody>
          <a:bodyPr/>
          <a:lstStyle/>
          <a:p>
            <a:r>
              <a:rPr lang="en-US" dirty="0"/>
              <a:t>Logic, RAM, ROM all implemented using MOS transistors</a:t>
            </a:r>
          </a:p>
          <a:p>
            <a:r>
              <a:rPr lang="en-US" dirty="0"/>
              <a:t>Semiconductor RAM ~ same speed as ROM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3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Reconsidering Microcode Machine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Nanocoded</a:t>
            </a:r>
            <a:r>
              <a:rPr lang="en-US" dirty="0"/>
              <a:t> 68000 example)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CFE8-2433-F14B-9F04-85C55425FAF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1499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5105400"/>
            <a:ext cx="8686800" cy="1524000"/>
          </a:xfrm>
          <a:noFill/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Motorola 68000 had 17-bit µcode containing either 10-bit µjump or 9-bit </a:t>
            </a:r>
            <a:r>
              <a:rPr lang="en-US" dirty="0" err="1"/>
              <a:t>nanoinstruction</a:t>
            </a:r>
            <a:r>
              <a:rPr lang="en-US" dirty="0"/>
              <a:t> pointer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Nanoinstructions</a:t>
            </a:r>
            <a:r>
              <a:rPr lang="en-US" sz="2400" dirty="0"/>
              <a:t> were 68 bits wide, decoded to give 196 control signals</a:t>
            </a:r>
          </a:p>
        </p:txBody>
      </p:sp>
      <p:sp>
        <p:nvSpPr>
          <p:cNvPr id="1149956" name="Rectangle 4"/>
          <p:cNvSpPr>
            <a:spLocks noChangeArrowheads="1"/>
          </p:cNvSpPr>
          <p:nvPr/>
        </p:nvSpPr>
        <p:spPr bwMode="auto">
          <a:xfrm>
            <a:off x="4267200" y="2146300"/>
            <a:ext cx="3560763" cy="1066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149957" name="Rectangle 5"/>
          <p:cNvSpPr>
            <a:spLocks noChangeArrowheads="1"/>
          </p:cNvSpPr>
          <p:nvPr/>
        </p:nvSpPr>
        <p:spPr bwMode="auto">
          <a:xfrm>
            <a:off x="5412998" y="2514600"/>
            <a:ext cx="166286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µcode ROM</a:t>
            </a:r>
          </a:p>
        </p:txBody>
      </p:sp>
      <p:sp>
        <p:nvSpPr>
          <p:cNvPr id="1149958" name="Rectangle 6"/>
          <p:cNvSpPr>
            <a:spLocks noChangeArrowheads="1"/>
          </p:cNvSpPr>
          <p:nvPr/>
        </p:nvSpPr>
        <p:spPr bwMode="auto">
          <a:xfrm>
            <a:off x="3810000" y="3213100"/>
            <a:ext cx="1388202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nanoaddress</a:t>
            </a:r>
          </a:p>
        </p:txBody>
      </p:sp>
      <p:sp>
        <p:nvSpPr>
          <p:cNvPr id="1149959" name="Freeform 7"/>
          <p:cNvSpPr>
            <a:spLocks/>
          </p:cNvSpPr>
          <p:nvPr/>
        </p:nvSpPr>
        <p:spPr bwMode="auto">
          <a:xfrm>
            <a:off x="7467600" y="2146300"/>
            <a:ext cx="762000" cy="1284288"/>
          </a:xfrm>
          <a:custGeom>
            <a:avLst/>
            <a:gdLst/>
            <a:ahLst/>
            <a:cxnLst>
              <a:cxn ang="0">
                <a:pos x="0" y="664"/>
              </a:cxn>
              <a:cxn ang="0">
                <a:pos x="0" y="808"/>
              </a:cxn>
              <a:cxn ang="0">
                <a:pos x="840" y="808"/>
              </a:cxn>
              <a:cxn ang="0">
                <a:pos x="840" y="0"/>
              </a:cxn>
            </a:cxnLst>
            <a:rect l="0" t="0" r="r" b="b"/>
            <a:pathLst>
              <a:path w="841" h="809">
                <a:moveTo>
                  <a:pt x="0" y="664"/>
                </a:moveTo>
                <a:lnTo>
                  <a:pt x="0" y="808"/>
                </a:lnTo>
                <a:lnTo>
                  <a:pt x="840" y="808"/>
                </a:lnTo>
                <a:lnTo>
                  <a:pt x="84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149960" name="Rectangle 8"/>
          <p:cNvSpPr>
            <a:spLocks noChangeArrowheads="1"/>
          </p:cNvSpPr>
          <p:nvPr/>
        </p:nvSpPr>
        <p:spPr bwMode="auto">
          <a:xfrm>
            <a:off x="7404100" y="1346200"/>
            <a:ext cx="1727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µcode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next-state</a:t>
            </a:r>
          </a:p>
        </p:txBody>
      </p:sp>
      <p:sp>
        <p:nvSpPr>
          <p:cNvPr id="1149961" name="Line 9"/>
          <p:cNvSpPr>
            <a:spLocks noChangeShapeType="1"/>
          </p:cNvSpPr>
          <p:nvPr/>
        </p:nvSpPr>
        <p:spPr bwMode="auto">
          <a:xfrm>
            <a:off x="5486400" y="32131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149962" name="Rectangle 10"/>
          <p:cNvSpPr>
            <a:spLocks noChangeArrowheads="1"/>
          </p:cNvSpPr>
          <p:nvPr/>
        </p:nvSpPr>
        <p:spPr bwMode="auto">
          <a:xfrm>
            <a:off x="5562600" y="2155825"/>
            <a:ext cx="1041953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µaddress</a:t>
            </a:r>
          </a:p>
        </p:txBody>
      </p:sp>
      <p:sp>
        <p:nvSpPr>
          <p:cNvPr id="1149963" name="Freeform 11"/>
          <p:cNvSpPr>
            <a:spLocks/>
          </p:cNvSpPr>
          <p:nvPr/>
        </p:nvSpPr>
        <p:spPr bwMode="auto">
          <a:xfrm flipH="1">
            <a:off x="6099175" y="1860550"/>
            <a:ext cx="111125" cy="290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2"/>
              </a:cxn>
            </a:cxnLst>
            <a:rect l="0" t="0" r="r" b="b"/>
            <a:pathLst>
              <a:path w="1" h="303">
                <a:moveTo>
                  <a:pt x="0" y="0"/>
                </a:moveTo>
                <a:lnTo>
                  <a:pt x="0" y="30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149964" name="Rectangle 12"/>
          <p:cNvSpPr>
            <a:spLocks noChangeArrowheads="1"/>
          </p:cNvSpPr>
          <p:nvPr/>
        </p:nvSpPr>
        <p:spPr bwMode="auto">
          <a:xfrm>
            <a:off x="5067300" y="1403350"/>
            <a:ext cx="2114550" cy="463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149965" name="Rectangle 13"/>
          <p:cNvSpPr>
            <a:spLocks noChangeArrowheads="1"/>
          </p:cNvSpPr>
          <p:nvPr/>
        </p:nvSpPr>
        <p:spPr bwMode="auto">
          <a:xfrm>
            <a:off x="5419725" y="1482725"/>
            <a:ext cx="132254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µPC (state)</a:t>
            </a:r>
          </a:p>
        </p:txBody>
      </p:sp>
      <p:sp>
        <p:nvSpPr>
          <p:cNvPr id="1149966" name="Rectangle 14"/>
          <p:cNvSpPr>
            <a:spLocks noChangeArrowheads="1"/>
          </p:cNvSpPr>
          <p:nvPr/>
        </p:nvSpPr>
        <p:spPr bwMode="auto">
          <a:xfrm>
            <a:off x="4191000" y="3594100"/>
            <a:ext cx="3560763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nanoinstruction ROM</a:t>
            </a:r>
          </a:p>
        </p:txBody>
      </p:sp>
      <p:sp>
        <p:nvSpPr>
          <p:cNvPr id="1149967" name="Rectangle 15"/>
          <p:cNvSpPr>
            <a:spLocks noChangeArrowheads="1"/>
          </p:cNvSpPr>
          <p:nvPr/>
        </p:nvSpPr>
        <p:spPr bwMode="auto">
          <a:xfrm>
            <a:off x="5486400" y="4203700"/>
            <a:ext cx="60248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</a:t>
            </a:r>
          </a:p>
        </p:txBody>
      </p:sp>
      <p:grpSp>
        <p:nvGrpSpPr>
          <p:cNvPr id="1149968" name="Group 16"/>
          <p:cNvGrpSpPr>
            <a:grpSpLocks/>
          </p:cNvGrpSpPr>
          <p:nvPr/>
        </p:nvGrpSpPr>
        <p:grpSpPr bwMode="auto">
          <a:xfrm>
            <a:off x="4597400" y="4495800"/>
            <a:ext cx="2489200" cy="436563"/>
            <a:chOff x="2896" y="2584"/>
            <a:chExt cx="1568" cy="432"/>
          </a:xfrm>
        </p:grpSpPr>
        <p:sp>
          <p:nvSpPr>
            <p:cNvPr id="1149969" name="Line 17"/>
            <p:cNvSpPr>
              <a:spLocks noChangeShapeType="1"/>
            </p:cNvSpPr>
            <p:nvPr/>
          </p:nvSpPr>
          <p:spPr bwMode="auto">
            <a:xfrm>
              <a:off x="4464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49970" name="Line 18"/>
            <p:cNvSpPr>
              <a:spLocks noChangeShapeType="1"/>
            </p:cNvSpPr>
            <p:nvPr/>
          </p:nvSpPr>
          <p:spPr bwMode="auto">
            <a:xfrm>
              <a:off x="4272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49971" name="Line 19"/>
            <p:cNvSpPr>
              <a:spLocks noChangeShapeType="1"/>
            </p:cNvSpPr>
            <p:nvPr/>
          </p:nvSpPr>
          <p:spPr bwMode="auto">
            <a:xfrm>
              <a:off x="4080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49972" name="Line 20"/>
            <p:cNvSpPr>
              <a:spLocks noChangeShapeType="1"/>
            </p:cNvSpPr>
            <p:nvPr/>
          </p:nvSpPr>
          <p:spPr bwMode="auto">
            <a:xfrm>
              <a:off x="3888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49973" name="Line 21"/>
            <p:cNvSpPr>
              <a:spLocks noChangeShapeType="1"/>
            </p:cNvSpPr>
            <p:nvPr/>
          </p:nvSpPr>
          <p:spPr bwMode="auto">
            <a:xfrm>
              <a:off x="3696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49974" name="Line 22"/>
            <p:cNvSpPr>
              <a:spLocks noChangeShapeType="1"/>
            </p:cNvSpPr>
            <p:nvPr/>
          </p:nvSpPr>
          <p:spPr bwMode="auto">
            <a:xfrm>
              <a:off x="3504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49975" name="Line 23"/>
            <p:cNvSpPr>
              <a:spLocks noChangeShapeType="1"/>
            </p:cNvSpPr>
            <p:nvPr/>
          </p:nvSpPr>
          <p:spPr bwMode="auto">
            <a:xfrm>
              <a:off x="3312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49976" name="Line 24"/>
            <p:cNvSpPr>
              <a:spLocks noChangeShapeType="1"/>
            </p:cNvSpPr>
            <p:nvPr/>
          </p:nvSpPr>
          <p:spPr bwMode="auto">
            <a:xfrm>
              <a:off x="2896" y="2584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49977" name="Line 25"/>
            <p:cNvSpPr>
              <a:spLocks noChangeShapeType="1"/>
            </p:cNvSpPr>
            <p:nvPr/>
          </p:nvSpPr>
          <p:spPr bwMode="auto">
            <a:xfrm>
              <a:off x="3088" y="2592"/>
              <a:ext cx="0" cy="4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149978" name="Text Box 26"/>
          <p:cNvSpPr txBox="1">
            <a:spLocks noChangeArrowheads="1"/>
          </p:cNvSpPr>
          <p:nvPr/>
        </p:nvSpPr>
        <p:spPr bwMode="auto">
          <a:xfrm>
            <a:off x="279400" y="1333500"/>
            <a:ext cx="368300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Exploits recurring control signal patterns in µcode, e.g., </a:t>
            </a:r>
          </a:p>
          <a:p>
            <a:pPr eaLnBrk="1" hangingPunct="1"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ALU0	A ← Reg[rs1] 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...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ALUI0	A ← Reg[rs1]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...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 rot="20173500">
            <a:off x="4731227" y="1066350"/>
            <a:ext cx="2359025" cy="7620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4400" b="1" dirty="0">
                <a:solidFill>
                  <a:schemeClr val="bg1"/>
                </a:solidFill>
                <a:latin typeface="Arial" pitchFamily="-110" charset="0"/>
                <a:ea typeface="ＭＳ Ｐゴシック"/>
                <a:cs typeface="ＭＳ Ｐゴシック"/>
              </a:rPr>
              <a:t>User PC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 rot="20173500">
            <a:off x="4492625" y="2201863"/>
            <a:ext cx="3165475" cy="7620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4400" b="1">
                <a:solidFill>
                  <a:schemeClr val="bg1"/>
                </a:solidFill>
                <a:latin typeface="Arial" pitchFamily="-110" charset="0"/>
                <a:ea typeface="ＭＳ Ｐゴシック"/>
                <a:cs typeface="ＭＳ Ｐゴシック"/>
              </a:rPr>
              <a:t>Inst. Cache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 rot="20173500">
            <a:off x="3387725" y="3578225"/>
            <a:ext cx="5091113" cy="762000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4400" b="1">
                <a:solidFill>
                  <a:schemeClr val="bg1"/>
                </a:solidFill>
                <a:latin typeface="Arial" pitchFamily="-110" charset="0"/>
                <a:ea typeface="ＭＳ Ｐゴシック"/>
                <a:cs typeface="ＭＳ Ｐゴシック"/>
              </a:rPr>
              <a:t>Hardwired Decode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 rot="20173500">
            <a:off x="1062910" y="581115"/>
            <a:ext cx="1720668" cy="769441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4400" b="1" dirty="0">
                <a:solidFill>
                  <a:schemeClr val="bg1"/>
                </a:solidFill>
                <a:latin typeface="Arial" pitchFamily="-110" charset="0"/>
                <a:ea typeface="ＭＳ Ｐゴシック"/>
                <a:cs typeface="ＭＳ Ｐゴシック"/>
              </a:rPr>
              <a:t>RISC!</a:t>
            </a:r>
          </a:p>
        </p:txBody>
      </p:sp>
    </p:spTree>
    <p:extLst>
      <p:ext uri="{BB962C8B-B14F-4D97-AF65-F5344CB8AC3E}">
        <p14:creationId xmlns:p14="http://schemas.microsoft.com/office/powerpoint/2010/main" val="72458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 autoUpdateAnimBg="0"/>
      <p:bldP spid="30" grpId="0" animBg="1" autoUpdateAnimBg="0"/>
      <p:bldP spid="31" grpId="0" animBg="1" autoUpdateAnimBg="0"/>
      <p:bldP spid="3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CISC to RISC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fast RAM to build fast instruction </a:t>
            </a:r>
            <a:r>
              <a:rPr lang="en-US" i="1" dirty="0"/>
              <a:t>cache</a:t>
            </a:r>
            <a:r>
              <a:rPr lang="en-US" dirty="0"/>
              <a:t> of user-visible instructions, not fixed hardware </a:t>
            </a:r>
            <a:r>
              <a:rPr lang="en-US" dirty="0" err="1"/>
              <a:t>microroutines</a:t>
            </a:r>
            <a:endParaRPr lang="en-US" dirty="0"/>
          </a:p>
          <a:p>
            <a:pPr lvl="1"/>
            <a:r>
              <a:rPr lang="en-US" dirty="0"/>
              <a:t>Contents of fast instruction memory change to fit application needs </a:t>
            </a:r>
          </a:p>
          <a:p>
            <a:r>
              <a:rPr lang="en-US" dirty="0"/>
              <a:t>Use simple ISA to enable hardwired pipelined implementation</a:t>
            </a:r>
          </a:p>
          <a:p>
            <a:pPr lvl="1"/>
            <a:r>
              <a:rPr lang="en-US" dirty="0"/>
              <a:t>Most compiled code only used few CISC instructions</a:t>
            </a:r>
          </a:p>
          <a:p>
            <a:pPr lvl="1"/>
            <a:r>
              <a:rPr lang="en-US" dirty="0"/>
              <a:t>Simpler encoding allowed pipelined implementations</a:t>
            </a:r>
          </a:p>
          <a:p>
            <a:r>
              <a:rPr lang="en-US" dirty="0"/>
              <a:t>Further benefit with integration</a:t>
            </a:r>
          </a:p>
          <a:p>
            <a:pPr lvl="1"/>
            <a:r>
              <a:rPr lang="en-US" dirty="0"/>
              <a:t>In early ‘80s, finally fit 32-bit </a:t>
            </a:r>
            <a:r>
              <a:rPr lang="en-US" dirty="0" err="1"/>
              <a:t>datapath</a:t>
            </a:r>
            <a:r>
              <a:rPr lang="en-US" dirty="0"/>
              <a:t> + small caches on single chip</a:t>
            </a:r>
          </a:p>
          <a:p>
            <a:pPr lvl="1"/>
            <a:r>
              <a:rPr lang="en-US" dirty="0"/>
              <a:t>No chip crossings in common case allows faster operation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25A0730E-5316-FB4D-BEAA-CDDAB76ADE3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259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Berkeley RISC Chips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5E8C9-94CC-FC42-AFE8-1224D17E4F20}" type="slidenum">
              <a:rPr lang="en-U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BBA03"/>
              </a:solidFill>
            </a:endParaRPr>
          </a:p>
        </p:txBody>
      </p:sp>
      <p:pic>
        <p:nvPicPr>
          <p:cNvPr id="8" name="Picture 7" descr="RISC1-medi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661" y="0"/>
            <a:ext cx="4759339" cy="3581400"/>
          </a:xfrm>
          <a:prstGeom prst="rect">
            <a:avLst/>
          </a:prstGeom>
        </p:spPr>
      </p:pic>
      <p:pic>
        <p:nvPicPr>
          <p:cNvPr id="9" name="Picture 8" descr="RISC2-medi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04" y="3657599"/>
            <a:ext cx="5031304" cy="284976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3400" y="1295400"/>
            <a:ext cx="3810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RISC-I (1982) Contains 44,420 transistors, </a:t>
            </a:r>
            <a:r>
              <a:rPr lang="en-US" sz="2000" b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fabbed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in 5 µ</a:t>
            </a:r>
            <a:r>
              <a:rPr lang="en-US" sz="2000" b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NMOS, with a die area of 77 mm</a:t>
            </a:r>
            <a:r>
              <a:rPr lang="en-US" sz="2000" b="1" baseline="30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, ran at 1 MHz. This chip is probably the first VLSI RISC.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29200" y="4572000"/>
            <a:ext cx="342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b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RISC-II (1983) contains 40,760 transistors, was </a:t>
            </a:r>
            <a:r>
              <a:rPr lang="en-US" sz="2000" b="1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fabbed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in 3 µm NMOS, ran at 3 MHz, and the size is 60 mm</a:t>
            </a:r>
            <a:r>
              <a:rPr lang="en-US" sz="2000" b="1" baseline="30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.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78" y="6019800"/>
            <a:ext cx="3759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Arial" pitchFamily="-110" charset="0"/>
                <a:ea typeface="ＭＳ Ｐゴシック"/>
                <a:cs typeface="ＭＳ Ｐゴシック"/>
              </a:rPr>
              <a:t>Stanford </a:t>
            </a:r>
            <a:r>
              <a:rPr lang="en-US" sz="2400" dirty="0">
                <a:solidFill>
                  <a:srgbClr val="000000"/>
                </a:solidFill>
                <a:latin typeface="Arial" pitchFamily="-110" charset="0"/>
                <a:ea typeface="ＭＳ Ｐゴシック"/>
                <a:cs typeface="ＭＳ Ｐゴシック"/>
              </a:rPr>
              <a:t>built some too…</a:t>
            </a:r>
          </a:p>
        </p:txBody>
      </p:sp>
    </p:spTree>
    <p:extLst>
      <p:ext uri="{BB962C8B-B14F-4D97-AF65-F5344CB8AC3E}">
        <p14:creationId xmlns:p14="http://schemas.microsoft.com/office/powerpoint/2010/main" val="369967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3512</TotalTime>
  <Pages>12</Pages>
  <Words>2934</Words>
  <Application>Microsoft Macintosh PowerPoint</Application>
  <PresentationFormat>Letter Paper (8.5x11 in)</PresentationFormat>
  <Paragraphs>746</Paragraphs>
  <Slides>46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46</vt:i4>
      </vt:variant>
    </vt:vector>
  </HeadingPairs>
  <TitlesOfParts>
    <vt:vector size="63" baseType="lpstr">
      <vt:lpstr>ヒラギノ角ゴ Pro W3</vt:lpstr>
      <vt:lpstr>Arial</vt:lpstr>
      <vt:lpstr>Arial Black</vt:lpstr>
      <vt:lpstr>Calibri</vt:lpstr>
      <vt:lpstr>Courier</vt:lpstr>
      <vt:lpstr>Courier New</vt:lpstr>
      <vt:lpstr>Helvetica</vt:lpstr>
      <vt:lpstr>Lucida Grande</vt:lpstr>
      <vt:lpstr>Symbol</vt:lpstr>
      <vt:lpstr>Times New Roman</vt:lpstr>
      <vt:lpstr>Verdana</vt:lpstr>
      <vt:lpstr>Wingdings</vt:lpstr>
      <vt:lpstr>1_CS252-template</vt:lpstr>
      <vt:lpstr>ParLab Template</vt:lpstr>
      <vt:lpstr>1_ParLab Template</vt:lpstr>
      <vt:lpstr>2_ParLab Template</vt:lpstr>
      <vt:lpstr>2_CS252-template</vt:lpstr>
      <vt:lpstr>CS 152 Computer Architecture and Engineering CS252 Graduate Computer Architecture   Lecture 3 - Pipelining</vt:lpstr>
      <vt:lpstr>Last Time in Lecture 2</vt:lpstr>
      <vt:lpstr>Analyzing Microcoded Machines</vt:lpstr>
      <vt:lpstr>“Iron Law” of Processor Performance</vt:lpstr>
      <vt:lpstr>CPI for Microcoded Machine</vt:lpstr>
      <vt:lpstr>IC Technology Changes Tradeoffs</vt:lpstr>
      <vt:lpstr>Reconsidering Microcode Machine (Nanocoded 68000 example)</vt:lpstr>
      <vt:lpstr>From CISC to RISC</vt:lpstr>
      <vt:lpstr>Berkeley RISC Chips</vt:lpstr>
      <vt:lpstr> Microprogramming is far from extinct</vt:lpstr>
      <vt:lpstr>“Iron Law” of Processor Performance</vt:lpstr>
      <vt:lpstr>Classic 5-Stage RISC Pipeline</vt:lpstr>
      <vt:lpstr>CPI Examples</vt:lpstr>
      <vt:lpstr>Instructions interact with each other in pipeline</vt:lpstr>
      <vt:lpstr>Pipeline CPI Examples</vt:lpstr>
      <vt:lpstr>Resolving Structural Hazards</vt:lpstr>
      <vt:lpstr>Types of Data Hazards </vt:lpstr>
      <vt:lpstr>Three Strategies for Data Hazards</vt:lpstr>
      <vt:lpstr>Interlocking Versus Bypassing</vt:lpstr>
      <vt:lpstr>Example Bypass Path</vt:lpstr>
      <vt:lpstr>Fully Bypassed Data Path</vt:lpstr>
      <vt:lpstr>Value Speculation for RAW Data Hazards </vt:lpstr>
      <vt:lpstr>CS152 Administrivia</vt:lpstr>
      <vt:lpstr>CS252 Administrivia</vt:lpstr>
      <vt:lpstr>Control Hazards</vt:lpstr>
      <vt:lpstr>Control flow information in pipeline</vt:lpstr>
      <vt:lpstr>RISC-V Unconditional PC-Relative Jumps</vt:lpstr>
      <vt:lpstr>Pipelining for Unconditional PC-Relative Jumps</vt:lpstr>
      <vt:lpstr>Branch Delay Slots</vt:lpstr>
      <vt:lpstr>Post-1990 RISC ISAs don’t have delay slots</vt:lpstr>
      <vt:lpstr>RISC-V Conditional Branches</vt:lpstr>
      <vt:lpstr>Pipelining for Conditional Branches</vt:lpstr>
      <vt:lpstr>Pipelining for Jump Register</vt:lpstr>
      <vt:lpstr>Why instruction may not be dispatched every cycle in classic 5-stage pipeline (CPI&gt;1)</vt:lpstr>
      <vt:lpstr>Traps and Interrupts</vt:lpstr>
      <vt:lpstr>History of Exception Handling</vt:lpstr>
      <vt:lpstr>DYSEAC, first mobile computer!</vt:lpstr>
      <vt:lpstr>Asynchronous Interrupts</vt:lpstr>
      <vt:lpstr>Trap: altering the normal flow of control</vt:lpstr>
      <vt:lpstr>Trap Handler</vt:lpstr>
      <vt:lpstr>Synchronous Trap</vt:lpstr>
      <vt:lpstr>Exception Handling 5-Stage Pipeline</vt:lpstr>
      <vt:lpstr>Exception Handling 5-Stage Pipeline</vt:lpstr>
      <vt:lpstr>Exception Handling 5-Stage Pipeline</vt:lpstr>
      <vt:lpstr>Speculating on Exceptions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451</cp:revision>
  <cp:lastPrinted>2013-01-24T23:37:40Z</cp:lastPrinted>
  <dcterms:created xsi:type="dcterms:W3CDTF">2012-01-24T20:37:12Z</dcterms:created>
  <dcterms:modified xsi:type="dcterms:W3CDTF">2019-01-30T06:12:23Z</dcterms:modified>
  <cp:category/>
</cp:coreProperties>
</file>