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79" r:id="rId2"/>
  </p:sldMasterIdLst>
  <p:notesMasterIdLst>
    <p:notesMasterId r:id="rId60"/>
  </p:notesMasterIdLst>
  <p:handoutMasterIdLst>
    <p:handoutMasterId r:id="rId61"/>
  </p:handoutMasterIdLst>
  <p:sldIdLst>
    <p:sldId id="322" r:id="rId3"/>
    <p:sldId id="479" r:id="rId4"/>
    <p:sldId id="480" r:id="rId5"/>
    <p:sldId id="481" r:id="rId6"/>
    <p:sldId id="482" r:id="rId7"/>
    <p:sldId id="557" r:id="rId8"/>
    <p:sldId id="558" r:id="rId9"/>
    <p:sldId id="563" r:id="rId10"/>
    <p:sldId id="564" r:id="rId11"/>
    <p:sldId id="565" r:id="rId12"/>
    <p:sldId id="486" r:id="rId13"/>
    <p:sldId id="457" r:id="rId14"/>
    <p:sldId id="459" r:id="rId15"/>
    <p:sldId id="569" r:id="rId16"/>
    <p:sldId id="567" r:id="rId17"/>
    <p:sldId id="487" r:id="rId18"/>
    <p:sldId id="560" r:id="rId19"/>
    <p:sldId id="570" r:id="rId20"/>
    <p:sldId id="561" r:id="rId21"/>
    <p:sldId id="562" r:id="rId22"/>
    <p:sldId id="571" r:id="rId23"/>
    <p:sldId id="489" r:id="rId24"/>
    <p:sldId id="572" r:id="rId25"/>
    <p:sldId id="573" r:id="rId26"/>
    <p:sldId id="574" r:id="rId27"/>
    <p:sldId id="575" r:id="rId28"/>
    <p:sldId id="576" r:id="rId29"/>
    <p:sldId id="577" r:id="rId30"/>
    <p:sldId id="578" r:id="rId31"/>
    <p:sldId id="579" r:id="rId32"/>
    <p:sldId id="580" r:id="rId33"/>
    <p:sldId id="581" r:id="rId34"/>
    <p:sldId id="582" r:id="rId35"/>
    <p:sldId id="583" r:id="rId36"/>
    <p:sldId id="584" r:id="rId37"/>
    <p:sldId id="585" r:id="rId38"/>
    <p:sldId id="586" r:id="rId39"/>
    <p:sldId id="587" r:id="rId40"/>
    <p:sldId id="588" r:id="rId41"/>
    <p:sldId id="589" r:id="rId42"/>
    <p:sldId id="590" r:id="rId43"/>
    <p:sldId id="591" r:id="rId44"/>
    <p:sldId id="592" r:id="rId45"/>
    <p:sldId id="593" r:id="rId46"/>
    <p:sldId id="594" r:id="rId47"/>
    <p:sldId id="595" r:id="rId48"/>
    <p:sldId id="596" r:id="rId49"/>
    <p:sldId id="597" r:id="rId50"/>
    <p:sldId id="598" r:id="rId51"/>
    <p:sldId id="599" r:id="rId52"/>
    <p:sldId id="600" r:id="rId53"/>
    <p:sldId id="601" r:id="rId54"/>
    <p:sldId id="602" r:id="rId55"/>
    <p:sldId id="603" r:id="rId56"/>
    <p:sldId id="604" r:id="rId57"/>
    <p:sldId id="477" r:id="rId58"/>
    <p:sldId id="543" r:id="rId59"/>
  </p:sldIdLst>
  <p:sldSz cx="9144000" cy="6858000" type="letter"/>
  <p:notesSz cx="7315200" cy="9601200"/>
  <p:defaultTextStyle>
    <a:defPPr>
      <a:defRPr lang="en-US"/>
    </a:defPPr>
    <a:lvl1pPr algn="l" rtl="0" eaLnBrk="0" fontAlgn="base" hangingPunct="0">
      <a:spcBef>
        <a:spcPct val="50000"/>
      </a:spcBef>
      <a:spcAft>
        <a:spcPct val="0"/>
      </a:spcAft>
      <a:defRPr sz="1600" kern="1200">
        <a:solidFill>
          <a:schemeClr val="hlink"/>
        </a:solidFill>
        <a:latin typeface="Arial" charset="0"/>
        <a:ea typeface="+mn-ea"/>
        <a:cs typeface="+mn-cs"/>
      </a:defRPr>
    </a:lvl1pPr>
    <a:lvl2pPr marL="457200" algn="l" rtl="0" eaLnBrk="0" fontAlgn="base" hangingPunct="0">
      <a:spcBef>
        <a:spcPct val="50000"/>
      </a:spcBef>
      <a:spcAft>
        <a:spcPct val="0"/>
      </a:spcAft>
      <a:defRPr sz="1600" kern="1200">
        <a:solidFill>
          <a:schemeClr val="hlink"/>
        </a:solidFill>
        <a:latin typeface="Arial" charset="0"/>
        <a:ea typeface="+mn-ea"/>
        <a:cs typeface="+mn-cs"/>
      </a:defRPr>
    </a:lvl2pPr>
    <a:lvl3pPr marL="914400" algn="l" rtl="0" eaLnBrk="0" fontAlgn="base" hangingPunct="0">
      <a:spcBef>
        <a:spcPct val="50000"/>
      </a:spcBef>
      <a:spcAft>
        <a:spcPct val="0"/>
      </a:spcAft>
      <a:defRPr sz="1600" kern="1200">
        <a:solidFill>
          <a:schemeClr val="hlink"/>
        </a:solidFill>
        <a:latin typeface="Arial" charset="0"/>
        <a:ea typeface="+mn-ea"/>
        <a:cs typeface="+mn-cs"/>
      </a:defRPr>
    </a:lvl3pPr>
    <a:lvl4pPr marL="1371600" algn="l" rtl="0" eaLnBrk="0" fontAlgn="base" hangingPunct="0">
      <a:spcBef>
        <a:spcPct val="50000"/>
      </a:spcBef>
      <a:spcAft>
        <a:spcPct val="0"/>
      </a:spcAft>
      <a:defRPr sz="1600" kern="1200">
        <a:solidFill>
          <a:schemeClr val="hlink"/>
        </a:solidFill>
        <a:latin typeface="Arial" charset="0"/>
        <a:ea typeface="+mn-ea"/>
        <a:cs typeface="+mn-cs"/>
      </a:defRPr>
    </a:lvl4pPr>
    <a:lvl5pPr marL="1828800" algn="l" rtl="0" eaLnBrk="0" fontAlgn="base" hangingPunct="0">
      <a:spcBef>
        <a:spcPct val="50000"/>
      </a:spcBef>
      <a:spcAft>
        <a:spcPct val="0"/>
      </a:spcAft>
      <a:defRPr sz="1600" kern="1200">
        <a:solidFill>
          <a:schemeClr val="hlink"/>
        </a:solidFill>
        <a:latin typeface="Arial" charset="0"/>
        <a:ea typeface="+mn-ea"/>
        <a:cs typeface="+mn-cs"/>
      </a:defRPr>
    </a:lvl5pPr>
    <a:lvl6pPr marL="2286000" algn="l" defTabSz="457200" rtl="0" eaLnBrk="1" latinLnBrk="0" hangingPunct="1">
      <a:defRPr sz="1600" kern="1200">
        <a:solidFill>
          <a:schemeClr val="hlink"/>
        </a:solidFill>
        <a:latin typeface="Arial" charset="0"/>
        <a:ea typeface="+mn-ea"/>
        <a:cs typeface="+mn-cs"/>
      </a:defRPr>
    </a:lvl6pPr>
    <a:lvl7pPr marL="2743200" algn="l" defTabSz="457200" rtl="0" eaLnBrk="1" latinLnBrk="0" hangingPunct="1">
      <a:defRPr sz="1600" kern="1200">
        <a:solidFill>
          <a:schemeClr val="hlink"/>
        </a:solidFill>
        <a:latin typeface="Arial" charset="0"/>
        <a:ea typeface="+mn-ea"/>
        <a:cs typeface="+mn-cs"/>
      </a:defRPr>
    </a:lvl7pPr>
    <a:lvl8pPr marL="3200400" algn="l" defTabSz="457200" rtl="0" eaLnBrk="1" latinLnBrk="0" hangingPunct="1">
      <a:defRPr sz="1600" kern="1200">
        <a:solidFill>
          <a:schemeClr val="hlink"/>
        </a:solidFill>
        <a:latin typeface="Arial" charset="0"/>
        <a:ea typeface="+mn-ea"/>
        <a:cs typeface="+mn-cs"/>
      </a:defRPr>
    </a:lvl8pPr>
    <a:lvl9pPr marL="3657600" algn="l" defTabSz="457200" rtl="0" eaLnBrk="1" latinLnBrk="0" hangingPunct="1">
      <a:defRPr sz="1600" kern="1200">
        <a:solidFill>
          <a:schemeClr val="hlink"/>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997"/>
    <a:srgbClr val="FFB862"/>
    <a:srgbClr val="55FC02"/>
    <a:srgbClr val="FBBA03"/>
    <a:srgbClr val="0332B7"/>
    <a:srgbClr val="000000"/>
    <a:srgbClr val="114FFB"/>
    <a:srgbClr val="7B00E4"/>
    <a:srgbClr val="EFFB03"/>
    <a:srgbClr val="F90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6" autoAdjust="0"/>
    <p:restoredTop sz="80067" autoAdjust="0"/>
  </p:normalViewPr>
  <p:slideViewPr>
    <p:cSldViewPr>
      <p:cViewPr varScale="1">
        <p:scale>
          <a:sx n="78" d="100"/>
          <a:sy n="78" d="100"/>
        </p:scale>
        <p:origin x="2392" y="176"/>
      </p:cViewPr>
      <p:guideLst>
        <p:guide orient="horz" pos="2160"/>
        <p:guide pos="2880"/>
      </p:guideLst>
    </p:cSldViewPr>
  </p:slideViewPr>
  <p:outlineViewPr>
    <p:cViewPr>
      <p:scale>
        <a:sx n="33" d="100"/>
        <a:sy n="33" d="100"/>
      </p:scale>
      <p:origin x="0" y="184"/>
    </p:cViewPr>
    <p:sldLst>
      <p:sld r:id="rId1" collapse="1"/>
    </p:sldLst>
  </p:outlineViewPr>
  <p:notesTextViewPr>
    <p:cViewPr>
      <p:scale>
        <a:sx n="100" d="100"/>
        <a:sy n="100" d="100"/>
      </p:scale>
      <p:origin x="0" y="0"/>
    </p:cViewPr>
  </p:notesTextViewPr>
  <p:sorterViewPr>
    <p:cViewPr>
      <p:scale>
        <a:sx n="119" d="100"/>
        <a:sy n="119" d="100"/>
      </p:scale>
      <p:origin x="0" y="0"/>
    </p:cViewPr>
  </p:sorterViewPr>
  <p:notesViewPr>
    <p:cSldViewPr>
      <p:cViewPr varScale="1">
        <p:scale>
          <a:sx n="110" d="100"/>
          <a:sy n="110" d="100"/>
        </p:scale>
        <p:origin x="-4016"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3813"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defTabSz="863600">
              <a:spcBef>
                <a:spcPct val="0"/>
              </a:spcBef>
              <a:defRPr sz="1000" i="1">
                <a:solidFill>
                  <a:schemeClr val="tx1"/>
                </a:solidFill>
              </a:defRPr>
            </a:lvl1pPr>
          </a:lstStyle>
          <a:p>
            <a:pPr>
              <a:defRPr/>
            </a:pPr>
            <a:endParaRPr lang="en-US"/>
          </a:p>
        </p:txBody>
      </p:sp>
      <p:sp>
        <p:nvSpPr>
          <p:cNvPr id="3075" name="Rectangle 3"/>
          <p:cNvSpPr>
            <a:spLocks noGrp="1" noChangeArrowheads="1"/>
          </p:cNvSpPr>
          <p:nvPr>
            <p:ph type="dt" sz="quarter" idx="1"/>
          </p:nvPr>
        </p:nvSpPr>
        <p:spPr bwMode="auto">
          <a:xfrm>
            <a:off x="4162425"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algn="r" defTabSz="863600">
              <a:spcBef>
                <a:spcPct val="0"/>
              </a:spcBef>
              <a:defRPr sz="1000" i="1">
                <a:solidFill>
                  <a:schemeClr val="tx1"/>
                </a:solidFill>
              </a:defRPr>
            </a:lvl1pPr>
          </a:lstStyle>
          <a:p>
            <a:pPr>
              <a:defRPr/>
            </a:pPr>
            <a:endParaRPr lang="en-US"/>
          </a:p>
        </p:txBody>
      </p:sp>
      <p:sp>
        <p:nvSpPr>
          <p:cNvPr id="3076" name="Rectangle 4"/>
          <p:cNvSpPr>
            <a:spLocks noGrp="1" noChangeArrowheads="1"/>
          </p:cNvSpPr>
          <p:nvPr>
            <p:ph type="ftr" sz="quarter" idx="2"/>
          </p:nvPr>
        </p:nvSpPr>
        <p:spPr bwMode="auto">
          <a:xfrm>
            <a:off x="-23813"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defTabSz="863600">
              <a:spcBef>
                <a:spcPct val="0"/>
              </a:spcBef>
              <a:defRPr sz="1000" i="1" smtClean="0">
                <a:solidFill>
                  <a:schemeClr val="tx1"/>
                </a:solidFill>
              </a:defRPr>
            </a:lvl1pPr>
          </a:lstStyle>
          <a:p>
            <a:pPr>
              <a:defRPr/>
            </a:pPr>
            <a:r>
              <a:rPr lang="en-US"/>
              <a:t>C</a:t>
            </a:r>
          </a:p>
        </p:txBody>
      </p:sp>
      <p:sp>
        <p:nvSpPr>
          <p:cNvPr id="3077" name="Rectangle 5"/>
          <p:cNvSpPr>
            <a:spLocks noGrp="1" noChangeArrowheads="1"/>
          </p:cNvSpPr>
          <p:nvPr>
            <p:ph type="sldNum" sz="quarter" idx="3"/>
          </p:nvPr>
        </p:nvSpPr>
        <p:spPr bwMode="auto">
          <a:xfrm>
            <a:off x="4162425"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algn="r" defTabSz="863600">
              <a:spcBef>
                <a:spcPct val="0"/>
              </a:spcBef>
              <a:defRPr sz="1000" i="1">
                <a:solidFill>
                  <a:schemeClr val="tx1"/>
                </a:solidFill>
              </a:defRPr>
            </a:lvl1pPr>
          </a:lstStyle>
          <a:p>
            <a:pPr>
              <a:defRPr/>
            </a:pPr>
            <a:fld id="{9FF668F6-92AF-F14F-959F-F8E6BDC55983}" type="slidenum">
              <a:rPr lang="en-US"/>
              <a:pPr>
                <a:defRPr/>
              </a:pPr>
              <a:t>‹#›</a:t>
            </a:fld>
            <a:endParaRPr lang="en-US"/>
          </a:p>
        </p:txBody>
      </p:sp>
    </p:spTree>
    <p:extLst>
      <p:ext uri="{BB962C8B-B14F-4D97-AF65-F5344CB8AC3E}">
        <p14:creationId xmlns:p14="http://schemas.microsoft.com/office/powerpoint/2010/main" val="141551233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23813"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defTabSz="863600">
              <a:spcBef>
                <a:spcPct val="0"/>
              </a:spcBef>
              <a:defRPr sz="1000" i="1">
                <a:solidFill>
                  <a:schemeClr val="tx1"/>
                </a:solidFill>
                <a:latin typeface="Times New Roman" charset="0"/>
              </a:defRPr>
            </a:lvl1pPr>
          </a:lstStyle>
          <a:p>
            <a:pPr>
              <a:defRPr/>
            </a:pPr>
            <a:endParaRPr lang="en-US"/>
          </a:p>
        </p:txBody>
      </p:sp>
      <p:sp>
        <p:nvSpPr>
          <p:cNvPr id="2051" name="Rectangle 3"/>
          <p:cNvSpPr>
            <a:spLocks noGrp="1" noChangeArrowheads="1"/>
          </p:cNvSpPr>
          <p:nvPr>
            <p:ph type="dt" idx="1"/>
          </p:nvPr>
        </p:nvSpPr>
        <p:spPr bwMode="auto">
          <a:xfrm>
            <a:off x="4162425"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algn="r" defTabSz="863600">
              <a:spcBef>
                <a:spcPct val="0"/>
              </a:spcBef>
              <a:defRPr sz="1000" i="1">
                <a:solidFill>
                  <a:schemeClr val="tx1"/>
                </a:solidFill>
                <a:latin typeface="Times New Roman" charset="0"/>
              </a:defRPr>
            </a:lvl1pPr>
          </a:lstStyle>
          <a:p>
            <a:pPr>
              <a:defRPr/>
            </a:pPr>
            <a:endParaRPr lang="en-US"/>
          </a:p>
        </p:txBody>
      </p:sp>
      <p:sp>
        <p:nvSpPr>
          <p:cNvPr id="2052" name="Rectangle 4"/>
          <p:cNvSpPr>
            <a:spLocks noGrp="1" noChangeArrowheads="1"/>
          </p:cNvSpPr>
          <p:nvPr>
            <p:ph type="ftr" sz="quarter" idx="4"/>
          </p:nvPr>
        </p:nvSpPr>
        <p:spPr bwMode="auto">
          <a:xfrm>
            <a:off x="-23813"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defTabSz="863600">
              <a:spcBef>
                <a:spcPct val="0"/>
              </a:spcBef>
              <a:defRPr sz="1000" i="1" smtClean="0">
                <a:solidFill>
                  <a:schemeClr val="tx1"/>
                </a:solidFill>
                <a:latin typeface="Times New Roman" charset="0"/>
              </a:defRPr>
            </a:lvl1pPr>
          </a:lstStyle>
          <a:p>
            <a:pPr>
              <a:defRPr/>
            </a:pPr>
            <a:r>
              <a:rPr lang="en-US"/>
              <a:t>C</a:t>
            </a:r>
          </a:p>
        </p:txBody>
      </p:sp>
      <p:sp>
        <p:nvSpPr>
          <p:cNvPr id="2053" name="Rectangle 5"/>
          <p:cNvSpPr>
            <a:spLocks noGrp="1" noChangeArrowheads="1"/>
          </p:cNvSpPr>
          <p:nvPr>
            <p:ph type="sldNum" sz="quarter" idx="5"/>
          </p:nvPr>
        </p:nvSpPr>
        <p:spPr bwMode="auto">
          <a:xfrm>
            <a:off x="4162425"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algn="r" defTabSz="863600">
              <a:spcBef>
                <a:spcPct val="0"/>
              </a:spcBef>
              <a:defRPr sz="1000" i="1">
                <a:solidFill>
                  <a:schemeClr val="tx1"/>
                </a:solidFill>
                <a:latin typeface="Times New Roman" charset="0"/>
              </a:defRPr>
            </a:lvl1pPr>
          </a:lstStyle>
          <a:p>
            <a:pPr>
              <a:defRPr/>
            </a:pPr>
            <a:fld id="{903442F8-CACF-AA42-83D4-E0A09A06F5CC}" type="slidenum">
              <a:rPr lang="en-US"/>
              <a:pPr>
                <a:defRPr/>
              </a:pPr>
              <a:t>‹#›</a:t>
            </a:fld>
            <a:endParaRPr lang="en-US"/>
          </a:p>
        </p:txBody>
      </p:sp>
      <p:sp>
        <p:nvSpPr>
          <p:cNvPr id="2054" name="Rectangle 6"/>
          <p:cNvSpPr>
            <a:spLocks noChangeArrowheads="1"/>
          </p:cNvSpPr>
          <p:nvPr/>
        </p:nvSpPr>
        <p:spPr bwMode="auto">
          <a:xfrm>
            <a:off x="3254375" y="9148763"/>
            <a:ext cx="808038" cy="265112"/>
          </a:xfrm>
          <a:prstGeom prst="rect">
            <a:avLst/>
          </a:prstGeom>
          <a:noFill/>
          <a:ln w="9525">
            <a:noFill/>
            <a:miter lim="800000"/>
            <a:headEnd/>
            <a:tailEnd/>
          </a:ln>
          <a:effectLst/>
        </p:spPr>
        <p:txBody>
          <a:bodyPr wrap="none" lIns="93016" tIns="46508" rIns="93016" bIns="46508">
            <a:prstTxWarp prst="textNoShape">
              <a:avLst/>
            </a:prstTxWarp>
            <a:spAutoFit/>
          </a:bodyPr>
          <a:lstStyle/>
          <a:p>
            <a:pPr algn="ctr" defTabSz="919163">
              <a:lnSpc>
                <a:spcPct val="90000"/>
              </a:lnSpc>
              <a:spcBef>
                <a:spcPct val="0"/>
              </a:spcBef>
              <a:defRPr/>
            </a:pPr>
            <a:r>
              <a:rPr lang="en-US" sz="1300">
                <a:solidFill>
                  <a:schemeClr val="tx1"/>
                </a:solidFill>
              </a:rPr>
              <a:t>Page </a:t>
            </a:r>
            <a:fld id="{ACFFB53C-1439-6C41-A2C3-1FF6E096BBD2}" type="slidenum">
              <a:rPr lang="en-US" sz="1300">
                <a:solidFill>
                  <a:schemeClr val="tx1"/>
                </a:solidFill>
              </a:rPr>
              <a:pPr algn="ctr" defTabSz="919163">
                <a:lnSpc>
                  <a:spcPct val="90000"/>
                </a:lnSpc>
                <a:spcBef>
                  <a:spcPct val="0"/>
                </a:spcBef>
                <a:defRPr/>
              </a:pPr>
              <a:t>‹#›</a:t>
            </a:fld>
            <a:endParaRPr lang="en-US" sz="1300">
              <a:solidFill>
                <a:schemeClr val="tx1"/>
              </a:solidFill>
            </a:endParaRPr>
          </a:p>
        </p:txBody>
      </p:sp>
      <p:sp>
        <p:nvSpPr>
          <p:cNvPr id="14343" name="Rectangle 7"/>
          <p:cNvSpPr>
            <a:spLocks noGrp="1" noRot="1" noChangeAspect="1" noChangeArrowheads="1" noTextEdit="1"/>
          </p:cNvSpPr>
          <p:nvPr>
            <p:ph type="sldImg" idx="2"/>
          </p:nvPr>
        </p:nvSpPr>
        <p:spPr bwMode="auto">
          <a:xfrm>
            <a:off x="1527175" y="923925"/>
            <a:ext cx="4260850" cy="3195638"/>
          </a:xfrm>
          <a:prstGeom prst="rect">
            <a:avLst/>
          </a:prstGeom>
          <a:noFill/>
          <a:ln w="12700">
            <a:solidFill>
              <a:schemeClr val="tx1"/>
            </a:solidFill>
            <a:miter lim="800000"/>
            <a:headEnd/>
            <a:tailEnd/>
          </a:ln>
        </p:spPr>
      </p:sp>
      <p:sp>
        <p:nvSpPr>
          <p:cNvPr id="2056" name="Rectangle 8"/>
          <p:cNvSpPr>
            <a:spLocks noGrp="1" noChangeArrowheads="1"/>
          </p:cNvSpPr>
          <p:nvPr>
            <p:ph type="body" sz="quarter" idx="3"/>
          </p:nvPr>
        </p:nvSpPr>
        <p:spPr bwMode="auto">
          <a:xfrm>
            <a:off x="974725" y="4559300"/>
            <a:ext cx="5365750" cy="4321175"/>
          </a:xfrm>
          <a:prstGeom prst="rect">
            <a:avLst/>
          </a:prstGeom>
          <a:noFill/>
          <a:ln w="9525">
            <a:noFill/>
            <a:miter lim="800000"/>
            <a:headEnd/>
            <a:tailEnd/>
          </a:ln>
          <a:effectLst/>
        </p:spPr>
        <p:txBody>
          <a:bodyPr vert="horz" wrap="square" lIns="97517" tIns="48008" rIns="97517" bIns="48008"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84216661"/>
      </p:ext>
    </p:extLst>
  </p:cSld>
  <p:clrMap bg1="lt1" tx1="dk1" bg2="lt2" tx2="dk2" accent1="accent1" accent2="accent2" accent3="accent3" accent4="accent4" accent5="accent5" accent6="accent6" hlink="hlink" folHlink="folHlink"/>
  <p:hf sldNum="0" hdr="0" ftr="0" dt="0"/>
  <p:notesStyle>
    <a:lvl1pPr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Rot="1" noChangeAspect="1" noChangeArrowheads="1" noTextEdit="1"/>
          </p:cNvSpPr>
          <p:nvPr>
            <p:ph type="sldImg"/>
          </p:nvPr>
        </p:nvSpPr>
        <p:spPr>
          <a:ln/>
        </p:spPr>
      </p:sp>
      <p:sp>
        <p:nvSpPr>
          <p:cNvPr id="1638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Shape 853"/>
          <p:cNvSpPr txBox="1">
            <a:spLocks noGrp="1"/>
          </p:cNvSpPr>
          <p:nvPr>
            <p:ph type="body" idx="1"/>
          </p:nvPr>
        </p:nvSpPr>
        <p:spPr>
          <a:xfrm>
            <a:off x="585216" y="6468808"/>
            <a:ext cx="4681680" cy="5292840"/>
          </a:xfrm>
          <a:prstGeom prst="rect">
            <a:avLst/>
          </a:prstGeom>
          <a:noFill/>
          <a:ln>
            <a:noFill/>
          </a:ln>
        </p:spPr>
        <p:txBody>
          <a:bodyPr wrap="square" lIns="91425" tIns="91425" rIns="91425" bIns="91425" anchor="t" anchorCtr="0">
            <a:noAutofit/>
          </a:bodyPr>
          <a:lstStyle/>
          <a:p>
            <a:pPr marL="0" marR="0" lvl="0" indent="-76200" algn="l" rtl="0">
              <a:spcBef>
                <a:spcPts val="0"/>
              </a:spcBef>
              <a:buClr>
                <a:schemeClr val="dk1"/>
              </a:buClr>
              <a:buSzPct val="100000"/>
              <a:buFont typeface="Calibri"/>
              <a:buNone/>
            </a:pPr>
            <a:endParaRPr sz="1200" b="0" i="0" u="none" strike="noStrike" cap="none">
              <a:solidFill>
                <a:schemeClr val="dk1"/>
              </a:solidFill>
              <a:latin typeface="Calibri"/>
              <a:ea typeface="Calibri"/>
              <a:cs typeface="Calibri"/>
              <a:sym typeface="Calibri"/>
            </a:endParaRPr>
          </a:p>
        </p:txBody>
      </p:sp>
      <p:sp>
        <p:nvSpPr>
          <p:cNvPr id="854" name="Shape 854"/>
          <p:cNvSpPr>
            <a:spLocks noGrp="1" noRot="1" noChangeAspect="1"/>
          </p:cNvSpPr>
          <p:nvPr>
            <p:ph type="sldImg" idx="2"/>
          </p:nvPr>
        </p:nvSpPr>
        <p:spPr>
          <a:xfrm>
            <a:off x="-98425" y="1679575"/>
            <a:ext cx="6048375" cy="4537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01182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2"/>
          <p:cNvSpPr>
            <a:spLocks noGrp="1" noRot="1" noChangeAspect="1" noChangeArrowheads="1" noTextEdit="1"/>
          </p:cNvSpPr>
          <p:nvPr>
            <p:ph type="sldImg"/>
          </p:nvPr>
        </p:nvSpPr>
        <p:spPr>
          <a:ln/>
        </p:spPr>
      </p:sp>
      <p:sp>
        <p:nvSpPr>
          <p:cNvPr id="9626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2"/>
          <p:cNvSpPr>
            <a:spLocks noGrp="1" noRot="1" noChangeAspect="1" noChangeArrowheads="1" noTextEdit="1"/>
          </p:cNvSpPr>
          <p:nvPr>
            <p:ph type="sldImg"/>
          </p:nvPr>
        </p:nvSpPr>
        <p:spPr>
          <a:ln/>
        </p:spPr>
      </p:sp>
      <p:sp>
        <p:nvSpPr>
          <p:cNvPr id="9830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562" name="Rectangle 2"/>
          <p:cNvSpPr>
            <a:spLocks noGrp="1" noRot="1" noChangeAspect="1" noChangeArrowheads="1"/>
          </p:cNvSpPr>
          <p:nvPr>
            <p:ph type="sldImg"/>
          </p:nvPr>
        </p:nvSpPr>
        <p:spPr bwMode="auto">
          <a:xfrm>
            <a:off x="1257300" y="719138"/>
            <a:ext cx="4802188" cy="3600450"/>
          </a:xfrm>
          <a:prstGeom prst="rect">
            <a:avLst/>
          </a:prstGeom>
          <a:solidFill>
            <a:srgbClr val="FFFFFF"/>
          </a:solidFill>
          <a:ln>
            <a:solidFill>
              <a:srgbClr val="000000"/>
            </a:solidFill>
            <a:miter lim="800000"/>
            <a:headEnd/>
            <a:tailEnd/>
          </a:ln>
        </p:spPr>
      </p:sp>
      <p:sp>
        <p:nvSpPr>
          <p:cNvPr id="1090563" name="Rectangle 3"/>
          <p:cNvSpPr>
            <a:spLocks noGrp="1" noChangeArrowheads="1"/>
          </p:cNvSpPr>
          <p:nvPr>
            <p:ph type="body" idx="1"/>
          </p:nvPr>
        </p:nvSpPr>
        <p:spPr bwMode="auto">
          <a:xfrm>
            <a:off x="977900" y="4560889"/>
            <a:ext cx="5359401" cy="4321175"/>
          </a:xfrm>
          <a:prstGeom prst="rect">
            <a:avLst/>
          </a:prstGeom>
          <a:solidFill>
            <a:srgbClr val="FFFFFF"/>
          </a:solidFill>
          <a:ln>
            <a:solidFill>
              <a:srgbClr val="000000"/>
            </a:solidFill>
            <a:miter lim="800000"/>
            <a:headEnd/>
            <a:tailEnd/>
          </a:ln>
        </p:spPr>
        <p:txBody>
          <a:bodyPr lIns="95070" tIns="47536" rIns="95070" bIns="47536">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4658" name="Rectangle 2"/>
          <p:cNvSpPr>
            <a:spLocks noGrp="1" noRot="1" noChangeAspect="1" noChangeArrowheads="1"/>
          </p:cNvSpPr>
          <p:nvPr>
            <p:ph type="sldImg"/>
          </p:nvPr>
        </p:nvSpPr>
        <p:spPr bwMode="auto">
          <a:xfrm>
            <a:off x="1257300" y="719138"/>
            <a:ext cx="4802188" cy="3600450"/>
          </a:xfrm>
          <a:prstGeom prst="rect">
            <a:avLst/>
          </a:prstGeom>
          <a:solidFill>
            <a:srgbClr val="FFFFFF"/>
          </a:solidFill>
          <a:ln>
            <a:solidFill>
              <a:srgbClr val="000000"/>
            </a:solidFill>
            <a:miter lim="800000"/>
            <a:headEnd/>
            <a:tailEnd/>
          </a:ln>
        </p:spPr>
      </p:sp>
      <p:sp>
        <p:nvSpPr>
          <p:cNvPr id="1094659" name="Rectangle 3"/>
          <p:cNvSpPr>
            <a:spLocks noGrp="1" noChangeArrowheads="1"/>
          </p:cNvSpPr>
          <p:nvPr>
            <p:ph type="body" idx="1"/>
          </p:nvPr>
        </p:nvSpPr>
        <p:spPr bwMode="auto">
          <a:xfrm>
            <a:off x="977900" y="4560889"/>
            <a:ext cx="5359401" cy="4321175"/>
          </a:xfrm>
          <a:prstGeom prst="rect">
            <a:avLst/>
          </a:prstGeom>
          <a:solidFill>
            <a:srgbClr val="FFFFFF"/>
          </a:solidFill>
          <a:ln>
            <a:solidFill>
              <a:srgbClr val="000000"/>
            </a:solidFill>
            <a:miter lim="800000"/>
            <a:headEnd/>
            <a:tailEnd/>
          </a:ln>
        </p:spPr>
        <p:txBody>
          <a:bodyPr lIns="95070" tIns="47536" rIns="95070" bIns="47536">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706" name="Rectangle 2"/>
          <p:cNvSpPr>
            <a:spLocks noGrp="1" noRot="1" noChangeAspect="1" noChangeArrowheads="1"/>
          </p:cNvSpPr>
          <p:nvPr>
            <p:ph type="sldImg"/>
          </p:nvPr>
        </p:nvSpPr>
        <p:spPr bwMode="auto">
          <a:xfrm>
            <a:off x="1257300" y="719138"/>
            <a:ext cx="4802188" cy="3600450"/>
          </a:xfrm>
          <a:prstGeom prst="rect">
            <a:avLst/>
          </a:prstGeom>
          <a:solidFill>
            <a:srgbClr val="FFFFFF"/>
          </a:solidFill>
          <a:ln>
            <a:solidFill>
              <a:srgbClr val="000000"/>
            </a:solidFill>
            <a:miter lim="800000"/>
            <a:headEnd/>
            <a:tailEnd/>
          </a:ln>
        </p:spPr>
      </p:sp>
      <p:sp>
        <p:nvSpPr>
          <p:cNvPr id="1096707" name="Rectangle 3"/>
          <p:cNvSpPr>
            <a:spLocks noGrp="1" noChangeArrowheads="1"/>
          </p:cNvSpPr>
          <p:nvPr>
            <p:ph type="body" idx="1"/>
          </p:nvPr>
        </p:nvSpPr>
        <p:spPr bwMode="auto">
          <a:xfrm>
            <a:off x="977900" y="4560889"/>
            <a:ext cx="5359401" cy="4321175"/>
          </a:xfrm>
          <a:prstGeom prst="rect">
            <a:avLst/>
          </a:prstGeom>
          <a:solidFill>
            <a:srgbClr val="FFFFFF"/>
          </a:solidFill>
          <a:ln>
            <a:solidFill>
              <a:srgbClr val="000000"/>
            </a:solidFill>
            <a:miter lim="800000"/>
            <a:headEnd/>
            <a:tailEnd/>
          </a:ln>
        </p:spPr>
        <p:txBody>
          <a:bodyPr lIns="95070" tIns="47536" rIns="95070" bIns="47536">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2"/>
          <p:cNvSpPr>
            <a:spLocks noGrp="1" noRot="1" noChangeAspect="1" noChangeArrowheads="1" noTextEdit="1"/>
          </p:cNvSpPr>
          <p:nvPr>
            <p:ph type="sldImg"/>
          </p:nvPr>
        </p:nvSpPr>
        <p:spPr>
          <a:ln/>
        </p:spPr>
      </p:sp>
      <p:sp>
        <p:nvSpPr>
          <p:cNvPr id="12493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90" name="Rectangle 2"/>
          <p:cNvSpPr>
            <a:spLocks noGrp="1" noRot="1" noChangeAspect="1" noChangeArrowheads="1"/>
          </p:cNvSpPr>
          <p:nvPr>
            <p:ph type="sldImg"/>
          </p:nvPr>
        </p:nvSpPr>
        <p:spPr bwMode="auto">
          <a:xfrm>
            <a:off x="1257300" y="719138"/>
            <a:ext cx="4802188" cy="3600450"/>
          </a:xfrm>
          <a:prstGeom prst="rect">
            <a:avLst/>
          </a:prstGeom>
          <a:solidFill>
            <a:srgbClr val="FFFFFF"/>
          </a:solidFill>
          <a:ln>
            <a:solidFill>
              <a:srgbClr val="000000"/>
            </a:solidFill>
            <a:miter lim="800000"/>
            <a:headEnd/>
            <a:tailEnd/>
          </a:ln>
        </p:spPr>
      </p:sp>
      <p:sp>
        <p:nvSpPr>
          <p:cNvPr id="1113091" name="Rectangle 3"/>
          <p:cNvSpPr>
            <a:spLocks noGrp="1" noChangeArrowheads="1"/>
          </p:cNvSpPr>
          <p:nvPr>
            <p:ph type="body" idx="1"/>
          </p:nvPr>
        </p:nvSpPr>
        <p:spPr bwMode="auto">
          <a:xfrm>
            <a:off x="977900" y="4560889"/>
            <a:ext cx="5359401" cy="4321175"/>
          </a:xfrm>
          <a:prstGeom prst="rect">
            <a:avLst/>
          </a:prstGeom>
          <a:solidFill>
            <a:srgbClr val="FFFFFF"/>
          </a:solidFill>
          <a:ln>
            <a:solidFill>
              <a:srgbClr val="000000"/>
            </a:solidFill>
            <a:miter lim="800000"/>
            <a:headEnd/>
            <a:tailEnd/>
          </a:ln>
        </p:spPr>
        <p:txBody>
          <a:bodyPr lIns="95070" tIns="47536" rIns="95070" bIns="47536">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Grp="1" noRot="1" noChangeAspect="1" noChangeArrowheads="1" noTextEdit="1"/>
          </p:cNvSpPr>
          <p:nvPr>
            <p:ph type="sldImg"/>
          </p:nvPr>
        </p:nvSpPr>
        <p:spPr>
          <a:ln/>
        </p:spPr>
      </p:sp>
      <p:sp>
        <p:nvSpPr>
          <p:cNvPr id="12698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Rectangle 2"/>
          <p:cNvSpPr>
            <a:spLocks noGrp="1" noRot="1" noChangeAspect="1" noChangeArrowheads="1" noTextEdit="1"/>
          </p:cNvSpPr>
          <p:nvPr>
            <p:ph type="sldImg"/>
          </p:nvPr>
        </p:nvSpPr>
        <p:spPr>
          <a:ln/>
        </p:spPr>
      </p:sp>
      <p:sp>
        <p:nvSpPr>
          <p:cNvPr id="12902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2"/>
          <p:cNvSpPr>
            <a:spLocks noGrp="1" noRot="1" noChangeAspect="1" noChangeArrowheads="1" noTextEdit="1"/>
          </p:cNvSpPr>
          <p:nvPr>
            <p:ph type="sldImg"/>
          </p:nvPr>
        </p:nvSpPr>
        <p:spPr>
          <a:ln/>
        </p:spPr>
      </p:sp>
      <p:sp>
        <p:nvSpPr>
          <p:cNvPr id="13312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2"/>
          <p:cNvSpPr>
            <a:spLocks noGrp="1" noRot="1" noChangeAspect="1" noChangeArrowheads="1" noTextEdit="1"/>
          </p:cNvSpPr>
          <p:nvPr>
            <p:ph type="sldImg"/>
          </p:nvPr>
        </p:nvSpPr>
        <p:spPr>
          <a:ln/>
        </p:spPr>
      </p:sp>
      <p:sp>
        <p:nvSpPr>
          <p:cNvPr id="13517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Rot="1" noChangeAspect="1" noChangeArrowheads="1" noTextEdit="1"/>
          </p:cNvSpPr>
          <p:nvPr>
            <p:ph type="sldImg"/>
          </p:nvPr>
        </p:nvSpPr>
        <p:spPr>
          <a:ln/>
        </p:spPr>
      </p:sp>
      <p:sp>
        <p:nvSpPr>
          <p:cNvPr id="1843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1026"/>
          <p:cNvSpPr>
            <a:spLocks noGrp="1" noRot="1" noChangeAspect="1" noChangeArrowheads="1" noTextEdit="1"/>
          </p:cNvSpPr>
          <p:nvPr>
            <p:ph type="sldImg"/>
          </p:nvPr>
        </p:nvSpPr>
        <p:spPr>
          <a:ln/>
        </p:spPr>
      </p:sp>
      <p:sp>
        <p:nvSpPr>
          <p:cNvPr id="20485" name="Rectangle 1027"/>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p:cNvSpPr>
            <a:spLocks noGrp="1" noRot="1" noChangeAspect="1" noChangeArrowheads="1" noTextEdit="1"/>
          </p:cNvSpPr>
          <p:nvPr>
            <p:ph type="sldImg"/>
          </p:nvPr>
        </p:nvSpPr>
        <p:spPr>
          <a:xfrm>
            <a:off x="1257300" y="719138"/>
            <a:ext cx="4802188" cy="3602037"/>
          </a:xfrm>
          <a:ln cap="flat"/>
        </p:spPr>
      </p:sp>
      <p:sp>
        <p:nvSpPr>
          <p:cNvPr id="47109" name="Rectangle 3"/>
          <p:cNvSpPr>
            <a:spLocks noGrp="1" noChangeArrowheads="1"/>
          </p:cNvSpPr>
          <p:nvPr>
            <p:ph type="body" idx="1"/>
          </p:nvPr>
        </p:nvSpPr>
        <p:spPr>
          <a:xfrm>
            <a:off x="1339850" y="4560888"/>
            <a:ext cx="4560888" cy="4321175"/>
          </a:xfrm>
          <a:noFill/>
          <a:ln/>
        </p:spPr>
        <p:txBody>
          <a:bodyPr lIns="97274" tIns="47783" rIns="97274" bIns="47783"/>
          <a:lstStyle/>
          <a:p>
            <a:r>
              <a:rPr lang="en-US"/>
              <a:t>This slide is for the 3-min class administrative matters.</a:t>
            </a:r>
          </a:p>
          <a:p>
            <a:endParaRPr lang="en-US"/>
          </a:p>
          <a:p>
            <a:endParaRPr lang="en-US"/>
          </a:p>
          <a:p>
            <a:r>
              <a:rPr lang="en-US"/>
              <a:t>Make sure we update Handout #1 so it is consistent with this slide.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no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Slide Number Placeholder 5"/>
          <p:cNvSpPr>
            <a:spLocks noGrp="1"/>
          </p:cNvSpPr>
          <p:nvPr>
            <p:ph type="sldNum" sz="quarter" idx="12"/>
          </p:nvPr>
        </p:nvSpPr>
        <p:spPr/>
        <p:txBody>
          <a:bodyPr/>
          <a:lstStyle>
            <a:lvl1pPr>
              <a:defRPr smtClean="0"/>
            </a:lvl1pPr>
          </a:lstStyle>
          <a:p>
            <a:pPr>
              <a:defRPr/>
            </a:pPr>
            <a:fld id="{76249C3F-1F0D-0245-BD8E-6D134CBB21A2}" type="slidenum">
              <a:rPr lang="en-US"/>
              <a:pPr>
                <a:defRPr/>
              </a:pPr>
              <a:t>‹#›</a:t>
            </a:fld>
            <a:endParaRPr lang="en-US" b="0">
              <a:solidFill>
                <a:srgbClr val="FBBA03"/>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162800" cy="685800"/>
          </a:xfrm>
        </p:spPr>
        <p:txBody>
          <a:bodyPr/>
          <a:lstStyle/>
          <a:p>
            <a:r>
              <a:rPr lang="en-US"/>
              <a:t>Click to edit Master title style</a:t>
            </a:r>
          </a:p>
        </p:txBody>
      </p:sp>
      <p:sp>
        <p:nvSpPr>
          <p:cNvPr id="4" name="Rectangle 5"/>
          <p:cNvSpPr>
            <a:spLocks noGrp="1" noChangeArrowheads="1"/>
          </p:cNvSpPr>
          <p:nvPr>
            <p:ph type="sldNum" sz="quarter" idx="10"/>
          </p:nvPr>
        </p:nvSpPr>
        <p:spPr>
          <a:ln/>
        </p:spPr>
        <p:txBody>
          <a:bodyPr/>
          <a:lstStyle>
            <a:lvl1pPr>
              <a:defRPr/>
            </a:lvl1pPr>
          </a:lstStyle>
          <a:p>
            <a:pPr>
              <a:defRPr/>
            </a:pPr>
            <a:fld id="{890A75C8-C148-D646-81FC-1D13FFF086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5793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noAutofit/>
          </a:bodyPr>
          <a:lstStyle>
            <a:lvl1pPr>
              <a:defRPr lang="en-US" sz="3600" b="1" baseline="0" dirty="0">
                <a:solidFill>
                  <a:srgbClr val="000081"/>
                </a:solidFill>
                <a:latin typeface="Calibri"/>
                <a:ea typeface="+mj-ea"/>
                <a:cs typeface="Helvetica"/>
              </a:defRPr>
            </a:lvl1pPr>
          </a:lstStyle>
          <a:p>
            <a:pPr lvl="0" algn="ctr" rtl="0" eaLnBrk="0" fontAlgn="base" hangingPunct="0">
              <a:spcBef>
                <a:spcPct val="0"/>
              </a:spcBef>
              <a:spcAft>
                <a:spcPct val="0"/>
              </a:spcAft>
            </a:pP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2400">
                <a:solidFill>
                  <a:srgbClr val="1F497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descr="ucbseal_139_540.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7601" y="5181601"/>
            <a:ext cx="1511300" cy="1511300"/>
          </a:xfrm>
          <a:prstGeom prst="rect">
            <a:avLst/>
          </a:prstGeom>
        </p:spPr>
      </p:pic>
    </p:spTree>
    <p:extLst>
      <p:ext uri="{BB962C8B-B14F-4D97-AF65-F5344CB8AC3E}">
        <p14:creationId xmlns:p14="http://schemas.microsoft.com/office/powerpoint/2010/main" val="2586601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A8C89C21-81C6-1849-AF7F-456E69B3BB35}" type="slidenum">
              <a:rPr lang="en-US"/>
              <a:pPr>
                <a:defRPr/>
              </a:pPr>
              <a:t>‹#›</a:t>
            </a:fld>
            <a:endParaRPr lang="en-US" b="0">
              <a:solidFill>
                <a:srgbClr val="FBBA03"/>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smtClean="0"/>
            </a:lvl1pPr>
          </a:lstStyle>
          <a:p>
            <a:pPr>
              <a:defRPr/>
            </a:pPr>
            <a:fld id="{6B3DFB28-5B5B-074C-B4E8-618C4BF2D1F1}" type="slidenum">
              <a:rPr lang="en-US"/>
              <a:pPr>
                <a:defRPr/>
              </a:pPr>
              <a:t>‹#›</a:t>
            </a:fld>
            <a:endParaRPr lang="en-US" b="0">
              <a:solidFill>
                <a:srgbClr val="FBBA03"/>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850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645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smtClean="0"/>
            </a:lvl1pPr>
          </a:lstStyle>
          <a:p>
            <a:pPr>
              <a:defRPr/>
            </a:pPr>
            <a:fld id="{27607546-6874-DF43-9D9F-828C20612237}" type="slidenum">
              <a:rPr lang="en-US"/>
              <a:pPr>
                <a:defRPr/>
              </a:pPr>
              <a:t>‹#›</a:t>
            </a:fld>
            <a:endParaRPr lang="en-US" b="0">
              <a:solidFill>
                <a:srgbClr val="FBBA03"/>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smtClean="0"/>
            </a:lvl1pPr>
          </a:lstStyle>
          <a:p>
            <a:pPr>
              <a:defRPr/>
            </a:pPr>
            <a:fld id="{0E0868A1-DE77-A845-97F5-165FD4D75CF2}" type="slidenum">
              <a:rPr lang="en-US"/>
              <a:pPr>
                <a:defRPr/>
              </a:pPr>
              <a:t>‹#›</a:t>
            </a:fld>
            <a:endParaRPr lang="en-US" b="0">
              <a:solidFill>
                <a:srgbClr val="FBBA03"/>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defRPr smtClean="0"/>
            </a:lvl1pPr>
          </a:lstStyle>
          <a:p>
            <a:pPr>
              <a:defRPr/>
            </a:pPr>
            <a:fld id="{5DC2A54D-D38A-6449-A27D-1BD4A1440DD2}" type="slidenum">
              <a:rPr lang="en-US"/>
              <a:pPr>
                <a:defRPr/>
              </a:pPr>
              <a:t>‹#›</a:t>
            </a:fld>
            <a:endParaRPr lang="en-US" b="0">
              <a:solidFill>
                <a:srgbClr val="FBBA03"/>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mtClean="0"/>
            </a:lvl1pPr>
          </a:lstStyle>
          <a:p>
            <a:pPr>
              <a:defRPr/>
            </a:pPr>
            <a:fld id="{94E79977-8762-624D-9D2F-4FE156E28C29}" type="slidenum">
              <a:rPr lang="en-US"/>
              <a:pPr>
                <a:defRPr/>
              </a:pPr>
              <a:t>‹#›</a:t>
            </a:fld>
            <a:endParaRPr lang="en-US" b="0">
              <a:solidFill>
                <a:srgbClr val="FBBA03"/>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Sub and Conten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628650" y="365129"/>
            <a:ext cx="7886700" cy="675735"/>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accent2"/>
              </a:buClr>
              <a:buSzPct val="100000"/>
              <a:buFont typeface="Arial"/>
              <a:buNone/>
              <a:defRPr sz="3000" b="0" i="0" u="none" strike="noStrike" cap="none">
                <a:solidFill>
                  <a:schemeClr val="accent2"/>
                </a:solidFill>
                <a:latin typeface="Arial"/>
                <a:ea typeface="Arial"/>
                <a:cs typeface="Arial"/>
                <a:sym typeface="Arial"/>
              </a:defRPr>
            </a:lvl1pPr>
            <a:lvl2pPr lvl="1" indent="0">
              <a:spcBef>
                <a:spcPts val="0"/>
              </a:spcBef>
              <a:buSzPct val="100000"/>
              <a:buFont typeface="Arial"/>
              <a:buNone/>
              <a:defRPr sz="1350"/>
            </a:lvl2pPr>
            <a:lvl3pPr lvl="2" indent="0">
              <a:spcBef>
                <a:spcPts val="0"/>
              </a:spcBef>
              <a:buSzPct val="100000"/>
              <a:buFont typeface="Arial"/>
              <a:buNone/>
              <a:defRPr sz="1350"/>
            </a:lvl3pPr>
            <a:lvl4pPr lvl="3" indent="0">
              <a:spcBef>
                <a:spcPts val="0"/>
              </a:spcBef>
              <a:buSzPct val="100000"/>
              <a:buFont typeface="Arial"/>
              <a:buNone/>
              <a:defRPr sz="1350"/>
            </a:lvl4pPr>
            <a:lvl5pPr lvl="4" indent="0">
              <a:spcBef>
                <a:spcPts val="0"/>
              </a:spcBef>
              <a:buSzPct val="100000"/>
              <a:buFont typeface="Arial"/>
              <a:buNone/>
              <a:defRPr sz="1350"/>
            </a:lvl5pPr>
            <a:lvl6pPr lvl="5" indent="0">
              <a:spcBef>
                <a:spcPts val="0"/>
              </a:spcBef>
              <a:buSzPct val="100000"/>
              <a:buFont typeface="Arial"/>
              <a:buNone/>
              <a:defRPr sz="1350"/>
            </a:lvl6pPr>
            <a:lvl7pPr lvl="6" indent="0">
              <a:spcBef>
                <a:spcPts val="0"/>
              </a:spcBef>
              <a:buSzPct val="100000"/>
              <a:buFont typeface="Arial"/>
              <a:buNone/>
              <a:defRPr sz="1350"/>
            </a:lvl7pPr>
            <a:lvl8pPr lvl="7" indent="0">
              <a:spcBef>
                <a:spcPts val="0"/>
              </a:spcBef>
              <a:buSzPct val="100000"/>
              <a:buFont typeface="Arial"/>
              <a:buNone/>
              <a:defRPr sz="1350"/>
            </a:lvl8pPr>
            <a:lvl9pPr lvl="8" indent="0">
              <a:spcBef>
                <a:spcPts val="0"/>
              </a:spcBef>
              <a:buSzPct val="100000"/>
              <a:buFont typeface="Arial"/>
              <a:buNone/>
              <a:defRPr sz="1350"/>
            </a:lvl9pPr>
          </a:lstStyle>
          <a:p>
            <a:endParaRPr/>
          </a:p>
        </p:txBody>
      </p:sp>
      <p:sp>
        <p:nvSpPr>
          <p:cNvPr id="21" name="Shape 21"/>
          <p:cNvSpPr txBox="1">
            <a:spLocks noGrp="1"/>
          </p:cNvSpPr>
          <p:nvPr>
            <p:ph type="body" idx="1"/>
          </p:nvPr>
        </p:nvSpPr>
        <p:spPr>
          <a:xfrm>
            <a:off x="628650" y="1825625"/>
            <a:ext cx="7886700" cy="4351339"/>
          </a:xfrm>
          <a:prstGeom prst="rect">
            <a:avLst/>
          </a:prstGeom>
          <a:noFill/>
          <a:ln>
            <a:noFill/>
          </a:ln>
        </p:spPr>
        <p:txBody>
          <a:bodyPr wrap="square" lIns="91425" tIns="91425" rIns="91425" bIns="91425" anchor="t" anchorCtr="0"/>
          <a:lstStyle>
            <a:lvl1pPr marL="171450" marR="0" lvl="0" indent="95250" algn="l" rtl="0">
              <a:lnSpc>
                <a:spcPct val="100000"/>
              </a:lnSpc>
              <a:spcBef>
                <a:spcPts val="750"/>
              </a:spcBef>
              <a:spcAft>
                <a:spcPts val="0"/>
              </a:spcAft>
              <a:buClr>
                <a:schemeClr val="accent2"/>
              </a:buClr>
              <a:buSzPct val="100000"/>
              <a:buFont typeface="Arial"/>
              <a:buChar char="•"/>
              <a:defRPr sz="2100" b="0" i="0" u="none" strike="noStrike" cap="none">
                <a:solidFill>
                  <a:schemeClr val="accent2"/>
                </a:solidFill>
                <a:latin typeface="Arial"/>
                <a:ea typeface="Arial"/>
                <a:cs typeface="Arial"/>
                <a:sym typeface="Arial"/>
              </a:defRPr>
            </a:lvl1pPr>
            <a:lvl2pPr marL="514350" marR="0" lvl="1" indent="57150" algn="l" rtl="0">
              <a:lnSpc>
                <a:spcPct val="100000"/>
              </a:lnSpc>
              <a:spcBef>
                <a:spcPts val="375"/>
              </a:spcBef>
              <a:spcAft>
                <a:spcPts val="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857250" marR="0" lvl="2" indent="19050" algn="l" rtl="0">
              <a:lnSpc>
                <a:spcPct val="100000"/>
              </a:lnSpc>
              <a:spcBef>
                <a:spcPts val="375"/>
              </a:spcBef>
              <a:spcAft>
                <a:spcPts val="0"/>
              </a:spcAft>
              <a:buClr>
                <a:schemeClr val="accent2"/>
              </a:buClr>
              <a:buSzPct val="100000"/>
              <a:buFont typeface="Arial"/>
              <a:buChar char="•"/>
              <a:defRPr sz="1500" b="0" i="0" u="none" strike="noStrike" cap="none">
                <a:solidFill>
                  <a:schemeClr val="accent2"/>
                </a:solidFill>
                <a:latin typeface="Arial"/>
                <a:ea typeface="Arial"/>
                <a:cs typeface="Arial"/>
                <a:sym typeface="Arial"/>
              </a:defRPr>
            </a:lvl3pPr>
            <a:lvl4pPr marL="1200150" marR="0" lvl="3" indent="0" algn="l" rtl="0">
              <a:lnSpc>
                <a:spcPct val="100000"/>
              </a:lnSpc>
              <a:spcBef>
                <a:spcPts val="375"/>
              </a:spcBef>
              <a:spcAft>
                <a:spcPts val="0"/>
              </a:spcAft>
              <a:buClr>
                <a:schemeClr val="accent2"/>
              </a:buClr>
              <a:buSzPct val="100000"/>
              <a:buFont typeface="Arial"/>
              <a:buChar char="•"/>
              <a:defRPr sz="1350" b="0" i="0" u="none" strike="noStrike" cap="none">
                <a:solidFill>
                  <a:schemeClr val="accent2"/>
                </a:solidFill>
                <a:latin typeface="Arial"/>
                <a:ea typeface="Arial"/>
                <a:cs typeface="Arial"/>
                <a:sym typeface="Arial"/>
              </a:defRPr>
            </a:lvl4pPr>
            <a:lvl5pPr marL="1543050" marR="0" lvl="4" indent="0" algn="l" rtl="0">
              <a:lnSpc>
                <a:spcPct val="100000"/>
              </a:lnSpc>
              <a:spcBef>
                <a:spcPts val="375"/>
              </a:spcBef>
              <a:spcAft>
                <a:spcPts val="0"/>
              </a:spcAft>
              <a:buClr>
                <a:schemeClr val="accent2"/>
              </a:buClr>
              <a:buSzPct val="100000"/>
              <a:buFont typeface="Arial"/>
              <a:buChar char="•"/>
              <a:defRPr sz="1350" b="0" i="0" u="none" strike="noStrike" cap="none">
                <a:solidFill>
                  <a:schemeClr val="accent2"/>
                </a:solidFill>
                <a:latin typeface="Arial"/>
                <a:ea typeface="Arial"/>
                <a:cs typeface="Arial"/>
                <a:sym typeface="Arial"/>
              </a:defRPr>
            </a:lvl5pPr>
            <a:lvl6pPr marL="1885950" marR="0" lvl="5" indent="0"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0"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0"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0"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body" idx="2"/>
          </p:nvPr>
        </p:nvSpPr>
        <p:spPr>
          <a:xfrm>
            <a:off x="628650" y="1031625"/>
            <a:ext cx="7886700" cy="389923"/>
          </a:xfrm>
          <a:prstGeom prst="rect">
            <a:avLst/>
          </a:prstGeom>
          <a:noFill/>
          <a:ln>
            <a:noFill/>
          </a:ln>
        </p:spPr>
        <p:txBody>
          <a:bodyPr wrap="square" lIns="91425" tIns="91425" rIns="91425" bIns="91425" anchor="t" anchorCtr="0"/>
          <a:lstStyle>
            <a:lvl1pPr marL="0" marR="0" lvl="0" indent="0" algn="l" rtl="0">
              <a:lnSpc>
                <a:spcPct val="100000"/>
              </a:lnSpc>
              <a:spcBef>
                <a:spcPts val="750"/>
              </a:spcBef>
              <a:spcAft>
                <a:spcPts val="0"/>
              </a:spcAft>
              <a:buClr>
                <a:schemeClr val="accent2"/>
              </a:buClr>
              <a:buSzPct val="100000"/>
              <a:buFont typeface="Arial"/>
              <a:buNone/>
              <a:defRPr sz="1650" b="0" i="0" u="none" strike="noStrike" cap="none">
                <a:solidFill>
                  <a:schemeClr val="accent2"/>
                </a:solidFill>
                <a:latin typeface="Roboto"/>
                <a:ea typeface="Roboto"/>
                <a:cs typeface="Roboto"/>
                <a:sym typeface="Roboto"/>
              </a:defRPr>
            </a:lvl1pPr>
            <a:lvl2pPr marL="514350" marR="0" lvl="1" indent="57150" algn="l" rtl="0">
              <a:lnSpc>
                <a:spcPct val="100000"/>
              </a:lnSpc>
              <a:spcBef>
                <a:spcPts val="375"/>
              </a:spcBef>
              <a:spcAft>
                <a:spcPts val="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857250" marR="0" lvl="2" indent="19050" algn="l" rtl="0">
              <a:lnSpc>
                <a:spcPct val="100000"/>
              </a:lnSpc>
              <a:spcBef>
                <a:spcPts val="375"/>
              </a:spcBef>
              <a:spcAft>
                <a:spcPts val="0"/>
              </a:spcAft>
              <a:buClr>
                <a:schemeClr val="accent2"/>
              </a:buClr>
              <a:buSzPct val="100000"/>
              <a:buFont typeface="Arial"/>
              <a:buChar char="•"/>
              <a:defRPr sz="1500" b="0" i="0" u="none" strike="noStrike" cap="none">
                <a:solidFill>
                  <a:schemeClr val="accent2"/>
                </a:solidFill>
                <a:latin typeface="Arial"/>
                <a:ea typeface="Arial"/>
                <a:cs typeface="Arial"/>
                <a:sym typeface="Arial"/>
              </a:defRPr>
            </a:lvl3pPr>
            <a:lvl4pPr marL="1200150" marR="0" lvl="3" indent="0" algn="l" rtl="0">
              <a:lnSpc>
                <a:spcPct val="100000"/>
              </a:lnSpc>
              <a:spcBef>
                <a:spcPts val="375"/>
              </a:spcBef>
              <a:spcAft>
                <a:spcPts val="0"/>
              </a:spcAft>
              <a:buClr>
                <a:schemeClr val="accent2"/>
              </a:buClr>
              <a:buSzPct val="100000"/>
              <a:buFont typeface="Arial"/>
              <a:buChar char="•"/>
              <a:defRPr sz="1350" b="0" i="0" u="none" strike="noStrike" cap="none">
                <a:solidFill>
                  <a:schemeClr val="accent2"/>
                </a:solidFill>
                <a:latin typeface="Arial"/>
                <a:ea typeface="Arial"/>
                <a:cs typeface="Arial"/>
                <a:sym typeface="Arial"/>
              </a:defRPr>
            </a:lvl4pPr>
            <a:lvl5pPr marL="1543050" marR="0" lvl="4" indent="0" algn="l" rtl="0">
              <a:lnSpc>
                <a:spcPct val="100000"/>
              </a:lnSpc>
              <a:spcBef>
                <a:spcPts val="375"/>
              </a:spcBef>
              <a:spcAft>
                <a:spcPts val="0"/>
              </a:spcAft>
              <a:buClr>
                <a:schemeClr val="accent2"/>
              </a:buClr>
              <a:buSzPct val="100000"/>
              <a:buFont typeface="Arial"/>
              <a:buChar char="•"/>
              <a:defRPr sz="1350" b="0" i="0" u="none" strike="noStrike" cap="none">
                <a:solidFill>
                  <a:schemeClr val="accent2"/>
                </a:solidFill>
                <a:latin typeface="Arial"/>
                <a:ea typeface="Arial"/>
                <a:cs typeface="Arial"/>
                <a:sym typeface="Arial"/>
              </a:defRPr>
            </a:lvl5pPr>
            <a:lvl6pPr marL="1885950" marR="0" lvl="5" indent="0"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0"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0"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0"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ftr" idx="11"/>
          </p:nvPr>
        </p:nvSpPr>
        <p:spPr>
          <a:xfrm>
            <a:off x="585637" y="6380576"/>
            <a:ext cx="1527674"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7F7F7F"/>
              </a:buClr>
              <a:buSzPct val="100000"/>
              <a:buFont typeface="Calibri"/>
              <a:buNone/>
              <a:defRPr sz="750" b="0" i="0" u="none" strike="noStrike" cap="none">
                <a:solidFill>
                  <a:srgbClr val="7F7F7F"/>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SzPct val="100000"/>
              <a:buFont typeface="Calibri"/>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ct val="100000"/>
              <a:buFont typeface="Calibri"/>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ct val="100000"/>
              <a:buFont typeface="Calibri"/>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ct val="100000"/>
              <a:buFont typeface="Calibri"/>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ct val="100000"/>
              <a:buFont typeface="Calibri"/>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ct val="100000"/>
              <a:buFont typeface="Calibri"/>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ct val="100000"/>
              <a:buFont typeface="Calibri"/>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ct val="100000"/>
              <a:buFont typeface="Calibri"/>
              <a:buNone/>
              <a:defRPr sz="1350" b="0" i="0" u="none" strike="noStrike" cap="none">
                <a:solidFill>
                  <a:schemeClr val="dk1"/>
                </a:solidFill>
                <a:latin typeface="Calibri"/>
                <a:ea typeface="Calibri"/>
                <a:cs typeface="Calibri"/>
                <a:sym typeface="Calibri"/>
              </a:defRPr>
            </a:lvl9pPr>
          </a:lstStyle>
          <a:p>
            <a:r>
              <a:rPr lang="en-US"/>
              <a:t>RISC-V Foundation</a:t>
            </a:r>
            <a:endParaRPr/>
          </a:p>
        </p:txBody>
      </p:sp>
      <p:sp>
        <p:nvSpPr>
          <p:cNvPr id="24" name="Shape 24"/>
          <p:cNvSpPr txBox="1"/>
          <p:nvPr/>
        </p:nvSpPr>
        <p:spPr>
          <a:xfrm>
            <a:off x="41252" y="6387316"/>
            <a:ext cx="397565" cy="365125"/>
          </a:xfrm>
          <a:prstGeom prst="rect">
            <a:avLst/>
          </a:prstGeom>
          <a:noFill/>
          <a:ln>
            <a:noFill/>
          </a:ln>
        </p:spPr>
        <p:txBody>
          <a:bodyPr wrap="square" lIns="68569" tIns="34275" rIns="68569" bIns="34275" anchor="ctr" anchorCtr="0">
            <a:noAutofit/>
          </a:bodyPr>
          <a:lstStyle/>
          <a:p>
            <a:pPr marL="0" marR="0" lvl="0" indent="-14288" algn="r" rtl="0">
              <a:lnSpc>
                <a:spcPct val="100000"/>
              </a:lnSpc>
              <a:spcBef>
                <a:spcPts val="0"/>
              </a:spcBef>
              <a:spcAft>
                <a:spcPts val="0"/>
              </a:spcAft>
              <a:buClr>
                <a:srgbClr val="8C98A6"/>
              </a:buClr>
              <a:buSzPct val="25000"/>
              <a:buFont typeface="Calibri"/>
              <a:buNone/>
            </a:pPr>
            <a:fld id="{00000000-1234-1234-1234-123412341234}" type="slidenum">
              <a:rPr lang="en-US" sz="900" b="0" i="0" u="none" strike="noStrike" cap="none">
                <a:solidFill>
                  <a:srgbClr val="8C98A6"/>
                </a:solidFill>
                <a:latin typeface="Calibri"/>
                <a:ea typeface="Calibri"/>
                <a:cs typeface="Calibri"/>
                <a:sym typeface="Calibri"/>
              </a:rPr>
              <a:pPr marL="0" marR="0" lvl="0" indent="-14288" algn="r" rtl="0">
                <a:lnSpc>
                  <a:spcPct val="100000"/>
                </a:lnSpc>
                <a:spcBef>
                  <a:spcPts val="0"/>
                </a:spcBef>
                <a:spcAft>
                  <a:spcPts val="0"/>
                </a:spcAft>
                <a:buClr>
                  <a:srgbClr val="8C98A6"/>
                </a:buClr>
                <a:buSzPct val="25000"/>
                <a:buFont typeface="Calibri"/>
                <a:buNone/>
              </a:pPr>
              <a:t>‹#›</a:t>
            </a:fld>
            <a:endParaRPr lang="en-US" sz="900" b="0" i="0" u="none" strike="noStrike" cap="none">
              <a:solidFill>
                <a:srgbClr val="8C98A6"/>
              </a:solidFill>
              <a:latin typeface="Calibri"/>
              <a:ea typeface="Calibri"/>
              <a:cs typeface="Calibri"/>
              <a:sym typeface="Calibri"/>
            </a:endParaRPr>
          </a:p>
        </p:txBody>
      </p:sp>
    </p:spTree>
    <p:extLst>
      <p:ext uri="{BB962C8B-B14F-4D97-AF65-F5344CB8AC3E}">
        <p14:creationId xmlns:p14="http://schemas.microsoft.com/office/powerpoint/2010/main" val="4037747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162800" cy="685800"/>
          </a:xfrm>
        </p:spPr>
        <p:txBody>
          <a:bodyPr/>
          <a:lstStyle/>
          <a:p>
            <a:r>
              <a:rPr lang="en-US"/>
              <a:t>Click to edit Master title style</a:t>
            </a:r>
          </a:p>
        </p:txBody>
      </p:sp>
      <p:sp>
        <p:nvSpPr>
          <p:cNvPr id="3" name="Content Placeholder 2"/>
          <p:cNvSpPr>
            <a:spLocks noGrp="1"/>
          </p:cNvSpPr>
          <p:nvPr>
            <p:ph idx="1"/>
          </p:nvPr>
        </p:nvSpPr>
        <p:spPr>
          <a:xfrm>
            <a:off x="457200" y="838200"/>
            <a:ext cx="8226425" cy="556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890A75C8-C148-D646-81FC-1D13FFF086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075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sldNum" sz="quarter" idx="4"/>
          </p:nvPr>
        </p:nvSpPr>
        <p:spPr bwMode="auto">
          <a:xfrm>
            <a:off x="7162800" y="6565900"/>
            <a:ext cx="1905000" cy="2921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defRPr sz="1800" b="1">
                <a:solidFill>
                  <a:srgbClr val="000000"/>
                </a:solidFill>
                <a:latin typeface="Calibri"/>
                <a:cs typeface="Calibri"/>
              </a:defRPr>
            </a:lvl1pPr>
          </a:lstStyle>
          <a:p>
            <a:pPr>
              <a:defRPr/>
            </a:pPr>
            <a:fld id="{F543C2CE-5AF7-8143-8A0A-0153F98C0316}" type="slidenum">
              <a:rPr lang="en-US" smtClean="0"/>
              <a:pPr>
                <a:defRPr/>
              </a:pPr>
              <a:t>‹#›</a:t>
            </a:fld>
            <a:endParaRPr lang="en-US"/>
          </a:p>
        </p:txBody>
      </p:sp>
      <p:sp>
        <p:nvSpPr>
          <p:cNvPr id="1029" name="Rectangle 5"/>
          <p:cNvSpPr>
            <a:spLocks noGrp="1" noChangeArrowheads="1"/>
          </p:cNvSpPr>
          <p:nvPr>
            <p:ph type="title"/>
          </p:nvPr>
        </p:nvSpPr>
        <p:spPr bwMode="auto">
          <a:xfrm>
            <a:off x="685800" y="330200"/>
            <a:ext cx="7292975" cy="736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30" name="Rectangle 6"/>
          <p:cNvSpPr>
            <a:spLocks noGrp="1" noChangeArrowheads="1"/>
          </p:cNvSpPr>
          <p:nvPr>
            <p:ph type="body" idx="1"/>
          </p:nvPr>
        </p:nvSpPr>
        <p:spPr bwMode="auto">
          <a:xfrm>
            <a:off x="698500" y="1193800"/>
            <a:ext cx="7683500" cy="4927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hdr="0" ftr="0" dt="0"/>
  <p:txStyles>
    <p:titleStyle>
      <a:lvl1pPr algn="l" rtl="0" eaLnBrk="0" fontAlgn="base" hangingPunct="0">
        <a:lnSpc>
          <a:spcPct val="90000"/>
        </a:lnSpc>
        <a:spcBef>
          <a:spcPct val="0"/>
        </a:spcBef>
        <a:spcAft>
          <a:spcPct val="0"/>
        </a:spcAft>
        <a:defRPr sz="3200" b="1">
          <a:solidFill>
            <a:srgbClr val="0332B7"/>
          </a:solidFill>
          <a:latin typeface="Calibri"/>
          <a:ea typeface="ＭＳ Ｐゴシック" charset="-128"/>
          <a:cs typeface="Calibri"/>
        </a:defRPr>
      </a:lvl1pPr>
      <a:lvl2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3200" b="1">
          <a:solidFill>
            <a:srgbClr val="0332B7"/>
          </a:solidFill>
          <a:latin typeface="Arial" charset="0"/>
        </a:defRPr>
      </a:lvl6pPr>
      <a:lvl7pPr marL="914400" algn="l" rtl="0" eaLnBrk="0" fontAlgn="base" hangingPunct="0">
        <a:lnSpc>
          <a:spcPct val="90000"/>
        </a:lnSpc>
        <a:spcBef>
          <a:spcPct val="0"/>
        </a:spcBef>
        <a:spcAft>
          <a:spcPct val="0"/>
        </a:spcAft>
        <a:defRPr sz="3200" b="1">
          <a:solidFill>
            <a:srgbClr val="0332B7"/>
          </a:solidFill>
          <a:latin typeface="Arial" charset="0"/>
        </a:defRPr>
      </a:lvl7pPr>
      <a:lvl8pPr marL="1371600" algn="l" rtl="0" eaLnBrk="0" fontAlgn="base" hangingPunct="0">
        <a:lnSpc>
          <a:spcPct val="90000"/>
        </a:lnSpc>
        <a:spcBef>
          <a:spcPct val="0"/>
        </a:spcBef>
        <a:spcAft>
          <a:spcPct val="0"/>
        </a:spcAft>
        <a:defRPr sz="3200" b="1">
          <a:solidFill>
            <a:srgbClr val="0332B7"/>
          </a:solidFill>
          <a:latin typeface="Arial" charset="0"/>
        </a:defRPr>
      </a:lvl8pPr>
      <a:lvl9pPr marL="1828800" algn="l" rtl="0" eaLnBrk="0" fontAlgn="base" hangingPunct="0">
        <a:lnSpc>
          <a:spcPct val="90000"/>
        </a:lnSpc>
        <a:spcBef>
          <a:spcPct val="0"/>
        </a:spcBef>
        <a:spcAft>
          <a:spcPct val="0"/>
        </a:spcAft>
        <a:defRPr sz="3200" b="1">
          <a:solidFill>
            <a:srgbClr val="0332B7"/>
          </a:solidFill>
          <a:latin typeface="Arial" charset="0"/>
        </a:defRPr>
      </a:lvl9pPr>
    </p:titleStyle>
    <p:body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Calibri"/>
          <a:ea typeface="ＭＳ Ｐゴシック" charset="-128"/>
          <a:cs typeface="Calibri"/>
        </a:defRPr>
      </a:lvl1pPr>
      <a:lvl2pPr marL="685800" indent="-228600" algn="l" rtl="0" eaLnBrk="0" fontAlgn="base" hangingPunct="0">
        <a:lnSpc>
          <a:spcPct val="90000"/>
        </a:lnSpc>
        <a:spcBef>
          <a:spcPct val="30000"/>
        </a:spcBef>
        <a:spcAft>
          <a:spcPct val="0"/>
        </a:spcAft>
        <a:buSzPct val="100000"/>
        <a:buChar char="–"/>
        <a:defRPr>
          <a:solidFill>
            <a:schemeClr val="tx1"/>
          </a:solidFill>
          <a:latin typeface="Calibri"/>
          <a:ea typeface="ＭＳ Ｐゴシック" charset="-128"/>
          <a:cs typeface="Calibri"/>
        </a:defRPr>
      </a:lvl2pPr>
      <a:lvl3pPr marL="1143000" indent="-228600" algn="l" rtl="0" eaLnBrk="0" fontAlgn="base" hangingPunct="0">
        <a:lnSpc>
          <a:spcPct val="90000"/>
        </a:lnSpc>
        <a:spcBef>
          <a:spcPct val="30000"/>
        </a:spcBef>
        <a:spcAft>
          <a:spcPct val="0"/>
        </a:spcAft>
        <a:buSzPct val="100000"/>
        <a:buChar char="»"/>
        <a:defRPr>
          <a:solidFill>
            <a:schemeClr val="tx1"/>
          </a:solidFill>
          <a:latin typeface="Calibri"/>
          <a:ea typeface="ＭＳ Ｐゴシック" charset="-128"/>
          <a:cs typeface="Calibri"/>
        </a:defRPr>
      </a:lvl3pPr>
      <a:lvl4pPr marL="1543050" indent="-171450" algn="l" rtl="0" eaLnBrk="0" fontAlgn="base" hangingPunct="0">
        <a:lnSpc>
          <a:spcPct val="90000"/>
        </a:lnSpc>
        <a:spcBef>
          <a:spcPct val="30000"/>
        </a:spcBef>
        <a:spcAft>
          <a:spcPct val="0"/>
        </a:spcAft>
        <a:buSzPct val="100000"/>
        <a:buChar char="•"/>
        <a:defRPr sz="1400">
          <a:solidFill>
            <a:schemeClr val="tx1"/>
          </a:solidFill>
          <a:latin typeface="Calibri"/>
          <a:ea typeface="ＭＳ Ｐゴシック" charset="-128"/>
          <a:cs typeface="Calibri"/>
        </a:defRPr>
      </a:lvl4pPr>
      <a:lvl5pPr marL="2000250" indent="-171450" algn="l" rtl="0" eaLnBrk="0" fontAlgn="base" hangingPunct="0">
        <a:lnSpc>
          <a:spcPct val="90000"/>
        </a:lnSpc>
        <a:spcBef>
          <a:spcPct val="30000"/>
        </a:spcBef>
        <a:spcAft>
          <a:spcPct val="0"/>
        </a:spcAft>
        <a:buSzPct val="100000"/>
        <a:buChar char="–"/>
        <a:defRPr sz="1400">
          <a:solidFill>
            <a:schemeClr val="tx1"/>
          </a:solidFill>
          <a:latin typeface="Calibri"/>
          <a:ea typeface="ＭＳ Ｐゴシック" charset="-128"/>
          <a:cs typeface="Calibri"/>
        </a:defRPr>
      </a:lvl5pPr>
      <a:lvl6pPr marL="24574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6pPr>
      <a:lvl7pPr marL="29146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7pPr>
      <a:lvl8pPr marL="33718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8pPr>
      <a:lvl9pPr marL="38290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5614" y="990600"/>
            <a:ext cx="8226425" cy="5410199"/>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title"/>
          </p:nvPr>
        </p:nvSpPr>
        <p:spPr bwMode="auto">
          <a:xfrm>
            <a:off x="1219200" y="0"/>
            <a:ext cx="7162800" cy="914400"/>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bodyPr>
          <a:lstStyle/>
          <a:p>
            <a:pPr lvl="0"/>
            <a:r>
              <a:rPr lang="en-US" dirty="0"/>
              <a:t>Click to edit Master title style</a:t>
            </a:r>
            <a:br>
              <a:rPr lang="en-US" dirty="0"/>
            </a:br>
            <a:r>
              <a:rPr lang="en-US" dirty="0"/>
              <a:t>with two lines of text</a:t>
            </a:r>
          </a:p>
        </p:txBody>
      </p:sp>
      <p:sp>
        <p:nvSpPr>
          <p:cNvPr id="4101" name="Rectangle 5"/>
          <p:cNvSpPr>
            <a:spLocks noGrp="1" noChangeArrowheads="1"/>
          </p:cNvSpPr>
          <p:nvPr>
            <p:ph type="sldNum" sz="quarter" idx="4"/>
          </p:nvPr>
        </p:nvSpPr>
        <p:spPr bwMode="auto">
          <a:xfrm>
            <a:off x="8305800" y="6619876"/>
            <a:ext cx="838200" cy="238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2000">
                <a:latin typeface="Arial Black" pitchFamily="-112" charset="0"/>
                <a:ea typeface="Arial" pitchFamily="-112" charset="0"/>
                <a:cs typeface="Arial" pitchFamily="-112" charset="0"/>
              </a:defRPr>
            </a:lvl1pPr>
          </a:lstStyle>
          <a:p>
            <a:pPr eaLnBrk="1" hangingPunct="1">
              <a:spcBef>
                <a:spcPct val="0"/>
              </a:spcBef>
              <a:defRPr/>
            </a:pPr>
            <a:fld id="{BCE33E40-A394-8B40-82D0-A3241F22E4EA}" type="slidenum">
              <a:rPr lang="en-US" smtClean="0">
                <a:solidFill>
                  <a:srgbClr val="000000"/>
                </a:solidFill>
              </a:rPr>
              <a:pPr eaLnBrk="1" hangingPunct="1">
                <a:spcBef>
                  <a:spcPct val="0"/>
                </a:spcBef>
                <a:defRPr/>
              </a:pPr>
              <a:t>‹#›</a:t>
            </a:fld>
            <a:endParaRPr lang="en-US">
              <a:solidFill>
                <a:srgbClr val="000000"/>
              </a:solidFill>
            </a:endParaRPr>
          </a:p>
        </p:txBody>
      </p:sp>
    </p:spTree>
    <p:extLst>
      <p:ext uri="{BB962C8B-B14F-4D97-AF65-F5344CB8AC3E}">
        <p14:creationId xmlns:p14="http://schemas.microsoft.com/office/powerpoint/2010/main" val="23776026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3" r:id="rId3"/>
  </p:sldLayoutIdLst>
  <p:hf hdr="0" ftr="0" dt="0"/>
  <p:txStyles>
    <p:titleStyle>
      <a:lvl1pPr algn="ctr" rtl="0" eaLnBrk="0" fontAlgn="base" hangingPunct="0">
        <a:spcBef>
          <a:spcPct val="0"/>
        </a:spcBef>
        <a:spcAft>
          <a:spcPct val="0"/>
        </a:spcAft>
        <a:defRPr sz="3200" b="1" baseline="0">
          <a:solidFill>
            <a:srgbClr val="000081"/>
          </a:solidFill>
          <a:latin typeface="Calibri"/>
          <a:ea typeface="+mj-ea"/>
          <a:cs typeface="Helvetica"/>
        </a:defRPr>
      </a:lvl1pPr>
      <a:lvl2pPr algn="ctr" rtl="0" eaLnBrk="0" fontAlgn="base" hangingPunct="0">
        <a:spcBef>
          <a:spcPct val="0"/>
        </a:spcBef>
        <a:spcAft>
          <a:spcPct val="0"/>
        </a:spcAft>
        <a:defRPr sz="3200" b="1">
          <a:solidFill>
            <a:schemeClr val="bg1"/>
          </a:solidFill>
          <a:latin typeface="Helvetica" charset="0"/>
          <a:ea typeface="ＭＳ Ｐゴシック" pitchFamily="18" charset="-128"/>
          <a:cs typeface="ＭＳ Ｐゴシック" pitchFamily="18" charset="-128"/>
        </a:defRPr>
      </a:lvl2pPr>
      <a:lvl3pPr algn="ctr" rtl="0" eaLnBrk="0" fontAlgn="base" hangingPunct="0">
        <a:spcBef>
          <a:spcPct val="0"/>
        </a:spcBef>
        <a:spcAft>
          <a:spcPct val="0"/>
        </a:spcAft>
        <a:defRPr sz="3200" b="1">
          <a:solidFill>
            <a:schemeClr val="bg1"/>
          </a:solidFill>
          <a:latin typeface="Helvetica" charset="0"/>
          <a:ea typeface="ＭＳ Ｐゴシック" pitchFamily="18" charset="-128"/>
          <a:cs typeface="ＭＳ Ｐゴシック" pitchFamily="18" charset="-128"/>
        </a:defRPr>
      </a:lvl3pPr>
      <a:lvl4pPr algn="ctr" rtl="0" eaLnBrk="0" fontAlgn="base" hangingPunct="0">
        <a:spcBef>
          <a:spcPct val="0"/>
        </a:spcBef>
        <a:spcAft>
          <a:spcPct val="0"/>
        </a:spcAft>
        <a:defRPr sz="3200" b="1">
          <a:solidFill>
            <a:schemeClr val="bg1"/>
          </a:solidFill>
          <a:latin typeface="Helvetica" charset="0"/>
          <a:ea typeface="ＭＳ Ｐゴシック" pitchFamily="18" charset="-128"/>
          <a:cs typeface="ＭＳ Ｐゴシック" pitchFamily="18" charset="-128"/>
        </a:defRPr>
      </a:lvl4pPr>
      <a:lvl5pPr algn="ctr" rtl="0" eaLnBrk="0" fontAlgn="base" hangingPunct="0">
        <a:spcBef>
          <a:spcPct val="0"/>
        </a:spcBef>
        <a:spcAft>
          <a:spcPct val="0"/>
        </a:spcAft>
        <a:defRPr sz="3200" b="1">
          <a:solidFill>
            <a:schemeClr val="bg1"/>
          </a:solidFill>
          <a:latin typeface="Helvetica" charset="0"/>
          <a:ea typeface="ＭＳ Ｐゴシック" pitchFamily="18" charset="-128"/>
          <a:cs typeface="ＭＳ Ｐゴシック" pitchFamily="18" charset="-128"/>
        </a:defRPr>
      </a:lvl5pPr>
      <a:lvl6pPr marL="457200" algn="ctr" rtl="0" eaLnBrk="1" fontAlgn="base" hangingPunct="1">
        <a:spcBef>
          <a:spcPct val="0"/>
        </a:spcBef>
        <a:spcAft>
          <a:spcPct val="0"/>
        </a:spcAft>
        <a:defRPr sz="3200" b="1">
          <a:solidFill>
            <a:schemeClr val="bg1"/>
          </a:solidFill>
          <a:latin typeface="Arial" pitchFamily="18" charset="0"/>
          <a:ea typeface="ＭＳ Ｐゴシック" pitchFamily="18" charset="-128"/>
          <a:cs typeface="ＭＳ Ｐゴシック" pitchFamily="18" charset="-128"/>
        </a:defRPr>
      </a:lvl6pPr>
      <a:lvl7pPr marL="914400" algn="ctr" rtl="0" eaLnBrk="1" fontAlgn="base" hangingPunct="1">
        <a:spcBef>
          <a:spcPct val="0"/>
        </a:spcBef>
        <a:spcAft>
          <a:spcPct val="0"/>
        </a:spcAft>
        <a:defRPr sz="3200" b="1">
          <a:solidFill>
            <a:schemeClr val="bg1"/>
          </a:solidFill>
          <a:latin typeface="Arial" pitchFamily="18" charset="0"/>
          <a:ea typeface="ＭＳ Ｐゴシック" pitchFamily="18" charset="-128"/>
          <a:cs typeface="ＭＳ Ｐゴシック" pitchFamily="18" charset="-128"/>
        </a:defRPr>
      </a:lvl7pPr>
      <a:lvl8pPr marL="1371600" algn="ctr" rtl="0" eaLnBrk="1" fontAlgn="base" hangingPunct="1">
        <a:spcBef>
          <a:spcPct val="0"/>
        </a:spcBef>
        <a:spcAft>
          <a:spcPct val="0"/>
        </a:spcAft>
        <a:defRPr sz="3200" b="1">
          <a:solidFill>
            <a:schemeClr val="bg1"/>
          </a:solidFill>
          <a:latin typeface="Arial" pitchFamily="18" charset="0"/>
          <a:ea typeface="ＭＳ Ｐゴシック" pitchFamily="18" charset="-128"/>
          <a:cs typeface="ＭＳ Ｐゴシック" pitchFamily="18" charset="-128"/>
        </a:defRPr>
      </a:lvl8pPr>
      <a:lvl9pPr marL="1828800" algn="ctr" rtl="0" eaLnBrk="1" fontAlgn="base" hangingPunct="1">
        <a:spcBef>
          <a:spcPct val="0"/>
        </a:spcBef>
        <a:spcAft>
          <a:spcPct val="0"/>
        </a:spcAft>
        <a:defRPr sz="3200" b="1">
          <a:solidFill>
            <a:schemeClr val="bg1"/>
          </a:solidFill>
          <a:latin typeface="Arial" pitchFamily="18" charset="0"/>
          <a:ea typeface="ＭＳ Ｐゴシック" pitchFamily="18" charset="-128"/>
          <a:cs typeface="ＭＳ Ｐゴシック" pitchFamily="18" charset="-128"/>
        </a:defRPr>
      </a:lvl9pPr>
    </p:titleStyle>
    <p:bodyStyle>
      <a:lvl1pPr marL="234950" indent="-234950" algn="l" rtl="0" eaLnBrk="0" fontAlgn="base" hangingPunct="0">
        <a:spcBef>
          <a:spcPts val="0"/>
        </a:spcBef>
        <a:spcAft>
          <a:spcPct val="0"/>
        </a:spcAft>
        <a:buClr>
          <a:srgbClr val="000080"/>
        </a:buClr>
        <a:buSzPct val="85000"/>
        <a:buFont typeface="Wingdings" charset="2"/>
        <a:buChar char="§"/>
        <a:defRPr sz="2800">
          <a:solidFill>
            <a:schemeClr val="tx1"/>
          </a:solidFill>
          <a:latin typeface="Calibri"/>
          <a:ea typeface="+mn-ea"/>
          <a:cs typeface="Helvetica"/>
        </a:defRPr>
      </a:lvl1pPr>
      <a:lvl2pPr marL="690563" indent="-234950" algn="l" rtl="0" eaLnBrk="0" fontAlgn="base" hangingPunct="0">
        <a:spcBef>
          <a:spcPts val="0"/>
        </a:spcBef>
        <a:spcAft>
          <a:spcPct val="0"/>
        </a:spcAft>
        <a:buFont typeface="Lucida Grande"/>
        <a:buChar char="-"/>
        <a:defRPr sz="2400">
          <a:solidFill>
            <a:schemeClr val="tx1"/>
          </a:solidFill>
          <a:latin typeface="Calibri"/>
          <a:ea typeface="+mn-ea"/>
          <a:cs typeface="Helvetica"/>
        </a:defRPr>
      </a:lvl2pPr>
      <a:lvl3pPr marL="911225" indent="-220663" algn="l" rtl="0" eaLnBrk="0" fontAlgn="base" hangingPunct="0">
        <a:spcBef>
          <a:spcPts val="0"/>
        </a:spcBef>
        <a:spcAft>
          <a:spcPct val="0"/>
        </a:spcAft>
        <a:buFont typeface="Lucida Grande"/>
        <a:buChar char="-"/>
        <a:defRPr sz="2000">
          <a:solidFill>
            <a:schemeClr val="tx1"/>
          </a:solidFill>
          <a:latin typeface="Calibri"/>
          <a:ea typeface="+mn-ea"/>
          <a:cs typeface="Helvetica"/>
        </a:defRPr>
      </a:lvl3pPr>
      <a:lvl4pPr marL="1035050" indent="-1793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4pPr>
      <a:lvl5pPr marL="1201738" indent="-1666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6" Type="http://schemas.openxmlformats.org/officeDocument/2006/relationships/image" Target="../media/image42.png"/><Relationship Id="rId21" Type="http://schemas.openxmlformats.org/officeDocument/2006/relationships/image" Target="../media/image37.png"/><Relationship Id="rId42" Type="http://schemas.openxmlformats.org/officeDocument/2006/relationships/image" Target="../media/image58.png"/><Relationship Id="rId47" Type="http://schemas.openxmlformats.org/officeDocument/2006/relationships/image" Target="../media/image63.png"/><Relationship Id="rId63" Type="http://schemas.openxmlformats.org/officeDocument/2006/relationships/image" Target="../media/image79.png"/><Relationship Id="rId68" Type="http://schemas.openxmlformats.org/officeDocument/2006/relationships/image" Target="../media/image84.png"/><Relationship Id="rId16" Type="http://schemas.openxmlformats.org/officeDocument/2006/relationships/image" Target="../media/image32.jpg"/><Relationship Id="rId11" Type="http://schemas.openxmlformats.org/officeDocument/2006/relationships/image" Target="../media/image27.png"/><Relationship Id="rId24" Type="http://schemas.openxmlformats.org/officeDocument/2006/relationships/image" Target="../media/image40.png"/><Relationship Id="rId32" Type="http://schemas.openxmlformats.org/officeDocument/2006/relationships/image" Target="../media/image48.png"/><Relationship Id="rId37" Type="http://schemas.openxmlformats.org/officeDocument/2006/relationships/image" Target="../media/image53.png"/><Relationship Id="rId40" Type="http://schemas.openxmlformats.org/officeDocument/2006/relationships/image" Target="../media/image56.png"/><Relationship Id="rId45" Type="http://schemas.openxmlformats.org/officeDocument/2006/relationships/image" Target="../media/image61.png"/><Relationship Id="rId53" Type="http://schemas.openxmlformats.org/officeDocument/2006/relationships/image" Target="../media/image69.jpg"/><Relationship Id="rId58" Type="http://schemas.openxmlformats.org/officeDocument/2006/relationships/image" Target="../media/image74.png"/><Relationship Id="rId66" Type="http://schemas.openxmlformats.org/officeDocument/2006/relationships/image" Target="../media/image82.png"/><Relationship Id="rId74" Type="http://schemas.openxmlformats.org/officeDocument/2006/relationships/image" Target="../media/image90.jpg"/><Relationship Id="rId5" Type="http://schemas.openxmlformats.org/officeDocument/2006/relationships/image" Target="../media/image21.png"/><Relationship Id="rId61" Type="http://schemas.openxmlformats.org/officeDocument/2006/relationships/image" Target="../media/image77.png"/><Relationship Id="rId19" Type="http://schemas.openxmlformats.org/officeDocument/2006/relationships/image" Target="../media/image35.png"/><Relationship Id="rId14" Type="http://schemas.openxmlformats.org/officeDocument/2006/relationships/image" Target="../media/image30.png"/><Relationship Id="rId22" Type="http://schemas.openxmlformats.org/officeDocument/2006/relationships/image" Target="../media/image38.png"/><Relationship Id="rId27" Type="http://schemas.openxmlformats.org/officeDocument/2006/relationships/image" Target="../media/image43.png"/><Relationship Id="rId30" Type="http://schemas.openxmlformats.org/officeDocument/2006/relationships/image" Target="../media/image46.png"/><Relationship Id="rId35" Type="http://schemas.openxmlformats.org/officeDocument/2006/relationships/image" Target="../media/image51.png"/><Relationship Id="rId43" Type="http://schemas.openxmlformats.org/officeDocument/2006/relationships/image" Target="../media/image59.png"/><Relationship Id="rId48" Type="http://schemas.openxmlformats.org/officeDocument/2006/relationships/image" Target="../media/image64.png"/><Relationship Id="rId56" Type="http://schemas.openxmlformats.org/officeDocument/2006/relationships/image" Target="../media/image72.png"/><Relationship Id="rId64" Type="http://schemas.openxmlformats.org/officeDocument/2006/relationships/image" Target="../media/image80.jpg"/><Relationship Id="rId69" Type="http://schemas.openxmlformats.org/officeDocument/2006/relationships/image" Target="../media/image85.png"/><Relationship Id="rId77" Type="http://schemas.openxmlformats.org/officeDocument/2006/relationships/image" Target="../media/image93.png"/><Relationship Id="rId8" Type="http://schemas.openxmlformats.org/officeDocument/2006/relationships/image" Target="../media/image24.png"/><Relationship Id="rId51" Type="http://schemas.openxmlformats.org/officeDocument/2006/relationships/image" Target="../media/image67.png"/><Relationship Id="rId72" Type="http://schemas.openxmlformats.org/officeDocument/2006/relationships/image" Target="../media/image88.png"/><Relationship Id="rId3" Type="http://schemas.openxmlformats.org/officeDocument/2006/relationships/image" Target="../media/image19.png"/><Relationship Id="rId12" Type="http://schemas.openxmlformats.org/officeDocument/2006/relationships/image" Target="../media/image28.png"/><Relationship Id="rId17" Type="http://schemas.openxmlformats.org/officeDocument/2006/relationships/image" Target="../media/image33.jpg"/><Relationship Id="rId25" Type="http://schemas.openxmlformats.org/officeDocument/2006/relationships/image" Target="../media/image41.png"/><Relationship Id="rId33" Type="http://schemas.openxmlformats.org/officeDocument/2006/relationships/image" Target="../media/image49.png"/><Relationship Id="rId38" Type="http://schemas.openxmlformats.org/officeDocument/2006/relationships/image" Target="../media/image54.png"/><Relationship Id="rId46" Type="http://schemas.openxmlformats.org/officeDocument/2006/relationships/image" Target="../media/image62.png"/><Relationship Id="rId59" Type="http://schemas.openxmlformats.org/officeDocument/2006/relationships/image" Target="../media/image75.png"/><Relationship Id="rId67" Type="http://schemas.openxmlformats.org/officeDocument/2006/relationships/image" Target="../media/image83.png"/><Relationship Id="rId20" Type="http://schemas.openxmlformats.org/officeDocument/2006/relationships/image" Target="../media/image36.png"/><Relationship Id="rId41" Type="http://schemas.openxmlformats.org/officeDocument/2006/relationships/image" Target="../media/image57.png"/><Relationship Id="rId54" Type="http://schemas.openxmlformats.org/officeDocument/2006/relationships/image" Target="../media/image70.png"/><Relationship Id="rId62" Type="http://schemas.openxmlformats.org/officeDocument/2006/relationships/image" Target="../media/image78.jpg"/><Relationship Id="rId70" Type="http://schemas.openxmlformats.org/officeDocument/2006/relationships/image" Target="../media/image86.png"/><Relationship Id="rId75" Type="http://schemas.openxmlformats.org/officeDocument/2006/relationships/image" Target="../media/image91.png"/><Relationship Id="rId1" Type="http://schemas.openxmlformats.org/officeDocument/2006/relationships/slideLayout" Target="../slideLayouts/slideLayout10.xml"/><Relationship Id="rId6" Type="http://schemas.openxmlformats.org/officeDocument/2006/relationships/image" Target="../media/image22.jpg"/><Relationship Id="rId15" Type="http://schemas.openxmlformats.org/officeDocument/2006/relationships/image" Target="../media/image31.png"/><Relationship Id="rId23" Type="http://schemas.openxmlformats.org/officeDocument/2006/relationships/image" Target="../media/image39.png"/><Relationship Id="rId28" Type="http://schemas.openxmlformats.org/officeDocument/2006/relationships/image" Target="../media/image44.png"/><Relationship Id="rId36" Type="http://schemas.openxmlformats.org/officeDocument/2006/relationships/image" Target="../media/image52.png"/><Relationship Id="rId49" Type="http://schemas.openxmlformats.org/officeDocument/2006/relationships/image" Target="../media/image65.png"/><Relationship Id="rId57" Type="http://schemas.openxmlformats.org/officeDocument/2006/relationships/image" Target="../media/image73.png"/><Relationship Id="rId10" Type="http://schemas.openxmlformats.org/officeDocument/2006/relationships/image" Target="../media/image26.png"/><Relationship Id="rId31" Type="http://schemas.openxmlformats.org/officeDocument/2006/relationships/image" Target="../media/image47.png"/><Relationship Id="rId44" Type="http://schemas.openxmlformats.org/officeDocument/2006/relationships/image" Target="../media/image60.png"/><Relationship Id="rId52" Type="http://schemas.openxmlformats.org/officeDocument/2006/relationships/image" Target="../media/image68.png"/><Relationship Id="rId60" Type="http://schemas.openxmlformats.org/officeDocument/2006/relationships/image" Target="../media/image76.png"/><Relationship Id="rId65" Type="http://schemas.openxmlformats.org/officeDocument/2006/relationships/image" Target="../media/image81.jpg"/><Relationship Id="rId73" Type="http://schemas.openxmlformats.org/officeDocument/2006/relationships/image" Target="../media/image89.png"/><Relationship Id="rId4" Type="http://schemas.openxmlformats.org/officeDocument/2006/relationships/image" Target="../media/image20.png"/><Relationship Id="rId9" Type="http://schemas.openxmlformats.org/officeDocument/2006/relationships/image" Target="../media/image25.png"/><Relationship Id="rId13" Type="http://schemas.openxmlformats.org/officeDocument/2006/relationships/image" Target="../media/image29.png"/><Relationship Id="rId18" Type="http://schemas.openxmlformats.org/officeDocument/2006/relationships/image" Target="../media/image34.png"/><Relationship Id="rId39" Type="http://schemas.openxmlformats.org/officeDocument/2006/relationships/image" Target="../media/image55.png"/><Relationship Id="rId34" Type="http://schemas.openxmlformats.org/officeDocument/2006/relationships/image" Target="../media/image50.png"/><Relationship Id="rId50" Type="http://schemas.openxmlformats.org/officeDocument/2006/relationships/image" Target="../media/image66.png"/><Relationship Id="rId55" Type="http://schemas.openxmlformats.org/officeDocument/2006/relationships/image" Target="../media/image71.png"/><Relationship Id="rId76" Type="http://schemas.openxmlformats.org/officeDocument/2006/relationships/image" Target="../media/image92.png"/><Relationship Id="rId7" Type="http://schemas.openxmlformats.org/officeDocument/2006/relationships/image" Target="../media/image23.png"/><Relationship Id="rId71" Type="http://schemas.openxmlformats.org/officeDocument/2006/relationships/image" Target="../media/image87.png"/><Relationship Id="rId2" Type="http://schemas.openxmlformats.org/officeDocument/2006/relationships/notesSlide" Target="../notesSlides/notesSlide11.xml"/><Relationship Id="rId29" Type="http://schemas.openxmlformats.org/officeDocument/2006/relationships/image" Target="../media/image4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94.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96.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97.jp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99.jp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100.JP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101.jp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102.jp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103.jp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106.emf"/><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46050" y="1898650"/>
            <a:ext cx="8834438" cy="1666875"/>
          </a:xfrm>
        </p:spPr>
        <p:txBody>
          <a:bodyPr/>
          <a:lstStyle/>
          <a:p>
            <a:pPr algn="ctr">
              <a:lnSpc>
                <a:spcPct val="120000"/>
              </a:lnSpc>
            </a:pPr>
            <a:r>
              <a:rPr lang="en-US" dirty="0"/>
              <a:t>CS 152 Computer Architecture and Engineering</a:t>
            </a:r>
            <a:br>
              <a:rPr lang="en-US" dirty="0"/>
            </a:br>
            <a:r>
              <a:rPr lang="en-US" dirty="0"/>
              <a:t>CS252 Graduate Computer Architecture</a:t>
            </a:r>
            <a:br>
              <a:rPr lang="en-US" dirty="0"/>
            </a:br>
            <a:br>
              <a:rPr lang="en-US" dirty="0"/>
            </a:br>
            <a:r>
              <a:rPr lang="en-US" dirty="0"/>
              <a:t> Lecture 1 - Introduction </a:t>
            </a:r>
            <a:br>
              <a:rPr lang="en-US" dirty="0"/>
            </a:br>
            <a:endParaRPr lang="en-US" dirty="0"/>
          </a:p>
        </p:txBody>
      </p:sp>
      <p:sp>
        <p:nvSpPr>
          <p:cNvPr id="15363" name="Rectangle 3"/>
          <p:cNvSpPr>
            <a:spLocks noGrp="1" noChangeArrowheads="1"/>
          </p:cNvSpPr>
          <p:nvPr>
            <p:ph type="subTitle" idx="1"/>
          </p:nvPr>
        </p:nvSpPr>
        <p:spPr>
          <a:xfrm>
            <a:off x="1171575" y="4289425"/>
            <a:ext cx="6900863" cy="1295400"/>
          </a:xfrm>
        </p:spPr>
        <p:txBody>
          <a:bodyPr/>
          <a:lstStyle/>
          <a:p>
            <a:pPr>
              <a:lnSpc>
                <a:spcPct val="70000"/>
              </a:lnSpc>
            </a:pPr>
            <a:r>
              <a:rPr lang="en-US" dirty="0"/>
              <a:t>Krste Asanovic</a:t>
            </a:r>
          </a:p>
          <a:p>
            <a:pPr>
              <a:lnSpc>
                <a:spcPct val="70000"/>
              </a:lnSpc>
            </a:pPr>
            <a:r>
              <a:rPr lang="en-US" sz="2000" dirty="0"/>
              <a:t>Electrical Engineering and Computer Sciences</a:t>
            </a:r>
          </a:p>
          <a:p>
            <a:pPr>
              <a:lnSpc>
                <a:spcPct val="70000"/>
              </a:lnSpc>
            </a:pPr>
            <a:r>
              <a:rPr lang="en-US" sz="2000" dirty="0"/>
              <a:t>University of California at Berkeley</a:t>
            </a:r>
          </a:p>
          <a:p>
            <a:pPr>
              <a:lnSpc>
                <a:spcPct val="70000"/>
              </a:lnSpc>
            </a:pPr>
            <a:endParaRPr lang="en-US" sz="2000" dirty="0"/>
          </a:p>
          <a:p>
            <a:pPr>
              <a:lnSpc>
                <a:spcPct val="70000"/>
              </a:lnSpc>
            </a:pPr>
            <a:r>
              <a:rPr lang="en-US" sz="2000" b="1" dirty="0">
                <a:latin typeface="Courier" charset="0"/>
              </a:rPr>
              <a:t>http://</a:t>
            </a:r>
            <a:r>
              <a:rPr lang="en-US" sz="2000" b="1" dirty="0" err="1">
                <a:latin typeface="Courier" charset="0"/>
              </a:rPr>
              <a:t>people.eecs.berkeley.edu</a:t>
            </a:r>
            <a:r>
              <a:rPr lang="en-US" sz="2000" b="1" dirty="0">
                <a:latin typeface="Courier" charset="0"/>
              </a:rPr>
              <a:t>/~</a:t>
            </a:r>
            <a:r>
              <a:rPr lang="en-US" sz="2000" b="1" dirty="0" err="1">
                <a:latin typeface="Courier" charset="0"/>
              </a:rPr>
              <a:t>krste</a:t>
            </a:r>
            <a:endParaRPr lang="en-US" sz="2000" b="1" dirty="0">
              <a:latin typeface="Courier" charset="0"/>
            </a:endParaRPr>
          </a:p>
          <a:p>
            <a:pPr>
              <a:lnSpc>
                <a:spcPct val="70000"/>
              </a:lnSpc>
            </a:pPr>
            <a:r>
              <a:rPr lang="en-US" sz="2000" b="1" dirty="0">
                <a:latin typeface="Courier" charset="0"/>
              </a:rPr>
              <a:t>http://</a:t>
            </a:r>
            <a:r>
              <a:rPr lang="en-US" sz="2000" b="1" dirty="0" err="1">
                <a:latin typeface="Courier" charset="0"/>
              </a:rPr>
              <a:t>inst.eecs.berkeley.edu</a:t>
            </a:r>
            <a:r>
              <a:rPr lang="en-US" sz="2000" b="1" dirty="0">
                <a:latin typeface="Courier" charset="0"/>
              </a:rPr>
              <a:t>/~cs152</a:t>
            </a:r>
          </a:p>
          <a:p>
            <a:pPr>
              <a:lnSpc>
                <a:spcPct val="70000"/>
              </a:lnSpc>
            </a:pPr>
            <a:endParaRPr lang="en-US" sz="2000" dirty="0"/>
          </a:p>
          <a:p>
            <a:pPr>
              <a:lnSpc>
                <a:spcPct val="70000"/>
              </a:lnSpc>
            </a:pPr>
            <a:endParaRPr lang="en-US" sz="20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Today’s Dominant Target Systems</a:t>
            </a:r>
            <a:endParaRPr lang="en-US" dirty="0"/>
          </a:p>
        </p:txBody>
      </p:sp>
      <p:sp>
        <p:nvSpPr>
          <p:cNvPr id="5" name="Content Placeholder 4"/>
          <p:cNvSpPr>
            <a:spLocks noGrp="1"/>
          </p:cNvSpPr>
          <p:nvPr>
            <p:ph idx="1"/>
          </p:nvPr>
        </p:nvSpPr>
        <p:spPr>
          <a:xfrm>
            <a:off x="685800" y="990600"/>
            <a:ext cx="7683500" cy="4927600"/>
          </a:xfrm>
        </p:spPr>
        <p:txBody>
          <a:bodyPr/>
          <a:lstStyle/>
          <a:p>
            <a:r>
              <a:rPr lang="en-US" dirty="0"/>
              <a:t>Mobile (smartphone/tablet)</a:t>
            </a:r>
          </a:p>
          <a:p>
            <a:pPr lvl="1"/>
            <a:r>
              <a:rPr lang="en-US" dirty="0"/>
              <a:t>&gt;1 billion sold/year</a:t>
            </a:r>
          </a:p>
          <a:p>
            <a:pPr lvl="1"/>
            <a:r>
              <a:rPr lang="en-US" dirty="0"/>
              <a:t>Market dominated by ARM-ISA-compatible general-purpose processor in system-on-a-chip (</a:t>
            </a:r>
            <a:r>
              <a:rPr lang="en-US" dirty="0" err="1"/>
              <a:t>SoC</a:t>
            </a:r>
            <a:r>
              <a:rPr lang="en-US" dirty="0"/>
              <a:t>)</a:t>
            </a:r>
          </a:p>
          <a:p>
            <a:pPr lvl="1"/>
            <a:r>
              <a:rPr lang="en-US" dirty="0"/>
              <a:t>Plus sea of custom accelerators (radio, image, video, graphics, audio, motion, location, security, etc.)</a:t>
            </a:r>
          </a:p>
          <a:p>
            <a:r>
              <a:rPr lang="en-US" dirty="0"/>
              <a:t>Warehouse-Scale Computers (WSCs)</a:t>
            </a:r>
          </a:p>
          <a:p>
            <a:pPr lvl="1"/>
            <a:r>
              <a:rPr lang="en-US" dirty="0"/>
              <a:t>100,000’s cores per warehouse</a:t>
            </a:r>
          </a:p>
          <a:p>
            <a:pPr lvl="1"/>
            <a:r>
              <a:rPr lang="en-US" dirty="0"/>
              <a:t>Market dominated by x86-compatible server chips</a:t>
            </a:r>
          </a:p>
          <a:p>
            <a:pPr lvl="1"/>
            <a:r>
              <a:rPr lang="en-US" dirty="0"/>
              <a:t>Dedicated apps, plus cloud hosting of virtual machines</a:t>
            </a:r>
          </a:p>
          <a:p>
            <a:pPr lvl="1"/>
            <a:r>
              <a:rPr lang="en-US" dirty="0"/>
              <a:t>Now seeing increasing use of GPUs, FPGAs, custom hardware to accelerate workloads</a:t>
            </a:r>
          </a:p>
          <a:p>
            <a:r>
              <a:rPr lang="en-US" dirty="0"/>
              <a:t>Embedded computing</a:t>
            </a:r>
          </a:p>
          <a:p>
            <a:pPr lvl="1"/>
            <a:r>
              <a:rPr lang="en-US" dirty="0"/>
              <a:t>Wired/wireless network infrastructure, printers</a:t>
            </a:r>
          </a:p>
          <a:p>
            <a:pPr lvl="1"/>
            <a:r>
              <a:rPr lang="en-US" dirty="0"/>
              <a:t>Consumer TV/Music/Games/Automotive/Camera/MP3</a:t>
            </a:r>
          </a:p>
          <a:p>
            <a:pPr lvl="1"/>
            <a:r>
              <a:rPr lang="en-US" dirty="0"/>
              <a:t>Internet of Things!</a:t>
            </a:r>
          </a:p>
          <a:p>
            <a:pPr lvl="1"/>
            <a:endParaRPr lang="en-US" dirty="0"/>
          </a:p>
        </p:txBody>
      </p:sp>
      <p:sp>
        <p:nvSpPr>
          <p:cNvPr id="3" name="Slide Number Placeholder 2"/>
          <p:cNvSpPr>
            <a:spLocks noGrp="1"/>
          </p:cNvSpPr>
          <p:nvPr>
            <p:ph type="sldNum" sz="quarter" idx="12"/>
          </p:nvPr>
        </p:nvSpPr>
        <p:spPr>
          <a:xfrm>
            <a:off x="7162800" y="6565900"/>
            <a:ext cx="1905000" cy="292100"/>
          </a:xfrm>
        </p:spPr>
        <p:txBody>
          <a:bodyPr/>
          <a:lstStyle/>
          <a:p>
            <a:fld id="{890A75C8-C148-D646-81FC-1D13FFF086FF}" type="slidenum">
              <a:rPr lang="en-US" smtClean="0"/>
              <a:pPr/>
              <a:t>10</a:t>
            </a:fld>
            <a:endParaRPr lang="en-US"/>
          </a:p>
        </p:txBody>
      </p:sp>
    </p:spTree>
    <p:extLst>
      <p:ext uri="{BB962C8B-B14F-4D97-AF65-F5344CB8AC3E}">
        <p14:creationId xmlns:p14="http://schemas.microsoft.com/office/powerpoint/2010/main" val="2664003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Slide Number Placeholder 5"/>
          <p:cNvSpPr>
            <a:spLocks noGrp="1"/>
          </p:cNvSpPr>
          <p:nvPr>
            <p:ph type="sldNum" sz="quarter" idx="12"/>
          </p:nvPr>
        </p:nvSpPr>
        <p:spPr>
          <a:noFill/>
        </p:spPr>
        <p:txBody>
          <a:bodyPr/>
          <a:lstStyle/>
          <a:p>
            <a:fld id="{F796F70B-5D83-364D-AC46-6B36085F8A66}" type="slidenum">
              <a:rPr lang="en-US"/>
              <a:pPr/>
              <a:t>11</a:t>
            </a:fld>
            <a:endParaRPr lang="en-US" b="0">
              <a:solidFill>
                <a:srgbClr val="FBBA03"/>
              </a:solidFill>
            </a:endParaRPr>
          </a:p>
        </p:txBody>
      </p:sp>
      <p:sp>
        <p:nvSpPr>
          <p:cNvPr id="39941" name="Rectangle 2"/>
          <p:cNvSpPr>
            <a:spLocks noGrp="1" noChangeArrowheads="1"/>
          </p:cNvSpPr>
          <p:nvPr>
            <p:ph type="title"/>
          </p:nvPr>
        </p:nvSpPr>
        <p:spPr/>
        <p:txBody>
          <a:bodyPr/>
          <a:lstStyle/>
          <a:p>
            <a:r>
              <a:rPr lang="en-US" dirty="0"/>
              <a:t>This Year: Combined CS152/CS252</a:t>
            </a:r>
          </a:p>
        </p:txBody>
      </p:sp>
      <p:sp>
        <p:nvSpPr>
          <p:cNvPr id="39942" name="Rectangle 3"/>
          <p:cNvSpPr>
            <a:spLocks noGrp="1" noChangeArrowheads="1"/>
          </p:cNvSpPr>
          <p:nvPr>
            <p:ph type="body" idx="1"/>
          </p:nvPr>
        </p:nvSpPr>
        <p:spPr>
          <a:xfrm>
            <a:off x="228600" y="990600"/>
            <a:ext cx="8763000" cy="5486400"/>
          </a:xfrm>
        </p:spPr>
        <p:txBody>
          <a:bodyPr/>
          <a:lstStyle/>
          <a:p>
            <a:pPr>
              <a:spcBef>
                <a:spcPts val="264"/>
              </a:spcBef>
            </a:pPr>
            <a:r>
              <a:rPr lang="en-US" dirty="0"/>
              <a:t>CS152/CS252 share lectures in 306 Soda, MW 1:00-2:30pm</a:t>
            </a:r>
          </a:p>
          <a:p>
            <a:pPr lvl="1">
              <a:spcBef>
                <a:spcPts val="264"/>
              </a:spcBef>
            </a:pPr>
            <a:r>
              <a:rPr lang="en-US" dirty="0"/>
              <a:t>For CS252 students, initial lectures are optional review material</a:t>
            </a:r>
          </a:p>
          <a:p>
            <a:pPr lvl="1">
              <a:spcBef>
                <a:spcPts val="264"/>
              </a:spcBef>
            </a:pPr>
            <a:r>
              <a:rPr lang="en-US" dirty="0"/>
              <a:t>some later lectures include some CS252-only material</a:t>
            </a:r>
          </a:p>
          <a:p>
            <a:pPr>
              <a:spcBef>
                <a:spcPts val="264"/>
              </a:spcBef>
            </a:pPr>
            <a:r>
              <a:rPr lang="en-US" dirty="0"/>
              <a:t>CS152/CS252 share two midterms (in class, 80 minutes each)</a:t>
            </a:r>
          </a:p>
          <a:p>
            <a:pPr lvl="1">
              <a:spcBef>
                <a:spcPts val="264"/>
              </a:spcBef>
            </a:pPr>
            <a:r>
              <a:rPr lang="en-US" dirty="0"/>
              <a:t>but some questions marked as CS152 only or CS252 only</a:t>
            </a:r>
          </a:p>
          <a:p>
            <a:pPr>
              <a:spcBef>
                <a:spcPts val="264"/>
              </a:spcBef>
            </a:pPr>
            <a:r>
              <a:rPr lang="en-US" dirty="0"/>
              <a:t>CS152 has problem sets</a:t>
            </a:r>
          </a:p>
          <a:p>
            <a:pPr lvl="1">
              <a:spcBef>
                <a:spcPts val="264"/>
              </a:spcBef>
            </a:pPr>
            <a:r>
              <a:rPr lang="en-US" dirty="0"/>
              <a:t>CS252 students welcome to use PS for revision, self-learning</a:t>
            </a:r>
          </a:p>
          <a:p>
            <a:pPr>
              <a:spcBef>
                <a:spcPts val="264"/>
              </a:spcBef>
            </a:pPr>
            <a:r>
              <a:rPr lang="en-US" dirty="0"/>
              <a:t>CS152 has labs</a:t>
            </a:r>
          </a:p>
          <a:p>
            <a:pPr lvl="1">
              <a:spcBef>
                <a:spcPts val="264"/>
              </a:spcBef>
            </a:pPr>
            <a:r>
              <a:rPr lang="en-US" dirty="0"/>
              <a:t>CS252 students welcome to use labs for self-learning</a:t>
            </a:r>
          </a:p>
          <a:p>
            <a:pPr>
              <a:spcBef>
                <a:spcPts val="264"/>
              </a:spcBef>
            </a:pPr>
            <a:r>
              <a:rPr lang="en-US" dirty="0"/>
              <a:t>CS152 has discussion sections F 2-4pm, 3113 </a:t>
            </a:r>
            <a:r>
              <a:rPr lang="en-US" dirty="0" err="1"/>
              <a:t>Etcheverry</a:t>
            </a:r>
            <a:endParaRPr lang="en-US" dirty="0"/>
          </a:p>
          <a:p>
            <a:pPr>
              <a:spcBef>
                <a:spcPts val="264"/>
              </a:spcBef>
            </a:pPr>
            <a:r>
              <a:rPr lang="en-US" dirty="0"/>
              <a:t>CS152 has final exam</a:t>
            </a:r>
          </a:p>
          <a:p>
            <a:pPr>
              <a:spcBef>
                <a:spcPts val="264"/>
              </a:spcBef>
            </a:pPr>
            <a:endParaRPr lang="en-US" dirty="0"/>
          </a:p>
          <a:p>
            <a:pPr>
              <a:spcBef>
                <a:spcPts val="264"/>
              </a:spcBef>
            </a:pPr>
            <a:r>
              <a:rPr lang="en-US" dirty="0"/>
              <a:t>CS252 has paper readings with discussion in (405 Soda, 11am, Mondays)</a:t>
            </a:r>
          </a:p>
          <a:p>
            <a:pPr>
              <a:spcBef>
                <a:spcPts val="264"/>
              </a:spcBef>
            </a:pPr>
            <a:r>
              <a:rPr lang="en-US" dirty="0"/>
              <a:t>CS252 has course projects with final presentation/paper</a:t>
            </a:r>
          </a:p>
          <a:p>
            <a:pPr>
              <a:spcBef>
                <a:spcPts val="264"/>
              </a:spcBef>
            </a:pPr>
            <a:endParaRPr lang="en-US" dirty="0"/>
          </a:p>
          <a:p>
            <a:pPr lvl="1">
              <a:spcBef>
                <a:spcPts val="264"/>
              </a:spcBef>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94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94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4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94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94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94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942">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942">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9942">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9942">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9942">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994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Slide Number Placeholder 5"/>
          <p:cNvSpPr>
            <a:spLocks noGrp="1"/>
          </p:cNvSpPr>
          <p:nvPr>
            <p:ph type="sldNum" sz="quarter" idx="12"/>
          </p:nvPr>
        </p:nvSpPr>
        <p:spPr>
          <a:noFill/>
        </p:spPr>
        <p:txBody>
          <a:bodyPr/>
          <a:lstStyle/>
          <a:p>
            <a:fld id="{A68C9632-67A9-EA4A-A7E5-F1243917FD91}" type="slidenum">
              <a:rPr lang="en-US"/>
              <a:pPr/>
              <a:t>12</a:t>
            </a:fld>
            <a:endParaRPr lang="en-US" b="0">
              <a:solidFill>
                <a:srgbClr val="FBBA03"/>
              </a:solidFill>
            </a:endParaRPr>
          </a:p>
        </p:txBody>
      </p:sp>
      <p:sp>
        <p:nvSpPr>
          <p:cNvPr id="46085" name="Rectangle 2"/>
          <p:cNvSpPr>
            <a:spLocks noGrp="1" noChangeArrowheads="1"/>
          </p:cNvSpPr>
          <p:nvPr>
            <p:ph type="title"/>
          </p:nvPr>
        </p:nvSpPr>
        <p:spPr>
          <a:xfrm>
            <a:off x="635000" y="533400"/>
            <a:ext cx="7372350" cy="465138"/>
          </a:xfrm>
          <a:noFill/>
        </p:spPr>
        <p:txBody>
          <a:bodyPr lIns="90488" tIns="44450" rIns="90488" bIns="44450"/>
          <a:lstStyle/>
          <a:p>
            <a:r>
              <a:rPr lang="en-US" dirty="0"/>
              <a:t>CS152/CS252 </a:t>
            </a:r>
            <a:r>
              <a:rPr lang="en-US" dirty="0" err="1"/>
              <a:t>Administrivia</a:t>
            </a:r>
            <a:endParaRPr lang="en-US" dirty="0"/>
          </a:p>
        </p:txBody>
      </p:sp>
      <p:sp>
        <p:nvSpPr>
          <p:cNvPr id="46086" name="Rectangle 3"/>
          <p:cNvSpPr>
            <a:spLocks noGrp="1" noChangeArrowheads="1"/>
          </p:cNvSpPr>
          <p:nvPr>
            <p:ph type="body" idx="1"/>
          </p:nvPr>
        </p:nvSpPr>
        <p:spPr>
          <a:xfrm>
            <a:off x="304800" y="1066800"/>
            <a:ext cx="8686800" cy="5257800"/>
          </a:xfrm>
          <a:noFill/>
        </p:spPr>
        <p:txBody>
          <a:bodyPr wrap="square" lIns="90488" tIns="44450" rIns="90488" bIns="44450">
            <a:noAutofit/>
          </a:bodyPr>
          <a:lstStyle/>
          <a:p>
            <a:pPr marL="0" indent="0">
              <a:lnSpc>
                <a:spcPct val="100000"/>
              </a:lnSpc>
              <a:spcBef>
                <a:spcPts val="300"/>
              </a:spcBef>
              <a:buFontTx/>
              <a:buNone/>
              <a:tabLst>
                <a:tab pos="1371600" algn="l"/>
                <a:tab pos="4038600" algn="l"/>
              </a:tabLst>
            </a:pPr>
            <a:r>
              <a:rPr lang="en-US" sz="2000" dirty="0"/>
              <a:t>Instructor:     Prof. Krste Asanovic, </a:t>
            </a:r>
            <a:r>
              <a:rPr lang="en-US" sz="2000" b="1" dirty="0" err="1">
                <a:latin typeface="Courier" charset="0"/>
              </a:rPr>
              <a:t>krste@berkeley.edu</a:t>
            </a:r>
            <a:endParaRPr lang="en-US" sz="2000" dirty="0"/>
          </a:p>
          <a:p>
            <a:pPr marL="0" indent="0">
              <a:lnSpc>
                <a:spcPct val="100000"/>
              </a:lnSpc>
              <a:spcBef>
                <a:spcPts val="300"/>
              </a:spcBef>
              <a:buFontTx/>
              <a:buNone/>
              <a:tabLst>
                <a:tab pos="1371600" algn="l"/>
                <a:tab pos="4038600" algn="l"/>
              </a:tabLst>
            </a:pPr>
            <a:r>
              <a:rPr lang="en-US" sz="2000" dirty="0"/>
              <a:t>	Office: (inside ADEPT Lab)</a:t>
            </a:r>
            <a:endParaRPr lang="en-US" sz="2000" dirty="0">
              <a:latin typeface="Courier" charset="0"/>
            </a:endParaRPr>
          </a:p>
          <a:p>
            <a:pPr marL="0" indent="0">
              <a:lnSpc>
                <a:spcPct val="100000"/>
              </a:lnSpc>
              <a:spcBef>
                <a:spcPts val="300"/>
              </a:spcBef>
              <a:buFontTx/>
              <a:buNone/>
              <a:tabLst>
                <a:tab pos="1371600" algn="l"/>
                <a:tab pos="4038600" algn="l"/>
              </a:tabLst>
            </a:pPr>
            <a:r>
              <a:rPr lang="en-US" sz="2000" dirty="0"/>
              <a:t>	Office Hours: Wed. 10-11AM (email to confirm), 567 Soda</a:t>
            </a:r>
          </a:p>
          <a:p>
            <a:pPr marL="0" indent="0">
              <a:lnSpc>
                <a:spcPct val="100000"/>
              </a:lnSpc>
              <a:spcBef>
                <a:spcPts val="300"/>
              </a:spcBef>
              <a:buFontTx/>
              <a:buNone/>
              <a:tabLst>
                <a:tab pos="1371600" algn="l"/>
                <a:tab pos="4038600" algn="l"/>
              </a:tabLst>
            </a:pPr>
            <a:r>
              <a:rPr lang="en-US" sz="2000" dirty="0"/>
              <a:t>T. A.s:	David </a:t>
            </a:r>
            <a:r>
              <a:rPr lang="en-US" sz="2000" dirty="0" err="1"/>
              <a:t>Biancolin</a:t>
            </a:r>
            <a:r>
              <a:rPr lang="en-US" sz="2000" dirty="0"/>
              <a:t>, </a:t>
            </a:r>
            <a:r>
              <a:rPr lang="en-US" sz="2000" b="1" dirty="0" err="1">
                <a:latin typeface="Courier" charset="0"/>
              </a:rPr>
              <a:t>biancolin@eecs</a:t>
            </a:r>
            <a:r>
              <a:rPr lang="en-US" sz="2000" b="1" dirty="0">
                <a:latin typeface="Courier" charset="0"/>
              </a:rPr>
              <a:t> </a:t>
            </a:r>
            <a:r>
              <a:rPr lang="en-US" sz="2000" dirty="0"/>
              <a:t>OH: Tue, 2pm, Room TBD</a:t>
            </a:r>
          </a:p>
          <a:p>
            <a:pPr marL="0" indent="0">
              <a:lnSpc>
                <a:spcPct val="100000"/>
              </a:lnSpc>
              <a:spcBef>
                <a:spcPts val="300"/>
              </a:spcBef>
              <a:buFontTx/>
              <a:buNone/>
              <a:tabLst>
                <a:tab pos="1371600" algn="l"/>
                <a:tab pos="4038600" algn="l"/>
              </a:tabLst>
            </a:pPr>
            <a:r>
              <a:rPr lang="en-US" sz="2000" dirty="0"/>
              <a:t>	Albert Magyar, </a:t>
            </a:r>
            <a:r>
              <a:rPr lang="en-US" sz="2000" b="1" dirty="0" err="1">
                <a:latin typeface="Courier" charset="0"/>
              </a:rPr>
              <a:t>albert.magyar@berkeley</a:t>
            </a:r>
            <a:r>
              <a:rPr lang="en-US" sz="2000" b="1" dirty="0">
                <a:latin typeface="Courier" charset="0"/>
              </a:rPr>
              <a:t> </a:t>
            </a:r>
            <a:r>
              <a:rPr lang="en-US" sz="2000" dirty="0"/>
              <a:t>OH:  Wed, 4:30pm,  	Room TBD</a:t>
            </a:r>
          </a:p>
          <a:p>
            <a:pPr marL="0" indent="0">
              <a:lnSpc>
                <a:spcPct val="100000"/>
              </a:lnSpc>
              <a:spcBef>
                <a:spcPts val="300"/>
              </a:spcBef>
              <a:buFontTx/>
              <a:buNone/>
              <a:tabLst>
                <a:tab pos="1371600" algn="l"/>
                <a:tab pos="4038600" algn="l"/>
              </a:tabLst>
            </a:pPr>
            <a:r>
              <a:rPr lang="en-US" sz="2000" dirty="0"/>
              <a:t>Lectures:	MW, 1:00-2:30PM, 306 Soda</a:t>
            </a:r>
          </a:p>
          <a:p>
            <a:pPr marL="0" indent="0">
              <a:lnSpc>
                <a:spcPct val="100000"/>
              </a:lnSpc>
              <a:spcBef>
                <a:spcPts val="300"/>
              </a:spcBef>
              <a:buFontTx/>
              <a:buNone/>
              <a:tabLst>
                <a:tab pos="1371600" algn="l"/>
                <a:tab pos="4038600" algn="l"/>
              </a:tabLst>
            </a:pPr>
            <a:r>
              <a:rPr lang="en-US" sz="2000" dirty="0"/>
              <a:t>252 Readings discussion: Monday 11am-noon, 405 Soda</a:t>
            </a:r>
          </a:p>
          <a:p>
            <a:pPr marL="0" indent="0">
              <a:lnSpc>
                <a:spcPct val="100000"/>
              </a:lnSpc>
              <a:spcBef>
                <a:spcPts val="300"/>
              </a:spcBef>
              <a:buFontTx/>
              <a:buNone/>
              <a:tabLst>
                <a:tab pos="1371600" algn="l"/>
                <a:tab pos="4038600" algn="l"/>
              </a:tabLst>
            </a:pPr>
            <a:r>
              <a:rPr lang="en-US" sz="2000" dirty="0"/>
              <a:t>152 Sections: F 12-2/PM, 2-4PM, 3113 </a:t>
            </a:r>
            <a:r>
              <a:rPr lang="en-US" sz="2000" dirty="0" err="1"/>
              <a:t>Etcheverry</a:t>
            </a:r>
            <a:r>
              <a:rPr lang="en-US" sz="2000" dirty="0"/>
              <a:t> (start 2/1)</a:t>
            </a:r>
            <a:endParaRPr lang="en-US" sz="2000" i="1" dirty="0"/>
          </a:p>
          <a:p>
            <a:pPr marL="0" indent="0">
              <a:lnSpc>
                <a:spcPct val="100000"/>
              </a:lnSpc>
              <a:spcBef>
                <a:spcPts val="300"/>
              </a:spcBef>
              <a:buFontTx/>
              <a:buNone/>
              <a:tabLst>
                <a:tab pos="1371600" algn="l"/>
                <a:tab pos="4038600" algn="l"/>
              </a:tabLst>
            </a:pPr>
            <a:r>
              <a:rPr lang="en-US" sz="2000" dirty="0"/>
              <a:t>Text:	</a:t>
            </a:r>
            <a:r>
              <a:rPr lang="en-US" sz="2000" i="1" dirty="0"/>
              <a:t>Computer Architecture: A Quantitative Approach, Hennessey and 	Patterson, 6</a:t>
            </a:r>
            <a:r>
              <a:rPr lang="en-US" sz="2000" i="1" baseline="30000" dirty="0"/>
              <a:t>th</a:t>
            </a:r>
            <a:r>
              <a:rPr lang="en-US" sz="2000" i="1" dirty="0"/>
              <a:t> Edition</a:t>
            </a:r>
            <a:r>
              <a:rPr lang="en-US" sz="2000" dirty="0"/>
              <a:t> (2017)</a:t>
            </a:r>
          </a:p>
          <a:p>
            <a:pPr marL="0" indent="0">
              <a:lnSpc>
                <a:spcPct val="100000"/>
              </a:lnSpc>
              <a:spcBef>
                <a:spcPts val="300"/>
              </a:spcBef>
              <a:buFontTx/>
              <a:buNone/>
              <a:tabLst>
                <a:tab pos="1371600" algn="l"/>
                <a:tab pos="4038600" algn="l"/>
              </a:tabLst>
            </a:pPr>
            <a:r>
              <a:rPr lang="en-US" sz="2000" dirty="0"/>
              <a:t>	Readings assigned from this edition, some readings available in older 	editions – see web page.</a:t>
            </a:r>
          </a:p>
          <a:p>
            <a:pPr marL="0" indent="0">
              <a:lnSpc>
                <a:spcPct val="100000"/>
              </a:lnSpc>
              <a:spcBef>
                <a:spcPts val="300"/>
              </a:spcBef>
              <a:buFontTx/>
              <a:buNone/>
              <a:tabLst>
                <a:tab pos="1371600" algn="l"/>
                <a:tab pos="4038600" algn="l"/>
              </a:tabLst>
            </a:pPr>
            <a:r>
              <a:rPr lang="en-US" sz="2000" dirty="0"/>
              <a:t>Web page: 	</a:t>
            </a:r>
            <a:r>
              <a:rPr lang="en-US" sz="2000" b="1" dirty="0">
                <a:latin typeface="Courier" charset="0"/>
              </a:rPr>
              <a:t>http://inst.eecs.berkeley.edu/~cs152</a:t>
            </a:r>
          </a:p>
          <a:p>
            <a:pPr marL="0" indent="0">
              <a:lnSpc>
                <a:spcPct val="100000"/>
              </a:lnSpc>
              <a:spcBef>
                <a:spcPts val="300"/>
              </a:spcBef>
              <a:buFontTx/>
              <a:buNone/>
              <a:tabLst>
                <a:tab pos="1371600" algn="l"/>
                <a:tab pos="4038600" algn="l"/>
              </a:tabLst>
            </a:pPr>
            <a:r>
              <a:rPr lang="en-US" sz="2000" dirty="0"/>
              <a:t>	Lectures available online by noon before class</a:t>
            </a:r>
          </a:p>
          <a:p>
            <a:pPr marL="0" indent="0">
              <a:lnSpc>
                <a:spcPct val="100000"/>
              </a:lnSpc>
              <a:spcBef>
                <a:spcPts val="300"/>
              </a:spcBef>
              <a:buFontTx/>
              <a:buNone/>
              <a:tabLst>
                <a:tab pos="1371600" algn="l"/>
                <a:tab pos="4038600" algn="l"/>
              </a:tabLst>
            </a:pPr>
            <a:r>
              <a:rPr lang="en-US" sz="2000" dirty="0">
                <a:latin typeface="Arial"/>
                <a:cs typeface="Arial"/>
              </a:rPr>
              <a:t>Piazza:     	</a:t>
            </a:r>
            <a:r>
              <a:rPr lang="en-US" sz="2000" b="1" dirty="0">
                <a:latin typeface="Courier New"/>
                <a:cs typeface="Courier New"/>
              </a:rPr>
              <a:t>http://piazza.com/berkeley/spring2019/cs152</a:t>
            </a:r>
          </a:p>
        </p:txBody>
      </p:sp>
      <p:sp>
        <p:nvSpPr>
          <p:cNvPr id="46087" name="Rectangle 4"/>
          <p:cNvSpPr>
            <a:spLocks noChangeArrowheads="1"/>
          </p:cNvSpPr>
          <p:nvPr/>
        </p:nvSpPr>
        <p:spPr bwMode="auto">
          <a:xfrm>
            <a:off x="1011238" y="6411913"/>
            <a:ext cx="184150" cy="336550"/>
          </a:xfrm>
          <a:prstGeom prst="rect">
            <a:avLst/>
          </a:prstGeom>
          <a:noFill/>
          <a:ln w="12700">
            <a:noFill/>
            <a:miter lim="800000"/>
            <a:headEnd/>
            <a:tailEnd/>
          </a:ln>
        </p:spPr>
        <p:txBody>
          <a:bodyPr wrap="none" anchor="ctr">
            <a:prstTxWarp prst="textNoShape">
              <a:avLst/>
            </a:prstTxWarp>
            <a:spAutoFit/>
          </a:bodyPr>
          <a:lstStyle/>
          <a:p>
            <a:pPr algn="ctr"/>
            <a:endParaRPr lang="en-US" b="1"/>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Slide Number Placeholder 5"/>
          <p:cNvSpPr>
            <a:spLocks noGrp="1"/>
          </p:cNvSpPr>
          <p:nvPr>
            <p:ph type="sldNum" sz="quarter" idx="12"/>
          </p:nvPr>
        </p:nvSpPr>
        <p:spPr>
          <a:noFill/>
        </p:spPr>
        <p:txBody>
          <a:bodyPr/>
          <a:lstStyle/>
          <a:p>
            <a:fld id="{58887ACA-11F3-6644-86B8-A84C0268C2BD}" type="slidenum">
              <a:rPr lang="en-US"/>
              <a:pPr/>
              <a:t>13</a:t>
            </a:fld>
            <a:endParaRPr lang="en-US" b="0">
              <a:solidFill>
                <a:srgbClr val="FBBA03"/>
              </a:solidFill>
            </a:endParaRPr>
          </a:p>
        </p:txBody>
      </p:sp>
      <p:sp>
        <p:nvSpPr>
          <p:cNvPr id="50181" name="Rectangle 4"/>
          <p:cNvSpPr>
            <a:spLocks noGrp="1" noChangeArrowheads="1"/>
          </p:cNvSpPr>
          <p:nvPr>
            <p:ph type="title"/>
          </p:nvPr>
        </p:nvSpPr>
        <p:spPr/>
        <p:txBody>
          <a:bodyPr/>
          <a:lstStyle/>
          <a:p>
            <a:r>
              <a:rPr lang="en-US" dirty="0"/>
              <a:t>CS152 Course Grading</a:t>
            </a:r>
          </a:p>
        </p:txBody>
      </p:sp>
      <p:sp>
        <p:nvSpPr>
          <p:cNvPr id="50182" name="Rectangle 5"/>
          <p:cNvSpPr>
            <a:spLocks noGrp="1" noChangeArrowheads="1"/>
          </p:cNvSpPr>
          <p:nvPr>
            <p:ph type="body" idx="1"/>
          </p:nvPr>
        </p:nvSpPr>
        <p:spPr/>
        <p:txBody>
          <a:bodyPr/>
          <a:lstStyle/>
          <a:p>
            <a:r>
              <a:rPr lang="en-US" dirty="0"/>
              <a:t>15% Problem Sets</a:t>
            </a:r>
          </a:p>
          <a:p>
            <a:pPr lvl="1"/>
            <a:r>
              <a:rPr lang="en-US" dirty="0"/>
              <a:t>Intended to help you learn the material.  Feel free to discuss with other students and instructors, but must turn in your own solutions. Grading based mostly on effort, but exams assume that you have worked through all problems.  Solutions released after </a:t>
            </a:r>
            <a:r>
              <a:rPr lang="en-US" dirty="0" err="1"/>
              <a:t>PSs</a:t>
            </a:r>
            <a:r>
              <a:rPr lang="en-US" dirty="0"/>
              <a:t> handed in.</a:t>
            </a:r>
          </a:p>
          <a:p>
            <a:r>
              <a:rPr lang="en-US" dirty="0"/>
              <a:t>25% Labs</a:t>
            </a:r>
          </a:p>
          <a:p>
            <a:pPr lvl="1"/>
            <a:r>
              <a:rPr lang="en-US" dirty="0"/>
              <a:t>Labs use advanced full architectural simulators, including Amazon-hosted FPGA simulators of working RISC-V systems</a:t>
            </a:r>
          </a:p>
          <a:p>
            <a:pPr lvl="1"/>
            <a:r>
              <a:rPr lang="en-US" dirty="0"/>
              <a:t>Directed plus open-ended sections to each lab</a:t>
            </a:r>
            <a:br>
              <a:rPr lang="en-US" dirty="0"/>
            </a:br>
            <a:endParaRPr lang="en-US" dirty="0"/>
          </a:p>
          <a:p>
            <a:r>
              <a:rPr lang="en-US" dirty="0"/>
              <a:t>60% Exams (two midterms plus final, 15%+15%+30%)</a:t>
            </a:r>
          </a:p>
          <a:p>
            <a:pPr lvl="1"/>
            <a:r>
              <a:rPr lang="en-US" dirty="0"/>
              <a:t>Closed-book, no calculators, no smartphones, no </a:t>
            </a:r>
            <a:r>
              <a:rPr lang="en-US" dirty="0" err="1"/>
              <a:t>smartwatch</a:t>
            </a:r>
            <a:r>
              <a:rPr lang="en-US" dirty="0"/>
              <a:t>, no laptops,...</a:t>
            </a:r>
          </a:p>
          <a:p>
            <a:pPr lvl="1"/>
            <a:r>
              <a:rPr lang="en-US" dirty="0"/>
              <a:t>Based on lectures, readings, problem sets, and labs </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Slide Number Placeholder 5"/>
          <p:cNvSpPr>
            <a:spLocks noGrp="1"/>
          </p:cNvSpPr>
          <p:nvPr>
            <p:ph type="sldNum" sz="quarter" idx="12"/>
          </p:nvPr>
        </p:nvSpPr>
        <p:spPr>
          <a:noFill/>
        </p:spPr>
        <p:txBody>
          <a:bodyPr/>
          <a:lstStyle/>
          <a:p>
            <a:fld id="{58887ACA-11F3-6644-86B8-A84C0268C2BD}" type="slidenum">
              <a:rPr lang="en-US"/>
              <a:pPr/>
              <a:t>14</a:t>
            </a:fld>
            <a:endParaRPr lang="en-US" b="0">
              <a:solidFill>
                <a:srgbClr val="FBBA03"/>
              </a:solidFill>
            </a:endParaRPr>
          </a:p>
        </p:txBody>
      </p:sp>
      <p:sp>
        <p:nvSpPr>
          <p:cNvPr id="50181" name="Rectangle 4"/>
          <p:cNvSpPr>
            <a:spLocks noGrp="1" noChangeArrowheads="1"/>
          </p:cNvSpPr>
          <p:nvPr>
            <p:ph type="title"/>
          </p:nvPr>
        </p:nvSpPr>
        <p:spPr/>
        <p:txBody>
          <a:bodyPr/>
          <a:lstStyle/>
          <a:p>
            <a:r>
              <a:rPr lang="en-US" dirty="0"/>
              <a:t>CS252 Course Grading</a:t>
            </a:r>
          </a:p>
        </p:txBody>
      </p:sp>
      <p:sp>
        <p:nvSpPr>
          <p:cNvPr id="50182" name="Rectangle 5"/>
          <p:cNvSpPr>
            <a:spLocks noGrp="1" noChangeArrowheads="1"/>
          </p:cNvSpPr>
          <p:nvPr>
            <p:ph type="body" idx="1"/>
          </p:nvPr>
        </p:nvSpPr>
        <p:spPr>
          <a:xfrm>
            <a:off x="698500" y="1193800"/>
            <a:ext cx="7454900" cy="4927600"/>
          </a:xfrm>
        </p:spPr>
        <p:txBody>
          <a:bodyPr/>
          <a:lstStyle/>
          <a:p>
            <a:r>
              <a:rPr lang="en-US" dirty="0"/>
              <a:t>20% Paper readings</a:t>
            </a:r>
          </a:p>
          <a:p>
            <a:pPr lvl="1"/>
            <a:r>
              <a:rPr lang="en-US" dirty="0"/>
              <a:t>Paper summaries, discussion participation</a:t>
            </a:r>
          </a:p>
          <a:p>
            <a:r>
              <a:rPr lang="en-US" dirty="0"/>
              <a:t>30% Exams (two midterms, 15%+15%)</a:t>
            </a:r>
          </a:p>
          <a:p>
            <a:pPr lvl="1"/>
            <a:r>
              <a:rPr lang="en-US" dirty="0"/>
              <a:t>Closed-book, no calculators, no smartphones, no </a:t>
            </a:r>
            <a:r>
              <a:rPr lang="en-US" dirty="0" err="1"/>
              <a:t>smartwatch</a:t>
            </a:r>
            <a:r>
              <a:rPr lang="en-US" dirty="0"/>
              <a:t>, no laptops,...</a:t>
            </a:r>
          </a:p>
          <a:p>
            <a:pPr lvl="1"/>
            <a:r>
              <a:rPr lang="en-US" dirty="0"/>
              <a:t>Based on lectures, readings, problem sets, and labs </a:t>
            </a:r>
          </a:p>
          <a:p>
            <a:r>
              <a:rPr lang="en-US" dirty="0"/>
              <a:t>50% Class Project</a:t>
            </a:r>
          </a:p>
          <a:p>
            <a:pPr lvl="1"/>
            <a:r>
              <a:rPr lang="en-US" dirty="0"/>
              <a:t>Substantial research project in pairs, regular 1-1 meetings with staff, 10-page conference-style paper and class presentation, </a:t>
            </a:r>
          </a:p>
        </p:txBody>
      </p:sp>
    </p:spTree>
    <p:extLst>
      <p:ext uri="{BB962C8B-B14F-4D97-AF65-F5344CB8AC3E}">
        <p14:creationId xmlns:p14="http://schemas.microsoft.com/office/powerpoint/2010/main" val="9094913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CS152/CS252 Crossovers</a:t>
            </a:r>
          </a:p>
        </p:txBody>
      </p:sp>
      <p:sp>
        <p:nvSpPr>
          <p:cNvPr id="3" name="Content Placeholder 2"/>
          <p:cNvSpPr>
            <a:spLocks noGrp="1"/>
          </p:cNvSpPr>
          <p:nvPr>
            <p:ph idx="1"/>
          </p:nvPr>
        </p:nvSpPr>
        <p:spPr>
          <a:xfrm>
            <a:off x="698500" y="1193800"/>
            <a:ext cx="7835900" cy="4927600"/>
          </a:xfrm>
        </p:spPr>
        <p:txBody>
          <a:bodyPr/>
          <a:lstStyle/>
          <a:p>
            <a:r>
              <a:rPr lang="en-US" dirty="0"/>
              <a:t>Berkeley undergrads cannot take CS252 before CS152</a:t>
            </a:r>
          </a:p>
          <a:p>
            <a:endParaRPr lang="en-US" dirty="0"/>
          </a:p>
          <a:p>
            <a:r>
              <a:rPr lang="en-US" dirty="0"/>
              <a:t>CS152 students can participate in 252 paper readings if room, but can not submit responses</a:t>
            </a:r>
          </a:p>
          <a:p>
            <a:r>
              <a:rPr lang="en-US" dirty="0"/>
              <a:t>CS152 students can do a class project but won’t be graded</a:t>
            </a:r>
          </a:p>
          <a:p>
            <a:r>
              <a:rPr lang="en-US" dirty="0"/>
              <a:t>CS152 students welcome to attend 252 final project presentations</a:t>
            </a:r>
          </a:p>
          <a:p>
            <a:endParaRPr lang="en-US" dirty="0"/>
          </a:p>
          <a:p>
            <a:r>
              <a:rPr lang="en-US" dirty="0"/>
              <a:t>CS252 students can complete 152 PSs but won’t be graded</a:t>
            </a:r>
          </a:p>
          <a:p>
            <a:r>
              <a:rPr lang="en-US" dirty="0"/>
              <a:t>CS252 students can take 152 labs but won’t be graded</a:t>
            </a:r>
          </a:p>
          <a:p>
            <a:r>
              <a:rPr lang="en-US" dirty="0"/>
              <a:t>CS252 students can attend 152 discussion sections if room</a:t>
            </a:r>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15</a:t>
            </a:fld>
            <a:endParaRPr lang="en-US" b="0">
              <a:solidFill>
                <a:srgbClr val="FBBA03"/>
              </a:solidFill>
            </a:endParaRPr>
          </a:p>
        </p:txBody>
      </p:sp>
    </p:spTree>
    <p:extLst>
      <p:ext uri="{BB962C8B-B14F-4D97-AF65-F5344CB8AC3E}">
        <p14:creationId xmlns:p14="http://schemas.microsoft.com/office/powerpoint/2010/main" val="4130073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Slide Number Placeholder 5"/>
          <p:cNvSpPr>
            <a:spLocks noGrp="1"/>
          </p:cNvSpPr>
          <p:nvPr>
            <p:ph type="sldNum" sz="quarter" idx="12"/>
          </p:nvPr>
        </p:nvSpPr>
        <p:spPr>
          <a:noFill/>
        </p:spPr>
        <p:txBody>
          <a:bodyPr/>
          <a:lstStyle/>
          <a:p>
            <a:fld id="{AFDE8795-A90E-CF45-B351-49582F9BD8A1}" type="slidenum">
              <a:rPr lang="en-US"/>
              <a:pPr/>
              <a:t>16</a:t>
            </a:fld>
            <a:endParaRPr lang="en-US" b="0">
              <a:solidFill>
                <a:srgbClr val="FBBA03"/>
              </a:solidFill>
            </a:endParaRPr>
          </a:p>
        </p:txBody>
      </p:sp>
      <p:sp>
        <p:nvSpPr>
          <p:cNvPr id="52229" name="Rectangle 2"/>
          <p:cNvSpPr>
            <a:spLocks noGrp="1" noChangeArrowheads="1"/>
          </p:cNvSpPr>
          <p:nvPr>
            <p:ph type="title"/>
          </p:nvPr>
        </p:nvSpPr>
        <p:spPr/>
        <p:txBody>
          <a:bodyPr/>
          <a:lstStyle/>
          <a:p>
            <a:r>
              <a:rPr lang="en-US"/>
              <a:t>CS152 Labs</a:t>
            </a:r>
          </a:p>
        </p:txBody>
      </p:sp>
      <p:sp>
        <p:nvSpPr>
          <p:cNvPr id="52230" name="Rectangle 3"/>
          <p:cNvSpPr>
            <a:spLocks noGrp="1" noChangeArrowheads="1"/>
          </p:cNvSpPr>
          <p:nvPr>
            <p:ph type="body" idx="1"/>
          </p:nvPr>
        </p:nvSpPr>
        <p:spPr>
          <a:xfrm>
            <a:off x="685800" y="990600"/>
            <a:ext cx="7924800" cy="5562600"/>
          </a:xfrm>
        </p:spPr>
        <p:txBody>
          <a:bodyPr/>
          <a:lstStyle/>
          <a:p>
            <a:r>
              <a:rPr lang="en-US" dirty="0"/>
              <a:t>Each lab has directed plus open-ended assignments</a:t>
            </a:r>
          </a:p>
          <a:p>
            <a:r>
              <a:rPr lang="en-US" dirty="0"/>
              <a:t>Directed portion (2/7) is intended to ensure students learn main concepts behind lab</a:t>
            </a:r>
          </a:p>
          <a:p>
            <a:pPr lvl="1"/>
            <a:r>
              <a:rPr lang="en-US" dirty="0"/>
              <a:t>Each student must perform own lab and hand in their own lab report</a:t>
            </a:r>
          </a:p>
          <a:p>
            <a:r>
              <a:rPr lang="en-US" dirty="0"/>
              <a:t>Open-ended assignment (5/7) is to allow you to show your creativity</a:t>
            </a:r>
          </a:p>
          <a:p>
            <a:pPr lvl="1"/>
            <a:r>
              <a:rPr lang="en-US" dirty="0"/>
              <a:t>Roughly a one-day “mini-project”</a:t>
            </a:r>
          </a:p>
          <a:p>
            <a:pPr lvl="2"/>
            <a:r>
              <a:rPr lang="en-US" dirty="0"/>
              <a:t>E.g., try an architectural idea and measure potential, negative results OK (if explainable!)</a:t>
            </a:r>
          </a:p>
          <a:p>
            <a:pPr lvl="1"/>
            <a:r>
              <a:rPr lang="en-US" dirty="0"/>
              <a:t>Students can work individually or in groups of two or three</a:t>
            </a:r>
          </a:p>
          <a:p>
            <a:pPr lvl="1"/>
            <a:r>
              <a:rPr lang="en-US" dirty="0"/>
              <a:t>Group open-ended lab reports must be handed in separately</a:t>
            </a:r>
          </a:p>
          <a:p>
            <a:pPr lvl="1"/>
            <a:r>
              <a:rPr lang="en-US" dirty="0"/>
              <a:t>Students can work in different groups for different assignments</a:t>
            </a:r>
          </a:p>
          <a:p>
            <a:r>
              <a:rPr lang="en-US" dirty="0"/>
              <a:t>Lab reports must be readable English summaries – not dumps of log files!!!!!!</a:t>
            </a:r>
          </a:p>
          <a:p>
            <a:pPr lvl="1"/>
            <a:r>
              <a:rPr lang="en-US" dirty="0"/>
              <a:t>We will reward good reports, and penalize undecipherable reports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292975" cy="736600"/>
          </a:xfrm>
        </p:spPr>
        <p:txBody>
          <a:bodyPr/>
          <a:lstStyle/>
          <a:p>
            <a:r>
              <a:rPr lang="en-US" dirty="0"/>
              <a:t>Class ISA is RISC-V</a:t>
            </a:r>
          </a:p>
        </p:txBody>
      </p:sp>
      <p:sp>
        <p:nvSpPr>
          <p:cNvPr id="3" name="Content Placeholder 2"/>
          <p:cNvSpPr>
            <a:spLocks noGrp="1"/>
          </p:cNvSpPr>
          <p:nvPr>
            <p:ph idx="1"/>
          </p:nvPr>
        </p:nvSpPr>
        <p:spPr>
          <a:xfrm>
            <a:off x="685800" y="990600"/>
            <a:ext cx="7683500" cy="4927600"/>
          </a:xfrm>
        </p:spPr>
        <p:txBody>
          <a:bodyPr/>
          <a:lstStyle/>
          <a:p>
            <a:r>
              <a:rPr lang="en-US" dirty="0"/>
              <a:t>RISC-V is a new free, simple, clean, extensible ISA we developed at Berkeley for education (61C/151/152/252) and research (</a:t>
            </a:r>
            <a:r>
              <a:rPr lang="en-US" dirty="0" err="1"/>
              <a:t>ParLab</a:t>
            </a:r>
            <a:r>
              <a:rPr lang="en-US" dirty="0"/>
              <a:t>/ASPIRE/ADEPT)</a:t>
            </a:r>
          </a:p>
          <a:p>
            <a:pPr lvl="1"/>
            <a:r>
              <a:rPr lang="en-US" dirty="0"/>
              <a:t>RISC-I/II, first Berkeley RISC implementations</a:t>
            </a:r>
          </a:p>
          <a:p>
            <a:pPr lvl="1"/>
            <a:r>
              <a:rPr lang="en-US" dirty="0"/>
              <a:t>Berkeley research machines SOAR/SPUR considered RISC-III/IV </a:t>
            </a:r>
          </a:p>
          <a:p>
            <a:r>
              <a:rPr lang="en-US" dirty="0"/>
              <a:t>Both of the dominant ISAs (x86 and ARM) are too complex to use for teaching or research</a:t>
            </a:r>
          </a:p>
          <a:p>
            <a:r>
              <a:rPr lang="en-US" dirty="0"/>
              <a:t>RISC-V has taken off commercially</a:t>
            </a:r>
          </a:p>
          <a:p>
            <a:r>
              <a:rPr lang="en-US" dirty="0"/>
              <a:t>RISC-V Foundation manages standard </a:t>
            </a:r>
            <a:r>
              <a:rPr lang="en-US" b="1" dirty="0" err="1">
                <a:latin typeface="Courier"/>
                <a:cs typeface="Courier"/>
              </a:rPr>
              <a:t>riscv.org</a:t>
            </a:r>
            <a:endParaRPr lang="en-US" b="1" dirty="0">
              <a:latin typeface="Courier"/>
              <a:cs typeface="Courier"/>
            </a:endParaRPr>
          </a:p>
          <a:p>
            <a:r>
              <a:rPr lang="en-US" dirty="0"/>
              <a:t>Now upstream support for many tools (</a:t>
            </a:r>
            <a:r>
              <a:rPr lang="en-US" dirty="0" err="1"/>
              <a:t>gcc</a:t>
            </a:r>
            <a:r>
              <a:rPr lang="en-US" dirty="0"/>
              <a:t>, Linux, FreeBSD, </a:t>
            </a:r>
            <a:r>
              <a:rPr lang="mr-IN" dirty="0"/>
              <a:t>…</a:t>
            </a:r>
            <a:r>
              <a:rPr lang="en-US" dirty="0"/>
              <a:t>)</a:t>
            </a:r>
          </a:p>
          <a:p>
            <a:r>
              <a:rPr lang="en-US" dirty="0" err="1"/>
              <a:t>Nvidia</a:t>
            </a:r>
            <a:r>
              <a:rPr lang="en-US" dirty="0"/>
              <a:t> is using RISC-V in all future GPUs</a:t>
            </a:r>
          </a:p>
          <a:p>
            <a:r>
              <a:rPr lang="en-US" dirty="0"/>
              <a:t>Western Digital is using RISC-V in all future products</a:t>
            </a:r>
          </a:p>
          <a:p>
            <a:r>
              <a:rPr lang="en-US" dirty="0"/>
              <a:t>Govt. India selected RISC-V as national ISA</a:t>
            </a:r>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17</a:t>
            </a:fld>
            <a:endParaRPr lang="en-US" b="0">
              <a:solidFill>
                <a:srgbClr val="FBBA0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pic>
        <p:nvPicPr>
          <p:cNvPr id="856" name="Shape 856" descr="Istuary Innovation group Logo.PNG"/>
          <p:cNvPicPr preferRelativeResize="0"/>
          <p:nvPr/>
        </p:nvPicPr>
        <p:blipFill>
          <a:blip r:embed="rId3">
            <a:alphaModFix/>
          </a:blip>
          <a:stretch>
            <a:fillRect/>
          </a:stretch>
        </p:blipFill>
        <p:spPr>
          <a:xfrm>
            <a:off x="5729588" y="3741549"/>
            <a:ext cx="712050" cy="930011"/>
          </a:xfrm>
          <a:prstGeom prst="rect">
            <a:avLst/>
          </a:prstGeom>
          <a:noFill/>
          <a:ln>
            <a:noFill/>
          </a:ln>
        </p:spPr>
      </p:pic>
      <p:sp>
        <p:nvSpPr>
          <p:cNvPr id="857" name="Shape 857"/>
          <p:cNvSpPr/>
          <p:nvPr/>
        </p:nvSpPr>
        <p:spPr>
          <a:xfrm>
            <a:off x="0" y="4900703"/>
            <a:ext cx="9144000" cy="2173500"/>
          </a:xfrm>
          <a:prstGeom prst="rect">
            <a:avLst/>
          </a:prstGeom>
          <a:solidFill>
            <a:schemeClr val="lt1"/>
          </a:solidFill>
          <a:ln w="12700" cap="flat" cmpd="sng">
            <a:solidFill>
              <a:schemeClr val="lt1"/>
            </a:solidFill>
            <a:prstDash val="solid"/>
            <a:miter lim="800000"/>
            <a:headEnd type="none" w="med" len="med"/>
            <a:tailEnd type="none" w="med" len="med"/>
          </a:ln>
        </p:spPr>
        <p:txBody>
          <a:bodyPr wrap="square" lIns="68569" tIns="34275" rIns="68569" bIns="34275" anchor="ctr" anchorCtr="0">
            <a:noAutofit/>
          </a:bodyPr>
          <a:lstStyle/>
          <a:p>
            <a:pPr indent="-85725" algn="ctr">
              <a:spcBef>
                <a:spcPts val="0"/>
              </a:spcBef>
              <a:spcAft>
                <a:spcPts val="0"/>
              </a:spcAft>
              <a:buClr>
                <a:srgbClr val="000000"/>
              </a:buClr>
              <a:buSzPct val="100000"/>
            </a:pPr>
            <a:endParaRPr sz="1350">
              <a:solidFill>
                <a:schemeClr val="lt1"/>
              </a:solidFill>
              <a:latin typeface="Calibri"/>
              <a:ea typeface="Calibri"/>
              <a:cs typeface="Calibri"/>
              <a:sym typeface="Calibri"/>
            </a:endParaRPr>
          </a:p>
        </p:txBody>
      </p:sp>
      <p:pic>
        <p:nvPicPr>
          <p:cNvPr id="858" name="Shape 858"/>
          <p:cNvPicPr preferRelativeResize="0"/>
          <p:nvPr/>
        </p:nvPicPr>
        <p:blipFill rotWithShape="1">
          <a:blip r:embed="rId4">
            <a:alphaModFix/>
          </a:blip>
          <a:srcRect/>
          <a:stretch/>
        </p:blipFill>
        <p:spPr>
          <a:xfrm>
            <a:off x="1669287" y="299712"/>
            <a:ext cx="1737245" cy="386088"/>
          </a:xfrm>
          <a:prstGeom prst="rect">
            <a:avLst/>
          </a:prstGeom>
          <a:noFill/>
          <a:ln>
            <a:noFill/>
          </a:ln>
        </p:spPr>
      </p:pic>
      <p:pic>
        <p:nvPicPr>
          <p:cNvPr id="859" name="Shape 859"/>
          <p:cNvPicPr preferRelativeResize="0"/>
          <p:nvPr/>
        </p:nvPicPr>
        <p:blipFill rotWithShape="1">
          <a:blip r:embed="rId5">
            <a:alphaModFix/>
          </a:blip>
          <a:srcRect l="19711" t="35184" r="20630" b="35185"/>
          <a:stretch/>
        </p:blipFill>
        <p:spPr>
          <a:xfrm>
            <a:off x="7674080" y="883796"/>
            <a:ext cx="1319939" cy="614805"/>
          </a:xfrm>
          <a:prstGeom prst="rect">
            <a:avLst/>
          </a:prstGeom>
          <a:noFill/>
          <a:ln>
            <a:noFill/>
          </a:ln>
        </p:spPr>
      </p:pic>
      <p:pic>
        <p:nvPicPr>
          <p:cNvPr id="860" name="Shape 860"/>
          <p:cNvPicPr preferRelativeResize="0"/>
          <p:nvPr/>
        </p:nvPicPr>
        <p:blipFill rotWithShape="1">
          <a:blip r:embed="rId6">
            <a:alphaModFix/>
          </a:blip>
          <a:srcRect/>
          <a:stretch/>
        </p:blipFill>
        <p:spPr>
          <a:xfrm>
            <a:off x="3497108" y="1963316"/>
            <a:ext cx="1913097" cy="481201"/>
          </a:xfrm>
          <a:prstGeom prst="rect">
            <a:avLst/>
          </a:prstGeom>
          <a:noFill/>
          <a:ln>
            <a:noFill/>
          </a:ln>
        </p:spPr>
      </p:pic>
      <p:pic>
        <p:nvPicPr>
          <p:cNvPr id="861" name="Shape 861"/>
          <p:cNvPicPr preferRelativeResize="0"/>
          <p:nvPr/>
        </p:nvPicPr>
        <p:blipFill rotWithShape="1">
          <a:blip r:embed="rId7">
            <a:alphaModFix/>
          </a:blip>
          <a:srcRect/>
          <a:stretch/>
        </p:blipFill>
        <p:spPr>
          <a:xfrm>
            <a:off x="3565786" y="60600"/>
            <a:ext cx="1754804" cy="641229"/>
          </a:xfrm>
          <a:prstGeom prst="rect">
            <a:avLst/>
          </a:prstGeom>
          <a:noFill/>
          <a:ln>
            <a:noFill/>
          </a:ln>
        </p:spPr>
      </p:pic>
      <p:pic>
        <p:nvPicPr>
          <p:cNvPr id="862" name="Shape 862"/>
          <p:cNvPicPr preferRelativeResize="0"/>
          <p:nvPr/>
        </p:nvPicPr>
        <p:blipFill rotWithShape="1">
          <a:blip r:embed="rId8">
            <a:alphaModFix/>
          </a:blip>
          <a:srcRect/>
          <a:stretch/>
        </p:blipFill>
        <p:spPr>
          <a:xfrm>
            <a:off x="3807950" y="1368445"/>
            <a:ext cx="1449855" cy="638159"/>
          </a:xfrm>
          <a:prstGeom prst="rect">
            <a:avLst/>
          </a:prstGeom>
          <a:noFill/>
          <a:ln>
            <a:noFill/>
          </a:ln>
        </p:spPr>
      </p:pic>
      <p:pic>
        <p:nvPicPr>
          <p:cNvPr id="863" name="Shape 863"/>
          <p:cNvPicPr preferRelativeResize="0"/>
          <p:nvPr/>
        </p:nvPicPr>
        <p:blipFill rotWithShape="1">
          <a:blip r:embed="rId9">
            <a:alphaModFix/>
          </a:blip>
          <a:srcRect/>
          <a:stretch/>
        </p:blipFill>
        <p:spPr>
          <a:xfrm>
            <a:off x="742950" y="846668"/>
            <a:ext cx="1656510" cy="448701"/>
          </a:xfrm>
          <a:prstGeom prst="rect">
            <a:avLst/>
          </a:prstGeom>
          <a:noFill/>
          <a:ln>
            <a:noFill/>
          </a:ln>
        </p:spPr>
      </p:pic>
      <p:pic>
        <p:nvPicPr>
          <p:cNvPr id="864" name="Shape 864"/>
          <p:cNvPicPr preferRelativeResize="0"/>
          <p:nvPr/>
        </p:nvPicPr>
        <p:blipFill rotWithShape="1">
          <a:blip r:embed="rId10">
            <a:alphaModFix/>
          </a:blip>
          <a:srcRect/>
          <a:stretch/>
        </p:blipFill>
        <p:spPr>
          <a:xfrm>
            <a:off x="5504762" y="1574694"/>
            <a:ext cx="819843" cy="811439"/>
          </a:xfrm>
          <a:prstGeom prst="rect">
            <a:avLst/>
          </a:prstGeom>
          <a:noFill/>
          <a:ln>
            <a:noFill/>
          </a:ln>
        </p:spPr>
      </p:pic>
      <p:pic>
        <p:nvPicPr>
          <p:cNvPr id="865" name="Shape 865"/>
          <p:cNvPicPr preferRelativeResize="0"/>
          <p:nvPr/>
        </p:nvPicPr>
        <p:blipFill rotWithShape="1">
          <a:blip r:embed="rId11">
            <a:alphaModFix/>
          </a:blip>
          <a:srcRect/>
          <a:stretch/>
        </p:blipFill>
        <p:spPr>
          <a:xfrm>
            <a:off x="5600705" y="914403"/>
            <a:ext cx="2019291" cy="577023"/>
          </a:xfrm>
          <a:prstGeom prst="rect">
            <a:avLst/>
          </a:prstGeom>
          <a:noFill/>
          <a:ln>
            <a:noFill/>
          </a:ln>
        </p:spPr>
      </p:pic>
      <p:pic>
        <p:nvPicPr>
          <p:cNvPr id="866" name="Shape 866"/>
          <p:cNvPicPr preferRelativeResize="0"/>
          <p:nvPr/>
        </p:nvPicPr>
        <p:blipFill rotWithShape="1">
          <a:blip r:embed="rId12">
            <a:alphaModFix/>
          </a:blip>
          <a:srcRect t="13183" b="14816"/>
          <a:stretch/>
        </p:blipFill>
        <p:spPr>
          <a:xfrm>
            <a:off x="4317412" y="821931"/>
            <a:ext cx="1111838" cy="426959"/>
          </a:xfrm>
          <a:prstGeom prst="rect">
            <a:avLst/>
          </a:prstGeom>
          <a:noFill/>
          <a:ln>
            <a:noFill/>
          </a:ln>
        </p:spPr>
      </p:pic>
      <p:pic>
        <p:nvPicPr>
          <p:cNvPr id="867" name="Shape 867"/>
          <p:cNvPicPr preferRelativeResize="0"/>
          <p:nvPr/>
        </p:nvPicPr>
        <p:blipFill rotWithShape="1">
          <a:blip r:embed="rId13">
            <a:alphaModFix/>
          </a:blip>
          <a:srcRect/>
          <a:stretch/>
        </p:blipFill>
        <p:spPr>
          <a:xfrm>
            <a:off x="133878" y="125508"/>
            <a:ext cx="1502009" cy="674000"/>
          </a:xfrm>
          <a:prstGeom prst="rect">
            <a:avLst/>
          </a:prstGeom>
          <a:noFill/>
          <a:ln>
            <a:noFill/>
          </a:ln>
        </p:spPr>
      </p:pic>
      <p:pic>
        <p:nvPicPr>
          <p:cNvPr id="868" name="Shape 868"/>
          <p:cNvPicPr preferRelativeResize="0"/>
          <p:nvPr/>
        </p:nvPicPr>
        <p:blipFill rotWithShape="1">
          <a:blip r:embed="rId14">
            <a:alphaModFix/>
          </a:blip>
          <a:srcRect/>
          <a:stretch/>
        </p:blipFill>
        <p:spPr>
          <a:xfrm>
            <a:off x="152400" y="1915716"/>
            <a:ext cx="1014388" cy="523285"/>
          </a:xfrm>
          <a:prstGeom prst="rect">
            <a:avLst/>
          </a:prstGeom>
          <a:noFill/>
          <a:ln>
            <a:noFill/>
          </a:ln>
        </p:spPr>
      </p:pic>
      <p:pic>
        <p:nvPicPr>
          <p:cNvPr id="869" name="Shape 869"/>
          <p:cNvPicPr preferRelativeResize="0"/>
          <p:nvPr/>
        </p:nvPicPr>
        <p:blipFill rotWithShape="1">
          <a:blip r:embed="rId15">
            <a:alphaModFix/>
          </a:blip>
          <a:srcRect/>
          <a:stretch/>
        </p:blipFill>
        <p:spPr>
          <a:xfrm>
            <a:off x="6359942" y="1676400"/>
            <a:ext cx="1641063" cy="489765"/>
          </a:xfrm>
          <a:prstGeom prst="rect">
            <a:avLst/>
          </a:prstGeom>
          <a:noFill/>
          <a:ln>
            <a:noFill/>
          </a:ln>
        </p:spPr>
      </p:pic>
      <p:pic>
        <p:nvPicPr>
          <p:cNvPr id="870" name="Shape 870"/>
          <p:cNvPicPr preferRelativeResize="0"/>
          <p:nvPr/>
        </p:nvPicPr>
        <p:blipFill rotWithShape="1">
          <a:blip r:embed="rId16">
            <a:alphaModFix/>
          </a:blip>
          <a:srcRect/>
          <a:stretch/>
        </p:blipFill>
        <p:spPr>
          <a:xfrm>
            <a:off x="8057603" y="304261"/>
            <a:ext cx="1046166" cy="305339"/>
          </a:xfrm>
          <a:prstGeom prst="rect">
            <a:avLst/>
          </a:prstGeom>
          <a:noFill/>
          <a:ln>
            <a:noFill/>
          </a:ln>
        </p:spPr>
      </p:pic>
      <p:pic>
        <p:nvPicPr>
          <p:cNvPr id="871" name="Shape 871"/>
          <p:cNvPicPr preferRelativeResize="0"/>
          <p:nvPr/>
        </p:nvPicPr>
        <p:blipFill rotWithShape="1">
          <a:blip r:embed="rId17">
            <a:alphaModFix/>
          </a:blip>
          <a:srcRect/>
          <a:stretch/>
        </p:blipFill>
        <p:spPr>
          <a:xfrm>
            <a:off x="8397024" y="5824509"/>
            <a:ext cx="712038" cy="312115"/>
          </a:xfrm>
          <a:prstGeom prst="rect">
            <a:avLst/>
          </a:prstGeom>
          <a:noFill/>
          <a:ln>
            <a:noFill/>
          </a:ln>
        </p:spPr>
      </p:pic>
      <p:pic>
        <p:nvPicPr>
          <p:cNvPr id="872" name="Shape 872"/>
          <p:cNvPicPr preferRelativeResize="0"/>
          <p:nvPr/>
        </p:nvPicPr>
        <p:blipFill rotWithShape="1">
          <a:blip r:embed="rId18">
            <a:alphaModFix/>
          </a:blip>
          <a:srcRect l="8333" t="18131" r="8333" b="21430"/>
          <a:stretch/>
        </p:blipFill>
        <p:spPr>
          <a:xfrm>
            <a:off x="4038605" y="3425533"/>
            <a:ext cx="798671" cy="388819"/>
          </a:xfrm>
          <a:prstGeom prst="rect">
            <a:avLst/>
          </a:prstGeom>
          <a:noFill/>
          <a:ln>
            <a:noFill/>
          </a:ln>
        </p:spPr>
      </p:pic>
      <p:pic>
        <p:nvPicPr>
          <p:cNvPr id="873" name="Shape 873"/>
          <p:cNvPicPr preferRelativeResize="0"/>
          <p:nvPr/>
        </p:nvPicPr>
        <p:blipFill rotWithShape="1">
          <a:blip r:embed="rId19">
            <a:alphaModFix/>
          </a:blip>
          <a:srcRect/>
          <a:stretch/>
        </p:blipFill>
        <p:spPr>
          <a:xfrm>
            <a:off x="8394796" y="4476651"/>
            <a:ext cx="629648" cy="343136"/>
          </a:xfrm>
          <a:prstGeom prst="rect">
            <a:avLst/>
          </a:prstGeom>
          <a:noFill/>
          <a:ln>
            <a:noFill/>
          </a:ln>
        </p:spPr>
      </p:pic>
      <p:pic>
        <p:nvPicPr>
          <p:cNvPr id="874" name="Shape 874"/>
          <p:cNvPicPr preferRelativeResize="0"/>
          <p:nvPr/>
        </p:nvPicPr>
        <p:blipFill rotWithShape="1">
          <a:blip r:embed="rId20">
            <a:alphaModFix/>
          </a:blip>
          <a:srcRect/>
          <a:stretch/>
        </p:blipFill>
        <p:spPr>
          <a:xfrm>
            <a:off x="4855630" y="5669077"/>
            <a:ext cx="567040" cy="604931"/>
          </a:xfrm>
          <a:prstGeom prst="rect">
            <a:avLst/>
          </a:prstGeom>
          <a:noFill/>
          <a:ln>
            <a:noFill/>
          </a:ln>
        </p:spPr>
      </p:pic>
      <p:pic>
        <p:nvPicPr>
          <p:cNvPr id="875" name="Shape 875"/>
          <p:cNvPicPr preferRelativeResize="0"/>
          <p:nvPr/>
        </p:nvPicPr>
        <p:blipFill rotWithShape="1">
          <a:blip r:embed="rId21">
            <a:alphaModFix/>
          </a:blip>
          <a:srcRect/>
          <a:stretch/>
        </p:blipFill>
        <p:spPr>
          <a:xfrm>
            <a:off x="4298921" y="3974280"/>
            <a:ext cx="637805" cy="367145"/>
          </a:xfrm>
          <a:prstGeom prst="rect">
            <a:avLst/>
          </a:prstGeom>
          <a:noFill/>
          <a:ln>
            <a:noFill/>
          </a:ln>
        </p:spPr>
      </p:pic>
      <p:pic>
        <p:nvPicPr>
          <p:cNvPr id="876" name="Shape 876"/>
          <p:cNvPicPr preferRelativeResize="0"/>
          <p:nvPr/>
        </p:nvPicPr>
        <p:blipFill rotWithShape="1">
          <a:blip r:embed="rId22">
            <a:alphaModFix/>
          </a:blip>
          <a:srcRect/>
          <a:stretch/>
        </p:blipFill>
        <p:spPr>
          <a:xfrm>
            <a:off x="2091068" y="4473211"/>
            <a:ext cx="800085" cy="332244"/>
          </a:xfrm>
          <a:prstGeom prst="rect">
            <a:avLst/>
          </a:prstGeom>
          <a:noFill/>
          <a:ln>
            <a:noFill/>
          </a:ln>
        </p:spPr>
      </p:pic>
      <p:pic>
        <p:nvPicPr>
          <p:cNvPr id="877" name="Shape 877"/>
          <p:cNvPicPr preferRelativeResize="0"/>
          <p:nvPr/>
        </p:nvPicPr>
        <p:blipFill rotWithShape="1">
          <a:blip r:embed="rId23">
            <a:alphaModFix/>
          </a:blip>
          <a:srcRect/>
          <a:stretch/>
        </p:blipFill>
        <p:spPr>
          <a:xfrm>
            <a:off x="322258" y="3408357"/>
            <a:ext cx="1049342" cy="281417"/>
          </a:xfrm>
          <a:prstGeom prst="rect">
            <a:avLst/>
          </a:prstGeom>
          <a:noFill/>
          <a:ln>
            <a:noFill/>
          </a:ln>
        </p:spPr>
      </p:pic>
      <p:pic>
        <p:nvPicPr>
          <p:cNvPr id="878" name="Shape 878"/>
          <p:cNvPicPr preferRelativeResize="0"/>
          <p:nvPr/>
        </p:nvPicPr>
        <p:blipFill rotWithShape="1">
          <a:blip r:embed="rId24">
            <a:alphaModFix/>
          </a:blip>
          <a:srcRect/>
          <a:stretch/>
        </p:blipFill>
        <p:spPr>
          <a:xfrm>
            <a:off x="5105405" y="3320597"/>
            <a:ext cx="1044489" cy="441691"/>
          </a:xfrm>
          <a:prstGeom prst="rect">
            <a:avLst/>
          </a:prstGeom>
          <a:noFill/>
          <a:ln>
            <a:noFill/>
          </a:ln>
        </p:spPr>
      </p:pic>
      <p:pic>
        <p:nvPicPr>
          <p:cNvPr id="879" name="Shape 879"/>
          <p:cNvPicPr preferRelativeResize="0"/>
          <p:nvPr/>
        </p:nvPicPr>
        <p:blipFill rotWithShape="1">
          <a:blip r:embed="rId25">
            <a:alphaModFix/>
          </a:blip>
          <a:srcRect/>
          <a:stretch/>
        </p:blipFill>
        <p:spPr>
          <a:xfrm>
            <a:off x="5641025" y="5269650"/>
            <a:ext cx="968696" cy="393412"/>
          </a:xfrm>
          <a:prstGeom prst="rect">
            <a:avLst/>
          </a:prstGeom>
          <a:noFill/>
          <a:ln>
            <a:noFill/>
          </a:ln>
        </p:spPr>
      </p:pic>
      <p:pic>
        <p:nvPicPr>
          <p:cNvPr id="881" name="Shape 881"/>
          <p:cNvPicPr preferRelativeResize="0"/>
          <p:nvPr/>
        </p:nvPicPr>
        <p:blipFill rotWithShape="1">
          <a:blip r:embed="rId26">
            <a:alphaModFix/>
          </a:blip>
          <a:srcRect/>
          <a:stretch/>
        </p:blipFill>
        <p:spPr>
          <a:xfrm>
            <a:off x="3048005" y="3437501"/>
            <a:ext cx="721333" cy="414211"/>
          </a:xfrm>
          <a:prstGeom prst="rect">
            <a:avLst/>
          </a:prstGeom>
          <a:noFill/>
          <a:ln>
            <a:noFill/>
          </a:ln>
        </p:spPr>
      </p:pic>
      <p:pic>
        <p:nvPicPr>
          <p:cNvPr id="882" name="Shape 882"/>
          <p:cNvPicPr preferRelativeResize="0"/>
          <p:nvPr/>
        </p:nvPicPr>
        <p:blipFill rotWithShape="1">
          <a:blip r:embed="rId27">
            <a:alphaModFix/>
          </a:blip>
          <a:srcRect t="21696" b="17185"/>
          <a:stretch/>
        </p:blipFill>
        <p:spPr>
          <a:xfrm>
            <a:off x="3144054" y="4481549"/>
            <a:ext cx="987795" cy="346855"/>
          </a:xfrm>
          <a:prstGeom prst="rect">
            <a:avLst/>
          </a:prstGeom>
          <a:noFill/>
          <a:ln>
            <a:noFill/>
          </a:ln>
        </p:spPr>
      </p:pic>
      <p:pic>
        <p:nvPicPr>
          <p:cNvPr id="883" name="Shape 883"/>
          <p:cNvPicPr preferRelativeResize="0"/>
          <p:nvPr/>
        </p:nvPicPr>
        <p:blipFill rotWithShape="1">
          <a:blip r:embed="rId28">
            <a:alphaModFix/>
          </a:blip>
          <a:srcRect/>
          <a:stretch/>
        </p:blipFill>
        <p:spPr>
          <a:xfrm>
            <a:off x="6516319" y="4339536"/>
            <a:ext cx="629720" cy="625816"/>
          </a:xfrm>
          <a:prstGeom prst="rect">
            <a:avLst/>
          </a:prstGeom>
          <a:noFill/>
          <a:ln>
            <a:noFill/>
          </a:ln>
        </p:spPr>
      </p:pic>
      <p:pic>
        <p:nvPicPr>
          <p:cNvPr id="884" name="Shape 884"/>
          <p:cNvPicPr preferRelativeResize="0"/>
          <p:nvPr/>
        </p:nvPicPr>
        <p:blipFill rotWithShape="1">
          <a:blip r:embed="rId29">
            <a:alphaModFix/>
          </a:blip>
          <a:srcRect/>
          <a:stretch/>
        </p:blipFill>
        <p:spPr>
          <a:xfrm>
            <a:off x="4195545" y="4528364"/>
            <a:ext cx="566804" cy="539061"/>
          </a:xfrm>
          <a:prstGeom prst="rect">
            <a:avLst/>
          </a:prstGeom>
          <a:noFill/>
          <a:ln>
            <a:noFill/>
          </a:ln>
        </p:spPr>
      </p:pic>
      <p:pic>
        <p:nvPicPr>
          <p:cNvPr id="885" name="Shape 885"/>
          <p:cNvPicPr preferRelativeResize="0"/>
          <p:nvPr/>
        </p:nvPicPr>
        <p:blipFill rotWithShape="1">
          <a:blip r:embed="rId30">
            <a:alphaModFix/>
          </a:blip>
          <a:srcRect/>
          <a:stretch/>
        </p:blipFill>
        <p:spPr>
          <a:xfrm>
            <a:off x="2822639" y="4984830"/>
            <a:ext cx="828287" cy="365577"/>
          </a:xfrm>
          <a:prstGeom prst="rect">
            <a:avLst/>
          </a:prstGeom>
          <a:noFill/>
          <a:ln>
            <a:noFill/>
          </a:ln>
        </p:spPr>
      </p:pic>
      <p:pic>
        <p:nvPicPr>
          <p:cNvPr id="886" name="Shape 886"/>
          <p:cNvPicPr preferRelativeResize="0"/>
          <p:nvPr/>
        </p:nvPicPr>
        <p:blipFill rotWithShape="1">
          <a:blip r:embed="rId31">
            <a:alphaModFix/>
          </a:blip>
          <a:srcRect/>
          <a:stretch/>
        </p:blipFill>
        <p:spPr>
          <a:xfrm>
            <a:off x="3220131" y="6328348"/>
            <a:ext cx="1111568" cy="538600"/>
          </a:xfrm>
          <a:prstGeom prst="rect">
            <a:avLst/>
          </a:prstGeom>
          <a:noFill/>
          <a:ln>
            <a:noFill/>
          </a:ln>
        </p:spPr>
      </p:pic>
      <p:pic>
        <p:nvPicPr>
          <p:cNvPr id="887" name="Shape 887"/>
          <p:cNvPicPr preferRelativeResize="0"/>
          <p:nvPr/>
        </p:nvPicPr>
        <p:blipFill rotWithShape="1">
          <a:blip r:embed="rId32">
            <a:alphaModFix/>
          </a:blip>
          <a:srcRect/>
          <a:stretch/>
        </p:blipFill>
        <p:spPr>
          <a:xfrm>
            <a:off x="31338" y="3843977"/>
            <a:ext cx="1055087" cy="366663"/>
          </a:xfrm>
          <a:prstGeom prst="rect">
            <a:avLst/>
          </a:prstGeom>
          <a:noFill/>
          <a:ln>
            <a:noFill/>
          </a:ln>
        </p:spPr>
      </p:pic>
      <p:pic>
        <p:nvPicPr>
          <p:cNvPr id="888" name="Shape 888" descr="mediatek_125x50.png"/>
          <p:cNvPicPr preferRelativeResize="0"/>
          <p:nvPr/>
        </p:nvPicPr>
        <p:blipFill rotWithShape="1">
          <a:blip r:embed="rId33">
            <a:alphaModFix/>
          </a:blip>
          <a:srcRect/>
          <a:stretch/>
        </p:blipFill>
        <p:spPr>
          <a:xfrm>
            <a:off x="1533420" y="3321105"/>
            <a:ext cx="1133585" cy="683551"/>
          </a:xfrm>
          <a:prstGeom prst="rect">
            <a:avLst/>
          </a:prstGeom>
          <a:noFill/>
          <a:ln>
            <a:noFill/>
          </a:ln>
        </p:spPr>
      </p:pic>
      <p:pic>
        <p:nvPicPr>
          <p:cNvPr id="889" name="Shape 889" descr="samsung-2_250x100.png"/>
          <p:cNvPicPr preferRelativeResize="0"/>
          <p:nvPr/>
        </p:nvPicPr>
        <p:blipFill rotWithShape="1">
          <a:blip r:embed="rId34">
            <a:alphaModFix/>
          </a:blip>
          <a:srcRect/>
          <a:stretch/>
        </p:blipFill>
        <p:spPr>
          <a:xfrm>
            <a:off x="1794342" y="1238631"/>
            <a:ext cx="1630447" cy="869572"/>
          </a:xfrm>
          <a:prstGeom prst="rect">
            <a:avLst/>
          </a:prstGeom>
          <a:noFill/>
          <a:ln>
            <a:noFill/>
          </a:ln>
        </p:spPr>
      </p:pic>
      <p:pic>
        <p:nvPicPr>
          <p:cNvPr id="890" name="Shape 890" descr="huawei_250x100.png"/>
          <p:cNvPicPr preferRelativeResize="0"/>
          <p:nvPr/>
        </p:nvPicPr>
        <p:blipFill rotWithShape="1">
          <a:blip r:embed="rId35">
            <a:alphaModFix/>
          </a:blip>
          <a:srcRect/>
          <a:stretch/>
        </p:blipFill>
        <p:spPr>
          <a:xfrm>
            <a:off x="7549857" y="1427633"/>
            <a:ext cx="1755506" cy="936243"/>
          </a:xfrm>
          <a:prstGeom prst="rect">
            <a:avLst/>
          </a:prstGeom>
          <a:noFill/>
          <a:ln>
            <a:noFill/>
          </a:ln>
        </p:spPr>
      </p:pic>
      <p:pic>
        <p:nvPicPr>
          <p:cNvPr id="891" name="Shape 891" descr="BAE Systems"/>
          <p:cNvPicPr preferRelativeResize="0"/>
          <p:nvPr/>
        </p:nvPicPr>
        <p:blipFill rotWithShape="1">
          <a:blip r:embed="rId36">
            <a:alphaModFix/>
          </a:blip>
          <a:srcRect/>
          <a:stretch/>
        </p:blipFill>
        <p:spPr>
          <a:xfrm>
            <a:off x="7381438" y="3372865"/>
            <a:ext cx="1321603" cy="305443"/>
          </a:xfrm>
          <a:prstGeom prst="rect">
            <a:avLst/>
          </a:prstGeom>
          <a:noFill/>
          <a:ln>
            <a:noFill/>
          </a:ln>
        </p:spPr>
      </p:pic>
      <p:pic>
        <p:nvPicPr>
          <p:cNvPr id="892" name="Shape 892" descr="Rumble Development Corporation"/>
          <p:cNvPicPr preferRelativeResize="0"/>
          <p:nvPr/>
        </p:nvPicPr>
        <p:blipFill rotWithShape="1">
          <a:blip r:embed="rId37">
            <a:alphaModFix/>
          </a:blip>
          <a:srcRect/>
          <a:stretch/>
        </p:blipFill>
        <p:spPr>
          <a:xfrm>
            <a:off x="3737030" y="5047063"/>
            <a:ext cx="751585" cy="422653"/>
          </a:xfrm>
          <a:prstGeom prst="rect">
            <a:avLst/>
          </a:prstGeom>
          <a:noFill/>
          <a:ln>
            <a:noFill/>
          </a:ln>
        </p:spPr>
      </p:pic>
      <p:pic>
        <p:nvPicPr>
          <p:cNvPr id="893" name="Shape 893" descr="C-SKY"/>
          <p:cNvPicPr preferRelativeResize="0"/>
          <p:nvPr/>
        </p:nvPicPr>
        <p:blipFill rotWithShape="1">
          <a:blip r:embed="rId38">
            <a:alphaModFix/>
          </a:blip>
          <a:srcRect/>
          <a:stretch/>
        </p:blipFill>
        <p:spPr>
          <a:xfrm>
            <a:off x="5420307" y="72623"/>
            <a:ext cx="1410824" cy="736271"/>
          </a:xfrm>
          <a:prstGeom prst="rect">
            <a:avLst/>
          </a:prstGeom>
          <a:noFill/>
          <a:ln>
            <a:noFill/>
          </a:ln>
        </p:spPr>
      </p:pic>
      <p:pic>
        <p:nvPicPr>
          <p:cNvPr id="894" name="Shape 894" descr="Dover Microsystems"/>
          <p:cNvPicPr preferRelativeResize="0"/>
          <p:nvPr/>
        </p:nvPicPr>
        <p:blipFill rotWithShape="1">
          <a:blip r:embed="rId39">
            <a:alphaModFix/>
          </a:blip>
          <a:srcRect/>
          <a:stretch/>
        </p:blipFill>
        <p:spPr>
          <a:xfrm>
            <a:off x="6400800" y="3389521"/>
            <a:ext cx="630280" cy="380059"/>
          </a:xfrm>
          <a:prstGeom prst="rect">
            <a:avLst/>
          </a:prstGeom>
          <a:noFill/>
          <a:ln>
            <a:noFill/>
          </a:ln>
        </p:spPr>
      </p:pic>
      <p:pic>
        <p:nvPicPr>
          <p:cNvPr id="895" name="Shape 895" descr="Micron Technology"/>
          <p:cNvPicPr preferRelativeResize="0"/>
          <p:nvPr/>
        </p:nvPicPr>
        <p:blipFill rotWithShape="1">
          <a:blip r:embed="rId40">
            <a:alphaModFix/>
          </a:blip>
          <a:srcRect/>
          <a:stretch/>
        </p:blipFill>
        <p:spPr>
          <a:xfrm>
            <a:off x="119657" y="1203412"/>
            <a:ext cx="1417810" cy="756165"/>
          </a:xfrm>
          <a:prstGeom prst="rect">
            <a:avLst/>
          </a:prstGeom>
          <a:noFill/>
          <a:ln>
            <a:noFill/>
          </a:ln>
        </p:spPr>
      </p:pic>
      <p:pic>
        <p:nvPicPr>
          <p:cNvPr id="896" name="Shape 896" descr="https://content.riscv.org/wp-content/uploads/2016/11/nxp_250x100-150x60.png"/>
          <p:cNvPicPr preferRelativeResize="0"/>
          <p:nvPr/>
        </p:nvPicPr>
        <p:blipFill rotWithShape="1">
          <a:blip r:embed="rId41">
            <a:alphaModFix/>
          </a:blip>
          <a:srcRect/>
          <a:stretch/>
        </p:blipFill>
        <p:spPr>
          <a:xfrm>
            <a:off x="2814637" y="825503"/>
            <a:ext cx="1071563" cy="571500"/>
          </a:xfrm>
          <a:prstGeom prst="rect">
            <a:avLst/>
          </a:prstGeom>
          <a:noFill/>
          <a:ln>
            <a:noFill/>
          </a:ln>
        </p:spPr>
      </p:pic>
      <p:pic>
        <p:nvPicPr>
          <p:cNvPr id="897" name="Shape 897" descr="VeriSilicon"/>
          <p:cNvPicPr preferRelativeResize="0"/>
          <p:nvPr/>
        </p:nvPicPr>
        <p:blipFill rotWithShape="1">
          <a:blip r:embed="rId42">
            <a:alphaModFix/>
          </a:blip>
          <a:srcRect/>
          <a:stretch/>
        </p:blipFill>
        <p:spPr>
          <a:xfrm>
            <a:off x="1507918" y="3918969"/>
            <a:ext cx="638044" cy="384727"/>
          </a:xfrm>
          <a:prstGeom prst="rect">
            <a:avLst/>
          </a:prstGeom>
          <a:noFill/>
          <a:ln>
            <a:noFill/>
          </a:ln>
        </p:spPr>
      </p:pic>
      <p:pic>
        <p:nvPicPr>
          <p:cNvPr id="898" name="Shape 898" descr="Gridoog"/>
          <p:cNvPicPr preferRelativeResize="0"/>
          <p:nvPr/>
        </p:nvPicPr>
        <p:blipFill rotWithShape="1">
          <a:blip r:embed="rId43">
            <a:alphaModFix/>
          </a:blip>
          <a:srcRect/>
          <a:stretch/>
        </p:blipFill>
        <p:spPr>
          <a:xfrm>
            <a:off x="100367" y="4282263"/>
            <a:ext cx="783211" cy="472276"/>
          </a:xfrm>
          <a:prstGeom prst="rect">
            <a:avLst/>
          </a:prstGeom>
          <a:noFill/>
          <a:ln>
            <a:noFill/>
          </a:ln>
        </p:spPr>
      </p:pic>
      <p:pic>
        <p:nvPicPr>
          <p:cNvPr id="899" name="Shape 899" descr="Imperas"/>
          <p:cNvPicPr preferRelativeResize="0"/>
          <p:nvPr/>
        </p:nvPicPr>
        <p:blipFill rotWithShape="1">
          <a:blip r:embed="rId44">
            <a:alphaModFix/>
          </a:blip>
          <a:srcRect/>
          <a:stretch/>
        </p:blipFill>
        <p:spPr>
          <a:xfrm>
            <a:off x="5741921" y="4756197"/>
            <a:ext cx="721319" cy="434947"/>
          </a:xfrm>
          <a:prstGeom prst="rect">
            <a:avLst/>
          </a:prstGeom>
          <a:noFill/>
          <a:ln>
            <a:noFill/>
          </a:ln>
        </p:spPr>
      </p:pic>
      <p:pic>
        <p:nvPicPr>
          <p:cNvPr id="900" name="Shape 900" descr="https://content.riscv.org/wp-content/uploads/2017/05/berkeley-lab-250x100-150x60.png"/>
          <p:cNvPicPr preferRelativeResize="0"/>
          <p:nvPr/>
        </p:nvPicPr>
        <p:blipFill rotWithShape="1">
          <a:blip r:embed="rId45">
            <a:alphaModFix/>
          </a:blip>
          <a:srcRect/>
          <a:stretch/>
        </p:blipFill>
        <p:spPr>
          <a:xfrm>
            <a:off x="2558813" y="5642643"/>
            <a:ext cx="887344" cy="535084"/>
          </a:xfrm>
          <a:prstGeom prst="rect">
            <a:avLst/>
          </a:prstGeom>
          <a:noFill/>
          <a:ln>
            <a:noFill/>
          </a:ln>
        </p:spPr>
      </p:pic>
      <p:pic>
        <p:nvPicPr>
          <p:cNvPr id="901" name="Shape 901" descr="SEGGER"/>
          <p:cNvPicPr preferRelativeResize="0"/>
          <p:nvPr/>
        </p:nvPicPr>
        <p:blipFill rotWithShape="1">
          <a:blip r:embed="rId46">
            <a:alphaModFix/>
          </a:blip>
          <a:srcRect/>
          <a:stretch/>
        </p:blipFill>
        <p:spPr>
          <a:xfrm>
            <a:off x="6354218" y="3824271"/>
            <a:ext cx="783211" cy="472276"/>
          </a:xfrm>
          <a:prstGeom prst="rect">
            <a:avLst/>
          </a:prstGeom>
          <a:noFill/>
          <a:ln>
            <a:noFill/>
          </a:ln>
        </p:spPr>
      </p:pic>
      <p:pic>
        <p:nvPicPr>
          <p:cNvPr id="902" name="Shape 902" descr="Software Hardware Consulting"/>
          <p:cNvPicPr preferRelativeResize="0"/>
          <p:nvPr/>
        </p:nvPicPr>
        <p:blipFill rotWithShape="1">
          <a:blip r:embed="rId47">
            <a:alphaModFix/>
          </a:blip>
          <a:srcRect/>
          <a:stretch/>
        </p:blipFill>
        <p:spPr>
          <a:xfrm>
            <a:off x="1771655" y="4931433"/>
            <a:ext cx="939853" cy="566731"/>
          </a:xfrm>
          <a:prstGeom prst="rect">
            <a:avLst/>
          </a:prstGeom>
          <a:noFill/>
          <a:ln>
            <a:noFill/>
          </a:ln>
        </p:spPr>
      </p:pic>
      <p:pic>
        <p:nvPicPr>
          <p:cNvPr id="903" name="Shape 903" descr="Trinamic"/>
          <p:cNvPicPr preferRelativeResize="0"/>
          <p:nvPr/>
        </p:nvPicPr>
        <p:blipFill rotWithShape="1">
          <a:blip r:embed="rId48">
            <a:alphaModFix/>
          </a:blip>
          <a:srcRect/>
          <a:stretch/>
        </p:blipFill>
        <p:spPr>
          <a:xfrm>
            <a:off x="4687135" y="4805208"/>
            <a:ext cx="887358" cy="535077"/>
          </a:xfrm>
          <a:prstGeom prst="rect">
            <a:avLst/>
          </a:prstGeom>
          <a:noFill/>
          <a:ln>
            <a:noFill/>
          </a:ln>
        </p:spPr>
      </p:pic>
      <p:pic>
        <p:nvPicPr>
          <p:cNvPr id="904" name="Shape 904" descr="https://content.riscv.org/wp-content/uploads/2017/05/ubilite_logo_250x100-150x60.png"/>
          <p:cNvPicPr preferRelativeResize="0"/>
          <p:nvPr/>
        </p:nvPicPr>
        <p:blipFill rotWithShape="1">
          <a:blip r:embed="rId49">
            <a:alphaModFix/>
          </a:blip>
          <a:srcRect/>
          <a:stretch/>
        </p:blipFill>
        <p:spPr>
          <a:xfrm>
            <a:off x="6676262" y="5070081"/>
            <a:ext cx="939853" cy="566731"/>
          </a:xfrm>
          <a:prstGeom prst="rect">
            <a:avLst/>
          </a:prstGeom>
          <a:noFill/>
          <a:ln>
            <a:noFill/>
          </a:ln>
        </p:spPr>
      </p:pic>
      <p:pic>
        <p:nvPicPr>
          <p:cNvPr id="905" name="Shape 905" descr="UltraSOC"/>
          <p:cNvPicPr preferRelativeResize="0"/>
          <p:nvPr/>
        </p:nvPicPr>
        <p:blipFill rotWithShape="1">
          <a:blip r:embed="rId50">
            <a:alphaModFix/>
          </a:blip>
          <a:srcRect/>
          <a:stretch/>
        </p:blipFill>
        <p:spPr>
          <a:xfrm>
            <a:off x="99999" y="6253255"/>
            <a:ext cx="751575" cy="453199"/>
          </a:xfrm>
          <a:prstGeom prst="rect">
            <a:avLst/>
          </a:prstGeom>
          <a:noFill/>
          <a:ln>
            <a:noFill/>
          </a:ln>
        </p:spPr>
      </p:pic>
      <p:pic>
        <p:nvPicPr>
          <p:cNvPr id="906" name="Shape 906" descr="https://content.riscv.org/wp-content/uploads/2017/02/csem-250x100-150x60.png"/>
          <p:cNvPicPr preferRelativeResize="0"/>
          <p:nvPr/>
        </p:nvPicPr>
        <p:blipFill rotWithShape="1">
          <a:blip r:embed="rId51">
            <a:alphaModFix/>
          </a:blip>
          <a:srcRect/>
          <a:stretch/>
        </p:blipFill>
        <p:spPr>
          <a:xfrm>
            <a:off x="1001993" y="6253253"/>
            <a:ext cx="939853" cy="566731"/>
          </a:xfrm>
          <a:prstGeom prst="rect">
            <a:avLst/>
          </a:prstGeom>
          <a:noFill/>
          <a:ln>
            <a:noFill/>
          </a:ln>
        </p:spPr>
      </p:pic>
      <p:pic>
        <p:nvPicPr>
          <p:cNvPr id="907" name="Shape 907" descr="Princeton University"/>
          <p:cNvPicPr preferRelativeResize="0"/>
          <p:nvPr/>
        </p:nvPicPr>
        <p:blipFill rotWithShape="1">
          <a:blip r:embed="rId52">
            <a:alphaModFix/>
          </a:blip>
          <a:srcRect/>
          <a:stretch/>
        </p:blipFill>
        <p:spPr>
          <a:xfrm>
            <a:off x="2031952" y="6322193"/>
            <a:ext cx="939853" cy="501255"/>
          </a:xfrm>
          <a:prstGeom prst="rect">
            <a:avLst/>
          </a:prstGeom>
          <a:noFill/>
          <a:ln>
            <a:noFill/>
          </a:ln>
        </p:spPr>
      </p:pic>
      <p:pic>
        <p:nvPicPr>
          <p:cNvPr id="908" name="Shape 908"/>
          <p:cNvPicPr preferRelativeResize="0"/>
          <p:nvPr/>
        </p:nvPicPr>
        <p:blipFill rotWithShape="1">
          <a:blip r:embed="rId53">
            <a:alphaModFix/>
          </a:blip>
          <a:srcRect/>
          <a:stretch/>
        </p:blipFill>
        <p:spPr>
          <a:xfrm>
            <a:off x="605662" y="2592373"/>
            <a:ext cx="2900528" cy="647427"/>
          </a:xfrm>
          <a:prstGeom prst="rect">
            <a:avLst/>
          </a:prstGeom>
          <a:noFill/>
          <a:ln>
            <a:noFill/>
          </a:ln>
        </p:spPr>
      </p:pic>
      <p:sp>
        <p:nvSpPr>
          <p:cNvPr id="909" name="Shape 909"/>
          <p:cNvSpPr txBox="1">
            <a:spLocks noGrp="1"/>
          </p:cNvSpPr>
          <p:nvPr>
            <p:ph type="title"/>
          </p:nvPr>
        </p:nvSpPr>
        <p:spPr>
          <a:xfrm>
            <a:off x="2438400" y="2590800"/>
            <a:ext cx="7162800" cy="685800"/>
          </a:xfrm>
          <a:prstGeom prst="rect">
            <a:avLst/>
          </a:prstGeom>
          <a:noFill/>
          <a:ln>
            <a:noFill/>
          </a:ln>
        </p:spPr>
        <p:txBody>
          <a:bodyPr vert="horz" wrap="square" lIns="68569" tIns="34275" rIns="68569" bIns="34275" numCol="1" anchor="ctr" anchorCtr="0" compatLnSpc="1">
            <a:prstTxWarp prst="textNoShape">
              <a:avLst/>
            </a:prstTxWarp>
            <a:noAutofit/>
          </a:bodyPr>
          <a:lstStyle/>
          <a:p>
            <a:pPr indent="-190500"/>
            <a:r>
              <a:rPr lang="en-US" b="1" dirty="0">
                <a:latin typeface="Calibri"/>
                <a:ea typeface="PT Sans"/>
                <a:cs typeface="Calibri"/>
                <a:sym typeface="PT Sans"/>
              </a:rPr>
              <a:t>Foundation: </a:t>
            </a:r>
            <a:r>
              <a:rPr lang="en-US" dirty="0">
                <a:ea typeface="PT Sans"/>
                <a:cs typeface="Calibri"/>
                <a:sym typeface="PT Sans"/>
              </a:rPr>
              <a:t>200</a:t>
            </a:r>
            <a:r>
              <a:rPr lang="en-US" b="1" dirty="0">
                <a:latin typeface="Calibri"/>
                <a:ea typeface="PT Sans"/>
                <a:cs typeface="Calibri"/>
                <a:sym typeface="PT Sans"/>
              </a:rPr>
              <a:t>+ Members</a:t>
            </a:r>
          </a:p>
        </p:txBody>
      </p:sp>
      <p:cxnSp>
        <p:nvCxnSpPr>
          <p:cNvPr id="910" name="Shape 910"/>
          <p:cNvCxnSpPr/>
          <p:nvPr/>
        </p:nvCxnSpPr>
        <p:spPr>
          <a:xfrm>
            <a:off x="118250" y="3276093"/>
            <a:ext cx="8907525" cy="0"/>
          </a:xfrm>
          <a:prstGeom prst="straightConnector1">
            <a:avLst/>
          </a:prstGeom>
          <a:noFill/>
          <a:ln w="9525" cap="flat" cmpd="sng">
            <a:solidFill>
              <a:schemeClr val="accent1"/>
            </a:solidFill>
            <a:prstDash val="solid"/>
            <a:miter lim="800000"/>
            <a:headEnd type="none" w="med" len="med"/>
            <a:tailEnd type="none" w="med" len="med"/>
          </a:ln>
        </p:spPr>
      </p:cxnSp>
      <p:cxnSp>
        <p:nvCxnSpPr>
          <p:cNvPr id="911" name="Shape 911"/>
          <p:cNvCxnSpPr/>
          <p:nvPr/>
        </p:nvCxnSpPr>
        <p:spPr>
          <a:xfrm>
            <a:off x="118247" y="2511087"/>
            <a:ext cx="8907525" cy="0"/>
          </a:xfrm>
          <a:prstGeom prst="straightConnector1">
            <a:avLst/>
          </a:prstGeom>
          <a:noFill/>
          <a:ln w="9525" cap="flat" cmpd="sng">
            <a:solidFill>
              <a:schemeClr val="accent1"/>
            </a:solidFill>
            <a:prstDash val="solid"/>
            <a:miter lim="800000"/>
            <a:headEnd type="none" w="med" len="med"/>
            <a:tailEnd type="none" w="med" len="med"/>
          </a:ln>
        </p:spPr>
      </p:cxnSp>
      <p:pic>
        <p:nvPicPr>
          <p:cNvPr id="913" name="Shape 913"/>
          <p:cNvPicPr preferRelativeResize="0"/>
          <p:nvPr/>
        </p:nvPicPr>
        <p:blipFill rotWithShape="1">
          <a:blip r:embed="rId54">
            <a:alphaModFix/>
          </a:blip>
          <a:srcRect t="37155" b="34583"/>
          <a:stretch/>
        </p:blipFill>
        <p:spPr>
          <a:xfrm>
            <a:off x="7967808" y="6369125"/>
            <a:ext cx="887351" cy="378023"/>
          </a:xfrm>
          <a:prstGeom prst="rect">
            <a:avLst/>
          </a:prstGeom>
          <a:noFill/>
          <a:ln>
            <a:noFill/>
          </a:ln>
        </p:spPr>
      </p:pic>
      <p:pic>
        <p:nvPicPr>
          <p:cNvPr id="914" name="Shape 914"/>
          <p:cNvPicPr preferRelativeResize="0"/>
          <p:nvPr/>
        </p:nvPicPr>
        <p:blipFill rotWithShape="1">
          <a:blip r:embed="rId55">
            <a:alphaModFix/>
          </a:blip>
          <a:srcRect/>
          <a:stretch/>
        </p:blipFill>
        <p:spPr>
          <a:xfrm>
            <a:off x="6249561" y="5741557"/>
            <a:ext cx="992546" cy="598504"/>
          </a:xfrm>
          <a:prstGeom prst="rect">
            <a:avLst/>
          </a:prstGeom>
          <a:noFill/>
          <a:ln>
            <a:noFill/>
          </a:ln>
        </p:spPr>
      </p:pic>
      <p:pic>
        <p:nvPicPr>
          <p:cNvPr id="915" name="Shape 915"/>
          <p:cNvPicPr preferRelativeResize="0"/>
          <p:nvPr/>
        </p:nvPicPr>
        <p:blipFill rotWithShape="1">
          <a:blip r:embed="rId56">
            <a:alphaModFix/>
          </a:blip>
          <a:srcRect/>
          <a:stretch/>
        </p:blipFill>
        <p:spPr>
          <a:xfrm>
            <a:off x="8426075" y="4088023"/>
            <a:ext cx="567097" cy="307732"/>
          </a:xfrm>
          <a:prstGeom prst="rect">
            <a:avLst/>
          </a:prstGeom>
          <a:noFill/>
          <a:ln>
            <a:noFill/>
          </a:ln>
        </p:spPr>
      </p:pic>
      <p:pic>
        <p:nvPicPr>
          <p:cNvPr id="916" name="Shape 916"/>
          <p:cNvPicPr preferRelativeResize="0"/>
          <p:nvPr/>
        </p:nvPicPr>
        <p:blipFill rotWithShape="1">
          <a:blip r:embed="rId57">
            <a:alphaModFix/>
          </a:blip>
          <a:srcRect/>
          <a:stretch/>
        </p:blipFill>
        <p:spPr>
          <a:xfrm>
            <a:off x="6915155" y="327921"/>
            <a:ext cx="1135675" cy="433971"/>
          </a:xfrm>
          <a:prstGeom prst="rect">
            <a:avLst/>
          </a:prstGeom>
          <a:noFill/>
          <a:ln>
            <a:noFill/>
          </a:ln>
        </p:spPr>
      </p:pic>
      <p:pic>
        <p:nvPicPr>
          <p:cNvPr id="917" name="Shape 917"/>
          <p:cNvPicPr preferRelativeResize="0"/>
          <p:nvPr/>
        </p:nvPicPr>
        <p:blipFill rotWithShape="1">
          <a:blip r:embed="rId58">
            <a:alphaModFix/>
          </a:blip>
          <a:srcRect/>
          <a:stretch/>
        </p:blipFill>
        <p:spPr>
          <a:xfrm>
            <a:off x="7921369" y="3710639"/>
            <a:ext cx="783206" cy="445000"/>
          </a:xfrm>
          <a:prstGeom prst="rect">
            <a:avLst/>
          </a:prstGeom>
          <a:noFill/>
          <a:ln>
            <a:noFill/>
          </a:ln>
        </p:spPr>
      </p:pic>
      <p:pic>
        <p:nvPicPr>
          <p:cNvPr id="918" name="Shape 918"/>
          <p:cNvPicPr preferRelativeResize="0"/>
          <p:nvPr/>
        </p:nvPicPr>
        <p:blipFill rotWithShape="1">
          <a:blip r:embed="rId59">
            <a:alphaModFix/>
          </a:blip>
          <a:srcRect/>
          <a:stretch/>
        </p:blipFill>
        <p:spPr>
          <a:xfrm>
            <a:off x="5594704" y="5741553"/>
            <a:ext cx="566813" cy="591897"/>
          </a:xfrm>
          <a:prstGeom prst="rect">
            <a:avLst/>
          </a:prstGeom>
          <a:noFill/>
          <a:ln>
            <a:noFill/>
          </a:ln>
        </p:spPr>
      </p:pic>
      <p:pic>
        <p:nvPicPr>
          <p:cNvPr id="919" name="Shape 919"/>
          <p:cNvPicPr preferRelativeResize="0"/>
          <p:nvPr/>
        </p:nvPicPr>
        <p:blipFill rotWithShape="1">
          <a:blip r:embed="rId60">
            <a:alphaModFix/>
          </a:blip>
          <a:srcRect/>
          <a:stretch/>
        </p:blipFill>
        <p:spPr>
          <a:xfrm>
            <a:off x="7210381" y="3932019"/>
            <a:ext cx="638051" cy="473968"/>
          </a:xfrm>
          <a:prstGeom prst="rect">
            <a:avLst/>
          </a:prstGeom>
          <a:noFill/>
          <a:ln>
            <a:noFill/>
          </a:ln>
        </p:spPr>
      </p:pic>
      <p:pic>
        <p:nvPicPr>
          <p:cNvPr id="920" name="Shape 920"/>
          <p:cNvPicPr preferRelativeResize="0"/>
          <p:nvPr/>
        </p:nvPicPr>
        <p:blipFill rotWithShape="1">
          <a:blip r:embed="rId61">
            <a:alphaModFix/>
          </a:blip>
          <a:srcRect/>
          <a:stretch/>
        </p:blipFill>
        <p:spPr>
          <a:xfrm>
            <a:off x="4542148" y="5228134"/>
            <a:ext cx="783195" cy="505951"/>
          </a:xfrm>
          <a:prstGeom prst="rect">
            <a:avLst/>
          </a:prstGeom>
          <a:noFill/>
          <a:ln>
            <a:noFill/>
          </a:ln>
        </p:spPr>
      </p:pic>
      <p:pic>
        <p:nvPicPr>
          <p:cNvPr id="921" name="Shape 921"/>
          <p:cNvPicPr preferRelativeResize="0"/>
          <p:nvPr/>
        </p:nvPicPr>
        <p:blipFill rotWithShape="1">
          <a:blip r:embed="rId62">
            <a:alphaModFix/>
          </a:blip>
          <a:srcRect/>
          <a:stretch/>
        </p:blipFill>
        <p:spPr>
          <a:xfrm>
            <a:off x="7199119" y="4563288"/>
            <a:ext cx="939844" cy="283629"/>
          </a:xfrm>
          <a:prstGeom prst="rect">
            <a:avLst/>
          </a:prstGeom>
          <a:noFill/>
          <a:ln>
            <a:noFill/>
          </a:ln>
        </p:spPr>
      </p:pic>
      <p:pic>
        <p:nvPicPr>
          <p:cNvPr id="922" name="Shape 922" descr="Roa Logic Logo.PNG"/>
          <p:cNvPicPr preferRelativeResize="0"/>
          <p:nvPr/>
        </p:nvPicPr>
        <p:blipFill rotWithShape="1">
          <a:blip r:embed="rId63">
            <a:alphaModFix/>
          </a:blip>
          <a:srcRect/>
          <a:stretch/>
        </p:blipFill>
        <p:spPr>
          <a:xfrm>
            <a:off x="41258" y="4824494"/>
            <a:ext cx="1319190" cy="711975"/>
          </a:xfrm>
          <a:prstGeom prst="rect">
            <a:avLst/>
          </a:prstGeom>
          <a:noFill/>
          <a:ln>
            <a:noFill/>
          </a:ln>
        </p:spPr>
      </p:pic>
      <p:pic>
        <p:nvPicPr>
          <p:cNvPr id="923" name="Shape 923" descr="C:\Users\adaleiden\Desktop\UC TECH IP 002-01.jpg"/>
          <p:cNvPicPr preferRelativeResize="0"/>
          <p:nvPr/>
        </p:nvPicPr>
        <p:blipFill rotWithShape="1">
          <a:blip r:embed="rId64">
            <a:alphaModFix/>
          </a:blip>
          <a:srcRect l="17182" t="30886" r="14843" b="31268"/>
          <a:stretch/>
        </p:blipFill>
        <p:spPr>
          <a:xfrm>
            <a:off x="7266701" y="5769641"/>
            <a:ext cx="850746" cy="449915"/>
          </a:xfrm>
          <a:prstGeom prst="rect">
            <a:avLst/>
          </a:prstGeom>
          <a:noFill/>
          <a:ln>
            <a:noFill/>
          </a:ln>
        </p:spPr>
      </p:pic>
      <p:pic>
        <p:nvPicPr>
          <p:cNvPr id="924" name="Shape 924" descr="C:\Users\adaleiden\Desktop\IS_logo_CMJN_Baseline.jpg"/>
          <p:cNvPicPr preferRelativeResize="0"/>
          <p:nvPr/>
        </p:nvPicPr>
        <p:blipFill rotWithShape="1">
          <a:blip r:embed="rId65">
            <a:alphaModFix/>
          </a:blip>
          <a:srcRect/>
          <a:stretch/>
        </p:blipFill>
        <p:spPr>
          <a:xfrm>
            <a:off x="2406851" y="3943880"/>
            <a:ext cx="841960" cy="379567"/>
          </a:xfrm>
          <a:prstGeom prst="rect">
            <a:avLst/>
          </a:prstGeom>
          <a:noFill/>
          <a:ln>
            <a:noFill/>
          </a:ln>
        </p:spPr>
      </p:pic>
      <p:pic>
        <p:nvPicPr>
          <p:cNvPr id="925" name="Shape 925" descr="C:\Users\adaleiden\Desktop\GlobalFoundries_logo_no_shadow.svg.png"/>
          <p:cNvPicPr preferRelativeResize="0"/>
          <p:nvPr/>
        </p:nvPicPr>
        <p:blipFill rotWithShape="1">
          <a:blip r:embed="rId66">
            <a:alphaModFix/>
          </a:blip>
          <a:srcRect/>
          <a:stretch/>
        </p:blipFill>
        <p:spPr>
          <a:xfrm>
            <a:off x="6088728" y="6418544"/>
            <a:ext cx="1581596" cy="476069"/>
          </a:xfrm>
          <a:prstGeom prst="rect">
            <a:avLst/>
          </a:prstGeom>
          <a:noFill/>
          <a:ln>
            <a:noFill/>
          </a:ln>
        </p:spPr>
      </p:pic>
      <p:pic>
        <p:nvPicPr>
          <p:cNvPr id="926" name="Shape 926" descr="C:\Users\adaleiden\Desktop\Lauterbach_Development_Tools_logo.svg.png"/>
          <p:cNvPicPr preferRelativeResize="0"/>
          <p:nvPr/>
        </p:nvPicPr>
        <p:blipFill rotWithShape="1">
          <a:blip r:embed="rId67">
            <a:alphaModFix/>
          </a:blip>
          <a:srcRect/>
          <a:stretch/>
        </p:blipFill>
        <p:spPr>
          <a:xfrm>
            <a:off x="1029670" y="4353261"/>
            <a:ext cx="884513" cy="324267"/>
          </a:xfrm>
          <a:prstGeom prst="rect">
            <a:avLst/>
          </a:prstGeom>
          <a:noFill/>
          <a:ln>
            <a:noFill/>
          </a:ln>
        </p:spPr>
      </p:pic>
      <p:pic>
        <p:nvPicPr>
          <p:cNvPr id="927" name="Shape 927" descr="AAEAAQAAAAAAAAXpAAAAJDc2N2IyZWMxLTk5MjgtNDY0Ny1hOTc5LTIxZGZjY2UyMjFjNg.png"/>
          <p:cNvPicPr preferRelativeResize="0"/>
          <p:nvPr/>
        </p:nvPicPr>
        <p:blipFill>
          <a:blip r:embed="rId68">
            <a:alphaModFix/>
          </a:blip>
          <a:stretch>
            <a:fillRect/>
          </a:stretch>
        </p:blipFill>
        <p:spPr>
          <a:xfrm>
            <a:off x="3476780" y="5539876"/>
            <a:ext cx="1319195" cy="598997"/>
          </a:xfrm>
          <a:prstGeom prst="rect">
            <a:avLst/>
          </a:prstGeom>
          <a:noFill/>
          <a:ln>
            <a:noFill/>
          </a:ln>
        </p:spPr>
      </p:pic>
      <p:pic>
        <p:nvPicPr>
          <p:cNvPr id="928" name="Shape 928" descr="EmaldoTechnologies Logo.PNG"/>
          <p:cNvPicPr preferRelativeResize="0"/>
          <p:nvPr/>
        </p:nvPicPr>
        <p:blipFill>
          <a:blip r:embed="rId69">
            <a:alphaModFix/>
          </a:blip>
          <a:stretch>
            <a:fillRect/>
          </a:stretch>
        </p:blipFill>
        <p:spPr>
          <a:xfrm>
            <a:off x="146635" y="5629677"/>
            <a:ext cx="992550" cy="530379"/>
          </a:xfrm>
          <a:prstGeom prst="rect">
            <a:avLst/>
          </a:prstGeom>
          <a:noFill/>
          <a:ln>
            <a:noFill/>
          </a:ln>
        </p:spPr>
      </p:pic>
      <p:pic>
        <p:nvPicPr>
          <p:cNvPr id="929" name="Shape 929" descr="EMBECOSM Logo.PNG"/>
          <p:cNvPicPr preferRelativeResize="0"/>
          <p:nvPr/>
        </p:nvPicPr>
        <p:blipFill>
          <a:blip r:embed="rId70">
            <a:alphaModFix/>
          </a:blip>
          <a:stretch>
            <a:fillRect/>
          </a:stretch>
        </p:blipFill>
        <p:spPr>
          <a:xfrm>
            <a:off x="1244663" y="5531051"/>
            <a:ext cx="939844" cy="547932"/>
          </a:xfrm>
          <a:prstGeom prst="rect">
            <a:avLst/>
          </a:prstGeom>
          <a:noFill/>
          <a:ln>
            <a:noFill/>
          </a:ln>
        </p:spPr>
      </p:pic>
      <p:pic>
        <p:nvPicPr>
          <p:cNvPr id="930" name="Shape 930" descr="greenwaves-logo-320.png"/>
          <p:cNvPicPr preferRelativeResize="0"/>
          <p:nvPr/>
        </p:nvPicPr>
        <p:blipFill>
          <a:blip r:embed="rId71">
            <a:alphaModFix/>
          </a:blip>
          <a:stretch>
            <a:fillRect/>
          </a:stretch>
        </p:blipFill>
        <p:spPr>
          <a:xfrm>
            <a:off x="793213" y="4770354"/>
            <a:ext cx="987788" cy="399231"/>
          </a:xfrm>
          <a:prstGeom prst="rect">
            <a:avLst/>
          </a:prstGeom>
          <a:noFill/>
          <a:ln>
            <a:noFill/>
          </a:ln>
        </p:spPr>
      </p:pic>
      <p:pic>
        <p:nvPicPr>
          <p:cNvPr id="931" name="Shape 931" descr="(2) Gray Research Logo.PNG"/>
          <p:cNvPicPr preferRelativeResize="0"/>
          <p:nvPr/>
        </p:nvPicPr>
        <p:blipFill>
          <a:blip r:embed="rId72">
            <a:alphaModFix/>
          </a:blip>
          <a:stretch>
            <a:fillRect/>
          </a:stretch>
        </p:blipFill>
        <p:spPr>
          <a:xfrm>
            <a:off x="3525675" y="3865433"/>
            <a:ext cx="567094" cy="530067"/>
          </a:xfrm>
          <a:prstGeom prst="rect">
            <a:avLst/>
          </a:prstGeom>
          <a:noFill/>
          <a:ln>
            <a:noFill/>
          </a:ln>
        </p:spPr>
      </p:pic>
      <p:pic>
        <p:nvPicPr>
          <p:cNvPr id="932" name="Shape 932" descr="IIT_Madras_Logo.svg[1].png"/>
          <p:cNvPicPr preferRelativeResize="0"/>
          <p:nvPr/>
        </p:nvPicPr>
        <p:blipFill>
          <a:blip r:embed="rId73">
            <a:alphaModFix/>
          </a:blip>
          <a:stretch>
            <a:fillRect/>
          </a:stretch>
        </p:blipFill>
        <p:spPr>
          <a:xfrm>
            <a:off x="5105405" y="3937003"/>
            <a:ext cx="592323" cy="795039"/>
          </a:xfrm>
          <a:prstGeom prst="rect">
            <a:avLst/>
          </a:prstGeom>
          <a:noFill/>
          <a:ln>
            <a:noFill/>
          </a:ln>
        </p:spPr>
      </p:pic>
      <p:pic>
        <p:nvPicPr>
          <p:cNvPr id="933" name="Shape 933" descr="seagate2017.jpg"/>
          <p:cNvPicPr preferRelativeResize="0"/>
          <p:nvPr/>
        </p:nvPicPr>
        <p:blipFill rotWithShape="1">
          <a:blip r:embed="rId74">
            <a:alphaModFix/>
          </a:blip>
          <a:srcRect l="2893" t="-1822"/>
          <a:stretch/>
        </p:blipFill>
        <p:spPr>
          <a:xfrm>
            <a:off x="7716549" y="5006113"/>
            <a:ext cx="1410827" cy="659203"/>
          </a:xfrm>
          <a:prstGeom prst="rect">
            <a:avLst/>
          </a:prstGeom>
          <a:noFill/>
          <a:ln>
            <a:noFill/>
          </a:ln>
        </p:spPr>
      </p:pic>
      <p:pic>
        <p:nvPicPr>
          <p:cNvPr id="934" name="Shape 934"/>
          <p:cNvPicPr preferRelativeResize="0"/>
          <p:nvPr/>
        </p:nvPicPr>
        <p:blipFill rotWithShape="1">
          <a:blip r:embed="rId75">
            <a:alphaModFix/>
          </a:blip>
          <a:srcRect/>
          <a:stretch/>
        </p:blipFill>
        <p:spPr>
          <a:xfrm>
            <a:off x="1890152" y="5850145"/>
            <a:ext cx="638051" cy="412179"/>
          </a:xfrm>
          <a:prstGeom prst="rect">
            <a:avLst/>
          </a:prstGeom>
          <a:noFill/>
          <a:ln>
            <a:noFill/>
          </a:ln>
        </p:spPr>
      </p:pic>
      <p:pic>
        <p:nvPicPr>
          <p:cNvPr id="935" name="Shape 935"/>
          <p:cNvPicPr preferRelativeResize="0"/>
          <p:nvPr/>
        </p:nvPicPr>
        <p:blipFill>
          <a:blip r:embed="rId76">
            <a:alphaModFix/>
          </a:blip>
          <a:stretch>
            <a:fillRect/>
          </a:stretch>
        </p:blipFill>
        <p:spPr>
          <a:xfrm>
            <a:off x="4687140" y="6338477"/>
            <a:ext cx="1046157" cy="535731"/>
          </a:xfrm>
          <a:prstGeom prst="rect">
            <a:avLst/>
          </a:prstGeom>
          <a:noFill/>
          <a:ln>
            <a:noFill/>
          </a:ln>
        </p:spPr>
      </p:pic>
      <p:pic>
        <p:nvPicPr>
          <p:cNvPr id="3" name="Picture 2"/>
          <p:cNvPicPr>
            <a:picLocks noChangeAspect="1"/>
          </p:cNvPicPr>
          <p:nvPr/>
        </p:nvPicPr>
        <p:blipFill>
          <a:blip r:embed="rId77">
            <a:extLst>
              <a:ext uri="{28A0092B-C50C-407E-A947-70E740481C1C}">
                <a14:useLocalDpi xmlns:a14="http://schemas.microsoft.com/office/drawing/2010/main" val="0"/>
              </a:ext>
            </a:extLst>
          </a:blip>
          <a:stretch>
            <a:fillRect/>
          </a:stretch>
        </p:blipFill>
        <p:spPr>
          <a:xfrm>
            <a:off x="1291595" y="2021373"/>
            <a:ext cx="2154562" cy="391631"/>
          </a:xfrm>
          <a:prstGeom prst="rect">
            <a:avLst/>
          </a:prstGeom>
        </p:spPr>
      </p:pic>
    </p:spTree>
    <p:extLst>
      <p:ext uri="{BB962C8B-B14F-4D97-AF65-F5344CB8AC3E}">
        <p14:creationId xmlns:p14="http://schemas.microsoft.com/office/powerpoint/2010/main" val="1588626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Chisel simulators</a:t>
            </a:r>
          </a:p>
        </p:txBody>
      </p:sp>
      <p:sp>
        <p:nvSpPr>
          <p:cNvPr id="3" name="Content Placeholder 2"/>
          <p:cNvSpPr>
            <a:spLocks noGrp="1"/>
          </p:cNvSpPr>
          <p:nvPr>
            <p:ph idx="1"/>
          </p:nvPr>
        </p:nvSpPr>
        <p:spPr/>
        <p:txBody>
          <a:bodyPr/>
          <a:lstStyle/>
          <a:p>
            <a:r>
              <a:rPr lang="en-US" dirty="0"/>
              <a:t>Chisel is a new hardware description language we developed at Berkeley based on </a:t>
            </a:r>
            <a:r>
              <a:rPr lang="en-US" dirty="0" err="1"/>
              <a:t>Scala</a:t>
            </a:r>
            <a:endParaRPr lang="en-US" dirty="0"/>
          </a:p>
          <a:p>
            <a:pPr lvl="1"/>
            <a:r>
              <a:rPr lang="en-US" b="1" i="1" dirty="0">
                <a:solidFill>
                  <a:srgbClr val="FF0000"/>
                </a:solidFill>
              </a:rPr>
              <a:t>C</a:t>
            </a:r>
            <a:r>
              <a:rPr lang="en-US" dirty="0"/>
              <a:t>onstructing </a:t>
            </a:r>
            <a:r>
              <a:rPr lang="en-US" b="1" i="1" dirty="0">
                <a:solidFill>
                  <a:srgbClr val="FF0000"/>
                </a:solidFill>
              </a:rPr>
              <a:t>H</a:t>
            </a:r>
            <a:r>
              <a:rPr lang="en-US" dirty="0"/>
              <a:t>ardware </a:t>
            </a:r>
            <a:r>
              <a:rPr lang="en-US" b="1" i="1" dirty="0">
                <a:solidFill>
                  <a:srgbClr val="FF0000"/>
                </a:solidFill>
              </a:rPr>
              <a:t>i</a:t>
            </a:r>
            <a:r>
              <a:rPr lang="en-US" dirty="0"/>
              <a:t>n a </a:t>
            </a:r>
            <a:r>
              <a:rPr lang="en-US" b="1" i="1" dirty="0" err="1">
                <a:solidFill>
                  <a:srgbClr val="FF0000"/>
                </a:solidFill>
              </a:rPr>
              <a:t>S</a:t>
            </a:r>
            <a:r>
              <a:rPr lang="en-US" dirty="0" err="1"/>
              <a:t>cala</a:t>
            </a:r>
            <a:r>
              <a:rPr lang="en-US" dirty="0"/>
              <a:t> </a:t>
            </a:r>
            <a:r>
              <a:rPr lang="en-US" b="1" i="1" dirty="0">
                <a:solidFill>
                  <a:srgbClr val="FF0000"/>
                </a:solidFill>
              </a:rPr>
              <a:t>E</a:t>
            </a:r>
            <a:r>
              <a:rPr lang="en-US" dirty="0"/>
              <a:t>mbedded </a:t>
            </a:r>
            <a:r>
              <a:rPr lang="en-US" b="1" i="1" dirty="0">
                <a:solidFill>
                  <a:srgbClr val="FF0000"/>
                </a:solidFill>
              </a:rPr>
              <a:t>L</a:t>
            </a:r>
            <a:r>
              <a:rPr lang="en-US" dirty="0"/>
              <a:t>anguage</a:t>
            </a:r>
          </a:p>
          <a:p>
            <a:r>
              <a:rPr lang="en-US" dirty="0"/>
              <a:t>Labs will use RISC-V processor simulators derived from Chisel processor designs</a:t>
            </a:r>
          </a:p>
          <a:p>
            <a:pPr lvl="1"/>
            <a:r>
              <a:rPr lang="en-US" dirty="0"/>
              <a:t>Gives you much more detailed information than other simulators</a:t>
            </a:r>
          </a:p>
          <a:p>
            <a:pPr lvl="1"/>
            <a:r>
              <a:rPr lang="en-US" dirty="0"/>
              <a:t>Can map to FPGA or real chip layout</a:t>
            </a:r>
          </a:p>
          <a:p>
            <a:r>
              <a:rPr lang="en-US" dirty="0"/>
              <a:t>You need to learn some minimal Chisel in CS152, but we’ll make Chisel RTL source available so you can see all the details of our processors</a:t>
            </a:r>
          </a:p>
          <a:p>
            <a:r>
              <a:rPr lang="en-US" dirty="0"/>
              <a:t>Can do lab projects based on modifying the Chisel RTL code if desired</a:t>
            </a:r>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19</a:t>
            </a:fld>
            <a:endParaRPr lang="en-US" b="0">
              <a:solidFill>
                <a:srgbClr val="FBBA0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p:txBody>
          <a:bodyPr/>
          <a:lstStyle/>
          <a:p>
            <a:r>
              <a:rPr lang="en-US"/>
              <a:t>What is Computer Architecture?</a:t>
            </a:r>
          </a:p>
        </p:txBody>
      </p:sp>
      <p:sp>
        <p:nvSpPr>
          <p:cNvPr id="21508" name="Slide Number Placeholder 5"/>
          <p:cNvSpPr>
            <a:spLocks noGrp="1"/>
          </p:cNvSpPr>
          <p:nvPr>
            <p:ph type="sldNum" sz="quarter" idx="12"/>
          </p:nvPr>
        </p:nvSpPr>
        <p:spPr/>
        <p:txBody>
          <a:bodyPr/>
          <a:lstStyle/>
          <a:p>
            <a:fld id="{6A66816F-F3DD-0C4D-B74E-2AFC1DC02163}" type="slidenum">
              <a:rPr lang="en-US" smtClean="0"/>
              <a:pPr/>
              <a:t>2</a:t>
            </a:fld>
            <a:endParaRPr lang="en-US"/>
          </a:p>
        </p:txBody>
      </p:sp>
      <p:sp>
        <p:nvSpPr>
          <p:cNvPr id="882691" name="AutoShape 3"/>
          <p:cNvSpPr>
            <a:spLocks noChangeArrowheads="1"/>
          </p:cNvSpPr>
          <p:nvPr/>
        </p:nvSpPr>
        <p:spPr bwMode="auto">
          <a:xfrm>
            <a:off x="2078038" y="1076325"/>
            <a:ext cx="4722812" cy="469900"/>
          </a:xfrm>
          <a:prstGeom prst="roundRect">
            <a:avLst>
              <a:gd name="adj" fmla="val 16667"/>
            </a:avLst>
          </a:prstGeom>
          <a:solidFill>
            <a:srgbClr val="FFFFFF"/>
          </a:solidFill>
          <a:ln w="38100">
            <a:solidFill>
              <a:schemeClr val="tx1"/>
            </a:solidFill>
            <a:round/>
            <a:headEnd/>
            <a:tailEnd/>
          </a:ln>
        </p:spPr>
        <p:txBody>
          <a:bodyPr wrap="none" lIns="91429" tIns="45714" rIns="91429" bIns="45714" anchor="ctr">
            <a:prstTxWarp prst="textNoShape">
              <a:avLst/>
            </a:prstTxWarp>
          </a:bodyPr>
          <a:lstStyle/>
          <a:p>
            <a:pPr algn="ctr">
              <a:spcBef>
                <a:spcPct val="0"/>
              </a:spcBef>
            </a:pPr>
            <a:r>
              <a:rPr lang="en-US" sz="2000">
                <a:solidFill>
                  <a:schemeClr val="tx1"/>
                </a:solidFill>
                <a:latin typeface="Calibri"/>
                <a:cs typeface="Calibri"/>
              </a:rPr>
              <a:t>Application</a:t>
            </a:r>
          </a:p>
        </p:txBody>
      </p:sp>
      <p:sp>
        <p:nvSpPr>
          <p:cNvPr id="882692" name="AutoShape 4"/>
          <p:cNvSpPr>
            <a:spLocks noChangeArrowheads="1"/>
          </p:cNvSpPr>
          <p:nvPr/>
        </p:nvSpPr>
        <p:spPr bwMode="auto">
          <a:xfrm>
            <a:off x="2057400" y="4419600"/>
            <a:ext cx="4722813" cy="457200"/>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a:spcBef>
                <a:spcPct val="0"/>
              </a:spcBef>
            </a:pPr>
            <a:r>
              <a:rPr lang="en-US" sz="2000">
                <a:solidFill>
                  <a:schemeClr val="tx1"/>
                </a:solidFill>
                <a:latin typeface="Calibri"/>
                <a:cs typeface="Calibri"/>
              </a:rPr>
              <a:t>Physics</a:t>
            </a:r>
          </a:p>
        </p:txBody>
      </p:sp>
      <p:grpSp>
        <p:nvGrpSpPr>
          <p:cNvPr id="2" name="Group 5"/>
          <p:cNvGrpSpPr>
            <a:grpSpLocks/>
          </p:cNvGrpSpPr>
          <p:nvPr/>
        </p:nvGrpSpPr>
        <p:grpSpPr bwMode="auto">
          <a:xfrm>
            <a:off x="4572000" y="1546225"/>
            <a:ext cx="3048000" cy="2873375"/>
            <a:chOff x="3072" y="1104"/>
            <a:chExt cx="2208" cy="2688"/>
          </a:xfrm>
        </p:grpSpPr>
        <p:sp>
          <p:nvSpPr>
            <p:cNvPr id="21515" name="Line 6"/>
            <p:cNvSpPr>
              <a:spLocks noChangeShapeType="1"/>
            </p:cNvSpPr>
            <p:nvPr/>
          </p:nvSpPr>
          <p:spPr bwMode="auto">
            <a:xfrm>
              <a:off x="3072" y="1104"/>
              <a:ext cx="0" cy="2688"/>
            </a:xfrm>
            <a:prstGeom prst="line">
              <a:avLst/>
            </a:prstGeom>
            <a:noFill/>
            <a:ln w="76200">
              <a:solidFill>
                <a:schemeClr val="tx1"/>
              </a:solidFill>
              <a:round/>
              <a:headEnd type="triangle" w="med" len="med"/>
              <a:tailEnd type="triangle" w="med" len="med"/>
            </a:ln>
          </p:spPr>
          <p:txBody>
            <a:bodyPr lIns="91165" tIns="45583" rIns="91165" bIns="45583">
              <a:prstTxWarp prst="textNoShape">
                <a:avLst/>
              </a:prstTxWarp>
              <a:spAutoFit/>
            </a:bodyPr>
            <a:lstStyle/>
            <a:p>
              <a:endParaRPr lang="en-US">
                <a:latin typeface="Calibri"/>
                <a:cs typeface="Calibri"/>
              </a:endParaRPr>
            </a:p>
          </p:txBody>
        </p:sp>
        <p:sp>
          <p:nvSpPr>
            <p:cNvPr id="21516" name="Text Box 7"/>
            <p:cNvSpPr txBox="1">
              <a:spLocks noChangeArrowheads="1"/>
            </p:cNvSpPr>
            <p:nvPr/>
          </p:nvSpPr>
          <p:spPr bwMode="auto">
            <a:xfrm>
              <a:off x="3120" y="2187"/>
              <a:ext cx="2160" cy="720"/>
            </a:xfrm>
            <a:prstGeom prst="rect">
              <a:avLst/>
            </a:prstGeom>
            <a:noFill/>
            <a:ln w="12700">
              <a:noFill/>
              <a:miter lim="800000"/>
              <a:headEnd/>
              <a:tailEnd/>
            </a:ln>
          </p:spPr>
          <p:txBody>
            <a:bodyPr lIns="91165" tIns="45583" rIns="91165" bIns="45583">
              <a:prstTxWarp prst="textNoShape">
                <a:avLst/>
              </a:prstTxWarp>
              <a:spAutoFit/>
            </a:bodyPr>
            <a:lstStyle/>
            <a:p>
              <a:pPr defTabSz="820738">
                <a:spcBef>
                  <a:spcPct val="0"/>
                </a:spcBef>
              </a:pPr>
              <a:r>
                <a:rPr lang="en-US" sz="2200">
                  <a:solidFill>
                    <a:schemeClr val="tx1"/>
                  </a:solidFill>
                  <a:latin typeface="Calibri"/>
                  <a:cs typeface="Calibri"/>
                </a:rPr>
                <a:t>Gap too large to bridge in one step</a:t>
              </a:r>
            </a:p>
          </p:txBody>
        </p:sp>
      </p:grpSp>
      <p:sp>
        <p:nvSpPr>
          <p:cNvPr id="882697" name="Text Box 9"/>
          <p:cNvSpPr txBox="1">
            <a:spLocks noChangeArrowheads="1"/>
          </p:cNvSpPr>
          <p:nvPr/>
        </p:nvSpPr>
        <p:spPr bwMode="auto">
          <a:xfrm>
            <a:off x="457200" y="5029200"/>
            <a:ext cx="8191500" cy="1447800"/>
          </a:xfrm>
          <a:prstGeom prst="rect">
            <a:avLst/>
          </a:prstGeom>
          <a:noFill/>
          <a:ln w="9525">
            <a:solidFill>
              <a:schemeClr val="tx1"/>
            </a:solidFill>
            <a:miter lim="800000"/>
            <a:headEnd/>
            <a:tailEnd/>
          </a:ln>
        </p:spPr>
        <p:txBody>
          <a:bodyPr tIns="91440" bIns="91440" anchor="ctr">
            <a:prstTxWarp prst="textNoShape">
              <a:avLst/>
            </a:prstTxWarp>
          </a:bodyPr>
          <a:lstStyle/>
          <a:p>
            <a:pPr eaLnBrk="1" hangingPunct="1"/>
            <a:r>
              <a:rPr lang="en-US" sz="2400">
                <a:solidFill>
                  <a:schemeClr val="tx1"/>
                </a:solidFill>
                <a:latin typeface="Calibri"/>
                <a:cs typeface="Calibri"/>
              </a:rPr>
              <a:t>In its broadest definition, computer architecture is the </a:t>
            </a:r>
            <a:r>
              <a:rPr lang="en-US" sz="2400" i="1">
                <a:solidFill>
                  <a:srgbClr val="FF0000"/>
                </a:solidFill>
                <a:latin typeface="Calibri"/>
                <a:cs typeface="Calibri"/>
              </a:rPr>
              <a:t>design of the</a:t>
            </a:r>
            <a:r>
              <a:rPr lang="en-US" sz="2400">
                <a:solidFill>
                  <a:schemeClr val="tx1"/>
                </a:solidFill>
                <a:latin typeface="Calibri"/>
                <a:cs typeface="Calibri"/>
              </a:rPr>
              <a:t> </a:t>
            </a:r>
            <a:r>
              <a:rPr lang="en-US" sz="2400" i="1">
                <a:solidFill>
                  <a:srgbClr val="FF0000"/>
                </a:solidFill>
                <a:latin typeface="Calibri"/>
                <a:cs typeface="Calibri"/>
              </a:rPr>
              <a:t>abstraction layers</a:t>
            </a:r>
            <a:r>
              <a:rPr lang="en-US" sz="2400">
                <a:solidFill>
                  <a:schemeClr val="tx1"/>
                </a:solidFill>
                <a:latin typeface="Calibri"/>
                <a:cs typeface="Calibri"/>
              </a:rPr>
              <a:t> that allow us to implement information processing applications efficiently using available manufacturing technologies.</a:t>
            </a:r>
          </a:p>
        </p:txBody>
      </p:sp>
      <p:grpSp>
        <p:nvGrpSpPr>
          <p:cNvPr id="12" name="Group 11"/>
          <p:cNvGrpSpPr/>
          <p:nvPr/>
        </p:nvGrpSpPr>
        <p:grpSpPr>
          <a:xfrm>
            <a:off x="2667000" y="1981200"/>
            <a:ext cx="5659438" cy="2209800"/>
            <a:chOff x="2667000" y="1981200"/>
            <a:chExt cx="5659438" cy="2209800"/>
          </a:xfrm>
        </p:grpSpPr>
        <p:sp>
          <p:nvSpPr>
            <p:cNvPr id="882696" name="Text Box 8"/>
            <p:cNvSpPr txBox="1">
              <a:spLocks noChangeArrowheads="1"/>
            </p:cNvSpPr>
            <p:nvPr/>
          </p:nvSpPr>
          <p:spPr bwMode="auto">
            <a:xfrm>
              <a:off x="4724400" y="3429000"/>
              <a:ext cx="3602038" cy="762000"/>
            </a:xfrm>
            <a:prstGeom prst="rect">
              <a:avLst/>
            </a:prstGeom>
            <a:noFill/>
            <a:ln w="12700">
              <a:noFill/>
              <a:miter lim="800000"/>
              <a:headEnd/>
              <a:tailEnd/>
            </a:ln>
          </p:spPr>
          <p:txBody>
            <a:bodyPr lIns="91165" tIns="45583" rIns="91165" bIns="45583">
              <a:prstTxWarp prst="textNoShape">
                <a:avLst/>
              </a:prstTxWarp>
              <a:spAutoFit/>
            </a:bodyPr>
            <a:lstStyle/>
            <a:p>
              <a:pPr defTabSz="820738">
                <a:spcBef>
                  <a:spcPct val="0"/>
                </a:spcBef>
              </a:pPr>
              <a:r>
                <a:rPr lang="en-US" sz="2200" i="1">
                  <a:solidFill>
                    <a:schemeClr val="tx1"/>
                  </a:solidFill>
                  <a:latin typeface="Calibri"/>
                  <a:cs typeface="Calibri"/>
                </a:rPr>
                <a:t>(but there are exceptions, e.g. magnetic compass)</a:t>
              </a:r>
            </a:p>
          </p:txBody>
        </p:sp>
        <p:pic>
          <p:nvPicPr>
            <p:cNvPr id="11" name="Picture 10" descr="images.png"/>
            <p:cNvPicPr>
              <a:picLocks noChangeAspect="1"/>
            </p:cNvPicPr>
            <p:nvPr/>
          </p:nvPicPr>
          <p:blipFill>
            <a:blip r:embed="rId3"/>
            <a:stretch>
              <a:fillRect/>
            </a:stretch>
          </p:blipFill>
          <p:spPr>
            <a:xfrm>
              <a:off x="2667000" y="1981200"/>
              <a:ext cx="2095500" cy="2166776"/>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826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826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826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2691" grpId="0" animBg="1" autoUpdateAnimBg="0"/>
      <p:bldP spid="882692" grpId="0" animBg="1" autoUpdateAnimBg="0"/>
      <p:bldP spid="882697"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Chisel Design Flow</a:t>
            </a:r>
          </a:p>
        </p:txBody>
      </p:sp>
      <p:sp>
        <p:nvSpPr>
          <p:cNvPr id="4" name="Slide Number Placeholder 3"/>
          <p:cNvSpPr>
            <a:spLocks noGrp="1"/>
          </p:cNvSpPr>
          <p:nvPr>
            <p:ph type="sldNum" sz="quarter" idx="12"/>
          </p:nvPr>
        </p:nvSpPr>
        <p:spPr>
          <a:xfrm>
            <a:off x="6553200" y="6261100"/>
            <a:ext cx="1905000" cy="292100"/>
          </a:xfrm>
        </p:spPr>
        <p:txBody>
          <a:bodyPr/>
          <a:lstStyle/>
          <a:p>
            <a:pPr>
              <a:defRPr/>
            </a:pPr>
            <a:fld id="{A8C89C21-81C6-1849-AF7F-456E69B3BB35}" type="slidenum">
              <a:rPr lang="en-US" smtClean="0"/>
              <a:pPr>
                <a:defRPr/>
              </a:pPr>
              <a:t>20</a:t>
            </a:fld>
            <a:endParaRPr lang="en-US" b="0">
              <a:solidFill>
                <a:srgbClr val="FBBA03"/>
              </a:solidFill>
            </a:endParaRPr>
          </a:p>
        </p:txBody>
      </p:sp>
      <p:sp>
        <p:nvSpPr>
          <p:cNvPr id="6" name="Document 5"/>
          <p:cNvSpPr/>
          <p:nvPr/>
        </p:nvSpPr>
        <p:spPr bwMode="auto">
          <a:xfrm>
            <a:off x="2895600" y="1219200"/>
            <a:ext cx="2895600" cy="762000"/>
          </a:xfrm>
          <a:prstGeom prst="flowChartDocument">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u="none" strike="noStrike" cap="none" normalizeH="0" baseline="0" dirty="0">
                <a:ln>
                  <a:noFill/>
                </a:ln>
                <a:solidFill>
                  <a:schemeClr val="tx1"/>
                </a:solidFill>
                <a:effectLst/>
                <a:latin typeface="Calibri"/>
                <a:ea typeface="ＭＳ Ｐゴシック" pitchFamily="18" charset="-128"/>
                <a:cs typeface="Calibri"/>
              </a:rPr>
              <a:t>Chisel </a:t>
            </a:r>
            <a:r>
              <a:rPr kumimoji="0" lang="en-US" sz="2400" b="0" i="0" u="none" strike="noStrike" cap="none" normalizeH="0" baseline="0" dirty="0">
                <a:ln>
                  <a:noFill/>
                </a:ln>
                <a:solidFill>
                  <a:schemeClr val="tx1"/>
                </a:solidFill>
                <a:effectLst/>
                <a:latin typeface="Calibri"/>
                <a:ea typeface="ＭＳ Ｐゴシック" pitchFamily="18" charset="-128"/>
                <a:cs typeface="Calibri"/>
              </a:rPr>
              <a:t>Design Description</a:t>
            </a:r>
          </a:p>
        </p:txBody>
      </p:sp>
      <p:sp>
        <p:nvSpPr>
          <p:cNvPr id="9" name="Document 8"/>
          <p:cNvSpPr/>
          <p:nvPr/>
        </p:nvSpPr>
        <p:spPr bwMode="auto">
          <a:xfrm>
            <a:off x="3276600" y="2895600"/>
            <a:ext cx="1143000" cy="990600"/>
          </a:xfrm>
          <a:prstGeom prst="flowChartDocument">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spcBef>
                <a:spcPct val="0"/>
              </a:spcBef>
            </a:pPr>
            <a:r>
              <a:rPr lang="en-US" sz="2400" dirty="0">
                <a:solidFill>
                  <a:schemeClr val="tx1"/>
                </a:solidFill>
                <a:latin typeface="Calibri"/>
                <a:ea typeface="ＭＳ Ｐゴシック" pitchFamily="18" charset="-128"/>
                <a:cs typeface="Calibri"/>
              </a:rPr>
              <a:t>FPGA </a:t>
            </a:r>
            <a:r>
              <a:rPr lang="en-US" sz="2400" dirty="0" err="1">
                <a:solidFill>
                  <a:schemeClr val="tx1"/>
                </a:solidFill>
                <a:latin typeface="Calibri"/>
                <a:ea typeface="ＭＳ Ｐゴシック" pitchFamily="18" charset="-128"/>
                <a:cs typeface="Calibri"/>
              </a:rPr>
              <a:t>Verilog</a:t>
            </a:r>
            <a:endParaRPr lang="en-US" sz="2400" dirty="0">
              <a:solidFill>
                <a:schemeClr val="tx1"/>
              </a:solidFill>
              <a:latin typeface="Calibri"/>
              <a:ea typeface="ＭＳ Ｐゴシック" pitchFamily="18" charset="-128"/>
              <a:cs typeface="Calibri"/>
            </a:endParaRPr>
          </a:p>
        </p:txBody>
      </p:sp>
      <p:sp>
        <p:nvSpPr>
          <p:cNvPr id="10" name="Document 9"/>
          <p:cNvSpPr/>
          <p:nvPr/>
        </p:nvSpPr>
        <p:spPr bwMode="auto">
          <a:xfrm>
            <a:off x="5486400" y="2895600"/>
            <a:ext cx="1143000" cy="990600"/>
          </a:xfrm>
          <a:prstGeom prst="flowChartDocument">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defTabSz="914400" latinLnBrk="0">
              <a:lnSpc>
                <a:spcPct val="100000"/>
              </a:lnSpc>
              <a:spcBef>
                <a:spcPct val="0"/>
              </a:spcBef>
              <a:buClrTx/>
              <a:buSzTx/>
              <a:buFontTx/>
              <a:buNone/>
              <a:tabLst/>
            </a:pPr>
            <a:r>
              <a:rPr lang="en-US" sz="2400" dirty="0">
                <a:solidFill>
                  <a:schemeClr val="tx1"/>
                </a:solidFill>
                <a:latin typeface="Calibri"/>
                <a:ea typeface="ＭＳ Ｐゴシック" pitchFamily="18" charset="-128"/>
                <a:cs typeface="Calibri"/>
              </a:rPr>
              <a:t>ASIC </a:t>
            </a:r>
            <a:r>
              <a:rPr lang="en-US" sz="2400" dirty="0" err="1">
                <a:solidFill>
                  <a:schemeClr val="tx1"/>
                </a:solidFill>
                <a:latin typeface="Calibri"/>
                <a:ea typeface="ＭＳ Ｐゴシック" pitchFamily="18" charset="-128"/>
                <a:cs typeface="Calibri"/>
              </a:rPr>
              <a:t>Verilog</a:t>
            </a:r>
            <a:endParaRPr lang="en-US" sz="2400" dirty="0">
              <a:solidFill>
                <a:schemeClr val="tx1"/>
              </a:solidFill>
              <a:latin typeface="Calibri"/>
              <a:ea typeface="ＭＳ Ｐゴシック" pitchFamily="18" charset="-128"/>
              <a:cs typeface="Calibri"/>
            </a:endParaRPr>
          </a:p>
        </p:txBody>
      </p:sp>
      <p:cxnSp>
        <p:nvCxnSpPr>
          <p:cNvPr id="11" name="Straight Arrow Connector 10"/>
          <p:cNvCxnSpPr>
            <a:endCxn id="9" idx="0"/>
          </p:cNvCxnSpPr>
          <p:nvPr/>
        </p:nvCxnSpPr>
        <p:spPr bwMode="auto">
          <a:xfrm flipH="1">
            <a:off x="3848100" y="2667000"/>
            <a:ext cx="114300" cy="228600"/>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12" name="Straight Arrow Connector 11"/>
          <p:cNvCxnSpPr>
            <a:endCxn id="10" idx="0"/>
          </p:cNvCxnSpPr>
          <p:nvPr/>
        </p:nvCxnSpPr>
        <p:spPr bwMode="auto">
          <a:xfrm>
            <a:off x="5181600" y="2514600"/>
            <a:ext cx="876300" cy="381000"/>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sp>
        <p:nvSpPr>
          <p:cNvPr id="15" name="Oval 14"/>
          <p:cNvSpPr/>
          <p:nvPr/>
        </p:nvSpPr>
        <p:spPr bwMode="auto">
          <a:xfrm>
            <a:off x="2743200" y="2209800"/>
            <a:ext cx="3200400" cy="457200"/>
          </a:xfrm>
          <a:prstGeom prst="ellipse">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pitchFamily="18" charset="-128"/>
                <a:cs typeface="Calibri"/>
              </a:rPr>
              <a:t>Chisel Compiler</a:t>
            </a:r>
          </a:p>
        </p:txBody>
      </p:sp>
      <p:sp>
        <p:nvSpPr>
          <p:cNvPr id="18" name="Rectangle 17"/>
          <p:cNvSpPr/>
          <p:nvPr/>
        </p:nvSpPr>
        <p:spPr bwMode="auto">
          <a:xfrm>
            <a:off x="2057400" y="5410200"/>
            <a:ext cx="1600200" cy="685800"/>
          </a:xfrm>
          <a:prstGeom prst="rect">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pitchFamily="18" charset="-128"/>
                <a:cs typeface="Calibri"/>
              </a:rPr>
              <a:t>FPGA Emulation</a:t>
            </a:r>
          </a:p>
        </p:txBody>
      </p:sp>
      <p:sp>
        <p:nvSpPr>
          <p:cNvPr id="19" name="Oval 18"/>
          <p:cNvSpPr/>
          <p:nvPr/>
        </p:nvSpPr>
        <p:spPr bwMode="auto">
          <a:xfrm>
            <a:off x="1524000" y="4572000"/>
            <a:ext cx="2743200" cy="533400"/>
          </a:xfrm>
          <a:prstGeom prst="ellipse">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pitchFamily="18" charset="-128"/>
                <a:cs typeface="Calibri"/>
              </a:rPr>
              <a:t>FPGA Tools</a:t>
            </a:r>
          </a:p>
        </p:txBody>
      </p:sp>
      <p:cxnSp>
        <p:nvCxnSpPr>
          <p:cNvPr id="20" name="Straight Arrow Connector 19"/>
          <p:cNvCxnSpPr>
            <a:stCxn id="9" idx="2"/>
            <a:endCxn id="19" idx="0"/>
          </p:cNvCxnSpPr>
          <p:nvPr/>
        </p:nvCxnSpPr>
        <p:spPr bwMode="auto">
          <a:xfrm flipH="1">
            <a:off x="2895600" y="3820710"/>
            <a:ext cx="952500" cy="751290"/>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21" name="Straight Arrow Connector 20"/>
          <p:cNvCxnSpPr>
            <a:stCxn id="19" idx="4"/>
          </p:cNvCxnSpPr>
          <p:nvPr/>
        </p:nvCxnSpPr>
        <p:spPr bwMode="auto">
          <a:xfrm rot="16200000" flipH="1">
            <a:off x="2800350" y="5200650"/>
            <a:ext cx="304800" cy="114300"/>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sp>
        <p:nvSpPr>
          <p:cNvPr id="22" name="Rectangle 21"/>
          <p:cNvSpPr/>
          <p:nvPr/>
        </p:nvSpPr>
        <p:spPr bwMode="auto">
          <a:xfrm>
            <a:off x="6019800" y="5486400"/>
            <a:ext cx="1600200" cy="685800"/>
          </a:xfrm>
          <a:prstGeom prst="rect">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pitchFamily="18" charset="-128"/>
                <a:cs typeface="Calibri"/>
              </a:rPr>
              <a:t>GDS Layout</a:t>
            </a:r>
          </a:p>
        </p:txBody>
      </p:sp>
      <p:sp>
        <p:nvSpPr>
          <p:cNvPr id="23" name="Oval 22"/>
          <p:cNvSpPr/>
          <p:nvPr/>
        </p:nvSpPr>
        <p:spPr bwMode="auto">
          <a:xfrm>
            <a:off x="5410200" y="4572000"/>
            <a:ext cx="2743200" cy="533400"/>
          </a:xfrm>
          <a:prstGeom prst="ellipse">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pitchFamily="18" charset="-128"/>
                <a:cs typeface="Calibri"/>
              </a:rPr>
              <a:t>ASIC Tools</a:t>
            </a:r>
          </a:p>
        </p:txBody>
      </p:sp>
      <p:cxnSp>
        <p:nvCxnSpPr>
          <p:cNvPr id="24" name="Straight Arrow Connector 23"/>
          <p:cNvCxnSpPr>
            <a:stCxn id="10" idx="2"/>
            <a:endCxn id="23" idx="0"/>
          </p:cNvCxnSpPr>
          <p:nvPr/>
        </p:nvCxnSpPr>
        <p:spPr bwMode="auto">
          <a:xfrm>
            <a:off x="6057900" y="3820710"/>
            <a:ext cx="723900" cy="751290"/>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25" name="Straight Arrow Connector 24"/>
          <p:cNvCxnSpPr>
            <a:stCxn id="23" idx="4"/>
            <a:endCxn id="22" idx="0"/>
          </p:cNvCxnSpPr>
          <p:nvPr/>
        </p:nvCxnSpPr>
        <p:spPr bwMode="auto">
          <a:xfrm>
            <a:off x="6781800" y="5105400"/>
            <a:ext cx="38100" cy="381000"/>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26" name="Straight Arrow Connector 25"/>
          <p:cNvCxnSpPr>
            <a:endCxn id="15" idx="0"/>
          </p:cNvCxnSpPr>
          <p:nvPr/>
        </p:nvCxnSpPr>
        <p:spPr bwMode="auto">
          <a:xfrm rot="5400000">
            <a:off x="4203912" y="2070311"/>
            <a:ext cx="278977" cy="1588"/>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Slide Number Placeholder 2"/>
          <p:cNvSpPr>
            <a:spLocks noGrp="1"/>
          </p:cNvSpPr>
          <p:nvPr>
            <p:ph type="sldNum" sz="quarter" idx="12"/>
          </p:nvPr>
        </p:nvSpPr>
        <p:spPr/>
        <p:txBody>
          <a:bodyPr/>
          <a:lstStyle/>
          <a:p>
            <a:pPr>
              <a:defRPr/>
            </a:pPr>
            <a:fld id="{5DC2A54D-D38A-6449-A27D-1BD4A1440DD2}" type="slidenum">
              <a:rPr lang="en-US" smtClean="0"/>
              <a:pPr>
                <a:defRPr/>
              </a:pPr>
              <a:t>21</a:t>
            </a:fld>
            <a:endParaRPr lang="en-US" b="0">
              <a:solidFill>
                <a:srgbClr val="FBBA03"/>
              </a:solidFill>
            </a:endParaRPr>
          </a:p>
        </p:txBody>
      </p:sp>
    </p:spTree>
    <p:extLst>
      <p:ext uri="{BB962C8B-B14F-4D97-AF65-F5344CB8AC3E}">
        <p14:creationId xmlns:p14="http://schemas.microsoft.com/office/powerpoint/2010/main" val="1607517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Slide Number Placeholder 5"/>
          <p:cNvSpPr>
            <a:spLocks noGrp="1"/>
          </p:cNvSpPr>
          <p:nvPr>
            <p:ph type="sldNum" sz="quarter" idx="12"/>
          </p:nvPr>
        </p:nvSpPr>
        <p:spPr>
          <a:noFill/>
        </p:spPr>
        <p:txBody>
          <a:bodyPr/>
          <a:lstStyle/>
          <a:p>
            <a:fld id="{871934EA-DA67-A34E-B273-5EA9C20BF9F7}" type="slidenum">
              <a:rPr lang="en-US"/>
              <a:pPr/>
              <a:t>22</a:t>
            </a:fld>
            <a:endParaRPr lang="en-US" b="0">
              <a:solidFill>
                <a:srgbClr val="FBBA03"/>
              </a:solidFill>
            </a:endParaRPr>
          </a:p>
        </p:txBody>
      </p:sp>
      <p:sp>
        <p:nvSpPr>
          <p:cNvPr id="56325" name="Rectangle 2"/>
          <p:cNvSpPr>
            <a:spLocks noGrp="1" noChangeArrowheads="1"/>
          </p:cNvSpPr>
          <p:nvPr>
            <p:ph type="title"/>
          </p:nvPr>
        </p:nvSpPr>
        <p:spPr/>
        <p:txBody>
          <a:bodyPr/>
          <a:lstStyle/>
          <a:p>
            <a:r>
              <a:rPr lang="en-US"/>
              <a:t>Computer Architecture:</a:t>
            </a:r>
            <a:br>
              <a:rPr lang="en-US"/>
            </a:br>
            <a:r>
              <a:rPr lang="en-US"/>
              <a:t>	A Little History</a:t>
            </a:r>
          </a:p>
        </p:txBody>
      </p:sp>
      <p:sp>
        <p:nvSpPr>
          <p:cNvPr id="56326" name="Rectangle 3"/>
          <p:cNvSpPr>
            <a:spLocks noGrp="1" noChangeArrowheads="1"/>
          </p:cNvSpPr>
          <p:nvPr>
            <p:ph type="body" idx="1"/>
          </p:nvPr>
        </p:nvSpPr>
        <p:spPr/>
        <p:txBody>
          <a:bodyPr/>
          <a:lstStyle/>
          <a:p>
            <a:pPr>
              <a:buFontTx/>
              <a:buNone/>
              <a:tabLst>
                <a:tab pos="280988" algn="l"/>
              </a:tabLst>
            </a:pPr>
            <a:r>
              <a:rPr lang="en-US" dirty="0"/>
              <a:t>Throughout the course we’ll use a historical narrative to help understand why certain ideas arose</a:t>
            </a:r>
          </a:p>
          <a:p>
            <a:pPr>
              <a:buFontTx/>
              <a:buNone/>
              <a:tabLst>
                <a:tab pos="280988" algn="l"/>
              </a:tabLst>
            </a:pPr>
            <a:endParaRPr lang="en-US" dirty="0"/>
          </a:p>
          <a:p>
            <a:pPr>
              <a:buFontTx/>
              <a:buNone/>
              <a:tabLst>
                <a:tab pos="280988" algn="l"/>
              </a:tabLst>
            </a:pPr>
            <a:endParaRPr lang="en-US" dirty="0"/>
          </a:p>
          <a:p>
            <a:pPr>
              <a:buFontTx/>
              <a:buNone/>
              <a:tabLst>
                <a:tab pos="280988" algn="l"/>
              </a:tabLst>
            </a:pPr>
            <a:r>
              <a:rPr lang="en-US" dirty="0"/>
              <a:t>Why worry about old ideas?</a:t>
            </a:r>
          </a:p>
          <a:p>
            <a:pPr>
              <a:tabLst>
                <a:tab pos="280988" algn="l"/>
              </a:tabLst>
            </a:pPr>
            <a:r>
              <a:rPr lang="en-US" dirty="0"/>
              <a:t>Helps to illustrate the design process, and explains why certain decisions were taken</a:t>
            </a:r>
          </a:p>
          <a:p>
            <a:pPr>
              <a:tabLst>
                <a:tab pos="280988" algn="l"/>
              </a:tabLst>
            </a:pPr>
            <a:r>
              <a:rPr lang="en-US" dirty="0"/>
              <a:t>Because future technologies might be as constrained as older ones</a:t>
            </a:r>
          </a:p>
          <a:p>
            <a:pPr>
              <a:tabLst>
                <a:tab pos="280988" algn="l"/>
              </a:tabLst>
            </a:pPr>
            <a:r>
              <a:rPr lang="en-US" dirty="0"/>
              <a:t>Those who ignore history are doomed to repeat it</a:t>
            </a:r>
          </a:p>
          <a:p>
            <a:pPr lvl="1">
              <a:tabLst>
                <a:tab pos="280988" algn="l"/>
              </a:tabLst>
            </a:pPr>
            <a:r>
              <a:rPr lang="en-US" dirty="0"/>
              <a:t>Every mistake made in mainframe design was also made in minicomputers, then microcomputers, where next?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Analog Computers</a:t>
            </a:r>
          </a:p>
        </p:txBody>
      </p:sp>
      <p:sp>
        <p:nvSpPr>
          <p:cNvPr id="5" name="Content Placeholder 4"/>
          <p:cNvSpPr>
            <a:spLocks noGrp="1"/>
          </p:cNvSpPr>
          <p:nvPr>
            <p:ph idx="1"/>
          </p:nvPr>
        </p:nvSpPr>
        <p:spPr>
          <a:xfrm>
            <a:off x="457200" y="838200"/>
            <a:ext cx="8226425" cy="1828800"/>
          </a:xfrm>
        </p:spPr>
        <p:txBody>
          <a:bodyPr/>
          <a:lstStyle/>
          <a:p>
            <a:r>
              <a:rPr lang="en-US" dirty="0"/>
              <a:t>Analog computer represents problem variables as some physical quantity (e.g., mechanical displacement, voltage on a capacitor) and uses scaled physical behavior to calculate results</a:t>
            </a:r>
          </a:p>
        </p:txBody>
      </p:sp>
      <p:grpSp>
        <p:nvGrpSpPr>
          <p:cNvPr id="10" name="Group 9"/>
          <p:cNvGrpSpPr/>
          <p:nvPr/>
        </p:nvGrpSpPr>
        <p:grpSpPr>
          <a:xfrm>
            <a:off x="154559" y="2743200"/>
            <a:ext cx="3884041" cy="3874532"/>
            <a:chOff x="304799" y="2743200"/>
            <a:chExt cx="3884041" cy="3874532"/>
          </a:xfrm>
        </p:grpSpPr>
        <p:grpSp>
          <p:nvGrpSpPr>
            <p:cNvPr id="9" name="Group 8"/>
            <p:cNvGrpSpPr/>
            <p:nvPr/>
          </p:nvGrpSpPr>
          <p:grpSpPr>
            <a:xfrm>
              <a:off x="304799" y="2743200"/>
              <a:ext cx="3884041" cy="3505200"/>
              <a:chOff x="304799" y="2743200"/>
              <a:chExt cx="3884041" cy="3505200"/>
            </a:xfrm>
          </p:grpSpPr>
          <p:pic>
            <p:nvPicPr>
              <p:cNvPr id="6" name="Picture 5" descr="NAMA_Machine_d'Anticythère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9" y="2743200"/>
                <a:ext cx="3884041" cy="3464144"/>
              </a:xfrm>
              <a:prstGeom prst="rect">
                <a:avLst/>
              </a:prstGeom>
            </p:spPr>
          </p:pic>
          <p:sp>
            <p:nvSpPr>
              <p:cNvPr id="7" name="TextBox 6"/>
              <p:cNvSpPr txBox="1"/>
              <p:nvPr/>
            </p:nvSpPr>
            <p:spPr>
              <a:xfrm>
                <a:off x="1502810" y="5994484"/>
                <a:ext cx="2402721" cy="253916"/>
              </a:xfrm>
              <a:prstGeom prst="rect">
                <a:avLst/>
              </a:prstGeom>
              <a:noFill/>
            </p:spPr>
            <p:txBody>
              <a:bodyPr wrap="none" rtlCol="0">
                <a:spAutoFit/>
              </a:bodyPr>
              <a:lstStyle/>
              <a:p>
                <a:pPr algn="ctr" eaLnBrk="1" hangingPunct="1">
                  <a:spcBef>
                    <a:spcPct val="0"/>
                  </a:spcBef>
                </a:pPr>
                <a:r>
                  <a:rPr lang="en-US" sz="1050" i="1" dirty="0">
                    <a:solidFill>
                      <a:srgbClr val="000000"/>
                    </a:solidFill>
                    <a:latin typeface="Calibri"/>
                    <a:ea typeface="ＭＳ Ｐゴシック"/>
                    <a:cs typeface="Calibri"/>
                  </a:rPr>
                  <a:t>[</a:t>
                </a:r>
                <a:r>
                  <a:rPr lang="en-US" sz="1050" i="1" dirty="0" err="1">
                    <a:solidFill>
                      <a:srgbClr val="000000"/>
                    </a:solidFill>
                    <a:latin typeface="Calibri"/>
                    <a:ea typeface="ＭＳ Ｐゴシック"/>
                    <a:cs typeface="Calibri"/>
                  </a:rPr>
                  <a:t>Marsyas</a:t>
                </a:r>
                <a:r>
                  <a:rPr lang="en-US" sz="1050" i="1" dirty="0">
                    <a:solidFill>
                      <a:srgbClr val="000000"/>
                    </a:solidFill>
                    <a:latin typeface="Calibri"/>
                    <a:ea typeface="ＭＳ Ｐゴシック"/>
                    <a:cs typeface="Calibri"/>
                  </a:rPr>
                  <a:t>, Creative Commons BY-SA 3.0]</a:t>
                </a:r>
              </a:p>
            </p:txBody>
          </p:sp>
        </p:grpSp>
        <p:sp>
          <p:nvSpPr>
            <p:cNvPr id="8" name="TextBox 7"/>
            <p:cNvSpPr txBox="1"/>
            <p:nvPr/>
          </p:nvSpPr>
          <p:spPr>
            <a:xfrm>
              <a:off x="383529" y="6248400"/>
              <a:ext cx="3546025" cy="369332"/>
            </a:xfrm>
            <a:prstGeom prst="rect">
              <a:avLst/>
            </a:prstGeom>
            <a:noFill/>
          </p:spPr>
          <p:txBody>
            <a:bodyPr wrap="none" rtlCol="0">
              <a:spAutoFit/>
            </a:bodyPr>
            <a:lstStyle/>
            <a:p>
              <a:pPr algn="ctr" eaLnBrk="1" hangingPunct="1">
                <a:spcBef>
                  <a:spcPct val="0"/>
                </a:spcBef>
              </a:pPr>
              <a:r>
                <a:rPr lang="en-US" sz="1800" dirty="0" err="1">
                  <a:solidFill>
                    <a:srgbClr val="000000"/>
                  </a:solidFill>
                  <a:latin typeface="Arial" pitchFamily="-110" charset="0"/>
                  <a:ea typeface="ＭＳ Ｐゴシック"/>
                  <a:cs typeface="ＭＳ Ｐゴシック"/>
                </a:rPr>
                <a:t>Antikythera</a:t>
              </a:r>
              <a:r>
                <a:rPr lang="en-US" sz="1800" dirty="0">
                  <a:solidFill>
                    <a:srgbClr val="000000"/>
                  </a:solidFill>
                  <a:latin typeface="Arial" pitchFamily="-110" charset="0"/>
                  <a:ea typeface="ＭＳ Ｐゴシック"/>
                  <a:cs typeface="ＭＳ Ｐゴシック"/>
                </a:rPr>
                <a:t> mechanism c.100BC</a:t>
              </a:r>
              <a:endParaRPr lang="en-US" sz="1800" dirty="0">
                <a:solidFill>
                  <a:srgbClr val="000000"/>
                </a:solidFill>
                <a:latin typeface="Calibri"/>
                <a:ea typeface="ＭＳ Ｐゴシック"/>
                <a:cs typeface="Calibri"/>
              </a:endParaRPr>
            </a:p>
          </p:txBody>
        </p:sp>
      </p:grpSp>
      <p:grpSp>
        <p:nvGrpSpPr>
          <p:cNvPr id="16" name="Group 15"/>
          <p:cNvGrpSpPr/>
          <p:nvPr/>
        </p:nvGrpSpPr>
        <p:grpSpPr>
          <a:xfrm>
            <a:off x="4191290" y="2819400"/>
            <a:ext cx="4870097" cy="3493532"/>
            <a:chOff x="4191290" y="2819400"/>
            <a:chExt cx="4870097" cy="3493532"/>
          </a:xfrm>
        </p:grpSpPr>
        <p:grpSp>
          <p:nvGrpSpPr>
            <p:cNvPr id="15" name="Group 14"/>
            <p:cNvGrpSpPr/>
            <p:nvPr/>
          </p:nvGrpSpPr>
          <p:grpSpPr>
            <a:xfrm>
              <a:off x="4191290" y="2819400"/>
              <a:ext cx="4870097" cy="2971800"/>
              <a:chOff x="4191290" y="2819400"/>
              <a:chExt cx="4870097" cy="2971800"/>
            </a:xfrm>
          </p:grpSpPr>
          <p:pic>
            <p:nvPicPr>
              <p:cNvPr id="11" name="Picture 10" descr="Cessna_182_model-wingtip-vortex.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290" y="2819400"/>
                <a:ext cx="4744712" cy="2743200"/>
              </a:xfrm>
              <a:prstGeom prst="rect">
                <a:avLst/>
              </a:prstGeom>
            </p:spPr>
          </p:pic>
          <p:sp>
            <p:nvSpPr>
              <p:cNvPr id="12" name="TextBox 11"/>
              <p:cNvSpPr txBox="1"/>
              <p:nvPr/>
            </p:nvSpPr>
            <p:spPr>
              <a:xfrm>
                <a:off x="6324600" y="5537284"/>
                <a:ext cx="2736787" cy="253916"/>
              </a:xfrm>
              <a:prstGeom prst="rect">
                <a:avLst/>
              </a:prstGeom>
              <a:noFill/>
            </p:spPr>
            <p:txBody>
              <a:bodyPr wrap="none" rtlCol="0">
                <a:spAutoFit/>
              </a:bodyPr>
              <a:lstStyle>
                <a:defPPr>
                  <a:defRPr lang="en-US"/>
                </a:defPPr>
                <a:lvl1pPr algn="ctr">
                  <a:defRPr sz="1050" i="1">
                    <a:latin typeface="Calibri"/>
                    <a:cs typeface="Calibri"/>
                  </a:defRPr>
                </a:lvl1pPr>
              </a:lstStyle>
              <a:p>
                <a:pPr eaLnBrk="1" hangingPunct="1">
                  <a:spcBef>
                    <a:spcPct val="0"/>
                  </a:spcBef>
                </a:pPr>
                <a:r>
                  <a:rPr lang="en-US" dirty="0">
                    <a:solidFill>
                      <a:srgbClr val="000000"/>
                    </a:solidFill>
                    <a:ea typeface="ＭＳ Ｐゴシック"/>
                  </a:rPr>
                  <a:t>[</a:t>
                </a:r>
                <a:r>
                  <a:rPr lang="en-US" dirty="0" err="1">
                    <a:solidFill>
                      <a:srgbClr val="000000"/>
                    </a:solidFill>
                    <a:ea typeface="ＭＳ Ｐゴシック"/>
                  </a:rPr>
                  <a:t>BenFrantzDale</a:t>
                </a:r>
                <a:r>
                  <a:rPr lang="en-US" dirty="0">
                    <a:solidFill>
                      <a:srgbClr val="000000"/>
                    </a:solidFill>
                    <a:ea typeface="ＭＳ Ｐゴシック"/>
                  </a:rPr>
                  <a:t>, Creative Commons BY-SA 3.0]</a:t>
                </a:r>
              </a:p>
            </p:txBody>
          </p:sp>
        </p:grpSp>
        <p:sp>
          <p:nvSpPr>
            <p:cNvPr id="14" name="TextBox 13"/>
            <p:cNvSpPr txBox="1"/>
            <p:nvPr/>
          </p:nvSpPr>
          <p:spPr>
            <a:xfrm>
              <a:off x="4299262" y="5943600"/>
              <a:ext cx="4696718" cy="369332"/>
            </a:xfrm>
            <a:prstGeom prst="rect">
              <a:avLst/>
            </a:prstGeom>
            <a:noFill/>
          </p:spPr>
          <p:txBody>
            <a:bodyPr wrap="none" rtlCol="0">
              <a:spAutoFit/>
            </a:bodyPr>
            <a:lstStyle/>
            <a:p>
              <a:pPr algn="ctr" eaLnBrk="1" hangingPunct="1">
                <a:spcBef>
                  <a:spcPct val="0"/>
                </a:spcBef>
              </a:pPr>
              <a:r>
                <a:rPr lang="en-US" sz="1800" dirty="0">
                  <a:solidFill>
                    <a:srgbClr val="000000"/>
                  </a:solidFill>
                  <a:latin typeface="Arial" pitchFamily="-110" charset="0"/>
                  <a:ea typeface="ＭＳ Ｐゴシック"/>
                  <a:cs typeface="ＭＳ Ｐゴシック"/>
                </a:rPr>
                <a:t>Wingtip vortices off </a:t>
              </a:r>
              <a:r>
                <a:rPr lang="en-US" sz="1800" dirty="0" err="1">
                  <a:solidFill>
                    <a:srgbClr val="000000"/>
                  </a:solidFill>
                  <a:latin typeface="Arial" pitchFamily="-110" charset="0"/>
                  <a:ea typeface="ＭＳ Ｐゴシック"/>
                  <a:cs typeface="ＭＳ Ｐゴシック"/>
                </a:rPr>
                <a:t>Cesna</a:t>
              </a:r>
              <a:r>
                <a:rPr lang="en-US" sz="1800" dirty="0">
                  <a:solidFill>
                    <a:srgbClr val="000000"/>
                  </a:solidFill>
                  <a:latin typeface="Arial" pitchFamily="-110" charset="0"/>
                  <a:ea typeface="ＭＳ Ｐゴシック"/>
                  <a:cs typeface="ＭＳ Ｐゴシック"/>
                </a:rPr>
                <a:t> tail in wind tunnel</a:t>
              </a:r>
              <a:endParaRPr lang="en-US" sz="1800" dirty="0">
                <a:solidFill>
                  <a:srgbClr val="000000"/>
                </a:solidFill>
                <a:latin typeface="Calibri"/>
                <a:ea typeface="ＭＳ Ｐゴシック"/>
                <a:cs typeface="Calibri"/>
              </a:endParaRPr>
            </a:p>
          </p:txBody>
        </p:sp>
      </p:grpSp>
    </p:spTree>
    <p:extLst>
      <p:ext uri="{BB962C8B-B14F-4D97-AF65-F5344CB8AC3E}">
        <p14:creationId xmlns:p14="http://schemas.microsoft.com/office/powerpoint/2010/main" val="122324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Digital Computers</a:t>
            </a:r>
            <a:endParaRPr lang="en-US" dirty="0"/>
          </a:p>
        </p:txBody>
      </p:sp>
      <p:sp>
        <p:nvSpPr>
          <p:cNvPr id="5" name="Content Placeholder 4"/>
          <p:cNvSpPr>
            <a:spLocks noGrp="1"/>
          </p:cNvSpPr>
          <p:nvPr>
            <p:ph idx="1"/>
          </p:nvPr>
        </p:nvSpPr>
        <p:spPr/>
        <p:txBody>
          <a:bodyPr/>
          <a:lstStyle/>
          <a:p>
            <a:r>
              <a:rPr lang="en-US" dirty="0"/>
              <a:t>Represent problem variables as numbers encoded using discrete steps</a:t>
            </a:r>
          </a:p>
          <a:p>
            <a:pPr lvl="1"/>
            <a:r>
              <a:rPr lang="en-US" dirty="0"/>
              <a:t>Discrete steps provide noise immunity</a:t>
            </a:r>
          </a:p>
          <a:p>
            <a:r>
              <a:rPr lang="en-US" dirty="0"/>
              <a:t>Enables accurate and deterministic calculations</a:t>
            </a:r>
          </a:p>
          <a:p>
            <a:pPr lvl="1"/>
            <a:r>
              <a:rPr lang="en-US" dirty="0"/>
              <a:t>Same inputs give same outputs exactly</a:t>
            </a:r>
          </a:p>
          <a:p>
            <a:r>
              <a:rPr lang="en-US" dirty="0"/>
              <a:t>Not constrained by physically realizable functions</a:t>
            </a:r>
          </a:p>
          <a:p>
            <a:r>
              <a:rPr lang="en-US" dirty="0"/>
              <a:t>Programmable digital computers are CSx52 focus</a:t>
            </a:r>
          </a:p>
        </p:txBody>
      </p:sp>
      <p:sp>
        <p:nvSpPr>
          <p:cNvPr id="3" name="Slide Number Placeholder 2"/>
          <p:cNvSpPr>
            <a:spLocks noGrp="1"/>
          </p:cNvSpPr>
          <p:nvPr>
            <p:ph type="sldNum" sz="quarter" idx="10"/>
          </p:nvPr>
        </p:nvSpPr>
        <p:spPr/>
        <p:txBody>
          <a:bodyPr/>
          <a:lstStyle/>
          <a:p>
            <a:fld id="{890A75C8-C148-D646-81FC-1D13FFF086FF}" type="slidenum">
              <a:rPr lang="en-US" smtClean="0">
                <a:solidFill>
                  <a:srgbClr val="000000"/>
                </a:solidFill>
              </a:rPr>
              <a:pPr/>
              <a:t>24</a:t>
            </a:fld>
            <a:endParaRPr lang="en-US">
              <a:solidFill>
                <a:srgbClr val="000000"/>
              </a:solidFill>
            </a:endParaRPr>
          </a:p>
        </p:txBody>
      </p:sp>
    </p:spTree>
    <p:extLst>
      <p:ext uri="{BB962C8B-B14F-4D97-AF65-F5344CB8AC3E}">
        <p14:creationId xmlns:p14="http://schemas.microsoft.com/office/powerpoint/2010/main" val="414060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Charles Babbage (1791-1871)</a:t>
            </a:r>
          </a:p>
        </p:txBody>
      </p:sp>
      <p:sp>
        <p:nvSpPr>
          <p:cNvPr id="6" name="Content Placeholder 5"/>
          <p:cNvSpPr>
            <a:spLocks noGrp="1"/>
          </p:cNvSpPr>
          <p:nvPr>
            <p:ph idx="1"/>
          </p:nvPr>
        </p:nvSpPr>
        <p:spPr>
          <a:xfrm>
            <a:off x="4267200" y="838200"/>
            <a:ext cx="4648200" cy="5486400"/>
          </a:xfrm>
        </p:spPr>
        <p:txBody>
          <a:bodyPr/>
          <a:lstStyle/>
          <a:p>
            <a:r>
              <a:rPr lang="en-US" sz="2400" dirty="0" err="1"/>
              <a:t>Lucasian</a:t>
            </a:r>
            <a:r>
              <a:rPr lang="en-US" sz="2400" dirty="0"/>
              <a:t> Professor of Mathematics, Cambridge University, 1828-1839</a:t>
            </a:r>
          </a:p>
          <a:p>
            <a:r>
              <a:rPr lang="en-US" sz="2400" dirty="0"/>
              <a:t>A true “polymath” with interests in many areas</a:t>
            </a:r>
          </a:p>
          <a:p>
            <a:r>
              <a:rPr lang="en-US" sz="2400" dirty="0"/>
              <a:t>Frustrated by errors in printed tables, wanted to build machines to evaluate and print accurate tables</a:t>
            </a:r>
          </a:p>
          <a:p>
            <a:r>
              <a:rPr lang="en-US" sz="2400" dirty="0"/>
              <a:t>Inspired by earlier work organizing human “computers” to methodically calculate tables by hand</a:t>
            </a:r>
          </a:p>
          <a:p>
            <a:pPr marL="0" indent="0">
              <a:buNone/>
            </a:pPr>
            <a:endParaRPr lang="en-US" sz="2400" dirty="0"/>
          </a:p>
          <a:p>
            <a:endParaRPr lang="en-US" sz="2400" dirty="0"/>
          </a:p>
          <a:p>
            <a:endParaRPr lang="en-US" sz="2400" dirty="0"/>
          </a:p>
        </p:txBody>
      </p:sp>
      <p:sp>
        <p:nvSpPr>
          <p:cNvPr id="3" name="Slide Number Placeholder 2"/>
          <p:cNvSpPr>
            <a:spLocks noGrp="1"/>
          </p:cNvSpPr>
          <p:nvPr>
            <p:ph type="sldNum" sz="quarter" idx="10"/>
          </p:nvPr>
        </p:nvSpPr>
        <p:spPr/>
        <p:txBody>
          <a:bodyPr/>
          <a:lstStyle/>
          <a:p>
            <a:fld id="{890A75C8-C148-D646-81FC-1D13FFF086FF}" type="slidenum">
              <a:rPr lang="en-US" smtClean="0">
                <a:solidFill>
                  <a:srgbClr val="000000"/>
                </a:solidFill>
              </a:rPr>
              <a:pPr/>
              <a:t>25</a:t>
            </a:fld>
            <a:endParaRPr lang="en-US">
              <a:solidFill>
                <a:srgbClr val="000000"/>
              </a:solidFill>
            </a:endParaRPr>
          </a:p>
        </p:txBody>
      </p:sp>
      <p:pic>
        <p:nvPicPr>
          <p:cNvPr id="7" name="Picture 6" descr="Charles_Babbage_-_186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838201"/>
            <a:ext cx="3899003" cy="5105400"/>
          </a:xfrm>
          <a:prstGeom prst="rect">
            <a:avLst/>
          </a:prstGeom>
        </p:spPr>
      </p:pic>
      <p:sp>
        <p:nvSpPr>
          <p:cNvPr id="9" name="TextBox 8"/>
          <p:cNvSpPr txBox="1"/>
          <p:nvPr/>
        </p:nvSpPr>
        <p:spPr>
          <a:xfrm>
            <a:off x="905740" y="5943600"/>
            <a:ext cx="2664201" cy="415498"/>
          </a:xfrm>
          <a:prstGeom prst="rect">
            <a:avLst/>
          </a:prstGeom>
          <a:noFill/>
        </p:spPr>
        <p:txBody>
          <a:bodyPr wrap="none" rtlCol="0">
            <a:spAutoFit/>
          </a:bodyPr>
          <a:lstStyle/>
          <a:p>
            <a:pPr algn="ctr" eaLnBrk="1" hangingPunct="1">
              <a:spcBef>
                <a:spcPct val="0"/>
              </a:spcBef>
            </a:pPr>
            <a:r>
              <a:rPr lang="en-US" sz="1050" i="1" dirty="0">
                <a:solidFill>
                  <a:srgbClr val="000000"/>
                </a:solidFill>
                <a:latin typeface="Calibri"/>
                <a:ea typeface="ＭＳ Ｐゴシック"/>
                <a:cs typeface="Calibri"/>
              </a:rPr>
              <a:t>[Copyright expired and in public domain.</a:t>
            </a:r>
          </a:p>
          <a:p>
            <a:pPr algn="ctr" eaLnBrk="1" hangingPunct="1">
              <a:spcBef>
                <a:spcPct val="0"/>
              </a:spcBef>
            </a:pPr>
            <a:r>
              <a:rPr lang="en-US" sz="1050" i="1" dirty="0">
                <a:solidFill>
                  <a:srgbClr val="000000"/>
                </a:solidFill>
                <a:latin typeface="Calibri"/>
                <a:ea typeface="ＭＳ Ｐゴシック"/>
                <a:cs typeface="Calibri"/>
              </a:rPr>
              <a:t> Image obtained from Wikimedia Commons.]</a:t>
            </a:r>
          </a:p>
        </p:txBody>
      </p:sp>
    </p:spTree>
    <p:extLst>
      <p:ext uri="{BB962C8B-B14F-4D97-AF65-F5344CB8AC3E}">
        <p14:creationId xmlns:p14="http://schemas.microsoft.com/office/powerpoint/2010/main" val="552245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Difference Engine 1822</a:t>
            </a:r>
          </a:p>
        </p:txBody>
      </p:sp>
      <p:sp>
        <p:nvSpPr>
          <p:cNvPr id="5" name="Content Placeholder 4"/>
          <p:cNvSpPr>
            <a:spLocks noGrp="1"/>
          </p:cNvSpPr>
          <p:nvPr>
            <p:ph idx="1"/>
          </p:nvPr>
        </p:nvSpPr>
        <p:spPr>
          <a:xfrm>
            <a:off x="457200" y="762000"/>
            <a:ext cx="8307386" cy="3276600"/>
          </a:xfrm>
        </p:spPr>
        <p:txBody>
          <a:bodyPr/>
          <a:lstStyle/>
          <a:p>
            <a:r>
              <a:rPr lang="en-US" dirty="0"/>
              <a:t>Continuous functions can be approximated by polynomials, which can be computed from difference tables:</a:t>
            </a:r>
          </a:p>
          <a:p>
            <a:pPr marL="455613" lvl="1" indent="2003425">
              <a:buNone/>
            </a:pPr>
            <a:r>
              <a:rPr lang="en-US" dirty="0"/>
              <a:t>   f(n) = n</a:t>
            </a:r>
            <a:r>
              <a:rPr lang="en-US" baseline="30000" dirty="0"/>
              <a:t>2</a:t>
            </a:r>
            <a:r>
              <a:rPr lang="en-US" dirty="0"/>
              <a:t> + n + 41</a:t>
            </a:r>
          </a:p>
          <a:p>
            <a:pPr marL="455613" lvl="1" indent="2003425">
              <a:buNone/>
            </a:pPr>
            <a:r>
              <a:rPr lang="en-US" dirty="0"/>
              <a:t>d1(n) = f(n) – f(n-1) = 2n</a:t>
            </a:r>
          </a:p>
          <a:p>
            <a:pPr marL="455613" lvl="1" indent="2003425">
              <a:buNone/>
            </a:pPr>
            <a:r>
              <a:rPr lang="en-US" dirty="0"/>
              <a:t>d2(n) = d1(n) – d1(n-1) = 2</a:t>
            </a:r>
          </a:p>
          <a:p>
            <a:pPr marL="455613" lvl="1" indent="2003425">
              <a:buNone/>
            </a:pPr>
            <a:endParaRPr lang="en-US" dirty="0"/>
          </a:p>
          <a:p>
            <a:pPr marL="227013" indent="-227013"/>
            <a:r>
              <a:rPr lang="en-US" dirty="0"/>
              <a:t>Can calculate using only a single adder:</a:t>
            </a:r>
          </a:p>
        </p:txBody>
      </p:sp>
      <p:sp>
        <p:nvSpPr>
          <p:cNvPr id="3" name="Slide Number Placeholder 2"/>
          <p:cNvSpPr>
            <a:spLocks noGrp="1"/>
          </p:cNvSpPr>
          <p:nvPr>
            <p:ph type="sldNum" sz="quarter" idx="10"/>
          </p:nvPr>
        </p:nvSpPr>
        <p:spPr/>
        <p:txBody>
          <a:bodyPr/>
          <a:lstStyle/>
          <a:p>
            <a:pPr>
              <a:defRPr/>
            </a:pPr>
            <a:fld id="{890A75C8-C148-D646-81FC-1D13FFF086FF}" type="slidenum">
              <a:rPr lang="en-US" smtClean="0">
                <a:solidFill>
                  <a:srgbClr val="000000"/>
                </a:solidFill>
              </a:rPr>
              <a:pPr>
                <a:defRPr/>
              </a:pPr>
              <a:t>26</a:t>
            </a:fld>
            <a:endParaRPr lang="en-US">
              <a:solidFill>
                <a:srgbClr val="000000"/>
              </a:solidFill>
            </a:endParaRPr>
          </a:p>
        </p:txBody>
      </p:sp>
      <p:grpSp>
        <p:nvGrpSpPr>
          <p:cNvPr id="24" name="Group 90"/>
          <p:cNvGrpSpPr>
            <a:grpSpLocks/>
          </p:cNvGrpSpPr>
          <p:nvPr/>
        </p:nvGrpSpPr>
        <p:grpSpPr bwMode="auto">
          <a:xfrm>
            <a:off x="2362200" y="4267200"/>
            <a:ext cx="4114800" cy="1524000"/>
            <a:chOff x="1488" y="2784"/>
            <a:chExt cx="2592" cy="960"/>
          </a:xfrm>
        </p:grpSpPr>
        <p:sp>
          <p:nvSpPr>
            <p:cNvPr id="25" name="Rectangle 31"/>
            <p:cNvSpPr>
              <a:spLocks noChangeArrowheads="1"/>
            </p:cNvSpPr>
            <p:nvPr/>
          </p:nvSpPr>
          <p:spPr bwMode="auto">
            <a:xfrm>
              <a:off x="1488" y="2784"/>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n</a:t>
              </a:r>
            </a:p>
          </p:txBody>
        </p:sp>
        <p:sp>
          <p:nvSpPr>
            <p:cNvPr id="26" name="Rectangle 32"/>
            <p:cNvSpPr>
              <a:spLocks noChangeArrowheads="1"/>
            </p:cNvSpPr>
            <p:nvPr/>
          </p:nvSpPr>
          <p:spPr bwMode="auto">
            <a:xfrm>
              <a:off x="1488" y="3024"/>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d2(n)</a:t>
              </a:r>
            </a:p>
          </p:txBody>
        </p:sp>
        <p:sp>
          <p:nvSpPr>
            <p:cNvPr id="27" name="Rectangle 33"/>
            <p:cNvSpPr>
              <a:spLocks noChangeArrowheads="1"/>
            </p:cNvSpPr>
            <p:nvPr/>
          </p:nvSpPr>
          <p:spPr bwMode="auto">
            <a:xfrm>
              <a:off x="1488" y="3264"/>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d1(n)</a:t>
              </a:r>
            </a:p>
          </p:txBody>
        </p:sp>
        <p:sp>
          <p:nvSpPr>
            <p:cNvPr id="28" name="Rectangle 34"/>
            <p:cNvSpPr>
              <a:spLocks noChangeArrowheads="1"/>
            </p:cNvSpPr>
            <p:nvPr/>
          </p:nvSpPr>
          <p:spPr bwMode="auto">
            <a:xfrm>
              <a:off x="1488" y="3504"/>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f(n)</a:t>
              </a:r>
            </a:p>
          </p:txBody>
        </p:sp>
        <p:sp>
          <p:nvSpPr>
            <p:cNvPr id="29" name="Rectangle 35"/>
            <p:cNvSpPr>
              <a:spLocks noChangeArrowheads="1"/>
            </p:cNvSpPr>
            <p:nvPr/>
          </p:nvSpPr>
          <p:spPr bwMode="auto">
            <a:xfrm>
              <a:off x="1920" y="2784"/>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0</a:t>
              </a:r>
            </a:p>
          </p:txBody>
        </p:sp>
        <p:sp>
          <p:nvSpPr>
            <p:cNvPr id="30" name="Rectangle 36"/>
            <p:cNvSpPr>
              <a:spLocks noChangeArrowheads="1"/>
            </p:cNvSpPr>
            <p:nvPr/>
          </p:nvSpPr>
          <p:spPr bwMode="auto">
            <a:xfrm>
              <a:off x="1920" y="3024"/>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endParaRPr lang="en-US" sz="1800" kern="0">
                <a:solidFill>
                  <a:srgbClr val="000000"/>
                </a:solidFill>
                <a:latin typeface="Calibri"/>
                <a:ea typeface="ＭＳ Ｐゴシック"/>
                <a:cs typeface="Calibri"/>
              </a:endParaRPr>
            </a:p>
          </p:txBody>
        </p:sp>
        <p:sp>
          <p:nvSpPr>
            <p:cNvPr id="31" name="Rectangle 37"/>
            <p:cNvSpPr>
              <a:spLocks noChangeArrowheads="1"/>
            </p:cNvSpPr>
            <p:nvPr/>
          </p:nvSpPr>
          <p:spPr bwMode="auto">
            <a:xfrm>
              <a:off x="1920" y="3264"/>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marL="342900" lvl="3" algn="ctr" eaLnBrk="1" fontAlgn="auto" hangingPunct="1">
                <a:spcBef>
                  <a:spcPts val="0"/>
                </a:spcBef>
                <a:spcAft>
                  <a:spcPts val="0"/>
                </a:spcAft>
                <a:defRPr/>
              </a:pPr>
              <a:r>
                <a:rPr lang="en-US" sz="1800" kern="0">
                  <a:solidFill>
                    <a:srgbClr val="000000"/>
                  </a:solidFill>
                  <a:latin typeface="Calibri"/>
                  <a:ea typeface="ＭＳ Ｐゴシック"/>
                  <a:cs typeface="Calibri"/>
                </a:rPr>
                <a:t>	</a:t>
              </a:r>
            </a:p>
          </p:txBody>
        </p:sp>
        <p:sp>
          <p:nvSpPr>
            <p:cNvPr id="32" name="Rectangle 38"/>
            <p:cNvSpPr>
              <a:spLocks noChangeArrowheads="1"/>
            </p:cNvSpPr>
            <p:nvPr/>
          </p:nvSpPr>
          <p:spPr bwMode="auto">
            <a:xfrm>
              <a:off x="1920" y="3504"/>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41</a:t>
              </a:r>
            </a:p>
          </p:txBody>
        </p:sp>
        <p:sp>
          <p:nvSpPr>
            <p:cNvPr id="33" name="Rectangle 39"/>
            <p:cNvSpPr>
              <a:spLocks noChangeArrowheads="1"/>
            </p:cNvSpPr>
            <p:nvPr/>
          </p:nvSpPr>
          <p:spPr bwMode="auto">
            <a:xfrm>
              <a:off x="2352" y="2784"/>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1</a:t>
              </a:r>
            </a:p>
          </p:txBody>
        </p:sp>
        <p:sp>
          <p:nvSpPr>
            <p:cNvPr id="34" name="Rectangle 40"/>
            <p:cNvSpPr>
              <a:spLocks noChangeArrowheads="1"/>
            </p:cNvSpPr>
            <p:nvPr/>
          </p:nvSpPr>
          <p:spPr bwMode="auto">
            <a:xfrm>
              <a:off x="2352" y="3024"/>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endParaRPr lang="en-US" sz="1800" kern="0">
                <a:solidFill>
                  <a:srgbClr val="000000"/>
                </a:solidFill>
                <a:latin typeface="Calibri"/>
                <a:ea typeface="ＭＳ Ｐゴシック"/>
                <a:cs typeface="Calibri"/>
              </a:endParaRPr>
            </a:p>
          </p:txBody>
        </p:sp>
        <p:sp>
          <p:nvSpPr>
            <p:cNvPr id="35" name="Rectangle 41"/>
            <p:cNvSpPr>
              <a:spLocks noChangeArrowheads="1"/>
            </p:cNvSpPr>
            <p:nvPr/>
          </p:nvSpPr>
          <p:spPr bwMode="auto">
            <a:xfrm>
              <a:off x="2352" y="3264"/>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2</a:t>
              </a:r>
            </a:p>
          </p:txBody>
        </p:sp>
        <p:sp>
          <p:nvSpPr>
            <p:cNvPr id="36" name="Rectangle 43"/>
            <p:cNvSpPr>
              <a:spLocks noChangeArrowheads="1"/>
            </p:cNvSpPr>
            <p:nvPr/>
          </p:nvSpPr>
          <p:spPr bwMode="auto">
            <a:xfrm>
              <a:off x="2784" y="2784"/>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2</a:t>
              </a:r>
            </a:p>
          </p:txBody>
        </p:sp>
        <p:sp>
          <p:nvSpPr>
            <p:cNvPr id="37" name="Rectangle 44"/>
            <p:cNvSpPr>
              <a:spLocks noChangeArrowheads="1"/>
            </p:cNvSpPr>
            <p:nvPr/>
          </p:nvSpPr>
          <p:spPr bwMode="auto">
            <a:xfrm>
              <a:off x="2784" y="3024"/>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2</a:t>
              </a:r>
            </a:p>
          </p:txBody>
        </p:sp>
        <p:sp>
          <p:nvSpPr>
            <p:cNvPr id="38" name="Rectangle 47"/>
            <p:cNvSpPr>
              <a:spLocks noChangeArrowheads="1"/>
            </p:cNvSpPr>
            <p:nvPr/>
          </p:nvSpPr>
          <p:spPr bwMode="auto">
            <a:xfrm>
              <a:off x="3216" y="2784"/>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3</a:t>
              </a:r>
            </a:p>
          </p:txBody>
        </p:sp>
        <p:sp>
          <p:nvSpPr>
            <p:cNvPr id="39" name="Rectangle 48"/>
            <p:cNvSpPr>
              <a:spLocks noChangeArrowheads="1"/>
            </p:cNvSpPr>
            <p:nvPr/>
          </p:nvSpPr>
          <p:spPr bwMode="auto">
            <a:xfrm>
              <a:off x="3216" y="3024"/>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2</a:t>
              </a:r>
            </a:p>
          </p:txBody>
        </p:sp>
        <p:sp>
          <p:nvSpPr>
            <p:cNvPr id="40" name="Rectangle 51"/>
            <p:cNvSpPr>
              <a:spLocks noChangeArrowheads="1"/>
            </p:cNvSpPr>
            <p:nvPr/>
          </p:nvSpPr>
          <p:spPr bwMode="auto">
            <a:xfrm>
              <a:off x="3648" y="2784"/>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4</a:t>
              </a:r>
            </a:p>
          </p:txBody>
        </p:sp>
        <p:sp>
          <p:nvSpPr>
            <p:cNvPr id="41" name="Rectangle 52"/>
            <p:cNvSpPr>
              <a:spLocks noChangeArrowheads="1"/>
            </p:cNvSpPr>
            <p:nvPr/>
          </p:nvSpPr>
          <p:spPr bwMode="auto">
            <a:xfrm>
              <a:off x="3648" y="3024"/>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2</a:t>
              </a:r>
            </a:p>
          </p:txBody>
        </p:sp>
      </p:grpSp>
      <p:grpSp>
        <p:nvGrpSpPr>
          <p:cNvPr id="70" name="Group 65"/>
          <p:cNvGrpSpPr>
            <a:grpSpLocks/>
          </p:cNvGrpSpPr>
          <p:nvPr/>
        </p:nvGrpSpPr>
        <p:grpSpPr bwMode="auto">
          <a:xfrm>
            <a:off x="4343400" y="4953000"/>
            <a:ext cx="762000" cy="457200"/>
            <a:chOff x="2736" y="3024"/>
            <a:chExt cx="480" cy="288"/>
          </a:xfrm>
        </p:grpSpPr>
        <p:sp>
          <p:nvSpPr>
            <p:cNvPr id="71" name="Rectangle 45"/>
            <p:cNvSpPr>
              <a:spLocks noChangeArrowheads="1"/>
            </p:cNvSpPr>
            <p:nvPr/>
          </p:nvSpPr>
          <p:spPr bwMode="auto">
            <a:xfrm>
              <a:off x="2784" y="3072"/>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4</a:t>
              </a:r>
            </a:p>
          </p:txBody>
        </p:sp>
        <p:sp>
          <p:nvSpPr>
            <p:cNvPr id="72" name="Line 63"/>
            <p:cNvSpPr>
              <a:spLocks noChangeShapeType="1"/>
            </p:cNvSpPr>
            <p:nvPr/>
          </p:nvSpPr>
          <p:spPr bwMode="auto">
            <a:xfrm>
              <a:off x="2976" y="3024"/>
              <a:ext cx="0" cy="144"/>
            </a:xfrm>
            <a:prstGeom prst="line">
              <a:avLst/>
            </a:prstGeom>
            <a:noFill/>
            <a:ln w="38100">
              <a:solidFill>
                <a:srgbClr val="FC0128"/>
              </a:solidFill>
              <a:round/>
              <a:headEnd/>
              <a:tailEnd type="triangle" w="med" len="med"/>
            </a:ln>
          </p:spPr>
          <p:txBody>
            <a:bodyPr anchor="ctr">
              <a:prstTxWarp prst="textNoShape">
                <a:avLst/>
              </a:prstTxWarp>
              <a:spAutoFit/>
            </a:bodyPr>
            <a:lstStyle/>
            <a:p>
              <a:pPr eaLnBrk="1" fontAlgn="auto" hangingPunct="1">
                <a:spcBef>
                  <a:spcPts val="0"/>
                </a:spcBef>
                <a:spcAft>
                  <a:spcPts val="0"/>
                </a:spcAft>
                <a:defRPr/>
              </a:pPr>
              <a:endParaRPr lang="en-US" sz="1800" kern="0">
                <a:solidFill>
                  <a:sysClr val="windowText" lastClr="000000"/>
                </a:solidFill>
                <a:latin typeface="Calibri"/>
                <a:ea typeface="ＭＳ Ｐゴシック"/>
                <a:cs typeface="Calibri"/>
              </a:endParaRPr>
            </a:p>
          </p:txBody>
        </p:sp>
        <p:sp>
          <p:nvSpPr>
            <p:cNvPr id="73" name="Line 64"/>
            <p:cNvSpPr>
              <a:spLocks noChangeShapeType="1"/>
            </p:cNvSpPr>
            <p:nvPr/>
          </p:nvSpPr>
          <p:spPr bwMode="auto">
            <a:xfrm rot="-5400000">
              <a:off x="2808" y="3144"/>
              <a:ext cx="0" cy="144"/>
            </a:xfrm>
            <a:prstGeom prst="line">
              <a:avLst/>
            </a:prstGeom>
            <a:noFill/>
            <a:ln w="38100">
              <a:solidFill>
                <a:srgbClr val="FC0128"/>
              </a:solidFill>
              <a:round/>
              <a:headEnd/>
              <a:tailEnd type="triangle" w="med" len="med"/>
            </a:ln>
          </p:spPr>
          <p:txBody>
            <a:bodyPr anchor="ctr">
              <a:prstTxWarp prst="textNoShape">
                <a:avLst/>
              </a:prstTxWarp>
              <a:spAutoFit/>
            </a:bodyPr>
            <a:lstStyle/>
            <a:p>
              <a:pPr eaLnBrk="1" fontAlgn="auto" hangingPunct="1">
                <a:spcBef>
                  <a:spcPts val="0"/>
                </a:spcBef>
                <a:spcAft>
                  <a:spcPts val="0"/>
                </a:spcAft>
                <a:defRPr/>
              </a:pPr>
              <a:endParaRPr lang="en-US" sz="1800" kern="0">
                <a:solidFill>
                  <a:sysClr val="windowText" lastClr="000000"/>
                </a:solidFill>
                <a:latin typeface="Calibri"/>
                <a:ea typeface="ＭＳ Ｐゴシック"/>
                <a:cs typeface="Calibri"/>
              </a:endParaRPr>
            </a:p>
          </p:txBody>
        </p:sp>
      </p:grpSp>
      <p:grpSp>
        <p:nvGrpSpPr>
          <p:cNvPr id="74" name="Group 66"/>
          <p:cNvGrpSpPr>
            <a:grpSpLocks/>
          </p:cNvGrpSpPr>
          <p:nvPr/>
        </p:nvGrpSpPr>
        <p:grpSpPr bwMode="auto">
          <a:xfrm>
            <a:off x="5029200" y="4953000"/>
            <a:ext cx="762000" cy="457200"/>
            <a:chOff x="2736" y="3024"/>
            <a:chExt cx="480" cy="288"/>
          </a:xfrm>
        </p:grpSpPr>
        <p:sp>
          <p:nvSpPr>
            <p:cNvPr id="75" name="Rectangle 67"/>
            <p:cNvSpPr>
              <a:spLocks noChangeArrowheads="1"/>
            </p:cNvSpPr>
            <p:nvPr/>
          </p:nvSpPr>
          <p:spPr bwMode="auto">
            <a:xfrm>
              <a:off x="2784" y="3072"/>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6</a:t>
              </a:r>
            </a:p>
          </p:txBody>
        </p:sp>
        <p:sp>
          <p:nvSpPr>
            <p:cNvPr id="76" name="Line 68"/>
            <p:cNvSpPr>
              <a:spLocks noChangeShapeType="1"/>
            </p:cNvSpPr>
            <p:nvPr/>
          </p:nvSpPr>
          <p:spPr bwMode="auto">
            <a:xfrm>
              <a:off x="2976" y="3024"/>
              <a:ext cx="0" cy="144"/>
            </a:xfrm>
            <a:prstGeom prst="line">
              <a:avLst/>
            </a:prstGeom>
            <a:noFill/>
            <a:ln w="38100">
              <a:solidFill>
                <a:srgbClr val="FC0128"/>
              </a:solidFill>
              <a:round/>
              <a:headEnd/>
              <a:tailEnd type="triangle" w="med" len="med"/>
            </a:ln>
          </p:spPr>
          <p:txBody>
            <a:bodyPr anchor="ctr">
              <a:prstTxWarp prst="textNoShape">
                <a:avLst/>
              </a:prstTxWarp>
              <a:spAutoFit/>
            </a:bodyPr>
            <a:lstStyle/>
            <a:p>
              <a:pPr eaLnBrk="1" fontAlgn="auto" hangingPunct="1">
                <a:spcBef>
                  <a:spcPts val="0"/>
                </a:spcBef>
                <a:spcAft>
                  <a:spcPts val="0"/>
                </a:spcAft>
                <a:defRPr/>
              </a:pPr>
              <a:endParaRPr lang="en-US" sz="1800" kern="0">
                <a:solidFill>
                  <a:sysClr val="windowText" lastClr="000000"/>
                </a:solidFill>
                <a:latin typeface="Calibri"/>
                <a:ea typeface="ＭＳ Ｐゴシック"/>
                <a:cs typeface="Calibri"/>
              </a:endParaRPr>
            </a:p>
          </p:txBody>
        </p:sp>
        <p:sp>
          <p:nvSpPr>
            <p:cNvPr id="77" name="Line 69"/>
            <p:cNvSpPr>
              <a:spLocks noChangeShapeType="1"/>
            </p:cNvSpPr>
            <p:nvPr/>
          </p:nvSpPr>
          <p:spPr bwMode="auto">
            <a:xfrm rot="-5400000">
              <a:off x="2808" y="3144"/>
              <a:ext cx="0" cy="144"/>
            </a:xfrm>
            <a:prstGeom prst="line">
              <a:avLst/>
            </a:prstGeom>
            <a:noFill/>
            <a:ln w="38100">
              <a:solidFill>
                <a:srgbClr val="FC0128"/>
              </a:solidFill>
              <a:round/>
              <a:headEnd/>
              <a:tailEnd type="triangle" w="med" len="med"/>
            </a:ln>
          </p:spPr>
          <p:txBody>
            <a:bodyPr anchor="ctr">
              <a:prstTxWarp prst="textNoShape">
                <a:avLst/>
              </a:prstTxWarp>
              <a:spAutoFit/>
            </a:bodyPr>
            <a:lstStyle/>
            <a:p>
              <a:pPr eaLnBrk="1" fontAlgn="auto" hangingPunct="1">
                <a:spcBef>
                  <a:spcPts val="0"/>
                </a:spcBef>
                <a:spcAft>
                  <a:spcPts val="0"/>
                </a:spcAft>
                <a:defRPr/>
              </a:pPr>
              <a:endParaRPr lang="en-US" sz="1800" kern="0">
                <a:solidFill>
                  <a:sysClr val="windowText" lastClr="000000"/>
                </a:solidFill>
                <a:latin typeface="Calibri"/>
                <a:ea typeface="ＭＳ Ｐゴシック"/>
                <a:cs typeface="Calibri"/>
              </a:endParaRPr>
            </a:p>
          </p:txBody>
        </p:sp>
      </p:grpSp>
      <p:grpSp>
        <p:nvGrpSpPr>
          <p:cNvPr id="78" name="Group 70"/>
          <p:cNvGrpSpPr>
            <a:grpSpLocks/>
          </p:cNvGrpSpPr>
          <p:nvPr/>
        </p:nvGrpSpPr>
        <p:grpSpPr bwMode="auto">
          <a:xfrm>
            <a:off x="5715000" y="4953000"/>
            <a:ext cx="762000" cy="457200"/>
            <a:chOff x="2736" y="3024"/>
            <a:chExt cx="480" cy="288"/>
          </a:xfrm>
        </p:grpSpPr>
        <p:sp>
          <p:nvSpPr>
            <p:cNvPr id="79" name="Rectangle 71"/>
            <p:cNvSpPr>
              <a:spLocks noChangeArrowheads="1"/>
            </p:cNvSpPr>
            <p:nvPr/>
          </p:nvSpPr>
          <p:spPr bwMode="auto">
            <a:xfrm>
              <a:off x="2784" y="3072"/>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8</a:t>
              </a:r>
            </a:p>
          </p:txBody>
        </p:sp>
        <p:sp>
          <p:nvSpPr>
            <p:cNvPr id="80" name="Line 72"/>
            <p:cNvSpPr>
              <a:spLocks noChangeShapeType="1"/>
            </p:cNvSpPr>
            <p:nvPr/>
          </p:nvSpPr>
          <p:spPr bwMode="auto">
            <a:xfrm>
              <a:off x="2976" y="3024"/>
              <a:ext cx="0" cy="144"/>
            </a:xfrm>
            <a:prstGeom prst="line">
              <a:avLst/>
            </a:prstGeom>
            <a:noFill/>
            <a:ln w="38100">
              <a:solidFill>
                <a:srgbClr val="FC0128"/>
              </a:solidFill>
              <a:round/>
              <a:headEnd/>
              <a:tailEnd type="triangle" w="med" len="med"/>
            </a:ln>
          </p:spPr>
          <p:txBody>
            <a:bodyPr anchor="ctr">
              <a:prstTxWarp prst="textNoShape">
                <a:avLst/>
              </a:prstTxWarp>
              <a:spAutoFit/>
            </a:bodyPr>
            <a:lstStyle/>
            <a:p>
              <a:pPr eaLnBrk="1" fontAlgn="auto" hangingPunct="1">
                <a:spcBef>
                  <a:spcPts val="0"/>
                </a:spcBef>
                <a:spcAft>
                  <a:spcPts val="0"/>
                </a:spcAft>
                <a:defRPr/>
              </a:pPr>
              <a:endParaRPr lang="en-US" sz="1800" kern="0">
                <a:solidFill>
                  <a:sysClr val="windowText" lastClr="000000"/>
                </a:solidFill>
                <a:latin typeface="Calibri"/>
                <a:ea typeface="ＭＳ Ｐゴシック"/>
                <a:cs typeface="Calibri"/>
              </a:endParaRPr>
            </a:p>
          </p:txBody>
        </p:sp>
        <p:sp>
          <p:nvSpPr>
            <p:cNvPr id="81" name="Line 73"/>
            <p:cNvSpPr>
              <a:spLocks noChangeShapeType="1"/>
            </p:cNvSpPr>
            <p:nvPr/>
          </p:nvSpPr>
          <p:spPr bwMode="auto">
            <a:xfrm rot="-5400000">
              <a:off x="2808" y="3144"/>
              <a:ext cx="0" cy="144"/>
            </a:xfrm>
            <a:prstGeom prst="line">
              <a:avLst/>
            </a:prstGeom>
            <a:noFill/>
            <a:ln w="38100">
              <a:solidFill>
                <a:srgbClr val="FC0128"/>
              </a:solidFill>
              <a:round/>
              <a:headEnd/>
              <a:tailEnd type="triangle" w="med" len="med"/>
            </a:ln>
          </p:spPr>
          <p:txBody>
            <a:bodyPr anchor="ctr">
              <a:prstTxWarp prst="textNoShape">
                <a:avLst/>
              </a:prstTxWarp>
              <a:spAutoFit/>
            </a:bodyPr>
            <a:lstStyle/>
            <a:p>
              <a:pPr eaLnBrk="1" fontAlgn="auto" hangingPunct="1">
                <a:spcBef>
                  <a:spcPts val="0"/>
                </a:spcBef>
                <a:spcAft>
                  <a:spcPts val="0"/>
                </a:spcAft>
                <a:defRPr/>
              </a:pPr>
              <a:endParaRPr lang="en-US" sz="1800" kern="0">
                <a:solidFill>
                  <a:sysClr val="windowText" lastClr="000000"/>
                </a:solidFill>
                <a:latin typeface="Calibri"/>
                <a:ea typeface="ＭＳ Ｐゴシック"/>
                <a:cs typeface="Calibri"/>
              </a:endParaRPr>
            </a:p>
          </p:txBody>
        </p:sp>
      </p:grpSp>
      <p:grpSp>
        <p:nvGrpSpPr>
          <p:cNvPr id="82" name="Group 74"/>
          <p:cNvGrpSpPr>
            <a:grpSpLocks/>
          </p:cNvGrpSpPr>
          <p:nvPr/>
        </p:nvGrpSpPr>
        <p:grpSpPr bwMode="auto">
          <a:xfrm>
            <a:off x="3657600" y="5334000"/>
            <a:ext cx="762000" cy="457200"/>
            <a:chOff x="2736" y="3024"/>
            <a:chExt cx="480" cy="288"/>
          </a:xfrm>
        </p:grpSpPr>
        <p:sp>
          <p:nvSpPr>
            <p:cNvPr id="83" name="Rectangle 75"/>
            <p:cNvSpPr>
              <a:spLocks noChangeArrowheads="1"/>
            </p:cNvSpPr>
            <p:nvPr/>
          </p:nvSpPr>
          <p:spPr bwMode="auto">
            <a:xfrm>
              <a:off x="2784" y="3072"/>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43</a:t>
              </a:r>
            </a:p>
          </p:txBody>
        </p:sp>
        <p:sp>
          <p:nvSpPr>
            <p:cNvPr id="84" name="Line 76"/>
            <p:cNvSpPr>
              <a:spLocks noChangeShapeType="1"/>
            </p:cNvSpPr>
            <p:nvPr/>
          </p:nvSpPr>
          <p:spPr bwMode="auto">
            <a:xfrm>
              <a:off x="2976" y="3024"/>
              <a:ext cx="0" cy="144"/>
            </a:xfrm>
            <a:prstGeom prst="line">
              <a:avLst/>
            </a:prstGeom>
            <a:noFill/>
            <a:ln w="38100">
              <a:solidFill>
                <a:srgbClr val="FC0128"/>
              </a:solidFill>
              <a:round/>
              <a:headEnd/>
              <a:tailEnd type="triangle" w="med" len="med"/>
            </a:ln>
          </p:spPr>
          <p:txBody>
            <a:bodyPr anchor="ctr">
              <a:prstTxWarp prst="textNoShape">
                <a:avLst/>
              </a:prstTxWarp>
              <a:spAutoFit/>
            </a:bodyPr>
            <a:lstStyle/>
            <a:p>
              <a:pPr eaLnBrk="1" fontAlgn="auto" hangingPunct="1">
                <a:spcBef>
                  <a:spcPts val="0"/>
                </a:spcBef>
                <a:spcAft>
                  <a:spcPts val="0"/>
                </a:spcAft>
                <a:defRPr/>
              </a:pPr>
              <a:endParaRPr lang="en-US" sz="1800" kern="0">
                <a:solidFill>
                  <a:sysClr val="windowText" lastClr="000000"/>
                </a:solidFill>
                <a:latin typeface="Calibri"/>
                <a:ea typeface="ＭＳ Ｐゴシック"/>
                <a:cs typeface="Calibri"/>
              </a:endParaRPr>
            </a:p>
          </p:txBody>
        </p:sp>
        <p:sp>
          <p:nvSpPr>
            <p:cNvPr id="85" name="Line 77"/>
            <p:cNvSpPr>
              <a:spLocks noChangeShapeType="1"/>
            </p:cNvSpPr>
            <p:nvPr/>
          </p:nvSpPr>
          <p:spPr bwMode="auto">
            <a:xfrm rot="-5400000">
              <a:off x="2808" y="3144"/>
              <a:ext cx="0" cy="144"/>
            </a:xfrm>
            <a:prstGeom prst="line">
              <a:avLst/>
            </a:prstGeom>
            <a:noFill/>
            <a:ln w="38100">
              <a:solidFill>
                <a:srgbClr val="FC0128"/>
              </a:solidFill>
              <a:round/>
              <a:headEnd/>
              <a:tailEnd type="triangle" w="med" len="med"/>
            </a:ln>
          </p:spPr>
          <p:txBody>
            <a:bodyPr anchor="ctr">
              <a:prstTxWarp prst="textNoShape">
                <a:avLst/>
              </a:prstTxWarp>
              <a:spAutoFit/>
            </a:bodyPr>
            <a:lstStyle/>
            <a:p>
              <a:pPr eaLnBrk="1" fontAlgn="auto" hangingPunct="1">
                <a:spcBef>
                  <a:spcPts val="0"/>
                </a:spcBef>
                <a:spcAft>
                  <a:spcPts val="0"/>
                </a:spcAft>
                <a:defRPr/>
              </a:pPr>
              <a:endParaRPr lang="en-US" sz="1800" kern="0">
                <a:solidFill>
                  <a:sysClr val="windowText" lastClr="000000"/>
                </a:solidFill>
                <a:latin typeface="Calibri"/>
                <a:ea typeface="ＭＳ Ｐゴシック"/>
                <a:cs typeface="Calibri"/>
              </a:endParaRPr>
            </a:p>
          </p:txBody>
        </p:sp>
      </p:grpSp>
      <p:grpSp>
        <p:nvGrpSpPr>
          <p:cNvPr id="86" name="Group 78"/>
          <p:cNvGrpSpPr>
            <a:grpSpLocks/>
          </p:cNvGrpSpPr>
          <p:nvPr/>
        </p:nvGrpSpPr>
        <p:grpSpPr bwMode="auto">
          <a:xfrm>
            <a:off x="4343400" y="5334000"/>
            <a:ext cx="762000" cy="457200"/>
            <a:chOff x="2736" y="3024"/>
            <a:chExt cx="480" cy="288"/>
          </a:xfrm>
        </p:grpSpPr>
        <p:sp>
          <p:nvSpPr>
            <p:cNvPr id="87" name="Rectangle 79"/>
            <p:cNvSpPr>
              <a:spLocks noChangeArrowheads="1"/>
            </p:cNvSpPr>
            <p:nvPr/>
          </p:nvSpPr>
          <p:spPr bwMode="auto">
            <a:xfrm>
              <a:off x="2784" y="3072"/>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47</a:t>
              </a:r>
            </a:p>
          </p:txBody>
        </p:sp>
        <p:sp>
          <p:nvSpPr>
            <p:cNvPr id="88" name="Line 80"/>
            <p:cNvSpPr>
              <a:spLocks noChangeShapeType="1"/>
            </p:cNvSpPr>
            <p:nvPr/>
          </p:nvSpPr>
          <p:spPr bwMode="auto">
            <a:xfrm>
              <a:off x="2976" y="3024"/>
              <a:ext cx="0" cy="144"/>
            </a:xfrm>
            <a:prstGeom prst="line">
              <a:avLst/>
            </a:prstGeom>
            <a:noFill/>
            <a:ln w="38100">
              <a:solidFill>
                <a:srgbClr val="FC0128"/>
              </a:solidFill>
              <a:round/>
              <a:headEnd/>
              <a:tailEnd type="triangle" w="med" len="med"/>
            </a:ln>
          </p:spPr>
          <p:txBody>
            <a:bodyPr anchor="ctr">
              <a:prstTxWarp prst="textNoShape">
                <a:avLst/>
              </a:prstTxWarp>
              <a:spAutoFit/>
            </a:bodyPr>
            <a:lstStyle/>
            <a:p>
              <a:pPr eaLnBrk="1" fontAlgn="auto" hangingPunct="1">
                <a:spcBef>
                  <a:spcPts val="0"/>
                </a:spcBef>
                <a:spcAft>
                  <a:spcPts val="0"/>
                </a:spcAft>
                <a:defRPr/>
              </a:pPr>
              <a:endParaRPr lang="en-US" sz="1800" kern="0">
                <a:solidFill>
                  <a:sysClr val="windowText" lastClr="000000"/>
                </a:solidFill>
                <a:latin typeface="Calibri"/>
                <a:ea typeface="ＭＳ Ｐゴシック"/>
                <a:cs typeface="Calibri"/>
              </a:endParaRPr>
            </a:p>
          </p:txBody>
        </p:sp>
        <p:sp>
          <p:nvSpPr>
            <p:cNvPr id="89" name="Line 81"/>
            <p:cNvSpPr>
              <a:spLocks noChangeShapeType="1"/>
            </p:cNvSpPr>
            <p:nvPr/>
          </p:nvSpPr>
          <p:spPr bwMode="auto">
            <a:xfrm rot="-5400000">
              <a:off x="2808" y="3144"/>
              <a:ext cx="0" cy="144"/>
            </a:xfrm>
            <a:prstGeom prst="line">
              <a:avLst/>
            </a:prstGeom>
            <a:noFill/>
            <a:ln w="38100">
              <a:solidFill>
                <a:srgbClr val="FC0128"/>
              </a:solidFill>
              <a:round/>
              <a:headEnd/>
              <a:tailEnd type="triangle" w="med" len="med"/>
            </a:ln>
          </p:spPr>
          <p:txBody>
            <a:bodyPr anchor="ctr">
              <a:prstTxWarp prst="textNoShape">
                <a:avLst/>
              </a:prstTxWarp>
              <a:spAutoFit/>
            </a:bodyPr>
            <a:lstStyle/>
            <a:p>
              <a:pPr eaLnBrk="1" fontAlgn="auto" hangingPunct="1">
                <a:spcBef>
                  <a:spcPts val="0"/>
                </a:spcBef>
                <a:spcAft>
                  <a:spcPts val="0"/>
                </a:spcAft>
                <a:defRPr/>
              </a:pPr>
              <a:endParaRPr lang="en-US" sz="1800" kern="0">
                <a:solidFill>
                  <a:sysClr val="windowText" lastClr="000000"/>
                </a:solidFill>
                <a:latin typeface="Calibri"/>
                <a:ea typeface="ＭＳ Ｐゴシック"/>
                <a:cs typeface="Calibri"/>
              </a:endParaRPr>
            </a:p>
          </p:txBody>
        </p:sp>
      </p:grpSp>
      <p:grpSp>
        <p:nvGrpSpPr>
          <p:cNvPr id="90" name="Group 82"/>
          <p:cNvGrpSpPr>
            <a:grpSpLocks/>
          </p:cNvGrpSpPr>
          <p:nvPr/>
        </p:nvGrpSpPr>
        <p:grpSpPr bwMode="auto">
          <a:xfrm>
            <a:off x="5029200" y="5334000"/>
            <a:ext cx="762000" cy="457200"/>
            <a:chOff x="2736" y="3024"/>
            <a:chExt cx="480" cy="288"/>
          </a:xfrm>
        </p:grpSpPr>
        <p:sp>
          <p:nvSpPr>
            <p:cNvPr id="91" name="Rectangle 83"/>
            <p:cNvSpPr>
              <a:spLocks noChangeArrowheads="1"/>
            </p:cNvSpPr>
            <p:nvPr/>
          </p:nvSpPr>
          <p:spPr bwMode="auto">
            <a:xfrm>
              <a:off x="2784" y="3072"/>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53</a:t>
              </a:r>
            </a:p>
          </p:txBody>
        </p:sp>
        <p:sp>
          <p:nvSpPr>
            <p:cNvPr id="92" name="Line 84"/>
            <p:cNvSpPr>
              <a:spLocks noChangeShapeType="1"/>
            </p:cNvSpPr>
            <p:nvPr/>
          </p:nvSpPr>
          <p:spPr bwMode="auto">
            <a:xfrm>
              <a:off x="2976" y="3024"/>
              <a:ext cx="0" cy="144"/>
            </a:xfrm>
            <a:prstGeom prst="line">
              <a:avLst/>
            </a:prstGeom>
            <a:noFill/>
            <a:ln w="38100">
              <a:solidFill>
                <a:srgbClr val="FC0128"/>
              </a:solidFill>
              <a:round/>
              <a:headEnd/>
              <a:tailEnd type="triangle" w="med" len="med"/>
            </a:ln>
          </p:spPr>
          <p:txBody>
            <a:bodyPr anchor="ctr">
              <a:prstTxWarp prst="textNoShape">
                <a:avLst/>
              </a:prstTxWarp>
              <a:spAutoFit/>
            </a:bodyPr>
            <a:lstStyle/>
            <a:p>
              <a:pPr eaLnBrk="1" fontAlgn="auto" hangingPunct="1">
                <a:spcBef>
                  <a:spcPts val="0"/>
                </a:spcBef>
                <a:spcAft>
                  <a:spcPts val="0"/>
                </a:spcAft>
                <a:defRPr/>
              </a:pPr>
              <a:endParaRPr lang="en-US" sz="1800" kern="0">
                <a:solidFill>
                  <a:sysClr val="windowText" lastClr="000000"/>
                </a:solidFill>
                <a:latin typeface="Calibri"/>
                <a:ea typeface="ＭＳ Ｐゴシック"/>
                <a:cs typeface="Calibri"/>
              </a:endParaRPr>
            </a:p>
          </p:txBody>
        </p:sp>
        <p:sp>
          <p:nvSpPr>
            <p:cNvPr id="93" name="Line 85"/>
            <p:cNvSpPr>
              <a:spLocks noChangeShapeType="1"/>
            </p:cNvSpPr>
            <p:nvPr/>
          </p:nvSpPr>
          <p:spPr bwMode="auto">
            <a:xfrm rot="-5400000">
              <a:off x="2808" y="3144"/>
              <a:ext cx="0" cy="144"/>
            </a:xfrm>
            <a:prstGeom prst="line">
              <a:avLst/>
            </a:prstGeom>
            <a:noFill/>
            <a:ln w="38100">
              <a:solidFill>
                <a:srgbClr val="FC0128"/>
              </a:solidFill>
              <a:round/>
              <a:headEnd/>
              <a:tailEnd type="triangle" w="med" len="med"/>
            </a:ln>
          </p:spPr>
          <p:txBody>
            <a:bodyPr anchor="ctr">
              <a:prstTxWarp prst="textNoShape">
                <a:avLst/>
              </a:prstTxWarp>
              <a:spAutoFit/>
            </a:bodyPr>
            <a:lstStyle/>
            <a:p>
              <a:pPr eaLnBrk="1" fontAlgn="auto" hangingPunct="1">
                <a:spcBef>
                  <a:spcPts val="0"/>
                </a:spcBef>
                <a:spcAft>
                  <a:spcPts val="0"/>
                </a:spcAft>
                <a:defRPr/>
              </a:pPr>
              <a:endParaRPr lang="en-US" sz="1800" kern="0">
                <a:solidFill>
                  <a:sysClr val="windowText" lastClr="000000"/>
                </a:solidFill>
                <a:latin typeface="Calibri"/>
                <a:ea typeface="ＭＳ Ｐゴシック"/>
                <a:cs typeface="Calibri"/>
              </a:endParaRPr>
            </a:p>
          </p:txBody>
        </p:sp>
      </p:grpSp>
      <p:grpSp>
        <p:nvGrpSpPr>
          <p:cNvPr id="94" name="Group 86"/>
          <p:cNvGrpSpPr>
            <a:grpSpLocks/>
          </p:cNvGrpSpPr>
          <p:nvPr/>
        </p:nvGrpSpPr>
        <p:grpSpPr bwMode="auto">
          <a:xfrm>
            <a:off x="5715000" y="5334000"/>
            <a:ext cx="762000" cy="457200"/>
            <a:chOff x="2736" y="3024"/>
            <a:chExt cx="480" cy="288"/>
          </a:xfrm>
        </p:grpSpPr>
        <p:sp>
          <p:nvSpPr>
            <p:cNvPr id="95" name="Rectangle 87"/>
            <p:cNvSpPr>
              <a:spLocks noChangeArrowheads="1"/>
            </p:cNvSpPr>
            <p:nvPr/>
          </p:nvSpPr>
          <p:spPr bwMode="auto">
            <a:xfrm>
              <a:off x="2784" y="3072"/>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61</a:t>
              </a:r>
            </a:p>
          </p:txBody>
        </p:sp>
        <p:sp>
          <p:nvSpPr>
            <p:cNvPr id="96" name="Line 88"/>
            <p:cNvSpPr>
              <a:spLocks noChangeShapeType="1"/>
            </p:cNvSpPr>
            <p:nvPr/>
          </p:nvSpPr>
          <p:spPr bwMode="auto">
            <a:xfrm>
              <a:off x="2976" y="3024"/>
              <a:ext cx="0" cy="144"/>
            </a:xfrm>
            <a:prstGeom prst="line">
              <a:avLst/>
            </a:prstGeom>
            <a:noFill/>
            <a:ln w="38100">
              <a:solidFill>
                <a:srgbClr val="FC0128"/>
              </a:solidFill>
              <a:round/>
              <a:headEnd/>
              <a:tailEnd type="triangle" w="med" len="med"/>
            </a:ln>
          </p:spPr>
          <p:txBody>
            <a:bodyPr anchor="ctr">
              <a:prstTxWarp prst="textNoShape">
                <a:avLst/>
              </a:prstTxWarp>
              <a:spAutoFit/>
            </a:bodyPr>
            <a:lstStyle/>
            <a:p>
              <a:pPr eaLnBrk="1" fontAlgn="auto" hangingPunct="1">
                <a:spcBef>
                  <a:spcPts val="0"/>
                </a:spcBef>
                <a:spcAft>
                  <a:spcPts val="0"/>
                </a:spcAft>
                <a:defRPr/>
              </a:pPr>
              <a:endParaRPr lang="en-US" sz="1800" kern="0">
                <a:solidFill>
                  <a:sysClr val="windowText" lastClr="000000"/>
                </a:solidFill>
                <a:latin typeface="Calibri"/>
                <a:ea typeface="ＭＳ Ｐゴシック"/>
                <a:cs typeface="Calibri"/>
              </a:endParaRPr>
            </a:p>
          </p:txBody>
        </p:sp>
        <p:sp>
          <p:nvSpPr>
            <p:cNvPr id="97" name="Line 89"/>
            <p:cNvSpPr>
              <a:spLocks noChangeShapeType="1"/>
            </p:cNvSpPr>
            <p:nvPr/>
          </p:nvSpPr>
          <p:spPr bwMode="auto">
            <a:xfrm rot="-5400000">
              <a:off x="2808" y="3144"/>
              <a:ext cx="0" cy="144"/>
            </a:xfrm>
            <a:prstGeom prst="line">
              <a:avLst/>
            </a:prstGeom>
            <a:noFill/>
            <a:ln w="38100">
              <a:solidFill>
                <a:srgbClr val="FC0128"/>
              </a:solidFill>
              <a:round/>
              <a:headEnd/>
              <a:tailEnd type="triangle" w="med" len="med"/>
            </a:ln>
          </p:spPr>
          <p:txBody>
            <a:bodyPr anchor="ctr">
              <a:prstTxWarp prst="textNoShape">
                <a:avLst/>
              </a:prstTxWarp>
              <a:spAutoFit/>
            </a:bodyPr>
            <a:lstStyle/>
            <a:p>
              <a:pPr eaLnBrk="1" fontAlgn="auto" hangingPunct="1">
                <a:spcBef>
                  <a:spcPts val="0"/>
                </a:spcBef>
                <a:spcAft>
                  <a:spcPts val="0"/>
                </a:spcAft>
                <a:defRPr/>
              </a:pPr>
              <a:endParaRPr lang="en-US" sz="1800" kern="0">
                <a:solidFill>
                  <a:sysClr val="windowText" lastClr="000000"/>
                </a:solidFill>
                <a:latin typeface="Calibri"/>
                <a:ea typeface="ＭＳ Ｐゴシック"/>
                <a:cs typeface="Calibri"/>
              </a:endParaRPr>
            </a:p>
          </p:txBody>
        </p:sp>
      </p:grpSp>
    </p:spTree>
    <p:extLst>
      <p:ext uri="{BB962C8B-B14F-4D97-AF65-F5344CB8AC3E}">
        <p14:creationId xmlns:p14="http://schemas.microsoft.com/office/powerpoint/2010/main" val="234456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8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8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9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800px-Babbage_Difference_Eng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667000"/>
            <a:ext cx="5072234" cy="3671029"/>
          </a:xfrm>
          <a:prstGeom prst="rect">
            <a:avLst/>
          </a:prstGeom>
        </p:spPr>
      </p:pic>
      <p:sp>
        <p:nvSpPr>
          <p:cNvPr id="2" name="Title 1"/>
          <p:cNvSpPr>
            <a:spLocks noGrp="1"/>
          </p:cNvSpPr>
          <p:nvPr>
            <p:ph type="title"/>
          </p:nvPr>
        </p:nvSpPr>
        <p:spPr/>
        <p:txBody>
          <a:bodyPr/>
          <a:lstStyle/>
          <a:p>
            <a:r>
              <a:rPr lang="en-US" dirty="0"/>
              <a:t>Realizing the Difference Engine</a:t>
            </a:r>
          </a:p>
        </p:txBody>
      </p:sp>
      <p:sp>
        <p:nvSpPr>
          <p:cNvPr id="4" name="Content Placeholder 3"/>
          <p:cNvSpPr>
            <a:spLocks noGrp="1"/>
          </p:cNvSpPr>
          <p:nvPr>
            <p:ph idx="1"/>
          </p:nvPr>
        </p:nvSpPr>
        <p:spPr>
          <a:xfrm>
            <a:off x="457200" y="762000"/>
            <a:ext cx="8226425" cy="1828800"/>
          </a:xfrm>
        </p:spPr>
        <p:txBody>
          <a:bodyPr/>
          <a:lstStyle/>
          <a:p>
            <a:r>
              <a:rPr lang="en-US" sz="2400" dirty="0"/>
              <a:t>Mechanical calculator,  hand-cranked, using decimal digits</a:t>
            </a:r>
          </a:p>
          <a:p>
            <a:r>
              <a:rPr lang="en-US" sz="2400" dirty="0"/>
              <a:t>Babbage did not complete the DE, moving on to the Analytical Engine (but used ideas from AE in improved DE 2 plan)</a:t>
            </a:r>
          </a:p>
          <a:p>
            <a:r>
              <a:rPr lang="en-US" sz="2400" dirty="0" err="1"/>
              <a:t>Schuetz</a:t>
            </a:r>
            <a:r>
              <a:rPr lang="en-US" sz="2400" dirty="0"/>
              <a:t> in Sweden completed working version in 1855, sold copy to British Government</a:t>
            </a:r>
          </a:p>
        </p:txBody>
      </p:sp>
      <p:sp>
        <p:nvSpPr>
          <p:cNvPr id="3" name="Slide Number Placeholder 2"/>
          <p:cNvSpPr>
            <a:spLocks noGrp="1"/>
          </p:cNvSpPr>
          <p:nvPr>
            <p:ph type="sldNum" sz="quarter" idx="10"/>
          </p:nvPr>
        </p:nvSpPr>
        <p:spPr/>
        <p:txBody>
          <a:bodyPr/>
          <a:lstStyle/>
          <a:p>
            <a:pPr>
              <a:defRPr/>
            </a:pPr>
            <a:fld id="{890A75C8-C148-D646-81FC-1D13FFF086FF}" type="slidenum">
              <a:rPr lang="en-US" smtClean="0">
                <a:solidFill>
                  <a:srgbClr val="000000"/>
                </a:solidFill>
              </a:rPr>
              <a:pPr>
                <a:defRPr/>
              </a:pPr>
              <a:t>27</a:t>
            </a:fld>
            <a:endParaRPr lang="en-US">
              <a:solidFill>
                <a:srgbClr val="000000"/>
              </a:solidFill>
            </a:endParaRPr>
          </a:p>
        </p:txBody>
      </p:sp>
      <p:sp>
        <p:nvSpPr>
          <p:cNvPr id="6" name="Content Placeholder 3"/>
          <p:cNvSpPr txBox="1">
            <a:spLocks/>
          </p:cNvSpPr>
          <p:nvPr/>
        </p:nvSpPr>
        <p:spPr bwMode="auto">
          <a:xfrm>
            <a:off x="4419600" y="3124200"/>
            <a:ext cx="5029200" cy="28194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34950" indent="-234950" algn="l" rtl="0" eaLnBrk="0" fontAlgn="base" hangingPunct="0">
              <a:spcBef>
                <a:spcPts val="0"/>
              </a:spcBef>
              <a:spcAft>
                <a:spcPct val="0"/>
              </a:spcAft>
              <a:buClr>
                <a:srgbClr val="000080"/>
              </a:buClr>
              <a:buSzPct val="85000"/>
              <a:buFont typeface="Wingdings" charset="2"/>
              <a:buChar char="§"/>
              <a:defRPr sz="2800">
                <a:solidFill>
                  <a:schemeClr val="tx1"/>
                </a:solidFill>
                <a:latin typeface="Calibri"/>
                <a:ea typeface="+mn-ea"/>
                <a:cs typeface="Helvetica"/>
              </a:defRPr>
            </a:lvl1pPr>
            <a:lvl2pPr marL="690563" indent="-234950" algn="l" rtl="0" eaLnBrk="0" fontAlgn="base" hangingPunct="0">
              <a:spcBef>
                <a:spcPts val="0"/>
              </a:spcBef>
              <a:spcAft>
                <a:spcPct val="0"/>
              </a:spcAft>
              <a:buFont typeface="Lucida Grande"/>
              <a:buChar char="-"/>
              <a:defRPr sz="2400">
                <a:solidFill>
                  <a:schemeClr val="tx1"/>
                </a:solidFill>
                <a:latin typeface="Calibri"/>
                <a:ea typeface="+mn-ea"/>
                <a:cs typeface="Helvetica"/>
              </a:defRPr>
            </a:lvl2pPr>
            <a:lvl3pPr marL="911225" indent="-220663" algn="l" rtl="0" eaLnBrk="0" fontAlgn="base" hangingPunct="0">
              <a:spcBef>
                <a:spcPts val="0"/>
              </a:spcBef>
              <a:spcAft>
                <a:spcPct val="0"/>
              </a:spcAft>
              <a:buFont typeface="Lucida Grande"/>
              <a:buChar char="-"/>
              <a:defRPr sz="2000">
                <a:solidFill>
                  <a:schemeClr val="tx1"/>
                </a:solidFill>
                <a:latin typeface="Calibri"/>
                <a:ea typeface="+mn-ea"/>
                <a:cs typeface="Helvetica"/>
              </a:defRPr>
            </a:lvl3pPr>
            <a:lvl4pPr marL="1035050" indent="-1793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4pPr>
            <a:lvl5pPr marL="1201738" indent="-1666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a:lstStyle>
          <a:p>
            <a:r>
              <a:rPr lang="en-US" sz="2400" dirty="0">
                <a:solidFill>
                  <a:srgbClr val="000000"/>
                </a:solidFill>
                <a:ea typeface="ＭＳ Ｐゴシック"/>
              </a:rPr>
              <a:t>Modern day recreation of DE2, including printer, showed entire design possible using original technology</a:t>
            </a:r>
          </a:p>
          <a:p>
            <a:pPr lvl="1"/>
            <a:r>
              <a:rPr lang="en-US" sz="2000" dirty="0">
                <a:solidFill>
                  <a:srgbClr val="000000"/>
                </a:solidFill>
                <a:ea typeface="ＭＳ Ｐゴシック"/>
              </a:rPr>
              <a:t>first at British Science Museum</a:t>
            </a:r>
          </a:p>
          <a:p>
            <a:pPr lvl="1"/>
            <a:r>
              <a:rPr lang="en-US" sz="2000" dirty="0">
                <a:solidFill>
                  <a:srgbClr val="000000"/>
                </a:solidFill>
                <a:ea typeface="ＭＳ Ｐゴシック"/>
              </a:rPr>
              <a:t>copy at Computer History Museum in San Jose</a:t>
            </a:r>
          </a:p>
        </p:txBody>
      </p:sp>
      <p:sp>
        <p:nvSpPr>
          <p:cNvPr id="7" name="TextBox 6"/>
          <p:cNvSpPr txBox="1"/>
          <p:nvPr/>
        </p:nvSpPr>
        <p:spPr>
          <a:xfrm>
            <a:off x="2438400" y="6324600"/>
            <a:ext cx="2217771" cy="253916"/>
          </a:xfrm>
          <a:prstGeom prst="rect">
            <a:avLst/>
          </a:prstGeom>
          <a:noFill/>
        </p:spPr>
        <p:txBody>
          <a:bodyPr wrap="none" rtlCol="0">
            <a:spAutoFit/>
          </a:bodyPr>
          <a:lstStyle/>
          <a:p>
            <a:pPr algn="ctr" eaLnBrk="1" hangingPunct="1">
              <a:spcBef>
                <a:spcPct val="0"/>
              </a:spcBef>
            </a:pPr>
            <a:r>
              <a:rPr lang="en-US" sz="1050" i="1" dirty="0">
                <a:solidFill>
                  <a:srgbClr val="000000"/>
                </a:solidFill>
                <a:latin typeface="Calibri"/>
                <a:ea typeface="ＭＳ Ｐゴシック"/>
                <a:cs typeface="Calibri"/>
              </a:rPr>
              <a:t>[</a:t>
            </a:r>
            <a:r>
              <a:rPr lang="en-US" sz="1050" i="1" dirty="0" err="1">
                <a:solidFill>
                  <a:srgbClr val="000000"/>
                </a:solidFill>
                <a:latin typeface="Calibri"/>
                <a:ea typeface="ＭＳ Ｐゴシック"/>
                <a:cs typeface="Calibri"/>
              </a:rPr>
              <a:t>Geni</a:t>
            </a:r>
            <a:r>
              <a:rPr lang="en-US" sz="1050" i="1" dirty="0">
                <a:solidFill>
                  <a:srgbClr val="000000"/>
                </a:solidFill>
                <a:latin typeface="Calibri"/>
                <a:ea typeface="ＭＳ Ｐゴシック"/>
                <a:cs typeface="Calibri"/>
              </a:rPr>
              <a:t>, Creative Commons BY-SA 3.0 ]</a:t>
            </a:r>
          </a:p>
        </p:txBody>
      </p:sp>
    </p:spTree>
    <p:extLst>
      <p:ext uri="{BB962C8B-B14F-4D97-AF65-F5344CB8AC3E}">
        <p14:creationId xmlns:p14="http://schemas.microsoft.com/office/powerpoint/2010/main" val="3466913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Analytical Engine 1837</a:t>
            </a:r>
          </a:p>
        </p:txBody>
      </p:sp>
      <p:sp>
        <p:nvSpPr>
          <p:cNvPr id="3" name="Content Placeholder 2"/>
          <p:cNvSpPr>
            <a:spLocks noGrp="1"/>
          </p:cNvSpPr>
          <p:nvPr>
            <p:ph idx="1"/>
          </p:nvPr>
        </p:nvSpPr>
        <p:spPr>
          <a:xfrm>
            <a:off x="457200" y="914400"/>
            <a:ext cx="8226425" cy="5257800"/>
          </a:xfrm>
        </p:spPr>
        <p:txBody>
          <a:bodyPr/>
          <a:lstStyle/>
          <a:p>
            <a:r>
              <a:rPr lang="en-US" sz="2400" dirty="0"/>
              <a:t>Recognized as first general-purpose digital computer</a:t>
            </a:r>
          </a:p>
          <a:p>
            <a:pPr lvl="1"/>
            <a:r>
              <a:rPr lang="en-US" sz="2000" dirty="0"/>
              <a:t>Many iterations of the design (multiple Analytical Engines)</a:t>
            </a:r>
          </a:p>
          <a:p>
            <a:r>
              <a:rPr lang="en-US" sz="2400" dirty="0"/>
              <a:t>Contains the major components of modern computers:</a:t>
            </a:r>
          </a:p>
          <a:p>
            <a:pPr lvl="1"/>
            <a:r>
              <a:rPr lang="en-US" sz="2000" dirty="0"/>
              <a:t>“Store”:  Main memory where numbers and intermediate results were held (1,000 decimal words, 40-digits each)</a:t>
            </a:r>
          </a:p>
          <a:p>
            <a:pPr lvl="1"/>
            <a:r>
              <a:rPr lang="en-US" sz="2000" dirty="0"/>
              <a:t>“Mill”: Arithmetic unit where processing was performed including addition, multiplication, and division</a:t>
            </a:r>
          </a:p>
          <a:p>
            <a:pPr lvl="1"/>
            <a:r>
              <a:rPr lang="en-US" sz="2000" dirty="0"/>
              <a:t>Also supported conditional branching and looping, and exceptions on overflow (machine jams and bell rings)</a:t>
            </a:r>
          </a:p>
          <a:p>
            <a:pPr lvl="1"/>
            <a:r>
              <a:rPr lang="en-US" sz="2000" dirty="0"/>
              <a:t>Had a form of microcode (the “Barrel”)</a:t>
            </a:r>
          </a:p>
          <a:p>
            <a:r>
              <a:rPr lang="en-US" sz="2400" dirty="0"/>
              <a:t>Program, input and output data on punched cards</a:t>
            </a:r>
          </a:p>
          <a:p>
            <a:r>
              <a:rPr lang="en-US" sz="2400" dirty="0"/>
              <a:t>Instruction cards hold </a:t>
            </a:r>
            <a:r>
              <a:rPr lang="en-US" sz="2400" dirty="0" err="1"/>
              <a:t>opcode</a:t>
            </a:r>
            <a:r>
              <a:rPr lang="en-US" sz="2400" dirty="0"/>
              <a:t> and address of operands in store</a:t>
            </a:r>
          </a:p>
          <a:p>
            <a:pPr lvl="1"/>
            <a:r>
              <a:rPr lang="en-US" sz="2000" dirty="0"/>
              <a:t>3-address format with two sources and one destination, all in store</a:t>
            </a:r>
          </a:p>
          <a:p>
            <a:r>
              <a:rPr lang="en-US" sz="2400" dirty="0"/>
              <a:t>Branches implemented by mechanically changing order cards were inserted into machine</a:t>
            </a:r>
          </a:p>
          <a:p>
            <a:r>
              <a:rPr lang="en-US" sz="2400" dirty="0"/>
              <a:t>Only small pieces were ever built</a:t>
            </a:r>
          </a:p>
        </p:txBody>
      </p:sp>
      <p:sp>
        <p:nvSpPr>
          <p:cNvPr id="4" name="Slide Number Placeholder 3"/>
          <p:cNvSpPr>
            <a:spLocks noGrp="1"/>
          </p:cNvSpPr>
          <p:nvPr>
            <p:ph type="sldNum" sz="quarter" idx="10"/>
          </p:nvPr>
        </p:nvSpPr>
        <p:spPr/>
        <p:txBody>
          <a:bodyPr/>
          <a:lstStyle/>
          <a:p>
            <a:pPr>
              <a:defRPr/>
            </a:pPr>
            <a:fld id="{890A75C8-C148-D646-81FC-1D13FFF086FF}" type="slidenum">
              <a:rPr lang="en-US" smtClean="0">
                <a:solidFill>
                  <a:srgbClr val="000000"/>
                </a:solidFill>
              </a:rPr>
              <a:pPr>
                <a:defRPr/>
              </a:pPr>
              <a:t>28</a:t>
            </a:fld>
            <a:endParaRPr lang="en-US">
              <a:solidFill>
                <a:srgbClr val="000000"/>
              </a:solidFill>
            </a:endParaRPr>
          </a:p>
        </p:txBody>
      </p:sp>
    </p:spTree>
    <p:extLst>
      <p:ext uri="{BB962C8B-B14F-4D97-AF65-F5344CB8AC3E}">
        <p14:creationId xmlns:p14="http://schemas.microsoft.com/office/powerpoint/2010/main" val="130402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Analytical Engine Design Choices</a:t>
            </a:r>
          </a:p>
        </p:txBody>
      </p:sp>
      <p:sp>
        <p:nvSpPr>
          <p:cNvPr id="3" name="Content Placeholder 2"/>
          <p:cNvSpPr>
            <a:spLocks noGrp="1"/>
          </p:cNvSpPr>
          <p:nvPr>
            <p:ph idx="1"/>
          </p:nvPr>
        </p:nvSpPr>
        <p:spPr/>
        <p:txBody>
          <a:bodyPr/>
          <a:lstStyle/>
          <a:p>
            <a:r>
              <a:rPr lang="en-US" dirty="0"/>
              <a:t>Decimal, because storage on mechanical gears</a:t>
            </a:r>
          </a:p>
          <a:p>
            <a:pPr lvl="1"/>
            <a:r>
              <a:rPr lang="en-US" dirty="0"/>
              <a:t>Babbage considered binary and other bases, but no clear advantage over human-friendly decimal</a:t>
            </a:r>
          </a:p>
          <a:p>
            <a:r>
              <a:rPr lang="en-US" dirty="0"/>
              <a:t>40-digit precision (equivalent to &gt;133 bits)</a:t>
            </a:r>
          </a:p>
          <a:p>
            <a:pPr lvl="1"/>
            <a:r>
              <a:rPr lang="en-US" dirty="0"/>
              <a:t>To reduce impact of scaling given lack of floating-point hardware</a:t>
            </a:r>
          </a:p>
          <a:p>
            <a:r>
              <a:rPr lang="en-US" dirty="0"/>
              <a:t>Used “locking” or mechanical amplification to overcome noise in transferring mechanical motion around machine</a:t>
            </a:r>
          </a:p>
          <a:p>
            <a:pPr lvl="1"/>
            <a:r>
              <a:rPr lang="en-US" dirty="0"/>
              <a:t>Similar to non-linear gain in digital electronic circuits</a:t>
            </a:r>
          </a:p>
          <a:p>
            <a:r>
              <a:rPr lang="en-US" dirty="0"/>
              <a:t>Had a fast “anticipating” carry</a:t>
            </a:r>
          </a:p>
          <a:p>
            <a:pPr lvl="1"/>
            <a:r>
              <a:rPr lang="en-US" dirty="0"/>
              <a:t>Mechanical version of pass-transistor carry propagate used in CMOS adders (and earlier in relay adders)</a:t>
            </a:r>
          </a:p>
        </p:txBody>
      </p:sp>
      <p:sp>
        <p:nvSpPr>
          <p:cNvPr id="4" name="Slide Number Placeholder 3"/>
          <p:cNvSpPr>
            <a:spLocks noGrp="1"/>
          </p:cNvSpPr>
          <p:nvPr>
            <p:ph type="sldNum" sz="quarter" idx="10"/>
          </p:nvPr>
        </p:nvSpPr>
        <p:spPr/>
        <p:txBody>
          <a:bodyPr/>
          <a:lstStyle/>
          <a:p>
            <a:pPr>
              <a:defRPr/>
            </a:pPr>
            <a:fld id="{890A75C8-C148-D646-81FC-1D13FFF086FF}" type="slidenum">
              <a:rPr lang="en-US" smtClean="0">
                <a:solidFill>
                  <a:srgbClr val="000000"/>
                </a:solidFill>
              </a:rPr>
              <a:pPr>
                <a:defRPr/>
              </a:pPr>
              <a:t>29</a:t>
            </a:fld>
            <a:endParaRPr lang="en-US">
              <a:solidFill>
                <a:srgbClr val="000000"/>
              </a:solidFill>
            </a:endParaRPr>
          </a:p>
        </p:txBody>
      </p:sp>
    </p:spTree>
    <p:extLst>
      <p:ext uri="{BB962C8B-B14F-4D97-AF65-F5344CB8AC3E}">
        <p14:creationId xmlns:p14="http://schemas.microsoft.com/office/powerpoint/2010/main" val="229006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Slide Number Placeholder 4"/>
          <p:cNvSpPr>
            <a:spLocks noGrp="1"/>
          </p:cNvSpPr>
          <p:nvPr>
            <p:ph type="sldNum" sz="quarter" idx="12"/>
          </p:nvPr>
        </p:nvSpPr>
        <p:spPr>
          <a:noFill/>
        </p:spPr>
        <p:txBody>
          <a:bodyPr/>
          <a:lstStyle/>
          <a:p>
            <a:fld id="{C5C4474F-A956-A64F-B007-9B9C3146EE71}" type="slidenum">
              <a:rPr lang="en-US" smtClean="0"/>
              <a:pPr/>
              <a:t>3</a:t>
            </a:fld>
            <a:endParaRPr lang="en-US" b="0">
              <a:solidFill>
                <a:srgbClr val="FBBA03"/>
              </a:solidFill>
            </a:endParaRPr>
          </a:p>
        </p:txBody>
      </p:sp>
      <p:sp>
        <p:nvSpPr>
          <p:cNvPr id="23557" name="Rectangle 2"/>
          <p:cNvSpPr>
            <a:spLocks noGrp="1" noChangeArrowheads="1"/>
          </p:cNvSpPr>
          <p:nvPr>
            <p:ph type="title"/>
          </p:nvPr>
        </p:nvSpPr>
        <p:spPr>
          <a:xfrm>
            <a:off x="519113" y="228600"/>
            <a:ext cx="8105775" cy="831850"/>
          </a:xfrm>
        </p:spPr>
        <p:txBody>
          <a:bodyPr/>
          <a:lstStyle/>
          <a:p>
            <a:r>
              <a:rPr lang="en-US"/>
              <a:t>Abstraction Layers in Modern Systems</a:t>
            </a:r>
          </a:p>
        </p:txBody>
      </p:sp>
      <p:sp>
        <p:nvSpPr>
          <p:cNvPr id="23558" name="AutoShape 3"/>
          <p:cNvSpPr>
            <a:spLocks noChangeArrowheads="1"/>
          </p:cNvSpPr>
          <p:nvPr/>
        </p:nvSpPr>
        <p:spPr bwMode="auto">
          <a:xfrm>
            <a:off x="2362200" y="1849438"/>
            <a:ext cx="4225925" cy="403225"/>
          </a:xfrm>
          <a:prstGeom prst="roundRect">
            <a:avLst>
              <a:gd name="adj" fmla="val 16667"/>
            </a:avLst>
          </a:prstGeom>
          <a:solidFill>
            <a:srgbClr val="FFFFFF"/>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latin typeface="Calibri"/>
                <a:cs typeface="Calibri"/>
              </a:rPr>
              <a:t>Algorithm</a:t>
            </a:r>
          </a:p>
        </p:txBody>
      </p:sp>
      <p:sp>
        <p:nvSpPr>
          <p:cNvPr id="23559" name="AutoShape 4"/>
          <p:cNvSpPr>
            <a:spLocks noChangeArrowheads="1"/>
          </p:cNvSpPr>
          <p:nvPr/>
        </p:nvSpPr>
        <p:spPr bwMode="auto">
          <a:xfrm>
            <a:off x="2362200" y="3933825"/>
            <a:ext cx="4225925" cy="392113"/>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latin typeface="Calibri"/>
                <a:cs typeface="Calibri"/>
              </a:rPr>
              <a:t>Gates/Register-Transfer Level (RTL)</a:t>
            </a:r>
          </a:p>
        </p:txBody>
      </p:sp>
      <p:sp>
        <p:nvSpPr>
          <p:cNvPr id="23560" name="AutoShape 5"/>
          <p:cNvSpPr>
            <a:spLocks noChangeArrowheads="1"/>
          </p:cNvSpPr>
          <p:nvPr/>
        </p:nvSpPr>
        <p:spPr bwMode="auto">
          <a:xfrm>
            <a:off x="2362200" y="1446213"/>
            <a:ext cx="4217988" cy="403225"/>
          </a:xfrm>
          <a:prstGeom prst="roundRect">
            <a:avLst>
              <a:gd name="adj" fmla="val 16667"/>
            </a:avLst>
          </a:prstGeom>
          <a:solidFill>
            <a:srgbClr val="FFFFFF"/>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latin typeface="Calibri"/>
                <a:cs typeface="Calibri"/>
              </a:rPr>
              <a:t>Application</a:t>
            </a:r>
          </a:p>
        </p:txBody>
      </p:sp>
      <p:sp>
        <p:nvSpPr>
          <p:cNvPr id="23561" name="AutoShape 6"/>
          <p:cNvSpPr>
            <a:spLocks noChangeArrowheads="1"/>
          </p:cNvSpPr>
          <p:nvPr/>
        </p:nvSpPr>
        <p:spPr bwMode="auto">
          <a:xfrm>
            <a:off x="2362200" y="3059113"/>
            <a:ext cx="4225925" cy="471487"/>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latin typeface="Calibri"/>
                <a:cs typeface="Calibri"/>
              </a:rPr>
              <a:t>Instruction Set Architecture (ISA)</a:t>
            </a:r>
          </a:p>
        </p:txBody>
      </p:sp>
      <p:sp>
        <p:nvSpPr>
          <p:cNvPr id="23562" name="AutoShape 7"/>
          <p:cNvSpPr>
            <a:spLocks noChangeArrowheads="1"/>
          </p:cNvSpPr>
          <p:nvPr/>
        </p:nvSpPr>
        <p:spPr bwMode="auto">
          <a:xfrm>
            <a:off x="2362200" y="2655888"/>
            <a:ext cx="4214813" cy="403225"/>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latin typeface="Calibri"/>
                <a:cs typeface="Calibri"/>
              </a:rPr>
              <a:t>Operating System/Virtual Machines</a:t>
            </a:r>
          </a:p>
        </p:txBody>
      </p:sp>
      <p:sp>
        <p:nvSpPr>
          <p:cNvPr id="23563" name="AutoShape 8"/>
          <p:cNvSpPr>
            <a:spLocks noChangeArrowheads="1"/>
          </p:cNvSpPr>
          <p:nvPr/>
        </p:nvSpPr>
        <p:spPr bwMode="auto">
          <a:xfrm>
            <a:off x="2362200" y="3530600"/>
            <a:ext cx="4225925" cy="403225"/>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latin typeface="Calibri"/>
                <a:cs typeface="Calibri"/>
              </a:rPr>
              <a:t>Microarchitecture</a:t>
            </a:r>
          </a:p>
        </p:txBody>
      </p:sp>
      <p:sp>
        <p:nvSpPr>
          <p:cNvPr id="23564" name="AutoShape 9"/>
          <p:cNvSpPr>
            <a:spLocks noChangeArrowheads="1"/>
          </p:cNvSpPr>
          <p:nvPr/>
        </p:nvSpPr>
        <p:spPr bwMode="auto">
          <a:xfrm>
            <a:off x="2362200" y="4740275"/>
            <a:ext cx="4225925" cy="458788"/>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latin typeface="Calibri"/>
                <a:cs typeface="Calibri"/>
              </a:rPr>
              <a:t>Devices</a:t>
            </a:r>
          </a:p>
        </p:txBody>
      </p:sp>
      <p:sp>
        <p:nvSpPr>
          <p:cNvPr id="23565" name="AutoShape 10"/>
          <p:cNvSpPr>
            <a:spLocks noChangeArrowheads="1"/>
          </p:cNvSpPr>
          <p:nvPr/>
        </p:nvSpPr>
        <p:spPr bwMode="auto">
          <a:xfrm>
            <a:off x="2362200" y="2252663"/>
            <a:ext cx="4225925" cy="403225"/>
          </a:xfrm>
          <a:prstGeom prst="roundRect">
            <a:avLst>
              <a:gd name="adj" fmla="val 16667"/>
            </a:avLst>
          </a:prstGeom>
          <a:solidFill>
            <a:srgbClr val="FFFFFF"/>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latin typeface="Calibri"/>
                <a:cs typeface="Calibri"/>
              </a:rPr>
              <a:t>Programming Language</a:t>
            </a:r>
          </a:p>
        </p:txBody>
      </p:sp>
      <p:sp>
        <p:nvSpPr>
          <p:cNvPr id="23566" name="AutoShape 11"/>
          <p:cNvSpPr>
            <a:spLocks noChangeArrowheads="1"/>
          </p:cNvSpPr>
          <p:nvPr/>
        </p:nvSpPr>
        <p:spPr bwMode="auto">
          <a:xfrm>
            <a:off x="2362200" y="4337050"/>
            <a:ext cx="4225925" cy="392113"/>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latin typeface="Calibri"/>
                <a:cs typeface="Calibri"/>
              </a:rPr>
              <a:t>Circuits</a:t>
            </a:r>
          </a:p>
        </p:txBody>
      </p:sp>
      <p:sp>
        <p:nvSpPr>
          <p:cNvPr id="23567" name="AutoShape 12"/>
          <p:cNvSpPr>
            <a:spLocks noChangeArrowheads="1"/>
          </p:cNvSpPr>
          <p:nvPr/>
        </p:nvSpPr>
        <p:spPr bwMode="auto">
          <a:xfrm>
            <a:off x="2362200" y="5180013"/>
            <a:ext cx="4225925" cy="458787"/>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latin typeface="Calibri"/>
                <a:cs typeface="Calibri"/>
              </a:rPr>
              <a:t>Physics</a:t>
            </a:r>
          </a:p>
        </p:txBody>
      </p:sp>
      <p:grpSp>
        <p:nvGrpSpPr>
          <p:cNvPr id="24" name="Group 23"/>
          <p:cNvGrpSpPr/>
          <p:nvPr/>
        </p:nvGrpSpPr>
        <p:grpSpPr>
          <a:xfrm>
            <a:off x="6553200" y="1060450"/>
            <a:ext cx="2302777" cy="3820815"/>
            <a:chOff x="6553200" y="838200"/>
            <a:chExt cx="2302777" cy="3820815"/>
          </a:xfrm>
        </p:grpSpPr>
        <p:sp>
          <p:nvSpPr>
            <p:cNvPr id="32" name="TextBox 31"/>
            <p:cNvSpPr txBox="1"/>
            <p:nvPr/>
          </p:nvSpPr>
          <p:spPr>
            <a:xfrm>
              <a:off x="7010400" y="3740150"/>
              <a:ext cx="1845577" cy="461665"/>
            </a:xfrm>
            <a:prstGeom prst="rect">
              <a:avLst/>
            </a:prstGeom>
            <a:noFill/>
          </p:spPr>
          <p:txBody>
            <a:bodyPr wrap="none" rtlCol="0">
              <a:spAutoFit/>
            </a:bodyPr>
            <a:lstStyle/>
            <a:p>
              <a:r>
                <a:rPr lang="en-US" sz="2400" dirty="0">
                  <a:solidFill>
                    <a:srgbClr val="000000"/>
                  </a:solidFill>
                  <a:latin typeface="Calibri"/>
                  <a:cs typeface="Calibri"/>
                </a:rPr>
                <a:t>EECS151/251</a:t>
              </a:r>
            </a:p>
          </p:txBody>
        </p:sp>
        <p:sp>
          <p:nvSpPr>
            <p:cNvPr id="33" name="TextBox 32"/>
            <p:cNvSpPr txBox="1"/>
            <p:nvPr/>
          </p:nvSpPr>
          <p:spPr>
            <a:xfrm>
              <a:off x="6858000" y="2362200"/>
              <a:ext cx="958165" cy="461665"/>
            </a:xfrm>
            <a:prstGeom prst="rect">
              <a:avLst/>
            </a:prstGeom>
            <a:noFill/>
          </p:spPr>
          <p:txBody>
            <a:bodyPr wrap="none" rtlCol="0">
              <a:spAutoFit/>
            </a:bodyPr>
            <a:lstStyle/>
            <a:p>
              <a:r>
                <a:rPr lang="en-US" sz="2400" dirty="0">
                  <a:solidFill>
                    <a:srgbClr val="000000"/>
                  </a:solidFill>
                  <a:latin typeface="Calibri"/>
                  <a:cs typeface="Calibri"/>
                </a:rPr>
                <a:t>CS162</a:t>
              </a:r>
            </a:p>
          </p:txBody>
        </p:sp>
        <p:sp>
          <p:nvSpPr>
            <p:cNvPr id="34" name="TextBox 33"/>
            <p:cNvSpPr txBox="1"/>
            <p:nvPr/>
          </p:nvSpPr>
          <p:spPr>
            <a:xfrm>
              <a:off x="6858000" y="1600200"/>
              <a:ext cx="958165" cy="461665"/>
            </a:xfrm>
            <a:prstGeom prst="rect">
              <a:avLst/>
            </a:prstGeom>
            <a:noFill/>
          </p:spPr>
          <p:txBody>
            <a:bodyPr wrap="none" rtlCol="0">
              <a:spAutoFit/>
            </a:bodyPr>
            <a:lstStyle/>
            <a:p>
              <a:r>
                <a:rPr lang="en-US" sz="2400" dirty="0">
                  <a:solidFill>
                    <a:srgbClr val="000000"/>
                  </a:solidFill>
                  <a:latin typeface="Calibri"/>
                  <a:cs typeface="Calibri"/>
                </a:rPr>
                <a:t>CS170</a:t>
              </a:r>
            </a:p>
          </p:txBody>
        </p:sp>
        <p:sp>
          <p:nvSpPr>
            <p:cNvPr id="35" name="TextBox 34"/>
            <p:cNvSpPr txBox="1"/>
            <p:nvPr/>
          </p:nvSpPr>
          <p:spPr>
            <a:xfrm>
              <a:off x="6858000" y="1981200"/>
              <a:ext cx="958165" cy="461665"/>
            </a:xfrm>
            <a:prstGeom prst="rect">
              <a:avLst/>
            </a:prstGeom>
            <a:noFill/>
          </p:spPr>
          <p:txBody>
            <a:bodyPr wrap="none" rtlCol="0">
              <a:spAutoFit/>
            </a:bodyPr>
            <a:lstStyle/>
            <a:p>
              <a:r>
                <a:rPr lang="en-US" sz="2400" dirty="0">
                  <a:solidFill>
                    <a:srgbClr val="000000"/>
                  </a:solidFill>
                  <a:latin typeface="Calibri"/>
                  <a:cs typeface="Calibri"/>
                </a:rPr>
                <a:t>CS164</a:t>
              </a:r>
            </a:p>
          </p:txBody>
        </p:sp>
        <p:sp>
          <p:nvSpPr>
            <p:cNvPr id="36" name="TextBox 35"/>
            <p:cNvSpPr txBox="1"/>
            <p:nvPr/>
          </p:nvSpPr>
          <p:spPr>
            <a:xfrm>
              <a:off x="6934200" y="4197350"/>
              <a:ext cx="953206" cy="461665"/>
            </a:xfrm>
            <a:prstGeom prst="rect">
              <a:avLst/>
            </a:prstGeom>
            <a:noFill/>
          </p:spPr>
          <p:txBody>
            <a:bodyPr wrap="none" rtlCol="0">
              <a:spAutoFit/>
            </a:bodyPr>
            <a:lstStyle/>
            <a:p>
              <a:r>
                <a:rPr lang="en-US" sz="2400" dirty="0">
                  <a:solidFill>
                    <a:srgbClr val="000000"/>
                  </a:solidFill>
                  <a:latin typeface="Calibri"/>
                  <a:cs typeface="Calibri"/>
                </a:rPr>
                <a:t>EE143</a:t>
              </a:r>
            </a:p>
          </p:txBody>
        </p:sp>
        <p:sp>
          <p:nvSpPr>
            <p:cNvPr id="37" name="TextBox 36"/>
            <p:cNvSpPr txBox="1"/>
            <p:nvPr/>
          </p:nvSpPr>
          <p:spPr>
            <a:xfrm>
              <a:off x="7010400" y="3048000"/>
              <a:ext cx="1545014" cy="461665"/>
            </a:xfrm>
            <a:prstGeom prst="rect">
              <a:avLst/>
            </a:prstGeom>
            <a:noFill/>
          </p:spPr>
          <p:txBody>
            <a:bodyPr wrap="none" rtlCol="0">
              <a:spAutoFit/>
            </a:bodyPr>
            <a:lstStyle/>
            <a:p>
              <a:r>
                <a:rPr lang="en-US" sz="2400" dirty="0">
                  <a:solidFill>
                    <a:srgbClr val="000000"/>
                  </a:solidFill>
                  <a:latin typeface="Calibri"/>
                  <a:cs typeface="Calibri"/>
                </a:rPr>
                <a:t>CS152/252</a:t>
              </a:r>
            </a:p>
          </p:txBody>
        </p:sp>
        <p:sp>
          <p:nvSpPr>
            <p:cNvPr id="38" name="Right Brace 37"/>
            <p:cNvSpPr/>
            <p:nvPr/>
          </p:nvSpPr>
          <p:spPr bwMode="auto">
            <a:xfrm>
              <a:off x="6629400" y="3036838"/>
              <a:ext cx="381000" cy="479524"/>
            </a:xfrm>
            <a:prstGeom prst="rightBrace">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hlink"/>
                </a:solidFill>
                <a:effectLst/>
                <a:latin typeface="Calibri"/>
                <a:cs typeface="Calibri"/>
              </a:endParaRPr>
            </a:p>
          </p:txBody>
        </p:sp>
        <p:sp>
          <p:nvSpPr>
            <p:cNvPr id="23" name="TextBox 22"/>
            <p:cNvSpPr txBox="1"/>
            <p:nvPr/>
          </p:nvSpPr>
          <p:spPr>
            <a:xfrm>
              <a:off x="6553200" y="838200"/>
              <a:ext cx="1828799" cy="830997"/>
            </a:xfrm>
            <a:prstGeom prst="rect">
              <a:avLst/>
            </a:prstGeom>
            <a:noFill/>
          </p:spPr>
          <p:txBody>
            <a:bodyPr wrap="square" rtlCol="0">
              <a:spAutoFit/>
            </a:bodyPr>
            <a:lstStyle/>
            <a:p>
              <a:pPr algn="ctr"/>
              <a:r>
                <a:rPr lang="en-US" sz="2400" u="sng" dirty="0">
                  <a:solidFill>
                    <a:srgbClr val="000000"/>
                  </a:solidFill>
                  <a:latin typeface="Calibri"/>
                  <a:cs typeface="Calibri"/>
                </a:rPr>
                <a:t>UCB EECS Courses</a:t>
              </a:r>
            </a:p>
          </p:txBody>
        </p:sp>
        <p:sp>
          <p:nvSpPr>
            <p:cNvPr id="26" name="Right Brace 25"/>
            <p:cNvSpPr/>
            <p:nvPr/>
          </p:nvSpPr>
          <p:spPr bwMode="auto">
            <a:xfrm>
              <a:off x="6629400" y="3816350"/>
              <a:ext cx="381000" cy="479524"/>
            </a:xfrm>
            <a:prstGeom prst="rightBrace">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hlink"/>
                </a:solidFill>
                <a:effectLst/>
                <a:latin typeface="Calibri"/>
                <a:cs typeface="Calibri"/>
              </a:endParaRPr>
            </a:p>
          </p:txBody>
        </p:sp>
      </p:grpSp>
      <p:pic>
        <p:nvPicPr>
          <p:cNvPr id="25" name="Picture 24"/>
          <p:cNvPicPr>
            <a:picLocks noChangeAspect="1"/>
          </p:cNvPicPr>
          <p:nvPr/>
        </p:nvPicPr>
        <p:blipFill>
          <a:blip r:embed="rId3"/>
          <a:stretch>
            <a:fillRect/>
          </a:stretch>
        </p:blipFill>
        <p:spPr>
          <a:xfrm>
            <a:off x="457200" y="1219200"/>
            <a:ext cx="2070100" cy="3848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 Lovelace </a:t>
            </a:r>
            <a:r>
              <a:rPr lang="en-US" sz="2400" dirty="0"/>
              <a:t>(1815-1852)</a:t>
            </a:r>
          </a:p>
        </p:txBody>
      </p:sp>
      <p:sp>
        <p:nvSpPr>
          <p:cNvPr id="3" name="Content Placeholder 2"/>
          <p:cNvSpPr>
            <a:spLocks noGrp="1"/>
          </p:cNvSpPr>
          <p:nvPr>
            <p:ph idx="1"/>
          </p:nvPr>
        </p:nvSpPr>
        <p:spPr>
          <a:xfrm>
            <a:off x="3962400" y="838200"/>
            <a:ext cx="4721225" cy="5562600"/>
          </a:xfrm>
        </p:spPr>
        <p:txBody>
          <a:bodyPr/>
          <a:lstStyle/>
          <a:p>
            <a:r>
              <a:rPr lang="en-US" sz="2400" dirty="0"/>
              <a:t>Translated lectures of Luigi </a:t>
            </a:r>
            <a:r>
              <a:rPr lang="en-US" sz="2400" dirty="0" err="1"/>
              <a:t>Menabrea</a:t>
            </a:r>
            <a:r>
              <a:rPr lang="en-US" sz="2400" dirty="0"/>
              <a:t> who published notes of Babbage’s lectures in Italy</a:t>
            </a:r>
          </a:p>
          <a:p>
            <a:r>
              <a:rPr lang="en-US" sz="2400" dirty="0"/>
              <a:t>Lovelace considerably embellished notes and described Analytical Engine program to calculate Bernoulli numbers that would have worked if AE was built</a:t>
            </a:r>
          </a:p>
          <a:p>
            <a:pPr lvl="1"/>
            <a:r>
              <a:rPr lang="en-US" sz="2000" dirty="0"/>
              <a:t>The first program!</a:t>
            </a:r>
          </a:p>
          <a:p>
            <a:r>
              <a:rPr lang="en-US" sz="2400" dirty="0"/>
              <a:t>Imagined many uses of computers beyond calculations of tables</a:t>
            </a:r>
          </a:p>
          <a:p>
            <a:r>
              <a:rPr lang="en-US" sz="2400" dirty="0"/>
              <a:t>Was interested in modeling the brain</a:t>
            </a:r>
          </a:p>
        </p:txBody>
      </p:sp>
      <p:sp>
        <p:nvSpPr>
          <p:cNvPr id="4" name="Slide Number Placeholder 3"/>
          <p:cNvSpPr>
            <a:spLocks noGrp="1"/>
          </p:cNvSpPr>
          <p:nvPr>
            <p:ph type="sldNum" sz="quarter" idx="10"/>
          </p:nvPr>
        </p:nvSpPr>
        <p:spPr/>
        <p:txBody>
          <a:bodyPr/>
          <a:lstStyle/>
          <a:p>
            <a:pPr>
              <a:defRPr/>
            </a:pPr>
            <a:fld id="{890A75C8-C148-D646-81FC-1D13FFF086FF}" type="slidenum">
              <a:rPr lang="en-US" smtClean="0">
                <a:solidFill>
                  <a:srgbClr val="000000"/>
                </a:solidFill>
              </a:rPr>
              <a:pPr>
                <a:defRPr/>
              </a:pPr>
              <a:t>30</a:t>
            </a:fld>
            <a:endParaRPr lang="en-US">
              <a:solidFill>
                <a:srgbClr val="000000"/>
              </a:solidFill>
            </a:endParaRPr>
          </a:p>
        </p:txBody>
      </p:sp>
      <p:pic>
        <p:nvPicPr>
          <p:cNvPr id="5" name="Picture 4"/>
          <p:cNvPicPr>
            <a:picLocks noChangeAspect="1"/>
          </p:cNvPicPr>
          <p:nvPr/>
        </p:nvPicPr>
        <p:blipFill>
          <a:blip r:embed="rId2"/>
          <a:stretch>
            <a:fillRect/>
          </a:stretch>
        </p:blipFill>
        <p:spPr>
          <a:xfrm>
            <a:off x="304800" y="761999"/>
            <a:ext cx="3429000" cy="5448199"/>
          </a:xfrm>
          <a:prstGeom prst="rect">
            <a:avLst/>
          </a:prstGeom>
        </p:spPr>
      </p:pic>
      <p:sp>
        <p:nvSpPr>
          <p:cNvPr id="7" name="TextBox 6"/>
          <p:cNvSpPr txBox="1"/>
          <p:nvPr/>
        </p:nvSpPr>
        <p:spPr>
          <a:xfrm>
            <a:off x="1066800" y="6172200"/>
            <a:ext cx="2391084" cy="415498"/>
          </a:xfrm>
          <a:prstGeom prst="rect">
            <a:avLst/>
          </a:prstGeom>
          <a:noFill/>
        </p:spPr>
        <p:txBody>
          <a:bodyPr wrap="none" rtlCol="0">
            <a:spAutoFit/>
          </a:bodyPr>
          <a:lstStyle/>
          <a:p>
            <a:pPr algn="ctr" eaLnBrk="1" hangingPunct="1">
              <a:spcBef>
                <a:spcPct val="0"/>
              </a:spcBef>
            </a:pPr>
            <a:r>
              <a:rPr lang="en-US" sz="1050" i="1" dirty="0">
                <a:solidFill>
                  <a:srgbClr val="000000"/>
                </a:solidFill>
                <a:latin typeface="Calibri"/>
                <a:ea typeface="ＭＳ Ｐゴシック"/>
                <a:cs typeface="Calibri"/>
              </a:rPr>
              <a:t>[By Margaret Sarah Carpenter,</a:t>
            </a:r>
          </a:p>
          <a:p>
            <a:pPr algn="ctr" eaLnBrk="1" hangingPunct="1">
              <a:spcBef>
                <a:spcPct val="0"/>
              </a:spcBef>
            </a:pPr>
            <a:r>
              <a:rPr lang="en-US" sz="1050" i="1" dirty="0">
                <a:solidFill>
                  <a:srgbClr val="000000"/>
                </a:solidFill>
                <a:latin typeface="Calibri"/>
                <a:ea typeface="ＭＳ Ｐゴシック"/>
                <a:cs typeface="Calibri"/>
              </a:rPr>
              <a:t>Copyright expired and in public domain]</a:t>
            </a:r>
          </a:p>
        </p:txBody>
      </p:sp>
    </p:spTree>
    <p:extLst>
      <p:ext uri="{BB962C8B-B14F-4D97-AF65-F5344CB8AC3E}">
        <p14:creationId xmlns:p14="http://schemas.microsoft.com/office/powerpoint/2010/main" val="3576535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Early Programmable Calculators</a:t>
            </a:r>
            <a:endParaRPr lang="en-US" dirty="0"/>
          </a:p>
        </p:txBody>
      </p:sp>
      <p:sp>
        <p:nvSpPr>
          <p:cNvPr id="3" name="Content Placeholder 2"/>
          <p:cNvSpPr>
            <a:spLocks noGrp="1"/>
          </p:cNvSpPr>
          <p:nvPr>
            <p:ph idx="1"/>
          </p:nvPr>
        </p:nvSpPr>
        <p:spPr/>
        <p:txBody>
          <a:bodyPr/>
          <a:lstStyle/>
          <a:p>
            <a:r>
              <a:rPr lang="en-US" dirty="0"/>
              <a:t>Analog computing was popular in first half of 20th century as digital computing was too expensive</a:t>
            </a:r>
          </a:p>
          <a:p>
            <a:r>
              <a:rPr lang="en-US" dirty="0"/>
              <a:t>But during late 30s and 40s, several programmable digital calculators were built (date when operational)</a:t>
            </a:r>
          </a:p>
          <a:p>
            <a:pPr lvl="1"/>
            <a:r>
              <a:rPr lang="en-US" dirty="0" err="1"/>
              <a:t>Atanasoff</a:t>
            </a:r>
            <a:r>
              <a:rPr lang="en-US" dirty="0"/>
              <a:t> Linear Equation Solver (1939)</a:t>
            </a:r>
          </a:p>
          <a:p>
            <a:pPr lvl="1"/>
            <a:r>
              <a:rPr lang="en-US" dirty="0" err="1"/>
              <a:t>Zuse</a:t>
            </a:r>
            <a:r>
              <a:rPr lang="en-US" dirty="0"/>
              <a:t> Z3 (1941)</a:t>
            </a:r>
          </a:p>
          <a:p>
            <a:pPr lvl="1"/>
            <a:r>
              <a:rPr lang="en-US" dirty="0"/>
              <a:t>Harvard Mark I (1944)</a:t>
            </a:r>
          </a:p>
          <a:p>
            <a:pPr lvl="1"/>
            <a:r>
              <a:rPr lang="en-US" dirty="0"/>
              <a:t>ENIAC (1946)</a:t>
            </a:r>
          </a:p>
        </p:txBody>
      </p:sp>
      <p:sp>
        <p:nvSpPr>
          <p:cNvPr id="4" name="Slide Number Placeholder 3"/>
          <p:cNvSpPr>
            <a:spLocks noGrp="1"/>
          </p:cNvSpPr>
          <p:nvPr>
            <p:ph type="sldNum" sz="quarter" idx="10"/>
          </p:nvPr>
        </p:nvSpPr>
        <p:spPr/>
        <p:txBody>
          <a:bodyPr/>
          <a:lstStyle/>
          <a:p>
            <a:fld id="{890A75C8-C148-D646-81FC-1D13FFF086FF}" type="slidenum">
              <a:rPr lang="en-US" smtClean="0">
                <a:solidFill>
                  <a:srgbClr val="000000"/>
                </a:solidFill>
              </a:rPr>
              <a:pPr/>
              <a:t>31</a:t>
            </a:fld>
            <a:endParaRPr lang="en-US">
              <a:solidFill>
                <a:srgbClr val="000000"/>
              </a:solidFill>
            </a:endParaRPr>
          </a:p>
        </p:txBody>
      </p:sp>
    </p:spTree>
    <p:extLst>
      <p:ext uri="{BB962C8B-B14F-4D97-AF65-F5344CB8AC3E}">
        <p14:creationId xmlns:p14="http://schemas.microsoft.com/office/powerpoint/2010/main" val="36450287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800px-Atanasoff-Berry_Computer.jpg"/>
          <p:cNvPicPr>
            <a:picLocks noChangeAspect="1"/>
          </p:cNvPicPr>
          <p:nvPr/>
        </p:nvPicPr>
        <p:blipFill rotWithShape="1">
          <a:blip r:embed="rId2">
            <a:extLst>
              <a:ext uri="{28A0092B-C50C-407E-A947-70E740481C1C}">
                <a14:useLocalDpi xmlns:a14="http://schemas.microsoft.com/office/drawing/2010/main" val="0"/>
              </a:ext>
            </a:extLst>
          </a:blip>
          <a:srcRect l="12801" t="10668" r="4800" b="6348"/>
          <a:stretch/>
        </p:blipFill>
        <p:spPr>
          <a:xfrm>
            <a:off x="0" y="2819400"/>
            <a:ext cx="4709160" cy="3557016"/>
          </a:xfrm>
          <a:prstGeom prst="rect">
            <a:avLst/>
          </a:prstGeom>
        </p:spPr>
      </p:pic>
      <p:sp>
        <p:nvSpPr>
          <p:cNvPr id="2" name="Title 1"/>
          <p:cNvSpPr>
            <a:spLocks noGrp="1"/>
          </p:cNvSpPr>
          <p:nvPr>
            <p:ph type="title"/>
          </p:nvPr>
        </p:nvSpPr>
        <p:spPr>
          <a:xfrm>
            <a:off x="533400" y="76200"/>
            <a:ext cx="8153400" cy="685800"/>
          </a:xfrm>
        </p:spPr>
        <p:txBody>
          <a:bodyPr/>
          <a:lstStyle/>
          <a:p>
            <a:r>
              <a:rPr lang="en-US" dirty="0" err="1"/>
              <a:t>Atanasoff</a:t>
            </a:r>
            <a:r>
              <a:rPr lang="en-US" dirty="0"/>
              <a:t>-Berry Linear Equation Solver (1939)</a:t>
            </a:r>
          </a:p>
        </p:txBody>
      </p:sp>
      <p:sp>
        <p:nvSpPr>
          <p:cNvPr id="4" name="Slide Number Placeholder 3"/>
          <p:cNvSpPr>
            <a:spLocks noGrp="1"/>
          </p:cNvSpPr>
          <p:nvPr>
            <p:ph type="sldNum" sz="quarter" idx="10"/>
          </p:nvPr>
        </p:nvSpPr>
        <p:spPr/>
        <p:txBody>
          <a:bodyPr/>
          <a:lstStyle/>
          <a:p>
            <a:pPr>
              <a:defRPr/>
            </a:pPr>
            <a:fld id="{890A75C8-C148-D646-81FC-1D13FFF086FF}" type="slidenum">
              <a:rPr lang="en-US" smtClean="0">
                <a:solidFill>
                  <a:srgbClr val="000000"/>
                </a:solidFill>
              </a:rPr>
              <a:pPr>
                <a:defRPr/>
              </a:pPr>
              <a:t>32</a:t>
            </a:fld>
            <a:endParaRPr lang="en-US">
              <a:solidFill>
                <a:srgbClr val="000000"/>
              </a:solidFill>
            </a:endParaRPr>
          </a:p>
        </p:txBody>
      </p:sp>
      <p:sp>
        <p:nvSpPr>
          <p:cNvPr id="9" name="Content Placeholder 8"/>
          <p:cNvSpPr>
            <a:spLocks noGrp="1"/>
          </p:cNvSpPr>
          <p:nvPr>
            <p:ph idx="1"/>
          </p:nvPr>
        </p:nvSpPr>
        <p:spPr>
          <a:xfrm>
            <a:off x="457200" y="762000"/>
            <a:ext cx="8226425" cy="1905000"/>
          </a:xfrm>
        </p:spPr>
        <p:txBody>
          <a:bodyPr/>
          <a:lstStyle/>
          <a:p>
            <a:r>
              <a:rPr lang="en-US" sz="2400" dirty="0"/>
              <a:t>Fixed-function calculator for solving up to 29 simultaneous linear equations</a:t>
            </a:r>
          </a:p>
          <a:p>
            <a:r>
              <a:rPr lang="en-US" sz="2400" dirty="0"/>
              <a:t>Digital binary arithmetic (50-bit fixed-point words)</a:t>
            </a:r>
          </a:p>
          <a:p>
            <a:r>
              <a:rPr lang="en-US" sz="2400" dirty="0"/>
              <a:t>Dynamic memory (rotating drum of capacitors)</a:t>
            </a:r>
          </a:p>
          <a:p>
            <a:r>
              <a:rPr lang="en-US" sz="2400" dirty="0"/>
              <a:t>Vacuum tube logic for processing</a:t>
            </a:r>
          </a:p>
          <a:p>
            <a:endParaRPr lang="en-US" sz="2400" dirty="0"/>
          </a:p>
        </p:txBody>
      </p:sp>
      <p:sp>
        <p:nvSpPr>
          <p:cNvPr id="11" name="TextBox 10"/>
          <p:cNvSpPr txBox="1"/>
          <p:nvPr/>
        </p:nvSpPr>
        <p:spPr>
          <a:xfrm>
            <a:off x="2173568" y="6324600"/>
            <a:ext cx="2668920" cy="276999"/>
          </a:xfrm>
          <a:prstGeom prst="rect">
            <a:avLst/>
          </a:prstGeom>
          <a:noFill/>
        </p:spPr>
        <p:txBody>
          <a:bodyPr wrap="none" rtlCol="0">
            <a:spAutoFit/>
          </a:bodyPr>
          <a:lstStyle/>
          <a:p>
            <a:pPr algn="ctr" eaLnBrk="1" hangingPunct="1">
              <a:spcBef>
                <a:spcPct val="0"/>
              </a:spcBef>
            </a:pPr>
            <a:r>
              <a:rPr lang="en-US" sz="1200" i="1" dirty="0">
                <a:solidFill>
                  <a:srgbClr val="000000"/>
                </a:solidFill>
                <a:latin typeface="Calibri"/>
                <a:ea typeface="ＭＳ Ｐゴシック"/>
                <a:cs typeface="Calibri"/>
              </a:rPr>
              <a:t>[</a:t>
            </a:r>
            <a:r>
              <a:rPr lang="en-US" sz="1200" i="1" dirty="0" err="1">
                <a:solidFill>
                  <a:srgbClr val="000000"/>
                </a:solidFill>
                <a:latin typeface="Calibri"/>
                <a:ea typeface="ＭＳ Ｐゴシック"/>
                <a:cs typeface="Calibri"/>
              </a:rPr>
              <a:t>Manop</a:t>
            </a:r>
            <a:r>
              <a:rPr lang="en-US" sz="1200" i="1" dirty="0">
                <a:solidFill>
                  <a:srgbClr val="000000"/>
                </a:solidFill>
                <a:latin typeface="Calibri"/>
                <a:ea typeface="ＭＳ Ｐゴシック"/>
                <a:cs typeface="Calibri"/>
              </a:rPr>
              <a:t>, Creative Commons BY-SA 3.0 ]</a:t>
            </a:r>
          </a:p>
        </p:txBody>
      </p:sp>
      <p:sp>
        <p:nvSpPr>
          <p:cNvPr id="12" name="TextBox 11"/>
          <p:cNvSpPr txBox="1"/>
          <p:nvPr/>
        </p:nvSpPr>
        <p:spPr>
          <a:xfrm>
            <a:off x="5105400" y="3352800"/>
            <a:ext cx="3352800" cy="2677656"/>
          </a:xfrm>
          <a:prstGeom prst="rect">
            <a:avLst/>
          </a:prstGeom>
          <a:noFill/>
        </p:spPr>
        <p:txBody>
          <a:bodyPr wrap="square" rtlCol="0">
            <a:spAutoFit/>
          </a:bodyPr>
          <a:lstStyle/>
          <a:p>
            <a:pPr eaLnBrk="1" hangingPunct="1">
              <a:spcBef>
                <a:spcPct val="0"/>
              </a:spcBef>
            </a:pPr>
            <a:r>
              <a:rPr lang="en-US" sz="2400" i="1" dirty="0">
                <a:solidFill>
                  <a:srgbClr val="000000"/>
                </a:solidFill>
                <a:latin typeface="Calibri"/>
                <a:ea typeface="ＭＳ Ｐゴシック"/>
                <a:cs typeface="Calibri"/>
              </a:rPr>
              <a:t>In 1973, </a:t>
            </a:r>
            <a:r>
              <a:rPr lang="en-US" sz="2400" i="1" dirty="0" err="1">
                <a:solidFill>
                  <a:srgbClr val="000000"/>
                </a:solidFill>
                <a:latin typeface="Calibri"/>
                <a:ea typeface="ＭＳ Ｐゴシック"/>
                <a:cs typeface="Calibri"/>
              </a:rPr>
              <a:t>Atanasoff</a:t>
            </a:r>
            <a:r>
              <a:rPr lang="en-US" sz="2400" i="1" dirty="0">
                <a:solidFill>
                  <a:srgbClr val="000000"/>
                </a:solidFill>
                <a:latin typeface="Calibri"/>
                <a:ea typeface="ＭＳ Ｐゴシック"/>
                <a:cs typeface="Calibri"/>
              </a:rPr>
              <a:t> was credited as inventor of “automatic electronic digital computer” after patent dispute with Eckert and </a:t>
            </a:r>
            <a:r>
              <a:rPr lang="en-US" sz="2400" i="1" dirty="0" err="1">
                <a:solidFill>
                  <a:srgbClr val="000000"/>
                </a:solidFill>
                <a:latin typeface="Calibri"/>
                <a:ea typeface="ＭＳ Ｐゴシック"/>
                <a:cs typeface="Calibri"/>
              </a:rPr>
              <a:t>Mauchly</a:t>
            </a:r>
            <a:r>
              <a:rPr lang="en-US" sz="2400" i="1" dirty="0">
                <a:solidFill>
                  <a:srgbClr val="000000"/>
                </a:solidFill>
                <a:latin typeface="Calibri"/>
                <a:ea typeface="ＭＳ Ｐゴシック"/>
                <a:cs typeface="Calibri"/>
              </a:rPr>
              <a:t> (ENIAC)</a:t>
            </a:r>
          </a:p>
        </p:txBody>
      </p:sp>
    </p:spTree>
    <p:extLst>
      <p:ext uri="{BB962C8B-B14F-4D97-AF65-F5344CB8AC3E}">
        <p14:creationId xmlns:p14="http://schemas.microsoft.com/office/powerpoint/2010/main" val="180342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Z3_Deutsches_Museu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000" y="3077441"/>
            <a:ext cx="4837545" cy="3628159"/>
          </a:xfrm>
          <a:prstGeom prst="rect">
            <a:avLst/>
          </a:prstGeom>
        </p:spPr>
      </p:pic>
      <p:sp>
        <p:nvSpPr>
          <p:cNvPr id="2" name="Title 1"/>
          <p:cNvSpPr>
            <a:spLocks noGrp="1"/>
          </p:cNvSpPr>
          <p:nvPr>
            <p:ph type="title"/>
          </p:nvPr>
        </p:nvSpPr>
        <p:spPr/>
        <p:txBody>
          <a:bodyPr/>
          <a:lstStyle/>
          <a:p>
            <a:r>
              <a:rPr lang="en-US"/>
              <a:t>Zuse Z3 (1941)</a:t>
            </a:r>
            <a:endParaRPr lang="en-US" dirty="0"/>
          </a:p>
        </p:txBody>
      </p:sp>
      <p:sp>
        <p:nvSpPr>
          <p:cNvPr id="3" name="Content Placeholder 2"/>
          <p:cNvSpPr>
            <a:spLocks noGrp="1"/>
          </p:cNvSpPr>
          <p:nvPr>
            <p:ph idx="1"/>
          </p:nvPr>
        </p:nvSpPr>
        <p:spPr/>
        <p:txBody>
          <a:bodyPr/>
          <a:lstStyle/>
          <a:p>
            <a:r>
              <a:rPr lang="en-US" sz="2400" dirty="0"/>
              <a:t>Built by </a:t>
            </a:r>
            <a:r>
              <a:rPr lang="en-US" sz="2400" dirty="0" err="1"/>
              <a:t>Konrad</a:t>
            </a:r>
            <a:r>
              <a:rPr lang="en-US" sz="2400" dirty="0"/>
              <a:t> </a:t>
            </a:r>
            <a:r>
              <a:rPr lang="en-US" sz="2400" dirty="0" err="1"/>
              <a:t>Zuse</a:t>
            </a:r>
            <a:r>
              <a:rPr lang="en-US" sz="2400" dirty="0"/>
              <a:t> in wartime Germany using 2000 relays</a:t>
            </a:r>
          </a:p>
          <a:p>
            <a:r>
              <a:rPr lang="en-US" sz="2400" dirty="0"/>
              <a:t>Had normalized floating-point arithmetic with hardware handling of exceptional values (+/- infinity, undefined)</a:t>
            </a:r>
          </a:p>
          <a:p>
            <a:pPr lvl="1"/>
            <a:r>
              <a:rPr lang="en-US" sz="2000" dirty="0"/>
              <a:t>1-bit sign, 7-bit exponent, 14-bit </a:t>
            </a:r>
            <a:r>
              <a:rPr lang="en-US" sz="2000" dirty="0" err="1"/>
              <a:t>significand</a:t>
            </a:r>
            <a:endParaRPr lang="en-US" sz="2000" dirty="0"/>
          </a:p>
          <a:p>
            <a:r>
              <a:rPr lang="en-US" sz="2400" dirty="0"/>
              <a:t>64 words of memory</a:t>
            </a:r>
          </a:p>
          <a:p>
            <a:r>
              <a:rPr lang="en-US" sz="2400" dirty="0"/>
              <a:t>Two-stage pipeline 1) </a:t>
            </a:r>
            <a:r>
              <a:rPr lang="en-US" sz="2400" dirty="0" err="1"/>
              <a:t>fetch&amp;execute</a:t>
            </a:r>
            <a:r>
              <a:rPr lang="en-US" sz="2400" dirty="0"/>
              <a:t> 2) </a:t>
            </a:r>
            <a:r>
              <a:rPr lang="en-US" sz="2400" dirty="0" err="1"/>
              <a:t>writeback</a:t>
            </a:r>
            <a:endParaRPr lang="en-US" sz="2400" dirty="0"/>
          </a:p>
          <a:p>
            <a:r>
              <a:rPr lang="en-US" sz="2400" dirty="0"/>
              <a:t>No conditional branch</a:t>
            </a:r>
          </a:p>
          <a:p>
            <a:r>
              <a:rPr lang="en-US" sz="2400" dirty="0"/>
              <a:t>Programmed via paper tape</a:t>
            </a:r>
          </a:p>
        </p:txBody>
      </p:sp>
      <p:sp>
        <p:nvSpPr>
          <p:cNvPr id="4" name="Slide Number Placeholder 3"/>
          <p:cNvSpPr>
            <a:spLocks noGrp="1"/>
          </p:cNvSpPr>
          <p:nvPr>
            <p:ph type="sldNum" sz="quarter" idx="10"/>
          </p:nvPr>
        </p:nvSpPr>
        <p:spPr/>
        <p:txBody>
          <a:bodyPr/>
          <a:lstStyle/>
          <a:p>
            <a:fld id="{890A75C8-C148-D646-81FC-1D13FFF086FF}" type="slidenum">
              <a:rPr lang="en-US" smtClean="0">
                <a:solidFill>
                  <a:srgbClr val="000000"/>
                </a:solidFill>
              </a:rPr>
              <a:pPr/>
              <a:t>33</a:t>
            </a:fld>
            <a:endParaRPr lang="en-US">
              <a:solidFill>
                <a:srgbClr val="000000"/>
              </a:solidFill>
            </a:endParaRPr>
          </a:p>
        </p:txBody>
      </p:sp>
      <p:sp>
        <p:nvSpPr>
          <p:cNvPr id="5" name="Rectangle 4"/>
          <p:cNvSpPr/>
          <p:nvPr/>
        </p:nvSpPr>
        <p:spPr>
          <a:xfrm>
            <a:off x="1447800" y="5867400"/>
            <a:ext cx="3048000" cy="646331"/>
          </a:xfrm>
          <a:prstGeom prst="rect">
            <a:avLst/>
          </a:prstGeom>
          <a:solidFill>
            <a:schemeClr val="bg1">
              <a:alpha val="60000"/>
            </a:schemeClr>
          </a:solidFill>
        </p:spPr>
        <p:txBody>
          <a:bodyPr wrap="square">
            <a:spAutoFit/>
          </a:bodyPr>
          <a:lstStyle/>
          <a:p>
            <a:pPr eaLnBrk="1" hangingPunct="1">
              <a:spcBef>
                <a:spcPct val="0"/>
              </a:spcBef>
            </a:pPr>
            <a:r>
              <a:rPr lang="en-US" sz="1800" dirty="0">
                <a:solidFill>
                  <a:srgbClr val="000000"/>
                </a:solidFill>
                <a:latin typeface="Calibri"/>
                <a:ea typeface="ＭＳ Ｐゴシック"/>
                <a:cs typeface="Calibri"/>
              </a:rPr>
              <a:t>Replica of the </a:t>
            </a:r>
            <a:r>
              <a:rPr lang="en-US" sz="1800" dirty="0" err="1">
                <a:solidFill>
                  <a:srgbClr val="000000"/>
                </a:solidFill>
                <a:latin typeface="Calibri"/>
                <a:ea typeface="ＭＳ Ｐゴシック"/>
                <a:cs typeface="Calibri"/>
              </a:rPr>
              <a:t>Zuse</a:t>
            </a:r>
            <a:r>
              <a:rPr lang="en-US" sz="1800" dirty="0">
                <a:solidFill>
                  <a:srgbClr val="000000"/>
                </a:solidFill>
                <a:latin typeface="Calibri"/>
                <a:ea typeface="ＭＳ Ｐゴシック"/>
                <a:cs typeface="Calibri"/>
              </a:rPr>
              <a:t> Z3 in the </a:t>
            </a:r>
            <a:r>
              <a:rPr lang="en-US" sz="1800" dirty="0" err="1">
                <a:solidFill>
                  <a:srgbClr val="000000"/>
                </a:solidFill>
                <a:latin typeface="Calibri"/>
                <a:ea typeface="ＭＳ Ｐゴシック"/>
                <a:cs typeface="Calibri"/>
              </a:rPr>
              <a:t>Deutsches</a:t>
            </a:r>
            <a:r>
              <a:rPr lang="en-US" sz="1800" dirty="0">
                <a:solidFill>
                  <a:srgbClr val="000000"/>
                </a:solidFill>
                <a:latin typeface="Calibri"/>
                <a:ea typeface="ＭＳ Ｐゴシック"/>
                <a:cs typeface="Calibri"/>
              </a:rPr>
              <a:t> Museum, Munich</a:t>
            </a:r>
          </a:p>
        </p:txBody>
      </p:sp>
      <p:sp>
        <p:nvSpPr>
          <p:cNvPr id="10" name="TextBox 9"/>
          <p:cNvSpPr txBox="1"/>
          <p:nvPr/>
        </p:nvSpPr>
        <p:spPr>
          <a:xfrm>
            <a:off x="5816289" y="6629400"/>
            <a:ext cx="2919740" cy="276999"/>
          </a:xfrm>
          <a:prstGeom prst="rect">
            <a:avLst/>
          </a:prstGeom>
          <a:noFill/>
        </p:spPr>
        <p:txBody>
          <a:bodyPr wrap="none" rtlCol="0">
            <a:spAutoFit/>
          </a:bodyPr>
          <a:lstStyle/>
          <a:p>
            <a:pPr algn="ctr" eaLnBrk="1" hangingPunct="1">
              <a:spcBef>
                <a:spcPct val="0"/>
              </a:spcBef>
            </a:pPr>
            <a:r>
              <a:rPr lang="en-US" sz="1200" i="1" dirty="0">
                <a:solidFill>
                  <a:srgbClr val="000000"/>
                </a:solidFill>
                <a:latin typeface="Calibri"/>
                <a:ea typeface="ＭＳ Ｐゴシック"/>
                <a:cs typeface="Calibri"/>
              </a:rPr>
              <a:t>[</a:t>
            </a:r>
            <a:r>
              <a:rPr lang="en-US" sz="1200" i="1" dirty="0" err="1">
                <a:solidFill>
                  <a:srgbClr val="000000"/>
                </a:solidFill>
                <a:latin typeface="Calibri"/>
                <a:ea typeface="ＭＳ Ｐゴシック"/>
                <a:cs typeface="Calibri"/>
              </a:rPr>
              <a:t>Venusianer</a:t>
            </a:r>
            <a:r>
              <a:rPr lang="en-US" sz="1200" i="1" dirty="0">
                <a:solidFill>
                  <a:srgbClr val="000000"/>
                </a:solidFill>
                <a:latin typeface="Calibri"/>
                <a:ea typeface="ＭＳ Ｐゴシック"/>
                <a:cs typeface="Calibri"/>
              </a:rPr>
              <a:t>, Creative Commons BY-SA 3.0 ]</a:t>
            </a:r>
          </a:p>
        </p:txBody>
      </p:sp>
    </p:spTree>
    <p:extLst>
      <p:ext uri="{BB962C8B-B14F-4D97-AF65-F5344CB8AC3E}">
        <p14:creationId xmlns:p14="http://schemas.microsoft.com/office/powerpoint/2010/main" val="3512749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Harvard_Mark_I_Computer_-_Left_Segmen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9600"/>
            <a:ext cx="8991600" cy="6034207"/>
          </a:xfrm>
          <a:prstGeom prst="rect">
            <a:avLst/>
          </a:prstGeom>
        </p:spPr>
      </p:pic>
      <p:sp>
        <p:nvSpPr>
          <p:cNvPr id="2" name="Title 1"/>
          <p:cNvSpPr>
            <a:spLocks noGrp="1"/>
          </p:cNvSpPr>
          <p:nvPr>
            <p:ph type="title"/>
          </p:nvPr>
        </p:nvSpPr>
        <p:spPr/>
        <p:txBody>
          <a:bodyPr/>
          <a:lstStyle/>
          <a:p>
            <a:r>
              <a:rPr lang="en-US"/>
              <a:t>Harvard Mark I (1944)</a:t>
            </a:r>
            <a:endParaRPr lang="en-US" dirty="0"/>
          </a:p>
        </p:txBody>
      </p:sp>
      <p:sp>
        <p:nvSpPr>
          <p:cNvPr id="10" name="Content Placeholder 9"/>
          <p:cNvSpPr>
            <a:spLocks noGrp="1"/>
          </p:cNvSpPr>
          <p:nvPr>
            <p:ph idx="1"/>
          </p:nvPr>
        </p:nvSpPr>
        <p:spPr>
          <a:xfrm>
            <a:off x="533400" y="990600"/>
            <a:ext cx="8381999" cy="4953000"/>
          </a:xfrm>
          <a:solidFill>
            <a:schemeClr val="bg1">
              <a:alpha val="71000"/>
            </a:schemeClr>
          </a:solidFill>
        </p:spPr>
        <p:txBody>
          <a:bodyPr/>
          <a:lstStyle/>
          <a:p>
            <a:r>
              <a:rPr lang="en-US" sz="2400" dirty="0"/>
              <a:t>Proposed by Howard Aiken at Harvard, and funded and built by IBM</a:t>
            </a:r>
          </a:p>
          <a:p>
            <a:r>
              <a:rPr lang="en-US" sz="2400" dirty="0"/>
              <a:t>Mostly mechanical with some electrically controlled relays and gears</a:t>
            </a:r>
          </a:p>
          <a:p>
            <a:r>
              <a:rPr lang="en-US" sz="2400" dirty="0"/>
              <a:t>Weighed 5 tons and had 750,000 components</a:t>
            </a:r>
          </a:p>
          <a:p>
            <a:r>
              <a:rPr lang="en-US" sz="2400" dirty="0"/>
              <a:t>Stored 72 numbers each of 23 decimal digits</a:t>
            </a:r>
          </a:p>
          <a:p>
            <a:r>
              <a:rPr lang="en-US" sz="2400" dirty="0"/>
              <a:t>Speed: adds 0.3s, multiplies 6s, divide 15s, trig &gt;1 minute</a:t>
            </a:r>
          </a:p>
          <a:p>
            <a:r>
              <a:rPr lang="en-US" sz="2400" dirty="0"/>
              <a:t>Instructions on paper tape (2-address format)</a:t>
            </a:r>
          </a:p>
          <a:p>
            <a:r>
              <a:rPr lang="en-US" sz="2400" dirty="0"/>
              <a:t>Could run long programs automatically</a:t>
            </a:r>
          </a:p>
          <a:p>
            <a:r>
              <a:rPr lang="en-US" sz="2400" dirty="0"/>
              <a:t>Loops by gluing paper tape into loops</a:t>
            </a:r>
          </a:p>
          <a:p>
            <a:r>
              <a:rPr lang="en-US" sz="2400" dirty="0"/>
              <a:t>No conditional branch</a:t>
            </a:r>
          </a:p>
          <a:p>
            <a:r>
              <a:rPr lang="en-US" sz="2400" dirty="0"/>
              <a:t>Although mentioned Babbage in proposal, was more limited than analytical engine</a:t>
            </a:r>
          </a:p>
        </p:txBody>
      </p:sp>
      <p:sp>
        <p:nvSpPr>
          <p:cNvPr id="4" name="Slide Number Placeholder 3"/>
          <p:cNvSpPr>
            <a:spLocks noGrp="1"/>
          </p:cNvSpPr>
          <p:nvPr>
            <p:ph type="sldNum" sz="quarter" idx="10"/>
          </p:nvPr>
        </p:nvSpPr>
        <p:spPr/>
        <p:txBody>
          <a:bodyPr/>
          <a:lstStyle/>
          <a:p>
            <a:fld id="{890A75C8-C148-D646-81FC-1D13FFF086FF}" type="slidenum">
              <a:rPr lang="en-US" smtClean="0">
                <a:solidFill>
                  <a:srgbClr val="000000"/>
                </a:solidFill>
              </a:rPr>
              <a:pPr/>
              <a:t>34</a:t>
            </a:fld>
            <a:endParaRPr lang="en-US">
              <a:solidFill>
                <a:srgbClr val="000000"/>
              </a:solidFill>
            </a:endParaRPr>
          </a:p>
        </p:txBody>
      </p:sp>
      <p:sp>
        <p:nvSpPr>
          <p:cNvPr id="6" name="TextBox 5"/>
          <p:cNvSpPr txBox="1"/>
          <p:nvPr/>
        </p:nvSpPr>
        <p:spPr>
          <a:xfrm>
            <a:off x="6161165" y="6275115"/>
            <a:ext cx="3050484" cy="307777"/>
          </a:xfrm>
          <a:prstGeom prst="rect">
            <a:avLst/>
          </a:prstGeom>
          <a:noFill/>
        </p:spPr>
        <p:txBody>
          <a:bodyPr wrap="none" rtlCol="0">
            <a:spAutoFit/>
          </a:bodyPr>
          <a:lstStyle/>
          <a:p>
            <a:pPr algn="ctr" eaLnBrk="1" hangingPunct="1">
              <a:spcBef>
                <a:spcPct val="0"/>
              </a:spcBef>
            </a:pPr>
            <a:r>
              <a:rPr lang="en-US" sz="1400" i="1" dirty="0">
                <a:solidFill>
                  <a:srgbClr val="000000"/>
                </a:solidFill>
                <a:latin typeface="Calibri"/>
                <a:ea typeface="ＭＳ Ｐゴシック"/>
                <a:cs typeface="Calibri"/>
              </a:rPr>
              <a:t>[</a:t>
            </a:r>
            <a:r>
              <a:rPr lang="en-US" sz="1400" i="1" dirty="0" err="1">
                <a:solidFill>
                  <a:srgbClr val="000000"/>
                </a:solidFill>
                <a:latin typeface="Calibri"/>
                <a:ea typeface="ＭＳ Ｐゴシック"/>
                <a:cs typeface="Calibri"/>
              </a:rPr>
              <a:t>Waldir</a:t>
            </a:r>
            <a:r>
              <a:rPr lang="en-US" sz="1400" i="1" dirty="0">
                <a:solidFill>
                  <a:srgbClr val="000000"/>
                </a:solidFill>
                <a:latin typeface="Calibri"/>
                <a:ea typeface="ＭＳ Ｐゴシック"/>
                <a:cs typeface="Calibri"/>
              </a:rPr>
              <a:t>, Creative Commons BY-SA 3.0 ]</a:t>
            </a:r>
          </a:p>
        </p:txBody>
      </p:sp>
    </p:spTree>
    <p:extLst>
      <p:ext uri="{BB962C8B-B14F-4D97-AF65-F5344CB8AC3E}">
        <p14:creationId xmlns:p14="http://schemas.microsoft.com/office/powerpoint/2010/main" val="10658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ENIAC (1946)</a:t>
            </a:r>
          </a:p>
        </p:txBody>
      </p:sp>
      <p:sp>
        <p:nvSpPr>
          <p:cNvPr id="3" name="Content Placeholder 2"/>
          <p:cNvSpPr>
            <a:spLocks noGrp="1"/>
          </p:cNvSpPr>
          <p:nvPr>
            <p:ph idx="1"/>
          </p:nvPr>
        </p:nvSpPr>
        <p:spPr/>
        <p:txBody>
          <a:bodyPr/>
          <a:lstStyle/>
          <a:p>
            <a:r>
              <a:rPr lang="en-US" sz="2400" dirty="0"/>
              <a:t>First electronic general-purpose computer</a:t>
            </a:r>
          </a:p>
          <a:p>
            <a:r>
              <a:rPr lang="en-US" sz="2400" dirty="0"/>
              <a:t>Construction started in secret at </a:t>
            </a:r>
            <a:r>
              <a:rPr lang="en-US" sz="2400" dirty="0" err="1"/>
              <a:t>UPenn</a:t>
            </a:r>
            <a:r>
              <a:rPr lang="en-US" sz="2400" dirty="0"/>
              <a:t> Moore School of Electrical Engineering during WWII to calculate firing tables for US Army, designed by Eckert and </a:t>
            </a:r>
            <a:r>
              <a:rPr lang="en-US" sz="2400" dirty="0" err="1"/>
              <a:t>Mauchly</a:t>
            </a:r>
            <a:endParaRPr lang="en-US" sz="2400" dirty="0"/>
          </a:p>
          <a:p>
            <a:r>
              <a:rPr lang="en-US" sz="2400" dirty="0"/>
              <a:t>17,468 vacuum tubes</a:t>
            </a:r>
          </a:p>
          <a:p>
            <a:r>
              <a:rPr lang="en-US" sz="2400" dirty="0"/>
              <a:t>Weighed 30 tons, occupied 1800 </a:t>
            </a:r>
            <a:r>
              <a:rPr lang="en-US" sz="2400" dirty="0" err="1"/>
              <a:t>sq</a:t>
            </a:r>
            <a:r>
              <a:rPr lang="en-US" sz="2400" dirty="0"/>
              <a:t> </a:t>
            </a:r>
            <a:r>
              <a:rPr lang="en-US" sz="2400" dirty="0" err="1"/>
              <a:t>ft</a:t>
            </a:r>
            <a:r>
              <a:rPr lang="en-US" sz="2400" dirty="0"/>
              <a:t>, power 150kW</a:t>
            </a:r>
          </a:p>
          <a:p>
            <a:r>
              <a:rPr lang="en-US" sz="2400" dirty="0"/>
              <a:t>Twelve 10-decimal-digit accumulators</a:t>
            </a:r>
          </a:p>
          <a:p>
            <a:r>
              <a:rPr lang="en-US" sz="2400" dirty="0"/>
              <a:t>Had a conditional branch!</a:t>
            </a:r>
          </a:p>
          <a:p>
            <a:r>
              <a:rPr lang="en-US" sz="2400" dirty="0"/>
              <a:t>Programmed by </a:t>
            </a:r>
            <a:r>
              <a:rPr lang="en-US" sz="2400" dirty="0" err="1"/>
              <a:t>plugboard</a:t>
            </a:r>
            <a:r>
              <a:rPr lang="en-US" sz="2400" dirty="0"/>
              <a:t> and switches, time consuming!</a:t>
            </a:r>
          </a:p>
          <a:p>
            <a:r>
              <a:rPr lang="en-US" sz="2400" dirty="0"/>
              <a:t>Purely electronic instruction fetch and execution, so fast</a:t>
            </a:r>
          </a:p>
          <a:p>
            <a:pPr lvl="1"/>
            <a:r>
              <a:rPr lang="en-US" sz="2000" dirty="0"/>
              <a:t>10-digit x 10-digit multiply in 2.8ms (2000x faster than Mark-1)</a:t>
            </a:r>
          </a:p>
          <a:p>
            <a:r>
              <a:rPr lang="en-US" sz="2400" dirty="0"/>
              <a:t>As a result of speed, it was almost entirely I/O bound</a:t>
            </a:r>
          </a:p>
          <a:p>
            <a:r>
              <a:rPr lang="en-US" sz="2400" dirty="0"/>
              <a:t>As a result of large number of tubes, it was often broken (5 days was longest time between failures)</a:t>
            </a:r>
          </a:p>
          <a:p>
            <a:pPr marL="0" indent="0">
              <a:buNone/>
            </a:pPr>
            <a:endParaRPr lang="en-US" sz="2400" dirty="0"/>
          </a:p>
          <a:p>
            <a:endParaRPr lang="en-US" sz="2400" dirty="0"/>
          </a:p>
          <a:p>
            <a:endParaRPr lang="en-US" sz="2400" dirty="0"/>
          </a:p>
        </p:txBody>
      </p:sp>
      <p:sp>
        <p:nvSpPr>
          <p:cNvPr id="4" name="Slide Number Placeholder 3"/>
          <p:cNvSpPr>
            <a:spLocks noGrp="1"/>
          </p:cNvSpPr>
          <p:nvPr>
            <p:ph type="sldNum" sz="quarter" idx="10"/>
          </p:nvPr>
        </p:nvSpPr>
        <p:spPr/>
        <p:txBody>
          <a:bodyPr/>
          <a:lstStyle/>
          <a:p>
            <a:pPr>
              <a:defRPr/>
            </a:pPr>
            <a:fld id="{890A75C8-C148-D646-81FC-1D13FFF086FF}" type="slidenum">
              <a:rPr lang="en-US" smtClean="0">
                <a:solidFill>
                  <a:srgbClr val="000000"/>
                </a:solidFill>
              </a:rPr>
              <a:pPr>
                <a:defRPr/>
              </a:pPr>
              <a:t>35</a:t>
            </a:fld>
            <a:endParaRPr lang="en-US">
              <a:solidFill>
                <a:srgbClr val="000000"/>
              </a:solidFill>
            </a:endParaRPr>
          </a:p>
        </p:txBody>
      </p:sp>
    </p:spTree>
    <p:extLst>
      <p:ext uri="{BB962C8B-B14F-4D97-AF65-F5344CB8AC3E}">
        <p14:creationId xmlns:p14="http://schemas.microsoft.com/office/powerpoint/2010/main" val="98305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ENIAC</a:t>
            </a:r>
          </a:p>
        </p:txBody>
      </p:sp>
      <p:pic>
        <p:nvPicPr>
          <p:cNvPr id="5" name="Content Placeholder 4" descr="Eniac.jpg"/>
          <p:cNvPicPr>
            <a:picLocks noGrp="1" noChangeAspect="1"/>
          </p:cNvPicPr>
          <p:nvPr>
            <p:ph idx="1"/>
          </p:nvPr>
        </p:nvPicPr>
        <p:blipFill>
          <a:blip r:embed="rId2">
            <a:extLst>
              <a:ext uri="{28A0092B-C50C-407E-A947-70E740481C1C}">
                <a14:useLocalDpi xmlns:a14="http://schemas.microsoft.com/office/drawing/2010/main" val="0"/>
              </a:ext>
            </a:extLst>
          </a:blip>
          <a:srcRect t="5757" b="5757"/>
          <a:stretch>
            <a:fillRect/>
          </a:stretch>
        </p:blipFill>
        <p:spPr>
          <a:xfrm>
            <a:off x="381000" y="762000"/>
            <a:ext cx="8226425" cy="5562600"/>
          </a:xfrm>
        </p:spPr>
      </p:pic>
      <p:sp>
        <p:nvSpPr>
          <p:cNvPr id="4" name="Slide Number Placeholder 3"/>
          <p:cNvSpPr>
            <a:spLocks noGrp="1"/>
          </p:cNvSpPr>
          <p:nvPr>
            <p:ph type="sldNum" sz="quarter" idx="10"/>
          </p:nvPr>
        </p:nvSpPr>
        <p:spPr/>
        <p:txBody>
          <a:bodyPr/>
          <a:lstStyle/>
          <a:p>
            <a:pPr>
              <a:defRPr/>
            </a:pPr>
            <a:fld id="{890A75C8-C148-D646-81FC-1D13FFF086FF}" type="slidenum">
              <a:rPr lang="en-US" smtClean="0">
                <a:solidFill>
                  <a:srgbClr val="000000"/>
                </a:solidFill>
              </a:rPr>
              <a:pPr>
                <a:defRPr/>
              </a:pPr>
              <a:t>36</a:t>
            </a:fld>
            <a:endParaRPr lang="en-US">
              <a:solidFill>
                <a:srgbClr val="000000"/>
              </a:solidFill>
            </a:endParaRPr>
          </a:p>
        </p:txBody>
      </p:sp>
      <p:sp>
        <p:nvSpPr>
          <p:cNvPr id="6" name="TextBox 5"/>
          <p:cNvSpPr txBox="1"/>
          <p:nvPr/>
        </p:nvSpPr>
        <p:spPr>
          <a:xfrm>
            <a:off x="6629400" y="6324600"/>
            <a:ext cx="2000276" cy="253916"/>
          </a:xfrm>
          <a:prstGeom prst="rect">
            <a:avLst/>
          </a:prstGeom>
          <a:noFill/>
        </p:spPr>
        <p:txBody>
          <a:bodyPr wrap="none" rtlCol="0">
            <a:spAutoFit/>
          </a:bodyPr>
          <a:lstStyle/>
          <a:p>
            <a:pPr algn="ctr" eaLnBrk="1" hangingPunct="1">
              <a:spcBef>
                <a:spcPct val="0"/>
              </a:spcBef>
            </a:pPr>
            <a:r>
              <a:rPr lang="en-US" sz="1050" i="1" dirty="0">
                <a:solidFill>
                  <a:srgbClr val="000000"/>
                </a:solidFill>
                <a:latin typeface="Calibri"/>
                <a:ea typeface="ＭＳ Ｐゴシック"/>
                <a:cs typeface="Calibri"/>
              </a:rPr>
              <a:t>[Public Domain, US Army Photo]</a:t>
            </a:r>
          </a:p>
        </p:txBody>
      </p:sp>
      <p:sp>
        <p:nvSpPr>
          <p:cNvPr id="7" name="TextBox 6"/>
          <p:cNvSpPr txBox="1"/>
          <p:nvPr/>
        </p:nvSpPr>
        <p:spPr>
          <a:xfrm>
            <a:off x="2819400" y="762000"/>
            <a:ext cx="5899847" cy="523220"/>
          </a:xfrm>
          <a:prstGeom prst="rect">
            <a:avLst/>
          </a:prstGeom>
          <a:noFill/>
        </p:spPr>
        <p:txBody>
          <a:bodyPr wrap="none" rtlCol="0">
            <a:spAutoFit/>
          </a:bodyPr>
          <a:lstStyle/>
          <a:p>
            <a:pPr eaLnBrk="1" hangingPunct="1">
              <a:spcBef>
                <a:spcPct val="0"/>
              </a:spcBef>
            </a:pPr>
            <a:r>
              <a:rPr lang="en-US" sz="2800" dirty="0">
                <a:solidFill>
                  <a:srgbClr val="FFFFFF"/>
                </a:solidFill>
                <a:effectLst>
                  <a:glow rad="101600">
                    <a:srgbClr val="000000">
                      <a:alpha val="75000"/>
                    </a:srgbClr>
                  </a:glow>
                </a:effectLst>
                <a:latin typeface="Calibri"/>
                <a:ea typeface="ＭＳ Ｐゴシック"/>
                <a:cs typeface="Calibri"/>
              </a:rPr>
              <a:t>Changing the program could take days!</a:t>
            </a:r>
          </a:p>
        </p:txBody>
      </p:sp>
    </p:spTree>
    <p:extLst>
      <p:ext uri="{BB962C8B-B14F-4D97-AF65-F5344CB8AC3E}">
        <p14:creationId xmlns:p14="http://schemas.microsoft.com/office/powerpoint/2010/main" val="289242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EDVAC</a:t>
            </a:r>
            <a:endParaRPr lang="en-US" dirty="0"/>
          </a:p>
        </p:txBody>
      </p:sp>
      <p:sp>
        <p:nvSpPr>
          <p:cNvPr id="3" name="Content Placeholder 2"/>
          <p:cNvSpPr>
            <a:spLocks noGrp="1"/>
          </p:cNvSpPr>
          <p:nvPr>
            <p:ph idx="1"/>
          </p:nvPr>
        </p:nvSpPr>
        <p:spPr/>
        <p:txBody>
          <a:bodyPr/>
          <a:lstStyle/>
          <a:p>
            <a:r>
              <a:rPr lang="en-US" sz="2400" dirty="0"/>
              <a:t>ENIAC team started discussing stored-program concept to speed up programming and simplify machine design</a:t>
            </a:r>
          </a:p>
          <a:p>
            <a:r>
              <a:rPr lang="en-US" sz="2400" dirty="0"/>
              <a:t>John von </a:t>
            </a:r>
            <a:r>
              <a:rPr lang="en-US" sz="2400" dirty="0" err="1"/>
              <a:t>Nuemann</a:t>
            </a:r>
            <a:r>
              <a:rPr lang="en-US" sz="2400" dirty="0"/>
              <a:t> was consulting at </a:t>
            </a:r>
            <a:r>
              <a:rPr lang="en-US" sz="2400" dirty="0" err="1"/>
              <a:t>UPenn</a:t>
            </a:r>
            <a:r>
              <a:rPr lang="en-US" sz="2400" dirty="0"/>
              <a:t> and typed up ideas in “First Draft of a report on EDVAC”</a:t>
            </a:r>
          </a:p>
          <a:p>
            <a:r>
              <a:rPr lang="en-US" sz="2400" dirty="0"/>
              <a:t>Herman </a:t>
            </a:r>
            <a:r>
              <a:rPr lang="en-US" sz="2400" dirty="0" err="1"/>
              <a:t>Goldstine</a:t>
            </a:r>
            <a:r>
              <a:rPr lang="en-US" sz="2400" dirty="0"/>
              <a:t> circulated the draft June 1945 to many institutions, igniting interest in the stored-program idea</a:t>
            </a:r>
          </a:p>
          <a:p>
            <a:pPr lvl="1"/>
            <a:r>
              <a:rPr lang="en-US" sz="2000" dirty="0"/>
              <a:t>But also, ruined chances of patenting it</a:t>
            </a:r>
          </a:p>
          <a:p>
            <a:pPr lvl="1"/>
            <a:r>
              <a:rPr lang="en-US" sz="2000" dirty="0"/>
              <a:t>Report falsely gave sole credit to von Neumann for the ideas</a:t>
            </a:r>
          </a:p>
          <a:p>
            <a:pPr lvl="1"/>
            <a:r>
              <a:rPr lang="en-US" sz="2000" dirty="0"/>
              <a:t>Maurice Wilkes was excited by report and decided to come to US workshop on building computers</a:t>
            </a:r>
          </a:p>
          <a:p>
            <a:r>
              <a:rPr lang="en-US" sz="2400" dirty="0"/>
              <a:t>Later, in 1948, modifications to ENIAC allowed it to run in stored-program mode, but 6x slower than hardwired</a:t>
            </a:r>
          </a:p>
          <a:p>
            <a:pPr lvl="1"/>
            <a:r>
              <a:rPr lang="en-US" sz="2000" dirty="0"/>
              <a:t>Due to I/O limitations, this speed drop was not practically significant and improvement in productivity made it worthwhile</a:t>
            </a:r>
          </a:p>
          <a:p>
            <a:r>
              <a:rPr lang="en-US" sz="2400" dirty="0"/>
              <a:t>EDVAC eventually built and (mostly) working in 1951</a:t>
            </a:r>
          </a:p>
          <a:p>
            <a:pPr lvl="1"/>
            <a:r>
              <a:rPr lang="en-US" sz="2000" dirty="0"/>
              <a:t>Delayed by patent disputes with university</a:t>
            </a:r>
          </a:p>
        </p:txBody>
      </p:sp>
      <p:sp>
        <p:nvSpPr>
          <p:cNvPr id="4" name="Slide Number Placeholder 3"/>
          <p:cNvSpPr>
            <a:spLocks noGrp="1"/>
          </p:cNvSpPr>
          <p:nvPr>
            <p:ph type="sldNum" sz="quarter" idx="10"/>
          </p:nvPr>
        </p:nvSpPr>
        <p:spPr/>
        <p:txBody>
          <a:bodyPr/>
          <a:lstStyle/>
          <a:p>
            <a:fld id="{890A75C8-C148-D646-81FC-1D13FFF086FF}" type="slidenum">
              <a:rPr lang="en-US" smtClean="0">
                <a:solidFill>
                  <a:srgbClr val="000000"/>
                </a:solidFill>
              </a:rPr>
              <a:pPr/>
              <a:t>37</a:t>
            </a:fld>
            <a:endParaRPr lang="en-US">
              <a:solidFill>
                <a:srgbClr val="000000"/>
              </a:solidFill>
            </a:endParaRPr>
          </a:p>
        </p:txBody>
      </p:sp>
    </p:spTree>
    <p:extLst>
      <p:ext uri="{BB962C8B-B14F-4D97-AF65-F5344CB8AC3E}">
        <p14:creationId xmlns:p14="http://schemas.microsoft.com/office/powerpoint/2010/main" val="97729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657600" y="4038600"/>
            <a:ext cx="5395379" cy="2946806"/>
            <a:chOff x="762000" y="4038600"/>
            <a:chExt cx="5395379" cy="2946806"/>
          </a:xfrm>
        </p:grpSpPr>
        <p:pic>
          <p:nvPicPr>
            <p:cNvPr id="5" name="Picture 4" descr="Williams-tub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4038600"/>
              <a:ext cx="4078624" cy="2946806"/>
            </a:xfrm>
            <a:prstGeom prst="rect">
              <a:avLst/>
            </a:prstGeom>
          </p:spPr>
        </p:pic>
        <p:sp>
          <p:nvSpPr>
            <p:cNvPr id="6" name="TextBox 5"/>
            <p:cNvSpPr txBox="1"/>
            <p:nvPr/>
          </p:nvSpPr>
          <p:spPr>
            <a:xfrm>
              <a:off x="4572000" y="5334000"/>
              <a:ext cx="1585379" cy="415498"/>
            </a:xfrm>
            <a:prstGeom prst="rect">
              <a:avLst/>
            </a:prstGeom>
            <a:noFill/>
          </p:spPr>
          <p:txBody>
            <a:bodyPr wrap="square" rtlCol="0">
              <a:spAutoFit/>
            </a:bodyPr>
            <a:lstStyle/>
            <a:p>
              <a:pPr algn="ctr" eaLnBrk="1" hangingPunct="1">
                <a:spcBef>
                  <a:spcPct val="0"/>
                </a:spcBef>
              </a:pPr>
              <a:r>
                <a:rPr lang="en-US" sz="1050" i="1" dirty="0">
                  <a:solidFill>
                    <a:srgbClr val="000000"/>
                  </a:solidFill>
                  <a:latin typeface="Calibri"/>
                  <a:ea typeface="ＭＳ Ｐゴシック"/>
                  <a:cs typeface="Calibri"/>
                </a:rPr>
                <a:t>[Piero71, Creative Commons BY-SA 3.0 ]</a:t>
              </a:r>
            </a:p>
          </p:txBody>
        </p:sp>
        <p:sp>
          <p:nvSpPr>
            <p:cNvPr id="7" name="Rectangle 6"/>
            <p:cNvSpPr/>
            <p:nvPr/>
          </p:nvSpPr>
          <p:spPr>
            <a:xfrm>
              <a:off x="762000" y="5638800"/>
              <a:ext cx="2590800" cy="830997"/>
            </a:xfrm>
            <a:prstGeom prst="rect">
              <a:avLst/>
            </a:prstGeom>
          </p:spPr>
          <p:txBody>
            <a:bodyPr wrap="square">
              <a:spAutoFit/>
            </a:bodyPr>
            <a:lstStyle/>
            <a:p>
              <a:pPr eaLnBrk="1" hangingPunct="1">
                <a:spcBef>
                  <a:spcPct val="0"/>
                </a:spcBef>
              </a:pPr>
              <a:r>
                <a:rPr lang="en-US" sz="2400" dirty="0">
                  <a:solidFill>
                    <a:srgbClr val="000000"/>
                  </a:solidFill>
                  <a:latin typeface="Calibri"/>
                  <a:ea typeface="ＭＳ Ｐゴシック"/>
                  <a:cs typeface="Calibri"/>
                </a:rPr>
                <a:t>Williams-Kilburn Tube Store</a:t>
              </a:r>
            </a:p>
          </p:txBody>
        </p:sp>
      </p:grpSp>
      <p:sp>
        <p:nvSpPr>
          <p:cNvPr id="2" name="Title 1"/>
          <p:cNvSpPr>
            <a:spLocks noGrp="1"/>
          </p:cNvSpPr>
          <p:nvPr>
            <p:ph type="title"/>
          </p:nvPr>
        </p:nvSpPr>
        <p:spPr/>
        <p:txBody>
          <a:bodyPr/>
          <a:lstStyle/>
          <a:p>
            <a:r>
              <a:rPr lang="en-US" dirty="0"/>
              <a:t>Manchester SSEM “Baby” (1948)</a:t>
            </a:r>
          </a:p>
        </p:txBody>
      </p:sp>
      <p:sp>
        <p:nvSpPr>
          <p:cNvPr id="3" name="Content Placeholder 2"/>
          <p:cNvSpPr>
            <a:spLocks noGrp="1"/>
          </p:cNvSpPr>
          <p:nvPr>
            <p:ph idx="1"/>
          </p:nvPr>
        </p:nvSpPr>
        <p:spPr/>
        <p:txBody>
          <a:bodyPr/>
          <a:lstStyle/>
          <a:p>
            <a:r>
              <a:rPr lang="en-US" sz="2400" dirty="0"/>
              <a:t>Manchester University group build small-scale experimental machine to demonstrate idea of using cathode-ray tubes (CRTs) for computer memory instead of mercury delay lines</a:t>
            </a:r>
          </a:p>
          <a:p>
            <a:r>
              <a:rPr lang="en-US" sz="2400" i="1" dirty="0"/>
              <a:t>Williams-Kilburn Tubes were first random access electronic storage devices</a:t>
            </a:r>
          </a:p>
          <a:p>
            <a:r>
              <a:rPr lang="en-US" sz="2400" dirty="0"/>
              <a:t>32 words of 32-bits, accumulator, and program counter</a:t>
            </a:r>
          </a:p>
          <a:p>
            <a:r>
              <a:rPr lang="en-US" sz="2400" dirty="0"/>
              <a:t>Machine ran world’s first stored-program in June 1948</a:t>
            </a:r>
          </a:p>
          <a:p>
            <a:r>
              <a:rPr lang="en-US" sz="2400" dirty="0"/>
              <a:t>Led to later Manchester Mark-1 full-scale machine</a:t>
            </a:r>
          </a:p>
          <a:p>
            <a:pPr lvl="1"/>
            <a:r>
              <a:rPr lang="en-US" sz="2000" dirty="0"/>
              <a:t>Mark-1 introduced </a:t>
            </a:r>
            <a:r>
              <a:rPr lang="en-US" sz="2000" i="1" dirty="0"/>
              <a:t>index</a:t>
            </a:r>
            <a:r>
              <a:rPr lang="en-US" sz="2000" dirty="0"/>
              <a:t> registers</a:t>
            </a:r>
          </a:p>
          <a:p>
            <a:pPr lvl="1"/>
            <a:r>
              <a:rPr lang="en-US" sz="2000" dirty="0"/>
              <a:t>Mark-1 commercialized by Ferranti</a:t>
            </a:r>
          </a:p>
        </p:txBody>
      </p:sp>
      <p:sp>
        <p:nvSpPr>
          <p:cNvPr id="4" name="Slide Number Placeholder 3"/>
          <p:cNvSpPr>
            <a:spLocks noGrp="1"/>
          </p:cNvSpPr>
          <p:nvPr>
            <p:ph type="sldNum" sz="quarter" idx="10"/>
          </p:nvPr>
        </p:nvSpPr>
        <p:spPr/>
        <p:txBody>
          <a:bodyPr/>
          <a:lstStyle/>
          <a:p>
            <a:pPr>
              <a:defRPr/>
            </a:pPr>
            <a:fld id="{890A75C8-C148-D646-81FC-1D13FFF086FF}" type="slidenum">
              <a:rPr lang="en-US" smtClean="0">
                <a:solidFill>
                  <a:srgbClr val="000000"/>
                </a:solidFill>
              </a:rPr>
              <a:pPr>
                <a:defRPr/>
              </a:pPr>
              <a:t>38</a:t>
            </a:fld>
            <a:endParaRPr lang="en-US">
              <a:solidFill>
                <a:srgbClr val="000000"/>
              </a:solidFill>
            </a:endParaRPr>
          </a:p>
        </p:txBody>
      </p:sp>
    </p:spTree>
    <p:extLst>
      <p:ext uri="{BB962C8B-B14F-4D97-AF65-F5344CB8AC3E}">
        <p14:creationId xmlns:p14="http://schemas.microsoft.com/office/powerpoint/2010/main" val="2875215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Cambridge EDSAC (1949)</a:t>
            </a:r>
            <a:endParaRPr lang="en-US" dirty="0"/>
          </a:p>
        </p:txBody>
      </p:sp>
      <p:sp>
        <p:nvSpPr>
          <p:cNvPr id="3" name="Content Placeholder 2"/>
          <p:cNvSpPr>
            <a:spLocks noGrp="1"/>
          </p:cNvSpPr>
          <p:nvPr>
            <p:ph idx="1"/>
          </p:nvPr>
        </p:nvSpPr>
        <p:spPr/>
        <p:txBody>
          <a:bodyPr/>
          <a:lstStyle/>
          <a:p>
            <a:r>
              <a:rPr lang="en-US" sz="2400" dirty="0"/>
              <a:t>Maurice Wilkes came back from workshop in US and set about building a stored-program computer in Cambridge</a:t>
            </a:r>
          </a:p>
          <a:p>
            <a:r>
              <a:rPr lang="en-US" sz="2400" dirty="0"/>
              <a:t>EDSAC used mercury-delay line storage to hold up to 1024 words (512 initially) of 17 bits (+1 bit of padding in delay line)</a:t>
            </a:r>
          </a:p>
          <a:p>
            <a:r>
              <a:rPr lang="en-US" sz="2400" dirty="0"/>
              <a:t>Two’s-complement binary arithmetic</a:t>
            </a:r>
          </a:p>
          <a:p>
            <a:r>
              <a:rPr lang="en-US" sz="2400" dirty="0"/>
              <a:t>Accumulator ISA with self-modifying code for indexing</a:t>
            </a:r>
          </a:p>
          <a:p>
            <a:r>
              <a:rPr lang="en-US" sz="2400" dirty="0"/>
              <a:t>David Wheeler, who earned the world’s first computer science PhD, invented the subroutine (“Wheeler jump”) for this machine</a:t>
            </a:r>
          </a:p>
          <a:p>
            <a:pPr lvl="1"/>
            <a:r>
              <a:rPr lang="en-US" sz="2000" dirty="0"/>
              <a:t>Users built a large library of useful subroutines</a:t>
            </a:r>
            <a:endParaRPr lang="en-US" sz="2400" dirty="0"/>
          </a:p>
          <a:p>
            <a:r>
              <a:rPr lang="en-US" sz="2400" dirty="0"/>
              <a:t>UK’s first commercial computer, LEO-I (Lyons Electronic Office), was based on EDSAC, ran business software in 1951</a:t>
            </a:r>
          </a:p>
          <a:p>
            <a:pPr lvl="1"/>
            <a:r>
              <a:rPr lang="en-US" sz="2000" dirty="0"/>
              <a:t>Software for LEO was still running in the 1980s in emulation on ICL mainframes!</a:t>
            </a:r>
          </a:p>
          <a:p>
            <a:r>
              <a:rPr lang="en-US" sz="2400" dirty="0"/>
              <a:t>EDSAC-II (1958) was first machine with </a:t>
            </a:r>
            <a:r>
              <a:rPr lang="en-US" sz="2400" dirty="0" err="1"/>
              <a:t>microprogrammed</a:t>
            </a:r>
            <a:r>
              <a:rPr lang="en-US" sz="2400" dirty="0"/>
              <a:t> control unit</a:t>
            </a:r>
          </a:p>
          <a:p>
            <a:endParaRPr lang="en-US" sz="2400" dirty="0"/>
          </a:p>
        </p:txBody>
      </p:sp>
      <p:sp>
        <p:nvSpPr>
          <p:cNvPr id="4" name="Slide Number Placeholder 3"/>
          <p:cNvSpPr>
            <a:spLocks noGrp="1"/>
          </p:cNvSpPr>
          <p:nvPr>
            <p:ph type="sldNum" sz="quarter" idx="10"/>
          </p:nvPr>
        </p:nvSpPr>
        <p:spPr/>
        <p:txBody>
          <a:bodyPr/>
          <a:lstStyle/>
          <a:p>
            <a:fld id="{890A75C8-C148-D646-81FC-1D13FFF086FF}" type="slidenum">
              <a:rPr lang="en-US" smtClean="0">
                <a:solidFill>
                  <a:srgbClr val="000000"/>
                </a:solidFill>
              </a:rPr>
              <a:pPr/>
              <a:t>39</a:t>
            </a:fld>
            <a:endParaRPr lang="en-US">
              <a:solidFill>
                <a:srgbClr val="000000"/>
              </a:solidFill>
            </a:endParaRPr>
          </a:p>
        </p:txBody>
      </p:sp>
    </p:spTree>
    <p:extLst>
      <p:ext uri="{BB962C8B-B14F-4D97-AF65-F5344CB8AC3E}">
        <p14:creationId xmlns:p14="http://schemas.microsoft.com/office/powerpoint/2010/main" val="2404206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p:cNvSpPr>
            <a:spLocks noGrp="1"/>
          </p:cNvSpPr>
          <p:nvPr>
            <p:ph type="sldNum" sz="quarter" idx="12"/>
          </p:nvPr>
        </p:nvSpPr>
        <p:spPr>
          <a:noFill/>
        </p:spPr>
        <p:txBody>
          <a:bodyPr/>
          <a:lstStyle/>
          <a:p>
            <a:fld id="{361035EF-36FE-5C47-9610-F958C9482DE5}" type="slidenum">
              <a:rPr lang="en-US"/>
              <a:pPr/>
              <a:t>4</a:t>
            </a:fld>
            <a:endParaRPr lang="en-US" b="0" dirty="0">
              <a:solidFill>
                <a:srgbClr val="FBBA03"/>
              </a:solidFill>
            </a:endParaRPr>
          </a:p>
        </p:txBody>
      </p:sp>
      <p:sp>
        <p:nvSpPr>
          <p:cNvPr id="17413" name="Rectangle 2"/>
          <p:cNvSpPr>
            <a:spLocks noGrp="1" noChangeArrowheads="1"/>
          </p:cNvSpPr>
          <p:nvPr>
            <p:ph type="title"/>
          </p:nvPr>
        </p:nvSpPr>
        <p:spPr>
          <a:xfrm>
            <a:off x="381000" y="152400"/>
            <a:ext cx="7648575" cy="831850"/>
          </a:xfrm>
        </p:spPr>
        <p:txBody>
          <a:bodyPr/>
          <a:lstStyle/>
          <a:p>
            <a:r>
              <a:rPr lang="en-US" dirty="0"/>
              <a:t>Computing Devices Then…</a:t>
            </a:r>
          </a:p>
        </p:txBody>
      </p:sp>
      <p:pic>
        <p:nvPicPr>
          <p:cNvPr id="17414" name="Picture 3"/>
          <p:cNvPicPr>
            <a:picLocks noChangeAspect="1" noChangeArrowheads="1"/>
          </p:cNvPicPr>
          <p:nvPr/>
        </p:nvPicPr>
        <p:blipFill>
          <a:blip r:embed="rId3"/>
          <a:srcRect/>
          <a:stretch>
            <a:fillRect/>
          </a:stretch>
        </p:blipFill>
        <p:spPr bwMode="auto">
          <a:xfrm>
            <a:off x="831850" y="806450"/>
            <a:ext cx="7480300" cy="5319713"/>
          </a:xfrm>
          <a:prstGeom prst="rect">
            <a:avLst/>
          </a:prstGeom>
          <a:noFill/>
          <a:ln w="9525">
            <a:noFill/>
            <a:miter lim="800000"/>
            <a:headEnd/>
            <a:tailEnd/>
          </a:ln>
        </p:spPr>
      </p:pic>
      <p:sp>
        <p:nvSpPr>
          <p:cNvPr id="17415" name="Rectangle 4"/>
          <p:cNvSpPr>
            <a:spLocks noGrp="1" noChangeArrowheads="1"/>
          </p:cNvSpPr>
          <p:nvPr>
            <p:ph type="body" idx="1"/>
          </p:nvPr>
        </p:nvSpPr>
        <p:spPr>
          <a:xfrm>
            <a:off x="1524000" y="6172200"/>
            <a:ext cx="5868988" cy="282575"/>
          </a:xfrm>
        </p:spPr>
        <p:txBody>
          <a:bodyPr/>
          <a:lstStyle/>
          <a:p>
            <a:pPr marL="290513" indent="-290513" defTabSz="1006475">
              <a:buFontTx/>
              <a:buNone/>
              <a:tabLst>
                <a:tab pos="1146175" algn="l"/>
              </a:tabLst>
            </a:pPr>
            <a:r>
              <a:rPr lang="en-US" b="1" dirty="0"/>
              <a:t>EDSAC, University of Cambridge, UK, 1949</a:t>
            </a:r>
          </a:p>
        </p:txBody>
      </p:sp>
      <p:sp>
        <p:nvSpPr>
          <p:cNvPr id="17416" name="Text Box 5"/>
          <p:cNvSpPr txBox="1">
            <a:spLocks noChangeArrowheads="1"/>
          </p:cNvSpPr>
          <p:nvPr/>
        </p:nvSpPr>
        <p:spPr bwMode="auto">
          <a:xfrm>
            <a:off x="1087438" y="1149350"/>
            <a:ext cx="180975" cy="393700"/>
          </a:xfrm>
          <a:prstGeom prst="rect">
            <a:avLst/>
          </a:prstGeom>
          <a:noFill/>
          <a:ln w="12700">
            <a:noFill/>
            <a:miter lim="800000"/>
            <a:headEnd/>
            <a:tailEnd/>
          </a:ln>
        </p:spPr>
        <p:txBody>
          <a:bodyPr wrap="none" lIns="91165" tIns="45583" rIns="91165" bIns="45583" anchor="ctr">
            <a:prstTxWarp prst="textNoShape">
              <a:avLst/>
            </a:prstTxWarp>
            <a:spAutoFit/>
          </a:bodyPr>
          <a:lstStyle/>
          <a:p>
            <a:pPr algn="ctr" defTabSz="820738">
              <a:lnSpc>
                <a:spcPct val="90000"/>
              </a:lnSpc>
              <a:buClr>
                <a:schemeClr val="tx1"/>
              </a:buClr>
              <a:buFont typeface="Wingdings" charset="2"/>
              <a:buNone/>
            </a:pPr>
            <a:endParaRPr lang="en-US" sz="2200">
              <a:solidFill>
                <a:schemeClr val="tx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Commercial computers:</a:t>
            </a:r>
            <a:br>
              <a:rPr lang="en-US" dirty="0"/>
            </a:br>
            <a:r>
              <a:rPr lang="en-US" dirty="0"/>
              <a:t>BINAC (1949) and UNIVAC (1951)</a:t>
            </a:r>
          </a:p>
        </p:txBody>
      </p:sp>
      <p:sp>
        <p:nvSpPr>
          <p:cNvPr id="3" name="Content Placeholder 2"/>
          <p:cNvSpPr>
            <a:spLocks noGrp="1"/>
          </p:cNvSpPr>
          <p:nvPr>
            <p:ph idx="1"/>
          </p:nvPr>
        </p:nvSpPr>
        <p:spPr/>
        <p:txBody>
          <a:bodyPr/>
          <a:lstStyle/>
          <a:p>
            <a:r>
              <a:rPr lang="en-US" dirty="0"/>
              <a:t>Eckert and </a:t>
            </a:r>
            <a:r>
              <a:rPr lang="en-US" dirty="0" err="1"/>
              <a:t>Mauchly</a:t>
            </a:r>
            <a:r>
              <a:rPr lang="en-US" dirty="0"/>
              <a:t> left </a:t>
            </a:r>
            <a:r>
              <a:rPr lang="en-US" dirty="0" err="1"/>
              <a:t>U.Penn</a:t>
            </a:r>
            <a:r>
              <a:rPr lang="en-US" dirty="0"/>
              <a:t> after patent rights disputes and formed the Eckert-</a:t>
            </a:r>
            <a:r>
              <a:rPr lang="en-US" dirty="0" err="1"/>
              <a:t>Mauchly</a:t>
            </a:r>
            <a:r>
              <a:rPr lang="en-US" dirty="0"/>
              <a:t> Computer Corporation</a:t>
            </a:r>
          </a:p>
          <a:p>
            <a:r>
              <a:rPr lang="en-US" dirty="0"/>
              <a:t>World’s first commercial computer was BINAC with two CPUs that checked each other</a:t>
            </a:r>
          </a:p>
          <a:p>
            <a:pPr lvl="1"/>
            <a:r>
              <a:rPr lang="en-US" dirty="0"/>
              <a:t>BINAC apparently never worked after shipment to first (only) customer</a:t>
            </a:r>
          </a:p>
          <a:p>
            <a:r>
              <a:rPr lang="en-US" dirty="0"/>
              <a:t>Second commercial computer was UNIVAC</a:t>
            </a:r>
          </a:p>
          <a:p>
            <a:pPr lvl="1"/>
            <a:r>
              <a:rPr lang="en-US" dirty="0"/>
              <a:t>Used mercury delay-line memory, 1000 words of 12 alpha characters</a:t>
            </a:r>
          </a:p>
          <a:p>
            <a:pPr lvl="1"/>
            <a:r>
              <a:rPr lang="en-US" dirty="0"/>
              <a:t>Famously used to predict presidential election in 1952</a:t>
            </a:r>
          </a:p>
          <a:p>
            <a:pPr lvl="1"/>
            <a:r>
              <a:rPr lang="en-US" dirty="0"/>
              <a:t>Eventually 46 units sold at &gt;$1M each</a:t>
            </a:r>
          </a:p>
          <a:p>
            <a:pPr lvl="1"/>
            <a:r>
              <a:rPr lang="en-US" dirty="0"/>
              <a:t>Often, </a:t>
            </a:r>
            <a:r>
              <a:rPr lang="en-US" dirty="0" err="1"/>
              <a:t>mistakingly</a:t>
            </a:r>
            <a:r>
              <a:rPr lang="en-US" dirty="0"/>
              <a:t> called the IBM UNIVAC</a:t>
            </a:r>
          </a:p>
        </p:txBody>
      </p:sp>
      <p:sp>
        <p:nvSpPr>
          <p:cNvPr id="4" name="Slide Number Placeholder 3"/>
          <p:cNvSpPr>
            <a:spLocks noGrp="1"/>
          </p:cNvSpPr>
          <p:nvPr>
            <p:ph type="sldNum" sz="quarter" idx="10"/>
          </p:nvPr>
        </p:nvSpPr>
        <p:spPr/>
        <p:txBody>
          <a:bodyPr/>
          <a:lstStyle/>
          <a:p>
            <a:pPr>
              <a:defRPr/>
            </a:pPr>
            <a:fld id="{890A75C8-C148-D646-81FC-1D13FFF086FF}" type="slidenum">
              <a:rPr lang="en-US" smtClean="0">
                <a:solidFill>
                  <a:srgbClr val="000000"/>
                </a:solidFill>
              </a:rPr>
              <a:pPr>
                <a:defRPr/>
              </a:pPr>
              <a:t>40</a:t>
            </a:fld>
            <a:endParaRPr lang="en-US">
              <a:solidFill>
                <a:srgbClr val="000000"/>
              </a:solidFill>
            </a:endParaRPr>
          </a:p>
        </p:txBody>
      </p:sp>
    </p:spTree>
    <p:extLst>
      <p:ext uri="{BB962C8B-B14F-4D97-AF65-F5344CB8AC3E}">
        <p14:creationId xmlns:p14="http://schemas.microsoft.com/office/powerpoint/2010/main" val="20109825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IBM 701 (1952)</a:t>
            </a:r>
          </a:p>
        </p:txBody>
      </p:sp>
      <p:sp>
        <p:nvSpPr>
          <p:cNvPr id="3" name="Content Placeholder 2"/>
          <p:cNvSpPr>
            <a:spLocks noGrp="1"/>
          </p:cNvSpPr>
          <p:nvPr>
            <p:ph idx="1"/>
          </p:nvPr>
        </p:nvSpPr>
        <p:spPr/>
        <p:txBody>
          <a:bodyPr/>
          <a:lstStyle/>
          <a:p>
            <a:r>
              <a:rPr lang="en-US" dirty="0"/>
              <a:t>IBM’s first commercial scientific computer</a:t>
            </a:r>
          </a:p>
          <a:p>
            <a:r>
              <a:rPr lang="en-US" dirty="0"/>
              <a:t>Main memory was 72 William’s Tubes, each 1Kib, for total of 2048 words of 36 bits each</a:t>
            </a:r>
          </a:p>
          <a:p>
            <a:pPr lvl="1"/>
            <a:r>
              <a:rPr lang="en-US" dirty="0"/>
              <a:t>Memory cycle time of 12µs</a:t>
            </a:r>
          </a:p>
          <a:p>
            <a:r>
              <a:rPr lang="en-US" dirty="0"/>
              <a:t>Accumulator ISA with </a:t>
            </a:r>
            <a:r>
              <a:rPr lang="en-US" dirty="0" err="1"/>
              <a:t>multipler</a:t>
            </a:r>
            <a:r>
              <a:rPr lang="en-US" dirty="0"/>
              <a:t>/quotient register</a:t>
            </a:r>
          </a:p>
          <a:p>
            <a:r>
              <a:rPr lang="en-US" dirty="0"/>
              <a:t>18-bit/36-bit numbers in sign-magnitude fixed-point</a:t>
            </a:r>
          </a:p>
          <a:p>
            <a:r>
              <a:rPr lang="en-US" dirty="0"/>
              <a:t>Misquote from Thomas Watson </a:t>
            </a:r>
            <a:r>
              <a:rPr lang="en-US" dirty="0" err="1"/>
              <a:t>Sr</a:t>
            </a:r>
            <a:r>
              <a:rPr lang="en-US" dirty="0"/>
              <a:t>/</a:t>
            </a:r>
            <a:r>
              <a:rPr lang="en-US" dirty="0" err="1"/>
              <a:t>Jr</a:t>
            </a:r>
            <a:r>
              <a:rPr lang="en-US" dirty="0"/>
              <a:t>:</a:t>
            </a:r>
          </a:p>
          <a:p>
            <a:pPr marL="0" indent="0" algn="ctr">
              <a:buNone/>
            </a:pPr>
            <a:r>
              <a:rPr lang="en-US" b="1" i="1" dirty="0"/>
              <a:t>“I think there is a world market for maybe five computers”</a:t>
            </a:r>
          </a:p>
          <a:p>
            <a:r>
              <a:rPr lang="en-US" dirty="0"/>
              <a:t>Actually </a:t>
            </a:r>
            <a:r>
              <a:rPr lang="en-US" dirty="0" err="1"/>
              <a:t>TWJr</a:t>
            </a:r>
            <a:r>
              <a:rPr lang="en-US" dirty="0"/>
              <a:t> said at shareholder meeting:</a:t>
            </a:r>
          </a:p>
          <a:p>
            <a:pPr marL="0" indent="0" algn="ctr">
              <a:buNone/>
            </a:pPr>
            <a:r>
              <a:rPr lang="en-US" b="1" dirty="0"/>
              <a:t> </a:t>
            </a:r>
            <a:r>
              <a:rPr lang="en-US" b="1" i="1" dirty="0"/>
              <a:t>“as a result of our trip </a:t>
            </a:r>
            <a:r>
              <a:rPr lang="en-US" dirty="0"/>
              <a:t>[selling the 701]</a:t>
            </a:r>
            <a:r>
              <a:rPr lang="en-US" b="1" i="1" dirty="0"/>
              <a:t>, on which we expected to get orders for five machines, we came home with orders for 18.”</a:t>
            </a:r>
          </a:p>
        </p:txBody>
      </p:sp>
      <p:sp>
        <p:nvSpPr>
          <p:cNvPr id="4" name="Slide Number Placeholder 3"/>
          <p:cNvSpPr>
            <a:spLocks noGrp="1"/>
          </p:cNvSpPr>
          <p:nvPr>
            <p:ph type="sldNum" sz="quarter" idx="10"/>
          </p:nvPr>
        </p:nvSpPr>
        <p:spPr/>
        <p:txBody>
          <a:bodyPr/>
          <a:lstStyle/>
          <a:p>
            <a:pPr>
              <a:defRPr/>
            </a:pPr>
            <a:fld id="{890A75C8-C148-D646-81FC-1D13FFF086FF}" type="slidenum">
              <a:rPr lang="en-US" smtClean="0">
                <a:solidFill>
                  <a:srgbClr val="000000"/>
                </a:solidFill>
              </a:rPr>
              <a:pPr>
                <a:defRPr/>
              </a:pPr>
              <a:t>41</a:t>
            </a:fld>
            <a:endParaRPr lang="en-US">
              <a:solidFill>
                <a:srgbClr val="000000"/>
              </a:solidFill>
            </a:endParaRPr>
          </a:p>
        </p:txBody>
      </p:sp>
    </p:spTree>
    <p:extLst>
      <p:ext uri="{BB962C8B-B14F-4D97-AF65-F5344CB8AC3E}">
        <p14:creationId xmlns:p14="http://schemas.microsoft.com/office/powerpoint/2010/main" val="149869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BM_650_with_front_ope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1905000"/>
            <a:ext cx="5183068" cy="4300092"/>
          </a:xfrm>
          <a:prstGeom prst="rect">
            <a:avLst/>
          </a:prstGeom>
        </p:spPr>
      </p:pic>
      <p:sp>
        <p:nvSpPr>
          <p:cNvPr id="2" name="Title 1"/>
          <p:cNvSpPr>
            <a:spLocks noGrp="1"/>
          </p:cNvSpPr>
          <p:nvPr>
            <p:ph type="title"/>
          </p:nvPr>
        </p:nvSpPr>
        <p:spPr/>
        <p:txBody>
          <a:bodyPr/>
          <a:lstStyle/>
          <a:p>
            <a:r>
              <a:rPr lang="en-US" dirty="0"/>
              <a:t>IBM 650 (1953)</a:t>
            </a:r>
          </a:p>
        </p:txBody>
      </p:sp>
      <p:sp>
        <p:nvSpPr>
          <p:cNvPr id="4" name="Content Placeholder 3"/>
          <p:cNvSpPr>
            <a:spLocks noGrp="1"/>
          </p:cNvSpPr>
          <p:nvPr>
            <p:ph idx="1"/>
          </p:nvPr>
        </p:nvSpPr>
        <p:spPr/>
        <p:txBody>
          <a:bodyPr/>
          <a:lstStyle/>
          <a:p>
            <a:r>
              <a:rPr lang="en-US" dirty="0"/>
              <a:t>The first mass-produced computer</a:t>
            </a:r>
          </a:p>
          <a:p>
            <a:r>
              <a:rPr lang="en-US" dirty="0"/>
              <a:t>Low-end system with drum-based storage and digit serial ALU</a:t>
            </a:r>
          </a:p>
          <a:p>
            <a:r>
              <a:rPr lang="en-US" dirty="0"/>
              <a:t>Almost 2,000 produced</a:t>
            </a:r>
          </a:p>
        </p:txBody>
      </p:sp>
      <p:sp>
        <p:nvSpPr>
          <p:cNvPr id="3" name="Slide Number Placeholder 2"/>
          <p:cNvSpPr>
            <a:spLocks noGrp="1"/>
          </p:cNvSpPr>
          <p:nvPr>
            <p:ph type="sldNum" sz="quarter" idx="10"/>
          </p:nvPr>
        </p:nvSpPr>
        <p:spPr/>
        <p:txBody>
          <a:bodyPr/>
          <a:lstStyle/>
          <a:p>
            <a:pPr>
              <a:defRPr/>
            </a:pPr>
            <a:fld id="{890A75C8-C148-D646-81FC-1D13FFF086FF}" type="slidenum">
              <a:rPr lang="en-US" smtClean="0">
                <a:solidFill>
                  <a:srgbClr val="000000"/>
                </a:solidFill>
              </a:rPr>
              <a:pPr>
                <a:defRPr/>
              </a:pPr>
              <a:t>42</a:t>
            </a:fld>
            <a:endParaRPr lang="en-US">
              <a:solidFill>
                <a:srgbClr val="000000"/>
              </a:solidFill>
            </a:endParaRPr>
          </a:p>
        </p:txBody>
      </p:sp>
      <p:sp>
        <p:nvSpPr>
          <p:cNvPr id="6" name="TextBox 5"/>
          <p:cNvSpPr txBox="1"/>
          <p:nvPr/>
        </p:nvSpPr>
        <p:spPr>
          <a:xfrm>
            <a:off x="5638800" y="6172200"/>
            <a:ext cx="3109908" cy="415498"/>
          </a:xfrm>
          <a:prstGeom prst="rect">
            <a:avLst/>
          </a:prstGeom>
          <a:noFill/>
        </p:spPr>
        <p:txBody>
          <a:bodyPr wrap="none" rtlCol="0">
            <a:spAutoFit/>
          </a:bodyPr>
          <a:lstStyle/>
          <a:p>
            <a:pPr algn="ctr" eaLnBrk="1" hangingPunct="1">
              <a:spcBef>
                <a:spcPct val="0"/>
              </a:spcBef>
            </a:pPr>
            <a:r>
              <a:rPr lang="en-US" sz="1050" i="1" dirty="0">
                <a:solidFill>
                  <a:srgbClr val="000000"/>
                </a:solidFill>
                <a:latin typeface="Calibri"/>
                <a:ea typeface="ＭＳ Ｐゴシック"/>
                <a:cs typeface="Calibri"/>
              </a:rPr>
              <a:t>[Cushing Memorial Library and Archives, Texas A&amp;M,</a:t>
            </a:r>
          </a:p>
          <a:p>
            <a:pPr algn="ctr" eaLnBrk="1" hangingPunct="1">
              <a:spcBef>
                <a:spcPct val="0"/>
              </a:spcBef>
            </a:pPr>
            <a:r>
              <a:rPr lang="en-US" sz="1050" i="1" dirty="0">
                <a:solidFill>
                  <a:srgbClr val="000000"/>
                </a:solidFill>
                <a:latin typeface="Calibri"/>
                <a:ea typeface="ＭＳ Ｐゴシック"/>
                <a:cs typeface="Calibri"/>
              </a:rPr>
              <a:t>Creative Commons Attribution 2.0 Generic ]</a:t>
            </a:r>
          </a:p>
        </p:txBody>
      </p:sp>
    </p:spTree>
    <p:extLst>
      <p:ext uri="{BB962C8B-B14F-4D97-AF65-F5344CB8AC3E}">
        <p14:creationId xmlns:p14="http://schemas.microsoft.com/office/powerpoint/2010/main" val="23854405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7" name="Rectangle 2"/>
          <p:cNvSpPr>
            <a:spLocks noGrp="1" noChangeArrowheads="1"/>
          </p:cNvSpPr>
          <p:nvPr>
            <p:ph type="title"/>
          </p:nvPr>
        </p:nvSpPr>
        <p:spPr/>
        <p:txBody>
          <a:bodyPr/>
          <a:lstStyle/>
          <a:p>
            <a:r>
              <a:rPr lang="en-US" dirty="0"/>
              <a:t>IBM 650 Architecture</a:t>
            </a:r>
          </a:p>
        </p:txBody>
      </p:sp>
      <p:sp>
        <p:nvSpPr>
          <p:cNvPr id="95236" name="Slide Number Placeholder 5"/>
          <p:cNvSpPr>
            <a:spLocks noGrp="1"/>
          </p:cNvSpPr>
          <p:nvPr>
            <p:ph type="sldNum" sz="quarter" idx="10"/>
          </p:nvPr>
        </p:nvSpPr>
        <p:spPr/>
        <p:txBody>
          <a:bodyPr/>
          <a:lstStyle/>
          <a:p>
            <a:fld id="{EA4BCC2B-6753-0343-AD8A-1373827C71BE}" type="slidenum">
              <a:rPr lang="en-US" smtClean="0">
                <a:solidFill>
                  <a:srgbClr val="000000"/>
                </a:solidFill>
              </a:rPr>
              <a:pPr/>
              <a:t>43</a:t>
            </a:fld>
            <a:endParaRPr lang="en-US">
              <a:solidFill>
                <a:srgbClr val="000000"/>
              </a:solidFill>
            </a:endParaRPr>
          </a:p>
        </p:txBody>
      </p:sp>
      <p:pic>
        <p:nvPicPr>
          <p:cNvPr id="95238" name="Picture 3"/>
          <p:cNvPicPr>
            <a:picLocks noChangeAspect="1" noChangeArrowheads="1"/>
          </p:cNvPicPr>
          <p:nvPr/>
        </p:nvPicPr>
        <p:blipFill>
          <a:blip r:embed="rId3"/>
          <a:srcRect/>
          <a:stretch>
            <a:fillRect/>
          </a:stretch>
        </p:blipFill>
        <p:spPr bwMode="auto">
          <a:xfrm>
            <a:off x="914400" y="1143000"/>
            <a:ext cx="7683500" cy="4729163"/>
          </a:xfrm>
          <a:prstGeom prst="rect">
            <a:avLst/>
          </a:prstGeom>
          <a:noFill/>
          <a:ln w="9525">
            <a:noFill/>
            <a:miter lim="800000"/>
            <a:headEnd/>
            <a:tailEnd/>
          </a:ln>
        </p:spPr>
      </p:pic>
      <p:sp>
        <p:nvSpPr>
          <p:cNvPr id="95239" name="Text Box 4"/>
          <p:cNvSpPr txBox="1">
            <a:spLocks noChangeArrowheads="1"/>
          </p:cNvSpPr>
          <p:nvPr/>
        </p:nvSpPr>
        <p:spPr bwMode="auto">
          <a:xfrm>
            <a:off x="5715000" y="6172200"/>
            <a:ext cx="3167062" cy="396875"/>
          </a:xfrm>
          <a:prstGeom prst="rect">
            <a:avLst/>
          </a:prstGeom>
          <a:noFill/>
          <a:ln w="9525">
            <a:noFill/>
            <a:miter lim="800000"/>
            <a:headEnd/>
            <a:tailEnd/>
          </a:ln>
        </p:spPr>
        <p:txBody>
          <a:bodyPr wrap="none" anchor="ctr">
            <a:prstTxWarp prst="textNoShape">
              <a:avLst/>
            </a:prstTxWarp>
            <a:spAutoFit/>
          </a:bodyPr>
          <a:lstStyle/>
          <a:p>
            <a:pPr algn="ctr" eaLnBrk="1" hangingPunct="1">
              <a:spcBef>
                <a:spcPct val="0"/>
              </a:spcBef>
            </a:pPr>
            <a:r>
              <a:rPr lang="en-US" sz="2000" i="1">
                <a:solidFill>
                  <a:srgbClr val="000000"/>
                </a:solidFill>
                <a:latin typeface="Calibri"/>
                <a:ea typeface="ＭＳ Ｐゴシック"/>
                <a:cs typeface="Calibri"/>
              </a:rPr>
              <a:t>[From 650 Manual, © IBM]</a:t>
            </a:r>
          </a:p>
        </p:txBody>
      </p:sp>
      <p:sp>
        <p:nvSpPr>
          <p:cNvPr id="95240" name="Text Box 5"/>
          <p:cNvSpPr txBox="1">
            <a:spLocks noChangeArrowheads="1"/>
          </p:cNvSpPr>
          <p:nvPr/>
        </p:nvSpPr>
        <p:spPr bwMode="auto">
          <a:xfrm>
            <a:off x="0" y="1890713"/>
            <a:ext cx="2525713" cy="1311275"/>
          </a:xfrm>
          <a:prstGeom prst="rect">
            <a:avLst/>
          </a:prstGeom>
          <a:noFill/>
          <a:ln w="9525">
            <a:noFill/>
            <a:miter lim="800000"/>
            <a:headEnd/>
            <a:tailEnd/>
          </a:ln>
        </p:spPr>
        <p:txBody>
          <a:bodyPr anchor="ctr">
            <a:prstTxWarp prst="textNoShape">
              <a:avLst/>
            </a:prstTxWarp>
            <a:spAutoFit/>
          </a:bodyPr>
          <a:lstStyle/>
          <a:p>
            <a:pPr algn="ctr" eaLnBrk="1" hangingPunct="1">
              <a:spcBef>
                <a:spcPct val="0"/>
              </a:spcBef>
            </a:pPr>
            <a:r>
              <a:rPr lang="en-US" sz="2000" i="1">
                <a:solidFill>
                  <a:srgbClr val="000000"/>
                </a:solidFill>
                <a:latin typeface="Calibri"/>
                <a:ea typeface="ＭＳ Ｐゴシック"/>
                <a:cs typeface="Calibri"/>
              </a:rPr>
              <a:t>Magnetic Drum (1,000 or 2,000</a:t>
            </a:r>
          </a:p>
          <a:p>
            <a:pPr algn="ctr" eaLnBrk="1" hangingPunct="1">
              <a:spcBef>
                <a:spcPct val="0"/>
              </a:spcBef>
            </a:pPr>
            <a:r>
              <a:rPr lang="en-US" sz="2000" i="1">
                <a:solidFill>
                  <a:srgbClr val="000000"/>
                </a:solidFill>
                <a:latin typeface="Calibri"/>
                <a:ea typeface="ＭＳ Ｐゴシック"/>
                <a:cs typeface="Calibri"/>
              </a:rPr>
              <a:t>10-digit decimal words)</a:t>
            </a:r>
          </a:p>
        </p:txBody>
      </p:sp>
      <p:sp>
        <p:nvSpPr>
          <p:cNvPr id="95241" name="Line 6"/>
          <p:cNvSpPr>
            <a:spLocks noChangeShapeType="1"/>
          </p:cNvSpPr>
          <p:nvPr/>
        </p:nvSpPr>
        <p:spPr bwMode="auto">
          <a:xfrm flipV="1">
            <a:off x="2239963" y="2562225"/>
            <a:ext cx="347662" cy="46038"/>
          </a:xfrm>
          <a:prstGeom prst="line">
            <a:avLst/>
          </a:prstGeom>
          <a:noFill/>
          <a:ln w="9525">
            <a:solidFill>
              <a:schemeClr val="tx1"/>
            </a:solidFill>
            <a:round/>
            <a:headEnd/>
            <a:tailEnd type="triangle" w="med" len="med"/>
          </a:ln>
        </p:spPr>
        <p:txBody>
          <a:bodyPr anchor="ctr">
            <a:prstTxWarp prst="textNoShape">
              <a:avLst/>
            </a:prstTxWarp>
            <a:spAutoFit/>
          </a:bodyPr>
          <a:lstStyle/>
          <a:p>
            <a:pPr eaLnBrk="1" hangingPunct="1">
              <a:spcBef>
                <a:spcPct val="0"/>
              </a:spcBef>
            </a:pPr>
            <a:endParaRPr lang="en-US" sz="2400">
              <a:solidFill>
                <a:srgbClr val="000000"/>
              </a:solidFill>
              <a:latin typeface="Calibri"/>
              <a:ea typeface="ＭＳ Ｐゴシック"/>
              <a:cs typeface="Calibri"/>
            </a:endParaRPr>
          </a:p>
        </p:txBody>
      </p:sp>
      <p:sp>
        <p:nvSpPr>
          <p:cNvPr id="95242" name="Line 7"/>
          <p:cNvSpPr>
            <a:spLocks noChangeShapeType="1"/>
          </p:cNvSpPr>
          <p:nvPr/>
        </p:nvSpPr>
        <p:spPr bwMode="auto">
          <a:xfrm flipV="1">
            <a:off x="2887663" y="5589588"/>
            <a:ext cx="936625" cy="625475"/>
          </a:xfrm>
          <a:prstGeom prst="line">
            <a:avLst/>
          </a:prstGeom>
          <a:noFill/>
          <a:ln w="9525">
            <a:solidFill>
              <a:schemeClr val="tx1"/>
            </a:solidFill>
            <a:round/>
            <a:headEnd/>
            <a:tailEnd type="triangle" w="med" len="med"/>
          </a:ln>
        </p:spPr>
        <p:txBody>
          <a:bodyPr anchor="ctr">
            <a:prstTxWarp prst="textNoShape">
              <a:avLst/>
            </a:prstTxWarp>
            <a:spAutoFit/>
          </a:bodyPr>
          <a:lstStyle/>
          <a:p>
            <a:pPr eaLnBrk="1" hangingPunct="1">
              <a:spcBef>
                <a:spcPct val="0"/>
              </a:spcBef>
            </a:pPr>
            <a:endParaRPr lang="en-US" sz="2400">
              <a:solidFill>
                <a:srgbClr val="000000"/>
              </a:solidFill>
              <a:latin typeface="Calibri"/>
              <a:ea typeface="ＭＳ Ｐゴシック"/>
              <a:cs typeface="Calibri"/>
            </a:endParaRPr>
          </a:p>
        </p:txBody>
      </p:sp>
      <p:sp>
        <p:nvSpPr>
          <p:cNvPr id="95243" name="Text Box 8"/>
          <p:cNvSpPr txBox="1">
            <a:spLocks noChangeArrowheads="1"/>
          </p:cNvSpPr>
          <p:nvPr/>
        </p:nvSpPr>
        <p:spPr bwMode="auto">
          <a:xfrm>
            <a:off x="1538288" y="5905500"/>
            <a:ext cx="1590675" cy="701675"/>
          </a:xfrm>
          <a:prstGeom prst="rect">
            <a:avLst/>
          </a:prstGeom>
          <a:noFill/>
          <a:ln w="9525">
            <a:noFill/>
            <a:miter lim="800000"/>
            <a:headEnd/>
            <a:tailEnd/>
          </a:ln>
        </p:spPr>
        <p:txBody>
          <a:bodyPr anchor="ctr">
            <a:prstTxWarp prst="textNoShape">
              <a:avLst/>
            </a:prstTxWarp>
            <a:spAutoFit/>
          </a:bodyPr>
          <a:lstStyle/>
          <a:p>
            <a:pPr algn="ctr" eaLnBrk="1" hangingPunct="1">
              <a:spcBef>
                <a:spcPct val="0"/>
              </a:spcBef>
            </a:pPr>
            <a:r>
              <a:rPr lang="en-US" sz="2000" i="1">
                <a:solidFill>
                  <a:srgbClr val="000000"/>
                </a:solidFill>
                <a:latin typeface="Calibri"/>
                <a:ea typeface="ＭＳ Ｐゴシック"/>
                <a:cs typeface="Calibri"/>
              </a:rPr>
              <a:t>20-digit accumulator</a:t>
            </a:r>
          </a:p>
        </p:txBody>
      </p:sp>
      <p:sp>
        <p:nvSpPr>
          <p:cNvPr id="95244" name="Text Box 9"/>
          <p:cNvSpPr txBox="1">
            <a:spLocks noChangeArrowheads="1"/>
          </p:cNvSpPr>
          <p:nvPr/>
        </p:nvSpPr>
        <p:spPr bwMode="auto">
          <a:xfrm>
            <a:off x="6791325" y="2117725"/>
            <a:ext cx="2154238" cy="1006475"/>
          </a:xfrm>
          <a:prstGeom prst="rect">
            <a:avLst/>
          </a:prstGeom>
          <a:noFill/>
          <a:ln w="9525">
            <a:noFill/>
            <a:miter lim="800000"/>
            <a:headEnd/>
            <a:tailEnd/>
          </a:ln>
        </p:spPr>
        <p:txBody>
          <a:bodyPr anchor="ctr">
            <a:prstTxWarp prst="textNoShape">
              <a:avLst/>
            </a:prstTxWarp>
            <a:spAutoFit/>
          </a:bodyPr>
          <a:lstStyle/>
          <a:p>
            <a:pPr algn="ctr" eaLnBrk="1" hangingPunct="1">
              <a:spcBef>
                <a:spcPct val="0"/>
              </a:spcBef>
            </a:pPr>
            <a:r>
              <a:rPr lang="en-US" sz="2000" i="1">
                <a:solidFill>
                  <a:srgbClr val="000000"/>
                </a:solidFill>
                <a:latin typeface="Calibri"/>
                <a:ea typeface="ＭＳ Ｐゴシック"/>
                <a:cs typeface="Calibri"/>
              </a:rPr>
              <a:t>Active instruction (including next program counter)</a:t>
            </a:r>
          </a:p>
        </p:txBody>
      </p:sp>
      <p:sp>
        <p:nvSpPr>
          <p:cNvPr id="95245" name="Line 10"/>
          <p:cNvSpPr>
            <a:spLocks noChangeShapeType="1"/>
          </p:cNvSpPr>
          <p:nvPr/>
        </p:nvSpPr>
        <p:spPr bwMode="auto">
          <a:xfrm flipH="1">
            <a:off x="7239000" y="3079750"/>
            <a:ext cx="185738" cy="349250"/>
          </a:xfrm>
          <a:prstGeom prst="line">
            <a:avLst/>
          </a:prstGeom>
          <a:noFill/>
          <a:ln w="9525">
            <a:solidFill>
              <a:schemeClr val="tx1"/>
            </a:solidFill>
            <a:round/>
            <a:headEnd/>
            <a:tailEnd type="triangle" w="med" len="med"/>
          </a:ln>
        </p:spPr>
        <p:txBody>
          <a:bodyPr anchor="ctr">
            <a:prstTxWarp prst="textNoShape">
              <a:avLst/>
            </a:prstTxWarp>
            <a:spAutoFit/>
          </a:bodyPr>
          <a:lstStyle/>
          <a:p>
            <a:pPr eaLnBrk="1" hangingPunct="1">
              <a:spcBef>
                <a:spcPct val="0"/>
              </a:spcBef>
            </a:pPr>
            <a:endParaRPr lang="en-US" sz="2400">
              <a:solidFill>
                <a:srgbClr val="000000"/>
              </a:solidFill>
              <a:latin typeface="Calibri"/>
              <a:ea typeface="ＭＳ Ｐゴシック"/>
              <a:cs typeface="Calibri"/>
            </a:endParaRPr>
          </a:p>
        </p:txBody>
      </p:sp>
      <p:sp>
        <p:nvSpPr>
          <p:cNvPr id="95246" name="Line 11"/>
          <p:cNvSpPr>
            <a:spLocks noChangeShapeType="1"/>
          </p:cNvSpPr>
          <p:nvPr/>
        </p:nvSpPr>
        <p:spPr bwMode="auto">
          <a:xfrm flipH="1" flipV="1">
            <a:off x="5870575" y="4806950"/>
            <a:ext cx="725488" cy="1004888"/>
          </a:xfrm>
          <a:prstGeom prst="line">
            <a:avLst/>
          </a:prstGeom>
          <a:noFill/>
          <a:ln w="9525">
            <a:solidFill>
              <a:schemeClr val="tx1"/>
            </a:solidFill>
            <a:round/>
            <a:headEnd/>
            <a:tailEnd type="triangle" w="med" len="med"/>
          </a:ln>
        </p:spPr>
        <p:txBody>
          <a:bodyPr anchor="ctr">
            <a:prstTxWarp prst="textNoShape">
              <a:avLst/>
            </a:prstTxWarp>
            <a:spAutoFit/>
          </a:bodyPr>
          <a:lstStyle/>
          <a:p>
            <a:pPr eaLnBrk="1" hangingPunct="1">
              <a:spcBef>
                <a:spcPct val="0"/>
              </a:spcBef>
            </a:pPr>
            <a:endParaRPr lang="en-US" sz="2400">
              <a:solidFill>
                <a:srgbClr val="000000"/>
              </a:solidFill>
              <a:latin typeface="Calibri"/>
              <a:ea typeface="ＭＳ Ｐゴシック"/>
              <a:cs typeface="Calibri"/>
            </a:endParaRPr>
          </a:p>
        </p:txBody>
      </p:sp>
      <p:sp>
        <p:nvSpPr>
          <p:cNvPr id="95247" name="Text Box 12"/>
          <p:cNvSpPr txBox="1">
            <a:spLocks noChangeArrowheads="1"/>
          </p:cNvSpPr>
          <p:nvPr/>
        </p:nvSpPr>
        <p:spPr bwMode="auto">
          <a:xfrm>
            <a:off x="6457950" y="5468938"/>
            <a:ext cx="1590675" cy="701675"/>
          </a:xfrm>
          <a:prstGeom prst="rect">
            <a:avLst/>
          </a:prstGeom>
          <a:noFill/>
          <a:ln w="9525">
            <a:noFill/>
            <a:miter lim="800000"/>
            <a:headEnd/>
            <a:tailEnd/>
          </a:ln>
        </p:spPr>
        <p:txBody>
          <a:bodyPr anchor="ctr">
            <a:prstTxWarp prst="textNoShape">
              <a:avLst/>
            </a:prstTxWarp>
            <a:spAutoFit/>
          </a:bodyPr>
          <a:lstStyle/>
          <a:p>
            <a:pPr algn="ctr" eaLnBrk="1" hangingPunct="1">
              <a:spcBef>
                <a:spcPct val="0"/>
              </a:spcBef>
            </a:pPr>
            <a:r>
              <a:rPr lang="en-US" sz="2000" i="1">
                <a:solidFill>
                  <a:srgbClr val="000000"/>
                </a:solidFill>
                <a:latin typeface="Calibri"/>
                <a:ea typeface="ＭＳ Ｐゴシック"/>
                <a:cs typeface="Calibri"/>
              </a:rPr>
              <a:t>Digit-serial ALU</a:t>
            </a:r>
          </a:p>
        </p:txBody>
      </p:sp>
    </p:spTree>
    <p:extLst>
      <p:ext uri="{BB962C8B-B14F-4D97-AF65-F5344CB8AC3E}">
        <p14:creationId xmlns:p14="http://schemas.microsoft.com/office/powerpoint/2010/main" val="4075915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5" name="Rectangle 2"/>
          <p:cNvSpPr>
            <a:spLocks noGrp="1" noChangeArrowheads="1"/>
          </p:cNvSpPr>
          <p:nvPr>
            <p:ph type="title"/>
          </p:nvPr>
        </p:nvSpPr>
        <p:spPr/>
        <p:txBody>
          <a:bodyPr/>
          <a:lstStyle/>
          <a:p>
            <a:r>
              <a:rPr lang="en-US" dirty="0"/>
              <a:t>IBM 650 Instruction Set</a:t>
            </a:r>
          </a:p>
        </p:txBody>
      </p:sp>
      <p:sp>
        <p:nvSpPr>
          <p:cNvPr id="5" name="Content Placeholder 4"/>
          <p:cNvSpPr>
            <a:spLocks noGrp="1"/>
          </p:cNvSpPr>
          <p:nvPr>
            <p:ph idx="1"/>
          </p:nvPr>
        </p:nvSpPr>
        <p:spPr/>
        <p:txBody>
          <a:bodyPr/>
          <a:lstStyle/>
          <a:p>
            <a:r>
              <a:rPr lang="en-US" dirty="0"/>
              <a:t>Address and data in 10-digit decimal words</a:t>
            </a:r>
          </a:p>
          <a:p>
            <a:r>
              <a:rPr lang="en-US" dirty="0"/>
              <a:t>Instructions encode:</a:t>
            </a:r>
          </a:p>
          <a:p>
            <a:pPr lvl="1"/>
            <a:r>
              <a:rPr lang="en-US" dirty="0"/>
              <a:t>Two-digit </a:t>
            </a:r>
            <a:r>
              <a:rPr lang="en-US" dirty="0" err="1"/>
              <a:t>opcode</a:t>
            </a:r>
            <a:r>
              <a:rPr lang="en-US" dirty="0"/>
              <a:t> encoded 44 instructions in base instruction set, expandable to 97 instructions with options</a:t>
            </a:r>
          </a:p>
          <a:p>
            <a:pPr lvl="1"/>
            <a:r>
              <a:rPr lang="en-US" dirty="0"/>
              <a:t>Four-digit data address</a:t>
            </a:r>
          </a:p>
          <a:p>
            <a:pPr lvl="1"/>
            <a:r>
              <a:rPr lang="en-US" dirty="0"/>
              <a:t>Four-digit next instruction address</a:t>
            </a:r>
          </a:p>
          <a:p>
            <a:pPr lvl="2"/>
            <a:r>
              <a:rPr lang="en-US" dirty="0"/>
              <a:t>Programmer’s arrange code to minimize drum latency!</a:t>
            </a:r>
          </a:p>
          <a:p>
            <a:r>
              <a:rPr lang="en-US" dirty="0"/>
              <a:t>Special instructions added to compare value to all words on track</a:t>
            </a:r>
          </a:p>
        </p:txBody>
      </p:sp>
      <p:sp>
        <p:nvSpPr>
          <p:cNvPr id="97284" name="Slide Number Placeholder 5"/>
          <p:cNvSpPr>
            <a:spLocks noGrp="1"/>
          </p:cNvSpPr>
          <p:nvPr>
            <p:ph type="sldNum" sz="quarter" idx="10"/>
          </p:nvPr>
        </p:nvSpPr>
        <p:spPr/>
        <p:txBody>
          <a:bodyPr/>
          <a:lstStyle/>
          <a:p>
            <a:fld id="{29D62AAD-6ABA-6844-AE00-C5515452B87A}" type="slidenum">
              <a:rPr lang="en-US" smtClean="0">
                <a:solidFill>
                  <a:srgbClr val="000000"/>
                </a:solidFill>
              </a:rPr>
              <a:pPr/>
              <a:t>44</a:t>
            </a:fld>
            <a:endParaRPr lang="en-US">
              <a:solidFill>
                <a:srgbClr val="000000"/>
              </a:solidFill>
            </a:endParaRPr>
          </a:p>
        </p:txBody>
      </p:sp>
    </p:spTree>
    <p:extLst>
      <p:ext uri="{BB962C8B-B14F-4D97-AF65-F5344CB8AC3E}">
        <p14:creationId xmlns:p14="http://schemas.microsoft.com/office/powerpoint/2010/main" val="3432826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Instruction Sets</a:t>
            </a:r>
          </a:p>
        </p:txBody>
      </p:sp>
      <p:sp>
        <p:nvSpPr>
          <p:cNvPr id="3" name="Content Placeholder 2"/>
          <p:cNvSpPr>
            <a:spLocks noGrp="1"/>
          </p:cNvSpPr>
          <p:nvPr>
            <p:ph idx="1"/>
          </p:nvPr>
        </p:nvSpPr>
        <p:spPr/>
        <p:txBody>
          <a:bodyPr/>
          <a:lstStyle/>
          <a:p>
            <a:r>
              <a:rPr lang="en-US" dirty="0"/>
              <a:t>Very simple ISAs, mostly single-address accumulator-style machines, as high-speed circuitry was expensive</a:t>
            </a:r>
          </a:p>
          <a:p>
            <a:pPr lvl="1"/>
            <a:r>
              <a:rPr lang="en-US" dirty="0"/>
              <a:t>Based on earlier “calculator” model</a:t>
            </a:r>
          </a:p>
          <a:p>
            <a:r>
              <a:rPr lang="en-US" dirty="0"/>
              <a:t>Over time, appreciation of software needs shaped ISA</a:t>
            </a:r>
          </a:p>
          <a:p>
            <a:r>
              <a:rPr lang="en-US" dirty="0"/>
              <a:t>Index registers (Kilburn, Mark-1) added to avoid need for self-modifying code to step through array</a:t>
            </a:r>
          </a:p>
          <a:p>
            <a:r>
              <a:rPr lang="en-US" dirty="0"/>
              <a:t>Over time, more index registers were added</a:t>
            </a:r>
          </a:p>
          <a:p>
            <a:r>
              <a:rPr lang="en-US" dirty="0"/>
              <a:t>And more operations on the index registers</a:t>
            </a:r>
          </a:p>
          <a:p>
            <a:r>
              <a:rPr lang="en-US" dirty="0"/>
              <a:t>Eventually, just provide general-purpose registers (GPRs) and orthogonal instruction sets</a:t>
            </a:r>
          </a:p>
          <a:p>
            <a:r>
              <a:rPr lang="en-US" dirty="0"/>
              <a:t>But some other options explored…</a:t>
            </a:r>
          </a:p>
          <a:p>
            <a:pPr marL="455613" lvl="1" indent="0">
              <a:buNone/>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890A75C8-C148-D646-81FC-1D13FFF086FF}" type="slidenum">
              <a:rPr lang="en-US" smtClean="0">
                <a:solidFill>
                  <a:srgbClr val="000000"/>
                </a:solidFill>
              </a:rPr>
              <a:pPr>
                <a:defRPr/>
              </a:pPr>
              <a:t>45</a:t>
            </a:fld>
            <a:endParaRPr lang="en-US">
              <a:solidFill>
                <a:srgbClr val="000000"/>
              </a:solidFill>
            </a:endParaRPr>
          </a:p>
        </p:txBody>
      </p:sp>
    </p:spTree>
    <p:extLst>
      <p:ext uri="{BB962C8B-B14F-4D97-AF65-F5344CB8AC3E}">
        <p14:creationId xmlns:p14="http://schemas.microsoft.com/office/powerpoint/2010/main" val="3253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9538" name="Rectangle 2"/>
          <p:cNvSpPr>
            <a:spLocks noGrp="1" noChangeArrowheads="1"/>
          </p:cNvSpPr>
          <p:nvPr>
            <p:ph type="title"/>
          </p:nvPr>
        </p:nvSpPr>
        <p:spPr/>
        <p:txBody>
          <a:bodyPr/>
          <a:lstStyle/>
          <a:p>
            <a:r>
              <a:rPr lang="en-US" dirty="0" err="1"/>
              <a:t>Burrough’s</a:t>
            </a:r>
            <a:r>
              <a:rPr lang="en-US" dirty="0"/>
              <a:t> B5000 Stack Architecture: </a:t>
            </a:r>
            <a:br>
              <a:rPr lang="en-US" dirty="0"/>
            </a:br>
            <a:r>
              <a:rPr lang="en-US" dirty="0"/>
              <a:t>Robert Barton, 1960</a:t>
            </a:r>
          </a:p>
        </p:txBody>
      </p:sp>
      <p:sp>
        <p:nvSpPr>
          <p:cNvPr id="1089539" name="Rectangle 3"/>
          <p:cNvSpPr>
            <a:spLocks noGrp="1" noChangeArrowheads="1"/>
          </p:cNvSpPr>
          <p:nvPr>
            <p:ph type="body" idx="1"/>
          </p:nvPr>
        </p:nvSpPr>
        <p:spPr/>
        <p:txBody>
          <a:bodyPr/>
          <a:lstStyle/>
          <a:p>
            <a:r>
              <a:rPr lang="en-US" dirty="0"/>
              <a:t>Hide instruction set completely from programmer using high-level language (ALGOL)</a:t>
            </a:r>
          </a:p>
          <a:p>
            <a:r>
              <a:rPr lang="en-US" dirty="0"/>
              <a:t>Use stack architecture to simplify compilation, expression evaluation, recursive subroutine calls, interrupt handling,…</a:t>
            </a:r>
          </a:p>
          <a:p>
            <a:pPr marL="0" indent="0">
              <a:buNone/>
            </a:pPr>
            <a:endParaRPr lang="en-US" dirty="0"/>
          </a:p>
        </p:txBody>
      </p:sp>
      <p:sp>
        <p:nvSpPr>
          <p:cNvPr id="6" name="Slide Number Placeholder 5"/>
          <p:cNvSpPr>
            <a:spLocks noGrp="1"/>
          </p:cNvSpPr>
          <p:nvPr>
            <p:ph type="sldNum" sz="quarter" idx="10"/>
          </p:nvPr>
        </p:nvSpPr>
        <p:spPr>
          <a:xfrm>
            <a:off x="8305800" y="6619875"/>
            <a:ext cx="838200" cy="238125"/>
          </a:xfrm>
        </p:spPr>
        <p:txBody>
          <a:bodyPr/>
          <a:lstStyle/>
          <a:p>
            <a:fld id="{A74ABC0C-88C9-DA45-98C4-A79748CE1D98}" type="slidenum">
              <a:rPr lang="en-US" smtClean="0">
                <a:solidFill>
                  <a:srgbClr val="000000"/>
                </a:solidFill>
              </a:rPr>
              <a:pPr/>
              <a:t>46</a:t>
            </a:fld>
            <a:endParaRPr lang="en-US">
              <a:solidFill>
                <a:srgbClr val="000000"/>
              </a:solidFill>
            </a:endParaRPr>
          </a:p>
        </p:txBody>
      </p:sp>
    </p:spTree>
    <p:extLst>
      <p:ext uri="{BB962C8B-B14F-4D97-AF65-F5344CB8AC3E}">
        <p14:creationId xmlns:p14="http://schemas.microsoft.com/office/powerpoint/2010/main" val="265552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89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895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9539"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637" name="Rectangle 5"/>
          <p:cNvSpPr>
            <a:spLocks noGrp="1" noChangeArrowheads="1"/>
          </p:cNvSpPr>
          <p:nvPr>
            <p:ph type="title"/>
          </p:nvPr>
        </p:nvSpPr>
        <p:spPr/>
        <p:txBody>
          <a:bodyPr/>
          <a:lstStyle/>
          <a:p>
            <a:r>
              <a:rPr lang="en-US"/>
              <a:t>Evaluation of Expressions</a:t>
            </a:r>
          </a:p>
        </p:txBody>
      </p:sp>
      <p:sp>
        <p:nvSpPr>
          <p:cNvPr id="77" name="Slide Number Placeholder 5"/>
          <p:cNvSpPr>
            <a:spLocks noGrp="1"/>
          </p:cNvSpPr>
          <p:nvPr>
            <p:ph type="sldNum" sz="quarter" idx="10"/>
          </p:nvPr>
        </p:nvSpPr>
        <p:spPr/>
        <p:txBody>
          <a:bodyPr/>
          <a:lstStyle/>
          <a:p>
            <a:fld id="{4369320B-2115-224A-AA24-CB4DE5D61A13}" type="slidenum">
              <a:rPr lang="en-US" smtClean="0">
                <a:solidFill>
                  <a:srgbClr val="000000"/>
                </a:solidFill>
              </a:rPr>
              <a:pPr/>
              <a:t>47</a:t>
            </a:fld>
            <a:endParaRPr lang="en-US">
              <a:solidFill>
                <a:srgbClr val="000000"/>
              </a:solidFill>
            </a:endParaRPr>
          </a:p>
        </p:txBody>
      </p:sp>
      <p:sp>
        <p:nvSpPr>
          <p:cNvPr id="1093634" name="Rectangle 2"/>
          <p:cNvSpPr>
            <a:spLocks noChangeArrowheads="1"/>
          </p:cNvSpPr>
          <p:nvPr/>
        </p:nvSpPr>
        <p:spPr bwMode="auto">
          <a:xfrm>
            <a:off x="6299200" y="5270500"/>
            <a:ext cx="1947863" cy="452438"/>
          </a:xfrm>
          <a:prstGeom prst="rect">
            <a:avLst/>
          </a:prstGeom>
          <a:solidFill>
            <a:schemeClr val="accent1"/>
          </a:solidFill>
          <a:ln w="25400">
            <a:noFill/>
            <a:miter lim="800000"/>
            <a:headEnd/>
            <a:tailEnd/>
          </a:ln>
          <a:effectLst/>
        </p:spPr>
        <p:txBody>
          <a:bodyPr wrap="none" anchor="ctr">
            <a:prstTxWarp prst="textNoShape">
              <a:avLst/>
            </a:prstTxWarp>
          </a:bodyPr>
          <a:lstStyle/>
          <a:p>
            <a:pPr algn="ctr" eaLnBrk="1" hangingPunct="1">
              <a:spcBef>
                <a:spcPct val="0"/>
              </a:spcBef>
            </a:pPr>
            <a:r>
              <a:rPr lang="en-US" sz="2400">
                <a:solidFill>
                  <a:srgbClr val="56127A"/>
                </a:solidFill>
                <a:latin typeface="Calibri"/>
                <a:ea typeface="ＭＳ Ｐゴシック"/>
                <a:cs typeface="Calibri"/>
              </a:rPr>
              <a:t>a</a:t>
            </a:r>
          </a:p>
        </p:txBody>
      </p:sp>
      <p:sp>
        <p:nvSpPr>
          <p:cNvPr id="1093635" name="Rectangle 3"/>
          <p:cNvSpPr>
            <a:spLocks noChangeArrowheads="1"/>
          </p:cNvSpPr>
          <p:nvPr/>
        </p:nvSpPr>
        <p:spPr bwMode="auto">
          <a:xfrm>
            <a:off x="6299200" y="4813300"/>
            <a:ext cx="1947863" cy="452438"/>
          </a:xfrm>
          <a:prstGeom prst="rect">
            <a:avLst/>
          </a:prstGeom>
          <a:solidFill>
            <a:schemeClr val="accent1"/>
          </a:solidFill>
          <a:ln w="25400">
            <a:noFill/>
            <a:miter lim="800000"/>
            <a:headEnd/>
            <a:tailEnd/>
          </a:ln>
          <a:effectLst/>
        </p:spPr>
        <p:txBody>
          <a:bodyPr wrap="none" anchor="ctr">
            <a:prstTxWarp prst="textNoShape">
              <a:avLst/>
            </a:prstTxWarp>
          </a:bodyPr>
          <a:lstStyle/>
          <a:p>
            <a:pPr algn="ctr" eaLnBrk="1" hangingPunct="1">
              <a:spcBef>
                <a:spcPct val="0"/>
              </a:spcBef>
            </a:pPr>
            <a:r>
              <a:rPr lang="en-US" sz="2400">
                <a:solidFill>
                  <a:srgbClr val="56127A"/>
                </a:solidFill>
                <a:latin typeface="Calibri"/>
                <a:ea typeface="ＭＳ Ｐゴシック"/>
                <a:cs typeface="Calibri"/>
              </a:rPr>
              <a:t>b</a:t>
            </a:r>
          </a:p>
        </p:txBody>
      </p:sp>
      <p:sp>
        <p:nvSpPr>
          <p:cNvPr id="1093636" name="Rectangle 4"/>
          <p:cNvSpPr>
            <a:spLocks noChangeArrowheads="1"/>
          </p:cNvSpPr>
          <p:nvPr/>
        </p:nvSpPr>
        <p:spPr bwMode="auto">
          <a:xfrm>
            <a:off x="6299200" y="4356100"/>
            <a:ext cx="1947863" cy="452438"/>
          </a:xfrm>
          <a:prstGeom prst="rect">
            <a:avLst/>
          </a:prstGeom>
          <a:solidFill>
            <a:schemeClr val="accent1"/>
          </a:solidFill>
          <a:ln w="25400">
            <a:noFill/>
            <a:miter lim="800000"/>
            <a:headEnd/>
            <a:tailEnd/>
          </a:ln>
          <a:effectLst/>
        </p:spPr>
        <p:txBody>
          <a:bodyPr wrap="none" anchor="ctr">
            <a:prstTxWarp prst="textNoShape">
              <a:avLst/>
            </a:prstTxWarp>
          </a:bodyPr>
          <a:lstStyle/>
          <a:p>
            <a:pPr algn="ctr" eaLnBrk="1" hangingPunct="1">
              <a:spcBef>
                <a:spcPct val="0"/>
              </a:spcBef>
            </a:pPr>
            <a:r>
              <a:rPr lang="en-US" sz="2400">
                <a:solidFill>
                  <a:srgbClr val="56127A"/>
                </a:solidFill>
                <a:latin typeface="Calibri"/>
                <a:ea typeface="ＭＳ Ｐゴシック"/>
                <a:cs typeface="Calibri"/>
              </a:rPr>
              <a:t>c</a:t>
            </a:r>
          </a:p>
        </p:txBody>
      </p:sp>
      <p:sp>
        <p:nvSpPr>
          <p:cNvPr id="1093638" name="Rectangle 6"/>
          <p:cNvSpPr>
            <a:spLocks noChangeArrowheads="1"/>
          </p:cNvSpPr>
          <p:nvPr/>
        </p:nvSpPr>
        <p:spPr bwMode="auto">
          <a:xfrm>
            <a:off x="520700" y="1409700"/>
            <a:ext cx="3248937" cy="45910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400">
                <a:solidFill>
                  <a:srgbClr val="56127A"/>
                </a:solidFill>
                <a:latin typeface="Calibri"/>
                <a:ea typeface="ＭＳ Ｐゴシック"/>
                <a:cs typeface="Calibri"/>
              </a:rPr>
              <a:t>(a + b * c) / (a + d * c - e)</a:t>
            </a:r>
          </a:p>
        </p:txBody>
      </p:sp>
      <p:grpSp>
        <p:nvGrpSpPr>
          <p:cNvPr id="2" name="Group 7"/>
          <p:cNvGrpSpPr>
            <a:grpSpLocks/>
          </p:cNvGrpSpPr>
          <p:nvPr/>
        </p:nvGrpSpPr>
        <p:grpSpPr bwMode="auto">
          <a:xfrm>
            <a:off x="533400" y="1920875"/>
            <a:ext cx="3416300" cy="3019425"/>
            <a:chOff x="336" y="1210"/>
            <a:chExt cx="2152" cy="1902"/>
          </a:xfrm>
        </p:grpSpPr>
        <p:sp>
          <p:nvSpPr>
            <p:cNvPr id="1093640" name="Oval 8"/>
            <p:cNvSpPr>
              <a:spLocks noChangeArrowheads="1"/>
            </p:cNvSpPr>
            <p:nvPr/>
          </p:nvSpPr>
          <p:spPr bwMode="auto">
            <a:xfrm>
              <a:off x="1285" y="1210"/>
              <a:ext cx="264" cy="264"/>
            </a:xfrm>
            <a:prstGeom prst="ellips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41" name="Oval 9"/>
            <p:cNvSpPr>
              <a:spLocks noChangeArrowheads="1"/>
            </p:cNvSpPr>
            <p:nvPr/>
          </p:nvSpPr>
          <p:spPr bwMode="auto">
            <a:xfrm>
              <a:off x="1973" y="1782"/>
              <a:ext cx="264" cy="264"/>
            </a:xfrm>
            <a:prstGeom prst="ellips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42" name="Oval 10"/>
            <p:cNvSpPr>
              <a:spLocks noChangeArrowheads="1"/>
            </p:cNvSpPr>
            <p:nvPr/>
          </p:nvSpPr>
          <p:spPr bwMode="auto">
            <a:xfrm>
              <a:off x="1677" y="2122"/>
              <a:ext cx="264" cy="264"/>
            </a:xfrm>
            <a:prstGeom prst="ellips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43" name="Line 11"/>
            <p:cNvSpPr>
              <a:spLocks noChangeShapeType="1"/>
            </p:cNvSpPr>
            <p:nvPr/>
          </p:nvSpPr>
          <p:spPr bwMode="auto">
            <a:xfrm flipH="1">
              <a:off x="749" y="1418"/>
              <a:ext cx="560" cy="360"/>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44" name="Line 12"/>
            <p:cNvSpPr>
              <a:spLocks noChangeShapeType="1"/>
            </p:cNvSpPr>
            <p:nvPr/>
          </p:nvSpPr>
          <p:spPr bwMode="auto">
            <a:xfrm>
              <a:off x="1541" y="1422"/>
              <a:ext cx="464" cy="380"/>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45" name="Line 13"/>
            <p:cNvSpPr>
              <a:spLocks noChangeShapeType="1"/>
            </p:cNvSpPr>
            <p:nvPr/>
          </p:nvSpPr>
          <p:spPr bwMode="auto">
            <a:xfrm>
              <a:off x="2209" y="2014"/>
              <a:ext cx="128" cy="12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46" name="Line 14"/>
            <p:cNvSpPr>
              <a:spLocks noChangeShapeType="1"/>
            </p:cNvSpPr>
            <p:nvPr/>
          </p:nvSpPr>
          <p:spPr bwMode="auto">
            <a:xfrm flipH="1">
              <a:off x="1881" y="2026"/>
              <a:ext cx="140" cy="10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47" name="Oval 15"/>
            <p:cNvSpPr>
              <a:spLocks noChangeArrowheads="1"/>
            </p:cNvSpPr>
            <p:nvPr/>
          </p:nvSpPr>
          <p:spPr bwMode="auto">
            <a:xfrm>
              <a:off x="545" y="1770"/>
              <a:ext cx="264" cy="264"/>
            </a:xfrm>
            <a:prstGeom prst="ellips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48" name="Oval 16"/>
            <p:cNvSpPr>
              <a:spLocks noChangeArrowheads="1"/>
            </p:cNvSpPr>
            <p:nvPr/>
          </p:nvSpPr>
          <p:spPr bwMode="auto">
            <a:xfrm>
              <a:off x="865" y="2118"/>
              <a:ext cx="264" cy="264"/>
            </a:xfrm>
            <a:prstGeom prst="ellips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49" name="Line 17"/>
            <p:cNvSpPr>
              <a:spLocks noChangeShapeType="1"/>
            </p:cNvSpPr>
            <p:nvPr/>
          </p:nvSpPr>
          <p:spPr bwMode="auto">
            <a:xfrm>
              <a:off x="781" y="2002"/>
              <a:ext cx="128" cy="12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50" name="Line 18"/>
            <p:cNvSpPr>
              <a:spLocks noChangeShapeType="1"/>
            </p:cNvSpPr>
            <p:nvPr/>
          </p:nvSpPr>
          <p:spPr bwMode="auto">
            <a:xfrm flipH="1">
              <a:off x="453" y="2014"/>
              <a:ext cx="140" cy="10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51" name="Oval 19"/>
            <p:cNvSpPr>
              <a:spLocks noChangeArrowheads="1"/>
            </p:cNvSpPr>
            <p:nvPr/>
          </p:nvSpPr>
          <p:spPr bwMode="auto">
            <a:xfrm>
              <a:off x="1997" y="2474"/>
              <a:ext cx="264" cy="264"/>
            </a:xfrm>
            <a:prstGeom prst="ellips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52" name="Line 20"/>
            <p:cNvSpPr>
              <a:spLocks noChangeShapeType="1"/>
            </p:cNvSpPr>
            <p:nvPr/>
          </p:nvSpPr>
          <p:spPr bwMode="auto">
            <a:xfrm>
              <a:off x="1913" y="2358"/>
              <a:ext cx="128" cy="12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53" name="Line 21"/>
            <p:cNvSpPr>
              <a:spLocks noChangeShapeType="1"/>
            </p:cNvSpPr>
            <p:nvPr/>
          </p:nvSpPr>
          <p:spPr bwMode="auto">
            <a:xfrm flipH="1">
              <a:off x="1617" y="2386"/>
              <a:ext cx="140" cy="10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54" name="Line 22"/>
            <p:cNvSpPr>
              <a:spLocks noChangeShapeType="1"/>
            </p:cNvSpPr>
            <p:nvPr/>
          </p:nvSpPr>
          <p:spPr bwMode="auto">
            <a:xfrm>
              <a:off x="2221" y="2722"/>
              <a:ext cx="128" cy="12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55" name="Line 23"/>
            <p:cNvSpPr>
              <a:spLocks noChangeShapeType="1"/>
            </p:cNvSpPr>
            <p:nvPr/>
          </p:nvSpPr>
          <p:spPr bwMode="auto">
            <a:xfrm flipH="1">
              <a:off x="1905" y="2718"/>
              <a:ext cx="140" cy="10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56" name="Line 24"/>
            <p:cNvSpPr>
              <a:spLocks noChangeShapeType="1"/>
            </p:cNvSpPr>
            <p:nvPr/>
          </p:nvSpPr>
          <p:spPr bwMode="auto">
            <a:xfrm>
              <a:off x="1097" y="2358"/>
              <a:ext cx="88" cy="92"/>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57" name="Rectangle 25"/>
            <p:cNvSpPr>
              <a:spLocks noChangeArrowheads="1"/>
            </p:cNvSpPr>
            <p:nvPr/>
          </p:nvSpPr>
          <p:spPr bwMode="auto">
            <a:xfrm>
              <a:off x="1344" y="1228"/>
              <a:ext cx="172" cy="231"/>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1800">
                  <a:solidFill>
                    <a:srgbClr val="56127A"/>
                  </a:solidFill>
                  <a:latin typeface="Calibri"/>
                  <a:ea typeface="ＭＳ Ｐゴシック"/>
                  <a:cs typeface="Calibri"/>
                </a:rPr>
                <a:t>/</a:t>
              </a:r>
            </a:p>
          </p:txBody>
        </p:sp>
        <p:sp>
          <p:nvSpPr>
            <p:cNvPr id="1093658" name="Rectangle 26"/>
            <p:cNvSpPr>
              <a:spLocks noChangeArrowheads="1"/>
            </p:cNvSpPr>
            <p:nvPr/>
          </p:nvSpPr>
          <p:spPr bwMode="auto">
            <a:xfrm>
              <a:off x="572" y="1782"/>
              <a:ext cx="196"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a:t>
              </a:r>
            </a:p>
          </p:txBody>
        </p:sp>
        <p:sp>
          <p:nvSpPr>
            <p:cNvPr id="1093659" name="Rectangle 27"/>
            <p:cNvSpPr>
              <a:spLocks noChangeArrowheads="1"/>
            </p:cNvSpPr>
            <p:nvPr/>
          </p:nvSpPr>
          <p:spPr bwMode="auto">
            <a:xfrm>
              <a:off x="912" y="2170"/>
              <a:ext cx="196"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a:t>
              </a:r>
            </a:p>
          </p:txBody>
        </p:sp>
        <p:sp>
          <p:nvSpPr>
            <p:cNvPr id="1093660" name="Rectangle 28"/>
            <p:cNvSpPr>
              <a:spLocks noChangeArrowheads="1"/>
            </p:cNvSpPr>
            <p:nvPr/>
          </p:nvSpPr>
          <p:spPr bwMode="auto">
            <a:xfrm>
              <a:off x="1700" y="2130"/>
              <a:ext cx="196"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a:t>
              </a:r>
            </a:p>
          </p:txBody>
        </p:sp>
        <p:sp>
          <p:nvSpPr>
            <p:cNvPr id="1093661" name="Rectangle 29"/>
            <p:cNvSpPr>
              <a:spLocks noChangeArrowheads="1"/>
            </p:cNvSpPr>
            <p:nvPr/>
          </p:nvSpPr>
          <p:spPr bwMode="auto">
            <a:xfrm>
              <a:off x="336" y="2118"/>
              <a:ext cx="193"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a</a:t>
              </a:r>
            </a:p>
          </p:txBody>
        </p:sp>
        <p:sp>
          <p:nvSpPr>
            <p:cNvPr id="1093662" name="Rectangle 30"/>
            <p:cNvSpPr>
              <a:spLocks noChangeArrowheads="1"/>
            </p:cNvSpPr>
            <p:nvPr/>
          </p:nvSpPr>
          <p:spPr bwMode="auto">
            <a:xfrm>
              <a:off x="2292" y="2098"/>
              <a:ext cx="196"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e</a:t>
              </a:r>
            </a:p>
          </p:txBody>
        </p:sp>
        <p:sp>
          <p:nvSpPr>
            <p:cNvPr id="1093663" name="Rectangle 31"/>
            <p:cNvSpPr>
              <a:spLocks noChangeArrowheads="1"/>
            </p:cNvSpPr>
            <p:nvPr/>
          </p:nvSpPr>
          <p:spPr bwMode="auto">
            <a:xfrm>
              <a:off x="2028" y="1804"/>
              <a:ext cx="160" cy="231"/>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1800">
                  <a:solidFill>
                    <a:srgbClr val="56127A"/>
                  </a:solidFill>
                  <a:latin typeface="Calibri"/>
                  <a:ea typeface="ＭＳ Ｐゴシック"/>
                  <a:cs typeface="Calibri"/>
                </a:rPr>
                <a:t>-</a:t>
              </a:r>
            </a:p>
          </p:txBody>
        </p:sp>
        <p:sp>
          <p:nvSpPr>
            <p:cNvPr id="1093664" name="Rectangle 32"/>
            <p:cNvSpPr>
              <a:spLocks noChangeArrowheads="1"/>
            </p:cNvSpPr>
            <p:nvPr/>
          </p:nvSpPr>
          <p:spPr bwMode="auto">
            <a:xfrm>
              <a:off x="1516" y="2490"/>
              <a:ext cx="193"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a</a:t>
              </a:r>
            </a:p>
          </p:txBody>
        </p:sp>
        <p:sp>
          <p:nvSpPr>
            <p:cNvPr id="1093665" name="Rectangle 33"/>
            <p:cNvSpPr>
              <a:spLocks noChangeArrowheads="1"/>
            </p:cNvSpPr>
            <p:nvPr/>
          </p:nvSpPr>
          <p:spPr bwMode="auto">
            <a:xfrm>
              <a:off x="1108" y="2454"/>
              <a:ext cx="183"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c</a:t>
              </a:r>
            </a:p>
          </p:txBody>
        </p:sp>
        <p:sp>
          <p:nvSpPr>
            <p:cNvPr id="1093666" name="Rectangle 34"/>
            <p:cNvSpPr>
              <a:spLocks noChangeArrowheads="1"/>
            </p:cNvSpPr>
            <p:nvPr/>
          </p:nvSpPr>
          <p:spPr bwMode="auto">
            <a:xfrm>
              <a:off x="1760" y="2800"/>
              <a:ext cx="192" cy="231"/>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1800">
                  <a:solidFill>
                    <a:srgbClr val="56127A"/>
                  </a:solidFill>
                  <a:latin typeface="Calibri"/>
                  <a:ea typeface="ＭＳ Ｐゴシック"/>
                  <a:cs typeface="Calibri"/>
                </a:rPr>
                <a:t>d</a:t>
              </a:r>
            </a:p>
          </p:txBody>
        </p:sp>
        <p:sp>
          <p:nvSpPr>
            <p:cNvPr id="1093667" name="Rectangle 35"/>
            <p:cNvSpPr>
              <a:spLocks noChangeArrowheads="1"/>
            </p:cNvSpPr>
            <p:nvPr/>
          </p:nvSpPr>
          <p:spPr bwMode="auto">
            <a:xfrm>
              <a:off x="2292" y="2862"/>
              <a:ext cx="183"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c</a:t>
              </a:r>
            </a:p>
          </p:txBody>
        </p:sp>
        <p:sp>
          <p:nvSpPr>
            <p:cNvPr id="1093668" name="Rectangle 36"/>
            <p:cNvSpPr>
              <a:spLocks noChangeArrowheads="1"/>
            </p:cNvSpPr>
            <p:nvPr/>
          </p:nvSpPr>
          <p:spPr bwMode="auto">
            <a:xfrm>
              <a:off x="2052" y="2526"/>
              <a:ext cx="196"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a:t>
              </a:r>
            </a:p>
          </p:txBody>
        </p:sp>
        <p:sp>
          <p:nvSpPr>
            <p:cNvPr id="1093669" name="Line 37"/>
            <p:cNvSpPr>
              <a:spLocks noChangeShapeType="1"/>
            </p:cNvSpPr>
            <p:nvPr/>
          </p:nvSpPr>
          <p:spPr bwMode="auto">
            <a:xfrm flipH="1">
              <a:off x="781" y="2370"/>
              <a:ext cx="140" cy="10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70" name="Rectangle 38"/>
            <p:cNvSpPr>
              <a:spLocks noChangeArrowheads="1"/>
            </p:cNvSpPr>
            <p:nvPr/>
          </p:nvSpPr>
          <p:spPr bwMode="auto">
            <a:xfrm>
              <a:off x="636" y="2452"/>
              <a:ext cx="192" cy="231"/>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1800">
                  <a:solidFill>
                    <a:srgbClr val="56127A"/>
                  </a:solidFill>
                  <a:latin typeface="Calibri"/>
                  <a:ea typeface="ＭＳ Ｐゴシック"/>
                  <a:cs typeface="Calibri"/>
                </a:rPr>
                <a:t>b</a:t>
              </a:r>
            </a:p>
          </p:txBody>
        </p:sp>
      </p:grpSp>
      <p:sp>
        <p:nvSpPr>
          <p:cNvPr id="1093671" name="Rectangle 39"/>
          <p:cNvSpPr>
            <a:spLocks noChangeArrowheads="1"/>
          </p:cNvSpPr>
          <p:nvPr/>
        </p:nvSpPr>
        <p:spPr bwMode="auto">
          <a:xfrm>
            <a:off x="466725" y="5181600"/>
            <a:ext cx="3811942" cy="828432"/>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400">
                <a:solidFill>
                  <a:srgbClr val="000000"/>
                </a:solidFill>
                <a:latin typeface="Calibri"/>
                <a:ea typeface="ＭＳ Ｐゴシック"/>
                <a:cs typeface="Calibri"/>
              </a:rPr>
              <a:t>Reverse Polish</a:t>
            </a:r>
          </a:p>
          <a:p>
            <a:pPr eaLnBrk="1" hangingPunct="1">
              <a:spcBef>
                <a:spcPct val="0"/>
              </a:spcBef>
            </a:pPr>
            <a:r>
              <a:rPr lang="en-US" sz="2400">
                <a:solidFill>
                  <a:srgbClr val="56127A"/>
                </a:solidFill>
                <a:latin typeface="Calibri"/>
                <a:ea typeface="ＭＳ Ｐゴシック"/>
                <a:cs typeface="Calibri"/>
              </a:rPr>
              <a:t>	a b c * + a d c * + e - /</a:t>
            </a:r>
          </a:p>
        </p:txBody>
      </p:sp>
      <p:grpSp>
        <p:nvGrpSpPr>
          <p:cNvPr id="3" name="Group 40"/>
          <p:cNvGrpSpPr>
            <a:grpSpLocks/>
          </p:cNvGrpSpPr>
          <p:nvPr/>
        </p:nvGrpSpPr>
        <p:grpSpPr bwMode="auto">
          <a:xfrm>
            <a:off x="1546224" y="5930905"/>
            <a:ext cx="1006475" cy="646113"/>
            <a:chOff x="950" y="3744"/>
            <a:chExt cx="634" cy="407"/>
          </a:xfrm>
        </p:grpSpPr>
        <p:sp>
          <p:nvSpPr>
            <p:cNvPr id="1093673" name="Line 41"/>
            <p:cNvSpPr>
              <a:spLocks noChangeShapeType="1"/>
            </p:cNvSpPr>
            <p:nvPr/>
          </p:nvSpPr>
          <p:spPr bwMode="auto">
            <a:xfrm flipV="1">
              <a:off x="960" y="3744"/>
              <a:ext cx="0" cy="240"/>
            </a:xfrm>
            <a:prstGeom prst="line">
              <a:avLst/>
            </a:prstGeom>
            <a:noFill/>
            <a:ln w="25400">
              <a:solidFill>
                <a:schemeClr val="tx1"/>
              </a:solidFill>
              <a:round/>
              <a:headEnd/>
              <a:tailEnd type="triangle" w="med" len="med"/>
            </a:ln>
            <a:effectLst/>
          </p:spPr>
          <p:txBody>
            <a:bodyP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74" name="Text Box 42"/>
            <p:cNvSpPr txBox="1">
              <a:spLocks noChangeArrowheads="1"/>
            </p:cNvSpPr>
            <p:nvPr/>
          </p:nvSpPr>
          <p:spPr bwMode="auto">
            <a:xfrm>
              <a:off x="950" y="3860"/>
              <a:ext cx="634" cy="291"/>
            </a:xfrm>
            <a:prstGeom prst="rect">
              <a:avLst/>
            </a:prstGeom>
            <a:noFill/>
            <a:ln w="25400">
              <a:noFill/>
              <a:miter lim="800000"/>
              <a:headEnd/>
              <a:tailEnd/>
            </a:ln>
            <a:effectLst/>
          </p:spPr>
          <p:txBody>
            <a:bodyPr wrap="none">
              <a:prstTxWarp prst="textNoShape">
                <a:avLst/>
              </a:prstTxWarp>
              <a:spAutoFit/>
            </a:bodyPr>
            <a:lstStyle/>
            <a:p>
              <a:pPr eaLnBrk="1" hangingPunct="1">
                <a:spcBef>
                  <a:spcPct val="0"/>
                </a:spcBef>
              </a:pPr>
              <a:r>
                <a:rPr lang="en-US" sz="2400">
                  <a:solidFill>
                    <a:srgbClr val="FF0000"/>
                  </a:solidFill>
                  <a:latin typeface="Calibri"/>
                  <a:ea typeface="ＭＳ Ｐゴシック"/>
                  <a:cs typeface="Calibri"/>
                </a:rPr>
                <a:t>push a</a:t>
              </a:r>
            </a:p>
          </p:txBody>
        </p:sp>
      </p:grpSp>
      <p:grpSp>
        <p:nvGrpSpPr>
          <p:cNvPr id="4" name="Group 43"/>
          <p:cNvGrpSpPr>
            <a:grpSpLocks/>
          </p:cNvGrpSpPr>
          <p:nvPr/>
        </p:nvGrpSpPr>
        <p:grpSpPr bwMode="auto">
          <a:xfrm>
            <a:off x="1752601" y="5943605"/>
            <a:ext cx="1020763" cy="646113"/>
            <a:chOff x="950" y="3744"/>
            <a:chExt cx="643" cy="407"/>
          </a:xfrm>
        </p:grpSpPr>
        <p:sp>
          <p:nvSpPr>
            <p:cNvPr id="1093676" name="Line 44"/>
            <p:cNvSpPr>
              <a:spLocks noChangeShapeType="1"/>
            </p:cNvSpPr>
            <p:nvPr/>
          </p:nvSpPr>
          <p:spPr bwMode="auto">
            <a:xfrm flipV="1">
              <a:off x="960" y="3744"/>
              <a:ext cx="0" cy="240"/>
            </a:xfrm>
            <a:prstGeom prst="line">
              <a:avLst/>
            </a:prstGeom>
            <a:noFill/>
            <a:ln w="25400">
              <a:solidFill>
                <a:schemeClr val="tx1"/>
              </a:solidFill>
              <a:round/>
              <a:headEnd/>
              <a:tailEnd type="triangle" w="med" len="med"/>
            </a:ln>
            <a:effectLst/>
          </p:spPr>
          <p:txBody>
            <a:bodyP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77" name="Text Box 45"/>
            <p:cNvSpPr txBox="1">
              <a:spLocks noChangeArrowheads="1"/>
            </p:cNvSpPr>
            <p:nvPr/>
          </p:nvSpPr>
          <p:spPr bwMode="auto">
            <a:xfrm>
              <a:off x="950" y="3860"/>
              <a:ext cx="643" cy="291"/>
            </a:xfrm>
            <a:prstGeom prst="rect">
              <a:avLst/>
            </a:prstGeom>
            <a:noFill/>
            <a:ln w="25400">
              <a:noFill/>
              <a:miter lim="800000"/>
              <a:headEnd/>
              <a:tailEnd/>
            </a:ln>
            <a:effectLst/>
          </p:spPr>
          <p:txBody>
            <a:bodyPr wrap="none">
              <a:prstTxWarp prst="textNoShape">
                <a:avLst/>
              </a:prstTxWarp>
              <a:spAutoFit/>
            </a:bodyPr>
            <a:lstStyle/>
            <a:p>
              <a:pPr eaLnBrk="1" hangingPunct="1">
                <a:spcBef>
                  <a:spcPct val="0"/>
                </a:spcBef>
              </a:pPr>
              <a:r>
                <a:rPr lang="en-US" sz="2400">
                  <a:solidFill>
                    <a:srgbClr val="FF0000"/>
                  </a:solidFill>
                  <a:latin typeface="Calibri"/>
                  <a:ea typeface="ＭＳ Ｐゴシック"/>
                  <a:cs typeface="Calibri"/>
                </a:rPr>
                <a:t>push b</a:t>
              </a:r>
            </a:p>
          </p:txBody>
        </p:sp>
      </p:grpSp>
      <p:grpSp>
        <p:nvGrpSpPr>
          <p:cNvPr id="5" name="Group 46"/>
          <p:cNvGrpSpPr>
            <a:grpSpLocks/>
          </p:cNvGrpSpPr>
          <p:nvPr/>
        </p:nvGrpSpPr>
        <p:grpSpPr bwMode="auto">
          <a:xfrm>
            <a:off x="1981200" y="5943605"/>
            <a:ext cx="990600" cy="646113"/>
            <a:chOff x="950" y="3744"/>
            <a:chExt cx="624" cy="407"/>
          </a:xfrm>
        </p:grpSpPr>
        <p:sp>
          <p:nvSpPr>
            <p:cNvPr id="1093679" name="Line 47"/>
            <p:cNvSpPr>
              <a:spLocks noChangeShapeType="1"/>
            </p:cNvSpPr>
            <p:nvPr/>
          </p:nvSpPr>
          <p:spPr bwMode="auto">
            <a:xfrm flipV="1">
              <a:off x="960" y="3744"/>
              <a:ext cx="0" cy="240"/>
            </a:xfrm>
            <a:prstGeom prst="line">
              <a:avLst/>
            </a:prstGeom>
            <a:noFill/>
            <a:ln w="25400">
              <a:solidFill>
                <a:schemeClr val="tx1"/>
              </a:solidFill>
              <a:round/>
              <a:headEnd/>
              <a:tailEnd type="triangle" w="med" len="med"/>
            </a:ln>
            <a:effectLst/>
          </p:spPr>
          <p:txBody>
            <a:bodyP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80" name="Text Box 48"/>
            <p:cNvSpPr txBox="1">
              <a:spLocks noChangeArrowheads="1"/>
            </p:cNvSpPr>
            <p:nvPr/>
          </p:nvSpPr>
          <p:spPr bwMode="auto">
            <a:xfrm>
              <a:off x="950" y="3860"/>
              <a:ext cx="624" cy="291"/>
            </a:xfrm>
            <a:prstGeom prst="rect">
              <a:avLst/>
            </a:prstGeom>
            <a:noFill/>
            <a:ln w="25400">
              <a:noFill/>
              <a:miter lim="800000"/>
              <a:headEnd/>
              <a:tailEnd/>
            </a:ln>
            <a:effectLst/>
          </p:spPr>
          <p:txBody>
            <a:bodyPr wrap="none">
              <a:prstTxWarp prst="textNoShape">
                <a:avLst/>
              </a:prstTxWarp>
              <a:spAutoFit/>
            </a:bodyPr>
            <a:lstStyle/>
            <a:p>
              <a:pPr eaLnBrk="1" hangingPunct="1">
                <a:spcBef>
                  <a:spcPct val="0"/>
                </a:spcBef>
              </a:pPr>
              <a:r>
                <a:rPr lang="en-US" sz="2400">
                  <a:solidFill>
                    <a:srgbClr val="FF0000"/>
                  </a:solidFill>
                  <a:latin typeface="Calibri"/>
                  <a:ea typeface="ＭＳ Ｐゴシック"/>
                  <a:cs typeface="Calibri"/>
                </a:rPr>
                <a:t>push c</a:t>
              </a:r>
            </a:p>
          </p:txBody>
        </p:sp>
      </p:grpSp>
      <p:grpSp>
        <p:nvGrpSpPr>
          <p:cNvPr id="6" name="Group 49"/>
          <p:cNvGrpSpPr>
            <a:grpSpLocks/>
          </p:cNvGrpSpPr>
          <p:nvPr/>
        </p:nvGrpSpPr>
        <p:grpSpPr bwMode="auto">
          <a:xfrm>
            <a:off x="2141537" y="5943605"/>
            <a:ext cx="1211263" cy="646113"/>
            <a:chOff x="950" y="3744"/>
            <a:chExt cx="763" cy="407"/>
          </a:xfrm>
        </p:grpSpPr>
        <p:sp>
          <p:nvSpPr>
            <p:cNvPr id="1093682" name="Line 50"/>
            <p:cNvSpPr>
              <a:spLocks noChangeShapeType="1"/>
            </p:cNvSpPr>
            <p:nvPr/>
          </p:nvSpPr>
          <p:spPr bwMode="auto">
            <a:xfrm flipV="1">
              <a:off x="960" y="3744"/>
              <a:ext cx="0" cy="240"/>
            </a:xfrm>
            <a:prstGeom prst="line">
              <a:avLst/>
            </a:prstGeom>
            <a:noFill/>
            <a:ln w="25400">
              <a:solidFill>
                <a:schemeClr val="tx1"/>
              </a:solidFill>
              <a:round/>
              <a:headEnd/>
              <a:tailEnd type="triangle" w="med" len="med"/>
            </a:ln>
            <a:effectLst/>
          </p:spPr>
          <p:txBody>
            <a:bodyP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83" name="Text Box 51"/>
            <p:cNvSpPr txBox="1">
              <a:spLocks noChangeArrowheads="1"/>
            </p:cNvSpPr>
            <p:nvPr/>
          </p:nvSpPr>
          <p:spPr bwMode="auto">
            <a:xfrm>
              <a:off x="950" y="3860"/>
              <a:ext cx="763" cy="291"/>
            </a:xfrm>
            <a:prstGeom prst="rect">
              <a:avLst/>
            </a:prstGeom>
            <a:noFill/>
            <a:ln w="25400">
              <a:noFill/>
              <a:miter lim="800000"/>
              <a:headEnd/>
              <a:tailEnd/>
            </a:ln>
            <a:effectLst/>
          </p:spPr>
          <p:txBody>
            <a:bodyPr wrap="none">
              <a:prstTxWarp prst="textNoShape">
                <a:avLst/>
              </a:prstTxWarp>
              <a:spAutoFit/>
            </a:bodyPr>
            <a:lstStyle/>
            <a:p>
              <a:pPr eaLnBrk="1" hangingPunct="1">
                <a:spcBef>
                  <a:spcPct val="0"/>
                </a:spcBef>
              </a:pPr>
              <a:r>
                <a:rPr lang="en-US" sz="2400">
                  <a:solidFill>
                    <a:srgbClr val="FF0000"/>
                  </a:solidFill>
                  <a:latin typeface="Calibri"/>
                  <a:ea typeface="ＭＳ Ｐゴシック"/>
                  <a:cs typeface="Calibri"/>
                </a:rPr>
                <a:t>multiply</a:t>
              </a:r>
            </a:p>
          </p:txBody>
        </p:sp>
      </p:grpSp>
      <p:grpSp>
        <p:nvGrpSpPr>
          <p:cNvPr id="7" name="Group 52"/>
          <p:cNvGrpSpPr>
            <a:grpSpLocks/>
          </p:cNvGrpSpPr>
          <p:nvPr/>
        </p:nvGrpSpPr>
        <p:grpSpPr bwMode="auto">
          <a:xfrm>
            <a:off x="5156200" y="4521200"/>
            <a:ext cx="1143000" cy="609600"/>
            <a:chOff x="2640" y="2832"/>
            <a:chExt cx="720" cy="384"/>
          </a:xfrm>
        </p:grpSpPr>
        <p:sp>
          <p:nvSpPr>
            <p:cNvPr id="1093685" name="Line 53"/>
            <p:cNvSpPr>
              <a:spLocks noChangeShapeType="1"/>
            </p:cNvSpPr>
            <p:nvPr/>
          </p:nvSpPr>
          <p:spPr bwMode="auto">
            <a:xfrm flipH="1">
              <a:off x="3120" y="2832"/>
              <a:ext cx="240" cy="144"/>
            </a:xfrm>
            <a:prstGeom prst="line">
              <a:avLst/>
            </a:prstGeom>
            <a:noFill/>
            <a:ln w="25400">
              <a:solidFill>
                <a:schemeClr val="tx1"/>
              </a:solidFill>
              <a:round/>
              <a:headEnd/>
              <a:tailEnd type="triangle" w="med" len="med"/>
            </a:ln>
            <a:effectLst/>
          </p:spPr>
          <p:txBody>
            <a:bodyP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86" name="Line 54"/>
            <p:cNvSpPr>
              <a:spLocks noChangeShapeType="1"/>
            </p:cNvSpPr>
            <p:nvPr/>
          </p:nvSpPr>
          <p:spPr bwMode="auto">
            <a:xfrm flipH="1" flipV="1">
              <a:off x="3120" y="3072"/>
              <a:ext cx="240" cy="144"/>
            </a:xfrm>
            <a:prstGeom prst="line">
              <a:avLst/>
            </a:prstGeom>
            <a:noFill/>
            <a:ln w="25400">
              <a:solidFill>
                <a:schemeClr val="tx1"/>
              </a:solidFill>
              <a:round/>
              <a:headEnd/>
              <a:tailEnd type="triangle" w="med" len="med"/>
            </a:ln>
            <a:effectLst/>
          </p:spPr>
          <p:txBody>
            <a:bodyP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grpSp>
          <p:nvGrpSpPr>
            <p:cNvPr id="8" name="Group 55"/>
            <p:cNvGrpSpPr>
              <a:grpSpLocks/>
            </p:cNvGrpSpPr>
            <p:nvPr/>
          </p:nvGrpSpPr>
          <p:grpSpPr bwMode="auto">
            <a:xfrm>
              <a:off x="2880" y="2880"/>
              <a:ext cx="264" cy="302"/>
              <a:chOff x="2825" y="2876"/>
              <a:chExt cx="264" cy="302"/>
            </a:xfrm>
          </p:grpSpPr>
          <p:sp>
            <p:nvSpPr>
              <p:cNvPr id="1093688" name="Oval 56"/>
              <p:cNvSpPr>
                <a:spLocks noChangeArrowheads="1"/>
              </p:cNvSpPr>
              <p:nvPr/>
            </p:nvSpPr>
            <p:spPr bwMode="auto">
              <a:xfrm>
                <a:off x="2825" y="2876"/>
                <a:ext cx="264" cy="264"/>
              </a:xfrm>
              <a:prstGeom prst="ellips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89" name="Rectangle 57"/>
              <p:cNvSpPr>
                <a:spLocks noChangeArrowheads="1"/>
              </p:cNvSpPr>
              <p:nvPr/>
            </p:nvSpPr>
            <p:spPr bwMode="auto">
              <a:xfrm>
                <a:off x="2880" y="2928"/>
                <a:ext cx="196"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a:t>
                </a:r>
              </a:p>
            </p:txBody>
          </p:sp>
        </p:grpSp>
        <p:sp>
          <p:nvSpPr>
            <p:cNvPr id="1093690" name="Freeform 58"/>
            <p:cNvSpPr>
              <a:spLocks/>
            </p:cNvSpPr>
            <p:nvPr/>
          </p:nvSpPr>
          <p:spPr bwMode="auto">
            <a:xfrm>
              <a:off x="2640" y="3024"/>
              <a:ext cx="576" cy="192"/>
            </a:xfrm>
            <a:custGeom>
              <a:avLst/>
              <a:gdLst/>
              <a:ahLst/>
              <a:cxnLst>
                <a:cxn ang="0">
                  <a:pos x="240" y="0"/>
                </a:cxn>
                <a:cxn ang="0">
                  <a:pos x="0" y="0"/>
                </a:cxn>
                <a:cxn ang="0">
                  <a:pos x="0" y="192"/>
                </a:cxn>
                <a:cxn ang="0">
                  <a:pos x="576" y="192"/>
                </a:cxn>
              </a:cxnLst>
              <a:rect l="0" t="0" r="r" b="b"/>
              <a:pathLst>
                <a:path w="576" h="192">
                  <a:moveTo>
                    <a:pt x="240" y="0"/>
                  </a:moveTo>
                  <a:lnTo>
                    <a:pt x="0" y="0"/>
                  </a:lnTo>
                  <a:lnTo>
                    <a:pt x="0" y="192"/>
                  </a:lnTo>
                  <a:lnTo>
                    <a:pt x="576" y="192"/>
                  </a:lnTo>
                </a:path>
              </a:pathLst>
            </a:custGeom>
            <a:noFill/>
            <a:ln w="25400" cap="flat" cmpd="sng">
              <a:solidFill>
                <a:schemeClr val="tx1"/>
              </a:solidFill>
              <a:prstDash val="solid"/>
              <a:round/>
              <a:headEnd type="none" w="med" len="med"/>
              <a:tailEnd type="triangle" w="med" len="med"/>
            </a:ln>
            <a:effectLst/>
          </p:spPr>
          <p:txBody>
            <a:bodyP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grpSp>
      <p:grpSp>
        <p:nvGrpSpPr>
          <p:cNvPr id="9" name="Group 59"/>
          <p:cNvGrpSpPr>
            <a:grpSpLocks/>
          </p:cNvGrpSpPr>
          <p:nvPr/>
        </p:nvGrpSpPr>
        <p:grpSpPr bwMode="auto">
          <a:xfrm>
            <a:off x="6045200" y="2451100"/>
            <a:ext cx="2228850" cy="3794126"/>
            <a:chOff x="3808" y="1544"/>
            <a:chExt cx="1404" cy="2390"/>
          </a:xfrm>
        </p:grpSpPr>
        <p:sp>
          <p:nvSpPr>
            <p:cNvPr id="1093692" name="Text Box 60"/>
            <p:cNvSpPr txBox="1">
              <a:spLocks noChangeArrowheads="1"/>
            </p:cNvSpPr>
            <p:nvPr/>
          </p:nvSpPr>
          <p:spPr bwMode="auto">
            <a:xfrm>
              <a:off x="3808" y="3643"/>
              <a:ext cx="1404" cy="291"/>
            </a:xfrm>
            <a:prstGeom prst="rect">
              <a:avLst/>
            </a:prstGeom>
            <a:noFill/>
            <a:ln w="25400">
              <a:noFill/>
              <a:miter lim="800000"/>
              <a:headEnd/>
              <a:tailEnd/>
            </a:ln>
            <a:effectLst/>
          </p:spPr>
          <p:txBody>
            <a:bodyPr wrap="none">
              <a:prstTxWarp prst="textNoShape">
                <a:avLst/>
              </a:prstTxWarp>
              <a:spAutoFit/>
            </a:bodyPr>
            <a:lstStyle/>
            <a:p>
              <a:pPr eaLnBrk="1" hangingPunct="1">
                <a:spcBef>
                  <a:spcPct val="0"/>
                </a:spcBef>
              </a:pPr>
              <a:r>
                <a:rPr lang="en-US" sz="2400" dirty="0">
                  <a:solidFill>
                    <a:srgbClr val="000000"/>
                  </a:solidFill>
                  <a:latin typeface="Calibri"/>
                  <a:ea typeface="ＭＳ Ｐゴシック"/>
                  <a:cs typeface="Calibri"/>
                </a:rPr>
                <a:t>Evaluation Stack</a:t>
              </a:r>
            </a:p>
          </p:txBody>
        </p:sp>
        <p:grpSp>
          <p:nvGrpSpPr>
            <p:cNvPr id="10" name="Group 61"/>
            <p:cNvGrpSpPr>
              <a:grpSpLocks/>
            </p:cNvGrpSpPr>
            <p:nvPr/>
          </p:nvGrpSpPr>
          <p:grpSpPr bwMode="auto">
            <a:xfrm>
              <a:off x="3968" y="1544"/>
              <a:ext cx="1224" cy="2064"/>
              <a:chOff x="4360" y="1544"/>
              <a:chExt cx="1224" cy="2064"/>
            </a:xfrm>
          </p:grpSpPr>
          <p:grpSp>
            <p:nvGrpSpPr>
              <p:cNvPr id="11" name="Group 62"/>
              <p:cNvGrpSpPr>
                <a:grpSpLocks/>
              </p:cNvGrpSpPr>
              <p:nvPr/>
            </p:nvGrpSpPr>
            <p:grpSpPr bwMode="auto">
              <a:xfrm>
                <a:off x="4360" y="1544"/>
                <a:ext cx="1224" cy="2064"/>
                <a:chOff x="3664" y="1552"/>
                <a:chExt cx="1920" cy="2064"/>
              </a:xfrm>
            </p:grpSpPr>
            <p:sp>
              <p:nvSpPr>
                <p:cNvPr id="1093695" name="Line 63"/>
                <p:cNvSpPr>
                  <a:spLocks noChangeShapeType="1"/>
                </p:cNvSpPr>
                <p:nvPr/>
              </p:nvSpPr>
              <p:spPr bwMode="auto">
                <a:xfrm flipV="1">
                  <a:off x="5584" y="1552"/>
                  <a:ext cx="0" cy="2064"/>
                </a:xfrm>
                <a:prstGeom prst="line">
                  <a:avLst/>
                </a:prstGeom>
                <a:noFill/>
                <a:ln w="19050">
                  <a:solidFill>
                    <a:srgbClr val="FF0000"/>
                  </a:solidFill>
                  <a:round/>
                  <a:headEnd/>
                  <a:tailEnd/>
                </a:ln>
                <a:effectLst/>
              </p:spPr>
              <p:txBody>
                <a:bodyP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96" name="Line 64"/>
                <p:cNvSpPr>
                  <a:spLocks noChangeShapeType="1"/>
                </p:cNvSpPr>
                <p:nvPr/>
              </p:nvSpPr>
              <p:spPr bwMode="auto">
                <a:xfrm flipV="1">
                  <a:off x="3664" y="3616"/>
                  <a:ext cx="1920" cy="0"/>
                </a:xfrm>
                <a:prstGeom prst="line">
                  <a:avLst/>
                </a:prstGeom>
                <a:noFill/>
                <a:ln w="19050">
                  <a:solidFill>
                    <a:srgbClr val="FF0000"/>
                  </a:solidFill>
                  <a:round/>
                  <a:headEnd/>
                  <a:tailEnd/>
                </a:ln>
                <a:effectLst/>
              </p:spPr>
              <p:txBody>
                <a:bodyP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97" name="Line 65"/>
                <p:cNvSpPr>
                  <a:spLocks noChangeShapeType="1"/>
                </p:cNvSpPr>
                <p:nvPr/>
              </p:nvSpPr>
              <p:spPr bwMode="auto">
                <a:xfrm flipV="1">
                  <a:off x="3664" y="1552"/>
                  <a:ext cx="0" cy="2064"/>
                </a:xfrm>
                <a:prstGeom prst="line">
                  <a:avLst/>
                </a:prstGeom>
                <a:noFill/>
                <a:ln w="19050">
                  <a:solidFill>
                    <a:srgbClr val="FF0000"/>
                  </a:solidFill>
                  <a:round/>
                  <a:headEnd/>
                  <a:tailEnd/>
                </a:ln>
                <a:effectLst/>
              </p:spPr>
              <p:txBody>
                <a:bodyP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grpSp>
          <p:sp>
            <p:nvSpPr>
              <p:cNvPr id="1093698" name="Line 66"/>
              <p:cNvSpPr>
                <a:spLocks noChangeShapeType="1"/>
              </p:cNvSpPr>
              <p:nvPr/>
            </p:nvSpPr>
            <p:spPr bwMode="auto">
              <a:xfrm>
                <a:off x="4360" y="1872"/>
                <a:ext cx="1224" cy="0"/>
              </a:xfrm>
              <a:prstGeom prst="line">
                <a:avLst/>
              </a:prstGeom>
              <a:noFill/>
              <a:ln w="9525">
                <a:solidFill>
                  <a:srgbClr val="FF0000"/>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99" name="Line 67"/>
              <p:cNvSpPr>
                <a:spLocks noChangeShapeType="1"/>
              </p:cNvSpPr>
              <p:nvPr/>
            </p:nvSpPr>
            <p:spPr bwMode="auto">
              <a:xfrm>
                <a:off x="4360" y="2160"/>
                <a:ext cx="1224" cy="0"/>
              </a:xfrm>
              <a:prstGeom prst="line">
                <a:avLst/>
              </a:prstGeom>
              <a:noFill/>
              <a:ln w="9525">
                <a:solidFill>
                  <a:srgbClr val="FF0000"/>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700" name="Line 68"/>
              <p:cNvSpPr>
                <a:spLocks noChangeShapeType="1"/>
              </p:cNvSpPr>
              <p:nvPr/>
            </p:nvSpPr>
            <p:spPr bwMode="auto">
              <a:xfrm>
                <a:off x="4360" y="2448"/>
                <a:ext cx="1224" cy="0"/>
              </a:xfrm>
              <a:prstGeom prst="line">
                <a:avLst/>
              </a:prstGeom>
              <a:noFill/>
              <a:ln w="9525">
                <a:solidFill>
                  <a:srgbClr val="FF0000"/>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701" name="Line 69"/>
              <p:cNvSpPr>
                <a:spLocks noChangeShapeType="1"/>
              </p:cNvSpPr>
              <p:nvPr/>
            </p:nvSpPr>
            <p:spPr bwMode="auto">
              <a:xfrm>
                <a:off x="4360" y="2736"/>
                <a:ext cx="1224" cy="0"/>
              </a:xfrm>
              <a:prstGeom prst="line">
                <a:avLst/>
              </a:prstGeom>
              <a:noFill/>
              <a:ln w="9525">
                <a:solidFill>
                  <a:srgbClr val="FF0000"/>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702" name="Line 70"/>
              <p:cNvSpPr>
                <a:spLocks noChangeShapeType="1"/>
              </p:cNvSpPr>
              <p:nvPr/>
            </p:nvSpPr>
            <p:spPr bwMode="auto">
              <a:xfrm>
                <a:off x="4360" y="3024"/>
                <a:ext cx="1224" cy="0"/>
              </a:xfrm>
              <a:prstGeom prst="line">
                <a:avLst/>
              </a:prstGeom>
              <a:noFill/>
              <a:ln w="9525">
                <a:solidFill>
                  <a:srgbClr val="FF0000"/>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703" name="Line 71"/>
              <p:cNvSpPr>
                <a:spLocks noChangeShapeType="1"/>
              </p:cNvSpPr>
              <p:nvPr/>
            </p:nvSpPr>
            <p:spPr bwMode="auto">
              <a:xfrm>
                <a:off x="4360" y="3312"/>
                <a:ext cx="1224" cy="0"/>
              </a:xfrm>
              <a:prstGeom prst="line">
                <a:avLst/>
              </a:prstGeom>
              <a:noFill/>
              <a:ln w="9525">
                <a:solidFill>
                  <a:srgbClr val="FF0000"/>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grpSp>
      </p:grpSp>
      <p:grpSp>
        <p:nvGrpSpPr>
          <p:cNvPr id="12" name="Group 72"/>
          <p:cNvGrpSpPr>
            <a:grpSpLocks/>
          </p:cNvGrpSpPr>
          <p:nvPr/>
        </p:nvGrpSpPr>
        <p:grpSpPr bwMode="auto">
          <a:xfrm>
            <a:off x="6299200" y="4343400"/>
            <a:ext cx="1947863" cy="896938"/>
            <a:chOff x="3944" y="864"/>
            <a:chExt cx="1227" cy="565"/>
          </a:xfrm>
        </p:grpSpPr>
        <p:sp>
          <p:nvSpPr>
            <p:cNvPr id="1093705" name="Rectangle 73"/>
            <p:cNvSpPr>
              <a:spLocks noChangeArrowheads="1"/>
            </p:cNvSpPr>
            <p:nvPr/>
          </p:nvSpPr>
          <p:spPr bwMode="auto">
            <a:xfrm>
              <a:off x="3944" y="1144"/>
              <a:ext cx="1227" cy="285"/>
            </a:xfrm>
            <a:prstGeom prst="rect">
              <a:avLst/>
            </a:prstGeom>
            <a:solidFill>
              <a:schemeClr val="accent1"/>
            </a:solidFill>
            <a:ln w="9525">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400">
                  <a:solidFill>
                    <a:srgbClr val="56127A"/>
                  </a:solidFill>
                  <a:latin typeface="Calibri"/>
                  <a:ea typeface="ＭＳ Ｐゴシック"/>
                  <a:cs typeface="Calibri"/>
                </a:rPr>
                <a:t>b * c</a:t>
              </a:r>
            </a:p>
          </p:txBody>
        </p:sp>
        <p:sp>
          <p:nvSpPr>
            <p:cNvPr id="1093706" name="Rectangle 74"/>
            <p:cNvSpPr>
              <a:spLocks noChangeArrowheads="1"/>
            </p:cNvSpPr>
            <p:nvPr/>
          </p:nvSpPr>
          <p:spPr bwMode="auto">
            <a:xfrm>
              <a:off x="3944" y="864"/>
              <a:ext cx="1227" cy="285"/>
            </a:xfrm>
            <a:prstGeom prst="rect">
              <a:avLst/>
            </a:prstGeom>
            <a:solidFill>
              <a:schemeClr val="bg1"/>
            </a:solidFill>
            <a:ln w="9525">
              <a:solidFill>
                <a:srgbClr val="FF0000"/>
              </a:solidFill>
              <a:miter lim="800000"/>
              <a:headEnd/>
              <a:tailEnd/>
            </a:ln>
            <a:effectLst/>
          </p:spPr>
          <p:txBody>
            <a:bodyPr wrap="none" anchor="ctr">
              <a:prstTxWarp prst="textNoShape">
                <a:avLst/>
              </a:prstTxWarp>
            </a:bodyPr>
            <a:lstStyle/>
            <a:p>
              <a:pPr algn="ctr" eaLnBrk="1" hangingPunct="1">
                <a:spcBef>
                  <a:spcPct val="0"/>
                </a:spcBef>
              </a:pPr>
              <a:endParaRPr lang="en-US" sz="2400">
                <a:solidFill>
                  <a:srgbClr val="56127A"/>
                </a:solidFill>
                <a:latin typeface="Calibri"/>
                <a:ea typeface="ＭＳ Ｐゴシック"/>
                <a:cs typeface="Calibri"/>
              </a:endParaRPr>
            </a:p>
          </p:txBody>
        </p:sp>
      </p:grpSp>
    </p:spTree>
    <p:extLst>
      <p:ext uri="{BB962C8B-B14F-4D97-AF65-F5344CB8AC3E}">
        <p14:creationId xmlns:p14="http://schemas.microsoft.com/office/powerpoint/2010/main" val="6350756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936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936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936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936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dissolv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3634" grpId="0" animBg="1" autoUpdateAnimBg="0"/>
      <p:bldP spid="1093635" grpId="0" animBg="1" autoUpdateAnimBg="0"/>
      <p:bldP spid="1093636" grpId="0" animBg="1" autoUpdateAnimBg="0"/>
      <p:bldP spid="1093671"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p:txBody>
          <a:bodyPr/>
          <a:lstStyle/>
          <a:p>
            <a:r>
              <a:rPr lang="en-US"/>
              <a:t>Evaluation of Expressions</a:t>
            </a:r>
          </a:p>
        </p:txBody>
      </p:sp>
      <p:sp>
        <p:nvSpPr>
          <p:cNvPr id="68" name="Slide Number Placeholder 5"/>
          <p:cNvSpPr>
            <a:spLocks noGrp="1"/>
          </p:cNvSpPr>
          <p:nvPr>
            <p:ph type="sldNum" sz="quarter" idx="10"/>
          </p:nvPr>
        </p:nvSpPr>
        <p:spPr/>
        <p:txBody>
          <a:bodyPr/>
          <a:lstStyle/>
          <a:p>
            <a:fld id="{80EA7DB5-DCA9-7F45-84E5-CE6FCB5DB235}" type="slidenum">
              <a:rPr lang="en-US" smtClean="0">
                <a:solidFill>
                  <a:srgbClr val="000000"/>
                </a:solidFill>
              </a:rPr>
              <a:pPr/>
              <a:t>48</a:t>
            </a:fld>
            <a:endParaRPr lang="en-US">
              <a:solidFill>
                <a:srgbClr val="000000"/>
              </a:solidFill>
            </a:endParaRPr>
          </a:p>
        </p:txBody>
      </p:sp>
      <p:sp>
        <p:nvSpPr>
          <p:cNvPr id="1095682" name="Rectangle 2"/>
          <p:cNvSpPr>
            <a:spLocks noChangeArrowheads="1"/>
          </p:cNvSpPr>
          <p:nvPr/>
        </p:nvSpPr>
        <p:spPr bwMode="auto">
          <a:xfrm>
            <a:off x="6299200" y="5270500"/>
            <a:ext cx="1947863" cy="452438"/>
          </a:xfrm>
          <a:prstGeom prst="rect">
            <a:avLst/>
          </a:prstGeom>
          <a:solidFill>
            <a:schemeClr val="accent1"/>
          </a:solidFill>
          <a:ln w="25400">
            <a:noFill/>
            <a:miter lim="800000"/>
            <a:headEnd/>
            <a:tailEnd/>
          </a:ln>
          <a:effectLst/>
        </p:spPr>
        <p:txBody>
          <a:bodyPr wrap="none" anchor="ctr">
            <a:prstTxWarp prst="textNoShape">
              <a:avLst/>
            </a:prstTxWarp>
          </a:bodyPr>
          <a:lstStyle/>
          <a:p>
            <a:pPr algn="ctr" eaLnBrk="1" hangingPunct="1">
              <a:spcBef>
                <a:spcPct val="0"/>
              </a:spcBef>
            </a:pPr>
            <a:r>
              <a:rPr lang="en-US" sz="2400">
                <a:solidFill>
                  <a:srgbClr val="56127A"/>
                </a:solidFill>
                <a:latin typeface="Calibri"/>
                <a:ea typeface="ＭＳ Ｐゴシック"/>
                <a:cs typeface="Calibri"/>
              </a:rPr>
              <a:t>a</a:t>
            </a:r>
          </a:p>
        </p:txBody>
      </p:sp>
      <p:sp>
        <p:nvSpPr>
          <p:cNvPr id="1095684" name="Rectangle 4"/>
          <p:cNvSpPr>
            <a:spLocks noChangeArrowheads="1"/>
          </p:cNvSpPr>
          <p:nvPr/>
        </p:nvSpPr>
        <p:spPr bwMode="auto">
          <a:xfrm>
            <a:off x="520700" y="1409700"/>
            <a:ext cx="3248937" cy="45910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400">
                <a:solidFill>
                  <a:srgbClr val="56127A"/>
                </a:solidFill>
                <a:latin typeface="Calibri"/>
                <a:ea typeface="ＭＳ Ｐゴシック"/>
                <a:cs typeface="Calibri"/>
              </a:rPr>
              <a:t>(a + b * c) / (a + d * c - e)</a:t>
            </a:r>
          </a:p>
        </p:txBody>
      </p:sp>
      <p:grpSp>
        <p:nvGrpSpPr>
          <p:cNvPr id="2" name="Group 5"/>
          <p:cNvGrpSpPr>
            <a:grpSpLocks/>
          </p:cNvGrpSpPr>
          <p:nvPr/>
        </p:nvGrpSpPr>
        <p:grpSpPr bwMode="auto">
          <a:xfrm>
            <a:off x="533400" y="1920875"/>
            <a:ext cx="3416300" cy="3019425"/>
            <a:chOff x="336" y="1210"/>
            <a:chExt cx="2152" cy="1902"/>
          </a:xfrm>
        </p:grpSpPr>
        <p:sp>
          <p:nvSpPr>
            <p:cNvPr id="1095686" name="Oval 6"/>
            <p:cNvSpPr>
              <a:spLocks noChangeArrowheads="1"/>
            </p:cNvSpPr>
            <p:nvPr/>
          </p:nvSpPr>
          <p:spPr bwMode="auto">
            <a:xfrm>
              <a:off x="1285" y="1210"/>
              <a:ext cx="264" cy="264"/>
            </a:xfrm>
            <a:prstGeom prst="ellips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687" name="Oval 7"/>
            <p:cNvSpPr>
              <a:spLocks noChangeArrowheads="1"/>
            </p:cNvSpPr>
            <p:nvPr/>
          </p:nvSpPr>
          <p:spPr bwMode="auto">
            <a:xfrm>
              <a:off x="1973" y="1782"/>
              <a:ext cx="264" cy="264"/>
            </a:xfrm>
            <a:prstGeom prst="ellips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688" name="Oval 8"/>
            <p:cNvSpPr>
              <a:spLocks noChangeArrowheads="1"/>
            </p:cNvSpPr>
            <p:nvPr/>
          </p:nvSpPr>
          <p:spPr bwMode="auto">
            <a:xfrm>
              <a:off x="1677" y="2122"/>
              <a:ext cx="264" cy="264"/>
            </a:xfrm>
            <a:prstGeom prst="ellips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689" name="Line 9"/>
            <p:cNvSpPr>
              <a:spLocks noChangeShapeType="1"/>
            </p:cNvSpPr>
            <p:nvPr/>
          </p:nvSpPr>
          <p:spPr bwMode="auto">
            <a:xfrm flipH="1">
              <a:off x="749" y="1418"/>
              <a:ext cx="560" cy="360"/>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690" name="Line 10"/>
            <p:cNvSpPr>
              <a:spLocks noChangeShapeType="1"/>
            </p:cNvSpPr>
            <p:nvPr/>
          </p:nvSpPr>
          <p:spPr bwMode="auto">
            <a:xfrm>
              <a:off x="1541" y="1422"/>
              <a:ext cx="464" cy="380"/>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691" name="Line 11"/>
            <p:cNvSpPr>
              <a:spLocks noChangeShapeType="1"/>
            </p:cNvSpPr>
            <p:nvPr/>
          </p:nvSpPr>
          <p:spPr bwMode="auto">
            <a:xfrm>
              <a:off x="2209" y="2014"/>
              <a:ext cx="128" cy="12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692" name="Line 12"/>
            <p:cNvSpPr>
              <a:spLocks noChangeShapeType="1"/>
            </p:cNvSpPr>
            <p:nvPr/>
          </p:nvSpPr>
          <p:spPr bwMode="auto">
            <a:xfrm flipH="1">
              <a:off x="1881" y="2026"/>
              <a:ext cx="140" cy="10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693" name="Oval 13"/>
            <p:cNvSpPr>
              <a:spLocks noChangeArrowheads="1"/>
            </p:cNvSpPr>
            <p:nvPr/>
          </p:nvSpPr>
          <p:spPr bwMode="auto">
            <a:xfrm>
              <a:off x="545" y="1770"/>
              <a:ext cx="264" cy="264"/>
            </a:xfrm>
            <a:prstGeom prst="ellips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694" name="Oval 14"/>
            <p:cNvSpPr>
              <a:spLocks noChangeArrowheads="1"/>
            </p:cNvSpPr>
            <p:nvPr/>
          </p:nvSpPr>
          <p:spPr bwMode="auto">
            <a:xfrm>
              <a:off x="865" y="2118"/>
              <a:ext cx="264" cy="264"/>
            </a:xfrm>
            <a:prstGeom prst="ellips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695" name="Line 15"/>
            <p:cNvSpPr>
              <a:spLocks noChangeShapeType="1"/>
            </p:cNvSpPr>
            <p:nvPr/>
          </p:nvSpPr>
          <p:spPr bwMode="auto">
            <a:xfrm>
              <a:off x="781" y="2002"/>
              <a:ext cx="128" cy="12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696" name="Line 16"/>
            <p:cNvSpPr>
              <a:spLocks noChangeShapeType="1"/>
            </p:cNvSpPr>
            <p:nvPr/>
          </p:nvSpPr>
          <p:spPr bwMode="auto">
            <a:xfrm flipH="1">
              <a:off x="453" y="2014"/>
              <a:ext cx="140" cy="10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697" name="Oval 17"/>
            <p:cNvSpPr>
              <a:spLocks noChangeArrowheads="1"/>
            </p:cNvSpPr>
            <p:nvPr/>
          </p:nvSpPr>
          <p:spPr bwMode="auto">
            <a:xfrm>
              <a:off x="1997" y="2474"/>
              <a:ext cx="264" cy="264"/>
            </a:xfrm>
            <a:prstGeom prst="ellips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698" name="Line 18"/>
            <p:cNvSpPr>
              <a:spLocks noChangeShapeType="1"/>
            </p:cNvSpPr>
            <p:nvPr/>
          </p:nvSpPr>
          <p:spPr bwMode="auto">
            <a:xfrm>
              <a:off x="1913" y="2358"/>
              <a:ext cx="128" cy="12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699" name="Line 19"/>
            <p:cNvSpPr>
              <a:spLocks noChangeShapeType="1"/>
            </p:cNvSpPr>
            <p:nvPr/>
          </p:nvSpPr>
          <p:spPr bwMode="auto">
            <a:xfrm flipH="1">
              <a:off x="1617" y="2386"/>
              <a:ext cx="140" cy="10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700" name="Line 20"/>
            <p:cNvSpPr>
              <a:spLocks noChangeShapeType="1"/>
            </p:cNvSpPr>
            <p:nvPr/>
          </p:nvSpPr>
          <p:spPr bwMode="auto">
            <a:xfrm>
              <a:off x="2221" y="2722"/>
              <a:ext cx="128" cy="12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701" name="Line 21"/>
            <p:cNvSpPr>
              <a:spLocks noChangeShapeType="1"/>
            </p:cNvSpPr>
            <p:nvPr/>
          </p:nvSpPr>
          <p:spPr bwMode="auto">
            <a:xfrm flipH="1">
              <a:off x="1905" y="2718"/>
              <a:ext cx="140" cy="10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702" name="Line 22"/>
            <p:cNvSpPr>
              <a:spLocks noChangeShapeType="1"/>
            </p:cNvSpPr>
            <p:nvPr/>
          </p:nvSpPr>
          <p:spPr bwMode="auto">
            <a:xfrm>
              <a:off x="1097" y="2358"/>
              <a:ext cx="88" cy="92"/>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703" name="Rectangle 23"/>
            <p:cNvSpPr>
              <a:spLocks noChangeArrowheads="1"/>
            </p:cNvSpPr>
            <p:nvPr/>
          </p:nvSpPr>
          <p:spPr bwMode="auto">
            <a:xfrm>
              <a:off x="1344" y="1228"/>
              <a:ext cx="172" cy="231"/>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1800">
                  <a:solidFill>
                    <a:srgbClr val="56127A"/>
                  </a:solidFill>
                  <a:latin typeface="Calibri"/>
                  <a:ea typeface="ＭＳ Ｐゴシック"/>
                  <a:cs typeface="Calibri"/>
                </a:rPr>
                <a:t>/</a:t>
              </a:r>
            </a:p>
          </p:txBody>
        </p:sp>
        <p:sp>
          <p:nvSpPr>
            <p:cNvPr id="1095704" name="Rectangle 24"/>
            <p:cNvSpPr>
              <a:spLocks noChangeArrowheads="1"/>
            </p:cNvSpPr>
            <p:nvPr/>
          </p:nvSpPr>
          <p:spPr bwMode="auto">
            <a:xfrm>
              <a:off x="572" y="1782"/>
              <a:ext cx="196"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a:t>
              </a:r>
            </a:p>
          </p:txBody>
        </p:sp>
        <p:sp>
          <p:nvSpPr>
            <p:cNvPr id="1095705" name="Rectangle 25"/>
            <p:cNvSpPr>
              <a:spLocks noChangeArrowheads="1"/>
            </p:cNvSpPr>
            <p:nvPr/>
          </p:nvSpPr>
          <p:spPr bwMode="auto">
            <a:xfrm>
              <a:off x="912" y="2170"/>
              <a:ext cx="196"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a:t>
              </a:r>
            </a:p>
          </p:txBody>
        </p:sp>
        <p:sp>
          <p:nvSpPr>
            <p:cNvPr id="1095706" name="Rectangle 26"/>
            <p:cNvSpPr>
              <a:spLocks noChangeArrowheads="1"/>
            </p:cNvSpPr>
            <p:nvPr/>
          </p:nvSpPr>
          <p:spPr bwMode="auto">
            <a:xfrm>
              <a:off x="1700" y="2130"/>
              <a:ext cx="196"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a:t>
              </a:r>
            </a:p>
          </p:txBody>
        </p:sp>
        <p:sp>
          <p:nvSpPr>
            <p:cNvPr id="1095707" name="Rectangle 27"/>
            <p:cNvSpPr>
              <a:spLocks noChangeArrowheads="1"/>
            </p:cNvSpPr>
            <p:nvPr/>
          </p:nvSpPr>
          <p:spPr bwMode="auto">
            <a:xfrm>
              <a:off x="336" y="2118"/>
              <a:ext cx="193"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a</a:t>
              </a:r>
            </a:p>
          </p:txBody>
        </p:sp>
        <p:sp>
          <p:nvSpPr>
            <p:cNvPr id="1095708" name="Rectangle 28"/>
            <p:cNvSpPr>
              <a:spLocks noChangeArrowheads="1"/>
            </p:cNvSpPr>
            <p:nvPr/>
          </p:nvSpPr>
          <p:spPr bwMode="auto">
            <a:xfrm>
              <a:off x="2292" y="2098"/>
              <a:ext cx="196"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e</a:t>
              </a:r>
            </a:p>
          </p:txBody>
        </p:sp>
        <p:sp>
          <p:nvSpPr>
            <p:cNvPr id="1095709" name="Rectangle 29"/>
            <p:cNvSpPr>
              <a:spLocks noChangeArrowheads="1"/>
            </p:cNvSpPr>
            <p:nvPr/>
          </p:nvSpPr>
          <p:spPr bwMode="auto">
            <a:xfrm>
              <a:off x="2028" y="1804"/>
              <a:ext cx="160" cy="231"/>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1800">
                  <a:solidFill>
                    <a:srgbClr val="56127A"/>
                  </a:solidFill>
                  <a:latin typeface="Calibri"/>
                  <a:ea typeface="ＭＳ Ｐゴシック"/>
                  <a:cs typeface="Calibri"/>
                </a:rPr>
                <a:t>-</a:t>
              </a:r>
            </a:p>
          </p:txBody>
        </p:sp>
        <p:sp>
          <p:nvSpPr>
            <p:cNvPr id="1095710" name="Rectangle 30"/>
            <p:cNvSpPr>
              <a:spLocks noChangeArrowheads="1"/>
            </p:cNvSpPr>
            <p:nvPr/>
          </p:nvSpPr>
          <p:spPr bwMode="auto">
            <a:xfrm>
              <a:off x="1516" y="2490"/>
              <a:ext cx="193"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a</a:t>
              </a:r>
            </a:p>
          </p:txBody>
        </p:sp>
        <p:sp>
          <p:nvSpPr>
            <p:cNvPr id="1095711" name="Rectangle 31"/>
            <p:cNvSpPr>
              <a:spLocks noChangeArrowheads="1"/>
            </p:cNvSpPr>
            <p:nvPr/>
          </p:nvSpPr>
          <p:spPr bwMode="auto">
            <a:xfrm>
              <a:off x="1108" y="2454"/>
              <a:ext cx="183"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c</a:t>
              </a:r>
            </a:p>
          </p:txBody>
        </p:sp>
        <p:sp>
          <p:nvSpPr>
            <p:cNvPr id="1095712" name="Rectangle 32"/>
            <p:cNvSpPr>
              <a:spLocks noChangeArrowheads="1"/>
            </p:cNvSpPr>
            <p:nvPr/>
          </p:nvSpPr>
          <p:spPr bwMode="auto">
            <a:xfrm>
              <a:off x="1760" y="2800"/>
              <a:ext cx="192" cy="231"/>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1800">
                  <a:solidFill>
                    <a:srgbClr val="56127A"/>
                  </a:solidFill>
                  <a:latin typeface="Calibri"/>
                  <a:ea typeface="ＭＳ Ｐゴシック"/>
                  <a:cs typeface="Calibri"/>
                </a:rPr>
                <a:t>d</a:t>
              </a:r>
            </a:p>
          </p:txBody>
        </p:sp>
        <p:sp>
          <p:nvSpPr>
            <p:cNvPr id="1095713" name="Rectangle 33"/>
            <p:cNvSpPr>
              <a:spLocks noChangeArrowheads="1"/>
            </p:cNvSpPr>
            <p:nvPr/>
          </p:nvSpPr>
          <p:spPr bwMode="auto">
            <a:xfrm>
              <a:off x="2292" y="2862"/>
              <a:ext cx="183"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c</a:t>
              </a:r>
            </a:p>
          </p:txBody>
        </p:sp>
        <p:sp>
          <p:nvSpPr>
            <p:cNvPr id="1095714" name="Rectangle 34"/>
            <p:cNvSpPr>
              <a:spLocks noChangeArrowheads="1"/>
            </p:cNvSpPr>
            <p:nvPr/>
          </p:nvSpPr>
          <p:spPr bwMode="auto">
            <a:xfrm>
              <a:off x="2052" y="2526"/>
              <a:ext cx="196"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a:t>
              </a:r>
            </a:p>
          </p:txBody>
        </p:sp>
        <p:sp>
          <p:nvSpPr>
            <p:cNvPr id="1095715" name="Line 35"/>
            <p:cNvSpPr>
              <a:spLocks noChangeShapeType="1"/>
            </p:cNvSpPr>
            <p:nvPr/>
          </p:nvSpPr>
          <p:spPr bwMode="auto">
            <a:xfrm flipH="1">
              <a:off x="781" y="2370"/>
              <a:ext cx="140" cy="10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716" name="Rectangle 36"/>
            <p:cNvSpPr>
              <a:spLocks noChangeArrowheads="1"/>
            </p:cNvSpPr>
            <p:nvPr/>
          </p:nvSpPr>
          <p:spPr bwMode="auto">
            <a:xfrm>
              <a:off x="636" y="2452"/>
              <a:ext cx="192" cy="231"/>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1800">
                  <a:solidFill>
                    <a:srgbClr val="56127A"/>
                  </a:solidFill>
                  <a:latin typeface="Calibri"/>
                  <a:ea typeface="ＭＳ Ｐゴシック"/>
                  <a:cs typeface="Calibri"/>
                </a:rPr>
                <a:t>b</a:t>
              </a:r>
            </a:p>
          </p:txBody>
        </p:sp>
      </p:grpSp>
      <p:sp>
        <p:nvSpPr>
          <p:cNvPr id="1095717" name="Rectangle 37"/>
          <p:cNvSpPr>
            <a:spLocks noChangeArrowheads="1"/>
          </p:cNvSpPr>
          <p:nvPr/>
        </p:nvSpPr>
        <p:spPr bwMode="auto">
          <a:xfrm>
            <a:off x="466725" y="5181600"/>
            <a:ext cx="3811942" cy="828432"/>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400">
                <a:solidFill>
                  <a:srgbClr val="000000"/>
                </a:solidFill>
                <a:latin typeface="Calibri"/>
                <a:ea typeface="ＭＳ Ｐゴシック"/>
                <a:cs typeface="Calibri"/>
              </a:rPr>
              <a:t>Reverse Polish</a:t>
            </a:r>
          </a:p>
          <a:p>
            <a:pPr eaLnBrk="1" hangingPunct="1">
              <a:spcBef>
                <a:spcPct val="0"/>
              </a:spcBef>
            </a:pPr>
            <a:r>
              <a:rPr lang="en-US" sz="2400">
                <a:solidFill>
                  <a:srgbClr val="56127A"/>
                </a:solidFill>
                <a:latin typeface="Calibri"/>
                <a:ea typeface="ＭＳ Ｐゴシック"/>
                <a:cs typeface="Calibri"/>
              </a:rPr>
              <a:t>	a b c * + a d c * + e - /</a:t>
            </a:r>
          </a:p>
        </p:txBody>
      </p:sp>
      <p:grpSp>
        <p:nvGrpSpPr>
          <p:cNvPr id="3" name="Group 38"/>
          <p:cNvGrpSpPr>
            <a:grpSpLocks/>
          </p:cNvGrpSpPr>
          <p:nvPr/>
        </p:nvGrpSpPr>
        <p:grpSpPr bwMode="auto">
          <a:xfrm>
            <a:off x="2362200" y="5905505"/>
            <a:ext cx="655638" cy="646113"/>
            <a:chOff x="950" y="3744"/>
            <a:chExt cx="413" cy="407"/>
          </a:xfrm>
        </p:grpSpPr>
        <p:sp>
          <p:nvSpPr>
            <p:cNvPr id="1095719" name="Line 39"/>
            <p:cNvSpPr>
              <a:spLocks noChangeShapeType="1"/>
            </p:cNvSpPr>
            <p:nvPr/>
          </p:nvSpPr>
          <p:spPr bwMode="auto">
            <a:xfrm flipV="1">
              <a:off x="960" y="3744"/>
              <a:ext cx="0" cy="240"/>
            </a:xfrm>
            <a:prstGeom prst="line">
              <a:avLst/>
            </a:prstGeom>
            <a:noFill/>
            <a:ln w="25400">
              <a:solidFill>
                <a:schemeClr val="tx1"/>
              </a:solidFill>
              <a:round/>
              <a:headEnd/>
              <a:tailEnd type="triangle" w="med" len="med"/>
            </a:ln>
            <a:effectLst/>
          </p:spPr>
          <p:txBody>
            <a:bodyP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720" name="Text Box 40"/>
            <p:cNvSpPr txBox="1">
              <a:spLocks noChangeArrowheads="1"/>
            </p:cNvSpPr>
            <p:nvPr/>
          </p:nvSpPr>
          <p:spPr bwMode="auto">
            <a:xfrm>
              <a:off x="950" y="3860"/>
              <a:ext cx="413" cy="291"/>
            </a:xfrm>
            <a:prstGeom prst="rect">
              <a:avLst/>
            </a:prstGeom>
            <a:noFill/>
            <a:ln w="25400">
              <a:noFill/>
              <a:miter lim="800000"/>
              <a:headEnd/>
              <a:tailEnd/>
            </a:ln>
            <a:effectLst/>
          </p:spPr>
          <p:txBody>
            <a:bodyPr wrap="none">
              <a:prstTxWarp prst="textNoShape">
                <a:avLst/>
              </a:prstTxWarp>
              <a:spAutoFit/>
            </a:bodyPr>
            <a:lstStyle/>
            <a:p>
              <a:pPr eaLnBrk="1" hangingPunct="1">
                <a:spcBef>
                  <a:spcPct val="0"/>
                </a:spcBef>
              </a:pPr>
              <a:r>
                <a:rPr lang="en-US" sz="2400">
                  <a:solidFill>
                    <a:srgbClr val="FF0000"/>
                  </a:solidFill>
                  <a:latin typeface="Calibri"/>
                  <a:ea typeface="ＭＳ Ｐゴシック"/>
                  <a:cs typeface="Calibri"/>
                </a:rPr>
                <a:t>add</a:t>
              </a:r>
            </a:p>
          </p:txBody>
        </p:sp>
      </p:grpSp>
      <p:grpSp>
        <p:nvGrpSpPr>
          <p:cNvPr id="4" name="Group 41"/>
          <p:cNvGrpSpPr>
            <a:grpSpLocks/>
          </p:cNvGrpSpPr>
          <p:nvPr/>
        </p:nvGrpSpPr>
        <p:grpSpPr bwMode="auto">
          <a:xfrm>
            <a:off x="5156200" y="4991100"/>
            <a:ext cx="1143000" cy="609600"/>
            <a:chOff x="3248" y="3144"/>
            <a:chExt cx="720" cy="384"/>
          </a:xfrm>
        </p:grpSpPr>
        <p:sp>
          <p:nvSpPr>
            <p:cNvPr id="1095722" name="Line 42"/>
            <p:cNvSpPr>
              <a:spLocks noChangeShapeType="1"/>
            </p:cNvSpPr>
            <p:nvPr/>
          </p:nvSpPr>
          <p:spPr bwMode="auto">
            <a:xfrm flipH="1">
              <a:off x="3728" y="3144"/>
              <a:ext cx="240" cy="144"/>
            </a:xfrm>
            <a:prstGeom prst="line">
              <a:avLst/>
            </a:prstGeom>
            <a:noFill/>
            <a:ln w="25400">
              <a:solidFill>
                <a:schemeClr val="tx1"/>
              </a:solidFill>
              <a:round/>
              <a:headEnd/>
              <a:tailEnd type="triangle" w="med" len="med"/>
            </a:ln>
            <a:effectLst/>
          </p:spPr>
          <p:txBody>
            <a:bodyP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723" name="Line 43"/>
            <p:cNvSpPr>
              <a:spLocks noChangeShapeType="1"/>
            </p:cNvSpPr>
            <p:nvPr/>
          </p:nvSpPr>
          <p:spPr bwMode="auto">
            <a:xfrm flipH="1" flipV="1">
              <a:off x="3728" y="3384"/>
              <a:ext cx="240" cy="144"/>
            </a:xfrm>
            <a:prstGeom prst="line">
              <a:avLst/>
            </a:prstGeom>
            <a:noFill/>
            <a:ln w="25400">
              <a:solidFill>
                <a:schemeClr val="tx1"/>
              </a:solidFill>
              <a:round/>
              <a:headEnd/>
              <a:tailEnd type="triangle" w="med" len="med"/>
            </a:ln>
            <a:effectLst/>
          </p:spPr>
          <p:txBody>
            <a:bodyP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724" name="Oval 44"/>
            <p:cNvSpPr>
              <a:spLocks noChangeArrowheads="1"/>
            </p:cNvSpPr>
            <p:nvPr/>
          </p:nvSpPr>
          <p:spPr bwMode="auto">
            <a:xfrm>
              <a:off x="3488" y="3192"/>
              <a:ext cx="264" cy="264"/>
            </a:xfrm>
            <a:prstGeom prst="ellips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725" name="Rectangle 45"/>
            <p:cNvSpPr>
              <a:spLocks noChangeArrowheads="1"/>
            </p:cNvSpPr>
            <p:nvPr/>
          </p:nvSpPr>
          <p:spPr bwMode="auto">
            <a:xfrm>
              <a:off x="3503" y="3188"/>
              <a:ext cx="196"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a:t>
              </a:r>
            </a:p>
          </p:txBody>
        </p:sp>
        <p:sp>
          <p:nvSpPr>
            <p:cNvPr id="1095726" name="Freeform 46"/>
            <p:cNvSpPr>
              <a:spLocks/>
            </p:cNvSpPr>
            <p:nvPr/>
          </p:nvSpPr>
          <p:spPr bwMode="auto">
            <a:xfrm>
              <a:off x="3248" y="3336"/>
              <a:ext cx="576" cy="192"/>
            </a:xfrm>
            <a:custGeom>
              <a:avLst/>
              <a:gdLst/>
              <a:ahLst/>
              <a:cxnLst>
                <a:cxn ang="0">
                  <a:pos x="240" y="0"/>
                </a:cxn>
                <a:cxn ang="0">
                  <a:pos x="0" y="0"/>
                </a:cxn>
                <a:cxn ang="0">
                  <a:pos x="0" y="192"/>
                </a:cxn>
                <a:cxn ang="0">
                  <a:pos x="576" y="192"/>
                </a:cxn>
              </a:cxnLst>
              <a:rect l="0" t="0" r="r" b="b"/>
              <a:pathLst>
                <a:path w="576" h="192">
                  <a:moveTo>
                    <a:pt x="240" y="0"/>
                  </a:moveTo>
                  <a:lnTo>
                    <a:pt x="0" y="0"/>
                  </a:lnTo>
                  <a:lnTo>
                    <a:pt x="0" y="192"/>
                  </a:lnTo>
                  <a:lnTo>
                    <a:pt x="576" y="192"/>
                  </a:lnTo>
                </a:path>
              </a:pathLst>
            </a:custGeom>
            <a:noFill/>
            <a:ln w="25400" cap="flat" cmpd="sng">
              <a:solidFill>
                <a:schemeClr val="tx1"/>
              </a:solidFill>
              <a:prstDash val="solid"/>
              <a:round/>
              <a:headEnd type="none" w="med" len="med"/>
              <a:tailEnd type="triangle" w="med" len="med"/>
            </a:ln>
            <a:effectLst/>
          </p:spPr>
          <p:txBody>
            <a:bodyP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grpSp>
      <p:grpSp>
        <p:nvGrpSpPr>
          <p:cNvPr id="5" name="Group 47"/>
          <p:cNvGrpSpPr>
            <a:grpSpLocks/>
          </p:cNvGrpSpPr>
          <p:nvPr/>
        </p:nvGrpSpPr>
        <p:grpSpPr bwMode="auto">
          <a:xfrm>
            <a:off x="6045200" y="2451100"/>
            <a:ext cx="2228850" cy="3794126"/>
            <a:chOff x="3808" y="1544"/>
            <a:chExt cx="1404" cy="2390"/>
          </a:xfrm>
        </p:grpSpPr>
        <p:sp>
          <p:nvSpPr>
            <p:cNvPr id="1095728" name="Text Box 48"/>
            <p:cNvSpPr txBox="1">
              <a:spLocks noChangeArrowheads="1"/>
            </p:cNvSpPr>
            <p:nvPr/>
          </p:nvSpPr>
          <p:spPr bwMode="auto">
            <a:xfrm>
              <a:off x="3808" y="3643"/>
              <a:ext cx="1404" cy="291"/>
            </a:xfrm>
            <a:prstGeom prst="rect">
              <a:avLst/>
            </a:prstGeom>
            <a:noFill/>
            <a:ln w="25400">
              <a:noFill/>
              <a:miter lim="800000"/>
              <a:headEnd/>
              <a:tailEnd/>
            </a:ln>
            <a:effectLst/>
          </p:spPr>
          <p:txBody>
            <a:bodyPr wrap="none">
              <a:prstTxWarp prst="textNoShape">
                <a:avLst/>
              </a:prstTxWarp>
              <a:spAutoFit/>
            </a:bodyPr>
            <a:lstStyle/>
            <a:p>
              <a:pPr eaLnBrk="1" hangingPunct="1">
                <a:spcBef>
                  <a:spcPct val="0"/>
                </a:spcBef>
              </a:pPr>
              <a:r>
                <a:rPr lang="en-US" sz="2400">
                  <a:solidFill>
                    <a:srgbClr val="000000"/>
                  </a:solidFill>
                  <a:latin typeface="Calibri"/>
                  <a:ea typeface="ＭＳ Ｐゴシック"/>
                  <a:cs typeface="Calibri"/>
                </a:rPr>
                <a:t>Evaluation Stack</a:t>
              </a:r>
            </a:p>
          </p:txBody>
        </p:sp>
        <p:grpSp>
          <p:nvGrpSpPr>
            <p:cNvPr id="6" name="Group 49"/>
            <p:cNvGrpSpPr>
              <a:grpSpLocks/>
            </p:cNvGrpSpPr>
            <p:nvPr/>
          </p:nvGrpSpPr>
          <p:grpSpPr bwMode="auto">
            <a:xfrm>
              <a:off x="3968" y="1544"/>
              <a:ext cx="1224" cy="2064"/>
              <a:chOff x="4360" y="1544"/>
              <a:chExt cx="1224" cy="2064"/>
            </a:xfrm>
          </p:grpSpPr>
          <p:grpSp>
            <p:nvGrpSpPr>
              <p:cNvPr id="7" name="Group 50"/>
              <p:cNvGrpSpPr>
                <a:grpSpLocks/>
              </p:cNvGrpSpPr>
              <p:nvPr/>
            </p:nvGrpSpPr>
            <p:grpSpPr bwMode="auto">
              <a:xfrm>
                <a:off x="4360" y="1544"/>
                <a:ext cx="1224" cy="2064"/>
                <a:chOff x="3664" y="1552"/>
                <a:chExt cx="1920" cy="2064"/>
              </a:xfrm>
            </p:grpSpPr>
            <p:sp>
              <p:nvSpPr>
                <p:cNvPr id="1095731" name="Line 51"/>
                <p:cNvSpPr>
                  <a:spLocks noChangeShapeType="1"/>
                </p:cNvSpPr>
                <p:nvPr/>
              </p:nvSpPr>
              <p:spPr bwMode="auto">
                <a:xfrm flipV="1">
                  <a:off x="5584" y="1552"/>
                  <a:ext cx="0" cy="2064"/>
                </a:xfrm>
                <a:prstGeom prst="line">
                  <a:avLst/>
                </a:prstGeom>
                <a:noFill/>
                <a:ln w="19050">
                  <a:solidFill>
                    <a:srgbClr val="FF0000"/>
                  </a:solidFill>
                  <a:round/>
                  <a:headEnd/>
                  <a:tailEnd/>
                </a:ln>
                <a:effectLst/>
              </p:spPr>
              <p:txBody>
                <a:bodyP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732" name="Line 52"/>
                <p:cNvSpPr>
                  <a:spLocks noChangeShapeType="1"/>
                </p:cNvSpPr>
                <p:nvPr/>
              </p:nvSpPr>
              <p:spPr bwMode="auto">
                <a:xfrm flipV="1">
                  <a:off x="3664" y="3616"/>
                  <a:ext cx="1920" cy="0"/>
                </a:xfrm>
                <a:prstGeom prst="line">
                  <a:avLst/>
                </a:prstGeom>
                <a:noFill/>
                <a:ln w="19050">
                  <a:solidFill>
                    <a:srgbClr val="FF0000"/>
                  </a:solidFill>
                  <a:round/>
                  <a:headEnd/>
                  <a:tailEnd/>
                </a:ln>
                <a:effectLst/>
              </p:spPr>
              <p:txBody>
                <a:bodyP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733" name="Line 53"/>
                <p:cNvSpPr>
                  <a:spLocks noChangeShapeType="1"/>
                </p:cNvSpPr>
                <p:nvPr/>
              </p:nvSpPr>
              <p:spPr bwMode="auto">
                <a:xfrm flipV="1">
                  <a:off x="3664" y="1552"/>
                  <a:ext cx="0" cy="2064"/>
                </a:xfrm>
                <a:prstGeom prst="line">
                  <a:avLst/>
                </a:prstGeom>
                <a:noFill/>
                <a:ln w="19050">
                  <a:solidFill>
                    <a:srgbClr val="FF0000"/>
                  </a:solidFill>
                  <a:round/>
                  <a:headEnd/>
                  <a:tailEnd/>
                </a:ln>
                <a:effectLst/>
              </p:spPr>
              <p:txBody>
                <a:bodyP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grpSp>
          <p:sp>
            <p:nvSpPr>
              <p:cNvPr id="1095734" name="Line 54"/>
              <p:cNvSpPr>
                <a:spLocks noChangeShapeType="1"/>
              </p:cNvSpPr>
              <p:nvPr/>
            </p:nvSpPr>
            <p:spPr bwMode="auto">
              <a:xfrm>
                <a:off x="4360" y="1872"/>
                <a:ext cx="1224" cy="0"/>
              </a:xfrm>
              <a:prstGeom prst="line">
                <a:avLst/>
              </a:prstGeom>
              <a:noFill/>
              <a:ln w="9525">
                <a:solidFill>
                  <a:srgbClr val="FF0000"/>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735" name="Line 55"/>
              <p:cNvSpPr>
                <a:spLocks noChangeShapeType="1"/>
              </p:cNvSpPr>
              <p:nvPr/>
            </p:nvSpPr>
            <p:spPr bwMode="auto">
              <a:xfrm>
                <a:off x="4360" y="2160"/>
                <a:ext cx="1224" cy="0"/>
              </a:xfrm>
              <a:prstGeom prst="line">
                <a:avLst/>
              </a:prstGeom>
              <a:noFill/>
              <a:ln w="9525">
                <a:solidFill>
                  <a:srgbClr val="FF0000"/>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736" name="Line 56"/>
              <p:cNvSpPr>
                <a:spLocks noChangeShapeType="1"/>
              </p:cNvSpPr>
              <p:nvPr/>
            </p:nvSpPr>
            <p:spPr bwMode="auto">
              <a:xfrm>
                <a:off x="4360" y="2448"/>
                <a:ext cx="1224" cy="0"/>
              </a:xfrm>
              <a:prstGeom prst="line">
                <a:avLst/>
              </a:prstGeom>
              <a:noFill/>
              <a:ln w="9525">
                <a:solidFill>
                  <a:srgbClr val="FF0000"/>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737" name="Line 57"/>
              <p:cNvSpPr>
                <a:spLocks noChangeShapeType="1"/>
              </p:cNvSpPr>
              <p:nvPr/>
            </p:nvSpPr>
            <p:spPr bwMode="auto">
              <a:xfrm>
                <a:off x="4360" y="2736"/>
                <a:ext cx="1224" cy="0"/>
              </a:xfrm>
              <a:prstGeom prst="line">
                <a:avLst/>
              </a:prstGeom>
              <a:noFill/>
              <a:ln w="9525">
                <a:solidFill>
                  <a:srgbClr val="FF0000"/>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738" name="Line 58"/>
              <p:cNvSpPr>
                <a:spLocks noChangeShapeType="1"/>
              </p:cNvSpPr>
              <p:nvPr/>
            </p:nvSpPr>
            <p:spPr bwMode="auto">
              <a:xfrm>
                <a:off x="4360" y="3024"/>
                <a:ext cx="1224" cy="0"/>
              </a:xfrm>
              <a:prstGeom prst="line">
                <a:avLst/>
              </a:prstGeom>
              <a:noFill/>
              <a:ln w="9525">
                <a:solidFill>
                  <a:srgbClr val="FF0000"/>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739" name="Line 59"/>
              <p:cNvSpPr>
                <a:spLocks noChangeShapeType="1"/>
              </p:cNvSpPr>
              <p:nvPr/>
            </p:nvSpPr>
            <p:spPr bwMode="auto">
              <a:xfrm>
                <a:off x="4360" y="3312"/>
                <a:ext cx="1224" cy="0"/>
              </a:xfrm>
              <a:prstGeom prst="line">
                <a:avLst/>
              </a:prstGeom>
              <a:noFill/>
              <a:ln w="9525">
                <a:solidFill>
                  <a:srgbClr val="FF0000"/>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grpSp>
      </p:grpSp>
      <p:grpSp>
        <p:nvGrpSpPr>
          <p:cNvPr id="8" name="Group 60"/>
          <p:cNvGrpSpPr>
            <a:grpSpLocks/>
          </p:cNvGrpSpPr>
          <p:nvPr/>
        </p:nvGrpSpPr>
        <p:grpSpPr bwMode="auto">
          <a:xfrm>
            <a:off x="6286500" y="4343400"/>
            <a:ext cx="1947863" cy="922338"/>
            <a:chOff x="3944" y="864"/>
            <a:chExt cx="1227" cy="565"/>
          </a:xfrm>
        </p:grpSpPr>
        <p:sp>
          <p:nvSpPr>
            <p:cNvPr id="1095741" name="Rectangle 61"/>
            <p:cNvSpPr>
              <a:spLocks noChangeArrowheads="1"/>
            </p:cNvSpPr>
            <p:nvPr/>
          </p:nvSpPr>
          <p:spPr bwMode="auto">
            <a:xfrm>
              <a:off x="3944" y="1144"/>
              <a:ext cx="1227" cy="285"/>
            </a:xfrm>
            <a:prstGeom prst="rect">
              <a:avLst/>
            </a:prstGeom>
            <a:solidFill>
              <a:schemeClr val="accent1"/>
            </a:solidFill>
            <a:ln w="9525">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400">
                  <a:solidFill>
                    <a:srgbClr val="56127A"/>
                  </a:solidFill>
                  <a:latin typeface="Calibri"/>
                  <a:ea typeface="ＭＳ Ｐゴシック"/>
                  <a:cs typeface="Calibri"/>
                </a:rPr>
                <a:t>b * c</a:t>
              </a:r>
            </a:p>
          </p:txBody>
        </p:sp>
        <p:sp>
          <p:nvSpPr>
            <p:cNvPr id="1095742" name="Rectangle 62"/>
            <p:cNvSpPr>
              <a:spLocks noChangeArrowheads="1"/>
            </p:cNvSpPr>
            <p:nvPr/>
          </p:nvSpPr>
          <p:spPr bwMode="auto">
            <a:xfrm>
              <a:off x="3944" y="864"/>
              <a:ext cx="1227" cy="285"/>
            </a:xfrm>
            <a:prstGeom prst="rect">
              <a:avLst/>
            </a:prstGeom>
            <a:solidFill>
              <a:schemeClr val="bg1"/>
            </a:solidFill>
            <a:ln w="9525">
              <a:solidFill>
                <a:srgbClr val="FF0000"/>
              </a:solidFill>
              <a:miter lim="800000"/>
              <a:headEnd/>
              <a:tailEnd/>
            </a:ln>
            <a:effectLst/>
          </p:spPr>
          <p:txBody>
            <a:bodyPr wrap="none" anchor="ctr">
              <a:prstTxWarp prst="textNoShape">
                <a:avLst/>
              </a:prstTxWarp>
            </a:bodyPr>
            <a:lstStyle/>
            <a:p>
              <a:pPr algn="ctr" eaLnBrk="1" hangingPunct="1">
                <a:spcBef>
                  <a:spcPct val="0"/>
                </a:spcBef>
              </a:pPr>
              <a:endParaRPr lang="en-US" sz="2400">
                <a:solidFill>
                  <a:srgbClr val="56127A"/>
                </a:solidFill>
                <a:latin typeface="Calibri"/>
                <a:ea typeface="ＭＳ Ｐゴシック"/>
                <a:cs typeface="Calibri"/>
              </a:endParaRPr>
            </a:p>
          </p:txBody>
        </p:sp>
      </p:grpSp>
      <p:grpSp>
        <p:nvGrpSpPr>
          <p:cNvPr id="9" name="Group 63"/>
          <p:cNvGrpSpPr>
            <a:grpSpLocks/>
          </p:cNvGrpSpPr>
          <p:nvPr/>
        </p:nvGrpSpPr>
        <p:grpSpPr bwMode="auto">
          <a:xfrm>
            <a:off x="6286500" y="4813300"/>
            <a:ext cx="1947863" cy="922338"/>
            <a:chOff x="3944" y="864"/>
            <a:chExt cx="1227" cy="565"/>
          </a:xfrm>
        </p:grpSpPr>
        <p:sp>
          <p:nvSpPr>
            <p:cNvPr id="1095744" name="Rectangle 64"/>
            <p:cNvSpPr>
              <a:spLocks noChangeArrowheads="1"/>
            </p:cNvSpPr>
            <p:nvPr/>
          </p:nvSpPr>
          <p:spPr bwMode="auto">
            <a:xfrm>
              <a:off x="3944" y="1144"/>
              <a:ext cx="1227" cy="285"/>
            </a:xfrm>
            <a:prstGeom prst="rect">
              <a:avLst/>
            </a:prstGeom>
            <a:solidFill>
              <a:schemeClr val="accent1"/>
            </a:solidFill>
            <a:ln w="9525">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400">
                  <a:solidFill>
                    <a:srgbClr val="56127A"/>
                  </a:solidFill>
                  <a:latin typeface="Calibri"/>
                  <a:ea typeface="ＭＳ Ｐゴシック"/>
                  <a:cs typeface="Calibri"/>
                </a:rPr>
                <a:t>a + b * c</a:t>
              </a:r>
            </a:p>
          </p:txBody>
        </p:sp>
        <p:sp>
          <p:nvSpPr>
            <p:cNvPr id="1095745" name="Rectangle 65"/>
            <p:cNvSpPr>
              <a:spLocks noChangeArrowheads="1"/>
            </p:cNvSpPr>
            <p:nvPr/>
          </p:nvSpPr>
          <p:spPr bwMode="auto">
            <a:xfrm>
              <a:off x="3944" y="864"/>
              <a:ext cx="1227" cy="285"/>
            </a:xfrm>
            <a:prstGeom prst="rect">
              <a:avLst/>
            </a:prstGeom>
            <a:solidFill>
              <a:schemeClr val="bg1"/>
            </a:solidFill>
            <a:ln w="9525">
              <a:solidFill>
                <a:srgbClr val="FF0000"/>
              </a:solidFill>
              <a:miter lim="800000"/>
              <a:headEnd/>
              <a:tailEnd/>
            </a:ln>
            <a:effectLst/>
          </p:spPr>
          <p:txBody>
            <a:bodyPr wrap="none" anchor="ctr">
              <a:prstTxWarp prst="textNoShape">
                <a:avLst/>
              </a:prstTxWarp>
            </a:bodyPr>
            <a:lstStyle/>
            <a:p>
              <a:pPr algn="ctr" eaLnBrk="1" hangingPunct="1">
                <a:spcBef>
                  <a:spcPct val="0"/>
                </a:spcBef>
              </a:pPr>
              <a:endParaRPr lang="en-US" sz="2400">
                <a:solidFill>
                  <a:srgbClr val="56127A"/>
                </a:solidFill>
                <a:latin typeface="Calibri"/>
                <a:ea typeface="ＭＳ Ｐゴシック"/>
                <a:cs typeface="Calibri"/>
              </a:endParaRPr>
            </a:p>
          </p:txBody>
        </p:sp>
      </p:grpSp>
    </p:spTree>
    <p:extLst>
      <p:ext uri="{BB962C8B-B14F-4D97-AF65-F5344CB8AC3E}">
        <p14:creationId xmlns:p14="http://schemas.microsoft.com/office/powerpoint/2010/main" val="19571181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IBM’s Big Bet: 360 Architecture</a:t>
            </a:r>
            <a:endParaRPr lang="en-US" dirty="0"/>
          </a:p>
        </p:txBody>
      </p:sp>
      <p:sp>
        <p:nvSpPr>
          <p:cNvPr id="4" name="Content Placeholder 3"/>
          <p:cNvSpPr>
            <a:spLocks noGrp="1"/>
          </p:cNvSpPr>
          <p:nvPr>
            <p:ph idx="1"/>
          </p:nvPr>
        </p:nvSpPr>
        <p:spPr/>
        <p:txBody>
          <a:bodyPr/>
          <a:lstStyle/>
          <a:p>
            <a:r>
              <a:rPr lang="en-US" dirty="0"/>
              <a:t>By early 1960s, IBM had several incompatible families of computer:</a:t>
            </a:r>
          </a:p>
          <a:p>
            <a:pPr marL="1035050" lvl="4" indent="0">
              <a:buNone/>
            </a:pPr>
            <a:r>
              <a:rPr lang="en-US" sz="2400" dirty="0"/>
              <a:t>701 → 7094</a:t>
            </a:r>
          </a:p>
          <a:p>
            <a:pPr marL="1035050" lvl="4" indent="0">
              <a:buNone/>
            </a:pPr>
            <a:r>
              <a:rPr lang="en-US" sz="2400" dirty="0"/>
              <a:t>650 →  7074</a:t>
            </a:r>
          </a:p>
          <a:p>
            <a:pPr marL="1035050" lvl="4" indent="0">
              <a:buNone/>
            </a:pPr>
            <a:r>
              <a:rPr lang="en-US" sz="2400" dirty="0"/>
              <a:t>702 →  7080</a:t>
            </a:r>
          </a:p>
          <a:p>
            <a:pPr marL="1035050" lvl="4" indent="0">
              <a:buNone/>
            </a:pPr>
            <a:r>
              <a:rPr lang="en-US" sz="2400" dirty="0"/>
              <a:t>1401 → 7010</a:t>
            </a:r>
          </a:p>
          <a:p>
            <a:pPr lvl="3"/>
            <a:endParaRPr lang="en-US" dirty="0"/>
          </a:p>
          <a:p>
            <a:r>
              <a:rPr lang="en-US" dirty="0"/>
              <a:t>Each system had its own</a:t>
            </a:r>
          </a:p>
          <a:p>
            <a:pPr lvl="3"/>
            <a:r>
              <a:rPr lang="en-US" dirty="0"/>
              <a:t> </a:t>
            </a:r>
            <a:r>
              <a:rPr lang="en-US" sz="2400" dirty="0"/>
              <a:t>Instruction set</a:t>
            </a:r>
          </a:p>
          <a:p>
            <a:pPr lvl="3"/>
            <a:r>
              <a:rPr lang="en-US" sz="2400" dirty="0"/>
              <a:t> I/O system and secondary storage (magnetic tapes, drums and disks)</a:t>
            </a:r>
          </a:p>
          <a:p>
            <a:pPr lvl="3"/>
            <a:r>
              <a:rPr lang="en-US" sz="2400" dirty="0"/>
              <a:t> assemblers, compilers, libraries,...</a:t>
            </a:r>
          </a:p>
          <a:p>
            <a:pPr lvl="3"/>
            <a:r>
              <a:rPr lang="en-US" sz="2400" dirty="0"/>
              <a:t> market niche (business, scientific, real time, ...)</a:t>
            </a:r>
          </a:p>
          <a:p>
            <a:endParaRPr lang="en-US" sz="3600" dirty="0"/>
          </a:p>
          <a:p>
            <a:endParaRPr lang="en-US" dirty="0"/>
          </a:p>
          <a:p>
            <a:endParaRPr lang="en-US" dirty="0"/>
          </a:p>
          <a:p>
            <a:endParaRPr lang="en-US" dirty="0"/>
          </a:p>
          <a:p>
            <a:endParaRPr lang="en-US" dirty="0"/>
          </a:p>
        </p:txBody>
      </p:sp>
      <p:sp>
        <p:nvSpPr>
          <p:cNvPr id="3" name="Slide Number Placeholder 2"/>
          <p:cNvSpPr>
            <a:spLocks noGrp="1"/>
          </p:cNvSpPr>
          <p:nvPr>
            <p:ph type="sldNum" sz="quarter" idx="10"/>
          </p:nvPr>
        </p:nvSpPr>
        <p:spPr/>
        <p:txBody>
          <a:bodyPr/>
          <a:lstStyle/>
          <a:p>
            <a:fld id="{890A75C8-C148-D646-81FC-1D13FFF086FF}" type="slidenum">
              <a:rPr lang="en-US" smtClean="0">
                <a:solidFill>
                  <a:srgbClr val="000000"/>
                </a:solidFill>
              </a:rPr>
              <a:pPr/>
              <a:t>49</a:t>
            </a:fld>
            <a:endParaRPr lang="en-US">
              <a:solidFill>
                <a:srgbClr val="000000"/>
              </a:solidFill>
            </a:endParaRPr>
          </a:p>
        </p:txBody>
      </p:sp>
    </p:spTree>
    <p:extLst>
      <p:ext uri="{BB962C8B-B14F-4D97-AF65-F5344CB8AC3E}">
        <p14:creationId xmlns:p14="http://schemas.microsoft.com/office/powerpoint/2010/main" val="747481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Untitled.png"/>
          <p:cNvPicPr>
            <a:picLocks noChangeAspect="1"/>
          </p:cNvPicPr>
          <p:nvPr/>
        </p:nvPicPr>
        <p:blipFill>
          <a:blip r:embed="rId3"/>
          <a:stretch>
            <a:fillRect/>
          </a:stretch>
        </p:blipFill>
        <p:spPr>
          <a:xfrm>
            <a:off x="2241550" y="2590800"/>
            <a:ext cx="2711450" cy="1476375"/>
          </a:xfrm>
          <a:prstGeom prst="rect">
            <a:avLst/>
          </a:prstGeom>
        </p:spPr>
      </p:pic>
      <p:pic>
        <p:nvPicPr>
          <p:cNvPr id="29" name="Picture 28" descr="Untitled.png"/>
          <p:cNvPicPr>
            <a:picLocks noChangeAspect="1"/>
          </p:cNvPicPr>
          <p:nvPr/>
        </p:nvPicPr>
        <p:blipFill>
          <a:blip r:embed="rId4"/>
          <a:stretch>
            <a:fillRect/>
          </a:stretch>
        </p:blipFill>
        <p:spPr>
          <a:xfrm>
            <a:off x="2603201" y="1587500"/>
            <a:ext cx="3492799" cy="1231900"/>
          </a:xfrm>
          <a:prstGeom prst="rect">
            <a:avLst/>
          </a:prstGeom>
        </p:spPr>
      </p:pic>
      <p:pic>
        <p:nvPicPr>
          <p:cNvPr id="28" name="Picture 27" descr="Untitled.png"/>
          <p:cNvPicPr>
            <a:picLocks noChangeAspect="1"/>
          </p:cNvPicPr>
          <p:nvPr/>
        </p:nvPicPr>
        <p:blipFill>
          <a:blip r:embed="rId5"/>
          <a:stretch>
            <a:fillRect/>
          </a:stretch>
        </p:blipFill>
        <p:spPr>
          <a:xfrm>
            <a:off x="1143000" y="1600200"/>
            <a:ext cx="1524000" cy="2433183"/>
          </a:xfrm>
          <a:prstGeom prst="rect">
            <a:avLst/>
          </a:prstGeom>
        </p:spPr>
      </p:pic>
      <p:pic>
        <p:nvPicPr>
          <p:cNvPr id="30" name="Picture 29" descr="Untitled.png"/>
          <p:cNvPicPr>
            <a:picLocks noChangeAspect="1"/>
          </p:cNvPicPr>
          <p:nvPr/>
        </p:nvPicPr>
        <p:blipFill>
          <a:blip r:embed="rId6"/>
          <a:stretch>
            <a:fillRect/>
          </a:stretch>
        </p:blipFill>
        <p:spPr>
          <a:xfrm>
            <a:off x="2413000" y="474056"/>
            <a:ext cx="1625600" cy="1581266"/>
          </a:xfrm>
          <a:prstGeom prst="rect">
            <a:avLst/>
          </a:prstGeom>
        </p:spPr>
      </p:pic>
      <p:sp>
        <p:nvSpPr>
          <p:cNvPr id="19460" name="Slide Number Placeholder 5"/>
          <p:cNvSpPr>
            <a:spLocks noGrp="1"/>
          </p:cNvSpPr>
          <p:nvPr>
            <p:ph type="sldNum" sz="quarter" idx="12"/>
          </p:nvPr>
        </p:nvSpPr>
        <p:spPr>
          <a:noFill/>
        </p:spPr>
        <p:txBody>
          <a:bodyPr/>
          <a:lstStyle/>
          <a:p>
            <a:fld id="{AEDD617F-2122-704A-91F3-34581B8C94AE}" type="slidenum">
              <a:rPr lang="en-US"/>
              <a:pPr/>
              <a:t>5</a:t>
            </a:fld>
            <a:endParaRPr lang="en-US" b="0">
              <a:solidFill>
                <a:srgbClr val="FBBA03"/>
              </a:solidFill>
            </a:endParaRPr>
          </a:p>
        </p:txBody>
      </p:sp>
      <p:sp>
        <p:nvSpPr>
          <p:cNvPr id="19461" name="Rectangle 2"/>
          <p:cNvSpPr>
            <a:spLocks noGrp="1" noChangeArrowheads="1"/>
          </p:cNvSpPr>
          <p:nvPr>
            <p:ph type="title"/>
          </p:nvPr>
        </p:nvSpPr>
        <p:spPr>
          <a:xfrm>
            <a:off x="0" y="0"/>
            <a:ext cx="8728075" cy="806450"/>
          </a:xfrm>
        </p:spPr>
        <p:txBody>
          <a:bodyPr/>
          <a:lstStyle/>
          <a:p>
            <a:r>
              <a:rPr lang="en-US"/>
              <a:t>Computing Devices Now</a:t>
            </a:r>
          </a:p>
        </p:txBody>
      </p:sp>
      <p:pic>
        <p:nvPicPr>
          <p:cNvPr id="19463" name="Picture 4" descr="sim_mokei"/>
          <p:cNvPicPr>
            <a:picLocks noChangeAspect="1" noChangeArrowheads="1"/>
          </p:cNvPicPr>
          <p:nvPr/>
        </p:nvPicPr>
        <p:blipFill>
          <a:blip r:embed="rId7"/>
          <a:srcRect/>
          <a:stretch>
            <a:fillRect/>
          </a:stretch>
        </p:blipFill>
        <p:spPr bwMode="auto">
          <a:xfrm>
            <a:off x="4572000" y="4033838"/>
            <a:ext cx="4364038" cy="2794000"/>
          </a:xfrm>
          <a:prstGeom prst="rect">
            <a:avLst/>
          </a:prstGeom>
          <a:noFill/>
          <a:ln w="9525">
            <a:noFill/>
            <a:miter lim="800000"/>
            <a:headEnd/>
            <a:tailEnd/>
          </a:ln>
        </p:spPr>
      </p:pic>
      <p:pic>
        <p:nvPicPr>
          <p:cNvPr id="19464" name="Picture 5"/>
          <p:cNvPicPr>
            <a:picLocks noChangeAspect="1" noChangeArrowheads="1"/>
          </p:cNvPicPr>
          <p:nvPr/>
        </p:nvPicPr>
        <p:blipFill>
          <a:blip r:embed="rId8"/>
          <a:srcRect/>
          <a:stretch>
            <a:fillRect/>
          </a:stretch>
        </p:blipFill>
        <p:spPr bwMode="auto">
          <a:xfrm>
            <a:off x="1870075" y="4033838"/>
            <a:ext cx="3255963" cy="2363787"/>
          </a:xfrm>
          <a:prstGeom prst="rect">
            <a:avLst/>
          </a:prstGeom>
          <a:noFill/>
          <a:ln w="9525">
            <a:noFill/>
            <a:miter lim="800000"/>
            <a:headEnd/>
            <a:tailEnd/>
          </a:ln>
        </p:spPr>
      </p:pic>
      <p:pic>
        <p:nvPicPr>
          <p:cNvPr id="34" name="Picture 33" descr="Untitled.png"/>
          <p:cNvPicPr>
            <a:picLocks noChangeAspect="1"/>
          </p:cNvPicPr>
          <p:nvPr/>
        </p:nvPicPr>
        <p:blipFill>
          <a:blip r:embed="rId9"/>
          <a:stretch>
            <a:fillRect/>
          </a:stretch>
        </p:blipFill>
        <p:spPr>
          <a:xfrm>
            <a:off x="4503738" y="3657600"/>
            <a:ext cx="2582862" cy="1146170"/>
          </a:xfrm>
          <a:prstGeom prst="rect">
            <a:avLst/>
          </a:prstGeom>
        </p:spPr>
      </p:pic>
      <p:pic>
        <p:nvPicPr>
          <p:cNvPr id="19466" name="Picture 27" descr="iphone_2"/>
          <p:cNvPicPr>
            <a:picLocks noChangeAspect="1" noChangeArrowheads="1"/>
          </p:cNvPicPr>
          <p:nvPr/>
        </p:nvPicPr>
        <p:blipFill>
          <a:blip r:embed="rId10"/>
          <a:srcRect/>
          <a:stretch>
            <a:fillRect/>
          </a:stretch>
        </p:blipFill>
        <p:spPr bwMode="auto">
          <a:xfrm>
            <a:off x="762000" y="3276600"/>
            <a:ext cx="1425575" cy="2716213"/>
          </a:xfrm>
          <a:prstGeom prst="rect">
            <a:avLst/>
          </a:prstGeom>
          <a:noFill/>
          <a:ln w="9525">
            <a:noFill/>
            <a:miter lim="800000"/>
            <a:headEnd/>
            <a:tailEnd/>
          </a:ln>
        </p:spPr>
      </p:pic>
      <p:pic>
        <p:nvPicPr>
          <p:cNvPr id="19470" name="Picture 11"/>
          <p:cNvPicPr>
            <a:picLocks noChangeAspect="1" noChangeArrowheads="1"/>
          </p:cNvPicPr>
          <p:nvPr/>
        </p:nvPicPr>
        <p:blipFill>
          <a:blip r:embed="rId11"/>
          <a:srcRect/>
          <a:stretch>
            <a:fillRect/>
          </a:stretch>
        </p:blipFill>
        <p:spPr bwMode="auto">
          <a:xfrm>
            <a:off x="7040562" y="1949450"/>
            <a:ext cx="2103438" cy="2622550"/>
          </a:xfrm>
          <a:prstGeom prst="rect">
            <a:avLst/>
          </a:prstGeom>
          <a:noFill/>
          <a:ln w="9525">
            <a:noFill/>
            <a:miter lim="800000"/>
            <a:headEnd/>
            <a:tailEnd/>
          </a:ln>
        </p:spPr>
      </p:pic>
      <p:pic>
        <p:nvPicPr>
          <p:cNvPr id="32" name="Picture 31" descr="Untitled.png"/>
          <p:cNvPicPr>
            <a:picLocks noChangeAspect="1"/>
          </p:cNvPicPr>
          <p:nvPr/>
        </p:nvPicPr>
        <p:blipFill>
          <a:blip r:embed="rId12"/>
          <a:stretch>
            <a:fillRect/>
          </a:stretch>
        </p:blipFill>
        <p:spPr>
          <a:xfrm>
            <a:off x="4495800" y="2427402"/>
            <a:ext cx="2362200" cy="1430224"/>
          </a:xfrm>
          <a:prstGeom prst="rect">
            <a:avLst/>
          </a:prstGeom>
        </p:spPr>
      </p:pic>
      <p:pic>
        <p:nvPicPr>
          <p:cNvPr id="19471" name="Picture 12"/>
          <p:cNvPicPr>
            <a:picLocks noChangeAspect="1" noChangeArrowheads="1"/>
          </p:cNvPicPr>
          <p:nvPr/>
        </p:nvPicPr>
        <p:blipFill>
          <a:blip r:embed="rId13"/>
          <a:srcRect/>
          <a:stretch>
            <a:fillRect/>
          </a:stretch>
        </p:blipFill>
        <p:spPr bwMode="auto">
          <a:xfrm>
            <a:off x="207963" y="673100"/>
            <a:ext cx="2216150" cy="893763"/>
          </a:xfrm>
          <a:prstGeom prst="rect">
            <a:avLst/>
          </a:prstGeom>
          <a:noFill/>
          <a:ln w="9525">
            <a:noFill/>
            <a:miter lim="800000"/>
            <a:headEnd/>
            <a:tailEnd/>
          </a:ln>
        </p:spPr>
      </p:pic>
      <p:sp>
        <p:nvSpPr>
          <p:cNvPr id="19473" name="Text Box 14"/>
          <p:cNvSpPr txBox="1">
            <a:spLocks noChangeArrowheads="1"/>
          </p:cNvSpPr>
          <p:nvPr/>
        </p:nvSpPr>
        <p:spPr bwMode="auto">
          <a:xfrm>
            <a:off x="6934200" y="4159250"/>
            <a:ext cx="1593850"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rgbClr val="FFFF00"/>
                </a:solidFill>
              </a:rPr>
              <a:t>Robots</a:t>
            </a:r>
          </a:p>
        </p:txBody>
      </p:sp>
      <p:sp>
        <p:nvSpPr>
          <p:cNvPr id="19474" name="Text Box 15"/>
          <p:cNvSpPr txBox="1">
            <a:spLocks noChangeArrowheads="1"/>
          </p:cNvSpPr>
          <p:nvPr/>
        </p:nvSpPr>
        <p:spPr bwMode="auto">
          <a:xfrm>
            <a:off x="5334000" y="5988050"/>
            <a:ext cx="3255962"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rgbClr val="B3FFD5"/>
                </a:solidFill>
              </a:rPr>
              <a:t>Supercomputers</a:t>
            </a:r>
          </a:p>
        </p:txBody>
      </p:sp>
      <p:sp>
        <p:nvSpPr>
          <p:cNvPr id="19475" name="Text Box 16"/>
          <p:cNvSpPr txBox="1">
            <a:spLocks noChangeArrowheads="1"/>
          </p:cNvSpPr>
          <p:nvPr/>
        </p:nvSpPr>
        <p:spPr bwMode="auto">
          <a:xfrm>
            <a:off x="1939925" y="5641975"/>
            <a:ext cx="3255963"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a:solidFill>
                  <a:srgbClr val="FFFF00"/>
                </a:solidFill>
              </a:rPr>
              <a:t>Automobiles</a:t>
            </a:r>
          </a:p>
        </p:txBody>
      </p:sp>
      <p:sp>
        <p:nvSpPr>
          <p:cNvPr id="19476" name="Text Box 17"/>
          <p:cNvSpPr txBox="1">
            <a:spLocks noChangeArrowheads="1"/>
          </p:cNvSpPr>
          <p:nvPr/>
        </p:nvSpPr>
        <p:spPr bwMode="auto">
          <a:xfrm>
            <a:off x="2701925" y="2884488"/>
            <a:ext cx="1662113"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rgbClr val="FFFF00"/>
                </a:solidFill>
              </a:rPr>
              <a:t>Laptops</a:t>
            </a:r>
          </a:p>
        </p:txBody>
      </p:sp>
      <p:sp>
        <p:nvSpPr>
          <p:cNvPr id="19477" name="Text Box 18"/>
          <p:cNvSpPr txBox="1">
            <a:spLocks noChangeArrowheads="1"/>
          </p:cNvSpPr>
          <p:nvPr/>
        </p:nvSpPr>
        <p:spPr bwMode="auto">
          <a:xfrm>
            <a:off x="3394075" y="1673225"/>
            <a:ext cx="1662113" cy="885825"/>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chemeClr val="tx1"/>
                </a:solidFill>
              </a:rPr>
              <a:t>Set-top boxes</a:t>
            </a:r>
          </a:p>
        </p:txBody>
      </p:sp>
      <p:sp>
        <p:nvSpPr>
          <p:cNvPr id="19479" name="Text Box 20"/>
          <p:cNvSpPr txBox="1">
            <a:spLocks noChangeArrowheads="1"/>
          </p:cNvSpPr>
          <p:nvPr/>
        </p:nvSpPr>
        <p:spPr bwMode="auto">
          <a:xfrm>
            <a:off x="685800" y="4267200"/>
            <a:ext cx="1593850" cy="902791"/>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rgbClr val="FFC997"/>
                </a:solidFill>
              </a:rPr>
              <a:t>Smart phones</a:t>
            </a:r>
          </a:p>
        </p:txBody>
      </p:sp>
      <p:sp>
        <p:nvSpPr>
          <p:cNvPr id="19480" name="Text Box 21"/>
          <p:cNvSpPr txBox="1">
            <a:spLocks noChangeArrowheads="1"/>
          </p:cNvSpPr>
          <p:nvPr/>
        </p:nvSpPr>
        <p:spPr bwMode="auto">
          <a:xfrm>
            <a:off x="5037137" y="2965704"/>
            <a:ext cx="1592263" cy="501143"/>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rgbClr val="FFB862"/>
                </a:solidFill>
              </a:rPr>
              <a:t>Servers</a:t>
            </a:r>
          </a:p>
        </p:txBody>
      </p:sp>
      <p:sp>
        <p:nvSpPr>
          <p:cNvPr id="19481" name="Text Box 22"/>
          <p:cNvSpPr txBox="1">
            <a:spLocks noChangeArrowheads="1"/>
          </p:cNvSpPr>
          <p:nvPr/>
        </p:nvSpPr>
        <p:spPr bwMode="auto">
          <a:xfrm>
            <a:off x="1143000" y="2543175"/>
            <a:ext cx="1593850" cy="885825"/>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chemeClr val="tx1"/>
                </a:solidFill>
              </a:rPr>
              <a:t>Media Players</a:t>
            </a:r>
          </a:p>
        </p:txBody>
      </p:sp>
      <p:sp>
        <p:nvSpPr>
          <p:cNvPr id="19482" name="Text Box 23"/>
          <p:cNvSpPr txBox="1">
            <a:spLocks noChangeArrowheads="1"/>
          </p:cNvSpPr>
          <p:nvPr/>
        </p:nvSpPr>
        <p:spPr bwMode="auto">
          <a:xfrm>
            <a:off x="138113" y="609600"/>
            <a:ext cx="2355850"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chemeClr val="bg1"/>
                </a:solidFill>
              </a:rPr>
              <a:t>Sensor Nets</a:t>
            </a:r>
          </a:p>
        </p:txBody>
      </p:sp>
      <p:sp>
        <p:nvSpPr>
          <p:cNvPr id="19484" name="Text Box 25"/>
          <p:cNvSpPr txBox="1">
            <a:spLocks noChangeArrowheads="1"/>
          </p:cNvSpPr>
          <p:nvPr/>
        </p:nvSpPr>
        <p:spPr bwMode="auto">
          <a:xfrm>
            <a:off x="5189537" y="4022725"/>
            <a:ext cx="1592263"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chemeClr val="bg1"/>
                </a:solidFill>
              </a:rPr>
              <a:t>Routers</a:t>
            </a:r>
          </a:p>
        </p:txBody>
      </p:sp>
      <p:sp>
        <p:nvSpPr>
          <p:cNvPr id="19485" name="Text Box 26"/>
          <p:cNvSpPr txBox="1">
            <a:spLocks noChangeArrowheads="1"/>
          </p:cNvSpPr>
          <p:nvPr/>
        </p:nvSpPr>
        <p:spPr bwMode="auto">
          <a:xfrm>
            <a:off x="2355850" y="1069975"/>
            <a:ext cx="1800225"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t>Cameras</a:t>
            </a:r>
          </a:p>
        </p:txBody>
      </p:sp>
      <p:pic>
        <p:nvPicPr>
          <p:cNvPr id="31" name="Picture 30" descr="Untitled.png"/>
          <p:cNvPicPr>
            <a:picLocks noChangeAspect="1"/>
          </p:cNvPicPr>
          <p:nvPr/>
        </p:nvPicPr>
        <p:blipFill>
          <a:blip r:embed="rId14"/>
          <a:stretch>
            <a:fillRect/>
          </a:stretch>
        </p:blipFill>
        <p:spPr>
          <a:xfrm>
            <a:off x="6019800" y="609600"/>
            <a:ext cx="1565275" cy="2317750"/>
          </a:xfrm>
          <a:prstGeom prst="rect">
            <a:avLst/>
          </a:prstGeom>
        </p:spPr>
      </p:pic>
      <p:sp>
        <p:nvSpPr>
          <p:cNvPr id="19478" name="Text Box 19"/>
          <p:cNvSpPr txBox="1">
            <a:spLocks noChangeArrowheads="1"/>
          </p:cNvSpPr>
          <p:nvPr/>
        </p:nvSpPr>
        <p:spPr bwMode="auto">
          <a:xfrm>
            <a:off x="5791200" y="1371600"/>
            <a:ext cx="1524000"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rgbClr val="FF0000"/>
                </a:solidFill>
              </a:rPr>
              <a:t>Games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9" name="Rectangle 2"/>
          <p:cNvSpPr>
            <a:spLocks noGrp="1" noChangeArrowheads="1"/>
          </p:cNvSpPr>
          <p:nvPr>
            <p:ph type="title"/>
          </p:nvPr>
        </p:nvSpPr>
        <p:spPr/>
        <p:txBody>
          <a:bodyPr/>
          <a:lstStyle/>
          <a:p>
            <a:r>
              <a:rPr lang="en-US"/>
              <a:t>IBM 360 : Design Premises </a:t>
            </a:r>
            <a:br>
              <a:rPr lang="en-US"/>
            </a:br>
            <a:r>
              <a:rPr lang="en-US"/>
              <a:t>Amdahl, Blaauw and Brooks, 1964</a:t>
            </a:r>
          </a:p>
        </p:txBody>
      </p:sp>
      <p:sp>
        <p:nvSpPr>
          <p:cNvPr id="123910" name="Rectangle 3"/>
          <p:cNvSpPr>
            <a:spLocks noGrp="1" noChangeArrowheads="1"/>
          </p:cNvSpPr>
          <p:nvPr>
            <p:ph type="body" idx="1"/>
          </p:nvPr>
        </p:nvSpPr>
        <p:spPr>
          <a:xfrm>
            <a:off x="158902" y="899453"/>
            <a:ext cx="8826196" cy="5562600"/>
          </a:xfrm>
        </p:spPr>
        <p:txBody>
          <a:bodyPr/>
          <a:lstStyle/>
          <a:p>
            <a:r>
              <a:rPr lang="en-US" dirty="0"/>
              <a:t>The design must lend itself to growth and successor machines</a:t>
            </a:r>
          </a:p>
          <a:p>
            <a:r>
              <a:rPr lang="en-US" dirty="0"/>
              <a:t>General method for connecting I/O devices</a:t>
            </a:r>
          </a:p>
          <a:p>
            <a:r>
              <a:rPr lang="en-US" dirty="0"/>
              <a:t>Total performance - answers per month rather than bits per microsecond → programming aids</a:t>
            </a:r>
          </a:p>
          <a:p>
            <a:r>
              <a:rPr lang="en-US" dirty="0"/>
              <a:t>Machine must be capable of supervising itself without manual intervention</a:t>
            </a:r>
          </a:p>
          <a:p>
            <a:r>
              <a:rPr lang="en-US" dirty="0"/>
              <a:t>Built-in hardware fault checking and locating aids to reduce down time</a:t>
            </a:r>
          </a:p>
          <a:p>
            <a:r>
              <a:rPr lang="en-US" dirty="0"/>
              <a:t>Simple to assemble systems with redundant I/O devices, memories etc. for fault tolerance</a:t>
            </a:r>
          </a:p>
          <a:p>
            <a:r>
              <a:rPr lang="en-US" dirty="0"/>
              <a:t>Some problems required floating-point larger than 36 bits</a:t>
            </a:r>
          </a:p>
          <a:p>
            <a:endParaRPr lang="en-US" dirty="0"/>
          </a:p>
        </p:txBody>
      </p:sp>
      <p:sp>
        <p:nvSpPr>
          <p:cNvPr id="123908" name="Slide Number Placeholder 5"/>
          <p:cNvSpPr>
            <a:spLocks noGrp="1"/>
          </p:cNvSpPr>
          <p:nvPr>
            <p:ph type="sldNum" sz="quarter" idx="10"/>
          </p:nvPr>
        </p:nvSpPr>
        <p:spPr>
          <a:xfrm>
            <a:off x="8305800" y="6635365"/>
            <a:ext cx="838200" cy="238125"/>
          </a:xfrm>
        </p:spPr>
        <p:txBody>
          <a:bodyPr/>
          <a:lstStyle/>
          <a:p>
            <a:fld id="{B99318EA-DD96-2743-86A4-88D5D9876B1A}" type="slidenum">
              <a:rPr lang="en-US" smtClean="0">
                <a:solidFill>
                  <a:srgbClr val="000000"/>
                </a:solidFill>
              </a:rPr>
              <a:pPr/>
              <a:t>50</a:t>
            </a:fld>
            <a:endParaRPr lang="en-US" dirty="0">
              <a:solidFill>
                <a:srgbClr val="000000"/>
              </a:solidFill>
            </a:endParaRPr>
          </a:p>
        </p:txBody>
      </p:sp>
    </p:spTree>
    <p:extLst>
      <p:ext uri="{BB962C8B-B14F-4D97-AF65-F5344CB8AC3E}">
        <p14:creationId xmlns:p14="http://schemas.microsoft.com/office/powerpoint/2010/main" val="38274657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066" name="Rectangle 2"/>
          <p:cNvSpPr>
            <a:spLocks noGrp="1" noChangeArrowheads="1"/>
          </p:cNvSpPr>
          <p:nvPr>
            <p:ph type="title"/>
          </p:nvPr>
        </p:nvSpPr>
        <p:spPr>
          <a:xfrm>
            <a:off x="1143000" y="190966"/>
            <a:ext cx="7162800" cy="685800"/>
          </a:xfrm>
        </p:spPr>
        <p:txBody>
          <a:bodyPr/>
          <a:lstStyle/>
          <a:p>
            <a:r>
              <a:rPr lang="en-US" dirty="0"/>
              <a:t>Stack versus GPR Organization</a:t>
            </a:r>
            <a:br>
              <a:rPr lang="en-US" sz="2800" dirty="0"/>
            </a:br>
            <a:r>
              <a:rPr lang="en-US" sz="2000" i="1" dirty="0"/>
              <a:t>Amdahl, </a:t>
            </a:r>
            <a:r>
              <a:rPr lang="en-US" sz="2000" i="1" dirty="0" err="1"/>
              <a:t>Blaauw</a:t>
            </a:r>
            <a:r>
              <a:rPr lang="en-US" sz="2000" i="1" dirty="0"/>
              <a:t> and Brooks, 1964</a:t>
            </a:r>
          </a:p>
        </p:txBody>
      </p:sp>
      <p:sp>
        <p:nvSpPr>
          <p:cNvPr id="1112067" name="Rectangle 3"/>
          <p:cNvSpPr>
            <a:spLocks noGrp="1" noChangeArrowheads="1"/>
          </p:cNvSpPr>
          <p:nvPr>
            <p:ph type="body" idx="1"/>
          </p:nvPr>
        </p:nvSpPr>
        <p:spPr>
          <a:xfrm>
            <a:off x="418188" y="1371600"/>
            <a:ext cx="8317304" cy="4627563"/>
          </a:xfrm>
        </p:spPr>
        <p:txBody>
          <a:bodyPr/>
          <a:lstStyle/>
          <a:p>
            <a:pPr marL="230188" indent="-230188">
              <a:buFontTx/>
              <a:buNone/>
            </a:pPr>
            <a:r>
              <a:rPr lang="en-US" sz="2400" dirty="0"/>
              <a:t>1. The performance advantage of push-down stack organization is derived from the presence of fast registers and not the way they are used.</a:t>
            </a:r>
          </a:p>
          <a:p>
            <a:pPr marL="230188" indent="-230188">
              <a:buFontTx/>
              <a:buNone/>
            </a:pPr>
            <a:r>
              <a:rPr lang="en-US" sz="2400" dirty="0"/>
              <a:t>2.“Surfacing” of data in stack which are “profitable” is approximately 50% because of constants and common </a:t>
            </a:r>
            <a:r>
              <a:rPr lang="en-US" sz="2400" dirty="0" err="1"/>
              <a:t>subexpressions</a:t>
            </a:r>
            <a:r>
              <a:rPr lang="en-US" sz="2400" dirty="0"/>
              <a:t>.</a:t>
            </a:r>
          </a:p>
          <a:p>
            <a:pPr marL="230188" indent="-230188">
              <a:buFontTx/>
              <a:buNone/>
            </a:pPr>
            <a:r>
              <a:rPr lang="en-US" sz="2400" dirty="0"/>
              <a:t>3. Advantage of instruction density because of implicit addresses is equaled if short addresses to specify registers are allowed.</a:t>
            </a:r>
          </a:p>
          <a:p>
            <a:pPr marL="230188" indent="-230188">
              <a:buFontTx/>
              <a:buNone/>
            </a:pPr>
            <a:r>
              <a:rPr lang="en-US" sz="2400" dirty="0"/>
              <a:t>4. Management of finite-depth stack causes complexity.</a:t>
            </a:r>
          </a:p>
          <a:p>
            <a:pPr marL="230188" indent="-230188">
              <a:buFontTx/>
              <a:buNone/>
            </a:pPr>
            <a:r>
              <a:rPr lang="en-US" sz="2400" dirty="0"/>
              <a:t>5. Recursive subroutine advantage can be realized only with the help of an independent stack for addressing.</a:t>
            </a:r>
          </a:p>
          <a:p>
            <a:pPr marL="230188" indent="-230188">
              <a:buFontTx/>
              <a:buNone/>
            </a:pPr>
            <a:r>
              <a:rPr lang="en-US" sz="2400" dirty="0"/>
              <a:t>6. Fitting variable-length fields into fixed-width word is awkward.</a:t>
            </a:r>
          </a:p>
          <a:p>
            <a:pPr marL="230188" indent="-230188"/>
            <a:endParaRPr lang="en-US" sz="2400" dirty="0"/>
          </a:p>
        </p:txBody>
      </p:sp>
      <p:sp>
        <p:nvSpPr>
          <p:cNvPr id="5" name="Slide Number Placeholder 5"/>
          <p:cNvSpPr>
            <a:spLocks noGrp="1"/>
          </p:cNvSpPr>
          <p:nvPr>
            <p:ph type="sldNum" sz="quarter" idx="10"/>
          </p:nvPr>
        </p:nvSpPr>
        <p:spPr>
          <a:xfrm>
            <a:off x="8305800" y="6619875"/>
            <a:ext cx="838200" cy="238125"/>
          </a:xfrm>
        </p:spPr>
        <p:txBody>
          <a:bodyPr/>
          <a:lstStyle/>
          <a:p>
            <a:fld id="{B99318EA-DD96-2743-86A4-88D5D9876B1A}" type="slidenum">
              <a:rPr lang="en-US" smtClean="0">
                <a:solidFill>
                  <a:srgbClr val="000000"/>
                </a:solidFill>
              </a:rPr>
              <a:pPr/>
              <a:t>51</a:t>
            </a:fld>
            <a:endParaRPr lang="en-US" dirty="0">
              <a:solidFill>
                <a:srgbClr val="000000"/>
              </a:solidFill>
            </a:endParaRPr>
          </a:p>
        </p:txBody>
      </p:sp>
    </p:spTree>
    <p:extLst>
      <p:ext uri="{BB962C8B-B14F-4D97-AF65-F5344CB8AC3E}">
        <p14:creationId xmlns:p14="http://schemas.microsoft.com/office/powerpoint/2010/main" val="268022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120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120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120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120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120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120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2067"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7" name="Rectangle 2"/>
          <p:cNvSpPr>
            <a:spLocks noGrp="1" noChangeArrowheads="1"/>
          </p:cNvSpPr>
          <p:nvPr>
            <p:ph type="title"/>
          </p:nvPr>
        </p:nvSpPr>
        <p:spPr>
          <a:xfrm>
            <a:off x="1143000" y="152400"/>
            <a:ext cx="7162800" cy="685800"/>
          </a:xfrm>
        </p:spPr>
        <p:txBody>
          <a:bodyPr/>
          <a:lstStyle/>
          <a:p>
            <a:r>
              <a:rPr lang="en-US" dirty="0"/>
              <a:t>IBM 360: A General-Purpose Register (GPR) Machine</a:t>
            </a:r>
          </a:p>
        </p:txBody>
      </p:sp>
      <p:sp>
        <p:nvSpPr>
          <p:cNvPr id="125958" name="Rectangle 3"/>
          <p:cNvSpPr>
            <a:spLocks noGrp="1" noChangeArrowheads="1"/>
          </p:cNvSpPr>
          <p:nvPr>
            <p:ph type="body" idx="1"/>
          </p:nvPr>
        </p:nvSpPr>
        <p:spPr/>
        <p:txBody>
          <a:bodyPr/>
          <a:lstStyle/>
          <a:p>
            <a:r>
              <a:rPr lang="en-US" dirty="0"/>
              <a:t>Processor State</a:t>
            </a:r>
          </a:p>
          <a:p>
            <a:pPr lvl="1"/>
            <a:r>
              <a:rPr lang="en-US" dirty="0"/>
              <a:t>16 General-Purpose 32-bit Registers</a:t>
            </a:r>
          </a:p>
          <a:p>
            <a:pPr lvl="2"/>
            <a:r>
              <a:rPr lang="en-US" dirty="0"/>
              <a:t>may be used as index and base register</a:t>
            </a:r>
          </a:p>
          <a:p>
            <a:pPr lvl="2"/>
            <a:r>
              <a:rPr lang="en-US" dirty="0"/>
              <a:t>Register 0 has some special properties </a:t>
            </a:r>
          </a:p>
          <a:p>
            <a:pPr lvl="1"/>
            <a:r>
              <a:rPr lang="en-US" dirty="0"/>
              <a:t>4 Floating Point 64-bit Registers</a:t>
            </a:r>
          </a:p>
          <a:p>
            <a:pPr lvl="1"/>
            <a:r>
              <a:rPr lang="en-US" dirty="0"/>
              <a:t>A Program Status Word (PSW) </a:t>
            </a:r>
          </a:p>
          <a:p>
            <a:pPr lvl="2"/>
            <a:r>
              <a:rPr lang="en-US" dirty="0"/>
              <a:t>PC, Condition codes, Control flags</a:t>
            </a:r>
          </a:p>
          <a:p>
            <a:r>
              <a:rPr lang="en-US" dirty="0"/>
              <a:t> A 32-bit machine with 24-bit addresses</a:t>
            </a:r>
          </a:p>
          <a:p>
            <a:pPr lvl="1"/>
            <a:r>
              <a:rPr lang="en-US" dirty="0"/>
              <a:t>But no instruction contains a 24-bit address!</a:t>
            </a:r>
          </a:p>
          <a:p>
            <a:r>
              <a:rPr lang="en-US" dirty="0"/>
              <a:t> Data Formats</a:t>
            </a:r>
          </a:p>
          <a:p>
            <a:pPr lvl="1"/>
            <a:r>
              <a:rPr lang="en-US" dirty="0"/>
              <a:t>8-bit bytes, 16-bit half-words, 32-bit words, 64-bit double-words</a:t>
            </a:r>
          </a:p>
        </p:txBody>
      </p:sp>
      <p:sp>
        <p:nvSpPr>
          <p:cNvPr id="125956" name="Slide Number Placeholder 5"/>
          <p:cNvSpPr>
            <a:spLocks noGrp="1"/>
          </p:cNvSpPr>
          <p:nvPr>
            <p:ph type="sldNum" sz="quarter" idx="10"/>
          </p:nvPr>
        </p:nvSpPr>
        <p:spPr>
          <a:xfrm>
            <a:off x="8305800" y="6619875"/>
            <a:ext cx="838200" cy="238125"/>
          </a:xfrm>
        </p:spPr>
        <p:txBody>
          <a:bodyPr/>
          <a:lstStyle/>
          <a:p>
            <a:fld id="{F0790214-3BE1-3F4F-8CD1-988BD817394A}" type="slidenum">
              <a:rPr lang="en-US" smtClean="0">
                <a:solidFill>
                  <a:srgbClr val="000000"/>
                </a:solidFill>
              </a:rPr>
              <a:pPr/>
              <a:t>52</a:t>
            </a:fld>
            <a:endParaRPr lang="en-US">
              <a:solidFill>
                <a:srgbClr val="000000"/>
              </a:solidFill>
            </a:endParaRPr>
          </a:p>
        </p:txBody>
      </p:sp>
      <p:grpSp>
        <p:nvGrpSpPr>
          <p:cNvPr id="2" name="Group 6"/>
          <p:cNvGrpSpPr>
            <a:grpSpLocks/>
          </p:cNvGrpSpPr>
          <p:nvPr/>
        </p:nvGrpSpPr>
        <p:grpSpPr bwMode="auto">
          <a:xfrm>
            <a:off x="2198039" y="5034717"/>
            <a:ext cx="5878514" cy="628651"/>
            <a:chOff x="1248" y="3552"/>
            <a:chExt cx="3703" cy="396"/>
          </a:xfrm>
        </p:grpSpPr>
        <p:sp>
          <p:nvSpPr>
            <p:cNvPr id="125960" name="Line 4"/>
            <p:cNvSpPr>
              <a:spLocks noChangeShapeType="1"/>
            </p:cNvSpPr>
            <p:nvPr/>
          </p:nvSpPr>
          <p:spPr bwMode="auto">
            <a:xfrm rot="10800000">
              <a:off x="1248" y="3552"/>
              <a:ext cx="240" cy="192"/>
            </a:xfrm>
            <a:prstGeom prst="line">
              <a:avLst/>
            </a:prstGeom>
            <a:noFill/>
            <a:ln w="31750" cap="flat" cmpd="sng" algn="ctr">
              <a:solidFill>
                <a:srgbClr val="FF0000"/>
              </a:solidFill>
              <a:prstDash val="solid"/>
              <a:round/>
              <a:headEnd type="none" w="med" len="med"/>
              <a:tailEnd type="arrow" w="med" len="med"/>
            </a:ln>
          </p:spPr>
          <p:txBody>
            <a:bodyPr anchor="ctr">
              <a:prstTxWarp prst="textNoShape">
                <a:avLst/>
              </a:prstTxWarp>
              <a:spAutoFit/>
            </a:bodyPr>
            <a:lstStyle/>
            <a:p>
              <a:pPr eaLnBrk="1" hangingPunct="1">
                <a:spcBef>
                  <a:spcPct val="0"/>
                </a:spcBef>
              </a:pPr>
              <a:endParaRPr lang="en-US" sz="2000" i="1">
                <a:solidFill>
                  <a:srgbClr val="000000"/>
                </a:solidFill>
                <a:latin typeface="Arial" pitchFamily="-110" charset="0"/>
                <a:ea typeface="ＭＳ Ｐゴシック"/>
                <a:cs typeface="ＭＳ Ｐゴシック"/>
              </a:endParaRPr>
            </a:p>
          </p:txBody>
        </p:sp>
        <p:sp>
          <p:nvSpPr>
            <p:cNvPr id="125961" name="Text Box 5"/>
            <p:cNvSpPr txBox="1">
              <a:spLocks noChangeArrowheads="1"/>
            </p:cNvSpPr>
            <p:nvPr/>
          </p:nvSpPr>
          <p:spPr bwMode="auto">
            <a:xfrm>
              <a:off x="1392" y="3696"/>
              <a:ext cx="3559" cy="252"/>
            </a:xfrm>
            <a:prstGeom prst="rect">
              <a:avLst/>
            </a:prstGeom>
            <a:noFill/>
            <a:ln w="12700">
              <a:noFill/>
              <a:miter lim="800000"/>
              <a:headEnd/>
              <a:tailEnd/>
            </a:ln>
          </p:spPr>
          <p:txBody>
            <a:bodyPr wrap="none" anchor="ctr">
              <a:prstTxWarp prst="textNoShape">
                <a:avLst/>
              </a:prstTxWarp>
              <a:spAutoFit/>
            </a:bodyPr>
            <a:lstStyle/>
            <a:p>
              <a:pPr algn="ctr" eaLnBrk="1" hangingPunct="1">
                <a:spcBef>
                  <a:spcPct val="0"/>
                </a:spcBef>
              </a:pPr>
              <a:r>
                <a:rPr lang="en-US" sz="2000" i="1" dirty="0">
                  <a:solidFill>
                    <a:srgbClr val="FF0000"/>
                  </a:solidFill>
                  <a:latin typeface="Arial" pitchFamily="-110" charset="0"/>
                  <a:ea typeface="ＭＳ Ｐゴシック"/>
                  <a:cs typeface="ＭＳ Ｐゴシック"/>
                </a:rPr>
                <a:t>The IBM 360 is why bytes are 8-bits long today!</a:t>
              </a:r>
            </a:p>
          </p:txBody>
        </p:sp>
      </p:grpSp>
    </p:spTree>
    <p:extLst>
      <p:ext uri="{BB962C8B-B14F-4D97-AF65-F5344CB8AC3E}">
        <p14:creationId xmlns:p14="http://schemas.microsoft.com/office/powerpoint/2010/main" val="416140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5" name="Rectangle 2"/>
          <p:cNvSpPr>
            <a:spLocks noGrp="1" noChangeArrowheads="1"/>
          </p:cNvSpPr>
          <p:nvPr>
            <p:ph type="title"/>
          </p:nvPr>
        </p:nvSpPr>
        <p:spPr>
          <a:noFill/>
        </p:spPr>
        <p:txBody>
          <a:bodyPr lIns="90488" tIns="44450" rIns="90488" bIns="44450"/>
          <a:lstStyle/>
          <a:p>
            <a:r>
              <a:rPr lang="en-US"/>
              <a:t>IBM 360: Initial Implementations</a:t>
            </a:r>
          </a:p>
        </p:txBody>
      </p:sp>
      <p:sp>
        <p:nvSpPr>
          <p:cNvPr id="128004" name="Slide Number Placeholder 5"/>
          <p:cNvSpPr>
            <a:spLocks noGrp="1"/>
          </p:cNvSpPr>
          <p:nvPr>
            <p:ph type="sldNum" sz="quarter" idx="10"/>
          </p:nvPr>
        </p:nvSpPr>
        <p:spPr>
          <a:prstGeom prst="rect">
            <a:avLst/>
          </a:prstGeom>
          <a:noFill/>
        </p:spPr>
        <p:txBody>
          <a:bodyPr/>
          <a:lstStyle/>
          <a:p>
            <a:fld id="{BD3FFB0D-3AED-0B4D-923C-075F9B2CFA50}" type="slidenum">
              <a:rPr lang="en-US">
                <a:solidFill>
                  <a:srgbClr val="000000"/>
                </a:solidFill>
              </a:rPr>
              <a:pPr/>
              <a:t>53</a:t>
            </a:fld>
            <a:endParaRPr lang="en-US">
              <a:solidFill>
                <a:srgbClr val="FBBA03"/>
              </a:solidFill>
            </a:endParaRPr>
          </a:p>
        </p:txBody>
      </p:sp>
      <p:sp>
        <p:nvSpPr>
          <p:cNvPr id="128006" name="Rectangle 3" descr="25%"/>
          <p:cNvSpPr>
            <a:spLocks noChangeArrowheads="1"/>
          </p:cNvSpPr>
          <p:nvPr/>
        </p:nvSpPr>
        <p:spPr bwMode="auto">
          <a:xfrm>
            <a:off x="430213" y="1358900"/>
            <a:ext cx="8523287" cy="4213974"/>
          </a:xfrm>
          <a:prstGeom prst="rect">
            <a:avLst/>
          </a:prstGeom>
          <a:noFill/>
          <a:ln w="12700">
            <a:noFill/>
            <a:miter lim="800000"/>
            <a:headEnd/>
            <a:tailEnd/>
          </a:ln>
        </p:spPr>
        <p:txBody>
          <a:bodyPr lIns="90488" tIns="44450" rIns="90488" bIns="44450">
            <a:prstTxWarp prst="textNoShape">
              <a:avLst/>
            </a:prstTxWarp>
            <a:spAutoFit/>
          </a:bodyPr>
          <a:lstStyle/>
          <a:p>
            <a:pPr lvl="4" eaLnBrk="1" hangingPunct="1">
              <a:lnSpc>
                <a:spcPct val="90000"/>
              </a:lnSpc>
              <a:spcBef>
                <a:spcPct val="30000"/>
              </a:spcBef>
            </a:pPr>
            <a:r>
              <a:rPr lang="en-US" sz="2000" i="1" dirty="0">
                <a:solidFill>
                  <a:srgbClr val="000000"/>
                </a:solidFill>
                <a:latin typeface="Calibri"/>
                <a:ea typeface="ＭＳ Ｐゴシック"/>
                <a:cs typeface="Calibri"/>
              </a:rPr>
              <a:t>        	  Model 30	. . .  	Model 70</a:t>
            </a:r>
          </a:p>
          <a:p>
            <a:pPr eaLnBrk="1" hangingPunct="1">
              <a:lnSpc>
                <a:spcPct val="90000"/>
              </a:lnSpc>
              <a:spcBef>
                <a:spcPct val="30000"/>
              </a:spcBef>
            </a:pPr>
            <a:r>
              <a:rPr lang="en-US" sz="2000" i="1" dirty="0">
                <a:solidFill>
                  <a:srgbClr val="000000"/>
                </a:solidFill>
                <a:latin typeface="Calibri"/>
                <a:ea typeface="ＭＳ Ｐゴシック"/>
                <a:cs typeface="Calibri"/>
              </a:rPr>
              <a:t>	Storage</a:t>
            </a:r>
            <a:r>
              <a:rPr lang="en-US" sz="2000" dirty="0">
                <a:solidFill>
                  <a:srgbClr val="000000"/>
                </a:solidFill>
                <a:latin typeface="Calibri"/>
                <a:ea typeface="ＭＳ Ｐゴシック"/>
                <a:cs typeface="Calibri"/>
              </a:rPr>
              <a:t>		8K - 64 KB 		256K - 512 KB</a:t>
            </a:r>
          </a:p>
          <a:p>
            <a:pPr eaLnBrk="1" hangingPunct="1">
              <a:lnSpc>
                <a:spcPct val="90000"/>
              </a:lnSpc>
              <a:spcBef>
                <a:spcPct val="30000"/>
              </a:spcBef>
            </a:pPr>
            <a:r>
              <a:rPr lang="en-US" sz="2000" i="1" dirty="0">
                <a:solidFill>
                  <a:srgbClr val="000000"/>
                </a:solidFill>
                <a:latin typeface="Calibri"/>
                <a:ea typeface="ＭＳ Ｐゴシック"/>
                <a:cs typeface="Calibri"/>
              </a:rPr>
              <a:t>	</a:t>
            </a:r>
            <a:r>
              <a:rPr lang="en-US" sz="2000" i="1" dirty="0" err="1">
                <a:solidFill>
                  <a:srgbClr val="000000"/>
                </a:solidFill>
                <a:latin typeface="Calibri"/>
                <a:ea typeface="ＭＳ Ｐゴシック"/>
                <a:cs typeface="Calibri"/>
              </a:rPr>
              <a:t>Datapath</a:t>
            </a:r>
            <a:r>
              <a:rPr lang="en-US" sz="2000" dirty="0">
                <a:solidFill>
                  <a:srgbClr val="000000"/>
                </a:solidFill>
                <a:latin typeface="Calibri"/>
                <a:ea typeface="ＭＳ Ｐゴシック"/>
                <a:cs typeface="Calibri"/>
              </a:rPr>
              <a:t>	8-bit			64-bit</a:t>
            </a:r>
          </a:p>
          <a:p>
            <a:pPr eaLnBrk="1" hangingPunct="1">
              <a:lnSpc>
                <a:spcPct val="90000"/>
              </a:lnSpc>
              <a:spcBef>
                <a:spcPct val="30000"/>
              </a:spcBef>
            </a:pPr>
            <a:r>
              <a:rPr lang="en-US" sz="2000" i="1" dirty="0">
                <a:solidFill>
                  <a:srgbClr val="000000"/>
                </a:solidFill>
                <a:latin typeface="Calibri"/>
                <a:ea typeface="ＭＳ Ｐゴシック"/>
                <a:cs typeface="Calibri"/>
              </a:rPr>
              <a:t>	Circuit Delay</a:t>
            </a:r>
            <a:r>
              <a:rPr lang="en-US" sz="2000" dirty="0">
                <a:solidFill>
                  <a:srgbClr val="000000"/>
                </a:solidFill>
                <a:latin typeface="Calibri"/>
                <a:ea typeface="ＭＳ Ｐゴシック"/>
                <a:cs typeface="Calibri"/>
              </a:rPr>
              <a:t>	30 </a:t>
            </a:r>
            <a:r>
              <a:rPr lang="en-US" sz="2000" dirty="0" err="1">
                <a:solidFill>
                  <a:srgbClr val="000000"/>
                </a:solidFill>
                <a:latin typeface="Calibri"/>
                <a:ea typeface="ＭＳ Ｐゴシック"/>
                <a:cs typeface="Calibri"/>
              </a:rPr>
              <a:t>nsec</a:t>
            </a:r>
            <a:r>
              <a:rPr lang="en-US" sz="2000" dirty="0">
                <a:solidFill>
                  <a:srgbClr val="000000"/>
                </a:solidFill>
                <a:latin typeface="Calibri"/>
                <a:ea typeface="ＭＳ Ｐゴシック"/>
                <a:cs typeface="Calibri"/>
              </a:rPr>
              <a:t>/level		5 </a:t>
            </a:r>
            <a:r>
              <a:rPr lang="en-US" sz="2000" dirty="0" err="1">
                <a:solidFill>
                  <a:srgbClr val="000000"/>
                </a:solidFill>
                <a:latin typeface="Calibri"/>
                <a:ea typeface="ＭＳ Ｐゴシック"/>
                <a:cs typeface="Calibri"/>
              </a:rPr>
              <a:t>nsec</a:t>
            </a:r>
            <a:r>
              <a:rPr lang="en-US" sz="2000" dirty="0">
                <a:solidFill>
                  <a:srgbClr val="000000"/>
                </a:solidFill>
                <a:latin typeface="Calibri"/>
                <a:ea typeface="ＭＳ Ｐゴシック"/>
                <a:cs typeface="Calibri"/>
              </a:rPr>
              <a:t>/level</a:t>
            </a:r>
          </a:p>
          <a:p>
            <a:pPr eaLnBrk="1" hangingPunct="1">
              <a:lnSpc>
                <a:spcPct val="90000"/>
              </a:lnSpc>
              <a:spcBef>
                <a:spcPct val="30000"/>
              </a:spcBef>
            </a:pPr>
            <a:r>
              <a:rPr lang="en-US" sz="2000" i="1" dirty="0">
                <a:solidFill>
                  <a:srgbClr val="000000"/>
                </a:solidFill>
                <a:latin typeface="Calibri"/>
                <a:ea typeface="ＭＳ Ｐゴシック"/>
                <a:cs typeface="Calibri"/>
              </a:rPr>
              <a:t>	Local Store</a:t>
            </a:r>
            <a:r>
              <a:rPr lang="en-US" sz="2000" dirty="0">
                <a:solidFill>
                  <a:srgbClr val="000000"/>
                </a:solidFill>
                <a:latin typeface="Calibri"/>
                <a:ea typeface="ＭＳ Ｐゴシック"/>
                <a:cs typeface="Calibri"/>
              </a:rPr>
              <a:t>	Main Store		Transistor Registers</a:t>
            </a:r>
          </a:p>
          <a:p>
            <a:pPr eaLnBrk="1" hangingPunct="1">
              <a:lnSpc>
                <a:spcPct val="90000"/>
              </a:lnSpc>
              <a:spcBef>
                <a:spcPct val="30000"/>
              </a:spcBef>
            </a:pPr>
            <a:r>
              <a:rPr lang="en-US" sz="2000" i="1" dirty="0">
                <a:solidFill>
                  <a:srgbClr val="000000"/>
                </a:solidFill>
                <a:latin typeface="Calibri"/>
                <a:ea typeface="ＭＳ Ｐゴシック"/>
                <a:cs typeface="Calibri"/>
              </a:rPr>
              <a:t>	Control Store</a:t>
            </a:r>
            <a:r>
              <a:rPr lang="en-US" sz="2000" dirty="0">
                <a:solidFill>
                  <a:srgbClr val="000000"/>
                </a:solidFill>
                <a:latin typeface="Calibri"/>
                <a:ea typeface="ＭＳ Ｐゴシック"/>
                <a:cs typeface="Calibri"/>
              </a:rPr>
              <a:t>	Read only 1sec	Conventional circuits</a:t>
            </a:r>
          </a:p>
          <a:p>
            <a:pPr eaLnBrk="1" hangingPunct="1">
              <a:lnSpc>
                <a:spcPct val="90000"/>
              </a:lnSpc>
              <a:spcBef>
                <a:spcPct val="30000"/>
              </a:spcBef>
            </a:pPr>
            <a:endParaRPr lang="en-US" sz="2400" dirty="0">
              <a:solidFill>
                <a:srgbClr val="000000"/>
              </a:solidFill>
              <a:latin typeface="Calibri"/>
              <a:ea typeface="ＭＳ Ｐゴシック"/>
              <a:cs typeface="Calibri"/>
            </a:endParaRPr>
          </a:p>
          <a:p>
            <a:pPr eaLnBrk="1" hangingPunct="1">
              <a:lnSpc>
                <a:spcPct val="90000"/>
              </a:lnSpc>
              <a:spcBef>
                <a:spcPct val="30000"/>
              </a:spcBef>
            </a:pPr>
            <a:r>
              <a:rPr lang="en-US" sz="2400" i="1" dirty="0">
                <a:solidFill>
                  <a:srgbClr val="000000"/>
                </a:solidFill>
                <a:latin typeface="Calibri"/>
                <a:ea typeface="ＭＳ Ｐゴシック"/>
                <a:cs typeface="Calibri"/>
              </a:rPr>
              <a:t>IBM 360 instruction set architecture (ISA) completely hid the underlying technological differences between various models.</a:t>
            </a:r>
          </a:p>
          <a:p>
            <a:pPr eaLnBrk="1" hangingPunct="1">
              <a:lnSpc>
                <a:spcPct val="90000"/>
              </a:lnSpc>
              <a:spcBef>
                <a:spcPct val="30000"/>
              </a:spcBef>
            </a:pPr>
            <a:r>
              <a:rPr lang="en-US" sz="2400" i="1" dirty="0">
                <a:solidFill>
                  <a:srgbClr val="000000"/>
                </a:solidFill>
                <a:latin typeface="Calibri"/>
                <a:ea typeface="ＭＳ Ｐゴシック"/>
                <a:cs typeface="Calibri"/>
              </a:rPr>
              <a:t>Milestone: The first true ISA designed as portable hardware-software interface!</a:t>
            </a:r>
          </a:p>
        </p:txBody>
      </p:sp>
      <p:sp>
        <p:nvSpPr>
          <p:cNvPr id="1049604" name="Text Box 4"/>
          <p:cNvSpPr txBox="1">
            <a:spLocks noChangeArrowheads="1"/>
          </p:cNvSpPr>
          <p:nvPr/>
        </p:nvSpPr>
        <p:spPr bwMode="auto">
          <a:xfrm>
            <a:off x="762000" y="5968663"/>
            <a:ext cx="6986483" cy="430887"/>
          </a:xfrm>
          <a:prstGeom prst="rect">
            <a:avLst/>
          </a:prstGeom>
          <a:noFill/>
          <a:ln w="9525">
            <a:noFill/>
            <a:miter lim="800000"/>
            <a:headEnd/>
            <a:tailEnd/>
          </a:ln>
        </p:spPr>
        <p:txBody>
          <a:bodyPr wrap="none" anchor="ctr">
            <a:prstTxWarp prst="textNoShape">
              <a:avLst/>
            </a:prstTxWarp>
            <a:spAutoFit/>
          </a:bodyPr>
          <a:lstStyle/>
          <a:p>
            <a:pPr eaLnBrk="1" hangingPunct="1">
              <a:lnSpc>
                <a:spcPct val="90000"/>
              </a:lnSpc>
              <a:spcBef>
                <a:spcPct val="30000"/>
              </a:spcBef>
            </a:pPr>
            <a:r>
              <a:rPr lang="en-US" sz="2400" i="1" dirty="0">
                <a:solidFill>
                  <a:srgbClr val="000000"/>
                </a:solidFill>
                <a:latin typeface="Calibri"/>
                <a:ea typeface="ＭＳ Ｐゴシック"/>
                <a:cs typeface="Calibri"/>
              </a:rPr>
              <a:t>	With minor modifications it still survives today!</a:t>
            </a:r>
            <a:endParaRPr lang="en-US" sz="2400" dirty="0">
              <a:solidFill>
                <a:srgbClr val="000000"/>
              </a:solidFill>
              <a:latin typeface="Calibri"/>
              <a:ea typeface="ＭＳ Ｐゴシック"/>
              <a:cs typeface="Calibri"/>
            </a:endParaRPr>
          </a:p>
        </p:txBody>
      </p:sp>
    </p:spTree>
    <p:extLst>
      <p:ext uri="{BB962C8B-B14F-4D97-AF65-F5344CB8AC3E}">
        <p14:creationId xmlns:p14="http://schemas.microsoft.com/office/powerpoint/2010/main" val="22065570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49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604"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C29.22.910-Z14-processor-Jacobi-IBM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0600"/>
            <a:ext cx="9144000" cy="5715000"/>
          </a:xfrm>
          <a:prstGeom prst="rect">
            <a:avLst/>
          </a:prstGeom>
        </p:spPr>
      </p:pic>
      <p:sp>
        <p:nvSpPr>
          <p:cNvPr id="2" name="Title 1"/>
          <p:cNvSpPr>
            <a:spLocks noGrp="1"/>
          </p:cNvSpPr>
          <p:nvPr>
            <p:ph type="title"/>
          </p:nvPr>
        </p:nvSpPr>
        <p:spPr/>
        <p:txBody>
          <a:bodyPr/>
          <a:lstStyle/>
          <a:p>
            <a:r>
              <a:rPr lang="en-US" dirty="0"/>
              <a:t>IBM Mainframes survive until today</a:t>
            </a:r>
          </a:p>
        </p:txBody>
      </p:sp>
      <p:sp>
        <p:nvSpPr>
          <p:cNvPr id="3" name="Slide Number Placeholder 2"/>
          <p:cNvSpPr>
            <a:spLocks noGrp="1"/>
          </p:cNvSpPr>
          <p:nvPr>
            <p:ph type="sldNum" sz="quarter" idx="10"/>
          </p:nvPr>
        </p:nvSpPr>
        <p:spPr/>
        <p:txBody>
          <a:bodyPr/>
          <a:lstStyle/>
          <a:p>
            <a:pPr>
              <a:defRPr/>
            </a:pPr>
            <a:fld id="{890A75C8-C148-D646-81FC-1D13FFF086FF}" type="slidenum">
              <a:rPr lang="en-US" smtClean="0">
                <a:solidFill>
                  <a:srgbClr val="000000"/>
                </a:solidFill>
              </a:rPr>
              <a:pPr>
                <a:defRPr/>
              </a:pPr>
              <a:t>54</a:t>
            </a:fld>
            <a:endParaRPr lang="en-US">
              <a:solidFill>
                <a:srgbClr val="000000"/>
              </a:solidFill>
            </a:endParaRPr>
          </a:p>
        </p:txBody>
      </p:sp>
      <p:sp>
        <p:nvSpPr>
          <p:cNvPr id="5" name="TextBox 4"/>
          <p:cNvSpPr txBox="1"/>
          <p:nvPr/>
        </p:nvSpPr>
        <p:spPr>
          <a:xfrm>
            <a:off x="762000" y="609600"/>
            <a:ext cx="7880433" cy="461665"/>
          </a:xfrm>
          <a:prstGeom prst="rect">
            <a:avLst/>
          </a:prstGeom>
          <a:noFill/>
        </p:spPr>
        <p:txBody>
          <a:bodyPr wrap="none" rtlCol="0">
            <a:spAutoFit/>
          </a:bodyPr>
          <a:lstStyle/>
          <a:p>
            <a:r>
              <a:rPr lang="en-US" sz="2400" i="1" dirty="0">
                <a:solidFill>
                  <a:schemeClr val="tx1"/>
                </a:solidFill>
                <a:latin typeface="Calibri"/>
                <a:cs typeface="Calibri"/>
              </a:rPr>
              <a:t> [z14, 2017, 14nm technology, 17 layers of metal, 696 </a:t>
            </a:r>
            <a:r>
              <a:rPr lang="en-US" sz="2400" i="1" dirty="0" err="1">
                <a:solidFill>
                  <a:schemeClr val="tx1"/>
                </a:solidFill>
                <a:latin typeface="Calibri"/>
                <a:cs typeface="Calibri"/>
              </a:rPr>
              <a:t>sq</a:t>
            </a:r>
            <a:r>
              <a:rPr lang="en-US" sz="2400" i="1" dirty="0">
                <a:solidFill>
                  <a:schemeClr val="tx1"/>
                </a:solidFill>
                <a:latin typeface="Calibri"/>
                <a:cs typeface="Calibri"/>
              </a:rPr>
              <a:t> mm]</a:t>
            </a:r>
          </a:p>
        </p:txBody>
      </p:sp>
    </p:spTree>
    <p:extLst>
      <p:ext uri="{BB962C8B-B14F-4D97-AF65-F5344CB8AC3E}">
        <p14:creationId xmlns:p14="http://schemas.microsoft.com/office/powerpoint/2010/main" val="41707537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9C7FB-CA98-AA4A-AD26-26D46476305D}"/>
              </a:ext>
            </a:extLst>
          </p:cNvPr>
          <p:cNvSpPr>
            <a:spLocks noGrp="1"/>
          </p:cNvSpPr>
          <p:nvPr>
            <p:ph type="title"/>
          </p:nvPr>
        </p:nvSpPr>
        <p:spPr/>
        <p:txBody>
          <a:bodyPr/>
          <a:lstStyle/>
          <a:p>
            <a:r>
              <a:rPr lang="en-US" dirty="0"/>
              <a:t>Server Market</a:t>
            </a:r>
          </a:p>
        </p:txBody>
      </p:sp>
      <p:sp>
        <p:nvSpPr>
          <p:cNvPr id="3" name="Slide Number Placeholder 2">
            <a:extLst>
              <a:ext uri="{FF2B5EF4-FFF2-40B4-BE49-F238E27FC236}">
                <a16:creationId xmlns:a16="http://schemas.microsoft.com/office/drawing/2014/main" id="{17EA25F3-7B8A-C047-8C66-AA106B83C9DF}"/>
              </a:ext>
            </a:extLst>
          </p:cNvPr>
          <p:cNvSpPr>
            <a:spLocks noGrp="1"/>
          </p:cNvSpPr>
          <p:nvPr>
            <p:ph type="sldNum" sz="quarter" idx="10"/>
          </p:nvPr>
        </p:nvSpPr>
        <p:spPr/>
        <p:txBody>
          <a:bodyPr/>
          <a:lstStyle/>
          <a:p>
            <a:pPr>
              <a:defRPr/>
            </a:pPr>
            <a:fld id="{890A75C8-C148-D646-81FC-1D13FFF086FF}" type="slidenum">
              <a:rPr lang="en-US" smtClean="0">
                <a:solidFill>
                  <a:srgbClr val="000000"/>
                </a:solidFill>
              </a:rPr>
              <a:pPr>
                <a:defRPr/>
              </a:pPr>
              <a:t>55</a:t>
            </a:fld>
            <a:endParaRPr lang="en-US">
              <a:solidFill>
                <a:srgbClr val="000000"/>
              </a:solidFill>
            </a:endParaRPr>
          </a:p>
        </p:txBody>
      </p:sp>
      <p:pic>
        <p:nvPicPr>
          <p:cNvPr id="5" name="Picture 4">
            <a:extLst>
              <a:ext uri="{FF2B5EF4-FFF2-40B4-BE49-F238E27FC236}">
                <a16:creationId xmlns:a16="http://schemas.microsoft.com/office/drawing/2014/main" id="{CA20172B-30A0-9D41-B436-6C2B9224D414}"/>
              </a:ext>
            </a:extLst>
          </p:cNvPr>
          <p:cNvPicPr>
            <a:picLocks noChangeAspect="1"/>
          </p:cNvPicPr>
          <p:nvPr/>
        </p:nvPicPr>
        <p:blipFill>
          <a:blip r:embed="rId2"/>
          <a:stretch>
            <a:fillRect/>
          </a:stretch>
        </p:blipFill>
        <p:spPr>
          <a:xfrm>
            <a:off x="825500" y="614550"/>
            <a:ext cx="7556500" cy="6197600"/>
          </a:xfrm>
          <a:prstGeom prst="rect">
            <a:avLst/>
          </a:prstGeom>
        </p:spPr>
      </p:pic>
    </p:spTree>
    <p:extLst>
      <p:ext uri="{BB962C8B-B14F-4D97-AF65-F5344CB8AC3E}">
        <p14:creationId xmlns:p14="http://schemas.microsoft.com/office/powerpoint/2010/main" val="37747333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Slide Number Placeholder 5"/>
          <p:cNvSpPr>
            <a:spLocks noGrp="1"/>
          </p:cNvSpPr>
          <p:nvPr>
            <p:ph type="sldNum" sz="quarter" idx="12"/>
          </p:nvPr>
        </p:nvSpPr>
        <p:spPr>
          <a:noFill/>
        </p:spPr>
        <p:txBody>
          <a:bodyPr/>
          <a:lstStyle/>
          <a:p>
            <a:fld id="{D13E530A-44C8-C548-9390-4692D5F1BA48}" type="slidenum">
              <a:rPr lang="en-US"/>
              <a:pPr/>
              <a:t>56</a:t>
            </a:fld>
            <a:endParaRPr lang="en-US" b="0">
              <a:solidFill>
                <a:srgbClr val="FBBA03"/>
              </a:solidFill>
            </a:endParaRPr>
          </a:p>
        </p:txBody>
      </p:sp>
      <p:sp>
        <p:nvSpPr>
          <p:cNvPr id="132101" name="Rectangle 2"/>
          <p:cNvSpPr>
            <a:spLocks noGrp="1" noChangeArrowheads="1"/>
          </p:cNvSpPr>
          <p:nvPr>
            <p:ph type="title"/>
          </p:nvPr>
        </p:nvSpPr>
        <p:spPr/>
        <p:txBody>
          <a:bodyPr/>
          <a:lstStyle/>
          <a:p>
            <a:r>
              <a:rPr lang="en-US"/>
              <a:t>And in conclusion …</a:t>
            </a:r>
          </a:p>
        </p:txBody>
      </p:sp>
      <p:sp>
        <p:nvSpPr>
          <p:cNvPr id="132102" name="Rectangle 3"/>
          <p:cNvSpPr>
            <a:spLocks noGrp="1" noChangeArrowheads="1"/>
          </p:cNvSpPr>
          <p:nvPr>
            <p:ph type="body" idx="1"/>
          </p:nvPr>
        </p:nvSpPr>
        <p:spPr>
          <a:xfrm>
            <a:off x="687388" y="1193800"/>
            <a:ext cx="7694612" cy="5253038"/>
          </a:xfrm>
        </p:spPr>
        <p:txBody>
          <a:bodyPr/>
          <a:lstStyle/>
          <a:p>
            <a:r>
              <a:rPr lang="en-US" dirty="0"/>
              <a:t>Computer Architecture &gt;&gt; </a:t>
            </a:r>
            <a:r>
              <a:rPr lang="en-US" dirty="0" err="1"/>
              <a:t>ISAs</a:t>
            </a:r>
            <a:r>
              <a:rPr lang="en-US" dirty="0"/>
              <a:t> and RTL</a:t>
            </a:r>
          </a:p>
          <a:p>
            <a:r>
              <a:rPr lang="en-US" dirty="0"/>
              <a:t>CSx52 is about interaction of hardware and software, and design of appropriate abstraction layers</a:t>
            </a:r>
          </a:p>
          <a:p>
            <a:r>
              <a:rPr lang="en-US" dirty="0"/>
              <a:t>Computer architecture is shaped by technology and applications</a:t>
            </a:r>
          </a:p>
          <a:p>
            <a:pPr lvl="1"/>
            <a:r>
              <a:rPr lang="en-US" dirty="0"/>
              <a:t>History provides lessons for the future</a:t>
            </a:r>
          </a:p>
          <a:p>
            <a:r>
              <a:rPr lang="en-US" dirty="0"/>
              <a:t>Computer Science at the crossroads from sequential to parallel computing</a:t>
            </a:r>
          </a:p>
          <a:p>
            <a:pPr lvl="1"/>
            <a:r>
              <a:rPr lang="en-US" dirty="0"/>
              <a:t>Salvation requires innovation in many fields, including computer architecture</a:t>
            </a:r>
          </a:p>
          <a:p>
            <a:r>
              <a:rPr lang="en-US" dirty="0"/>
              <a:t>Read Chapter 1 &amp; Appendix A for next time! (5</a:t>
            </a:r>
            <a:r>
              <a:rPr lang="en-US" baseline="30000" dirty="0"/>
              <a:t>th</a:t>
            </a:r>
            <a:r>
              <a:rPr lang="en-US" dirty="0"/>
              <a:t> edition)</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Slide Number Placeholder 5"/>
          <p:cNvSpPr>
            <a:spLocks noGrp="1"/>
          </p:cNvSpPr>
          <p:nvPr>
            <p:ph type="sldNum" sz="quarter" idx="12"/>
          </p:nvPr>
        </p:nvSpPr>
        <p:spPr>
          <a:noFill/>
        </p:spPr>
        <p:txBody>
          <a:bodyPr/>
          <a:lstStyle/>
          <a:p>
            <a:fld id="{7888A9B7-E954-E041-8E9D-C26F0D6CC7B8}" type="slidenum">
              <a:rPr lang="en-US"/>
              <a:pPr/>
              <a:t>57</a:t>
            </a:fld>
            <a:endParaRPr lang="en-US" b="0">
              <a:solidFill>
                <a:srgbClr val="FBBA03"/>
              </a:solidFill>
            </a:endParaRPr>
          </a:p>
        </p:txBody>
      </p:sp>
      <p:sp>
        <p:nvSpPr>
          <p:cNvPr id="134149" name="Rectangle 2"/>
          <p:cNvSpPr>
            <a:spLocks noGrp="1" noChangeArrowheads="1"/>
          </p:cNvSpPr>
          <p:nvPr>
            <p:ph type="title"/>
          </p:nvPr>
        </p:nvSpPr>
        <p:spPr/>
        <p:txBody>
          <a:bodyPr/>
          <a:lstStyle/>
          <a:p>
            <a:r>
              <a:rPr lang="en-US"/>
              <a:t>Acknowledgements</a:t>
            </a:r>
          </a:p>
        </p:txBody>
      </p:sp>
      <p:sp>
        <p:nvSpPr>
          <p:cNvPr id="134150" name="Rectangle 3"/>
          <p:cNvSpPr>
            <a:spLocks noGrp="1" noChangeArrowheads="1"/>
          </p:cNvSpPr>
          <p:nvPr>
            <p:ph type="body" idx="1"/>
          </p:nvPr>
        </p:nvSpPr>
        <p:spPr/>
        <p:txBody>
          <a:bodyPr/>
          <a:lstStyle/>
          <a:p>
            <a:r>
              <a:rPr lang="en-US"/>
              <a:t>These slides contain material developed and copyright by:</a:t>
            </a:r>
          </a:p>
          <a:p>
            <a:pPr lvl="1"/>
            <a:r>
              <a:rPr lang="en-US"/>
              <a:t>Arvind (MIT)</a:t>
            </a:r>
          </a:p>
          <a:p>
            <a:pPr lvl="1"/>
            <a:r>
              <a:rPr lang="en-US"/>
              <a:t>Krste Asanovic (MIT/UCB)</a:t>
            </a:r>
          </a:p>
          <a:p>
            <a:pPr lvl="1"/>
            <a:r>
              <a:rPr lang="en-US"/>
              <a:t>Joel Emer (Intel/MIT)</a:t>
            </a:r>
          </a:p>
          <a:p>
            <a:pPr lvl="1"/>
            <a:r>
              <a:rPr lang="en-US"/>
              <a:t>James Hoe (CMU)</a:t>
            </a:r>
          </a:p>
          <a:p>
            <a:pPr lvl="1"/>
            <a:r>
              <a:rPr lang="en-US"/>
              <a:t>John Kubiatowicz (UCB)</a:t>
            </a:r>
          </a:p>
          <a:p>
            <a:pPr lvl="1"/>
            <a:r>
              <a:rPr lang="en-US"/>
              <a:t>David Patterson (UCB)</a:t>
            </a:r>
          </a:p>
          <a:p>
            <a:pPr lvl="1"/>
            <a:endParaRPr lang="en-US"/>
          </a:p>
          <a:p>
            <a:r>
              <a:rPr lang="en-US"/>
              <a:t>MIT material derived from course 6.823</a:t>
            </a:r>
          </a:p>
          <a:p>
            <a:r>
              <a:rPr lang="en-US"/>
              <a:t>UCB material derived from course CS252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2590800" y="1371600"/>
            <a:ext cx="5867400" cy="4978063"/>
            <a:chOff x="2590800" y="1371600"/>
            <a:chExt cx="5867400" cy="4978063"/>
          </a:xfrm>
        </p:grpSpPr>
        <p:grpSp>
          <p:nvGrpSpPr>
            <p:cNvPr id="20" name="Group 19"/>
            <p:cNvGrpSpPr/>
            <p:nvPr/>
          </p:nvGrpSpPr>
          <p:grpSpPr>
            <a:xfrm>
              <a:off x="2590800" y="1371600"/>
              <a:ext cx="3886200" cy="4730476"/>
              <a:chOff x="2590800" y="1371600"/>
              <a:chExt cx="3886200" cy="4730476"/>
            </a:xfrm>
          </p:grpSpPr>
          <p:grpSp>
            <p:nvGrpSpPr>
              <p:cNvPr id="19" name="Group 18"/>
              <p:cNvGrpSpPr/>
              <p:nvPr/>
            </p:nvGrpSpPr>
            <p:grpSpPr>
              <a:xfrm>
                <a:off x="2590800" y="1371600"/>
                <a:ext cx="3886200" cy="4730476"/>
                <a:chOff x="2590800" y="1371600"/>
                <a:chExt cx="3886200" cy="4730476"/>
              </a:xfrm>
            </p:grpSpPr>
            <p:sp>
              <p:nvSpPr>
                <p:cNvPr id="15" name="Oval 14"/>
                <p:cNvSpPr/>
                <p:nvPr/>
              </p:nvSpPr>
              <p:spPr bwMode="auto">
                <a:xfrm>
                  <a:off x="2590800" y="1371600"/>
                  <a:ext cx="3886200" cy="2971800"/>
                </a:xfrm>
                <a:prstGeom prst="ellipse">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chemeClr val="tx2"/>
                    </a:solidFill>
                    <a:effectLst/>
                    <a:latin typeface="Calibri"/>
                    <a:cs typeface="Calibri"/>
                  </a:endParaRPr>
                </a:p>
              </p:txBody>
            </p:sp>
            <p:sp>
              <p:nvSpPr>
                <p:cNvPr id="12" name="Manual Operation 11"/>
                <p:cNvSpPr/>
                <p:nvPr/>
              </p:nvSpPr>
              <p:spPr bwMode="auto">
                <a:xfrm rot="1534091" flipV="1">
                  <a:off x="3160816" y="4882876"/>
                  <a:ext cx="1600200" cy="1219200"/>
                </a:xfrm>
                <a:prstGeom prst="flowChartManualOperation">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chemeClr val="tx2"/>
                    </a:solidFill>
                    <a:effectLst/>
                    <a:latin typeface="Calibri"/>
                    <a:cs typeface="Calibri"/>
                  </a:endParaRPr>
                </a:p>
              </p:txBody>
            </p:sp>
            <p:cxnSp>
              <p:nvCxnSpPr>
                <p:cNvPr id="14" name="Straight Connector 13"/>
                <p:cNvCxnSpPr>
                  <a:stCxn id="12" idx="2"/>
                  <a:endCxn id="15" idx="4"/>
                </p:cNvCxnSpPr>
                <p:nvPr/>
              </p:nvCxnSpPr>
              <p:spPr bwMode="auto">
                <a:xfrm rot="5400000" flipH="1" flipV="1">
                  <a:off x="4079369" y="4488042"/>
                  <a:ext cx="599173" cy="309890"/>
                </a:xfrm>
                <a:prstGeom prst="line">
                  <a:avLst/>
                </a:prstGeom>
                <a:solidFill>
                  <a:schemeClr val="bg1"/>
                </a:solidFill>
                <a:ln w="12700" cap="flat" cmpd="sng" algn="ctr">
                  <a:solidFill>
                    <a:schemeClr val="tx1"/>
                  </a:solidFill>
                  <a:prstDash val="solid"/>
                  <a:round/>
                  <a:headEnd type="none" w="med" len="med"/>
                  <a:tailEnd type="none" w="med" len="med"/>
                </a:ln>
                <a:effectLst/>
              </p:spPr>
            </p:cxnSp>
          </p:grpSp>
          <p:sp>
            <p:nvSpPr>
              <p:cNvPr id="18" name="TextBox 17"/>
              <p:cNvSpPr txBox="1"/>
              <p:nvPr/>
            </p:nvSpPr>
            <p:spPr>
              <a:xfrm rot="1580343">
                <a:off x="3030863" y="5616560"/>
                <a:ext cx="1575396" cy="400110"/>
              </a:xfrm>
              <a:prstGeom prst="rect">
                <a:avLst/>
              </a:prstGeom>
              <a:noFill/>
            </p:spPr>
            <p:txBody>
              <a:bodyPr wrap="none" rtlCol="0">
                <a:spAutoFit/>
              </a:bodyPr>
              <a:lstStyle/>
              <a:p>
                <a:r>
                  <a:rPr lang="en-US" sz="2000" dirty="0">
                    <a:solidFill>
                      <a:srgbClr val="000000"/>
                    </a:solidFill>
                    <a:latin typeface="Calibri"/>
                    <a:cs typeface="Calibri"/>
                  </a:rPr>
                  <a:t>Compatibility</a:t>
                </a:r>
              </a:p>
            </p:txBody>
          </p:sp>
        </p:grpSp>
        <p:sp>
          <p:nvSpPr>
            <p:cNvPr id="21" name="TextBox 20"/>
            <p:cNvSpPr txBox="1"/>
            <p:nvPr/>
          </p:nvSpPr>
          <p:spPr>
            <a:xfrm>
              <a:off x="4800600" y="5334000"/>
              <a:ext cx="3657600" cy="1015663"/>
            </a:xfrm>
            <a:prstGeom prst="rect">
              <a:avLst/>
            </a:prstGeom>
            <a:noFill/>
          </p:spPr>
          <p:txBody>
            <a:bodyPr wrap="square" rtlCol="0">
              <a:spAutoFit/>
            </a:bodyPr>
            <a:lstStyle/>
            <a:p>
              <a:r>
                <a:rPr lang="en-US" sz="2000" dirty="0">
                  <a:solidFill>
                    <a:srgbClr val="000000"/>
                  </a:solidFill>
                  <a:latin typeface="Calibri"/>
                  <a:cs typeface="Calibri"/>
                </a:rPr>
                <a:t>Cost of software development makes compatibility a major force in market</a:t>
              </a:r>
            </a:p>
          </p:txBody>
        </p:sp>
      </p:grpSp>
      <p:sp>
        <p:nvSpPr>
          <p:cNvPr id="2" name="Title 1"/>
          <p:cNvSpPr>
            <a:spLocks noGrp="1"/>
          </p:cNvSpPr>
          <p:nvPr>
            <p:ph type="title"/>
          </p:nvPr>
        </p:nvSpPr>
        <p:spPr/>
        <p:txBody>
          <a:bodyPr/>
          <a:lstStyle/>
          <a:p>
            <a:r>
              <a:rPr lang="en-US" dirty="0"/>
              <a:t>Architecture continually changing</a:t>
            </a:r>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6</a:t>
            </a:fld>
            <a:endParaRPr lang="en-US" b="0" dirty="0">
              <a:solidFill>
                <a:srgbClr val="FBBA03"/>
              </a:solidFill>
            </a:endParaRPr>
          </a:p>
        </p:txBody>
      </p:sp>
      <p:sp>
        <p:nvSpPr>
          <p:cNvPr id="5" name="Rectangle 4"/>
          <p:cNvSpPr/>
          <p:nvPr/>
        </p:nvSpPr>
        <p:spPr bwMode="auto">
          <a:xfrm>
            <a:off x="3581400" y="1828800"/>
            <a:ext cx="1828800" cy="838200"/>
          </a:xfrm>
          <a:prstGeom prst="rect">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2"/>
                </a:solidFill>
                <a:effectLst/>
                <a:latin typeface="Calibri"/>
                <a:cs typeface="Calibri"/>
              </a:rPr>
              <a:t>Applications</a:t>
            </a:r>
          </a:p>
        </p:txBody>
      </p:sp>
      <p:sp>
        <p:nvSpPr>
          <p:cNvPr id="6" name="Rectangle 5"/>
          <p:cNvSpPr/>
          <p:nvPr/>
        </p:nvSpPr>
        <p:spPr bwMode="auto">
          <a:xfrm>
            <a:off x="3581400" y="3124200"/>
            <a:ext cx="1828800" cy="838200"/>
          </a:xfrm>
          <a:prstGeom prst="rect">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2"/>
                </a:solidFill>
                <a:effectLst/>
                <a:latin typeface="Calibri"/>
                <a:cs typeface="Calibri"/>
              </a:rPr>
              <a:t>Technology</a:t>
            </a:r>
          </a:p>
        </p:txBody>
      </p:sp>
      <p:sp>
        <p:nvSpPr>
          <p:cNvPr id="7" name="Curved Right Arrow 6"/>
          <p:cNvSpPr/>
          <p:nvPr/>
        </p:nvSpPr>
        <p:spPr bwMode="auto">
          <a:xfrm>
            <a:off x="2895600" y="2209800"/>
            <a:ext cx="762000" cy="1447800"/>
          </a:xfrm>
          <a:prstGeom prst="curvedRightArrow">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chemeClr val="tx2"/>
              </a:solidFill>
              <a:effectLst/>
              <a:latin typeface="Calibri"/>
              <a:cs typeface="Calibri"/>
            </a:endParaRPr>
          </a:p>
        </p:txBody>
      </p:sp>
      <p:sp>
        <p:nvSpPr>
          <p:cNvPr id="8" name="Curved Right Arrow 7"/>
          <p:cNvSpPr/>
          <p:nvPr/>
        </p:nvSpPr>
        <p:spPr bwMode="auto">
          <a:xfrm flipH="1" flipV="1">
            <a:off x="5334000" y="2209800"/>
            <a:ext cx="762000" cy="1447800"/>
          </a:xfrm>
          <a:prstGeom prst="curvedRightArrow">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chemeClr val="tx2"/>
              </a:solidFill>
              <a:effectLst/>
              <a:latin typeface="Calibri"/>
              <a:cs typeface="Calibri"/>
            </a:endParaRPr>
          </a:p>
        </p:txBody>
      </p:sp>
      <p:sp>
        <p:nvSpPr>
          <p:cNvPr id="9" name="TextBox 8"/>
          <p:cNvSpPr txBox="1"/>
          <p:nvPr/>
        </p:nvSpPr>
        <p:spPr>
          <a:xfrm>
            <a:off x="685800" y="1447800"/>
            <a:ext cx="2133599" cy="3046988"/>
          </a:xfrm>
          <a:prstGeom prst="rect">
            <a:avLst/>
          </a:prstGeom>
          <a:noFill/>
        </p:spPr>
        <p:txBody>
          <a:bodyPr wrap="square" rtlCol="0">
            <a:spAutoFit/>
          </a:bodyPr>
          <a:lstStyle/>
          <a:p>
            <a:r>
              <a:rPr lang="en-US" sz="2400" dirty="0">
                <a:solidFill>
                  <a:srgbClr val="000000"/>
                </a:solidFill>
                <a:latin typeface="Calibri"/>
                <a:cs typeface="Calibri"/>
              </a:rPr>
              <a:t>Applications suggest how to improve technology, provide revenue to fund development</a:t>
            </a:r>
          </a:p>
        </p:txBody>
      </p:sp>
      <p:sp>
        <p:nvSpPr>
          <p:cNvPr id="10" name="TextBox 9"/>
          <p:cNvSpPr txBox="1"/>
          <p:nvPr/>
        </p:nvSpPr>
        <p:spPr>
          <a:xfrm>
            <a:off x="6629400" y="1676400"/>
            <a:ext cx="2133599" cy="1938992"/>
          </a:xfrm>
          <a:prstGeom prst="rect">
            <a:avLst/>
          </a:prstGeom>
          <a:noFill/>
        </p:spPr>
        <p:txBody>
          <a:bodyPr wrap="square" rtlCol="0">
            <a:spAutoFit/>
          </a:bodyPr>
          <a:lstStyle/>
          <a:p>
            <a:r>
              <a:rPr lang="en-US" sz="2400" dirty="0">
                <a:solidFill>
                  <a:srgbClr val="000000"/>
                </a:solidFill>
                <a:latin typeface="Calibri"/>
                <a:cs typeface="Calibri"/>
              </a:rPr>
              <a:t>Improved technologies make new applications possible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5DC2A54D-D38A-6449-A27D-1BD4A1440DD2}" type="slidenum">
              <a:rPr lang="en-US" smtClean="0"/>
              <a:pPr>
                <a:defRPr/>
              </a:pPr>
              <a:t>7</a:t>
            </a:fld>
            <a:endParaRPr lang="en-US" b="0">
              <a:solidFill>
                <a:srgbClr val="FBBA03"/>
              </a:solidFill>
            </a:endParaRPr>
          </a:p>
        </p:txBody>
      </p:sp>
      <p:pic>
        <p:nvPicPr>
          <p:cNvPr id="4" name="Picture 3" descr="PPTMooresLawai.jpg"/>
          <p:cNvPicPr>
            <a:picLocks noChangeAspect="1"/>
          </p:cNvPicPr>
          <p:nvPr/>
        </p:nvPicPr>
        <p:blipFill>
          <a:blip r:embed="rId2"/>
          <a:stretch>
            <a:fillRect/>
          </a:stretch>
        </p:blipFill>
        <p:spPr>
          <a:xfrm>
            <a:off x="762000" y="-457200"/>
            <a:ext cx="7391400" cy="7436700"/>
          </a:xfrm>
          <a:prstGeom prst="rect">
            <a:avLst/>
          </a:prstGeom>
        </p:spPr>
      </p:pic>
      <p:sp>
        <p:nvSpPr>
          <p:cNvPr id="5" name="TextBox 4"/>
          <p:cNvSpPr txBox="1"/>
          <p:nvPr/>
        </p:nvSpPr>
        <p:spPr>
          <a:xfrm>
            <a:off x="5715000" y="5486400"/>
            <a:ext cx="1541407" cy="338554"/>
          </a:xfrm>
          <a:prstGeom prst="rect">
            <a:avLst/>
          </a:prstGeom>
          <a:noFill/>
        </p:spPr>
        <p:txBody>
          <a:bodyPr wrap="none" rtlCol="0">
            <a:spAutoFit/>
          </a:bodyPr>
          <a:lstStyle/>
          <a:p>
            <a:r>
              <a:rPr lang="en-US" dirty="0">
                <a:solidFill>
                  <a:srgbClr val="000000"/>
                </a:solidFill>
              </a:rPr>
              <a:t>[from </a:t>
            </a:r>
            <a:r>
              <a:rPr lang="en-US" dirty="0" err="1">
                <a:solidFill>
                  <a:srgbClr val="000000"/>
                </a:solidFill>
              </a:rPr>
              <a:t>Kurzweil</a:t>
            </a:r>
            <a:r>
              <a:rPr lang="en-US" dirty="0">
                <a:solidFill>
                  <a:srgbClr val="000000"/>
                </a:solidFill>
              </a:rPr>
              <a:t>]</a:t>
            </a:r>
          </a:p>
        </p:txBody>
      </p:sp>
      <p:sp>
        <p:nvSpPr>
          <p:cNvPr id="7" name="TextBox 6"/>
          <p:cNvSpPr txBox="1"/>
          <p:nvPr/>
        </p:nvSpPr>
        <p:spPr>
          <a:xfrm>
            <a:off x="2057400" y="2057400"/>
            <a:ext cx="2590800" cy="1569660"/>
          </a:xfrm>
          <a:prstGeom prst="rect">
            <a:avLst/>
          </a:prstGeom>
          <a:noFill/>
        </p:spPr>
        <p:txBody>
          <a:bodyPr wrap="square" rtlCol="0">
            <a:spAutoFit/>
          </a:bodyPr>
          <a:lstStyle/>
          <a:p>
            <a:r>
              <a:rPr lang="en-US" sz="3200" dirty="0">
                <a:solidFill>
                  <a:srgbClr val="000000"/>
                </a:solidFill>
              </a:rPr>
              <a:t>Major Technology Generations</a:t>
            </a:r>
          </a:p>
        </p:txBody>
      </p:sp>
      <p:sp>
        <p:nvSpPr>
          <p:cNvPr id="8" name="TextBox 7"/>
          <p:cNvSpPr txBox="1"/>
          <p:nvPr/>
        </p:nvSpPr>
        <p:spPr>
          <a:xfrm>
            <a:off x="4953000" y="3276600"/>
            <a:ext cx="823362" cy="338554"/>
          </a:xfrm>
          <a:prstGeom prst="rect">
            <a:avLst/>
          </a:prstGeom>
          <a:noFill/>
        </p:spPr>
        <p:txBody>
          <a:bodyPr wrap="none" rtlCol="0">
            <a:spAutoFit/>
          </a:bodyPr>
          <a:lstStyle/>
          <a:p>
            <a:r>
              <a:rPr lang="en-US" dirty="0">
                <a:solidFill>
                  <a:srgbClr val="000000"/>
                </a:solidFill>
              </a:rPr>
              <a:t>Bipolar</a:t>
            </a:r>
          </a:p>
        </p:txBody>
      </p:sp>
      <p:sp>
        <p:nvSpPr>
          <p:cNvPr id="9" name="TextBox 8"/>
          <p:cNvSpPr txBox="1"/>
          <p:nvPr/>
        </p:nvSpPr>
        <p:spPr>
          <a:xfrm>
            <a:off x="6019800" y="3505200"/>
            <a:ext cx="766155" cy="338554"/>
          </a:xfrm>
          <a:prstGeom prst="rect">
            <a:avLst/>
          </a:prstGeom>
          <a:noFill/>
        </p:spPr>
        <p:txBody>
          <a:bodyPr wrap="none" rtlCol="0">
            <a:spAutoFit/>
          </a:bodyPr>
          <a:lstStyle/>
          <a:p>
            <a:r>
              <a:rPr lang="en-US" dirty="0" err="1">
                <a:solidFill>
                  <a:srgbClr val="000000"/>
                </a:solidFill>
              </a:rPr>
              <a:t>nMOS</a:t>
            </a:r>
            <a:endParaRPr lang="en-US" dirty="0">
              <a:solidFill>
                <a:srgbClr val="000000"/>
              </a:solidFill>
            </a:endParaRPr>
          </a:p>
        </p:txBody>
      </p:sp>
      <p:sp>
        <p:nvSpPr>
          <p:cNvPr id="10" name="TextBox 9"/>
          <p:cNvSpPr txBox="1"/>
          <p:nvPr/>
        </p:nvSpPr>
        <p:spPr>
          <a:xfrm>
            <a:off x="6324600" y="3124200"/>
            <a:ext cx="800219" cy="338554"/>
          </a:xfrm>
          <a:prstGeom prst="rect">
            <a:avLst/>
          </a:prstGeom>
          <a:noFill/>
        </p:spPr>
        <p:txBody>
          <a:bodyPr wrap="none" rtlCol="0">
            <a:spAutoFit/>
          </a:bodyPr>
          <a:lstStyle/>
          <a:p>
            <a:r>
              <a:rPr lang="en-US" dirty="0">
                <a:solidFill>
                  <a:srgbClr val="000000"/>
                </a:solidFill>
              </a:rPr>
              <a:t>CMOS</a:t>
            </a:r>
          </a:p>
        </p:txBody>
      </p:sp>
      <p:sp>
        <p:nvSpPr>
          <p:cNvPr id="11" name="TextBox 10"/>
          <p:cNvSpPr txBox="1"/>
          <p:nvPr/>
        </p:nvSpPr>
        <p:spPr>
          <a:xfrm>
            <a:off x="5638800" y="3886200"/>
            <a:ext cx="766155" cy="338554"/>
          </a:xfrm>
          <a:prstGeom prst="rect">
            <a:avLst/>
          </a:prstGeom>
          <a:noFill/>
        </p:spPr>
        <p:txBody>
          <a:bodyPr wrap="none" rtlCol="0">
            <a:spAutoFit/>
          </a:bodyPr>
          <a:lstStyle/>
          <a:p>
            <a:r>
              <a:rPr lang="en-US" dirty="0" err="1">
                <a:solidFill>
                  <a:srgbClr val="000000"/>
                </a:solidFill>
              </a:rPr>
              <a:t>pMOS</a:t>
            </a:r>
            <a:endParaRPr lang="en-US" dirty="0">
              <a:solidFill>
                <a:srgbClr val="000000"/>
              </a:solidFill>
            </a:endParaRPr>
          </a:p>
        </p:txBody>
      </p:sp>
      <p:sp>
        <p:nvSpPr>
          <p:cNvPr id="12" name="TextBox 11"/>
          <p:cNvSpPr txBox="1"/>
          <p:nvPr/>
        </p:nvSpPr>
        <p:spPr>
          <a:xfrm>
            <a:off x="3200400" y="4572000"/>
            <a:ext cx="811841" cy="338554"/>
          </a:xfrm>
          <a:prstGeom prst="rect">
            <a:avLst/>
          </a:prstGeom>
          <a:noFill/>
        </p:spPr>
        <p:txBody>
          <a:bodyPr wrap="none" rtlCol="0">
            <a:spAutoFit/>
          </a:bodyPr>
          <a:lstStyle/>
          <a:p>
            <a:r>
              <a:rPr lang="en-US" dirty="0">
                <a:solidFill>
                  <a:srgbClr val="000000"/>
                </a:solidFill>
              </a:rPr>
              <a:t>Relays</a:t>
            </a:r>
          </a:p>
        </p:txBody>
      </p:sp>
      <p:sp>
        <p:nvSpPr>
          <p:cNvPr id="13" name="TextBox 12"/>
          <p:cNvSpPr txBox="1"/>
          <p:nvPr/>
        </p:nvSpPr>
        <p:spPr>
          <a:xfrm>
            <a:off x="3962400" y="3733800"/>
            <a:ext cx="914400" cy="584776"/>
          </a:xfrm>
          <a:prstGeom prst="rect">
            <a:avLst/>
          </a:prstGeom>
          <a:noFill/>
        </p:spPr>
        <p:txBody>
          <a:bodyPr wrap="square" rtlCol="0">
            <a:spAutoFit/>
          </a:bodyPr>
          <a:lstStyle/>
          <a:p>
            <a:r>
              <a:rPr lang="en-US" dirty="0">
                <a:solidFill>
                  <a:srgbClr val="000000"/>
                </a:solidFill>
              </a:rPr>
              <a:t>Vacuum Tubes</a:t>
            </a:r>
          </a:p>
        </p:txBody>
      </p:sp>
      <p:sp>
        <p:nvSpPr>
          <p:cNvPr id="14" name="TextBox 13"/>
          <p:cNvSpPr txBox="1"/>
          <p:nvPr/>
        </p:nvSpPr>
        <p:spPr>
          <a:xfrm>
            <a:off x="1828800" y="5638800"/>
            <a:ext cx="1861106" cy="338554"/>
          </a:xfrm>
          <a:prstGeom prst="rect">
            <a:avLst/>
          </a:prstGeom>
          <a:noFill/>
        </p:spPr>
        <p:txBody>
          <a:bodyPr wrap="none" rtlCol="0">
            <a:spAutoFit/>
          </a:bodyPr>
          <a:lstStyle/>
          <a:p>
            <a:r>
              <a:rPr lang="en-US" dirty="0">
                <a:solidFill>
                  <a:srgbClr val="000000"/>
                </a:solidFill>
              </a:rPr>
              <a:t>Electromechanical</a:t>
            </a:r>
          </a:p>
        </p:txBody>
      </p:sp>
      <p:grpSp>
        <p:nvGrpSpPr>
          <p:cNvPr id="16" name="Group 15"/>
          <p:cNvGrpSpPr/>
          <p:nvPr/>
        </p:nvGrpSpPr>
        <p:grpSpPr>
          <a:xfrm>
            <a:off x="7391400" y="457200"/>
            <a:ext cx="990600" cy="1683180"/>
            <a:chOff x="7391400" y="457200"/>
            <a:chExt cx="990600" cy="1683180"/>
          </a:xfrm>
        </p:grpSpPr>
        <p:sp>
          <p:nvSpPr>
            <p:cNvPr id="6" name="TextBox 5"/>
            <p:cNvSpPr txBox="1"/>
            <p:nvPr/>
          </p:nvSpPr>
          <p:spPr>
            <a:xfrm>
              <a:off x="7391400" y="457200"/>
              <a:ext cx="990600" cy="1323439"/>
            </a:xfrm>
            <a:prstGeom prst="rect">
              <a:avLst/>
            </a:prstGeom>
            <a:noFill/>
          </p:spPr>
          <p:txBody>
            <a:bodyPr wrap="square" rtlCol="0">
              <a:spAutoFit/>
            </a:bodyPr>
            <a:lstStyle/>
            <a:p>
              <a:r>
                <a:rPr lang="en-US" sz="8000" b="1" dirty="0">
                  <a:solidFill>
                    <a:schemeClr val="bg1"/>
                  </a:solidFill>
                </a:rPr>
                <a:t>?</a:t>
              </a:r>
              <a:endParaRPr lang="en-US" sz="6000" b="1" dirty="0">
                <a:solidFill>
                  <a:schemeClr val="bg1"/>
                </a:solidFill>
              </a:endParaRPr>
            </a:p>
          </p:txBody>
        </p:sp>
        <p:sp>
          <p:nvSpPr>
            <p:cNvPr id="15" name="Right Arrow 14"/>
            <p:cNvSpPr/>
            <p:nvPr/>
          </p:nvSpPr>
          <p:spPr bwMode="auto">
            <a:xfrm rot="19408684">
              <a:off x="7460111" y="1683180"/>
              <a:ext cx="685800" cy="457200"/>
            </a:xfrm>
            <a:prstGeom prst="rightArrow">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chemeClr val="tx2"/>
                </a:solidFill>
                <a:effectLst/>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304800"/>
            <a:ext cx="7292975" cy="736600"/>
          </a:xfrm>
        </p:spPr>
        <p:txBody>
          <a:bodyPr/>
          <a:lstStyle/>
          <a:p>
            <a:r>
              <a:rPr lang="en-US" dirty="0"/>
              <a:t>Single-Thread Processor Performance</a:t>
            </a:r>
          </a:p>
        </p:txBody>
      </p:sp>
      <p:sp>
        <p:nvSpPr>
          <p:cNvPr id="2" name="Slide Number Placeholder 1"/>
          <p:cNvSpPr>
            <a:spLocks noGrp="1"/>
          </p:cNvSpPr>
          <p:nvPr>
            <p:ph type="sldNum" sz="quarter" idx="12"/>
          </p:nvPr>
        </p:nvSpPr>
        <p:spPr/>
        <p:txBody>
          <a:bodyPr/>
          <a:lstStyle/>
          <a:p>
            <a:fld id="{9AECF57F-8FEE-6846-9145-1DD1B72AB02C}" type="slidenum">
              <a:rPr lang="en-US" smtClean="0"/>
              <a:pPr/>
              <a:t>8</a:t>
            </a:fld>
            <a:endParaRPr lang="en-US"/>
          </a:p>
        </p:txBody>
      </p:sp>
      <p:pic>
        <p:nvPicPr>
          <p:cNvPr id="5" name="Picture 4" descr="spec-perf-tren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990601"/>
            <a:ext cx="8475134" cy="5867400"/>
          </a:xfrm>
          <a:prstGeom prst="rect">
            <a:avLst/>
          </a:prstGeom>
        </p:spPr>
      </p:pic>
      <p:sp>
        <p:nvSpPr>
          <p:cNvPr id="7" name="TextBox 6"/>
          <p:cNvSpPr txBox="1"/>
          <p:nvPr/>
        </p:nvSpPr>
        <p:spPr>
          <a:xfrm rot="16200000">
            <a:off x="6708349" y="3398081"/>
            <a:ext cx="4113760" cy="461657"/>
          </a:xfrm>
          <a:prstGeom prst="rect">
            <a:avLst/>
          </a:prstGeom>
          <a:noFill/>
        </p:spPr>
        <p:txBody>
          <a:bodyPr wrap="none" lIns="91432" tIns="45716" rIns="91432" bIns="45716" rtlCol="0">
            <a:spAutoFit/>
          </a:bodyPr>
          <a:lstStyle/>
          <a:p>
            <a:r>
              <a:rPr lang="en-US" sz="2400" b="1" dirty="0">
                <a:solidFill>
                  <a:schemeClr val="tx1"/>
                </a:solidFill>
                <a:latin typeface="Calibri"/>
                <a:cs typeface="Calibri"/>
              </a:rPr>
              <a:t>[ Hennessy &amp; Patterson, 2017 ]</a:t>
            </a:r>
          </a:p>
        </p:txBody>
      </p:sp>
    </p:spTree>
    <p:extLst>
      <p:ext uri="{BB962C8B-B14F-4D97-AF65-F5344CB8AC3E}">
        <p14:creationId xmlns:p14="http://schemas.microsoft.com/office/powerpoint/2010/main" val="3583928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Upheaval in Computer Design</a:t>
            </a:r>
          </a:p>
        </p:txBody>
      </p:sp>
      <p:sp>
        <p:nvSpPr>
          <p:cNvPr id="5" name="Content Placeholder 4"/>
          <p:cNvSpPr>
            <a:spLocks noGrp="1"/>
          </p:cNvSpPr>
          <p:nvPr>
            <p:ph idx="1"/>
          </p:nvPr>
        </p:nvSpPr>
        <p:spPr/>
        <p:txBody>
          <a:bodyPr/>
          <a:lstStyle/>
          <a:p>
            <a:r>
              <a:rPr lang="en-US" dirty="0"/>
              <a:t>Most of last 50 years, Moore’s Law ruled</a:t>
            </a:r>
          </a:p>
          <a:p>
            <a:pPr lvl="1"/>
            <a:r>
              <a:rPr lang="en-US" dirty="0"/>
              <a:t>Technology scaling allowed continual performance/energy improvements without changing software model</a:t>
            </a:r>
          </a:p>
          <a:p>
            <a:r>
              <a:rPr lang="en-US" dirty="0"/>
              <a:t>Last decade, technology scaling slowed/stopped</a:t>
            </a:r>
          </a:p>
          <a:p>
            <a:pPr lvl="1"/>
            <a:r>
              <a:rPr lang="en-US" dirty="0" err="1"/>
              <a:t>Dennard</a:t>
            </a:r>
            <a:r>
              <a:rPr lang="en-US" dirty="0"/>
              <a:t> (voltage) scaling over (supply voltage ~fixed)</a:t>
            </a:r>
          </a:p>
          <a:p>
            <a:pPr lvl="1"/>
            <a:r>
              <a:rPr lang="en-US" dirty="0"/>
              <a:t>Moore’s Law (cost/transistor) over?</a:t>
            </a:r>
          </a:p>
          <a:p>
            <a:pPr lvl="1"/>
            <a:r>
              <a:rPr lang="en-US" dirty="0"/>
              <a:t>No competitive replacement for CMOS anytime soon</a:t>
            </a:r>
          </a:p>
          <a:p>
            <a:pPr lvl="1"/>
            <a:r>
              <a:rPr lang="en-US" dirty="0"/>
              <a:t>Energy efficiency constrains everything</a:t>
            </a:r>
          </a:p>
          <a:p>
            <a:r>
              <a:rPr lang="en-US" dirty="0"/>
              <a:t>No “free lunch” for software developers, must consider:</a:t>
            </a:r>
          </a:p>
          <a:p>
            <a:pPr lvl="1"/>
            <a:r>
              <a:rPr lang="en-US" dirty="0"/>
              <a:t>Parallel systems</a:t>
            </a:r>
          </a:p>
          <a:p>
            <a:pPr lvl="1"/>
            <a:r>
              <a:rPr lang="en-US" dirty="0"/>
              <a:t>Heterogeneous systems</a:t>
            </a:r>
          </a:p>
          <a:p>
            <a:pPr lvl="1"/>
            <a:endParaRPr lang="en-US" dirty="0"/>
          </a:p>
          <a:p>
            <a:endParaRPr lang="en-US" dirty="0"/>
          </a:p>
        </p:txBody>
      </p:sp>
      <p:sp>
        <p:nvSpPr>
          <p:cNvPr id="6" name="Slide Number Placeholder 3"/>
          <p:cNvSpPr>
            <a:spLocks noGrp="1"/>
          </p:cNvSpPr>
          <p:nvPr>
            <p:ph type="sldNum" sz="quarter" idx="12"/>
          </p:nvPr>
        </p:nvSpPr>
        <p:spPr>
          <a:xfrm>
            <a:off x="7162800" y="6565900"/>
            <a:ext cx="1905000" cy="292100"/>
          </a:xfrm>
        </p:spPr>
        <p:txBody>
          <a:bodyPr/>
          <a:lstStyle/>
          <a:p>
            <a:pPr>
              <a:defRPr/>
            </a:pPr>
            <a:fld id="{A8C89C21-81C6-1849-AF7F-456E69B3BB35}" type="slidenum">
              <a:rPr lang="en-US" smtClean="0"/>
              <a:pPr>
                <a:defRPr/>
              </a:pPr>
              <a:t>9</a:t>
            </a:fld>
            <a:endParaRPr lang="en-US" b="0">
              <a:solidFill>
                <a:srgbClr val="FBBA03"/>
              </a:solidFill>
            </a:endParaRPr>
          </a:p>
        </p:txBody>
      </p:sp>
    </p:spTree>
    <p:extLst>
      <p:ext uri="{BB962C8B-B14F-4D97-AF65-F5344CB8AC3E}">
        <p14:creationId xmlns:p14="http://schemas.microsoft.com/office/powerpoint/2010/main" val="179463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CS252-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CS252-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dirty="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hlink"/>
            </a:solidFill>
            <a:effectLst/>
            <a:latin typeface="Arial" charset="0"/>
          </a:defRPr>
        </a:defPPr>
      </a:lstStyle>
    </a:lnDef>
    <a:txDef>
      <a:spPr>
        <a:noFill/>
      </a:spPr>
      <a:bodyPr wrap="none" rtlCol="0">
        <a:spAutoFit/>
      </a:bodyPr>
      <a:lstStyle>
        <a:defPPr>
          <a:defRPr dirty="0" smtClean="0">
            <a:solidFill>
              <a:srgbClr val="000000"/>
            </a:solidFill>
          </a:defRPr>
        </a:defPPr>
      </a:lstStyle>
    </a:txDef>
  </a:objectDefaults>
  <a:extraClrSchemeLst>
    <a:extraClrScheme>
      <a:clrScheme name="CS252-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252-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S252-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252-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252-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252-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S252-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rLab Template">
  <a:themeElements>
    <a:clrScheme name="ParLabSlides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rLabSlides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mpd="sng">
          <a:solidFill>
            <a:schemeClr val="tx1"/>
          </a:solidFill>
        </a:ln>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dirty="0" err="1" smtClean="0">
            <a:ln>
              <a:noFill/>
            </a:ln>
            <a:solidFill>
              <a:schemeClr val="tx1"/>
            </a:solidFill>
            <a:effectLst/>
            <a:latin typeface="Calibri"/>
            <a:ea typeface="ＭＳ Ｐゴシック" pitchFamily="18" charset="-128"/>
            <a:cs typeface="Calibri"/>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8" charset="0"/>
            <a:ea typeface="ＭＳ Ｐゴシック" pitchFamily="18" charset="-128"/>
            <a:cs typeface="ＭＳ Ｐゴシック" pitchFamily="18" charset="-128"/>
          </a:defRPr>
        </a:defPPr>
      </a:lstStyle>
    </a:lnDef>
    <a:txDef>
      <a:spPr>
        <a:noFill/>
      </a:spPr>
      <a:bodyPr wrap="none" rtlCol="0">
        <a:spAutoFit/>
      </a:bodyPr>
      <a:lstStyle>
        <a:defPPr>
          <a:defRPr dirty="0" smtClean="0">
            <a:latin typeface="Calibri"/>
            <a:cs typeface="Calibri"/>
          </a:defRPr>
        </a:defPPr>
      </a:lstStyle>
    </a:txDef>
  </a:objectDefaults>
  <a:extraClrSchemeLst>
    <a:extraClrScheme>
      <a:clrScheme name="ParLabSlides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rLabSlides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rLabSlides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rLabSlides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rLabSlides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rLabSlides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rLabSlides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rLabSlides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rLabSlides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rLabSlides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rLabSlides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rLabSlides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CS252-template</Template>
  <TotalTime>3473</TotalTime>
  <Pages>12</Pages>
  <Words>3846</Words>
  <Application>Microsoft Macintosh PowerPoint</Application>
  <PresentationFormat>Letter Paper (8.5x11 in)</PresentationFormat>
  <Paragraphs>604</Paragraphs>
  <Slides>57</Slides>
  <Notes>23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57</vt:i4>
      </vt:variant>
    </vt:vector>
  </HeadingPairs>
  <TitlesOfParts>
    <vt:vector size="69" baseType="lpstr">
      <vt:lpstr>Arial</vt:lpstr>
      <vt:lpstr>Arial Black</vt:lpstr>
      <vt:lpstr>Calibri</vt:lpstr>
      <vt:lpstr>Courier</vt:lpstr>
      <vt:lpstr>Courier New</vt:lpstr>
      <vt:lpstr>Helvetica</vt:lpstr>
      <vt:lpstr>Lucida Grande</vt:lpstr>
      <vt:lpstr>Roboto</vt:lpstr>
      <vt:lpstr>Times New Roman</vt:lpstr>
      <vt:lpstr>Wingdings</vt:lpstr>
      <vt:lpstr>CS252-template</vt:lpstr>
      <vt:lpstr>ParLab Template</vt:lpstr>
      <vt:lpstr>CS 152 Computer Architecture and Engineering CS252 Graduate Computer Architecture   Lecture 1 - Introduction  </vt:lpstr>
      <vt:lpstr>What is Computer Architecture?</vt:lpstr>
      <vt:lpstr>Abstraction Layers in Modern Systems</vt:lpstr>
      <vt:lpstr>Computing Devices Then…</vt:lpstr>
      <vt:lpstr>Computing Devices Now</vt:lpstr>
      <vt:lpstr>Architecture continually changing</vt:lpstr>
      <vt:lpstr>PowerPoint Presentation</vt:lpstr>
      <vt:lpstr>Single-Thread Processor Performance</vt:lpstr>
      <vt:lpstr>Upheaval in Computer Design</vt:lpstr>
      <vt:lpstr>Today’s Dominant Target Systems</vt:lpstr>
      <vt:lpstr>This Year: Combined CS152/CS252</vt:lpstr>
      <vt:lpstr>CS152/CS252 Administrivia</vt:lpstr>
      <vt:lpstr>CS152 Course Grading</vt:lpstr>
      <vt:lpstr>CS252 Course Grading</vt:lpstr>
      <vt:lpstr>CS152/CS252 Crossovers</vt:lpstr>
      <vt:lpstr>CS152 Labs</vt:lpstr>
      <vt:lpstr>Class ISA is RISC-V</vt:lpstr>
      <vt:lpstr>Foundation: 200+ Members</vt:lpstr>
      <vt:lpstr>Chisel simulators</vt:lpstr>
      <vt:lpstr>Chisel Design Flow</vt:lpstr>
      <vt:lpstr>Questions?</vt:lpstr>
      <vt:lpstr>Computer Architecture:  A Little History</vt:lpstr>
      <vt:lpstr>Analog Computers</vt:lpstr>
      <vt:lpstr>Digital Computers</vt:lpstr>
      <vt:lpstr>Charles Babbage (1791-1871)</vt:lpstr>
      <vt:lpstr>Difference Engine 1822</vt:lpstr>
      <vt:lpstr>Realizing the Difference Engine</vt:lpstr>
      <vt:lpstr>Analytical Engine 1837</vt:lpstr>
      <vt:lpstr>Analytical Engine Design Choices</vt:lpstr>
      <vt:lpstr>Ada Lovelace (1815-1852)</vt:lpstr>
      <vt:lpstr>Early Programmable Calculators</vt:lpstr>
      <vt:lpstr>Atanasoff-Berry Linear Equation Solver (1939)</vt:lpstr>
      <vt:lpstr>Zuse Z3 (1941)</vt:lpstr>
      <vt:lpstr>Harvard Mark I (1944)</vt:lpstr>
      <vt:lpstr>ENIAC (1946)</vt:lpstr>
      <vt:lpstr>ENIAC</vt:lpstr>
      <vt:lpstr>EDVAC</vt:lpstr>
      <vt:lpstr>Manchester SSEM “Baby” (1948)</vt:lpstr>
      <vt:lpstr>Cambridge EDSAC (1949)</vt:lpstr>
      <vt:lpstr>Commercial computers: BINAC (1949) and UNIVAC (1951)</vt:lpstr>
      <vt:lpstr>IBM 701 (1952)</vt:lpstr>
      <vt:lpstr>IBM 650 (1953)</vt:lpstr>
      <vt:lpstr>IBM 650 Architecture</vt:lpstr>
      <vt:lpstr>IBM 650 Instruction Set</vt:lpstr>
      <vt:lpstr>Early Instruction Sets</vt:lpstr>
      <vt:lpstr>Burrough’s B5000 Stack Architecture:  Robert Barton, 1960</vt:lpstr>
      <vt:lpstr>Evaluation of Expressions</vt:lpstr>
      <vt:lpstr>Evaluation of Expressions</vt:lpstr>
      <vt:lpstr>IBM’s Big Bet: 360 Architecture</vt:lpstr>
      <vt:lpstr>IBM 360 : Design Premises  Amdahl, Blaauw and Brooks, 1964</vt:lpstr>
      <vt:lpstr>Stack versus GPR Organization Amdahl, Blaauw and Brooks, 1964</vt:lpstr>
      <vt:lpstr>IBM 360: A General-Purpose Register (GPR) Machine</vt:lpstr>
      <vt:lpstr>IBM 360: Initial Implementations</vt:lpstr>
      <vt:lpstr>IBM Mainframes survive until today</vt:lpstr>
      <vt:lpstr>Server Market</vt:lpstr>
      <vt:lpstr>And in conclusion …</vt:lpstr>
      <vt:lpstr>Acknowledgements</vt:lpstr>
    </vt:vector>
  </TitlesOfParts>
  <Manager/>
  <Company>UC Berkeley-EECS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EECS 152  Computer Architecture  and Engineering  Lec 01 - Introduction  </dc:title>
  <dc:subject/>
  <dc:creator> Krste Asanovic</dc:creator>
  <cp:keywords/>
  <dc:description/>
  <cp:lastModifiedBy>Krste Asanovic</cp:lastModifiedBy>
  <cp:revision>395</cp:revision>
  <cp:lastPrinted>2011-01-19T02:02:47Z</cp:lastPrinted>
  <dcterms:created xsi:type="dcterms:W3CDTF">2012-01-23T14:09:05Z</dcterms:created>
  <dcterms:modified xsi:type="dcterms:W3CDTF">2019-01-23T19:22:37Z</dcterms:modified>
  <cp:category/>
</cp:coreProperties>
</file>