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  <p:sldMasterId id="2147483797" r:id="rId2"/>
    <p:sldMasterId id="2147483805" r:id="rId3"/>
    <p:sldMasterId id="2147483813" r:id="rId4"/>
  </p:sldMasterIdLst>
  <p:notesMasterIdLst>
    <p:notesMasterId r:id="rId89"/>
  </p:notesMasterIdLst>
  <p:sldIdLst>
    <p:sldId id="825" r:id="rId5"/>
    <p:sldId id="824" r:id="rId6"/>
    <p:sldId id="583" r:id="rId7"/>
    <p:sldId id="586" r:id="rId8"/>
    <p:sldId id="591" r:id="rId9"/>
    <p:sldId id="592" r:id="rId10"/>
    <p:sldId id="593" r:id="rId11"/>
    <p:sldId id="611" r:id="rId12"/>
    <p:sldId id="616" r:id="rId13"/>
    <p:sldId id="826" r:id="rId14"/>
    <p:sldId id="697" r:id="rId15"/>
    <p:sldId id="707" r:id="rId16"/>
    <p:sldId id="710" r:id="rId17"/>
    <p:sldId id="827" r:id="rId18"/>
    <p:sldId id="828" r:id="rId19"/>
    <p:sldId id="729" r:id="rId20"/>
    <p:sldId id="730" r:id="rId21"/>
    <p:sldId id="778" r:id="rId22"/>
    <p:sldId id="782" r:id="rId23"/>
    <p:sldId id="783" r:id="rId24"/>
    <p:sldId id="830" r:id="rId25"/>
    <p:sldId id="751" r:id="rId26"/>
    <p:sldId id="829" r:id="rId27"/>
    <p:sldId id="755" r:id="rId28"/>
    <p:sldId id="757" r:id="rId29"/>
    <p:sldId id="760" r:id="rId30"/>
    <p:sldId id="763" r:id="rId31"/>
    <p:sldId id="835" r:id="rId32"/>
    <p:sldId id="680" r:id="rId33"/>
    <p:sldId id="832" r:id="rId34"/>
    <p:sldId id="688" r:id="rId35"/>
    <p:sldId id="698" r:id="rId36"/>
    <p:sldId id="699" r:id="rId37"/>
    <p:sldId id="700" r:id="rId38"/>
    <p:sldId id="833" r:id="rId39"/>
    <p:sldId id="709" r:id="rId40"/>
    <p:sldId id="834" r:id="rId41"/>
    <p:sldId id="756" r:id="rId42"/>
    <p:sldId id="677" r:id="rId43"/>
    <p:sldId id="256" r:id="rId44"/>
    <p:sldId id="271" r:id="rId45"/>
    <p:sldId id="656" r:id="rId46"/>
    <p:sldId id="657" r:id="rId47"/>
    <p:sldId id="659" r:id="rId48"/>
    <p:sldId id="357" r:id="rId49"/>
    <p:sldId id="686" r:id="rId50"/>
    <p:sldId id="687" r:id="rId51"/>
    <p:sldId id="695" r:id="rId52"/>
    <p:sldId id="703" r:id="rId53"/>
    <p:sldId id="690" r:id="rId54"/>
    <p:sldId id="692" r:id="rId55"/>
    <p:sldId id="717" r:id="rId56"/>
    <p:sldId id="719" r:id="rId57"/>
    <p:sldId id="718" r:id="rId58"/>
    <p:sldId id="724" r:id="rId59"/>
    <p:sldId id="725" r:id="rId60"/>
    <p:sldId id="752" r:id="rId61"/>
    <p:sldId id="727" r:id="rId62"/>
    <p:sldId id="734" r:id="rId63"/>
    <p:sldId id="737" r:id="rId64"/>
    <p:sldId id="753" r:id="rId65"/>
    <p:sldId id="754" r:id="rId66"/>
    <p:sldId id="786" r:id="rId67"/>
    <p:sldId id="788" r:id="rId68"/>
    <p:sldId id="790" r:id="rId69"/>
    <p:sldId id="791" r:id="rId70"/>
    <p:sldId id="793" r:id="rId71"/>
    <p:sldId id="812" r:id="rId72"/>
    <p:sldId id="815" r:id="rId73"/>
    <p:sldId id="794" r:id="rId74"/>
    <p:sldId id="797" r:id="rId75"/>
    <p:sldId id="811" r:id="rId76"/>
    <p:sldId id="813" r:id="rId77"/>
    <p:sldId id="814" r:id="rId78"/>
    <p:sldId id="681" r:id="rId79"/>
    <p:sldId id="682" r:id="rId80"/>
    <p:sldId id="684" r:id="rId81"/>
    <p:sldId id="689" r:id="rId82"/>
    <p:sldId id="821" r:id="rId83"/>
    <p:sldId id="816" r:id="rId84"/>
    <p:sldId id="819" r:id="rId85"/>
    <p:sldId id="817" r:id="rId86"/>
    <p:sldId id="820" r:id="rId87"/>
    <p:sldId id="823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1"/>
    <p:restoredTop sz="81891"/>
  </p:normalViewPr>
  <p:slideViewPr>
    <p:cSldViewPr snapToGrid="0" snapToObjects="1">
      <p:cViewPr varScale="1">
        <p:scale>
          <a:sx n="82" d="100"/>
          <a:sy n="82" d="100"/>
        </p:scale>
        <p:origin x="1952" y="176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9F3C-05A7-A64D-B9C7-8DB7A7C67B52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89726-5CF3-5D47-824C-31ED2585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CA194-BB21-EB48-A0B1-47F42DFD89FF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02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4BC7F-FB52-6E47-B840-C9E9A6369A3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12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5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50CF5-6D7B-C144-9983-6BAB44BE7EE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5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3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9EE36-B02B-C341-BF5F-39E554B007F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2AD90-1503-8A46-89B7-3A4B69E8A41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7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EB8E5-30A8-184A-807E-E1879A80952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71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59189-5FBF-7E4B-A254-BB2E691EC18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9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83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5927-6DA2-B542-9432-192277F6D36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9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11A9F-369E-904B-B61E-D0088FADB668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0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6B849-E848-5D4C-825F-E64FDCE374B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2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75F4-8984-6641-BA1E-868664D2E95A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8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6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FD8EF-267F-124F-ACBA-EEDE6496C49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Software-controlled interleave, S &gt; N.  Wheel with the threads in each slot. If thread is ready to go</a:t>
            </a:r>
          </a:p>
          <a:p>
            <a:r>
              <a:rPr lang="en-US"/>
              <a:t>It goes, else NOP, I.e., pipeline bubble.</a:t>
            </a:r>
          </a:p>
        </p:txBody>
      </p:sp>
    </p:spTree>
    <p:extLst>
      <p:ext uri="{BB962C8B-B14F-4D97-AF65-F5344CB8AC3E}">
        <p14:creationId xmlns:p14="http://schemas.microsoft.com/office/powerpoint/2010/main" val="291895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  <p:extLst>
      <p:ext uri="{BB962C8B-B14F-4D97-AF65-F5344CB8AC3E}">
        <p14:creationId xmlns:p14="http://schemas.microsoft.com/office/powerpoint/2010/main" val="2751699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  <p:extLst>
      <p:ext uri="{BB962C8B-B14F-4D97-AF65-F5344CB8AC3E}">
        <p14:creationId xmlns:p14="http://schemas.microsoft.com/office/powerpoint/2010/main" val="3650217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87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9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  <p:extLst>
      <p:ext uri="{BB962C8B-B14F-4D97-AF65-F5344CB8AC3E}">
        <p14:creationId xmlns:p14="http://schemas.microsoft.com/office/powerpoint/2010/main" val="3259536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 b="1"/>
              <a:t>Fetch unit that can keep up with the simultaneous multithreaded execution engine</a:t>
            </a:r>
          </a:p>
          <a:p>
            <a:r>
              <a:rPr lang="en-US" b="1"/>
              <a:t>	</a:t>
            </a:r>
            <a:r>
              <a:rPr lang="en-US" b="1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</a:rPr>
              <a:t>	making the best progress through the machine</a:t>
            </a:r>
            <a:endParaRPr lang="en-US" b="1"/>
          </a:p>
          <a:p>
            <a:r>
              <a:rPr lang="en-US" b="1"/>
              <a:t>40% increase in IPC over RR</a:t>
            </a:r>
          </a:p>
          <a:p>
            <a:endParaRPr lang="en-US"/>
          </a:p>
          <a:p>
            <a:r>
              <a:rPr lang="en-US" sz="1400"/>
              <a:t>Don’t want to clog instruction window with thread with many stalls </a:t>
            </a:r>
            <a:r>
              <a:rPr lang="en-US" sz="140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400">
                <a:sym typeface="Wingdings" charset="2"/>
              </a:rPr>
              <a:t> </a:t>
            </a:r>
            <a:r>
              <a:rPr lang="en-US" sz="1400"/>
              <a:t>try to fetch from thread that has fewest insts in window</a:t>
            </a:r>
          </a:p>
        </p:txBody>
      </p:sp>
    </p:spTree>
    <p:extLst>
      <p:ext uri="{BB962C8B-B14F-4D97-AF65-F5344CB8AC3E}">
        <p14:creationId xmlns:p14="http://schemas.microsoft.com/office/powerpoint/2010/main" val="424772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97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A7F65-C480-6045-BAA2-8852E0C74057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65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E201-449D-5F4E-B4CF-BFACCD227F5C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Why doesn’t DRAM get faster?</a:t>
            </a:r>
          </a:p>
        </p:txBody>
      </p:sp>
    </p:spTree>
    <p:extLst>
      <p:ext uri="{BB962C8B-B14F-4D97-AF65-F5344CB8AC3E}">
        <p14:creationId xmlns:p14="http://schemas.microsoft.com/office/powerpoint/2010/main" val="2010501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2B161-8397-9A4F-8916-FEA3F11FAB3E}" type="slidenum">
              <a:rPr lang="en-US">
                <a:solidFill>
                  <a:srgbClr val="0000FF"/>
                </a:solidFill>
              </a:rPr>
              <a:pPr/>
              <a:t>44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Due to cost</a:t>
            </a:r>
          </a:p>
          <a:p>
            <a:r>
              <a:rPr lang="en-US"/>
              <a:t>Due to size of DRAM</a:t>
            </a:r>
          </a:p>
          <a:p>
            <a:r>
              <a:rPr lang="en-US"/>
              <a:t>Due to cost and wire delays (wires on-chip cost much less, and are faster)</a:t>
            </a:r>
          </a:p>
        </p:txBody>
      </p:sp>
    </p:spTree>
    <p:extLst>
      <p:ext uri="{BB962C8B-B14F-4D97-AF65-F5344CB8AC3E}">
        <p14:creationId xmlns:p14="http://schemas.microsoft.com/office/powerpoint/2010/main" val="3886806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420CB-F852-3B42-9687-227F1D453EDD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290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F17D4-B91E-9A46-A430-8EBAABAB7F9F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 dirty="0"/>
              <a:t>Requested line first…. </a:t>
            </a:r>
          </a:p>
          <a:p>
            <a:endParaRPr lang="en-US" dirty="0"/>
          </a:p>
          <a:p>
            <a:r>
              <a:rPr lang="en-US" dirty="0"/>
              <a:t>The following could be in the slide…</a:t>
            </a:r>
          </a:p>
          <a:p>
            <a:r>
              <a:rPr lang="en-US" dirty="0"/>
              <a:t>spatial locality reduces compulsory misses and     	capacity reload misses</a:t>
            </a:r>
          </a:p>
          <a:p>
            <a:pPr lvl="1"/>
            <a:r>
              <a:rPr lang="en-US" dirty="0"/>
              <a:t>  fewer lines may increase conflict miss rate</a:t>
            </a:r>
          </a:p>
          <a:p>
            <a:pPr lvl="1"/>
            <a:r>
              <a:rPr lang="en-US" dirty="0"/>
              <a:t>  larger lines may increase miss penalty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72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A2FD40-A184-BE46-8C91-53F676E2ADFE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  <p:extLst>
      <p:ext uri="{BB962C8B-B14F-4D97-AF65-F5344CB8AC3E}">
        <p14:creationId xmlns:p14="http://schemas.microsoft.com/office/powerpoint/2010/main" val="812395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Need to check the stream buffer if the requested line is in there.</a:t>
            </a:r>
          </a:p>
          <a:p>
            <a:r>
              <a:rPr lang="en-US" dirty="0"/>
              <a:t>Never more than one 32-byte line in the stream buffer.</a:t>
            </a:r>
          </a:p>
        </p:txBody>
      </p:sp>
    </p:spTree>
    <p:extLst>
      <p:ext uri="{BB962C8B-B14F-4D97-AF65-F5344CB8AC3E}">
        <p14:creationId xmlns:p14="http://schemas.microsoft.com/office/powerpoint/2010/main" val="557152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10F2-F181-204D-BDCB-7AEDCBB4EC70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Need to bypass from write buffer if read address matches write buffer tag!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60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3B88A-5425-F749-AC98-2E95D747A66E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 err="1"/>
              <a:t>Deisgners</a:t>
            </a:r>
            <a:r>
              <a:rPr lang="en-US" dirty="0"/>
              <a:t> of the MIPS M/1000 estimated that waiting for a four-word buffer to empty</a:t>
            </a:r>
          </a:p>
          <a:p>
            <a:r>
              <a:rPr lang="en-US" dirty="0"/>
              <a:t>increased the read miss penalty by a factor of 1.5.</a:t>
            </a:r>
          </a:p>
        </p:txBody>
      </p:sp>
    </p:spTree>
    <p:extLst>
      <p:ext uri="{BB962C8B-B14F-4D97-AF65-F5344CB8AC3E}">
        <p14:creationId xmlns:p14="http://schemas.microsoft.com/office/powerpoint/2010/main" val="4032890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C196B9-8D1A-9D48-8B02-CB59335ADCBC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Relaxes the contiguous allocation requirement.</a:t>
            </a:r>
          </a:p>
        </p:txBody>
      </p:sp>
    </p:spTree>
    <p:extLst>
      <p:ext uri="{BB962C8B-B14F-4D97-AF65-F5344CB8AC3E}">
        <p14:creationId xmlns:p14="http://schemas.microsoft.com/office/powerpoint/2010/main" val="1169780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387E-7711-D74D-A4E4-064EB5177220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208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4EC99-FAF8-6A4C-9FF0-D0BD9225D53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63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AB26A-2B7A-2044-B0C7-5FD4CB773199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3 memory references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2 page faults (disk accesses) + .. </a:t>
            </a:r>
          </a:p>
          <a:p>
            <a:endParaRPr lang="en-US" altLang="ko-KR">
              <a:ea typeface="굴림" charset="-127"/>
              <a:cs typeface="굴림" charset="-127"/>
            </a:endParaRPr>
          </a:p>
          <a:p>
            <a:r>
              <a:rPr lang="en-US" altLang="ko-KR">
                <a:ea typeface="굴림" charset="-127"/>
                <a:cs typeface="굴림" charset="-127"/>
              </a:rPr>
              <a:t>Actually used in IBM before paged memory.</a:t>
            </a:r>
          </a:p>
        </p:txBody>
      </p:sp>
    </p:spTree>
    <p:extLst>
      <p:ext uri="{BB962C8B-B14F-4D97-AF65-F5344CB8AC3E}">
        <p14:creationId xmlns:p14="http://schemas.microsoft.com/office/powerpoint/2010/main" val="2352780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</p:spTree>
    <p:extLst>
      <p:ext uri="{BB962C8B-B14F-4D97-AF65-F5344CB8AC3E}">
        <p14:creationId xmlns:p14="http://schemas.microsoft.com/office/powerpoint/2010/main" val="1953063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9C5C1-1410-6645-919B-F0D489DFFE5C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7673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B7107-9289-174E-A25C-1A3A4DED27F6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1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2FA53-C9A4-1C4F-B97F-A0B5917806B9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1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79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4A02DD-A1B0-2546-82F1-13EC419963AA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55548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5C537-B7CD-C34F-8624-1C79739251F8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077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DA9DA-62F2-4D4A-98FF-6CF041B8C949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79866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0E791-FD63-5F41-9790-36519716F767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8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3255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E7058-02D0-A246-94B6-EBC2BBAC08DF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8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586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08B32-C238-5D4C-9B0C-E0ED23537E2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920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0E791-FD63-5F41-9790-36519716F767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8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 dirty="0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2995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86228-2C69-364C-882B-6EC68DD0FD4F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00761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86228-2C69-364C-882B-6EC68DD0FD4F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02146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1F6AB-32B1-D342-A1B8-3334BF39EBE5}" type="slidenum">
              <a:rPr lang="en-US"/>
              <a:pPr/>
              <a:t>71</a:t>
            </a:fld>
            <a:endParaRPr lang="en-US"/>
          </a:p>
        </p:txBody>
      </p:sp>
      <p:sp>
        <p:nvSpPr>
          <p:cNvPr id="199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1462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57C3A-0856-DF43-A3BF-7D98C53C9260}" type="slidenum">
              <a:rPr lang="en-US"/>
              <a:pPr/>
              <a:t>72</a:t>
            </a:fld>
            <a:endParaRPr lang="en-US"/>
          </a:p>
        </p:txBody>
      </p:sp>
      <p:sp>
        <p:nvSpPr>
          <p:cNvPr id="20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1440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882BDA-E39A-0C4A-8DAA-984A3D8ECC50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863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83975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9591B-C989-7049-A5B9-8CFDD06A7446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30659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FEC57-58E9-D648-8CF8-07C143BF6BC0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36106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6D857-2621-7443-8804-E8F53A7C4A1B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53199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5B05-F852-E84D-8967-3F358D9DEA9C}" type="slidenum">
              <a:rPr lang="en-US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794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A7CAB-E1DF-BF42-BA8F-F0A556C505F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38E78-6495-3D4F-A87D-E9B9AD8E80D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25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6153E-8E30-FA4B-A68D-AEEBA27A3E9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29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7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2CB2F-B324-3F41-B4F6-399B05A54E6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4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0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7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9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0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5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7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21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69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0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1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86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05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81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8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44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70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52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5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2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3463-C987-3D43-A9DF-13E60B62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A8C5DA-C2D2-A047-8822-E5A3E7240C5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02B63463-C987-3D43-A9DF-13E60B622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2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88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2286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Final Review part1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Howard Mao</a:t>
            </a:r>
          </a:p>
        </p:txBody>
      </p:sp>
    </p:spTree>
    <p:extLst>
      <p:ext uri="{BB962C8B-B14F-4D97-AF65-F5344CB8AC3E}">
        <p14:creationId xmlns:p14="http://schemas.microsoft.com/office/powerpoint/2010/main" val="107264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Out-of-Order Processor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4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Scoreboard for In-order Issues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41D9A2-58A2-D34F-B277-A93AC2093E5F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4758" name="Rectangle 3"/>
          <p:cNvSpPr>
            <a:spLocks noChangeArrowheads="1"/>
          </p:cNvSpPr>
          <p:nvPr/>
        </p:nvSpPr>
        <p:spPr bwMode="auto">
          <a:xfrm>
            <a:off x="720725" y="762000"/>
            <a:ext cx="8245475" cy="55681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Busy[FU#] :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 bit-vector to indicate FU’s availability.</a:t>
            </a:r>
          </a:p>
          <a:p>
            <a:pPr lvl="4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 (FU =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Add,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Mult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Div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These bits are hardwired to FU's.</a:t>
            </a:r>
          </a:p>
          <a:p>
            <a:pPr lvl="4">
              <a:spcBef>
                <a:spcPct val="0"/>
              </a:spcBef>
            </a:pP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WP[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reg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#] :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 bit-vector to record the registers for which writes are pending. 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These bits are set by Issue stage and cleared by WB stage</a:t>
            </a:r>
          </a:p>
          <a:p>
            <a:pPr>
              <a:spcBef>
                <a:spcPct val="0"/>
              </a:spcBef>
            </a:pP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Issue checks the instruction (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src1 src2)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against the scoreboard (Busy &amp; WP) to dispatch</a:t>
            </a:r>
          </a:p>
          <a:p>
            <a:pPr>
              <a:spcBef>
                <a:spcPct val="0"/>
              </a:spcBef>
            </a:pPr>
            <a:endParaRPr lang="en-US" sz="14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FU available? 	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RAW?		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WAR?</a:t>
            </a:r>
            <a:endParaRPr lang="en-US" sz="2400" i="1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WAW?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		</a:t>
            </a:r>
          </a:p>
        </p:txBody>
      </p:sp>
      <p:sp>
        <p:nvSpPr>
          <p:cNvPr id="1771524" name="Text Box 4"/>
          <p:cNvSpPr txBox="1">
            <a:spLocks noChangeArrowheads="1"/>
          </p:cNvSpPr>
          <p:nvPr/>
        </p:nvSpPr>
        <p:spPr bwMode="auto">
          <a:xfrm>
            <a:off x="3657600" y="4724400"/>
            <a:ext cx="2879589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Busy[FU#]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WP[src1] or WP[src2]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cannot arise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WP[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dest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94776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2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Renaming Structures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583-E27B-A542-B496-0C14184F7E3B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24771" name="Rectangle 3"/>
          <p:cNvSpPr>
            <a:spLocks noChangeArrowheads="1"/>
          </p:cNvSpPr>
          <p:nvPr/>
        </p:nvSpPr>
        <p:spPr bwMode="auto">
          <a:xfrm>
            <a:off x="588963" y="866775"/>
            <a:ext cx="1518358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Renaming 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table &amp;</a:t>
            </a:r>
          </a:p>
          <a:p>
            <a:pPr>
              <a:spcBef>
                <a:spcPct val="0"/>
              </a:spcBef>
            </a:pPr>
            <a:r>
              <a:rPr lang="en-US" sz="2400" i="1" dirty="0" err="1">
                <a:solidFill>
                  <a:srgbClr val="000000"/>
                </a:solidFill>
                <a:latin typeface="Calibri"/>
                <a:cs typeface="Calibri"/>
              </a:rPr>
              <a:t>regfile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4772" name="Rectangle 4"/>
          <p:cNvSpPr>
            <a:spLocks noChangeArrowheads="1"/>
          </p:cNvSpPr>
          <p:nvPr/>
        </p:nvSpPr>
        <p:spPr bwMode="auto">
          <a:xfrm>
            <a:off x="552450" y="2233613"/>
            <a:ext cx="1245447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Reorder 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buffer</a:t>
            </a:r>
          </a:p>
        </p:txBody>
      </p:sp>
      <p:sp>
        <p:nvSpPr>
          <p:cNvPr id="1824773" name="Rectangle 5"/>
          <p:cNvSpPr>
            <a:spLocks noChangeArrowheads="1"/>
          </p:cNvSpPr>
          <p:nvPr/>
        </p:nvSpPr>
        <p:spPr bwMode="auto">
          <a:xfrm>
            <a:off x="2908300" y="825500"/>
            <a:ext cx="1206500" cy="1054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74" name="Line 6"/>
          <p:cNvSpPr>
            <a:spLocks noChangeShapeType="1"/>
          </p:cNvSpPr>
          <p:nvPr/>
        </p:nvSpPr>
        <p:spPr bwMode="auto">
          <a:xfrm>
            <a:off x="2927350" y="1085850"/>
            <a:ext cx="1187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75" name="Line 7"/>
          <p:cNvSpPr>
            <a:spLocks noChangeShapeType="1"/>
          </p:cNvSpPr>
          <p:nvPr/>
        </p:nvSpPr>
        <p:spPr bwMode="auto">
          <a:xfrm>
            <a:off x="2927350" y="1622425"/>
            <a:ext cx="1187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76" name="Line 8"/>
          <p:cNvSpPr>
            <a:spLocks noChangeShapeType="1"/>
          </p:cNvSpPr>
          <p:nvPr/>
        </p:nvSpPr>
        <p:spPr bwMode="auto">
          <a:xfrm>
            <a:off x="3146425" y="835025"/>
            <a:ext cx="0" cy="1050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77" name="Rectangle 9"/>
          <p:cNvSpPr>
            <a:spLocks noChangeArrowheads="1"/>
          </p:cNvSpPr>
          <p:nvPr/>
        </p:nvSpPr>
        <p:spPr bwMode="auto">
          <a:xfrm>
            <a:off x="4203700" y="3975100"/>
            <a:ext cx="787400" cy="711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4778" name="Rectangle 10"/>
          <p:cNvSpPr>
            <a:spLocks noChangeArrowheads="1"/>
          </p:cNvSpPr>
          <p:nvPr/>
        </p:nvSpPr>
        <p:spPr bwMode="auto">
          <a:xfrm>
            <a:off x="5359400" y="3975100"/>
            <a:ext cx="787400" cy="711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79" name="Rectangle 11"/>
          <p:cNvSpPr>
            <a:spLocks noChangeArrowheads="1"/>
          </p:cNvSpPr>
          <p:nvPr/>
        </p:nvSpPr>
        <p:spPr bwMode="auto">
          <a:xfrm>
            <a:off x="6515100" y="3975100"/>
            <a:ext cx="787400" cy="711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0" name="Rectangle 12"/>
          <p:cNvSpPr>
            <a:spLocks noChangeArrowheads="1"/>
          </p:cNvSpPr>
          <p:nvPr/>
        </p:nvSpPr>
        <p:spPr bwMode="auto">
          <a:xfrm>
            <a:off x="3057525" y="3984625"/>
            <a:ext cx="787400" cy="711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1" name="Freeform 13"/>
          <p:cNvSpPr>
            <a:spLocks/>
          </p:cNvSpPr>
          <p:nvPr/>
        </p:nvSpPr>
        <p:spPr bwMode="auto">
          <a:xfrm>
            <a:off x="1981200" y="1211263"/>
            <a:ext cx="6642100" cy="3848100"/>
          </a:xfrm>
          <a:custGeom>
            <a:avLst/>
            <a:gdLst/>
            <a:ahLst/>
            <a:cxnLst>
              <a:cxn ang="0">
                <a:pos x="0" y="2424"/>
              </a:cxn>
              <a:cxn ang="0">
                <a:pos x="4184" y="2424"/>
              </a:cxn>
              <a:cxn ang="0">
                <a:pos x="4184" y="0"/>
              </a:cxn>
              <a:cxn ang="0">
                <a:pos x="1750" y="4"/>
              </a:cxn>
              <a:cxn ang="0">
                <a:pos x="1334" y="4"/>
              </a:cxn>
            </a:cxnLst>
            <a:rect l="0" t="0" r="r" b="b"/>
            <a:pathLst>
              <a:path w="4184" h="2424">
                <a:moveTo>
                  <a:pt x="0" y="2424"/>
                </a:moveTo>
                <a:lnTo>
                  <a:pt x="4184" y="2424"/>
                </a:lnTo>
                <a:lnTo>
                  <a:pt x="4184" y="0"/>
                </a:lnTo>
                <a:lnTo>
                  <a:pt x="1750" y="4"/>
                </a:lnTo>
                <a:lnTo>
                  <a:pt x="1334" y="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2" name="Line 14"/>
          <p:cNvSpPr>
            <a:spLocks noChangeShapeType="1"/>
          </p:cNvSpPr>
          <p:nvPr/>
        </p:nvSpPr>
        <p:spPr bwMode="auto">
          <a:xfrm>
            <a:off x="3251200" y="3708400"/>
            <a:ext cx="3441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3" name="Freeform 15"/>
          <p:cNvSpPr>
            <a:spLocks/>
          </p:cNvSpPr>
          <p:nvPr/>
        </p:nvSpPr>
        <p:spPr bwMode="auto">
          <a:xfrm>
            <a:off x="3454400" y="4721225"/>
            <a:ext cx="1588" cy="35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1"/>
              </a:cxn>
            </a:cxnLst>
            <a:rect l="0" t="0" r="r" b="b"/>
            <a:pathLst>
              <a:path w="1" h="222">
                <a:moveTo>
                  <a:pt x="0" y="0"/>
                </a:moveTo>
                <a:lnTo>
                  <a:pt x="0" y="22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4" name="Freeform 16"/>
          <p:cNvSpPr>
            <a:spLocks/>
          </p:cNvSpPr>
          <p:nvPr/>
        </p:nvSpPr>
        <p:spPr bwMode="auto">
          <a:xfrm>
            <a:off x="4610100" y="4711700"/>
            <a:ext cx="1588" cy="35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1"/>
              </a:cxn>
            </a:cxnLst>
            <a:rect l="0" t="0" r="r" b="b"/>
            <a:pathLst>
              <a:path w="1" h="222">
                <a:moveTo>
                  <a:pt x="0" y="0"/>
                </a:moveTo>
                <a:lnTo>
                  <a:pt x="0" y="22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5" name="Freeform 17"/>
          <p:cNvSpPr>
            <a:spLocks/>
          </p:cNvSpPr>
          <p:nvPr/>
        </p:nvSpPr>
        <p:spPr bwMode="auto">
          <a:xfrm>
            <a:off x="5778500" y="4711700"/>
            <a:ext cx="1588" cy="35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1"/>
              </a:cxn>
            </a:cxnLst>
            <a:rect l="0" t="0" r="r" b="b"/>
            <a:pathLst>
              <a:path w="1" h="222">
                <a:moveTo>
                  <a:pt x="0" y="0"/>
                </a:moveTo>
                <a:lnTo>
                  <a:pt x="0" y="22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6" name="Line 18"/>
          <p:cNvSpPr>
            <a:spLocks noChangeShapeType="1"/>
          </p:cNvSpPr>
          <p:nvPr/>
        </p:nvSpPr>
        <p:spPr bwMode="auto">
          <a:xfrm>
            <a:off x="3606800" y="3556000"/>
            <a:ext cx="341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7" name="Line 19"/>
          <p:cNvSpPr>
            <a:spLocks noChangeShapeType="1"/>
          </p:cNvSpPr>
          <p:nvPr/>
        </p:nvSpPr>
        <p:spPr bwMode="auto">
          <a:xfrm>
            <a:off x="5700713" y="336391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8" name="Line 20"/>
          <p:cNvSpPr>
            <a:spLocks noChangeShapeType="1"/>
          </p:cNvSpPr>
          <p:nvPr/>
        </p:nvSpPr>
        <p:spPr bwMode="auto">
          <a:xfrm>
            <a:off x="7046913" y="3355975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89" name="Line 21"/>
          <p:cNvSpPr>
            <a:spLocks noChangeShapeType="1"/>
          </p:cNvSpPr>
          <p:nvPr/>
        </p:nvSpPr>
        <p:spPr bwMode="auto">
          <a:xfrm>
            <a:off x="3251200" y="3721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90" name="Line 22"/>
          <p:cNvSpPr>
            <a:spLocks noChangeShapeType="1"/>
          </p:cNvSpPr>
          <p:nvPr/>
        </p:nvSpPr>
        <p:spPr bwMode="auto">
          <a:xfrm>
            <a:off x="3594100" y="35560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91" name="Line 23"/>
          <p:cNvSpPr>
            <a:spLocks noChangeShapeType="1"/>
          </p:cNvSpPr>
          <p:nvPr/>
        </p:nvSpPr>
        <p:spPr bwMode="auto">
          <a:xfrm>
            <a:off x="4432300" y="3721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92" name="Line 24"/>
          <p:cNvSpPr>
            <a:spLocks noChangeShapeType="1"/>
          </p:cNvSpPr>
          <p:nvPr/>
        </p:nvSpPr>
        <p:spPr bwMode="auto">
          <a:xfrm>
            <a:off x="4775200" y="35560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93" name="Line 25"/>
          <p:cNvSpPr>
            <a:spLocks noChangeShapeType="1"/>
          </p:cNvSpPr>
          <p:nvPr/>
        </p:nvSpPr>
        <p:spPr bwMode="auto">
          <a:xfrm>
            <a:off x="5588000" y="3721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94" name="Line 26"/>
          <p:cNvSpPr>
            <a:spLocks noChangeShapeType="1"/>
          </p:cNvSpPr>
          <p:nvPr/>
        </p:nvSpPr>
        <p:spPr bwMode="auto">
          <a:xfrm>
            <a:off x="5930900" y="35560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95" name="Line 27"/>
          <p:cNvSpPr>
            <a:spLocks noChangeShapeType="1"/>
          </p:cNvSpPr>
          <p:nvPr/>
        </p:nvSpPr>
        <p:spPr bwMode="auto">
          <a:xfrm>
            <a:off x="6705600" y="37211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796" name="Line 28"/>
          <p:cNvSpPr>
            <a:spLocks noChangeShapeType="1"/>
          </p:cNvSpPr>
          <p:nvPr/>
        </p:nvSpPr>
        <p:spPr bwMode="auto">
          <a:xfrm>
            <a:off x="7048500" y="35560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43575" y="1223963"/>
            <a:ext cx="1303338" cy="760412"/>
            <a:chOff x="3482" y="656"/>
            <a:chExt cx="821" cy="887"/>
          </a:xfrm>
        </p:grpSpPr>
        <p:sp>
          <p:nvSpPr>
            <p:cNvPr id="1824798" name="Line 30"/>
            <p:cNvSpPr>
              <a:spLocks noChangeShapeType="1"/>
            </p:cNvSpPr>
            <p:nvPr/>
          </p:nvSpPr>
          <p:spPr bwMode="auto">
            <a:xfrm>
              <a:off x="3482" y="656"/>
              <a:ext cx="0" cy="8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4799" name="Line 31"/>
            <p:cNvSpPr>
              <a:spLocks noChangeShapeType="1"/>
            </p:cNvSpPr>
            <p:nvPr/>
          </p:nvSpPr>
          <p:spPr bwMode="auto">
            <a:xfrm>
              <a:off x="4303" y="657"/>
              <a:ext cx="0" cy="8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24800" name="Rectangle 32"/>
          <p:cNvSpPr>
            <a:spLocks noChangeArrowheads="1"/>
          </p:cNvSpPr>
          <p:nvPr/>
        </p:nvSpPr>
        <p:spPr bwMode="auto">
          <a:xfrm>
            <a:off x="3094038" y="4025900"/>
            <a:ext cx="68480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Unit</a:t>
            </a:r>
          </a:p>
        </p:txBody>
      </p:sp>
      <p:sp>
        <p:nvSpPr>
          <p:cNvPr id="1824801" name="Rectangle 33"/>
          <p:cNvSpPr>
            <a:spLocks noChangeArrowheads="1"/>
          </p:cNvSpPr>
          <p:nvPr/>
        </p:nvSpPr>
        <p:spPr bwMode="auto">
          <a:xfrm>
            <a:off x="4354513" y="4143375"/>
            <a:ext cx="479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Verdana" charset="0"/>
              </a:rPr>
              <a:t>FU</a:t>
            </a:r>
          </a:p>
        </p:txBody>
      </p:sp>
      <p:sp>
        <p:nvSpPr>
          <p:cNvPr id="1824802" name="Rectangle 34"/>
          <p:cNvSpPr>
            <a:spLocks noChangeArrowheads="1"/>
          </p:cNvSpPr>
          <p:nvPr/>
        </p:nvSpPr>
        <p:spPr bwMode="auto">
          <a:xfrm>
            <a:off x="5497513" y="4156075"/>
            <a:ext cx="46514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FU</a:t>
            </a:r>
          </a:p>
        </p:txBody>
      </p:sp>
      <p:sp>
        <p:nvSpPr>
          <p:cNvPr id="1824803" name="Rectangle 35"/>
          <p:cNvSpPr>
            <a:spLocks noChangeArrowheads="1"/>
          </p:cNvSpPr>
          <p:nvPr/>
        </p:nvSpPr>
        <p:spPr bwMode="auto">
          <a:xfrm>
            <a:off x="6526213" y="4029075"/>
            <a:ext cx="738785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Store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Unit</a:t>
            </a:r>
          </a:p>
        </p:txBody>
      </p:sp>
      <p:sp>
        <p:nvSpPr>
          <p:cNvPr id="1824804" name="Rectangle 36"/>
          <p:cNvSpPr>
            <a:spLocks noChangeArrowheads="1"/>
          </p:cNvSpPr>
          <p:nvPr/>
        </p:nvSpPr>
        <p:spPr bwMode="auto">
          <a:xfrm>
            <a:off x="6702425" y="4648200"/>
            <a:ext cx="159418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&lt; t, result &gt;</a:t>
            </a:r>
          </a:p>
        </p:txBody>
      </p:sp>
      <p:sp>
        <p:nvSpPr>
          <p:cNvPr id="1824805" name="Rectangle 37"/>
          <p:cNvSpPr>
            <a:spLocks noChangeArrowheads="1"/>
          </p:cNvSpPr>
          <p:nvPr/>
        </p:nvSpPr>
        <p:spPr bwMode="auto">
          <a:xfrm>
            <a:off x="2852738" y="1946275"/>
            <a:ext cx="466926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Ins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#   use  exec   op    p1    src1   p2   src2</a:t>
            </a:r>
          </a:p>
        </p:txBody>
      </p:sp>
      <p:sp>
        <p:nvSpPr>
          <p:cNvPr id="1824806" name="Rectangle 38"/>
          <p:cNvSpPr>
            <a:spLocks noChangeArrowheads="1"/>
          </p:cNvSpPr>
          <p:nvPr/>
        </p:nvSpPr>
        <p:spPr bwMode="auto">
          <a:xfrm>
            <a:off x="7718425" y="1928813"/>
            <a:ext cx="410941" cy="14798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2000" i="1" baseline="-25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20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2000" i="1" baseline="-25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20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i="1" dirty="0" err="1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2000" i="1" baseline="-25000" dirty="0" err="1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endParaRPr lang="en-US" sz="2000" i="1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4807" name="Rectangle 39"/>
          <p:cNvSpPr>
            <a:spLocks noChangeArrowheads="1"/>
          </p:cNvSpPr>
          <p:nvPr/>
        </p:nvSpPr>
        <p:spPr bwMode="auto">
          <a:xfrm>
            <a:off x="2909888" y="2019300"/>
            <a:ext cx="4743450" cy="1316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08" name="Line 40"/>
          <p:cNvSpPr>
            <a:spLocks noChangeShapeType="1"/>
          </p:cNvSpPr>
          <p:nvPr/>
        </p:nvSpPr>
        <p:spPr bwMode="auto">
          <a:xfrm>
            <a:off x="2919413" y="2260600"/>
            <a:ext cx="470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09" name="Line 41"/>
          <p:cNvSpPr>
            <a:spLocks noChangeShapeType="1"/>
          </p:cNvSpPr>
          <p:nvPr/>
        </p:nvSpPr>
        <p:spPr bwMode="auto">
          <a:xfrm>
            <a:off x="2919413" y="2540000"/>
            <a:ext cx="470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0" name="Line 42"/>
          <p:cNvSpPr>
            <a:spLocks noChangeShapeType="1"/>
          </p:cNvSpPr>
          <p:nvPr/>
        </p:nvSpPr>
        <p:spPr bwMode="auto">
          <a:xfrm>
            <a:off x="2908300" y="2806700"/>
            <a:ext cx="470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1" name="Line 43"/>
          <p:cNvSpPr>
            <a:spLocks noChangeShapeType="1"/>
          </p:cNvSpPr>
          <p:nvPr/>
        </p:nvSpPr>
        <p:spPr bwMode="auto">
          <a:xfrm>
            <a:off x="2919413" y="3060700"/>
            <a:ext cx="470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2" name="Line 44"/>
          <p:cNvSpPr>
            <a:spLocks noChangeShapeType="1"/>
          </p:cNvSpPr>
          <p:nvPr/>
        </p:nvSpPr>
        <p:spPr bwMode="auto">
          <a:xfrm>
            <a:off x="3557588" y="2032000"/>
            <a:ext cx="0" cy="128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3" name="Line 45"/>
          <p:cNvSpPr>
            <a:spLocks noChangeShapeType="1"/>
          </p:cNvSpPr>
          <p:nvPr/>
        </p:nvSpPr>
        <p:spPr bwMode="auto">
          <a:xfrm>
            <a:off x="4014788" y="2027238"/>
            <a:ext cx="0" cy="128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4" name="Line 46"/>
          <p:cNvSpPr>
            <a:spLocks noChangeShapeType="1"/>
          </p:cNvSpPr>
          <p:nvPr/>
        </p:nvSpPr>
        <p:spPr bwMode="auto">
          <a:xfrm>
            <a:off x="6438900" y="2022475"/>
            <a:ext cx="0" cy="128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5" name="Line 47"/>
          <p:cNvSpPr>
            <a:spLocks noChangeShapeType="1"/>
          </p:cNvSpPr>
          <p:nvPr/>
        </p:nvSpPr>
        <p:spPr bwMode="auto">
          <a:xfrm>
            <a:off x="5540375" y="202565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6" name="Line 48"/>
          <p:cNvSpPr>
            <a:spLocks noChangeShapeType="1"/>
          </p:cNvSpPr>
          <p:nvPr/>
        </p:nvSpPr>
        <p:spPr bwMode="auto">
          <a:xfrm>
            <a:off x="6726238" y="2016125"/>
            <a:ext cx="0" cy="128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7" name="Line 49"/>
          <p:cNvSpPr>
            <a:spLocks noChangeShapeType="1"/>
          </p:cNvSpPr>
          <p:nvPr/>
        </p:nvSpPr>
        <p:spPr bwMode="auto">
          <a:xfrm>
            <a:off x="4573588" y="2033588"/>
            <a:ext cx="0" cy="128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8" name="Line 50"/>
          <p:cNvSpPr>
            <a:spLocks noChangeShapeType="1"/>
          </p:cNvSpPr>
          <p:nvPr/>
        </p:nvSpPr>
        <p:spPr bwMode="auto">
          <a:xfrm>
            <a:off x="5224463" y="2022475"/>
            <a:ext cx="0" cy="128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4819" name="Rectangle 51"/>
          <p:cNvSpPr>
            <a:spLocks noChangeArrowheads="1"/>
          </p:cNvSpPr>
          <p:nvPr/>
        </p:nvSpPr>
        <p:spPr bwMode="auto">
          <a:xfrm>
            <a:off x="457200" y="5257800"/>
            <a:ext cx="8305800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Instruction template (i.e., tag t) is allocated by the Decode stage, which also associates tag with register in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regfile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When an instruction completes, its tag is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deallocated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4820" name="Text Box 52"/>
          <p:cNvSpPr txBox="1">
            <a:spLocks noChangeArrowheads="1"/>
          </p:cNvSpPr>
          <p:nvPr/>
        </p:nvSpPr>
        <p:spPr bwMode="auto">
          <a:xfrm>
            <a:off x="381000" y="3276600"/>
            <a:ext cx="2070098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Replacing the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tag by its value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is an expensive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296585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8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85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IBM 360/91 Floating-Point Unit</a:t>
            </a:r>
            <a:br>
              <a:rPr lang="en-US"/>
            </a:br>
            <a:r>
              <a:rPr lang="en-US" sz="2000" i="1"/>
              <a:t>R. M. Tomasulo, 1967</a:t>
            </a: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0637-7676-2F43-B7D9-1FC3A6BF24AF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28887" name="Freeform 23"/>
          <p:cNvSpPr>
            <a:spLocks/>
          </p:cNvSpPr>
          <p:nvPr/>
        </p:nvSpPr>
        <p:spPr bwMode="auto">
          <a:xfrm>
            <a:off x="5103813" y="3992563"/>
            <a:ext cx="1906587" cy="655637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700" y="0"/>
              </a:cxn>
              <a:cxn ang="0">
                <a:pos x="600" y="82"/>
              </a:cxn>
              <a:cxn ang="0">
                <a:pos x="500" y="0"/>
              </a:cxn>
              <a:cxn ang="0">
                <a:pos x="0" y="0"/>
              </a:cxn>
              <a:cxn ang="0">
                <a:pos x="300" y="412"/>
              </a:cxn>
              <a:cxn ang="0">
                <a:pos x="900" y="412"/>
              </a:cxn>
              <a:cxn ang="0">
                <a:pos x="1200" y="0"/>
              </a:cxn>
            </a:cxnLst>
            <a:rect l="0" t="0" r="r" b="b"/>
            <a:pathLst>
              <a:path w="1201" h="413">
                <a:moveTo>
                  <a:pt x="1200" y="0"/>
                </a:moveTo>
                <a:lnTo>
                  <a:pt x="700" y="0"/>
                </a:lnTo>
                <a:lnTo>
                  <a:pt x="600" y="82"/>
                </a:lnTo>
                <a:lnTo>
                  <a:pt x="500" y="0"/>
                </a:lnTo>
                <a:lnTo>
                  <a:pt x="0" y="0"/>
                </a:lnTo>
                <a:lnTo>
                  <a:pt x="300" y="412"/>
                </a:lnTo>
                <a:lnTo>
                  <a:pt x="900" y="412"/>
                </a:lnTo>
                <a:lnTo>
                  <a:pt x="120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888" name="Rectangle 24"/>
          <p:cNvSpPr>
            <a:spLocks noChangeArrowheads="1"/>
          </p:cNvSpPr>
          <p:nvPr/>
        </p:nvSpPr>
        <p:spPr bwMode="auto">
          <a:xfrm>
            <a:off x="5729288" y="4205288"/>
            <a:ext cx="58179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Mult</a:t>
            </a:r>
          </a:p>
        </p:txBody>
      </p:sp>
      <p:sp>
        <p:nvSpPr>
          <p:cNvPr id="1828889" name="Rectangle 25"/>
          <p:cNvSpPr>
            <a:spLocks noChangeArrowheads="1"/>
          </p:cNvSpPr>
          <p:nvPr/>
        </p:nvSpPr>
        <p:spPr bwMode="auto">
          <a:xfrm>
            <a:off x="5607050" y="4718050"/>
            <a:ext cx="927100" cy="190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895" name="Rectangle 31"/>
          <p:cNvSpPr>
            <a:spLocks noChangeArrowheads="1"/>
          </p:cNvSpPr>
          <p:nvPr/>
        </p:nvSpPr>
        <p:spPr bwMode="auto">
          <a:xfrm>
            <a:off x="4800600" y="3276600"/>
            <a:ext cx="299738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28900" name="Rectangle 36"/>
          <p:cNvSpPr>
            <a:spLocks noChangeArrowheads="1"/>
          </p:cNvSpPr>
          <p:nvPr/>
        </p:nvSpPr>
        <p:spPr bwMode="auto">
          <a:xfrm>
            <a:off x="1439863" y="914400"/>
            <a:ext cx="286738" cy="1567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828909" name="Rectangle 45"/>
          <p:cNvSpPr>
            <a:spLocks noChangeArrowheads="1"/>
          </p:cNvSpPr>
          <p:nvPr/>
        </p:nvSpPr>
        <p:spPr bwMode="auto">
          <a:xfrm>
            <a:off x="2819400" y="990600"/>
            <a:ext cx="1138659" cy="13208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buffers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(from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memory)</a:t>
            </a:r>
          </a:p>
        </p:txBody>
      </p:sp>
      <p:sp>
        <p:nvSpPr>
          <p:cNvPr id="1828910" name="Rectangle 46"/>
          <p:cNvSpPr>
            <a:spLocks noChangeArrowheads="1"/>
          </p:cNvSpPr>
          <p:nvPr/>
        </p:nvSpPr>
        <p:spPr bwMode="auto">
          <a:xfrm>
            <a:off x="5791200" y="1012036"/>
            <a:ext cx="299738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828911" name="Line 47"/>
          <p:cNvSpPr>
            <a:spLocks noChangeShapeType="1"/>
          </p:cNvSpPr>
          <p:nvPr/>
        </p:nvSpPr>
        <p:spPr bwMode="auto">
          <a:xfrm>
            <a:off x="6089650" y="4951413"/>
            <a:ext cx="0" cy="24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12" name="Line 48"/>
          <p:cNvSpPr>
            <a:spLocks noChangeShapeType="1"/>
          </p:cNvSpPr>
          <p:nvPr/>
        </p:nvSpPr>
        <p:spPr bwMode="auto">
          <a:xfrm>
            <a:off x="2114550" y="2343150"/>
            <a:ext cx="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13" name="Line 49"/>
          <p:cNvSpPr>
            <a:spLocks noChangeShapeType="1"/>
          </p:cNvSpPr>
          <p:nvPr/>
        </p:nvSpPr>
        <p:spPr bwMode="auto">
          <a:xfrm>
            <a:off x="3511550" y="4926013"/>
            <a:ext cx="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15" name="Freeform 51"/>
          <p:cNvSpPr>
            <a:spLocks/>
          </p:cNvSpPr>
          <p:nvPr/>
        </p:nvSpPr>
        <p:spPr bwMode="auto">
          <a:xfrm>
            <a:off x="2525713" y="3979863"/>
            <a:ext cx="1906587" cy="655637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700" y="0"/>
              </a:cxn>
              <a:cxn ang="0">
                <a:pos x="600" y="82"/>
              </a:cxn>
              <a:cxn ang="0">
                <a:pos x="500" y="0"/>
              </a:cxn>
              <a:cxn ang="0">
                <a:pos x="0" y="0"/>
              </a:cxn>
              <a:cxn ang="0">
                <a:pos x="300" y="412"/>
              </a:cxn>
              <a:cxn ang="0">
                <a:pos x="900" y="412"/>
              </a:cxn>
              <a:cxn ang="0">
                <a:pos x="1200" y="0"/>
              </a:cxn>
            </a:cxnLst>
            <a:rect l="0" t="0" r="r" b="b"/>
            <a:pathLst>
              <a:path w="1201" h="413">
                <a:moveTo>
                  <a:pt x="1200" y="0"/>
                </a:moveTo>
                <a:lnTo>
                  <a:pt x="700" y="0"/>
                </a:lnTo>
                <a:lnTo>
                  <a:pt x="600" y="82"/>
                </a:lnTo>
                <a:lnTo>
                  <a:pt x="500" y="0"/>
                </a:lnTo>
                <a:lnTo>
                  <a:pt x="0" y="0"/>
                </a:lnTo>
                <a:lnTo>
                  <a:pt x="300" y="412"/>
                </a:lnTo>
                <a:lnTo>
                  <a:pt x="900" y="412"/>
                </a:lnTo>
                <a:lnTo>
                  <a:pt x="120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16" name="Rectangle 52"/>
          <p:cNvSpPr>
            <a:spLocks noChangeArrowheads="1"/>
          </p:cNvSpPr>
          <p:nvPr/>
        </p:nvSpPr>
        <p:spPr bwMode="auto">
          <a:xfrm>
            <a:off x="3151188" y="4192588"/>
            <a:ext cx="690695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Adder</a:t>
            </a:r>
          </a:p>
        </p:txBody>
      </p:sp>
      <p:sp>
        <p:nvSpPr>
          <p:cNvPr id="1828917" name="Rectangle 53"/>
          <p:cNvSpPr>
            <a:spLocks noChangeArrowheads="1"/>
          </p:cNvSpPr>
          <p:nvPr/>
        </p:nvSpPr>
        <p:spPr bwMode="auto">
          <a:xfrm>
            <a:off x="3028950" y="4705350"/>
            <a:ext cx="927100" cy="190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2" name="Rectangle 58"/>
          <p:cNvSpPr>
            <a:spLocks noChangeArrowheads="1"/>
          </p:cNvSpPr>
          <p:nvPr/>
        </p:nvSpPr>
        <p:spPr bwMode="auto">
          <a:xfrm>
            <a:off x="2239963" y="2971800"/>
            <a:ext cx="299738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eaLnBrk="1" hangingPunct="1"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3" name="Line 59"/>
          <p:cNvSpPr>
            <a:spLocks noChangeShapeType="1"/>
          </p:cNvSpPr>
          <p:nvPr/>
        </p:nvSpPr>
        <p:spPr bwMode="auto">
          <a:xfrm>
            <a:off x="4083050" y="2578100"/>
            <a:ext cx="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4" name="Line 60"/>
          <p:cNvSpPr>
            <a:spLocks noChangeShapeType="1"/>
          </p:cNvSpPr>
          <p:nvPr/>
        </p:nvSpPr>
        <p:spPr bwMode="auto">
          <a:xfrm>
            <a:off x="5873750" y="256540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5" name="Line 61"/>
          <p:cNvSpPr>
            <a:spLocks noChangeShapeType="1"/>
          </p:cNvSpPr>
          <p:nvPr/>
        </p:nvSpPr>
        <p:spPr bwMode="auto">
          <a:xfrm>
            <a:off x="6838950" y="2032000"/>
            <a:ext cx="0" cy="132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6" name="Line 62"/>
          <p:cNvSpPr>
            <a:spLocks noChangeShapeType="1"/>
          </p:cNvSpPr>
          <p:nvPr/>
        </p:nvSpPr>
        <p:spPr bwMode="auto">
          <a:xfrm>
            <a:off x="3930650" y="2373313"/>
            <a:ext cx="0" cy="725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7" name="Line 63"/>
          <p:cNvSpPr>
            <a:spLocks noChangeShapeType="1"/>
          </p:cNvSpPr>
          <p:nvPr/>
        </p:nvSpPr>
        <p:spPr bwMode="auto">
          <a:xfrm>
            <a:off x="5657850" y="236855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8" name="Line 64"/>
          <p:cNvSpPr>
            <a:spLocks noChangeShapeType="1"/>
          </p:cNvSpPr>
          <p:nvPr/>
        </p:nvSpPr>
        <p:spPr bwMode="auto">
          <a:xfrm>
            <a:off x="6521450" y="236855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29" name="Rectangle 65"/>
          <p:cNvSpPr>
            <a:spLocks noChangeArrowheads="1"/>
          </p:cNvSpPr>
          <p:nvPr/>
        </p:nvSpPr>
        <p:spPr bwMode="auto">
          <a:xfrm>
            <a:off x="7239000" y="685800"/>
            <a:ext cx="1676400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Floating-Point</a:t>
            </a:r>
          </a:p>
          <a:p>
            <a:pPr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Regfile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30" name="Rectangle 66"/>
          <p:cNvSpPr>
            <a:spLocks noChangeArrowheads="1"/>
          </p:cNvSpPr>
          <p:nvPr/>
        </p:nvSpPr>
        <p:spPr bwMode="auto">
          <a:xfrm>
            <a:off x="167874" y="5621338"/>
            <a:ext cx="1521226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store buffers</a:t>
            </a:r>
          </a:p>
          <a:p>
            <a:pPr algn="r"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(to memory)</a:t>
            </a:r>
          </a:p>
        </p:txBody>
      </p:sp>
      <p:sp>
        <p:nvSpPr>
          <p:cNvPr id="1828931" name="Oval 67"/>
          <p:cNvSpPr>
            <a:spLocks noChangeArrowheads="1"/>
          </p:cNvSpPr>
          <p:nvPr/>
        </p:nvSpPr>
        <p:spPr bwMode="auto">
          <a:xfrm>
            <a:off x="5873750" y="2533650"/>
            <a:ext cx="19050" cy="190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132265" y="1039813"/>
            <a:ext cx="1052513" cy="1230311"/>
            <a:chOff x="2531" y="719"/>
            <a:chExt cx="663" cy="775"/>
          </a:xfrm>
        </p:grpSpPr>
        <p:sp>
          <p:nvSpPr>
            <p:cNvPr id="1828933" name="Rectangle 69"/>
            <p:cNvSpPr>
              <a:spLocks noChangeArrowheads="1"/>
            </p:cNvSpPr>
            <p:nvPr/>
          </p:nvSpPr>
          <p:spPr bwMode="auto">
            <a:xfrm>
              <a:off x="2570" y="759"/>
              <a:ext cx="624" cy="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28934" name="Line 70"/>
            <p:cNvSpPr>
              <a:spLocks noChangeShapeType="1"/>
            </p:cNvSpPr>
            <p:nvPr/>
          </p:nvSpPr>
          <p:spPr bwMode="auto">
            <a:xfrm>
              <a:off x="2573" y="978"/>
              <a:ext cx="6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28935" name="Line 71"/>
            <p:cNvSpPr>
              <a:spLocks noChangeShapeType="1"/>
            </p:cNvSpPr>
            <p:nvPr/>
          </p:nvSpPr>
          <p:spPr bwMode="auto">
            <a:xfrm>
              <a:off x="2581" y="1074"/>
              <a:ext cx="6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28936" name="Line 72"/>
            <p:cNvSpPr>
              <a:spLocks noChangeShapeType="1"/>
            </p:cNvSpPr>
            <p:nvPr/>
          </p:nvSpPr>
          <p:spPr bwMode="auto">
            <a:xfrm>
              <a:off x="2581" y="1186"/>
              <a:ext cx="6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28937" name="Line 73"/>
            <p:cNvSpPr>
              <a:spLocks noChangeShapeType="1"/>
            </p:cNvSpPr>
            <p:nvPr/>
          </p:nvSpPr>
          <p:spPr bwMode="auto">
            <a:xfrm>
              <a:off x="2573" y="1298"/>
              <a:ext cx="6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28938" name="Line 74"/>
            <p:cNvSpPr>
              <a:spLocks noChangeShapeType="1"/>
            </p:cNvSpPr>
            <p:nvPr/>
          </p:nvSpPr>
          <p:spPr bwMode="auto">
            <a:xfrm>
              <a:off x="2573" y="866"/>
              <a:ext cx="6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28939" name="Rectangle 75"/>
            <p:cNvSpPr>
              <a:spLocks noChangeArrowheads="1"/>
            </p:cNvSpPr>
            <p:nvPr/>
          </p:nvSpPr>
          <p:spPr bwMode="auto">
            <a:xfrm>
              <a:off x="2577" y="1166"/>
              <a:ext cx="286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...</a:t>
              </a:r>
            </a:p>
          </p:txBody>
        </p:sp>
        <p:sp>
          <p:nvSpPr>
            <p:cNvPr id="1828940" name="Rectangle 76"/>
            <p:cNvSpPr>
              <a:spLocks noChangeArrowheads="1"/>
            </p:cNvSpPr>
            <p:nvPr/>
          </p:nvSpPr>
          <p:spPr bwMode="auto">
            <a:xfrm>
              <a:off x="2531" y="719"/>
              <a:ext cx="656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Calibri"/>
                  <a:cs typeface="Calibri"/>
                </a:rPr>
                <a:t>instructions</a:t>
              </a:r>
            </a:p>
          </p:txBody>
        </p:sp>
      </p:grpSp>
      <p:sp>
        <p:nvSpPr>
          <p:cNvPr id="1828941" name="Freeform 77"/>
          <p:cNvSpPr>
            <a:spLocks/>
          </p:cNvSpPr>
          <p:nvPr/>
        </p:nvSpPr>
        <p:spPr bwMode="auto">
          <a:xfrm>
            <a:off x="2108200" y="2349500"/>
            <a:ext cx="5373688" cy="2871788"/>
          </a:xfrm>
          <a:custGeom>
            <a:avLst/>
            <a:gdLst/>
            <a:ahLst/>
            <a:cxnLst>
              <a:cxn ang="0">
                <a:pos x="0" y="1808"/>
              </a:cxn>
              <a:cxn ang="0">
                <a:pos x="3384" y="1808"/>
              </a:cxn>
              <a:cxn ang="0">
                <a:pos x="3384" y="0"/>
              </a:cxn>
              <a:cxn ang="0">
                <a:pos x="568" y="0"/>
              </a:cxn>
              <a:cxn ang="0">
                <a:pos x="568" y="480"/>
              </a:cxn>
            </a:cxnLst>
            <a:rect l="0" t="0" r="r" b="b"/>
            <a:pathLst>
              <a:path w="3385" h="1809">
                <a:moveTo>
                  <a:pt x="0" y="1808"/>
                </a:moveTo>
                <a:lnTo>
                  <a:pt x="3384" y="1808"/>
                </a:lnTo>
                <a:lnTo>
                  <a:pt x="3384" y="0"/>
                </a:lnTo>
                <a:lnTo>
                  <a:pt x="568" y="0"/>
                </a:lnTo>
                <a:lnTo>
                  <a:pt x="568" y="48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2" name="Line 78"/>
          <p:cNvSpPr>
            <a:spLocks noChangeShapeType="1"/>
          </p:cNvSpPr>
          <p:nvPr/>
        </p:nvSpPr>
        <p:spPr bwMode="auto">
          <a:xfrm>
            <a:off x="2427288" y="5262563"/>
            <a:ext cx="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3" name="Freeform 79"/>
          <p:cNvSpPr>
            <a:spLocks/>
          </p:cNvSpPr>
          <p:nvPr/>
        </p:nvSpPr>
        <p:spPr bwMode="auto">
          <a:xfrm>
            <a:off x="2286000" y="2552700"/>
            <a:ext cx="4560888" cy="2986088"/>
          </a:xfrm>
          <a:custGeom>
            <a:avLst/>
            <a:gdLst/>
            <a:ahLst/>
            <a:cxnLst>
              <a:cxn ang="0">
                <a:pos x="2872" y="0"/>
              </a:cxn>
              <a:cxn ang="0">
                <a:pos x="0" y="0"/>
              </a:cxn>
              <a:cxn ang="0">
                <a:pos x="0" y="1880"/>
              </a:cxn>
            </a:cxnLst>
            <a:rect l="0" t="0" r="r" b="b"/>
            <a:pathLst>
              <a:path w="2873" h="1881">
                <a:moveTo>
                  <a:pt x="2872" y="0"/>
                </a:moveTo>
                <a:lnTo>
                  <a:pt x="0" y="0"/>
                </a:lnTo>
                <a:lnTo>
                  <a:pt x="0" y="1880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4" name="Oval 80"/>
          <p:cNvSpPr>
            <a:spLocks noChangeArrowheads="1"/>
          </p:cNvSpPr>
          <p:nvPr/>
        </p:nvSpPr>
        <p:spPr bwMode="auto">
          <a:xfrm>
            <a:off x="7467600" y="2311400"/>
            <a:ext cx="25400" cy="25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5" name="Oval 81"/>
          <p:cNvSpPr>
            <a:spLocks noChangeArrowheads="1"/>
          </p:cNvSpPr>
          <p:nvPr/>
        </p:nvSpPr>
        <p:spPr bwMode="auto">
          <a:xfrm>
            <a:off x="6515100" y="2324100"/>
            <a:ext cx="25400" cy="25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6" name="Oval 82"/>
          <p:cNvSpPr>
            <a:spLocks noChangeArrowheads="1"/>
          </p:cNvSpPr>
          <p:nvPr/>
        </p:nvSpPr>
        <p:spPr bwMode="auto">
          <a:xfrm>
            <a:off x="5651500" y="2324100"/>
            <a:ext cx="25400" cy="25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7" name="Oval 83"/>
          <p:cNvSpPr>
            <a:spLocks noChangeArrowheads="1"/>
          </p:cNvSpPr>
          <p:nvPr/>
        </p:nvSpPr>
        <p:spPr bwMode="auto">
          <a:xfrm>
            <a:off x="3911600" y="2324100"/>
            <a:ext cx="25400" cy="25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8" name="Oval 84"/>
          <p:cNvSpPr>
            <a:spLocks noChangeArrowheads="1"/>
          </p:cNvSpPr>
          <p:nvPr/>
        </p:nvSpPr>
        <p:spPr bwMode="auto">
          <a:xfrm>
            <a:off x="2420938" y="5238750"/>
            <a:ext cx="25400" cy="25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49" name="Oval 85"/>
          <p:cNvSpPr>
            <a:spLocks noChangeArrowheads="1"/>
          </p:cNvSpPr>
          <p:nvPr/>
        </p:nvSpPr>
        <p:spPr bwMode="auto">
          <a:xfrm>
            <a:off x="6832600" y="2527300"/>
            <a:ext cx="25400" cy="25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50" name="Oval 86"/>
          <p:cNvSpPr>
            <a:spLocks noChangeArrowheads="1"/>
          </p:cNvSpPr>
          <p:nvPr/>
        </p:nvSpPr>
        <p:spPr bwMode="auto">
          <a:xfrm>
            <a:off x="3232150" y="2559050"/>
            <a:ext cx="19050" cy="190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51" name="Oval 87"/>
          <p:cNvSpPr>
            <a:spLocks noChangeArrowheads="1"/>
          </p:cNvSpPr>
          <p:nvPr/>
        </p:nvSpPr>
        <p:spPr bwMode="auto">
          <a:xfrm>
            <a:off x="4083050" y="2546350"/>
            <a:ext cx="19050" cy="190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52" name="Rectangle 88"/>
          <p:cNvSpPr>
            <a:spLocks noChangeArrowheads="1"/>
          </p:cNvSpPr>
          <p:nvPr/>
        </p:nvSpPr>
        <p:spPr bwMode="auto">
          <a:xfrm>
            <a:off x="2971800" y="5410200"/>
            <a:ext cx="6172200" cy="10130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Common bus ensures that data is made available immediately to all the instructions waiting for it.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Match tag, if equal, copy value &amp; set presence “p”.</a:t>
            </a:r>
          </a:p>
        </p:txBody>
      </p:sp>
      <p:sp>
        <p:nvSpPr>
          <p:cNvPr id="1828953" name="Rectangle 89"/>
          <p:cNvSpPr>
            <a:spLocks noChangeArrowheads="1"/>
          </p:cNvSpPr>
          <p:nvPr/>
        </p:nvSpPr>
        <p:spPr bwMode="auto">
          <a:xfrm>
            <a:off x="381000" y="2667000"/>
            <a:ext cx="1598633" cy="23057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Distribute 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instruction 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templates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by 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functional</a:t>
            </a: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units</a:t>
            </a:r>
          </a:p>
        </p:txBody>
      </p:sp>
      <p:sp>
        <p:nvSpPr>
          <p:cNvPr id="1828954" name="Rectangle 90"/>
          <p:cNvSpPr>
            <a:spLocks noChangeArrowheads="1"/>
          </p:cNvSpPr>
          <p:nvPr/>
        </p:nvSpPr>
        <p:spPr bwMode="auto">
          <a:xfrm>
            <a:off x="6334125" y="5741988"/>
            <a:ext cx="2749550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28955" name="Line 91"/>
          <p:cNvSpPr>
            <a:spLocks noChangeShapeType="1"/>
          </p:cNvSpPr>
          <p:nvPr/>
        </p:nvSpPr>
        <p:spPr bwMode="auto">
          <a:xfrm>
            <a:off x="3240088" y="2568575"/>
            <a:ext cx="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28956" name="Rectangle 92"/>
          <p:cNvSpPr>
            <a:spLocks noChangeArrowheads="1"/>
          </p:cNvSpPr>
          <p:nvPr/>
        </p:nvSpPr>
        <p:spPr bwMode="auto">
          <a:xfrm>
            <a:off x="3962400" y="4876800"/>
            <a:ext cx="18883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&lt; tag, result &gt;</a:t>
            </a:r>
          </a:p>
        </p:txBody>
      </p:sp>
      <p:sp>
        <p:nvSpPr>
          <p:cNvPr id="1828965" name="Freeform 101"/>
          <p:cNvSpPr>
            <a:spLocks/>
          </p:cNvSpPr>
          <p:nvPr/>
        </p:nvSpPr>
        <p:spPr bwMode="auto">
          <a:xfrm>
            <a:off x="7226300" y="1460500"/>
            <a:ext cx="266700" cy="88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0"/>
              </a:cxn>
              <a:cxn ang="0">
                <a:pos x="168" y="560"/>
              </a:cxn>
            </a:cxnLst>
            <a:rect l="0" t="0" r="r" b="b"/>
            <a:pathLst>
              <a:path w="168" h="560">
                <a:moveTo>
                  <a:pt x="0" y="0"/>
                </a:moveTo>
                <a:lnTo>
                  <a:pt x="168" y="0"/>
                </a:lnTo>
                <a:lnTo>
                  <a:pt x="168" y="56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1676400" y="990600"/>
            <a:ext cx="1143000" cy="228600"/>
            <a:chOff x="4896" y="2112"/>
            <a:chExt cx="768" cy="192"/>
          </a:xfrm>
        </p:grpSpPr>
        <p:sp>
          <p:nvSpPr>
            <p:cNvPr id="1828970" name="Rectangle 106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8971" name="Rectangle 107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1676400" y="1219200"/>
            <a:ext cx="1143000" cy="228600"/>
            <a:chOff x="4896" y="2112"/>
            <a:chExt cx="768" cy="192"/>
          </a:xfrm>
        </p:grpSpPr>
        <p:sp>
          <p:nvSpPr>
            <p:cNvPr id="1828998" name="Rectangle 134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8999" name="Rectangle 135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1676400" y="1447800"/>
            <a:ext cx="1143000" cy="228600"/>
            <a:chOff x="4896" y="2112"/>
            <a:chExt cx="768" cy="192"/>
          </a:xfrm>
        </p:grpSpPr>
        <p:sp>
          <p:nvSpPr>
            <p:cNvPr id="1829001" name="Rectangle 137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02" name="Rectangle 138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2514600" y="3124200"/>
            <a:ext cx="1143000" cy="228600"/>
            <a:chOff x="4896" y="2112"/>
            <a:chExt cx="768" cy="192"/>
          </a:xfrm>
        </p:grpSpPr>
        <p:sp>
          <p:nvSpPr>
            <p:cNvPr id="1829004" name="Rectangle 140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05" name="Rectangle 141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2514600" y="3352800"/>
            <a:ext cx="1143000" cy="228600"/>
            <a:chOff x="4896" y="2112"/>
            <a:chExt cx="768" cy="192"/>
          </a:xfrm>
        </p:grpSpPr>
        <p:sp>
          <p:nvSpPr>
            <p:cNvPr id="1829007" name="Rectangle 143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08" name="Rectangle 144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2514600" y="3581400"/>
            <a:ext cx="1143000" cy="228600"/>
            <a:chOff x="4896" y="2112"/>
            <a:chExt cx="768" cy="192"/>
          </a:xfrm>
        </p:grpSpPr>
        <p:sp>
          <p:nvSpPr>
            <p:cNvPr id="1829010" name="Rectangle 146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11" name="Rectangle 147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3657600" y="3124200"/>
            <a:ext cx="1143000" cy="228600"/>
            <a:chOff x="4896" y="2112"/>
            <a:chExt cx="768" cy="192"/>
          </a:xfrm>
        </p:grpSpPr>
        <p:sp>
          <p:nvSpPr>
            <p:cNvPr id="1829013" name="Rectangle 149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14" name="Rectangle 150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0" name="Group 151"/>
          <p:cNvGrpSpPr>
            <a:grpSpLocks/>
          </p:cNvGrpSpPr>
          <p:nvPr/>
        </p:nvGrpSpPr>
        <p:grpSpPr bwMode="auto">
          <a:xfrm>
            <a:off x="3657600" y="3352800"/>
            <a:ext cx="1143000" cy="228600"/>
            <a:chOff x="4896" y="2112"/>
            <a:chExt cx="768" cy="192"/>
          </a:xfrm>
        </p:grpSpPr>
        <p:sp>
          <p:nvSpPr>
            <p:cNvPr id="1829016" name="Rectangle 152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17" name="Rectangle 153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1" name="Group 154"/>
          <p:cNvGrpSpPr>
            <a:grpSpLocks/>
          </p:cNvGrpSpPr>
          <p:nvPr/>
        </p:nvGrpSpPr>
        <p:grpSpPr bwMode="auto">
          <a:xfrm>
            <a:off x="3657600" y="3581400"/>
            <a:ext cx="1143000" cy="228600"/>
            <a:chOff x="4896" y="2112"/>
            <a:chExt cx="768" cy="192"/>
          </a:xfrm>
        </p:grpSpPr>
        <p:sp>
          <p:nvSpPr>
            <p:cNvPr id="1829019" name="Rectangle 155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20" name="Rectangle 156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5029200" y="3352800"/>
            <a:ext cx="1143000" cy="228600"/>
            <a:chOff x="4896" y="2112"/>
            <a:chExt cx="768" cy="192"/>
          </a:xfrm>
        </p:grpSpPr>
        <p:sp>
          <p:nvSpPr>
            <p:cNvPr id="1829025" name="Rectangle 161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26" name="Rectangle 162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3" name="Group 163"/>
          <p:cNvGrpSpPr>
            <a:grpSpLocks/>
          </p:cNvGrpSpPr>
          <p:nvPr/>
        </p:nvGrpSpPr>
        <p:grpSpPr bwMode="auto">
          <a:xfrm>
            <a:off x="5029200" y="3581400"/>
            <a:ext cx="1143000" cy="228600"/>
            <a:chOff x="4896" y="2112"/>
            <a:chExt cx="768" cy="192"/>
          </a:xfrm>
        </p:grpSpPr>
        <p:sp>
          <p:nvSpPr>
            <p:cNvPr id="1829028" name="Rectangle 164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29" name="Rectangle 165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4" name="Group 169"/>
          <p:cNvGrpSpPr>
            <a:grpSpLocks/>
          </p:cNvGrpSpPr>
          <p:nvPr/>
        </p:nvGrpSpPr>
        <p:grpSpPr bwMode="auto">
          <a:xfrm>
            <a:off x="6172200" y="3352800"/>
            <a:ext cx="1143000" cy="228600"/>
            <a:chOff x="4896" y="2112"/>
            <a:chExt cx="768" cy="192"/>
          </a:xfrm>
        </p:grpSpPr>
        <p:sp>
          <p:nvSpPr>
            <p:cNvPr id="1829034" name="Rectangle 170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35" name="Rectangle 171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6172200" y="3581400"/>
            <a:ext cx="1143000" cy="228600"/>
            <a:chOff x="4896" y="2112"/>
            <a:chExt cx="768" cy="192"/>
          </a:xfrm>
        </p:grpSpPr>
        <p:sp>
          <p:nvSpPr>
            <p:cNvPr id="1829037" name="Rectangle 173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38" name="Rectangle 174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sp>
        <p:nvSpPr>
          <p:cNvPr id="1829039" name="Rectangle 175"/>
          <p:cNvSpPr>
            <a:spLocks noChangeArrowheads="1"/>
          </p:cNvSpPr>
          <p:nvPr/>
        </p:nvSpPr>
        <p:spPr bwMode="auto">
          <a:xfrm>
            <a:off x="4800600" y="3505200"/>
            <a:ext cx="299738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grpSp>
        <p:nvGrpSpPr>
          <p:cNvPr id="16" name="Group 176"/>
          <p:cNvGrpSpPr>
            <a:grpSpLocks/>
          </p:cNvGrpSpPr>
          <p:nvPr/>
        </p:nvGrpSpPr>
        <p:grpSpPr bwMode="auto">
          <a:xfrm>
            <a:off x="1752600" y="5562600"/>
            <a:ext cx="1143000" cy="228600"/>
            <a:chOff x="4896" y="2112"/>
            <a:chExt cx="768" cy="192"/>
          </a:xfrm>
        </p:grpSpPr>
        <p:sp>
          <p:nvSpPr>
            <p:cNvPr id="1829041" name="Rectangle 177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42" name="Rectangle 178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7" name="Group 179"/>
          <p:cNvGrpSpPr>
            <a:grpSpLocks/>
          </p:cNvGrpSpPr>
          <p:nvPr/>
        </p:nvGrpSpPr>
        <p:grpSpPr bwMode="auto">
          <a:xfrm>
            <a:off x="1752600" y="5791200"/>
            <a:ext cx="1143000" cy="228600"/>
            <a:chOff x="4896" y="2112"/>
            <a:chExt cx="768" cy="192"/>
          </a:xfrm>
        </p:grpSpPr>
        <p:sp>
          <p:nvSpPr>
            <p:cNvPr id="1829044" name="Rectangle 180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45" name="Rectangle 181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8" name="Group 182"/>
          <p:cNvGrpSpPr>
            <a:grpSpLocks/>
          </p:cNvGrpSpPr>
          <p:nvPr/>
        </p:nvGrpSpPr>
        <p:grpSpPr bwMode="auto">
          <a:xfrm>
            <a:off x="1752600" y="6019800"/>
            <a:ext cx="1143000" cy="228600"/>
            <a:chOff x="4896" y="2112"/>
            <a:chExt cx="768" cy="192"/>
          </a:xfrm>
        </p:grpSpPr>
        <p:sp>
          <p:nvSpPr>
            <p:cNvPr id="1829047" name="Rectangle 183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48" name="Rectangle 184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19" name="Group 185"/>
          <p:cNvGrpSpPr>
            <a:grpSpLocks/>
          </p:cNvGrpSpPr>
          <p:nvPr/>
        </p:nvGrpSpPr>
        <p:grpSpPr bwMode="auto">
          <a:xfrm>
            <a:off x="1676400" y="1676400"/>
            <a:ext cx="1143000" cy="228600"/>
            <a:chOff x="4896" y="2112"/>
            <a:chExt cx="768" cy="192"/>
          </a:xfrm>
        </p:grpSpPr>
        <p:sp>
          <p:nvSpPr>
            <p:cNvPr id="1829050" name="Rectangle 186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51" name="Rectangle 187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20" name="Group 188"/>
          <p:cNvGrpSpPr>
            <a:grpSpLocks/>
          </p:cNvGrpSpPr>
          <p:nvPr/>
        </p:nvGrpSpPr>
        <p:grpSpPr bwMode="auto">
          <a:xfrm>
            <a:off x="1676400" y="1905000"/>
            <a:ext cx="1143000" cy="228600"/>
            <a:chOff x="4896" y="2112"/>
            <a:chExt cx="768" cy="192"/>
          </a:xfrm>
        </p:grpSpPr>
        <p:sp>
          <p:nvSpPr>
            <p:cNvPr id="1829053" name="Rectangle 189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54" name="Rectangle 190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21" name="Group 191"/>
          <p:cNvGrpSpPr>
            <a:grpSpLocks/>
          </p:cNvGrpSpPr>
          <p:nvPr/>
        </p:nvGrpSpPr>
        <p:grpSpPr bwMode="auto">
          <a:xfrm>
            <a:off x="1676400" y="2133600"/>
            <a:ext cx="1143000" cy="228600"/>
            <a:chOff x="4896" y="2112"/>
            <a:chExt cx="768" cy="192"/>
          </a:xfrm>
        </p:grpSpPr>
        <p:sp>
          <p:nvSpPr>
            <p:cNvPr id="1829056" name="Rectangle 192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57" name="Rectangle 193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22" name="Group 195"/>
          <p:cNvGrpSpPr>
            <a:grpSpLocks/>
          </p:cNvGrpSpPr>
          <p:nvPr/>
        </p:nvGrpSpPr>
        <p:grpSpPr bwMode="auto">
          <a:xfrm>
            <a:off x="6096000" y="1143000"/>
            <a:ext cx="1143000" cy="228600"/>
            <a:chOff x="4896" y="2112"/>
            <a:chExt cx="768" cy="192"/>
          </a:xfrm>
        </p:grpSpPr>
        <p:sp>
          <p:nvSpPr>
            <p:cNvPr id="1829060" name="Rectangle 196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61" name="Rectangle 197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23" name="Group 198"/>
          <p:cNvGrpSpPr>
            <a:grpSpLocks/>
          </p:cNvGrpSpPr>
          <p:nvPr/>
        </p:nvGrpSpPr>
        <p:grpSpPr bwMode="auto">
          <a:xfrm>
            <a:off x="6096000" y="1371600"/>
            <a:ext cx="1143000" cy="228600"/>
            <a:chOff x="4896" y="2112"/>
            <a:chExt cx="768" cy="192"/>
          </a:xfrm>
        </p:grpSpPr>
        <p:sp>
          <p:nvSpPr>
            <p:cNvPr id="1829063" name="Rectangle 199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64" name="Rectangle 200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24" name="Group 201"/>
          <p:cNvGrpSpPr>
            <a:grpSpLocks/>
          </p:cNvGrpSpPr>
          <p:nvPr/>
        </p:nvGrpSpPr>
        <p:grpSpPr bwMode="auto">
          <a:xfrm>
            <a:off x="6096000" y="1600200"/>
            <a:ext cx="1143000" cy="228600"/>
            <a:chOff x="4896" y="2112"/>
            <a:chExt cx="768" cy="192"/>
          </a:xfrm>
        </p:grpSpPr>
        <p:sp>
          <p:nvSpPr>
            <p:cNvPr id="1829066" name="Rectangle 202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67" name="Rectangle 203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  <p:grpSp>
        <p:nvGrpSpPr>
          <p:cNvPr id="25" name="Group 204"/>
          <p:cNvGrpSpPr>
            <a:grpSpLocks/>
          </p:cNvGrpSpPr>
          <p:nvPr/>
        </p:nvGrpSpPr>
        <p:grpSpPr bwMode="auto">
          <a:xfrm>
            <a:off x="6096000" y="1828800"/>
            <a:ext cx="1143000" cy="228600"/>
            <a:chOff x="4896" y="2112"/>
            <a:chExt cx="768" cy="192"/>
          </a:xfrm>
        </p:grpSpPr>
        <p:sp>
          <p:nvSpPr>
            <p:cNvPr id="1829069" name="Rectangle 205"/>
            <p:cNvSpPr>
              <a:spLocks noChangeArrowheads="1"/>
            </p:cNvSpPr>
            <p:nvPr/>
          </p:nvSpPr>
          <p:spPr bwMode="auto">
            <a:xfrm flipV="1">
              <a:off x="4896" y="2112"/>
              <a:ext cx="14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1829070" name="Rectangle 206"/>
            <p:cNvSpPr>
              <a:spLocks noChangeArrowheads="1"/>
            </p:cNvSpPr>
            <p:nvPr/>
          </p:nvSpPr>
          <p:spPr bwMode="auto">
            <a:xfrm flipV="1">
              <a:off x="5040" y="2112"/>
              <a:ext cx="624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tag/data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7043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Commit for Precise Traps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8500" y="3962400"/>
            <a:ext cx="7683500" cy="2159000"/>
          </a:xfrm>
        </p:spPr>
        <p:txBody>
          <a:bodyPr/>
          <a:lstStyle/>
          <a:p>
            <a:r>
              <a:rPr lang="en-US" sz="2400" dirty="0"/>
              <a:t>In-order instruction fetch and decode, and dispatch to reservation stations inside reorder buffer</a:t>
            </a:r>
          </a:p>
          <a:p>
            <a:r>
              <a:rPr lang="en-US" sz="2400" dirty="0"/>
              <a:t>Instructions issue from reservation stations out-of-order</a:t>
            </a:r>
          </a:p>
          <a:p>
            <a:r>
              <a:rPr lang="en-US" sz="2400" dirty="0"/>
              <a:t>Out-of-order completion, values stored in temporary buffers</a:t>
            </a:r>
          </a:p>
          <a:p>
            <a:r>
              <a:rPr lang="en-US" sz="2400" dirty="0"/>
              <a:t>Commit is in-order, checks for traps, and if none updates architectural state</a:t>
            </a:r>
          </a:p>
          <a:p>
            <a:endParaRPr lang="en-US" sz="2400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CC81-1898-8E48-AB3E-5698B7DF1E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205" name="Rectangle 5"/>
          <p:cNvSpPr>
            <a:spLocks noChangeArrowheads="1"/>
          </p:cNvSpPr>
          <p:nvPr/>
        </p:nvSpPr>
        <p:spPr bwMode="auto">
          <a:xfrm>
            <a:off x="533400" y="1463675"/>
            <a:ext cx="990600" cy="76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Fetch</a:t>
            </a:r>
          </a:p>
        </p:txBody>
      </p:sp>
      <p:sp>
        <p:nvSpPr>
          <p:cNvPr id="1843206" name="Rectangle 6"/>
          <p:cNvSpPr>
            <a:spLocks noChangeArrowheads="1"/>
          </p:cNvSpPr>
          <p:nvPr/>
        </p:nvSpPr>
        <p:spPr bwMode="auto">
          <a:xfrm>
            <a:off x="2057400" y="1463675"/>
            <a:ext cx="1219200" cy="76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Decode</a:t>
            </a:r>
          </a:p>
        </p:txBody>
      </p:sp>
      <p:sp>
        <p:nvSpPr>
          <p:cNvPr id="1843207" name="Rectangle 7"/>
          <p:cNvSpPr>
            <a:spLocks noChangeArrowheads="1"/>
          </p:cNvSpPr>
          <p:nvPr/>
        </p:nvSpPr>
        <p:spPr bwMode="auto">
          <a:xfrm>
            <a:off x="4572000" y="2682875"/>
            <a:ext cx="1219200" cy="5048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Execute</a:t>
            </a:r>
          </a:p>
        </p:txBody>
      </p:sp>
      <p:sp>
        <p:nvSpPr>
          <p:cNvPr id="1843208" name="Rectangle 8"/>
          <p:cNvSpPr>
            <a:spLocks noChangeArrowheads="1"/>
          </p:cNvSpPr>
          <p:nvPr/>
        </p:nvSpPr>
        <p:spPr bwMode="auto">
          <a:xfrm>
            <a:off x="7086600" y="1387475"/>
            <a:ext cx="1295400" cy="76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Commit</a:t>
            </a:r>
          </a:p>
        </p:txBody>
      </p:sp>
      <p:sp>
        <p:nvSpPr>
          <p:cNvPr id="1843209" name="Line 9"/>
          <p:cNvSpPr>
            <a:spLocks noChangeShapeType="1"/>
          </p:cNvSpPr>
          <p:nvPr/>
        </p:nvSpPr>
        <p:spPr bwMode="auto">
          <a:xfrm>
            <a:off x="1524000" y="17684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843210" name="Line 10"/>
          <p:cNvSpPr>
            <a:spLocks noChangeShapeType="1"/>
          </p:cNvSpPr>
          <p:nvPr/>
        </p:nvSpPr>
        <p:spPr bwMode="auto">
          <a:xfrm>
            <a:off x="3276600" y="184467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843211" name="Rectangle 11"/>
          <p:cNvSpPr>
            <a:spLocks noChangeArrowheads="1"/>
          </p:cNvSpPr>
          <p:nvPr/>
        </p:nvSpPr>
        <p:spPr bwMode="auto">
          <a:xfrm>
            <a:off x="3962400" y="1463675"/>
            <a:ext cx="2362200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Reorder Buffer</a:t>
            </a:r>
          </a:p>
        </p:txBody>
      </p:sp>
      <p:sp>
        <p:nvSpPr>
          <p:cNvPr id="1843212" name="Line 12"/>
          <p:cNvSpPr>
            <a:spLocks noChangeShapeType="1"/>
          </p:cNvSpPr>
          <p:nvPr/>
        </p:nvSpPr>
        <p:spPr bwMode="auto">
          <a:xfrm>
            <a:off x="6324600" y="184467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843213" name="Text Box 13"/>
          <p:cNvSpPr txBox="1">
            <a:spLocks noChangeArrowheads="1"/>
          </p:cNvSpPr>
          <p:nvPr/>
        </p:nvSpPr>
        <p:spPr bwMode="auto">
          <a:xfrm>
            <a:off x="1295400" y="990600"/>
            <a:ext cx="12632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In-order</a:t>
            </a:r>
          </a:p>
        </p:txBody>
      </p:sp>
      <p:sp>
        <p:nvSpPr>
          <p:cNvPr id="1843214" name="Text Box 14"/>
          <p:cNvSpPr txBox="1">
            <a:spLocks noChangeArrowheads="1"/>
          </p:cNvSpPr>
          <p:nvPr/>
        </p:nvSpPr>
        <p:spPr bwMode="auto">
          <a:xfrm>
            <a:off x="7239000" y="990600"/>
            <a:ext cx="12632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In-order</a:t>
            </a:r>
          </a:p>
        </p:txBody>
      </p:sp>
      <p:sp>
        <p:nvSpPr>
          <p:cNvPr id="1843215" name="Line 15"/>
          <p:cNvSpPr>
            <a:spLocks noChangeShapeType="1"/>
          </p:cNvSpPr>
          <p:nvPr/>
        </p:nvSpPr>
        <p:spPr bwMode="auto">
          <a:xfrm>
            <a:off x="4800600" y="21494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843216" name="Line 16"/>
          <p:cNvSpPr>
            <a:spLocks noChangeShapeType="1"/>
          </p:cNvSpPr>
          <p:nvPr/>
        </p:nvSpPr>
        <p:spPr bwMode="auto">
          <a:xfrm flipV="1">
            <a:off x="5562600" y="21494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843221" name="Text Box 21"/>
          <p:cNvSpPr txBox="1">
            <a:spLocks noChangeArrowheads="1"/>
          </p:cNvSpPr>
          <p:nvPr/>
        </p:nvSpPr>
        <p:spPr bwMode="auto">
          <a:xfrm>
            <a:off x="4343400" y="990600"/>
            <a:ext cx="183632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Out-of-order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96000" y="1844675"/>
            <a:ext cx="2133600" cy="1981200"/>
            <a:chOff x="6096000" y="1844675"/>
            <a:chExt cx="2133600" cy="1981200"/>
          </a:xfrm>
        </p:grpSpPr>
        <p:sp>
          <p:nvSpPr>
            <p:cNvPr id="1843217" name="Line 17"/>
            <p:cNvSpPr>
              <a:spLocks noChangeShapeType="1"/>
            </p:cNvSpPr>
            <p:nvPr/>
          </p:nvSpPr>
          <p:spPr bwMode="auto">
            <a:xfrm>
              <a:off x="6629400" y="1844675"/>
              <a:ext cx="0" cy="106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43225" name="AutoShape 25"/>
            <p:cNvSpPr>
              <a:spLocks noChangeArrowheads="1"/>
            </p:cNvSpPr>
            <p:nvPr/>
          </p:nvSpPr>
          <p:spPr bwMode="auto">
            <a:xfrm>
              <a:off x="6096000" y="2606675"/>
              <a:ext cx="2133600" cy="12192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800" dirty="0">
                  <a:solidFill>
                    <a:prstClr val="white"/>
                  </a:solidFill>
                  <a:latin typeface="Calibri"/>
                  <a:ea typeface="ＭＳ Ｐゴシック"/>
                  <a:cs typeface="Calibri"/>
                </a:rPr>
                <a:t>Trap?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5800" y="2149475"/>
            <a:ext cx="5888714" cy="1511300"/>
            <a:chOff x="685800" y="2149475"/>
            <a:chExt cx="5888714" cy="1511300"/>
          </a:xfrm>
        </p:grpSpPr>
        <p:sp>
          <p:nvSpPr>
            <p:cNvPr id="1843218" name="Line 18"/>
            <p:cNvSpPr>
              <a:spLocks noChangeShapeType="1"/>
            </p:cNvSpPr>
            <p:nvPr/>
          </p:nvSpPr>
          <p:spPr bwMode="auto">
            <a:xfrm flipH="1" flipV="1">
              <a:off x="5867400" y="2225675"/>
              <a:ext cx="609600" cy="609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43219" name="Line 19"/>
            <p:cNvSpPr>
              <a:spLocks noChangeShapeType="1"/>
            </p:cNvSpPr>
            <p:nvPr/>
          </p:nvSpPr>
          <p:spPr bwMode="auto">
            <a:xfrm flipH="1" flipV="1">
              <a:off x="3276600" y="2149475"/>
              <a:ext cx="3124200" cy="76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43220" name="Line 20"/>
            <p:cNvSpPr>
              <a:spLocks noChangeShapeType="1"/>
            </p:cNvSpPr>
            <p:nvPr/>
          </p:nvSpPr>
          <p:spPr bwMode="auto">
            <a:xfrm flipH="1" flipV="1">
              <a:off x="1524000" y="2225675"/>
              <a:ext cx="4800600" cy="990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43222" name="Text Box 22"/>
            <p:cNvSpPr txBox="1">
              <a:spLocks noChangeArrowheads="1"/>
            </p:cNvSpPr>
            <p:nvPr/>
          </p:nvSpPr>
          <p:spPr bwMode="auto">
            <a:xfrm>
              <a:off x="2667000" y="2530475"/>
              <a:ext cx="63091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Kill</a:t>
              </a:r>
            </a:p>
          </p:txBody>
        </p:sp>
        <p:sp>
          <p:nvSpPr>
            <p:cNvPr id="1843223" name="Text Box 23"/>
            <p:cNvSpPr txBox="1">
              <a:spLocks noChangeArrowheads="1"/>
            </p:cNvSpPr>
            <p:nvPr/>
          </p:nvSpPr>
          <p:spPr bwMode="auto">
            <a:xfrm>
              <a:off x="3505200" y="2225675"/>
              <a:ext cx="63091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Kill</a:t>
              </a:r>
            </a:p>
          </p:txBody>
        </p:sp>
        <p:sp>
          <p:nvSpPr>
            <p:cNvPr id="1843224" name="Text Box 24"/>
            <p:cNvSpPr txBox="1">
              <a:spLocks noChangeArrowheads="1"/>
            </p:cNvSpPr>
            <p:nvPr/>
          </p:nvSpPr>
          <p:spPr bwMode="auto">
            <a:xfrm>
              <a:off x="5943600" y="2149475"/>
              <a:ext cx="63091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Kill</a:t>
              </a:r>
            </a:p>
          </p:txBody>
        </p:sp>
        <p:sp>
          <p:nvSpPr>
            <p:cNvPr id="1843226" name="Freeform 26"/>
            <p:cNvSpPr>
              <a:spLocks/>
            </p:cNvSpPr>
            <p:nvPr/>
          </p:nvSpPr>
          <p:spPr bwMode="auto">
            <a:xfrm>
              <a:off x="685800" y="2301875"/>
              <a:ext cx="5876925" cy="1358900"/>
            </a:xfrm>
            <a:custGeom>
              <a:avLst/>
              <a:gdLst/>
              <a:ahLst/>
              <a:cxnLst>
                <a:cxn ang="0">
                  <a:pos x="3702" y="785"/>
                </a:cxn>
                <a:cxn ang="0">
                  <a:pos x="2577" y="812"/>
                </a:cxn>
                <a:cxn ang="0">
                  <a:pos x="911" y="796"/>
                </a:cxn>
                <a:cxn ang="0">
                  <a:pos x="471" y="728"/>
                </a:cxn>
                <a:cxn ang="0">
                  <a:pos x="409" y="696"/>
                </a:cxn>
                <a:cxn ang="0">
                  <a:pos x="335" y="623"/>
                </a:cxn>
                <a:cxn ang="0">
                  <a:pos x="299" y="560"/>
                </a:cxn>
                <a:cxn ang="0">
                  <a:pos x="273" y="492"/>
                </a:cxn>
                <a:cxn ang="0">
                  <a:pos x="252" y="477"/>
                </a:cxn>
                <a:cxn ang="0">
                  <a:pos x="220" y="440"/>
                </a:cxn>
                <a:cxn ang="0">
                  <a:pos x="126" y="335"/>
                </a:cxn>
                <a:cxn ang="0">
                  <a:pos x="94" y="293"/>
                </a:cxn>
                <a:cxn ang="0">
                  <a:pos x="74" y="251"/>
                </a:cxn>
                <a:cxn ang="0">
                  <a:pos x="53" y="209"/>
                </a:cxn>
                <a:cxn ang="0">
                  <a:pos x="16" y="115"/>
                </a:cxn>
                <a:cxn ang="0">
                  <a:pos x="0" y="0"/>
                </a:cxn>
              </a:cxnLst>
              <a:rect l="0" t="0" r="r" b="b"/>
              <a:pathLst>
                <a:path w="3702" h="856">
                  <a:moveTo>
                    <a:pt x="3702" y="785"/>
                  </a:moveTo>
                  <a:cubicBezTo>
                    <a:pt x="3331" y="824"/>
                    <a:pt x="2947" y="809"/>
                    <a:pt x="2577" y="812"/>
                  </a:cubicBezTo>
                  <a:cubicBezTo>
                    <a:pt x="2028" y="856"/>
                    <a:pt x="1463" y="840"/>
                    <a:pt x="911" y="796"/>
                  </a:cubicBezTo>
                  <a:cubicBezTo>
                    <a:pt x="767" y="771"/>
                    <a:pt x="611" y="772"/>
                    <a:pt x="471" y="728"/>
                  </a:cubicBezTo>
                  <a:cubicBezTo>
                    <a:pt x="445" y="707"/>
                    <a:pt x="444" y="703"/>
                    <a:pt x="409" y="696"/>
                  </a:cubicBezTo>
                  <a:cubicBezTo>
                    <a:pt x="383" y="673"/>
                    <a:pt x="353" y="654"/>
                    <a:pt x="335" y="623"/>
                  </a:cubicBezTo>
                  <a:cubicBezTo>
                    <a:pt x="286" y="539"/>
                    <a:pt x="337" y="613"/>
                    <a:pt x="299" y="560"/>
                  </a:cubicBezTo>
                  <a:cubicBezTo>
                    <a:pt x="295" y="549"/>
                    <a:pt x="278" y="499"/>
                    <a:pt x="273" y="492"/>
                  </a:cubicBezTo>
                  <a:cubicBezTo>
                    <a:pt x="268" y="485"/>
                    <a:pt x="258" y="483"/>
                    <a:pt x="252" y="477"/>
                  </a:cubicBezTo>
                  <a:cubicBezTo>
                    <a:pt x="240" y="466"/>
                    <a:pt x="230" y="453"/>
                    <a:pt x="220" y="440"/>
                  </a:cubicBezTo>
                  <a:cubicBezTo>
                    <a:pt x="191" y="405"/>
                    <a:pt x="152" y="370"/>
                    <a:pt x="126" y="335"/>
                  </a:cubicBezTo>
                  <a:cubicBezTo>
                    <a:pt x="94" y="292"/>
                    <a:pt x="117" y="316"/>
                    <a:pt x="94" y="293"/>
                  </a:cubicBezTo>
                  <a:cubicBezTo>
                    <a:pt x="82" y="257"/>
                    <a:pt x="91" y="270"/>
                    <a:pt x="74" y="251"/>
                  </a:cubicBezTo>
                  <a:cubicBezTo>
                    <a:pt x="67" y="235"/>
                    <a:pt x="65" y="222"/>
                    <a:pt x="53" y="209"/>
                  </a:cubicBezTo>
                  <a:cubicBezTo>
                    <a:pt x="40" y="178"/>
                    <a:pt x="39" y="141"/>
                    <a:pt x="16" y="115"/>
                  </a:cubicBezTo>
                  <a:cubicBezTo>
                    <a:pt x="8" y="71"/>
                    <a:pt x="0" y="4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43227" name="Text Box 27"/>
            <p:cNvSpPr txBox="1">
              <a:spLocks noChangeArrowheads="1"/>
            </p:cNvSpPr>
            <p:nvPr/>
          </p:nvSpPr>
          <p:spPr bwMode="auto">
            <a:xfrm>
              <a:off x="1295400" y="3063875"/>
              <a:ext cx="236170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Inject handler 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5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“Data-in-ROB” Design</a:t>
            </a:r>
            <a:br>
              <a:rPr lang="en-US" dirty="0"/>
            </a:br>
            <a:r>
              <a:rPr lang="en-US" sz="2400" dirty="0"/>
              <a:t>(HP PA8000, Pentium Pro, Core2Duo, Nehalem)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98500" y="2514600"/>
            <a:ext cx="7683500" cy="3606800"/>
          </a:xfrm>
        </p:spPr>
        <p:txBody>
          <a:bodyPr/>
          <a:lstStyle/>
          <a:p>
            <a:r>
              <a:rPr lang="en-US" sz="2000" dirty="0"/>
              <a:t>Managed as circular buffer in program order, new instructions dispatched to free slots, oldest instruction committed/reclaimed when done (“p” bit set on result)</a:t>
            </a:r>
          </a:p>
          <a:p>
            <a:r>
              <a:rPr lang="en-US" sz="2000" dirty="0"/>
              <a:t>Tag is given by index in ROB (Free pointer value)</a:t>
            </a:r>
          </a:p>
          <a:p>
            <a:r>
              <a:rPr lang="en-US" sz="2000" dirty="0"/>
              <a:t>In dispatch, non-busy source operands read from architectural register file and copied to Src1 and Src2 with presence bit “p” set.  Busy operands copy tag of producer and clear “p” bit.</a:t>
            </a:r>
          </a:p>
          <a:p>
            <a:r>
              <a:rPr lang="en-US" sz="2000" dirty="0"/>
              <a:t>Set valid bit “v” on dispatch, set issued bit “</a:t>
            </a:r>
            <a:r>
              <a:rPr lang="en-US" sz="2000" dirty="0" err="1"/>
              <a:t>i</a:t>
            </a:r>
            <a:r>
              <a:rPr lang="en-US" sz="2000" dirty="0"/>
              <a:t>” on issue</a:t>
            </a:r>
          </a:p>
          <a:p>
            <a:r>
              <a:rPr lang="en-US" sz="2000" dirty="0"/>
              <a:t>On completion, search source tags, set “p” bit and copy data into </a:t>
            </a:r>
            <a:r>
              <a:rPr lang="en-US" sz="2000" dirty="0" err="1"/>
              <a:t>src</a:t>
            </a:r>
            <a:r>
              <a:rPr lang="en-US" sz="2000" dirty="0"/>
              <a:t> on tag match.  Write result and exception flags to ROB.</a:t>
            </a:r>
          </a:p>
          <a:p>
            <a:r>
              <a:rPr lang="en-US" sz="2000" dirty="0"/>
              <a:t>On commit, check exception status, and copy result into architectural register file if no trap.</a:t>
            </a:r>
          </a:p>
          <a:p>
            <a:r>
              <a:rPr lang="en-US" sz="2000" dirty="0"/>
              <a:t>On trap, flush machine and ROB, set free=oldest, jump to handler</a:t>
            </a:r>
          </a:p>
          <a:p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95600" y="990600"/>
            <a:ext cx="1524000" cy="304800"/>
            <a:chOff x="1524000" y="1828800"/>
            <a:chExt cx="1524000" cy="304800"/>
          </a:xfrm>
          <a:solidFill>
            <a:srgbClr val="D9D9D9"/>
          </a:solidFill>
        </p:grpSpPr>
        <p:sp>
          <p:nvSpPr>
            <p:cNvPr id="11" name="Rectangle 10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495800" y="990600"/>
            <a:ext cx="1524000" cy="304800"/>
            <a:chOff x="1524000" y="1828800"/>
            <a:chExt cx="1524000" cy="304800"/>
          </a:xfrm>
          <a:solidFill>
            <a:srgbClr val="D9D9D9"/>
          </a:solidFill>
        </p:grpSpPr>
        <p:sp>
          <p:nvSpPr>
            <p:cNvPr id="81" name="Rectangle 80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96000" y="990600"/>
            <a:ext cx="2743200" cy="304800"/>
            <a:chOff x="1524000" y="1828800"/>
            <a:chExt cx="2286000" cy="304800"/>
          </a:xfrm>
          <a:solidFill>
            <a:srgbClr val="D9D9D9"/>
          </a:solidFill>
        </p:grpSpPr>
        <p:sp>
          <p:nvSpPr>
            <p:cNvPr id="85" name="Rectangle 84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Reg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Result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48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Except?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43000" y="990600"/>
            <a:ext cx="1676400" cy="304800"/>
            <a:chOff x="1524000" y="1828800"/>
            <a:chExt cx="1676400" cy="304800"/>
          </a:xfrm>
          <a:solidFill>
            <a:srgbClr val="D9D9D9"/>
          </a:solidFill>
        </p:grpSpPr>
        <p:sp>
          <p:nvSpPr>
            <p:cNvPr id="90" name="Rectangle 89"/>
            <p:cNvSpPr/>
            <p:nvPr/>
          </p:nvSpPr>
          <p:spPr>
            <a:xfrm>
              <a:off x="18288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v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209800" y="1828800"/>
              <a:ext cx="9906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895600" y="1295400"/>
            <a:ext cx="1524000" cy="304800"/>
            <a:chOff x="1524000" y="1828800"/>
            <a:chExt cx="1524000" cy="304800"/>
          </a:xfrm>
        </p:grpSpPr>
        <p:sp>
          <p:nvSpPr>
            <p:cNvPr id="94" name="Rectangle 93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Src1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495800" y="1295400"/>
            <a:ext cx="1524000" cy="304800"/>
            <a:chOff x="1524000" y="1828800"/>
            <a:chExt cx="1524000" cy="304800"/>
          </a:xfrm>
        </p:grpSpPr>
        <p:sp>
          <p:nvSpPr>
            <p:cNvPr id="98" name="Rectangle 97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Src2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096000" y="1295400"/>
            <a:ext cx="2743200" cy="304800"/>
            <a:chOff x="1524000" y="1828800"/>
            <a:chExt cx="2286000" cy="304800"/>
          </a:xfrm>
        </p:grpSpPr>
        <p:sp>
          <p:nvSpPr>
            <p:cNvPr id="102" name="Rectangle 101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Reg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Result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048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Except?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143000" y="1295400"/>
            <a:ext cx="1676400" cy="304800"/>
            <a:chOff x="1524000" y="1828800"/>
            <a:chExt cx="1676400" cy="3048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v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209800" y="1828800"/>
              <a:ext cx="9906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895600" y="1600200"/>
            <a:ext cx="1524000" cy="304800"/>
            <a:chOff x="1524000" y="1828800"/>
            <a:chExt cx="1524000" cy="304800"/>
          </a:xfrm>
        </p:grpSpPr>
        <p:sp>
          <p:nvSpPr>
            <p:cNvPr id="111" name="Rectangle 110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Src1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495800" y="1600200"/>
            <a:ext cx="1524000" cy="304800"/>
            <a:chOff x="1524000" y="1828800"/>
            <a:chExt cx="1524000" cy="304800"/>
          </a:xfrm>
        </p:grpSpPr>
        <p:sp>
          <p:nvSpPr>
            <p:cNvPr id="115" name="Rectangle 114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Src2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96000" y="1600200"/>
            <a:ext cx="2743200" cy="304800"/>
            <a:chOff x="1524000" y="1828800"/>
            <a:chExt cx="2286000" cy="304800"/>
          </a:xfrm>
        </p:grpSpPr>
        <p:sp>
          <p:nvSpPr>
            <p:cNvPr id="119" name="Rectangle 118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Reg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Result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48000" y="1828800"/>
              <a:ext cx="7620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Except?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143000" y="1600200"/>
            <a:ext cx="1676400" cy="304800"/>
            <a:chOff x="1524000" y="1828800"/>
            <a:chExt cx="1676400" cy="304800"/>
          </a:xfrm>
        </p:grpSpPr>
        <p:sp>
          <p:nvSpPr>
            <p:cNvPr id="124" name="Rectangle 123"/>
            <p:cNvSpPr/>
            <p:nvPr/>
          </p:nvSpPr>
          <p:spPr>
            <a:xfrm>
              <a:off x="18288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v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209800" y="1828800"/>
              <a:ext cx="990600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895600" y="1905000"/>
            <a:ext cx="1524000" cy="304800"/>
            <a:chOff x="1524000" y="1828800"/>
            <a:chExt cx="1524000" cy="304800"/>
          </a:xfrm>
          <a:solidFill>
            <a:schemeClr val="bg1">
              <a:lumMod val="85000"/>
            </a:schemeClr>
          </a:solidFill>
        </p:grpSpPr>
        <p:sp>
          <p:nvSpPr>
            <p:cNvPr id="128" name="Rectangle 127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Src1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495800" y="1905000"/>
            <a:ext cx="1524000" cy="304800"/>
            <a:chOff x="1524000" y="1828800"/>
            <a:chExt cx="1524000" cy="304800"/>
          </a:xfrm>
          <a:solidFill>
            <a:schemeClr val="bg1">
              <a:lumMod val="85000"/>
            </a:schemeClr>
          </a:solidFill>
        </p:grpSpPr>
        <p:sp>
          <p:nvSpPr>
            <p:cNvPr id="132" name="Rectangle 131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Src2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096000" y="1905000"/>
            <a:ext cx="2743200" cy="304800"/>
            <a:chOff x="1524000" y="1828800"/>
            <a:chExt cx="2286000" cy="304800"/>
          </a:xfrm>
          <a:solidFill>
            <a:schemeClr val="bg1">
              <a:lumMod val="85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Reg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Result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048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Except?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43000" y="1905000"/>
            <a:ext cx="1676400" cy="304800"/>
            <a:chOff x="1524000" y="1828800"/>
            <a:chExt cx="1676400" cy="304800"/>
          </a:xfrm>
          <a:solidFill>
            <a:schemeClr val="bg1">
              <a:lumMod val="85000"/>
            </a:schemeClr>
          </a:solidFill>
        </p:grpSpPr>
        <p:sp>
          <p:nvSpPr>
            <p:cNvPr id="141" name="Rectangle 140"/>
            <p:cNvSpPr/>
            <p:nvPr/>
          </p:nvSpPr>
          <p:spPr>
            <a:xfrm>
              <a:off x="18288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v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09800" y="1828800"/>
              <a:ext cx="9906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95600" y="2209800"/>
            <a:ext cx="1524000" cy="304800"/>
            <a:chOff x="1524000" y="1828800"/>
            <a:chExt cx="1524000" cy="304800"/>
          </a:xfrm>
          <a:solidFill>
            <a:schemeClr val="bg1">
              <a:lumMod val="85000"/>
            </a:schemeClr>
          </a:solidFill>
        </p:grpSpPr>
        <p:sp>
          <p:nvSpPr>
            <p:cNvPr id="145" name="Rectangle 144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495800" y="2209800"/>
            <a:ext cx="1524000" cy="304800"/>
            <a:chOff x="1524000" y="1828800"/>
            <a:chExt cx="1524000" cy="304800"/>
          </a:xfrm>
          <a:solidFill>
            <a:schemeClr val="bg1">
              <a:lumMod val="85000"/>
            </a:schemeClr>
          </a:solidFill>
        </p:grpSpPr>
        <p:sp>
          <p:nvSpPr>
            <p:cNvPr id="149" name="Rectangle 148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Tag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Src2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096000" y="2209800"/>
            <a:ext cx="2743200" cy="304800"/>
            <a:chOff x="1524000" y="1828800"/>
            <a:chExt cx="2286000" cy="304800"/>
          </a:xfrm>
          <a:solidFill>
            <a:schemeClr val="bg1">
              <a:lumMod val="85000"/>
            </a:schemeClr>
          </a:solidFill>
        </p:grpSpPr>
        <p:sp>
          <p:nvSpPr>
            <p:cNvPr id="153" name="Rectangle 152"/>
            <p:cNvSpPr/>
            <p:nvPr/>
          </p:nvSpPr>
          <p:spPr>
            <a:xfrm>
              <a:off x="1828800" y="1828800"/>
              <a:ext cx="4572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Reg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286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Result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48000" y="1828800"/>
              <a:ext cx="7620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Except?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143000" y="2209800"/>
            <a:ext cx="1676400" cy="304800"/>
            <a:chOff x="1524000" y="1828800"/>
            <a:chExt cx="1676400" cy="304800"/>
          </a:xfrm>
          <a:solidFill>
            <a:schemeClr val="bg1">
              <a:lumMod val="85000"/>
            </a:schemeClr>
          </a:solidFill>
        </p:grpSpPr>
        <p:sp>
          <p:nvSpPr>
            <p:cNvPr id="158" name="Rectangle 157"/>
            <p:cNvSpPr/>
            <p:nvPr/>
          </p:nvSpPr>
          <p:spPr>
            <a:xfrm>
              <a:off x="18288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524000" y="1828800"/>
              <a:ext cx="3048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v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209800" y="1828800"/>
              <a:ext cx="990600" cy="304800"/>
            </a:xfrm>
            <a:prstGeom prst="rect">
              <a:avLst/>
            </a:prstGeom>
            <a:grpFill/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762000" y="1371600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/>
          <p:nvPr/>
        </p:nvCxnSpPr>
        <p:spPr bwMode="auto">
          <a:xfrm>
            <a:off x="762000" y="2057400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200" y="990600"/>
            <a:ext cx="99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Oldest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28600" y="1676400"/>
            <a:ext cx="73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Free</a:t>
            </a:r>
          </a:p>
        </p:txBody>
      </p:sp>
      <p:sp>
        <p:nvSpPr>
          <p:cNvPr id="16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777024-9DC7-9744-9B08-901ADB81E3E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3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2819400" y="3581400"/>
            <a:ext cx="3505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ROB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 Data-in-ROB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7024-9DC7-9744-9B08-901ADB81E3E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05201" y="1219200"/>
            <a:ext cx="2590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Architectural Register File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1981200"/>
            <a:ext cx="2743994" cy="1371600"/>
            <a:chOff x="1828800" y="1981200"/>
            <a:chExt cx="2743994" cy="1371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3734594" y="2058194"/>
              <a:ext cx="0" cy="12946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572794" y="2058194"/>
              <a:ext cx="0" cy="12946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828800" y="19812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Read operands during decode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9800" y="4572000"/>
            <a:ext cx="3962400" cy="1905000"/>
            <a:chOff x="2209800" y="4572000"/>
            <a:chExt cx="3962400" cy="19050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5400000">
              <a:off x="3505994" y="5028406"/>
              <a:ext cx="913606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343797" y="5028803"/>
              <a:ext cx="914400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09800" y="4724400"/>
              <a:ext cx="1676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Read operands at issue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505200" y="5486400"/>
              <a:ext cx="2667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Functional Units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38800" y="2058194"/>
            <a:ext cx="1981200" cy="1675606"/>
            <a:chOff x="5638800" y="2058194"/>
            <a:chExt cx="1981200" cy="1675606"/>
          </a:xfrm>
        </p:grpSpPr>
        <p:sp>
          <p:nvSpPr>
            <p:cNvPr id="22" name="TextBox 21"/>
            <p:cNvSpPr txBox="1"/>
            <p:nvPr/>
          </p:nvSpPr>
          <p:spPr>
            <a:xfrm>
              <a:off x="5715000" y="21336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Read results for commit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5638800" y="2058194"/>
              <a:ext cx="0" cy="16756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3581400" y="2898774"/>
            <a:ext cx="5410200" cy="1673226"/>
            <a:chOff x="3581400" y="2898774"/>
            <a:chExt cx="5410200" cy="1673226"/>
          </a:xfrm>
        </p:grpSpPr>
        <p:sp>
          <p:nvSpPr>
            <p:cNvPr id="44" name="TextBox 43"/>
            <p:cNvSpPr txBox="1"/>
            <p:nvPr/>
          </p:nvSpPr>
          <p:spPr>
            <a:xfrm>
              <a:off x="6934200" y="32004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Bypass newer values at dispatch</a:t>
              </a:r>
            </a:p>
          </p:txBody>
        </p:sp>
        <p:sp>
          <p:nvSpPr>
            <p:cNvPr id="28" name="Freeform 27"/>
            <p:cNvSpPr/>
            <p:nvPr/>
          </p:nvSpPr>
          <p:spPr bwMode="auto">
            <a:xfrm flipH="1">
              <a:off x="4934093" y="3039101"/>
              <a:ext cx="1695307" cy="851860"/>
            </a:xfrm>
            <a:custGeom>
              <a:avLst/>
              <a:gdLst>
                <a:gd name="connsiteX0" fmla="*/ 881062 w 1214437"/>
                <a:gd name="connsiteY0" fmla="*/ 690562 h 690562"/>
                <a:gd name="connsiteX1" fmla="*/ 23812 w 1214437"/>
                <a:gd name="connsiteY1" fmla="*/ 682625 h 690562"/>
                <a:gd name="connsiteX2" fmla="*/ 0 w 1214437"/>
                <a:gd name="connsiteY2" fmla="*/ 0 h 690562"/>
                <a:gd name="connsiteX3" fmla="*/ 1214437 w 1214437"/>
                <a:gd name="connsiteY3" fmla="*/ 0 h 690562"/>
                <a:gd name="connsiteX4" fmla="*/ 1206500 w 1214437"/>
                <a:gd name="connsiteY4" fmla="*/ 309562 h 690562"/>
                <a:gd name="connsiteX0" fmla="*/ 881062 w 1214437"/>
                <a:gd name="connsiteY0" fmla="*/ 690562 h 690562"/>
                <a:gd name="connsiteX1" fmla="*/ 23812 w 1214437"/>
                <a:gd name="connsiteY1" fmla="*/ 682625 h 690562"/>
                <a:gd name="connsiteX2" fmla="*/ 0 w 1214437"/>
                <a:gd name="connsiteY2" fmla="*/ 0 h 690562"/>
                <a:gd name="connsiteX3" fmla="*/ 1214437 w 1214437"/>
                <a:gd name="connsiteY3" fmla="*/ 0 h 690562"/>
                <a:gd name="connsiteX4" fmla="*/ 1206500 w 1214437"/>
                <a:gd name="connsiteY4" fmla="*/ 309562 h 690562"/>
                <a:gd name="connsiteX0" fmla="*/ 881062 w 1214437"/>
                <a:gd name="connsiteY0" fmla="*/ 690562 h 690562"/>
                <a:gd name="connsiteX1" fmla="*/ 23812 w 1214437"/>
                <a:gd name="connsiteY1" fmla="*/ 682625 h 690562"/>
                <a:gd name="connsiteX2" fmla="*/ 0 w 1214437"/>
                <a:gd name="connsiteY2" fmla="*/ 0 h 690562"/>
                <a:gd name="connsiteX3" fmla="*/ 1214437 w 1214437"/>
                <a:gd name="connsiteY3" fmla="*/ 0 h 690562"/>
                <a:gd name="connsiteX4" fmla="*/ 1206500 w 1214437"/>
                <a:gd name="connsiteY4" fmla="*/ 233362 h 690562"/>
                <a:gd name="connsiteX0" fmla="*/ 881062 w 1214437"/>
                <a:gd name="connsiteY0" fmla="*/ 690562 h 690562"/>
                <a:gd name="connsiteX1" fmla="*/ 23812 w 1214437"/>
                <a:gd name="connsiteY1" fmla="*/ 682625 h 690562"/>
                <a:gd name="connsiteX2" fmla="*/ 0 w 1214437"/>
                <a:gd name="connsiteY2" fmla="*/ 0 h 690562"/>
                <a:gd name="connsiteX3" fmla="*/ 1214437 w 1214437"/>
                <a:gd name="connsiteY3" fmla="*/ 0 h 690562"/>
                <a:gd name="connsiteX4" fmla="*/ 1206500 w 1214437"/>
                <a:gd name="connsiteY4" fmla="*/ 233362 h 690562"/>
                <a:gd name="connsiteX0" fmla="*/ 881062 w 1214437"/>
                <a:gd name="connsiteY0" fmla="*/ 690562 h 690562"/>
                <a:gd name="connsiteX1" fmla="*/ 23812 w 1214437"/>
                <a:gd name="connsiteY1" fmla="*/ 682625 h 690562"/>
                <a:gd name="connsiteX2" fmla="*/ 0 w 1214437"/>
                <a:gd name="connsiteY2" fmla="*/ 0 h 690562"/>
                <a:gd name="connsiteX3" fmla="*/ 241623 w 1214437"/>
                <a:gd name="connsiteY3" fmla="*/ 2584 h 690562"/>
                <a:gd name="connsiteX4" fmla="*/ 1214437 w 1214437"/>
                <a:gd name="connsiteY4" fmla="*/ 0 h 690562"/>
                <a:gd name="connsiteX5" fmla="*/ 1206500 w 1214437"/>
                <a:gd name="connsiteY5" fmla="*/ 233362 h 690562"/>
                <a:gd name="connsiteX0" fmla="*/ 881062 w 2048590"/>
                <a:gd name="connsiteY0" fmla="*/ 691371 h 691371"/>
                <a:gd name="connsiteX1" fmla="*/ 23812 w 2048590"/>
                <a:gd name="connsiteY1" fmla="*/ 683434 h 691371"/>
                <a:gd name="connsiteX2" fmla="*/ 0 w 2048590"/>
                <a:gd name="connsiteY2" fmla="*/ 809 h 691371"/>
                <a:gd name="connsiteX3" fmla="*/ 241623 w 2048590"/>
                <a:gd name="connsiteY3" fmla="*/ 3393 h 691371"/>
                <a:gd name="connsiteX4" fmla="*/ 1214437 w 2048590"/>
                <a:gd name="connsiteY4" fmla="*/ 809 h 691371"/>
                <a:gd name="connsiteX5" fmla="*/ 2048590 w 2048590"/>
                <a:gd name="connsiteY5" fmla="*/ 0 h 691371"/>
                <a:gd name="connsiteX6" fmla="*/ 1206500 w 2048590"/>
                <a:gd name="connsiteY6" fmla="*/ 234171 h 691371"/>
                <a:gd name="connsiteX0" fmla="*/ 881062 w 2048590"/>
                <a:gd name="connsiteY0" fmla="*/ 691371 h 691371"/>
                <a:gd name="connsiteX1" fmla="*/ 23812 w 2048590"/>
                <a:gd name="connsiteY1" fmla="*/ 683434 h 691371"/>
                <a:gd name="connsiteX2" fmla="*/ 0 w 2048590"/>
                <a:gd name="connsiteY2" fmla="*/ 809 h 691371"/>
                <a:gd name="connsiteX3" fmla="*/ 241623 w 2048590"/>
                <a:gd name="connsiteY3" fmla="*/ 3393 h 691371"/>
                <a:gd name="connsiteX4" fmla="*/ 1214437 w 2048590"/>
                <a:gd name="connsiteY4" fmla="*/ 809 h 691371"/>
                <a:gd name="connsiteX5" fmla="*/ 2048590 w 2048590"/>
                <a:gd name="connsiteY5" fmla="*/ 0 h 691371"/>
                <a:gd name="connsiteX6" fmla="*/ 2042195 w 2048590"/>
                <a:gd name="connsiteY6" fmla="*/ 234171 h 691371"/>
                <a:gd name="connsiteX0" fmla="*/ 881062 w 2048590"/>
                <a:gd name="connsiteY0" fmla="*/ 851860 h 851860"/>
                <a:gd name="connsiteX1" fmla="*/ 23812 w 2048590"/>
                <a:gd name="connsiteY1" fmla="*/ 843923 h 851860"/>
                <a:gd name="connsiteX2" fmla="*/ 0 w 2048590"/>
                <a:gd name="connsiteY2" fmla="*/ 161298 h 851860"/>
                <a:gd name="connsiteX3" fmla="*/ 13829 w 2048590"/>
                <a:gd name="connsiteY3" fmla="*/ 0 h 851860"/>
                <a:gd name="connsiteX4" fmla="*/ 241623 w 2048590"/>
                <a:gd name="connsiteY4" fmla="*/ 163882 h 851860"/>
                <a:gd name="connsiteX5" fmla="*/ 1214437 w 2048590"/>
                <a:gd name="connsiteY5" fmla="*/ 161298 h 851860"/>
                <a:gd name="connsiteX6" fmla="*/ 2048590 w 2048590"/>
                <a:gd name="connsiteY6" fmla="*/ 160489 h 851860"/>
                <a:gd name="connsiteX7" fmla="*/ 2042195 w 2048590"/>
                <a:gd name="connsiteY7" fmla="*/ 394660 h 851860"/>
                <a:gd name="connsiteX0" fmla="*/ 881062 w 2048590"/>
                <a:gd name="connsiteY0" fmla="*/ 851860 h 851860"/>
                <a:gd name="connsiteX1" fmla="*/ 23812 w 2048590"/>
                <a:gd name="connsiteY1" fmla="*/ 843923 h 851860"/>
                <a:gd name="connsiteX2" fmla="*/ 0 w 2048590"/>
                <a:gd name="connsiteY2" fmla="*/ 161298 h 851860"/>
                <a:gd name="connsiteX3" fmla="*/ 13829 w 2048590"/>
                <a:gd name="connsiteY3" fmla="*/ 0 h 851860"/>
                <a:gd name="connsiteX4" fmla="*/ 1214437 w 2048590"/>
                <a:gd name="connsiteY4" fmla="*/ 161298 h 851860"/>
                <a:gd name="connsiteX5" fmla="*/ 2048590 w 2048590"/>
                <a:gd name="connsiteY5" fmla="*/ 160489 h 851860"/>
                <a:gd name="connsiteX6" fmla="*/ 2042195 w 2048590"/>
                <a:gd name="connsiteY6" fmla="*/ 394660 h 851860"/>
                <a:gd name="connsiteX0" fmla="*/ 881062 w 2048590"/>
                <a:gd name="connsiteY0" fmla="*/ 851860 h 851860"/>
                <a:gd name="connsiteX1" fmla="*/ 23812 w 2048590"/>
                <a:gd name="connsiteY1" fmla="*/ 843923 h 851860"/>
                <a:gd name="connsiteX2" fmla="*/ 0 w 2048590"/>
                <a:gd name="connsiteY2" fmla="*/ 161298 h 851860"/>
                <a:gd name="connsiteX3" fmla="*/ 13829 w 2048590"/>
                <a:gd name="connsiteY3" fmla="*/ 0 h 851860"/>
                <a:gd name="connsiteX4" fmla="*/ 2048590 w 2048590"/>
                <a:gd name="connsiteY4" fmla="*/ 160489 h 851860"/>
                <a:gd name="connsiteX5" fmla="*/ 2042195 w 2048590"/>
                <a:gd name="connsiteY5" fmla="*/ 394660 h 851860"/>
                <a:gd name="connsiteX0" fmla="*/ 881062 w 2049360"/>
                <a:gd name="connsiteY0" fmla="*/ 851860 h 851860"/>
                <a:gd name="connsiteX1" fmla="*/ 23812 w 2049360"/>
                <a:gd name="connsiteY1" fmla="*/ 843923 h 851860"/>
                <a:gd name="connsiteX2" fmla="*/ 0 w 2049360"/>
                <a:gd name="connsiteY2" fmla="*/ 161298 h 851860"/>
                <a:gd name="connsiteX3" fmla="*/ 13829 w 2049360"/>
                <a:gd name="connsiteY3" fmla="*/ 0 h 851860"/>
                <a:gd name="connsiteX4" fmla="*/ 2049360 w 2049360"/>
                <a:gd name="connsiteY4" fmla="*/ 8089 h 851860"/>
                <a:gd name="connsiteX5" fmla="*/ 2042195 w 2049360"/>
                <a:gd name="connsiteY5" fmla="*/ 394660 h 851860"/>
                <a:gd name="connsiteX0" fmla="*/ 867233 w 2035531"/>
                <a:gd name="connsiteY0" fmla="*/ 851860 h 851860"/>
                <a:gd name="connsiteX1" fmla="*/ 9983 w 2035531"/>
                <a:gd name="connsiteY1" fmla="*/ 843923 h 851860"/>
                <a:gd name="connsiteX2" fmla="*/ 0 w 2035531"/>
                <a:gd name="connsiteY2" fmla="*/ 0 h 851860"/>
                <a:gd name="connsiteX3" fmla="*/ 2035531 w 2035531"/>
                <a:gd name="connsiteY3" fmla="*/ 8089 h 851860"/>
                <a:gd name="connsiteX4" fmla="*/ 2028366 w 2035531"/>
                <a:gd name="connsiteY4" fmla="*/ 3946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32214 w 2039379"/>
                <a:gd name="connsiteY4" fmla="*/ 3946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22233 w 2039379"/>
                <a:gd name="connsiteY4" fmla="*/ 3184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33616 w 2039379"/>
                <a:gd name="connsiteY4" fmla="*/ 4666 h 851860"/>
                <a:gd name="connsiteX5" fmla="*/ 2022233 w 2039379"/>
                <a:gd name="connsiteY5" fmla="*/ 3184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33616 w 2039379"/>
                <a:gd name="connsiteY4" fmla="*/ 4666 h 851860"/>
                <a:gd name="connsiteX5" fmla="*/ 2012252 w 2039379"/>
                <a:gd name="connsiteY5" fmla="*/ 3184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33616 w 2039379"/>
                <a:gd name="connsiteY4" fmla="*/ 4666 h 851860"/>
                <a:gd name="connsiteX5" fmla="*/ 2029399 w 2039379"/>
                <a:gd name="connsiteY5" fmla="*/ 4666 h 851860"/>
                <a:gd name="connsiteX6" fmla="*/ 2012252 w 2039379"/>
                <a:gd name="connsiteY6" fmla="*/ 3184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33616 w 2039379"/>
                <a:gd name="connsiteY4" fmla="*/ 4666 h 851860"/>
                <a:gd name="connsiteX5" fmla="*/ 2012252 w 2039379"/>
                <a:gd name="connsiteY5" fmla="*/ 3184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12252 w 2039379"/>
                <a:gd name="connsiteY4" fmla="*/ 3184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2002272 w 2039379"/>
                <a:gd name="connsiteY4" fmla="*/ 318460 h 851860"/>
                <a:gd name="connsiteX0" fmla="*/ 871081 w 2039379"/>
                <a:gd name="connsiteY0" fmla="*/ 851860 h 851860"/>
                <a:gd name="connsiteX1" fmla="*/ 0 w 2039379"/>
                <a:gd name="connsiteY1" fmla="*/ 843923 h 851860"/>
                <a:gd name="connsiteX2" fmla="*/ 3848 w 2039379"/>
                <a:gd name="connsiteY2" fmla="*/ 0 h 851860"/>
                <a:gd name="connsiteX3" fmla="*/ 2039379 w 2039379"/>
                <a:gd name="connsiteY3" fmla="*/ 8089 h 851860"/>
                <a:gd name="connsiteX4" fmla="*/ 1992292 w 2039379"/>
                <a:gd name="connsiteY4" fmla="*/ 318460 h 851860"/>
                <a:gd name="connsiteX0" fmla="*/ 871081 w 2058213"/>
                <a:gd name="connsiteY0" fmla="*/ 851860 h 851860"/>
                <a:gd name="connsiteX1" fmla="*/ 0 w 2058213"/>
                <a:gd name="connsiteY1" fmla="*/ 843923 h 851860"/>
                <a:gd name="connsiteX2" fmla="*/ 3848 w 2058213"/>
                <a:gd name="connsiteY2" fmla="*/ 0 h 851860"/>
                <a:gd name="connsiteX3" fmla="*/ 2039379 w 2058213"/>
                <a:gd name="connsiteY3" fmla="*/ 8089 h 851860"/>
                <a:gd name="connsiteX4" fmla="*/ 2058213 w 2058213"/>
                <a:gd name="connsiteY4" fmla="*/ 318460 h 85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213" h="851860">
                  <a:moveTo>
                    <a:pt x="871081" y="851860"/>
                  </a:moveTo>
                  <a:lnTo>
                    <a:pt x="0" y="843923"/>
                  </a:lnTo>
                  <a:cubicBezTo>
                    <a:pt x="1283" y="562615"/>
                    <a:pt x="2565" y="281308"/>
                    <a:pt x="3848" y="0"/>
                  </a:cubicBezTo>
                  <a:lnTo>
                    <a:pt x="2039379" y="8089"/>
                  </a:lnTo>
                  <a:lnTo>
                    <a:pt x="2058213" y="318460"/>
                  </a:ln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prstClr val="black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 flipH="1">
              <a:off x="4081462" y="2898774"/>
              <a:ext cx="2776538" cy="1223963"/>
            </a:xfrm>
            <a:custGeom>
              <a:avLst/>
              <a:gdLst>
                <a:gd name="connsiteX0" fmla="*/ 881062 w 1214437"/>
                <a:gd name="connsiteY0" fmla="*/ 690562 h 690562"/>
                <a:gd name="connsiteX1" fmla="*/ 23812 w 1214437"/>
                <a:gd name="connsiteY1" fmla="*/ 682625 h 690562"/>
                <a:gd name="connsiteX2" fmla="*/ 0 w 1214437"/>
                <a:gd name="connsiteY2" fmla="*/ 0 h 690562"/>
                <a:gd name="connsiteX3" fmla="*/ 1214437 w 1214437"/>
                <a:gd name="connsiteY3" fmla="*/ 0 h 690562"/>
                <a:gd name="connsiteX4" fmla="*/ 1206500 w 1214437"/>
                <a:gd name="connsiteY4" fmla="*/ 309562 h 690562"/>
                <a:gd name="connsiteX0" fmla="*/ 881062 w 1214437"/>
                <a:gd name="connsiteY0" fmla="*/ 690562 h 690562"/>
                <a:gd name="connsiteX1" fmla="*/ 23812 w 1214437"/>
                <a:gd name="connsiteY1" fmla="*/ 682625 h 690562"/>
                <a:gd name="connsiteX2" fmla="*/ 0 w 1214437"/>
                <a:gd name="connsiteY2" fmla="*/ 0 h 690562"/>
                <a:gd name="connsiteX3" fmla="*/ 1214437 w 1214437"/>
                <a:gd name="connsiteY3" fmla="*/ 0 h 690562"/>
                <a:gd name="connsiteX4" fmla="*/ 1206500 w 1214437"/>
                <a:gd name="connsiteY4" fmla="*/ 309562 h 690562"/>
                <a:gd name="connsiteX0" fmla="*/ 881062 w 1214437"/>
                <a:gd name="connsiteY0" fmla="*/ 692472 h 692472"/>
                <a:gd name="connsiteX1" fmla="*/ 23812 w 1214437"/>
                <a:gd name="connsiteY1" fmla="*/ 684535 h 692472"/>
                <a:gd name="connsiteX2" fmla="*/ 0 w 1214437"/>
                <a:gd name="connsiteY2" fmla="*/ 1910 h 692472"/>
                <a:gd name="connsiteX3" fmla="*/ 39260 w 1214437"/>
                <a:gd name="connsiteY3" fmla="*/ 0 h 692472"/>
                <a:gd name="connsiteX4" fmla="*/ 1214437 w 1214437"/>
                <a:gd name="connsiteY4" fmla="*/ 1910 h 692472"/>
                <a:gd name="connsiteX5" fmla="*/ 1206500 w 1214437"/>
                <a:gd name="connsiteY5" fmla="*/ 311472 h 692472"/>
                <a:gd name="connsiteX0" fmla="*/ 895021 w 1228396"/>
                <a:gd name="connsiteY0" fmla="*/ 692472 h 692472"/>
                <a:gd name="connsiteX1" fmla="*/ 37771 w 1228396"/>
                <a:gd name="connsiteY1" fmla="*/ 684535 h 692472"/>
                <a:gd name="connsiteX2" fmla="*/ 0 w 1228396"/>
                <a:gd name="connsiteY2" fmla="*/ 673371 h 692472"/>
                <a:gd name="connsiteX3" fmla="*/ 13959 w 1228396"/>
                <a:gd name="connsiteY3" fmla="*/ 1910 h 692472"/>
                <a:gd name="connsiteX4" fmla="*/ 53219 w 1228396"/>
                <a:gd name="connsiteY4" fmla="*/ 0 h 692472"/>
                <a:gd name="connsiteX5" fmla="*/ 1228396 w 1228396"/>
                <a:gd name="connsiteY5" fmla="*/ 1910 h 692472"/>
                <a:gd name="connsiteX6" fmla="*/ 1220459 w 1228396"/>
                <a:gd name="connsiteY6" fmla="*/ 311472 h 692472"/>
                <a:gd name="connsiteX0" fmla="*/ 895021 w 1228396"/>
                <a:gd name="connsiteY0" fmla="*/ 692472 h 692472"/>
                <a:gd name="connsiteX1" fmla="*/ 37771 w 1228396"/>
                <a:gd name="connsiteY1" fmla="*/ 684535 h 692472"/>
                <a:gd name="connsiteX2" fmla="*/ 0 w 1228396"/>
                <a:gd name="connsiteY2" fmla="*/ 673371 h 692472"/>
                <a:gd name="connsiteX3" fmla="*/ 13959 w 1228396"/>
                <a:gd name="connsiteY3" fmla="*/ 1910 h 692472"/>
                <a:gd name="connsiteX4" fmla="*/ 53219 w 1228396"/>
                <a:gd name="connsiteY4" fmla="*/ 0 h 692472"/>
                <a:gd name="connsiteX5" fmla="*/ 1228396 w 1228396"/>
                <a:gd name="connsiteY5" fmla="*/ 1910 h 692472"/>
                <a:gd name="connsiteX6" fmla="*/ 1220459 w 1228396"/>
                <a:gd name="connsiteY6" fmla="*/ 311472 h 692472"/>
                <a:gd name="connsiteX0" fmla="*/ 895021 w 1228396"/>
                <a:gd name="connsiteY0" fmla="*/ 692472 h 692472"/>
                <a:gd name="connsiteX1" fmla="*/ 37771 w 1228396"/>
                <a:gd name="connsiteY1" fmla="*/ 684535 h 692472"/>
                <a:gd name="connsiteX2" fmla="*/ 0 w 1228396"/>
                <a:gd name="connsiteY2" fmla="*/ 673371 h 692472"/>
                <a:gd name="connsiteX3" fmla="*/ 13959 w 1228396"/>
                <a:gd name="connsiteY3" fmla="*/ 1910 h 692472"/>
                <a:gd name="connsiteX4" fmla="*/ 53219 w 1228396"/>
                <a:gd name="connsiteY4" fmla="*/ 0 h 692472"/>
                <a:gd name="connsiteX5" fmla="*/ 1228396 w 1228396"/>
                <a:gd name="connsiteY5" fmla="*/ 1910 h 692472"/>
                <a:gd name="connsiteX6" fmla="*/ 1220459 w 1228396"/>
                <a:gd name="connsiteY6" fmla="*/ 219779 h 692472"/>
                <a:gd name="connsiteX0" fmla="*/ 643758 w 1228396"/>
                <a:gd name="connsiteY0" fmla="*/ 692472 h 692472"/>
                <a:gd name="connsiteX1" fmla="*/ 37771 w 1228396"/>
                <a:gd name="connsiteY1" fmla="*/ 684535 h 692472"/>
                <a:gd name="connsiteX2" fmla="*/ 0 w 1228396"/>
                <a:gd name="connsiteY2" fmla="*/ 673371 h 692472"/>
                <a:gd name="connsiteX3" fmla="*/ 13959 w 1228396"/>
                <a:gd name="connsiteY3" fmla="*/ 1910 h 692472"/>
                <a:gd name="connsiteX4" fmla="*/ 53219 w 1228396"/>
                <a:gd name="connsiteY4" fmla="*/ 0 h 692472"/>
                <a:gd name="connsiteX5" fmla="*/ 1228396 w 1228396"/>
                <a:gd name="connsiteY5" fmla="*/ 1910 h 692472"/>
                <a:gd name="connsiteX6" fmla="*/ 1220459 w 1228396"/>
                <a:gd name="connsiteY6" fmla="*/ 219779 h 692472"/>
                <a:gd name="connsiteX0" fmla="*/ 629799 w 1214437"/>
                <a:gd name="connsiteY0" fmla="*/ 692472 h 692472"/>
                <a:gd name="connsiteX1" fmla="*/ 23812 w 1214437"/>
                <a:gd name="connsiteY1" fmla="*/ 684535 h 692472"/>
                <a:gd name="connsiteX2" fmla="*/ 0 w 1214437"/>
                <a:gd name="connsiteY2" fmla="*/ 1910 h 692472"/>
                <a:gd name="connsiteX3" fmla="*/ 39260 w 1214437"/>
                <a:gd name="connsiteY3" fmla="*/ 0 h 692472"/>
                <a:gd name="connsiteX4" fmla="*/ 1214437 w 1214437"/>
                <a:gd name="connsiteY4" fmla="*/ 1910 h 692472"/>
                <a:gd name="connsiteX5" fmla="*/ 1206500 w 1214437"/>
                <a:gd name="connsiteY5" fmla="*/ 219779 h 692472"/>
                <a:gd name="connsiteX0" fmla="*/ 629799 w 1214437"/>
                <a:gd name="connsiteY0" fmla="*/ 692472 h 692472"/>
                <a:gd name="connsiteX1" fmla="*/ 23812 w 1214437"/>
                <a:gd name="connsiteY1" fmla="*/ 684535 h 692472"/>
                <a:gd name="connsiteX2" fmla="*/ 0 w 1214437"/>
                <a:gd name="connsiteY2" fmla="*/ 1910 h 692472"/>
                <a:gd name="connsiteX3" fmla="*/ 39260 w 1214437"/>
                <a:gd name="connsiteY3" fmla="*/ 0 h 692472"/>
                <a:gd name="connsiteX4" fmla="*/ 1214437 w 1214437"/>
                <a:gd name="connsiteY4" fmla="*/ 1910 h 692472"/>
                <a:gd name="connsiteX5" fmla="*/ 1206500 w 1214437"/>
                <a:gd name="connsiteY5" fmla="*/ 219779 h 692472"/>
                <a:gd name="connsiteX0" fmla="*/ 648120 w 1232758"/>
                <a:gd name="connsiteY0" fmla="*/ 692472 h 692472"/>
                <a:gd name="connsiteX1" fmla="*/ 42133 w 1232758"/>
                <a:gd name="connsiteY1" fmla="*/ 684535 h 692472"/>
                <a:gd name="connsiteX2" fmla="*/ 0 w 1232758"/>
                <a:gd name="connsiteY2" fmla="*/ 682922 h 692472"/>
                <a:gd name="connsiteX3" fmla="*/ 18321 w 1232758"/>
                <a:gd name="connsiteY3" fmla="*/ 1910 h 692472"/>
                <a:gd name="connsiteX4" fmla="*/ 57581 w 1232758"/>
                <a:gd name="connsiteY4" fmla="*/ 0 h 692472"/>
                <a:gd name="connsiteX5" fmla="*/ 1232758 w 1232758"/>
                <a:gd name="connsiteY5" fmla="*/ 1910 h 692472"/>
                <a:gd name="connsiteX6" fmla="*/ 1224821 w 1232758"/>
                <a:gd name="connsiteY6" fmla="*/ 219779 h 692472"/>
                <a:gd name="connsiteX0" fmla="*/ 648120 w 1232758"/>
                <a:gd name="connsiteY0" fmla="*/ 692472 h 692472"/>
                <a:gd name="connsiteX1" fmla="*/ 42133 w 1232758"/>
                <a:gd name="connsiteY1" fmla="*/ 684535 h 692472"/>
                <a:gd name="connsiteX2" fmla="*/ 0 w 1232758"/>
                <a:gd name="connsiteY2" fmla="*/ 682922 h 692472"/>
                <a:gd name="connsiteX3" fmla="*/ 18321 w 1232758"/>
                <a:gd name="connsiteY3" fmla="*/ 1910 h 692472"/>
                <a:gd name="connsiteX4" fmla="*/ 57581 w 1232758"/>
                <a:gd name="connsiteY4" fmla="*/ 0 h 692472"/>
                <a:gd name="connsiteX5" fmla="*/ 1232758 w 1232758"/>
                <a:gd name="connsiteY5" fmla="*/ 1910 h 692472"/>
                <a:gd name="connsiteX6" fmla="*/ 1224821 w 1232758"/>
                <a:gd name="connsiteY6" fmla="*/ 219779 h 692472"/>
                <a:gd name="connsiteX0" fmla="*/ 648120 w 1232758"/>
                <a:gd name="connsiteY0" fmla="*/ 692472 h 692472"/>
                <a:gd name="connsiteX1" fmla="*/ 42133 w 1232758"/>
                <a:gd name="connsiteY1" fmla="*/ 684535 h 692472"/>
                <a:gd name="connsiteX2" fmla="*/ 0 w 1232758"/>
                <a:gd name="connsiteY2" fmla="*/ 682922 h 692472"/>
                <a:gd name="connsiteX3" fmla="*/ 18321 w 1232758"/>
                <a:gd name="connsiteY3" fmla="*/ 1910 h 692472"/>
                <a:gd name="connsiteX4" fmla="*/ 57581 w 1232758"/>
                <a:gd name="connsiteY4" fmla="*/ 0 h 692472"/>
                <a:gd name="connsiteX5" fmla="*/ 1232758 w 1232758"/>
                <a:gd name="connsiteY5" fmla="*/ 1910 h 692472"/>
                <a:gd name="connsiteX6" fmla="*/ 1224821 w 1232758"/>
                <a:gd name="connsiteY6" fmla="*/ 173932 h 692472"/>
                <a:gd name="connsiteX0" fmla="*/ 648120 w 1232758"/>
                <a:gd name="connsiteY0" fmla="*/ 690562 h 690562"/>
                <a:gd name="connsiteX1" fmla="*/ 42133 w 1232758"/>
                <a:gd name="connsiteY1" fmla="*/ 682625 h 690562"/>
                <a:gd name="connsiteX2" fmla="*/ 0 w 1232758"/>
                <a:gd name="connsiteY2" fmla="*/ 681012 h 690562"/>
                <a:gd name="connsiteX3" fmla="*/ 18321 w 1232758"/>
                <a:gd name="connsiteY3" fmla="*/ 0 h 690562"/>
                <a:gd name="connsiteX4" fmla="*/ 1232758 w 1232758"/>
                <a:gd name="connsiteY4" fmla="*/ 0 h 690562"/>
                <a:gd name="connsiteX5" fmla="*/ 1224821 w 1232758"/>
                <a:gd name="connsiteY5" fmla="*/ 172022 h 690562"/>
                <a:gd name="connsiteX0" fmla="*/ 648120 w 1232758"/>
                <a:gd name="connsiteY0" fmla="*/ 690562 h 690562"/>
                <a:gd name="connsiteX1" fmla="*/ 0 w 1232758"/>
                <a:gd name="connsiteY1" fmla="*/ 681012 h 690562"/>
                <a:gd name="connsiteX2" fmla="*/ 18321 w 1232758"/>
                <a:gd name="connsiteY2" fmla="*/ 0 h 690562"/>
                <a:gd name="connsiteX3" fmla="*/ 1232758 w 1232758"/>
                <a:gd name="connsiteY3" fmla="*/ 0 h 690562"/>
                <a:gd name="connsiteX4" fmla="*/ 1224821 w 1232758"/>
                <a:gd name="connsiteY4" fmla="*/ 172022 h 690562"/>
                <a:gd name="connsiteX0" fmla="*/ 648120 w 1232758"/>
                <a:gd name="connsiteY0" fmla="*/ 690562 h 690562"/>
                <a:gd name="connsiteX1" fmla="*/ 0 w 1232758"/>
                <a:gd name="connsiteY1" fmla="*/ 681012 h 690562"/>
                <a:gd name="connsiteX2" fmla="*/ 17090 w 1232758"/>
                <a:gd name="connsiteY2" fmla="*/ 680270 h 690562"/>
                <a:gd name="connsiteX3" fmla="*/ 18321 w 1232758"/>
                <a:gd name="connsiteY3" fmla="*/ 0 h 690562"/>
                <a:gd name="connsiteX4" fmla="*/ 1232758 w 1232758"/>
                <a:gd name="connsiteY4" fmla="*/ 0 h 690562"/>
                <a:gd name="connsiteX5" fmla="*/ 1224821 w 1232758"/>
                <a:gd name="connsiteY5" fmla="*/ 172022 h 690562"/>
                <a:gd name="connsiteX0" fmla="*/ 648120 w 1237529"/>
                <a:gd name="connsiteY0" fmla="*/ 690562 h 690562"/>
                <a:gd name="connsiteX1" fmla="*/ 0 w 1237529"/>
                <a:gd name="connsiteY1" fmla="*/ 681012 h 690562"/>
                <a:gd name="connsiteX2" fmla="*/ 17090 w 1237529"/>
                <a:gd name="connsiteY2" fmla="*/ 680270 h 690562"/>
                <a:gd name="connsiteX3" fmla="*/ 18321 w 1237529"/>
                <a:gd name="connsiteY3" fmla="*/ 0 h 690562"/>
                <a:gd name="connsiteX4" fmla="*/ 1232758 w 1237529"/>
                <a:gd name="connsiteY4" fmla="*/ 0 h 690562"/>
                <a:gd name="connsiteX5" fmla="*/ 1237529 w 1237529"/>
                <a:gd name="connsiteY5" fmla="*/ 172022 h 690562"/>
                <a:gd name="connsiteX0" fmla="*/ 648120 w 1245466"/>
                <a:gd name="connsiteY0" fmla="*/ 690562 h 690562"/>
                <a:gd name="connsiteX1" fmla="*/ 0 w 1245466"/>
                <a:gd name="connsiteY1" fmla="*/ 681012 h 690562"/>
                <a:gd name="connsiteX2" fmla="*/ 17090 w 1245466"/>
                <a:gd name="connsiteY2" fmla="*/ 680270 h 690562"/>
                <a:gd name="connsiteX3" fmla="*/ 18321 w 1245466"/>
                <a:gd name="connsiteY3" fmla="*/ 0 h 690562"/>
                <a:gd name="connsiteX4" fmla="*/ 1232758 w 1245466"/>
                <a:gd name="connsiteY4" fmla="*/ 0 h 690562"/>
                <a:gd name="connsiteX5" fmla="*/ 1245466 w 1245466"/>
                <a:gd name="connsiteY5" fmla="*/ 263715 h 690562"/>
                <a:gd name="connsiteX0" fmla="*/ 648120 w 1245466"/>
                <a:gd name="connsiteY0" fmla="*/ 690562 h 690562"/>
                <a:gd name="connsiteX1" fmla="*/ 0 w 1245466"/>
                <a:gd name="connsiteY1" fmla="*/ 681012 h 690562"/>
                <a:gd name="connsiteX2" fmla="*/ 17090 w 1245466"/>
                <a:gd name="connsiteY2" fmla="*/ 680270 h 690562"/>
                <a:gd name="connsiteX3" fmla="*/ 18321 w 1245466"/>
                <a:gd name="connsiteY3" fmla="*/ 0 h 690562"/>
                <a:gd name="connsiteX4" fmla="*/ 1232758 w 1245466"/>
                <a:gd name="connsiteY4" fmla="*/ 0 h 690562"/>
                <a:gd name="connsiteX5" fmla="*/ 1245466 w 1245466"/>
                <a:gd name="connsiteY5" fmla="*/ 217869 h 690562"/>
                <a:gd name="connsiteX0" fmla="*/ 648120 w 1261807"/>
                <a:gd name="connsiteY0" fmla="*/ 690562 h 690562"/>
                <a:gd name="connsiteX1" fmla="*/ 0 w 1261807"/>
                <a:gd name="connsiteY1" fmla="*/ 681012 h 690562"/>
                <a:gd name="connsiteX2" fmla="*/ 17090 w 1261807"/>
                <a:gd name="connsiteY2" fmla="*/ 680270 h 690562"/>
                <a:gd name="connsiteX3" fmla="*/ 18321 w 1261807"/>
                <a:gd name="connsiteY3" fmla="*/ 0 h 690562"/>
                <a:gd name="connsiteX4" fmla="*/ 1261807 w 1261807"/>
                <a:gd name="connsiteY4" fmla="*/ 0 h 690562"/>
                <a:gd name="connsiteX5" fmla="*/ 1245466 w 1261807"/>
                <a:gd name="connsiteY5" fmla="*/ 217869 h 690562"/>
                <a:gd name="connsiteX0" fmla="*/ 648120 w 1261807"/>
                <a:gd name="connsiteY0" fmla="*/ 690562 h 690562"/>
                <a:gd name="connsiteX1" fmla="*/ 0 w 1261807"/>
                <a:gd name="connsiteY1" fmla="*/ 681012 h 690562"/>
                <a:gd name="connsiteX2" fmla="*/ 17090 w 1261807"/>
                <a:gd name="connsiteY2" fmla="*/ 680270 h 690562"/>
                <a:gd name="connsiteX3" fmla="*/ 18321 w 1261807"/>
                <a:gd name="connsiteY3" fmla="*/ 0 h 690562"/>
                <a:gd name="connsiteX4" fmla="*/ 1261807 w 1261807"/>
                <a:gd name="connsiteY4" fmla="*/ 0 h 690562"/>
                <a:gd name="connsiteX5" fmla="*/ 1243851 w 1261807"/>
                <a:gd name="connsiteY5" fmla="*/ 5730 h 690562"/>
                <a:gd name="connsiteX6" fmla="*/ 1245466 w 1261807"/>
                <a:gd name="connsiteY6" fmla="*/ 217869 h 690562"/>
                <a:gd name="connsiteX0" fmla="*/ 648120 w 1261807"/>
                <a:gd name="connsiteY0" fmla="*/ 690562 h 690562"/>
                <a:gd name="connsiteX1" fmla="*/ 0 w 1261807"/>
                <a:gd name="connsiteY1" fmla="*/ 681012 h 690562"/>
                <a:gd name="connsiteX2" fmla="*/ 17090 w 1261807"/>
                <a:gd name="connsiteY2" fmla="*/ 680270 h 690562"/>
                <a:gd name="connsiteX3" fmla="*/ 18321 w 1261807"/>
                <a:gd name="connsiteY3" fmla="*/ 0 h 690562"/>
                <a:gd name="connsiteX4" fmla="*/ 1261807 w 1261807"/>
                <a:gd name="connsiteY4" fmla="*/ 0 h 690562"/>
                <a:gd name="connsiteX5" fmla="*/ 1245466 w 1261807"/>
                <a:gd name="connsiteY5" fmla="*/ 217869 h 690562"/>
                <a:gd name="connsiteX0" fmla="*/ 648120 w 1245466"/>
                <a:gd name="connsiteY0" fmla="*/ 690562 h 690562"/>
                <a:gd name="connsiteX1" fmla="*/ 0 w 1245466"/>
                <a:gd name="connsiteY1" fmla="*/ 681012 h 690562"/>
                <a:gd name="connsiteX2" fmla="*/ 17090 w 1245466"/>
                <a:gd name="connsiteY2" fmla="*/ 680270 h 690562"/>
                <a:gd name="connsiteX3" fmla="*/ 18321 w 1245466"/>
                <a:gd name="connsiteY3" fmla="*/ 0 h 690562"/>
                <a:gd name="connsiteX4" fmla="*/ 1245465 w 1245466"/>
                <a:gd name="connsiteY4" fmla="*/ 0 h 690562"/>
                <a:gd name="connsiteX5" fmla="*/ 1245466 w 1245466"/>
                <a:gd name="connsiteY5" fmla="*/ 217869 h 690562"/>
                <a:gd name="connsiteX0" fmla="*/ 631030 w 1228376"/>
                <a:gd name="connsiteY0" fmla="*/ 690562 h 690562"/>
                <a:gd name="connsiteX1" fmla="*/ 0 w 1228376"/>
                <a:gd name="connsiteY1" fmla="*/ 680270 h 690562"/>
                <a:gd name="connsiteX2" fmla="*/ 1231 w 1228376"/>
                <a:gd name="connsiteY2" fmla="*/ 0 h 690562"/>
                <a:gd name="connsiteX3" fmla="*/ 1228375 w 1228376"/>
                <a:gd name="connsiteY3" fmla="*/ 0 h 690562"/>
                <a:gd name="connsiteX4" fmla="*/ 1228376 w 1228376"/>
                <a:gd name="connsiteY4" fmla="*/ 217869 h 690562"/>
                <a:gd name="connsiteX0" fmla="*/ 631030 w 1228376"/>
                <a:gd name="connsiteY0" fmla="*/ 736408 h 736408"/>
                <a:gd name="connsiteX1" fmla="*/ 0 w 1228376"/>
                <a:gd name="connsiteY1" fmla="*/ 726116 h 736408"/>
                <a:gd name="connsiteX2" fmla="*/ 13190 w 1228376"/>
                <a:gd name="connsiteY2" fmla="*/ 0 h 736408"/>
                <a:gd name="connsiteX3" fmla="*/ 1228375 w 1228376"/>
                <a:gd name="connsiteY3" fmla="*/ 45846 h 736408"/>
                <a:gd name="connsiteX4" fmla="*/ 1228376 w 1228376"/>
                <a:gd name="connsiteY4" fmla="*/ 263715 h 736408"/>
                <a:gd name="connsiteX0" fmla="*/ 619071 w 1216417"/>
                <a:gd name="connsiteY0" fmla="*/ 736408 h 736408"/>
                <a:gd name="connsiteX1" fmla="*/ 0 w 1216417"/>
                <a:gd name="connsiteY1" fmla="*/ 726116 h 736408"/>
                <a:gd name="connsiteX2" fmla="*/ 1231 w 1216417"/>
                <a:gd name="connsiteY2" fmla="*/ 0 h 736408"/>
                <a:gd name="connsiteX3" fmla="*/ 1216416 w 1216417"/>
                <a:gd name="connsiteY3" fmla="*/ 45846 h 736408"/>
                <a:gd name="connsiteX4" fmla="*/ 1216417 w 1216417"/>
                <a:gd name="connsiteY4" fmla="*/ 263715 h 736408"/>
                <a:gd name="connsiteX0" fmla="*/ 619071 w 1216417"/>
                <a:gd name="connsiteY0" fmla="*/ 736408 h 736408"/>
                <a:gd name="connsiteX1" fmla="*/ 0 w 1216417"/>
                <a:gd name="connsiteY1" fmla="*/ 726116 h 736408"/>
                <a:gd name="connsiteX2" fmla="*/ 1231 w 1216417"/>
                <a:gd name="connsiteY2" fmla="*/ 0 h 736408"/>
                <a:gd name="connsiteX3" fmla="*/ 1216415 w 1216417"/>
                <a:gd name="connsiteY3" fmla="*/ 45846 h 736408"/>
                <a:gd name="connsiteX4" fmla="*/ 1216417 w 1216417"/>
                <a:gd name="connsiteY4" fmla="*/ 263715 h 736408"/>
                <a:gd name="connsiteX0" fmla="*/ 619071 w 1216417"/>
                <a:gd name="connsiteY0" fmla="*/ 736409 h 736409"/>
                <a:gd name="connsiteX1" fmla="*/ 0 w 1216417"/>
                <a:gd name="connsiteY1" fmla="*/ 726117 h 736409"/>
                <a:gd name="connsiteX2" fmla="*/ 1231 w 1216417"/>
                <a:gd name="connsiteY2" fmla="*/ 1 h 736409"/>
                <a:gd name="connsiteX3" fmla="*/ 1216414 w 1216417"/>
                <a:gd name="connsiteY3" fmla="*/ 0 h 736409"/>
                <a:gd name="connsiteX4" fmla="*/ 1216417 w 1216417"/>
                <a:gd name="connsiteY4" fmla="*/ 263716 h 73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417" h="736409">
                  <a:moveTo>
                    <a:pt x="619071" y="736409"/>
                  </a:moveTo>
                  <a:lnTo>
                    <a:pt x="0" y="726117"/>
                  </a:lnTo>
                  <a:cubicBezTo>
                    <a:pt x="410" y="499360"/>
                    <a:pt x="821" y="226758"/>
                    <a:pt x="1231" y="1"/>
                  </a:cubicBezTo>
                  <a:lnTo>
                    <a:pt x="1216414" y="0"/>
                  </a:lnTo>
                  <a:cubicBezTo>
                    <a:pt x="1216414" y="72623"/>
                    <a:pt x="1216417" y="191093"/>
                    <a:pt x="1216417" y="263716"/>
                  </a:cubicBez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prstClr val="black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5" name="Trapezoid 34"/>
            <p:cNvSpPr/>
            <p:nvPr/>
          </p:nvSpPr>
          <p:spPr bwMode="auto">
            <a:xfrm flipV="1">
              <a:off x="3581400" y="3352800"/>
              <a:ext cx="609600" cy="152400"/>
            </a:xfrm>
            <a:prstGeom prst="trapezoid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prstClr val="black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7" name="Trapezoid 36"/>
            <p:cNvSpPr/>
            <p:nvPr/>
          </p:nvSpPr>
          <p:spPr bwMode="auto">
            <a:xfrm flipV="1">
              <a:off x="4419600" y="3352800"/>
              <a:ext cx="609600" cy="152400"/>
            </a:xfrm>
            <a:prstGeom prst="trapezoid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prstClr val="black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181600" y="3657600"/>
              <a:ext cx="9906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Result Data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4800" y="4572000"/>
            <a:ext cx="3429000" cy="914400"/>
            <a:chOff x="4114800" y="4572000"/>
            <a:chExt cx="3429000" cy="9144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16200000" flipV="1">
              <a:off x="5181997" y="5028803"/>
              <a:ext cx="914400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715000" y="4724400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Write results at completion</a:t>
              </a: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114800" y="4572000"/>
              <a:ext cx="1524000" cy="533400"/>
            </a:xfrm>
            <a:custGeom>
              <a:avLst/>
              <a:gdLst>
                <a:gd name="connsiteX0" fmla="*/ 1375190 w 1375190"/>
                <a:gd name="connsiteY0" fmla="*/ 469199 h 485379"/>
                <a:gd name="connsiteX1" fmla="*/ 0 w 1375190"/>
                <a:gd name="connsiteY1" fmla="*/ 485379 h 485379"/>
                <a:gd name="connsiteX2" fmla="*/ 0 w 1375190"/>
                <a:gd name="connsiteY2" fmla="*/ 0 h 485379"/>
                <a:gd name="connsiteX0" fmla="*/ 1375190 w 1375190"/>
                <a:gd name="connsiteY0" fmla="*/ 469199 h 485379"/>
                <a:gd name="connsiteX1" fmla="*/ 0 w 1375190"/>
                <a:gd name="connsiteY1" fmla="*/ 485379 h 485379"/>
                <a:gd name="connsiteX2" fmla="*/ 0 w 1375190"/>
                <a:gd name="connsiteY2" fmla="*/ 0 h 485379"/>
                <a:gd name="connsiteX0" fmla="*/ 1375190 w 1375190"/>
                <a:gd name="connsiteY0" fmla="*/ 469199 h 485379"/>
                <a:gd name="connsiteX1" fmla="*/ 0 w 1375190"/>
                <a:gd name="connsiteY1" fmla="*/ 485379 h 485379"/>
                <a:gd name="connsiteX2" fmla="*/ 0 w 1375190"/>
                <a:gd name="connsiteY2" fmla="*/ 0 h 485379"/>
                <a:gd name="connsiteX0" fmla="*/ 1375190 w 1375190"/>
                <a:gd name="connsiteY0" fmla="*/ 469199 h 485379"/>
                <a:gd name="connsiteX1" fmla="*/ 0 w 1375190"/>
                <a:gd name="connsiteY1" fmla="*/ 485379 h 485379"/>
                <a:gd name="connsiteX2" fmla="*/ 0 w 1375190"/>
                <a:gd name="connsiteY2" fmla="*/ 0 h 48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5190" h="485379">
                  <a:moveTo>
                    <a:pt x="1375190" y="469199"/>
                  </a:moveTo>
                  <a:lnTo>
                    <a:pt x="0" y="485379"/>
                  </a:lnTo>
                  <a:lnTo>
                    <a:pt x="0" y="0"/>
                  </a:ln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4686300" y="48387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6172200" y="1371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Write results at commit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28800" y="2819400"/>
            <a:ext cx="3352800" cy="1752600"/>
            <a:chOff x="1828800" y="2819400"/>
            <a:chExt cx="3352800" cy="1752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05200" y="3657600"/>
              <a:ext cx="1676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Source Operands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28800" y="2819400"/>
              <a:ext cx="2897188" cy="915988"/>
              <a:chOff x="1828800" y="2819400"/>
              <a:chExt cx="2897188" cy="91598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828800" y="28194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Write sources in dispatch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rot="5400000">
                <a:off x="3771900" y="3619500"/>
                <a:ext cx="230188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rot="5400000">
                <a:off x="4610100" y="3619500"/>
                <a:ext cx="230188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817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Physical Register File</a:t>
            </a:r>
            <a:br>
              <a:rPr lang="en-US" dirty="0"/>
            </a:br>
            <a:r>
              <a:rPr lang="en-US" sz="2000" i="1" dirty="0"/>
              <a:t>(MIPS R10K, Alpha 21264, Intel Pentium 4 &amp; Sandy/Ivy Bridge)</a:t>
            </a:r>
            <a:endParaRPr lang="en-US" sz="2000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Rename all architectural registers into a single </a:t>
            </a:r>
            <a:r>
              <a:rPr lang="en-US" sz="2400" i="1" dirty="0"/>
              <a:t>physical </a:t>
            </a:r>
            <a:r>
              <a:rPr lang="en-US" sz="2400" dirty="0"/>
              <a:t>register file during decode, no register values read</a:t>
            </a:r>
          </a:p>
          <a:p>
            <a:r>
              <a:rPr lang="en-US" sz="2400" dirty="0"/>
              <a:t>Functional units read and write from single unified register file holding committed and temporary registers in execute</a:t>
            </a:r>
          </a:p>
          <a:p>
            <a:r>
              <a:rPr lang="en-US" sz="2400" dirty="0"/>
              <a:t>Commit only updates mapping of architectural register to physical register, no data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77024-9DC7-9744-9B08-901ADB81E3E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09600" y="3768666"/>
            <a:ext cx="7848600" cy="2743200"/>
            <a:chOff x="609600" y="3048000"/>
            <a:chExt cx="7848600" cy="2743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200400" y="3276600"/>
              <a:ext cx="2514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Unified Physical Register File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5400000">
              <a:off x="3124994" y="4723606"/>
              <a:ext cx="913606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3962797" y="4724003"/>
              <a:ext cx="914400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990600" y="4495800"/>
              <a:ext cx="3014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Read operands at issue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200400" y="5181600"/>
              <a:ext cx="2438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Functional Units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6200000" flipV="1">
              <a:off x="4800997" y="4724003"/>
              <a:ext cx="914400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00" y="4495800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Write results at completion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3200400"/>
              <a:ext cx="1752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Committed Register Mapping</a:t>
              </a:r>
            </a:p>
          </p:txBody>
        </p:sp>
        <p:cxnSp>
          <p:nvCxnSpPr>
            <p:cNvPr id="28" name="Straight Arrow Connector 27"/>
            <p:cNvCxnSpPr>
              <a:stCxn id="26" idx="1"/>
              <a:endCxn id="12" idx="3"/>
            </p:cNvCxnSpPr>
            <p:nvPr/>
          </p:nvCxnSpPr>
          <p:spPr bwMode="auto">
            <a:xfrm rot="10800000" flipV="1">
              <a:off x="5715000" y="3695700"/>
              <a:ext cx="9906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 bwMode="auto">
            <a:xfrm>
              <a:off x="609600" y="3048000"/>
              <a:ext cx="1752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Decode Stage Register Mapping</a:t>
              </a:r>
            </a:p>
          </p:txBody>
        </p:sp>
        <p:cxnSp>
          <p:nvCxnSpPr>
            <p:cNvPr id="30" name="Straight Arrow Connector 29"/>
            <p:cNvCxnSpPr>
              <a:stCxn id="29" idx="3"/>
              <a:endCxn id="12" idx="1"/>
            </p:cNvCxnSpPr>
            <p:nvPr/>
          </p:nvCxnSpPr>
          <p:spPr bwMode="auto">
            <a:xfrm>
              <a:off x="2362200" y="3543300"/>
              <a:ext cx="8382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913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Speculative Store Buffer</a:t>
            </a:r>
          </a:p>
        </p:txBody>
      </p:sp>
      <p:sp>
        <p:nvSpPr>
          <p:cNvPr id="1954819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066800"/>
            <a:ext cx="4572000" cy="5054600"/>
          </a:xfrm>
        </p:spPr>
        <p:txBody>
          <a:bodyPr/>
          <a:lstStyle/>
          <a:p>
            <a:r>
              <a:rPr lang="en-US" sz="2000" dirty="0"/>
              <a:t>Just like register updates, stores should not modify the memory until after the instruction is committed. A speculative store buffer is a structure introduced to hold speculative store data.</a:t>
            </a:r>
          </a:p>
          <a:p>
            <a:r>
              <a:rPr lang="en-US" sz="2000" dirty="0"/>
              <a:t>During decode, store buffer slot allocated in program order</a:t>
            </a:r>
          </a:p>
          <a:p>
            <a:r>
              <a:rPr lang="en-US" sz="2000" dirty="0"/>
              <a:t>Stores split into “store address” and “store data” micro-operations</a:t>
            </a:r>
          </a:p>
          <a:p>
            <a:r>
              <a:rPr lang="en-US" sz="2000" dirty="0"/>
              <a:t>“Store address” execution writes tag</a:t>
            </a:r>
          </a:p>
          <a:p>
            <a:r>
              <a:rPr lang="en-US" sz="2000" dirty="0"/>
              <a:t>“Store data” execution writes data</a:t>
            </a:r>
          </a:p>
          <a:p>
            <a:r>
              <a:rPr lang="en-US" sz="2000" dirty="0"/>
              <a:t>Store commits when oldest instruction and both address and data available: </a:t>
            </a:r>
          </a:p>
          <a:p>
            <a:pPr lvl="1"/>
            <a:r>
              <a:rPr lang="en-US" sz="2000" dirty="0"/>
              <a:t>clear speculative bit and eventually move data to cache</a:t>
            </a:r>
          </a:p>
          <a:p>
            <a:r>
              <a:rPr lang="en-US" sz="2000" dirty="0"/>
              <a:t>On store abort:</a:t>
            </a:r>
          </a:p>
          <a:p>
            <a:pPr lvl="1"/>
            <a:r>
              <a:rPr lang="en-US" sz="2000" dirty="0"/>
              <a:t> clear valid bit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9F2E-1839-0B45-91D6-2CCA0E9C19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54820" name="Rectangle 4"/>
          <p:cNvSpPr>
            <a:spLocks noChangeArrowheads="1"/>
          </p:cNvSpPr>
          <p:nvPr/>
        </p:nvSpPr>
        <p:spPr bwMode="auto">
          <a:xfrm>
            <a:off x="1752600" y="4724400"/>
            <a:ext cx="2663825" cy="11414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sp>
        <p:nvSpPr>
          <p:cNvPr id="1954822" name="Rectangle 6"/>
          <p:cNvSpPr>
            <a:spLocks noChangeArrowheads="1"/>
          </p:cNvSpPr>
          <p:nvPr/>
        </p:nvSpPr>
        <p:spPr bwMode="auto">
          <a:xfrm>
            <a:off x="820738" y="4724400"/>
            <a:ext cx="931862" cy="11414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Tags</a:t>
            </a:r>
          </a:p>
        </p:txBody>
      </p:sp>
      <p:sp>
        <p:nvSpPr>
          <p:cNvPr id="1954826" name="Text Box 10"/>
          <p:cNvSpPr txBox="1">
            <a:spLocks noChangeArrowheads="1"/>
          </p:cNvSpPr>
          <p:nvPr/>
        </p:nvSpPr>
        <p:spPr bwMode="auto">
          <a:xfrm>
            <a:off x="1524000" y="3886200"/>
            <a:ext cx="1598757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Store Commit Path</a:t>
            </a:r>
          </a:p>
        </p:txBody>
      </p:sp>
      <p:sp>
        <p:nvSpPr>
          <p:cNvPr id="1954827" name="Text Box 11"/>
          <p:cNvSpPr txBox="1">
            <a:spLocks noChangeArrowheads="1"/>
          </p:cNvSpPr>
          <p:nvPr/>
        </p:nvSpPr>
        <p:spPr bwMode="auto">
          <a:xfrm>
            <a:off x="0" y="1447800"/>
            <a:ext cx="1531938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Speculative Store Buffer</a:t>
            </a:r>
          </a:p>
        </p:txBody>
      </p:sp>
      <p:sp>
        <p:nvSpPr>
          <p:cNvPr id="1954828" name="Text Box 12"/>
          <p:cNvSpPr txBox="1">
            <a:spLocks noChangeArrowheads="1"/>
          </p:cNvSpPr>
          <p:nvPr/>
        </p:nvSpPr>
        <p:spPr bwMode="auto">
          <a:xfrm>
            <a:off x="1371600" y="5943600"/>
            <a:ext cx="179863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L1 Data Cache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90575" y="3286125"/>
            <a:ext cx="2930525" cy="217488"/>
            <a:chOff x="0" y="2640"/>
            <a:chExt cx="2112" cy="192"/>
          </a:xfrm>
        </p:grpSpPr>
        <p:sp>
          <p:nvSpPr>
            <p:cNvPr id="1954833" name="Rectangle 17"/>
            <p:cNvSpPr>
              <a:spLocks noChangeArrowheads="1"/>
            </p:cNvSpPr>
            <p:nvPr/>
          </p:nvSpPr>
          <p:spPr bwMode="auto">
            <a:xfrm>
              <a:off x="288" y="2640"/>
              <a:ext cx="76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Tag</a:t>
              </a:r>
            </a:p>
          </p:txBody>
        </p:sp>
        <p:sp>
          <p:nvSpPr>
            <p:cNvPr id="1954834" name="Rectangle 18"/>
            <p:cNvSpPr>
              <a:spLocks noChangeArrowheads="1"/>
            </p:cNvSpPr>
            <p:nvPr/>
          </p:nvSpPr>
          <p:spPr bwMode="auto">
            <a:xfrm>
              <a:off x="1056" y="2640"/>
              <a:ext cx="105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sp>
          <p:nvSpPr>
            <p:cNvPr id="1954835" name="Rectangle 19"/>
            <p:cNvSpPr>
              <a:spLocks noChangeArrowheads="1"/>
            </p:cNvSpPr>
            <p:nvPr/>
          </p:nvSpPr>
          <p:spPr bwMode="auto">
            <a:xfrm>
              <a:off x="144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</a:t>
              </a:r>
            </a:p>
          </p:txBody>
        </p:sp>
        <p:sp>
          <p:nvSpPr>
            <p:cNvPr id="1954836" name="Rectangle 20"/>
            <p:cNvSpPr>
              <a:spLocks noChangeArrowheads="1"/>
            </p:cNvSpPr>
            <p:nvPr/>
          </p:nvSpPr>
          <p:spPr bwMode="auto">
            <a:xfrm>
              <a:off x="0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V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90575" y="3068638"/>
            <a:ext cx="2930525" cy="217487"/>
            <a:chOff x="0" y="2640"/>
            <a:chExt cx="2112" cy="192"/>
          </a:xfrm>
        </p:grpSpPr>
        <p:sp>
          <p:nvSpPr>
            <p:cNvPr id="1954838" name="Rectangle 22"/>
            <p:cNvSpPr>
              <a:spLocks noChangeArrowheads="1"/>
            </p:cNvSpPr>
            <p:nvPr/>
          </p:nvSpPr>
          <p:spPr bwMode="auto">
            <a:xfrm>
              <a:off x="288" y="2640"/>
              <a:ext cx="76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Tag</a:t>
              </a:r>
            </a:p>
          </p:txBody>
        </p:sp>
        <p:sp>
          <p:nvSpPr>
            <p:cNvPr id="1954839" name="Rectangle 23"/>
            <p:cNvSpPr>
              <a:spLocks noChangeArrowheads="1"/>
            </p:cNvSpPr>
            <p:nvPr/>
          </p:nvSpPr>
          <p:spPr bwMode="auto">
            <a:xfrm>
              <a:off x="1056" y="2640"/>
              <a:ext cx="105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sp>
          <p:nvSpPr>
            <p:cNvPr id="1954840" name="Rectangle 24"/>
            <p:cNvSpPr>
              <a:spLocks noChangeArrowheads="1"/>
            </p:cNvSpPr>
            <p:nvPr/>
          </p:nvSpPr>
          <p:spPr bwMode="auto">
            <a:xfrm>
              <a:off x="144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</a:t>
              </a:r>
            </a:p>
          </p:txBody>
        </p:sp>
        <p:sp>
          <p:nvSpPr>
            <p:cNvPr id="1954841" name="Rectangle 25"/>
            <p:cNvSpPr>
              <a:spLocks noChangeArrowheads="1"/>
            </p:cNvSpPr>
            <p:nvPr/>
          </p:nvSpPr>
          <p:spPr bwMode="auto">
            <a:xfrm>
              <a:off x="0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V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90575" y="2851150"/>
            <a:ext cx="2930525" cy="217488"/>
            <a:chOff x="0" y="2640"/>
            <a:chExt cx="2112" cy="192"/>
          </a:xfrm>
        </p:grpSpPr>
        <p:sp>
          <p:nvSpPr>
            <p:cNvPr id="1954843" name="Rectangle 27"/>
            <p:cNvSpPr>
              <a:spLocks noChangeArrowheads="1"/>
            </p:cNvSpPr>
            <p:nvPr/>
          </p:nvSpPr>
          <p:spPr bwMode="auto">
            <a:xfrm>
              <a:off x="288" y="2640"/>
              <a:ext cx="76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Tag</a:t>
              </a:r>
            </a:p>
          </p:txBody>
        </p:sp>
        <p:sp>
          <p:nvSpPr>
            <p:cNvPr id="1954844" name="Rectangle 28"/>
            <p:cNvSpPr>
              <a:spLocks noChangeArrowheads="1"/>
            </p:cNvSpPr>
            <p:nvPr/>
          </p:nvSpPr>
          <p:spPr bwMode="auto">
            <a:xfrm>
              <a:off x="1056" y="2640"/>
              <a:ext cx="105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sp>
          <p:nvSpPr>
            <p:cNvPr id="1954845" name="Rectangle 29"/>
            <p:cNvSpPr>
              <a:spLocks noChangeArrowheads="1"/>
            </p:cNvSpPr>
            <p:nvPr/>
          </p:nvSpPr>
          <p:spPr bwMode="auto">
            <a:xfrm>
              <a:off x="144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</a:t>
              </a:r>
            </a:p>
          </p:txBody>
        </p:sp>
        <p:sp>
          <p:nvSpPr>
            <p:cNvPr id="1954846" name="Rectangle 30"/>
            <p:cNvSpPr>
              <a:spLocks noChangeArrowheads="1"/>
            </p:cNvSpPr>
            <p:nvPr/>
          </p:nvSpPr>
          <p:spPr bwMode="auto">
            <a:xfrm>
              <a:off x="0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V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90575" y="2633663"/>
            <a:ext cx="2930525" cy="217487"/>
            <a:chOff x="0" y="2640"/>
            <a:chExt cx="2112" cy="192"/>
          </a:xfrm>
        </p:grpSpPr>
        <p:sp>
          <p:nvSpPr>
            <p:cNvPr id="1954848" name="Rectangle 32"/>
            <p:cNvSpPr>
              <a:spLocks noChangeArrowheads="1"/>
            </p:cNvSpPr>
            <p:nvPr/>
          </p:nvSpPr>
          <p:spPr bwMode="auto">
            <a:xfrm>
              <a:off x="288" y="2640"/>
              <a:ext cx="76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Tag</a:t>
              </a:r>
            </a:p>
          </p:txBody>
        </p:sp>
        <p:sp>
          <p:nvSpPr>
            <p:cNvPr id="1954849" name="Rectangle 33"/>
            <p:cNvSpPr>
              <a:spLocks noChangeArrowheads="1"/>
            </p:cNvSpPr>
            <p:nvPr/>
          </p:nvSpPr>
          <p:spPr bwMode="auto">
            <a:xfrm>
              <a:off x="1056" y="2640"/>
              <a:ext cx="105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sp>
          <p:nvSpPr>
            <p:cNvPr id="1954850" name="Rectangle 34"/>
            <p:cNvSpPr>
              <a:spLocks noChangeArrowheads="1"/>
            </p:cNvSpPr>
            <p:nvPr/>
          </p:nvSpPr>
          <p:spPr bwMode="auto">
            <a:xfrm>
              <a:off x="144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</a:t>
              </a:r>
            </a:p>
          </p:txBody>
        </p:sp>
        <p:sp>
          <p:nvSpPr>
            <p:cNvPr id="1954851" name="Rectangle 35"/>
            <p:cNvSpPr>
              <a:spLocks noChangeArrowheads="1"/>
            </p:cNvSpPr>
            <p:nvPr/>
          </p:nvSpPr>
          <p:spPr bwMode="auto">
            <a:xfrm>
              <a:off x="0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V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790575" y="2416175"/>
            <a:ext cx="2930525" cy="217488"/>
            <a:chOff x="0" y="2640"/>
            <a:chExt cx="2112" cy="192"/>
          </a:xfrm>
        </p:grpSpPr>
        <p:sp>
          <p:nvSpPr>
            <p:cNvPr id="1954853" name="Rectangle 37"/>
            <p:cNvSpPr>
              <a:spLocks noChangeArrowheads="1"/>
            </p:cNvSpPr>
            <p:nvPr/>
          </p:nvSpPr>
          <p:spPr bwMode="auto">
            <a:xfrm>
              <a:off x="288" y="2640"/>
              <a:ext cx="76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Tag</a:t>
              </a:r>
            </a:p>
          </p:txBody>
        </p:sp>
        <p:sp>
          <p:nvSpPr>
            <p:cNvPr id="1954854" name="Rectangle 38"/>
            <p:cNvSpPr>
              <a:spLocks noChangeArrowheads="1"/>
            </p:cNvSpPr>
            <p:nvPr/>
          </p:nvSpPr>
          <p:spPr bwMode="auto">
            <a:xfrm>
              <a:off x="1056" y="2640"/>
              <a:ext cx="105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sp>
          <p:nvSpPr>
            <p:cNvPr id="1954855" name="Rectangle 39"/>
            <p:cNvSpPr>
              <a:spLocks noChangeArrowheads="1"/>
            </p:cNvSpPr>
            <p:nvPr/>
          </p:nvSpPr>
          <p:spPr bwMode="auto">
            <a:xfrm>
              <a:off x="144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</a:t>
              </a:r>
            </a:p>
          </p:txBody>
        </p:sp>
        <p:sp>
          <p:nvSpPr>
            <p:cNvPr id="1954856" name="Rectangle 40"/>
            <p:cNvSpPr>
              <a:spLocks noChangeArrowheads="1"/>
            </p:cNvSpPr>
            <p:nvPr/>
          </p:nvSpPr>
          <p:spPr bwMode="auto">
            <a:xfrm>
              <a:off x="0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V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90575" y="2198688"/>
            <a:ext cx="2930525" cy="217487"/>
            <a:chOff x="0" y="2640"/>
            <a:chExt cx="2112" cy="192"/>
          </a:xfrm>
        </p:grpSpPr>
        <p:sp>
          <p:nvSpPr>
            <p:cNvPr id="1954858" name="Rectangle 42"/>
            <p:cNvSpPr>
              <a:spLocks noChangeArrowheads="1"/>
            </p:cNvSpPr>
            <p:nvPr/>
          </p:nvSpPr>
          <p:spPr bwMode="auto">
            <a:xfrm>
              <a:off x="288" y="2640"/>
              <a:ext cx="768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Tag</a:t>
              </a:r>
            </a:p>
          </p:txBody>
        </p:sp>
        <p:sp>
          <p:nvSpPr>
            <p:cNvPr id="1954859" name="Rectangle 43"/>
            <p:cNvSpPr>
              <a:spLocks noChangeArrowheads="1"/>
            </p:cNvSpPr>
            <p:nvPr/>
          </p:nvSpPr>
          <p:spPr bwMode="auto">
            <a:xfrm>
              <a:off x="1056" y="2640"/>
              <a:ext cx="1056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sp>
          <p:nvSpPr>
            <p:cNvPr id="1954860" name="Rectangle 44"/>
            <p:cNvSpPr>
              <a:spLocks noChangeArrowheads="1"/>
            </p:cNvSpPr>
            <p:nvPr/>
          </p:nvSpPr>
          <p:spPr bwMode="auto">
            <a:xfrm>
              <a:off x="144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</a:t>
              </a:r>
            </a:p>
          </p:txBody>
        </p:sp>
        <p:sp>
          <p:nvSpPr>
            <p:cNvPr id="1954861" name="Rectangle 45"/>
            <p:cNvSpPr>
              <a:spLocks noChangeArrowheads="1"/>
            </p:cNvSpPr>
            <p:nvPr/>
          </p:nvSpPr>
          <p:spPr bwMode="auto">
            <a:xfrm>
              <a:off x="0" y="2640"/>
              <a:ext cx="144" cy="1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V</a:t>
              </a:r>
            </a:p>
          </p:txBody>
        </p:sp>
      </p:grp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990600" y="762000"/>
            <a:ext cx="1531938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Store Address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514600" y="838200"/>
            <a:ext cx="990600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Store Data</a:t>
            </a:r>
          </a:p>
        </p:txBody>
      </p:sp>
      <p:cxnSp>
        <p:nvCxnSpPr>
          <p:cNvPr id="9" name="Straight Arrow Connector 8"/>
          <p:cNvCxnSpPr>
            <a:stCxn id="1954833" idx="2"/>
            <a:endCxn id="1954822" idx="0"/>
          </p:cNvCxnSpPr>
          <p:nvPr/>
        </p:nvCxnSpPr>
        <p:spPr bwMode="auto">
          <a:xfrm flipH="1">
            <a:off x="1286669" y="3503613"/>
            <a:ext cx="436346" cy="122078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954834" idx="2"/>
            <a:endCxn id="1954820" idx="0"/>
          </p:cNvCxnSpPr>
          <p:nvPr/>
        </p:nvCxnSpPr>
        <p:spPr bwMode="auto">
          <a:xfrm>
            <a:off x="2988470" y="3503613"/>
            <a:ext cx="96043" cy="122078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49" idx="2"/>
            <a:endCxn id="1954858" idx="0"/>
          </p:cNvCxnSpPr>
          <p:nvPr/>
        </p:nvCxnSpPr>
        <p:spPr bwMode="auto">
          <a:xfrm flipH="1">
            <a:off x="1723015" y="1469886"/>
            <a:ext cx="33554" cy="7288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1" idx="2"/>
            <a:endCxn id="1954859" idx="0"/>
          </p:cNvCxnSpPr>
          <p:nvPr/>
        </p:nvCxnSpPr>
        <p:spPr bwMode="auto">
          <a:xfrm flipH="1">
            <a:off x="2988470" y="1546086"/>
            <a:ext cx="21430" cy="6526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859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Conservative O-o-O Load Execution</a:t>
            </a:r>
          </a:p>
        </p:txBody>
      </p:sp>
      <p:sp>
        <p:nvSpPr>
          <p:cNvPr id="194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Courier New"/>
                <a:cs typeface="Courier New"/>
              </a:rPr>
              <a:t>sd</a:t>
            </a:r>
            <a:r>
              <a:rPr lang="en-US" b="1" dirty="0">
                <a:latin typeface="Courier New"/>
                <a:cs typeface="Courier New"/>
              </a:rPr>
              <a:t> x1, (x2)</a:t>
            </a:r>
          </a:p>
          <a:p>
            <a:pPr marL="0" indent="0" algn="ctr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ld</a:t>
            </a:r>
            <a:r>
              <a:rPr lang="en-US" b="1" dirty="0">
                <a:latin typeface="Courier New"/>
                <a:cs typeface="Courier New"/>
              </a:rPr>
              <a:t> x3, (x4) </a:t>
            </a:r>
            <a:br>
              <a:rPr lang="en-US" b="1" dirty="0">
                <a:latin typeface="Courier New"/>
                <a:cs typeface="Courier New"/>
              </a:rPr>
            </a:b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Can execute load before store, if addresses known and </a:t>
            </a:r>
            <a:r>
              <a:rPr lang="en-US" b="1" dirty="0">
                <a:latin typeface="Courier New"/>
                <a:cs typeface="Courier New"/>
              </a:rPr>
              <a:t>x4</a:t>
            </a:r>
            <a:r>
              <a:rPr lang="en-US" dirty="0"/>
              <a:t> != </a:t>
            </a:r>
            <a:r>
              <a:rPr lang="en-US" b="1" dirty="0">
                <a:latin typeface="Courier New"/>
                <a:cs typeface="Courier New"/>
              </a:rPr>
              <a:t>x2</a:t>
            </a:r>
          </a:p>
          <a:p>
            <a:r>
              <a:rPr lang="en-US" dirty="0"/>
              <a:t>Each load address compared with addresses of all previous uncommitted stores</a:t>
            </a:r>
          </a:p>
          <a:p>
            <a:pPr lvl="1"/>
            <a:r>
              <a:rPr lang="en-US" dirty="0"/>
              <a:t>can use partial conservative check i.e., bottom 12 bits of address, to save hardware</a:t>
            </a:r>
          </a:p>
          <a:p>
            <a:r>
              <a:rPr lang="en-US" dirty="0"/>
              <a:t>Don’t execute load if any previous store address not known</a:t>
            </a:r>
          </a:p>
          <a:p>
            <a:r>
              <a:rPr lang="en-US" dirty="0"/>
              <a:t>(MIPS R10K, 16-entry address queue)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497E-4FB2-414C-8378-0FEE1DF14B3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5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 Speculation</a:t>
            </a:r>
          </a:p>
        </p:txBody>
      </p:sp>
      <p:sp>
        <p:nvSpPr>
          <p:cNvPr id="194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Courier New"/>
                <a:cs typeface="Courier New"/>
              </a:rPr>
              <a:t>sd</a:t>
            </a:r>
            <a:r>
              <a:rPr lang="en-US" b="1" dirty="0">
                <a:latin typeface="Courier New"/>
                <a:cs typeface="Courier New"/>
              </a:rPr>
              <a:t> x1, (x2)</a:t>
            </a:r>
          </a:p>
          <a:p>
            <a:pPr marL="0" indent="0" algn="ctr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ld</a:t>
            </a:r>
            <a:r>
              <a:rPr lang="en-US" b="1" dirty="0">
                <a:latin typeface="Courier New"/>
                <a:cs typeface="Courier New"/>
              </a:rPr>
              <a:t> x3, (x4) </a:t>
            </a:r>
            <a:br>
              <a:rPr lang="en-US" b="1" dirty="0">
                <a:latin typeface="Courier New"/>
                <a:cs typeface="Courier New"/>
              </a:rPr>
            </a:br>
            <a:endParaRPr lang="en-US" dirty="0"/>
          </a:p>
          <a:p>
            <a:r>
              <a:rPr lang="en-US" dirty="0"/>
              <a:t>Guess that </a:t>
            </a:r>
            <a:r>
              <a:rPr lang="en-US" b="1" dirty="0">
                <a:latin typeface="Courier New"/>
                <a:cs typeface="Courier New"/>
              </a:rPr>
              <a:t>x4</a:t>
            </a:r>
            <a:r>
              <a:rPr lang="en-US" dirty="0"/>
              <a:t> != </a:t>
            </a:r>
            <a:r>
              <a:rPr lang="en-US" b="1" dirty="0">
                <a:latin typeface="Courier New"/>
                <a:cs typeface="Courier New"/>
              </a:rPr>
              <a:t>x2</a:t>
            </a:r>
          </a:p>
          <a:p>
            <a:r>
              <a:rPr lang="en-US" dirty="0"/>
              <a:t>Execute load before store address known</a:t>
            </a:r>
          </a:p>
          <a:p>
            <a:r>
              <a:rPr lang="en-US" dirty="0"/>
              <a:t>Need to hold all completed but uncommitted load/store addresses in program order</a:t>
            </a:r>
          </a:p>
          <a:p>
            <a:r>
              <a:rPr lang="en-US" dirty="0"/>
              <a:t>If subsequently find </a:t>
            </a:r>
            <a:r>
              <a:rPr lang="en-US" b="1" dirty="0">
                <a:latin typeface="Courier New"/>
                <a:cs typeface="Courier New"/>
              </a:rPr>
              <a:t>x4</a:t>
            </a:r>
            <a:r>
              <a:rPr lang="en-US" b="1" dirty="0">
                <a:cs typeface="Calibri"/>
              </a:rPr>
              <a:t>==</a:t>
            </a:r>
            <a:r>
              <a:rPr lang="en-US" b="1" dirty="0">
                <a:latin typeface="Courier New"/>
                <a:cs typeface="Courier New"/>
              </a:rPr>
              <a:t>x2</a:t>
            </a:r>
            <a:r>
              <a:rPr lang="en-US" dirty="0"/>
              <a:t>, squash load and all following instructions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   =&gt; Large penalty for inaccurate address speculation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3C1-5C81-9847-B05E-8F147BE80CA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7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0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Branch Prediction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9B0-0C49-BC4B-8C4B-DFDAA18CE93E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870851" name="Rectangle 3"/>
          <p:cNvSpPr>
            <a:spLocks noChangeArrowheads="1"/>
          </p:cNvSpPr>
          <p:nvPr/>
        </p:nvSpPr>
        <p:spPr bwMode="auto">
          <a:xfrm>
            <a:off x="584200" y="914400"/>
            <a:ext cx="71501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Overall probability a branch is taken is ~60-70% but:</a:t>
            </a:r>
          </a:p>
        </p:txBody>
      </p:sp>
      <p:sp>
        <p:nvSpPr>
          <p:cNvPr id="1870852" name="Text Box 4"/>
          <p:cNvSpPr txBox="1">
            <a:spLocks noChangeArrowheads="1"/>
          </p:cNvSpPr>
          <p:nvPr/>
        </p:nvSpPr>
        <p:spPr bwMode="auto">
          <a:xfrm>
            <a:off x="661988" y="3479800"/>
            <a:ext cx="81137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ISA can attach preferred direction semantics to branches, e.g., Motorola MC88110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bne0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(preferred  taken)	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beq0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(not taken)</a:t>
            </a:r>
          </a:p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ISA can allow arbitrary choice of statically predicted direction, e.g., HP PA-RISC, Intel IA-64</a:t>
            </a:r>
            <a:b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     typically reported as ~80% accurate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97200" y="1460500"/>
            <a:ext cx="1346200" cy="1709738"/>
            <a:chOff x="1696" y="912"/>
            <a:chExt cx="848" cy="1077"/>
          </a:xfrm>
        </p:grpSpPr>
        <p:sp>
          <p:nvSpPr>
            <p:cNvPr id="1870854" name="AutoShape 6"/>
            <p:cNvSpPr>
              <a:spLocks noChangeArrowheads="1"/>
            </p:cNvSpPr>
            <p:nvPr/>
          </p:nvSpPr>
          <p:spPr bwMode="auto">
            <a:xfrm>
              <a:off x="2271" y="1121"/>
              <a:ext cx="96" cy="9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55" name="AutoShape 7"/>
            <p:cNvSpPr>
              <a:spLocks noChangeArrowheads="1"/>
            </p:cNvSpPr>
            <p:nvPr/>
          </p:nvSpPr>
          <p:spPr bwMode="auto">
            <a:xfrm>
              <a:off x="2112" y="1536"/>
              <a:ext cx="432" cy="288"/>
            </a:xfrm>
            <a:prstGeom prst="flowChartDecis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 flipH="1">
              <a:off x="2304" y="1217"/>
              <a:ext cx="13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57" name="Line 9"/>
            <p:cNvSpPr>
              <a:spLocks noChangeShapeType="1"/>
            </p:cNvSpPr>
            <p:nvPr/>
          </p:nvSpPr>
          <p:spPr bwMode="auto">
            <a:xfrm flipH="1">
              <a:off x="2304" y="1824"/>
              <a:ext cx="16" cy="1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>
              <a:off x="2304" y="912"/>
              <a:ext cx="15" cy="2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59" name="Freeform 11"/>
            <p:cNvSpPr>
              <a:spLocks/>
            </p:cNvSpPr>
            <p:nvPr/>
          </p:nvSpPr>
          <p:spPr bwMode="auto">
            <a:xfrm>
              <a:off x="1696" y="1172"/>
              <a:ext cx="579" cy="508"/>
            </a:xfrm>
            <a:custGeom>
              <a:avLst/>
              <a:gdLst/>
              <a:ahLst/>
              <a:cxnLst>
                <a:cxn ang="0">
                  <a:pos x="398" y="719"/>
                </a:cxn>
                <a:cxn ang="0">
                  <a:pos x="0" y="719"/>
                </a:cxn>
                <a:cxn ang="0">
                  <a:pos x="0" y="0"/>
                </a:cxn>
                <a:cxn ang="0">
                  <a:pos x="579" y="0"/>
                </a:cxn>
              </a:cxnLst>
              <a:rect l="0" t="0" r="r" b="b"/>
              <a:pathLst>
                <a:path w="579" h="719">
                  <a:moveTo>
                    <a:pt x="398" y="719"/>
                  </a:moveTo>
                  <a:lnTo>
                    <a:pt x="0" y="719"/>
                  </a:lnTo>
                  <a:lnTo>
                    <a:pt x="0" y="0"/>
                  </a:lnTo>
                  <a:lnTo>
                    <a:pt x="579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892800" y="1460500"/>
            <a:ext cx="1309688" cy="1720850"/>
            <a:chOff x="3975" y="960"/>
            <a:chExt cx="825" cy="1084"/>
          </a:xfrm>
        </p:grpSpPr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 flipH="1">
              <a:off x="4608" y="1344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62" name="AutoShape 14"/>
            <p:cNvSpPr>
              <a:spLocks noChangeArrowheads="1"/>
            </p:cNvSpPr>
            <p:nvPr/>
          </p:nvSpPr>
          <p:spPr bwMode="auto">
            <a:xfrm>
              <a:off x="4560" y="1632"/>
              <a:ext cx="96" cy="9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>
              <a:off x="4608" y="9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>
              <a:off x="4608" y="1728"/>
              <a:ext cx="2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65" name="Freeform 17"/>
            <p:cNvSpPr>
              <a:spLocks/>
            </p:cNvSpPr>
            <p:nvPr/>
          </p:nvSpPr>
          <p:spPr bwMode="auto">
            <a:xfrm flipV="1">
              <a:off x="3975" y="1263"/>
              <a:ext cx="579" cy="417"/>
            </a:xfrm>
            <a:custGeom>
              <a:avLst/>
              <a:gdLst/>
              <a:ahLst/>
              <a:cxnLst>
                <a:cxn ang="0">
                  <a:pos x="398" y="719"/>
                </a:cxn>
                <a:cxn ang="0">
                  <a:pos x="0" y="719"/>
                </a:cxn>
                <a:cxn ang="0">
                  <a:pos x="0" y="0"/>
                </a:cxn>
                <a:cxn ang="0">
                  <a:pos x="579" y="0"/>
                </a:cxn>
              </a:cxnLst>
              <a:rect l="0" t="0" r="r" b="b"/>
              <a:pathLst>
                <a:path w="579" h="719">
                  <a:moveTo>
                    <a:pt x="398" y="719"/>
                  </a:moveTo>
                  <a:lnTo>
                    <a:pt x="0" y="719"/>
                  </a:lnTo>
                  <a:lnTo>
                    <a:pt x="0" y="0"/>
                  </a:lnTo>
                  <a:lnTo>
                    <a:pt x="579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70866" name="AutoShape 18"/>
            <p:cNvSpPr>
              <a:spLocks noChangeArrowheads="1"/>
            </p:cNvSpPr>
            <p:nvPr/>
          </p:nvSpPr>
          <p:spPr bwMode="auto">
            <a:xfrm>
              <a:off x="4368" y="1104"/>
              <a:ext cx="432" cy="288"/>
            </a:xfrm>
            <a:prstGeom prst="flowChartDecis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870867" name="Text Box 19"/>
          <p:cNvSpPr txBox="1">
            <a:spLocks noChangeArrowheads="1"/>
          </p:cNvSpPr>
          <p:nvPr/>
        </p:nvSpPr>
        <p:spPr bwMode="auto">
          <a:xfrm>
            <a:off x="1414463" y="1884363"/>
            <a:ext cx="148556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backward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90%</a:t>
            </a:r>
          </a:p>
        </p:txBody>
      </p:sp>
      <p:sp>
        <p:nvSpPr>
          <p:cNvPr id="1870868" name="Text Box 20"/>
          <p:cNvSpPr txBox="1">
            <a:spLocks noChangeArrowheads="1"/>
          </p:cNvSpPr>
          <p:nvPr/>
        </p:nvSpPr>
        <p:spPr bwMode="auto">
          <a:xfrm>
            <a:off x="4618038" y="1884363"/>
            <a:ext cx="1268734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forward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6892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0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80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Prediction Bits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918E-078A-7848-A09C-0301D98CD389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995778" name="Rectangle 2"/>
          <p:cNvSpPr>
            <a:spLocks noChangeArrowheads="1"/>
          </p:cNvSpPr>
          <p:nvPr/>
        </p:nvSpPr>
        <p:spPr bwMode="auto">
          <a:xfrm>
            <a:off x="685800" y="914400"/>
            <a:ext cx="7197484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Assume 2 BP bits per instruction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Change the prediction after two consecutive mistakes!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5262" y="1817687"/>
            <a:ext cx="6477000" cy="3352800"/>
            <a:chOff x="1124" y="1600"/>
            <a:chExt cx="3331" cy="167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69" y="1600"/>
              <a:ext cx="1544" cy="1672"/>
              <a:chOff x="1957" y="1124"/>
              <a:chExt cx="1544" cy="1672"/>
            </a:xfrm>
          </p:grpSpPr>
          <p:sp>
            <p:nvSpPr>
              <p:cNvPr id="1995781" name="Oval 5"/>
              <p:cNvSpPr>
                <a:spLocks noChangeArrowheads="1"/>
              </p:cNvSpPr>
              <p:nvPr/>
            </p:nvSpPr>
            <p:spPr bwMode="auto">
              <a:xfrm>
                <a:off x="1957" y="1716"/>
                <a:ext cx="448" cy="46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5782" name="Oval 6"/>
              <p:cNvSpPr>
                <a:spLocks noChangeArrowheads="1"/>
              </p:cNvSpPr>
              <p:nvPr/>
            </p:nvSpPr>
            <p:spPr bwMode="auto">
              <a:xfrm>
                <a:off x="3053" y="1700"/>
                <a:ext cx="448" cy="46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5783" name="Oval 7"/>
              <p:cNvSpPr>
                <a:spLocks noChangeArrowheads="1"/>
              </p:cNvSpPr>
              <p:nvPr/>
            </p:nvSpPr>
            <p:spPr bwMode="auto">
              <a:xfrm>
                <a:off x="2549" y="2332"/>
                <a:ext cx="448" cy="46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5784" name="Oval 8"/>
              <p:cNvSpPr>
                <a:spLocks noChangeArrowheads="1"/>
              </p:cNvSpPr>
              <p:nvPr/>
            </p:nvSpPr>
            <p:spPr bwMode="auto">
              <a:xfrm>
                <a:off x="2509" y="1124"/>
                <a:ext cx="448" cy="46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995785" name="Freeform 9"/>
            <p:cNvSpPr>
              <a:spLocks/>
            </p:cNvSpPr>
            <p:nvPr/>
          </p:nvSpPr>
          <p:spPr bwMode="auto">
            <a:xfrm>
              <a:off x="1565" y="2040"/>
              <a:ext cx="409" cy="465"/>
            </a:xfrm>
            <a:custGeom>
              <a:avLst/>
              <a:gdLst/>
              <a:ahLst/>
              <a:cxnLst>
                <a:cxn ang="0">
                  <a:pos x="296" y="440"/>
                </a:cxn>
                <a:cxn ang="0">
                  <a:pos x="104" y="464"/>
                </a:cxn>
                <a:cxn ang="0">
                  <a:pos x="0" y="288"/>
                </a:cxn>
                <a:cxn ang="0">
                  <a:pos x="48" y="32"/>
                </a:cxn>
                <a:cxn ang="0">
                  <a:pos x="296" y="0"/>
                </a:cxn>
                <a:cxn ang="0">
                  <a:pos x="408" y="184"/>
                </a:cxn>
                <a:cxn ang="0">
                  <a:pos x="408" y="184"/>
                </a:cxn>
              </a:cxnLst>
              <a:rect l="0" t="0" r="r" b="b"/>
              <a:pathLst>
                <a:path w="409" h="465">
                  <a:moveTo>
                    <a:pt x="296" y="440"/>
                  </a:moveTo>
                  <a:lnTo>
                    <a:pt x="104" y="464"/>
                  </a:lnTo>
                  <a:lnTo>
                    <a:pt x="0" y="288"/>
                  </a:lnTo>
                  <a:lnTo>
                    <a:pt x="48" y="32"/>
                  </a:lnTo>
                  <a:lnTo>
                    <a:pt x="296" y="0"/>
                  </a:lnTo>
                  <a:lnTo>
                    <a:pt x="408" y="184"/>
                  </a:lnTo>
                  <a:lnTo>
                    <a:pt x="408" y="18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86" name="Line 10"/>
            <p:cNvSpPr>
              <a:spLocks noChangeShapeType="1"/>
            </p:cNvSpPr>
            <p:nvPr/>
          </p:nvSpPr>
          <p:spPr bwMode="auto">
            <a:xfrm>
              <a:off x="2189" y="2648"/>
              <a:ext cx="28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87" name="Line 11"/>
            <p:cNvSpPr>
              <a:spLocks noChangeShapeType="1"/>
            </p:cNvSpPr>
            <p:nvPr/>
          </p:nvSpPr>
          <p:spPr bwMode="auto">
            <a:xfrm flipH="1" flipV="1">
              <a:off x="2293" y="2536"/>
              <a:ext cx="304" cy="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88" name="Line 12"/>
            <p:cNvSpPr>
              <a:spLocks noChangeShapeType="1"/>
            </p:cNvSpPr>
            <p:nvPr/>
          </p:nvSpPr>
          <p:spPr bwMode="auto">
            <a:xfrm flipV="1">
              <a:off x="2840" y="2588"/>
              <a:ext cx="240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89" name="Line 13"/>
            <p:cNvSpPr>
              <a:spLocks noChangeShapeType="1"/>
            </p:cNvSpPr>
            <p:nvPr/>
          </p:nvSpPr>
          <p:spPr bwMode="auto">
            <a:xfrm flipH="1" flipV="1">
              <a:off x="2733" y="2024"/>
              <a:ext cx="275" cy="2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90" name="Line 14"/>
            <p:cNvSpPr>
              <a:spLocks noChangeShapeType="1"/>
            </p:cNvSpPr>
            <p:nvPr/>
          </p:nvSpPr>
          <p:spPr bwMode="auto">
            <a:xfrm flipH="1">
              <a:off x="2229" y="2000"/>
              <a:ext cx="272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91" name="Line 15"/>
            <p:cNvSpPr>
              <a:spLocks noChangeShapeType="1"/>
            </p:cNvSpPr>
            <p:nvPr/>
          </p:nvSpPr>
          <p:spPr bwMode="auto">
            <a:xfrm>
              <a:off x="2861" y="1928"/>
              <a:ext cx="262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92" name="Freeform 16"/>
            <p:cNvSpPr>
              <a:spLocks/>
            </p:cNvSpPr>
            <p:nvPr/>
          </p:nvSpPr>
          <p:spPr bwMode="auto">
            <a:xfrm>
              <a:off x="3397" y="2128"/>
              <a:ext cx="409" cy="465"/>
            </a:xfrm>
            <a:custGeom>
              <a:avLst/>
              <a:gdLst/>
              <a:ahLst/>
              <a:cxnLst>
                <a:cxn ang="0">
                  <a:pos x="16" y="360"/>
                </a:cxn>
                <a:cxn ang="0">
                  <a:pos x="304" y="464"/>
                </a:cxn>
                <a:cxn ang="0">
                  <a:pos x="408" y="288"/>
                </a:cxn>
                <a:cxn ang="0">
                  <a:pos x="360" y="32"/>
                </a:cxn>
                <a:cxn ang="0">
                  <a:pos x="112" y="0"/>
                </a:cxn>
                <a:cxn ang="0">
                  <a:pos x="0" y="184"/>
                </a:cxn>
                <a:cxn ang="0">
                  <a:pos x="0" y="184"/>
                </a:cxn>
              </a:cxnLst>
              <a:rect l="0" t="0" r="r" b="b"/>
              <a:pathLst>
                <a:path w="409" h="465">
                  <a:moveTo>
                    <a:pt x="16" y="360"/>
                  </a:moveTo>
                  <a:lnTo>
                    <a:pt x="304" y="464"/>
                  </a:lnTo>
                  <a:lnTo>
                    <a:pt x="408" y="288"/>
                  </a:lnTo>
                  <a:lnTo>
                    <a:pt x="360" y="32"/>
                  </a:lnTo>
                  <a:lnTo>
                    <a:pt x="112" y="0"/>
                  </a:lnTo>
                  <a:lnTo>
                    <a:pt x="0" y="184"/>
                  </a:lnTo>
                  <a:lnTo>
                    <a:pt x="0" y="18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5793" name="Rectangle 17"/>
            <p:cNvSpPr>
              <a:spLocks noChangeArrowheads="1"/>
            </p:cNvSpPr>
            <p:nvPr/>
          </p:nvSpPr>
          <p:spPr bwMode="auto">
            <a:xfrm>
              <a:off x="2415" y="1714"/>
              <a:ext cx="512" cy="3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¬take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wrong</a:t>
              </a:r>
            </a:p>
          </p:txBody>
        </p:sp>
        <p:sp>
          <p:nvSpPr>
            <p:cNvPr id="1995794" name="Rectangle 18"/>
            <p:cNvSpPr>
              <a:spLocks noChangeArrowheads="1"/>
            </p:cNvSpPr>
            <p:nvPr/>
          </p:nvSpPr>
          <p:spPr bwMode="auto">
            <a:xfrm>
              <a:off x="2012" y="1920"/>
              <a:ext cx="47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taken</a:t>
              </a:r>
            </a:p>
          </p:txBody>
        </p:sp>
        <p:sp>
          <p:nvSpPr>
            <p:cNvPr id="1995795" name="Rectangle 19"/>
            <p:cNvSpPr>
              <a:spLocks noChangeArrowheads="1"/>
            </p:cNvSpPr>
            <p:nvPr/>
          </p:nvSpPr>
          <p:spPr bwMode="auto">
            <a:xfrm>
              <a:off x="2990" y="1836"/>
              <a:ext cx="62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¬ taken</a:t>
              </a:r>
            </a:p>
          </p:txBody>
        </p:sp>
        <p:sp>
          <p:nvSpPr>
            <p:cNvPr id="1995796" name="Rectangle 20"/>
            <p:cNvSpPr>
              <a:spLocks noChangeArrowheads="1"/>
            </p:cNvSpPr>
            <p:nvPr/>
          </p:nvSpPr>
          <p:spPr bwMode="auto">
            <a:xfrm>
              <a:off x="1124" y="2200"/>
              <a:ext cx="47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taken</a:t>
              </a:r>
            </a:p>
          </p:txBody>
        </p:sp>
        <p:sp>
          <p:nvSpPr>
            <p:cNvPr id="1995797" name="Rectangle 21"/>
            <p:cNvSpPr>
              <a:spLocks noChangeArrowheads="1"/>
            </p:cNvSpPr>
            <p:nvPr/>
          </p:nvSpPr>
          <p:spPr bwMode="auto">
            <a:xfrm>
              <a:off x="2412" y="2536"/>
              <a:ext cx="47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taken</a:t>
              </a:r>
            </a:p>
          </p:txBody>
        </p:sp>
        <p:sp>
          <p:nvSpPr>
            <p:cNvPr id="1995798" name="Rectangle 22"/>
            <p:cNvSpPr>
              <a:spLocks noChangeArrowheads="1"/>
            </p:cNvSpPr>
            <p:nvPr/>
          </p:nvSpPr>
          <p:spPr bwMode="auto">
            <a:xfrm>
              <a:off x="2500" y="2120"/>
              <a:ext cx="47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taken</a:t>
              </a:r>
            </a:p>
          </p:txBody>
        </p:sp>
        <p:sp>
          <p:nvSpPr>
            <p:cNvPr id="1995799" name="Rectangle 23"/>
            <p:cNvSpPr>
              <a:spLocks noChangeArrowheads="1"/>
            </p:cNvSpPr>
            <p:nvPr/>
          </p:nvSpPr>
          <p:spPr bwMode="auto">
            <a:xfrm>
              <a:off x="2956" y="2284"/>
              <a:ext cx="497" cy="3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¬take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right</a:t>
              </a:r>
            </a:p>
          </p:txBody>
        </p:sp>
        <p:sp>
          <p:nvSpPr>
            <p:cNvPr id="1995800" name="Rectangle 24"/>
            <p:cNvSpPr>
              <a:spLocks noChangeArrowheads="1"/>
            </p:cNvSpPr>
            <p:nvPr/>
          </p:nvSpPr>
          <p:spPr bwMode="auto">
            <a:xfrm>
              <a:off x="1873" y="2284"/>
              <a:ext cx="415" cy="3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take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right</a:t>
              </a:r>
            </a:p>
          </p:txBody>
        </p:sp>
        <p:sp>
          <p:nvSpPr>
            <p:cNvPr id="1995801" name="Rectangle 25"/>
            <p:cNvSpPr>
              <a:spLocks noChangeArrowheads="1"/>
            </p:cNvSpPr>
            <p:nvPr/>
          </p:nvSpPr>
          <p:spPr bwMode="auto">
            <a:xfrm>
              <a:off x="2456" y="2892"/>
              <a:ext cx="512" cy="3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take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wrong</a:t>
              </a:r>
            </a:p>
          </p:txBody>
        </p:sp>
        <p:sp>
          <p:nvSpPr>
            <p:cNvPr id="1995802" name="Rectangle 26"/>
            <p:cNvSpPr>
              <a:spLocks noChangeArrowheads="1"/>
            </p:cNvSpPr>
            <p:nvPr/>
          </p:nvSpPr>
          <p:spPr bwMode="auto">
            <a:xfrm>
              <a:off x="3831" y="2253"/>
              <a:ext cx="62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¬ taken</a:t>
              </a:r>
            </a:p>
          </p:txBody>
        </p:sp>
        <p:sp>
          <p:nvSpPr>
            <p:cNvPr id="1995803" name="Rectangle 27"/>
            <p:cNvSpPr>
              <a:spLocks noChangeArrowheads="1"/>
            </p:cNvSpPr>
            <p:nvPr/>
          </p:nvSpPr>
          <p:spPr bwMode="auto">
            <a:xfrm>
              <a:off x="2939" y="2711"/>
              <a:ext cx="62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¬ taken</a:t>
              </a:r>
            </a:p>
          </p:txBody>
        </p:sp>
        <p:sp>
          <p:nvSpPr>
            <p:cNvPr id="1995804" name="Rectangle 28"/>
            <p:cNvSpPr>
              <a:spLocks noChangeArrowheads="1"/>
            </p:cNvSpPr>
            <p:nvPr/>
          </p:nvSpPr>
          <p:spPr bwMode="auto">
            <a:xfrm>
              <a:off x="1815" y="2739"/>
              <a:ext cx="624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¬ taken</a:t>
              </a:r>
            </a:p>
          </p:txBody>
        </p:sp>
      </p:grpSp>
      <p:sp>
        <p:nvSpPr>
          <p:cNvPr id="1995805" name="Text Box 29"/>
          <p:cNvSpPr txBox="1">
            <a:spLocks noChangeArrowheads="1"/>
          </p:cNvSpPr>
          <p:nvPr/>
        </p:nvSpPr>
        <p:spPr bwMode="auto">
          <a:xfrm>
            <a:off x="639762" y="5227637"/>
            <a:ext cx="741764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BP state:	</a:t>
            </a: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(</a:t>
            </a:r>
            <a:r>
              <a:rPr lang="en-US" sz="24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predict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take/¬take) x (</a:t>
            </a:r>
            <a:r>
              <a:rPr lang="en-US" sz="24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last prediction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right/wrong)</a:t>
            </a:r>
          </a:p>
        </p:txBody>
      </p:sp>
    </p:spTree>
    <p:extLst>
      <p:ext uri="{BB962C8B-B14F-4D97-AF65-F5344CB8AC3E}">
        <p14:creationId xmlns:p14="http://schemas.microsoft.com/office/powerpoint/2010/main" val="26159269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History Table (BHT)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1FB7-FFE2-A346-9C0F-1B85D7D8530D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997827" name="Text Box 3"/>
          <p:cNvSpPr txBox="1">
            <a:spLocks noChangeArrowheads="1"/>
          </p:cNvSpPr>
          <p:nvPr/>
        </p:nvSpPr>
        <p:spPr bwMode="auto">
          <a:xfrm>
            <a:off x="450850" y="5715000"/>
            <a:ext cx="81708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4K-entry BHT, 2 bits/entry, ~80-90% correct predictions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066804"/>
            <a:ext cx="4837113" cy="479426"/>
            <a:chOff x="984" y="763"/>
            <a:chExt cx="3047" cy="302"/>
          </a:xfrm>
        </p:grpSpPr>
        <p:sp>
          <p:nvSpPr>
            <p:cNvPr id="1997829" name="Rectangle 5"/>
            <p:cNvSpPr>
              <a:spLocks noChangeArrowheads="1"/>
            </p:cNvSpPr>
            <p:nvPr/>
          </p:nvSpPr>
          <p:spPr bwMode="auto">
            <a:xfrm>
              <a:off x="1932" y="795"/>
              <a:ext cx="176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8" y="795"/>
              <a:ext cx="288" cy="240"/>
              <a:chOff x="3456" y="960"/>
              <a:chExt cx="288" cy="240"/>
            </a:xfrm>
          </p:grpSpPr>
          <p:sp>
            <p:nvSpPr>
              <p:cNvPr id="1997831" name="Rectangle 7"/>
              <p:cNvSpPr>
                <a:spLocks noChangeArrowheads="1"/>
              </p:cNvSpPr>
              <p:nvPr/>
            </p:nvSpPr>
            <p:spPr bwMode="auto">
              <a:xfrm>
                <a:off x="3456" y="960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32" name="Line 8"/>
              <p:cNvSpPr>
                <a:spLocks noChangeShapeType="1"/>
              </p:cNvSpPr>
              <p:nvPr/>
            </p:nvSpPr>
            <p:spPr bwMode="auto">
              <a:xfrm flipV="1">
                <a:off x="3600" y="110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997833" name="Text Box 9"/>
            <p:cNvSpPr txBox="1">
              <a:spLocks noChangeArrowheads="1"/>
            </p:cNvSpPr>
            <p:nvPr/>
          </p:nvSpPr>
          <p:spPr bwMode="auto">
            <a:xfrm>
              <a:off x="3672" y="763"/>
              <a:ext cx="21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1997834" name="Text Box 10"/>
            <p:cNvSpPr txBox="1">
              <a:spLocks noChangeArrowheads="1"/>
            </p:cNvSpPr>
            <p:nvPr/>
          </p:nvSpPr>
          <p:spPr bwMode="auto">
            <a:xfrm>
              <a:off x="3816" y="763"/>
              <a:ext cx="21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1997835" name="Text Box 11"/>
            <p:cNvSpPr txBox="1">
              <a:spLocks noChangeArrowheads="1"/>
            </p:cNvSpPr>
            <p:nvPr/>
          </p:nvSpPr>
          <p:spPr bwMode="auto">
            <a:xfrm>
              <a:off x="984" y="774"/>
              <a:ext cx="83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Fetch PC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8500" y="2341563"/>
            <a:ext cx="4445000" cy="3287713"/>
            <a:chOff x="440" y="1539"/>
            <a:chExt cx="2800" cy="2071"/>
          </a:xfrm>
        </p:grpSpPr>
        <p:sp>
          <p:nvSpPr>
            <p:cNvPr id="1997837" name="Line 13"/>
            <p:cNvSpPr>
              <a:spLocks noChangeShapeType="1"/>
            </p:cNvSpPr>
            <p:nvPr/>
          </p:nvSpPr>
          <p:spPr bwMode="auto">
            <a:xfrm>
              <a:off x="2616" y="312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38" name="Line 14"/>
            <p:cNvSpPr>
              <a:spLocks noChangeShapeType="1"/>
            </p:cNvSpPr>
            <p:nvPr/>
          </p:nvSpPr>
          <p:spPr bwMode="auto">
            <a:xfrm>
              <a:off x="3036" y="1539"/>
              <a:ext cx="0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39" name="Text Box 15"/>
            <p:cNvSpPr txBox="1">
              <a:spLocks noChangeArrowheads="1"/>
            </p:cNvSpPr>
            <p:nvPr/>
          </p:nvSpPr>
          <p:spPr bwMode="auto">
            <a:xfrm>
              <a:off x="440" y="3294"/>
              <a:ext cx="7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Branch?</a:t>
              </a:r>
            </a:p>
          </p:txBody>
        </p:sp>
        <p:sp>
          <p:nvSpPr>
            <p:cNvPr id="1997840" name="Line 16"/>
            <p:cNvSpPr>
              <a:spLocks noChangeShapeType="1"/>
            </p:cNvSpPr>
            <p:nvPr/>
          </p:nvSpPr>
          <p:spPr bwMode="auto">
            <a:xfrm>
              <a:off x="888" y="2595"/>
              <a:ext cx="0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41" name="Freeform 17"/>
            <p:cNvSpPr>
              <a:spLocks/>
            </p:cNvSpPr>
            <p:nvPr/>
          </p:nvSpPr>
          <p:spPr bwMode="auto">
            <a:xfrm>
              <a:off x="1944" y="2787"/>
              <a:ext cx="129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0"/>
                </a:cxn>
                <a:cxn ang="0">
                  <a:pos x="672" y="96"/>
                </a:cxn>
                <a:cxn ang="0">
                  <a:pos x="720" y="0"/>
                </a:cxn>
                <a:cxn ang="0">
                  <a:pos x="1296" y="0"/>
                </a:cxn>
                <a:cxn ang="0">
                  <a:pos x="1152" y="336"/>
                </a:cxn>
                <a:cxn ang="0">
                  <a:pos x="144" y="336"/>
                </a:cxn>
                <a:cxn ang="0">
                  <a:pos x="0" y="0"/>
                </a:cxn>
              </a:cxnLst>
              <a:rect l="0" t="0" r="r" b="b"/>
              <a:pathLst>
                <a:path w="1296" h="336">
                  <a:moveTo>
                    <a:pt x="0" y="0"/>
                  </a:moveTo>
                  <a:lnTo>
                    <a:pt x="624" y="0"/>
                  </a:lnTo>
                  <a:lnTo>
                    <a:pt x="672" y="96"/>
                  </a:lnTo>
                  <a:lnTo>
                    <a:pt x="720" y="0"/>
                  </a:lnTo>
                  <a:lnTo>
                    <a:pt x="1296" y="0"/>
                  </a:lnTo>
                  <a:lnTo>
                    <a:pt x="1152" y="336"/>
                  </a:lnTo>
                  <a:lnTo>
                    <a:pt x="144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42" name="Line 18"/>
            <p:cNvSpPr>
              <a:spLocks noChangeShapeType="1"/>
            </p:cNvSpPr>
            <p:nvPr/>
          </p:nvSpPr>
          <p:spPr bwMode="auto">
            <a:xfrm>
              <a:off x="2184" y="2595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43" name="Text Box 19"/>
            <p:cNvSpPr txBox="1">
              <a:spLocks noChangeArrowheads="1"/>
            </p:cNvSpPr>
            <p:nvPr/>
          </p:nvSpPr>
          <p:spPr bwMode="auto">
            <a:xfrm>
              <a:off x="2126" y="3319"/>
              <a:ext cx="871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Target PC</a:t>
              </a:r>
            </a:p>
          </p:txBody>
        </p:sp>
        <p:sp>
          <p:nvSpPr>
            <p:cNvPr id="1997844" name="Text Box 20"/>
            <p:cNvSpPr txBox="1">
              <a:spLocks noChangeArrowheads="1"/>
            </p:cNvSpPr>
            <p:nvPr/>
          </p:nvSpPr>
          <p:spPr bwMode="auto">
            <a:xfrm>
              <a:off x="2484" y="2887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52400" y="1617663"/>
            <a:ext cx="5695950" cy="2400300"/>
            <a:chOff x="96" y="1083"/>
            <a:chExt cx="3588" cy="1512"/>
          </a:xfrm>
        </p:grpSpPr>
        <p:sp>
          <p:nvSpPr>
            <p:cNvPr id="1997846" name="Rectangle 22"/>
            <p:cNvSpPr>
              <a:spLocks noChangeArrowheads="1"/>
            </p:cNvSpPr>
            <p:nvPr/>
          </p:nvSpPr>
          <p:spPr bwMode="auto">
            <a:xfrm>
              <a:off x="444" y="1300"/>
              <a:ext cx="1872" cy="77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I-Cache</a:t>
              </a:r>
            </a:p>
          </p:txBody>
        </p:sp>
        <p:sp>
          <p:nvSpPr>
            <p:cNvPr id="1997847" name="Freeform 23"/>
            <p:cNvSpPr>
              <a:spLocks/>
            </p:cNvSpPr>
            <p:nvPr/>
          </p:nvSpPr>
          <p:spPr bwMode="auto">
            <a:xfrm>
              <a:off x="2316" y="1300"/>
              <a:ext cx="720" cy="239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0" y="384"/>
                </a:cxn>
                <a:cxn ang="0">
                  <a:pos x="0" y="384"/>
                </a:cxn>
              </a:cxnLst>
              <a:rect l="0" t="0" r="r" b="b"/>
              <a:pathLst>
                <a:path w="720" h="384">
                  <a:moveTo>
                    <a:pt x="720" y="0"/>
                  </a:moveTo>
                  <a:lnTo>
                    <a:pt x="720" y="384"/>
                  </a:lnTo>
                  <a:lnTo>
                    <a:pt x="0" y="384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48" name="Rectangle 24"/>
            <p:cNvSpPr>
              <a:spLocks noChangeArrowheads="1"/>
            </p:cNvSpPr>
            <p:nvPr/>
          </p:nvSpPr>
          <p:spPr bwMode="auto">
            <a:xfrm>
              <a:off x="408" y="2331"/>
              <a:ext cx="912" cy="2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</a:p>
          </p:txBody>
        </p:sp>
        <p:sp>
          <p:nvSpPr>
            <p:cNvPr id="1997849" name="Rectangle 25"/>
            <p:cNvSpPr>
              <a:spLocks noChangeArrowheads="1"/>
            </p:cNvSpPr>
            <p:nvPr/>
          </p:nvSpPr>
          <p:spPr bwMode="auto">
            <a:xfrm>
              <a:off x="1560" y="2331"/>
              <a:ext cx="960" cy="2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offset</a:t>
              </a:r>
            </a:p>
          </p:txBody>
        </p:sp>
        <p:sp>
          <p:nvSpPr>
            <p:cNvPr id="1997850" name="Line 26"/>
            <p:cNvSpPr>
              <a:spLocks noChangeShapeType="1"/>
            </p:cNvSpPr>
            <p:nvPr/>
          </p:nvSpPr>
          <p:spPr bwMode="auto">
            <a:xfrm>
              <a:off x="1464" y="2071"/>
              <a:ext cx="0" cy="2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51" name="Rectangle 27"/>
            <p:cNvSpPr>
              <a:spLocks noChangeArrowheads="1"/>
            </p:cNvSpPr>
            <p:nvPr/>
          </p:nvSpPr>
          <p:spPr bwMode="auto">
            <a:xfrm>
              <a:off x="1320" y="2331"/>
              <a:ext cx="240" cy="2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52" name="AutoShape 28"/>
            <p:cNvSpPr>
              <a:spLocks/>
            </p:cNvSpPr>
            <p:nvPr/>
          </p:nvSpPr>
          <p:spPr bwMode="auto">
            <a:xfrm rot="5400000">
              <a:off x="2699" y="316"/>
              <a:ext cx="217" cy="1752"/>
            </a:xfrm>
            <a:prstGeom prst="rightBrace">
              <a:avLst>
                <a:gd name="adj1" fmla="val 67281"/>
                <a:gd name="adj2" fmla="val 3681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97853" name="Text Box 29"/>
            <p:cNvSpPr txBox="1">
              <a:spLocks noChangeArrowheads="1"/>
            </p:cNvSpPr>
            <p:nvPr/>
          </p:nvSpPr>
          <p:spPr bwMode="auto">
            <a:xfrm>
              <a:off x="96" y="2080"/>
              <a:ext cx="100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Instruction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95850" y="1117600"/>
            <a:ext cx="4087813" cy="4471988"/>
            <a:chOff x="3084" y="768"/>
            <a:chExt cx="2575" cy="2817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276" y="1251"/>
              <a:ext cx="960" cy="408"/>
              <a:chOff x="3276" y="1251"/>
              <a:chExt cx="960" cy="408"/>
            </a:xfrm>
          </p:grpSpPr>
          <p:sp>
            <p:nvSpPr>
              <p:cNvPr id="1997856" name="AutoShape 32"/>
              <p:cNvSpPr>
                <a:spLocks/>
              </p:cNvSpPr>
              <p:nvPr/>
            </p:nvSpPr>
            <p:spPr bwMode="auto">
              <a:xfrm rot="5400000">
                <a:off x="3408" y="1119"/>
                <a:ext cx="144" cy="408"/>
              </a:xfrm>
              <a:prstGeom prst="rightBrace">
                <a:avLst>
                  <a:gd name="adj1" fmla="val 23611"/>
                  <a:gd name="adj2" fmla="val 54167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57" name="Freeform 33"/>
              <p:cNvSpPr>
                <a:spLocks/>
              </p:cNvSpPr>
              <p:nvPr/>
            </p:nvSpPr>
            <p:spPr bwMode="auto">
              <a:xfrm>
                <a:off x="3468" y="1323"/>
                <a:ext cx="768" cy="3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6"/>
                  </a:cxn>
                  <a:cxn ang="0">
                    <a:pos x="768" y="336"/>
                  </a:cxn>
                </a:cxnLst>
                <a:rect l="0" t="0" r="r" b="b"/>
                <a:pathLst>
                  <a:path w="768" h="336">
                    <a:moveTo>
                      <a:pt x="0" y="0"/>
                    </a:moveTo>
                    <a:lnTo>
                      <a:pt x="0" y="336"/>
                    </a:lnTo>
                    <a:lnTo>
                      <a:pt x="768" y="33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58" name="Line 34"/>
              <p:cNvSpPr>
                <a:spLocks noChangeShapeType="1"/>
              </p:cNvSpPr>
              <p:nvPr/>
            </p:nvSpPr>
            <p:spPr bwMode="auto">
              <a:xfrm flipV="1">
                <a:off x="3420" y="1419"/>
                <a:ext cx="14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59" name="Text Box 35"/>
              <p:cNvSpPr txBox="1">
                <a:spLocks noChangeArrowheads="1"/>
              </p:cNvSpPr>
              <p:nvPr/>
            </p:nvSpPr>
            <p:spPr bwMode="auto">
              <a:xfrm>
                <a:off x="3602" y="1327"/>
                <a:ext cx="205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Calibri"/>
                    <a:ea typeface="ＭＳ Ｐゴシック"/>
                    <a:cs typeface="Calibri"/>
                  </a:rPr>
                  <a:t>k</a:t>
                </a:r>
              </a:p>
            </p:txBody>
          </p:sp>
        </p:grpSp>
        <p:sp>
          <p:nvSpPr>
            <p:cNvPr id="1997860" name="Text Box 36"/>
            <p:cNvSpPr txBox="1">
              <a:spLocks noChangeArrowheads="1"/>
            </p:cNvSpPr>
            <p:nvPr/>
          </p:nvSpPr>
          <p:spPr bwMode="auto">
            <a:xfrm>
              <a:off x="3084" y="1611"/>
              <a:ext cx="124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BHT Index</a:t>
              </a:r>
            </a:p>
          </p:txBody>
        </p:sp>
        <p:sp>
          <p:nvSpPr>
            <p:cNvPr id="1997861" name="Text Box 37"/>
            <p:cNvSpPr txBox="1">
              <a:spLocks noChangeArrowheads="1"/>
            </p:cNvSpPr>
            <p:nvPr/>
          </p:nvSpPr>
          <p:spPr bwMode="auto">
            <a:xfrm>
              <a:off x="4584" y="1350"/>
              <a:ext cx="1075" cy="7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2</a:t>
              </a:r>
              <a:r>
                <a:rPr lang="en-US" sz="2400" i="1" baseline="30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k</a:t>
              </a:r>
              <a:r>
                <a:rPr lang="en-US" sz="2400" i="1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-entry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BHT,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2 bits/entry</a:t>
              </a:r>
            </a:p>
          </p:txBody>
        </p:sp>
        <p:sp>
          <p:nvSpPr>
            <p:cNvPr id="1997862" name="Text Box 38"/>
            <p:cNvSpPr txBox="1">
              <a:spLocks noChangeArrowheads="1"/>
            </p:cNvSpPr>
            <p:nvPr/>
          </p:nvSpPr>
          <p:spPr bwMode="auto">
            <a:xfrm>
              <a:off x="3602" y="3294"/>
              <a:ext cx="132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Taken/¬Taken?</a:t>
              </a:r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4284" y="1035"/>
              <a:ext cx="288" cy="2280"/>
              <a:chOff x="4284" y="1035"/>
              <a:chExt cx="288" cy="2280"/>
            </a:xfrm>
          </p:grpSpPr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4284" y="1035"/>
                <a:ext cx="288" cy="240"/>
                <a:chOff x="2352" y="576"/>
                <a:chExt cx="288" cy="240"/>
              </a:xfrm>
            </p:grpSpPr>
            <p:sp>
              <p:nvSpPr>
                <p:cNvPr id="1997865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576"/>
                  <a:ext cx="288" cy="24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9786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96" y="72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4284" y="1275"/>
                <a:ext cx="288" cy="240"/>
                <a:chOff x="2352" y="576"/>
                <a:chExt cx="288" cy="240"/>
              </a:xfrm>
            </p:grpSpPr>
            <p:sp>
              <p:nvSpPr>
                <p:cNvPr id="1997868" name="Rectangle 44"/>
                <p:cNvSpPr>
                  <a:spLocks noChangeArrowheads="1"/>
                </p:cNvSpPr>
                <p:nvPr/>
              </p:nvSpPr>
              <p:spPr bwMode="auto">
                <a:xfrm>
                  <a:off x="2352" y="576"/>
                  <a:ext cx="288" cy="24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9786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496" y="72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4284" y="1515"/>
                <a:ext cx="288" cy="240"/>
                <a:chOff x="2352" y="576"/>
                <a:chExt cx="288" cy="240"/>
              </a:xfrm>
            </p:grpSpPr>
            <p:sp>
              <p:nvSpPr>
                <p:cNvPr id="1997871" name="Rectangle 47"/>
                <p:cNvSpPr>
                  <a:spLocks noChangeArrowheads="1"/>
                </p:cNvSpPr>
                <p:nvPr/>
              </p:nvSpPr>
              <p:spPr bwMode="auto">
                <a:xfrm>
                  <a:off x="2352" y="576"/>
                  <a:ext cx="288" cy="24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9787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496" y="72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4284" y="2715"/>
                <a:ext cx="288" cy="240"/>
                <a:chOff x="2352" y="576"/>
                <a:chExt cx="288" cy="240"/>
              </a:xfrm>
            </p:grpSpPr>
            <p:sp>
              <p:nvSpPr>
                <p:cNvPr id="1997874" name="Rectangle 50"/>
                <p:cNvSpPr>
                  <a:spLocks noChangeArrowheads="1"/>
                </p:cNvSpPr>
                <p:nvPr/>
              </p:nvSpPr>
              <p:spPr bwMode="auto">
                <a:xfrm>
                  <a:off x="2352" y="576"/>
                  <a:ext cx="288" cy="24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9787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496" y="72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1997876" name="Line 52"/>
              <p:cNvSpPr>
                <a:spLocks noChangeShapeType="1"/>
              </p:cNvSpPr>
              <p:nvPr/>
            </p:nvSpPr>
            <p:spPr bwMode="auto">
              <a:xfrm>
                <a:off x="4375" y="2955"/>
                <a:ext cx="0" cy="3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77" name="Line 53"/>
              <p:cNvSpPr>
                <a:spLocks noChangeShapeType="1"/>
              </p:cNvSpPr>
              <p:nvPr/>
            </p:nvSpPr>
            <p:spPr bwMode="auto">
              <a:xfrm>
                <a:off x="4284" y="1755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78" name="Line 54"/>
              <p:cNvSpPr>
                <a:spLocks noChangeShapeType="1"/>
              </p:cNvSpPr>
              <p:nvPr/>
            </p:nvSpPr>
            <p:spPr bwMode="auto">
              <a:xfrm flipV="1">
                <a:off x="4284" y="2471"/>
                <a:ext cx="0" cy="2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79" name="Line 55"/>
              <p:cNvSpPr>
                <a:spLocks noChangeShapeType="1"/>
              </p:cNvSpPr>
              <p:nvPr/>
            </p:nvSpPr>
            <p:spPr bwMode="auto">
              <a:xfrm flipV="1">
                <a:off x="4572" y="2595"/>
                <a:ext cx="0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80" name="Line 56"/>
              <p:cNvSpPr>
                <a:spLocks noChangeShapeType="1"/>
              </p:cNvSpPr>
              <p:nvPr/>
            </p:nvSpPr>
            <p:spPr bwMode="auto">
              <a:xfrm>
                <a:off x="4572" y="1755"/>
                <a:ext cx="0" cy="3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97881" name="Line 57"/>
              <p:cNvSpPr>
                <a:spLocks noChangeShapeType="1"/>
              </p:cNvSpPr>
              <p:nvPr/>
            </p:nvSpPr>
            <p:spPr bwMode="auto">
              <a:xfrm>
                <a:off x="4428" y="1899"/>
                <a:ext cx="0" cy="6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997882" name="Line 58"/>
            <p:cNvSpPr>
              <a:spLocks noChangeShapeType="1"/>
            </p:cNvSpPr>
            <p:nvPr/>
          </p:nvSpPr>
          <p:spPr bwMode="auto">
            <a:xfrm>
              <a:off x="3216" y="76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1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82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Two-Level Branch Predictor</a:t>
            </a:r>
            <a:endParaRPr lang="en-US" sz="2000" i="1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74EB-72D2-3E43-AFE2-3AAC741E582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2001923" name="Rectangle 3"/>
          <p:cNvSpPr>
            <a:spLocks noChangeArrowheads="1"/>
          </p:cNvSpPr>
          <p:nvPr/>
        </p:nvSpPr>
        <p:spPr bwMode="auto">
          <a:xfrm>
            <a:off x="1371600" y="762000"/>
            <a:ext cx="5936272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Pentium Pro uses the result from the last two branches</a:t>
            </a:r>
          </a:p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to select one of the four sets of BHT bits (~95% correct)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1739900"/>
            <a:ext cx="457200" cy="3619500"/>
            <a:chOff x="4284" y="1035"/>
            <a:chExt cx="288" cy="228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84" y="1035"/>
              <a:ext cx="288" cy="240"/>
              <a:chOff x="2352" y="576"/>
              <a:chExt cx="288" cy="240"/>
            </a:xfrm>
          </p:grpSpPr>
          <p:sp>
            <p:nvSpPr>
              <p:cNvPr id="2001926" name="Rectangle 6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27" name="Line 7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284" y="1275"/>
              <a:ext cx="288" cy="240"/>
              <a:chOff x="2352" y="576"/>
              <a:chExt cx="288" cy="240"/>
            </a:xfrm>
          </p:grpSpPr>
          <p:sp>
            <p:nvSpPr>
              <p:cNvPr id="2001929" name="Rectangle 9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30" name="Line 10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284" y="1515"/>
              <a:ext cx="288" cy="240"/>
              <a:chOff x="2352" y="576"/>
              <a:chExt cx="288" cy="240"/>
            </a:xfrm>
          </p:grpSpPr>
          <p:sp>
            <p:nvSpPr>
              <p:cNvPr id="2001932" name="Rectangle 12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33" name="Line 13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284" y="2715"/>
              <a:ext cx="288" cy="240"/>
              <a:chOff x="2352" y="576"/>
              <a:chExt cx="288" cy="240"/>
            </a:xfrm>
          </p:grpSpPr>
          <p:sp>
            <p:nvSpPr>
              <p:cNvPr id="2001935" name="Rectangle 15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36" name="Line 16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001937" name="Line 17"/>
            <p:cNvSpPr>
              <a:spLocks noChangeShapeType="1"/>
            </p:cNvSpPr>
            <p:nvPr/>
          </p:nvSpPr>
          <p:spPr bwMode="auto">
            <a:xfrm>
              <a:off x="4375" y="2955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38" name="Line 18"/>
            <p:cNvSpPr>
              <a:spLocks noChangeShapeType="1"/>
            </p:cNvSpPr>
            <p:nvPr/>
          </p:nvSpPr>
          <p:spPr bwMode="auto">
            <a:xfrm>
              <a:off x="4284" y="175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39" name="Line 19"/>
            <p:cNvSpPr>
              <a:spLocks noChangeShapeType="1"/>
            </p:cNvSpPr>
            <p:nvPr/>
          </p:nvSpPr>
          <p:spPr bwMode="auto">
            <a:xfrm flipV="1">
              <a:off x="4284" y="2471"/>
              <a:ext cx="0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40" name="Line 20"/>
            <p:cNvSpPr>
              <a:spLocks noChangeShapeType="1"/>
            </p:cNvSpPr>
            <p:nvPr/>
          </p:nvSpPr>
          <p:spPr bwMode="auto">
            <a:xfrm flipV="1">
              <a:off x="4572" y="2595"/>
              <a:ext cx="0" cy="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41" name="Line 21"/>
            <p:cNvSpPr>
              <a:spLocks noChangeShapeType="1"/>
            </p:cNvSpPr>
            <p:nvPr/>
          </p:nvSpPr>
          <p:spPr bwMode="auto">
            <a:xfrm>
              <a:off x="4572" y="1755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42" name="Line 22"/>
            <p:cNvSpPr>
              <a:spLocks noChangeShapeType="1"/>
            </p:cNvSpPr>
            <p:nvPr/>
          </p:nvSpPr>
          <p:spPr bwMode="auto">
            <a:xfrm>
              <a:off x="4428" y="1899"/>
              <a:ext cx="0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486400" y="1739900"/>
            <a:ext cx="457200" cy="3619500"/>
            <a:chOff x="3456" y="1344"/>
            <a:chExt cx="288" cy="2280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456" y="1344"/>
              <a:ext cx="288" cy="240"/>
              <a:chOff x="3456" y="1344"/>
              <a:chExt cx="288" cy="240"/>
            </a:xfrm>
          </p:grpSpPr>
          <p:sp>
            <p:nvSpPr>
              <p:cNvPr id="2001945" name="Rectangle 25"/>
              <p:cNvSpPr>
                <a:spLocks noChangeArrowheads="1"/>
              </p:cNvSpPr>
              <p:nvPr/>
            </p:nvSpPr>
            <p:spPr bwMode="auto">
              <a:xfrm>
                <a:off x="3456" y="1344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46" name="Line 26"/>
              <p:cNvSpPr>
                <a:spLocks noChangeShapeType="1"/>
              </p:cNvSpPr>
              <p:nvPr/>
            </p:nvSpPr>
            <p:spPr bwMode="auto">
              <a:xfrm flipV="1">
                <a:off x="3600" y="148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3456" y="1584"/>
              <a:ext cx="288" cy="240"/>
              <a:chOff x="3456" y="1584"/>
              <a:chExt cx="288" cy="240"/>
            </a:xfrm>
          </p:grpSpPr>
          <p:sp>
            <p:nvSpPr>
              <p:cNvPr id="2001948" name="Rectangle 28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49" name="Line 29"/>
              <p:cNvSpPr>
                <a:spLocks noChangeShapeType="1"/>
              </p:cNvSpPr>
              <p:nvPr/>
            </p:nvSpPr>
            <p:spPr bwMode="auto">
              <a:xfrm flipV="1">
                <a:off x="3600" y="172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3456" y="1824"/>
              <a:ext cx="288" cy="240"/>
              <a:chOff x="3456" y="1824"/>
              <a:chExt cx="288" cy="240"/>
            </a:xfrm>
          </p:grpSpPr>
          <p:sp>
            <p:nvSpPr>
              <p:cNvPr id="2001951" name="Rectangle 31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52" name="Line 32"/>
              <p:cNvSpPr>
                <a:spLocks noChangeShapeType="1"/>
              </p:cNvSpPr>
              <p:nvPr/>
            </p:nvSpPr>
            <p:spPr bwMode="auto">
              <a:xfrm flipV="1">
                <a:off x="3600" y="19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456" y="3024"/>
              <a:ext cx="288" cy="240"/>
              <a:chOff x="3456" y="3024"/>
              <a:chExt cx="288" cy="240"/>
            </a:xfrm>
          </p:grpSpPr>
          <p:sp>
            <p:nvSpPr>
              <p:cNvPr id="2001954" name="Rectangle 34"/>
              <p:cNvSpPr>
                <a:spLocks noChangeArrowheads="1"/>
              </p:cNvSpPr>
              <p:nvPr/>
            </p:nvSpPr>
            <p:spPr bwMode="auto">
              <a:xfrm>
                <a:off x="3456" y="3024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55" name="Line 35"/>
              <p:cNvSpPr>
                <a:spLocks noChangeShapeType="1"/>
              </p:cNvSpPr>
              <p:nvPr/>
            </p:nvSpPr>
            <p:spPr bwMode="auto">
              <a:xfrm flipV="1">
                <a:off x="3600" y="31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001956" name="Line 36"/>
            <p:cNvSpPr>
              <a:spLocks noChangeShapeType="1"/>
            </p:cNvSpPr>
            <p:nvPr/>
          </p:nvSpPr>
          <p:spPr bwMode="auto">
            <a:xfrm>
              <a:off x="3547" y="3264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57" name="Line 37"/>
            <p:cNvSpPr>
              <a:spLocks noChangeShapeType="1"/>
            </p:cNvSpPr>
            <p:nvPr/>
          </p:nvSpPr>
          <p:spPr bwMode="auto">
            <a:xfrm>
              <a:off x="3456" y="206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58" name="Line 38"/>
            <p:cNvSpPr>
              <a:spLocks noChangeShapeType="1"/>
            </p:cNvSpPr>
            <p:nvPr/>
          </p:nvSpPr>
          <p:spPr bwMode="auto">
            <a:xfrm flipV="1">
              <a:off x="3456" y="2780"/>
              <a:ext cx="0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59" name="Line 39"/>
            <p:cNvSpPr>
              <a:spLocks noChangeShapeType="1"/>
            </p:cNvSpPr>
            <p:nvPr/>
          </p:nvSpPr>
          <p:spPr bwMode="auto">
            <a:xfrm flipV="1">
              <a:off x="3744" y="2904"/>
              <a:ext cx="0" cy="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60" name="Line 40"/>
            <p:cNvSpPr>
              <a:spLocks noChangeShapeType="1"/>
            </p:cNvSpPr>
            <p:nvPr/>
          </p:nvSpPr>
          <p:spPr bwMode="auto">
            <a:xfrm>
              <a:off x="3744" y="2064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61" name="Line 41"/>
            <p:cNvSpPr>
              <a:spLocks noChangeShapeType="1"/>
            </p:cNvSpPr>
            <p:nvPr/>
          </p:nvSpPr>
          <p:spPr bwMode="auto">
            <a:xfrm>
              <a:off x="3600" y="2208"/>
              <a:ext cx="0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6400800" y="1739900"/>
            <a:ext cx="458788" cy="3619500"/>
            <a:chOff x="4032" y="1344"/>
            <a:chExt cx="289" cy="2280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032" y="1344"/>
              <a:ext cx="288" cy="240"/>
              <a:chOff x="2352" y="576"/>
              <a:chExt cx="288" cy="240"/>
            </a:xfrm>
          </p:grpSpPr>
          <p:sp>
            <p:nvSpPr>
              <p:cNvPr id="2001964" name="Rectangle 44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65" name="Line 45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4032" y="1584"/>
              <a:ext cx="288" cy="240"/>
              <a:chOff x="2352" y="576"/>
              <a:chExt cx="288" cy="240"/>
            </a:xfrm>
          </p:grpSpPr>
          <p:sp>
            <p:nvSpPr>
              <p:cNvPr id="2001967" name="Rectangle 47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68" name="Line 48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032" y="1824"/>
              <a:ext cx="288" cy="240"/>
              <a:chOff x="2352" y="576"/>
              <a:chExt cx="288" cy="240"/>
            </a:xfrm>
          </p:grpSpPr>
          <p:sp>
            <p:nvSpPr>
              <p:cNvPr id="2001970" name="Rectangle 50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71" name="Line 51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4032" y="3024"/>
              <a:ext cx="288" cy="240"/>
              <a:chOff x="2352" y="576"/>
              <a:chExt cx="288" cy="240"/>
            </a:xfrm>
          </p:grpSpPr>
          <p:sp>
            <p:nvSpPr>
              <p:cNvPr id="2001973" name="Rectangle 53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74" name="Line 54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001975" name="Line 55"/>
            <p:cNvSpPr>
              <a:spLocks noChangeShapeType="1"/>
            </p:cNvSpPr>
            <p:nvPr/>
          </p:nvSpPr>
          <p:spPr bwMode="auto">
            <a:xfrm>
              <a:off x="4123" y="3264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76" name="Line 56"/>
            <p:cNvSpPr>
              <a:spLocks noChangeShapeType="1"/>
            </p:cNvSpPr>
            <p:nvPr/>
          </p:nvSpPr>
          <p:spPr bwMode="auto">
            <a:xfrm>
              <a:off x="4032" y="206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77" name="Line 57"/>
            <p:cNvSpPr>
              <a:spLocks noChangeShapeType="1"/>
            </p:cNvSpPr>
            <p:nvPr/>
          </p:nvSpPr>
          <p:spPr bwMode="auto">
            <a:xfrm flipV="1">
              <a:off x="4032" y="2780"/>
              <a:ext cx="0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78" name="Line 58"/>
            <p:cNvSpPr>
              <a:spLocks noChangeShapeType="1"/>
            </p:cNvSpPr>
            <p:nvPr/>
          </p:nvSpPr>
          <p:spPr bwMode="auto">
            <a:xfrm flipV="1">
              <a:off x="4320" y="2904"/>
              <a:ext cx="0" cy="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79" name="Line 59"/>
            <p:cNvSpPr>
              <a:spLocks noChangeShapeType="1"/>
            </p:cNvSpPr>
            <p:nvPr/>
          </p:nvSpPr>
          <p:spPr bwMode="auto">
            <a:xfrm>
              <a:off x="4321" y="2064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80" name="Line 60"/>
            <p:cNvSpPr>
              <a:spLocks noChangeShapeType="1"/>
            </p:cNvSpPr>
            <p:nvPr/>
          </p:nvSpPr>
          <p:spPr bwMode="auto">
            <a:xfrm>
              <a:off x="4176" y="2208"/>
              <a:ext cx="0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7239000" y="1739900"/>
            <a:ext cx="457200" cy="3619500"/>
            <a:chOff x="4284" y="1035"/>
            <a:chExt cx="288" cy="2280"/>
          </a:xfrm>
        </p:grpSpPr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4284" y="1035"/>
              <a:ext cx="288" cy="240"/>
              <a:chOff x="2352" y="576"/>
              <a:chExt cx="288" cy="240"/>
            </a:xfrm>
          </p:grpSpPr>
          <p:sp>
            <p:nvSpPr>
              <p:cNvPr id="2001983" name="Rectangle 63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84" name="Line 64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4284" y="1275"/>
              <a:ext cx="288" cy="240"/>
              <a:chOff x="2352" y="576"/>
              <a:chExt cx="288" cy="240"/>
            </a:xfrm>
          </p:grpSpPr>
          <p:sp>
            <p:nvSpPr>
              <p:cNvPr id="2001986" name="Rectangle 66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87" name="Line 67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0" name="Group 68"/>
            <p:cNvGrpSpPr>
              <a:grpSpLocks/>
            </p:cNvGrpSpPr>
            <p:nvPr/>
          </p:nvGrpSpPr>
          <p:grpSpPr bwMode="auto">
            <a:xfrm>
              <a:off x="4284" y="1515"/>
              <a:ext cx="288" cy="240"/>
              <a:chOff x="2352" y="576"/>
              <a:chExt cx="288" cy="240"/>
            </a:xfrm>
          </p:grpSpPr>
          <p:sp>
            <p:nvSpPr>
              <p:cNvPr id="2001989" name="Rectangle 69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90" name="Line 70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1" name="Group 71"/>
            <p:cNvGrpSpPr>
              <a:grpSpLocks/>
            </p:cNvGrpSpPr>
            <p:nvPr/>
          </p:nvGrpSpPr>
          <p:grpSpPr bwMode="auto">
            <a:xfrm>
              <a:off x="4284" y="2715"/>
              <a:ext cx="288" cy="240"/>
              <a:chOff x="2352" y="576"/>
              <a:chExt cx="288" cy="240"/>
            </a:xfrm>
          </p:grpSpPr>
          <p:sp>
            <p:nvSpPr>
              <p:cNvPr id="2001992" name="Rectangle 72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1993" name="Line 73"/>
              <p:cNvSpPr>
                <a:spLocks noChangeShapeType="1"/>
              </p:cNvSpPr>
              <p:nvPr/>
            </p:nvSpPr>
            <p:spPr bwMode="auto">
              <a:xfrm flipV="1">
                <a:off x="2496" y="7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001994" name="Line 74"/>
            <p:cNvSpPr>
              <a:spLocks noChangeShapeType="1"/>
            </p:cNvSpPr>
            <p:nvPr/>
          </p:nvSpPr>
          <p:spPr bwMode="auto">
            <a:xfrm>
              <a:off x="4375" y="2955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95" name="Line 75"/>
            <p:cNvSpPr>
              <a:spLocks noChangeShapeType="1"/>
            </p:cNvSpPr>
            <p:nvPr/>
          </p:nvSpPr>
          <p:spPr bwMode="auto">
            <a:xfrm>
              <a:off x="4284" y="175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96" name="Line 76"/>
            <p:cNvSpPr>
              <a:spLocks noChangeShapeType="1"/>
            </p:cNvSpPr>
            <p:nvPr/>
          </p:nvSpPr>
          <p:spPr bwMode="auto">
            <a:xfrm flipV="1">
              <a:off x="4284" y="2471"/>
              <a:ext cx="0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97" name="Line 77"/>
            <p:cNvSpPr>
              <a:spLocks noChangeShapeType="1"/>
            </p:cNvSpPr>
            <p:nvPr/>
          </p:nvSpPr>
          <p:spPr bwMode="auto">
            <a:xfrm flipV="1">
              <a:off x="4572" y="2595"/>
              <a:ext cx="0" cy="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98" name="Line 78"/>
            <p:cNvSpPr>
              <a:spLocks noChangeShapeType="1"/>
            </p:cNvSpPr>
            <p:nvPr/>
          </p:nvSpPr>
          <p:spPr bwMode="auto">
            <a:xfrm>
              <a:off x="4572" y="1755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1999" name="Line 79"/>
            <p:cNvSpPr>
              <a:spLocks noChangeShapeType="1"/>
            </p:cNvSpPr>
            <p:nvPr/>
          </p:nvSpPr>
          <p:spPr bwMode="auto">
            <a:xfrm>
              <a:off x="4428" y="1899"/>
              <a:ext cx="0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2002000" name="Freeform 80"/>
          <p:cNvSpPr>
            <a:spLocks/>
          </p:cNvSpPr>
          <p:nvPr/>
        </p:nvSpPr>
        <p:spPr bwMode="auto">
          <a:xfrm>
            <a:off x="4572000" y="5397500"/>
            <a:ext cx="3200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6" y="0"/>
              </a:cxn>
              <a:cxn ang="0">
                <a:pos x="1872" y="288"/>
              </a:cxn>
              <a:cxn ang="0">
                <a:pos x="144" y="288"/>
              </a:cxn>
              <a:cxn ang="0">
                <a:pos x="0" y="0"/>
              </a:cxn>
            </a:cxnLst>
            <a:rect l="0" t="0" r="r" b="b"/>
            <a:pathLst>
              <a:path w="2016" h="288">
                <a:moveTo>
                  <a:pt x="0" y="0"/>
                </a:moveTo>
                <a:lnTo>
                  <a:pt x="2016" y="0"/>
                </a:lnTo>
                <a:lnTo>
                  <a:pt x="1872" y="288"/>
                </a:lnTo>
                <a:lnTo>
                  <a:pt x="14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914400" y="1663700"/>
            <a:ext cx="3676650" cy="1104900"/>
            <a:chOff x="624" y="1392"/>
            <a:chExt cx="2316" cy="696"/>
          </a:xfrm>
        </p:grpSpPr>
        <p:sp>
          <p:nvSpPr>
            <p:cNvPr id="2002002" name="Rectangle 82"/>
            <p:cNvSpPr>
              <a:spLocks noChangeArrowheads="1"/>
            </p:cNvSpPr>
            <p:nvPr/>
          </p:nvSpPr>
          <p:spPr bwMode="auto">
            <a:xfrm>
              <a:off x="624" y="1392"/>
              <a:ext cx="134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2003" name="Rectangle 83"/>
            <p:cNvSpPr>
              <a:spLocks noChangeArrowheads="1"/>
            </p:cNvSpPr>
            <p:nvPr/>
          </p:nvSpPr>
          <p:spPr bwMode="auto">
            <a:xfrm>
              <a:off x="1968" y="1392"/>
              <a:ext cx="432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2004" name="Rectangle 84"/>
            <p:cNvSpPr>
              <a:spLocks noChangeArrowheads="1"/>
            </p:cNvSpPr>
            <p:nvPr/>
          </p:nvSpPr>
          <p:spPr bwMode="auto">
            <a:xfrm>
              <a:off x="2400" y="1392"/>
              <a:ext cx="288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2005" name="Line 85"/>
            <p:cNvSpPr>
              <a:spLocks noChangeShapeType="1"/>
            </p:cNvSpPr>
            <p:nvPr/>
          </p:nvSpPr>
          <p:spPr bwMode="auto">
            <a:xfrm flipV="1">
              <a:off x="2544" y="153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2002006" name="Text Box 86"/>
            <p:cNvSpPr txBox="1">
              <a:spLocks noChangeArrowheads="1"/>
            </p:cNvSpPr>
            <p:nvPr/>
          </p:nvSpPr>
          <p:spPr bwMode="auto">
            <a:xfrm>
              <a:off x="2352" y="1419"/>
              <a:ext cx="198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2002007" name="Text Box 87"/>
            <p:cNvSpPr txBox="1">
              <a:spLocks noChangeArrowheads="1"/>
            </p:cNvSpPr>
            <p:nvPr/>
          </p:nvSpPr>
          <p:spPr bwMode="auto">
            <a:xfrm>
              <a:off x="2496" y="1419"/>
              <a:ext cx="198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grpSp>
          <p:nvGrpSpPr>
            <p:cNvPr id="23" name="Group 88"/>
            <p:cNvGrpSpPr>
              <a:grpSpLocks/>
            </p:cNvGrpSpPr>
            <p:nvPr/>
          </p:nvGrpSpPr>
          <p:grpSpPr bwMode="auto">
            <a:xfrm>
              <a:off x="1980" y="1680"/>
              <a:ext cx="960" cy="408"/>
              <a:chOff x="1956" y="2184"/>
              <a:chExt cx="960" cy="408"/>
            </a:xfrm>
          </p:grpSpPr>
          <p:sp>
            <p:nvSpPr>
              <p:cNvPr id="2002009" name="AutoShape 89"/>
              <p:cNvSpPr>
                <a:spLocks/>
              </p:cNvSpPr>
              <p:nvPr/>
            </p:nvSpPr>
            <p:spPr bwMode="auto">
              <a:xfrm rot="5400000">
                <a:off x="2088" y="2052"/>
                <a:ext cx="144" cy="408"/>
              </a:xfrm>
              <a:prstGeom prst="rightBrace">
                <a:avLst>
                  <a:gd name="adj1" fmla="val 23611"/>
                  <a:gd name="adj2" fmla="val 54167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2010" name="Freeform 90"/>
              <p:cNvSpPr>
                <a:spLocks/>
              </p:cNvSpPr>
              <p:nvPr/>
            </p:nvSpPr>
            <p:spPr bwMode="auto">
              <a:xfrm>
                <a:off x="2148" y="2256"/>
                <a:ext cx="768" cy="3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6"/>
                  </a:cxn>
                  <a:cxn ang="0">
                    <a:pos x="768" y="336"/>
                  </a:cxn>
                </a:cxnLst>
                <a:rect l="0" t="0" r="r" b="b"/>
                <a:pathLst>
                  <a:path w="768" h="336">
                    <a:moveTo>
                      <a:pt x="0" y="0"/>
                    </a:moveTo>
                    <a:lnTo>
                      <a:pt x="0" y="336"/>
                    </a:lnTo>
                    <a:lnTo>
                      <a:pt x="768" y="33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2011" name="Line 91"/>
              <p:cNvSpPr>
                <a:spLocks noChangeShapeType="1"/>
              </p:cNvSpPr>
              <p:nvPr/>
            </p:nvSpPr>
            <p:spPr bwMode="auto">
              <a:xfrm flipV="1">
                <a:off x="2100" y="2352"/>
                <a:ext cx="14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002012" name="Text Box 92"/>
              <p:cNvSpPr txBox="1">
                <a:spLocks noChangeArrowheads="1"/>
              </p:cNvSpPr>
              <p:nvPr/>
            </p:nvSpPr>
            <p:spPr bwMode="auto">
              <a:xfrm>
                <a:off x="2282" y="2260"/>
                <a:ext cx="190" cy="2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56127A"/>
                    </a:solidFill>
                    <a:latin typeface="Calibri"/>
                    <a:ea typeface="ＭＳ Ｐゴシック"/>
                    <a:cs typeface="Calibri"/>
                  </a:rPr>
                  <a:t>k</a:t>
                </a:r>
              </a:p>
            </p:txBody>
          </p:sp>
        </p:grpSp>
        <p:sp>
          <p:nvSpPr>
            <p:cNvPr id="2002013" name="Text Box 93"/>
            <p:cNvSpPr txBox="1">
              <a:spLocks noChangeArrowheads="1"/>
            </p:cNvSpPr>
            <p:nvPr/>
          </p:nvSpPr>
          <p:spPr bwMode="auto">
            <a:xfrm>
              <a:off x="636" y="1707"/>
              <a:ext cx="68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Fetch PC</a:t>
              </a:r>
            </a:p>
          </p:txBody>
        </p:sp>
      </p:grpSp>
      <p:sp>
        <p:nvSpPr>
          <p:cNvPr id="2002014" name="Line 94"/>
          <p:cNvSpPr>
            <a:spLocks noChangeShapeType="1"/>
          </p:cNvSpPr>
          <p:nvPr/>
        </p:nvSpPr>
        <p:spPr bwMode="auto">
          <a:xfrm>
            <a:off x="6172200" y="58547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002015" name="Rectangle 95"/>
          <p:cNvSpPr>
            <a:spLocks noChangeArrowheads="1"/>
          </p:cNvSpPr>
          <p:nvPr/>
        </p:nvSpPr>
        <p:spPr bwMode="auto">
          <a:xfrm>
            <a:off x="3167063" y="4559300"/>
            <a:ext cx="304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002016" name="Rectangle 96"/>
          <p:cNvSpPr>
            <a:spLocks noChangeArrowheads="1"/>
          </p:cNvSpPr>
          <p:nvPr/>
        </p:nvSpPr>
        <p:spPr bwMode="auto">
          <a:xfrm>
            <a:off x="3657600" y="4559300"/>
            <a:ext cx="304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002017" name="Line 97"/>
          <p:cNvSpPr>
            <a:spLocks noChangeShapeType="1"/>
          </p:cNvSpPr>
          <p:nvPr/>
        </p:nvSpPr>
        <p:spPr bwMode="auto">
          <a:xfrm>
            <a:off x="1928813" y="4718050"/>
            <a:ext cx="1238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002018" name="AutoShape 98"/>
          <p:cNvSpPr>
            <a:spLocks/>
          </p:cNvSpPr>
          <p:nvPr/>
        </p:nvSpPr>
        <p:spPr bwMode="auto">
          <a:xfrm rot="5400000">
            <a:off x="3409950" y="4806950"/>
            <a:ext cx="228600" cy="647700"/>
          </a:xfrm>
          <a:prstGeom prst="rightBrace">
            <a:avLst>
              <a:gd name="adj1" fmla="val 23611"/>
              <a:gd name="adj2" fmla="val 541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002019" name="Freeform 99"/>
          <p:cNvSpPr>
            <a:spLocks/>
          </p:cNvSpPr>
          <p:nvPr/>
        </p:nvSpPr>
        <p:spPr bwMode="auto">
          <a:xfrm>
            <a:off x="3505200" y="5130800"/>
            <a:ext cx="12192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  <a:cxn ang="0">
                <a:pos x="768" y="336"/>
              </a:cxn>
            </a:cxnLst>
            <a:rect l="0" t="0" r="r" b="b"/>
            <a:pathLst>
              <a:path w="768" h="336">
                <a:moveTo>
                  <a:pt x="0" y="0"/>
                </a:moveTo>
                <a:lnTo>
                  <a:pt x="0" y="336"/>
                </a:lnTo>
                <a:lnTo>
                  <a:pt x="768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002020" name="Text Box 100"/>
          <p:cNvSpPr txBox="1">
            <a:spLocks noChangeArrowheads="1"/>
          </p:cNvSpPr>
          <p:nvPr/>
        </p:nvSpPr>
        <p:spPr bwMode="auto">
          <a:xfrm>
            <a:off x="533400" y="4648200"/>
            <a:ext cx="283527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Shift in Taken/¬Taken results of each branch</a:t>
            </a:r>
          </a:p>
        </p:txBody>
      </p:sp>
      <p:sp>
        <p:nvSpPr>
          <p:cNvPr id="2002021" name="Text Box 101"/>
          <p:cNvSpPr txBox="1">
            <a:spLocks noChangeArrowheads="1"/>
          </p:cNvSpPr>
          <p:nvPr/>
        </p:nvSpPr>
        <p:spPr bwMode="auto">
          <a:xfrm>
            <a:off x="1066800" y="3492500"/>
            <a:ext cx="32766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2-bit global branch history shift register</a:t>
            </a:r>
          </a:p>
        </p:txBody>
      </p:sp>
      <p:sp>
        <p:nvSpPr>
          <p:cNvPr id="2002022" name="Rectangle 102"/>
          <p:cNvSpPr>
            <a:spLocks noChangeArrowheads="1"/>
          </p:cNvSpPr>
          <p:nvPr/>
        </p:nvSpPr>
        <p:spPr bwMode="auto">
          <a:xfrm>
            <a:off x="6324600" y="6049963"/>
            <a:ext cx="17839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Taken/¬Taken?</a:t>
            </a:r>
          </a:p>
        </p:txBody>
      </p:sp>
      <p:sp>
        <p:nvSpPr>
          <p:cNvPr id="2002023" name="Line 103"/>
          <p:cNvSpPr>
            <a:spLocks noChangeShapeType="1"/>
          </p:cNvSpPr>
          <p:nvPr/>
        </p:nvSpPr>
        <p:spPr bwMode="auto">
          <a:xfrm>
            <a:off x="3495675" y="4711700"/>
            <a:ext cx="185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6367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Target Buffer (BTB)</a:t>
            </a:r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A030-AF1A-D547-8D55-EEF9E1DD00E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3251" name="Rectangle 3"/>
          <p:cNvSpPr>
            <a:spLocks noChangeArrowheads="1"/>
          </p:cNvSpPr>
          <p:nvPr/>
        </p:nvSpPr>
        <p:spPr bwMode="auto">
          <a:xfrm>
            <a:off x="838200" y="4902200"/>
            <a:ext cx="8005763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Keep both the branch PC and target PC in the BTB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PC+4 is fetched if match fails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Only </a:t>
            </a:r>
            <a:r>
              <a:rPr lang="en-US" sz="2000" i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taken</a:t>
            </a: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branches and jumps held in BTB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Next PC determined </a:t>
            </a:r>
            <a:r>
              <a:rPr lang="en-US" sz="2000" i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before</a:t>
            </a:r>
            <a:r>
              <a:rPr lang="en-US" sz="20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branch fetched and decoded</a:t>
            </a:r>
          </a:p>
        </p:txBody>
      </p:sp>
      <p:sp>
        <p:nvSpPr>
          <p:cNvPr id="1973252" name="Rectangle 4"/>
          <p:cNvSpPr>
            <a:spLocks noChangeArrowheads="1"/>
          </p:cNvSpPr>
          <p:nvPr/>
        </p:nvSpPr>
        <p:spPr bwMode="auto">
          <a:xfrm>
            <a:off x="4051300" y="711200"/>
            <a:ext cx="3809478" cy="674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Verdana" charset="0"/>
                <a:ea typeface="ＭＳ Ｐゴシック"/>
                <a:cs typeface="ＭＳ Ｐゴシック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Verdana" charset="0"/>
                <a:ea typeface="ＭＳ Ｐゴシック"/>
                <a:cs typeface="ＭＳ Ｐゴシック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ea typeface="ＭＳ Ｐゴシック"/>
                <a:cs typeface="ＭＳ Ｐゴシック"/>
              </a:rPr>
              <a:t>-entry direct-mapped BTB</a:t>
            </a:r>
          </a:p>
          <a:p>
            <a:pPr eaLnBrk="1" hangingPunct="1">
              <a:spcBef>
                <a:spcPct val="0"/>
              </a:spcBef>
            </a:pPr>
            <a:r>
              <a:rPr lang="en-US" sz="1800" i="1" dirty="0">
                <a:solidFill>
                  <a:srgbClr val="000000"/>
                </a:solidFill>
                <a:latin typeface="Verdana" charset="0"/>
                <a:ea typeface="ＭＳ Ｐゴシック"/>
                <a:cs typeface="ＭＳ Ｐゴシック"/>
              </a:rPr>
              <a:t>(can also be associative)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838200"/>
            <a:ext cx="7739063" cy="4017686"/>
            <a:chOff x="239" y="488"/>
            <a:chExt cx="4875" cy="2773"/>
          </a:xfrm>
        </p:grpSpPr>
        <p:sp>
          <p:nvSpPr>
            <p:cNvPr id="1973254" name="Rectangle 6"/>
            <p:cNvSpPr>
              <a:spLocks noChangeArrowheads="1"/>
            </p:cNvSpPr>
            <p:nvPr/>
          </p:nvSpPr>
          <p:spPr bwMode="auto">
            <a:xfrm>
              <a:off x="239" y="488"/>
              <a:ext cx="602" cy="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I-Cache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80" y="1436"/>
              <a:ext cx="41" cy="328"/>
              <a:chOff x="681" y="1524"/>
              <a:chExt cx="41" cy="328"/>
            </a:xfrm>
          </p:grpSpPr>
          <p:sp>
            <p:nvSpPr>
              <p:cNvPr id="1973256" name="Oval 8"/>
              <p:cNvSpPr>
                <a:spLocks noChangeArrowheads="1"/>
              </p:cNvSpPr>
              <p:nvPr/>
            </p:nvSpPr>
            <p:spPr bwMode="auto">
              <a:xfrm>
                <a:off x="681" y="1524"/>
                <a:ext cx="41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57" name="Oval 9"/>
              <p:cNvSpPr>
                <a:spLocks noChangeArrowheads="1"/>
              </p:cNvSpPr>
              <p:nvPr/>
            </p:nvSpPr>
            <p:spPr bwMode="auto">
              <a:xfrm>
                <a:off x="681" y="1620"/>
                <a:ext cx="41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58" name="Oval 10"/>
              <p:cNvSpPr>
                <a:spLocks noChangeArrowheads="1"/>
              </p:cNvSpPr>
              <p:nvPr/>
            </p:nvSpPr>
            <p:spPr bwMode="auto">
              <a:xfrm>
                <a:off x="681" y="1716"/>
                <a:ext cx="41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59" name="Oval 11"/>
              <p:cNvSpPr>
                <a:spLocks noChangeArrowheads="1"/>
              </p:cNvSpPr>
              <p:nvPr/>
            </p:nvSpPr>
            <p:spPr bwMode="auto">
              <a:xfrm>
                <a:off x="681" y="1812"/>
                <a:ext cx="41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flipV="1">
              <a:off x="1104" y="1104"/>
              <a:ext cx="1201" cy="193"/>
              <a:chOff x="1135" y="2680"/>
              <a:chExt cx="1201" cy="193"/>
            </a:xfrm>
          </p:grpSpPr>
          <p:sp>
            <p:nvSpPr>
              <p:cNvPr id="1973261" name="Freeform 13"/>
              <p:cNvSpPr>
                <a:spLocks/>
              </p:cNvSpPr>
              <p:nvPr/>
            </p:nvSpPr>
            <p:spPr bwMode="auto">
              <a:xfrm>
                <a:off x="1807" y="2680"/>
                <a:ext cx="529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8" y="48"/>
                  </a:cxn>
                  <a:cxn ang="0">
                    <a:pos x="240" y="48"/>
                  </a:cxn>
                  <a:cxn ang="0">
                    <a:pos x="288" y="0"/>
                  </a:cxn>
                  <a:cxn ang="0">
                    <a:pos x="336" y="48"/>
                  </a:cxn>
                  <a:cxn ang="0">
                    <a:pos x="480" y="48"/>
                  </a:cxn>
                  <a:cxn ang="0">
                    <a:pos x="528" y="96"/>
                  </a:cxn>
                </a:cxnLst>
                <a:rect l="0" t="0" r="r" b="b"/>
                <a:pathLst>
                  <a:path w="529" h="97">
                    <a:moveTo>
                      <a:pt x="0" y="96"/>
                    </a:moveTo>
                    <a:lnTo>
                      <a:pt x="48" y="48"/>
                    </a:lnTo>
                    <a:lnTo>
                      <a:pt x="240" y="48"/>
                    </a:lnTo>
                    <a:lnTo>
                      <a:pt x="288" y="0"/>
                    </a:lnTo>
                    <a:lnTo>
                      <a:pt x="336" y="48"/>
                    </a:lnTo>
                    <a:lnTo>
                      <a:pt x="480" y="48"/>
                    </a:lnTo>
                    <a:lnTo>
                      <a:pt x="528" y="9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62" name="Freeform 14"/>
              <p:cNvSpPr>
                <a:spLocks/>
              </p:cNvSpPr>
              <p:nvPr/>
            </p:nvSpPr>
            <p:spPr bwMode="auto">
              <a:xfrm>
                <a:off x="1135" y="2776"/>
                <a:ext cx="1201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8" y="48"/>
                  </a:cxn>
                  <a:cxn ang="0">
                    <a:pos x="240" y="48"/>
                  </a:cxn>
                  <a:cxn ang="0">
                    <a:pos x="288" y="0"/>
                  </a:cxn>
                  <a:cxn ang="0">
                    <a:pos x="336" y="48"/>
                  </a:cxn>
                  <a:cxn ang="0">
                    <a:pos x="1152" y="48"/>
                  </a:cxn>
                  <a:cxn ang="0">
                    <a:pos x="1200" y="96"/>
                  </a:cxn>
                </a:cxnLst>
                <a:rect l="0" t="0" r="r" b="b"/>
                <a:pathLst>
                  <a:path w="1201" h="97">
                    <a:moveTo>
                      <a:pt x="0" y="96"/>
                    </a:moveTo>
                    <a:lnTo>
                      <a:pt x="48" y="48"/>
                    </a:lnTo>
                    <a:lnTo>
                      <a:pt x="240" y="48"/>
                    </a:lnTo>
                    <a:lnTo>
                      <a:pt x="288" y="0"/>
                    </a:lnTo>
                    <a:lnTo>
                      <a:pt x="336" y="48"/>
                    </a:lnTo>
                    <a:lnTo>
                      <a:pt x="1152" y="48"/>
                    </a:lnTo>
                    <a:lnTo>
                      <a:pt x="1200" y="9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104" y="864"/>
              <a:ext cx="1184" cy="176"/>
              <a:chOff x="1143" y="2928"/>
              <a:chExt cx="1184" cy="176"/>
            </a:xfrm>
          </p:grpSpPr>
          <p:sp>
            <p:nvSpPr>
              <p:cNvPr id="1973264" name="Rectangle 16"/>
              <p:cNvSpPr>
                <a:spLocks noChangeArrowheads="1"/>
              </p:cNvSpPr>
              <p:nvPr/>
            </p:nvSpPr>
            <p:spPr bwMode="auto">
              <a:xfrm>
                <a:off x="1143" y="2928"/>
                <a:ext cx="1184" cy="1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65" name="Line 17"/>
              <p:cNvSpPr>
                <a:spLocks noChangeShapeType="1"/>
              </p:cNvSpPr>
              <p:nvPr/>
            </p:nvSpPr>
            <p:spPr bwMode="auto">
              <a:xfrm>
                <a:off x="1807" y="2928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973266" name="Rectangle 18"/>
            <p:cNvSpPr>
              <a:spLocks noChangeArrowheads="1"/>
            </p:cNvSpPr>
            <p:nvPr/>
          </p:nvSpPr>
          <p:spPr bwMode="auto">
            <a:xfrm>
              <a:off x="1440" y="529"/>
              <a:ext cx="285" cy="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</p:txBody>
        </p:sp>
        <p:sp>
          <p:nvSpPr>
            <p:cNvPr id="1973267" name="Freeform 19"/>
            <p:cNvSpPr>
              <a:spLocks/>
            </p:cNvSpPr>
            <p:nvPr/>
          </p:nvSpPr>
          <p:spPr bwMode="auto">
            <a:xfrm flipV="1">
              <a:off x="943" y="1200"/>
              <a:ext cx="449" cy="472"/>
            </a:xfrm>
            <a:custGeom>
              <a:avLst/>
              <a:gdLst/>
              <a:ahLst/>
              <a:cxnLst>
                <a:cxn ang="0">
                  <a:pos x="480" y="1056"/>
                </a:cxn>
                <a:cxn ang="0">
                  <a:pos x="480" y="0"/>
                </a:cxn>
                <a:cxn ang="0">
                  <a:pos x="0" y="0"/>
                </a:cxn>
              </a:cxnLst>
              <a:rect l="0" t="0" r="r" b="b"/>
              <a:pathLst>
                <a:path w="481" h="1057">
                  <a:moveTo>
                    <a:pt x="480" y="1056"/>
                  </a:moveTo>
                  <a:lnTo>
                    <a:pt x="480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73268" name="Freeform 20"/>
            <p:cNvSpPr>
              <a:spLocks/>
            </p:cNvSpPr>
            <p:nvPr/>
          </p:nvSpPr>
          <p:spPr bwMode="auto">
            <a:xfrm flipV="1">
              <a:off x="2064" y="1296"/>
              <a:ext cx="480" cy="576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5" h="1153">
                  <a:moveTo>
                    <a:pt x="0" y="1152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73269" name="Line 21"/>
            <p:cNvSpPr>
              <a:spLocks noChangeShapeType="1"/>
            </p:cNvSpPr>
            <p:nvPr/>
          </p:nvSpPr>
          <p:spPr bwMode="auto">
            <a:xfrm flipH="1">
              <a:off x="1981" y="1480"/>
              <a:ext cx="104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73270" name="Rectangle 22"/>
            <p:cNvSpPr>
              <a:spLocks noChangeArrowheads="1"/>
            </p:cNvSpPr>
            <p:nvPr/>
          </p:nvSpPr>
          <p:spPr bwMode="auto">
            <a:xfrm>
              <a:off x="2064" y="1392"/>
              <a:ext cx="181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k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11" y="808"/>
              <a:ext cx="433" cy="2305"/>
              <a:chOff x="512" y="896"/>
              <a:chExt cx="433" cy="2305"/>
            </a:xfrm>
          </p:grpSpPr>
          <p:sp>
            <p:nvSpPr>
              <p:cNvPr id="1973272" name="Line 24"/>
              <p:cNvSpPr>
                <a:spLocks noChangeShapeType="1"/>
              </p:cNvSpPr>
              <p:nvPr/>
            </p:nvSpPr>
            <p:spPr bwMode="auto">
              <a:xfrm>
                <a:off x="516" y="1041"/>
                <a:ext cx="4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73" name="Line 25"/>
              <p:cNvSpPr>
                <a:spLocks noChangeShapeType="1"/>
              </p:cNvSpPr>
              <p:nvPr/>
            </p:nvSpPr>
            <p:spPr bwMode="auto">
              <a:xfrm>
                <a:off x="516" y="1185"/>
                <a:ext cx="4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74" name="Line 26"/>
              <p:cNvSpPr>
                <a:spLocks noChangeShapeType="1"/>
              </p:cNvSpPr>
              <p:nvPr/>
            </p:nvSpPr>
            <p:spPr bwMode="auto">
              <a:xfrm>
                <a:off x="516" y="1329"/>
                <a:ext cx="4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73275" name="Line 27"/>
              <p:cNvSpPr>
                <a:spLocks noChangeShapeType="1"/>
              </p:cNvSpPr>
              <p:nvPr/>
            </p:nvSpPr>
            <p:spPr bwMode="auto">
              <a:xfrm>
                <a:off x="516" y="1473"/>
                <a:ext cx="4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516" y="1905"/>
                <a:ext cx="424" cy="287"/>
                <a:chOff x="516" y="1905"/>
                <a:chExt cx="424" cy="287"/>
              </a:xfrm>
            </p:grpSpPr>
            <p:sp>
              <p:nvSpPr>
                <p:cNvPr id="1973277" name="Line 29"/>
                <p:cNvSpPr>
                  <a:spLocks noChangeShapeType="1"/>
                </p:cNvSpPr>
                <p:nvPr/>
              </p:nvSpPr>
              <p:spPr bwMode="auto">
                <a:xfrm>
                  <a:off x="516" y="1905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278" name="Line 30"/>
                <p:cNvSpPr>
                  <a:spLocks noChangeShapeType="1"/>
                </p:cNvSpPr>
                <p:nvPr/>
              </p:nvSpPr>
              <p:spPr bwMode="auto">
                <a:xfrm>
                  <a:off x="516" y="2048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279" name="Line 31"/>
                <p:cNvSpPr>
                  <a:spLocks noChangeShapeType="1"/>
                </p:cNvSpPr>
                <p:nvPr/>
              </p:nvSpPr>
              <p:spPr bwMode="auto">
                <a:xfrm>
                  <a:off x="516" y="2192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1973280" name="Rectangle 32"/>
              <p:cNvSpPr>
                <a:spLocks noChangeArrowheads="1"/>
              </p:cNvSpPr>
              <p:nvPr/>
            </p:nvSpPr>
            <p:spPr bwMode="auto">
              <a:xfrm>
                <a:off x="632" y="896"/>
                <a:ext cx="21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516" y="2336"/>
                <a:ext cx="424" cy="288"/>
                <a:chOff x="516" y="2336"/>
                <a:chExt cx="424" cy="288"/>
              </a:xfrm>
            </p:grpSpPr>
            <p:sp>
              <p:nvSpPr>
                <p:cNvPr id="1973282" name="Line 34"/>
                <p:cNvSpPr>
                  <a:spLocks noChangeShapeType="1"/>
                </p:cNvSpPr>
                <p:nvPr/>
              </p:nvSpPr>
              <p:spPr bwMode="auto">
                <a:xfrm>
                  <a:off x="516" y="2336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283" name="Line 35"/>
                <p:cNvSpPr>
                  <a:spLocks noChangeShapeType="1"/>
                </p:cNvSpPr>
                <p:nvPr/>
              </p:nvSpPr>
              <p:spPr bwMode="auto">
                <a:xfrm>
                  <a:off x="516" y="2480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284" name="Line 36"/>
                <p:cNvSpPr>
                  <a:spLocks noChangeShapeType="1"/>
                </p:cNvSpPr>
                <p:nvPr/>
              </p:nvSpPr>
              <p:spPr bwMode="auto">
                <a:xfrm>
                  <a:off x="516" y="2624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516" y="2768"/>
                <a:ext cx="424" cy="288"/>
                <a:chOff x="516" y="2768"/>
                <a:chExt cx="424" cy="288"/>
              </a:xfrm>
            </p:grpSpPr>
            <p:sp>
              <p:nvSpPr>
                <p:cNvPr id="1973286" name="Line 38"/>
                <p:cNvSpPr>
                  <a:spLocks noChangeShapeType="1"/>
                </p:cNvSpPr>
                <p:nvPr/>
              </p:nvSpPr>
              <p:spPr bwMode="auto">
                <a:xfrm>
                  <a:off x="516" y="2768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287" name="Line 39"/>
                <p:cNvSpPr>
                  <a:spLocks noChangeShapeType="1"/>
                </p:cNvSpPr>
                <p:nvPr/>
              </p:nvSpPr>
              <p:spPr bwMode="auto">
                <a:xfrm>
                  <a:off x="516" y="2912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288" name="Line 40"/>
                <p:cNvSpPr>
                  <a:spLocks noChangeShapeType="1"/>
                </p:cNvSpPr>
                <p:nvPr/>
              </p:nvSpPr>
              <p:spPr bwMode="auto">
                <a:xfrm>
                  <a:off x="516" y="3056"/>
                  <a:ext cx="4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1973289" name="Freeform 41"/>
              <p:cNvSpPr>
                <a:spLocks/>
              </p:cNvSpPr>
              <p:nvPr/>
            </p:nvSpPr>
            <p:spPr bwMode="auto">
              <a:xfrm>
                <a:off x="512" y="897"/>
                <a:ext cx="433" cy="23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2" y="0"/>
                  </a:cxn>
                  <a:cxn ang="0">
                    <a:pos x="432" y="2303"/>
                  </a:cxn>
                  <a:cxn ang="0">
                    <a:pos x="0" y="2303"/>
                  </a:cxn>
                </a:cxnLst>
                <a:rect l="0" t="0" r="r" b="b"/>
                <a:pathLst>
                  <a:path w="433" h="2304">
                    <a:moveTo>
                      <a:pt x="0" y="0"/>
                    </a:moveTo>
                    <a:lnTo>
                      <a:pt x="432" y="0"/>
                    </a:lnTo>
                    <a:lnTo>
                      <a:pt x="432" y="2303"/>
                    </a:lnTo>
                    <a:lnTo>
                      <a:pt x="0" y="2303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2543" y="770"/>
              <a:ext cx="2571" cy="2491"/>
              <a:chOff x="2543" y="770"/>
              <a:chExt cx="2571" cy="2491"/>
            </a:xfrm>
          </p:grpSpPr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606" y="797"/>
                <a:ext cx="425" cy="2464"/>
                <a:chOff x="4719" y="874"/>
                <a:chExt cx="425" cy="2464"/>
              </a:xfrm>
            </p:grpSpPr>
            <p:grpSp>
              <p:nvGrpSpPr>
                <p:cNvPr id="12" name="Group 44"/>
                <p:cNvGrpSpPr>
                  <a:grpSpLocks/>
                </p:cNvGrpSpPr>
                <p:nvPr/>
              </p:nvGrpSpPr>
              <p:grpSpPr bwMode="auto">
                <a:xfrm>
                  <a:off x="4740" y="904"/>
                  <a:ext cx="396" cy="1424"/>
                  <a:chOff x="4740" y="904"/>
                  <a:chExt cx="328" cy="1424"/>
                </a:xfrm>
              </p:grpSpPr>
              <p:sp>
                <p:nvSpPr>
                  <p:cNvPr id="197329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904"/>
                    <a:ext cx="320" cy="142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29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1040"/>
                    <a:ext cx="3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29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1184"/>
                    <a:ext cx="3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29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1328"/>
                    <a:ext cx="3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29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1472"/>
                    <a:ext cx="3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29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1904"/>
                    <a:ext cx="3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29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2048"/>
                    <a:ext cx="3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0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2192"/>
                    <a:ext cx="32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</p:grpSp>
            <p:sp>
              <p:nvSpPr>
                <p:cNvPr id="1973301" name="Rectangle 53"/>
                <p:cNvSpPr>
                  <a:spLocks noChangeArrowheads="1"/>
                </p:cNvSpPr>
                <p:nvPr/>
              </p:nvSpPr>
              <p:spPr bwMode="auto">
                <a:xfrm>
                  <a:off x="4719" y="874"/>
                  <a:ext cx="378" cy="2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Valid</a:t>
                  </a:r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4857" y="1524"/>
                  <a:ext cx="41" cy="328"/>
                  <a:chOff x="4857" y="1524"/>
                  <a:chExt cx="41" cy="328"/>
                </a:xfrm>
              </p:grpSpPr>
              <p:sp>
                <p:nvSpPr>
                  <p:cNvPr id="1973303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524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0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620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0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716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06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812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</p:grpSp>
            <p:sp>
              <p:nvSpPr>
                <p:cNvPr id="1973307" name="Freeform 59"/>
                <p:cNvSpPr>
                  <a:spLocks/>
                </p:cNvSpPr>
                <p:nvPr/>
              </p:nvSpPr>
              <p:spPr bwMode="auto">
                <a:xfrm>
                  <a:off x="4904" y="2336"/>
                  <a:ext cx="1" cy="745"/>
                </a:xfrm>
                <a:custGeom>
                  <a:avLst/>
                  <a:gdLst/>
                  <a:ahLst/>
                  <a:cxnLst>
                    <a:cxn ang="0">
                      <a:pos x="0" y="7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45">
                      <a:moveTo>
                        <a:pt x="0" y="74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308" name="Rectangle 60"/>
                <p:cNvSpPr>
                  <a:spLocks noChangeArrowheads="1"/>
                </p:cNvSpPr>
                <p:nvPr/>
              </p:nvSpPr>
              <p:spPr bwMode="auto">
                <a:xfrm>
                  <a:off x="4719" y="3064"/>
                  <a:ext cx="425" cy="2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valid</a:t>
                  </a:r>
                </a:p>
              </p:txBody>
            </p:sp>
          </p:grpSp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2543" y="770"/>
                <a:ext cx="1048" cy="2480"/>
                <a:chOff x="2543" y="770"/>
                <a:chExt cx="1048" cy="2480"/>
              </a:xfrm>
            </p:grpSpPr>
            <p:grpSp>
              <p:nvGrpSpPr>
                <p:cNvPr id="15" name="Group 62"/>
                <p:cNvGrpSpPr>
                  <a:grpSpLocks/>
                </p:cNvGrpSpPr>
                <p:nvPr/>
              </p:nvGrpSpPr>
              <p:grpSpPr bwMode="auto">
                <a:xfrm>
                  <a:off x="2543" y="824"/>
                  <a:ext cx="1048" cy="1424"/>
                  <a:chOff x="2532" y="904"/>
                  <a:chExt cx="1048" cy="1424"/>
                </a:xfrm>
              </p:grpSpPr>
              <p:sp>
                <p:nvSpPr>
                  <p:cNvPr id="197331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904"/>
                    <a:ext cx="1040" cy="142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1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1040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1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1184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1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1328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1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1472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16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1904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1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2048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18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2192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</p:grpSp>
            <p:sp>
              <p:nvSpPr>
                <p:cNvPr id="1973319" name="Rectangle 71"/>
                <p:cNvSpPr>
                  <a:spLocks noChangeArrowheads="1"/>
                </p:cNvSpPr>
                <p:nvPr/>
              </p:nvSpPr>
              <p:spPr bwMode="auto">
                <a:xfrm>
                  <a:off x="2654" y="770"/>
                  <a:ext cx="559" cy="2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Entry PC</a:t>
                  </a:r>
                </a:p>
              </p:txBody>
            </p:sp>
            <p:sp>
              <p:nvSpPr>
                <p:cNvPr id="1973320" name="Oval 72"/>
                <p:cNvSpPr>
                  <a:spLocks noChangeArrowheads="1"/>
                </p:cNvSpPr>
                <p:nvPr/>
              </p:nvSpPr>
              <p:spPr bwMode="auto">
                <a:xfrm>
                  <a:off x="2927" y="2456"/>
                  <a:ext cx="280" cy="28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321" name="Freeform 73"/>
                <p:cNvSpPr>
                  <a:spLocks/>
                </p:cNvSpPr>
                <p:nvPr/>
              </p:nvSpPr>
              <p:spPr bwMode="auto">
                <a:xfrm>
                  <a:off x="3071" y="2752"/>
                  <a:ext cx="1" cy="257"/>
                </a:xfrm>
                <a:custGeom>
                  <a:avLst/>
                  <a:gdLst/>
                  <a:ahLst/>
                  <a:cxnLst>
                    <a:cxn ang="0">
                      <a:pos x="0" y="25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57">
                      <a:moveTo>
                        <a:pt x="0" y="25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322" name="Freeform 74"/>
                <p:cNvSpPr>
                  <a:spLocks/>
                </p:cNvSpPr>
                <p:nvPr/>
              </p:nvSpPr>
              <p:spPr bwMode="auto">
                <a:xfrm>
                  <a:off x="3079" y="2248"/>
                  <a:ext cx="1" cy="201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01">
                      <a:moveTo>
                        <a:pt x="0" y="20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323" name="Rectangle 75"/>
                <p:cNvSpPr>
                  <a:spLocks noChangeArrowheads="1"/>
                </p:cNvSpPr>
                <p:nvPr/>
              </p:nvSpPr>
              <p:spPr bwMode="auto">
                <a:xfrm>
                  <a:off x="2958" y="2454"/>
                  <a:ext cx="196" cy="2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=</a:t>
                  </a:r>
                </a:p>
              </p:txBody>
            </p:sp>
            <p:sp>
              <p:nvSpPr>
                <p:cNvPr id="1973324" name="Rectangle 76"/>
                <p:cNvSpPr>
                  <a:spLocks noChangeArrowheads="1"/>
                </p:cNvSpPr>
                <p:nvPr/>
              </p:nvSpPr>
              <p:spPr bwMode="auto">
                <a:xfrm>
                  <a:off x="2726" y="2976"/>
                  <a:ext cx="529" cy="2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match</a:t>
                  </a:r>
                </a:p>
              </p:txBody>
            </p:sp>
            <p:grpSp>
              <p:nvGrpSpPr>
                <p:cNvPr id="16" name="Group 77"/>
                <p:cNvGrpSpPr>
                  <a:grpSpLocks/>
                </p:cNvGrpSpPr>
                <p:nvPr/>
              </p:nvGrpSpPr>
              <p:grpSpPr bwMode="auto">
                <a:xfrm>
                  <a:off x="3000" y="1452"/>
                  <a:ext cx="41" cy="328"/>
                  <a:chOff x="3001" y="1540"/>
                  <a:chExt cx="41" cy="328"/>
                </a:xfrm>
              </p:grpSpPr>
              <p:sp>
                <p:nvSpPr>
                  <p:cNvPr id="1973326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001" y="1540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2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001" y="1636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2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001" y="1732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29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001" y="1828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7" name="Group 82"/>
              <p:cNvGrpSpPr>
                <a:grpSpLocks/>
              </p:cNvGrpSpPr>
              <p:nvPr/>
            </p:nvGrpSpPr>
            <p:grpSpPr bwMode="auto">
              <a:xfrm>
                <a:off x="4066" y="783"/>
                <a:ext cx="1048" cy="2472"/>
                <a:chOff x="3636" y="858"/>
                <a:chExt cx="1048" cy="2472"/>
              </a:xfrm>
            </p:grpSpPr>
            <p:grpSp>
              <p:nvGrpSpPr>
                <p:cNvPr id="18" name="Group 83"/>
                <p:cNvGrpSpPr>
                  <a:grpSpLocks/>
                </p:cNvGrpSpPr>
                <p:nvPr/>
              </p:nvGrpSpPr>
              <p:grpSpPr bwMode="auto">
                <a:xfrm>
                  <a:off x="3636" y="904"/>
                  <a:ext cx="1048" cy="1424"/>
                  <a:chOff x="3636" y="904"/>
                  <a:chExt cx="1048" cy="1424"/>
                </a:xfrm>
              </p:grpSpPr>
              <p:sp>
                <p:nvSpPr>
                  <p:cNvPr id="197333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640" y="904"/>
                    <a:ext cx="1040" cy="142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3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1040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3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1184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3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1328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3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1472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3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1904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38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2048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39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2192"/>
                    <a:ext cx="10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</p:grpSp>
            <p:sp>
              <p:nvSpPr>
                <p:cNvPr id="1973340" name="Rectangle 92"/>
                <p:cNvSpPr>
                  <a:spLocks noChangeArrowheads="1"/>
                </p:cNvSpPr>
                <p:nvPr/>
              </p:nvSpPr>
              <p:spPr bwMode="auto">
                <a:xfrm>
                  <a:off x="3831" y="858"/>
                  <a:ext cx="620" cy="2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predicted</a:t>
                  </a:r>
                </a:p>
              </p:txBody>
            </p:sp>
            <p:sp>
              <p:nvSpPr>
                <p:cNvPr id="1973341" name="Freeform 93"/>
                <p:cNvSpPr>
                  <a:spLocks/>
                </p:cNvSpPr>
                <p:nvPr/>
              </p:nvSpPr>
              <p:spPr bwMode="auto">
                <a:xfrm>
                  <a:off x="4176" y="2336"/>
                  <a:ext cx="1" cy="737"/>
                </a:xfrm>
                <a:custGeom>
                  <a:avLst/>
                  <a:gdLst/>
                  <a:ahLst/>
                  <a:cxnLst>
                    <a:cxn ang="0">
                      <a:pos x="0" y="7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37">
                      <a:moveTo>
                        <a:pt x="0" y="73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973342" name="Rectangle 94"/>
                <p:cNvSpPr>
                  <a:spLocks noChangeArrowheads="1"/>
                </p:cNvSpPr>
                <p:nvPr/>
              </p:nvSpPr>
              <p:spPr bwMode="auto">
                <a:xfrm>
                  <a:off x="3855" y="3056"/>
                  <a:ext cx="513" cy="2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target</a:t>
                  </a:r>
                </a:p>
              </p:txBody>
            </p: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4121" y="1540"/>
                  <a:ext cx="41" cy="328"/>
                  <a:chOff x="4121" y="1540"/>
                  <a:chExt cx="41" cy="328"/>
                </a:xfrm>
              </p:grpSpPr>
              <p:sp>
                <p:nvSpPr>
                  <p:cNvPr id="1973344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121" y="1540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4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121" y="1636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46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121" y="1732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973347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121" y="1828"/>
                    <a:ext cx="41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</p:grpSp>
            <p:sp>
              <p:nvSpPr>
                <p:cNvPr id="197334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899" y="979"/>
                  <a:ext cx="600" cy="23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400">
                      <a:solidFill>
                        <a:srgbClr val="000000"/>
                      </a:solidFill>
                      <a:latin typeface="Calibri"/>
                      <a:ea typeface="ＭＳ Ｐゴシック"/>
                      <a:cs typeface="Calibri"/>
                    </a:rPr>
                    <a:t>target PC</a:t>
                  </a:r>
                </a:p>
              </p:txBody>
            </p:sp>
          </p:grpSp>
        </p:grpSp>
        <p:sp>
          <p:nvSpPr>
            <p:cNvPr id="1973349" name="Freeform 101"/>
            <p:cNvSpPr>
              <a:spLocks/>
            </p:cNvSpPr>
            <p:nvPr/>
          </p:nvSpPr>
          <p:spPr bwMode="auto">
            <a:xfrm>
              <a:off x="1392" y="1680"/>
              <a:ext cx="1536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536" y="912"/>
                </a:cxn>
              </a:cxnLst>
              <a:rect l="0" t="0" r="r" b="b"/>
              <a:pathLst>
                <a:path w="1536" h="912">
                  <a:moveTo>
                    <a:pt x="0" y="0"/>
                  </a:moveTo>
                  <a:lnTo>
                    <a:pt x="0" y="912"/>
                  </a:lnTo>
                  <a:lnTo>
                    <a:pt x="1536" y="91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8594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 Return Stack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A62F19D-E20A-9C44-BCE5-C977BE24D13A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srgbClr val="FBBA03"/>
              </a:solidFill>
            </a:endParaRPr>
          </a:p>
        </p:txBody>
      </p:sp>
      <p:sp>
        <p:nvSpPr>
          <p:cNvPr id="198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416925" cy="9525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Small structure to accelerate JR for subroutine returns, typically much more accurate than BTBs.</a:t>
            </a:r>
          </a:p>
        </p:txBody>
      </p:sp>
      <p:sp>
        <p:nvSpPr>
          <p:cNvPr id="1981444" name="Rectangle 4"/>
          <p:cNvSpPr>
            <a:spLocks noChangeArrowheads="1"/>
          </p:cNvSpPr>
          <p:nvPr/>
        </p:nvSpPr>
        <p:spPr bwMode="auto">
          <a:xfrm>
            <a:off x="3505200" y="5705475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urier New" charset="0"/>
                <a:ea typeface="ＭＳ Ｐゴシック"/>
                <a:cs typeface="ＭＳ Ｐゴシック"/>
              </a:rPr>
              <a:t>&amp;fb()</a:t>
            </a:r>
          </a:p>
        </p:txBody>
      </p:sp>
      <p:sp>
        <p:nvSpPr>
          <p:cNvPr id="1981445" name="Rectangle 5"/>
          <p:cNvSpPr>
            <a:spLocks noChangeArrowheads="1"/>
          </p:cNvSpPr>
          <p:nvPr/>
        </p:nvSpPr>
        <p:spPr bwMode="auto">
          <a:xfrm>
            <a:off x="3505200" y="5248275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urier New" charset="0"/>
                <a:ea typeface="ＭＳ Ｐゴシック"/>
                <a:cs typeface="ＭＳ Ｐゴシック"/>
              </a:rPr>
              <a:t>&amp;fc()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3495675"/>
            <a:ext cx="3429000" cy="703263"/>
            <a:chOff x="528" y="2400"/>
            <a:chExt cx="2160" cy="443"/>
          </a:xfrm>
        </p:grpSpPr>
        <p:sp>
          <p:nvSpPr>
            <p:cNvPr id="1981447" name="Freeform 7"/>
            <p:cNvSpPr>
              <a:spLocks/>
            </p:cNvSpPr>
            <p:nvPr/>
          </p:nvSpPr>
          <p:spPr bwMode="auto">
            <a:xfrm>
              <a:off x="2016" y="2544"/>
              <a:ext cx="672" cy="29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38" y="40"/>
                </a:cxn>
                <a:cxn ang="0">
                  <a:pos x="353" y="6"/>
                </a:cxn>
                <a:cxn ang="0">
                  <a:pos x="644" y="115"/>
                </a:cxn>
                <a:cxn ang="0">
                  <a:pos x="705" y="155"/>
                </a:cxn>
                <a:cxn ang="0">
                  <a:pos x="719" y="203"/>
                </a:cxn>
              </a:cxnLst>
              <a:rect l="0" t="0" r="r" b="b"/>
              <a:pathLst>
                <a:path w="722" h="203">
                  <a:moveTo>
                    <a:pt x="0" y="128"/>
                  </a:moveTo>
                  <a:cubicBezTo>
                    <a:pt x="79" y="83"/>
                    <a:pt x="151" y="67"/>
                    <a:pt x="238" y="40"/>
                  </a:cubicBezTo>
                  <a:cubicBezTo>
                    <a:pt x="369" y="0"/>
                    <a:pt x="248" y="21"/>
                    <a:pt x="353" y="6"/>
                  </a:cubicBezTo>
                  <a:cubicBezTo>
                    <a:pt x="466" y="18"/>
                    <a:pt x="543" y="61"/>
                    <a:pt x="644" y="115"/>
                  </a:cubicBezTo>
                  <a:cubicBezTo>
                    <a:pt x="665" y="126"/>
                    <a:pt x="705" y="155"/>
                    <a:pt x="705" y="155"/>
                  </a:cubicBezTo>
                  <a:cubicBezTo>
                    <a:pt x="722" y="188"/>
                    <a:pt x="719" y="172"/>
                    <a:pt x="719" y="20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81448" name="Text Box 8"/>
            <p:cNvSpPr txBox="1">
              <a:spLocks noChangeArrowheads="1"/>
            </p:cNvSpPr>
            <p:nvPr/>
          </p:nvSpPr>
          <p:spPr bwMode="auto">
            <a:xfrm>
              <a:off x="528" y="2400"/>
              <a:ext cx="1872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Push call address when function call executed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24400" y="3429002"/>
            <a:ext cx="4038600" cy="725488"/>
            <a:chOff x="2976" y="2358"/>
            <a:chExt cx="2544" cy="457"/>
          </a:xfrm>
        </p:grpSpPr>
        <p:sp>
          <p:nvSpPr>
            <p:cNvPr id="1981450" name="Freeform 10"/>
            <p:cNvSpPr>
              <a:spLocks/>
            </p:cNvSpPr>
            <p:nvPr/>
          </p:nvSpPr>
          <p:spPr bwMode="auto">
            <a:xfrm>
              <a:off x="2976" y="2544"/>
              <a:ext cx="541" cy="271"/>
            </a:xfrm>
            <a:custGeom>
              <a:avLst/>
              <a:gdLst/>
              <a:ahLst/>
              <a:cxnLst>
                <a:cxn ang="0">
                  <a:pos x="0" y="271"/>
                </a:cxn>
                <a:cxn ang="0">
                  <a:pos x="95" y="122"/>
                </a:cxn>
                <a:cxn ang="0">
                  <a:pos x="434" y="0"/>
                </a:cxn>
                <a:cxn ang="0">
                  <a:pos x="624" y="162"/>
                </a:cxn>
                <a:cxn ang="0">
                  <a:pos x="637" y="264"/>
                </a:cxn>
              </a:cxnLst>
              <a:rect l="0" t="0" r="r" b="b"/>
              <a:pathLst>
                <a:path w="637" h="271">
                  <a:moveTo>
                    <a:pt x="0" y="271"/>
                  </a:moveTo>
                  <a:cubicBezTo>
                    <a:pt x="32" y="221"/>
                    <a:pt x="56" y="166"/>
                    <a:pt x="95" y="122"/>
                  </a:cubicBezTo>
                  <a:cubicBezTo>
                    <a:pt x="187" y="18"/>
                    <a:pt x="308" y="15"/>
                    <a:pt x="434" y="0"/>
                  </a:cubicBezTo>
                  <a:cubicBezTo>
                    <a:pt x="553" y="15"/>
                    <a:pt x="572" y="59"/>
                    <a:pt x="624" y="162"/>
                  </a:cubicBezTo>
                  <a:cubicBezTo>
                    <a:pt x="637" y="259"/>
                    <a:pt x="637" y="225"/>
                    <a:pt x="637" y="26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981451" name="Text Box 11"/>
            <p:cNvSpPr txBox="1">
              <a:spLocks noChangeArrowheads="1"/>
            </p:cNvSpPr>
            <p:nvPr/>
          </p:nvSpPr>
          <p:spPr bwMode="auto">
            <a:xfrm>
              <a:off x="3600" y="2358"/>
              <a:ext cx="1920" cy="4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Pop return address when subroutine return decoded </a:t>
              </a:r>
            </a:p>
          </p:txBody>
        </p:sp>
      </p:grpSp>
      <p:sp>
        <p:nvSpPr>
          <p:cNvPr id="1981452" name="Text Box 12"/>
          <p:cNvSpPr txBox="1">
            <a:spLocks noChangeArrowheads="1"/>
          </p:cNvSpPr>
          <p:nvPr/>
        </p:nvSpPr>
        <p:spPr bwMode="auto">
          <a:xfrm>
            <a:off x="2667000" y="1819275"/>
            <a:ext cx="3048000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urier New" charset="0"/>
                <a:ea typeface="ＭＳ Ｐゴシック"/>
                <a:cs typeface="ＭＳ Ｐゴシック"/>
              </a:rPr>
              <a:t>fa() { fb(); }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urier New" charset="0"/>
                <a:ea typeface="ＭＳ Ｐゴシック"/>
                <a:cs typeface="ＭＳ Ｐゴシック"/>
              </a:rPr>
              <a:t>fb() { fc(); }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urier New" charset="0"/>
                <a:ea typeface="ＭＳ Ｐゴシック"/>
                <a:cs typeface="ＭＳ Ｐゴシック"/>
              </a:rPr>
              <a:t>fc() { fd(); }</a:t>
            </a:r>
          </a:p>
        </p:txBody>
      </p:sp>
      <p:sp>
        <p:nvSpPr>
          <p:cNvPr id="1981453" name="Rectangle 13"/>
          <p:cNvSpPr>
            <a:spLocks noChangeArrowheads="1"/>
          </p:cNvSpPr>
          <p:nvPr/>
        </p:nvSpPr>
        <p:spPr bwMode="auto">
          <a:xfrm>
            <a:off x="3505200" y="4791075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urier New" charset="0"/>
                <a:ea typeface="ＭＳ Ｐゴシック"/>
                <a:cs typeface="ＭＳ Ｐゴシック"/>
              </a:rPr>
              <a:t>&amp;fd()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505200" y="4333875"/>
            <a:ext cx="4244975" cy="1828800"/>
            <a:chOff x="2208" y="2928"/>
            <a:chExt cx="2674" cy="1152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504" y="2928"/>
              <a:ext cx="1378" cy="1152"/>
              <a:chOff x="3504" y="2928"/>
              <a:chExt cx="1378" cy="1152"/>
            </a:xfrm>
          </p:grpSpPr>
          <p:sp>
            <p:nvSpPr>
              <p:cNvPr id="1981456" name="Line 16"/>
              <p:cNvSpPr>
                <a:spLocks noChangeShapeType="1"/>
              </p:cNvSpPr>
              <p:nvPr/>
            </p:nvSpPr>
            <p:spPr bwMode="auto">
              <a:xfrm flipH="1">
                <a:off x="3504" y="2928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81457" name="Text Box 17"/>
              <p:cNvSpPr txBox="1">
                <a:spLocks noChangeArrowheads="1"/>
              </p:cNvSpPr>
              <p:nvPr/>
            </p:nvSpPr>
            <p:spPr bwMode="auto">
              <a:xfrm>
                <a:off x="3600" y="3309"/>
                <a:ext cx="1282" cy="4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i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k entries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sz="2000" i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(typically k=8-16)</a:t>
                </a: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208" y="2928"/>
              <a:ext cx="1152" cy="1152"/>
              <a:chOff x="2208" y="2928"/>
              <a:chExt cx="1152" cy="1152"/>
            </a:xfrm>
          </p:grpSpPr>
          <p:sp>
            <p:nvSpPr>
              <p:cNvPr id="1981459" name="Line 19"/>
              <p:cNvSpPr>
                <a:spLocks noChangeShapeType="1"/>
              </p:cNvSpPr>
              <p:nvPr/>
            </p:nvSpPr>
            <p:spPr bwMode="auto">
              <a:xfrm>
                <a:off x="2208" y="3792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81460" name="Line 20"/>
              <p:cNvSpPr>
                <a:spLocks noChangeShapeType="1"/>
              </p:cNvSpPr>
              <p:nvPr/>
            </p:nvSpPr>
            <p:spPr bwMode="auto">
              <a:xfrm>
                <a:off x="2208" y="3504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81461" name="Line 21"/>
              <p:cNvSpPr>
                <a:spLocks noChangeShapeType="1"/>
              </p:cNvSpPr>
              <p:nvPr/>
            </p:nvSpPr>
            <p:spPr bwMode="auto">
              <a:xfrm>
                <a:off x="2208" y="3216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981462" name="Rectangle 22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1152" cy="115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8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1444" grpId="0" animBg="1" autoUpdateAnimBg="0"/>
      <p:bldP spid="1981445" grpId="0" animBg="1" autoUpdateAnimBg="0"/>
      <p:bldP spid="1981452" grpId="0" autoUpdateAnimBg="0"/>
      <p:bldP spid="198145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68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can we guarantee no dependencies between instructions in a pipeline?</a:t>
            </a:r>
          </a:p>
          <a:p>
            <a:pPr>
              <a:buFontTx/>
              <a:buNone/>
            </a:pPr>
            <a:r>
              <a:rPr lang="en-US" dirty="0"/>
              <a:t>One way is to interleave execution of instructions from different program threads on same pipeline</a:t>
            </a:r>
            <a:endParaRPr lang="en-US" i="1" dirty="0">
              <a:solidFill>
                <a:schemeClr val="hlink"/>
              </a:solidFill>
            </a:endParaRP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DA73-81F2-314A-90AB-364F1D3BE1E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545388" cy="3081338"/>
            <a:chOff x="100" y="1947"/>
            <a:chExt cx="4753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978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T1:LD x1,0(x2)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T2:ADD x7,x1,x4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T3:XORI x5,x4,12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T4:SD 0(x7),x5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T1:LD x5,12(x1)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70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Interleave 4 threads, T1-T4, on </a:t>
              </a:r>
              <a:r>
                <a:rPr lang="en-US" sz="24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non-bypassed </a:t>
              </a:r>
              <a:r>
                <a:rPr lang="en-US" sz="24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1938338"/>
            <a:chOff x="3216" y="2448"/>
            <a:chExt cx="2544" cy="1221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176" y="2448"/>
              <a:ext cx="1584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0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216"/>
              <a:ext cx="91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48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“Iron Law” of Processor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500" y="1981200"/>
            <a:ext cx="7683500" cy="4140200"/>
          </a:xfrm>
        </p:spPr>
        <p:txBody>
          <a:bodyPr/>
          <a:lstStyle/>
          <a:p>
            <a:r>
              <a:rPr lang="en-US" dirty="0"/>
              <a:t>Instructions per program depends on source code, compiler technology, and ISA</a:t>
            </a:r>
          </a:p>
          <a:p>
            <a:r>
              <a:rPr lang="en-US" dirty="0"/>
              <a:t>Cycles per instructions (CPI) depends on ISA and µarchitecture</a:t>
            </a:r>
          </a:p>
          <a:p>
            <a:r>
              <a:rPr lang="en-US" dirty="0"/>
              <a:t>Time per cycle depends upon the µarchitecture and base technology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2A54D-D38A-6449-A27D-1BD4A1440DD2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7315200" cy="8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  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  Time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 =   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Instructions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     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  Cycles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       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Time</a:t>
            </a:r>
          </a:p>
          <a:p>
            <a:pPr marL="230188" marR="0" lvl="0" indent="-230188" algn="l" defTabSz="914400" rtl="0" eaLnBrk="0" fontAlgn="base" latinLnBrk="0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  Program         Program     *  Instruction   *  Cycle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graphicFrame>
        <p:nvGraphicFramePr>
          <p:cNvPr id="7" name="Group 29"/>
          <p:cNvGraphicFramePr>
            <a:graphicFrameLocks/>
          </p:cNvGraphicFramePr>
          <p:nvPr>
            <p:extLst/>
          </p:nvPr>
        </p:nvGraphicFramePr>
        <p:xfrm>
          <a:off x="1828800" y="4800600"/>
          <a:ext cx="6096000" cy="1463040"/>
        </p:xfrm>
        <a:graphic>
          <a:graphicData uri="http://schemas.openxmlformats.org/drawingml/2006/table">
            <a:tbl>
              <a:tblPr/>
              <a:tblGrid>
                <a:gridCol w="34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cycle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Microcoded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Single-cycle unpipelined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9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Fixed interleave </a:t>
            </a:r>
            <a:r>
              <a:rPr lang="en-US" sz="2000" i="1" dirty="0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Software-controlled interleave </a:t>
            </a:r>
            <a:r>
              <a:rPr lang="en-US" sz="2000" i="1" dirty="0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Hardware-controlled thread scheduling </a:t>
            </a:r>
            <a:r>
              <a:rPr lang="en-US" sz="2000" i="1" dirty="0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795D-8A21-7F4F-82FE-8C4B241172F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3886200"/>
            <a:ext cx="4876800" cy="304800"/>
            <a:chOff x="2133600" y="4038600"/>
            <a:chExt cx="4876800" cy="304800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21336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3" name="Rectangle 5"/>
            <p:cNvSpPr>
              <a:spLocks noChangeArrowheads="1"/>
            </p:cNvSpPr>
            <p:nvPr/>
          </p:nvSpPr>
          <p:spPr bwMode="auto">
            <a:xfrm>
              <a:off x="24384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4" name="Rectangle 6"/>
            <p:cNvSpPr>
              <a:spLocks noChangeArrowheads="1"/>
            </p:cNvSpPr>
            <p:nvPr/>
          </p:nvSpPr>
          <p:spPr bwMode="auto">
            <a:xfrm>
              <a:off x="27432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5" name="Rectangle 7"/>
            <p:cNvSpPr>
              <a:spLocks noChangeArrowheads="1"/>
            </p:cNvSpPr>
            <p:nvPr/>
          </p:nvSpPr>
          <p:spPr bwMode="auto">
            <a:xfrm>
              <a:off x="30480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6" name="Rectangle 8"/>
            <p:cNvSpPr>
              <a:spLocks noChangeArrowheads="1"/>
            </p:cNvSpPr>
            <p:nvPr/>
          </p:nvSpPr>
          <p:spPr bwMode="auto">
            <a:xfrm>
              <a:off x="33528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7" name="Rectangle 9"/>
            <p:cNvSpPr>
              <a:spLocks noChangeArrowheads="1"/>
            </p:cNvSpPr>
            <p:nvPr/>
          </p:nvSpPr>
          <p:spPr bwMode="auto">
            <a:xfrm>
              <a:off x="36576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8" name="Rectangle 10"/>
            <p:cNvSpPr>
              <a:spLocks noChangeArrowheads="1"/>
            </p:cNvSpPr>
            <p:nvPr/>
          </p:nvSpPr>
          <p:spPr bwMode="auto">
            <a:xfrm>
              <a:off x="3962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9" name="Rectangle 11"/>
            <p:cNvSpPr>
              <a:spLocks noChangeArrowheads="1"/>
            </p:cNvSpPr>
            <p:nvPr/>
          </p:nvSpPr>
          <p:spPr bwMode="auto">
            <a:xfrm>
              <a:off x="42672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0" name="Rectangle 12"/>
            <p:cNvSpPr>
              <a:spLocks noChangeArrowheads="1"/>
            </p:cNvSpPr>
            <p:nvPr/>
          </p:nvSpPr>
          <p:spPr bwMode="auto">
            <a:xfrm>
              <a:off x="4572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1" name="Rectangle 13"/>
            <p:cNvSpPr>
              <a:spLocks noChangeArrowheads="1"/>
            </p:cNvSpPr>
            <p:nvPr/>
          </p:nvSpPr>
          <p:spPr bwMode="auto">
            <a:xfrm>
              <a:off x="4876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2" name="Rectangle 14"/>
            <p:cNvSpPr>
              <a:spLocks noChangeArrowheads="1"/>
            </p:cNvSpPr>
            <p:nvPr/>
          </p:nvSpPr>
          <p:spPr bwMode="auto">
            <a:xfrm>
              <a:off x="51816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3" name="Rectangle 15"/>
            <p:cNvSpPr>
              <a:spLocks noChangeArrowheads="1"/>
            </p:cNvSpPr>
            <p:nvPr/>
          </p:nvSpPr>
          <p:spPr bwMode="auto">
            <a:xfrm>
              <a:off x="5486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4" name="Rectangle 16"/>
            <p:cNvSpPr>
              <a:spLocks noChangeArrowheads="1"/>
            </p:cNvSpPr>
            <p:nvPr/>
          </p:nvSpPr>
          <p:spPr bwMode="auto">
            <a:xfrm>
              <a:off x="57912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5" name="Rectangle 17"/>
            <p:cNvSpPr>
              <a:spLocks noChangeArrowheads="1"/>
            </p:cNvSpPr>
            <p:nvPr/>
          </p:nvSpPr>
          <p:spPr bwMode="auto">
            <a:xfrm>
              <a:off x="6096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6" name="Rectangle 18"/>
            <p:cNvSpPr>
              <a:spLocks noChangeArrowheads="1"/>
            </p:cNvSpPr>
            <p:nvPr/>
          </p:nvSpPr>
          <p:spPr bwMode="auto">
            <a:xfrm>
              <a:off x="6400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7" name="Rectangle 19"/>
            <p:cNvSpPr>
              <a:spLocks noChangeArrowheads="1"/>
            </p:cNvSpPr>
            <p:nvPr/>
          </p:nvSpPr>
          <p:spPr bwMode="auto">
            <a:xfrm>
              <a:off x="6705600" y="4038600"/>
              <a:ext cx="304800" cy="304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480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Coarse-Grain Multithreading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designed for supercomputing applications with large data sets and low locality</a:t>
            </a:r>
          </a:p>
          <a:p>
            <a:pPr lvl="1"/>
            <a:r>
              <a:rPr lang="en-US" dirty="0"/>
              <a:t>No data cache</a:t>
            </a:r>
          </a:p>
          <a:p>
            <a:pPr lvl="1"/>
            <a:r>
              <a:rPr lang="en-US" dirty="0"/>
              <a:t>Many parallel threads needed to hide large memory latency</a:t>
            </a:r>
          </a:p>
          <a:p>
            <a:pPr lvl="1"/>
            <a:endParaRPr lang="en-US" dirty="0"/>
          </a:p>
          <a:p>
            <a:r>
              <a:rPr lang="en-US" dirty="0"/>
              <a:t>Other applications are more cache friendly</a:t>
            </a:r>
          </a:p>
          <a:p>
            <a:pPr lvl="1"/>
            <a:r>
              <a:rPr lang="en-US" dirty="0"/>
              <a:t>Few pipeline bubbles if cache mostly has hits</a:t>
            </a:r>
          </a:p>
          <a:p>
            <a:pPr lvl="1"/>
            <a:r>
              <a:rPr lang="en-US" dirty="0"/>
              <a:t>Just add a few threads to hide occasional cache miss latencies</a:t>
            </a:r>
          </a:p>
          <a:p>
            <a:pPr lvl="1"/>
            <a:r>
              <a:rPr lang="en-US" dirty="0"/>
              <a:t>Swap threads on cache misses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F0D0-9E21-5149-BB33-60E98459E9D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CC7B-23C7-6A42-AE97-6D7E82C812E1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143000"/>
            <a:ext cx="2846388" cy="4078287"/>
            <a:chOff x="1382" y="791"/>
            <a:chExt cx="1793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5908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322513"/>
            <a:ext cx="36576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Completely idle cycle 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vertical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19446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524000" y="1563687"/>
            <a:ext cx="16922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3962400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617913"/>
            <a:ext cx="31242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Partially filled cycle, i.e., IPC &lt; 4</a:t>
            </a: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horizontal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2346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Multithreading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A34F-5C70-EE49-A3BA-755E8EFACE4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297488"/>
            <a:ext cx="7924800" cy="8382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Cycle-by-cycle interleaving removes vertical waste, but leaves some horizontal waste</a:t>
            </a: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716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0208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6304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240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38496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411287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990600"/>
            <a:ext cx="170317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630487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2004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173287"/>
            <a:ext cx="35052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17922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371600" y="1411287"/>
            <a:ext cx="19208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3849687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468687"/>
            <a:ext cx="32004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Partially filled cycle, i.e., IPC &lt; 4</a:t>
            </a: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horizontal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401887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107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0312-BB75-3A4D-A617-4696F3CA241C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029200"/>
            <a:ext cx="7848600" cy="1289050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puts upper limit on peak throughput of each thread.</a:t>
            </a: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7512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0560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597400" y="1411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4902200" y="1411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7512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0560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597400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4902200" y="1716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751263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056063" y="2020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597400" y="2020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4902200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7512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0560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5974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49022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751263" y="2630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056063" y="2630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5974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49022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7512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0560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597400" y="293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4902200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7512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0560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5974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49022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7512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0560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597400" y="354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4902200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7512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0560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5974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49022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7512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0560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5974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49022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7512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0560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5974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49022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706813" y="1196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705224" y="685800"/>
            <a:ext cx="17811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294063" y="2325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362200" y="24892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605338" y="1179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7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E3EF-0903-4B49-9612-4631ECDEAE99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14400"/>
            <a:ext cx="3922713" cy="1038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For regions with high thread-level parallelism (TLP) entire machine width is shared by all threads</a:t>
            </a: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92388" cy="4078287"/>
            <a:chOff x="1574" y="791"/>
            <a:chExt cx="1633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13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8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4966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6838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72000" y="838200"/>
            <a:ext cx="4321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For regions with low thread-level parallelism (TLP) entire machine width is available for instruction-level parallelism (ILP)</a:t>
            </a:r>
          </a:p>
        </p:txBody>
      </p:sp>
    </p:spTree>
    <p:extLst>
      <p:ext uri="{BB962C8B-B14F-4D97-AF65-F5344CB8AC3E}">
        <p14:creationId xmlns:p14="http://schemas.microsoft.com/office/powerpoint/2010/main" val="3290389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Icount Choosing Policy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734E-4BDE-8C46-B748-6C49036A273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618FF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Fetch from thread with the least instructions in flight.</a:t>
            </a:r>
            <a:endParaRPr lang="en-US" sz="2400" i="1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6784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Multithreaded Categories</a:t>
            </a:r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DB55-2B0C-B341-BA74-34DBAE4BE142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3428" y="1256026"/>
            <a:ext cx="677108" cy="38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6096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990600" y="1295400"/>
            <a:ext cx="1295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38400" y="1295400"/>
            <a:ext cx="142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810000" y="1295400"/>
            <a:ext cx="1669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274763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066800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Simultaneous</a:t>
            </a:r>
          </a:p>
          <a:p>
            <a:pPr algn="ct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1008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val="352583215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5 due Friday Aril 27</a:t>
            </a:r>
          </a:p>
          <a:p>
            <a:r>
              <a:rPr lang="en-US" dirty="0"/>
              <a:t>Friday April 27, discussion will cover multiprocessor review</a:t>
            </a:r>
          </a:p>
          <a:p>
            <a:r>
              <a:rPr lang="en-US" dirty="0"/>
              <a:t>Final exam, Tuesday May 8, 306 Soda, 11:30am-2:30pm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AD4F1-ACE6-1045-95DB-F7171134E652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913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presentations, May 2</a:t>
            </a:r>
            <a:r>
              <a:rPr lang="en-US" baseline="30000" dirty="0"/>
              <a:t>nd</a:t>
            </a:r>
            <a:r>
              <a:rPr lang="en-US" dirty="0"/>
              <a:t>, 2:30pm-5pm, 511  Soda</a:t>
            </a:r>
          </a:p>
          <a:p>
            <a:r>
              <a:rPr lang="en-US" dirty="0"/>
              <a:t>Final project papers , May 11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89C21-81C6-1849-AF7F-456E69B3BB35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84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6600"/>
          </a:xfrm>
        </p:spPr>
        <p:txBody>
          <a:bodyPr/>
          <a:lstStyle/>
          <a:p>
            <a:r>
              <a:rPr lang="en-US" dirty="0"/>
              <a:t>Instructions interact with each other in pipeline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/>
              <a:t>An instruction in the pipeline may need a resource being used by another instruction in the pipeline </a:t>
            </a:r>
            <a:r>
              <a:rPr lang="en-US" sz="2800" dirty="0">
                <a:sym typeface="Wingdings" charset="2"/>
              </a:rPr>
              <a:t> </a:t>
            </a:r>
            <a:r>
              <a:rPr lang="en-US" sz="2800" i="1" dirty="0">
                <a:solidFill>
                  <a:srgbClr val="FF5050"/>
                </a:solidFill>
              </a:rPr>
              <a:t>structural hazard</a:t>
            </a: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i="1" dirty="0">
              <a:solidFill>
                <a:srgbClr val="FF5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/>
              <a:t>An instruction may depend on something produced by an earlier 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Dependence may be for a data value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ym typeface="Wingdings" charset="2"/>
              </a:rPr>
              <a:t> </a:t>
            </a:r>
            <a:r>
              <a:rPr lang="en-US" sz="2800" i="1" dirty="0">
                <a:solidFill>
                  <a:srgbClr val="FF5050"/>
                </a:solidFill>
              </a:rPr>
              <a:t>data hazard</a:t>
            </a:r>
            <a:endParaRPr lang="en-US" sz="2400" i="1" dirty="0">
              <a:solidFill>
                <a:srgbClr val="FF5050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Dependence may be for the next instruction’s address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800" i="1" dirty="0">
                <a:solidFill>
                  <a:srgbClr val="FF5050"/>
                </a:solidFill>
              </a:rPr>
              <a:t>control hazard (branches, exceptions)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800" i="1" dirty="0">
              <a:solidFill>
                <a:srgbClr val="FF505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/>
              <a:t>Handling hazards generally introduces bubbles into pipeline and reduces ideal CPI &gt; 1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i="1" dirty="0">
              <a:solidFill>
                <a:srgbClr val="FF5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BDD411A-011E-F442-923C-DB12FA94DC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final Review part2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Donggyu</a:t>
            </a:r>
            <a:r>
              <a:rPr lang="en-US" dirty="0"/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2440564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2919517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3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Processor-DRAM Gap (latency)</a:t>
            </a:r>
            <a:br>
              <a:rPr lang="en-US"/>
            </a:br>
            <a:endParaRPr lang="en-US" dirty="0"/>
          </a:p>
        </p:txBody>
      </p:sp>
      <p:sp>
        <p:nvSpPr>
          <p:cNvPr id="3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A9F3E1-965A-FF41-A9E3-F440928C2F1D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23" name="Group 322"/>
          <p:cNvGrpSpPr/>
          <p:nvPr/>
        </p:nvGrpSpPr>
        <p:grpSpPr>
          <a:xfrm>
            <a:off x="38916" y="990600"/>
            <a:ext cx="9105084" cy="4483055"/>
            <a:chOff x="38916" y="990600"/>
            <a:chExt cx="9105084" cy="4483055"/>
          </a:xfrm>
        </p:grpSpPr>
        <p:sp>
          <p:nvSpPr>
            <p:cNvPr id="1420291" name="Rectangle 3"/>
            <p:cNvSpPr>
              <a:spLocks noChangeArrowheads="1"/>
            </p:cNvSpPr>
            <p:nvPr/>
          </p:nvSpPr>
          <p:spPr bwMode="auto">
            <a:xfrm>
              <a:off x="4038600" y="4953000"/>
              <a:ext cx="90562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Time</a:t>
              </a:r>
            </a:p>
          </p:txBody>
        </p:sp>
        <p:sp>
          <p:nvSpPr>
            <p:cNvPr id="1420292" name="Rectangle 4"/>
            <p:cNvSpPr>
              <a:spLocks noChangeArrowheads="1"/>
            </p:cNvSpPr>
            <p:nvPr/>
          </p:nvSpPr>
          <p:spPr bwMode="auto">
            <a:xfrm>
              <a:off x="3886200" y="990600"/>
              <a:ext cx="280193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µProc 60%/year</a:t>
              </a:r>
            </a:p>
          </p:txBody>
        </p:sp>
        <p:sp>
          <p:nvSpPr>
            <p:cNvPr id="1420293" name="Rectangle 5"/>
            <p:cNvSpPr>
              <a:spLocks noChangeArrowheads="1"/>
            </p:cNvSpPr>
            <p:nvPr/>
          </p:nvSpPr>
          <p:spPr bwMode="auto">
            <a:xfrm>
              <a:off x="7696200" y="3200400"/>
              <a:ext cx="1447800" cy="76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7%/year</a:t>
              </a:r>
            </a:p>
          </p:txBody>
        </p:sp>
        <p:sp>
          <p:nvSpPr>
            <p:cNvPr id="1420294" name="Arc 6"/>
            <p:cNvSpPr>
              <a:spLocks/>
            </p:cNvSpPr>
            <p:nvPr/>
          </p:nvSpPr>
          <p:spPr bwMode="auto">
            <a:xfrm>
              <a:off x="7572375" y="3505200"/>
              <a:ext cx="200025" cy="317500"/>
            </a:xfrm>
            <a:custGeom>
              <a:avLst/>
              <a:gdLst>
                <a:gd name="G0" fmla="+- 21599 0 0"/>
                <a:gd name="G1" fmla="+- 20439 0 0"/>
                <a:gd name="G2" fmla="+- 21600 0 0"/>
                <a:gd name="T0" fmla="*/ 0 w 21599"/>
                <a:gd name="T1" fmla="*/ 20268 h 20439"/>
                <a:gd name="T2" fmla="*/ 14614 w 21599"/>
                <a:gd name="T3" fmla="*/ 0 h 20439"/>
                <a:gd name="T4" fmla="*/ 21599 w 21599"/>
                <a:gd name="T5" fmla="*/ 20439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0439" fill="none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</a:path>
                <a:path w="21599" h="20439" stroke="0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  <a:lnTo>
                    <a:pt x="21599" y="2043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295" name="Line 7"/>
            <p:cNvSpPr>
              <a:spLocks noChangeShapeType="1"/>
            </p:cNvSpPr>
            <p:nvPr/>
          </p:nvSpPr>
          <p:spPr bwMode="auto">
            <a:xfrm>
              <a:off x="1631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296" name="Line 8"/>
            <p:cNvSpPr>
              <a:spLocks noChangeShapeType="1"/>
            </p:cNvSpPr>
            <p:nvPr/>
          </p:nvSpPr>
          <p:spPr bwMode="auto">
            <a:xfrm>
              <a:off x="1717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297" name="Line 9"/>
            <p:cNvSpPr>
              <a:spLocks noChangeShapeType="1"/>
            </p:cNvSpPr>
            <p:nvPr/>
          </p:nvSpPr>
          <p:spPr bwMode="auto">
            <a:xfrm>
              <a:off x="1803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298" name="Line 10"/>
            <p:cNvSpPr>
              <a:spLocks noChangeShapeType="1"/>
            </p:cNvSpPr>
            <p:nvPr/>
          </p:nvSpPr>
          <p:spPr bwMode="auto">
            <a:xfrm>
              <a:off x="1889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299" name="Line 11"/>
            <p:cNvSpPr>
              <a:spLocks noChangeShapeType="1"/>
            </p:cNvSpPr>
            <p:nvPr/>
          </p:nvSpPr>
          <p:spPr bwMode="auto">
            <a:xfrm>
              <a:off x="1974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0" name="Line 12"/>
            <p:cNvSpPr>
              <a:spLocks noChangeShapeType="1"/>
            </p:cNvSpPr>
            <p:nvPr/>
          </p:nvSpPr>
          <p:spPr bwMode="auto">
            <a:xfrm>
              <a:off x="2060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1" name="Line 13"/>
            <p:cNvSpPr>
              <a:spLocks noChangeShapeType="1"/>
            </p:cNvSpPr>
            <p:nvPr/>
          </p:nvSpPr>
          <p:spPr bwMode="auto">
            <a:xfrm>
              <a:off x="2146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2" name="Line 14"/>
            <p:cNvSpPr>
              <a:spLocks noChangeShapeType="1"/>
            </p:cNvSpPr>
            <p:nvPr/>
          </p:nvSpPr>
          <p:spPr bwMode="auto">
            <a:xfrm>
              <a:off x="2232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3" name="Line 15"/>
            <p:cNvSpPr>
              <a:spLocks noChangeShapeType="1"/>
            </p:cNvSpPr>
            <p:nvPr/>
          </p:nvSpPr>
          <p:spPr bwMode="auto">
            <a:xfrm>
              <a:off x="2317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4" name="Line 16"/>
            <p:cNvSpPr>
              <a:spLocks noChangeShapeType="1"/>
            </p:cNvSpPr>
            <p:nvPr/>
          </p:nvSpPr>
          <p:spPr bwMode="auto">
            <a:xfrm>
              <a:off x="2403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5" name="Line 17"/>
            <p:cNvSpPr>
              <a:spLocks noChangeShapeType="1"/>
            </p:cNvSpPr>
            <p:nvPr/>
          </p:nvSpPr>
          <p:spPr bwMode="auto">
            <a:xfrm>
              <a:off x="2489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6" name="Line 18"/>
            <p:cNvSpPr>
              <a:spLocks noChangeShapeType="1"/>
            </p:cNvSpPr>
            <p:nvPr/>
          </p:nvSpPr>
          <p:spPr bwMode="auto">
            <a:xfrm>
              <a:off x="2574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7" name="Line 19"/>
            <p:cNvSpPr>
              <a:spLocks noChangeShapeType="1"/>
            </p:cNvSpPr>
            <p:nvPr/>
          </p:nvSpPr>
          <p:spPr bwMode="auto">
            <a:xfrm>
              <a:off x="2660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8" name="Line 20"/>
            <p:cNvSpPr>
              <a:spLocks noChangeShapeType="1"/>
            </p:cNvSpPr>
            <p:nvPr/>
          </p:nvSpPr>
          <p:spPr bwMode="auto">
            <a:xfrm>
              <a:off x="2746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09" name="Line 21"/>
            <p:cNvSpPr>
              <a:spLocks noChangeShapeType="1"/>
            </p:cNvSpPr>
            <p:nvPr/>
          </p:nvSpPr>
          <p:spPr bwMode="auto">
            <a:xfrm>
              <a:off x="2832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0" name="Line 22"/>
            <p:cNvSpPr>
              <a:spLocks noChangeShapeType="1"/>
            </p:cNvSpPr>
            <p:nvPr/>
          </p:nvSpPr>
          <p:spPr bwMode="auto">
            <a:xfrm>
              <a:off x="2917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1" name="Line 23"/>
            <p:cNvSpPr>
              <a:spLocks noChangeShapeType="1"/>
            </p:cNvSpPr>
            <p:nvPr/>
          </p:nvSpPr>
          <p:spPr bwMode="auto">
            <a:xfrm>
              <a:off x="3003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2" name="Line 24"/>
            <p:cNvSpPr>
              <a:spLocks noChangeShapeType="1"/>
            </p:cNvSpPr>
            <p:nvPr/>
          </p:nvSpPr>
          <p:spPr bwMode="auto">
            <a:xfrm>
              <a:off x="3089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3" name="Line 25"/>
            <p:cNvSpPr>
              <a:spLocks noChangeShapeType="1"/>
            </p:cNvSpPr>
            <p:nvPr/>
          </p:nvSpPr>
          <p:spPr bwMode="auto">
            <a:xfrm>
              <a:off x="3175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4" name="Line 26"/>
            <p:cNvSpPr>
              <a:spLocks noChangeShapeType="1"/>
            </p:cNvSpPr>
            <p:nvPr/>
          </p:nvSpPr>
          <p:spPr bwMode="auto">
            <a:xfrm>
              <a:off x="3260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5" name="Line 27"/>
            <p:cNvSpPr>
              <a:spLocks noChangeShapeType="1"/>
            </p:cNvSpPr>
            <p:nvPr/>
          </p:nvSpPr>
          <p:spPr bwMode="auto">
            <a:xfrm>
              <a:off x="3346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6" name="Line 28"/>
            <p:cNvSpPr>
              <a:spLocks noChangeShapeType="1"/>
            </p:cNvSpPr>
            <p:nvPr/>
          </p:nvSpPr>
          <p:spPr bwMode="auto">
            <a:xfrm>
              <a:off x="3432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7" name="Line 29"/>
            <p:cNvSpPr>
              <a:spLocks noChangeShapeType="1"/>
            </p:cNvSpPr>
            <p:nvPr/>
          </p:nvSpPr>
          <p:spPr bwMode="auto">
            <a:xfrm>
              <a:off x="3517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8" name="Line 30"/>
            <p:cNvSpPr>
              <a:spLocks noChangeShapeType="1"/>
            </p:cNvSpPr>
            <p:nvPr/>
          </p:nvSpPr>
          <p:spPr bwMode="auto">
            <a:xfrm>
              <a:off x="3603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19" name="Line 31"/>
            <p:cNvSpPr>
              <a:spLocks noChangeShapeType="1"/>
            </p:cNvSpPr>
            <p:nvPr/>
          </p:nvSpPr>
          <p:spPr bwMode="auto">
            <a:xfrm>
              <a:off x="3689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0" name="Line 32"/>
            <p:cNvSpPr>
              <a:spLocks noChangeShapeType="1"/>
            </p:cNvSpPr>
            <p:nvPr/>
          </p:nvSpPr>
          <p:spPr bwMode="auto">
            <a:xfrm>
              <a:off x="3775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1" name="Line 33"/>
            <p:cNvSpPr>
              <a:spLocks noChangeShapeType="1"/>
            </p:cNvSpPr>
            <p:nvPr/>
          </p:nvSpPr>
          <p:spPr bwMode="auto">
            <a:xfrm>
              <a:off x="3860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2" name="Line 34"/>
            <p:cNvSpPr>
              <a:spLocks noChangeShapeType="1"/>
            </p:cNvSpPr>
            <p:nvPr/>
          </p:nvSpPr>
          <p:spPr bwMode="auto">
            <a:xfrm>
              <a:off x="3946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3" name="Line 35"/>
            <p:cNvSpPr>
              <a:spLocks noChangeShapeType="1"/>
            </p:cNvSpPr>
            <p:nvPr/>
          </p:nvSpPr>
          <p:spPr bwMode="auto">
            <a:xfrm>
              <a:off x="4032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4" name="Line 36"/>
            <p:cNvSpPr>
              <a:spLocks noChangeShapeType="1"/>
            </p:cNvSpPr>
            <p:nvPr/>
          </p:nvSpPr>
          <p:spPr bwMode="auto">
            <a:xfrm>
              <a:off x="41179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5" name="Line 37"/>
            <p:cNvSpPr>
              <a:spLocks noChangeShapeType="1"/>
            </p:cNvSpPr>
            <p:nvPr/>
          </p:nvSpPr>
          <p:spPr bwMode="auto">
            <a:xfrm>
              <a:off x="42037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6" name="Line 38"/>
            <p:cNvSpPr>
              <a:spLocks noChangeShapeType="1"/>
            </p:cNvSpPr>
            <p:nvPr/>
          </p:nvSpPr>
          <p:spPr bwMode="auto">
            <a:xfrm>
              <a:off x="42894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7" name="Line 39"/>
            <p:cNvSpPr>
              <a:spLocks noChangeShapeType="1"/>
            </p:cNvSpPr>
            <p:nvPr/>
          </p:nvSpPr>
          <p:spPr bwMode="auto">
            <a:xfrm>
              <a:off x="43751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8" name="Line 40"/>
            <p:cNvSpPr>
              <a:spLocks noChangeShapeType="1"/>
            </p:cNvSpPr>
            <p:nvPr/>
          </p:nvSpPr>
          <p:spPr bwMode="auto">
            <a:xfrm>
              <a:off x="44608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29" name="Line 41"/>
            <p:cNvSpPr>
              <a:spLocks noChangeShapeType="1"/>
            </p:cNvSpPr>
            <p:nvPr/>
          </p:nvSpPr>
          <p:spPr bwMode="auto">
            <a:xfrm>
              <a:off x="45466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0" name="Line 42"/>
            <p:cNvSpPr>
              <a:spLocks noChangeShapeType="1"/>
            </p:cNvSpPr>
            <p:nvPr/>
          </p:nvSpPr>
          <p:spPr bwMode="auto">
            <a:xfrm>
              <a:off x="46323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1" name="Line 43"/>
            <p:cNvSpPr>
              <a:spLocks noChangeShapeType="1"/>
            </p:cNvSpPr>
            <p:nvPr/>
          </p:nvSpPr>
          <p:spPr bwMode="auto">
            <a:xfrm>
              <a:off x="47180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2" name="Line 44"/>
            <p:cNvSpPr>
              <a:spLocks noChangeShapeType="1"/>
            </p:cNvSpPr>
            <p:nvPr/>
          </p:nvSpPr>
          <p:spPr bwMode="auto">
            <a:xfrm>
              <a:off x="48037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3" name="Line 45"/>
            <p:cNvSpPr>
              <a:spLocks noChangeShapeType="1"/>
            </p:cNvSpPr>
            <p:nvPr/>
          </p:nvSpPr>
          <p:spPr bwMode="auto">
            <a:xfrm>
              <a:off x="48895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4" name="Line 46"/>
            <p:cNvSpPr>
              <a:spLocks noChangeShapeType="1"/>
            </p:cNvSpPr>
            <p:nvPr/>
          </p:nvSpPr>
          <p:spPr bwMode="auto">
            <a:xfrm>
              <a:off x="49752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5" name="Line 47"/>
            <p:cNvSpPr>
              <a:spLocks noChangeShapeType="1"/>
            </p:cNvSpPr>
            <p:nvPr/>
          </p:nvSpPr>
          <p:spPr bwMode="auto">
            <a:xfrm>
              <a:off x="5060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6" name="Line 48"/>
            <p:cNvSpPr>
              <a:spLocks noChangeShapeType="1"/>
            </p:cNvSpPr>
            <p:nvPr/>
          </p:nvSpPr>
          <p:spPr bwMode="auto">
            <a:xfrm>
              <a:off x="5146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7" name="Line 49"/>
            <p:cNvSpPr>
              <a:spLocks noChangeShapeType="1"/>
            </p:cNvSpPr>
            <p:nvPr/>
          </p:nvSpPr>
          <p:spPr bwMode="auto">
            <a:xfrm>
              <a:off x="5232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8" name="Line 50"/>
            <p:cNvSpPr>
              <a:spLocks noChangeShapeType="1"/>
            </p:cNvSpPr>
            <p:nvPr/>
          </p:nvSpPr>
          <p:spPr bwMode="auto">
            <a:xfrm>
              <a:off x="5318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39" name="Line 51"/>
            <p:cNvSpPr>
              <a:spLocks noChangeShapeType="1"/>
            </p:cNvSpPr>
            <p:nvPr/>
          </p:nvSpPr>
          <p:spPr bwMode="auto">
            <a:xfrm>
              <a:off x="5403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0" name="Line 52"/>
            <p:cNvSpPr>
              <a:spLocks noChangeShapeType="1"/>
            </p:cNvSpPr>
            <p:nvPr/>
          </p:nvSpPr>
          <p:spPr bwMode="auto">
            <a:xfrm>
              <a:off x="5489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1" name="Line 53"/>
            <p:cNvSpPr>
              <a:spLocks noChangeShapeType="1"/>
            </p:cNvSpPr>
            <p:nvPr/>
          </p:nvSpPr>
          <p:spPr bwMode="auto">
            <a:xfrm>
              <a:off x="5575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2" name="Line 54"/>
            <p:cNvSpPr>
              <a:spLocks noChangeShapeType="1"/>
            </p:cNvSpPr>
            <p:nvPr/>
          </p:nvSpPr>
          <p:spPr bwMode="auto">
            <a:xfrm>
              <a:off x="5661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3" name="Line 55"/>
            <p:cNvSpPr>
              <a:spLocks noChangeShapeType="1"/>
            </p:cNvSpPr>
            <p:nvPr/>
          </p:nvSpPr>
          <p:spPr bwMode="auto">
            <a:xfrm>
              <a:off x="5746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4" name="Line 56"/>
            <p:cNvSpPr>
              <a:spLocks noChangeShapeType="1"/>
            </p:cNvSpPr>
            <p:nvPr/>
          </p:nvSpPr>
          <p:spPr bwMode="auto">
            <a:xfrm>
              <a:off x="5832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5" name="Line 57"/>
            <p:cNvSpPr>
              <a:spLocks noChangeShapeType="1"/>
            </p:cNvSpPr>
            <p:nvPr/>
          </p:nvSpPr>
          <p:spPr bwMode="auto">
            <a:xfrm>
              <a:off x="5918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6" name="Line 58"/>
            <p:cNvSpPr>
              <a:spLocks noChangeShapeType="1"/>
            </p:cNvSpPr>
            <p:nvPr/>
          </p:nvSpPr>
          <p:spPr bwMode="auto">
            <a:xfrm>
              <a:off x="6003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7" name="Line 59"/>
            <p:cNvSpPr>
              <a:spLocks noChangeShapeType="1"/>
            </p:cNvSpPr>
            <p:nvPr/>
          </p:nvSpPr>
          <p:spPr bwMode="auto">
            <a:xfrm>
              <a:off x="6089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8" name="Line 60"/>
            <p:cNvSpPr>
              <a:spLocks noChangeShapeType="1"/>
            </p:cNvSpPr>
            <p:nvPr/>
          </p:nvSpPr>
          <p:spPr bwMode="auto">
            <a:xfrm>
              <a:off x="6175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49" name="Line 61"/>
            <p:cNvSpPr>
              <a:spLocks noChangeShapeType="1"/>
            </p:cNvSpPr>
            <p:nvPr/>
          </p:nvSpPr>
          <p:spPr bwMode="auto">
            <a:xfrm>
              <a:off x="6261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0" name="Line 62"/>
            <p:cNvSpPr>
              <a:spLocks noChangeShapeType="1"/>
            </p:cNvSpPr>
            <p:nvPr/>
          </p:nvSpPr>
          <p:spPr bwMode="auto">
            <a:xfrm>
              <a:off x="6346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1" name="Line 63"/>
            <p:cNvSpPr>
              <a:spLocks noChangeShapeType="1"/>
            </p:cNvSpPr>
            <p:nvPr/>
          </p:nvSpPr>
          <p:spPr bwMode="auto">
            <a:xfrm>
              <a:off x="6432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2" name="Line 64"/>
            <p:cNvSpPr>
              <a:spLocks noChangeShapeType="1"/>
            </p:cNvSpPr>
            <p:nvPr/>
          </p:nvSpPr>
          <p:spPr bwMode="auto">
            <a:xfrm>
              <a:off x="6518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3" name="Line 65"/>
            <p:cNvSpPr>
              <a:spLocks noChangeShapeType="1"/>
            </p:cNvSpPr>
            <p:nvPr/>
          </p:nvSpPr>
          <p:spPr bwMode="auto">
            <a:xfrm>
              <a:off x="6604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4" name="Line 66"/>
            <p:cNvSpPr>
              <a:spLocks noChangeShapeType="1"/>
            </p:cNvSpPr>
            <p:nvPr/>
          </p:nvSpPr>
          <p:spPr bwMode="auto">
            <a:xfrm>
              <a:off x="6689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5" name="Line 67"/>
            <p:cNvSpPr>
              <a:spLocks noChangeShapeType="1"/>
            </p:cNvSpPr>
            <p:nvPr/>
          </p:nvSpPr>
          <p:spPr bwMode="auto">
            <a:xfrm>
              <a:off x="6775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6" name="Line 68"/>
            <p:cNvSpPr>
              <a:spLocks noChangeShapeType="1"/>
            </p:cNvSpPr>
            <p:nvPr/>
          </p:nvSpPr>
          <p:spPr bwMode="auto">
            <a:xfrm>
              <a:off x="6861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7" name="Line 69"/>
            <p:cNvSpPr>
              <a:spLocks noChangeShapeType="1"/>
            </p:cNvSpPr>
            <p:nvPr/>
          </p:nvSpPr>
          <p:spPr bwMode="auto">
            <a:xfrm>
              <a:off x="6946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8" name="Line 70"/>
            <p:cNvSpPr>
              <a:spLocks noChangeShapeType="1"/>
            </p:cNvSpPr>
            <p:nvPr/>
          </p:nvSpPr>
          <p:spPr bwMode="auto">
            <a:xfrm>
              <a:off x="7032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59" name="Line 71"/>
            <p:cNvSpPr>
              <a:spLocks noChangeShapeType="1"/>
            </p:cNvSpPr>
            <p:nvPr/>
          </p:nvSpPr>
          <p:spPr bwMode="auto">
            <a:xfrm>
              <a:off x="7118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0" name="Line 72"/>
            <p:cNvSpPr>
              <a:spLocks noChangeShapeType="1"/>
            </p:cNvSpPr>
            <p:nvPr/>
          </p:nvSpPr>
          <p:spPr bwMode="auto">
            <a:xfrm>
              <a:off x="7204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1" name="Line 73"/>
            <p:cNvSpPr>
              <a:spLocks noChangeShapeType="1"/>
            </p:cNvSpPr>
            <p:nvPr/>
          </p:nvSpPr>
          <p:spPr bwMode="auto">
            <a:xfrm>
              <a:off x="7289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2" name="Line 74"/>
            <p:cNvSpPr>
              <a:spLocks noChangeShapeType="1"/>
            </p:cNvSpPr>
            <p:nvPr/>
          </p:nvSpPr>
          <p:spPr bwMode="auto">
            <a:xfrm>
              <a:off x="7375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3" name="Line 75"/>
            <p:cNvSpPr>
              <a:spLocks noChangeShapeType="1"/>
            </p:cNvSpPr>
            <p:nvPr/>
          </p:nvSpPr>
          <p:spPr bwMode="auto">
            <a:xfrm>
              <a:off x="7461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4" name="Line 76"/>
            <p:cNvSpPr>
              <a:spLocks noChangeShapeType="1"/>
            </p:cNvSpPr>
            <p:nvPr/>
          </p:nvSpPr>
          <p:spPr bwMode="auto">
            <a:xfrm>
              <a:off x="1631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5" name="Line 77"/>
            <p:cNvSpPr>
              <a:spLocks noChangeShapeType="1"/>
            </p:cNvSpPr>
            <p:nvPr/>
          </p:nvSpPr>
          <p:spPr bwMode="auto">
            <a:xfrm>
              <a:off x="1717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6" name="Line 78"/>
            <p:cNvSpPr>
              <a:spLocks noChangeShapeType="1"/>
            </p:cNvSpPr>
            <p:nvPr/>
          </p:nvSpPr>
          <p:spPr bwMode="auto">
            <a:xfrm>
              <a:off x="1803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7" name="Line 79"/>
            <p:cNvSpPr>
              <a:spLocks noChangeShapeType="1"/>
            </p:cNvSpPr>
            <p:nvPr/>
          </p:nvSpPr>
          <p:spPr bwMode="auto">
            <a:xfrm>
              <a:off x="1889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8" name="Line 80"/>
            <p:cNvSpPr>
              <a:spLocks noChangeShapeType="1"/>
            </p:cNvSpPr>
            <p:nvPr/>
          </p:nvSpPr>
          <p:spPr bwMode="auto">
            <a:xfrm>
              <a:off x="1974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69" name="Line 81"/>
            <p:cNvSpPr>
              <a:spLocks noChangeShapeType="1"/>
            </p:cNvSpPr>
            <p:nvPr/>
          </p:nvSpPr>
          <p:spPr bwMode="auto">
            <a:xfrm>
              <a:off x="2060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0" name="Line 82"/>
            <p:cNvSpPr>
              <a:spLocks noChangeShapeType="1"/>
            </p:cNvSpPr>
            <p:nvPr/>
          </p:nvSpPr>
          <p:spPr bwMode="auto">
            <a:xfrm>
              <a:off x="2146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1" name="Line 83"/>
            <p:cNvSpPr>
              <a:spLocks noChangeShapeType="1"/>
            </p:cNvSpPr>
            <p:nvPr/>
          </p:nvSpPr>
          <p:spPr bwMode="auto">
            <a:xfrm>
              <a:off x="2232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2" name="Line 84"/>
            <p:cNvSpPr>
              <a:spLocks noChangeShapeType="1"/>
            </p:cNvSpPr>
            <p:nvPr/>
          </p:nvSpPr>
          <p:spPr bwMode="auto">
            <a:xfrm>
              <a:off x="2317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3" name="Line 85"/>
            <p:cNvSpPr>
              <a:spLocks noChangeShapeType="1"/>
            </p:cNvSpPr>
            <p:nvPr/>
          </p:nvSpPr>
          <p:spPr bwMode="auto">
            <a:xfrm>
              <a:off x="2403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4" name="Line 86"/>
            <p:cNvSpPr>
              <a:spLocks noChangeShapeType="1"/>
            </p:cNvSpPr>
            <p:nvPr/>
          </p:nvSpPr>
          <p:spPr bwMode="auto">
            <a:xfrm>
              <a:off x="2489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5" name="Line 87"/>
            <p:cNvSpPr>
              <a:spLocks noChangeShapeType="1"/>
            </p:cNvSpPr>
            <p:nvPr/>
          </p:nvSpPr>
          <p:spPr bwMode="auto">
            <a:xfrm>
              <a:off x="2574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6" name="Line 88"/>
            <p:cNvSpPr>
              <a:spLocks noChangeShapeType="1"/>
            </p:cNvSpPr>
            <p:nvPr/>
          </p:nvSpPr>
          <p:spPr bwMode="auto">
            <a:xfrm>
              <a:off x="2660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7" name="Line 89"/>
            <p:cNvSpPr>
              <a:spLocks noChangeShapeType="1"/>
            </p:cNvSpPr>
            <p:nvPr/>
          </p:nvSpPr>
          <p:spPr bwMode="auto">
            <a:xfrm>
              <a:off x="2746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8" name="Line 90"/>
            <p:cNvSpPr>
              <a:spLocks noChangeShapeType="1"/>
            </p:cNvSpPr>
            <p:nvPr/>
          </p:nvSpPr>
          <p:spPr bwMode="auto">
            <a:xfrm>
              <a:off x="2832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79" name="Line 91"/>
            <p:cNvSpPr>
              <a:spLocks noChangeShapeType="1"/>
            </p:cNvSpPr>
            <p:nvPr/>
          </p:nvSpPr>
          <p:spPr bwMode="auto">
            <a:xfrm>
              <a:off x="2917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0" name="Line 92"/>
            <p:cNvSpPr>
              <a:spLocks noChangeShapeType="1"/>
            </p:cNvSpPr>
            <p:nvPr/>
          </p:nvSpPr>
          <p:spPr bwMode="auto">
            <a:xfrm>
              <a:off x="3003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1" name="Line 93"/>
            <p:cNvSpPr>
              <a:spLocks noChangeShapeType="1"/>
            </p:cNvSpPr>
            <p:nvPr/>
          </p:nvSpPr>
          <p:spPr bwMode="auto">
            <a:xfrm>
              <a:off x="3089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2" name="Line 94"/>
            <p:cNvSpPr>
              <a:spLocks noChangeShapeType="1"/>
            </p:cNvSpPr>
            <p:nvPr/>
          </p:nvSpPr>
          <p:spPr bwMode="auto">
            <a:xfrm>
              <a:off x="3175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3" name="Line 95"/>
            <p:cNvSpPr>
              <a:spLocks noChangeShapeType="1"/>
            </p:cNvSpPr>
            <p:nvPr/>
          </p:nvSpPr>
          <p:spPr bwMode="auto">
            <a:xfrm>
              <a:off x="3260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4" name="Line 96"/>
            <p:cNvSpPr>
              <a:spLocks noChangeShapeType="1"/>
            </p:cNvSpPr>
            <p:nvPr/>
          </p:nvSpPr>
          <p:spPr bwMode="auto">
            <a:xfrm>
              <a:off x="3346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5" name="Line 97"/>
            <p:cNvSpPr>
              <a:spLocks noChangeShapeType="1"/>
            </p:cNvSpPr>
            <p:nvPr/>
          </p:nvSpPr>
          <p:spPr bwMode="auto">
            <a:xfrm>
              <a:off x="3432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6" name="Line 98"/>
            <p:cNvSpPr>
              <a:spLocks noChangeShapeType="1"/>
            </p:cNvSpPr>
            <p:nvPr/>
          </p:nvSpPr>
          <p:spPr bwMode="auto">
            <a:xfrm>
              <a:off x="3517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7" name="Line 99"/>
            <p:cNvSpPr>
              <a:spLocks noChangeShapeType="1"/>
            </p:cNvSpPr>
            <p:nvPr/>
          </p:nvSpPr>
          <p:spPr bwMode="auto">
            <a:xfrm>
              <a:off x="3603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8" name="Line 100"/>
            <p:cNvSpPr>
              <a:spLocks noChangeShapeType="1"/>
            </p:cNvSpPr>
            <p:nvPr/>
          </p:nvSpPr>
          <p:spPr bwMode="auto">
            <a:xfrm>
              <a:off x="3689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89" name="Line 101"/>
            <p:cNvSpPr>
              <a:spLocks noChangeShapeType="1"/>
            </p:cNvSpPr>
            <p:nvPr/>
          </p:nvSpPr>
          <p:spPr bwMode="auto">
            <a:xfrm>
              <a:off x="3775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0" name="Line 102"/>
            <p:cNvSpPr>
              <a:spLocks noChangeShapeType="1"/>
            </p:cNvSpPr>
            <p:nvPr/>
          </p:nvSpPr>
          <p:spPr bwMode="auto">
            <a:xfrm>
              <a:off x="3860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1" name="Line 103"/>
            <p:cNvSpPr>
              <a:spLocks noChangeShapeType="1"/>
            </p:cNvSpPr>
            <p:nvPr/>
          </p:nvSpPr>
          <p:spPr bwMode="auto">
            <a:xfrm>
              <a:off x="3946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2" name="Line 104"/>
            <p:cNvSpPr>
              <a:spLocks noChangeShapeType="1"/>
            </p:cNvSpPr>
            <p:nvPr/>
          </p:nvSpPr>
          <p:spPr bwMode="auto">
            <a:xfrm>
              <a:off x="4032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3" name="Line 105"/>
            <p:cNvSpPr>
              <a:spLocks noChangeShapeType="1"/>
            </p:cNvSpPr>
            <p:nvPr/>
          </p:nvSpPr>
          <p:spPr bwMode="auto">
            <a:xfrm>
              <a:off x="41179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4" name="Line 106"/>
            <p:cNvSpPr>
              <a:spLocks noChangeShapeType="1"/>
            </p:cNvSpPr>
            <p:nvPr/>
          </p:nvSpPr>
          <p:spPr bwMode="auto">
            <a:xfrm>
              <a:off x="42037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5" name="Line 107"/>
            <p:cNvSpPr>
              <a:spLocks noChangeShapeType="1"/>
            </p:cNvSpPr>
            <p:nvPr/>
          </p:nvSpPr>
          <p:spPr bwMode="auto">
            <a:xfrm>
              <a:off x="42894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6" name="Line 108"/>
            <p:cNvSpPr>
              <a:spLocks noChangeShapeType="1"/>
            </p:cNvSpPr>
            <p:nvPr/>
          </p:nvSpPr>
          <p:spPr bwMode="auto">
            <a:xfrm>
              <a:off x="43751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7" name="Line 109"/>
            <p:cNvSpPr>
              <a:spLocks noChangeShapeType="1"/>
            </p:cNvSpPr>
            <p:nvPr/>
          </p:nvSpPr>
          <p:spPr bwMode="auto">
            <a:xfrm>
              <a:off x="44608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8" name="Line 110"/>
            <p:cNvSpPr>
              <a:spLocks noChangeShapeType="1"/>
            </p:cNvSpPr>
            <p:nvPr/>
          </p:nvSpPr>
          <p:spPr bwMode="auto">
            <a:xfrm>
              <a:off x="45466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399" name="Line 111"/>
            <p:cNvSpPr>
              <a:spLocks noChangeShapeType="1"/>
            </p:cNvSpPr>
            <p:nvPr/>
          </p:nvSpPr>
          <p:spPr bwMode="auto">
            <a:xfrm>
              <a:off x="46323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0" name="Line 112"/>
            <p:cNvSpPr>
              <a:spLocks noChangeShapeType="1"/>
            </p:cNvSpPr>
            <p:nvPr/>
          </p:nvSpPr>
          <p:spPr bwMode="auto">
            <a:xfrm>
              <a:off x="47180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1" name="Line 113"/>
            <p:cNvSpPr>
              <a:spLocks noChangeShapeType="1"/>
            </p:cNvSpPr>
            <p:nvPr/>
          </p:nvSpPr>
          <p:spPr bwMode="auto">
            <a:xfrm>
              <a:off x="48037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2" name="Line 114"/>
            <p:cNvSpPr>
              <a:spLocks noChangeShapeType="1"/>
            </p:cNvSpPr>
            <p:nvPr/>
          </p:nvSpPr>
          <p:spPr bwMode="auto">
            <a:xfrm>
              <a:off x="48895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3" name="Line 115"/>
            <p:cNvSpPr>
              <a:spLocks noChangeShapeType="1"/>
            </p:cNvSpPr>
            <p:nvPr/>
          </p:nvSpPr>
          <p:spPr bwMode="auto">
            <a:xfrm>
              <a:off x="49752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4" name="Line 116"/>
            <p:cNvSpPr>
              <a:spLocks noChangeShapeType="1"/>
            </p:cNvSpPr>
            <p:nvPr/>
          </p:nvSpPr>
          <p:spPr bwMode="auto">
            <a:xfrm>
              <a:off x="5060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5" name="Line 117"/>
            <p:cNvSpPr>
              <a:spLocks noChangeShapeType="1"/>
            </p:cNvSpPr>
            <p:nvPr/>
          </p:nvSpPr>
          <p:spPr bwMode="auto">
            <a:xfrm>
              <a:off x="5146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6" name="Line 118"/>
            <p:cNvSpPr>
              <a:spLocks noChangeShapeType="1"/>
            </p:cNvSpPr>
            <p:nvPr/>
          </p:nvSpPr>
          <p:spPr bwMode="auto">
            <a:xfrm>
              <a:off x="5232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7" name="Line 119"/>
            <p:cNvSpPr>
              <a:spLocks noChangeShapeType="1"/>
            </p:cNvSpPr>
            <p:nvPr/>
          </p:nvSpPr>
          <p:spPr bwMode="auto">
            <a:xfrm>
              <a:off x="5318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8" name="Line 120"/>
            <p:cNvSpPr>
              <a:spLocks noChangeShapeType="1"/>
            </p:cNvSpPr>
            <p:nvPr/>
          </p:nvSpPr>
          <p:spPr bwMode="auto">
            <a:xfrm>
              <a:off x="5403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09" name="Line 121"/>
            <p:cNvSpPr>
              <a:spLocks noChangeShapeType="1"/>
            </p:cNvSpPr>
            <p:nvPr/>
          </p:nvSpPr>
          <p:spPr bwMode="auto">
            <a:xfrm>
              <a:off x="5489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0" name="Line 122"/>
            <p:cNvSpPr>
              <a:spLocks noChangeShapeType="1"/>
            </p:cNvSpPr>
            <p:nvPr/>
          </p:nvSpPr>
          <p:spPr bwMode="auto">
            <a:xfrm>
              <a:off x="5575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1" name="Line 123"/>
            <p:cNvSpPr>
              <a:spLocks noChangeShapeType="1"/>
            </p:cNvSpPr>
            <p:nvPr/>
          </p:nvSpPr>
          <p:spPr bwMode="auto">
            <a:xfrm>
              <a:off x="5661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2" name="Line 124"/>
            <p:cNvSpPr>
              <a:spLocks noChangeShapeType="1"/>
            </p:cNvSpPr>
            <p:nvPr/>
          </p:nvSpPr>
          <p:spPr bwMode="auto">
            <a:xfrm>
              <a:off x="5746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3" name="Line 125"/>
            <p:cNvSpPr>
              <a:spLocks noChangeShapeType="1"/>
            </p:cNvSpPr>
            <p:nvPr/>
          </p:nvSpPr>
          <p:spPr bwMode="auto">
            <a:xfrm>
              <a:off x="5832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4" name="Line 126"/>
            <p:cNvSpPr>
              <a:spLocks noChangeShapeType="1"/>
            </p:cNvSpPr>
            <p:nvPr/>
          </p:nvSpPr>
          <p:spPr bwMode="auto">
            <a:xfrm>
              <a:off x="5918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5" name="Line 127"/>
            <p:cNvSpPr>
              <a:spLocks noChangeShapeType="1"/>
            </p:cNvSpPr>
            <p:nvPr/>
          </p:nvSpPr>
          <p:spPr bwMode="auto">
            <a:xfrm>
              <a:off x="6003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6" name="Line 128"/>
            <p:cNvSpPr>
              <a:spLocks noChangeShapeType="1"/>
            </p:cNvSpPr>
            <p:nvPr/>
          </p:nvSpPr>
          <p:spPr bwMode="auto">
            <a:xfrm>
              <a:off x="6089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7" name="Line 129"/>
            <p:cNvSpPr>
              <a:spLocks noChangeShapeType="1"/>
            </p:cNvSpPr>
            <p:nvPr/>
          </p:nvSpPr>
          <p:spPr bwMode="auto">
            <a:xfrm>
              <a:off x="6175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8" name="Line 130"/>
            <p:cNvSpPr>
              <a:spLocks noChangeShapeType="1"/>
            </p:cNvSpPr>
            <p:nvPr/>
          </p:nvSpPr>
          <p:spPr bwMode="auto">
            <a:xfrm>
              <a:off x="6261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19" name="Line 131"/>
            <p:cNvSpPr>
              <a:spLocks noChangeShapeType="1"/>
            </p:cNvSpPr>
            <p:nvPr/>
          </p:nvSpPr>
          <p:spPr bwMode="auto">
            <a:xfrm>
              <a:off x="6346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0" name="Line 132"/>
            <p:cNvSpPr>
              <a:spLocks noChangeShapeType="1"/>
            </p:cNvSpPr>
            <p:nvPr/>
          </p:nvSpPr>
          <p:spPr bwMode="auto">
            <a:xfrm>
              <a:off x="6432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1" name="Line 133"/>
            <p:cNvSpPr>
              <a:spLocks noChangeShapeType="1"/>
            </p:cNvSpPr>
            <p:nvPr/>
          </p:nvSpPr>
          <p:spPr bwMode="auto">
            <a:xfrm>
              <a:off x="6518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2" name="Line 134"/>
            <p:cNvSpPr>
              <a:spLocks noChangeShapeType="1"/>
            </p:cNvSpPr>
            <p:nvPr/>
          </p:nvSpPr>
          <p:spPr bwMode="auto">
            <a:xfrm>
              <a:off x="6604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3" name="Line 135"/>
            <p:cNvSpPr>
              <a:spLocks noChangeShapeType="1"/>
            </p:cNvSpPr>
            <p:nvPr/>
          </p:nvSpPr>
          <p:spPr bwMode="auto">
            <a:xfrm>
              <a:off x="6689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4" name="Line 136"/>
            <p:cNvSpPr>
              <a:spLocks noChangeShapeType="1"/>
            </p:cNvSpPr>
            <p:nvPr/>
          </p:nvSpPr>
          <p:spPr bwMode="auto">
            <a:xfrm>
              <a:off x="6775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5" name="Line 137"/>
            <p:cNvSpPr>
              <a:spLocks noChangeShapeType="1"/>
            </p:cNvSpPr>
            <p:nvPr/>
          </p:nvSpPr>
          <p:spPr bwMode="auto">
            <a:xfrm>
              <a:off x="6861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6" name="Line 138"/>
            <p:cNvSpPr>
              <a:spLocks noChangeShapeType="1"/>
            </p:cNvSpPr>
            <p:nvPr/>
          </p:nvSpPr>
          <p:spPr bwMode="auto">
            <a:xfrm>
              <a:off x="6946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7" name="Line 139"/>
            <p:cNvSpPr>
              <a:spLocks noChangeShapeType="1"/>
            </p:cNvSpPr>
            <p:nvPr/>
          </p:nvSpPr>
          <p:spPr bwMode="auto">
            <a:xfrm>
              <a:off x="7032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8" name="Line 140"/>
            <p:cNvSpPr>
              <a:spLocks noChangeShapeType="1"/>
            </p:cNvSpPr>
            <p:nvPr/>
          </p:nvSpPr>
          <p:spPr bwMode="auto">
            <a:xfrm>
              <a:off x="7118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29" name="Line 141"/>
            <p:cNvSpPr>
              <a:spLocks noChangeShapeType="1"/>
            </p:cNvSpPr>
            <p:nvPr/>
          </p:nvSpPr>
          <p:spPr bwMode="auto">
            <a:xfrm>
              <a:off x="7204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0" name="Line 142"/>
            <p:cNvSpPr>
              <a:spLocks noChangeShapeType="1"/>
            </p:cNvSpPr>
            <p:nvPr/>
          </p:nvSpPr>
          <p:spPr bwMode="auto">
            <a:xfrm>
              <a:off x="7289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1" name="Line 143"/>
            <p:cNvSpPr>
              <a:spLocks noChangeShapeType="1"/>
            </p:cNvSpPr>
            <p:nvPr/>
          </p:nvSpPr>
          <p:spPr bwMode="auto">
            <a:xfrm>
              <a:off x="7375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2" name="Line 144"/>
            <p:cNvSpPr>
              <a:spLocks noChangeShapeType="1"/>
            </p:cNvSpPr>
            <p:nvPr/>
          </p:nvSpPr>
          <p:spPr bwMode="auto">
            <a:xfrm>
              <a:off x="7461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3" name="Line 145"/>
            <p:cNvSpPr>
              <a:spLocks noChangeShapeType="1"/>
            </p:cNvSpPr>
            <p:nvPr/>
          </p:nvSpPr>
          <p:spPr bwMode="auto">
            <a:xfrm>
              <a:off x="1631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4" name="Line 146"/>
            <p:cNvSpPr>
              <a:spLocks noChangeShapeType="1"/>
            </p:cNvSpPr>
            <p:nvPr/>
          </p:nvSpPr>
          <p:spPr bwMode="auto">
            <a:xfrm>
              <a:off x="1717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5" name="Line 147"/>
            <p:cNvSpPr>
              <a:spLocks noChangeShapeType="1"/>
            </p:cNvSpPr>
            <p:nvPr/>
          </p:nvSpPr>
          <p:spPr bwMode="auto">
            <a:xfrm>
              <a:off x="1803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6" name="Line 148"/>
            <p:cNvSpPr>
              <a:spLocks noChangeShapeType="1"/>
            </p:cNvSpPr>
            <p:nvPr/>
          </p:nvSpPr>
          <p:spPr bwMode="auto">
            <a:xfrm>
              <a:off x="1889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7" name="Line 149"/>
            <p:cNvSpPr>
              <a:spLocks noChangeShapeType="1"/>
            </p:cNvSpPr>
            <p:nvPr/>
          </p:nvSpPr>
          <p:spPr bwMode="auto">
            <a:xfrm>
              <a:off x="1974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8" name="Line 150"/>
            <p:cNvSpPr>
              <a:spLocks noChangeShapeType="1"/>
            </p:cNvSpPr>
            <p:nvPr/>
          </p:nvSpPr>
          <p:spPr bwMode="auto">
            <a:xfrm>
              <a:off x="2060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39" name="Line 151"/>
            <p:cNvSpPr>
              <a:spLocks noChangeShapeType="1"/>
            </p:cNvSpPr>
            <p:nvPr/>
          </p:nvSpPr>
          <p:spPr bwMode="auto">
            <a:xfrm>
              <a:off x="2146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0" name="Line 152"/>
            <p:cNvSpPr>
              <a:spLocks noChangeShapeType="1"/>
            </p:cNvSpPr>
            <p:nvPr/>
          </p:nvSpPr>
          <p:spPr bwMode="auto">
            <a:xfrm>
              <a:off x="2232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1" name="Line 153"/>
            <p:cNvSpPr>
              <a:spLocks noChangeShapeType="1"/>
            </p:cNvSpPr>
            <p:nvPr/>
          </p:nvSpPr>
          <p:spPr bwMode="auto">
            <a:xfrm>
              <a:off x="2317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2" name="Line 154"/>
            <p:cNvSpPr>
              <a:spLocks noChangeShapeType="1"/>
            </p:cNvSpPr>
            <p:nvPr/>
          </p:nvSpPr>
          <p:spPr bwMode="auto">
            <a:xfrm>
              <a:off x="2403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3" name="Line 155"/>
            <p:cNvSpPr>
              <a:spLocks noChangeShapeType="1"/>
            </p:cNvSpPr>
            <p:nvPr/>
          </p:nvSpPr>
          <p:spPr bwMode="auto">
            <a:xfrm>
              <a:off x="2489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4" name="Line 156"/>
            <p:cNvSpPr>
              <a:spLocks noChangeShapeType="1"/>
            </p:cNvSpPr>
            <p:nvPr/>
          </p:nvSpPr>
          <p:spPr bwMode="auto">
            <a:xfrm>
              <a:off x="2574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5" name="Line 157"/>
            <p:cNvSpPr>
              <a:spLocks noChangeShapeType="1"/>
            </p:cNvSpPr>
            <p:nvPr/>
          </p:nvSpPr>
          <p:spPr bwMode="auto">
            <a:xfrm>
              <a:off x="2660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6" name="Line 158"/>
            <p:cNvSpPr>
              <a:spLocks noChangeShapeType="1"/>
            </p:cNvSpPr>
            <p:nvPr/>
          </p:nvSpPr>
          <p:spPr bwMode="auto">
            <a:xfrm>
              <a:off x="2746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7" name="Line 159"/>
            <p:cNvSpPr>
              <a:spLocks noChangeShapeType="1"/>
            </p:cNvSpPr>
            <p:nvPr/>
          </p:nvSpPr>
          <p:spPr bwMode="auto">
            <a:xfrm>
              <a:off x="2832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8" name="Line 160"/>
            <p:cNvSpPr>
              <a:spLocks noChangeShapeType="1"/>
            </p:cNvSpPr>
            <p:nvPr/>
          </p:nvSpPr>
          <p:spPr bwMode="auto">
            <a:xfrm>
              <a:off x="2917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49" name="Line 161"/>
            <p:cNvSpPr>
              <a:spLocks noChangeShapeType="1"/>
            </p:cNvSpPr>
            <p:nvPr/>
          </p:nvSpPr>
          <p:spPr bwMode="auto">
            <a:xfrm>
              <a:off x="3003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0" name="Line 162"/>
            <p:cNvSpPr>
              <a:spLocks noChangeShapeType="1"/>
            </p:cNvSpPr>
            <p:nvPr/>
          </p:nvSpPr>
          <p:spPr bwMode="auto">
            <a:xfrm>
              <a:off x="3089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1" name="Line 163"/>
            <p:cNvSpPr>
              <a:spLocks noChangeShapeType="1"/>
            </p:cNvSpPr>
            <p:nvPr/>
          </p:nvSpPr>
          <p:spPr bwMode="auto">
            <a:xfrm>
              <a:off x="3175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2" name="Line 164"/>
            <p:cNvSpPr>
              <a:spLocks noChangeShapeType="1"/>
            </p:cNvSpPr>
            <p:nvPr/>
          </p:nvSpPr>
          <p:spPr bwMode="auto">
            <a:xfrm>
              <a:off x="3260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3" name="Line 165"/>
            <p:cNvSpPr>
              <a:spLocks noChangeShapeType="1"/>
            </p:cNvSpPr>
            <p:nvPr/>
          </p:nvSpPr>
          <p:spPr bwMode="auto">
            <a:xfrm>
              <a:off x="3346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4" name="Line 166"/>
            <p:cNvSpPr>
              <a:spLocks noChangeShapeType="1"/>
            </p:cNvSpPr>
            <p:nvPr/>
          </p:nvSpPr>
          <p:spPr bwMode="auto">
            <a:xfrm>
              <a:off x="3432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5" name="Line 167"/>
            <p:cNvSpPr>
              <a:spLocks noChangeShapeType="1"/>
            </p:cNvSpPr>
            <p:nvPr/>
          </p:nvSpPr>
          <p:spPr bwMode="auto">
            <a:xfrm>
              <a:off x="3517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6" name="Line 168"/>
            <p:cNvSpPr>
              <a:spLocks noChangeShapeType="1"/>
            </p:cNvSpPr>
            <p:nvPr/>
          </p:nvSpPr>
          <p:spPr bwMode="auto">
            <a:xfrm>
              <a:off x="3603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7" name="Line 169"/>
            <p:cNvSpPr>
              <a:spLocks noChangeShapeType="1"/>
            </p:cNvSpPr>
            <p:nvPr/>
          </p:nvSpPr>
          <p:spPr bwMode="auto">
            <a:xfrm>
              <a:off x="3689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8" name="Line 170"/>
            <p:cNvSpPr>
              <a:spLocks noChangeShapeType="1"/>
            </p:cNvSpPr>
            <p:nvPr/>
          </p:nvSpPr>
          <p:spPr bwMode="auto">
            <a:xfrm>
              <a:off x="3775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59" name="Line 171"/>
            <p:cNvSpPr>
              <a:spLocks noChangeShapeType="1"/>
            </p:cNvSpPr>
            <p:nvPr/>
          </p:nvSpPr>
          <p:spPr bwMode="auto">
            <a:xfrm>
              <a:off x="3860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0" name="Line 172"/>
            <p:cNvSpPr>
              <a:spLocks noChangeShapeType="1"/>
            </p:cNvSpPr>
            <p:nvPr/>
          </p:nvSpPr>
          <p:spPr bwMode="auto">
            <a:xfrm>
              <a:off x="3946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1" name="Line 173"/>
            <p:cNvSpPr>
              <a:spLocks noChangeShapeType="1"/>
            </p:cNvSpPr>
            <p:nvPr/>
          </p:nvSpPr>
          <p:spPr bwMode="auto">
            <a:xfrm>
              <a:off x="4032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2" name="Line 174"/>
            <p:cNvSpPr>
              <a:spLocks noChangeShapeType="1"/>
            </p:cNvSpPr>
            <p:nvPr/>
          </p:nvSpPr>
          <p:spPr bwMode="auto">
            <a:xfrm>
              <a:off x="41179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3" name="Line 175"/>
            <p:cNvSpPr>
              <a:spLocks noChangeShapeType="1"/>
            </p:cNvSpPr>
            <p:nvPr/>
          </p:nvSpPr>
          <p:spPr bwMode="auto">
            <a:xfrm>
              <a:off x="42037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4" name="Line 176"/>
            <p:cNvSpPr>
              <a:spLocks noChangeShapeType="1"/>
            </p:cNvSpPr>
            <p:nvPr/>
          </p:nvSpPr>
          <p:spPr bwMode="auto">
            <a:xfrm>
              <a:off x="42894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5" name="Line 177"/>
            <p:cNvSpPr>
              <a:spLocks noChangeShapeType="1"/>
            </p:cNvSpPr>
            <p:nvPr/>
          </p:nvSpPr>
          <p:spPr bwMode="auto">
            <a:xfrm>
              <a:off x="43751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6" name="Line 178"/>
            <p:cNvSpPr>
              <a:spLocks noChangeShapeType="1"/>
            </p:cNvSpPr>
            <p:nvPr/>
          </p:nvSpPr>
          <p:spPr bwMode="auto">
            <a:xfrm>
              <a:off x="44608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7" name="Line 179"/>
            <p:cNvSpPr>
              <a:spLocks noChangeShapeType="1"/>
            </p:cNvSpPr>
            <p:nvPr/>
          </p:nvSpPr>
          <p:spPr bwMode="auto">
            <a:xfrm>
              <a:off x="45466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8" name="Line 180"/>
            <p:cNvSpPr>
              <a:spLocks noChangeShapeType="1"/>
            </p:cNvSpPr>
            <p:nvPr/>
          </p:nvSpPr>
          <p:spPr bwMode="auto">
            <a:xfrm>
              <a:off x="46323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69" name="Line 181"/>
            <p:cNvSpPr>
              <a:spLocks noChangeShapeType="1"/>
            </p:cNvSpPr>
            <p:nvPr/>
          </p:nvSpPr>
          <p:spPr bwMode="auto">
            <a:xfrm>
              <a:off x="47180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0" name="Line 182"/>
            <p:cNvSpPr>
              <a:spLocks noChangeShapeType="1"/>
            </p:cNvSpPr>
            <p:nvPr/>
          </p:nvSpPr>
          <p:spPr bwMode="auto">
            <a:xfrm>
              <a:off x="48037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1" name="Line 183"/>
            <p:cNvSpPr>
              <a:spLocks noChangeShapeType="1"/>
            </p:cNvSpPr>
            <p:nvPr/>
          </p:nvSpPr>
          <p:spPr bwMode="auto">
            <a:xfrm>
              <a:off x="48895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2" name="Line 184"/>
            <p:cNvSpPr>
              <a:spLocks noChangeShapeType="1"/>
            </p:cNvSpPr>
            <p:nvPr/>
          </p:nvSpPr>
          <p:spPr bwMode="auto">
            <a:xfrm>
              <a:off x="49752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3" name="Line 185"/>
            <p:cNvSpPr>
              <a:spLocks noChangeShapeType="1"/>
            </p:cNvSpPr>
            <p:nvPr/>
          </p:nvSpPr>
          <p:spPr bwMode="auto">
            <a:xfrm>
              <a:off x="5060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4" name="Line 186"/>
            <p:cNvSpPr>
              <a:spLocks noChangeShapeType="1"/>
            </p:cNvSpPr>
            <p:nvPr/>
          </p:nvSpPr>
          <p:spPr bwMode="auto">
            <a:xfrm>
              <a:off x="5146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5" name="Line 187"/>
            <p:cNvSpPr>
              <a:spLocks noChangeShapeType="1"/>
            </p:cNvSpPr>
            <p:nvPr/>
          </p:nvSpPr>
          <p:spPr bwMode="auto">
            <a:xfrm>
              <a:off x="5232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6" name="Line 188"/>
            <p:cNvSpPr>
              <a:spLocks noChangeShapeType="1"/>
            </p:cNvSpPr>
            <p:nvPr/>
          </p:nvSpPr>
          <p:spPr bwMode="auto">
            <a:xfrm>
              <a:off x="5318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7" name="Line 189"/>
            <p:cNvSpPr>
              <a:spLocks noChangeShapeType="1"/>
            </p:cNvSpPr>
            <p:nvPr/>
          </p:nvSpPr>
          <p:spPr bwMode="auto">
            <a:xfrm>
              <a:off x="5403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8" name="Line 190"/>
            <p:cNvSpPr>
              <a:spLocks noChangeShapeType="1"/>
            </p:cNvSpPr>
            <p:nvPr/>
          </p:nvSpPr>
          <p:spPr bwMode="auto">
            <a:xfrm>
              <a:off x="5489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79" name="Line 191"/>
            <p:cNvSpPr>
              <a:spLocks noChangeShapeType="1"/>
            </p:cNvSpPr>
            <p:nvPr/>
          </p:nvSpPr>
          <p:spPr bwMode="auto">
            <a:xfrm>
              <a:off x="5575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0" name="Line 192"/>
            <p:cNvSpPr>
              <a:spLocks noChangeShapeType="1"/>
            </p:cNvSpPr>
            <p:nvPr/>
          </p:nvSpPr>
          <p:spPr bwMode="auto">
            <a:xfrm>
              <a:off x="5661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1" name="Line 193"/>
            <p:cNvSpPr>
              <a:spLocks noChangeShapeType="1"/>
            </p:cNvSpPr>
            <p:nvPr/>
          </p:nvSpPr>
          <p:spPr bwMode="auto">
            <a:xfrm>
              <a:off x="5746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2" name="Line 194"/>
            <p:cNvSpPr>
              <a:spLocks noChangeShapeType="1"/>
            </p:cNvSpPr>
            <p:nvPr/>
          </p:nvSpPr>
          <p:spPr bwMode="auto">
            <a:xfrm>
              <a:off x="5832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3" name="Line 195"/>
            <p:cNvSpPr>
              <a:spLocks noChangeShapeType="1"/>
            </p:cNvSpPr>
            <p:nvPr/>
          </p:nvSpPr>
          <p:spPr bwMode="auto">
            <a:xfrm>
              <a:off x="5918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4" name="Line 196"/>
            <p:cNvSpPr>
              <a:spLocks noChangeShapeType="1"/>
            </p:cNvSpPr>
            <p:nvPr/>
          </p:nvSpPr>
          <p:spPr bwMode="auto">
            <a:xfrm>
              <a:off x="6003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5" name="Line 197"/>
            <p:cNvSpPr>
              <a:spLocks noChangeShapeType="1"/>
            </p:cNvSpPr>
            <p:nvPr/>
          </p:nvSpPr>
          <p:spPr bwMode="auto">
            <a:xfrm>
              <a:off x="6089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6" name="Line 198"/>
            <p:cNvSpPr>
              <a:spLocks noChangeShapeType="1"/>
            </p:cNvSpPr>
            <p:nvPr/>
          </p:nvSpPr>
          <p:spPr bwMode="auto">
            <a:xfrm>
              <a:off x="6175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7" name="Line 199"/>
            <p:cNvSpPr>
              <a:spLocks noChangeShapeType="1"/>
            </p:cNvSpPr>
            <p:nvPr/>
          </p:nvSpPr>
          <p:spPr bwMode="auto">
            <a:xfrm>
              <a:off x="6261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8" name="Line 200"/>
            <p:cNvSpPr>
              <a:spLocks noChangeShapeType="1"/>
            </p:cNvSpPr>
            <p:nvPr/>
          </p:nvSpPr>
          <p:spPr bwMode="auto">
            <a:xfrm>
              <a:off x="6346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89" name="Line 201"/>
            <p:cNvSpPr>
              <a:spLocks noChangeShapeType="1"/>
            </p:cNvSpPr>
            <p:nvPr/>
          </p:nvSpPr>
          <p:spPr bwMode="auto">
            <a:xfrm>
              <a:off x="6432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0" name="Line 202"/>
            <p:cNvSpPr>
              <a:spLocks noChangeShapeType="1"/>
            </p:cNvSpPr>
            <p:nvPr/>
          </p:nvSpPr>
          <p:spPr bwMode="auto">
            <a:xfrm>
              <a:off x="6518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1" name="Line 203"/>
            <p:cNvSpPr>
              <a:spLocks noChangeShapeType="1"/>
            </p:cNvSpPr>
            <p:nvPr/>
          </p:nvSpPr>
          <p:spPr bwMode="auto">
            <a:xfrm>
              <a:off x="6604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2" name="Line 204"/>
            <p:cNvSpPr>
              <a:spLocks noChangeShapeType="1"/>
            </p:cNvSpPr>
            <p:nvPr/>
          </p:nvSpPr>
          <p:spPr bwMode="auto">
            <a:xfrm>
              <a:off x="6689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3" name="Line 205"/>
            <p:cNvSpPr>
              <a:spLocks noChangeShapeType="1"/>
            </p:cNvSpPr>
            <p:nvPr/>
          </p:nvSpPr>
          <p:spPr bwMode="auto">
            <a:xfrm>
              <a:off x="6775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4" name="Line 206"/>
            <p:cNvSpPr>
              <a:spLocks noChangeShapeType="1"/>
            </p:cNvSpPr>
            <p:nvPr/>
          </p:nvSpPr>
          <p:spPr bwMode="auto">
            <a:xfrm>
              <a:off x="6861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5" name="Line 207"/>
            <p:cNvSpPr>
              <a:spLocks noChangeShapeType="1"/>
            </p:cNvSpPr>
            <p:nvPr/>
          </p:nvSpPr>
          <p:spPr bwMode="auto">
            <a:xfrm>
              <a:off x="6946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6" name="Line 208"/>
            <p:cNvSpPr>
              <a:spLocks noChangeShapeType="1"/>
            </p:cNvSpPr>
            <p:nvPr/>
          </p:nvSpPr>
          <p:spPr bwMode="auto">
            <a:xfrm>
              <a:off x="7032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7" name="Line 209"/>
            <p:cNvSpPr>
              <a:spLocks noChangeShapeType="1"/>
            </p:cNvSpPr>
            <p:nvPr/>
          </p:nvSpPr>
          <p:spPr bwMode="auto">
            <a:xfrm>
              <a:off x="7118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8" name="Line 210"/>
            <p:cNvSpPr>
              <a:spLocks noChangeShapeType="1"/>
            </p:cNvSpPr>
            <p:nvPr/>
          </p:nvSpPr>
          <p:spPr bwMode="auto">
            <a:xfrm>
              <a:off x="7204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499" name="Line 211"/>
            <p:cNvSpPr>
              <a:spLocks noChangeShapeType="1"/>
            </p:cNvSpPr>
            <p:nvPr/>
          </p:nvSpPr>
          <p:spPr bwMode="auto">
            <a:xfrm>
              <a:off x="7289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0" name="Line 212"/>
            <p:cNvSpPr>
              <a:spLocks noChangeShapeType="1"/>
            </p:cNvSpPr>
            <p:nvPr/>
          </p:nvSpPr>
          <p:spPr bwMode="auto">
            <a:xfrm>
              <a:off x="7375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1" name="Line 213"/>
            <p:cNvSpPr>
              <a:spLocks noChangeShapeType="1"/>
            </p:cNvSpPr>
            <p:nvPr/>
          </p:nvSpPr>
          <p:spPr bwMode="auto">
            <a:xfrm>
              <a:off x="7461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2" name="Line 214"/>
            <p:cNvSpPr>
              <a:spLocks noChangeShapeType="1"/>
            </p:cNvSpPr>
            <p:nvPr/>
          </p:nvSpPr>
          <p:spPr bwMode="auto">
            <a:xfrm flipV="1">
              <a:off x="1466850" y="1493838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3" name="Line 215"/>
            <p:cNvSpPr>
              <a:spLocks noChangeShapeType="1"/>
            </p:cNvSpPr>
            <p:nvPr/>
          </p:nvSpPr>
          <p:spPr bwMode="auto">
            <a:xfrm>
              <a:off x="1417638" y="4408488"/>
              <a:ext cx="85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4" name="Line 216"/>
            <p:cNvSpPr>
              <a:spLocks noChangeShapeType="1"/>
            </p:cNvSpPr>
            <p:nvPr/>
          </p:nvSpPr>
          <p:spPr bwMode="auto">
            <a:xfrm>
              <a:off x="1460500" y="4408488"/>
              <a:ext cx="6043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5" name="Line 217"/>
            <p:cNvSpPr>
              <a:spLocks noChangeShapeType="1"/>
            </p:cNvSpPr>
            <p:nvPr/>
          </p:nvSpPr>
          <p:spPr bwMode="auto">
            <a:xfrm flipV="1">
              <a:off x="14668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6" name="Line 218"/>
            <p:cNvSpPr>
              <a:spLocks noChangeShapeType="1"/>
            </p:cNvSpPr>
            <p:nvPr/>
          </p:nvSpPr>
          <p:spPr bwMode="auto">
            <a:xfrm flipV="1">
              <a:off x="17668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7" name="Line 219"/>
            <p:cNvSpPr>
              <a:spLocks noChangeShapeType="1"/>
            </p:cNvSpPr>
            <p:nvPr/>
          </p:nvSpPr>
          <p:spPr bwMode="auto">
            <a:xfrm flipV="1">
              <a:off x="20812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8" name="Line 220"/>
            <p:cNvSpPr>
              <a:spLocks noChangeShapeType="1"/>
            </p:cNvSpPr>
            <p:nvPr/>
          </p:nvSpPr>
          <p:spPr bwMode="auto">
            <a:xfrm flipV="1">
              <a:off x="23812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09" name="Line 221"/>
            <p:cNvSpPr>
              <a:spLocks noChangeShapeType="1"/>
            </p:cNvSpPr>
            <p:nvPr/>
          </p:nvSpPr>
          <p:spPr bwMode="auto">
            <a:xfrm flipV="1">
              <a:off x="26812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0" name="Line 222"/>
            <p:cNvSpPr>
              <a:spLocks noChangeShapeType="1"/>
            </p:cNvSpPr>
            <p:nvPr/>
          </p:nvSpPr>
          <p:spPr bwMode="auto">
            <a:xfrm flipV="1">
              <a:off x="29813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1" name="Line 223"/>
            <p:cNvSpPr>
              <a:spLocks noChangeShapeType="1"/>
            </p:cNvSpPr>
            <p:nvPr/>
          </p:nvSpPr>
          <p:spPr bwMode="auto">
            <a:xfrm flipV="1">
              <a:off x="32813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2" name="Line 224"/>
            <p:cNvSpPr>
              <a:spLocks noChangeShapeType="1"/>
            </p:cNvSpPr>
            <p:nvPr/>
          </p:nvSpPr>
          <p:spPr bwMode="auto">
            <a:xfrm flipV="1">
              <a:off x="35814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3" name="Line 225"/>
            <p:cNvSpPr>
              <a:spLocks noChangeShapeType="1"/>
            </p:cNvSpPr>
            <p:nvPr/>
          </p:nvSpPr>
          <p:spPr bwMode="auto">
            <a:xfrm flipV="1">
              <a:off x="38814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4" name="Line 226"/>
            <p:cNvSpPr>
              <a:spLocks noChangeShapeType="1"/>
            </p:cNvSpPr>
            <p:nvPr/>
          </p:nvSpPr>
          <p:spPr bwMode="auto">
            <a:xfrm flipV="1">
              <a:off x="41957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5" name="Line 227"/>
            <p:cNvSpPr>
              <a:spLocks noChangeShapeType="1"/>
            </p:cNvSpPr>
            <p:nvPr/>
          </p:nvSpPr>
          <p:spPr bwMode="auto">
            <a:xfrm flipV="1">
              <a:off x="44958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6" name="Line 228"/>
            <p:cNvSpPr>
              <a:spLocks noChangeShapeType="1"/>
            </p:cNvSpPr>
            <p:nvPr/>
          </p:nvSpPr>
          <p:spPr bwMode="auto">
            <a:xfrm flipV="1">
              <a:off x="47958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7" name="Line 229"/>
            <p:cNvSpPr>
              <a:spLocks noChangeShapeType="1"/>
            </p:cNvSpPr>
            <p:nvPr/>
          </p:nvSpPr>
          <p:spPr bwMode="auto">
            <a:xfrm flipV="1">
              <a:off x="509587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8" name="Line 230"/>
            <p:cNvSpPr>
              <a:spLocks noChangeShapeType="1"/>
            </p:cNvSpPr>
            <p:nvPr/>
          </p:nvSpPr>
          <p:spPr bwMode="auto">
            <a:xfrm flipV="1">
              <a:off x="53959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19" name="Line 231"/>
            <p:cNvSpPr>
              <a:spLocks noChangeShapeType="1"/>
            </p:cNvSpPr>
            <p:nvPr/>
          </p:nvSpPr>
          <p:spPr bwMode="auto">
            <a:xfrm flipV="1">
              <a:off x="56959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0" name="Line 232"/>
            <p:cNvSpPr>
              <a:spLocks noChangeShapeType="1"/>
            </p:cNvSpPr>
            <p:nvPr/>
          </p:nvSpPr>
          <p:spPr bwMode="auto">
            <a:xfrm flipV="1">
              <a:off x="59959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1" name="Line 233"/>
            <p:cNvSpPr>
              <a:spLocks noChangeShapeType="1"/>
            </p:cNvSpPr>
            <p:nvPr/>
          </p:nvSpPr>
          <p:spPr bwMode="auto">
            <a:xfrm flipV="1">
              <a:off x="63103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2" name="Line 234"/>
            <p:cNvSpPr>
              <a:spLocks noChangeShapeType="1"/>
            </p:cNvSpPr>
            <p:nvPr/>
          </p:nvSpPr>
          <p:spPr bwMode="auto">
            <a:xfrm flipV="1">
              <a:off x="66103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3" name="Line 235"/>
            <p:cNvSpPr>
              <a:spLocks noChangeShapeType="1"/>
            </p:cNvSpPr>
            <p:nvPr/>
          </p:nvSpPr>
          <p:spPr bwMode="auto">
            <a:xfrm flipV="1">
              <a:off x="69103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4" name="Line 236"/>
            <p:cNvSpPr>
              <a:spLocks noChangeShapeType="1"/>
            </p:cNvSpPr>
            <p:nvPr/>
          </p:nvSpPr>
          <p:spPr bwMode="auto">
            <a:xfrm flipV="1">
              <a:off x="72104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5" name="Line 237"/>
            <p:cNvSpPr>
              <a:spLocks noChangeShapeType="1"/>
            </p:cNvSpPr>
            <p:nvPr/>
          </p:nvSpPr>
          <p:spPr bwMode="auto">
            <a:xfrm flipV="1">
              <a:off x="75104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6" name="Freeform 238"/>
            <p:cNvSpPr>
              <a:spLocks/>
            </p:cNvSpPr>
            <p:nvPr/>
          </p:nvSpPr>
          <p:spPr bwMode="auto">
            <a:xfrm>
              <a:off x="1460500" y="1519238"/>
              <a:ext cx="6045200" cy="2884487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7" name="Freeform 239"/>
            <p:cNvSpPr>
              <a:spLocks/>
            </p:cNvSpPr>
            <p:nvPr/>
          </p:nvSpPr>
          <p:spPr bwMode="auto">
            <a:xfrm>
              <a:off x="1460500" y="3830638"/>
              <a:ext cx="6045200" cy="573087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8" name="Rectangle 240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29" name="Rectangle 241"/>
            <p:cNvSpPr>
              <a:spLocks noChangeArrowheads="1"/>
            </p:cNvSpPr>
            <p:nvPr/>
          </p:nvSpPr>
          <p:spPr bwMode="auto">
            <a:xfrm>
              <a:off x="1724025" y="4260850"/>
              <a:ext cx="5873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0" name="Rectangle 242"/>
            <p:cNvSpPr>
              <a:spLocks noChangeArrowheads="1"/>
            </p:cNvSpPr>
            <p:nvPr/>
          </p:nvSpPr>
          <p:spPr bwMode="auto">
            <a:xfrm>
              <a:off x="2038350" y="4179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1" name="Rectangle 243"/>
            <p:cNvSpPr>
              <a:spLocks noChangeArrowheads="1"/>
            </p:cNvSpPr>
            <p:nvPr/>
          </p:nvSpPr>
          <p:spPr bwMode="auto">
            <a:xfrm>
              <a:off x="2338388" y="4090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2" name="Rectangle 244"/>
            <p:cNvSpPr>
              <a:spLocks noChangeArrowheads="1"/>
            </p:cNvSpPr>
            <p:nvPr/>
          </p:nvSpPr>
          <p:spPr bwMode="auto">
            <a:xfrm>
              <a:off x="2638425" y="3989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3" name="Rectangle 245"/>
            <p:cNvSpPr>
              <a:spLocks noChangeArrowheads="1"/>
            </p:cNvSpPr>
            <p:nvPr/>
          </p:nvSpPr>
          <p:spPr bwMode="auto">
            <a:xfrm>
              <a:off x="2938463" y="39004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4" name="Rectangle 246"/>
            <p:cNvSpPr>
              <a:spLocks noChangeArrowheads="1"/>
            </p:cNvSpPr>
            <p:nvPr/>
          </p:nvSpPr>
          <p:spPr bwMode="auto">
            <a:xfrm>
              <a:off x="3238500" y="3798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5" name="Rectangle 247"/>
            <p:cNvSpPr>
              <a:spLocks noChangeArrowheads="1"/>
            </p:cNvSpPr>
            <p:nvPr/>
          </p:nvSpPr>
          <p:spPr bwMode="auto">
            <a:xfrm>
              <a:off x="3538538" y="3709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6" name="Rectangle 248"/>
            <p:cNvSpPr>
              <a:spLocks noChangeArrowheads="1"/>
            </p:cNvSpPr>
            <p:nvPr/>
          </p:nvSpPr>
          <p:spPr bwMode="auto">
            <a:xfrm>
              <a:off x="3838575" y="3544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7" name="Rectangle 249"/>
            <p:cNvSpPr>
              <a:spLocks noChangeArrowheads="1"/>
            </p:cNvSpPr>
            <p:nvPr/>
          </p:nvSpPr>
          <p:spPr bwMode="auto">
            <a:xfrm>
              <a:off x="4152900" y="33670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8" name="Rectangle 250"/>
            <p:cNvSpPr>
              <a:spLocks noChangeArrowheads="1"/>
            </p:cNvSpPr>
            <p:nvPr/>
          </p:nvSpPr>
          <p:spPr bwMode="auto">
            <a:xfrm>
              <a:off x="4452938" y="3201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39" name="Rectangle 251"/>
            <p:cNvSpPr>
              <a:spLocks noChangeArrowheads="1"/>
            </p:cNvSpPr>
            <p:nvPr/>
          </p:nvSpPr>
          <p:spPr bwMode="auto">
            <a:xfrm>
              <a:off x="4752975" y="30241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0" name="Rectangle 252"/>
            <p:cNvSpPr>
              <a:spLocks noChangeArrowheads="1"/>
            </p:cNvSpPr>
            <p:nvPr/>
          </p:nvSpPr>
          <p:spPr bwMode="auto">
            <a:xfrm>
              <a:off x="5053013" y="28590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1" name="Rectangle 253"/>
            <p:cNvSpPr>
              <a:spLocks noChangeArrowheads="1"/>
            </p:cNvSpPr>
            <p:nvPr/>
          </p:nvSpPr>
          <p:spPr bwMode="auto">
            <a:xfrm>
              <a:off x="5353050" y="2681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2" name="Rectangle 254"/>
            <p:cNvSpPr>
              <a:spLocks noChangeArrowheads="1"/>
            </p:cNvSpPr>
            <p:nvPr/>
          </p:nvSpPr>
          <p:spPr bwMode="auto">
            <a:xfrm>
              <a:off x="5653088" y="2516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3" name="Rectangle 255"/>
            <p:cNvSpPr>
              <a:spLocks noChangeArrowheads="1"/>
            </p:cNvSpPr>
            <p:nvPr/>
          </p:nvSpPr>
          <p:spPr bwMode="auto">
            <a:xfrm>
              <a:off x="5953125" y="2338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4" name="Rectangle 256"/>
            <p:cNvSpPr>
              <a:spLocks noChangeArrowheads="1"/>
            </p:cNvSpPr>
            <p:nvPr/>
          </p:nvSpPr>
          <p:spPr bwMode="auto">
            <a:xfrm>
              <a:off x="6267450" y="2173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5" name="Rectangle 257"/>
            <p:cNvSpPr>
              <a:spLocks noChangeArrowheads="1"/>
            </p:cNvSpPr>
            <p:nvPr/>
          </p:nvSpPr>
          <p:spPr bwMode="auto">
            <a:xfrm>
              <a:off x="6567488" y="2008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6" name="Rectangle 258"/>
            <p:cNvSpPr>
              <a:spLocks noChangeArrowheads="1"/>
            </p:cNvSpPr>
            <p:nvPr/>
          </p:nvSpPr>
          <p:spPr bwMode="auto">
            <a:xfrm>
              <a:off x="6867525" y="1830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7" name="Rectangle 259"/>
            <p:cNvSpPr>
              <a:spLocks noChangeArrowheads="1"/>
            </p:cNvSpPr>
            <p:nvPr/>
          </p:nvSpPr>
          <p:spPr bwMode="auto">
            <a:xfrm>
              <a:off x="7167563" y="16652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8" name="Rectangle 260"/>
            <p:cNvSpPr>
              <a:spLocks noChangeArrowheads="1"/>
            </p:cNvSpPr>
            <p:nvPr/>
          </p:nvSpPr>
          <p:spPr bwMode="auto">
            <a:xfrm>
              <a:off x="7467600" y="14874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49" name="Rectangle 261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0" name="Rectangle 262"/>
            <p:cNvSpPr>
              <a:spLocks noChangeArrowheads="1"/>
            </p:cNvSpPr>
            <p:nvPr/>
          </p:nvSpPr>
          <p:spPr bwMode="auto">
            <a:xfrm>
              <a:off x="1724025" y="43370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1" name="Rectangle 263"/>
            <p:cNvSpPr>
              <a:spLocks noChangeArrowheads="1"/>
            </p:cNvSpPr>
            <p:nvPr/>
          </p:nvSpPr>
          <p:spPr bwMode="auto">
            <a:xfrm>
              <a:off x="2038350" y="42989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2" name="Rectangle 264"/>
            <p:cNvSpPr>
              <a:spLocks noChangeArrowheads="1"/>
            </p:cNvSpPr>
            <p:nvPr/>
          </p:nvSpPr>
          <p:spPr bwMode="auto">
            <a:xfrm>
              <a:off x="2338388" y="42735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3" name="Rectangle 265"/>
            <p:cNvSpPr>
              <a:spLocks noChangeArrowheads="1"/>
            </p:cNvSpPr>
            <p:nvPr/>
          </p:nvSpPr>
          <p:spPr bwMode="auto">
            <a:xfrm>
              <a:off x="2638425" y="42481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4" name="Rectangle 266"/>
            <p:cNvSpPr>
              <a:spLocks noChangeArrowheads="1"/>
            </p:cNvSpPr>
            <p:nvPr/>
          </p:nvSpPr>
          <p:spPr bwMode="auto">
            <a:xfrm>
              <a:off x="2938463" y="42227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5" name="Rectangle 267"/>
            <p:cNvSpPr>
              <a:spLocks noChangeArrowheads="1"/>
            </p:cNvSpPr>
            <p:nvPr/>
          </p:nvSpPr>
          <p:spPr bwMode="auto">
            <a:xfrm>
              <a:off x="3238500" y="41846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6" name="Rectangle 268"/>
            <p:cNvSpPr>
              <a:spLocks noChangeArrowheads="1"/>
            </p:cNvSpPr>
            <p:nvPr/>
          </p:nvSpPr>
          <p:spPr bwMode="auto">
            <a:xfrm>
              <a:off x="3538538" y="41671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7" name="Rectangle 269"/>
            <p:cNvSpPr>
              <a:spLocks noChangeArrowheads="1"/>
            </p:cNvSpPr>
            <p:nvPr/>
          </p:nvSpPr>
          <p:spPr bwMode="auto">
            <a:xfrm>
              <a:off x="3838575" y="41417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8" name="Rectangle 270"/>
            <p:cNvSpPr>
              <a:spLocks noChangeArrowheads="1"/>
            </p:cNvSpPr>
            <p:nvPr/>
          </p:nvSpPr>
          <p:spPr bwMode="auto">
            <a:xfrm>
              <a:off x="4152900" y="41163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59" name="Rectangle 271"/>
            <p:cNvSpPr>
              <a:spLocks noChangeArrowheads="1"/>
            </p:cNvSpPr>
            <p:nvPr/>
          </p:nvSpPr>
          <p:spPr bwMode="auto">
            <a:xfrm>
              <a:off x="4452938" y="4078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0" name="Rectangle 272"/>
            <p:cNvSpPr>
              <a:spLocks noChangeArrowheads="1"/>
            </p:cNvSpPr>
            <p:nvPr/>
          </p:nvSpPr>
          <p:spPr bwMode="auto">
            <a:xfrm>
              <a:off x="4752975" y="4052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1" name="Rectangle 273"/>
            <p:cNvSpPr>
              <a:spLocks noChangeArrowheads="1"/>
            </p:cNvSpPr>
            <p:nvPr/>
          </p:nvSpPr>
          <p:spPr bwMode="auto">
            <a:xfrm>
              <a:off x="5053013" y="40274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2" name="Rectangle 274"/>
            <p:cNvSpPr>
              <a:spLocks noChangeArrowheads="1"/>
            </p:cNvSpPr>
            <p:nvPr/>
          </p:nvSpPr>
          <p:spPr bwMode="auto">
            <a:xfrm>
              <a:off x="5353050" y="40020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3" name="Rectangle 275"/>
            <p:cNvSpPr>
              <a:spLocks noChangeArrowheads="1"/>
            </p:cNvSpPr>
            <p:nvPr/>
          </p:nvSpPr>
          <p:spPr bwMode="auto">
            <a:xfrm>
              <a:off x="5653088" y="39639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4" name="Rectangle 276"/>
            <p:cNvSpPr>
              <a:spLocks noChangeArrowheads="1"/>
            </p:cNvSpPr>
            <p:nvPr/>
          </p:nvSpPr>
          <p:spPr bwMode="auto">
            <a:xfrm>
              <a:off x="5953125" y="39385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5" name="Rectangle 277"/>
            <p:cNvSpPr>
              <a:spLocks noChangeArrowheads="1"/>
            </p:cNvSpPr>
            <p:nvPr/>
          </p:nvSpPr>
          <p:spPr bwMode="auto">
            <a:xfrm>
              <a:off x="6267450" y="39131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6" name="Rectangle 278"/>
            <p:cNvSpPr>
              <a:spLocks noChangeArrowheads="1"/>
            </p:cNvSpPr>
            <p:nvPr/>
          </p:nvSpPr>
          <p:spPr bwMode="auto">
            <a:xfrm>
              <a:off x="6567488" y="38877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7" name="Rectangle 279"/>
            <p:cNvSpPr>
              <a:spLocks noChangeArrowheads="1"/>
            </p:cNvSpPr>
            <p:nvPr/>
          </p:nvSpPr>
          <p:spPr bwMode="auto">
            <a:xfrm>
              <a:off x="6867525" y="38496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8" name="Rectangle 280"/>
            <p:cNvSpPr>
              <a:spLocks noChangeArrowheads="1"/>
            </p:cNvSpPr>
            <p:nvPr/>
          </p:nvSpPr>
          <p:spPr bwMode="auto">
            <a:xfrm>
              <a:off x="7167563" y="3824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69" name="Rectangle 281"/>
            <p:cNvSpPr>
              <a:spLocks noChangeArrowheads="1"/>
            </p:cNvSpPr>
            <p:nvPr/>
          </p:nvSpPr>
          <p:spPr bwMode="auto">
            <a:xfrm>
              <a:off x="7467600" y="3798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70" name="Rectangle 282"/>
            <p:cNvSpPr>
              <a:spLocks noChangeArrowheads="1"/>
            </p:cNvSpPr>
            <p:nvPr/>
          </p:nvSpPr>
          <p:spPr bwMode="auto">
            <a:xfrm>
              <a:off x="1022350" y="4151313"/>
              <a:ext cx="364734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1420571" name="Rectangle 283"/>
            <p:cNvSpPr>
              <a:spLocks noChangeArrowheads="1"/>
            </p:cNvSpPr>
            <p:nvPr/>
          </p:nvSpPr>
          <p:spPr bwMode="auto">
            <a:xfrm>
              <a:off x="750888" y="3186113"/>
              <a:ext cx="546725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10</a:t>
              </a:r>
            </a:p>
          </p:txBody>
        </p:sp>
        <p:sp>
          <p:nvSpPr>
            <p:cNvPr id="1420572" name="Rectangle 284"/>
            <p:cNvSpPr>
              <a:spLocks noChangeArrowheads="1"/>
            </p:cNvSpPr>
            <p:nvPr/>
          </p:nvSpPr>
          <p:spPr bwMode="auto">
            <a:xfrm>
              <a:off x="565150" y="2297113"/>
              <a:ext cx="72871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100</a:t>
              </a:r>
            </a:p>
          </p:txBody>
        </p:sp>
        <p:sp>
          <p:nvSpPr>
            <p:cNvPr id="1420573" name="Rectangle 285"/>
            <p:cNvSpPr>
              <a:spLocks noChangeArrowheads="1"/>
            </p:cNvSpPr>
            <p:nvPr/>
          </p:nvSpPr>
          <p:spPr bwMode="auto">
            <a:xfrm>
              <a:off x="293688" y="1243013"/>
              <a:ext cx="91070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1000</a:t>
              </a:r>
            </a:p>
          </p:txBody>
        </p:sp>
        <p:sp>
          <p:nvSpPr>
            <p:cNvPr id="1420574" name="Rectangle 286"/>
            <p:cNvSpPr>
              <a:spLocks noChangeArrowheads="1"/>
            </p:cNvSpPr>
            <p:nvPr/>
          </p:nvSpPr>
          <p:spPr bwMode="auto">
            <a:xfrm rot="16200000">
              <a:off x="11509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1980</a:t>
              </a:r>
            </a:p>
          </p:txBody>
        </p:sp>
        <p:sp>
          <p:nvSpPr>
            <p:cNvPr id="1420575" name="Rectangle 287"/>
            <p:cNvSpPr>
              <a:spLocks noChangeArrowheads="1"/>
            </p:cNvSpPr>
            <p:nvPr/>
          </p:nvSpPr>
          <p:spPr bwMode="auto">
            <a:xfrm rot="16200000">
              <a:off x="14509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1981</a:t>
              </a:r>
            </a:p>
          </p:txBody>
        </p:sp>
        <p:sp>
          <p:nvSpPr>
            <p:cNvPr id="1420576" name="Rectangle 288"/>
            <p:cNvSpPr>
              <a:spLocks noChangeArrowheads="1"/>
            </p:cNvSpPr>
            <p:nvPr/>
          </p:nvSpPr>
          <p:spPr bwMode="auto">
            <a:xfrm rot="16200000">
              <a:off x="20526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1983</a:t>
              </a:r>
            </a:p>
          </p:txBody>
        </p:sp>
        <p:sp>
          <p:nvSpPr>
            <p:cNvPr id="1420577" name="Rectangle 289"/>
            <p:cNvSpPr>
              <a:spLocks noChangeArrowheads="1"/>
            </p:cNvSpPr>
            <p:nvPr/>
          </p:nvSpPr>
          <p:spPr bwMode="auto">
            <a:xfrm rot="16200000">
              <a:off x="23526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1984</a:t>
              </a:r>
            </a:p>
          </p:txBody>
        </p:sp>
        <p:sp>
          <p:nvSpPr>
            <p:cNvPr id="1420578" name="Rectangle 290"/>
            <p:cNvSpPr>
              <a:spLocks noChangeArrowheads="1"/>
            </p:cNvSpPr>
            <p:nvPr/>
          </p:nvSpPr>
          <p:spPr bwMode="auto">
            <a:xfrm rot="16200000">
              <a:off x="265271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1985</a:t>
              </a:r>
            </a:p>
          </p:txBody>
        </p:sp>
        <p:sp>
          <p:nvSpPr>
            <p:cNvPr id="1420579" name="Rectangle 291"/>
            <p:cNvSpPr>
              <a:spLocks noChangeArrowheads="1"/>
            </p:cNvSpPr>
            <p:nvPr/>
          </p:nvSpPr>
          <p:spPr bwMode="auto">
            <a:xfrm rot="16200000">
              <a:off x="296703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1986</a:t>
              </a:r>
            </a:p>
          </p:txBody>
        </p:sp>
        <p:sp>
          <p:nvSpPr>
            <p:cNvPr id="1420580" name="Rectangle 292"/>
            <p:cNvSpPr>
              <a:spLocks noChangeArrowheads="1"/>
            </p:cNvSpPr>
            <p:nvPr/>
          </p:nvSpPr>
          <p:spPr bwMode="auto">
            <a:xfrm rot="16200000">
              <a:off x="326707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1987</a:t>
              </a:r>
            </a:p>
          </p:txBody>
        </p:sp>
        <p:sp>
          <p:nvSpPr>
            <p:cNvPr id="1420581" name="Rectangle 293"/>
            <p:cNvSpPr>
              <a:spLocks noChangeArrowheads="1"/>
            </p:cNvSpPr>
            <p:nvPr/>
          </p:nvSpPr>
          <p:spPr bwMode="auto">
            <a:xfrm rot="16200000">
              <a:off x="3559175" y="4441823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1988</a:t>
              </a:r>
            </a:p>
          </p:txBody>
        </p:sp>
        <p:sp>
          <p:nvSpPr>
            <p:cNvPr id="1420582" name="Rectangle 294"/>
            <p:cNvSpPr>
              <a:spLocks noChangeArrowheads="1"/>
            </p:cNvSpPr>
            <p:nvPr/>
          </p:nvSpPr>
          <p:spPr bwMode="auto">
            <a:xfrm rot="16200000">
              <a:off x="38671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1989</a:t>
              </a:r>
            </a:p>
          </p:txBody>
        </p:sp>
        <p:sp>
          <p:nvSpPr>
            <p:cNvPr id="1420583" name="Rectangle 295"/>
            <p:cNvSpPr>
              <a:spLocks noChangeArrowheads="1"/>
            </p:cNvSpPr>
            <p:nvPr/>
          </p:nvSpPr>
          <p:spPr bwMode="auto">
            <a:xfrm rot="16200000">
              <a:off x="41671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1990</a:t>
              </a:r>
            </a:p>
          </p:txBody>
        </p:sp>
        <p:sp>
          <p:nvSpPr>
            <p:cNvPr id="1420584" name="Rectangle 296"/>
            <p:cNvSpPr>
              <a:spLocks noChangeArrowheads="1"/>
            </p:cNvSpPr>
            <p:nvPr/>
          </p:nvSpPr>
          <p:spPr bwMode="auto">
            <a:xfrm rot="16200000">
              <a:off x="44672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1991</a:t>
              </a:r>
            </a:p>
          </p:txBody>
        </p:sp>
        <p:sp>
          <p:nvSpPr>
            <p:cNvPr id="1420585" name="Rectangle 297"/>
            <p:cNvSpPr>
              <a:spLocks noChangeArrowheads="1"/>
            </p:cNvSpPr>
            <p:nvPr/>
          </p:nvSpPr>
          <p:spPr bwMode="auto">
            <a:xfrm rot="16200000">
              <a:off x="47815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1992</a:t>
              </a:r>
            </a:p>
          </p:txBody>
        </p:sp>
        <p:sp>
          <p:nvSpPr>
            <p:cNvPr id="1420586" name="Rectangle 298"/>
            <p:cNvSpPr>
              <a:spLocks noChangeArrowheads="1"/>
            </p:cNvSpPr>
            <p:nvPr/>
          </p:nvSpPr>
          <p:spPr bwMode="auto">
            <a:xfrm rot="16200000">
              <a:off x="50815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1993</a:t>
              </a:r>
            </a:p>
          </p:txBody>
        </p:sp>
        <p:sp>
          <p:nvSpPr>
            <p:cNvPr id="1420587" name="Rectangle 299"/>
            <p:cNvSpPr>
              <a:spLocks noChangeArrowheads="1"/>
            </p:cNvSpPr>
            <p:nvPr/>
          </p:nvSpPr>
          <p:spPr bwMode="auto">
            <a:xfrm rot="16200000">
              <a:off x="53816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1994</a:t>
              </a:r>
            </a:p>
          </p:txBody>
        </p:sp>
        <p:sp>
          <p:nvSpPr>
            <p:cNvPr id="1420588" name="Rectangle 300"/>
            <p:cNvSpPr>
              <a:spLocks noChangeArrowheads="1"/>
            </p:cNvSpPr>
            <p:nvPr/>
          </p:nvSpPr>
          <p:spPr bwMode="auto">
            <a:xfrm rot="16200000">
              <a:off x="5681663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1995</a:t>
              </a:r>
            </a:p>
          </p:txBody>
        </p:sp>
        <p:sp>
          <p:nvSpPr>
            <p:cNvPr id="1420589" name="Rectangle 301"/>
            <p:cNvSpPr>
              <a:spLocks noChangeArrowheads="1"/>
            </p:cNvSpPr>
            <p:nvPr/>
          </p:nvSpPr>
          <p:spPr bwMode="auto">
            <a:xfrm rot="16200000">
              <a:off x="598170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1996</a:t>
              </a:r>
            </a:p>
          </p:txBody>
        </p:sp>
        <p:sp>
          <p:nvSpPr>
            <p:cNvPr id="1420590" name="Rectangle 302"/>
            <p:cNvSpPr>
              <a:spLocks noChangeArrowheads="1"/>
            </p:cNvSpPr>
            <p:nvPr/>
          </p:nvSpPr>
          <p:spPr bwMode="auto">
            <a:xfrm rot="16200000">
              <a:off x="62817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1997</a:t>
              </a:r>
            </a:p>
          </p:txBody>
        </p:sp>
        <p:sp>
          <p:nvSpPr>
            <p:cNvPr id="1420591" name="Rectangle 303"/>
            <p:cNvSpPr>
              <a:spLocks noChangeArrowheads="1"/>
            </p:cNvSpPr>
            <p:nvPr/>
          </p:nvSpPr>
          <p:spPr bwMode="auto">
            <a:xfrm rot="16200000">
              <a:off x="65817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1998</a:t>
              </a:r>
            </a:p>
          </p:txBody>
        </p:sp>
        <p:sp>
          <p:nvSpPr>
            <p:cNvPr id="1420592" name="Rectangle 304"/>
            <p:cNvSpPr>
              <a:spLocks noChangeArrowheads="1"/>
            </p:cNvSpPr>
            <p:nvPr/>
          </p:nvSpPr>
          <p:spPr bwMode="auto">
            <a:xfrm rot="16200000">
              <a:off x="6896100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1999</a:t>
              </a:r>
            </a:p>
          </p:txBody>
        </p:sp>
        <p:sp>
          <p:nvSpPr>
            <p:cNvPr id="1420593" name="Rectangle 305"/>
            <p:cNvSpPr>
              <a:spLocks noChangeArrowheads="1"/>
            </p:cNvSpPr>
            <p:nvPr/>
          </p:nvSpPr>
          <p:spPr bwMode="auto">
            <a:xfrm rot="16200000">
              <a:off x="71961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2000</a:t>
              </a:r>
            </a:p>
          </p:txBody>
        </p:sp>
        <p:sp>
          <p:nvSpPr>
            <p:cNvPr id="1420594" name="Rectangle 306"/>
            <p:cNvSpPr>
              <a:spLocks noChangeArrowheads="1"/>
            </p:cNvSpPr>
            <p:nvPr/>
          </p:nvSpPr>
          <p:spPr bwMode="auto">
            <a:xfrm>
              <a:off x="6781800" y="3886200"/>
              <a:ext cx="71454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DRAM</a:t>
              </a:r>
            </a:p>
          </p:txBody>
        </p:sp>
        <p:sp>
          <p:nvSpPr>
            <p:cNvPr id="1420595" name="Rectangle 307"/>
            <p:cNvSpPr>
              <a:spLocks noChangeArrowheads="1"/>
            </p:cNvSpPr>
            <p:nvPr/>
          </p:nvSpPr>
          <p:spPr bwMode="auto">
            <a:xfrm>
              <a:off x="7513638" y="1449388"/>
              <a:ext cx="529793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CPU</a:t>
              </a:r>
            </a:p>
          </p:txBody>
        </p:sp>
        <p:sp>
          <p:nvSpPr>
            <p:cNvPr id="1420596" name="Arc 308"/>
            <p:cNvSpPr>
              <a:spLocks/>
            </p:cNvSpPr>
            <p:nvPr/>
          </p:nvSpPr>
          <p:spPr bwMode="auto">
            <a:xfrm flipH="1">
              <a:off x="5118100" y="1231900"/>
              <a:ext cx="2133600" cy="368300"/>
            </a:xfrm>
            <a:custGeom>
              <a:avLst/>
              <a:gdLst>
                <a:gd name="G0" fmla="+- 21599 0 0"/>
                <a:gd name="G1" fmla="+- 14827 0 0"/>
                <a:gd name="G2" fmla="+- 21600 0 0"/>
                <a:gd name="T0" fmla="*/ 0 w 21599"/>
                <a:gd name="T1" fmla="*/ 14656 h 14827"/>
                <a:gd name="T2" fmla="*/ 5892 w 21599"/>
                <a:gd name="T3" fmla="*/ 0 h 14827"/>
                <a:gd name="T4" fmla="*/ 21599 w 21599"/>
                <a:gd name="T5" fmla="*/ 14827 h 1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4827" fill="none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</a:path>
                <a:path w="21599" h="14827" stroke="0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  <a:lnTo>
                    <a:pt x="21599" y="1482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97" name="Rectangle 309"/>
            <p:cNvSpPr>
              <a:spLocks noChangeArrowheads="1"/>
            </p:cNvSpPr>
            <p:nvPr/>
          </p:nvSpPr>
          <p:spPr bwMode="auto">
            <a:xfrm rot="16200000">
              <a:off x="179546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1982</a:t>
              </a:r>
            </a:p>
          </p:txBody>
        </p:sp>
        <p:sp>
          <p:nvSpPr>
            <p:cNvPr id="1420598" name="Line 310"/>
            <p:cNvSpPr>
              <a:spLocks noChangeShapeType="1"/>
            </p:cNvSpPr>
            <p:nvPr/>
          </p:nvSpPr>
          <p:spPr bwMode="auto">
            <a:xfrm>
              <a:off x="6591300" y="2090738"/>
              <a:ext cx="0" cy="182880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20599" name="Rectangle 311"/>
            <p:cNvSpPr>
              <a:spLocks noChangeArrowheads="1"/>
            </p:cNvSpPr>
            <p:nvPr/>
          </p:nvSpPr>
          <p:spPr bwMode="auto">
            <a:xfrm>
              <a:off x="6556684" y="2133600"/>
              <a:ext cx="2172346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Processor-Memory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Performance Gap: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(growing 50%/yr)</a:t>
              </a:r>
            </a:p>
          </p:txBody>
        </p:sp>
        <p:sp>
          <p:nvSpPr>
            <p:cNvPr id="1420600" name="Rectangle 312"/>
            <p:cNvSpPr>
              <a:spLocks noChangeArrowheads="1"/>
            </p:cNvSpPr>
            <p:nvPr/>
          </p:nvSpPr>
          <p:spPr bwMode="auto">
            <a:xfrm rot="16200000">
              <a:off x="-737850" y="2615430"/>
              <a:ext cx="207418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Performance</a:t>
              </a:r>
            </a:p>
          </p:txBody>
        </p:sp>
      </p:grpSp>
      <p:sp>
        <p:nvSpPr>
          <p:cNvPr id="1420603" name="Rectangle 315"/>
          <p:cNvSpPr>
            <a:spLocks noChangeArrowheads="1"/>
          </p:cNvSpPr>
          <p:nvPr/>
        </p:nvSpPr>
        <p:spPr bwMode="auto">
          <a:xfrm>
            <a:off x="381000" y="5562600"/>
            <a:ext cx="8534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127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Four-issue 3GHz superscalar accessing 100ns DRAM could execute 1,200 instructions during time for one memory access!</a:t>
            </a:r>
          </a:p>
        </p:txBody>
      </p:sp>
    </p:spTree>
    <p:extLst>
      <p:ext uri="{BB962C8B-B14F-4D97-AF65-F5344CB8AC3E}">
        <p14:creationId xmlns:p14="http://schemas.microsoft.com/office/powerpoint/2010/main" val="2403361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Size Affects Latency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1660D-4C45-964F-A040-C0D4146A75F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2209800"/>
            <a:ext cx="1295400" cy="2209800"/>
            <a:chOff x="609600" y="2209800"/>
            <a:chExt cx="1295400" cy="220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Small Memory</a:t>
              </a:r>
            </a:p>
          </p:txBody>
        </p:sp>
        <p:cxnSp>
          <p:nvCxnSpPr>
            <p:cNvPr id="10" name="Straight Arrow Connector 9"/>
            <p:cNvCxnSpPr>
              <a:endCxn id="4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CPU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990600"/>
            <a:ext cx="4876800" cy="5181600"/>
            <a:chOff x="2743200" y="990600"/>
            <a:chExt cx="4876800" cy="5181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Big Memory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CPU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38243" y="4843631"/>
            <a:ext cx="4448713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Signals have further to travel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Fan out to more locations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More complex address decoder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753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EAB6-7160-8540-A030-3876E6A4E7DB}" type="slidenum">
              <a:rPr lang="en-US"/>
              <a:pPr/>
              <a:t>44</a:t>
            </a:fld>
            <a:endParaRPr lang="en-US"/>
          </a:p>
        </p:txBody>
      </p:sp>
      <p:sp>
        <p:nvSpPr>
          <p:cNvPr id="1426435" name="Rectangle 3"/>
          <p:cNvSpPr>
            <a:spLocks noChangeArrowheads="1"/>
          </p:cNvSpPr>
          <p:nvPr/>
        </p:nvSpPr>
        <p:spPr bwMode="auto">
          <a:xfrm>
            <a:off x="2971800" y="1219200"/>
            <a:ext cx="1981200" cy="15240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Small,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Fast Memory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(RF, SRAM)</a:t>
            </a:r>
          </a:p>
        </p:txBody>
      </p:sp>
      <p:sp>
        <p:nvSpPr>
          <p:cNvPr id="1426436" name="Rectangle 4"/>
          <p:cNvSpPr>
            <a:spLocks noChangeArrowheads="1"/>
          </p:cNvSpPr>
          <p:nvPr/>
        </p:nvSpPr>
        <p:spPr bwMode="auto">
          <a:xfrm>
            <a:off x="228600" y="3429000"/>
            <a:ext cx="8763000" cy="2521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capacity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:  Register &lt;&lt; SRAM &lt;&lt; DRAM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 latency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:   Register &lt;&lt; SRAM &lt;&lt; DRAM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bandwidth: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on-chip &gt;&gt; off-chip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endParaRPr lang="en-US" sz="1400" i="1" dirty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On a data access:</a:t>
            </a:r>
          </a:p>
          <a:p>
            <a:pPr lvl="1"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if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data </a:t>
            </a:r>
            <a:r>
              <a:rPr lang="en-US" sz="2400" dirty="0">
                <a:solidFill>
                  <a:srgbClr val="56127A"/>
                </a:solidFill>
                <a:latin typeface="Symbol" charset="2"/>
              </a:rPr>
              <a:t>Î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fast memory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low latency access 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(SRAM)</a:t>
            </a:r>
          </a:p>
          <a:p>
            <a:pPr lvl="1"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if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data </a:t>
            </a:r>
            <a:r>
              <a:rPr lang="en-US" sz="2400" dirty="0">
                <a:solidFill>
                  <a:srgbClr val="56127A"/>
                </a:solidFill>
                <a:latin typeface="Symbol" charset="2"/>
              </a:rPr>
              <a:t>Ï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fast memory </a:t>
            </a:r>
            <a:r>
              <a:rPr lang="en-US" sz="2400" dirty="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high latency access 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(DRAM)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7" name="Rectangle 5"/>
          <p:cNvSpPr>
            <a:spLocks noChangeArrowheads="1"/>
          </p:cNvSpPr>
          <p:nvPr/>
        </p:nvSpPr>
        <p:spPr bwMode="auto">
          <a:xfrm>
            <a:off x="838200" y="1600200"/>
            <a:ext cx="1016000" cy="835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426438" name="Rectangle 6"/>
          <p:cNvSpPr>
            <a:spLocks noChangeArrowheads="1"/>
          </p:cNvSpPr>
          <p:nvPr/>
        </p:nvSpPr>
        <p:spPr bwMode="auto">
          <a:xfrm>
            <a:off x="5943600" y="762000"/>
            <a:ext cx="2819400" cy="2514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Big, Slow Memory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(DRAM)</a:t>
            </a:r>
          </a:p>
        </p:txBody>
      </p:sp>
      <p:sp>
        <p:nvSpPr>
          <p:cNvPr id="1426439" name="Oval 7"/>
          <p:cNvSpPr>
            <a:spLocks noChangeArrowheads="1"/>
          </p:cNvSpPr>
          <p:nvPr/>
        </p:nvSpPr>
        <p:spPr bwMode="auto">
          <a:xfrm>
            <a:off x="2209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26440" name="Oval 8"/>
          <p:cNvSpPr>
            <a:spLocks noChangeArrowheads="1"/>
          </p:cNvSpPr>
          <p:nvPr/>
        </p:nvSpPr>
        <p:spPr bwMode="auto">
          <a:xfrm>
            <a:off x="5257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1752600" y="2743200"/>
            <a:ext cx="4191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holds frequently used data</a:t>
            </a:r>
          </a:p>
        </p:txBody>
      </p:sp>
      <p:sp>
        <p:nvSpPr>
          <p:cNvPr id="1426442" name="AutoShape 10"/>
          <p:cNvSpPr>
            <a:spLocks noChangeArrowheads="1"/>
          </p:cNvSpPr>
          <p:nvPr/>
        </p:nvSpPr>
        <p:spPr bwMode="auto">
          <a:xfrm>
            <a:off x="4953000" y="1981200"/>
            <a:ext cx="990600" cy="152400"/>
          </a:xfrm>
          <a:prstGeom prst="leftRightArrow">
            <a:avLst>
              <a:gd name="adj1" fmla="val 50000"/>
              <a:gd name="adj2" fmla="val 13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26443" name="AutoShape 11"/>
          <p:cNvSpPr>
            <a:spLocks noChangeArrowheads="1"/>
          </p:cNvSpPr>
          <p:nvPr/>
        </p:nvSpPr>
        <p:spPr bwMode="auto">
          <a:xfrm>
            <a:off x="1828800" y="1600200"/>
            <a:ext cx="1143000" cy="838200"/>
          </a:xfrm>
          <a:prstGeom prst="leftRightArrow">
            <a:avLst>
              <a:gd name="adj1" fmla="val 50000"/>
              <a:gd name="adj2" fmla="val 27273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1010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96B4-77E5-6E4C-ABCA-791857B2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Performance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E325-F35E-6848-B75C-8C0A0F6FB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489342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Average Memory Access Time(AMAT)</a:t>
                </a:r>
              </a:p>
              <a:p>
                <a:pPr lvl="1"/>
                <a:r>
                  <a:rPr lang="en-US" dirty="0"/>
                  <a:t>Hit Time + Miss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Miss Penalty</a:t>
                </a:r>
              </a:p>
              <a:p>
                <a:r>
                  <a:rPr lang="en-US" dirty="0"/>
                  <a:t>Iron Law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</a:t>
                </a:r>
              </a:p>
              <a:p>
                <a:pPr lvl="1"/>
                <a:r>
                  <a:rPr lang="en-US" dirty="0"/>
                  <a:t>Reduce the hit time</a:t>
                </a:r>
              </a:p>
              <a:p>
                <a:pPr lvl="1"/>
                <a:r>
                  <a:rPr lang="en-US" dirty="0"/>
                  <a:t>Reduce the miss rate</a:t>
                </a:r>
              </a:p>
              <a:p>
                <a:pPr lvl="1"/>
                <a:r>
                  <a:rPr lang="en-US" dirty="0"/>
                  <a:t>Reduce the miss penalty</a:t>
                </a:r>
              </a:p>
              <a:p>
                <a:pPr lvl="1"/>
                <a:r>
                  <a:rPr lang="en-US" b="1" i="1" dirty="0"/>
                  <a:t>Increase the cache bandwidth</a:t>
                </a:r>
                <a:br>
                  <a:rPr lang="en-US" b="1" i="1" dirty="0"/>
                </a:br>
                <a:r>
                  <a:rPr lang="en-US" dirty="0">
                    <a:sym typeface="Wingdings" pitchFamily="2" charset="2"/>
                  </a:rPr>
                  <a:t> effectively decrease the hit time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E325-F35E-6848-B75C-8C0A0F6FB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489342"/>
              </a:xfrm>
              <a:blipFill>
                <a:blip r:embed="rId2"/>
                <a:stretch>
                  <a:fillRect l="-772" t="-1133" b="-9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98061-D5A0-C94A-8A03-3774A7F36F7B}"/>
                  </a:ext>
                </a:extLst>
              </p:cNvPr>
              <p:cNvSpPr txBox="1"/>
              <p:nvPr/>
            </p:nvSpPr>
            <p:spPr>
              <a:xfrm>
                <a:off x="1752600" y="2824368"/>
                <a:ext cx="5638799" cy="574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𝑃𝑟𝑜𝑔𝑟𝑎𝑚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𝐼𝑛𝑠𝑡𝑟𝑢𝑐𝑡𝑖𝑜𝑛𝑠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𝑃𝑟𝑜𝑔𝑟𝑎𝑚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𝐶𝑦𝑐𝑙𝑒𝑠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𝐼𝑛𝑠𝑡𝑟𝑢𝑐𝑡𝑖𝑜𝑛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𝐶𝑦𝑐𝑙𝑒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98061-D5A0-C94A-8A03-3774A7F36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24368"/>
                <a:ext cx="5638799" cy="574516"/>
              </a:xfrm>
              <a:prstGeom prst="rect">
                <a:avLst/>
              </a:prstGeom>
              <a:blipFill>
                <a:blip r:embed="rId3"/>
                <a:stretch>
                  <a:fillRect t="-2128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9E24-7CFA-BF4E-A2D7-A1F375D50CCD}"/>
                  </a:ext>
                </a:extLst>
              </p:cNvPr>
              <p:cNvSpPr txBox="1"/>
              <p:nvPr/>
            </p:nvSpPr>
            <p:spPr>
              <a:xfrm>
                <a:off x="1752599" y="3484888"/>
                <a:ext cx="6650422" cy="672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𝑖𝑠𝑠𝑒𝑠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𝑛𝑠𝑡𝑟𝑢𝑐𝑡𝑖𝑜𝑛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𝑀𝑖𝑠𝑠𝑃𝑒𝑛𝑎𝑙𝑡𝑦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9E24-7CFA-BF4E-A2D7-A1F375D50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3484888"/>
                <a:ext cx="6650422" cy="672172"/>
              </a:xfrm>
              <a:prstGeom prst="rect">
                <a:avLst/>
              </a:prstGeom>
              <a:blipFill>
                <a:blip r:embed="rId4"/>
                <a:stretch>
                  <a:fillRect t="-142593" b="-19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971DCC-0E33-E542-BC5D-0A9EC41C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5C434-AF2A-0A49-A972-634FEAE2AC2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106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Causes of Cache Misses: The 3+1 C’s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066800"/>
            <a:ext cx="8051362" cy="50546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600" b="1" dirty="0"/>
              <a:t>Compulsory:  </a:t>
            </a:r>
            <a:r>
              <a:rPr lang="en-US" altLang="ko-KR" sz="2600" dirty="0"/>
              <a:t>first reference to a line (a.k.a. cold start misses)</a:t>
            </a:r>
          </a:p>
          <a:p>
            <a:pPr lvl="1"/>
            <a:r>
              <a:rPr lang="en-US" altLang="ko-KR" sz="2400" i="1" dirty="0"/>
              <a:t>misses that would occur even with infinite cache</a:t>
            </a:r>
          </a:p>
          <a:p>
            <a:pPr marL="0" indent="0">
              <a:buNone/>
            </a:pPr>
            <a:r>
              <a:rPr lang="en-US" altLang="ko-KR" sz="2600" b="1" dirty="0"/>
              <a:t>Capacity:  </a:t>
            </a:r>
            <a:r>
              <a:rPr lang="en-US" altLang="ko-KR" sz="2600" dirty="0"/>
              <a:t>cache is too small to hold all data needed by the program</a:t>
            </a:r>
          </a:p>
          <a:p>
            <a:pPr lvl="1"/>
            <a:r>
              <a:rPr lang="en-US" altLang="ko-KR" sz="2400" i="1" dirty="0"/>
              <a:t>misses that would occur even under perfect replacement policy</a:t>
            </a:r>
          </a:p>
          <a:p>
            <a:pPr marL="0" indent="0">
              <a:buNone/>
            </a:pPr>
            <a:r>
              <a:rPr lang="en-US" altLang="ko-KR" sz="2600" b="1" dirty="0"/>
              <a:t>Conflict:  </a:t>
            </a:r>
            <a:r>
              <a:rPr lang="en-US" altLang="ko-KR" sz="2600" dirty="0"/>
              <a:t>misses that occur because of collisions due to line-placement strategy</a:t>
            </a:r>
          </a:p>
          <a:p>
            <a:pPr lvl="1"/>
            <a:r>
              <a:rPr lang="en-US" altLang="ko-KR" sz="2400" i="1" dirty="0"/>
              <a:t>misses that would not occur with ideal full associativity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600" b="1" dirty="0"/>
              <a:t>Coherence:  </a:t>
            </a:r>
            <a:r>
              <a:rPr lang="en-US" altLang="ko-KR" sz="2600" dirty="0"/>
              <a:t>misses that occur when a line is invalidated due to a remote write to another word (false sharing)</a:t>
            </a:r>
          </a:p>
          <a:p>
            <a:pPr lvl="1"/>
            <a:r>
              <a:rPr lang="en-US" altLang="ko-KR" sz="2400" i="1" dirty="0"/>
              <a:t>misses that would not occur without shared lines</a:t>
            </a:r>
          </a:p>
          <a:p>
            <a:pPr lvl="1"/>
            <a:endParaRPr lang="en-US" altLang="ko-KR" sz="2400" i="1" dirty="0"/>
          </a:p>
          <a:p>
            <a:pPr marL="457200" lvl="1" indent="0">
              <a:buNone/>
            </a:pPr>
            <a:endParaRPr lang="en-US" altLang="ko-KR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8FAE5-A4FC-3643-876B-4700F6DF5BA7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04050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Effect of Cache Parameters on Performance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8500" y="1066800"/>
            <a:ext cx="7683500" cy="49095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Larger cache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reduces capacity and conflict misses  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hit time will increase</a:t>
            </a:r>
          </a:p>
          <a:p>
            <a:pPr algn="l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Higher associativity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reduces conflict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may increase hit time</a:t>
            </a:r>
            <a:b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</a:b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Larger line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reduces compulsory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increases conflict &amp; </a:t>
            </a:r>
            <a:r>
              <a:rPr lang="en-US" sz="2800" i="1" u="sng" dirty="0">
                <a:solidFill>
                  <a:srgbClr val="FF0000"/>
                </a:solidFill>
                <a:latin typeface="Calibri"/>
                <a:cs typeface="Calibri"/>
              </a:rPr>
              <a:t>coherence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misses and miss penalty</a:t>
            </a:r>
          </a:p>
          <a:p>
            <a:pPr marL="403225" lvl="1" indent="-231775" algn="l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1D85-A06A-5945-BE3D-E6BC14FDAE04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6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Problem</a:t>
            </a:r>
            <a:r>
              <a:rPr lang="en-US" altLang="ko-KR" dirty="0">
                <a:ea typeface="굴림" charset="-127"/>
                <a:cs typeface="굴림" charset="-127"/>
              </a:rPr>
              <a:t>: A memory cannot be large and fast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Solution</a:t>
            </a:r>
            <a:r>
              <a:rPr lang="en-US" altLang="ko-KR" dirty="0">
                <a:ea typeface="굴림" charset="-127"/>
                <a:cs typeface="굴림" charset="-127"/>
              </a:rPr>
              <a:t>: Increasing sizes of cache at each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976-12BD-5E42-B483-A1C37F76652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Local miss rate = misses in cache / accesses to cache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Global miss rate = misses in cache / CPU memory accesses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Misses per instruction = misses in cache / number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12884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880824"/>
            <a:ext cx="7683500" cy="50546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Instruction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 in Alpha AXP 21064</a:t>
            </a:r>
          </a:p>
          <a:p>
            <a:pPr marL="574675" lvl="1"/>
            <a:r>
              <a:rPr lang="en-US" altLang="ko-KR" sz="2400" dirty="0">
                <a:ea typeface="굴림" charset="-127"/>
                <a:cs typeface="굴림" charset="-127"/>
              </a:rPr>
              <a:t>Fetch two lines on a miss; the requested line (</a:t>
            </a:r>
            <a:r>
              <a:rPr lang="en-US" altLang="ko-KR" sz="2400" dirty="0" err="1">
                <a:ea typeface="굴림" charset="-127"/>
                <a:cs typeface="굴림" charset="-127"/>
              </a:rPr>
              <a:t>i</a:t>
            </a:r>
            <a:r>
              <a:rPr lang="en-US" altLang="ko-KR" sz="2400" dirty="0">
                <a:ea typeface="굴림" charset="-127"/>
                <a:cs typeface="굴림" charset="-127"/>
              </a:rPr>
              <a:t>) and the next consecutive line (i+1)</a:t>
            </a:r>
          </a:p>
          <a:p>
            <a:pPr marL="574675" lvl="1"/>
            <a:r>
              <a:rPr lang="en-US" altLang="ko-KR" sz="2400" dirty="0">
                <a:ea typeface="굴림" charset="-127"/>
                <a:cs typeface="굴림" charset="-127"/>
              </a:rPr>
              <a:t>Requested line placed in cache, and next line in instruction stream buffer</a:t>
            </a:r>
          </a:p>
          <a:p>
            <a:pPr marL="574675" lvl="1"/>
            <a:r>
              <a:rPr lang="en-US" altLang="ko-KR" sz="2400" dirty="0">
                <a:ea typeface="굴림" charset="-127"/>
                <a:cs typeface="굴림" charset="-127"/>
              </a:rPr>
              <a:t>If miss in cache but hit in stream buffer, move stream buffer line into cache and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400" dirty="0">
                <a:ea typeface="굴림" charset="-127"/>
                <a:cs typeface="굴림" charset="-127"/>
              </a:rPr>
              <a:t> next line (i+2)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FE6186-C379-2A46-844A-8BCEDD3A088B}"/>
              </a:ext>
            </a:extLst>
          </p:cNvPr>
          <p:cNvGrpSpPr/>
          <p:nvPr/>
        </p:nvGrpSpPr>
        <p:grpSpPr>
          <a:xfrm>
            <a:off x="1524000" y="3953789"/>
            <a:ext cx="6172200" cy="2252423"/>
            <a:chOff x="1524000" y="3891362"/>
            <a:chExt cx="6172200" cy="2252423"/>
          </a:xfrm>
        </p:grpSpPr>
        <p:sp>
          <p:nvSpPr>
            <p:cNvPr id="1549316" name="Rectangle 4"/>
            <p:cNvSpPr>
              <a:spLocks noChangeArrowheads="1"/>
            </p:cNvSpPr>
            <p:nvPr/>
          </p:nvSpPr>
          <p:spPr bwMode="auto">
            <a:xfrm>
              <a:off x="1524000" y="4543585"/>
              <a:ext cx="1016000" cy="1600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17" name="Line 5"/>
            <p:cNvSpPr>
              <a:spLocks noChangeShapeType="1"/>
            </p:cNvSpPr>
            <p:nvPr/>
          </p:nvSpPr>
          <p:spPr bwMode="auto">
            <a:xfrm flipH="1" flipV="1">
              <a:off x="2514600" y="5381785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18" name="Rectangle 6"/>
            <p:cNvSpPr>
              <a:spLocks noChangeArrowheads="1"/>
            </p:cNvSpPr>
            <p:nvPr/>
          </p:nvSpPr>
          <p:spPr bwMode="auto">
            <a:xfrm>
              <a:off x="3200400" y="4924585"/>
              <a:ext cx="1600200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L1 Instruction</a:t>
              </a:r>
            </a:p>
          </p:txBody>
        </p:sp>
        <p:sp>
          <p:nvSpPr>
            <p:cNvPr id="1549319" name="Rectangle 7"/>
            <p:cNvSpPr>
              <a:spLocks noChangeArrowheads="1"/>
            </p:cNvSpPr>
            <p:nvPr/>
          </p:nvSpPr>
          <p:spPr bwMode="auto">
            <a:xfrm>
              <a:off x="6172200" y="4543585"/>
              <a:ext cx="1524000" cy="1600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Unified L2 Cache</a:t>
              </a:r>
            </a:p>
          </p:txBody>
        </p:sp>
        <p:sp>
          <p:nvSpPr>
            <p:cNvPr id="1549320" name="Freeform 8"/>
            <p:cNvSpPr>
              <a:spLocks/>
            </p:cNvSpPr>
            <p:nvPr/>
          </p:nvSpPr>
          <p:spPr bwMode="auto">
            <a:xfrm>
              <a:off x="4800600" y="5153185"/>
              <a:ext cx="13716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88" y="384"/>
                </a:cxn>
                <a:cxn ang="0">
                  <a:pos x="576" y="384"/>
                </a:cxn>
              </a:cxnLst>
              <a:rect l="0" t="0" r="r" b="b"/>
              <a:pathLst>
                <a:path w="576" h="384">
                  <a:moveTo>
                    <a:pt x="0" y="0"/>
                  </a:moveTo>
                  <a:lnTo>
                    <a:pt x="288" y="0"/>
                  </a:lnTo>
                  <a:lnTo>
                    <a:pt x="288" y="384"/>
                  </a:lnTo>
                  <a:lnTo>
                    <a:pt x="576" y="384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21" name="Rectangle 9"/>
            <p:cNvSpPr>
              <a:spLocks noChangeArrowheads="1"/>
            </p:cNvSpPr>
            <p:nvPr/>
          </p:nvSpPr>
          <p:spPr bwMode="auto">
            <a:xfrm>
              <a:off x="1676400" y="5457985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RF</a:t>
              </a:r>
            </a:p>
          </p:txBody>
        </p:sp>
        <p:sp>
          <p:nvSpPr>
            <p:cNvPr id="1549322" name="Line 10"/>
            <p:cNvSpPr>
              <a:spLocks noChangeShapeType="1"/>
            </p:cNvSpPr>
            <p:nvPr/>
          </p:nvSpPr>
          <p:spPr bwMode="auto">
            <a:xfrm flipV="1">
              <a:off x="1828800" y="522938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23" name="Line 11"/>
            <p:cNvSpPr>
              <a:spLocks noChangeShapeType="1"/>
            </p:cNvSpPr>
            <p:nvPr/>
          </p:nvSpPr>
          <p:spPr bwMode="auto">
            <a:xfrm flipV="1">
              <a:off x="1981200" y="522938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24" name="Line 12"/>
            <p:cNvSpPr>
              <a:spLocks noChangeShapeType="1"/>
            </p:cNvSpPr>
            <p:nvPr/>
          </p:nvSpPr>
          <p:spPr bwMode="auto">
            <a:xfrm>
              <a:off x="2133600" y="522938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25" name="Text Box 13"/>
            <p:cNvSpPr txBox="1">
              <a:spLocks noChangeArrowheads="1"/>
            </p:cNvSpPr>
            <p:nvPr/>
          </p:nvSpPr>
          <p:spPr bwMode="auto">
            <a:xfrm>
              <a:off x="1524000" y="4619785"/>
              <a:ext cx="990600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549326" name="AutoShape 14"/>
            <p:cNvSpPr>
              <a:spLocks noChangeArrowheads="1"/>
            </p:cNvSpPr>
            <p:nvPr/>
          </p:nvSpPr>
          <p:spPr bwMode="auto">
            <a:xfrm rot="-27000000">
              <a:off x="4457700" y="4353085"/>
              <a:ext cx="990600" cy="609600"/>
            </a:xfrm>
            <a:custGeom>
              <a:avLst/>
              <a:gdLst>
                <a:gd name="G0" fmla="+- 9257 0 0"/>
                <a:gd name="G1" fmla="+- 16874 0 0"/>
                <a:gd name="G2" fmla="+- 7143 0 0"/>
                <a:gd name="G3" fmla="*/ 9257 1 2"/>
                <a:gd name="G4" fmla="+- G3 10800 0"/>
                <a:gd name="G5" fmla="+- 21600 9257 16874"/>
                <a:gd name="G6" fmla="+- 16874 7143 0"/>
                <a:gd name="G7" fmla="*/ G6 1 2"/>
                <a:gd name="G8" fmla="*/ 16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6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143 h 21600"/>
                <a:gd name="T4" fmla="*/ 0 w 21600"/>
                <a:gd name="T5" fmla="*/ 19750 h 21600"/>
                <a:gd name="T6" fmla="*/ 8437 w 21600"/>
                <a:gd name="T7" fmla="*/ 21600 h 21600"/>
                <a:gd name="T8" fmla="*/ 16874 w 21600"/>
                <a:gd name="T9" fmla="*/ 15372 h 21600"/>
                <a:gd name="T10" fmla="*/ 21600 w 21600"/>
                <a:gd name="T11" fmla="*/ 714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143"/>
                  </a:lnTo>
                  <a:lnTo>
                    <a:pt x="13983" y="7143"/>
                  </a:lnTo>
                  <a:lnTo>
                    <a:pt x="13983" y="17899"/>
                  </a:lnTo>
                  <a:lnTo>
                    <a:pt x="0" y="17899"/>
                  </a:lnTo>
                  <a:lnTo>
                    <a:pt x="0" y="21600"/>
                  </a:lnTo>
                  <a:lnTo>
                    <a:pt x="16874" y="21600"/>
                  </a:lnTo>
                  <a:lnTo>
                    <a:pt x="16874" y="7143"/>
                  </a:lnTo>
                  <a:lnTo>
                    <a:pt x="21600" y="714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27" name="Rectangle 15"/>
            <p:cNvSpPr>
              <a:spLocks noChangeArrowheads="1"/>
            </p:cNvSpPr>
            <p:nvPr/>
          </p:nvSpPr>
          <p:spPr bwMode="auto">
            <a:xfrm>
              <a:off x="3733800" y="3933985"/>
              <a:ext cx="914400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Stream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Buffer</a:t>
              </a:r>
            </a:p>
          </p:txBody>
        </p:sp>
        <p:sp>
          <p:nvSpPr>
            <p:cNvPr id="1549328" name="Text Box 16"/>
            <p:cNvSpPr txBox="1">
              <a:spLocks noChangeArrowheads="1"/>
            </p:cNvSpPr>
            <p:nvPr/>
          </p:nvSpPr>
          <p:spPr bwMode="auto">
            <a:xfrm>
              <a:off x="5205749" y="3891362"/>
              <a:ext cx="159175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Prefetched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instruction line</a:t>
              </a:r>
            </a:p>
          </p:txBody>
        </p:sp>
        <p:sp>
          <p:nvSpPr>
            <p:cNvPr id="1549329" name="AutoShape 17"/>
            <p:cNvSpPr>
              <a:spLocks noChangeArrowheads="1"/>
            </p:cNvSpPr>
            <p:nvPr/>
          </p:nvSpPr>
          <p:spPr bwMode="auto">
            <a:xfrm rot="-10800000">
              <a:off x="3200400" y="4314985"/>
              <a:ext cx="533400" cy="609600"/>
            </a:xfrm>
            <a:custGeom>
              <a:avLst/>
              <a:gdLst>
                <a:gd name="G0" fmla="+- 9257 0 0"/>
                <a:gd name="G1" fmla="+- 16874 0 0"/>
                <a:gd name="G2" fmla="+- 7143 0 0"/>
                <a:gd name="G3" fmla="*/ 9257 1 2"/>
                <a:gd name="G4" fmla="+- G3 10800 0"/>
                <a:gd name="G5" fmla="+- 21600 9257 16874"/>
                <a:gd name="G6" fmla="+- 16874 7143 0"/>
                <a:gd name="G7" fmla="*/ G6 1 2"/>
                <a:gd name="G8" fmla="*/ 16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6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143 h 21600"/>
                <a:gd name="T4" fmla="*/ 0 w 21600"/>
                <a:gd name="T5" fmla="*/ 19750 h 21600"/>
                <a:gd name="T6" fmla="*/ 8437 w 21600"/>
                <a:gd name="T7" fmla="*/ 21600 h 21600"/>
                <a:gd name="T8" fmla="*/ 16874 w 21600"/>
                <a:gd name="T9" fmla="*/ 15372 h 21600"/>
                <a:gd name="T10" fmla="*/ 21600 w 21600"/>
                <a:gd name="T11" fmla="*/ 714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143"/>
                  </a:lnTo>
                  <a:lnTo>
                    <a:pt x="13983" y="7143"/>
                  </a:lnTo>
                  <a:lnTo>
                    <a:pt x="13983" y="17899"/>
                  </a:lnTo>
                  <a:lnTo>
                    <a:pt x="0" y="17899"/>
                  </a:lnTo>
                  <a:lnTo>
                    <a:pt x="0" y="21600"/>
                  </a:lnTo>
                  <a:lnTo>
                    <a:pt x="16874" y="21600"/>
                  </a:lnTo>
                  <a:lnTo>
                    <a:pt x="16874" y="7143"/>
                  </a:lnTo>
                  <a:lnTo>
                    <a:pt x="21600" y="714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9330" name="Text Box 18"/>
            <p:cNvSpPr txBox="1">
              <a:spLocks noChangeArrowheads="1"/>
            </p:cNvSpPr>
            <p:nvPr/>
          </p:nvSpPr>
          <p:spPr bwMode="auto">
            <a:xfrm>
              <a:off x="2710990" y="3933985"/>
              <a:ext cx="57893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Req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line</a:t>
              </a:r>
            </a:p>
          </p:txBody>
        </p:sp>
        <p:sp>
          <p:nvSpPr>
            <p:cNvPr id="1549331" name="Text Box 19"/>
            <p:cNvSpPr txBox="1">
              <a:spLocks noChangeArrowheads="1"/>
            </p:cNvSpPr>
            <p:nvPr/>
          </p:nvSpPr>
          <p:spPr bwMode="auto">
            <a:xfrm>
              <a:off x="4896898" y="5381785"/>
              <a:ext cx="57893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Req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52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Interlocking Versus Bypassing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505200" y="914400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add x1, x3, x5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sub x2, x1, x4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14400" y="2057400"/>
            <a:ext cx="457200" cy="457200"/>
            <a:chOff x="1524000" y="2667000"/>
            <a:chExt cx="457200" cy="457200"/>
          </a:xfrm>
        </p:grpSpPr>
        <p:sp>
          <p:nvSpPr>
            <p:cNvPr id="7" name="Rectangle 6"/>
            <p:cNvSpPr/>
            <p:nvPr/>
          </p:nvSpPr>
          <p:spPr>
            <a:xfrm>
              <a:off x="1524000" y="2667000"/>
              <a:ext cx="4572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F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4997" y="2667000"/>
              <a:ext cx="76200" cy="457200"/>
              <a:chOff x="7162800" y="2180537"/>
              <a:chExt cx="457201" cy="2110427"/>
            </a:xfrm>
          </p:grpSpPr>
          <p:sp>
            <p:nvSpPr>
              <p:cNvPr id="10" name="Rectangle 9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</p:grpSp>
      <p:sp>
        <p:nvSpPr>
          <p:cNvPr id="218" name="TextBox 217"/>
          <p:cNvSpPr txBox="1"/>
          <p:nvPr/>
        </p:nvSpPr>
        <p:spPr>
          <a:xfrm>
            <a:off x="3429000" y="2057400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add x1, x3, x5</a:t>
            </a:r>
          </a:p>
        </p:txBody>
      </p:sp>
      <p:grpSp>
        <p:nvGrpSpPr>
          <p:cNvPr id="288" name="Group 287"/>
          <p:cNvGrpSpPr/>
          <p:nvPr/>
        </p:nvGrpSpPr>
        <p:grpSpPr>
          <a:xfrm>
            <a:off x="1371600" y="2057400"/>
            <a:ext cx="457200" cy="914400"/>
            <a:chOff x="1371600" y="2057400"/>
            <a:chExt cx="457200" cy="914400"/>
          </a:xfrm>
        </p:grpSpPr>
        <p:grpSp>
          <p:nvGrpSpPr>
            <p:cNvPr id="40" name="Group 39"/>
            <p:cNvGrpSpPr/>
            <p:nvPr/>
          </p:nvGrpSpPr>
          <p:grpSpPr>
            <a:xfrm>
              <a:off x="1371600" y="2057400"/>
              <a:ext cx="457200" cy="457200"/>
              <a:chOff x="1524000" y="2667000"/>
              <a:chExt cx="457200" cy="4572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43" name="Rectangle 4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1371600" y="2514600"/>
              <a:ext cx="457200" cy="457200"/>
              <a:chOff x="1524000" y="2667000"/>
              <a:chExt cx="457200" cy="4572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85" name="Rectangle 8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289" name="Group 288"/>
          <p:cNvGrpSpPr/>
          <p:nvPr/>
        </p:nvGrpSpPr>
        <p:grpSpPr>
          <a:xfrm>
            <a:off x="1828800" y="2057400"/>
            <a:ext cx="457200" cy="1371600"/>
            <a:chOff x="1828800" y="2057400"/>
            <a:chExt cx="457200" cy="1371600"/>
          </a:xfrm>
        </p:grpSpPr>
        <p:grpSp>
          <p:nvGrpSpPr>
            <p:cNvPr id="45" name="Group 44"/>
            <p:cNvGrpSpPr/>
            <p:nvPr/>
          </p:nvGrpSpPr>
          <p:grpSpPr>
            <a:xfrm>
              <a:off x="1828800" y="2057400"/>
              <a:ext cx="457200" cy="457200"/>
              <a:chOff x="1524000" y="2667000"/>
              <a:chExt cx="457200" cy="457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1828800" y="2514600"/>
              <a:ext cx="457200" cy="457200"/>
              <a:chOff x="1524000" y="2667000"/>
              <a:chExt cx="457200" cy="4572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81" name="Rectangle 8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82" name="Isosceles Triangle 8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1828800" y="2971800"/>
              <a:ext cx="457200" cy="457200"/>
              <a:chOff x="1524000" y="2667000"/>
              <a:chExt cx="457200" cy="4572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2" name="Isosceles Triangle 11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sp>
        <p:nvSpPr>
          <p:cNvPr id="251" name="TextBox 250"/>
          <p:cNvSpPr txBox="1"/>
          <p:nvPr/>
        </p:nvSpPr>
        <p:spPr>
          <a:xfrm>
            <a:off x="5105400" y="3886200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sub x2, x1, x4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2743200" y="2057400"/>
            <a:ext cx="2326892" cy="2286000"/>
            <a:chOff x="2743200" y="2057400"/>
            <a:chExt cx="2326892" cy="2286000"/>
          </a:xfrm>
        </p:grpSpPr>
        <p:grpSp>
          <p:nvGrpSpPr>
            <p:cNvPr id="55" name="Group 54"/>
            <p:cNvGrpSpPr/>
            <p:nvPr/>
          </p:nvGrpSpPr>
          <p:grpSpPr>
            <a:xfrm>
              <a:off x="2743200" y="2057400"/>
              <a:ext cx="457200" cy="457200"/>
              <a:chOff x="1524000" y="2667000"/>
              <a:chExt cx="457200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2743200" y="2514600"/>
              <a:ext cx="457200" cy="457200"/>
              <a:chOff x="1524000" y="2667000"/>
              <a:chExt cx="457200" cy="4572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73" name="Rectangle 7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2743200" y="2971800"/>
              <a:ext cx="457200" cy="457200"/>
              <a:chOff x="1524000" y="2667000"/>
              <a:chExt cx="457200" cy="4572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sp>
          <p:nvSpPr>
            <p:cNvPr id="224" name="TextBox 223"/>
            <p:cNvSpPr txBox="1"/>
            <p:nvPr/>
          </p:nvSpPr>
          <p:spPr>
            <a:xfrm>
              <a:off x="4191000" y="2971800"/>
              <a:ext cx="879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bubble</a:t>
              </a: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2743200" y="3886200"/>
              <a:ext cx="457200" cy="457200"/>
              <a:chOff x="1524000" y="2667000"/>
              <a:chExt cx="457200" cy="457200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0" name="Isosceles Triangle 249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15" name="Group 114"/>
            <p:cNvGrpSpPr/>
            <p:nvPr/>
          </p:nvGrpSpPr>
          <p:grpSpPr>
            <a:xfrm>
              <a:off x="2743200" y="3429000"/>
              <a:ext cx="457200" cy="457200"/>
              <a:chOff x="1524000" y="2667000"/>
              <a:chExt cx="457200" cy="457200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34" name="Isosceles Triangle 13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293" name="Group 292"/>
          <p:cNvGrpSpPr/>
          <p:nvPr/>
        </p:nvGrpSpPr>
        <p:grpSpPr>
          <a:xfrm>
            <a:off x="3657600" y="2971800"/>
            <a:ext cx="1371600" cy="1371600"/>
            <a:chOff x="3657600" y="2971800"/>
            <a:chExt cx="1371600" cy="1371600"/>
          </a:xfrm>
        </p:grpSpPr>
        <p:grpSp>
          <p:nvGrpSpPr>
            <p:cNvPr id="92" name="Group 91"/>
            <p:cNvGrpSpPr/>
            <p:nvPr/>
          </p:nvGrpSpPr>
          <p:grpSpPr>
            <a:xfrm>
              <a:off x="3657600" y="2971800"/>
              <a:ext cx="457200" cy="457200"/>
              <a:chOff x="1524000" y="2667000"/>
              <a:chExt cx="457200" cy="4572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95" name="Rectangle 9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96" name="Isosceles Triangle 9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3657600" y="3886200"/>
              <a:ext cx="457200" cy="457200"/>
              <a:chOff x="1524000" y="2667000"/>
              <a:chExt cx="457200" cy="4572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40" name="Group 23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42" name="Isosceles Triangle 24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114800" y="3886200"/>
              <a:ext cx="457200" cy="457200"/>
              <a:chOff x="1524000" y="2667000"/>
              <a:chExt cx="457200" cy="4572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36" name="Group 23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37" name="Rectangle 23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38" name="Isosceles Triangle 23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72000" y="3886200"/>
              <a:ext cx="457200" cy="457200"/>
              <a:chOff x="1524000" y="2667000"/>
              <a:chExt cx="457200" cy="457200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32" name="Group 23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33" name="Rectangle 23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34" name="Isosceles Triangle 23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3657600" y="3429000"/>
              <a:ext cx="457200" cy="457200"/>
              <a:chOff x="1524000" y="2667000"/>
              <a:chExt cx="457200" cy="4572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26" name="Isosceles Triangle 12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/>
          </p:nvGrpSpPr>
          <p:grpSpPr>
            <a:xfrm>
              <a:off x="4114800" y="3429000"/>
              <a:ext cx="457200" cy="457200"/>
              <a:chOff x="1524000" y="2667000"/>
              <a:chExt cx="457200" cy="45720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22" name="Isosceles Triangle 12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294" name="Group 293"/>
          <p:cNvGrpSpPr/>
          <p:nvPr/>
        </p:nvGrpSpPr>
        <p:grpSpPr>
          <a:xfrm>
            <a:off x="3200400" y="2514600"/>
            <a:ext cx="2326892" cy="1828800"/>
            <a:chOff x="3200400" y="2514600"/>
            <a:chExt cx="2326892" cy="1828800"/>
          </a:xfrm>
        </p:grpSpPr>
        <p:grpSp>
          <p:nvGrpSpPr>
            <p:cNvPr id="292" name="Group 291"/>
            <p:cNvGrpSpPr/>
            <p:nvPr/>
          </p:nvGrpSpPr>
          <p:grpSpPr>
            <a:xfrm>
              <a:off x="3200400" y="2514600"/>
              <a:ext cx="457200" cy="1828800"/>
              <a:chOff x="3200400" y="2514600"/>
              <a:chExt cx="457200" cy="18288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3200400" y="2514600"/>
                <a:ext cx="457200" cy="457200"/>
                <a:chOff x="1524000" y="2667000"/>
                <a:chExt cx="457200" cy="4572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W</a:t>
                  </a: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70" name="Isosceles Triangle 6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91" name="Group 90"/>
              <p:cNvGrpSpPr/>
              <p:nvPr/>
            </p:nvGrpSpPr>
            <p:grpSpPr>
              <a:xfrm>
                <a:off x="3200400" y="2971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M</a:t>
                  </a:r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00" name="Isosceles Triangle 9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27" name="Group 226"/>
              <p:cNvGrpSpPr/>
              <p:nvPr/>
            </p:nvGrpSpPr>
            <p:grpSpPr>
              <a:xfrm>
                <a:off x="3200400" y="3886200"/>
                <a:ext cx="457200" cy="457200"/>
                <a:chOff x="1524000" y="2667000"/>
                <a:chExt cx="457200" cy="457200"/>
              </a:xfrm>
            </p:grpSpPr>
            <p:sp>
              <p:nvSpPr>
                <p:cNvPr id="243" name="Rectangle 242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244" name="Group 243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246" name="Isosceles Triangle 24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16" name="Group 115"/>
              <p:cNvGrpSpPr/>
              <p:nvPr/>
            </p:nvGrpSpPr>
            <p:grpSpPr>
              <a:xfrm>
                <a:off x="3200400" y="3429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30" name="Isosceles Triangle 12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</p:grpSp>
        <p:sp>
          <p:nvSpPr>
            <p:cNvPr id="252" name="TextBox 251"/>
            <p:cNvSpPr txBox="1"/>
            <p:nvPr/>
          </p:nvSpPr>
          <p:spPr>
            <a:xfrm>
              <a:off x="4648200" y="3429000"/>
              <a:ext cx="879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bubble</a:t>
              </a:r>
            </a:p>
          </p:txBody>
        </p:sp>
      </p:grpSp>
      <p:cxnSp>
        <p:nvCxnSpPr>
          <p:cNvPr id="276" name="Straight Arrow Connector 275"/>
          <p:cNvCxnSpPr/>
          <p:nvPr/>
        </p:nvCxnSpPr>
        <p:spPr bwMode="auto">
          <a:xfrm>
            <a:off x="4648200" y="1295400"/>
            <a:ext cx="3810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5" name="Group 294"/>
          <p:cNvGrpSpPr/>
          <p:nvPr/>
        </p:nvGrpSpPr>
        <p:grpSpPr>
          <a:xfrm>
            <a:off x="2286000" y="2057400"/>
            <a:ext cx="6095999" cy="1828800"/>
            <a:chOff x="2286000" y="2057400"/>
            <a:chExt cx="6095999" cy="1828800"/>
          </a:xfrm>
        </p:grpSpPr>
        <p:grpSp>
          <p:nvGrpSpPr>
            <p:cNvPr id="290" name="Group 289"/>
            <p:cNvGrpSpPr/>
            <p:nvPr/>
          </p:nvGrpSpPr>
          <p:grpSpPr>
            <a:xfrm>
              <a:off x="2286000" y="2057400"/>
              <a:ext cx="2403092" cy="1828800"/>
              <a:chOff x="2286000" y="2057400"/>
              <a:chExt cx="2403092" cy="18288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286000" y="2057400"/>
                <a:ext cx="457200" cy="457200"/>
                <a:chOff x="1524000" y="2667000"/>
                <a:chExt cx="457200" cy="4572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M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2286000" y="2514600"/>
                <a:ext cx="457200" cy="457200"/>
                <a:chOff x="1524000" y="2667000"/>
                <a:chExt cx="457200" cy="4572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78" name="Isosceles Triangle 7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sp>
            <p:nvSpPr>
              <p:cNvPr id="223" name="TextBox 222"/>
              <p:cNvSpPr txBox="1"/>
              <p:nvPr/>
            </p:nvSpPr>
            <p:spPr>
              <a:xfrm>
                <a:off x="3810000" y="2514600"/>
                <a:ext cx="87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i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bubble</a:t>
                </a: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2286000" y="2971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08" name="Isosceles Triangle 10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2286000" y="3429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38" name="Isosceles Triangle 13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</p:grpSp>
        <p:sp>
          <p:nvSpPr>
            <p:cNvPr id="279" name="TextBox 278"/>
            <p:cNvSpPr txBox="1"/>
            <p:nvPr/>
          </p:nvSpPr>
          <p:spPr>
            <a:xfrm>
              <a:off x="5334000" y="2590800"/>
              <a:ext cx="304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Instruction interlocked in decode stage</a:t>
              </a: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914400" y="4648200"/>
            <a:ext cx="8077199" cy="914400"/>
            <a:chOff x="914400" y="4648200"/>
            <a:chExt cx="8077199" cy="914400"/>
          </a:xfrm>
        </p:grpSpPr>
        <p:grpSp>
          <p:nvGrpSpPr>
            <p:cNvPr id="296" name="Group 295"/>
            <p:cNvGrpSpPr/>
            <p:nvPr/>
          </p:nvGrpSpPr>
          <p:grpSpPr>
            <a:xfrm>
              <a:off x="914400" y="4648200"/>
              <a:ext cx="4943374" cy="914400"/>
              <a:chOff x="914400" y="4648200"/>
              <a:chExt cx="4943374" cy="91440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914400" y="4648200"/>
                <a:ext cx="4486174" cy="457200"/>
                <a:chOff x="914400" y="4648200"/>
                <a:chExt cx="4486174" cy="45720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914400" y="4648200"/>
                  <a:ext cx="2286000" cy="457200"/>
                  <a:chOff x="1524000" y="2667000"/>
                  <a:chExt cx="2286000" cy="457200"/>
                </a:xfrm>
              </p:grpSpPr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15240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F</a:t>
                      </a:r>
                    </a:p>
                  </p:txBody>
                </p:sp>
                <p:grpSp>
                  <p:nvGrpSpPr>
                    <p:cNvPr id="162" name="Group 161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63" name="Rectangle 162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19812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57" name="Rectangle 156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D</a:t>
                      </a:r>
                    </a:p>
                  </p:txBody>
                </p: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59" name="Rectangle 158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24384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X</a:t>
                      </a:r>
                    </a:p>
                  </p:txBody>
                </p:sp>
                <p:grpSp>
                  <p:nvGrpSpPr>
                    <p:cNvPr id="154" name="Group 153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55" name="Rectangle 154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28956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49" name="Rectangle 148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M</a:t>
                      </a:r>
                    </a:p>
                  </p:txBody>
                </p:sp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51" name="Rectangle 150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33528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45" name="Rectangle 144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W</a:t>
                      </a:r>
                    </a:p>
                  </p:txBody>
                </p: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47" name="Rectangle 146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48" name="Isosceles Triangle 147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3276600" y="4648200"/>
                  <a:ext cx="2123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800" b="1" dirty="0">
                      <a:solidFill>
                        <a:prstClr val="black"/>
                      </a:solidFill>
                      <a:latin typeface="Courier New"/>
                      <a:ea typeface="ＭＳ Ｐゴシック"/>
                      <a:cs typeface="Courier New"/>
                    </a:rPr>
                    <a:t>add x1, x3, x5</a:t>
                  </a: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1371600" y="5105400"/>
                <a:ext cx="4486174" cy="457200"/>
                <a:chOff x="1371600" y="5105400"/>
                <a:chExt cx="4486174" cy="457200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1371600" y="5105400"/>
                  <a:ext cx="2286000" cy="457200"/>
                  <a:chOff x="1524000" y="2667000"/>
                  <a:chExt cx="2286000" cy="457200"/>
                </a:xfrm>
              </p:grpSpPr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15240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87" name="Rectangle 186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F</a:t>
                      </a:r>
                    </a:p>
                  </p:txBody>
                </p:sp>
                <p:grpSp>
                  <p:nvGrpSpPr>
                    <p:cNvPr id="188" name="Group 187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89" name="Rectangle 188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19812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83" name="Rectangle 182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D</a:t>
                      </a:r>
                    </a:p>
                  </p:txBody>
                </p:sp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85" name="Rectangle 184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24384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79" name="Rectangle 178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X</a:t>
                      </a:r>
                    </a:p>
                  </p:txBody>
                </p:sp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28956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75" name="Rectangle 174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M</a:t>
                      </a:r>
                    </a:p>
                  </p:txBody>
                </p: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77" name="Rectangle 176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33528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W</a:t>
                      </a:r>
                    </a:p>
                  </p:txBody>
                </p: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73" name="Rectangle 172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74" name="Isosceles Triangle 173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66" name="TextBox 265"/>
                <p:cNvSpPr txBox="1"/>
                <p:nvPr/>
              </p:nvSpPr>
              <p:spPr>
                <a:xfrm>
                  <a:off x="3733800" y="5105400"/>
                  <a:ext cx="2123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800" b="1" dirty="0">
                      <a:solidFill>
                        <a:prstClr val="black"/>
                      </a:solidFill>
                      <a:latin typeface="Courier New"/>
                      <a:ea typeface="ＭＳ Ｐゴシック"/>
                      <a:cs typeface="Courier New"/>
                    </a:rPr>
                    <a:t>sub x2, x1, x4</a:t>
                  </a:r>
                </a:p>
              </p:txBody>
            </p:sp>
          </p:grpSp>
          <p:cxnSp>
            <p:nvCxnSpPr>
              <p:cNvPr id="267" name="Curved Connector 266"/>
              <p:cNvCxnSpPr>
                <a:stCxn id="149" idx="1"/>
              </p:cNvCxnSpPr>
              <p:nvPr/>
            </p:nvCxnSpPr>
            <p:spPr bwMode="auto">
              <a:xfrm rot="10800000" flipH="1" flipV="1">
                <a:off x="2286000" y="4876800"/>
                <a:ext cx="228600" cy="457200"/>
              </a:xfrm>
              <a:prstGeom prst="curvedConnector4">
                <a:avLst>
                  <a:gd name="adj1" fmla="val 25926"/>
                  <a:gd name="adj2" fmla="val 97222"/>
                </a:avLst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</p:grpSp>
        <p:sp>
          <p:nvSpPr>
            <p:cNvPr id="280" name="TextBox 279"/>
            <p:cNvSpPr txBox="1"/>
            <p:nvPr/>
          </p:nvSpPr>
          <p:spPr>
            <a:xfrm>
              <a:off x="5943600" y="4648200"/>
              <a:ext cx="304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Bypass around ALU with no bubbles</a:t>
              </a:r>
            </a:p>
          </p:txBody>
        </p:sp>
      </p:grpSp>
      <p:cxnSp>
        <p:nvCxnSpPr>
          <p:cNvPr id="221" name="Curved Connector 220"/>
          <p:cNvCxnSpPr>
            <a:stCxn id="58" idx="2"/>
            <a:endCxn id="127" idx="2"/>
          </p:cNvCxnSpPr>
          <p:nvPr/>
        </p:nvCxnSpPr>
        <p:spPr bwMode="auto">
          <a:xfrm>
            <a:off x="3200397" y="2283426"/>
            <a:ext cx="228603" cy="1602774"/>
          </a:xfrm>
          <a:prstGeom prst="curvedConnector4">
            <a:avLst>
              <a:gd name="adj1" fmla="val 91310"/>
              <a:gd name="adj2" fmla="val 57547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867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Reducing Write Hit Time (or Bandwidth)</a:t>
            </a:r>
          </a:p>
        </p:txBody>
      </p:sp>
      <p:sp>
        <p:nvSpPr>
          <p:cNvPr id="1491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054600"/>
          </a:xfrm>
          <a:noFill/>
          <a:ln/>
        </p:spPr>
        <p:txBody>
          <a:bodyPr/>
          <a:lstStyle/>
          <a:p>
            <a:pPr marL="230188" indent="-230188">
              <a:buFontTx/>
              <a:buNone/>
            </a:pPr>
            <a:r>
              <a:rPr lang="en-US" altLang="ko-KR" sz="2800" b="1" dirty="0">
                <a:ea typeface="굴림" charset="-127"/>
                <a:cs typeface="굴림" charset="-127"/>
              </a:rPr>
              <a:t>Problem</a:t>
            </a:r>
            <a:r>
              <a:rPr lang="en-US" altLang="ko-KR" sz="2800" dirty="0">
                <a:ea typeface="굴림" charset="-127"/>
                <a:cs typeface="굴림" charset="-127"/>
              </a:rPr>
              <a:t>: Writes take two cycles in memory stage, one cycle for tag check plus one cycle for data write if hit</a:t>
            </a:r>
          </a:p>
          <a:p>
            <a:pPr marL="230188" indent="-230188">
              <a:buFontTx/>
              <a:buNone/>
            </a:pPr>
            <a:r>
              <a:rPr lang="en-US" altLang="ko-KR" sz="2800" b="1" dirty="0">
                <a:ea typeface="굴림" charset="-127"/>
                <a:cs typeface="굴림" charset="-127"/>
              </a:rPr>
              <a:t>Solutions</a:t>
            </a:r>
            <a:r>
              <a:rPr lang="en-US" altLang="ko-KR" sz="2800" dirty="0">
                <a:ea typeface="굴림" charset="-127"/>
                <a:cs typeface="굴림" charset="-127"/>
              </a:rPr>
              <a:t>:</a:t>
            </a:r>
          </a:p>
          <a:p>
            <a:pPr marL="230188" indent="-230188"/>
            <a:r>
              <a:rPr lang="en-US" altLang="ko-KR" dirty="0">
                <a:ea typeface="굴림" charset="-127"/>
                <a:cs typeface="굴림" charset="-127"/>
              </a:rPr>
              <a:t>Design data RAM that can perform read and write in one cycle, restore old value after tag miss</a:t>
            </a:r>
          </a:p>
          <a:p>
            <a:pPr marL="230188" indent="-230188"/>
            <a:r>
              <a:rPr lang="en-US" altLang="ko-KR" dirty="0">
                <a:ea typeface="굴림" charset="-127"/>
                <a:cs typeface="굴림" charset="-127"/>
              </a:rPr>
              <a:t>Fully-associative (CAM Tag) caches: Word line only enabled if hit</a:t>
            </a:r>
          </a:p>
          <a:p>
            <a:pPr marL="230188" indent="-230188"/>
            <a:r>
              <a:rPr lang="en-US" altLang="ko-KR" dirty="0">
                <a:ea typeface="굴림" charset="-127"/>
                <a:cs typeface="굴림" charset="-127"/>
              </a:rPr>
              <a:t>Pipelined writes: Hold write data for store in single buffer ahead of cache, write cache data during next store’s tag check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AA90-CAF4-AC4B-B5E3-32B1C7DC24CF}" type="slidenum">
              <a:rPr lang="en-US"/>
              <a:pPr/>
              <a:t>50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07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Write Buffer to Reduce Read Miss Penalty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A41B-2E7D-C44B-A66B-FC59ED7BED8F}" type="slidenum">
              <a:rPr lang="en-US"/>
              <a:pPr/>
              <a:t>51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60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67067" y="3413232"/>
            <a:ext cx="8131175" cy="3355867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sz="2200" dirty="0">
                <a:ea typeface="굴림" charset="-127"/>
                <a:cs typeface="굴림" charset="-127"/>
              </a:rPr>
              <a:t>Processor is not stalled on writes, and read misses can go ahead of write to main memory</a:t>
            </a:r>
            <a:endParaRPr lang="en-US" altLang="ko-KR" sz="2200" b="1" dirty="0">
              <a:ea typeface="굴림" charset="-127"/>
              <a:cs typeface="굴림" charset="-127"/>
            </a:endParaRPr>
          </a:p>
          <a:p>
            <a:pPr marL="231775" indent="-231775">
              <a:buFontTx/>
              <a:buNone/>
            </a:pPr>
            <a:r>
              <a:rPr lang="en-US" altLang="ko-KR" sz="2200" b="1" dirty="0">
                <a:ea typeface="굴림" charset="-127"/>
                <a:cs typeface="굴림" charset="-127"/>
              </a:rPr>
              <a:t>Problem:</a:t>
            </a:r>
            <a:r>
              <a:rPr lang="en-US" altLang="ko-KR" sz="2200" dirty="0">
                <a:ea typeface="굴림" charset="-127"/>
                <a:cs typeface="굴림" charset="-127"/>
              </a:rPr>
              <a:t> Write buffer may hold updated value of location needed by a read miss</a:t>
            </a:r>
          </a:p>
          <a:p>
            <a:pPr marL="231775" indent="-231775">
              <a:buFontTx/>
              <a:buNone/>
            </a:pPr>
            <a:r>
              <a:rPr lang="en-US" altLang="ko-KR" sz="2200" b="1" dirty="0">
                <a:ea typeface="굴림" charset="-127"/>
                <a:cs typeface="굴림" charset="-127"/>
              </a:rPr>
              <a:t>Simple solution: </a:t>
            </a:r>
            <a:r>
              <a:rPr lang="en-US" altLang="ko-KR" sz="2200" dirty="0">
                <a:ea typeface="굴림" charset="-127"/>
                <a:cs typeface="굴림" charset="-127"/>
              </a:rPr>
              <a:t>on a read miss, wait for the write buffer to go empty</a:t>
            </a:r>
          </a:p>
          <a:p>
            <a:pPr marL="231775" indent="-231775">
              <a:buFontTx/>
              <a:buNone/>
            </a:pPr>
            <a:r>
              <a:rPr lang="en-US" altLang="ko-KR" sz="2200" b="1" dirty="0">
                <a:ea typeface="굴림" charset="-127"/>
                <a:cs typeface="굴림" charset="-127"/>
              </a:rPr>
              <a:t>Faster solution:</a:t>
            </a:r>
            <a:r>
              <a:rPr lang="en-US" altLang="ko-KR" sz="2200" dirty="0">
                <a:ea typeface="굴림" charset="-127"/>
                <a:cs typeface="굴림" charset="-127"/>
              </a:rPr>
              <a:t> Check write buffer addresses against read miss addresses, if no match, allow read miss to go ahead of writes, else, return value in write buffer </a:t>
            </a:r>
          </a:p>
          <a:p>
            <a:pPr marL="231775" indent="-231775">
              <a:buFontTx/>
              <a:buNone/>
            </a:pPr>
            <a:r>
              <a:rPr lang="en-US" altLang="ko-KR" sz="2200" dirty="0">
                <a:ea typeface="굴림" charset="-127"/>
                <a:cs typeface="굴림" charset="-127"/>
                <a:sym typeface="Wingdings" pitchFamily="2" charset="2"/>
              </a:rPr>
              <a:t> </a:t>
            </a:r>
            <a:r>
              <a:rPr lang="en-US" altLang="ko-KR" sz="2200" b="1" i="1" u="sng" dirty="0">
                <a:solidFill>
                  <a:srgbClr val="FF0000"/>
                </a:solidFill>
                <a:ea typeface="굴림" charset="-127"/>
                <a:cs typeface="굴림" charset="-127"/>
                <a:sym typeface="Wingdings" pitchFamily="2" charset="2"/>
              </a:rPr>
              <a:t>This breaks sequential consistency (SC) !</a:t>
            </a:r>
            <a:endParaRPr lang="en-US" altLang="ko-KR" sz="2200" b="1" i="1" u="sng" dirty="0">
              <a:solidFill>
                <a:srgbClr val="FF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496080" name="Text Box 16"/>
          <p:cNvSpPr txBox="1">
            <a:spLocks noChangeArrowheads="1"/>
          </p:cNvSpPr>
          <p:nvPr/>
        </p:nvSpPr>
        <p:spPr bwMode="auto">
          <a:xfrm>
            <a:off x="2438400" y="2645699"/>
            <a:ext cx="54102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Evicted dirty lines for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writeback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cache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OR All writes in writethrough cache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D841EF-3122-3A41-9DCB-2024F14116E1}"/>
              </a:ext>
            </a:extLst>
          </p:cNvPr>
          <p:cNvGrpSpPr/>
          <p:nvPr/>
        </p:nvGrpSpPr>
        <p:grpSpPr>
          <a:xfrm>
            <a:off x="1371600" y="889000"/>
            <a:ext cx="6400800" cy="1629582"/>
            <a:chOff x="990600" y="914400"/>
            <a:chExt cx="7010400" cy="1866900"/>
          </a:xfrm>
        </p:grpSpPr>
        <p:sp>
          <p:nvSpPr>
            <p:cNvPr id="1496068" name="Rectangle 4"/>
            <p:cNvSpPr>
              <a:spLocks noChangeArrowheads="1"/>
            </p:cNvSpPr>
            <p:nvPr/>
          </p:nvSpPr>
          <p:spPr bwMode="auto">
            <a:xfrm>
              <a:off x="990600" y="990600"/>
              <a:ext cx="1016000" cy="1752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69" name="Rectangle 5"/>
            <p:cNvSpPr>
              <a:spLocks noChangeArrowheads="1"/>
            </p:cNvSpPr>
            <p:nvPr/>
          </p:nvSpPr>
          <p:spPr bwMode="auto">
            <a:xfrm>
              <a:off x="2667000" y="1066800"/>
              <a:ext cx="1600200" cy="152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Data Cache</a:t>
              </a:r>
            </a:p>
          </p:txBody>
        </p:sp>
        <p:sp>
          <p:nvSpPr>
            <p:cNvPr id="1496070" name="Line 6"/>
            <p:cNvSpPr>
              <a:spLocks noChangeShapeType="1"/>
            </p:cNvSpPr>
            <p:nvPr/>
          </p:nvSpPr>
          <p:spPr bwMode="auto">
            <a:xfrm flipH="1" flipV="1">
              <a:off x="1981200" y="20574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71" name="Rectangle 7"/>
            <p:cNvSpPr>
              <a:spLocks noChangeArrowheads="1"/>
            </p:cNvSpPr>
            <p:nvPr/>
          </p:nvSpPr>
          <p:spPr bwMode="auto">
            <a:xfrm>
              <a:off x="6629400" y="914400"/>
              <a:ext cx="1371600" cy="1676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Unified L2 Cache</a:t>
              </a:r>
            </a:p>
          </p:txBody>
        </p:sp>
        <p:sp>
          <p:nvSpPr>
            <p:cNvPr id="1496072" name="Rectangle 8"/>
            <p:cNvSpPr>
              <a:spLocks noChangeArrowheads="1"/>
            </p:cNvSpPr>
            <p:nvPr/>
          </p:nvSpPr>
          <p:spPr bwMode="auto">
            <a:xfrm>
              <a:off x="1143000" y="19812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RF</a:t>
              </a:r>
            </a:p>
          </p:txBody>
        </p:sp>
        <p:sp>
          <p:nvSpPr>
            <p:cNvPr id="1496073" name="Line 9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74" name="Line 10"/>
            <p:cNvSpPr>
              <a:spLocks noChangeShapeType="1"/>
            </p:cNvSpPr>
            <p:nvPr/>
          </p:nvSpPr>
          <p:spPr bwMode="auto">
            <a:xfrm flipV="1">
              <a:off x="1447800" y="1752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75" name="Line 11"/>
            <p:cNvSpPr>
              <a:spLocks noChangeShapeType="1"/>
            </p:cNvSpPr>
            <p:nvPr/>
          </p:nvSpPr>
          <p:spPr bwMode="auto">
            <a:xfrm>
              <a:off x="1600200" y="1752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76" name="Text Box 12"/>
            <p:cNvSpPr txBox="1">
              <a:spLocks noChangeArrowheads="1"/>
            </p:cNvSpPr>
            <p:nvPr/>
          </p:nvSpPr>
          <p:spPr bwMode="auto">
            <a:xfrm>
              <a:off x="990600" y="1295400"/>
              <a:ext cx="990600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496077" name="Rectangle 13"/>
            <p:cNvSpPr>
              <a:spLocks noChangeArrowheads="1"/>
            </p:cNvSpPr>
            <p:nvPr/>
          </p:nvSpPr>
          <p:spPr bwMode="auto">
            <a:xfrm>
              <a:off x="5410200" y="1905000"/>
              <a:ext cx="838200" cy="838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Write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buffer</a:t>
              </a:r>
            </a:p>
          </p:txBody>
        </p:sp>
        <p:sp>
          <p:nvSpPr>
            <p:cNvPr id="1496078" name="Line 14"/>
            <p:cNvSpPr>
              <a:spLocks noChangeShapeType="1"/>
            </p:cNvSpPr>
            <p:nvPr/>
          </p:nvSpPr>
          <p:spPr bwMode="auto">
            <a:xfrm>
              <a:off x="4267200" y="22860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79" name="Line 15"/>
            <p:cNvSpPr>
              <a:spLocks noChangeShapeType="1"/>
            </p:cNvSpPr>
            <p:nvPr/>
          </p:nvSpPr>
          <p:spPr bwMode="auto">
            <a:xfrm>
              <a:off x="4267200" y="1295400"/>
              <a:ext cx="2362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med"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81" name="Line 17"/>
            <p:cNvSpPr>
              <a:spLocks noChangeShapeType="1"/>
            </p:cNvSpPr>
            <p:nvPr/>
          </p:nvSpPr>
          <p:spPr bwMode="auto">
            <a:xfrm>
              <a:off x="6248400" y="228600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6082" name="Line 18"/>
            <p:cNvSpPr>
              <a:spLocks noChangeShapeType="1"/>
            </p:cNvSpPr>
            <p:nvPr/>
          </p:nvSpPr>
          <p:spPr bwMode="auto">
            <a:xfrm flipH="1" flipV="1">
              <a:off x="1981200" y="12954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" name="Straight Connector 23"/>
            <p:cNvCxnSpPr>
              <a:cxnSpLocks/>
            </p:cNvCxnSpPr>
            <p:nvPr/>
          </p:nvCxnSpPr>
          <p:spPr bwMode="auto">
            <a:xfrm flipV="1">
              <a:off x="4838699" y="2400300"/>
              <a:ext cx="19050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6627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96B4-77E5-6E4C-ABCA-791857B2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55"/>
            <a:ext cx="8229600" cy="990600"/>
          </a:xfrm>
        </p:spPr>
        <p:txBody>
          <a:bodyPr/>
          <a:lstStyle/>
          <a:p>
            <a:r>
              <a:rPr lang="en-US" dirty="0"/>
              <a:t>Cache Summary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B6CDB6B-5E07-6B40-85F9-52803875C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66431"/>
              </p:ext>
            </p:extLst>
          </p:nvPr>
        </p:nvGraphicFramePr>
        <p:xfrm>
          <a:off x="309743" y="1163275"/>
          <a:ext cx="8524513" cy="5514863"/>
        </p:xfrm>
        <a:graphic>
          <a:graphicData uri="http://schemas.openxmlformats.org/drawingml/2006/table">
            <a:tbl>
              <a:tblPr firstRow="1" firstCol="1" bandRow="1"/>
              <a:tblGrid>
                <a:gridCol w="2165697">
                  <a:extLst>
                    <a:ext uri="{9D8B030D-6E8A-4147-A177-3AD203B41FA5}">
                      <a16:colId xmlns:a16="http://schemas.microsoft.com/office/drawing/2014/main" val="5873086"/>
                    </a:ext>
                  </a:extLst>
                </a:gridCol>
                <a:gridCol w="1098008">
                  <a:extLst>
                    <a:ext uri="{9D8B030D-6E8A-4147-A177-3AD203B41FA5}">
                      <a16:colId xmlns:a16="http://schemas.microsoft.com/office/drawing/2014/main" val="247252987"/>
                    </a:ext>
                  </a:extLst>
                </a:gridCol>
                <a:gridCol w="1214022">
                  <a:extLst>
                    <a:ext uri="{9D8B030D-6E8A-4147-A177-3AD203B41FA5}">
                      <a16:colId xmlns:a16="http://schemas.microsoft.com/office/drawing/2014/main" val="2848149519"/>
                    </a:ext>
                  </a:extLst>
                </a:gridCol>
                <a:gridCol w="1921348">
                  <a:extLst>
                    <a:ext uri="{9D8B030D-6E8A-4147-A177-3AD203B41FA5}">
                      <a16:colId xmlns:a16="http://schemas.microsoft.com/office/drawing/2014/main" val="2385633068"/>
                    </a:ext>
                  </a:extLst>
                </a:gridCol>
                <a:gridCol w="2125438">
                  <a:extLst>
                    <a:ext uri="{9D8B030D-6E8A-4147-A177-3AD203B41FA5}">
                      <a16:colId xmlns:a16="http://schemas.microsoft.com/office/drawing/2014/main" val="3034407785"/>
                    </a:ext>
                  </a:extLst>
                </a:gridCol>
              </a:tblGrid>
              <a:tr h="394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Technique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Hit Time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Miss Penalty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Miss Rate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Hardware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24517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Small and simple caches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(Capacity)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603996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Multi-level caches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Decrease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936815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Pipelined writes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 Decrease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(Write BW)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136806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Write buffer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Decrease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58512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Sub-blocks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(Compulsory)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410455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Code optimization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Decrease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622399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Compiler prefetching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Decrease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(Compulsory,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But possible cache 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bandwidth pollution)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(non-blocking cache,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additional instructions)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87558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Hardware prefetching</a:t>
                      </a:r>
                      <a:b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(Stream buffer)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 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⎯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 Decrease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(Compulsory)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 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227644"/>
                  </a:ext>
                </a:extLst>
              </a:tr>
              <a:tr h="48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Victim cache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  ⎯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Decrease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(Conflict, compared to direct-mapped)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 Decrease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Calibri" panose="020F0502020204030204" pitchFamily="34" charset="0"/>
                        </a:rPr>
                        <a:t>(Compared to set-associative)</a:t>
                      </a:r>
                    </a:p>
                  </a:txBody>
                  <a:tcPr marL="66118" marR="66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09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87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care hardware support?</a:t>
            </a:r>
          </a:p>
        </p:txBody>
      </p:sp>
    </p:spTree>
    <p:extLst>
      <p:ext uri="{BB962C8B-B14F-4D97-AF65-F5344CB8AC3E}">
        <p14:creationId xmlns:p14="http://schemas.microsoft.com/office/powerpoint/2010/main" val="1061494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-4768"/>
            <a:ext cx="7292975" cy="7366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dirty="0">
                <a:ea typeface="굴림" charset="-127"/>
                <a:cs typeface="굴림" charset="-127"/>
              </a:rPr>
              <a:t>Page Tables Live in Memory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92453-03A2-454C-A9B7-50DA4B18F7D7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50710" name="Rectangle 22"/>
          <p:cNvSpPr>
            <a:spLocks noChangeArrowheads="1"/>
          </p:cNvSpPr>
          <p:nvPr/>
        </p:nvSpPr>
        <p:spPr bwMode="auto">
          <a:xfrm>
            <a:off x="76200" y="5395912"/>
            <a:ext cx="2209800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 charset="-127"/>
                <a:cs typeface="굴림" charset="-127"/>
              </a:rPr>
              <a:t>Virtual Address Space Pages for Job 1</a:t>
            </a: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2514600" y="595312"/>
            <a:ext cx="163478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 charset="-127"/>
                <a:cs typeface="굴림" charset="-127"/>
              </a:rPr>
              <a:t>Physical Memory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 charset="-127"/>
                <a:cs typeface="굴림" charset="-127"/>
              </a:rPr>
              <a:t>Pages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4405312"/>
            <a:ext cx="1219200" cy="914400"/>
            <a:chOff x="1066800" y="3124200"/>
            <a:chExt cx="1219200" cy="914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066800" y="31242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66800" y="33528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66800" y="35814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66800" y="38100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3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038600" y="5167312"/>
            <a:ext cx="1219200" cy="914400"/>
            <a:chOff x="1066800" y="3124200"/>
            <a:chExt cx="1219200" cy="914400"/>
          </a:xfrm>
          <a:solidFill>
            <a:srgbClr val="BFF944"/>
          </a:solidFill>
        </p:grpSpPr>
        <p:sp>
          <p:nvSpPr>
            <p:cNvPr id="64" name="Rectangle 63"/>
            <p:cNvSpPr/>
            <p:nvPr/>
          </p:nvSpPr>
          <p:spPr>
            <a:xfrm>
              <a:off x="1066800" y="31242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33528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Page Table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66800" y="35814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for Job 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66800" y="38100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4038600" y="595312"/>
            <a:ext cx="1219200" cy="228600"/>
          </a:xfrm>
          <a:prstGeom prst="rect">
            <a:avLst/>
          </a:prstGeom>
          <a:solidFill>
            <a:srgbClr val="BFF944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038600" y="823912"/>
            <a:ext cx="1219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038600" y="1052512"/>
            <a:ext cx="1219200" cy="228600"/>
          </a:xfrm>
          <a:prstGeom prst="rect">
            <a:avLst/>
          </a:prstGeom>
          <a:solidFill>
            <a:srgbClr val="BFF944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038600" y="1281112"/>
            <a:ext cx="1219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038600" y="1509712"/>
            <a:ext cx="1219200" cy="228600"/>
          </a:xfrm>
          <a:prstGeom prst="rect">
            <a:avLst/>
          </a:prstGeom>
          <a:solidFill>
            <a:srgbClr val="FFEF85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38600" y="1738312"/>
            <a:ext cx="1219200" cy="228600"/>
          </a:xfrm>
          <a:prstGeom prst="rect">
            <a:avLst/>
          </a:prstGeom>
          <a:solidFill>
            <a:srgbClr val="BFF944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038600" y="1966912"/>
            <a:ext cx="1219200" cy="228600"/>
          </a:xfrm>
          <a:prstGeom prst="rect">
            <a:avLst/>
          </a:prstGeom>
          <a:solidFill>
            <a:srgbClr val="FFEF85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3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038600" y="2195512"/>
            <a:ext cx="12192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8600" y="2424112"/>
            <a:ext cx="1219200" cy="228600"/>
          </a:xfrm>
          <a:prstGeom prst="rect">
            <a:avLst/>
          </a:prstGeom>
          <a:solidFill>
            <a:srgbClr val="BFF944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038600" y="2652712"/>
            <a:ext cx="1219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038600" y="2881312"/>
            <a:ext cx="1219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38600" y="3109912"/>
            <a:ext cx="1219200" cy="228600"/>
          </a:xfrm>
          <a:prstGeom prst="rect">
            <a:avLst/>
          </a:prstGeom>
          <a:solidFill>
            <a:srgbClr val="FFEF85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38600" y="3338512"/>
            <a:ext cx="12192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38600" y="3795712"/>
            <a:ext cx="1219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38600" y="4024312"/>
            <a:ext cx="1219200" cy="22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38600" y="3567112"/>
            <a:ext cx="1219200" cy="228600"/>
          </a:xfrm>
          <a:prstGeom prst="rect">
            <a:avLst/>
          </a:prstGeom>
          <a:solidFill>
            <a:srgbClr val="FFEF85"/>
          </a:solidFill>
          <a:ln w="12700">
            <a:solidFill>
              <a:schemeClr val="tx1"/>
            </a:solidFill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2</a:t>
            </a:r>
          </a:p>
        </p:txBody>
      </p:sp>
      <p:sp>
        <p:nvSpPr>
          <p:cNvPr id="84" name="Rectangle 22"/>
          <p:cNvSpPr>
            <a:spLocks noChangeArrowheads="1"/>
          </p:cNvSpPr>
          <p:nvPr/>
        </p:nvSpPr>
        <p:spPr bwMode="auto">
          <a:xfrm>
            <a:off x="76200" y="3262312"/>
            <a:ext cx="2209800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 charset="-127"/>
                <a:cs typeface="굴림" charset="-127"/>
              </a:rPr>
              <a:t>Virtual Address Space Pages for Job 2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09600" y="2271712"/>
            <a:ext cx="1219200" cy="914400"/>
            <a:chOff x="1066800" y="3124200"/>
            <a:chExt cx="1219200" cy="914400"/>
          </a:xfrm>
          <a:solidFill>
            <a:srgbClr val="FFEF85"/>
          </a:solidFill>
        </p:grpSpPr>
        <p:sp>
          <p:nvSpPr>
            <p:cNvPr id="87" name="Rectangle 86"/>
            <p:cNvSpPr/>
            <p:nvPr/>
          </p:nvSpPr>
          <p:spPr>
            <a:xfrm>
              <a:off x="1066800" y="31242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66800" y="33528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66800" y="35814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66800" y="38100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3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38600" y="4252912"/>
            <a:ext cx="1219200" cy="914400"/>
            <a:chOff x="1066800" y="3124200"/>
            <a:chExt cx="1219200" cy="914400"/>
          </a:xfrm>
          <a:solidFill>
            <a:srgbClr val="FFEF85"/>
          </a:solidFill>
        </p:grpSpPr>
        <p:sp>
          <p:nvSpPr>
            <p:cNvPr id="97" name="Rectangle 96"/>
            <p:cNvSpPr/>
            <p:nvPr/>
          </p:nvSpPr>
          <p:spPr>
            <a:xfrm>
              <a:off x="1066800" y="31242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66800" y="33528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Page Table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66800" y="35814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Calibri"/>
                </a:rPr>
                <a:t>for Job 2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066800" y="3810000"/>
              <a:ext cx="12192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27" name="Line 27"/>
          <p:cNvSpPr>
            <a:spLocks noChangeShapeType="1"/>
          </p:cNvSpPr>
          <p:nvPr/>
        </p:nvSpPr>
        <p:spPr bwMode="auto">
          <a:xfrm>
            <a:off x="1828800" y="2424112"/>
            <a:ext cx="2209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50695" name="Freeform 1650694"/>
          <p:cNvSpPr/>
          <p:nvPr/>
        </p:nvSpPr>
        <p:spPr>
          <a:xfrm>
            <a:off x="5240262" y="3333382"/>
            <a:ext cx="474738" cy="1771424"/>
          </a:xfrm>
          <a:custGeom>
            <a:avLst/>
            <a:gdLst>
              <a:gd name="connsiteX0" fmla="*/ 0 w 819403"/>
              <a:gd name="connsiteY0" fmla="*/ 1771424 h 1877517"/>
              <a:gd name="connsiteX1" fmla="*/ 142043 w 819403"/>
              <a:gd name="connsiteY1" fmla="*/ 1729645 h 1877517"/>
              <a:gd name="connsiteX2" fmla="*/ 818835 w 819403"/>
              <a:gd name="connsiteY2" fmla="*/ 342587 h 1877517"/>
              <a:gd name="connsiteX3" fmla="*/ 16711 w 819403"/>
              <a:gd name="connsiteY3" fmla="*/ 0 h 1877517"/>
              <a:gd name="connsiteX0" fmla="*/ 0 w 818835"/>
              <a:gd name="connsiteY0" fmla="*/ 1771424 h 1771424"/>
              <a:gd name="connsiteX1" fmla="*/ 818835 w 818835"/>
              <a:gd name="connsiteY1" fmla="*/ 342587 h 1771424"/>
              <a:gd name="connsiteX2" fmla="*/ 16711 w 818835"/>
              <a:gd name="connsiteY2" fmla="*/ 0 h 1771424"/>
              <a:gd name="connsiteX0" fmla="*/ 0 w 676792"/>
              <a:gd name="connsiteY0" fmla="*/ 1771424 h 1771424"/>
              <a:gd name="connsiteX1" fmla="*/ 676792 w 676792"/>
              <a:gd name="connsiteY1" fmla="*/ 835578 h 1771424"/>
              <a:gd name="connsiteX2" fmla="*/ 16711 w 676792"/>
              <a:gd name="connsiteY2" fmla="*/ 0 h 17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792" h="1771424">
                <a:moveTo>
                  <a:pt x="0" y="1771424"/>
                </a:moveTo>
                <a:cubicBezTo>
                  <a:pt x="170591" y="1473750"/>
                  <a:pt x="674007" y="1130815"/>
                  <a:pt x="676792" y="835578"/>
                </a:cubicBezTo>
                <a:cubicBezTo>
                  <a:pt x="655903" y="547304"/>
                  <a:pt x="407328" y="27156"/>
                  <a:pt x="16711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 w="lg" len="lg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0" name="Line 27"/>
          <p:cNvSpPr>
            <a:spLocks noChangeShapeType="1"/>
          </p:cNvSpPr>
          <p:nvPr/>
        </p:nvSpPr>
        <p:spPr bwMode="auto">
          <a:xfrm>
            <a:off x="1828800" y="4557712"/>
            <a:ext cx="2209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5257800" y="1281112"/>
            <a:ext cx="990600" cy="4724400"/>
          </a:xfrm>
          <a:custGeom>
            <a:avLst/>
            <a:gdLst>
              <a:gd name="connsiteX0" fmla="*/ 0 w 819403"/>
              <a:gd name="connsiteY0" fmla="*/ 1771424 h 1877517"/>
              <a:gd name="connsiteX1" fmla="*/ 142043 w 819403"/>
              <a:gd name="connsiteY1" fmla="*/ 1729645 h 1877517"/>
              <a:gd name="connsiteX2" fmla="*/ 818835 w 819403"/>
              <a:gd name="connsiteY2" fmla="*/ 342587 h 1877517"/>
              <a:gd name="connsiteX3" fmla="*/ 16711 w 819403"/>
              <a:gd name="connsiteY3" fmla="*/ 0 h 1877517"/>
              <a:gd name="connsiteX0" fmla="*/ 0 w 818835"/>
              <a:gd name="connsiteY0" fmla="*/ 1771424 h 1771424"/>
              <a:gd name="connsiteX1" fmla="*/ 818835 w 818835"/>
              <a:gd name="connsiteY1" fmla="*/ 342587 h 1771424"/>
              <a:gd name="connsiteX2" fmla="*/ 16711 w 818835"/>
              <a:gd name="connsiteY2" fmla="*/ 0 h 1771424"/>
              <a:gd name="connsiteX0" fmla="*/ 0 w 676792"/>
              <a:gd name="connsiteY0" fmla="*/ 1771424 h 1771424"/>
              <a:gd name="connsiteX1" fmla="*/ 676792 w 676792"/>
              <a:gd name="connsiteY1" fmla="*/ 835578 h 1771424"/>
              <a:gd name="connsiteX2" fmla="*/ 16711 w 676792"/>
              <a:gd name="connsiteY2" fmla="*/ 0 h 17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792" h="1771424">
                <a:moveTo>
                  <a:pt x="0" y="1771424"/>
                </a:moveTo>
                <a:cubicBezTo>
                  <a:pt x="170591" y="1473750"/>
                  <a:pt x="674007" y="1130815"/>
                  <a:pt x="676792" y="835578"/>
                </a:cubicBezTo>
                <a:cubicBezTo>
                  <a:pt x="655903" y="547304"/>
                  <a:pt x="407328" y="27156"/>
                  <a:pt x="16711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 w="lg" len="lg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2" name="Rectangle 22"/>
          <p:cNvSpPr>
            <a:spLocks noChangeArrowheads="1"/>
          </p:cNvSpPr>
          <p:nvPr/>
        </p:nvSpPr>
        <p:spPr bwMode="auto">
          <a:xfrm>
            <a:off x="6324600" y="1052512"/>
            <a:ext cx="2514600" cy="1474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 charset="-127"/>
                <a:cs typeface="굴림" charset="-127"/>
              </a:rPr>
              <a:t>Simple linear page tables are too large, so hierarchical page tables are commonly used (see later)</a:t>
            </a:r>
          </a:p>
        </p:txBody>
      </p:sp>
      <p:sp>
        <p:nvSpPr>
          <p:cNvPr id="133" name="Rectangle 22"/>
          <p:cNvSpPr>
            <a:spLocks noChangeArrowheads="1"/>
          </p:cNvSpPr>
          <p:nvPr/>
        </p:nvSpPr>
        <p:spPr bwMode="auto">
          <a:xfrm>
            <a:off x="6400800" y="3795712"/>
            <a:ext cx="2514600" cy="1751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 charset="-127"/>
                <a:cs typeface="굴림" charset="-127"/>
              </a:rPr>
              <a:t>Common for modern OS to place page tables in kernel’s virtual memory (page tables can be swapped to secondary storage)</a:t>
            </a:r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5BF95658-E928-4045-902E-CEE65A20A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18" y="6214385"/>
            <a:ext cx="5535782" cy="428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i="1" dirty="0">
                <a:solidFill>
                  <a:srgbClr val="FF0000"/>
                </a:solidFill>
                <a:latin typeface="Calibri"/>
                <a:ea typeface="굴림" charset="-127"/>
                <a:cs typeface="굴림" charset="-127"/>
              </a:rPr>
              <a:t>H</a:t>
            </a:r>
            <a:r>
              <a:rPr kumimoji="0" lang="en-US" altLang="ko-KR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굴림" charset="-127"/>
                <a:cs typeface="굴림" charset="-127"/>
              </a:rPr>
              <a:t>ow many memory accesses per instruction?</a:t>
            </a:r>
          </a:p>
        </p:txBody>
      </p:sp>
    </p:spTree>
    <p:extLst>
      <p:ext uri="{BB962C8B-B14F-4D97-AF65-F5344CB8AC3E}">
        <p14:creationId xmlns:p14="http://schemas.microsoft.com/office/powerpoint/2010/main" val="33199169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altLang="ko-KR">
                <a:ea typeface="굴림" charset="-127"/>
                <a:cs typeface="굴림" charset="-127"/>
              </a:rPr>
              <a:t>Address Translation &amp; Protection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E55-011A-1943-8F7E-E9D4B6BAE8A4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626115" name="Rectangle 3"/>
          <p:cNvSpPr>
            <a:spLocks noChangeArrowheads="1"/>
          </p:cNvSpPr>
          <p:nvPr/>
        </p:nvSpPr>
        <p:spPr bwMode="auto">
          <a:xfrm>
            <a:off x="990600" y="4419600"/>
            <a:ext cx="7277100" cy="184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Every instruction and data access needs address </a:t>
            </a:r>
          </a:p>
          <a:p>
            <a:pPr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  translation and protection checks</a:t>
            </a:r>
          </a:p>
          <a:p>
            <a:pPr>
              <a:spcBef>
                <a:spcPct val="0"/>
              </a:spcBef>
            </a:pPr>
            <a:endParaRPr lang="en-US" altLang="ko-KR" sz="1800" i="1" dirty="0">
              <a:solidFill>
                <a:srgbClr val="000000"/>
              </a:solidFill>
              <a:latin typeface="Calibri"/>
              <a:ea typeface="굴림" charset="-127"/>
              <a:cs typeface="굴림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400" i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A good VM design needs to be fast (~ one cycle) and space efficient</a:t>
            </a:r>
          </a:p>
        </p:txBody>
      </p:sp>
      <p:sp>
        <p:nvSpPr>
          <p:cNvPr id="1626116" name="Line 4"/>
          <p:cNvSpPr>
            <a:spLocks noChangeShapeType="1"/>
          </p:cNvSpPr>
          <p:nvPr/>
        </p:nvSpPr>
        <p:spPr bwMode="auto">
          <a:xfrm>
            <a:off x="5718175" y="3232150"/>
            <a:ext cx="0" cy="542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6117" name="Rectangle 5"/>
          <p:cNvSpPr>
            <a:spLocks noChangeArrowheads="1"/>
          </p:cNvSpPr>
          <p:nvPr/>
        </p:nvSpPr>
        <p:spPr bwMode="auto">
          <a:xfrm>
            <a:off x="5486400" y="4038600"/>
            <a:ext cx="19089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Physical Address</a:t>
            </a:r>
          </a:p>
        </p:txBody>
      </p:sp>
      <p:sp>
        <p:nvSpPr>
          <p:cNvPr id="1626118" name="Rectangle 6"/>
          <p:cNvSpPr>
            <a:spLocks noChangeArrowheads="1"/>
          </p:cNvSpPr>
          <p:nvPr/>
        </p:nvSpPr>
        <p:spPr bwMode="auto">
          <a:xfrm>
            <a:off x="5638800" y="762000"/>
            <a:ext cx="177247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26119" name="AutoShape 7"/>
          <p:cNvSpPr>
            <a:spLocks noChangeArrowheads="1"/>
          </p:cNvSpPr>
          <p:nvPr/>
        </p:nvSpPr>
        <p:spPr bwMode="auto">
          <a:xfrm>
            <a:off x="4460875" y="2114550"/>
            <a:ext cx="2425700" cy="123031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6120" name="Line 8"/>
          <p:cNvSpPr>
            <a:spLocks noChangeShapeType="1"/>
          </p:cNvSpPr>
          <p:nvPr/>
        </p:nvSpPr>
        <p:spPr bwMode="auto">
          <a:xfrm flipH="1">
            <a:off x="7623175" y="1473200"/>
            <a:ext cx="0" cy="2292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6121" name="Rectangle 9"/>
          <p:cNvSpPr>
            <a:spLocks noChangeArrowheads="1"/>
          </p:cNvSpPr>
          <p:nvPr/>
        </p:nvSpPr>
        <p:spPr bwMode="auto">
          <a:xfrm>
            <a:off x="4973332" y="2325688"/>
            <a:ext cx="1381737" cy="721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6362" tIns="52388" rIns="106362" bIns="52388">
            <a:prstTxWarp prst="textNoShape">
              <a:avLst/>
            </a:prstTxWarp>
            <a:spAutoFit/>
          </a:bodyPr>
          <a:lstStyle/>
          <a:p>
            <a:pPr algn="ctr" defTabSz="1208088">
              <a:spcBef>
                <a:spcPct val="0"/>
              </a:spcBef>
            </a:pPr>
            <a:r>
              <a:rPr lang="en-US" altLang="ko-KR" sz="2000" dirty="0">
                <a:solidFill>
                  <a:srgbClr val="FFFFFF"/>
                </a:solidFill>
                <a:latin typeface="Calibri"/>
                <a:ea typeface="굴림" charset="-127"/>
                <a:cs typeface="굴림" charset="-127"/>
              </a:rPr>
              <a:t>Address</a:t>
            </a:r>
          </a:p>
          <a:p>
            <a:pPr algn="ctr" defTabSz="1208088">
              <a:spcBef>
                <a:spcPct val="0"/>
              </a:spcBef>
            </a:pPr>
            <a:r>
              <a:rPr lang="en-US" altLang="ko-KR" sz="2000" dirty="0">
                <a:solidFill>
                  <a:srgbClr val="FFFFFF"/>
                </a:solidFill>
                <a:latin typeface="Calibri"/>
                <a:ea typeface="굴림" charset="-127"/>
                <a:cs typeface="굴림" charset="-127"/>
              </a:rPr>
              <a:t>Translation</a:t>
            </a:r>
          </a:p>
        </p:txBody>
      </p:sp>
      <p:sp>
        <p:nvSpPr>
          <p:cNvPr id="1626122" name="Line 10"/>
          <p:cNvSpPr>
            <a:spLocks noChangeShapeType="1"/>
          </p:cNvSpPr>
          <p:nvPr/>
        </p:nvSpPr>
        <p:spPr bwMode="auto">
          <a:xfrm>
            <a:off x="5718175" y="1473200"/>
            <a:ext cx="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6123" name="Rectangle 11"/>
          <p:cNvSpPr>
            <a:spLocks noChangeArrowheads="1"/>
          </p:cNvSpPr>
          <p:nvPr/>
        </p:nvSpPr>
        <p:spPr bwMode="auto">
          <a:xfrm>
            <a:off x="3889375" y="1168400"/>
            <a:ext cx="3216275" cy="295275"/>
          </a:xfrm>
          <a:prstGeom prst="rect">
            <a:avLst/>
          </a:prstGeom>
          <a:solidFill>
            <a:srgbClr val="FFCC66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Virtual Page No. (VPN)</a:t>
            </a:r>
          </a:p>
        </p:txBody>
      </p:sp>
      <p:sp>
        <p:nvSpPr>
          <p:cNvPr id="1626124" name="Rectangle 12"/>
          <p:cNvSpPr>
            <a:spLocks noChangeArrowheads="1"/>
          </p:cNvSpPr>
          <p:nvPr/>
        </p:nvSpPr>
        <p:spPr bwMode="auto">
          <a:xfrm>
            <a:off x="7089775" y="1168400"/>
            <a:ext cx="1090613" cy="2952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offset</a:t>
            </a:r>
          </a:p>
        </p:txBody>
      </p:sp>
      <p:sp>
        <p:nvSpPr>
          <p:cNvPr id="1626125" name="Rectangle 13" descr="90%"/>
          <p:cNvSpPr>
            <a:spLocks noChangeArrowheads="1"/>
          </p:cNvSpPr>
          <p:nvPr/>
        </p:nvSpPr>
        <p:spPr bwMode="auto">
          <a:xfrm>
            <a:off x="3889375" y="3765550"/>
            <a:ext cx="3216275" cy="295275"/>
          </a:xfrm>
          <a:prstGeom prst="rect">
            <a:avLst/>
          </a:prstGeom>
          <a:pattFill prst="pct90">
            <a:fgClr>
              <a:srgbClr val="FFCC66"/>
            </a:fgClr>
            <a:bgClr>
              <a:srgbClr val="FFFFFF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Physical Page No. (PPN)</a:t>
            </a:r>
          </a:p>
        </p:txBody>
      </p:sp>
      <p:sp>
        <p:nvSpPr>
          <p:cNvPr id="1626126" name="Rectangle 14"/>
          <p:cNvSpPr>
            <a:spLocks noChangeArrowheads="1"/>
          </p:cNvSpPr>
          <p:nvPr/>
        </p:nvSpPr>
        <p:spPr bwMode="auto">
          <a:xfrm>
            <a:off x="7032625" y="3765550"/>
            <a:ext cx="1147763" cy="2952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offset</a:t>
            </a:r>
            <a:endParaRPr lang="en-US" altLang="ko-KR" sz="2000" dirty="0">
              <a:solidFill>
                <a:srgbClr val="000000"/>
              </a:solidFill>
              <a:latin typeface="Calibri"/>
              <a:ea typeface="굴림" charset="-127"/>
              <a:cs typeface="굴림" charset="-127"/>
            </a:endParaRPr>
          </a:p>
        </p:txBody>
      </p:sp>
      <p:sp>
        <p:nvSpPr>
          <p:cNvPr id="1626127" name="Line 15"/>
          <p:cNvSpPr>
            <a:spLocks noChangeShapeType="1"/>
          </p:cNvSpPr>
          <p:nvPr/>
        </p:nvSpPr>
        <p:spPr bwMode="auto">
          <a:xfrm flipH="1">
            <a:off x="3889375" y="1771650"/>
            <a:ext cx="1828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6131" name="Text Box 19"/>
          <p:cNvSpPr txBox="1">
            <a:spLocks noChangeArrowheads="1"/>
          </p:cNvSpPr>
          <p:nvPr/>
        </p:nvSpPr>
        <p:spPr bwMode="auto">
          <a:xfrm>
            <a:off x="685800" y="3352800"/>
            <a:ext cx="13260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Exception?</a:t>
            </a:r>
          </a:p>
        </p:txBody>
      </p:sp>
      <p:sp>
        <p:nvSpPr>
          <p:cNvPr id="1626132" name="Line 20"/>
          <p:cNvSpPr>
            <a:spLocks noChangeShapeType="1"/>
          </p:cNvSpPr>
          <p:nvPr/>
        </p:nvSpPr>
        <p:spPr bwMode="auto">
          <a:xfrm>
            <a:off x="1142999" y="2514600"/>
            <a:ext cx="561975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6133" name="Line 21"/>
          <p:cNvSpPr>
            <a:spLocks noChangeShapeType="1"/>
          </p:cNvSpPr>
          <p:nvPr/>
        </p:nvSpPr>
        <p:spPr bwMode="auto">
          <a:xfrm>
            <a:off x="1905000" y="18288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333375" y="1531938"/>
            <a:ext cx="211202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Kernel/User Mode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180975" y="2082800"/>
            <a:ext cx="17462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Read/Write</a:t>
            </a:r>
          </a:p>
        </p:txBody>
      </p:sp>
      <p:sp>
        <p:nvSpPr>
          <p:cNvPr id="1626136" name="Freeform 24"/>
          <p:cNvSpPr>
            <a:spLocks/>
          </p:cNvSpPr>
          <p:nvPr/>
        </p:nvSpPr>
        <p:spPr bwMode="auto">
          <a:xfrm>
            <a:off x="1295400" y="2819400"/>
            <a:ext cx="990600" cy="609600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0" y="144"/>
              </a:cxn>
              <a:cxn ang="0">
                <a:pos x="0" y="288"/>
              </a:cxn>
            </a:cxnLst>
            <a:rect l="0" t="0" r="r" b="b"/>
            <a:pathLst>
              <a:path w="392" h="288">
                <a:moveTo>
                  <a:pt x="392" y="0"/>
                </a:moveTo>
                <a:lnTo>
                  <a:pt x="0" y="144"/>
                </a:ln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600200" y="2057400"/>
            <a:ext cx="2743200" cy="123031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286000" y="2231658"/>
            <a:ext cx="1430626" cy="721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06362" tIns="52388" rIns="106362" bIns="52388">
            <a:prstTxWarp prst="textNoShape">
              <a:avLst/>
            </a:prstTxWarp>
            <a:spAutoFit/>
          </a:bodyPr>
          <a:lstStyle/>
          <a:p>
            <a:pPr algn="ctr" defTabSz="1208088">
              <a:spcBef>
                <a:spcPct val="0"/>
              </a:spcBef>
            </a:pPr>
            <a:r>
              <a:rPr lang="en-US" altLang="ko-KR" sz="2000" dirty="0">
                <a:solidFill>
                  <a:srgbClr val="FFFFFF"/>
                </a:solidFill>
                <a:latin typeface="Calibri"/>
                <a:ea typeface="굴림" charset="-127"/>
                <a:cs typeface="굴림" charset="-127"/>
              </a:rPr>
              <a:t>Protection Check</a:t>
            </a:r>
          </a:p>
        </p:txBody>
      </p:sp>
    </p:spTree>
    <p:extLst>
      <p:ext uri="{BB962C8B-B14F-4D97-AF65-F5344CB8AC3E}">
        <p14:creationId xmlns:p14="http://schemas.microsoft.com/office/powerpoint/2010/main" val="178411770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altLang="ko-KR" dirty="0">
                <a:ea typeface="굴림" charset="-127"/>
                <a:cs typeface="굴림" charset="-127"/>
              </a:rPr>
              <a:t>Translation-</a:t>
            </a:r>
            <a:r>
              <a:rPr lang="en-US" altLang="ko-KR" dirty="0" err="1">
                <a:ea typeface="굴림" charset="-127"/>
                <a:cs typeface="굴림" charset="-127"/>
              </a:rPr>
              <a:t>Lookaside</a:t>
            </a:r>
            <a:r>
              <a:rPr lang="en-US" altLang="ko-KR" dirty="0">
                <a:ea typeface="굴림" charset="-127"/>
                <a:cs typeface="굴림" charset="-127"/>
              </a:rPr>
              <a:t> Buffers (TLB)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389-10EB-9445-9A72-341816864186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628163" name="Rectangle 3"/>
          <p:cNvSpPr>
            <a:spLocks noChangeArrowheads="1"/>
          </p:cNvSpPr>
          <p:nvPr/>
        </p:nvSpPr>
        <p:spPr bwMode="auto">
          <a:xfrm>
            <a:off x="457200" y="838200"/>
            <a:ext cx="8305800" cy="24288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Address translation is very expensive!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In a two-level page table, each reference becomes several memory accesses</a:t>
            </a:r>
            <a:endParaRPr lang="en-US" altLang="ko-KR" sz="2000" i="1" dirty="0">
              <a:solidFill>
                <a:srgbClr val="000000"/>
              </a:solidFill>
              <a:latin typeface="Calibri"/>
              <a:ea typeface="굴림" charset="-127"/>
              <a:cs typeface="굴림" charset="-127"/>
            </a:endParaRPr>
          </a:p>
          <a:p>
            <a:pPr>
              <a:spcBef>
                <a:spcPct val="0"/>
              </a:spcBef>
            </a:pPr>
            <a:endParaRPr lang="en-US" altLang="ko-KR" sz="1200" i="1" dirty="0">
              <a:solidFill>
                <a:srgbClr val="000000"/>
              </a:solidFill>
              <a:latin typeface="Calibri"/>
              <a:ea typeface="굴림" charset="-127"/>
              <a:cs typeface="굴림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Solution: </a:t>
            </a:r>
            <a:r>
              <a:rPr lang="en-US" altLang="ko-KR" sz="2400" i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Cache translations in TLB</a:t>
            </a:r>
          </a:p>
          <a:p>
            <a:pPr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		</a:t>
            </a: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TLB hit		</a:t>
            </a:r>
            <a:r>
              <a:rPr lang="en-US" altLang="ko-KR" sz="2000" dirty="0" err="1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0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2000" i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Single-Cycle Translation</a:t>
            </a:r>
            <a:endParaRPr lang="en-US" altLang="ko-KR" sz="2000" dirty="0">
              <a:solidFill>
                <a:srgbClr val="000000"/>
              </a:solidFill>
              <a:latin typeface="Calibri"/>
              <a:ea typeface="굴림" charset="-127"/>
              <a:cs typeface="굴림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	     	TLB miss 	</a:t>
            </a:r>
            <a:r>
              <a:rPr lang="en-US" altLang="ko-KR" sz="2000" dirty="0" err="1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0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2000" i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Page-Table Walk to refill </a:t>
            </a:r>
          </a:p>
        </p:txBody>
      </p:sp>
      <p:sp>
        <p:nvSpPr>
          <p:cNvPr id="1628164" name="Rectangle 4"/>
          <p:cNvSpPr>
            <a:spLocks noChangeArrowheads="1"/>
          </p:cNvSpPr>
          <p:nvPr/>
        </p:nvSpPr>
        <p:spPr bwMode="auto">
          <a:xfrm>
            <a:off x="5387975" y="5838825"/>
            <a:ext cx="1600200" cy="279400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65" name="Rectangle 5"/>
          <p:cNvSpPr>
            <a:spLocks noChangeArrowheads="1"/>
          </p:cNvSpPr>
          <p:nvPr/>
        </p:nvSpPr>
        <p:spPr bwMode="auto">
          <a:xfrm>
            <a:off x="569913" y="4418013"/>
            <a:ext cx="3213100" cy="915987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66" name="Line 6"/>
          <p:cNvSpPr>
            <a:spLocks noChangeShapeType="1"/>
          </p:cNvSpPr>
          <p:nvPr/>
        </p:nvSpPr>
        <p:spPr bwMode="auto">
          <a:xfrm>
            <a:off x="585788" y="4721225"/>
            <a:ext cx="319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67" name="Line 7"/>
          <p:cNvSpPr>
            <a:spLocks noChangeShapeType="1"/>
          </p:cNvSpPr>
          <p:nvPr/>
        </p:nvSpPr>
        <p:spPr bwMode="auto">
          <a:xfrm>
            <a:off x="5699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68" name="Line 8"/>
          <p:cNvSpPr>
            <a:spLocks noChangeShapeType="1"/>
          </p:cNvSpPr>
          <p:nvPr/>
        </p:nvSpPr>
        <p:spPr bwMode="auto">
          <a:xfrm>
            <a:off x="8239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69" name="Line 9"/>
          <p:cNvSpPr>
            <a:spLocks noChangeShapeType="1"/>
          </p:cNvSpPr>
          <p:nvPr/>
        </p:nvSpPr>
        <p:spPr bwMode="auto">
          <a:xfrm>
            <a:off x="1314450" y="4430713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70" name="Line 10"/>
          <p:cNvSpPr>
            <a:spLocks noChangeShapeType="1"/>
          </p:cNvSpPr>
          <p:nvPr/>
        </p:nvSpPr>
        <p:spPr bwMode="auto">
          <a:xfrm flipH="1">
            <a:off x="10652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71" name="Line 11"/>
          <p:cNvSpPr>
            <a:spLocks noChangeShapeType="1"/>
          </p:cNvSpPr>
          <p:nvPr/>
        </p:nvSpPr>
        <p:spPr bwMode="auto">
          <a:xfrm>
            <a:off x="2589213" y="4430713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72" name="Rectangle 12"/>
          <p:cNvSpPr>
            <a:spLocks noChangeArrowheads="1"/>
          </p:cNvSpPr>
          <p:nvPr/>
        </p:nvSpPr>
        <p:spPr bwMode="auto">
          <a:xfrm>
            <a:off x="5430838" y="3714750"/>
            <a:ext cx="2476500" cy="2794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73" name="Line 13"/>
          <p:cNvSpPr>
            <a:spLocks noChangeShapeType="1"/>
          </p:cNvSpPr>
          <p:nvPr/>
        </p:nvSpPr>
        <p:spPr bwMode="auto">
          <a:xfrm>
            <a:off x="7031038" y="372745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74" name="Rectangle 14"/>
          <p:cNvSpPr>
            <a:spLocks noChangeArrowheads="1"/>
          </p:cNvSpPr>
          <p:nvPr/>
        </p:nvSpPr>
        <p:spPr bwMode="auto">
          <a:xfrm>
            <a:off x="5759450" y="3667125"/>
            <a:ext cx="202974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VPN   </a:t>
            </a:r>
            <a:r>
              <a:rPr lang="en-US" altLang="ko-KR" sz="1800" dirty="0">
                <a:solidFill>
                  <a:srgbClr val="00AE00"/>
                </a:solidFill>
                <a:latin typeface="Calibri"/>
                <a:ea typeface="굴림" charset="-127"/>
                <a:cs typeface="굴림" charset="-127"/>
              </a:rPr>
              <a:t>	      </a:t>
            </a:r>
            <a:r>
              <a:rPr lang="en-US" altLang="ko-KR" sz="18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offset</a:t>
            </a:r>
          </a:p>
        </p:txBody>
      </p:sp>
      <p:sp>
        <p:nvSpPr>
          <p:cNvPr id="1628175" name="Rectangle 15"/>
          <p:cNvSpPr>
            <a:spLocks noChangeArrowheads="1"/>
          </p:cNvSpPr>
          <p:nvPr/>
        </p:nvSpPr>
        <p:spPr bwMode="auto">
          <a:xfrm>
            <a:off x="501650" y="4379913"/>
            <a:ext cx="3140396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V  R   W D      tag                  PPN</a:t>
            </a:r>
          </a:p>
        </p:txBody>
      </p:sp>
      <p:sp>
        <p:nvSpPr>
          <p:cNvPr id="1628176" name="Rectangle 16"/>
          <p:cNvSpPr>
            <a:spLocks noChangeArrowheads="1"/>
          </p:cNvSpPr>
          <p:nvPr/>
        </p:nvSpPr>
        <p:spPr bwMode="auto">
          <a:xfrm>
            <a:off x="2819400" y="5715000"/>
            <a:ext cx="188568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physical address</a:t>
            </a:r>
          </a:p>
        </p:txBody>
      </p:sp>
      <p:sp>
        <p:nvSpPr>
          <p:cNvPr id="1628177" name="Rectangle 17"/>
          <p:cNvSpPr>
            <a:spLocks noChangeArrowheads="1"/>
          </p:cNvSpPr>
          <p:nvPr/>
        </p:nvSpPr>
        <p:spPr bwMode="auto">
          <a:xfrm>
            <a:off x="5386388" y="5826125"/>
            <a:ext cx="2476500" cy="2794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78" name="Line 18"/>
          <p:cNvSpPr>
            <a:spLocks noChangeShapeType="1"/>
          </p:cNvSpPr>
          <p:nvPr/>
        </p:nvSpPr>
        <p:spPr bwMode="auto">
          <a:xfrm>
            <a:off x="6986588" y="5838825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79" name="Rectangle 19"/>
          <p:cNvSpPr>
            <a:spLocks noChangeArrowheads="1"/>
          </p:cNvSpPr>
          <p:nvPr/>
        </p:nvSpPr>
        <p:spPr bwMode="auto">
          <a:xfrm>
            <a:off x="5740400" y="5791200"/>
            <a:ext cx="190587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PPN	     offset</a:t>
            </a:r>
          </a:p>
        </p:txBody>
      </p:sp>
      <p:sp>
        <p:nvSpPr>
          <p:cNvPr id="1628180" name="Rectangle 20"/>
          <p:cNvSpPr>
            <a:spLocks noChangeArrowheads="1"/>
          </p:cNvSpPr>
          <p:nvPr/>
        </p:nvSpPr>
        <p:spPr bwMode="auto">
          <a:xfrm>
            <a:off x="3182938" y="3625850"/>
            <a:ext cx="161914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i="1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28181" name="Line 21"/>
          <p:cNvSpPr>
            <a:spLocks noChangeShapeType="1"/>
          </p:cNvSpPr>
          <p:nvPr/>
        </p:nvSpPr>
        <p:spPr bwMode="auto">
          <a:xfrm>
            <a:off x="7661275" y="39909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82" name="Freeform 22"/>
          <p:cNvSpPr>
            <a:spLocks/>
          </p:cNvSpPr>
          <p:nvPr/>
        </p:nvSpPr>
        <p:spPr bwMode="auto">
          <a:xfrm>
            <a:off x="3200400" y="5334000"/>
            <a:ext cx="2979738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1876" y="71"/>
              </a:cxn>
              <a:cxn ang="0">
                <a:pos x="1876" y="284"/>
              </a:cxn>
            </a:cxnLst>
            <a:rect l="0" t="0" r="r" b="b"/>
            <a:pathLst>
              <a:path w="1877" h="285">
                <a:moveTo>
                  <a:pt x="0" y="0"/>
                </a:moveTo>
                <a:lnTo>
                  <a:pt x="0" y="71"/>
                </a:lnTo>
                <a:lnTo>
                  <a:pt x="1876" y="71"/>
                </a:lnTo>
                <a:lnTo>
                  <a:pt x="1876" y="28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83" name="Line 23"/>
          <p:cNvSpPr>
            <a:spLocks noChangeShapeType="1"/>
          </p:cNvSpPr>
          <p:nvPr/>
        </p:nvSpPr>
        <p:spPr bwMode="auto">
          <a:xfrm>
            <a:off x="1557338" y="4424363"/>
            <a:ext cx="0" cy="909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84" name="Line 24"/>
          <p:cNvSpPr>
            <a:spLocks noChangeShapeType="1"/>
          </p:cNvSpPr>
          <p:nvPr/>
        </p:nvSpPr>
        <p:spPr bwMode="auto">
          <a:xfrm flipH="1">
            <a:off x="1981200" y="5334000"/>
            <a:ext cx="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85" name="Rectangle 25"/>
          <p:cNvSpPr>
            <a:spLocks noChangeArrowheads="1"/>
          </p:cNvSpPr>
          <p:nvPr/>
        </p:nvSpPr>
        <p:spPr bwMode="auto">
          <a:xfrm>
            <a:off x="1676400" y="5638800"/>
            <a:ext cx="66078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hit?</a:t>
            </a:r>
          </a:p>
        </p:txBody>
      </p:sp>
      <p:sp>
        <p:nvSpPr>
          <p:cNvPr id="1628186" name="Line 26"/>
          <p:cNvSpPr>
            <a:spLocks noChangeShapeType="1"/>
          </p:cNvSpPr>
          <p:nvPr/>
        </p:nvSpPr>
        <p:spPr bwMode="auto">
          <a:xfrm>
            <a:off x="576263" y="5011738"/>
            <a:ext cx="319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87" name="Freeform 27"/>
          <p:cNvSpPr>
            <a:spLocks/>
          </p:cNvSpPr>
          <p:nvPr/>
        </p:nvSpPr>
        <p:spPr bwMode="auto">
          <a:xfrm>
            <a:off x="2022475" y="3981450"/>
            <a:ext cx="4114800" cy="438150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2592" y="96"/>
              </a:cxn>
              <a:cxn ang="0">
                <a:pos x="0" y="96"/>
              </a:cxn>
              <a:cxn ang="0">
                <a:pos x="0" y="288"/>
              </a:cxn>
            </a:cxnLst>
            <a:rect l="0" t="0" r="r" b="b"/>
            <a:pathLst>
              <a:path w="2592" h="288">
                <a:moveTo>
                  <a:pt x="2592" y="0"/>
                </a:moveTo>
                <a:lnTo>
                  <a:pt x="2592" y="96"/>
                </a:lnTo>
                <a:lnTo>
                  <a:pt x="0" y="96"/>
                </a:lnTo>
                <a:lnTo>
                  <a:pt x="0" y="28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628188" name="Text Box 28"/>
          <p:cNvSpPr txBox="1">
            <a:spLocks noChangeArrowheads="1"/>
          </p:cNvSpPr>
          <p:nvPr/>
        </p:nvSpPr>
        <p:spPr bwMode="auto">
          <a:xfrm>
            <a:off x="3851275" y="4357688"/>
            <a:ext cx="28463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(VPN = virtual page number)</a:t>
            </a:r>
            <a:endParaRPr lang="en-US" altLang="ko-KR" sz="2000" dirty="0">
              <a:solidFill>
                <a:srgbClr val="56127A"/>
              </a:solidFill>
              <a:latin typeface="Calibri"/>
              <a:ea typeface="굴림" charset="-127"/>
              <a:cs typeface="굴림" charset="-127"/>
            </a:endParaRPr>
          </a:p>
        </p:txBody>
      </p:sp>
      <p:sp>
        <p:nvSpPr>
          <p:cNvPr id="1628189" name="Text Box 29"/>
          <p:cNvSpPr txBox="1">
            <a:spLocks noChangeArrowheads="1"/>
          </p:cNvSpPr>
          <p:nvPr/>
        </p:nvSpPr>
        <p:spPr bwMode="auto">
          <a:xfrm>
            <a:off x="3810000" y="4953000"/>
            <a:ext cx="29862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Calibri"/>
                <a:ea typeface="굴림" charset="-127"/>
                <a:cs typeface="굴림" charset="-127"/>
              </a:rPr>
              <a:t>(PPN = physical page number)</a:t>
            </a:r>
            <a:endParaRPr lang="en-US" altLang="ko-KR" sz="2000" dirty="0">
              <a:solidFill>
                <a:srgbClr val="56127A"/>
              </a:solidFill>
              <a:latin typeface="Calibri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852313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Address Translation: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800" i="1" dirty="0">
                <a:ea typeface="굴림" charset="-127"/>
                <a:cs typeface="굴림" charset="-127"/>
              </a:rPr>
              <a:t>putting it all together</a:t>
            </a:r>
            <a:endParaRPr lang="en-US" altLang="ko-KR" sz="4000" dirty="0">
              <a:ea typeface="굴림" charset="-127"/>
              <a:cs typeface="굴림" charset="-127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25A-39C5-FD43-B6C6-B620D9213523}" type="slidenum">
              <a:rPr lang="en-US"/>
              <a:pPr/>
              <a:t>57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42498" name="Line 2"/>
          <p:cNvSpPr>
            <a:spLocks noChangeShapeType="1"/>
          </p:cNvSpPr>
          <p:nvPr/>
        </p:nvSpPr>
        <p:spPr bwMode="auto">
          <a:xfrm>
            <a:off x="2057400" y="5727700"/>
            <a:ext cx="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499" name="Freeform 3"/>
          <p:cNvSpPr>
            <a:spLocks/>
          </p:cNvSpPr>
          <p:nvPr/>
        </p:nvSpPr>
        <p:spPr bwMode="auto">
          <a:xfrm>
            <a:off x="1295400" y="5203825"/>
            <a:ext cx="2667000" cy="981075"/>
          </a:xfrm>
          <a:custGeom>
            <a:avLst/>
            <a:gdLst/>
            <a:ahLst/>
            <a:cxnLst>
              <a:cxn ang="0">
                <a:pos x="1860" y="0"/>
              </a:cxn>
              <a:cxn ang="0">
                <a:pos x="1860" y="570"/>
              </a:cxn>
              <a:cxn ang="0">
                <a:pos x="60" y="564"/>
              </a:cxn>
              <a:cxn ang="0">
                <a:pos x="24" y="558"/>
              </a:cxn>
              <a:cxn ang="0">
                <a:pos x="0" y="558"/>
              </a:cxn>
            </a:cxnLst>
            <a:rect l="0" t="0" r="r" b="b"/>
            <a:pathLst>
              <a:path w="1860" h="570">
                <a:moveTo>
                  <a:pt x="1860" y="0"/>
                </a:moveTo>
                <a:lnTo>
                  <a:pt x="1860" y="570"/>
                </a:lnTo>
                <a:lnTo>
                  <a:pt x="60" y="564"/>
                </a:lnTo>
                <a:lnTo>
                  <a:pt x="24" y="558"/>
                </a:lnTo>
                <a:lnTo>
                  <a:pt x="0" y="558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048000" y="1077913"/>
            <a:ext cx="209041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3681450" y="1844675"/>
            <a:ext cx="1100062" cy="8284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TLB</a:t>
            </a:r>
          </a:p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Lookup</a:t>
            </a:r>
          </a:p>
        </p:txBody>
      </p:sp>
      <p:sp>
        <p:nvSpPr>
          <p:cNvPr id="1642503" name="Rectangle 7" descr="90%"/>
          <p:cNvSpPr>
            <a:spLocks noChangeArrowheads="1"/>
          </p:cNvSpPr>
          <p:nvPr/>
        </p:nvSpPr>
        <p:spPr bwMode="auto">
          <a:xfrm>
            <a:off x="1636713" y="3297238"/>
            <a:ext cx="1814512" cy="844550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Page Table</a:t>
            </a:r>
          </a:p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Walk</a:t>
            </a:r>
          </a:p>
        </p:txBody>
      </p:sp>
      <p:sp>
        <p:nvSpPr>
          <p:cNvPr id="1642504" name="Rectangle 8" descr="90%"/>
          <p:cNvSpPr>
            <a:spLocks noChangeArrowheads="1"/>
          </p:cNvSpPr>
          <p:nvPr/>
        </p:nvSpPr>
        <p:spPr bwMode="auto">
          <a:xfrm>
            <a:off x="3048000" y="5041900"/>
            <a:ext cx="1916113" cy="479425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Update TLB</a:t>
            </a:r>
          </a:p>
        </p:txBody>
      </p:sp>
      <p:sp>
        <p:nvSpPr>
          <p:cNvPr id="1642505" name="Rectangle 9"/>
          <p:cNvSpPr>
            <a:spLocks noChangeArrowheads="1"/>
          </p:cNvSpPr>
          <p:nvPr/>
        </p:nvSpPr>
        <p:spPr bwMode="auto">
          <a:xfrm>
            <a:off x="609600" y="4965700"/>
            <a:ext cx="2286000" cy="693738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 i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Page Fault</a:t>
            </a:r>
            <a:endParaRPr lang="en-US" altLang="ko-KR" sz="2000" dirty="0">
              <a:solidFill>
                <a:srgbClr val="000000"/>
              </a:solidFill>
              <a:latin typeface="Calibri"/>
              <a:ea typeface="굴림" charset="-127"/>
              <a:cs typeface="굴림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(OS loads page)</a:t>
            </a:r>
          </a:p>
        </p:txBody>
      </p:sp>
      <p:sp>
        <p:nvSpPr>
          <p:cNvPr id="1642506" name="Rectangle 10"/>
          <p:cNvSpPr>
            <a:spLocks noChangeArrowheads="1"/>
          </p:cNvSpPr>
          <p:nvPr/>
        </p:nvSpPr>
        <p:spPr bwMode="auto">
          <a:xfrm>
            <a:off x="5483212" y="3300413"/>
            <a:ext cx="1274789" cy="70532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Protection</a:t>
            </a:r>
          </a:p>
          <a:p>
            <a:pPr algn="ctr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Check</a:t>
            </a:r>
          </a:p>
        </p:txBody>
      </p:sp>
      <p:sp>
        <p:nvSpPr>
          <p:cNvPr id="1642507" name="Rectangle 11"/>
          <p:cNvSpPr>
            <a:spLocks noChangeArrowheads="1"/>
          </p:cNvSpPr>
          <p:nvPr/>
        </p:nvSpPr>
        <p:spPr bwMode="auto">
          <a:xfrm>
            <a:off x="7562838" y="5021263"/>
            <a:ext cx="1166837" cy="982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Physical</a:t>
            </a:r>
          </a:p>
          <a:p>
            <a:pPr algn="ctr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Address</a:t>
            </a:r>
          </a:p>
          <a:p>
            <a:pPr algn="ctr">
              <a:spcBef>
                <a:spcPct val="0"/>
              </a:spcBef>
            </a:pPr>
            <a:r>
              <a:rPr lang="en-US" altLang="ko-KR" sz="1800" i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(to cache)</a:t>
            </a:r>
          </a:p>
        </p:txBody>
      </p:sp>
      <p:sp>
        <p:nvSpPr>
          <p:cNvPr id="1642508" name="Line 12"/>
          <p:cNvSpPr>
            <a:spLocks noChangeShapeType="1"/>
          </p:cNvSpPr>
          <p:nvPr/>
        </p:nvSpPr>
        <p:spPr bwMode="auto">
          <a:xfrm>
            <a:off x="4160838" y="1508125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09" name="Freeform 13"/>
          <p:cNvSpPr>
            <a:spLocks/>
          </p:cNvSpPr>
          <p:nvPr/>
        </p:nvSpPr>
        <p:spPr bwMode="auto">
          <a:xfrm>
            <a:off x="2565400" y="2692400"/>
            <a:ext cx="1576388" cy="612775"/>
          </a:xfrm>
          <a:custGeom>
            <a:avLst/>
            <a:gdLst/>
            <a:ahLst/>
            <a:cxnLst>
              <a:cxn ang="0">
                <a:pos x="992" y="0"/>
              </a:cxn>
              <a:cxn ang="0">
                <a:pos x="992" y="136"/>
              </a:cxn>
              <a:cxn ang="0">
                <a:pos x="0" y="369"/>
              </a:cxn>
            </a:cxnLst>
            <a:rect l="0" t="0" r="r" b="b"/>
            <a:pathLst>
              <a:path w="993" h="370">
                <a:moveTo>
                  <a:pt x="992" y="0"/>
                </a:moveTo>
                <a:lnTo>
                  <a:pt x="992" y="136"/>
                </a:lnTo>
                <a:lnTo>
                  <a:pt x="0" y="36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10" name="Line 14"/>
          <p:cNvSpPr>
            <a:spLocks noChangeShapeType="1"/>
          </p:cNvSpPr>
          <p:nvPr/>
        </p:nvSpPr>
        <p:spPr bwMode="auto">
          <a:xfrm>
            <a:off x="4141788" y="2933700"/>
            <a:ext cx="2024062" cy="369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11" name="Rectangle 15"/>
          <p:cNvSpPr>
            <a:spLocks noChangeArrowheads="1"/>
          </p:cNvSpPr>
          <p:nvPr/>
        </p:nvSpPr>
        <p:spPr bwMode="auto">
          <a:xfrm>
            <a:off x="2786063" y="2749550"/>
            <a:ext cx="605936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miss</a:t>
            </a:r>
          </a:p>
        </p:txBody>
      </p:sp>
      <p:sp>
        <p:nvSpPr>
          <p:cNvPr id="1642512" name="Rectangle 16"/>
          <p:cNvSpPr>
            <a:spLocks noChangeArrowheads="1"/>
          </p:cNvSpPr>
          <p:nvPr/>
        </p:nvSpPr>
        <p:spPr bwMode="auto">
          <a:xfrm>
            <a:off x="5008563" y="2760663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hit</a:t>
            </a:r>
          </a:p>
        </p:txBody>
      </p:sp>
      <p:sp>
        <p:nvSpPr>
          <p:cNvPr id="1642513" name="Freeform 17"/>
          <p:cNvSpPr>
            <a:spLocks/>
          </p:cNvSpPr>
          <p:nvPr/>
        </p:nvSpPr>
        <p:spPr bwMode="auto">
          <a:xfrm>
            <a:off x="1606550" y="4149725"/>
            <a:ext cx="890588" cy="835025"/>
          </a:xfrm>
          <a:custGeom>
            <a:avLst/>
            <a:gdLst/>
            <a:ahLst/>
            <a:cxnLst>
              <a:cxn ang="0">
                <a:pos x="560" y="0"/>
              </a:cxn>
              <a:cxn ang="0">
                <a:pos x="560" y="205"/>
              </a:cxn>
              <a:cxn ang="0">
                <a:pos x="0" y="525"/>
              </a:cxn>
            </a:cxnLst>
            <a:rect l="0" t="0" r="r" b="b"/>
            <a:pathLst>
              <a:path w="561" h="526">
                <a:moveTo>
                  <a:pt x="560" y="0"/>
                </a:moveTo>
                <a:lnTo>
                  <a:pt x="560" y="205"/>
                </a:lnTo>
                <a:lnTo>
                  <a:pt x="0" y="52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14" name="Line 18"/>
          <p:cNvSpPr>
            <a:spLocks noChangeShapeType="1"/>
          </p:cNvSpPr>
          <p:nvPr/>
        </p:nvSpPr>
        <p:spPr bwMode="auto">
          <a:xfrm>
            <a:off x="2503488" y="4497388"/>
            <a:ext cx="1077912" cy="544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15" name="Rectangle 19"/>
          <p:cNvSpPr>
            <a:spLocks noChangeArrowheads="1"/>
          </p:cNvSpPr>
          <p:nvPr/>
        </p:nvSpPr>
        <p:spPr bwMode="auto">
          <a:xfrm>
            <a:off x="685800" y="4038600"/>
            <a:ext cx="3712931" cy="7607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sz="2400" b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	</a:t>
            </a:r>
            <a:r>
              <a:rPr lang="ko-KR" altLang="en-US" sz="2400" b="1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      </a:t>
            </a: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the  page is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Ï</a:t>
            </a:r>
            <a:r>
              <a:rPr lang="en-US" altLang="ko-KR" sz="20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memory	         </a:t>
            </a:r>
            <a:r>
              <a:rPr lang="en-US" altLang="ko-KR" sz="24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Î</a:t>
            </a:r>
            <a:r>
              <a:rPr lang="en-US" altLang="ko-KR" sz="20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memory</a:t>
            </a:r>
          </a:p>
        </p:txBody>
      </p:sp>
      <p:sp>
        <p:nvSpPr>
          <p:cNvPr id="1642516" name="Freeform 20"/>
          <p:cNvSpPr>
            <a:spLocks/>
          </p:cNvSpPr>
          <p:nvPr/>
        </p:nvSpPr>
        <p:spPr bwMode="auto">
          <a:xfrm>
            <a:off x="5584825" y="4141788"/>
            <a:ext cx="530225" cy="842962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187"/>
              </a:cxn>
              <a:cxn ang="0">
                <a:pos x="0" y="505"/>
              </a:cxn>
            </a:cxnLst>
            <a:rect l="0" t="0" r="r" b="b"/>
            <a:pathLst>
              <a:path w="334" h="506">
                <a:moveTo>
                  <a:pt x="333" y="0"/>
                </a:moveTo>
                <a:lnTo>
                  <a:pt x="333" y="187"/>
                </a:lnTo>
                <a:lnTo>
                  <a:pt x="0" y="50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17" name="Line 21"/>
          <p:cNvSpPr>
            <a:spLocks noChangeShapeType="1"/>
          </p:cNvSpPr>
          <p:nvPr/>
        </p:nvSpPr>
        <p:spPr bwMode="auto">
          <a:xfrm>
            <a:off x="6113463" y="4468813"/>
            <a:ext cx="1914525" cy="515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18" name="Rectangle 22"/>
          <p:cNvSpPr>
            <a:spLocks noChangeArrowheads="1"/>
          </p:cNvSpPr>
          <p:nvPr/>
        </p:nvSpPr>
        <p:spPr bwMode="auto">
          <a:xfrm>
            <a:off x="4876800" y="4356100"/>
            <a:ext cx="82925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denied</a:t>
            </a:r>
          </a:p>
        </p:txBody>
      </p:sp>
      <p:sp>
        <p:nvSpPr>
          <p:cNvPr id="1642519" name="Rectangle 23"/>
          <p:cNvSpPr>
            <a:spLocks noChangeArrowheads="1"/>
          </p:cNvSpPr>
          <p:nvPr/>
        </p:nvSpPr>
        <p:spPr bwMode="auto">
          <a:xfrm>
            <a:off x="7002463" y="4367213"/>
            <a:ext cx="111926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permitted</a:t>
            </a:r>
          </a:p>
        </p:txBody>
      </p:sp>
      <p:sp>
        <p:nvSpPr>
          <p:cNvPr id="1642520" name="Rectangle 24"/>
          <p:cNvSpPr>
            <a:spLocks noChangeArrowheads="1"/>
          </p:cNvSpPr>
          <p:nvPr/>
        </p:nvSpPr>
        <p:spPr bwMode="auto">
          <a:xfrm>
            <a:off x="5391470" y="4964113"/>
            <a:ext cx="1493198" cy="828432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Protection</a:t>
            </a:r>
          </a:p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Fault</a:t>
            </a:r>
          </a:p>
        </p:txBody>
      </p:sp>
      <p:sp>
        <p:nvSpPr>
          <p:cNvPr id="1642521" name="Rectangle 25"/>
          <p:cNvSpPr>
            <a:spLocks noChangeArrowheads="1"/>
          </p:cNvSpPr>
          <p:nvPr/>
        </p:nvSpPr>
        <p:spPr bwMode="auto">
          <a:xfrm>
            <a:off x="5551488" y="1644650"/>
            <a:ext cx="330200" cy="1905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22" name="Rectangle 26" descr="90%"/>
          <p:cNvSpPr>
            <a:spLocks noChangeArrowheads="1"/>
          </p:cNvSpPr>
          <p:nvPr/>
        </p:nvSpPr>
        <p:spPr bwMode="auto">
          <a:xfrm>
            <a:off x="5551488" y="1936750"/>
            <a:ext cx="330200" cy="190500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23" name="Rectangle 27"/>
          <p:cNvSpPr>
            <a:spLocks noChangeArrowheads="1"/>
          </p:cNvSpPr>
          <p:nvPr/>
        </p:nvSpPr>
        <p:spPr bwMode="auto">
          <a:xfrm>
            <a:off x="5551488" y="2216150"/>
            <a:ext cx="330200" cy="190500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24" name="Rectangle 28"/>
          <p:cNvSpPr>
            <a:spLocks noChangeArrowheads="1"/>
          </p:cNvSpPr>
          <p:nvPr/>
        </p:nvSpPr>
        <p:spPr bwMode="auto">
          <a:xfrm>
            <a:off x="6019800" y="1536700"/>
            <a:ext cx="2218870" cy="9207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hardware</a:t>
            </a:r>
          </a:p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hardware or software</a:t>
            </a:r>
          </a:p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software</a:t>
            </a:r>
          </a:p>
        </p:txBody>
      </p:sp>
      <p:sp>
        <p:nvSpPr>
          <p:cNvPr id="1642525" name="Line 29"/>
          <p:cNvSpPr>
            <a:spLocks noChangeShapeType="1"/>
          </p:cNvSpPr>
          <p:nvPr/>
        </p:nvSpPr>
        <p:spPr bwMode="auto">
          <a:xfrm flipH="1">
            <a:off x="6172200" y="5803900"/>
            <a:ext cx="1524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4800600" y="6032500"/>
            <a:ext cx="1371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800" b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SEGFAULT</a:t>
            </a:r>
          </a:p>
        </p:txBody>
      </p:sp>
      <p:sp>
        <p:nvSpPr>
          <p:cNvPr id="1642527" name="Text Box 31"/>
          <p:cNvSpPr txBox="1">
            <a:spLocks noChangeArrowheads="1"/>
          </p:cNvSpPr>
          <p:nvPr/>
        </p:nvSpPr>
        <p:spPr bwMode="auto">
          <a:xfrm>
            <a:off x="228600" y="5976938"/>
            <a:ext cx="117637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Calibri"/>
                <a:ea typeface="굴림" charset="-127"/>
                <a:cs typeface="굴림" charset="-127"/>
              </a:rPr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59498722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Handling a TLB Miss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229600" cy="5054600"/>
          </a:xfrm>
        </p:spPr>
        <p:txBody>
          <a:bodyPr/>
          <a:lstStyle/>
          <a:p>
            <a:r>
              <a:rPr lang="en-US" altLang="ko-KR" sz="3200" dirty="0"/>
              <a:t>Software (</a:t>
            </a:r>
            <a:r>
              <a:rPr lang="en-US" altLang="ko-KR" sz="3200" i="1" dirty="0"/>
              <a:t>MIPS, Alpha</a:t>
            </a:r>
            <a:r>
              <a:rPr lang="en-US" altLang="ko-KR" sz="3200" dirty="0"/>
              <a:t>)</a:t>
            </a:r>
          </a:p>
          <a:p>
            <a:pPr lvl="1"/>
            <a:r>
              <a:rPr lang="en-US" altLang="ko-KR" sz="2400" dirty="0"/>
              <a:t>TLB miss causes an exception and the operating system walks the page tables and reloads TLB. A privileged “</a:t>
            </a:r>
            <a:r>
              <a:rPr lang="en-US" altLang="ko-KR" sz="2400" dirty="0" err="1"/>
              <a:t>untranslated</a:t>
            </a:r>
            <a:r>
              <a:rPr lang="en-US" altLang="ko-KR" sz="2400" dirty="0"/>
              <a:t>”  addressing mode used for walk.</a:t>
            </a:r>
          </a:p>
          <a:p>
            <a:pPr lvl="1"/>
            <a:r>
              <a:rPr lang="en-US" altLang="ko-KR" sz="2400" dirty="0"/>
              <a:t>Software TLB miss can be very expensive on out-of-order superscalar processor as requires </a:t>
            </a:r>
            <a:r>
              <a:rPr lang="en-US" altLang="ko-KR" sz="2400" i="1" u="sng" dirty="0"/>
              <a:t>a flush of pipeline to jump to trap handler</a:t>
            </a:r>
            <a:r>
              <a:rPr lang="en-US" altLang="ko-KR" sz="2400" dirty="0"/>
              <a:t>.</a:t>
            </a:r>
          </a:p>
          <a:p>
            <a:r>
              <a:rPr lang="en-US" altLang="ko-KR" sz="3200" dirty="0"/>
              <a:t>Hardware (</a:t>
            </a:r>
            <a:r>
              <a:rPr lang="en-US" altLang="ko-KR" sz="3200" i="1" dirty="0"/>
              <a:t>SPARC v8, x86, PowerPC, RISC-V</a:t>
            </a:r>
            <a:r>
              <a:rPr lang="en-US" altLang="ko-KR" sz="3200" dirty="0"/>
              <a:t>)</a:t>
            </a:r>
          </a:p>
          <a:p>
            <a:pPr lvl="1"/>
            <a:r>
              <a:rPr lang="en-US" altLang="ko-KR" sz="2400" dirty="0"/>
              <a:t>A memory management unit (MMU) walks the page tables and reloads the TLB.</a:t>
            </a:r>
          </a:p>
          <a:p>
            <a:pPr lvl="1"/>
            <a:r>
              <a:rPr lang="en-US" altLang="ko-KR" sz="2400" dirty="0"/>
              <a:t>If a missing (data or PT) page is encountered during the TLB reloading, MMU gives up and signals a Page Fault exception for the original instruction</a:t>
            </a:r>
            <a:r>
              <a:rPr lang="en-US" altLang="ko-KR" dirty="0"/>
              <a:t>.</a:t>
            </a:r>
          </a:p>
          <a:p>
            <a:r>
              <a:rPr lang="en-US" altLang="ko-KR" sz="2800" dirty="0"/>
              <a:t>NOTE: A given ISA can use either TLB miss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D445-73B8-1346-9524-1F6FAD58DEFC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5580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Virtual-Address Caches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E8EA-0582-DE44-B9DA-7E7916FBC1B0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686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7062" y="4524914"/>
            <a:ext cx="7889876" cy="1874838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dirty="0"/>
              <a:t>one-step process in case of a hit (+)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/>
              <a:t>cache needs to be flushed on a context switch unless address space identifiers (ASIDs) included in tags (-)</a:t>
            </a:r>
          </a:p>
          <a:p>
            <a:pPr marL="342900" indent="-342900">
              <a:lnSpc>
                <a:spcPct val="80000"/>
              </a:lnSpc>
            </a:pPr>
            <a:r>
              <a:rPr lang="en-US" i="1" dirty="0"/>
              <a:t>aliasing problems </a:t>
            </a:r>
            <a:r>
              <a:rPr lang="en-US" dirty="0"/>
              <a:t>due to the sharing of pages (-)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/>
              <a:t>maintaining cache coherence (-) </a:t>
            </a:r>
          </a:p>
        </p:txBody>
      </p:sp>
      <p:grpSp>
        <p:nvGrpSpPr>
          <p:cNvPr id="1686532" name="Group 4"/>
          <p:cNvGrpSpPr>
            <a:grpSpLocks/>
          </p:cNvGrpSpPr>
          <p:nvPr/>
        </p:nvGrpSpPr>
        <p:grpSpPr bwMode="auto">
          <a:xfrm>
            <a:off x="1395413" y="1485900"/>
            <a:ext cx="5586412" cy="965200"/>
            <a:chOff x="879" y="936"/>
            <a:chExt cx="3519" cy="608"/>
          </a:xfrm>
        </p:grpSpPr>
        <p:sp>
          <p:nvSpPr>
            <p:cNvPr id="1686533" name="Rectangle 5"/>
            <p:cNvSpPr>
              <a:spLocks noChangeArrowheads="1"/>
            </p:cNvSpPr>
            <p:nvPr/>
          </p:nvSpPr>
          <p:spPr bwMode="auto">
            <a:xfrm>
              <a:off x="2576" y="1016"/>
              <a:ext cx="752" cy="3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6534" name="Rectangle 6"/>
            <p:cNvSpPr>
              <a:spLocks noChangeArrowheads="1"/>
            </p:cNvSpPr>
            <p:nvPr/>
          </p:nvSpPr>
          <p:spPr bwMode="auto">
            <a:xfrm>
              <a:off x="879" y="1074"/>
              <a:ext cx="40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Verdana" charset="0"/>
                  <a:ea typeface="ＭＳ Ｐゴシック"/>
                  <a:cs typeface="ＭＳ Ｐゴシック"/>
                </a:rPr>
                <a:t>CPU</a:t>
              </a:r>
            </a:p>
          </p:txBody>
        </p:sp>
        <p:sp>
          <p:nvSpPr>
            <p:cNvPr id="1686535" name="Rectangle 7"/>
            <p:cNvSpPr>
              <a:spLocks noChangeArrowheads="1"/>
            </p:cNvSpPr>
            <p:nvPr/>
          </p:nvSpPr>
          <p:spPr bwMode="auto">
            <a:xfrm>
              <a:off x="912" y="1008"/>
              <a:ext cx="368" cy="3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6536" name="Rectangle 8"/>
            <p:cNvSpPr>
              <a:spLocks noChangeArrowheads="1"/>
            </p:cNvSpPr>
            <p:nvPr/>
          </p:nvSpPr>
          <p:spPr bwMode="auto">
            <a:xfrm>
              <a:off x="2599" y="1002"/>
              <a:ext cx="693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Verdana" charset="0"/>
                  <a:ea typeface="ＭＳ Ｐゴシック"/>
                  <a:cs typeface="ＭＳ Ｐゴシック"/>
                </a:rPr>
                <a:t>Physical</a:t>
              </a:r>
            </a:p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Verdana" charset="0"/>
                  <a:ea typeface="ＭＳ Ｐゴシック"/>
                  <a:cs typeface="ＭＳ Ｐゴシック"/>
                </a:rPr>
                <a:t>Cache</a:t>
              </a:r>
            </a:p>
          </p:txBody>
        </p:sp>
        <p:sp>
          <p:nvSpPr>
            <p:cNvPr id="1686538" name="Rectangle 10"/>
            <p:cNvSpPr>
              <a:spLocks noChangeArrowheads="1"/>
            </p:cNvSpPr>
            <p:nvPr/>
          </p:nvSpPr>
          <p:spPr bwMode="auto">
            <a:xfrm>
              <a:off x="1800" y="1016"/>
              <a:ext cx="480" cy="368"/>
            </a:xfrm>
            <a:prstGeom prst="rect">
              <a:avLst/>
            </a:prstGeom>
            <a:solidFill>
              <a:srgbClr val="FDB9FE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TLB</a:t>
              </a:r>
            </a:p>
          </p:txBody>
        </p:sp>
        <p:sp>
          <p:nvSpPr>
            <p:cNvPr id="1686539" name="Rectangle 11"/>
            <p:cNvSpPr>
              <a:spLocks noChangeArrowheads="1"/>
            </p:cNvSpPr>
            <p:nvPr/>
          </p:nvSpPr>
          <p:spPr bwMode="auto">
            <a:xfrm>
              <a:off x="3758" y="1105"/>
              <a:ext cx="42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6540" name="Rectangle 12"/>
            <p:cNvSpPr>
              <a:spLocks noChangeArrowheads="1"/>
            </p:cNvSpPr>
            <p:nvPr/>
          </p:nvSpPr>
          <p:spPr bwMode="auto">
            <a:xfrm>
              <a:off x="3728" y="936"/>
              <a:ext cx="656" cy="60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6541" name="Line 13"/>
            <p:cNvSpPr>
              <a:spLocks noChangeShapeType="1"/>
            </p:cNvSpPr>
            <p:nvPr/>
          </p:nvSpPr>
          <p:spPr bwMode="auto">
            <a:xfrm>
              <a:off x="1304" y="120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6542" name="Line 14"/>
            <p:cNvSpPr>
              <a:spLocks noChangeShapeType="1"/>
            </p:cNvSpPr>
            <p:nvPr/>
          </p:nvSpPr>
          <p:spPr bwMode="auto">
            <a:xfrm>
              <a:off x="2288" y="120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6543" name="Rectangle 15"/>
            <p:cNvSpPr>
              <a:spLocks noChangeArrowheads="1"/>
            </p:cNvSpPr>
            <p:nvPr/>
          </p:nvSpPr>
          <p:spPr bwMode="auto">
            <a:xfrm>
              <a:off x="3703" y="1002"/>
              <a:ext cx="695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Verdana" charset="0"/>
                  <a:ea typeface="ＭＳ Ｐゴシック"/>
                  <a:cs typeface="ＭＳ Ｐゴシック"/>
                </a:rPr>
                <a:t>Primary</a:t>
              </a:r>
            </a:p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Verdana" charset="0"/>
                  <a:ea typeface="ＭＳ Ｐゴシック"/>
                  <a:cs typeface="ＭＳ Ｐゴシック"/>
                </a:rPr>
                <a:t>Memory</a:t>
              </a:r>
            </a:p>
          </p:txBody>
        </p:sp>
        <p:sp>
          <p:nvSpPr>
            <p:cNvPr id="1686545" name="Rectangle 17"/>
            <p:cNvSpPr>
              <a:spLocks noChangeArrowheads="1"/>
            </p:cNvSpPr>
            <p:nvPr/>
          </p:nvSpPr>
          <p:spPr bwMode="auto">
            <a:xfrm>
              <a:off x="1335" y="986"/>
              <a:ext cx="311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  <a:ea typeface="ＭＳ Ｐゴシック"/>
                  <a:cs typeface="ＭＳ Ｐゴシック"/>
                </a:rPr>
                <a:t>VA</a:t>
              </a:r>
            </a:p>
          </p:txBody>
        </p:sp>
        <p:sp>
          <p:nvSpPr>
            <p:cNvPr id="1686546" name="Rectangle 18"/>
            <p:cNvSpPr>
              <a:spLocks noChangeArrowheads="1"/>
            </p:cNvSpPr>
            <p:nvPr/>
          </p:nvSpPr>
          <p:spPr bwMode="auto">
            <a:xfrm>
              <a:off x="2304" y="960"/>
              <a:ext cx="299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  <a:ea typeface="ＭＳ Ｐゴシック"/>
                  <a:cs typeface="ＭＳ Ｐゴシック"/>
                </a:rPr>
                <a:t>PA</a:t>
              </a: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3344" y="1248"/>
              <a:ext cx="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3408" y="1008"/>
              <a:ext cx="299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  <a:ea typeface="ＭＳ Ｐゴシック"/>
                  <a:cs typeface="ＭＳ Ｐゴシック"/>
                </a:rPr>
                <a:t>PA</a:t>
              </a:r>
            </a:p>
          </p:txBody>
        </p:sp>
      </p:grpSp>
      <p:grpSp>
        <p:nvGrpSpPr>
          <p:cNvPr id="1686547" name="Group 19"/>
          <p:cNvGrpSpPr>
            <a:grpSpLocks/>
          </p:cNvGrpSpPr>
          <p:nvPr/>
        </p:nvGrpSpPr>
        <p:grpSpPr bwMode="auto">
          <a:xfrm>
            <a:off x="950913" y="2657475"/>
            <a:ext cx="7889875" cy="1622425"/>
            <a:chOff x="599" y="1586"/>
            <a:chExt cx="4970" cy="1022"/>
          </a:xfrm>
        </p:grpSpPr>
        <p:sp>
          <p:nvSpPr>
            <p:cNvPr id="1686548" name="Rectangle 20"/>
            <p:cNvSpPr>
              <a:spLocks noChangeArrowheads="1"/>
            </p:cNvSpPr>
            <p:nvPr/>
          </p:nvSpPr>
          <p:spPr bwMode="auto">
            <a:xfrm>
              <a:off x="599" y="1586"/>
              <a:ext cx="4302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>
                  <a:solidFill>
                    <a:srgbClr val="000000"/>
                  </a:solidFill>
                  <a:latin typeface="Verdana" charset="0"/>
                  <a:ea typeface="ＭＳ Ｐゴシック"/>
                  <a:cs typeface="ＭＳ Ｐゴシック"/>
                </a:rPr>
                <a:t>Alternative: place the cache before the TLB</a:t>
              </a:r>
            </a:p>
          </p:txBody>
        </p:sp>
        <p:grpSp>
          <p:nvGrpSpPr>
            <p:cNvPr id="1686549" name="Group 21"/>
            <p:cNvGrpSpPr>
              <a:grpSpLocks/>
            </p:cNvGrpSpPr>
            <p:nvPr/>
          </p:nvGrpSpPr>
          <p:grpSpPr bwMode="auto">
            <a:xfrm>
              <a:off x="887" y="2000"/>
              <a:ext cx="4682" cy="608"/>
              <a:chOff x="887" y="2000"/>
              <a:chExt cx="4682" cy="608"/>
            </a:xfrm>
          </p:grpSpPr>
          <p:sp>
            <p:nvSpPr>
              <p:cNvPr id="1686560" name="Rectangle 32"/>
              <p:cNvSpPr>
                <a:spLocks noChangeArrowheads="1"/>
              </p:cNvSpPr>
              <p:nvPr/>
            </p:nvSpPr>
            <p:spPr bwMode="auto">
              <a:xfrm>
                <a:off x="2704" y="2200"/>
                <a:ext cx="480" cy="368"/>
              </a:xfrm>
              <a:prstGeom prst="rect">
                <a:avLst/>
              </a:prstGeom>
              <a:solidFill>
                <a:srgbClr val="FDB9FE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686550" name="Rectangle 22"/>
              <p:cNvSpPr>
                <a:spLocks noChangeArrowheads="1"/>
              </p:cNvSpPr>
              <p:nvPr/>
            </p:nvSpPr>
            <p:spPr bwMode="auto">
              <a:xfrm>
                <a:off x="1488" y="2168"/>
                <a:ext cx="864" cy="38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ea typeface="ＭＳ Ｐゴシック"/>
                    <a:cs typeface="ＭＳ Ｐゴシック"/>
                  </a:rPr>
                  <a:t>Virtual Cache</a:t>
                </a:r>
              </a:p>
            </p:txBody>
          </p:sp>
          <p:sp>
            <p:nvSpPr>
              <p:cNvPr id="1686551" name="Rectangle 23"/>
              <p:cNvSpPr>
                <a:spLocks noChangeArrowheads="1"/>
              </p:cNvSpPr>
              <p:nvPr/>
            </p:nvSpPr>
            <p:spPr bwMode="auto">
              <a:xfrm>
                <a:off x="887" y="2242"/>
                <a:ext cx="407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  <a:ea typeface="ＭＳ Ｐゴシック"/>
                    <a:cs typeface="ＭＳ Ｐゴシック"/>
                  </a:rPr>
                  <a:t>CPU</a:t>
                </a:r>
              </a:p>
            </p:txBody>
          </p:sp>
          <p:sp>
            <p:nvSpPr>
              <p:cNvPr id="1686552" name="Rectangle 24"/>
              <p:cNvSpPr>
                <a:spLocks noChangeArrowheads="1"/>
              </p:cNvSpPr>
              <p:nvPr/>
            </p:nvSpPr>
            <p:spPr bwMode="auto">
              <a:xfrm>
                <a:off x="912" y="2168"/>
                <a:ext cx="368" cy="368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686553" name="Rectangle 25"/>
              <p:cNvSpPr>
                <a:spLocks noChangeArrowheads="1"/>
              </p:cNvSpPr>
              <p:nvPr/>
            </p:nvSpPr>
            <p:spPr bwMode="auto">
              <a:xfrm>
                <a:off x="1248" y="2120"/>
                <a:ext cx="311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  <a:ea typeface="ＭＳ Ｐゴシック"/>
                    <a:cs typeface="ＭＳ Ｐゴシック"/>
                  </a:rPr>
                  <a:t>VA</a:t>
                </a:r>
              </a:p>
            </p:txBody>
          </p:sp>
          <p:sp>
            <p:nvSpPr>
              <p:cNvPr id="1686554" name="Rectangle 26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1153" cy="2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i="1">
                    <a:solidFill>
                      <a:srgbClr val="000000"/>
                    </a:solidFill>
                    <a:latin typeface="Verdana" charset="0"/>
                    <a:ea typeface="ＭＳ Ｐゴシック"/>
                    <a:cs typeface="ＭＳ Ｐゴシック"/>
                  </a:rPr>
                  <a:t>(StrongARM)</a:t>
                </a:r>
              </a:p>
            </p:txBody>
          </p:sp>
          <p:sp>
            <p:nvSpPr>
              <p:cNvPr id="1686556" name="Line 28"/>
              <p:cNvSpPr>
                <a:spLocks noChangeShapeType="1"/>
              </p:cNvSpPr>
              <p:nvPr/>
            </p:nvSpPr>
            <p:spPr bwMode="auto">
              <a:xfrm flipV="1">
                <a:off x="1296" y="2360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686558" name="Rectangle 30"/>
              <p:cNvSpPr>
                <a:spLocks noChangeArrowheads="1"/>
              </p:cNvSpPr>
              <p:nvPr/>
            </p:nvSpPr>
            <p:spPr bwMode="auto">
              <a:xfrm>
                <a:off x="3255" y="2162"/>
                <a:ext cx="299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  <a:ea typeface="ＭＳ Ｐゴシック"/>
                    <a:cs typeface="ＭＳ Ｐゴシック"/>
                  </a:rPr>
                  <a:t>PA</a:t>
                </a:r>
              </a:p>
            </p:txBody>
          </p:sp>
          <p:sp>
            <p:nvSpPr>
              <p:cNvPr id="1686559" name="Rectangle 31"/>
              <p:cNvSpPr>
                <a:spLocks noChangeArrowheads="1"/>
              </p:cNvSpPr>
              <p:nvPr/>
            </p:nvSpPr>
            <p:spPr bwMode="auto">
              <a:xfrm>
                <a:off x="2743" y="2266"/>
                <a:ext cx="382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  <a:ea typeface="ＭＳ Ｐゴシック"/>
                    <a:cs typeface="ＭＳ Ｐゴシック"/>
                  </a:rPr>
                  <a:t>TLB</a:t>
                </a:r>
              </a:p>
            </p:txBody>
          </p:sp>
          <p:sp>
            <p:nvSpPr>
              <p:cNvPr id="1686561" name="Rectangle 33"/>
              <p:cNvSpPr>
                <a:spLocks noChangeArrowheads="1"/>
              </p:cNvSpPr>
              <p:nvPr/>
            </p:nvSpPr>
            <p:spPr bwMode="auto">
              <a:xfrm>
                <a:off x="3758" y="2169"/>
                <a:ext cx="420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686562" name="Rectangle 34"/>
              <p:cNvSpPr>
                <a:spLocks noChangeArrowheads="1"/>
              </p:cNvSpPr>
              <p:nvPr/>
            </p:nvSpPr>
            <p:spPr bwMode="auto">
              <a:xfrm>
                <a:off x="3728" y="2000"/>
                <a:ext cx="656" cy="608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686563" name="Rectangle 35"/>
              <p:cNvSpPr>
                <a:spLocks noChangeArrowheads="1"/>
              </p:cNvSpPr>
              <p:nvPr/>
            </p:nvSpPr>
            <p:spPr bwMode="auto">
              <a:xfrm>
                <a:off x="3703" y="2066"/>
                <a:ext cx="695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  <a:ea typeface="ＭＳ Ｐゴシック"/>
                    <a:cs typeface="ＭＳ Ｐゴシック"/>
                  </a:rPr>
                  <a:t>Primary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  <a:ea typeface="ＭＳ Ｐゴシック"/>
                    <a:cs typeface="ＭＳ Ｐゴシック"/>
                  </a:rPr>
                  <a:t>Memory</a:t>
                </a:r>
              </a:p>
            </p:txBody>
          </p:sp>
          <p:sp>
            <p:nvSpPr>
              <p:cNvPr id="1686564" name="Line 36"/>
              <p:cNvSpPr>
                <a:spLocks noChangeShapeType="1"/>
              </p:cNvSpPr>
              <p:nvPr/>
            </p:nvSpPr>
            <p:spPr bwMode="auto">
              <a:xfrm>
                <a:off x="3192" y="2368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2352" y="240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2352" y="2168"/>
                <a:ext cx="311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  <a:ea typeface="ＭＳ Ｐゴシック"/>
                    <a:cs typeface="ＭＳ Ｐゴシック"/>
                  </a:rPr>
                  <a:t>VA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14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1"/>
          <p:cNvGrpSpPr/>
          <p:nvPr/>
        </p:nvGrpSpPr>
        <p:grpSpPr>
          <a:xfrm>
            <a:off x="6400800" y="914400"/>
            <a:ext cx="1447800" cy="4267200"/>
            <a:chOff x="6400800" y="914400"/>
            <a:chExt cx="1447800" cy="4267200"/>
          </a:xfrm>
        </p:grpSpPr>
        <p:cxnSp>
          <p:nvCxnSpPr>
            <p:cNvPr id="309" name="Straight Connector 308"/>
            <p:cNvCxnSpPr/>
            <p:nvPr/>
          </p:nvCxnSpPr>
          <p:spPr bwMode="auto">
            <a:xfrm>
              <a:off x="7848600" y="990600"/>
              <a:ext cx="0" cy="419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7" name="TextBox 326"/>
            <p:cNvSpPr txBox="1"/>
            <p:nvPr/>
          </p:nvSpPr>
          <p:spPr>
            <a:xfrm>
              <a:off x="6400800" y="914400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emory</a:t>
              </a: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572000" y="914400"/>
            <a:ext cx="1524000" cy="4267200"/>
            <a:chOff x="4572000" y="914400"/>
            <a:chExt cx="1524000" cy="4267200"/>
          </a:xfrm>
        </p:grpSpPr>
        <p:cxnSp>
          <p:nvCxnSpPr>
            <p:cNvPr id="308" name="Straight Connector 307"/>
            <p:cNvCxnSpPr/>
            <p:nvPr/>
          </p:nvCxnSpPr>
          <p:spPr bwMode="auto">
            <a:xfrm>
              <a:off x="6096000" y="914400"/>
              <a:ext cx="0" cy="4267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6" name="TextBox 325"/>
            <p:cNvSpPr txBox="1"/>
            <p:nvPr/>
          </p:nvSpPr>
          <p:spPr>
            <a:xfrm>
              <a:off x="4572000" y="914400"/>
              <a:ext cx="1035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ecute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838200"/>
            <a:ext cx="1219200" cy="4343400"/>
            <a:chOff x="3048000" y="838200"/>
            <a:chExt cx="1219200" cy="4343400"/>
          </a:xfrm>
        </p:grpSpPr>
        <p:cxnSp>
          <p:nvCxnSpPr>
            <p:cNvPr id="307" name="Straight Connector 306"/>
            <p:cNvCxnSpPr/>
            <p:nvPr/>
          </p:nvCxnSpPr>
          <p:spPr bwMode="auto">
            <a:xfrm>
              <a:off x="4267200" y="838200"/>
              <a:ext cx="0" cy="434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TextBox 324"/>
            <p:cNvSpPr txBox="1"/>
            <p:nvPr/>
          </p:nvSpPr>
          <p:spPr>
            <a:xfrm>
              <a:off x="3048000" y="914400"/>
              <a:ext cx="976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ecode</a:t>
              </a: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33400" y="838200"/>
            <a:ext cx="1828800" cy="4419600"/>
            <a:chOff x="533400" y="838200"/>
            <a:chExt cx="1828800" cy="4419600"/>
          </a:xfrm>
        </p:grpSpPr>
        <p:cxnSp>
          <p:nvCxnSpPr>
            <p:cNvPr id="306" name="Straight Connector 305"/>
            <p:cNvCxnSpPr/>
            <p:nvPr/>
          </p:nvCxnSpPr>
          <p:spPr bwMode="auto">
            <a:xfrm>
              <a:off x="2362200" y="838200"/>
              <a:ext cx="0" cy="441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>
              <a:off x="533400" y="838200"/>
              <a:ext cx="0" cy="441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TextBox 302"/>
            <p:cNvSpPr txBox="1"/>
            <p:nvPr/>
          </p:nvSpPr>
          <p:spPr>
            <a:xfrm>
              <a:off x="1143000" y="914400"/>
              <a:ext cx="759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etch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Bypass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1" y="2510411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4762499" y="2857501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1676400" y="31242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019800" y="2743200"/>
            <a:ext cx="228600" cy="990600"/>
            <a:chOff x="7162800" y="2597423"/>
            <a:chExt cx="457204" cy="1809477"/>
          </a:xfrm>
        </p:grpSpPr>
        <p:cxnSp>
          <p:nvCxnSpPr>
            <p:cNvPr id="115" name="Straight Connector 114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0998" y="2514601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4" name="Straight Connector 43"/>
          <p:cNvCxnSpPr>
            <a:endCxn id="116" idx="2"/>
          </p:cNvCxnSpPr>
          <p:nvPr/>
        </p:nvCxnSpPr>
        <p:spPr bwMode="auto">
          <a:xfrm flipH="1" flipV="1">
            <a:off x="6248400" y="3200261"/>
            <a:ext cx="381000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5867398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191000" y="3429000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4419600" y="28956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4419600" y="3657600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629400" y="1600200"/>
            <a:ext cx="1143000" cy="1905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 Cache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286000"/>
            <a:ext cx="304800" cy="1587499"/>
            <a:chOff x="7162800" y="1828801"/>
            <a:chExt cx="457200" cy="2578099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0" y="2819401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838200" y="1981200"/>
            <a:ext cx="1371600" cy="19812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>
            <a:off x="685800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2514600" y="3236407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3" name="Group 152"/>
          <p:cNvGrpSpPr/>
          <p:nvPr/>
        </p:nvGrpSpPr>
        <p:grpSpPr>
          <a:xfrm>
            <a:off x="7772400" y="1600200"/>
            <a:ext cx="228600" cy="2057400"/>
            <a:chOff x="7162800" y="1828799"/>
            <a:chExt cx="457201" cy="2578101"/>
          </a:xfrm>
        </p:grpSpPr>
        <p:cxnSp>
          <p:nvCxnSpPr>
            <p:cNvPr id="154" name="Straight Connector 153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>
            <a:xfrm rot="16200000">
              <a:off x="6172201" y="2819399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58" name="Straight Connector 157"/>
          <p:cNvCxnSpPr>
            <a:endCxn id="155" idx="2"/>
          </p:cNvCxnSpPr>
          <p:nvPr/>
        </p:nvCxnSpPr>
        <p:spPr bwMode="auto">
          <a:xfrm flipH="1" flipV="1">
            <a:off x="8001001" y="2573158"/>
            <a:ext cx="304799" cy="17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V="1">
            <a:off x="8763000" y="289560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8458200" y="2895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1" name="Group 200"/>
          <p:cNvGrpSpPr/>
          <p:nvPr/>
        </p:nvGrpSpPr>
        <p:grpSpPr>
          <a:xfrm>
            <a:off x="7772400" y="3810000"/>
            <a:ext cx="228601" cy="568327"/>
            <a:chOff x="6553200" y="3886200"/>
            <a:chExt cx="228601" cy="568327"/>
          </a:xfrm>
        </p:grpSpPr>
        <p:cxnSp>
          <p:nvCxnSpPr>
            <p:cNvPr id="198" name="Straight Connector 19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04" name="Straight Connector 203"/>
          <p:cNvCxnSpPr>
            <a:endCxn id="199" idx="2"/>
          </p:cNvCxnSpPr>
          <p:nvPr/>
        </p:nvCxnSpPr>
        <p:spPr bwMode="auto">
          <a:xfrm flipH="1">
            <a:off x="8001001" y="4038600"/>
            <a:ext cx="304799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75"/>
          <p:cNvGrpSpPr/>
          <p:nvPr/>
        </p:nvGrpSpPr>
        <p:grpSpPr>
          <a:xfrm>
            <a:off x="8229600" y="2438400"/>
            <a:ext cx="304800" cy="1752600"/>
            <a:chOff x="1828800" y="2438400"/>
            <a:chExt cx="400110" cy="1752600"/>
          </a:xfrm>
        </p:grpSpPr>
        <p:sp>
          <p:nvSpPr>
            <p:cNvPr id="174" name="Trapezoid 173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10" name="Straight Connector 209"/>
          <p:cNvCxnSpPr/>
          <p:nvPr/>
        </p:nvCxnSpPr>
        <p:spPr bwMode="auto">
          <a:xfrm>
            <a:off x="6477000" y="3200400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99" idx="0"/>
          </p:cNvCxnSpPr>
          <p:nvPr/>
        </p:nvCxnSpPr>
        <p:spPr bwMode="auto">
          <a:xfrm flipH="1" flipV="1">
            <a:off x="6477000" y="4038600"/>
            <a:ext cx="1295401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8" name="Group 217"/>
          <p:cNvGrpSpPr/>
          <p:nvPr/>
        </p:nvGrpSpPr>
        <p:grpSpPr>
          <a:xfrm>
            <a:off x="6019800" y="1447800"/>
            <a:ext cx="228600" cy="990600"/>
            <a:chOff x="7162800" y="2597423"/>
            <a:chExt cx="457204" cy="1809477"/>
          </a:xfrm>
        </p:grpSpPr>
        <p:cxnSp>
          <p:nvCxnSpPr>
            <p:cNvPr id="219" name="Straight Connector 218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Rectangle 219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Store</a:t>
              </a:r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191000" y="1447800"/>
            <a:ext cx="228601" cy="914400"/>
            <a:chOff x="6553200" y="3886200"/>
            <a:chExt cx="228601" cy="568327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Imm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V="1">
            <a:off x="2895600" y="19050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2895600" y="1905000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>
            <a:endCxn id="240" idx="0"/>
          </p:cNvCxnSpPr>
          <p:nvPr/>
        </p:nvCxnSpPr>
        <p:spPr bwMode="auto">
          <a:xfrm flipH="1">
            <a:off x="5148914" y="2667000"/>
            <a:ext cx="2612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4419600" y="1905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4572000" y="19050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4572000" y="2438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9" name="Group 238"/>
          <p:cNvGrpSpPr/>
          <p:nvPr/>
        </p:nvGrpSpPr>
        <p:grpSpPr>
          <a:xfrm>
            <a:off x="4953000" y="2286000"/>
            <a:ext cx="228600" cy="762000"/>
            <a:chOff x="1828800" y="2438400"/>
            <a:chExt cx="400110" cy="1752600"/>
          </a:xfrm>
        </p:grpSpPr>
        <p:sp>
          <p:nvSpPr>
            <p:cNvPr id="240" name="Trapezoid 239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64" name="Straight Connector 263"/>
          <p:cNvCxnSpPr/>
          <p:nvPr/>
        </p:nvCxnSpPr>
        <p:spPr bwMode="auto">
          <a:xfrm flipV="1">
            <a:off x="4800600" y="1905000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20" idx="0"/>
          </p:cNvCxnSpPr>
          <p:nvPr/>
        </p:nvCxnSpPr>
        <p:spPr bwMode="auto">
          <a:xfrm flipH="1">
            <a:off x="4800600" y="1904861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endCxn id="220" idx="2"/>
          </p:cNvCxnSpPr>
          <p:nvPr/>
        </p:nvCxnSpPr>
        <p:spPr bwMode="auto">
          <a:xfrm flipH="1" flipV="1">
            <a:off x="6248400" y="1904861"/>
            <a:ext cx="380998" cy="2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H="1" flipV="1">
            <a:off x="3657600" y="4648200"/>
            <a:ext cx="5105402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endCxn id="131" idx="1"/>
          </p:cNvCxnSpPr>
          <p:nvPr/>
        </p:nvCxnSpPr>
        <p:spPr bwMode="auto">
          <a:xfrm flipV="1">
            <a:off x="3657601" y="3962401"/>
            <a:ext cx="1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2209800" y="1981200"/>
            <a:ext cx="304800" cy="21336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91" name="Straight Connector 290"/>
          <p:cNvCxnSpPr/>
          <p:nvPr/>
        </p:nvCxnSpPr>
        <p:spPr bwMode="auto">
          <a:xfrm flipV="1">
            <a:off x="2895600" y="1143000"/>
            <a:ext cx="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 flipV="1">
            <a:off x="5715000" y="1143000"/>
            <a:ext cx="0" cy="1295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8" name="TextBox 327"/>
          <p:cNvSpPr txBox="1"/>
          <p:nvPr/>
        </p:nvSpPr>
        <p:spPr>
          <a:xfrm>
            <a:off x="7924800" y="914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riteback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3352801"/>
            <a:ext cx="1752600" cy="914399"/>
            <a:chOff x="4724400" y="3352801"/>
            <a:chExt cx="1752600" cy="914399"/>
          </a:xfrm>
        </p:grpSpPr>
        <p:sp>
          <p:nvSpPr>
            <p:cNvPr id="104" name="Trapezoid 103"/>
            <p:cNvSpPr/>
            <p:nvPr/>
          </p:nvSpPr>
          <p:spPr>
            <a:xfrm rot="5400000">
              <a:off x="4659072" y="3646728"/>
              <a:ext cx="762000" cy="174145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6477000" y="40386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H="1">
              <a:off x="4724400" y="42672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4724400" y="3886200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4724400" y="3886200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84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Concurrent Access to TLB &amp; Cache</a:t>
            </a:r>
            <a:br>
              <a:rPr lang="en-US" dirty="0"/>
            </a:br>
            <a:r>
              <a:rPr lang="en-US" dirty="0"/>
              <a:t>(Virtual Index/Physical Tag)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D13E-718A-3A45-8178-09E34FD5CB27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689603" name="Rectangle 3"/>
          <p:cNvSpPr>
            <a:spLocks noChangeArrowheads="1"/>
          </p:cNvSpPr>
          <p:nvPr/>
        </p:nvSpPr>
        <p:spPr bwMode="auto">
          <a:xfrm>
            <a:off x="685800" y="4800600"/>
            <a:ext cx="7584522" cy="169020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Index</a:t>
            </a:r>
            <a:r>
              <a:rPr lang="en-US" sz="2400" dirty="0">
                <a:solidFill>
                  <a:srgbClr val="00AE00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L is available without consulting the TLB</a:t>
            </a:r>
          </a:p>
          <a:p>
            <a:pPr lvl="1"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  <a:sym typeface="Wingdings" pitchFamily="2" charset="2"/>
              </a:rPr>
              <a:t> </a:t>
            </a:r>
            <a:r>
              <a:rPr lang="en-US" sz="24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cache and TLB accesses can begin simultaneously!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Tag comparison is made after both accesses are completed</a:t>
            </a:r>
          </a:p>
          <a:p>
            <a:pPr>
              <a:spcBef>
                <a:spcPct val="0"/>
              </a:spcBef>
            </a:pPr>
            <a:r>
              <a:rPr lang="en-US" sz="32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Condition:</a:t>
            </a:r>
            <a:r>
              <a:rPr lang="en-US" sz="2400" i="1" dirty="0">
                <a:solidFill>
                  <a:srgbClr val="00AE00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n-US" sz="3200" i="1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L + b &lt;= k</a:t>
            </a:r>
          </a:p>
        </p:txBody>
      </p:sp>
      <p:grpSp>
        <p:nvGrpSpPr>
          <p:cNvPr id="1689604" name="Group 4"/>
          <p:cNvGrpSpPr>
            <a:grpSpLocks/>
          </p:cNvGrpSpPr>
          <p:nvPr/>
        </p:nvGrpSpPr>
        <p:grpSpPr bwMode="auto">
          <a:xfrm>
            <a:off x="198438" y="1219200"/>
            <a:ext cx="8366124" cy="3624261"/>
            <a:chOff x="125" y="768"/>
            <a:chExt cx="5270" cy="2283"/>
          </a:xfrm>
        </p:grpSpPr>
        <p:sp>
          <p:nvSpPr>
            <p:cNvPr id="1689605" name="Line 5"/>
            <p:cNvSpPr>
              <a:spLocks noChangeShapeType="1"/>
            </p:cNvSpPr>
            <p:nvPr/>
          </p:nvSpPr>
          <p:spPr bwMode="auto">
            <a:xfrm>
              <a:off x="5136" y="2052"/>
              <a:ext cx="0" cy="5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06" name="Line 6"/>
            <p:cNvSpPr>
              <a:spLocks noChangeShapeType="1"/>
            </p:cNvSpPr>
            <p:nvPr/>
          </p:nvSpPr>
          <p:spPr bwMode="auto">
            <a:xfrm>
              <a:off x="2676" y="1944"/>
              <a:ext cx="0" cy="19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07" name="Rectangle 7"/>
            <p:cNvSpPr>
              <a:spLocks noChangeArrowheads="1"/>
            </p:cNvSpPr>
            <p:nvPr/>
          </p:nvSpPr>
          <p:spPr bwMode="auto">
            <a:xfrm>
              <a:off x="544" y="1056"/>
              <a:ext cx="1888" cy="216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08" name="Rectangle 8"/>
            <p:cNvSpPr>
              <a:spLocks noChangeArrowheads="1"/>
            </p:cNvSpPr>
            <p:nvPr/>
          </p:nvSpPr>
          <p:spPr bwMode="auto">
            <a:xfrm>
              <a:off x="2704" y="1048"/>
              <a:ext cx="792" cy="208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09" name="Rectangle 9"/>
            <p:cNvSpPr>
              <a:spLocks noChangeArrowheads="1"/>
            </p:cNvSpPr>
            <p:nvPr/>
          </p:nvSpPr>
          <p:spPr bwMode="auto">
            <a:xfrm>
              <a:off x="554" y="1048"/>
              <a:ext cx="3182" cy="2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Verdana" charset="0"/>
                  <a:ea typeface="ＭＳ Ｐゴシック"/>
                  <a:cs typeface="ＭＳ Ｐゴシック"/>
                </a:rPr>
                <a:t>              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VPN                              L           b</a:t>
              </a:r>
            </a:p>
          </p:txBody>
        </p:sp>
        <p:sp>
          <p:nvSpPr>
            <p:cNvPr id="1689610" name="Line 10"/>
            <p:cNvSpPr>
              <a:spLocks noChangeShapeType="1"/>
            </p:cNvSpPr>
            <p:nvPr/>
          </p:nvSpPr>
          <p:spPr bwMode="auto">
            <a:xfrm>
              <a:off x="3486" y="1048"/>
              <a:ext cx="0" cy="1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11" name="Line 11"/>
            <p:cNvSpPr>
              <a:spLocks noChangeShapeType="1"/>
            </p:cNvSpPr>
            <p:nvPr/>
          </p:nvSpPr>
          <p:spPr bwMode="auto">
            <a:xfrm>
              <a:off x="2432" y="1064"/>
              <a:ext cx="0" cy="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12" name="Freeform 12"/>
            <p:cNvSpPr>
              <a:spLocks/>
            </p:cNvSpPr>
            <p:nvPr/>
          </p:nvSpPr>
          <p:spPr bwMode="auto">
            <a:xfrm>
              <a:off x="2712" y="944"/>
              <a:ext cx="761" cy="73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5" y="0"/>
                </a:cxn>
                <a:cxn ang="0">
                  <a:pos x="737" y="0"/>
                </a:cxn>
                <a:cxn ang="0">
                  <a:pos x="760" y="72"/>
                </a:cxn>
              </a:cxnLst>
              <a:rect l="0" t="0" r="r" b="b"/>
              <a:pathLst>
                <a:path w="761" h="73">
                  <a:moveTo>
                    <a:pt x="0" y="66"/>
                  </a:moveTo>
                  <a:lnTo>
                    <a:pt x="35" y="0"/>
                  </a:lnTo>
                  <a:lnTo>
                    <a:pt x="737" y="0"/>
                  </a:lnTo>
                  <a:lnTo>
                    <a:pt x="760" y="7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13" name="Line 13"/>
            <p:cNvSpPr>
              <a:spLocks noChangeShapeType="1"/>
            </p:cNvSpPr>
            <p:nvPr/>
          </p:nvSpPr>
          <p:spPr bwMode="auto">
            <a:xfrm>
              <a:off x="2694" y="1056"/>
              <a:ext cx="0" cy="1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14" name="Rectangle 14"/>
            <p:cNvSpPr>
              <a:spLocks noChangeArrowheads="1"/>
            </p:cNvSpPr>
            <p:nvPr/>
          </p:nvSpPr>
          <p:spPr bwMode="auto">
            <a:xfrm>
              <a:off x="1176" y="1400"/>
              <a:ext cx="840" cy="39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TLB</a:t>
              </a:r>
              <a:endPara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689615" name="Line 15"/>
            <p:cNvSpPr>
              <a:spLocks noChangeShapeType="1"/>
            </p:cNvSpPr>
            <p:nvPr/>
          </p:nvSpPr>
          <p:spPr bwMode="auto">
            <a:xfrm flipH="1">
              <a:off x="1572" y="125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16" name="Rectangle 16"/>
            <p:cNvSpPr>
              <a:spLocks noChangeArrowheads="1"/>
            </p:cNvSpPr>
            <p:nvPr/>
          </p:nvSpPr>
          <p:spPr bwMode="auto">
            <a:xfrm>
              <a:off x="3936" y="1368"/>
              <a:ext cx="1440" cy="68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Direct-map Cache </a:t>
              </a:r>
            </a:p>
            <a:p>
              <a:pPr algn="ctr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  <a:r>
                <a:rPr lang="en-US" sz="2400" baseline="300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L</a:t>
              </a:r>
              <a:r>
                <a:rPr lang="en-US" sz="2400" baseline="-250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blocks</a:t>
              </a:r>
            </a:p>
            <a:p>
              <a:pPr algn="ctr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  <a:r>
                <a:rPr lang="en-US" sz="2400" baseline="300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-byte block</a:t>
              </a:r>
            </a:p>
          </p:txBody>
        </p:sp>
        <p:sp>
          <p:nvSpPr>
            <p:cNvPr id="1689617" name="Rectangle 17"/>
            <p:cNvSpPr>
              <a:spLocks noChangeArrowheads="1"/>
            </p:cNvSpPr>
            <p:nvPr/>
          </p:nvSpPr>
          <p:spPr bwMode="auto">
            <a:xfrm>
              <a:off x="502" y="1928"/>
              <a:ext cx="1888" cy="216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18" name="Rectangle 18"/>
            <p:cNvSpPr>
              <a:spLocks noChangeArrowheads="1"/>
            </p:cNvSpPr>
            <p:nvPr/>
          </p:nvSpPr>
          <p:spPr bwMode="auto">
            <a:xfrm>
              <a:off x="512" y="1928"/>
              <a:ext cx="3246" cy="2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                PPN                      Page Offset</a:t>
              </a:r>
            </a:p>
          </p:txBody>
        </p:sp>
        <p:sp>
          <p:nvSpPr>
            <p:cNvPr id="1689619" name="Line 19"/>
            <p:cNvSpPr>
              <a:spLocks noChangeShapeType="1"/>
            </p:cNvSpPr>
            <p:nvPr/>
          </p:nvSpPr>
          <p:spPr bwMode="auto">
            <a:xfrm>
              <a:off x="2390" y="1936"/>
              <a:ext cx="0" cy="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20" name="Line 20"/>
            <p:cNvSpPr>
              <a:spLocks noChangeShapeType="1"/>
            </p:cNvSpPr>
            <p:nvPr/>
          </p:nvSpPr>
          <p:spPr bwMode="auto">
            <a:xfrm>
              <a:off x="3104" y="1360"/>
              <a:ext cx="0" cy="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21" name="Line 21"/>
            <p:cNvSpPr>
              <a:spLocks noChangeShapeType="1"/>
            </p:cNvSpPr>
            <p:nvPr/>
          </p:nvSpPr>
          <p:spPr bwMode="auto">
            <a:xfrm>
              <a:off x="1568" y="1796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22" name="Oval 22"/>
            <p:cNvSpPr>
              <a:spLocks noChangeArrowheads="1"/>
            </p:cNvSpPr>
            <p:nvPr/>
          </p:nvSpPr>
          <p:spPr bwMode="auto">
            <a:xfrm>
              <a:off x="2880" y="2424"/>
              <a:ext cx="774" cy="2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6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=</a:t>
              </a:r>
            </a:p>
          </p:txBody>
        </p:sp>
        <p:sp>
          <p:nvSpPr>
            <p:cNvPr id="1689623" name="Freeform 23"/>
            <p:cNvSpPr>
              <a:spLocks/>
            </p:cNvSpPr>
            <p:nvPr/>
          </p:nvSpPr>
          <p:spPr bwMode="auto">
            <a:xfrm>
              <a:off x="1566" y="2249"/>
              <a:ext cx="1314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2"/>
                </a:cxn>
                <a:cxn ang="0">
                  <a:pos x="1200" y="312"/>
                </a:cxn>
              </a:cxnLst>
              <a:rect l="0" t="0" r="r" b="b"/>
              <a:pathLst>
                <a:path w="1201" h="313">
                  <a:moveTo>
                    <a:pt x="0" y="0"/>
                  </a:moveTo>
                  <a:lnTo>
                    <a:pt x="0" y="312"/>
                  </a:lnTo>
                  <a:lnTo>
                    <a:pt x="1200" y="3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24" name="Freeform 24"/>
            <p:cNvSpPr>
              <a:spLocks/>
            </p:cNvSpPr>
            <p:nvPr/>
          </p:nvSpPr>
          <p:spPr bwMode="auto">
            <a:xfrm>
              <a:off x="3664" y="2056"/>
              <a:ext cx="673" cy="512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672" y="760"/>
                </a:cxn>
                <a:cxn ang="0">
                  <a:pos x="0" y="760"/>
                </a:cxn>
              </a:cxnLst>
              <a:rect l="0" t="0" r="r" b="b"/>
              <a:pathLst>
                <a:path w="673" h="761">
                  <a:moveTo>
                    <a:pt x="672" y="0"/>
                  </a:moveTo>
                  <a:lnTo>
                    <a:pt x="672" y="760"/>
                  </a:lnTo>
                  <a:lnTo>
                    <a:pt x="0" y="76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25" name="Line 25"/>
            <p:cNvSpPr>
              <a:spLocks noChangeShapeType="1"/>
            </p:cNvSpPr>
            <p:nvPr/>
          </p:nvSpPr>
          <p:spPr bwMode="auto">
            <a:xfrm>
              <a:off x="3264" y="2712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26" name="Rectangle 26"/>
            <p:cNvSpPr>
              <a:spLocks noChangeArrowheads="1"/>
            </p:cNvSpPr>
            <p:nvPr/>
          </p:nvSpPr>
          <p:spPr bwMode="auto">
            <a:xfrm>
              <a:off x="2736" y="2762"/>
              <a:ext cx="41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hit?</a:t>
              </a:r>
            </a:p>
          </p:txBody>
        </p:sp>
        <p:sp>
          <p:nvSpPr>
            <p:cNvPr id="1689627" name="Rectangle 27"/>
            <p:cNvSpPr>
              <a:spLocks noChangeArrowheads="1"/>
            </p:cNvSpPr>
            <p:nvPr/>
          </p:nvSpPr>
          <p:spPr bwMode="auto">
            <a:xfrm>
              <a:off x="4848" y="2616"/>
              <a:ext cx="54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sp>
          <p:nvSpPr>
            <p:cNvPr id="1689628" name="Rectangle 28"/>
            <p:cNvSpPr>
              <a:spLocks noChangeArrowheads="1"/>
            </p:cNvSpPr>
            <p:nvPr/>
          </p:nvSpPr>
          <p:spPr bwMode="auto">
            <a:xfrm>
              <a:off x="3582" y="2616"/>
              <a:ext cx="1226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Physical Tag</a:t>
              </a:r>
            </a:p>
          </p:txBody>
        </p:sp>
        <p:sp>
          <p:nvSpPr>
            <p:cNvPr id="1689629" name="Freeform 29"/>
            <p:cNvSpPr>
              <a:spLocks/>
            </p:cNvSpPr>
            <p:nvPr/>
          </p:nvSpPr>
          <p:spPr bwMode="auto">
            <a:xfrm>
              <a:off x="518" y="2168"/>
              <a:ext cx="2161" cy="8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1" y="80"/>
                </a:cxn>
                <a:cxn ang="0">
                  <a:pos x="2096" y="80"/>
                </a:cxn>
                <a:cxn ang="0">
                  <a:pos x="2160" y="0"/>
                </a:cxn>
              </a:cxnLst>
              <a:rect l="0" t="0" r="r" b="b"/>
              <a:pathLst>
                <a:path w="2161" h="81">
                  <a:moveTo>
                    <a:pt x="0" y="6"/>
                  </a:moveTo>
                  <a:lnTo>
                    <a:pt x="101" y="80"/>
                  </a:lnTo>
                  <a:lnTo>
                    <a:pt x="2096" y="80"/>
                  </a:lnTo>
                  <a:lnTo>
                    <a:pt x="216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30" name="Rectangle 30"/>
            <p:cNvSpPr>
              <a:spLocks noChangeArrowheads="1"/>
            </p:cNvSpPr>
            <p:nvPr/>
          </p:nvSpPr>
          <p:spPr bwMode="auto">
            <a:xfrm>
              <a:off x="1100" y="2370"/>
              <a:ext cx="394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Tag</a:t>
              </a:r>
            </a:p>
          </p:txBody>
        </p:sp>
        <p:sp>
          <p:nvSpPr>
            <p:cNvPr id="1689631" name="Rectangle 31"/>
            <p:cNvSpPr>
              <a:spLocks noChangeArrowheads="1"/>
            </p:cNvSpPr>
            <p:nvPr/>
          </p:nvSpPr>
          <p:spPr bwMode="auto">
            <a:xfrm>
              <a:off x="144" y="984"/>
              <a:ext cx="341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VA</a:t>
              </a:r>
            </a:p>
          </p:txBody>
        </p:sp>
        <p:sp>
          <p:nvSpPr>
            <p:cNvPr id="1689632" name="Rectangle 32"/>
            <p:cNvSpPr>
              <a:spLocks noChangeArrowheads="1"/>
            </p:cNvSpPr>
            <p:nvPr/>
          </p:nvSpPr>
          <p:spPr bwMode="auto">
            <a:xfrm>
              <a:off x="125" y="1879"/>
              <a:ext cx="327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PA</a:t>
              </a:r>
            </a:p>
          </p:txBody>
        </p:sp>
        <p:sp>
          <p:nvSpPr>
            <p:cNvPr id="1689633" name="Freeform 33"/>
            <p:cNvSpPr>
              <a:spLocks/>
            </p:cNvSpPr>
            <p:nvPr/>
          </p:nvSpPr>
          <p:spPr bwMode="auto">
            <a:xfrm>
              <a:off x="2448" y="1280"/>
              <a:ext cx="1281" cy="8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0" y="80"/>
                </a:cxn>
                <a:cxn ang="0">
                  <a:pos x="1242" y="80"/>
                </a:cxn>
                <a:cxn ang="0">
                  <a:pos x="1280" y="0"/>
                </a:cxn>
              </a:cxnLst>
              <a:rect l="0" t="0" r="r" b="b"/>
              <a:pathLst>
                <a:path w="1281" h="81">
                  <a:moveTo>
                    <a:pt x="0" y="6"/>
                  </a:moveTo>
                  <a:lnTo>
                    <a:pt x="60" y="80"/>
                  </a:lnTo>
                  <a:lnTo>
                    <a:pt x="1242" y="80"/>
                  </a:lnTo>
                  <a:lnTo>
                    <a:pt x="128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34" name="Rectangle 34"/>
            <p:cNvSpPr>
              <a:spLocks noChangeArrowheads="1"/>
            </p:cNvSpPr>
            <p:nvPr/>
          </p:nvSpPr>
          <p:spPr bwMode="auto">
            <a:xfrm>
              <a:off x="4560" y="768"/>
              <a:ext cx="729" cy="5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Virtual</a:t>
              </a:r>
            </a:p>
            <a:p>
              <a:pPr>
                <a:spcBef>
                  <a:spcPct val="0"/>
                </a:spcBef>
              </a:pPr>
              <a:r>
                <a:rPr lang="en-US" sz="28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Index</a:t>
              </a:r>
            </a:p>
          </p:txBody>
        </p:sp>
        <p:sp>
          <p:nvSpPr>
            <p:cNvPr id="1689635" name="Freeform 35"/>
            <p:cNvSpPr>
              <a:spLocks/>
            </p:cNvSpPr>
            <p:nvPr/>
          </p:nvSpPr>
          <p:spPr bwMode="auto">
            <a:xfrm>
              <a:off x="3104" y="848"/>
              <a:ext cx="1449" cy="512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0"/>
                </a:cxn>
                <a:cxn ang="0">
                  <a:pos x="1448" y="0"/>
                </a:cxn>
                <a:cxn ang="0">
                  <a:pos x="1448" y="536"/>
                </a:cxn>
              </a:cxnLst>
              <a:rect l="0" t="0" r="r" b="b"/>
              <a:pathLst>
                <a:path w="1449" h="537">
                  <a:moveTo>
                    <a:pt x="0" y="77"/>
                  </a:moveTo>
                  <a:lnTo>
                    <a:pt x="0" y="0"/>
                  </a:lnTo>
                  <a:lnTo>
                    <a:pt x="1448" y="0"/>
                  </a:lnTo>
                  <a:lnTo>
                    <a:pt x="1448" y="53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36" name="Line 36"/>
            <p:cNvSpPr>
              <a:spLocks noChangeShapeType="1"/>
            </p:cNvSpPr>
            <p:nvPr/>
          </p:nvSpPr>
          <p:spPr bwMode="auto">
            <a:xfrm flipH="1">
              <a:off x="3056" y="1592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89637" name="Rectangle 37"/>
            <p:cNvSpPr>
              <a:spLocks noChangeArrowheads="1"/>
            </p:cNvSpPr>
            <p:nvPr/>
          </p:nvSpPr>
          <p:spPr bwMode="auto">
            <a:xfrm>
              <a:off x="3168" y="1440"/>
              <a:ext cx="21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42043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Machine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HW + Smart Compilers</a:t>
            </a:r>
          </a:p>
        </p:txBody>
      </p:sp>
    </p:spTree>
    <p:extLst>
      <p:ext uri="{BB962C8B-B14F-4D97-AF65-F5344CB8AC3E}">
        <p14:creationId xmlns:p14="http://schemas.microsoft.com/office/powerpoint/2010/main" val="923864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96B4-77E5-6E4C-ABCA-791857B2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Performance Models,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E325-F35E-6848-B75C-8C0A0F6F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9342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Take advance of instruction-level parallelism (ILP)</a:t>
            </a:r>
          </a:p>
          <a:p>
            <a:pPr lvl="2"/>
            <a:r>
              <a:rPr lang="en-US" sz="2000" dirty="0"/>
              <a:t>Limited by data dependencies</a:t>
            </a:r>
          </a:p>
          <a:p>
            <a:pPr lvl="2"/>
            <a:r>
              <a:rPr lang="en-US" sz="2000" dirty="0"/>
              <a:t>Varies across applications</a:t>
            </a:r>
          </a:p>
          <a:p>
            <a:pPr lvl="1"/>
            <a:r>
              <a:rPr lang="en-US" dirty="0"/>
              <a:t>Reschedule instructions</a:t>
            </a:r>
          </a:p>
          <a:p>
            <a:pPr lvl="2"/>
            <a:r>
              <a:rPr lang="en-US" sz="2000" dirty="0"/>
              <a:t>By hardware (</a:t>
            </a:r>
            <a:r>
              <a:rPr lang="en-US" sz="2000" dirty="0" err="1"/>
              <a:t>OoO</a:t>
            </a:r>
            <a:r>
              <a:rPr lang="en-US" sz="2000" dirty="0"/>
              <a:t> processors)</a:t>
            </a:r>
          </a:p>
          <a:p>
            <a:pPr lvl="2"/>
            <a:r>
              <a:rPr lang="en-US" sz="2000" dirty="0"/>
              <a:t>By software (compiler optimizations)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98061-D5A0-C94A-8A03-3774A7F36F7B}"/>
                  </a:ext>
                </a:extLst>
              </p:cNvPr>
              <p:cNvSpPr txBox="1"/>
              <p:nvPr/>
            </p:nvSpPr>
            <p:spPr>
              <a:xfrm>
                <a:off x="1752600" y="1629510"/>
                <a:ext cx="5638799" cy="574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𝑃𝑟𝑜𝑔𝑟𝑎𝑚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𝐼𝑛𝑠𝑡𝑟𝑢𝑐𝑡𝑖𝑜𝑛𝑠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𝑃𝑟𝑜𝑔𝑟𝑎𝑚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𝐶𝑦𝑐𝑙𝑒𝑠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𝐼𝑛𝑠𝑡𝑟𝑢𝑐𝑡𝑖𝑜𝑛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𝐶𝑦𝑐𝑙𝑒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98061-D5A0-C94A-8A03-3774A7F36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29510"/>
                <a:ext cx="5638799" cy="574516"/>
              </a:xfrm>
              <a:prstGeom prst="rect">
                <a:avLst/>
              </a:prstGeom>
              <a:blipFill>
                <a:blip r:embed="rId2"/>
                <a:stretch>
                  <a:fillRect t="-2128" b="-14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9E24-7CFA-BF4E-A2D7-A1F375D50CCD}"/>
                  </a:ext>
                </a:extLst>
              </p:cNvPr>
              <p:cNvSpPr txBox="1"/>
              <p:nvPr/>
            </p:nvSpPr>
            <p:spPr>
              <a:xfrm>
                <a:off x="1752599" y="2290030"/>
                <a:ext cx="6650422" cy="672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𝑖𝑠𝑠𝑒𝑠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𝑛𝑠𝑡𝑟𝑢𝑐𝑡𝑖𝑜𝑛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𝑀𝑖𝑠𝑠𝑃𝑒𝑛𝑎𝑙𝑡𝑦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9E24-7CFA-BF4E-A2D7-A1F375D50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290030"/>
                <a:ext cx="6650422" cy="672172"/>
              </a:xfrm>
              <a:prstGeom prst="rect">
                <a:avLst/>
              </a:prstGeom>
              <a:blipFill>
                <a:blip r:embed="rId3"/>
                <a:stretch>
                  <a:fillRect t="-147170" b="-20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1B6DA8-4CC4-EB4E-B0F6-A6C42E5B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5C434-AF2A-0A49-A972-634FEAE2AC2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2680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Out-of-Order Control Complexity: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dirty="0">
                <a:ea typeface="굴림" charset="-127"/>
                <a:cs typeface="굴림" charset="-127"/>
              </a:rPr>
              <a:t>MIPS R10000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7333F-D57D-9547-9C32-18B309EECAE5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971203" name="Picture 3" descr="R1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09600"/>
            <a:ext cx="5410200" cy="5882519"/>
          </a:xfrm>
          <a:prstGeom prst="rect">
            <a:avLst/>
          </a:prstGeom>
          <a:noFill/>
        </p:spPr>
      </p:pic>
      <p:grpSp>
        <p:nvGrpSpPr>
          <p:cNvPr id="1971204" name="Group 4"/>
          <p:cNvGrpSpPr>
            <a:grpSpLocks/>
          </p:cNvGrpSpPr>
          <p:nvPr/>
        </p:nvGrpSpPr>
        <p:grpSpPr bwMode="auto">
          <a:xfrm>
            <a:off x="1295400" y="2438400"/>
            <a:ext cx="6268962" cy="3719895"/>
            <a:chOff x="240" y="1872"/>
            <a:chExt cx="3504" cy="2112"/>
          </a:xfrm>
        </p:grpSpPr>
        <p:sp>
          <p:nvSpPr>
            <p:cNvPr id="1971205" name="Freeform 5"/>
            <p:cNvSpPr>
              <a:spLocks/>
            </p:cNvSpPr>
            <p:nvPr/>
          </p:nvSpPr>
          <p:spPr bwMode="auto">
            <a:xfrm>
              <a:off x="1536" y="1872"/>
              <a:ext cx="2208" cy="2112"/>
            </a:xfrm>
            <a:custGeom>
              <a:avLst/>
              <a:gdLst/>
              <a:ahLst/>
              <a:cxnLst>
                <a:cxn ang="0">
                  <a:pos x="480" y="1632"/>
                </a:cxn>
                <a:cxn ang="0">
                  <a:pos x="1680" y="1632"/>
                </a:cxn>
                <a:cxn ang="0">
                  <a:pos x="1680" y="2112"/>
                </a:cxn>
                <a:cxn ang="0">
                  <a:pos x="2208" y="2112"/>
                </a:cxn>
                <a:cxn ang="0">
                  <a:pos x="2208" y="528"/>
                </a:cxn>
                <a:cxn ang="0">
                  <a:pos x="864" y="528"/>
                </a:cxn>
                <a:cxn ang="0">
                  <a:pos x="864" y="0"/>
                </a:cxn>
                <a:cxn ang="0">
                  <a:pos x="0" y="0"/>
                </a:cxn>
                <a:cxn ang="0">
                  <a:pos x="0" y="1008"/>
                </a:cxn>
                <a:cxn ang="0">
                  <a:pos x="480" y="1008"/>
                </a:cxn>
                <a:cxn ang="0">
                  <a:pos x="480" y="1632"/>
                </a:cxn>
              </a:cxnLst>
              <a:rect l="0" t="0" r="r" b="b"/>
              <a:pathLst>
                <a:path w="2208" h="2112">
                  <a:moveTo>
                    <a:pt x="480" y="1632"/>
                  </a:moveTo>
                  <a:lnTo>
                    <a:pt x="1680" y="1632"/>
                  </a:lnTo>
                  <a:lnTo>
                    <a:pt x="1680" y="2112"/>
                  </a:lnTo>
                  <a:lnTo>
                    <a:pt x="2208" y="2112"/>
                  </a:lnTo>
                  <a:lnTo>
                    <a:pt x="2208" y="528"/>
                  </a:lnTo>
                  <a:lnTo>
                    <a:pt x="864" y="528"/>
                  </a:lnTo>
                  <a:lnTo>
                    <a:pt x="864" y="0"/>
                  </a:lnTo>
                  <a:lnTo>
                    <a:pt x="0" y="0"/>
                  </a:lnTo>
                  <a:lnTo>
                    <a:pt x="0" y="1008"/>
                  </a:lnTo>
                  <a:lnTo>
                    <a:pt x="480" y="1008"/>
                  </a:lnTo>
                  <a:lnTo>
                    <a:pt x="480" y="1632"/>
                  </a:lnTo>
                  <a:close/>
                </a:path>
              </a:pathLst>
            </a:cu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71206" name="Text Box 6"/>
            <p:cNvSpPr txBox="1">
              <a:spLocks noChangeArrowheads="1"/>
            </p:cNvSpPr>
            <p:nvPr/>
          </p:nvSpPr>
          <p:spPr bwMode="auto">
            <a:xfrm>
              <a:off x="240" y="1956"/>
              <a:ext cx="913" cy="54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Control Logic</a:t>
              </a:r>
            </a:p>
          </p:txBody>
        </p:sp>
        <p:sp>
          <p:nvSpPr>
            <p:cNvPr id="1971207" name="Line 7"/>
            <p:cNvSpPr>
              <a:spLocks noChangeShapeType="1"/>
            </p:cNvSpPr>
            <p:nvPr/>
          </p:nvSpPr>
          <p:spPr bwMode="auto">
            <a:xfrm>
              <a:off x="1104" y="2208"/>
              <a:ext cx="43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71208" name="Text Box 8"/>
          <p:cNvSpPr txBox="1">
            <a:spLocks noChangeArrowheads="1"/>
          </p:cNvSpPr>
          <p:nvPr/>
        </p:nvSpPr>
        <p:spPr bwMode="auto">
          <a:xfrm>
            <a:off x="152400" y="5257800"/>
            <a:ext cx="3200400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 charset="-127"/>
                <a:cs typeface="Calibri"/>
              </a:rPr>
              <a:t>[ SGI/MIPS Technologies Inc., 1995 ]</a:t>
            </a:r>
          </a:p>
        </p:txBody>
      </p:sp>
    </p:spTree>
    <p:extLst>
      <p:ext uri="{BB962C8B-B14F-4D97-AF65-F5344CB8AC3E}">
        <p14:creationId xmlns:p14="http://schemas.microsoft.com/office/powerpoint/2010/main" val="33113341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VLIW: Very Long Instruction Word</a:t>
            </a:r>
          </a:p>
        </p:txBody>
      </p:sp>
      <p:sp>
        <p:nvSpPr>
          <p:cNvPr id="197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49117"/>
            <a:ext cx="7683500" cy="2247411"/>
          </a:xfrm>
          <a:noFill/>
          <a:ln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charset="-127"/>
                <a:cs typeface="굴림" charset="-127"/>
              </a:rPr>
              <a:t>Multiple operations packed into one instruction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charset="-127"/>
                <a:cs typeface="굴림" charset="-127"/>
              </a:rPr>
              <a:t>Each operation slot is for a fixed function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charset="-127"/>
                <a:cs typeface="굴림" charset="-127"/>
              </a:rPr>
              <a:t>Constant operation latencies are specified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charset="-127"/>
                <a:cs typeface="굴림" charset="-127"/>
              </a:rPr>
              <a:t>HW doesn’t check data dependencies across instructions (no pipeline stalls)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898D-3F0B-4440-BA8F-5C18067E12FA}" type="slidenum">
              <a:rPr lang="en-US"/>
              <a:pPr/>
              <a:t>64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975300" name="Group 4"/>
          <p:cNvGrpSpPr>
            <a:grpSpLocks/>
          </p:cNvGrpSpPr>
          <p:nvPr/>
        </p:nvGrpSpPr>
        <p:grpSpPr bwMode="auto">
          <a:xfrm>
            <a:off x="5105400" y="1828800"/>
            <a:ext cx="381000" cy="1143000"/>
            <a:chOff x="2928" y="1488"/>
            <a:chExt cx="240" cy="720"/>
          </a:xfrm>
        </p:grpSpPr>
        <p:sp>
          <p:nvSpPr>
            <p:cNvPr id="1975301" name="Rectangle 5"/>
            <p:cNvSpPr>
              <a:spLocks noChangeArrowheads="1"/>
            </p:cNvSpPr>
            <p:nvPr/>
          </p:nvSpPr>
          <p:spPr bwMode="auto">
            <a:xfrm rot="5400000">
              <a:off x="2928" y="148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02" name="Rectangle 6"/>
            <p:cNvSpPr>
              <a:spLocks noChangeArrowheads="1"/>
            </p:cNvSpPr>
            <p:nvPr/>
          </p:nvSpPr>
          <p:spPr bwMode="auto">
            <a:xfrm rot="5400000">
              <a:off x="2928" y="172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03" name="Rectangle 7"/>
            <p:cNvSpPr>
              <a:spLocks noChangeArrowheads="1"/>
            </p:cNvSpPr>
            <p:nvPr/>
          </p:nvSpPr>
          <p:spPr bwMode="auto">
            <a:xfrm rot="5400000">
              <a:off x="2928" y="196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75304" name="Group 8"/>
          <p:cNvGrpSpPr>
            <a:grpSpLocks/>
          </p:cNvGrpSpPr>
          <p:nvPr/>
        </p:nvGrpSpPr>
        <p:grpSpPr bwMode="auto">
          <a:xfrm>
            <a:off x="3810000" y="1828800"/>
            <a:ext cx="381000" cy="1143000"/>
            <a:chOff x="2688" y="1488"/>
            <a:chExt cx="240" cy="720"/>
          </a:xfrm>
        </p:grpSpPr>
        <p:sp>
          <p:nvSpPr>
            <p:cNvPr id="1975305" name="Rectangle 9"/>
            <p:cNvSpPr>
              <a:spLocks noChangeArrowheads="1"/>
            </p:cNvSpPr>
            <p:nvPr/>
          </p:nvSpPr>
          <p:spPr bwMode="auto">
            <a:xfrm rot="5400000">
              <a:off x="2688" y="148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06" name="Rectangle 10"/>
            <p:cNvSpPr>
              <a:spLocks noChangeArrowheads="1"/>
            </p:cNvSpPr>
            <p:nvPr/>
          </p:nvSpPr>
          <p:spPr bwMode="auto">
            <a:xfrm rot="5400000">
              <a:off x="2688" y="172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07" name="Rectangle 11"/>
            <p:cNvSpPr>
              <a:spLocks noChangeArrowheads="1"/>
            </p:cNvSpPr>
            <p:nvPr/>
          </p:nvSpPr>
          <p:spPr bwMode="auto">
            <a:xfrm rot="5400000">
              <a:off x="2688" y="196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75308" name="Rectangle 12"/>
          <p:cNvSpPr>
            <a:spLocks noChangeArrowheads="1"/>
          </p:cNvSpPr>
          <p:nvPr/>
        </p:nvSpPr>
        <p:spPr bwMode="auto">
          <a:xfrm rot="5400000">
            <a:off x="2438400" y="1828800"/>
            <a:ext cx="381000" cy="381000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75309" name="Rectangle 13"/>
          <p:cNvSpPr>
            <a:spLocks noChangeArrowheads="1"/>
          </p:cNvSpPr>
          <p:nvPr/>
        </p:nvSpPr>
        <p:spPr bwMode="auto">
          <a:xfrm rot="5400000">
            <a:off x="1295400" y="1828800"/>
            <a:ext cx="381000" cy="381000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75310" name="Group 14"/>
          <p:cNvGrpSpPr>
            <a:grpSpLocks/>
          </p:cNvGrpSpPr>
          <p:nvPr/>
        </p:nvGrpSpPr>
        <p:grpSpPr bwMode="auto">
          <a:xfrm>
            <a:off x="7696200" y="1752600"/>
            <a:ext cx="381000" cy="1524000"/>
            <a:chOff x="3792" y="1488"/>
            <a:chExt cx="240" cy="960"/>
          </a:xfrm>
        </p:grpSpPr>
        <p:sp>
          <p:nvSpPr>
            <p:cNvPr id="1975311" name="Rectangle 15"/>
            <p:cNvSpPr>
              <a:spLocks noChangeArrowheads="1"/>
            </p:cNvSpPr>
            <p:nvPr/>
          </p:nvSpPr>
          <p:spPr bwMode="auto">
            <a:xfrm rot="5400000">
              <a:off x="3792" y="148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12" name="Rectangle 16"/>
            <p:cNvSpPr>
              <a:spLocks noChangeArrowheads="1"/>
            </p:cNvSpPr>
            <p:nvPr/>
          </p:nvSpPr>
          <p:spPr bwMode="auto">
            <a:xfrm rot="5400000">
              <a:off x="3792" y="172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13" name="Rectangle 17"/>
            <p:cNvSpPr>
              <a:spLocks noChangeArrowheads="1"/>
            </p:cNvSpPr>
            <p:nvPr/>
          </p:nvSpPr>
          <p:spPr bwMode="auto">
            <a:xfrm rot="5400000">
              <a:off x="3792" y="196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14" name="Rectangle 18"/>
            <p:cNvSpPr>
              <a:spLocks noChangeArrowheads="1"/>
            </p:cNvSpPr>
            <p:nvPr/>
          </p:nvSpPr>
          <p:spPr bwMode="auto">
            <a:xfrm rot="5400000">
              <a:off x="3792" y="220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75315" name="Group 19"/>
          <p:cNvGrpSpPr>
            <a:grpSpLocks/>
          </p:cNvGrpSpPr>
          <p:nvPr/>
        </p:nvGrpSpPr>
        <p:grpSpPr bwMode="auto">
          <a:xfrm>
            <a:off x="6553200" y="1828800"/>
            <a:ext cx="381000" cy="1524000"/>
            <a:chOff x="3552" y="1488"/>
            <a:chExt cx="240" cy="960"/>
          </a:xfrm>
        </p:grpSpPr>
        <p:sp>
          <p:nvSpPr>
            <p:cNvPr id="1975316" name="Rectangle 20"/>
            <p:cNvSpPr>
              <a:spLocks noChangeArrowheads="1"/>
            </p:cNvSpPr>
            <p:nvPr/>
          </p:nvSpPr>
          <p:spPr bwMode="auto">
            <a:xfrm rot="5400000">
              <a:off x="3552" y="148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17" name="Rectangle 21"/>
            <p:cNvSpPr>
              <a:spLocks noChangeArrowheads="1"/>
            </p:cNvSpPr>
            <p:nvPr/>
          </p:nvSpPr>
          <p:spPr bwMode="auto">
            <a:xfrm rot="5400000">
              <a:off x="3552" y="172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18" name="Rectangle 22"/>
            <p:cNvSpPr>
              <a:spLocks noChangeArrowheads="1"/>
            </p:cNvSpPr>
            <p:nvPr/>
          </p:nvSpPr>
          <p:spPr bwMode="auto">
            <a:xfrm rot="5400000">
              <a:off x="3552" y="196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5319" name="Rectangle 23"/>
            <p:cNvSpPr>
              <a:spLocks noChangeArrowheads="1"/>
            </p:cNvSpPr>
            <p:nvPr/>
          </p:nvSpPr>
          <p:spPr bwMode="auto">
            <a:xfrm rot="5400000">
              <a:off x="3552" y="2208"/>
              <a:ext cx="240" cy="24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75320" name="Text Box 24"/>
          <p:cNvSpPr txBox="1">
            <a:spLocks noChangeArrowheads="1"/>
          </p:cNvSpPr>
          <p:nvPr/>
        </p:nvSpPr>
        <p:spPr bwMode="auto">
          <a:xfrm>
            <a:off x="937735" y="2304213"/>
            <a:ext cx="2320292" cy="6001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i="1" dirty="0">
                <a:solidFill>
                  <a:srgbClr val="660066"/>
                </a:solidFill>
                <a:latin typeface="Calibri"/>
                <a:ea typeface="굴림" charset="-127"/>
                <a:cs typeface="Calibri"/>
              </a:rPr>
              <a:t>Two Integer Units,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ko-KR" sz="2000" i="1" dirty="0">
                <a:solidFill>
                  <a:srgbClr val="660066"/>
                </a:solidFill>
                <a:latin typeface="Calibri"/>
                <a:ea typeface="굴림" charset="-127"/>
                <a:cs typeface="Calibri"/>
              </a:rPr>
              <a:t>Single-Cycle Latency</a:t>
            </a:r>
          </a:p>
        </p:txBody>
      </p:sp>
      <p:sp>
        <p:nvSpPr>
          <p:cNvPr id="1975321" name="Text Box 25"/>
          <p:cNvSpPr txBox="1">
            <a:spLocks noChangeArrowheads="1"/>
          </p:cNvSpPr>
          <p:nvPr/>
        </p:nvSpPr>
        <p:spPr bwMode="auto">
          <a:xfrm>
            <a:off x="3242748" y="3066213"/>
            <a:ext cx="2553729" cy="6001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i="1" dirty="0">
                <a:solidFill>
                  <a:srgbClr val="660066"/>
                </a:solidFill>
                <a:latin typeface="Calibri"/>
                <a:ea typeface="굴림" charset="-127"/>
                <a:cs typeface="Calibri"/>
              </a:rPr>
              <a:t>Two Load/Store Units,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ko-KR" sz="2000" i="1" dirty="0">
                <a:solidFill>
                  <a:srgbClr val="660066"/>
                </a:solidFill>
                <a:latin typeface="Calibri"/>
                <a:ea typeface="굴림" charset="-127"/>
                <a:cs typeface="Calibri"/>
              </a:rPr>
              <a:t>Three-Cycle Latency</a:t>
            </a:r>
          </a:p>
        </p:txBody>
      </p:sp>
      <p:sp>
        <p:nvSpPr>
          <p:cNvPr id="1975322" name="Text Box 26"/>
          <p:cNvSpPr txBox="1">
            <a:spLocks noChangeArrowheads="1"/>
          </p:cNvSpPr>
          <p:nvPr/>
        </p:nvSpPr>
        <p:spPr bwMode="auto">
          <a:xfrm>
            <a:off x="5998392" y="3364663"/>
            <a:ext cx="2873328" cy="6001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i="1" dirty="0">
                <a:solidFill>
                  <a:srgbClr val="660066"/>
                </a:solidFill>
                <a:latin typeface="Calibri"/>
                <a:ea typeface="굴림" charset="-127"/>
                <a:cs typeface="Calibri"/>
              </a:rPr>
              <a:t>Two Floating-Point Units,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ko-KR" sz="2000" i="1" dirty="0">
                <a:solidFill>
                  <a:srgbClr val="660066"/>
                </a:solidFill>
                <a:latin typeface="Calibri"/>
                <a:ea typeface="굴림" charset="-127"/>
                <a:cs typeface="Calibri"/>
              </a:rPr>
              <a:t>Four-Cycle Latency</a:t>
            </a:r>
          </a:p>
        </p:txBody>
      </p:sp>
      <p:sp>
        <p:nvSpPr>
          <p:cNvPr id="1975323" name="Line 27"/>
          <p:cNvSpPr>
            <a:spLocks noChangeShapeType="1"/>
          </p:cNvSpPr>
          <p:nvPr/>
        </p:nvSpPr>
        <p:spPr bwMode="auto">
          <a:xfrm>
            <a:off x="1447800" y="1447800"/>
            <a:ext cx="0" cy="304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75324" name="Line 28"/>
          <p:cNvSpPr>
            <a:spLocks noChangeShapeType="1"/>
          </p:cNvSpPr>
          <p:nvPr/>
        </p:nvSpPr>
        <p:spPr bwMode="auto">
          <a:xfrm>
            <a:off x="2667000" y="1447800"/>
            <a:ext cx="0" cy="304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75325" name="Line 29"/>
          <p:cNvSpPr>
            <a:spLocks noChangeShapeType="1"/>
          </p:cNvSpPr>
          <p:nvPr/>
        </p:nvSpPr>
        <p:spPr bwMode="auto">
          <a:xfrm>
            <a:off x="3962400" y="1447800"/>
            <a:ext cx="0" cy="304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75326" name="Line 30"/>
          <p:cNvSpPr>
            <a:spLocks noChangeShapeType="1"/>
          </p:cNvSpPr>
          <p:nvPr/>
        </p:nvSpPr>
        <p:spPr bwMode="auto">
          <a:xfrm>
            <a:off x="5334000" y="1447800"/>
            <a:ext cx="0" cy="304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75327" name="Line 31"/>
          <p:cNvSpPr>
            <a:spLocks noChangeShapeType="1"/>
          </p:cNvSpPr>
          <p:nvPr/>
        </p:nvSpPr>
        <p:spPr bwMode="auto">
          <a:xfrm>
            <a:off x="6781800" y="1447800"/>
            <a:ext cx="0" cy="304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75328" name="Line 32"/>
          <p:cNvSpPr>
            <a:spLocks noChangeShapeType="1"/>
          </p:cNvSpPr>
          <p:nvPr/>
        </p:nvSpPr>
        <p:spPr bwMode="auto">
          <a:xfrm>
            <a:off x="7924800" y="1447800"/>
            <a:ext cx="0" cy="2286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75329" name="Group 33"/>
          <p:cNvGrpSpPr>
            <a:grpSpLocks/>
          </p:cNvGrpSpPr>
          <p:nvPr/>
        </p:nvGrpSpPr>
        <p:grpSpPr bwMode="auto">
          <a:xfrm>
            <a:off x="838200" y="1098552"/>
            <a:ext cx="7620000" cy="369888"/>
            <a:chOff x="528" y="980"/>
            <a:chExt cx="4800" cy="233"/>
          </a:xfrm>
        </p:grpSpPr>
        <p:grpSp>
          <p:nvGrpSpPr>
            <p:cNvPr id="1975330" name="Group 34"/>
            <p:cNvGrpSpPr>
              <a:grpSpLocks/>
            </p:cNvGrpSpPr>
            <p:nvPr/>
          </p:nvGrpSpPr>
          <p:grpSpPr bwMode="auto">
            <a:xfrm>
              <a:off x="1248" y="980"/>
              <a:ext cx="4080" cy="233"/>
              <a:chOff x="1248" y="980"/>
              <a:chExt cx="4080" cy="233"/>
            </a:xfrm>
          </p:grpSpPr>
          <p:sp>
            <p:nvSpPr>
              <p:cNvPr id="1975331" name="Rectangle 35"/>
              <p:cNvSpPr>
                <a:spLocks noChangeArrowheads="1"/>
              </p:cNvSpPr>
              <p:nvPr/>
            </p:nvSpPr>
            <p:spPr bwMode="auto">
              <a:xfrm>
                <a:off x="1248" y="980"/>
                <a:ext cx="720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Int Op 2</a:t>
                </a:r>
              </a:p>
            </p:txBody>
          </p:sp>
          <p:sp>
            <p:nvSpPr>
              <p:cNvPr id="1975332" name="Rectangle 36"/>
              <p:cNvSpPr>
                <a:spLocks noChangeArrowheads="1"/>
              </p:cNvSpPr>
              <p:nvPr/>
            </p:nvSpPr>
            <p:spPr bwMode="auto">
              <a:xfrm>
                <a:off x="1968" y="980"/>
                <a:ext cx="912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Mem Op 1</a:t>
                </a:r>
              </a:p>
            </p:txBody>
          </p:sp>
          <p:sp>
            <p:nvSpPr>
              <p:cNvPr id="1975333" name="Rectangle 37"/>
              <p:cNvSpPr>
                <a:spLocks noChangeArrowheads="1"/>
              </p:cNvSpPr>
              <p:nvPr/>
            </p:nvSpPr>
            <p:spPr bwMode="auto">
              <a:xfrm>
                <a:off x="2880" y="980"/>
                <a:ext cx="912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Mem Op 2</a:t>
                </a:r>
              </a:p>
            </p:txBody>
          </p:sp>
          <p:sp>
            <p:nvSpPr>
              <p:cNvPr id="1975334" name="Rectangle 38"/>
              <p:cNvSpPr>
                <a:spLocks noChangeArrowheads="1"/>
              </p:cNvSpPr>
              <p:nvPr/>
            </p:nvSpPr>
            <p:spPr bwMode="auto">
              <a:xfrm>
                <a:off x="3792" y="980"/>
                <a:ext cx="768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FP Op 1</a:t>
                </a:r>
              </a:p>
            </p:txBody>
          </p:sp>
          <p:sp>
            <p:nvSpPr>
              <p:cNvPr id="1975335" name="Rectangle 39"/>
              <p:cNvSpPr>
                <a:spLocks noChangeArrowheads="1"/>
              </p:cNvSpPr>
              <p:nvPr/>
            </p:nvSpPr>
            <p:spPr bwMode="auto">
              <a:xfrm>
                <a:off x="4560" y="980"/>
                <a:ext cx="768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1800">
                    <a:solidFill>
                      <a:srgbClr val="660066"/>
                    </a:solidFill>
                    <a:latin typeface="Calibri"/>
                    <a:ea typeface="굴림" charset="-127"/>
                    <a:cs typeface="Calibri"/>
                  </a:rPr>
                  <a:t>FP Op 2</a:t>
                </a:r>
              </a:p>
            </p:txBody>
          </p:sp>
        </p:grpSp>
        <p:sp>
          <p:nvSpPr>
            <p:cNvPr id="1975336" name="Rectangle 40"/>
            <p:cNvSpPr>
              <a:spLocks noChangeArrowheads="1"/>
            </p:cNvSpPr>
            <p:nvPr/>
          </p:nvSpPr>
          <p:spPr bwMode="auto">
            <a:xfrm>
              <a:off x="528" y="980"/>
              <a:ext cx="720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sz="1800" dirty="0" err="1">
                  <a:solidFill>
                    <a:srgbClr val="660066"/>
                  </a:solidFill>
                  <a:latin typeface="Calibri"/>
                  <a:ea typeface="굴림" charset="-127"/>
                  <a:cs typeface="Calibri"/>
                </a:rPr>
                <a:t>Int</a:t>
              </a:r>
              <a:r>
                <a:rPr lang="en-US" altLang="ko-KR" sz="1800" dirty="0">
                  <a:solidFill>
                    <a:srgbClr val="660066"/>
                  </a:solidFill>
                  <a:latin typeface="Calibri"/>
                  <a:ea typeface="굴림" charset="-127"/>
                  <a:cs typeface="Calibri"/>
                </a:rPr>
                <a:t> Op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7892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VLIW Compiler Responsibilities</a:t>
            </a:r>
          </a:p>
        </p:txBody>
      </p:sp>
      <p:sp>
        <p:nvSpPr>
          <p:cNvPr id="1977347" name="Rectangle 3"/>
          <p:cNvSpPr>
            <a:spLocks noGrp="1" noChangeArrowheads="1"/>
          </p:cNvSpPr>
          <p:nvPr>
            <p:ph idx="1"/>
          </p:nvPr>
        </p:nvSpPr>
        <p:spPr>
          <a:xfrm>
            <a:off x="498719" y="1066800"/>
            <a:ext cx="8146562" cy="5054600"/>
          </a:xfrm>
        </p:spPr>
        <p:txBody>
          <a:bodyPr/>
          <a:lstStyle/>
          <a:p>
            <a:r>
              <a:rPr lang="en-US" altLang="ko-KR" sz="3200" dirty="0"/>
              <a:t>Schedule operations to maximize parallel execution</a:t>
            </a:r>
            <a:br>
              <a:rPr lang="en-US" altLang="ko-KR" sz="3200" dirty="0"/>
            </a:br>
            <a:endParaRPr lang="en-US" altLang="ko-KR" sz="3200" dirty="0"/>
          </a:p>
          <a:p>
            <a:r>
              <a:rPr lang="en-US" altLang="ko-KR" sz="3200" dirty="0"/>
              <a:t>Guarantees intra-instruction parallelism</a:t>
            </a:r>
          </a:p>
          <a:p>
            <a:endParaRPr lang="en-US" altLang="ko-KR" sz="3200" dirty="0"/>
          </a:p>
          <a:p>
            <a:r>
              <a:rPr lang="en-US" altLang="ko-KR" sz="3200" dirty="0"/>
              <a:t>Schedule to avoid data hazards (no interlocks)</a:t>
            </a:r>
          </a:p>
          <a:p>
            <a:pPr lvl="1"/>
            <a:r>
              <a:rPr lang="en-US" altLang="ko-KR" sz="2800" dirty="0"/>
              <a:t>Typically separates operations with explicit </a:t>
            </a:r>
            <a:r>
              <a:rPr lang="en-US" altLang="ko-KR" sz="2800" dirty="0" err="1"/>
              <a:t>NOPs</a:t>
            </a:r>
            <a:endParaRPr lang="en-US" altLang="ko-KR" sz="2400" dirty="0"/>
          </a:p>
          <a:p>
            <a:endParaRPr lang="ko-KR" alt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1752-D87C-D541-A657-1F8CC4A1895E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Execution</a:t>
            </a:r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C8A-15F2-6E45-B272-43C0528F85D8}" type="slidenum">
              <a:rPr lang="en-US"/>
              <a:pPr/>
              <a:t>66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981523" name="Rectangle 83"/>
          <p:cNvSpPr>
            <a:spLocks noGrp="1" noChangeArrowheads="1"/>
          </p:cNvSpPr>
          <p:nvPr>
            <p:ph idx="4294967295"/>
          </p:nvPr>
        </p:nvSpPr>
        <p:spPr>
          <a:xfrm>
            <a:off x="3962400" y="5410200"/>
            <a:ext cx="5181600" cy="420688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>
                <a:ea typeface="굴림" charset="-127"/>
                <a:cs typeface="굴림" charset="-127"/>
              </a:rPr>
              <a:t>How many FP ops/cycle?</a:t>
            </a:r>
          </a:p>
        </p:txBody>
      </p:sp>
      <p:sp>
        <p:nvSpPr>
          <p:cNvPr id="1981443" name="Text Box 3"/>
          <p:cNvSpPr txBox="1">
            <a:spLocks noChangeArrowheads="1"/>
          </p:cNvSpPr>
          <p:nvPr/>
        </p:nvSpPr>
        <p:spPr bwMode="auto">
          <a:xfrm>
            <a:off x="306388" y="1176338"/>
            <a:ext cx="2660650" cy="85725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for (i=0; i&lt;N; i++)</a:t>
            </a:r>
          </a:p>
          <a:p>
            <a:r>
              <a:rPr lang="en-US" altLang="ko-KR" sz="200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B[i] = A[i] + C;</a:t>
            </a:r>
          </a:p>
        </p:txBody>
      </p:sp>
      <p:grpSp>
        <p:nvGrpSpPr>
          <p:cNvPr id="1981444" name="Group 4"/>
          <p:cNvGrpSpPr>
            <a:grpSpLocks/>
          </p:cNvGrpSpPr>
          <p:nvPr/>
        </p:nvGrpSpPr>
        <p:grpSpPr bwMode="auto">
          <a:xfrm>
            <a:off x="4267200" y="2014538"/>
            <a:ext cx="4114800" cy="304800"/>
            <a:chOff x="2256" y="1152"/>
            <a:chExt cx="2592" cy="192"/>
          </a:xfrm>
        </p:grpSpPr>
        <p:sp>
          <p:nvSpPr>
            <p:cNvPr id="1981445" name="Rectangle 5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46" name="Rectangle 6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47" name="Rectangle 7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48" name="Rectangle 8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49" name="Rectangle 9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0" name="Rectangle 10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1" name="Rectangle 11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452" name="Group 12"/>
          <p:cNvGrpSpPr>
            <a:grpSpLocks/>
          </p:cNvGrpSpPr>
          <p:nvPr/>
        </p:nvGrpSpPr>
        <p:grpSpPr bwMode="auto">
          <a:xfrm>
            <a:off x="4267200" y="2319338"/>
            <a:ext cx="4114800" cy="304800"/>
            <a:chOff x="2256" y="1152"/>
            <a:chExt cx="2592" cy="192"/>
          </a:xfrm>
        </p:grpSpPr>
        <p:sp>
          <p:nvSpPr>
            <p:cNvPr id="1981453" name="Rectangle 13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4" name="Rectangle 14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5" name="Rectangle 15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6" name="Rectangle 16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7" name="Rectangle 17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8" name="Rectangle 18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59" name="Rectangle 19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460" name="Group 20"/>
          <p:cNvGrpSpPr>
            <a:grpSpLocks/>
          </p:cNvGrpSpPr>
          <p:nvPr/>
        </p:nvGrpSpPr>
        <p:grpSpPr bwMode="auto">
          <a:xfrm>
            <a:off x="4267200" y="2624138"/>
            <a:ext cx="4114800" cy="304800"/>
            <a:chOff x="2256" y="1152"/>
            <a:chExt cx="2592" cy="192"/>
          </a:xfrm>
        </p:grpSpPr>
        <p:sp>
          <p:nvSpPr>
            <p:cNvPr id="1981461" name="Rectangle 21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62" name="Rectangle 22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63" name="Rectangle 23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64" name="Rectangle 24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65" name="Rectangle 25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66" name="Rectangle 26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67" name="Rectangle 27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468" name="Group 28"/>
          <p:cNvGrpSpPr>
            <a:grpSpLocks/>
          </p:cNvGrpSpPr>
          <p:nvPr/>
        </p:nvGrpSpPr>
        <p:grpSpPr bwMode="auto">
          <a:xfrm>
            <a:off x="4267200" y="2928938"/>
            <a:ext cx="4114800" cy="304800"/>
            <a:chOff x="2256" y="1152"/>
            <a:chExt cx="2592" cy="192"/>
          </a:xfrm>
        </p:grpSpPr>
        <p:sp>
          <p:nvSpPr>
            <p:cNvPr id="1981469" name="Rectangle 29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0" name="Rectangle 30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1" name="Rectangle 31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2" name="Rectangle 32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3" name="Rectangle 33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4" name="Rectangle 34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5" name="Rectangle 35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476" name="Group 36"/>
          <p:cNvGrpSpPr>
            <a:grpSpLocks/>
          </p:cNvGrpSpPr>
          <p:nvPr/>
        </p:nvGrpSpPr>
        <p:grpSpPr bwMode="auto">
          <a:xfrm>
            <a:off x="4267200" y="3233738"/>
            <a:ext cx="4114800" cy="304800"/>
            <a:chOff x="2256" y="1152"/>
            <a:chExt cx="2592" cy="192"/>
          </a:xfrm>
        </p:grpSpPr>
        <p:sp>
          <p:nvSpPr>
            <p:cNvPr id="1981477" name="Rectangle 37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8" name="Rectangle 38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79" name="Rectangle 39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0" name="Rectangle 40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1" name="Rectangle 41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2" name="Rectangle 42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3" name="Rectangle 43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484" name="Group 44"/>
          <p:cNvGrpSpPr>
            <a:grpSpLocks/>
          </p:cNvGrpSpPr>
          <p:nvPr/>
        </p:nvGrpSpPr>
        <p:grpSpPr bwMode="auto">
          <a:xfrm>
            <a:off x="4267200" y="3538538"/>
            <a:ext cx="4114800" cy="304800"/>
            <a:chOff x="2256" y="1152"/>
            <a:chExt cx="2592" cy="192"/>
          </a:xfrm>
        </p:grpSpPr>
        <p:sp>
          <p:nvSpPr>
            <p:cNvPr id="1981485" name="Rectangle 45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6" name="Rectangle 46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7" name="Rectangle 47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8" name="Rectangle 48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89" name="Rectangle 49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0" name="Rectangle 50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1" name="Rectangle 51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492" name="Group 52"/>
          <p:cNvGrpSpPr>
            <a:grpSpLocks/>
          </p:cNvGrpSpPr>
          <p:nvPr/>
        </p:nvGrpSpPr>
        <p:grpSpPr bwMode="auto">
          <a:xfrm>
            <a:off x="4267200" y="3843338"/>
            <a:ext cx="4114800" cy="304800"/>
            <a:chOff x="2256" y="1152"/>
            <a:chExt cx="2592" cy="192"/>
          </a:xfrm>
        </p:grpSpPr>
        <p:sp>
          <p:nvSpPr>
            <p:cNvPr id="1981493" name="Rectangle 53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4" name="Rectangle 54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5" name="Rectangle 55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6" name="Rectangle 56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7" name="Rectangle 57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8" name="Rectangle 58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499" name="Rectangle 59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500" name="Group 60"/>
          <p:cNvGrpSpPr>
            <a:grpSpLocks/>
          </p:cNvGrpSpPr>
          <p:nvPr/>
        </p:nvGrpSpPr>
        <p:grpSpPr bwMode="auto">
          <a:xfrm>
            <a:off x="4267200" y="4148138"/>
            <a:ext cx="4114800" cy="304800"/>
            <a:chOff x="2256" y="1152"/>
            <a:chExt cx="2592" cy="192"/>
          </a:xfrm>
        </p:grpSpPr>
        <p:sp>
          <p:nvSpPr>
            <p:cNvPr id="1981501" name="Rectangle 61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02" name="Rectangle 62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03" name="Rectangle 63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04" name="Rectangle 64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05" name="Rectangle 65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06" name="Rectangle 66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07" name="Rectangle 67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81508" name="Group 68"/>
          <p:cNvGrpSpPr>
            <a:grpSpLocks/>
          </p:cNvGrpSpPr>
          <p:nvPr/>
        </p:nvGrpSpPr>
        <p:grpSpPr bwMode="auto">
          <a:xfrm>
            <a:off x="4267200" y="4452938"/>
            <a:ext cx="4114800" cy="304800"/>
            <a:chOff x="2256" y="1152"/>
            <a:chExt cx="2592" cy="192"/>
          </a:xfrm>
        </p:grpSpPr>
        <p:sp>
          <p:nvSpPr>
            <p:cNvPr id="1981509" name="Rectangle 69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10" name="Rectangle 70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11" name="Rectangle 71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12" name="Rectangle 72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13" name="Rectangle 73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14" name="Rectangle 74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ko-KR" altLang="en-US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981515" name="Rectangle 75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81516" name="Rectangle 76"/>
          <p:cNvSpPr>
            <a:spLocks noChangeArrowheads="1"/>
          </p:cNvSpPr>
          <p:nvPr/>
        </p:nvSpPr>
        <p:spPr bwMode="auto">
          <a:xfrm>
            <a:off x="4267200" y="1481138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Int1</a:t>
            </a:r>
          </a:p>
        </p:txBody>
      </p:sp>
      <p:sp>
        <p:nvSpPr>
          <p:cNvPr id="1981517" name="Rectangle 77"/>
          <p:cNvSpPr>
            <a:spLocks noChangeArrowheads="1"/>
          </p:cNvSpPr>
          <p:nvPr/>
        </p:nvSpPr>
        <p:spPr bwMode="auto">
          <a:xfrm>
            <a:off x="4953000" y="1481138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Int 2</a:t>
            </a:r>
          </a:p>
        </p:txBody>
      </p:sp>
      <p:sp>
        <p:nvSpPr>
          <p:cNvPr id="1981518" name="Rectangle 78"/>
          <p:cNvSpPr>
            <a:spLocks noChangeArrowheads="1"/>
          </p:cNvSpPr>
          <p:nvPr/>
        </p:nvSpPr>
        <p:spPr bwMode="auto">
          <a:xfrm>
            <a:off x="5638800" y="1481138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M1</a:t>
            </a:r>
          </a:p>
        </p:txBody>
      </p:sp>
      <p:sp>
        <p:nvSpPr>
          <p:cNvPr id="1981519" name="Rectangle 79"/>
          <p:cNvSpPr>
            <a:spLocks noChangeArrowheads="1"/>
          </p:cNvSpPr>
          <p:nvPr/>
        </p:nvSpPr>
        <p:spPr bwMode="auto">
          <a:xfrm>
            <a:off x="6324600" y="1481138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M2</a:t>
            </a:r>
          </a:p>
        </p:txBody>
      </p:sp>
      <p:sp>
        <p:nvSpPr>
          <p:cNvPr id="1981520" name="Rectangle 80"/>
          <p:cNvSpPr>
            <a:spLocks noChangeArrowheads="1"/>
          </p:cNvSpPr>
          <p:nvPr/>
        </p:nvSpPr>
        <p:spPr bwMode="auto">
          <a:xfrm>
            <a:off x="7010400" y="1481138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FP+</a:t>
            </a:r>
          </a:p>
        </p:txBody>
      </p:sp>
      <p:sp>
        <p:nvSpPr>
          <p:cNvPr id="1981521" name="Rectangle 81"/>
          <p:cNvSpPr>
            <a:spLocks noChangeArrowheads="1"/>
          </p:cNvSpPr>
          <p:nvPr/>
        </p:nvSpPr>
        <p:spPr bwMode="auto">
          <a:xfrm>
            <a:off x="7696200" y="1481138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FPx</a:t>
            </a:r>
          </a:p>
        </p:txBody>
      </p:sp>
      <p:sp>
        <p:nvSpPr>
          <p:cNvPr id="1981522" name="Text Box 82"/>
          <p:cNvSpPr txBox="1">
            <a:spLocks noChangeArrowheads="1"/>
          </p:cNvSpPr>
          <p:nvPr/>
        </p:nvSpPr>
        <p:spPr bwMode="auto">
          <a:xfrm>
            <a:off x="3227388" y="1938338"/>
            <a:ext cx="83502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loop:</a:t>
            </a:r>
          </a:p>
        </p:txBody>
      </p:sp>
      <p:sp>
        <p:nvSpPr>
          <p:cNvPr id="1981524" name="Text Box 84"/>
          <p:cNvSpPr txBox="1">
            <a:spLocks noChangeArrowheads="1"/>
          </p:cNvSpPr>
          <p:nvPr/>
        </p:nvSpPr>
        <p:spPr bwMode="auto">
          <a:xfrm>
            <a:off x="5746750" y="2025650"/>
            <a:ext cx="438150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fld</a:t>
            </a:r>
            <a:r>
              <a:rPr lang="en-US" altLang="ko-KR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</a:t>
            </a:r>
          </a:p>
        </p:txBody>
      </p:sp>
      <p:sp>
        <p:nvSpPr>
          <p:cNvPr id="1981525" name="Text Box 85"/>
          <p:cNvSpPr txBox="1">
            <a:spLocks noChangeArrowheads="1"/>
          </p:cNvSpPr>
          <p:nvPr/>
        </p:nvSpPr>
        <p:spPr bwMode="auto">
          <a:xfrm>
            <a:off x="4181390" y="2025650"/>
            <a:ext cx="887583" cy="3385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add x1</a:t>
            </a:r>
          </a:p>
        </p:txBody>
      </p:sp>
      <p:sp>
        <p:nvSpPr>
          <p:cNvPr id="1981526" name="Text Box 86"/>
          <p:cNvSpPr txBox="1">
            <a:spLocks noChangeArrowheads="1"/>
          </p:cNvSpPr>
          <p:nvPr/>
        </p:nvSpPr>
        <p:spPr bwMode="auto">
          <a:xfrm>
            <a:off x="7054850" y="2940050"/>
            <a:ext cx="701675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fadd </a:t>
            </a:r>
          </a:p>
        </p:txBody>
      </p:sp>
      <p:sp>
        <p:nvSpPr>
          <p:cNvPr id="1981527" name="Text Box 87"/>
          <p:cNvSpPr txBox="1">
            <a:spLocks noChangeArrowheads="1"/>
          </p:cNvSpPr>
          <p:nvPr/>
        </p:nvSpPr>
        <p:spPr bwMode="auto">
          <a:xfrm>
            <a:off x="5759450" y="4159250"/>
            <a:ext cx="487363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fsd</a:t>
            </a:r>
            <a:r>
              <a:rPr lang="en-US" altLang="ko-KR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</a:t>
            </a:r>
          </a:p>
        </p:txBody>
      </p:sp>
      <p:sp>
        <p:nvSpPr>
          <p:cNvPr id="1981528" name="Text Box 88"/>
          <p:cNvSpPr txBox="1">
            <a:spLocks noChangeArrowheads="1"/>
          </p:cNvSpPr>
          <p:nvPr/>
        </p:nvSpPr>
        <p:spPr bwMode="auto">
          <a:xfrm>
            <a:off x="4197350" y="4159250"/>
            <a:ext cx="917575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add x2 </a:t>
            </a:r>
          </a:p>
        </p:txBody>
      </p:sp>
      <p:sp>
        <p:nvSpPr>
          <p:cNvPr id="1981529" name="Text Box 89"/>
          <p:cNvSpPr txBox="1">
            <a:spLocks noChangeArrowheads="1"/>
          </p:cNvSpPr>
          <p:nvPr/>
        </p:nvSpPr>
        <p:spPr bwMode="auto">
          <a:xfrm>
            <a:off x="4964113" y="4159250"/>
            <a:ext cx="631825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bne </a:t>
            </a:r>
          </a:p>
        </p:txBody>
      </p:sp>
      <p:sp>
        <p:nvSpPr>
          <p:cNvPr id="1981530" name="Line 90"/>
          <p:cNvSpPr>
            <a:spLocks noChangeShapeType="1"/>
          </p:cNvSpPr>
          <p:nvPr/>
        </p:nvSpPr>
        <p:spPr bwMode="auto">
          <a:xfrm>
            <a:off x="6172200" y="2233613"/>
            <a:ext cx="914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81531" name="Line 91"/>
          <p:cNvSpPr>
            <a:spLocks noChangeShapeType="1"/>
          </p:cNvSpPr>
          <p:nvPr/>
        </p:nvSpPr>
        <p:spPr bwMode="auto">
          <a:xfrm flipH="1">
            <a:off x="6172200" y="3300413"/>
            <a:ext cx="9906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81532" name="Text Box 92"/>
          <p:cNvSpPr txBox="1">
            <a:spLocks noChangeArrowheads="1"/>
          </p:cNvSpPr>
          <p:nvPr/>
        </p:nvSpPr>
        <p:spPr bwMode="auto">
          <a:xfrm>
            <a:off x="3983038" y="5918200"/>
            <a:ext cx="4079875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400">
                <a:solidFill>
                  <a:srgbClr val="FC0128"/>
                </a:solidFill>
                <a:latin typeface="Verdana" charset="0"/>
                <a:ea typeface="굴림" charset="-127"/>
                <a:cs typeface="굴림" charset="-127"/>
              </a:rPr>
              <a:t>1 fadd / 8 cycles = 0.125</a:t>
            </a:r>
          </a:p>
        </p:txBody>
      </p:sp>
      <p:sp>
        <p:nvSpPr>
          <p:cNvPr id="1981533" name="Text Box 93"/>
          <p:cNvSpPr txBox="1">
            <a:spLocks noChangeArrowheads="1"/>
          </p:cNvSpPr>
          <p:nvPr/>
        </p:nvSpPr>
        <p:spPr bwMode="auto">
          <a:xfrm>
            <a:off x="304800" y="2445708"/>
            <a:ext cx="2840038" cy="2723823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loop: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fld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f1, 0(x1)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add x1, 8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fadd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f2, f0, f1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fsd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f2, 0(x2)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add x2, 8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bne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x1, x3, loop</a:t>
            </a:r>
          </a:p>
        </p:txBody>
      </p:sp>
      <p:sp>
        <p:nvSpPr>
          <p:cNvPr id="1981534" name="Line 94"/>
          <p:cNvSpPr>
            <a:spLocks noChangeShapeType="1"/>
          </p:cNvSpPr>
          <p:nvPr/>
        </p:nvSpPr>
        <p:spPr bwMode="auto">
          <a:xfrm>
            <a:off x="1447800" y="2014538"/>
            <a:ext cx="0" cy="4238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81535" name="Text Box 95"/>
          <p:cNvSpPr txBox="1">
            <a:spLocks noChangeArrowheads="1"/>
          </p:cNvSpPr>
          <p:nvPr/>
        </p:nvSpPr>
        <p:spPr bwMode="auto">
          <a:xfrm>
            <a:off x="1600200" y="2133600"/>
            <a:ext cx="1211263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000" i="1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Compile</a:t>
            </a:r>
          </a:p>
        </p:txBody>
      </p:sp>
      <p:sp>
        <p:nvSpPr>
          <p:cNvPr id="1981536" name="Text Box 96"/>
          <p:cNvSpPr txBox="1">
            <a:spLocks noChangeArrowheads="1"/>
          </p:cNvSpPr>
          <p:nvPr/>
        </p:nvSpPr>
        <p:spPr bwMode="auto">
          <a:xfrm>
            <a:off x="3048000" y="3276600"/>
            <a:ext cx="137160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800" i="1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Schedule</a:t>
            </a:r>
          </a:p>
        </p:txBody>
      </p:sp>
      <p:sp>
        <p:nvSpPr>
          <p:cNvPr id="1981537" name="Line 97"/>
          <p:cNvSpPr>
            <a:spLocks noChangeShapeType="1"/>
          </p:cNvSpPr>
          <p:nvPr/>
        </p:nvSpPr>
        <p:spPr bwMode="auto">
          <a:xfrm>
            <a:off x="3124200" y="3657600"/>
            <a:ext cx="1143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687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Scheduling Loop Unrolled Code</a:t>
            </a:r>
          </a:p>
        </p:txBody>
      </p:sp>
      <p:sp>
        <p:nvSpPr>
          <p:cNvPr id="1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85636F-871A-A04E-99B9-A4E8C70AB953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8553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2362200" cy="442753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loop: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f1, 0(x1)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f2, 8(x1)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f3, 16(x1)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f4, 24(x1)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add x1, 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f5, f0, f1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f6, f0, f2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f7, f0, f3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f8, f0, f4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f5, 0(x2)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f6, 8(x2)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f7, 16(x2)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f8, 24(x2)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x2, 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bne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x1, x3, loop</a:t>
            </a:r>
          </a:p>
        </p:txBody>
      </p:sp>
      <p:sp>
        <p:nvSpPr>
          <p:cNvPr id="1985540" name="Line 4"/>
          <p:cNvSpPr>
            <a:spLocks noChangeShapeType="1"/>
          </p:cNvSpPr>
          <p:nvPr/>
        </p:nvSpPr>
        <p:spPr bwMode="auto">
          <a:xfrm>
            <a:off x="2590800" y="3352800"/>
            <a:ext cx="1371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85541" name="Text Box 5"/>
          <p:cNvSpPr txBox="1">
            <a:spLocks noChangeArrowheads="1"/>
          </p:cNvSpPr>
          <p:nvPr/>
        </p:nvSpPr>
        <p:spPr bwMode="auto">
          <a:xfrm>
            <a:off x="2667000" y="2895600"/>
            <a:ext cx="137160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Schedule</a:t>
            </a:r>
          </a:p>
        </p:txBody>
      </p:sp>
      <p:grpSp>
        <p:nvGrpSpPr>
          <p:cNvPr id="1985542" name="Group 6"/>
          <p:cNvGrpSpPr>
            <a:grpSpLocks/>
          </p:cNvGrpSpPr>
          <p:nvPr/>
        </p:nvGrpSpPr>
        <p:grpSpPr bwMode="auto">
          <a:xfrm>
            <a:off x="4267200" y="1676400"/>
            <a:ext cx="4114800" cy="304800"/>
            <a:chOff x="2256" y="1152"/>
            <a:chExt cx="2592" cy="192"/>
          </a:xfrm>
        </p:grpSpPr>
        <p:sp>
          <p:nvSpPr>
            <p:cNvPr id="1985543" name="Rectangle 7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44" name="Rectangle 8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45" name="Rectangle 9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46" name="Rectangle 10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47" name="Rectangle 11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48" name="Rectangle 12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49" name="Rectangle 13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550" name="Group 14"/>
          <p:cNvGrpSpPr>
            <a:grpSpLocks/>
          </p:cNvGrpSpPr>
          <p:nvPr/>
        </p:nvGrpSpPr>
        <p:grpSpPr bwMode="auto">
          <a:xfrm>
            <a:off x="4267200" y="1981200"/>
            <a:ext cx="4114800" cy="304800"/>
            <a:chOff x="2256" y="1152"/>
            <a:chExt cx="2592" cy="192"/>
          </a:xfrm>
        </p:grpSpPr>
        <p:sp>
          <p:nvSpPr>
            <p:cNvPr id="1985551" name="Rectangle 15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52" name="Rectangle 16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53" name="Rectangle 17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54" name="Rectangle 18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55" name="Rectangle 19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56" name="Rectangle 20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57" name="Rectangle 21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558" name="Group 22"/>
          <p:cNvGrpSpPr>
            <a:grpSpLocks/>
          </p:cNvGrpSpPr>
          <p:nvPr/>
        </p:nvGrpSpPr>
        <p:grpSpPr bwMode="auto">
          <a:xfrm>
            <a:off x="4267200" y="2286000"/>
            <a:ext cx="4114800" cy="304800"/>
            <a:chOff x="2256" y="1152"/>
            <a:chExt cx="2592" cy="192"/>
          </a:xfrm>
        </p:grpSpPr>
        <p:sp>
          <p:nvSpPr>
            <p:cNvPr id="1985559" name="Rectangle 23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0" name="Rectangle 24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1" name="Rectangle 25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2" name="Rectangle 26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3" name="Rectangle 27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4" name="Rectangle 28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5" name="Rectangle 29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566" name="Group 30"/>
          <p:cNvGrpSpPr>
            <a:grpSpLocks/>
          </p:cNvGrpSpPr>
          <p:nvPr/>
        </p:nvGrpSpPr>
        <p:grpSpPr bwMode="auto">
          <a:xfrm>
            <a:off x="4267200" y="2590800"/>
            <a:ext cx="4114800" cy="304800"/>
            <a:chOff x="2256" y="1152"/>
            <a:chExt cx="2592" cy="192"/>
          </a:xfrm>
        </p:grpSpPr>
        <p:sp>
          <p:nvSpPr>
            <p:cNvPr id="1985567" name="Rectangle 31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8" name="Rectangle 32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69" name="Rectangle 33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0" name="Rectangle 34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1" name="Rectangle 35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2" name="Rectangle 36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3" name="Rectangle 37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574" name="Group 38"/>
          <p:cNvGrpSpPr>
            <a:grpSpLocks/>
          </p:cNvGrpSpPr>
          <p:nvPr/>
        </p:nvGrpSpPr>
        <p:grpSpPr bwMode="auto">
          <a:xfrm>
            <a:off x="4267200" y="2895600"/>
            <a:ext cx="4114800" cy="304800"/>
            <a:chOff x="2256" y="1152"/>
            <a:chExt cx="2592" cy="192"/>
          </a:xfrm>
        </p:grpSpPr>
        <p:sp>
          <p:nvSpPr>
            <p:cNvPr id="1985575" name="Rectangle 39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6" name="Rectangle 40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7" name="Rectangle 41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8" name="Rectangle 42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79" name="Rectangle 43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0" name="Rectangle 44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1" name="Rectangle 45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582" name="Group 46"/>
          <p:cNvGrpSpPr>
            <a:grpSpLocks/>
          </p:cNvGrpSpPr>
          <p:nvPr/>
        </p:nvGrpSpPr>
        <p:grpSpPr bwMode="auto">
          <a:xfrm>
            <a:off x="4267200" y="3200400"/>
            <a:ext cx="4114800" cy="304800"/>
            <a:chOff x="2256" y="1152"/>
            <a:chExt cx="2592" cy="192"/>
          </a:xfrm>
        </p:grpSpPr>
        <p:sp>
          <p:nvSpPr>
            <p:cNvPr id="1985583" name="Rectangle 47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4" name="Rectangle 48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5" name="Rectangle 49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6" name="Rectangle 50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7" name="Rectangle 51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8" name="Rectangle 52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89" name="Rectangle 53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590" name="Group 54"/>
          <p:cNvGrpSpPr>
            <a:grpSpLocks/>
          </p:cNvGrpSpPr>
          <p:nvPr/>
        </p:nvGrpSpPr>
        <p:grpSpPr bwMode="auto">
          <a:xfrm>
            <a:off x="4267200" y="3505200"/>
            <a:ext cx="4114800" cy="304800"/>
            <a:chOff x="2256" y="1152"/>
            <a:chExt cx="2592" cy="192"/>
          </a:xfrm>
        </p:grpSpPr>
        <p:sp>
          <p:nvSpPr>
            <p:cNvPr id="1985591" name="Rectangle 55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92" name="Rectangle 56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93" name="Rectangle 57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94" name="Rectangle 58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95" name="Rectangle 59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96" name="Rectangle 60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597" name="Rectangle 61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598" name="Group 62"/>
          <p:cNvGrpSpPr>
            <a:grpSpLocks/>
          </p:cNvGrpSpPr>
          <p:nvPr/>
        </p:nvGrpSpPr>
        <p:grpSpPr bwMode="auto">
          <a:xfrm>
            <a:off x="4267200" y="3810000"/>
            <a:ext cx="4114800" cy="304800"/>
            <a:chOff x="2256" y="1152"/>
            <a:chExt cx="2592" cy="192"/>
          </a:xfrm>
        </p:grpSpPr>
        <p:sp>
          <p:nvSpPr>
            <p:cNvPr id="1985599" name="Rectangle 63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0" name="Rectangle 64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1" name="Rectangle 65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2" name="Rectangle 66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3" name="Rectangle 67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4" name="Rectangle 68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5" name="Rectangle 69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606" name="Group 70"/>
          <p:cNvGrpSpPr>
            <a:grpSpLocks/>
          </p:cNvGrpSpPr>
          <p:nvPr/>
        </p:nvGrpSpPr>
        <p:grpSpPr bwMode="auto">
          <a:xfrm>
            <a:off x="4267200" y="4114800"/>
            <a:ext cx="4114800" cy="304800"/>
            <a:chOff x="2256" y="1152"/>
            <a:chExt cx="2592" cy="192"/>
          </a:xfrm>
        </p:grpSpPr>
        <p:sp>
          <p:nvSpPr>
            <p:cNvPr id="1985607" name="Rectangle 71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8" name="Rectangle 72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09" name="Rectangle 73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10" name="Rectangle 74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11" name="Rectangle 75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12" name="Rectangle 76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13" name="Rectangle 77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85614" name="Rectangle 78"/>
          <p:cNvSpPr>
            <a:spLocks noChangeArrowheads="1"/>
          </p:cNvSpPr>
          <p:nvPr/>
        </p:nvSpPr>
        <p:spPr bwMode="auto">
          <a:xfrm>
            <a:off x="4267200" y="1143000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Int1</a:t>
            </a:r>
          </a:p>
        </p:txBody>
      </p:sp>
      <p:sp>
        <p:nvSpPr>
          <p:cNvPr id="1985615" name="Rectangle 79"/>
          <p:cNvSpPr>
            <a:spLocks noChangeArrowheads="1"/>
          </p:cNvSpPr>
          <p:nvPr/>
        </p:nvSpPr>
        <p:spPr bwMode="auto">
          <a:xfrm>
            <a:off x="4968498" y="1143000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Int2</a:t>
            </a:r>
          </a:p>
        </p:txBody>
      </p:sp>
      <p:sp>
        <p:nvSpPr>
          <p:cNvPr id="1985616" name="Rectangle 80"/>
          <p:cNvSpPr>
            <a:spLocks noChangeArrowheads="1"/>
          </p:cNvSpPr>
          <p:nvPr/>
        </p:nvSpPr>
        <p:spPr bwMode="auto">
          <a:xfrm>
            <a:off x="5638800" y="1143000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M1</a:t>
            </a:r>
          </a:p>
        </p:txBody>
      </p:sp>
      <p:sp>
        <p:nvSpPr>
          <p:cNvPr id="1985617" name="Rectangle 81"/>
          <p:cNvSpPr>
            <a:spLocks noChangeArrowheads="1"/>
          </p:cNvSpPr>
          <p:nvPr/>
        </p:nvSpPr>
        <p:spPr bwMode="auto">
          <a:xfrm>
            <a:off x="6324600" y="1143000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M2</a:t>
            </a:r>
          </a:p>
        </p:txBody>
      </p:sp>
      <p:sp>
        <p:nvSpPr>
          <p:cNvPr id="1985618" name="Rectangle 82"/>
          <p:cNvSpPr>
            <a:spLocks noChangeArrowheads="1"/>
          </p:cNvSpPr>
          <p:nvPr/>
        </p:nvSpPr>
        <p:spPr bwMode="auto">
          <a:xfrm>
            <a:off x="7010400" y="1143000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FP+</a:t>
            </a:r>
          </a:p>
        </p:txBody>
      </p:sp>
      <p:sp>
        <p:nvSpPr>
          <p:cNvPr id="1985619" name="Rectangle 83"/>
          <p:cNvSpPr>
            <a:spLocks noChangeArrowheads="1"/>
          </p:cNvSpPr>
          <p:nvPr/>
        </p:nvSpPr>
        <p:spPr bwMode="auto">
          <a:xfrm>
            <a:off x="7696200" y="1143000"/>
            <a:ext cx="685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FPx</a:t>
            </a:r>
          </a:p>
        </p:txBody>
      </p:sp>
      <p:sp>
        <p:nvSpPr>
          <p:cNvPr id="1985620" name="Text Box 84"/>
          <p:cNvSpPr txBox="1">
            <a:spLocks noChangeArrowheads="1"/>
          </p:cNvSpPr>
          <p:nvPr/>
        </p:nvSpPr>
        <p:spPr bwMode="auto">
          <a:xfrm>
            <a:off x="3227388" y="1600200"/>
            <a:ext cx="83502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loop:</a:t>
            </a:r>
          </a:p>
        </p:txBody>
      </p:sp>
      <p:grpSp>
        <p:nvGrpSpPr>
          <p:cNvPr id="1985621" name="Group 85"/>
          <p:cNvGrpSpPr>
            <a:grpSpLocks/>
          </p:cNvGrpSpPr>
          <p:nvPr/>
        </p:nvGrpSpPr>
        <p:grpSpPr bwMode="auto">
          <a:xfrm>
            <a:off x="4267200" y="4419600"/>
            <a:ext cx="4114800" cy="304800"/>
            <a:chOff x="2256" y="1152"/>
            <a:chExt cx="2592" cy="192"/>
          </a:xfrm>
        </p:grpSpPr>
        <p:sp>
          <p:nvSpPr>
            <p:cNvPr id="1985622" name="Rectangle 86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23" name="Rectangle 87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24" name="Rectangle 88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25" name="Rectangle 89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26" name="Rectangle 90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27" name="Rectangle 91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28" name="Rectangle 92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629" name="Group 93"/>
          <p:cNvGrpSpPr>
            <a:grpSpLocks/>
          </p:cNvGrpSpPr>
          <p:nvPr/>
        </p:nvGrpSpPr>
        <p:grpSpPr bwMode="auto">
          <a:xfrm>
            <a:off x="4267200" y="4724400"/>
            <a:ext cx="4114800" cy="304800"/>
            <a:chOff x="2256" y="1152"/>
            <a:chExt cx="2592" cy="192"/>
          </a:xfrm>
        </p:grpSpPr>
        <p:sp>
          <p:nvSpPr>
            <p:cNvPr id="1985630" name="Rectangle 94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31" name="Rectangle 95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32" name="Rectangle 96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33" name="Rectangle 97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34" name="Rectangle 98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35" name="Rectangle 99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36" name="Rectangle 100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637" name="Group 101"/>
          <p:cNvGrpSpPr>
            <a:grpSpLocks/>
          </p:cNvGrpSpPr>
          <p:nvPr/>
        </p:nvGrpSpPr>
        <p:grpSpPr bwMode="auto">
          <a:xfrm>
            <a:off x="4267200" y="5029200"/>
            <a:ext cx="4114800" cy="304800"/>
            <a:chOff x="2256" y="1152"/>
            <a:chExt cx="2592" cy="192"/>
          </a:xfrm>
        </p:grpSpPr>
        <p:sp>
          <p:nvSpPr>
            <p:cNvPr id="1985638" name="Rectangle 10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39" name="Rectangle 10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0" name="Rectangle 10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1" name="Rectangle 10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2" name="Rectangle 10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3" name="Rectangle 10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4" name="Rectangle 10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5645" name="Group 109"/>
          <p:cNvGrpSpPr>
            <a:grpSpLocks/>
          </p:cNvGrpSpPr>
          <p:nvPr/>
        </p:nvGrpSpPr>
        <p:grpSpPr bwMode="auto">
          <a:xfrm>
            <a:off x="4267200" y="5334000"/>
            <a:ext cx="4114800" cy="304800"/>
            <a:chOff x="2256" y="1152"/>
            <a:chExt cx="2592" cy="192"/>
          </a:xfrm>
        </p:grpSpPr>
        <p:sp>
          <p:nvSpPr>
            <p:cNvPr id="1985646" name="Rectangle 110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7" name="Rectangle 111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8" name="Rectangle 112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49" name="Rectangle 113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50" name="Rectangle 114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51" name="Rectangle 115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5652" name="Rectangle 116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85653" name="Text Box 117"/>
          <p:cNvSpPr txBox="1">
            <a:spLocks noChangeArrowheads="1"/>
          </p:cNvSpPr>
          <p:nvPr/>
        </p:nvSpPr>
        <p:spPr bwMode="auto">
          <a:xfrm>
            <a:off x="485775" y="762000"/>
            <a:ext cx="1916113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Unroll 4 ways</a:t>
            </a:r>
          </a:p>
        </p:txBody>
      </p:sp>
      <p:sp>
        <p:nvSpPr>
          <p:cNvPr id="1985654" name="Text Box 118"/>
          <p:cNvSpPr txBox="1">
            <a:spLocks noChangeArrowheads="1"/>
          </p:cNvSpPr>
          <p:nvPr/>
        </p:nvSpPr>
        <p:spPr bwMode="auto">
          <a:xfrm>
            <a:off x="5623274" y="1676400"/>
            <a:ext cx="685103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f1</a:t>
            </a:r>
          </a:p>
        </p:txBody>
      </p:sp>
      <p:sp>
        <p:nvSpPr>
          <p:cNvPr id="1985655" name="Text Box 119"/>
          <p:cNvSpPr txBox="1">
            <a:spLocks noChangeArrowheads="1"/>
          </p:cNvSpPr>
          <p:nvPr/>
        </p:nvSpPr>
        <p:spPr bwMode="auto">
          <a:xfrm>
            <a:off x="5623274" y="1981200"/>
            <a:ext cx="685103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f2</a:t>
            </a:r>
          </a:p>
        </p:txBody>
      </p:sp>
      <p:sp>
        <p:nvSpPr>
          <p:cNvPr id="1985656" name="Text Box 120"/>
          <p:cNvSpPr txBox="1">
            <a:spLocks noChangeArrowheads="1"/>
          </p:cNvSpPr>
          <p:nvPr/>
        </p:nvSpPr>
        <p:spPr bwMode="auto">
          <a:xfrm>
            <a:off x="5623274" y="2286000"/>
            <a:ext cx="685103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f3</a:t>
            </a:r>
          </a:p>
        </p:txBody>
      </p:sp>
      <p:sp>
        <p:nvSpPr>
          <p:cNvPr id="1985657" name="Text Box 121"/>
          <p:cNvSpPr txBox="1">
            <a:spLocks noChangeArrowheads="1"/>
          </p:cNvSpPr>
          <p:nvPr/>
        </p:nvSpPr>
        <p:spPr bwMode="auto">
          <a:xfrm>
            <a:off x="5623274" y="2590800"/>
            <a:ext cx="685103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f4</a:t>
            </a:r>
          </a:p>
        </p:txBody>
      </p:sp>
      <p:sp>
        <p:nvSpPr>
          <p:cNvPr id="1985658" name="Text Box 122"/>
          <p:cNvSpPr txBox="1">
            <a:spLocks noChangeArrowheads="1"/>
          </p:cNvSpPr>
          <p:nvPr/>
        </p:nvSpPr>
        <p:spPr bwMode="auto">
          <a:xfrm>
            <a:off x="4187112" y="2590800"/>
            <a:ext cx="877727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x1</a:t>
            </a:r>
          </a:p>
        </p:txBody>
      </p:sp>
      <p:sp>
        <p:nvSpPr>
          <p:cNvPr id="1985659" name="Text Box 123"/>
          <p:cNvSpPr txBox="1">
            <a:spLocks noChangeArrowheads="1"/>
          </p:cNvSpPr>
          <p:nvPr/>
        </p:nvSpPr>
        <p:spPr bwMode="auto">
          <a:xfrm>
            <a:off x="6959600" y="2590800"/>
            <a:ext cx="8826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 f5</a:t>
            </a:r>
          </a:p>
        </p:txBody>
      </p:sp>
      <p:sp>
        <p:nvSpPr>
          <p:cNvPr id="1985660" name="Text Box 124"/>
          <p:cNvSpPr txBox="1">
            <a:spLocks noChangeArrowheads="1"/>
          </p:cNvSpPr>
          <p:nvPr/>
        </p:nvSpPr>
        <p:spPr bwMode="auto">
          <a:xfrm>
            <a:off x="6959600" y="2895600"/>
            <a:ext cx="8826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 f6</a:t>
            </a:r>
          </a:p>
        </p:txBody>
      </p:sp>
      <p:sp>
        <p:nvSpPr>
          <p:cNvPr id="1985661" name="Text Box 125"/>
          <p:cNvSpPr txBox="1">
            <a:spLocks noChangeArrowheads="1"/>
          </p:cNvSpPr>
          <p:nvPr/>
        </p:nvSpPr>
        <p:spPr bwMode="auto">
          <a:xfrm>
            <a:off x="6959600" y="3200400"/>
            <a:ext cx="8826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 f7</a:t>
            </a:r>
          </a:p>
        </p:txBody>
      </p:sp>
      <p:sp>
        <p:nvSpPr>
          <p:cNvPr id="1985662" name="Text Box 126"/>
          <p:cNvSpPr txBox="1">
            <a:spLocks noChangeArrowheads="1"/>
          </p:cNvSpPr>
          <p:nvPr/>
        </p:nvSpPr>
        <p:spPr bwMode="auto">
          <a:xfrm>
            <a:off x="6959600" y="3505200"/>
            <a:ext cx="8826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 f8</a:t>
            </a:r>
          </a:p>
        </p:txBody>
      </p:sp>
      <p:sp>
        <p:nvSpPr>
          <p:cNvPr id="1985663" name="Text Box 127"/>
          <p:cNvSpPr txBox="1">
            <a:spLocks noChangeArrowheads="1"/>
          </p:cNvSpPr>
          <p:nvPr/>
        </p:nvSpPr>
        <p:spPr bwMode="auto">
          <a:xfrm>
            <a:off x="5622957" y="3810000"/>
            <a:ext cx="749236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</a:t>
            </a:r>
          </a:p>
        </p:txBody>
      </p:sp>
      <p:sp>
        <p:nvSpPr>
          <p:cNvPr id="1985664" name="Text Box 128"/>
          <p:cNvSpPr txBox="1">
            <a:spLocks noChangeArrowheads="1"/>
          </p:cNvSpPr>
          <p:nvPr/>
        </p:nvSpPr>
        <p:spPr bwMode="auto">
          <a:xfrm>
            <a:off x="5622957" y="4114800"/>
            <a:ext cx="749236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f6</a:t>
            </a:r>
          </a:p>
        </p:txBody>
      </p:sp>
      <p:sp>
        <p:nvSpPr>
          <p:cNvPr id="1985665" name="Text Box 129"/>
          <p:cNvSpPr txBox="1">
            <a:spLocks noChangeArrowheads="1"/>
          </p:cNvSpPr>
          <p:nvPr/>
        </p:nvSpPr>
        <p:spPr bwMode="auto">
          <a:xfrm>
            <a:off x="5622957" y="4419600"/>
            <a:ext cx="749236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f7</a:t>
            </a:r>
          </a:p>
        </p:txBody>
      </p:sp>
      <p:sp>
        <p:nvSpPr>
          <p:cNvPr id="1985666" name="Text Box 130"/>
          <p:cNvSpPr txBox="1">
            <a:spLocks noChangeArrowheads="1"/>
          </p:cNvSpPr>
          <p:nvPr/>
        </p:nvSpPr>
        <p:spPr bwMode="auto">
          <a:xfrm>
            <a:off x="5622957" y="4724400"/>
            <a:ext cx="749236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f8</a:t>
            </a:r>
          </a:p>
        </p:txBody>
      </p:sp>
      <p:sp>
        <p:nvSpPr>
          <p:cNvPr id="1985667" name="Text Box 131"/>
          <p:cNvSpPr txBox="1">
            <a:spLocks noChangeArrowheads="1"/>
          </p:cNvSpPr>
          <p:nvPr/>
        </p:nvSpPr>
        <p:spPr bwMode="auto">
          <a:xfrm>
            <a:off x="4187112" y="4724400"/>
            <a:ext cx="877727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x2</a:t>
            </a:r>
          </a:p>
        </p:txBody>
      </p:sp>
      <p:sp>
        <p:nvSpPr>
          <p:cNvPr id="1985668" name="Text Box 132"/>
          <p:cNvSpPr txBox="1">
            <a:spLocks noChangeArrowheads="1"/>
          </p:cNvSpPr>
          <p:nvPr/>
        </p:nvSpPr>
        <p:spPr bwMode="auto">
          <a:xfrm>
            <a:off x="5060950" y="4724400"/>
            <a:ext cx="5651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bne</a:t>
            </a:r>
          </a:p>
        </p:txBody>
      </p:sp>
      <p:sp>
        <p:nvSpPr>
          <p:cNvPr id="1985669" name="Line 133"/>
          <p:cNvSpPr>
            <a:spLocks noChangeShapeType="1"/>
          </p:cNvSpPr>
          <p:nvPr/>
        </p:nvSpPr>
        <p:spPr bwMode="auto">
          <a:xfrm>
            <a:off x="6172200" y="1905000"/>
            <a:ext cx="914400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85670" name="Rectangle 134"/>
          <p:cNvSpPr>
            <a:spLocks noChangeArrowheads="1"/>
          </p:cNvSpPr>
          <p:nvPr/>
        </p:nvSpPr>
        <p:spPr bwMode="auto">
          <a:xfrm>
            <a:off x="152400" y="5638800"/>
            <a:ext cx="7391400" cy="4206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How many FLOPS/cycle?</a:t>
            </a:r>
          </a:p>
        </p:txBody>
      </p:sp>
      <p:sp>
        <p:nvSpPr>
          <p:cNvPr id="1985671" name="Text Box 135"/>
          <p:cNvSpPr txBox="1">
            <a:spLocks noChangeArrowheads="1"/>
          </p:cNvSpPr>
          <p:nvPr/>
        </p:nvSpPr>
        <p:spPr bwMode="auto">
          <a:xfrm>
            <a:off x="2455863" y="6019800"/>
            <a:ext cx="4238625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4 fadds / 11 cycles = 0.36</a:t>
            </a:r>
          </a:p>
        </p:txBody>
      </p:sp>
      <p:sp>
        <p:nvSpPr>
          <p:cNvPr id="1985672" name="Line 136"/>
          <p:cNvSpPr>
            <a:spLocks noChangeShapeType="1"/>
          </p:cNvSpPr>
          <p:nvPr/>
        </p:nvSpPr>
        <p:spPr bwMode="auto">
          <a:xfrm flipH="1">
            <a:off x="6324600" y="2819400"/>
            <a:ext cx="6858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89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Dependence Graph</a:t>
            </a:r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C8A-15F2-6E45-B272-43C0528F85D8}" type="slidenum">
              <a:rPr lang="en-US"/>
              <a:pPr/>
              <a:t>68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981443" name="Text Box 3"/>
          <p:cNvSpPr txBox="1">
            <a:spLocks noChangeArrowheads="1"/>
          </p:cNvSpPr>
          <p:nvPr/>
        </p:nvSpPr>
        <p:spPr bwMode="auto">
          <a:xfrm>
            <a:off x="195581" y="1176338"/>
            <a:ext cx="2660650" cy="85725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for (i=0; i&lt;N; i++)</a:t>
            </a:r>
          </a:p>
          <a:p>
            <a:r>
              <a:rPr lang="en-US" altLang="ko-KR" sz="200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B[i] = A[i] + C;</a:t>
            </a:r>
          </a:p>
        </p:txBody>
      </p:sp>
      <p:sp>
        <p:nvSpPr>
          <p:cNvPr id="1981533" name="Text Box 93"/>
          <p:cNvSpPr txBox="1">
            <a:spLocks noChangeArrowheads="1"/>
          </p:cNvSpPr>
          <p:nvPr/>
        </p:nvSpPr>
        <p:spPr bwMode="auto">
          <a:xfrm>
            <a:off x="193993" y="2791957"/>
            <a:ext cx="2676059" cy="20313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loop: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fld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f1, 0(x1)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add x1, 8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fadd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f2, f0, f1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fsd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f2, 0(x2)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add x2, 8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bne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x1, x3, loop</a:t>
            </a:r>
          </a:p>
        </p:txBody>
      </p:sp>
      <p:sp>
        <p:nvSpPr>
          <p:cNvPr id="1981534" name="Line 94"/>
          <p:cNvSpPr>
            <a:spLocks noChangeShapeType="1"/>
          </p:cNvSpPr>
          <p:nvPr/>
        </p:nvSpPr>
        <p:spPr bwMode="auto">
          <a:xfrm>
            <a:off x="1336993" y="2014538"/>
            <a:ext cx="0" cy="4238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81535" name="Text Box 95"/>
          <p:cNvSpPr txBox="1">
            <a:spLocks noChangeArrowheads="1"/>
          </p:cNvSpPr>
          <p:nvPr/>
        </p:nvSpPr>
        <p:spPr bwMode="auto">
          <a:xfrm>
            <a:off x="1489393" y="2133600"/>
            <a:ext cx="1211263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000" i="1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Compile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AFFCAF-D393-5C48-95C0-80A91A65A3E5}"/>
              </a:ext>
            </a:extLst>
          </p:cNvPr>
          <p:cNvSpPr/>
          <p:nvPr/>
        </p:nvSpPr>
        <p:spPr>
          <a:xfrm>
            <a:off x="4157184" y="1888672"/>
            <a:ext cx="823114" cy="476071"/>
          </a:xfrm>
          <a:prstGeom prst="ellipse">
            <a:avLst/>
          </a:prstGeom>
          <a:ln w="28575">
            <a:solidFill>
              <a:srgbClr val="7030A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fld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4D3D0BC-E337-134C-BD7B-0387AD7B2E74}"/>
              </a:ext>
            </a:extLst>
          </p:cNvPr>
          <p:cNvSpPr/>
          <p:nvPr/>
        </p:nvSpPr>
        <p:spPr>
          <a:xfrm>
            <a:off x="4159345" y="2709158"/>
            <a:ext cx="820953" cy="476071"/>
          </a:xfrm>
          <a:prstGeom prst="ellipse">
            <a:avLst/>
          </a:prstGeom>
          <a:ln w="28575">
            <a:solidFill>
              <a:srgbClr val="7030A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fadd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4EA3889-A9DA-EC4C-8212-45C9939E4D7F}"/>
              </a:ext>
            </a:extLst>
          </p:cNvPr>
          <p:cNvSpPr/>
          <p:nvPr/>
        </p:nvSpPr>
        <p:spPr>
          <a:xfrm>
            <a:off x="4136157" y="3569583"/>
            <a:ext cx="871685" cy="476071"/>
          </a:xfrm>
          <a:prstGeom prst="ellipse">
            <a:avLst/>
          </a:prstGeom>
          <a:ln w="28575">
            <a:solidFill>
              <a:srgbClr val="7030A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rgbClr val="7030A0"/>
                </a:solidFill>
                <a:latin typeface="Arial" charset="0"/>
              </a:rPr>
              <a:t>fsd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F976B0-4D4F-FD41-887C-E5C2D5B79722}"/>
              </a:ext>
            </a:extLst>
          </p:cNvPr>
          <p:cNvCxnSpPr>
            <a:stCxn id="2" idx="4"/>
            <a:endCxn id="101" idx="0"/>
          </p:cNvCxnSpPr>
          <p:nvPr/>
        </p:nvCxnSpPr>
        <p:spPr bwMode="auto">
          <a:xfrm>
            <a:off x="4568741" y="2364743"/>
            <a:ext cx="1081" cy="34441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9C0B0AE-121F-DA42-BBAE-CD30F1A19286}"/>
              </a:ext>
            </a:extLst>
          </p:cNvPr>
          <p:cNvCxnSpPr>
            <a:cxnSpLocks/>
            <a:stCxn id="101" idx="4"/>
            <a:endCxn id="106" idx="0"/>
          </p:cNvCxnSpPr>
          <p:nvPr/>
        </p:nvCxnSpPr>
        <p:spPr bwMode="auto">
          <a:xfrm>
            <a:off x="4569822" y="3185229"/>
            <a:ext cx="2178" cy="38435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Text Box 82">
            <a:extLst>
              <a:ext uri="{FF2B5EF4-FFF2-40B4-BE49-F238E27FC236}">
                <a16:creationId xmlns:a16="http://schemas.microsoft.com/office/drawing/2014/main" id="{37D08BCB-775A-BA48-8122-8515474A2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654" y="1288743"/>
            <a:ext cx="1434174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Iteration </a:t>
            </a:r>
            <a:r>
              <a:rPr lang="en-US" altLang="ko-KR" dirty="0" err="1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</a:t>
            </a:r>
            <a:r>
              <a:rPr lang="en-US" altLang="ko-KR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:</a:t>
            </a:r>
          </a:p>
        </p:txBody>
      </p:sp>
      <p:sp>
        <p:nvSpPr>
          <p:cNvPr id="112" name="Text Box 82">
            <a:extLst>
              <a:ext uri="{FF2B5EF4-FFF2-40B4-BE49-F238E27FC236}">
                <a16:creationId xmlns:a16="http://schemas.microsoft.com/office/drawing/2014/main" id="{72FCDBF8-F9BA-DA48-88A3-6C7DCA28D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568" y="1282633"/>
            <a:ext cx="1770806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Iteration i+1: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EE59653-25F4-FA4C-952E-BB5CA9C6EF0F}"/>
              </a:ext>
            </a:extLst>
          </p:cNvPr>
          <p:cNvSpPr/>
          <p:nvPr/>
        </p:nvSpPr>
        <p:spPr>
          <a:xfrm>
            <a:off x="5845338" y="2747955"/>
            <a:ext cx="823114" cy="47607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fld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3CD682E-4E0E-6E46-BB09-12AE08DC9F13}"/>
              </a:ext>
            </a:extLst>
          </p:cNvPr>
          <p:cNvSpPr/>
          <p:nvPr/>
        </p:nvSpPr>
        <p:spPr>
          <a:xfrm>
            <a:off x="5847499" y="3568441"/>
            <a:ext cx="820953" cy="47607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fadd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044B711-B2D4-1745-8251-832EDE9A372C}"/>
              </a:ext>
            </a:extLst>
          </p:cNvPr>
          <p:cNvSpPr/>
          <p:nvPr/>
        </p:nvSpPr>
        <p:spPr>
          <a:xfrm>
            <a:off x="5824311" y="4428866"/>
            <a:ext cx="871685" cy="47607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chemeClr val="accent2"/>
                </a:solidFill>
                <a:latin typeface="Arial" charset="0"/>
              </a:rPr>
              <a:t>fsd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5CCD0F2-491D-A94D-80CD-550E0FDCB33B}"/>
              </a:ext>
            </a:extLst>
          </p:cNvPr>
          <p:cNvCxnSpPr>
            <a:stCxn id="113" idx="4"/>
            <a:endCxn id="114" idx="0"/>
          </p:cNvCxnSpPr>
          <p:nvPr/>
        </p:nvCxnSpPr>
        <p:spPr bwMode="auto">
          <a:xfrm>
            <a:off x="6256895" y="3224026"/>
            <a:ext cx="1081" cy="34441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B29D4E8-5CAA-804F-BE09-E844B3D7AE22}"/>
              </a:ext>
            </a:extLst>
          </p:cNvPr>
          <p:cNvCxnSpPr>
            <a:cxnSpLocks/>
            <a:stCxn id="114" idx="4"/>
            <a:endCxn id="115" idx="0"/>
          </p:cNvCxnSpPr>
          <p:nvPr/>
        </p:nvCxnSpPr>
        <p:spPr bwMode="auto">
          <a:xfrm>
            <a:off x="6257976" y="4044512"/>
            <a:ext cx="2178" cy="38435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 Box 82">
            <a:extLst>
              <a:ext uri="{FF2B5EF4-FFF2-40B4-BE49-F238E27FC236}">
                <a16:creationId xmlns:a16="http://schemas.microsoft.com/office/drawing/2014/main" id="{28258511-A686-694A-9FC5-2280A0B8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951" y="1282633"/>
            <a:ext cx="1770806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Iteration i+2: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B9511E2-2D6F-1B4D-BE8E-D9C0372B7EBE}"/>
              </a:ext>
            </a:extLst>
          </p:cNvPr>
          <p:cNvSpPr/>
          <p:nvPr/>
        </p:nvSpPr>
        <p:spPr>
          <a:xfrm>
            <a:off x="7558857" y="3608380"/>
            <a:ext cx="823114" cy="47607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rPr>
              <a:t>fld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78F3C2C-361E-4048-82ED-0157C38CA9CD}"/>
              </a:ext>
            </a:extLst>
          </p:cNvPr>
          <p:cNvSpPr/>
          <p:nvPr/>
        </p:nvSpPr>
        <p:spPr>
          <a:xfrm>
            <a:off x="7561018" y="4428866"/>
            <a:ext cx="820953" cy="47607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rPr>
              <a:t>fadd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EBB402A-1F74-2C4C-BFC1-B2AE96A57916}"/>
              </a:ext>
            </a:extLst>
          </p:cNvPr>
          <p:cNvSpPr/>
          <p:nvPr/>
        </p:nvSpPr>
        <p:spPr>
          <a:xfrm>
            <a:off x="7537830" y="5289291"/>
            <a:ext cx="871685" cy="47607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chemeClr val="hlink"/>
                </a:solidFill>
                <a:latin typeface="Arial" charset="0"/>
              </a:rPr>
              <a:t>fsd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5D20B4E-98CE-2546-828A-A63CC2D86C21}"/>
              </a:ext>
            </a:extLst>
          </p:cNvPr>
          <p:cNvCxnSpPr>
            <a:stCxn id="119" idx="4"/>
            <a:endCxn id="120" idx="0"/>
          </p:cNvCxnSpPr>
          <p:nvPr/>
        </p:nvCxnSpPr>
        <p:spPr bwMode="auto">
          <a:xfrm>
            <a:off x="7970414" y="4084451"/>
            <a:ext cx="1081" cy="34441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B8B9C02-E6C8-6348-BECC-5218AFB555A9}"/>
              </a:ext>
            </a:extLst>
          </p:cNvPr>
          <p:cNvCxnSpPr>
            <a:cxnSpLocks/>
            <a:stCxn id="120" idx="4"/>
            <a:endCxn id="121" idx="0"/>
          </p:cNvCxnSpPr>
          <p:nvPr/>
        </p:nvCxnSpPr>
        <p:spPr bwMode="auto">
          <a:xfrm>
            <a:off x="7971495" y="4904937"/>
            <a:ext cx="2178" cy="38435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FB7AD5-843E-FE4D-805D-2302D69F32FC}"/>
              </a:ext>
            </a:extLst>
          </p:cNvPr>
          <p:cNvSpPr/>
          <p:nvPr/>
        </p:nvSpPr>
        <p:spPr>
          <a:xfrm>
            <a:off x="2967763" y="3427699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loop: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70106-3513-4345-8657-66BF40FA0DCD}"/>
              </a:ext>
            </a:extLst>
          </p:cNvPr>
          <p:cNvSpPr/>
          <p:nvPr/>
        </p:nvSpPr>
        <p:spPr>
          <a:xfrm>
            <a:off x="3735092" y="1651965"/>
            <a:ext cx="5083443" cy="173893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BC3841F-22CC-3249-AFE6-26556D9302C8}"/>
              </a:ext>
            </a:extLst>
          </p:cNvPr>
          <p:cNvSpPr/>
          <p:nvPr/>
        </p:nvSpPr>
        <p:spPr>
          <a:xfrm>
            <a:off x="7518822" y="166980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prologue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4E717-DCF7-034D-8E2F-7C3B913E31E1}"/>
              </a:ext>
            </a:extLst>
          </p:cNvPr>
          <p:cNvSpPr/>
          <p:nvPr/>
        </p:nvSpPr>
        <p:spPr>
          <a:xfrm>
            <a:off x="3735092" y="3427699"/>
            <a:ext cx="5083443" cy="740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CDA8FA7-D907-644A-9CA0-500BF0533625}"/>
              </a:ext>
            </a:extLst>
          </p:cNvPr>
          <p:cNvSpPr/>
          <p:nvPr/>
        </p:nvSpPr>
        <p:spPr>
          <a:xfrm>
            <a:off x="3735092" y="4220887"/>
            <a:ext cx="5083443" cy="173893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887E1DF-4E24-5F4C-9930-629D63093768}"/>
              </a:ext>
            </a:extLst>
          </p:cNvPr>
          <p:cNvSpPr/>
          <p:nvPr/>
        </p:nvSpPr>
        <p:spPr>
          <a:xfrm>
            <a:off x="3888209" y="534266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epilogue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164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619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Software Pipelining</a:t>
            </a:r>
          </a:p>
        </p:txBody>
      </p:sp>
      <p:sp>
        <p:nvSpPr>
          <p:cNvPr id="2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93F4B-EE05-6444-BDCC-F9F08DFCDF5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87820" name="Rectangle 236"/>
          <p:cNvSpPr>
            <a:spLocks noGrp="1" noChangeArrowheads="1"/>
          </p:cNvSpPr>
          <p:nvPr>
            <p:ph idx="4294967295"/>
          </p:nvPr>
        </p:nvSpPr>
        <p:spPr>
          <a:xfrm>
            <a:off x="0" y="5791200"/>
            <a:ext cx="3886200" cy="366713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 sz="2000">
                <a:ea typeface="굴림" charset="-127"/>
                <a:cs typeface="굴림" charset="-127"/>
              </a:rPr>
              <a:t>How many FLOPS/cycle?</a:t>
            </a:r>
          </a:p>
        </p:txBody>
      </p:sp>
      <p:grpSp>
        <p:nvGrpSpPr>
          <p:cNvPr id="1987587" name="Group 3"/>
          <p:cNvGrpSpPr>
            <a:grpSpLocks/>
          </p:cNvGrpSpPr>
          <p:nvPr/>
        </p:nvGrpSpPr>
        <p:grpSpPr bwMode="auto">
          <a:xfrm>
            <a:off x="4267200" y="3252029"/>
            <a:ext cx="4114800" cy="592138"/>
            <a:chOff x="2256" y="768"/>
            <a:chExt cx="2592" cy="373"/>
          </a:xfrm>
        </p:grpSpPr>
        <p:sp>
          <p:nvSpPr>
            <p:cNvPr id="1987588" name="Rectangle 4"/>
            <p:cNvSpPr>
              <a:spLocks noChangeArrowheads="1"/>
            </p:cNvSpPr>
            <p:nvPr/>
          </p:nvSpPr>
          <p:spPr bwMode="auto">
            <a:xfrm>
              <a:off x="2256" y="949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89" name="Rectangle 5"/>
            <p:cNvSpPr>
              <a:spLocks noChangeArrowheads="1"/>
            </p:cNvSpPr>
            <p:nvPr/>
          </p:nvSpPr>
          <p:spPr bwMode="auto">
            <a:xfrm>
              <a:off x="2688" y="949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0" name="Rectangle 6"/>
            <p:cNvSpPr>
              <a:spLocks noChangeArrowheads="1"/>
            </p:cNvSpPr>
            <p:nvPr/>
          </p:nvSpPr>
          <p:spPr bwMode="auto">
            <a:xfrm>
              <a:off x="3120" y="949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1" name="Rectangle 7"/>
            <p:cNvSpPr>
              <a:spLocks noChangeArrowheads="1"/>
            </p:cNvSpPr>
            <p:nvPr/>
          </p:nvSpPr>
          <p:spPr bwMode="auto">
            <a:xfrm>
              <a:off x="3552" y="949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2" name="Rectangle 8"/>
            <p:cNvSpPr>
              <a:spLocks noChangeArrowheads="1"/>
            </p:cNvSpPr>
            <p:nvPr/>
          </p:nvSpPr>
          <p:spPr bwMode="auto">
            <a:xfrm>
              <a:off x="3984" y="949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3" name="Rectangle 9"/>
            <p:cNvSpPr>
              <a:spLocks noChangeArrowheads="1"/>
            </p:cNvSpPr>
            <p:nvPr/>
          </p:nvSpPr>
          <p:spPr bwMode="auto">
            <a:xfrm>
              <a:off x="4416" y="949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4" name="Rectangle 10"/>
            <p:cNvSpPr>
              <a:spLocks noChangeArrowheads="1"/>
            </p:cNvSpPr>
            <p:nvPr/>
          </p:nvSpPr>
          <p:spPr bwMode="auto">
            <a:xfrm>
              <a:off x="2256" y="768"/>
              <a:ext cx="2592" cy="192"/>
            </a:xfrm>
            <a:prstGeom prst="rect">
              <a:avLst/>
            </a:prstGeom>
            <a:solidFill>
              <a:srgbClr val="6699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595" name="Group 11"/>
          <p:cNvGrpSpPr>
            <a:grpSpLocks/>
          </p:cNvGrpSpPr>
          <p:nvPr/>
        </p:nvGrpSpPr>
        <p:grpSpPr bwMode="auto">
          <a:xfrm>
            <a:off x="4251325" y="3866869"/>
            <a:ext cx="4114800" cy="304800"/>
            <a:chOff x="2256" y="1152"/>
            <a:chExt cx="2592" cy="192"/>
          </a:xfrm>
        </p:grpSpPr>
        <p:sp>
          <p:nvSpPr>
            <p:cNvPr id="1987596" name="Rectangle 1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7" name="Rectangle 1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8" name="Rectangle 1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599" name="Rectangle 1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00" name="Rectangle 1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01" name="Rectangle 1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02" name="Rectangle 1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solidFill>
              <a:srgbClr val="6699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87621" name="Line 37"/>
          <p:cNvSpPr>
            <a:spLocks noChangeShapeType="1"/>
          </p:cNvSpPr>
          <p:nvPr/>
        </p:nvSpPr>
        <p:spPr bwMode="auto">
          <a:xfrm>
            <a:off x="2873829" y="3352800"/>
            <a:ext cx="28500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987622" name="Group 38"/>
          <p:cNvGrpSpPr>
            <a:grpSpLocks/>
          </p:cNvGrpSpPr>
          <p:nvPr/>
        </p:nvGrpSpPr>
        <p:grpSpPr bwMode="auto">
          <a:xfrm>
            <a:off x="4267200" y="1058104"/>
            <a:ext cx="4114800" cy="304800"/>
            <a:chOff x="2688" y="816"/>
            <a:chExt cx="2592" cy="192"/>
          </a:xfrm>
        </p:grpSpPr>
        <p:sp>
          <p:nvSpPr>
            <p:cNvPr id="1987623" name="Rectangle 39"/>
            <p:cNvSpPr>
              <a:spLocks noChangeArrowheads="1"/>
            </p:cNvSpPr>
            <p:nvPr/>
          </p:nvSpPr>
          <p:spPr bwMode="auto">
            <a:xfrm>
              <a:off x="2688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Int1</a:t>
              </a:r>
            </a:p>
          </p:txBody>
        </p:sp>
        <p:sp>
          <p:nvSpPr>
            <p:cNvPr id="1987624" name="Rectangle 40"/>
            <p:cNvSpPr>
              <a:spLocks noChangeArrowheads="1"/>
            </p:cNvSpPr>
            <p:nvPr/>
          </p:nvSpPr>
          <p:spPr bwMode="auto">
            <a:xfrm>
              <a:off x="3120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Int 2</a:t>
              </a:r>
            </a:p>
          </p:txBody>
        </p:sp>
        <p:sp>
          <p:nvSpPr>
            <p:cNvPr id="1987625" name="Rectangle 41"/>
            <p:cNvSpPr>
              <a:spLocks noChangeArrowheads="1"/>
            </p:cNvSpPr>
            <p:nvPr/>
          </p:nvSpPr>
          <p:spPr bwMode="auto">
            <a:xfrm>
              <a:off x="3552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M1</a:t>
              </a:r>
            </a:p>
          </p:txBody>
        </p:sp>
        <p:sp>
          <p:nvSpPr>
            <p:cNvPr id="1987626" name="Rectangle 42"/>
            <p:cNvSpPr>
              <a:spLocks noChangeArrowheads="1"/>
            </p:cNvSpPr>
            <p:nvPr/>
          </p:nvSpPr>
          <p:spPr bwMode="auto">
            <a:xfrm>
              <a:off x="3984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M2</a:t>
              </a:r>
            </a:p>
          </p:txBody>
        </p:sp>
        <p:sp>
          <p:nvSpPr>
            <p:cNvPr id="1987627" name="Rectangle 43"/>
            <p:cNvSpPr>
              <a:spLocks noChangeArrowheads="1"/>
            </p:cNvSpPr>
            <p:nvPr/>
          </p:nvSpPr>
          <p:spPr bwMode="auto">
            <a:xfrm>
              <a:off x="4416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FP+</a:t>
              </a:r>
            </a:p>
          </p:txBody>
        </p:sp>
        <p:sp>
          <p:nvSpPr>
            <p:cNvPr id="1987628" name="Rectangle 44"/>
            <p:cNvSpPr>
              <a:spLocks noChangeArrowheads="1"/>
            </p:cNvSpPr>
            <p:nvPr/>
          </p:nvSpPr>
          <p:spPr bwMode="auto">
            <a:xfrm>
              <a:off x="4848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FPx</a:t>
              </a:r>
            </a:p>
          </p:txBody>
        </p:sp>
      </p:grpSp>
      <p:grpSp>
        <p:nvGrpSpPr>
          <p:cNvPr id="1987629" name="Group 45"/>
          <p:cNvGrpSpPr>
            <a:grpSpLocks/>
          </p:cNvGrpSpPr>
          <p:nvPr/>
        </p:nvGrpSpPr>
        <p:grpSpPr bwMode="auto">
          <a:xfrm>
            <a:off x="4267200" y="1423229"/>
            <a:ext cx="4114800" cy="304800"/>
            <a:chOff x="2256" y="1152"/>
            <a:chExt cx="2592" cy="192"/>
          </a:xfrm>
        </p:grpSpPr>
        <p:sp>
          <p:nvSpPr>
            <p:cNvPr id="1987630" name="Rectangle 46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1" name="Rectangle 47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2" name="Rectangle 48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3" name="Rectangle 49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4" name="Rectangle 50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5" name="Rectangle 51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6" name="Rectangle 52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37" name="Group 53"/>
          <p:cNvGrpSpPr>
            <a:grpSpLocks/>
          </p:cNvGrpSpPr>
          <p:nvPr/>
        </p:nvGrpSpPr>
        <p:grpSpPr bwMode="auto">
          <a:xfrm>
            <a:off x="4267200" y="1728029"/>
            <a:ext cx="4114800" cy="304800"/>
            <a:chOff x="2256" y="1152"/>
            <a:chExt cx="2592" cy="192"/>
          </a:xfrm>
        </p:grpSpPr>
        <p:sp>
          <p:nvSpPr>
            <p:cNvPr id="1987638" name="Rectangle 54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9" name="Rectangle 55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0" name="Rectangle 56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1" name="Rectangle 57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2" name="Rectangle 58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3" name="Rectangle 59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4" name="Rectangle 60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45" name="Group 61"/>
          <p:cNvGrpSpPr>
            <a:grpSpLocks/>
          </p:cNvGrpSpPr>
          <p:nvPr/>
        </p:nvGrpSpPr>
        <p:grpSpPr bwMode="auto">
          <a:xfrm>
            <a:off x="4267200" y="2032829"/>
            <a:ext cx="4114800" cy="304800"/>
            <a:chOff x="2256" y="1152"/>
            <a:chExt cx="2592" cy="192"/>
          </a:xfrm>
        </p:grpSpPr>
        <p:sp>
          <p:nvSpPr>
            <p:cNvPr id="1987646" name="Rectangle 6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7" name="Rectangle 6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8" name="Rectangle 6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9" name="Rectangle 6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0" name="Rectangle 6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1" name="Rectangle 6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2" name="Rectangle 6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53" name="Group 69"/>
          <p:cNvGrpSpPr>
            <a:grpSpLocks/>
          </p:cNvGrpSpPr>
          <p:nvPr/>
        </p:nvGrpSpPr>
        <p:grpSpPr bwMode="auto">
          <a:xfrm>
            <a:off x="4267200" y="2337629"/>
            <a:ext cx="4114800" cy="304800"/>
            <a:chOff x="2256" y="1152"/>
            <a:chExt cx="2592" cy="192"/>
          </a:xfrm>
        </p:grpSpPr>
        <p:sp>
          <p:nvSpPr>
            <p:cNvPr id="1987654" name="Rectangle 70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5" name="Rectangle 71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6" name="Rectangle 72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7" name="Rectangle 73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8" name="Rectangle 74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9" name="Rectangle 75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0" name="Rectangle 76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61" name="Group 77"/>
          <p:cNvGrpSpPr>
            <a:grpSpLocks/>
          </p:cNvGrpSpPr>
          <p:nvPr/>
        </p:nvGrpSpPr>
        <p:grpSpPr bwMode="auto">
          <a:xfrm>
            <a:off x="4267200" y="2642429"/>
            <a:ext cx="4114800" cy="304800"/>
            <a:chOff x="2256" y="1152"/>
            <a:chExt cx="2592" cy="192"/>
          </a:xfrm>
        </p:grpSpPr>
        <p:sp>
          <p:nvSpPr>
            <p:cNvPr id="1987662" name="Rectangle 78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3" name="Rectangle 79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4" name="Rectangle 80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5" name="Rectangle 81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6" name="Rectangle 82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7" name="Rectangle 83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8" name="Rectangle 84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69" name="Group 85"/>
          <p:cNvGrpSpPr>
            <a:grpSpLocks/>
          </p:cNvGrpSpPr>
          <p:nvPr/>
        </p:nvGrpSpPr>
        <p:grpSpPr bwMode="auto">
          <a:xfrm>
            <a:off x="4267200" y="2947229"/>
            <a:ext cx="4114800" cy="304800"/>
            <a:chOff x="2256" y="1152"/>
            <a:chExt cx="2592" cy="192"/>
          </a:xfrm>
        </p:grpSpPr>
        <p:sp>
          <p:nvSpPr>
            <p:cNvPr id="1987670" name="Rectangle 86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1" name="Rectangle 87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2" name="Rectangle 88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3" name="Rectangle 89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4" name="Rectangle 90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5" name="Rectangle 91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6" name="Rectangle 92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77" name="Group 93"/>
          <p:cNvGrpSpPr>
            <a:grpSpLocks/>
          </p:cNvGrpSpPr>
          <p:nvPr/>
        </p:nvGrpSpPr>
        <p:grpSpPr bwMode="auto">
          <a:xfrm>
            <a:off x="4267200" y="3252029"/>
            <a:ext cx="4114800" cy="304800"/>
            <a:chOff x="2256" y="1152"/>
            <a:chExt cx="2592" cy="192"/>
          </a:xfrm>
        </p:grpSpPr>
        <p:sp>
          <p:nvSpPr>
            <p:cNvPr id="1987678" name="Rectangle 94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9" name="Rectangle 95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0" name="Rectangle 96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1" name="Rectangle 97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2" name="Rectangle 98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3" name="Rectangle 99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4" name="Rectangle 100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85" name="Group 101"/>
          <p:cNvGrpSpPr>
            <a:grpSpLocks/>
          </p:cNvGrpSpPr>
          <p:nvPr/>
        </p:nvGrpSpPr>
        <p:grpSpPr bwMode="auto">
          <a:xfrm>
            <a:off x="4267200" y="3556829"/>
            <a:ext cx="4114800" cy="304800"/>
            <a:chOff x="2256" y="1152"/>
            <a:chExt cx="2592" cy="192"/>
          </a:xfrm>
        </p:grpSpPr>
        <p:sp>
          <p:nvSpPr>
            <p:cNvPr id="1987686" name="Rectangle 10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7" name="Rectangle 10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8" name="Rectangle 10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9" name="Rectangle 10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0" name="Rectangle 10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1" name="Rectangle 10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2" name="Rectangle 10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93" name="Group 109"/>
          <p:cNvGrpSpPr>
            <a:grpSpLocks/>
          </p:cNvGrpSpPr>
          <p:nvPr/>
        </p:nvGrpSpPr>
        <p:grpSpPr bwMode="auto">
          <a:xfrm>
            <a:off x="4267200" y="3861629"/>
            <a:ext cx="4114800" cy="304800"/>
            <a:chOff x="2256" y="1152"/>
            <a:chExt cx="2592" cy="192"/>
          </a:xfrm>
        </p:grpSpPr>
        <p:sp>
          <p:nvSpPr>
            <p:cNvPr id="1987694" name="Rectangle 110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5" name="Rectangle 111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6" name="Rectangle 112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7" name="Rectangle 113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8" name="Rectangle 114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9" name="Rectangle 115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0" name="Rectangle 116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01" name="Group 117"/>
          <p:cNvGrpSpPr>
            <a:grpSpLocks/>
          </p:cNvGrpSpPr>
          <p:nvPr/>
        </p:nvGrpSpPr>
        <p:grpSpPr bwMode="auto">
          <a:xfrm>
            <a:off x="4267200" y="4166429"/>
            <a:ext cx="4114800" cy="304800"/>
            <a:chOff x="2256" y="1152"/>
            <a:chExt cx="2592" cy="192"/>
          </a:xfrm>
        </p:grpSpPr>
        <p:sp>
          <p:nvSpPr>
            <p:cNvPr id="1987702" name="Rectangle 118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3" name="Rectangle 119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4" name="Rectangle 120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5" name="Rectangle 121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6" name="Rectangle 122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7" name="Rectangle 123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8" name="Rectangle 124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09" name="Group 125"/>
          <p:cNvGrpSpPr>
            <a:grpSpLocks/>
          </p:cNvGrpSpPr>
          <p:nvPr/>
        </p:nvGrpSpPr>
        <p:grpSpPr bwMode="auto">
          <a:xfrm>
            <a:off x="4267200" y="4471229"/>
            <a:ext cx="4114800" cy="304800"/>
            <a:chOff x="2256" y="1152"/>
            <a:chExt cx="2592" cy="192"/>
          </a:xfrm>
        </p:grpSpPr>
        <p:sp>
          <p:nvSpPr>
            <p:cNvPr id="1987710" name="Rectangle 126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1" name="Rectangle 127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2" name="Rectangle 128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3" name="Rectangle 129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4" name="Rectangle 130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5" name="Rectangle 131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6" name="Rectangle 132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17" name="Group 133"/>
          <p:cNvGrpSpPr>
            <a:grpSpLocks/>
          </p:cNvGrpSpPr>
          <p:nvPr/>
        </p:nvGrpSpPr>
        <p:grpSpPr bwMode="auto">
          <a:xfrm>
            <a:off x="4267200" y="4776029"/>
            <a:ext cx="4114800" cy="304800"/>
            <a:chOff x="2256" y="1152"/>
            <a:chExt cx="2592" cy="192"/>
          </a:xfrm>
        </p:grpSpPr>
        <p:sp>
          <p:nvSpPr>
            <p:cNvPr id="1987718" name="Rectangle 134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9" name="Rectangle 135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0" name="Rectangle 136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1" name="Rectangle 137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2" name="Rectangle 138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3" name="Rectangle 139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4" name="Rectangle 140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25" name="Group 141"/>
          <p:cNvGrpSpPr>
            <a:grpSpLocks/>
          </p:cNvGrpSpPr>
          <p:nvPr/>
        </p:nvGrpSpPr>
        <p:grpSpPr bwMode="auto">
          <a:xfrm>
            <a:off x="4267200" y="5080829"/>
            <a:ext cx="4114800" cy="304800"/>
            <a:chOff x="2256" y="1152"/>
            <a:chExt cx="2592" cy="192"/>
          </a:xfrm>
        </p:grpSpPr>
        <p:sp>
          <p:nvSpPr>
            <p:cNvPr id="1987726" name="Rectangle 14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7" name="Rectangle 14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8" name="Rectangle 14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9" name="Rectangle 14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0" name="Rectangle 14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1" name="Rectangle 14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2" name="Rectangle 14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34" name="Group 150"/>
          <p:cNvGrpSpPr>
            <a:grpSpLocks/>
          </p:cNvGrpSpPr>
          <p:nvPr/>
        </p:nvGrpSpPr>
        <p:grpSpPr bwMode="auto">
          <a:xfrm>
            <a:off x="4267200" y="5385629"/>
            <a:ext cx="4114800" cy="304800"/>
            <a:chOff x="2256" y="1152"/>
            <a:chExt cx="2592" cy="192"/>
          </a:xfrm>
        </p:grpSpPr>
        <p:sp>
          <p:nvSpPr>
            <p:cNvPr id="1987735" name="Rectangle 151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6" name="Rectangle 152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7" name="Rectangle 153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8" name="Rectangle 154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9" name="Rectangle 155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0" name="Rectangle 156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1" name="Rectangle 157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87767" name="Text Box 183"/>
          <p:cNvSpPr txBox="1">
            <a:spLocks noChangeArrowheads="1"/>
          </p:cNvSpPr>
          <p:nvPr/>
        </p:nvSpPr>
        <p:spPr bwMode="auto">
          <a:xfrm>
            <a:off x="5622925" y="1423229"/>
            <a:ext cx="685800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f1</a:t>
            </a:r>
          </a:p>
        </p:txBody>
      </p:sp>
      <p:sp>
        <p:nvSpPr>
          <p:cNvPr id="1987775" name="Text Box 191"/>
          <p:cNvSpPr txBox="1">
            <a:spLocks noChangeArrowheads="1"/>
          </p:cNvSpPr>
          <p:nvPr/>
        </p:nvSpPr>
        <p:spPr bwMode="auto">
          <a:xfrm>
            <a:off x="6308725" y="3517142"/>
            <a:ext cx="749300" cy="3063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</a:t>
            </a:r>
          </a:p>
        </p:txBody>
      </p:sp>
      <p:sp>
        <p:nvSpPr>
          <p:cNvPr id="1987779" name="Text Box 195"/>
          <p:cNvSpPr txBox="1">
            <a:spLocks noChangeArrowheads="1"/>
          </p:cNvSpPr>
          <p:nvPr/>
        </p:nvSpPr>
        <p:spPr bwMode="auto">
          <a:xfrm>
            <a:off x="4264025" y="1378487"/>
            <a:ext cx="877888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x1</a:t>
            </a:r>
          </a:p>
        </p:txBody>
      </p:sp>
      <p:sp>
        <p:nvSpPr>
          <p:cNvPr id="1987780" name="Text Box 196"/>
          <p:cNvSpPr txBox="1">
            <a:spLocks noChangeArrowheads="1"/>
          </p:cNvSpPr>
          <p:nvPr/>
        </p:nvSpPr>
        <p:spPr bwMode="auto">
          <a:xfrm>
            <a:off x="4873625" y="3524285"/>
            <a:ext cx="877888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x2</a:t>
            </a:r>
          </a:p>
        </p:txBody>
      </p:sp>
      <p:sp>
        <p:nvSpPr>
          <p:cNvPr id="1987781" name="Text Box 197"/>
          <p:cNvSpPr txBox="1">
            <a:spLocks noChangeArrowheads="1"/>
          </p:cNvSpPr>
          <p:nvPr/>
        </p:nvSpPr>
        <p:spPr bwMode="auto">
          <a:xfrm>
            <a:off x="4965700" y="3829881"/>
            <a:ext cx="5651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bne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charset="0"/>
              <a:ea typeface="굴림" charset="-127"/>
              <a:cs typeface="굴림" charset="-127"/>
            </a:endParaRPr>
          </a:p>
        </p:txBody>
      </p:sp>
      <p:sp>
        <p:nvSpPr>
          <p:cNvPr id="1987783" name="Text Box 199"/>
          <p:cNvSpPr txBox="1">
            <a:spLocks noChangeArrowheads="1"/>
          </p:cNvSpPr>
          <p:nvPr/>
        </p:nvSpPr>
        <p:spPr bwMode="auto">
          <a:xfrm>
            <a:off x="5622925" y="2307464"/>
            <a:ext cx="685800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f1</a:t>
            </a:r>
          </a:p>
        </p:txBody>
      </p:sp>
      <p:sp>
        <p:nvSpPr>
          <p:cNvPr id="1987795" name="Text Box 211"/>
          <p:cNvSpPr txBox="1">
            <a:spLocks noChangeArrowheads="1"/>
          </p:cNvSpPr>
          <p:nvPr/>
        </p:nvSpPr>
        <p:spPr bwMode="auto">
          <a:xfrm>
            <a:off x="4264025" y="2307464"/>
            <a:ext cx="877888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x1</a:t>
            </a:r>
          </a:p>
        </p:txBody>
      </p:sp>
      <p:sp>
        <p:nvSpPr>
          <p:cNvPr id="1987796" name="Text Box 212"/>
          <p:cNvSpPr txBox="1">
            <a:spLocks noChangeArrowheads="1"/>
          </p:cNvSpPr>
          <p:nvPr/>
        </p:nvSpPr>
        <p:spPr bwMode="auto">
          <a:xfrm>
            <a:off x="4873625" y="4441399"/>
            <a:ext cx="877888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x2</a:t>
            </a:r>
          </a:p>
        </p:txBody>
      </p:sp>
      <p:grpSp>
        <p:nvGrpSpPr>
          <p:cNvPr id="1987810" name="Group 226"/>
          <p:cNvGrpSpPr>
            <a:grpSpLocks/>
          </p:cNvGrpSpPr>
          <p:nvPr/>
        </p:nvGrpSpPr>
        <p:grpSpPr bwMode="auto">
          <a:xfrm>
            <a:off x="3200400" y="3236441"/>
            <a:ext cx="1092200" cy="960153"/>
            <a:chOff x="2016" y="2304"/>
            <a:chExt cx="688" cy="768"/>
          </a:xfrm>
        </p:grpSpPr>
        <p:sp>
          <p:nvSpPr>
            <p:cNvPr id="1987811" name="AutoShape 227"/>
            <p:cNvSpPr>
              <a:spLocks/>
            </p:cNvSpPr>
            <p:nvPr/>
          </p:nvSpPr>
          <p:spPr bwMode="auto">
            <a:xfrm>
              <a:off x="2016" y="2304"/>
              <a:ext cx="288" cy="768"/>
            </a:xfrm>
            <a:prstGeom prst="leftBrace">
              <a:avLst>
                <a:gd name="adj1" fmla="val 22222"/>
                <a:gd name="adj2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87812" name="Text Box 228"/>
            <p:cNvSpPr txBox="1">
              <a:spLocks noChangeArrowheads="1"/>
            </p:cNvSpPr>
            <p:nvPr/>
          </p:nvSpPr>
          <p:spPr bwMode="auto">
            <a:xfrm>
              <a:off x="2276" y="2304"/>
              <a:ext cx="42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loop:</a:t>
              </a:r>
            </a:p>
          </p:txBody>
        </p:sp>
      </p:grpSp>
      <p:grpSp>
        <p:nvGrpSpPr>
          <p:cNvPr id="1987814" name="Group 230"/>
          <p:cNvGrpSpPr>
            <a:grpSpLocks/>
          </p:cNvGrpSpPr>
          <p:nvPr/>
        </p:nvGrpSpPr>
        <p:grpSpPr bwMode="auto">
          <a:xfrm>
            <a:off x="2933700" y="1499429"/>
            <a:ext cx="1257300" cy="1722435"/>
            <a:chOff x="1848" y="816"/>
            <a:chExt cx="792" cy="1488"/>
          </a:xfrm>
        </p:grpSpPr>
        <p:sp>
          <p:nvSpPr>
            <p:cNvPr id="1987815" name="AutoShape 231"/>
            <p:cNvSpPr>
              <a:spLocks/>
            </p:cNvSpPr>
            <p:nvPr/>
          </p:nvSpPr>
          <p:spPr bwMode="auto">
            <a:xfrm>
              <a:off x="2352" y="816"/>
              <a:ext cx="288" cy="1488"/>
            </a:xfrm>
            <a:prstGeom prst="leftBrace">
              <a:avLst>
                <a:gd name="adj1" fmla="val 43056"/>
                <a:gd name="adj2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87816" name="Text Box 232"/>
            <p:cNvSpPr txBox="1">
              <a:spLocks noChangeArrowheads="1"/>
            </p:cNvSpPr>
            <p:nvPr/>
          </p:nvSpPr>
          <p:spPr bwMode="auto">
            <a:xfrm>
              <a:off x="1848" y="1440"/>
              <a:ext cx="5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prolog</a:t>
              </a:r>
            </a:p>
          </p:txBody>
        </p:sp>
      </p:grpSp>
      <p:grpSp>
        <p:nvGrpSpPr>
          <p:cNvPr id="1987817" name="Group 233"/>
          <p:cNvGrpSpPr>
            <a:grpSpLocks/>
          </p:cNvGrpSpPr>
          <p:nvPr/>
        </p:nvGrpSpPr>
        <p:grpSpPr bwMode="auto">
          <a:xfrm>
            <a:off x="2927350" y="4250565"/>
            <a:ext cx="1263650" cy="1486985"/>
            <a:chOff x="1844" y="3072"/>
            <a:chExt cx="796" cy="1008"/>
          </a:xfrm>
        </p:grpSpPr>
        <p:sp>
          <p:nvSpPr>
            <p:cNvPr id="1987818" name="AutoShape 234"/>
            <p:cNvSpPr>
              <a:spLocks/>
            </p:cNvSpPr>
            <p:nvPr/>
          </p:nvSpPr>
          <p:spPr bwMode="auto">
            <a:xfrm>
              <a:off x="2352" y="3072"/>
              <a:ext cx="288" cy="1008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87819" name="Text Box 235"/>
            <p:cNvSpPr txBox="1">
              <a:spLocks noChangeArrowheads="1"/>
            </p:cNvSpPr>
            <p:nvPr/>
          </p:nvSpPr>
          <p:spPr bwMode="auto">
            <a:xfrm>
              <a:off x="1844" y="3360"/>
              <a:ext cx="50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epilog</a:t>
              </a:r>
            </a:p>
          </p:txBody>
        </p:sp>
      </p:grpSp>
      <p:sp>
        <p:nvSpPr>
          <p:cNvPr id="1987821" name="Text Box 237"/>
          <p:cNvSpPr txBox="1">
            <a:spLocks noChangeArrowheads="1"/>
          </p:cNvSpPr>
          <p:nvPr/>
        </p:nvSpPr>
        <p:spPr bwMode="auto">
          <a:xfrm>
            <a:off x="37745" y="6045200"/>
            <a:ext cx="4122155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FC0128"/>
                </a:solidFill>
                <a:latin typeface="Verdana" charset="0"/>
                <a:ea typeface="굴림" charset="-127"/>
                <a:cs typeface="굴림" charset="-127"/>
              </a:rPr>
              <a:t>1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 / 3 cycles = 0.333</a:t>
            </a:r>
          </a:p>
        </p:txBody>
      </p:sp>
      <p:sp>
        <p:nvSpPr>
          <p:cNvPr id="239" name="Text Box 93">
            <a:extLst>
              <a:ext uri="{FF2B5EF4-FFF2-40B4-BE49-F238E27FC236}">
                <a16:creationId xmlns:a16="http://schemas.microsoft.com/office/drawing/2014/main" id="{CB373E3A-1CDE-8342-AAE0-44A7DCA1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3" y="2791957"/>
            <a:ext cx="2676059" cy="20313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loop: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fld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f1, 0(x1)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add x1, 8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fadd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f2, f0, f1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fsd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f2, 0(x2)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add x2, 8</a:t>
            </a:r>
          </a:p>
          <a:p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800" dirty="0" err="1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bne</a:t>
            </a:r>
            <a:r>
              <a:rPr lang="en-US" altLang="ko-KR" sz="1800" dirty="0">
                <a:solidFill>
                  <a:srgbClr val="660066"/>
                </a:solidFill>
                <a:latin typeface="Verdana" charset="0"/>
                <a:ea typeface="굴림" charset="-127"/>
                <a:cs typeface="굴림" charset="-127"/>
              </a:rPr>
              <a:t> x1, x3, loop</a:t>
            </a:r>
          </a:p>
        </p:txBody>
      </p:sp>
      <p:sp>
        <p:nvSpPr>
          <p:cNvPr id="241" name="Text Box 203">
            <a:extLst>
              <a:ext uri="{FF2B5EF4-FFF2-40B4-BE49-F238E27FC236}">
                <a16:creationId xmlns:a16="http://schemas.microsoft.com/office/drawing/2014/main" id="{8FCA03CE-90C9-714D-995E-FD6427BC2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1" y="3206620"/>
            <a:ext cx="802409" cy="3333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</a:t>
            </a:r>
          </a:p>
        </p:txBody>
      </p:sp>
      <p:sp>
        <p:nvSpPr>
          <p:cNvPr id="242" name="Text Box 187">
            <a:extLst>
              <a:ext uri="{FF2B5EF4-FFF2-40B4-BE49-F238E27FC236}">
                <a16:creationId xmlns:a16="http://schemas.microsoft.com/office/drawing/2014/main" id="{CF4A278F-0557-3A4B-B70A-312705EB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2293179"/>
            <a:ext cx="8826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</a:t>
            </a:r>
          </a:p>
        </p:txBody>
      </p:sp>
      <p:sp>
        <p:nvSpPr>
          <p:cNvPr id="243" name="Text Box 215">
            <a:extLst>
              <a:ext uri="{FF2B5EF4-FFF2-40B4-BE49-F238E27FC236}">
                <a16:creationId xmlns:a16="http://schemas.microsoft.com/office/drawing/2014/main" id="{8C6C847B-1A67-AE4B-AB5C-F6094A9CE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3206620"/>
            <a:ext cx="685800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f1</a:t>
            </a:r>
          </a:p>
        </p:txBody>
      </p:sp>
      <p:sp>
        <p:nvSpPr>
          <p:cNvPr id="244" name="Text Box 224">
            <a:extLst>
              <a:ext uri="{FF2B5EF4-FFF2-40B4-BE49-F238E27FC236}">
                <a16:creationId xmlns:a16="http://schemas.microsoft.com/office/drawing/2014/main" id="{DBF38A1E-493B-0E4F-820B-95D3BF1AA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3221864"/>
            <a:ext cx="877888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x1</a:t>
            </a:r>
          </a:p>
        </p:txBody>
      </p:sp>
      <p:sp>
        <p:nvSpPr>
          <p:cNvPr id="245" name="Text Box 219">
            <a:extLst>
              <a:ext uri="{FF2B5EF4-FFF2-40B4-BE49-F238E27FC236}">
                <a16:creationId xmlns:a16="http://schemas.microsoft.com/office/drawing/2014/main" id="{282DFA0C-3CCC-9C43-8EC7-02A0F3047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134052"/>
            <a:ext cx="88265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</a:t>
            </a:r>
          </a:p>
        </p:txBody>
      </p:sp>
      <p:sp>
        <p:nvSpPr>
          <p:cNvPr id="246" name="Text Box 223">
            <a:extLst>
              <a:ext uri="{FF2B5EF4-FFF2-40B4-BE49-F238E27FC236}">
                <a16:creationId xmlns:a16="http://schemas.microsoft.com/office/drawing/2014/main" id="{02CABCA2-5BB5-C946-87BB-B04D0AFE8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5348756"/>
            <a:ext cx="749300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</a:t>
            </a:r>
          </a:p>
        </p:txBody>
      </p:sp>
      <p:sp>
        <p:nvSpPr>
          <p:cNvPr id="247" name="Text Box 207">
            <a:extLst>
              <a:ext uri="{FF2B5EF4-FFF2-40B4-BE49-F238E27FC236}">
                <a16:creationId xmlns:a16="http://schemas.microsoft.com/office/drawing/2014/main" id="{08CC462B-CBCE-3D4F-9246-C18231EA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4441399"/>
            <a:ext cx="749300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</a:t>
            </a:r>
          </a:p>
        </p:txBody>
      </p:sp>
      <p:sp>
        <p:nvSpPr>
          <p:cNvPr id="248" name="Text Box 212">
            <a:extLst>
              <a:ext uri="{FF2B5EF4-FFF2-40B4-BE49-F238E27FC236}">
                <a16:creationId xmlns:a16="http://schemas.microsoft.com/office/drawing/2014/main" id="{8C0CDC0A-7E4B-4C40-8FD1-C1FB3C550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5367662"/>
            <a:ext cx="877888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add x2</a:t>
            </a:r>
          </a:p>
        </p:txBody>
      </p:sp>
    </p:spTree>
    <p:extLst>
      <p:ext uri="{BB962C8B-B14F-4D97-AF65-F5344CB8AC3E}">
        <p14:creationId xmlns:p14="http://schemas.microsoft.com/office/powerpoint/2010/main" val="176948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1"/>
          <p:cNvGrpSpPr/>
          <p:nvPr/>
        </p:nvGrpSpPr>
        <p:grpSpPr>
          <a:xfrm>
            <a:off x="6400800" y="914400"/>
            <a:ext cx="1447800" cy="3962400"/>
            <a:chOff x="6400800" y="914400"/>
            <a:chExt cx="1447800" cy="4267200"/>
          </a:xfrm>
        </p:grpSpPr>
        <p:cxnSp>
          <p:nvCxnSpPr>
            <p:cNvPr id="309" name="Straight Connector 308"/>
            <p:cNvCxnSpPr/>
            <p:nvPr/>
          </p:nvCxnSpPr>
          <p:spPr bwMode="auto">
            <a:xfrm>
              <a:off x="7848600" y="990600"/>
              <a:ext cx="0" cy="419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7" name="TextBox 326"/>
            <p:cNvSpPr txBox="1"/>
            <p:nvPr/>
          </p:nvSpPr>
          <p:spPr>
            <a:xfrm>
              <a:off x="6400800" y="914400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emory</a:t>
              </a: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572000" y="914400"/>
            <a:ext cx="1600200" cy="3886200"/>
            <a:chOff x="4572000" y="914400"/>
            <a:chExt cx="1524000" cy="4106174"/>
          </a:xfrm>
        </p:grpSpPr>
        <p:cxnSp>
          <p:nvCxnSpPr>
            <p:cNvPr id="308" name="Straight Connector 307"/>
            <p:cNvCxnSpPr/>
            <p:nvPr/>
          </p:nvCxnSpPr>
          <p:spPr bwMode="auto">
            <a:xfrm>
              <a:off x="6096000" y="914400"/>
              <a:ext cx="0" cy="410617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6" name="TextBox 325"/>
            <p:cNvSpPr txBox="1"/>
            <p:nvPr/>
          </p:nvSpPr>
          <p:spPr>
            <a:xfrm>
              <a:off x="4572000" y="914400"/>
              <a:ext cx="1035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ecute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838200"/>
            <a:ext cx="1219200" cy="3962400"/>
            <a:chOff x="3048000" y="838200"/>
            <a:chExt cx="1219200" cy="4261449"/>
          </a:xfrm>
        </p:grpSpPr>
        <p:cxnSp>
          <p:nvCxnSpPr>
            <p:cNvPr id="307" name="Straight Connector 306"/>
            <p:cNvCxnSpPr/>
            <p:nvPr/>
          </p:nvCxnSpPr>
          <p:spPr bwMode="auto">
            <a:xfrm>
              <a:off x="4267200" y="838200"/>
              <a:ext cx="0" cy="426144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TextBox 324"/>
            <p:cNvSpPr txBox="1"/>
            <p:nvPr/>
          </p:nvSpPr>
          <p:spPr>
            <a:xfrm>
              <a:off x="3048000" y="914400"/>
              <a:ext cx="976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ecode</a:t>
              </a: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33400" y="838200"/>
            <a:ext cx="1828800" cy="3886200"/>
            <a:chOff x="606552" y="838200"/>
            <a:chExt cx="1755648" cy="4334608"/>
          </a:xfrm>
        </p:grpSpPr>
        <p:cxnSp>
          <p:nvCxnSpPr>
            <p:cNvPr id="306" name="Straight Connector 305"/>
            <p:cNvCxnSpPr/>
            <p:nvPr/>
          </p:nvCxnSpPr>
          <p:spPr bwMode="auto">
            <a:xfrm>
              <a:off x="2362200" y="838200"/>
              <a:ext cx="0" cy="43346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>
              <a:off x="606552" y="838200"/>
              <a:ext cx="0" cy="43346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TextBox 302"/>
            <p:cNvSpPr txBox="1"/>
            <p:nvPr/>
          </p:nvSpPr>
          <p:spPr>
            <a:xfrm>
              <a:off x="1143000" y="914400"/>
              <a:ext cx="759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etch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Bypassed Data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1" y="2510411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4762499" y="2857501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1676400" y="31242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019800" y="2743200"/>
            <a:ext cx="228600" cy="990600"/>
            <a:chOff x="7162800" y="2597423"/>
            <a:chExt cx="457204" cy="1809477"/>
          </a:xfrm>
        </p:grpSpPr>
        <p:cxnSp>
          <p:nvCxnSpPr>
            <p:cNvPr id="115" name="Straight Connector 114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0998" y="2514601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4" name="Straight Connector 43"/>
          <p:cNvCxnSpPr>
            <a:endCxn id="116" idx="2"/>
          </p:cNvCxnSpPr>
          <p:nvPr/>
        </p:nvCxnSpPr>
        <p:spPr bwMode="auto">
          <a:xfrm flipH="1" flipV="1">
            <a:off x="6248400" y="3200261"/>
            <a:ext cx="381000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5867398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191000" y="3429000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4419600" y="27432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4419600" y="3657600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629400" y="1600200"/>
            <a:ext cx="1143000" cy="1905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 Cache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286000"/>
            <a:ext cx="304800" cy="1587499"/>
            <a:chOff x="7162800" y="1828801"/>
            <a:chExt cx="457200" cy="2578099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0" y="2819401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838200" y="1981200"/>
            <a:ext cx="1371600" cy="19812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>
            <a:off x="685800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2514600" y="3236407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3" name="Group 152"/>
          <p:cNvGrpSpPr/>
          <p:nvPr/>
        </p:nvGrpSpPr>
        <p:grpSpPr>
          <a:xfrm>
            <a:off x="7772400" y="1600200"/>
            <a:ext cx="228600" cy="2057400"/>
            <a:chOff x="7162800" y="1828799"/>
            <a:chExt cx="457201" cy="2578101"/>
          </a:xfrm>
        </p:grpSpPr>
        <p:cxnSp>
          <p:nvCxnSpPr>
            <p:cNvPr id="154" name="Straight Connector 153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>
            <a:xfrm rot="16200000">
              <a:off x="6172201" y="2819399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58" name="Straight Connector 157"/>
          <p:cNvCxnSpPr>
            <a:endCxn id="155" idx="2"/>
          </p:cNvCxnSpPr>
          <p:nvPr/>
        </p:nvCxnSpPr>
        <p:spPr bwMode="auto">
          <a:xfrm flipH="1" flipV="1">
            <a:off x="8001001" y="2573158"/>
            <a:ext cx="304799" cy="17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V="1">
            <a:off x="8763000" y="289560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8458200" y="2895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1" name="Group 200"/>
          <p:cNvGrpSpPr/>
          <p:nvPr/>
        </p:nvGrpSpPr>
        <p:grpSpPr>
          <a:xfrm>
            <a:off x="7772400" y="3810000"/>
            <a:ext cx="228601" cy="568327"/>
            <a:chOff x="6553200" y="3886200"/>
            <a:chExt cx="228601" cy="568327"/>
          </a:xfrm>
        </p:grpSpPr>
        <p:cxnSp>
          <p:nvCxnSpPr>
            <p:cNvPr id="198" name="Straight Connector 19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04" name="Straight Connector 203"/>
          <p:cNvCxnSpPr>
            <a:endCxn id="199" idx="2"/>
          </p:cNvCxnSpPr>
          <p:nvPr/>
        </p:nvCxnSpPr>
        <p:spPr bwMode="auto">
          <a:xfrm flipH="1">
            <a:off x="8001001" y="4038600"/>
            <a:ext cx="304799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75"/>
          <p:cNvGrpSpPr/>
          <p:nvPr/>
        </p:nvGrpSpPr>
        <p:grpSpPr>
          <a:xfrm>
            <a:off x="8229600" y="2438400"/>
            <a:ext cx="304800" cy="1752600"/>
            <a:chOff x="1828800" y="2438400"/>
            <a:chExt cx="400110" cy="1752600"/>
          </a:xfrm>
        </p:grpSpPr>
        <p:sp>
          <p:nvSpPr>
            <p:cNvPr id="174" name="Trapezoid 173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10" name="Straight Connector 209"/>
          <p:cNvCxnSpPr/>
          <p:nvPr/>
        </p:nvCxnSpPr>
        <p:spPr bwMode="auto">
          <a:xfrm>
            <a:off x="6477000" y="3200400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99" idx="0"/>
          </p:cNvCxnSpPr>
          <p:nvPr/>
        </p:nvCxnSpPr>
        <p:spPr bwMode="auto">
          <a:xfrm flipH="1" flipV="1">
            <a:off x="6477000" y="4038600"/>
            <a:ext cx="1295401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8" name="Group 217"/>
          <p:cNvGrpSpPr/>
          <p:nvPr/>
        </p:nvGrpSpPr>
        <p:grpSpPr>
          <a:xfrm>
            <a:off x="6019800" y="1447800"/>
            <a:ext cx="228600" cy="990600"/>
            <a:chOff x="7162800" y="2597423"/>
            <a:chExt cx="457204" cy="1809477"/>
          </a:xfrm>
        </p:grpSpPr>
        <p:cxnSp>
          <p:nvCxnSpPr>
            <p:cNvPr id="219" name="Straight Connector 218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Rectangle 219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Store</a:t>
              </a:r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191000" y="1447800"/>
            <a:ext cx="228601" cy="914400"/>
            <a:chOff x="6553200" y="3886200"/>
            <a:chExt cx="228601" cy="568327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Imm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V="1">
            <a:off x="2895600" y="19050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2895600" y="1905000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flipH="1">
            <a:off x="5181600" y="25908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4419600" y="1905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4572000" y="19050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4572000" y="2438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0" name="Trapezoid 239"/>
          <p:cNvSpPr/>
          <p:nvPr/>
        </p:nvSpPr>
        <p:spPr>
          <a:xfrm rot="5400000">
            <a:off x="4604639" y="2656128"/>
            <a:ext cx="914400" cy="174145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264" name="Straight Connector 263"/>
          <p:cNvCxnSpPr/>
          <p:nvPr/>
        </p:nvCxnSpPr>
        <p:spPr bwMode="auto">
          <a:xfrm flipV="1">
            <a:off x="4800600" y="1905000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20" idx="0"/>
          </p:cNvCxnSpPr>
          <p:nvPr/>
        </p:nvCxnSpPr>
        <p:spPr bwMode="auto">
          <a:xfrm flipH="1">
            <a:off x="4800600" y="1904861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endCxn id="220" idx="2"/>
          </p:cNvCxnSpPr>
          <p:nvPr/>
        </p:nvCxnSpPr>
        <p:spPr bwMode="auto">
          <a:xfrm flipH="1" flipV="1">
            <a:off x="6248400" y="1904861"/>
            <a:ext cx="380998" cy="2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H="1" flipV="1">
            <a:off x="3657600" y="4648200"/>
            <a:ext cx="5105402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endCxn id="131" idx="1"/>
          </p:cNvCxnSpPr>
          <p:nvPr/>
        </p:nvCxnSpPr>
        <p:spPr bwMode="auto">
          <a:xfrm flipV="1">
            <a:off x="3657601" y="3962401"/>
            <a:ext cx="1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2209800" y="1981200"/>
            <a:ext cx="304800" cy="21336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91" name="Straight Connector 290"/>
          <p:cNvCxnSpPr/>
          <p:nvPr/>
        </p:nvCxnSpPr>
        <p:spPr bwMode="auto">
          <a:xfrm flipV="1">
            <a:off x="2895600" y="1143000"/>
            <a:ext cx="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 flipV="1">
            <a:off x="5715000" y="1143000"/>
            <a:ext cx="0" cy="1295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8" name="TextBox 327"/>
          <p:cNvSpPr txBox="1"/>
          <p:nvPr/>
        </p:nvSpPr>
        <p:spPr>
          <a:xfrm>
            <a:off x="7924800" y="914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riteback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1752600"/>
            <a:ext cx="1752600" cy="2590800"/>
            <a:chOff x="4724400" y="1676400"/>
            <a:chExt cx="1752600" cy="2590800"/>
          </a:xfrm>
        </p:grpSpPr>
        <p:sp>
          <p:nvSpPr>
            <p:cNvPr id="104" name="Trapezoid 103"/>
            <p:cNvSpPr/>
            <p:nvPr/>
          </p:nvSpPr>
          <p:spPr>
            <a:xfrm rot="5400000">
              <a:off x="4659072" y="3646728"/>
              <a:ext cx="762000" cy="174145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6477000" y="39624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H="1">
              <a:off x="4724400" y="42672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4724400" y="1676400"/>
              <a:ext cx="0" cy="2590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4724400" y="3962400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47244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25" name="Straight Connector 124"/>
          <p:cNvCxnSpPr/>
          <p:nvPr/>
        </p:nvCxnSpPr>
        <p:spPr bwMode="auto">
          <a:xfrm flipV="1">
            <a:off x="4648200" y="1600200"/>
            <a:ext cx="0" cy="304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4648200" y="38862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4648200" y="29718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2" name="Trapezoid 141"/>
          <p:cNvSpPr/>
          <p:nvPr/>
        </p:nvSpPr>
        <p:spPr>
          <a:xfrm rot="5400000">
            <a:off x="4659073" y="1741728"/>
            <a:ext cx="762000" cy="174145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143" name="Straight Connector 142"/>
          <p:cNvCxnSpPr/>
          <p:nvPr/>
        </p:nvCxnSpPr>
        <p:spPr bwMode="auto">
          <a:xfrm>
            <a:off x="4724400" y="17526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>
            <a:off x="4648200" y="16002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89" name="Group 188"/>
          <p:cNvGrpSpPr/>
          <p:nvPr/>
        </p:nvGrpSpPr>
        <p:grpSpPr>
          <a:xfrm>
            <a:off x="2514600" y="5715000"/>
            <a:ext cx="2286000" cy="457200"/>
            <a:chOff x="1524000" y="2667000"/>
            <a:chExt cx="2286000" cy="4572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226" name="Group 22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33" name="Rectangle 23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34" name="Isosceles Triangle 23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216" name="Group 21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7" name="Rectangle 21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22" name="Isosceles Triangle 22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3" name="Group 192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14" name="Isosceles Triangle 21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4" name="Group 193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06" name="Group 20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08" name="Isosceles Triangle 20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5" name="Group 194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152" name="Group 151"/>
          <p:cNvGrpSpPr/>
          <p:nvPr/>
        </p:nvGrpSpPr>
        <p:grpSpPr>
          <a:xfrm>
            <a:off x="2971800" y="6172200"/>
            <a:ext cx="2286000" cy="457200"/>
            <a:chOff x="1524000" y="2667000"/>
            <a:chExt cx="2286000" cy="457200"/>
          </a:xfrm>
        </p:grpSpPr>
        <p:grpSp>
          <p:nvGrpSpPr>
            <p:cNvPr id="159" name="Group 158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186" name="Group 18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88" name="Isosceles Triangle 18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0" name="Group 159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83" name="Rectangle 18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84" name="Isosceles Triangle 18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79" name="Isosceles Triangle 17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72" name="Isosceles Triangle 17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3" name="Group 162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68" name="Isosceles Triangle 16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cxnSp>
        <p:nvCxnSpPr>
          <p:cNvPr id="151" name="Curved Connector 150"/>
          <p:cNvCxnSpPr>
            <a:stCxn id="205" idx="1"/>
          </p:cNvCxnSpPr>
          <p:nvPr/>
        </p:nvCxnSpPr>
        <p:spPr bwMode="auto">
          <a:xfrm rot="10800000" flipH="1" flipV="1">
            <a:off x="3886200" y="5943600"/>
            <a:ext cx="228600" cy="457200"/>
          </a:xfrm>
          <a:prstGeom prst="curvedConnector4">
            <a:avLst>
              <a:gd name="adj1" fmla="val 25926"/>
              <a:gd name="adj2" fmla="val 9722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grpSp>
        <p:nvGrpSpPr>
          <p:cNvPr id="242" name="Group 241"/>
          <p:cNvGrpSpPr/>
          <p:nvPr/>
        </p:nvGrpSpPr>
        <p:grpSpPr>
          <a:xfrm>
            <a:off x="2057400" y="5257800"/>
            <a:ext cx="2286000" cy="457200"/>
            <a:chOff x="1524000" y="2667000"/>
            <a:chExt cx="2286000" cy="457200"/>
          </a:xfrm>
        </p:grpSpPr>
        <p:grpSp>
          <p:nvGrpSpPr>
            <p:cNvPr id="243" name="Group 242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72" name="Rectangle 27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73" name="Isosceles Triangle 27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4" name="Group 243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265" name="Rectangle 26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267" name="Group 26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69" name="Isosceles Triangle 26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5" name="Group 244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61" name="Group 260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62" name="Rectangle 26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63" name="Isosceles Triangle 26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7" name="Group 246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56" name="Group 25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9" name="Isosceles Triangle 25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8" name="Group 247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50" name="Group 24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1" name="Rectangle 25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3" name="Isosceles Triangle 25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cxnSp>
        <p:nvCxnSpPr>
          <p:cNvPr id="275" name="Curved Connector 274"/>
          <p:cNvCxnSpPr>
            <a:stCxn id="249" idx="1"/>
          </p:cNvCxnSpPr>
          <p:nvPr/>
        </p:nvCxnSpPr>
        <p:spPr bwMode="auto">
          <a:xfrm rot="10800000" flipH="1" flipV="1">
            <a:off x="3886200" y="5486400"/>
            <a:ext cx="152400" cy="838200"/>
          </a:xfrm>
          <a:prstGeom prst="curvedConnector4">
            <a:avLst>
              <a:gd name="adj1" fmla="val 31898"/>
              <a:gd name="adj2" fmla="val 5825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grpSp>
        <p:nvGrpSpPr>
          <p:cNvPr id="276" name="Group 275"/>
          <p:cNvGrpSpPr/>
          <p:nvPr/>
        </p:nvGrpSpPr>
        <p:grpSpPr>
          <a:xfrm>
            <a:off x="1600200" y="4800600"/>
            <a:ext cx="2286000" cy="457200"/>
            <a:chOff x="1524000" y="2667000"/>
            <a:chExt cx="2286000" cy="457200"/>
          </a:xfrm>
        </p:grpSpPr>
        <p:grpSp>
          <p:nvGrpSpPr>
            <p:cNvPr id="278" name="Group 277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317" name="Group 31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18" name="Rectangle 31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19" name="Isosceles Triangle 31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9" name="Group 278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313" name="Group 312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14" name="Rectangle 313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15" name="Isosceles Triangle 314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80" name="Group 279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11" name="Isosceles Triangle 310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81" name="Group 280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95" name="Group 29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83" name="Group 282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92" name="Isosceles Triangle 29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5562600" y="50292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[ Assumes data written to registers in a W cycle is readable in parallel D cycle (dotted line). Extra write data register and bypass paths required if this is not possible. ]</a:t>
            </a:r>
          </a:p>
        </p:txBody>
      </p:sp>
      <p:cxnSp>
        <p:nvCxnSpPr>
          <p:cNvPr id="320" name="Curved Connector 319"/>
          <p:cNvCxnSpPr>
            <a:endCxn id="183" idx="0"/>
          </p:cNvCxnSpPr>
          <p:nvPr/>
        </p:nvCxnSpPr>
        <p:spPr bwMode="auto">
          <a:xfrm rot="16200000" flipH="1">
            <a:off x="3049287" y="5637516"/>
            <a:ext cx="1216624" cy="30479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5738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619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Software Pipelining + Loop Unrolling</a:t>
            </a:r>
          </a:p>
        </p:txBody>
      </p:sp>
      <p:sp>
        <p:nvSpPr>
          <p:cNvPr id="2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93F4B-EE05-6444-BDCC-F9F08DFCDF5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87820" name="Rectangle 236"/>
          <p:cNvSpPr>
            <a:spLocks noGrp="1" noChangeArrowheads="1"/>
          </p:cNvSpPr>
          <p:nvPr>
            <p:ph idx="4294967295"/>
          </p:nvPr>
        </p:nvSpPr>
        <p:spPr>
          <a:xfrm>
            <a:off x="0" y="5791200"/>
            <a:ext cx="3886200" cy="366713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 sz="2000">
                <a:ea typeface="굴림" charset="-127"/>
                <a:cs typeface="굴림" charset="-127"/>
              </a:rPr>
              <a:t>How many FLOPS/cycle?</a:t>
            </a:r>
          </a:p>
        </p:txBody>
      </p:sp>
      <p:grpSp>
        <p:nvGrpSpPr>
          <p:cNvPr id="1987586" name="Group 2"/>
          <p:cNvGrpSpPr>
            <a:grpSpLocks/>
          </p:cNvGrpSpPr>
          <p:nvPr/>
        </p:nvGrpSpPr>
        <p:grpSpPr bwMode="auto">
          <a:xfrm>
            <a:off x="4267200" y="3505200"/>
            <a:ext cx="4114800" cy="1219200"/>
            <a:chOff x="2688" y="2304"/>
            <a:chExt cx="2592" cy="768"/>
          </a:xfrm>
        </p:grpSpPr>
        <p:grpSp>
          <p:nvGrpSpPr>
            <p:cNvPr id="1987587" name="Group 3"/>
            <p:cNvGrpSpPr>
              <a:grpSpLocks/>
            </p:cNvGrpSpPr>
            <p:nvPr/>
          </p:nvGrpSpPr>
          <p:grpSpPr bwMode="auto">
            <a:xfrm>
              <a:off x="2688" y="2304"/>
              <a:ext cx="2592" cy="192"/>
              <a:chOff x="2256" y="1152"/>
              <a:chExt cx="2592" cy="192"/>
            </a:xfrm>
          </p:grpSpPr>
          <p:sp>
            <p:nvSpPr>
              <p:cNvPr id="1987588" name="Rectangle 4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89" name="Rectangle 5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0" name="Rectangle 6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1" name="Rectangle 7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2" name="Rectangle 8"/>
              <p:cNvSpPr>
                <a:spLocks noChangeArrowheads="1"/>
              </p:cNvSpPr>
              <p:nvPr/>
            </p:nvSpPr>
            <p:spPr bwMode="auto">
              <a:xfrm>
                <a:off x="3984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3" name="Rectangle 9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4" name="Rectangle 1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592" cy="192"/>
              </a:xfrm>
              <a:prstGeom prst="rect">
                <a:avLst/>
              </a:prstGeom>
              <a:solidFill>
                <a:srgbClr val="669900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87595" name="Group 11"/>
            <p:cNvGrpSpPr>
              <a:grpSpLocks/>
            </p:cNvGrpSpPr>
            <p:nvPr/>
          </p:nvGrpSpPr>
          <p:grpSpPr bwMode="auto">
            <a:xfrm>
              <a:off x="2688" y="2496"/>
              <a:ext cx="2592" cy="192"/>
              <a:chOff x="2256" y="1152"/>
              <a:chExt cx="2592" cy="192"/>
            </a:xfrm>
          </p:grpSpPr>
          <p:sp>
            <p:nvSpPr>
              <p:cNvPr id="1987596" name="Rectangle 12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7" name="Rectangle 13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8" name="Rectangle 14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599" name="Rectangle 15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0" name="Rectangle 16"/>
              <p:cNvSpPr>
                <a:spLocks noChangeArrowheads="1"/>
              </p:cNvSpPr>
              <p:nvPr/>
            </p:nvSpPr>
            <p:spPr bwMode="auto">
              <a:xfrm>
                <a:off x="3984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1" name="Rectangle 1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2" name="Rectangle 1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592" cy="192"/>
              </a:xfrm>
              <a:prstGeom prst="rect">
                <a:avLst/>
              </a:prstGeom>
              <a:solidFill>
                <a:srgbClr val="669900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87603" name="Group 19"/>
            <p:cNvGrpSpPr>
              <a:grpSpLocks/>
            </p:cNvGrpSpPr>
            <p:nvPr/>
          </p:nvGrpSpPr>
          <p:grpSpPr bwMode="auto">
            <a:xfrm>
              <a:off x="2688" y="2688"/>
              <a:ext cx="2592" cy="192"/>
              <a:chOff x="2256" y="1152"/>
              <a:chExt cx="2592" cy="192"/>
            </a:xfrm>
          </p:grpSpPr>
          <p:sp>
            <p:nvSpPr>
              <p:cNvPr id="1987604" name="Rectangle 2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5" name="Rectangle 21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6" name="Rectangle 22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7" name="Rectangle 23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8" name="Rectangle 24"/>
              <p:cNvSpPr>
                <a:spLocks noChangeArrowheads="1"/>
              </p:cNvSpPr>
              <p:nvPr/>
            </p:nvSpPr>
            <p:spPr bwMode="auto">
              <a:xfrm>
                <a:off x="3984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09" name="Rectangle 25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10" name="Rectangle 26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592" cy="192"/>
              </a:xfrm>
              <a:prstGeom prst="rect">
                <a:avLst/>
              </a:prstGeom>
              <a:solidFill>
                <a:srgbClr val="669900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87611" name="Group 27"/>
            <p:cNvGrpSpPr>
              <a:grpSpLocks/>
            </p:cNvGrpSpPr>
            <p:nvPr/>
          </p:nvGrpSpPr>
          <p:grpSpPr bwMode="auto">
            <a:xfrm>
              <a:off x="2688" y="2880"/>
              <a:ext cx="2592" cy="192"/>
              <a:chOff x="2256" y="1152"/>
              <a:chExt cx="2592" cy="192"/>
            </a:xfrm>
          </p:grpSpPr>
          <p:sp>
            <p:nvSpPr>
              <p:cNvPr id="1987612" name="Rectangle 2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13" name="Rectangle 29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14" name="Rectangle 30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15" name="Rectangle 31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16" name="Rectangle 32"/>
              <p:cNvSpPr>
                <a:spLocks noChangeArrowheads="1"/>
              </p:cNvSpPr>
              <p:nvPr/>
            </p:nvSpPr>
            <p:spPr bwMode="auto">
              <a:xfrm>
                <a:off x="3984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17" name="Rectangle 33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432" cy="192"/>
              </a:xfrm>
              <a:prstGeom prst="rect">
                <a:avLst/>
              </a:prstGeom>
              <a:solidFill>
                <a:srgbClr val="669900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987618" name="Rectangle 34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592" cy="192"/>
              </a:xfrm>
              <a:prstGeom prst="rect">
                <a:avLst/>
              </a:prstGeom>
              <a:solidFill>
                <a:srgbClr val="669900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87620" name="Text Box 36"/>
          <p:cNvSpPr txBox="1">
            <a:spLocks noChangeArrowheads="1"/>
          </p:cNvSpPr>
          <p:nvPr/>
        </p:nvSpPr>
        <p:spPr bwMode="auto">
          <a:xfrm>
            <a:off x="228600" y="1143000"/>
            <a:ext cx="2362200" cy="442753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loop: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f1, 0(x1)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f2, 8(x1)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f3, 16(x1)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fld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f4, 24(x1)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add x1, 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f5, f0, f1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f6, f0, f2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f7, f0, f3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fadd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f8, f0, f4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f5, 0(x2)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f6, 8(x2)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f7, 16(x2)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add x2, 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fsd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f8, -8(x2)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         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bne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rPr>
              <a:t> x1, x3, loop</a:t>
            </a:r>
          </a:p>
        </p:txBody>
      </p:sp>
      <p:sp>
        <p:nvSpPr>
          <p:cNvPr id="1987621" name="Line 37"/>
          <p:cNvSpPr>
            <a:spLocks noChangeShapeType="1"/>
          </p:cNvSpPr>
          <p:nvPr/>
        </p:nvSpPr>
        <p:spPr bwMode="auto">
          <a:xfrm>
            <a:off x="2590800" y="3352800"/>
            <a:ext cx="1371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987622" name="Group 38"/>
          <p:cNvGrpSpPr>
            <a:grpSpLocks/>
          </p:cNvGrpSpPr>
          <p:nvPr/>
        </p:nvGrpSpPr>
        <p:grpSpPr bwMode="auto">
          <a:xfrm>
            <a:off x="4267200" y="701675"/>
            <a:ext cx="4114800" cy="304800"/>
            <a:chOff x="2688" y="816"/>
            <a:chExt cx="2592" cy="192"/>
          </a:xfrm>
        </p:grpSpPr>
        <p:sp>
          <p:nvSpPr>
            <p:cNvPr id="1987623" name="Rectangle 39"/>
            <p:cNvSpPr>
              <a:spLocks noChangeArrowheads="1"/>
            </p:cNvSpPr>
            <p:nvPr/>
          </p:nvSpPr>
          <p:spPr bwMode="auto">
            <a:xfrm>
              <a:off x="2688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Int1</a:t>
              </a:r>
            </a:p>
          </p:txBody>
        </p:sp>
        <p:sp>
          <p:nvSpPr>
            <p:cNvPr id="1987624" name="Rectangle 40"/>
            <p:cNvSpPr>
              <a:spLocks noChangeArrowheads="1"/>
            </p:cNvSpPr>
            <p:nvPr/>
          </p:nvSpPr>
          <p:spPr bwMode="auto">
            <a:xfrm>
              <a:off x="3120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Int 2</a:t>
              </a:r>
            </a:p>
          </p:txBody>
        </p:sp>
        <p:sp>
          <p:nvSpPr>
            <p:cNvPr id="1987625" name="Rectangle 41"/>
            <p:cNvSpPr>
              <a:spLocks noChangeArrowheads="1"/>
            </p:cNvSpPr>
            <p:nvPr/>
          </p:nvSpPr>
          <p:spPr bwMode="auto">
            <a:xfrm>
              <a:off x="3552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M1</a:t>
              </a:r>
            </a:p>
          </p:txBody>
        </p:sp>
        <p:sp>
          <p:nvSpPr>
            <p:cNvPr id="1987626" name="Rectangle 42"/>
            <p:cNvSpPr>
              <a:spLocks noChangeArrowheads="1"/>
            </p:cNvSpPr>
            <p:nvPr/>
          </p:nvSpPr>
          <p:spPr bwMode="auto">
            <a:xfrm>
              <a:off x="3984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M2</a:t>
              </a:r>
            </a:p>
          </p:txBody>
        </p:sp>
        <p:sp>
          <p:nvSpPr>
            <p:cNvPr id="1987627" name="Rectangle 43"/>
            <p:cNvSpPr>
              <a:spLocks noChangeArrowheads="1"/>
            </p:cNvSpPr>
            <p:nvPr/>
          </p:nvSpPr>
          <p:spPr bwMode="auto">
            <a:xfrm>
              <a:off x="4416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FP+</a:t>
              </a:r>
            </a:p>
          </p:txBody>
        </p:sp>
        <p:sp>
          <p:nvSpPr>
            <p:cNvPr id="1987628" name="Rectangle 44"/>
            <p:cNvSpPr>
              <a:spLocks noChangeArrowheads="1"/>
            </p:cNvSpPr>
            <p:nvPr/>
          </p:nvSpPr>
          <p:spPr bwMode="auto">
            <a:xfrm>
              <a:off x="4848" y="816"/>
              <a:ext cx="432" cy="1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FPx</a:t>
              </a:r>
            </a:p>
          </p:txBody>
        </p:sp>
      </p:grpSp>
      <p:grpSp>
        <p:nvGrpSpPr>
          <p:cNvPr id="1987629" name="Group 45"/>
          <p:cNvGrpSpPr>
            <a:grpSpLocks/>
          </p:cNvGrpSpPr>
          <p:nvPr/>
        </p:nvGrpSpPr>
        <p:grpSpPr bwMode="auto">
          <a:xfrm>
            <a:off x="4267200" y="1066800"/>
            <a:ext cx="4114800" cy="304800"/>
            <a:chOff x="2256" y="1152"/>
            <a:chExt cx="2592" cy="192"/>
          </a:xfrm>
        </p:grpSpPr>
        <p:sp>
          <p:nvSpPr>
            <p:cNvPr id="1987630" name="Rectangle 46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1" name="Rectangle 47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2" name="Rectangle 48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3" name="Rectangle 49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4" name="Rectangle 50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5" name="Rectangle 51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6" name="Rectangle 52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37" name="Group 53"/>
          <p:cNvGrpSpPr>
            <a:grpSpLocks/>
          </p:cNvGrpSpPr>
          <p:nvPr/>
        </p:nvGrpSpPr>
        <p:grpSpPr bwMode="auto">
          <a:xfrm>
            <a:off x="4267200" y="1371600"/>
            <a:ext cx="4114800" cy="304800"/>
            <a:chOff x="2256" y="1152"/>
            <a:chExt cx="2592" cy="192"/>
          </a:xfrm>
        </p:grpSpPr>
        <p:sp>
          <p:nvSpPr>
            <p:cNvPr id="1987638" name="Rectangle 54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39" name="Rectangle 55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0" name="Rectangle 56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1" name="Rectangle 57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2" name="Rectangle 58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3" name="Rectangle 59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4" name="Rectangle 60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45" name="Group 61"/>
          <p:cNvGrpSpPr>
            <a:grpSpLocks/>
          </p:cNvGrpSpPr>
          <p:nvPr/>
        </p:nvGrpSpPr>
        <p:grpSpPr bwMode="auto">
          <a:xfrm>
            <a:off x="4267200" y="1676400"/>
            <a:ext cx="4114800" cy="304800"/>
            <a:chOff x="2256" y="1152"/>
            <a:chExt cx="2592" cy="192"/>
          </a:xfrm>
        </p:grpSpPr>
        <p:sp>
          <p:nvSpPr>
            <p:cNvPr id="1987646" name="Rectangle 6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7" name="Rectangle 6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8" name="Rectangle 6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49" name="Rectangle 6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0" name="Rectangle 6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1" name="Rectangle 6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2" name="Rectangle 6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53" name="Group 69"/>
          <p:cNvGrpSpPr>
            <a:grpSpLocks/>
          </p:cNvGrpSpPr>
          <p:nvPr/>
        </p:nvGrpSpPr>
        <p:grpSpPr bwMode="auto">
          <a:xfrm>
            <a:off x="4267200" y="1981200"/>
            <a:ext cx="4114800" cy="304800"/>
            <a:chOff x="2256" y="1152"/>
            <a:chExt cx="2592" cy="192"/>
          </a:xfrm>
        </p:grpSpPr>
        <p:sp>
          <p:nvSpPr>
            <p:cNvPr id="1987654" name="Rectangle 70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5" name="Rectangle 71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6" name="Rectangle 72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7" name="Rectangle 73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8" name="Rectangle 74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59" name="Rectangle 75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0" name="Rectangle 76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61" name="Group 77"/>
          <p:cNvGrpSpPr>
            <a:grpSpLocks/>
          </p:cNvGrpSpPr>
          <p:nvPr/>
        </p:nvGrpSpPr>
        <p:grpSpPr bwMode="auto">
          <a:xfrm>
            <a:off x="4267200" y="2286000"/>
            <a:ext cx="4114800" cy="304800"/>
            <a:chOff x="2256" y="1152"/>
            <a:chExt cx="2592" cy="192"/>
          </a:xfrm>
        </p:grpSpPr>
        <p:sp>
          <p:nvSpPr>
            <p:cNvPr id="1987662" name="Rectangle 78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3" name="Rectangle 79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4" name="Rectangle 80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5" name="Rectangle 81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6" name="Rectangle 82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7" name="Rectangle 83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68" name="Rectangle 84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69" name="Group 85"/>
          <p:cNvGrpSpPr>
            <a:grpSpLocks/>
          </p:cNvGrpSpPr>
          <p:nvPr/>
        </p:nvGrpSpPr>
        <p:grpSpPr bwMode="auto">
          <a:xfrm>
            <a:off x="4267200" y="2590800"/>
            <a:ext cx="4114800" cy="304800"/>
            <a:chOff x="2256" y="1152"/>
            <a:chExt cx="2592" cy="192"/>
          </a:xfrm>
        </p:grpSpPr>
        <p:sp>
          <p:nvSpPr>
            <p:cNvPr id="1987670" name="Rectangle 86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1" name="Rectangle 87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2" name="Rectangle 88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3" name="Rectangle 89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4" name="Rectangle 90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5" name="Rectangle 91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6" name="Rectangle 92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77" name="Group 93"/>
          <p:cNvGrpSpPr>
            <a:grpSpLocks/>
          </p:cNvGrpSpPr>
          <p:nvPr/>
        </p:nvGrpSpPr>
        <p:grpSpPr bwMode="auto">
          <a:xfrm>
            <a:off x="4267200" y="2895600"/>
            <a:ext cx="4114800" cy="304800"/>
            <a:chOff x="2256" y="1152"/>
            <a:chExt cx="2592" cy="192"/>
          </a:xfrm>
        </p:grpSpPr>
        <p:sp>
          <p:nvSpPr>
            <p:cNvPr id="1987678" name="Rectangle 94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79" name="Rectangle 95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0" name="Rectangle 96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1" name="Rectangle 97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2" name="Rectangle 98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3" name="Rectangle 99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4" name="Rectangle 100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85" name="Group 101"/>
          <p:cNvGrpSpPr>
            <a:grpSpLocks/>
          </p:cNvGrpSpPr>
          <p:nvPr/>
        </p:nvGrpSpPr>
        <p:grpSpPr bwMode="auto">
          <a:xfrm>
            <a:off x="4267200" y="3200400"/>
            <a:ext cx="4114800" cy="304800"/>
            <a:chOff x="2256" y="1152"/>
            <a:chExt cx="2592" cy="192"/>
          </a:xfrm>
        </p:grpSpPr>
        <p:sp>
          <p:nvSpPr>
            <p:cNvPr id="1987686" name="Rectangle 10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7" name="Rectangle 10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8" name="Rectangle 10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89" name="Rectangle 10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0" name="Rectangle 10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1" name="Rectangle 10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2" name="Rectangle 10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693" name="Group 109"/>
          <p:cNvGrpSpPr>
            <a:grpSpLocks/>
          </p:cNvGrpSpPr>
          <p:nvPr/>
        </p:nvGrpSpPr>
        <p:grpSpPr bwMode="auto">
          <a:xfrm>
            <a:off x="4267200" y="3505200"/>
            <a:ext cx="4114800" cy="304800"/>
            <a:chOff x="2256" y="1152"/>
            <a:chExt cx="2592" cy="192"/>
          </a:xfrm>
        </p:grpSpPr>
        <p:sp>
          <p:nvSpPr>
            <p:cNvPr id="1987694" name="Rectangle 110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5" name="Rectangle 111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6" name="Rectangle 112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7" name="Rectangle 113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8" name="Rectangle 114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699" name="Rectangle 115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0" name="Rectangle 116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01" name="Group 117"/>
          <p:cNvGrpSpPr>
            <a:grpSpLocks/>
          </p:cNvGrpSpPr>
          <p:nvPr/>
        </p:nvGrpSpPr>
        <p:grpSpPr bwMode="auto">
          <a:xfrm>
            <a:off x="4267200" y="3810000"/>
            <a:ext cx="4114800" cy="304800"/>
            <a:chOff x="2256" y="1152"/>
            <a:chExt cx="2592" cy="192"/>
          </a:xfrm>
        </p:grpSpPr>
        <p:sp>
          <p:nvSpPr>
            <p:cNvPr id="1987702" name="Rectangle 118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3" name="Rectangle 119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4" name="Rectangle 120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5" name="Rectangle 121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6" name="Rectangle 122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7" name="Rectangle 123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08" name="Rectangle 124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09" name="Group 125"/>
          <p:cNvGrpSpPr>
            <a:grpSpLocks/>
          </p:cNvGrpSpPr>
          <p:nvPr/>
        </p:nvGrpSpPr>
        <p:grpSpPr bwMode="auto">
          <a:xfrm>
            <a:off x="4267200" y="4114800"/>
            <a:ext cx="4114800" cy="304800"/>
            <a:chOff x="2256" y="1152"/>
            <a:chExt cx="2592" cy="192"/>
          </a:xfrm>
        </p:grpSpPr>
        <p:sp>
          <p:nvSpPr>
            <p:cNvPr id="1987710" name="Rectangle 126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1" name="Rectangle 127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2" name="Rectangle 128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3" name="Rectangle 129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4" name="Rectangle 130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5" name="Rectangle 131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6" name="Rectangle 132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17" name="Group 133"/>
          <p:cNvGrpSpPr>
            <a:grpSpLocks/>
          </p:cNvGrpSpPr>
          <p:nvPr/>
        </p:nvGrpSpPr>
        <p:grpSpPr bwMode="auto">
          <a:xfrm>
            <a:off x="4267200" y="4419600"/>
            <a:ext cx="4114800" cy="304800"/>
            <a:chOff x="2256" y="1152"/>
            <a:chExt cx="2592" cy="192"/>
          </a:xfrm>
        </p:grpSpPr>
        <p:sp>
          <p:nvSpPr>
            <p:cNvPr id="1987718" name="Rectangle 134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19" name="Rectangle 135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0" name="Rectangle 136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1" name="Rectangle 137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2" name="Rectangle 138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3" name="Rectangle 139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4" name="Rectangle 140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25" name="Group 141"/>
          <p:cNvGrpSpPr>
            <a:grpSpLocks/>
          </p:cNvGrpSpPr>
          <p:nvPr/>
        </p:nvGrpSpPr>
        <p:grpSpPr bwMode="auto">
          <a:xfrm>
            <a:off x="4267200" y="4724400"/>
            <a:ext cx="4114800" cy="304800"/>
            <a:chOff x="2256" y="1152"/>
            <a:chExt cx="2592" cy="192"/>
          </a:xfrm>
        </p:grpSpPr>
        <p:sp>
          <p:nvSpPr>
            <p:cNvPr id="1987726" name="Rectangle 142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7" name="Rectangle 143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8" name="Rectangle 144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29" name="Rectangle 145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0" name="Rectangle 146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1" name="Rectangle 147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2" name="Rectangle 148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87733" name="Text Box 149"/>
          <p:cNvSpPr txBox="1">
            <a:spLocks noChangeArrowheads="1"/>
          </p:cNvSpPr>
          <p:nvPr/>
        </p:nvSpPr>
        <p:spPr bwMode="auto">
          <a:xfrm>
            <a:off x="192088" y="762000"/>
            <a:ext cx="25050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Unroll 4 ways first</a:t>
            </a:r>
          </a:p>
        </p:txBody>
      </p:sp>
      <p:grpSp>
        <p:nvGrpSpPr>
          <p:cNvPr id="1987734" name="Group 150"/>
          <p:cNvGrpSpPr>
            <a:grpSpLocks/>
          </p:cNvGrpSpPr>
          <p:nvPr/>
        </p:nvGrpSpPr>
        <p:grpSpPr bwMode="auto">
          <a:xfrm>
            <a:off x="4267200" y="5029200"/>
            <a:ext cx="4114800" cy="304800"/>
            <a:chOff x="2256" y="1152"/>
            <a:chExt cx="2592" cy="192"/>
          </a:xfrm>
        </p:grpSpPr>
        <p:sp>
          <p:nvSpPr>
            <p:cNvPr id="1987735" name="Rectangle 151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6" name="Rectangle 152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7" name="Rectangle 153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8" name="Rectangle 154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39" name="Rectangle 155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0" name="Rectangle 156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1" name="Rectangle 157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42" name="Group 158"/>
          <p:cNvGrpSpPr>
            <a:grpSpLocks/>
          </p:cNvGrpSpPr>
          <p:nvPr/>
        </p:nvGrpSpPr>
        <p:grpSpPr bwMode="auto">
          <a:xfrm>
            <a:off x="4267200" y="5334000"/>
            <a:ext cx="4114800" cy="304800"/>
            <a:chOff x="2256" y="1152"/>
            <a:chExt cx="2592" cy="192"/>
          </a:xfrm>
        </p:grpSpPr>
        <p:sp>
          <p:nvSpPr>
            <p:cNvPr id="1987743" name="Rectangle 159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4" name="Rectangle 160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5" name="Rectangle 161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6" name="Rectangle 162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7" name="Rectangle 163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8" name="Rectangle 164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49" name="Rectangle 165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50" name="Group 166"/>
          <p:cNvGrpSpPr>
            <a:grpSpLocks/>
          </p:cNvGrpSpPr>
          <p:nvPr/>
        </p:nvGrpSpPr>
        <p:grpSpPr bwMode="auto">
          <a:xfrm>
            <a:off x="4267200" y="5638800"/>
            <a:ext cx="4114800" cy="304800"/>
            <a:chOff x="2256" y="1152"/>
            <a:chExt cx="2592" cy="192"/>
          </a:xfrm>
        </p:grpSpPr>
        <p:sp>
          <p:nvSpPr>
            <p:cNvPr id="1987751" name="Rectangle 167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52" name="Rectangle 168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53" name="Rectangle 169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54" name="Rectangle 170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55" name="Rectangle 171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56" name="Rectangle 172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57" name="Rectangle 173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58" name="Group 174"/>
          <p:cNvGrpSpPr>
            <a:grpSpLocks/>
          </p:cNvGrpSpPr>
          <p:nvPr/>
        </p:nvGrpSpPr>
        <p:grpSpPr bwMode="auto">
          <a:xfrm>
            <a:off x="4267200" y="5943600"/>
            <a:ext cx="4114800" cy="304800"/>
            <a:chOff x="2256" y="1152"/>
            <a:chExt cx="2592" cy="192"/>
          </a:xfrm>
        </p:grpSpPr>
        <p:sp>
          <p:nvSpPr>
            <p:cNvPr id="1987759" name="Rectangle 175"/>
            <p:cNvSpPr>
              <a:spLocks noChangeArrowheads="1"/>
            </p:cNvSpPr>
            <p:nvPr/>
          </p:nvSpPr>
          <p:spPr bwMode="auto">
            <a:xfrm>
              <a:off x="225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60" name="Rectangle 176"/>
            <p:cNvSpPr>
              <a:spLocks noChangeArrowheads="1"/>
            </p:cNvSpPr>
            <p:nvPr/>
          </p:nvSpPr>
          <p:spPr bwMode="auto">
            <a:xfrm>
              <a:off x="2688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61" name="Rectangle 177"/>
            <p:cNvSpPr>
              <a:spLocks noChangeArrowheads="1"/>
            </p:cNvSpPr>
            <p:nvPr/>
          </p:nvSpPr>
          <p:spPr bwMode="auto">
            <a:xfrm>
              <a:off x="3120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62" name="Rectangle 178"/>
            <p:cNvSpPr>
              <a:spLocks noChangeArrowheads="1"/>
            </p:cNvSpPr>
            <p:nvPr/>
          </p:nvSpPr>
          <p:spPr bwMode="auto">
            <a:xfrm>
              <a:off x="3552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63" name="Rectangle 179"/>
            <p:cNvSpPr>
              <a:spLocks noChangeArrowheads="1"/>
            </p:cNvSpPr>
            <p:nvPr/>
          </p:nvSpPr>
          <p:spPr bwMode="auto">
            <a:xfrm>
              <a:off x="3984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64" name="Rectangle 180"/>
            <p:cNvSpPr>
              <a:spLocks noChangeArrowheads="1"/>
            </p:cNvSpPr>
            <p:nvPr/>
          </p:nvSpPr>
          <p:spPr bwMode="auto">
            <a:xfrm>
              <a:off x="4416" y="1152"/>
              <a:ext cx="43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굴림" charset="-127"/>
              </a:endParaRPr>
            </a:p>
          </p:txBody>
        </p:sp>
        <p:sp>
          <p:nvSpPr>
            <p:cNvPr id="1987765" name="Rectangle 181"/>
            <p:cNvSpPr>
              <a:spLocks noChangeArrowheads="1"/>
            </p:cNvSpPr>
            <p:nvPr/>
          </p:nvSpPr>
          <p:spPr bwMode="auto">
            <a:xfrm>
              <a:off x="2256" y="1152"/>
              <a:ext cx="25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987766" name="Group 182"/>
          <p:cNvGrpSpPr>
            <a:grpSpLocks/>
          </p:cNvGrpSpPr>
          <p:nvPr/>
        </p:nvGrpSpPr>
        <p:grpSpPr bwMode="auto">
          <a:xfrm>
            <a:off x="4264025" y="1066800"/>
            <a:ext cx="3578225" cy="3722688"/>
            <a:chOff x="2686" y="768"/>
            <a:chExt cx="2254" cy="2345"/>
          </a:xfrm>
        </p:grpSpPr>
        <p:sp>
          <p:nvSpPr>
            <p:cNvPr id="1987767" name="Text Box 183"/>
            <p:cNvSpPr txBox="1">
              <a:spLocks noChangeArrowheads="1"/>
            </p:cNvSpPr>
            <p:nvPr/>
          </p:nvSpPr>
          <p:spPr bwMode="auto">
            <a:xfrm>
              <a:off x="3542" y="768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f1</a:t>
              </a:r>
            </a:p>
          </p:txBody>
        </p:sp>
        <p:sp>
          <p:nvSpPr>
            <p:cNvPr id="1987768" name="Text Box 184"/>
            <p:cNvSpPr txBox="1">
              <a:spLocks noChangeArrowheads="1"/>
            </p:cNvSpPr>
            <p:nvPr/>
          </p:nvSpPr>
          <p:spPr bwMode="auto">
            <a:xfrm>
              <a:off x="3542" y="960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f2</a:t>
              </a:r>
            </a:p>
          </p:txBody>
        </p:sp>
        <p:sp>
          <p:nvSpPr>
            <p:cNvPr id="1987769" name="Text Box 185"/>
            <p:cNvSpPr txBox="1">
              <a:spLocks noChangeArrowheads="1"/>
            </p:cNvSpPr>
            <p:nvPr/>
          </p:nvSpPr>
          <p:spPr bwMode="auto">
            <a:xfrm>
              <a:off x="3542" y="1152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f3</a:t>
              </a:r>
            </a:p>
          </p:txBody>
        </p:sp>
        <p:sp>
          <p:nvSpPr>
            <p:cNvPr id="1987770" name="Text Box 186"/>
            <p:cNvSpPr txBox="1">
              <a:spLocks noChangeArrowheads="1"/>
            </p:cNvSpPr>
            <p:nvPr/>
          </p:nvSpPr>
          <p:spPr bwMode="auto">
            <a:xfrm>
              <a:off x="3542" y="1344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f4</a:t>
              </a:r>
            </a:p>
          </p:txBody>
        </p:sp>
        <p:sp>
          <p:nvSpPr>
            <p:cNvPr id="1987771" name="Text Box 187"/>
            <p:cNvSpPr txBox="1">
              <a:spLocks noChangeArrowheads="1"/>
            </p:cNvSpPr>
            <p:nvPr/>
          </p:nvSpPr>
          <p:spPr bwMode="auto">
            <a:xfrm>
              <a:off x="4384" y="1536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f5</a:t>
              </a:r>
            </a:p>
          </p:txBody>
        </p:sp>
        <p:sp>
          <p:nvSpPr>
            <p:cNvPr id="1987772" name="Text Box 188"/>
            <p:cNvSpPr txBox="1">
              <a:spLocks noChangeArrowheads="1"/>
            </p:cNvSpPr>
            <p:nvPr/>
          </p:nvSpPr>
          <p:spPr bwMode="auto">
            <a:xfrm>
              <a:off x="4384" y="1728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f6</a:t>
              </a:r>
            </a:p>
          </p:txBody>
        </p:sp>
        <p:sp>
          <p:nvSpPr>
            <p:cNvPr id="1987773" name="Text Box 189"/>
            <p:cNvSpPr txBox="1">
              <a:spLocks noChangeArrowheads="1"/>
            </p:cNvSpPr>
            <p:nvPr/>
          </p:nvSpPr>
          <p:spPr bwMode="auto">
            <a:xfrm>
              <a:off x="4384" y="1920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f7</a:t>
              </a:r>
            </a:p>
          </p:txBody>
        </p:sp>
        <p:sp>
          <p:nvSpPr>
            <p:cNvPr id="1987774" name="Text Box 190"/>
            <p:cNvSpPr txBox="1">
              <a:spLocks noChangeArrowheads="1"/>
            </p:cNvSpPr>
            <p:nvPr/>
          </p:nvSpPr>
          <p:spPr bwMode="auto">
            <a:xfrm>
              <a:off x="4384" y="2112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f8</a:t>
              </a:r>
            </a:p>
          </p:txBody>
        </p:sp>
        <p:sp>
          <p:nvSpPr>
            <p:cNvPr id="1987775" name="Text Box 191"/>
            <p:cNvSpPr txBox="1">
              <a:spLocks noChangeArrowheads="1"/>
            </p:cNvSpPr>
            <p:nvPr/>
          </p:nvSpPr>
          <p:spPr bwMode="auto">
            <a:xfrm>
              <a:off x="3974" y="2304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f5</a:t>
              </a:r>
            </a:p>
          </p:txBody>
        </p:sp>
        <p:sp>
          <p:nvSpPr>
            <p:cNvPr id="1987776" name="Text Box 192"/>
            <p:cNvSpPr txBox="1">
              <a:spLocks noChangeArrowheads="1"/>
            </p:cNvSpPr>
            <p:nvPr/>
          </p:nvSpPr>
          <p:spPr bwMode="auto">
            <a:xfrm>
              <a:off x="3974" y="2496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f6</a:t>
              </a:r>
            </a:p>
          </p:txBody>
        </p:sp>
        <p:sp>
          <p:nvSpPr>
            <p:cNvPr id="1987777" name="Text Box 193"/>
            <p:cNvSpPr txBox="1">
              <a:spLocks noChangeArrowheads="1"/>
            </p:cNvSpPr>
            <p:nvPr/>
          </p:nvSpPr>
          <p:spPr bwMode="auto">
            <a:xfrm>
              <a:off x="3974" y="2688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f7</a:t>
              </a:r>
            </a:p>
          </p:txBody>
        </p:sp>
        <p:sp>
          <p:nvSpPr>
            <p:cNvPr id="1987778" name="Text Box 194"/>
            <p:cNvSpPr txBox="1">
              <a:spLocks noChangeArrowheads="1"/>
            </p:cNvSpPr>
            <p:nvPr/>
          </p:nvSpPr>
          <p:spPr bwMode="auto">
            <a:xfrm>
              <a:off x="3974" y="2880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f8</a:t>
              </a:r>
            </a:p>
          </p:txBody>
        </p:sp>
        <p:sp>
          <p:nvSpPr>
            <p:cNvPr id="1987779" name="Text Box 195"/>
            <p:cNvSpPr txBox="1">
              <a:spLocks noChangeArrowheads="1"/>
            </p:cNvSpPr>
            <p:nvPr/>
          </p:nvSpPr>
          <p:spPr bwMode="auto">
            <a:xfrm>
              <a:off x="2686" y="1344"/>
              <a:ext cx="553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add x1</a:t>
              </a:r>
            </a:p>
          </p:txBody>
        </p:sp>
        <p:sp>
          <p:nvSpPr>
            <p:cNvPr id="1987780" name="Text Box 196"/>
            <p:cNvSpPr txBox="1">
              <a:spLocks noChangeArrowheads="1"/>
            </p:cNvSpPr>
            <p:nvPr/>
          </p:nvSpPr>
          <p:spPr bwMode="auto">
            <a:xfrm>
              <a:off x="3070" y="2688"/>
              <a:ext cx="553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add x2</a:t>
              </a:r>
            </a:p>
          </p:txBody>
        </p:sp>
        <p:sp>
          <p:nvSpPr>
            <p:cNvPr id="1987781" name="Text Box 197"/>
            <p:cNvSpPr txBox="1">
              <a:spLocks noChangeArrowheads="1"/>
            </p:cNvSpPr>
            <p:nvPr/>
          </p:nvSpPr>
          <p:spPr bwMode="auto">
            <a:xfrm>
              <a:off x="3128" y="2880"/>
              <a:ext cx="3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bne</a:t>
              </a:r>
            </a:p>
          </p:txBody>
        </p:sp>
      </p:grpSp>
      <p:grpSp>
        <p:nvGrpSpPr>
          <p:cNvPr id="1987782" name="Group 198"/>
          <p:cNvGrpSpPr>
            <a:grpSpLocks/>
          </p:cNvGrpSpPr>
          <p:nvPr/>
        </p:nvGrpSpPr>
        <p:grpSpPr bwMode="auto">
          <a:xfrm>
            <a:off x="4264025" y="2286000"/>
            <a:ext cx="3578225" cy="3722688"/>
            <a:chOff x="2686" y="768"/>
            <a:chExt cx="2254" cy="2345"/>
          </a:xfrm>
        </p:grpSpPr>
        <p:sp>
          <p:nvSpPr>
            <p:cNvPr id="1987783" name="Text Box 199"/>
            <p:cNvSpPr txBox="1">
              <a:spLocks noChangeArrowheads="1"/>
            </p:cNvSpPr>
            <p:nvPr/>
          </p:nvSpPr>
          <p:spPr bwMode="auto">
            <a:xfrm>
              <a:off x="3542" y="768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f1</a:t>
              </a:r>
            </a:p>
          </p:txBody>
        </p:sp>
        <p:sp>
          <p:nvSpPr>
            <p:cNvPr id="1987784" name="Text Box 200"/>
            <p:cNvSpPr txBox="1">
              <a:spLocks noChangeArrowheads="1"/>
            </p:cNvSpPr>
            <p:nvPr/>
          </p:nvSpPr>
          <p:spPr bwMode="auto">
            <a:xfrm>
              <a:off x="3542" y="960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f2</a:t>
              </a:r>
            </a:p>
          </p:txBody>
        </p:sp>
        <p:sp>
          <p:nvSpPr>
            <p:cNvPr id="1987785" name="Text Box 201"/>
            <p:cNvSpPr txBox="1">
              <a:spLocks noChangeArrowheads="1"/>
            </p:cNvSpPr>
            <p:nvPr/>
          </p:nvSpPr>
          <p:spPr bwMode="auto">
            <a:xfrm>
              <a:off x="3542" y="1152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f3</a:t>
              </a:r>
            </a:p>
          </p:txBody>
        </p:sp>
        <p:sp>
          <p:nvSpPr>
            <p:cNvPr id="1987786" name="Text Box 202"/>
            <p:cNvSpPr txBox="1">
              <a:spLocks noChangeArrowheads="1"/>
            </p:cNvSpPr>
            <p:nvPr/>
          </p:nvSpPr>
          <p:spPr bwMode="auto">
            <a:xfrm>
              <a:off x="3542" y="1344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f4</a:t>
              </a:r>
            </a:p>
          </p:txBody>
        </p:sp>
        <p:sp>
          <p:nvSpPr>
            <p:cNvPr id="1987787" name="Text Box 203"/>
            <p:cNvSpPr txBox="1">
              <a:spLocks noChangeArrowheads="1"/>
            </p:cNvSpPr>
            <p:nvPr/>
          </p:nvSpPr>
          <p:spPr bwMode="auto">
            <a:xfrm>
              <a:off x="4384" y="1536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f5</a:t>
              </a:r>
            </a:p>
          </p:txBody>
        </p:sp>
        <p:sp>
          <p:nvSpPr>
            <p:cNvPr id="1987788" name="Text Box 204"/>
            <p:cNvSpPr txBox="1">
              <a:spLocks noChangeArrowheads="1"/>
            </p:cNvSpPr>
            <p:nvPr/>
          </p:nvSpPr>
          <p:spPr bwMode="auto">
            <a:xfrm>
              <a:off x="4384" y="1728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f6</a:t>
              </a:r>
            </a:p>
          </p:txBody>
        </p:sp>
        <p:sp>
          <p:nvSpPr>
            <p:cNvPr id="1987789" name="Text Box 205"/>
            <p:cNvSpPr txBox="1">
              <a:spLocks noChangeArrowheads="1"/>
            </p:cNvSpPr>
            <p:nvPr/>
          </p:nvSpPr>
          <p:spPr bwMode="auto">
            <a:xfrm>
              <a:off x="4384" y="1920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f7</a:t>
              </a:r>
            </a:p>
          </p:txBody>
        </p:sp>
        <p:sp>
          <p:nvSpPr>
            <p:cNvPr id="1987790" name="Text Box 206"/>
            <p:cNvSpPr txBox="1">
              <a:spLocks noChangeArrowheads="1"/>
            </p:cNvSpPr>
            <p:nvPr/>
          </p:nvSpPr>
          <p:spPr bwMode="auto">
            <a:xfrm>
              <a:off x="4384" y="2112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f8</a:t>
              </a:r>
            </a:p>
          </p:txBody>
        </p:sp>
        <p:sp>
          <p:nvSpPr>
            <p:cNvPr id="1987791" name="Text Box 207"/>
            <p:cNvSpPr txBox="1">
              <a:spLocks noChangeArrowheads="1"/>
            </p:cNvSpPr>
            <p:nvPr/>
          </p:nvSpPr>
          <p:spPr bwMode="auto">
            <a:xfrm>
              <a:off x="3974" y="2304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f5</a:t>
              </a:r>
            </a:p>
          </p:txBody>
        </p:sp>
        <p:sp>
          <p:nvSpPr>
            <p:cNvPr id="1987792" name="Text Box 208"/>
            <p:cNvSpPr txBox="1">
              <a:spLocks noChangeArrowheads="1"/>
            </p:cNvSpPr>
            <p:nvPr/>
          </p:nvSpPr>
          <p:spPr bwMode="auto">
            <a:xfrm>
              <a:off x="3974" y="2496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f6</a:t>
              </a:r>
            </a:p>
          </p:txBody>
        </p:sp>
        <p:sp>
          <p:nvSpPr>
            <p:cNvPr id="1987793" name="Text Box 209"/>
            <p:cNvSpPr txBox="1">
              <a:spLocks noChangeArrowheads="1"/>
            </p:cNvSpPr>
            <p:nvPr/>
          </p:nvSpPr>
          <p:spPr bwMode="auto">
            <a:xfrm>
              <a:off x="3974" y="2688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f7</a:t>
              </a:r>
            </a:p>
          </p:txBody>
        </p:sp>
        <p:sp>
          <p:nvSpPr>
            <p:cNvPr id="1987794" name="Text Box 210"/>
            <p:cNvSpPr txBox="1">
              <a:spLocks noChangeArrowheads="1"/>
            </p:cNvSpPr>
            <p:nvPr/>
          </p:nvSpPr>
          <p:spPr bwMode="auto">
            <a:xfrm>
              <a:off x="3974" y="2880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f8</a:t>
              </a:r>
            </a:p>
          </p:txBody>
        </p:sp>
        <p:sp>
          <p:nvSpPr>
            <p:cNvPr id="1987795" name="Text Box 211"/>
            <p:cNvSpPr txBox="1">
              <a:spLocks noChangeArrowheads="1"/>
            </p:cNvSpPr>
            <p:nvPr/>
          </p:nvSpPr>
          <p:spPr bwMode="auto">
            <a:xfrm>
              <a:off x="2686" y="1344"/>
              <a:ext cx="553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add x1</a:t>
              </a:r>
            </a:p>
          </p:txBody>
        </p:sp>
        <p:sp>
          <p:nvSpPr>
            <p:cNvPr id="1987796" name="Text Box 212"/>
            <p:cNvSpPr txBox="1">
              <a:spLocks noChangeArrowheads="1"/>
            </p:cNvSpPr>
            <p:nvPr/>
          </p:nvSpPr>
          <p:spPr bwMode="auto">
            <a:xfrm>
              <a:off x="3070" y="2688"/>
              <a:ext cx="553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add x2</a:t>
              </a:r>
            </a:p>
          </p:txBody>
        </p:sp>
        <p:sp>
          <p:nvSpPr>
            <p:cNvPr id="1987797" name="Text Box 213"/>
            <p:cNvSpPr txBox="1">
              <a:spLocks noChangeArrowheads="1"/>
            </p:cNvSpPr>
            <p:nvPr/>
          </p:nvSpPr>
          <p:spPr bwMode="auto">
            <a:xfrm>
              <a:off x="3128" y="2880"/>
              <a:ext cx="3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bne</a:t>
              </a:r>
            </a:p>
          </p:txBody>
        </p:sp>
      </p:grpSp>
      <p:grpSp>
        <p:nvGrpSpPr>
          <p:cNvPr id="1987798" name="Group 214"/>
          <p:cNvGrpSpPr>
            <a:grpSpLocks/>
          </p:cNvGrpSpPr>
          <p:nvPr/>
        </p:nvGrpSpPr>
        <p:grpSpPr bwMode="auto">
          <a:xfrm>
            <a:off x="4264025" y="3505200"/>
            <a:ext cx="3578225" cy="2808288"/>
            <a:chOff x="2686" y="2304"/>
            <a:chExt cx="2254" cy="1769"/>
          </a:xfrm>
        </p:grpSpPr>
        <p:sp>
          <p:nvSpPr>
            <p:cNvPr id="1987799" name="Text Box 215"/>
            <p:cNvSpPr txBox="1">
              <a:spLocks noChangeArrowheads="1"/>
            </p:cNvSpPr>
            <p:nvPr/>
          </p:nvSpPr>
          <p:spPr bwMode="auto">
            <a:xfrm>
              <a:off x="3542" y="2304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f1</a:t>
              </a:r>
            </a:p>
          </p:txBody>
        </p:sp>
        <p:sp>
          <p:nvSpPr>
            <p:cNvPr id="1987800" name="Text Box 216"/>
            <p:cNvSpPr txBox="1">
              <a:spLocks noChangeArrowheads="1"/>
            </p:cNvSpPr>
            <p:nvPr/>
          </p:nvSpPr>
          <p:spPr bwMode="auto">
            <a:xfrm>
              <a:off x="3542" y="2496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f2</a:t>
              </a:r>
            </a:p>
          </p:txBody>
        </p:sp>
        <p:sp>
          <p:nvSpPr>
            <p:cNvPr id="1987801" name="Text Box 217"/>
            <p:cNvSpPr txBox="1">
              <a:spLocks noChangeArrowheads="1"/>
            </p:cNvSpPr>
            <p:nvPr/>
          </p:nvSpPr>
          <p:spPr bwMode="auto">
            <a:xfrm>
              <a:off x="3542" y="2688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f3</a:t>
              </a:r>
            </a:p>
          </p:txBody>
        </p:sp>
        <p:sp>
          <p:nvSpPr>
            <p:cNvPr id="1987802" name="Text Box 218"/>
            <p:cNvSpPr txBox="1">
              <a:spLocks noChangeArrowheads="1"/>
            </p:cNvSpPr>
            <p:nvPr/>
          </p:nvSpPr>
          <p:spPr bwMode="auto">
            <a:xfrm>
              <a:off x="3542" y="2880"/>
              <a:ext cx="43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fld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f4</a:t>
              </a:r>
            </a:p>
          </p:txBody>
        </p:sp>
        <p:sp>
          <p:nvSpPr>
            <p:cNvPr id="1987803" name="Text Box 219"/>
            <p:cNvSpPr txBox="1">
              <a:spLocks noChangeArrowheads="1"/>
            </p:cNvSpPr>
            <p:nvPr/>
          </p:nvSpPr>
          <p:spPr bwMode="auto">
            <a:xfrm>
              <a:off x="4384" y="3072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f5</a:t>
              </a:r>
            </a:p>
          </p:txBody>
        </p:sp>
        <p:sp>
          <p:nvSpPr>
            <p:cNvPr id="1987804" name="Text Box 220"/>
            <p:cNvSpPr txBox="1">
              <a:spLocks noChangeArrowheads="1"/>
            </p:cNvSpPr>
            <p:nvPr/>
          </p:nvSpPr>
          <p:spPr bwMode="auto">
            <a:xfrm>
              <a:off x="4384" y="3264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f6</a:t>
              </a:r>
            </a:p>
          </p:txBody>
        </p:sp>
        <p:sp>
          <p:nvSpPr>
            <p:cNvPr id="1987805" name="Text Box 221"/>
            <p:cNvSpPr txBox="1">
              <a:spLocks noChangeArrowheads="1"/>
            </p:cNvSpPr>
            <p:nvPr/>
          </p:nvSpPr>
          <p:spPr bwMode="auto">
            <a:xfrm>
              <a:off x="4384" y="3456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f7</a:t>
              </a:r>
            </a:p>
          </p:txBody>
        </p:sp>
        <p:sp>
          <p:nvSpPr>
            <p:cNvPr id="1987806" name="Text Box 222"/>
            <p:cNvSpPr txBox="1">
              <a:spLocks noChangeArrowheads="1"/>
            </p:cNvSpPr>
            <p:nvPr/>
          </p:nvSpPr>
          <p:spPr bwMode="auto">
            <a:xfrm>
              <a:off x="4384" y="3648"/>
              <a:ext cx="556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fadd f8</a:t>
              </a:r>
            </a:p>
          </p:txBody>
        </p:sp>
        <p:sp>
          <p:nvSpPr>
            <p:cNvPr id="1987807" name="Text Box 223"/>
            <p:cNvSpPr txBox="1">
              <a:spLocks noChangeArrowheads="1"/>
            </p:cNvSpPr>
            <p:nvPr/>
          </p:nvSpPr>
          <p:spPr bwMode="auto">
            <a:xfrm>
              <a:off x="3974" y="3840"/>
              <a:ext cx="472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fsd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 f5</a:t>
              </a:r>
            </a:p>
          </p:txBody>
        </p:sp>
        <p:sp>
          <p:nvSpPr>
            <p:cNvPr id="1987808" name="Text Box 224"/>
            <p:cNvSpPr txBox="1">
              <a:spLocks noChangeArrowheads="1"/>
            </p:cNvSpPr>
            <p:nvPr/>
          </p:nvSpPr>
          <p:spPr bwMode="auto">
            <a:xfrm>
              <a:off x="2686" y="2880"/>
              <a:ext cx="553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굴림" charset="-127"/>
                  <a:cs typeface="굴림" charset="-127"/>
                </a:rPr>
                <a:t>add x1</a:t>
              </a:r>
            </a:p>
          </p:txBody>
        </p:sp>
      </p:grpSp>
      <p:grpSp>
        <p:nvGrpSpPr>
          <p:cNvPr id="1987809" name="Group 225"/>
          <p:cNvGrpSpPr>
            <a:grpSpLocks/>
          </p:cNvGrpSpPr>
          <p:nvPr/>
        </p:nvGrpSpPr>
        <p:grpSpPr bwMode="auto">
          <a:xfrm>
            <a:off x="2616200" y="1143000"/>
            <a:ext cx="1676400" cy="5181600"/>
            <a:chOff x="1648" y="816"/>
            <a:chExt cx="1056" cy="3264"/>
          </a:xfrm>
        </p:grpSpPr>
        <p:grpSp>
          <p:nvGrpSpPr>
            <p:cNvPr id="1987810" name="Group 226"/>
            <p:cNvGrpSpPr>
              <a:grpSpLocks/>
            </p:cNvGrpSpPr>
            <p:nvPr/>
          </p:nvGrpSpPr>
          <p:grpSpPr bwMode="auto">
            <a:xfrm>
              <a:off x="1648" y="2304"/>
              <a:ext cx="1056" cy="768"/>
              <a:chOff x="1648" y="2304"/>
              <a:chExt cx="1056" cy="768"/>
            </a:xfrm>
          </p:grpSpPr>
          <p:sp>
            <p:nvSpPr>
              <p:cNvPr id="1987811" name="AutoShape 227"/>
              <p:cNvSpPr>
                <a:spLocks/>
              </p:cNvSpPr>
              <p:nvPr/>
            </p:nvSpPr>
            <p:spPr bwMode="auto">
              <a:xfrm>
                <a:off x="2016" y="2304"/>
                <a:ext cx="288" cy="768"/>
              </a:xfrm>
              <a:prstGeom prst="leftBrace">
                <a:avLst>
                  <a:gd name="adj1" fmla="val 22222"/>
                  <a:gd name="adj2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87812" name="Text Box 228"/>
              <p:cNvSpPr txBox="1">
                <a:spLocks noChangeArrowheads="1"/>
              </p:cNvSpPr>
              <p:nvPr/>
            </p:nvSpPr>
            <p:spPr bwMode="auto">
              <a:xfrm>
                <a:off x="2276" y="2304"/>
                <a:ext cx="42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굴림" charset="-127"/>
                    <a:cs typeface="굴림" charset="-127"/>
                  </a:rPr>
                  <a:t>loop:</a:t>
                </a:r>
              </a:p>
            </p:txBody>
          </p:sp>
          <p:sp>
            <p:nvSpPr>
              <p:cNvPr id="1987813" name="Text Box 229"/>
              <p:cNvSpPr txBox="1">
                <a:spLocks noChangeArrowheads="1"/>
              </p:cNvSpPr>
              <p:nvPr/>
            </p:nvSpPr>
            <p:spPr bwMode="auto">
              <a:xfrm>
                <a:off x="1648" y="2400"/>
                <a:ext cx="516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굴림" charset="-127"/>
                    <a:cs typeface="굴림" charset="-127"/>
                  </a:rPr>
                  <a:t>iterate</a:t>
                </a:r>
              </a:p>
            </p:txBody>
          </p:sp>
        </p:grpSp>
        <p:grpSp>
          <p:nvGrpSpPr>
            <p:cNvPr id="1987814" name="Group 230"/>
            <p:cNvGrpSpPr>
              <a:grpSpLocks/>
            </p:cNvGrpSpPr>
            <p:nvPr/>
          </p:nvGrpSpPr>
          <p:grpSpPr bwMode="auto">
            <a:xfrm>
              <a:off x="1848" y="816"/>
              <a:ext cx="792" cy="1488"/>
              <a:chOff x="1848" y="816"/>
              <a:chExt cx="792" cy="1488"/>
            </a:xfrm>
          </p:grpSpPr>
          <p:sp>
            <p:nvSpPr>
              <p:cNvPr id="1987815" name="AutoShape 231"/>
              <p:cNvSpPr>
                <a:spLocks/>
              </p:cNvSpPr>
              <p:nvPr/>
            </p:nvSpPr>
            <p:spPr bwMode="auto">
              <a:xfrm>
                <a:off x="2352" y="816"/>
                <a:ext cx="288" cy="1488"/>
              </a:xfrm>
              <a:prstGeom prst="leftBrace">
                <a:avLst>
                  <a:gd name="adj1" fmla="val 43056"/>
                  <a:gd name="adj2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87816" name="Text Box 232"/>
              <p:cNvSpPr txBox="1">
                <a:spLocks noChangeArrowheads="1"/>
              </p:cNvSpPr>
              <p:nvPr/>
            </p:nvSpPr>
            <p:spPr bwMode="auto">
              <a:xfrm>
                <a:off x="1848" y="1440"/>
                <a:ext cx="516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굴림" charset="-127"/>
                    <a:cs typeface="굴림" charset="-127"/>
                  </a:rPr>
                  <a:t>prolog</a:t>
                </a:r>
              </a:p>
            </p:txBody>
          </p:sp>
        </p:grpSp>
        <p:grpSp>
          <p:nvGrpSpPr>
            <p:cNvPr id="1987817" name="Group 233"/>
            <p:cNvGrpSpPr>
              <a:grpSpLocks/>
            </p:cNvGrpSpPr>
            <p:nvPr/>
          </p:nvGrpSpPr>
          <p:grpSpPr bwMode="auto">
            <a:xfrm>
              <a:off x="1844" y="3072"/>
              <a:ext cx="796" cy="1008"/>
              <a:chOff x="1844" y="3072"/>
              <a:chExt cx="796" cy="1008"/>
            </a:xfrm>
          </p:grpSpPr>
          <p:sp>
            <p:nvSpPr>
              <p:cNvPr id="1987818" name="AutoShape 234"/>
              <p:cNvSpPr>
                <a:spLocks/>
              </p:cNvSpPr>
              <p:nvPr/>
            </p:nvSpPr>
            <p:spPr bwMode="auto">
              <a:xfrm>
                <a:off x="2352" y="3072"/>
                <a:ext cx="288" cy="1008"/>
              </a:xfrm>
              <a:prstGeom prst="leftBrace">
                <a:avLst>
                  <a:gd name="adj1" fmla="val 29167"/>
                  <a:gd name="adj2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87819" name="Text Box 235"/>
              <p:cNvSpPr txBox="1">
                <a:spLocks noChangeArrowheads="1"/>
              </p:cNvSpPr>
              <p:nvPr/>
            </p:nvSpPr>
            <p:spPr bwMode="auto">
              <a:xfrm>
                <a:off x="1844" y="3360"/>
                <a:ext cx="50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굴림" charset="-127"/>
                    <a:cs typeface="굴림" charset="-127"/>
                  </a:rPr>
                  <a:t>epilog</a:t>
                </a:r>
              </a:p>
            </p:txBody>
          </p:sp>
        </p:grpSp>
      </p:grpSp>
      <p:sp>
        <p:nvSpPr>
          <p:cNvPr id="1987821" name="Text Box 237"/>
          <p:cNvSpPr txBox="1">
            <a:spLocks noChangeArrowheads="1"/>
          </p:cNvSpPr>
          <p:nvPr/>
        </p:nvSpPr>
        <p:spPr bwMode="auto">
          <a:xfrm>
            <a:off x="228600" y="6045200"/>
            <a:ext cx="3546475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rPr>
              <a:t>4 fadds / 4 cycles = 1</a:t>
            </a:r>
          </a:p>
        </p:txBody>
      </p:sp>
    </p:spTree>
    <p:extLst>
      <p:ext uri="{BB962C8B-B14F-4D97-AF65-F5344CB8AC3E}">
        <p14:creationId xmlns:p14="http://schemas.microsoft.com/office/powerpoint/2010/main" val="4654196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Trace Scheduling </a:t>
            </a:r>
            <a:r>
              <a:rPr lang="en-US" altLang="ko-KR" sz="2000" i="1">
                <a:ea typeface="굴림" charset="-127"/>
                <a:cs typeface="굴림" charset="-127"/>
              </a:rPr>
              <a:t>[ Fisher,Ellis]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8CB-73DA-764C-9746-9A0B224C2D0D}" type="slidenum">
              <a:rPr lang="en-US"/>
              <a:pPr/>
              <a:t>71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99373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657600" y="1747838"/>
            <a:ext cx="5486400" cy="2757487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Pick string of basic blocks, a </a:t>
            </a:r>
            <a:r>
              <a:rPr lang="en-US" altLang="ko-KR" i="1" dirty="0">
                <a:ea typeface="굴림" charset="-127"/>
                <a:cs typeface="굴림" charset="-127"/>
              </a:rPr>
              <a:t>trace</a:t>
            </a:r>
            <a:r>
              <a:rPr lang="en-US" altLang="ko-KR" dirty="0">
                <a:ea typeface="굴림" charset="-127"/>
                <a:cs typeface="굴림" charset="-127"/>
              </a:rPr>
              <a:t>, that represents most frequent branch path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Use </a:t>
            </a:r>
            <a:r>
              <a:rPr lang="en-US" altLang="ko-KR" u="sng" dirty="0">
                <a:ea typeface="굴림" charset="-127"/>
                <a:cs typeface="굴림" charset="-127"/>
              </a:rPr>
              <a:t>profiling feedback</a:t>
            </a:r>
            <a:r>
              <a:rPr lang="en-US" altLang="ko-KR" dirty="0">
                <a:ea typeface="굴림" charset="-127"/>
                <a:cs typeface="굴림" charset="-127"/>
              </a:rPr>
              <a:t> or compiler heuristics to find common branch paths 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Schedule whole “trace” at once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Add </a:t>
            </a:r>
            <a:r>
              <a:rPr lang="en-US" altLang="ko-KR" dirty="0" err="1">
                <a:ea typeface="굴림" charset="-127"/>
                <a:cs typeface="굴림" charset="-127"/>
              </a:rPr>
              <a:t>fixup</a:t>
            </a:r>
            <a:r>
              <a:rPr lang="en-US" altLang="ko-KR" dirty="0">
                <a:ea typeface="굴림" charset="-127"/>
                <a:cs typeface="굴림" charset="-127"/>
              </a:rPr>
              <a:t> code to cope with branches jumping out of trace</a:t>
            </a:r>
          </a:p>
        </p:txBody>
      </p:sp>
      <p:sp>
        <p:nvSpPr>
          <p:cNvPr id="1993730" name="Freeform 2"/>
          <p:cNvSpPr>
            <a:spLocks/>
          </p:cNvSpPr>
          <p:nvPr/>
        </p:nvSpPr>
        <p:spPr bwMode="auto">
          <a:xfrm>
            <a:off x="484188" y="942975"/>
            <a:ext cx="2149475" cy="5219700"/>
          </a:xfrm>
          <a:custGeom>
            <a:avLst/>
            <a:gdLst/>
            <a:ahLst/>
            <a:cxnLst>
              <a:cxn ang="0">
                <a:pos x="1318" y="2189"/>
              </a:cxn>
              <a:cxn ang="0">
                <a:pos x="1271" y="2357"/>
              </a:cxn>
              <a:cxn ang="0">
                <a:pos x="1203" y="2440"/>
              </a:cxn>
              <a:cxn ang="0">
                <a:pos x="1145" y="2509"/>
              </a:cxn>
              <a:cxn ang="0">
                <a:pos x="1098" y="2550"/>
              </a:cxn>
              <a:cxn ang="0">
                <a:pos x="1030" y="2613"/>
              </a:cxn>
              <a:cxn ang="0">
                <a:pos x="999" y="2660"/>
              </a:cxn>
              <a:cxn ang="0">
                <a:pos x="946" y="2728"/>
              </a:cxn>
              <a:cxn ang="0">
                <a:pos x="905" y="2828"/>
              </a:cxn>
              <a:cxn ang="0">
                <a:pos x="857" y="2948"/>
              </a:cxn>
              <a:cxn ang="0">
                <a:pos x="732" y="3163"/>
              </a:cxn>
              <a:cxn ang="0">
                <a:pos x="669" y="3221"/>
              </a:cxn>
              <a:cxn ang="0">
                <a:pos x="622" y="3236"/>
              </a:cxn>
              <a:cxn ang="0">
                <a:pos x="297" y="3215"/>
              </a:cxn>
              <a:cxn ang="0">
                <a:pos x="172" y="3090"/>
              </a:cxn>
              <a:cxn ang="0">
                <a:pos x="130" y="2760"/>
              </a:cxn>
              <a:cxn ang="0">
                <a:pos x="250" y="2566"/>
              </a:cxn>
              <a:cxn ang="0">
                <a:pos x="376" y="2467"/>
              </a:cxn>
              <a:cxn ang="0">
                <a:pos x="444" y="2420"/>
              </a:cxn>
              <a:cxn ang="0">
                <a:pos x="559" y="2336"/>
              </a:cxn>
              <a:cxn ang="0">
                <a:pos x="596" y="2121"/>
              </a:cxn>
              <a:cxn ang="0">
                <a:pos x="454" y="1885"/>
              </a:cxn>
              <a:cxn ang="0">
                <a:pos x="323" y="1812"/>
              </a:cxn>
              <a:cxn ang="0">
                <a:pos x="82" y="1676"/>
              </a:cxn>
              <a:cxn ang="0">
                <a:pos x="25" y="1477"/>
              </a:cxn>
              <a:cxn ang="0">
                <a:pos x="67" y="1079"/>
              </a:cxn>
              <a:cxn ang="0">
                <a:pos x="135" y="948"/>
              </a:cxn>
              <a:cxn ang="0">
                <a:pos x="240" y="801"/>
              </a:cxn>
              <a:cxn ang="0">
                <a:pos x="308" y="712"/>
              </a:cxn>
              <a:cxn ang="0">
                <a:pos x="386" y="639"/>
              </a:cxn>
              <a:cxn ang="0">
                <a:pos x="528" y="335"/>
              </a:cxn>
              <a:cxn ang="0">
                <a:pos x="674" y="37"/>
              </a:cxn>
              <a:cxn ang="0">
                <a:pos x="889" y="0"/>
              </a:cxn>
              <a:cxn ang="0">
                <a:pos x="1051" y="32"/>
              </a:cxn>
              <a:cxn ang="0">
                <a:pos x="1125" y="68"/>
              </a:cxn>
              <a:cxn ang="0">
                <a:pos x="1156" y="89"/>
              </a:cxn>
              <a:cxn ang="0">
                <a:pos x="1219" y="225"/>
              </a:cxn>
              <a:cxn ang="0">
                <a:pos x="1125" y="754"/>
              </a:cxn>
              <a:cxn ang="0">
                <a:pos x="1025" y="880"/>
              </a:cxn>
              <a:cxn ang="0">
                <a:pos x="957" y="974"/>
              </a:cxn>
              <a:cxn ang="0">
                <a:pos x="894" y="1058"/>
              </a:cxn>
              <a:cxn ang="0">
                <a:pos x="878" y="1084"/>
              </a:cxn>
              <a:cxn ang="0">
                <a:pos x="831" y="1278"/>
              </a:cxn>
              <a:cxn ang="0">
                <a:pos x="941" y="1561"/>
              </a:cxn>
              <a:cxn ang="0">
                <a:pos x="1114" y="1665"/>
              </a:cxn>
              <a:cxn ang="0">
                <a:pos x="1240" y="1749"/>
              </a:cxn>
              <a:cxn ang="0">
                <a:pos x="1324" y="1870"/>
              </a:cxn>
            </a:cxnLst>
            <a:rect l="0" t="0" r="r" b="b"/>
            <a:pathLst>
              <a:path w="1354" h="3288">
                <a:moveTo>
                  <a:pt x="1324" y="2074"/>
                </a:moveTo>
                <a:cubicBezTo>
                  <a:pt x="1333" y="2102"/>
                  <a:pt x="1321" y="2170"/>
                  <a:pt x="1318" y="2189"/>
                </a:cubicBezTo>
                <a:cubicBezTo>
                  <a:pt x="1313" y="2225"/>
                  <a:pt x="1298" y="2260"/>
                  <a:pt x="1287" y="2294"/>
                </a:cubicBezTo>
                <a:cubicBezTo>
                  <a:pt x="1281" y="2313"/>
                  <a:pt x="1280" y="2339"/>
                  <a:pt x="1271" y="2357"/>
                </a:cubicBezTo>
                <a:cubicBezTo>
                  <a:pt x="1261" y="2377"/>
                  <a:pt x="1253" y="2385"/>
                  <a:pt x="1240" y="2399"/>
                </a:cubicBezTo>
                <a:cubicBezTo>
                  <a:pt x="1231" y="2421"/>
                  <a:pt x="1223" y="2426"/>
                  <a:pt x="1203" y="2440"/>
                </a:cubicBezTo>
                <a:cubicBezTo>
                  <a:pt x="1196" y="2456"/>
                  <a:pt x="1184" y="2476"/>
                  <a:pt x="1172" y="2488"/>
                </a:cubicBezTo>
                <a:cubicBezTo>
                  <a:pt x="1138" y="2522"/>
                  <a:pt x="1171" y="2476"/>
                  <a:pt x="1145" y="2509"/>
                </a:cubicBezTo>
                <a:cubicBezTo>
                  <a:pt x="1141" y="2514"/>
                  <a:pt x="1140" y="2520"/>
                  <a:pt x="1135" y="2524"/>
                </a:cubicBezTo>
                <a:cubicBezTo>
                  <a:pt x="1124" y="2534"/>
                  <a:pt x="1098" y="2550"/>
                  <a:pt x="1098" y="2550"/>
                </a:cubicBezTo>
                <a:cubicBezTo>
                  <a:pt x="1072" y="2592"/>
                  <a:pt x="1106" y="2545"/>
                  <a:pt x="1072" y="2571"/>
                </a:cubicBezTo>
                <a:cubicBezTo>
                  <a:pt x="1056" y="2583"/>
                  <a:pt x="1044" y="2599"/>
                  <a:pt x="1030" y="2613"/>
                </a:cubicBezTo>
                <a:cubicBezTo>
                  <a:pt x="1018" y="2652"/>
                  <a:pt x="1036" y="2607"/>
                  <a:pt x="1009" y="2639"/>
                </a:cubicBezTo>
                <a:cubicBezTo>
                  <a:pt x="1004" y="2645"/>
                  <a:pt x="1003" y="2654"/>
                  <a:pt x="999" y="2660"/>
                </a:cubicBezTo>
                <a:cubicBezTo>
                  <a:pt x="996" y="2664"/>
                  <a:pt x="992" y="2667"/>
                  <a:pt x="988" y="2671"/>
                </a:cubicBezTo>
                <a:cubicBezTo>
                  <a:pt x="978" y="2692"/>
                  <a:pt x="964" y="2712"/>
                  <a:pt x="946" y="2728"/>
                </a:cubicBezTo>
                <a:cubicBezTo>
                  <a:pt x="933" y="2770"/>
                  <a:pt x="951" y="2721"/>
                  <a:pt x="931" y="2755"/>
                </a:cubicBezTo>
                <a:cubicBezTo>
                  <a:pt x="918" y="2777"/>
                  <a:pt x="919" y="2805"/>
                  <a:pt x="905" y="2828"/>
                </a:cubicBezTo>
                <a:cubicBezTo>
                  <a:pt x="899" y="2839"/>
                  <a:pt x="888" y="2847"/>
                  <a:pt x="884" y="2859"/>
                </a:cubicBezTo>
                <a:cubicBezTo>
                  <a:pt x="873" y="2888"/>
                  <a:pt x="869" y="2919"/>
                  <a:pt x="857" y="2948"/>
                </a:cubicBezTo>
                <a:cubicBezTo>
                  <a:pt x="843" y="2984"/>
                  <a:pt x="818" y="3011"/>
                  <a:pt x="805" y="3048"/>
                </a:cubicBezTo>
                <a:cubicBezTo>
                  <a:pt x="796" y="3112"/>
                  <a:pt x="777" y="3118"/>
                  <a:pt x="732" y="3163"/>
                </a:cubicBezTo>
                <a:cubicBezTo>
                  <a:pt x="724" y="3171"/>
                  <a:pt x="719" y="3182"/>
                  <a:pt x="711" y="3189"/>
                </a:cubicBezTo>
                <a:cubicBezTo>
                  <a:pt x="698" y="3200"/>
                  <a:pt x="685" y="3213"/>
                  <a:pt x="669" y="3221"/>
                </a:cubicBezTo>
                <a:cubicBezTo>
                  <a:pt x="659" y="3226"/>
                  <a:pt x="648" y="3228"/>
                  <a:pt x="638" y="3231"/>
                </a:cubicBezTo>
                <a:cubicBezTo>
                  <a:pt x="633" y="3233"/>
                  <a:pt x="622" y="3236"/>
                  <a:pt x="622" y="3236"/>
                </a:cubicBezTo>
                <a:cubicBezTo>
                  <a:pt x="570" y="3288"/>
                  <a:pt x="438" y="3248"/>
                  <a:pt x="402" y="3247"/>
                </a:cubicBezTo>
                <a:cubicBezTo>
                  <a:pt x="367" y="3235"/>
                  <a:pt x="332" y="3227"/>
                  <a:pt x="297" y="3215"/>
                </a:cubicBezTo>
                <a:cubicBezTo>
                  <a:pt x="275" y="3208"/>
                  <a:pt x="234" y="3189"/>
                  <a:pt x="234" y="3189"/>
                </a:cubicBezTo>
                <a:cubicBezTo>
                  <a:pt x="208" y="3151"/>
                  <a:pt x="213" y="3117"/>
                  <a:pt x="172" y="3090"/>
                </a:cubicBezTo>
                <a:cubicBezTo>
                  <a:pt x="159" y="3056"/>
                  <a:pt x="141" y="3024"/>
                  <a:pt x="130" y="2990"/>
                </a:cubicBezTo>
                <a:cubicBezTo>
                  <a:pt x="122" y="2912"/>
                  <a:pt x="109" y="2839"/>
                  <a:pt x="130" y="2760"/>
                </a:cubicBezTo>
                <a:cubicBezTo>
                  <a:pt x="137" y="2733"/>
                  <a:pt x="142" y="2697"/>
                  <a:pt x="161" y="2676"/>
                </a:cubicBezTo>
                <a:cubicBezTo>
                  <a:pt x="173" y="2638"/>
                  <a:pt x="217" y="2589"/>
                  <a:pt x="250" y="2566"/>
                </a:cubicBezTo>
                <a:cubicBezTo>
                  <a:pt x="267" y="2541"/>
                  <a:pt x="300" y="2514"/>
                  <a:pt x="329" y="2503"/>
                </a:cubicBezTo>
                <a:cubicBezTo>
                  <a:pt x="342" y="2483"/>
                  <a:pt x="355" y="2477"/>
                  <a:pt x="376" y="2467"/>
                </a:cubicBezTo>
                <a:cubicBezTo>
                  <a:pt x="388" y="2454"/>
                  <a:pt x="395" y="2447"/>
                  <a:pt x="412" y="2440"/>
                </a:cubicBezTo>
                <a:cubicBezTo>
                  <a:pt x="435" y="2409"/>
                  <a:pt x="408" y="2439"/>
                  <a:pt x="444" y="2420"/>
                </a:cubicBezTo>
                <a:cubicBezTo>
                  <a:pt x="457" y="2414"/>
                  <a:pt x="469" y="2397"/>
                  <a:pt x="480" y="2388"/>
                </a:cubicBezTo>
                <a:cubicBezTo>
                  <a:pt x="505" y="2368"/>
                  <a:pt x="530" y="2350"/>
                  <a:pt x="559" y="2336"/>
                </a:cubicBezTo>
                <a:cubicBezTo>
                  <a:pt x="571" y="2286"/>
                  <a:pt x="562" y="2307"/>
                  <a:pt x="580" y="2273"/>
                </a:cubicBezTo>
                <a:cubicBezTo>
                  <a:pt x="587" y="2222"/>
                  <a:pt x="592" y="2172"/>
                  <a:pt x="596" y="2121"/>
                </a:cubicBezTo>
                <a:cubicBezTo>
                  <a:pt x="591" y="2040"/>
                  <a:pt x="595" y="1918"/>
                  <a:pt x="491" y="1901"/>
                </a:cubicBezTo>
                <a:cubicBezTo>
                  <a:pt x="479" y="1896"/>
                  <a:pt x="467" y="1890"/>
                  <a:pt x="454" y="1885"/>
                </a:cubicBezTo>
                <a:cubicBezTo>
                  <a:pt x="442" y="1881"/>
                  <a:pt x="430" y="1880"/>
                  <a:pt x="418" y="1875"/>
                </a:cubicBezTo>
                <a:cubicBezTo>
                  <a:pt x="383" y="1861"/>
                  <a:pt x="360" y="1823"/>
                  <a:pt x="323" y="1812"/>
                </a:cubicBezTo>
                <a:cubicBezTo>
                  <a:pt x="296" y="1792"/>
                  <a:pt x="283" y="1765"/>
                  <a:pt x="250" y="1755"/>
                </a:cubicBezTo>
                <a:cubicBezTo>
                  <a:pt x="205" y="1706"/>
                  <a:pt x="132" y="1717"/>
                  <a:pt x="82" y="1676"/>
                </a:cubicBezTo>
                <a:cubicBezTo>
                  <a:pt x="52" y="1652"/>
                  <a:pt x="48" y="1605"/>
                  <a:pt x="35" y="1571"/>
                </a:cubicBezTo>
                <a:cubicBezTo>
                  <a:pt x="31" y="1540"/>
                  <a:pt x="30" y="1508"/>
                  <a:pt x="25" y="1477"/>
                </a:cubicBezTo>
                <a:cubicBezTo>
                  <a:pt x="22" y="1461"/>
                  <a:pt x="14" y="1430"/>
                  <a:pt x="14" y="1430"/>
                </a:cubicBezTo>
                <a:cubicBezTo>
                  <a:pt x="5" y="1321"/>
                  <a:pt x="0" y="1177"/>
                  <a:pt x="67" y="1079"/>
                </a:cubicBezTo>
                <a:cubicBezTo>
                  <a:pt x="76" y="1053"/>
                  <a:pt x="84" y="1021"/>
                  <a:pt x="103" y="1000"/>
                </a:cubicBezTo>
                <a:cubicBezTo>
                  <a:pt x="110" y="982"/>
                  <a:pt x="121" y="962"/>
                  <a:pt x="135" y="948"/>
                </a:cubicBezTo>
                <a:cubicBezTo>
                  <a:pt x="142" y="926"/>
                  <a:pt x="155" y="912"/>
                  <a:pt x="172" y="896"/>
                </a:cubicBezTo>
                <a:cubicBezTo>
                  <a:pt x="183" y="861"/>
                  <a:pt x="217" y="830"/>
                  <a:pt x="240" y="801"/>
                </a:cubicBezTo>
                <a:cubicBezTo>
                  <a:pt x="252" y="786"/>
                  <a:pt x="257" y="767"/>
                  <a:pt x="271" y="754"/>
                </a:cubicBezTo>
                <a:cubicBezTo>
                  <a:pt x="285" y="741"/>
                  <a:pt x="295" y="725"/>
                  <a:pt x="308" y="712"/>
                </a:cubicBezTo>
                <a:cubicBezTo>
                  <a:pt x="316" y="704"/>
                  <a:pt x="326" y="700"/>
                  <a:pt x="334" y="692"/>
                </a:cubicBezTo>
                <a:cubicBezTo>
                  <a:pt x="353" y="673"/>
                  <a:pt x="364" y="654"/>
                  <a:pt x="386" y="639"/>
                </a:cubicBezTo>
                <a:cubicBezTo>
                  <a:pt x="398" y="601"/>
                  <a:pt x="452" y="565"/>
                  <a:pt x="470" y="524"/>
                </a:cubicBezTo>
                <a:cubicBezTo>
                  <a:pt x="496" y="463"/>
                  <a:pt x="505" y="397"/>
                  <a:pt x="528" y="335"/>
                </a:cubicBezTo>
                <a:cubicBezTo>
                  <a:pt x="544" y="239"/>
                  <a:pt x="561" y="119"/>
                  <a:pt x="643" y="53"/>
                </a:cubicBezTo>
                <a:cubicBezTo>
                  <a:pt x="652" y="46"/>
                  <a:pt x="665" y="44"/>
                  <a:pt x="674" y="37"/>
                </a:cubicBezTo>
                <a:cubicBezTo>
                  <a:pt x="695" y="22"/>
                  <a:pt x="731" y="8"/>
                  <a:pt x="758" y="6"/>
                </a:cubicBezTo>
                <a:cubicBezTo>
                  <a:pt x="802" y="3"/>
                  <a:pt x="845" y="2"/>
                  <a:pt x="889" y="0"/>
                </a:cubicBezTo>
                <a:cubicBezTo>
                  <a:pt x="936" y="2"/>
                  <a:pt x="983" y="1"/>
                  <a:pt x="1030" y="6"/>
                </a:cubicBezTo>
                <a:cubicBezTo>
                  <a:pt x="1038" y="7"/>
                  <a:pt x="1048" y="29"/>
                  <a:pt x="1051" y="32"/>
                </a:cubicBezTo>
                <a:cubicBezTo>
                  <a:pt x="1062" y="45"/>
                  <a:pt x="1078" y="47"/>
                  <a:pt x="1093" y="53"/>
                </a:cubicBezTo>
                <a:cubicBezTo>
                  <a:pt x="1122" y="79"/>
                  <a:pt x="1081" y="45"/>
                  <a:pt x="1125" y="68"/>
                </a:cubicBezTo>
                <a:cubicBezTo>
                  <a:pt x="1129" y="70"/>
                  <a:pt x="1131" y="76"/>
                  <a:pt x="1135" y="79"/>
                </a:cubicBezTo>
                <a:cubicBezTo>
                  <a:pt x="1141" y="83"/>
                  <a:pt x="1149" y="86"/>
                  <a:pt x="1156" y="89"/>
                </a:cubicBezTo>
                <a:cubicBezTo>
                  <a:pt x="1162" y="107"/>
                  <a:pt x="1172" y="115"/>
                  <a:pt x="1182" y="131"/>
                </a:cubicBezTo>
                <a:cubicBezTo>
                  <a:pt x="1192" y="163"/>
                  <a:pt x="1208" y="193"/>
                  <a:pt x="1219" y="225"/>
                </a:cubicBezTo>
                <a:cubicBezTo>
                  <a:pt x="1238" y="347"/>
                  <a:pt x="1245" y="541"/>
                  <a:pt x="1182" y="671"/>
                </a:cubicBezTo>
                <a:cubicBezTo>
                  <a:pt x="1168" y="701"/>
                  <a:pt x="1140" y="724"/>
                  <a:pt x="1125" y="754"/>
                </a:cubicBezTo>
                <a:cubicBezTo>
                  <a:pt x="1108" y="787"/>
                  <a:pt x="1101" y="825"/>
                  <a:pt x="1062" y="838"/>
                </a:cubicBezTo>
                <a:cubicBezTo>
                  <a:pt x="1051" y="854"/>
                  <a:pt x="1039" y="867"/>
                  <a:pt x="1025" y="880"/>
                </a:cubicBezTo>
                <a:cubicBezTo>
                  <a:pt x="1009" y="929"/>
                  <a:pt x="1005" y="907"/>
                  <a:pt x="978" y="943"/>
                </a:cubicBezTo>
                <a:cubicBezTo>
                  <a:pt x="971" y="953"/>
                  <a:pt x="964" y="964"/>
                  <a:pt x="957" y="974"/>
                </a:cubicBezTo>
                <a:cubicBezTo>
                  <a:pt x="953" y="979"/>
                  <a:pt x="946" y="990"/>
                  <a:pt x="946" y="990"/>
                </a:cubicBezTo>
                <a:cubicBezTo>
                  <a:pt x="937" y="1019"/>
                  <a:pt x="916" y="1038"/>
                  <a:pt x="894" y="1058"/>
                </a:cubicBezTo>
                <a:cubicBezTo>
                  <a:pt x="892" y="1063"/>
                  <a:pt x="892" y="1069"/>
                  <a:pt x="889" y="1074"/>
                </a:cubicBezTo>
                <a:cubicBezTo>
                  <a:pt x="886" y="1078"/>
                  <a:pt x="880" y="1080"/>
                  <a:pt x="878" y="1084"/>
                </a:cubicBezTo>
                <a:cubicBezTo>
                  <a:pt x="844" y="1152"/>
                  <a:pt x="887" y="1090"/>
                  <a:pt x="857" y="1131"/>
                </a:cubicBezTo>
                <a:cubicBezTo>
                  <a:pt x="852" y="1182"/>
                  <a:pt x="841" y="1228"/>
                  <a:pt x="831" y="1278"/>
                </a:cubicBezTo>
                <a:cubicBezTo>
                  <a:pt x="833" y="1333"/>
                  <a:pt x="819" y="1501"/>
                  <a:pt x="910" y="1529"/>
                </a:cubicBezTo>
                <a:cubicBezTo>
                  <a:pt x="918" y="1538"/>
                  <a:pt x="930" y="1554"/>
                  <a:pt x="941" y="1561"/>
                </a:cubicBezTo>
                <a:cubicBezTo>
                  <a:pt x="957" y="1571"/>
                  <a:pt x="973" y="1574"/>
                  <a:pt x="988" y="1587"/>
                </a:cubicBezTo>
                <a:cubicBezTo>
                  <a:pt x="1025" y="1619"/>
                  <a:pt x="1065" y="1653"/>
                  <a:pt x="1114" y="1665"/>
                </a:cubicBezTo>
                <a:cubicBezTo>
                  <a:pt x="1150" y="1689"/>
                  <a:pt x="1133" y="1682"/>
                  <a:pt x="1161" y="1692"/>
                </a:cubicBezTo>
                <a:cubicBezTo>
                  <a:pt x="1175" y="1710"/>
                  <a:pt x="1217" y="1744"/>
                  <a:pt x="1240" y="1749"/>
                </a:cubicBezTo>
                <a:cubicBezTo>
                  <a:pt x="1268" y="1770"/>
                  <a:pt x="1278" y="1798"/>
                  <a:pt x="1303" y="1823"/>
                </a:cubicBezTo>
                <a:cubicBezTo>
                  <a:pt x="1309" y="1842"/>
                  <a:pt x="1318" y="1850"/>
                  <a:pt x="1324" y="1870"/>
                </a:cubicBezTo>
                <a:cubicBezTo>
                  <a:pt x="1324" y="1876"/>
                  <a:pt x="1354" y="2135"/>
                  <a:pt x="1324" y="2074"/>
                </a:cubicBezTo>
                <a:close/>
              </a:path>
            </a:pathLst>
          </a:custGeom>
          <a:solidFill>
            <a:schemeClr val="bg2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93733" name="Line 5"/>
          <p:cNvSpPr>
            <a:spLocks noChangeShapeType="1"/>
          </p:cNvSpPr>
          <p:nvPr/>
        </p:nvSpPr>
        <p:spPr bwMode="auto">
          <a:xfrm flipH="1">
            <a:off x="1143000" y="1981200"/>
            <a:ext cx="762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93734" name="Line 6"/>
          <p:cNvSpPr>
            <a:spLocks noChangeShapeType="1"/>
          </p:cNvSpPr>
          <p:nvPr/>
        </p:nvSpPr>
        <p:spPr bwMode="auto">
          <a:xfrm>
            <a:off x="1143000" y="3581400"/>
            <a:ext cx="914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93735" name="Line 7"/>
          <p:cNvSpPr>
            <a:spLocks noChangeShapeType="1"/>
          </p:cNvSpPr>
          <p:nvPr/>
        </p:nvSpPr>
        <p:spPr bwMode="auto">
          <a:xfrm flipH="1">
            <a:off x="1219200" y="4724400"/>
            <a:ext cx="685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93736" name="Group 8"/>
          <p:cNvGrpSpPr>
            <a:grpSpLocks/>
          </p:cNvGrpSpPr>
          <p:nvPr/>
        </p:nvGrpSpPr>
        <p:grpSpPr bwMode="auto">
          <a:xfrm>
            <a:off x="457200" y="1219200"/>
            <a:ext cx="2667000" cy="4876800"/>
            <a:chOff x="288" y="912"/>
            <a:chExt cx="1680" cy="3072"/>
          </a:xfrm>
        </p:grpSpPr>
        <p:sp>
          <p:nvSpPr>
            <p:cNvPr id="1993737" name="Line 9"/>
            <p:cNvSpPr>
              <a:spLocks noChangeShapeType="1"/>
            </p:cNvSpPr>
            <p:nvPr/>
          </p:nvSpPr>
          <p:spPr bwMode="auto">
            <a:xfrm flipH="1">
              <a:off x="720" y="1392"/>
              <a:ext cx="480" cy="3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38" name="Line 10"/>
            <p:cNvSpPr>
              <a:spLocks noChangeShapeType="1"/>
            </p:cNvSpPr>
            <p:nvPr/>
          </p:nvSpPr>
          <p:spPr bwMode="auto">
            <a:xfrm>
              <a:off x="1200" y="1392"/>
              <a:ext cx="528" cy="3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39" name="Line 11"/>
            <p:cNvSpPr>
              <a:spLocks noChangeShapeType="1"/>
            </p:cNvSpPr>
            <p:nvPr/>
          </p:nvSpPr>
          <p:spPr bwMode="auto">
            <a:xfrm>
              <a:off x="720" y="2400"/>
              <a:ext cx="576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0" name="Line 12"/>
            <p:cNvSpPr>
              <a:spLocks noChangeShapeType="1"/>
            </p:cNvSpPr>
            <p:nvPr/>
          </p:nvSpPr>
          <p:spPr bwMode="auto">
            <a:xfrm flipH="1">
              <a:off x="1296" y="2208"/>
              <a:ext cx="432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1" name="Line 13"/>
            <p:cNvSpPr>
              <a:spLocks noChangeShapeType="1"/>
            </p:cNvSpPr>
            <p:nvPr/>
          </p:nvSpPr>
          <p:spPr bwMode="auto">
            <a:xfrm flipH="1">
              <a:off x="768" y="3120"/>
              <a:ext cx="432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2" name="Line 14"/>
            <p:cNvSpPr>
              <a:spLocks noChangeShapeType="1"/>
            </p:cNvSpPr>
            <p:nvPr/>
          </p:nvSpPr>
          <p:spPr bwMode="auto">
            <a:xfrm>
              <a:off x="1344" y="3120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3" name="Line 15"/>
            <p:cNvSpPr>
              <a:spLocks noChangeShapeType="1"/>
            </p:cNvSpPr>
            <p:nvPr/>
          </p:nvSpPr>
          <p:spPr bwMode="auto">
            <a:xfrm>
              <a:off x="1776" y="3600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4" name="Line 16"/>
            <p:cNvSpPr>
              <a:spLocks noChangeShapeType="1"/>
            </p:cNvSpPr>
            <p:nvPr/>
          </p:nvSpPr>
          <p:spPr bwMode="auto">
            <a:xfrm flipH="1">
              <a:off x="288" y="3840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5" name="Rectangle 17"/>
            <p:cNvSpPr>
              <a:spLocks noChangeArrowheads="1"/>
            </p:cNvSpPr>
            <p:nvPr/>
          </p:nvSpPr>
          <p:spPr bwMode="auto">
            <a:xfrm>
              <a:off x="528" y="1728"/>
              <a:ext cx="384" cy="6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6" name="Rectangle 18"/>
            <p:cNvSpPr>
              <a:spLocks noChangeArrowheads="1"/>
            </p:cNvSpPr>
            <p:nvPr/>
          </p:nvSpPr>
          <p:spPr bwMode="auto">
            <a:xfrm>
              <a:off x="1536" y="1728"/>
              <a:ext cx="384" cy="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7" name="Rectangle 19"/>
            <p:cNvSpPr>
              <a:spLocks noChangeArrowheads="1"/>
            </p:cNvSpPr>
            <p:nvPr/>
          </p:nvSpPr>
          <p:spPr bwMode="auto">
            <a:xfrm>
              <a:off x="1008" y="912"/>
              <a:ext cx="384" cy="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8" name="Rectangle 20"/>
            <p:cNvSpPr>
              <a:spLocks noChangeArrowheads="1"/>
            </p:cNvSpPr>
            <p:nvPr/>
          </p:nvSpPr>
          <p:spPr bwMode="auto">
            <a:xfrm>
              <a:off x="1104" y="2640"/>
              <a:ext cx="384" cy="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49" name="Rectangle 21"/>
            <p:cNvSpPr>
              <a:spLocks noChangeArrowheads="1"/>
            </p:cNvSpPr>
            <p:nvPr/>
          </p:nvSpPr>
          <p:spPr bwMode="auto">
            <a:xfrm>
              <a:off x="576" y="3360"/>
              <a:ext cx="384" cy="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93750" name="Rectangle 22"/>
            <p:cNvSpPr>
              <a:spLocks noChangeArrowheads="1"/>
            </p:cNvSpPr>
            <p:nvPr/>
          </p:nvSpPr>
          <p:spPr bwMode="auto">
            <a:xfrm>
              <a:off x="1584" y="3264"/>
              <a:ext cx="384" cy="3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1391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Limits of Static Scheduling</a:t>
            </a:r>
            <a:endParaRPr lang="en-US" altLang="ko-KR" dirty="0"/>
          </a:p>
        </p:txBody>
      </p:sp>
      <p:sp>
        <p:nvSpPr>
          <p:cNvPr id="20264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988300" cy="5054600"/>
          </a:xfrm>
        </p:spPr>
        <p:txBody>
          <a:bodyPr/>
          <a:lstStyle/>
          <a:p>
            <a:r>
              <a:rPr lang="en-US" altLang="ko-KR" dirty="0"/>
              <a:t>Unpredictable branches</a:t>
            </a:r>
          </a:p>
          <a:p>
            <a:r>
              <a:rPr lang="en-US" altLang="ko-KR" dirty="0"/>
              <a:t>Variable memory latency (unpredictable cache misses)</a:t>
            </a:r>
          </a:p>
          <a:p>
            <a:r>
              <a:rPr lang="en-US" altLang="ko-KR" dirty="0"/>
              <a:t>Code size explosion</a:t>
            </a:r>
          </a:p>
          <a:p>
            <a:r>
              <a:rPr lang="en-US" altLang="ko-KR" dirty="0"/>
              <a:t>Compiler complexity (compiler runtime)</a:t>
            </a:r>
          </a:p>
          <a:p>
            <a:r>
              <a:rPr lang="en-US" altLang="ko-KR" dirty="0"/>
              <a:t>Despite several attempts, VLIW has failed in general-purpose computing arena (so far).</a:t>
            </a:r>
          </a:p>
          <a:p>
            <a:pPr lvl="1"/>
            <a:r>
              <a:rPr lang="en-US" altLang="ko-KR" sz="2000" dirty="0"/>
              <a:t>More complex VLIW architectures are close to in-order superscalar in complexity, no real advantage on large complex apps.</a:t>
            </a:r>
          </a:p>
          <a:p>
            <a:r>
              <a:rPr lang="en-US" altLang="ko-KR" dirty="0"/>
              <a:t>Successful in embedded DSP market</a:t>
            </a:r>
          </a:p>
          <a:p>
            <a:pPr lvl="1"/>
            <a:r>
              <a:rPr lang="en-US" altLang="ko-KR" sz="2000" dirty="0"/>
              <a:t>Simpler VLIWs with more constrained environment, friendlier code.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82CCDC2-C04C-0542-897B-2052C315FF82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096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vs. Vector vs. GPU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Towards </a:t>
            </a:r>
            <a:r>
              <a:rPr lang="en-US"/>
              <a:t>Data-Level Parallelism (DLP)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237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96B4-77E5-6E4C-ABCA-791857B2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Performance Models,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E325-F35E-6848-B75C-8C0A0F6F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4000"/>
            <a:ext cx="8368145" cy="4489342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Take advantage of data-level parallelism</a:t>
            </a:r>
          </a:p>
          <a:p>
            <a:pPr lvl="2"/>
            <a:r>
              <a:rPr lang="en-US" dirty="0"/>
              <a:t>Same operations on large data arrays</a:t>
            </a:r>
          </a:p>
          <a:p>
            <a:pPr lvl="2"/>
            <a:r>
              <a:rPr lang="en-US" dirty="0"/>
              <a:t>Present in scientific/machine-learning applications</a:t>
            </a:r>
          </a:p>
          <a:p>
            <a:pPr lvl="1"/>
            <a:r>
              <a:rPr lang="en-US" dirty="0"/>
              <a:t>Increase the bandwidth of each instruction</a:t>
            </a:r>
          </a:p>
          <a:p>
            <a:pPr lvl="2"/>
            <a:r>
              <a:rPr lang="en-US" dirty="0"/>
              <a:t>Less dynamic instruction counts while keeping CPI &amp; cycle time constant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98061-D5A0-C94A-8A03-3774A7F36F7B}"/>
                  </a:ext>
                </a:extLst>
              </p:cNvPr>
              <p:cNvSpPr txBox="1"/>
              <p:nvPr/>
            </p:nvSpPr>
            <p:spPr>
              <a:xfrm>
                <a:off x="1752600" y="1629510"/>
                <a:ext cx="5638799" cy="574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𝑃𝑟𝑜𝑔𝑟𝑎𝑚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𝐼𝑛𝑠𝑡𝑟𝑢𝑐𝑡𝑖𝑜𝑛𝑠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𝑃𝑟𝑜𝑔𝑟𝑎𝑚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𝐶𝑦𝑐𝑙𝑒𝑠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𝐼𝑛𝑠𝑡𝑟𝑢𝑐𝑡𝑖𝑜𝑛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𝐶𝑦𝑐𝑙𝑒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A98061-D5A0-C94A-8A03-3774A7F36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29510"/>
                <a:ext cx="5638799" cy="574516"/>
              </a:xfrm>
              <a:prstGeom prst="rect">
                <a:avLst/>
              </a:prstGeom>
              <a:blipFill>
                <a:blip r:embed="rId2"/>
                <a:stretch>
                  <a:fillRect t="-2128" b="-14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9E24-7CFA-BF4E-A2D7-A1F375D50CCD}"/>
                  </a:ext>
                </a:extLst>
              </p:cNvPr>
              <p:cNvSpPr txBox="1"/>
              <p:nvPr/>
            </p:nvSpPr>
            <p:spPr>
              <a:xfrm>
                <a:off x="1752599" y="2290030"/>
                <a:ext cx="6650422" cy="672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𝑖𝑠𝑠𝑒𝑠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𝑛𝑠𝑡𝑟𝑢𝑐𝑡𝑖𝑜𝑛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𝑀𝑖𝑠𝑠𝑃𝑒𝑛𝑎𝑙𝑡𝑦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9E24-7CFA-BF4E-A2D7-A1F375D50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290030"/>
                <a:ext cx="6650422" cy="672172"/>
              </a:xfrm>
              <a:prstGeom prst="rect">
                <a:avLst/>
              </a:prstGeom>
              <a:blipFill>
                <a:blip r:embed="rId3"/>
                <a:stretch>
                  <a:fillRect t="-147170" b="-20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4A5B035-0325-5042-BC43-CAD822AC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5C434-AF2A-0A49-A972-634FEAE2AC2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3664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273"/>
          <p:cNvSpPr>
            <a:spLocks noGrp="1"/>
          </p:cNvSpPr>
          <p:nvPr>
            <p:ph type="title"/>
          </p:nvPr>
        </p:nvSpPr>
        <p:spPr>
          <a:xfrm>
            <a:off x="838200" y="25400"/>
            <a:ext cx="7292975" cy="736600"/>
          </a:xfrm>
        </p:spPr>
        <p:txBody>
          <a:bodyPr/>
          <a:lstStyle/>
          <a:p>
            <a:r>
              <a:rPr lang="en-US" altLang="ko-KR" dirty="0"/>
              <a:t>Vector Programming Model</a:t>
            </a:r>
            <a:endParaRPr lang="en-US" dirty="0"/>
          </a:p>
        </p:txBody>
      </p:sp>
      <p:sp>
        <p:nvSpPr>
          <p:cNvPr id="2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5C434-AF2A-0A49-A972-634FEAE2AC28}" type="slidenum"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328131" name="Group 3"/>
          <p:cNvGrpSpPr>
            <a:grpSpLocks/>
          </p:cNvGrpSpPr>
          <p:nvPr/>
        </p:nvGrpSpPr>
        <p:grpSpPr bwMode="auto">
          <a:xfrm>
            <a:off x="228600" y="2894013"/>
            <a:ext cx="8686800" cy="1677988"/>
            <a:chOff x="144" y="1967"/>
            <a:chExt cx="5472" cy="1057"/>
          </a:xfrm>
        </p:grpSpPr>
        <p:sp>
          <p:nvSpPr>
            <p:cNvPr id="1328132" name="Rectangle 4"/>
            <p:cNvSpPr>
              <a:spLocks noChangeArrowheads="1"/>
            </p:cNvSpPr>
            <p:nvPr/>
          </p:nvSpPr>
          <p:spPr bwMode="auto">
            <a:xfrm>
              <a:off x="2400" y="264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3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34" name="Rectangle 6"/>
            <p:cNvSpPr>
              <a:spLocks noChangeArrowheads="1"/>
            </p:cNvSpPr>
            <p:nvPr/>
          </p:nvSpPr>
          <p:spPr bwMode="auto">
            <a:xfrm>
              <a:off x="2400" y="2208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328135" name="Group 7"/>
            <p:cNvGrpSpPr>
              <a:grpSpLocks/>
            </p:cNvGrpSpPr>
            <p:nvPr/>
          </p:nvGrpSpPr>
          <p:grpSpPr bwMode="auto">
            <a:xfrm>
              <a:off x="2400" y="2640"/>
              <a:ext cx="2160" cy="48"/>
              <a:chOff x="1824" y="2928"/>
              <a:chExt cx="2160" cy="48"/>
            </a:xfrm>
          </p:grpSpPr>
          <p:sp>
            <p:nvSpPr>
              <p:cNvPr id="1328136" name="Rectangle 8"/>
              <p:cNvSpPr>
                <a:spLocks noChangeArrowheads="1"/>
              </p:cNvSpPr>
              <p:nvPr/>
            </p:nvSpPr>
            <p:spPr bwMode="auto">
              <a:xfrm>
                <a:off x="1824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37" name="Rectangle 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38" name="Rectangle 10"/>
              <p:cNvSpPr>
                <a:spLocks noChangeArrowheads="1"/>
              </p:cNvSpPr>
              <p:nvPr/>
            </p:nvSpPr>
            <p:spPr bwMode="auto">
              <a:xfrm>
                <a:off x="2688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39" name="Rectangle 11"/>
              <p:cNvSpPr>
                <a:spLocks noChangeArrowheads="1"/>
              </p:cNvSpPr>
              <p:nvPr/>
            </p:nvSpPr>
            <p:spPr bwMode="auto">
              <a:xfrm>
                <a:off x="3120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40" name="Rectangle 12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141" name="Rectangle 13"/>
            <p:cNvSpPr>
              <a:spLocks noChangeArrowheads="1"/>
            </p:cNvSpPr>
            <p:nvPr/>
          </p:nvSpPr>
          <p:spPr bwMode="auto">
            <a:xfrm>
              <a:off x="4560" y="26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2" name="Rectangle 14"/>
            <p:cNvSpPr>
              <a:spLocks noChangeArrowheads="1"/>
            </p:cNvSpPr>
            <p:nvPr/>
          </p:nvSpPr>
          <p:spPr bwMode="auto">
            <a:xfrm>
              <a:off x="240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3" name="Rectangle 15"/>
            <p:cNvSpPr>
              <a:spLocks noChangeArrowheads="1"/>
            </p:cNvSpPr>
            <p:nvPr/>
          </p:nvSpPr>
          <p:spPr bwMode="auto">
            <a:xfrm>
              <a:off x="2832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4" name="Rectangle 16"/>
            <p:cNvSpPr>
              <a:spLocks noChangeArrowheads="1"/>
            </p:cNvSpPr>
            <p:nvPr/>
          </p:nvSpPr>
          <p:spPr bwMode="auto">
            <a:xfrm>
              <a:off x="3264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5" name="Rectangle 17"/>
            <p:cNvSpPr>
              <a:spLocks noChangeArrowheads="1"/>
            </p:cNvSpPr>
            <p:nvPr/>
          </p:nvSpPr>
          <p:spPr bwMode="auto">
            <a:xfrm>
              <a:off x="3696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6" name="Rectangle 18"/>
            <p:cNvSpPr>
              <a:spLocks noChangeArrowheads="1"/>
            </p:cNvSpPr>
            <p:nvPr/>
          </p:nvSpPr>
          <p:spPr bwMode="auto">
            <a:xfrm>
              <a:off x="4128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7" name="Rectangle 19"/>
            <p:cNvSpPr>
              <a:spLocks noChangeArrowheads="1"/>
            </p:cNvSpPr>
            <p:nvPr/>
          </p:nvSpPr>
          <p:spPr bwMode="auto">
            <a:xfrm>
              <a:off x="456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8" name="Rectangle 20"/>
            <p:cNvSpPr>
              <a:spLocks noChangeArrowheads="1"/>
            </p:cNvSpPr>
            <p:nvPr/>
          </p:nvSpPr>
          <p:spPr bwMode="auto">
            <a:xfrm>
              <a:off x="240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9" name="Rectangle 21"/>
            <p:cNvSpPr>
              <a:spLocks noChangeArrowheads="1"/>
            </p:cNvSpPr>
            <p:nvPr/>
          </p:nvSpPr>
          <p:spPr bwMode="auto">
            <a:xfrm>
              <a:off x="2832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0" name="Rectangle 22"/>
            <p:cNvSpPr>
              <a:spLocks noChangeArrowheads="1"/>
            </p:cNvSpPr>
            <p:nvPr/>
          </p:nvSpPr>
          <p:spPr bwMode="auto">
            <a:xfrm>
              <a:off x="3264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1" name="Rectangle 23"/>
            <p:cNvSpPr>
              <a:spLocks noChangeArrowheads="1"/>
            </p:cNvSpPr>
            <p:nvPr/>
          </p:nvSpPr>
          <p:spPr bwMode="auto">
            <a:xfrm>
              <a:off x="3696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2" name="Rectangle 24"/>
            <p:cNvSpPr>
              <a:spLocks noChangeArrowheads="1"/>
            </p:cNvSpPr>
            <p:nvPr/>
          </p:nvSpPr>
          <p:spPr bwMode="auto">
            <a:xfrm>
              <a:off x="4128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3" name="Rectangle 25"/>
            <p:cNvSpPr>
              <a:spLocks noChangeArrowheads="1"/>
            </p:cNvSpPr>
            <p:nvPr/>
          </p:nvSpPr>
          <p:spPr bwMode="auto">
            <a:xfrm>
              <a:off x="456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328154" name="Group 26"/>
            <p:cNvGrpSpPr>
              <a:grpSpLocks/>
            </p:cNvGrpSpPr>
            <p:nvPr/>
          </p:nvGrpSpPr>
          <p:grpSpPr bwMode="auto">
            <a:xfrm>
              <a:off x="2544" y="2112"/>
              <a:ext cx="192" cy="528"/>
              <a:chOff x="1968" y="2400"/>
              <a:chExt cx="192" cy="528"/>
            </a:xfrm>
          </p:grpSpPr>
          <p:sp>
            <p:nvSpPr>
              <p:cNvPr id="1328155" name="Oval 2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56" name="Line 2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57" name="Line 2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58" name="Line 3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59" name="Group 31"/>
            <p:cNvGrpSpPr>
              <a:grpSpLocks/>
            </p:cNvGrpSpPr>
            <p:nvPr/>
          </p:nvGrpSpPr>
          <p:grpSpPr bwMode="auto">
            <a:xfrm>
              <a:off x="2976" y="2112"/>
              <a:ext cx="192" cy="528"/>
              <a:chOff x="1968" y="2400"/>
              <a:chExt cx="192" cy="528"/>
            </a:xfrm>
          </p:grpSpPr>
          <p:sp>
            <p:nvSpPr>
              <p:cNvPr id="1328160" name="Oval 3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61" name="Line 3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2" name="Line 3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3" name="Line 3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64" name="Group 36"/>
            <p:cNvGrpSpPr>
              <a:grpSpLocks/>
            </p:cNvGrpSpPr>
            <p:nvPr/>
          </p:nvGrpSpPr>
          <p:grpSpPr bwMode="auto">
            <a:xfrm>
              <a:off x="3408" y="2112"/>
              <a:ext cx="192" cy="528"/>
              <a:chOff x="1968" y="2400"/>
              <a:chExt cx="192" cy="528"/>
            </a:xfrm>
          </p:grpSpPr>
          <p:sp>
            <p:nvSpPr>
              <p:cNvPr id="1328165" name="Oval 3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66" name="Line 3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7" name="Line 3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8" name="Line 4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69" name="Group 41"/>
            <p:cNvGrpSpPr>
              <a:grpSpLocks/>
            </p:cNvGrpSpPr>
            <p:nvPr/>
          </p:nvGrpSpPr>
          <p:grpSpPr bwMode="auto">
            <a:xfrm>
              <a:off x="3840" y="2112"/>
              <a:ext cx="192" cy="528"/>
              <a:chOff x="1968" y="2400"/>
              <a:chExt cx="192" cy="528"/>
            </a:xfrm>
          </p:grpSpPr>
          <p:sp>
            <p:nvSpPr>
              <p:cNvPr id="1328170" name="Oval 4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71" name="Line 4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2" name="Line 4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3" name="Line 4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74" name="Group 46"/>
            <p:cNvGrpSpPr>
              <a:grpSpLocks/>
            </p:cNvGrpSpPr>
            <p:nvPr/>
          </p:nvGrpSpPr>
          <p:grpSpPr bwMode="auto">
            <a:xfrm>
              <a:off x="4272" y="2112"/>
              <a:ext cx="192" cy="528"/>
              <a:chOff x="1968" y="2400"/>
              <a:chExt cx="192" cy="528"/>
            </a:xfrm>
          </p:grpSpPr>
          <p:sp>
            <p:nvSpPr>
              <p:cNvPr id="1328175" name="Oval 4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76" name="Line 4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7" name="Line 4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8" name="Line 5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79" name="Group 51"/>
            <p:cNvGrpSpPr>
              <a:grpSpLocks/>
            </p:cNvGrpSpPr>
            <p:nvPr/>
          </p:nvGrpSpPr>
          <p:grpSpPr bwMode="auto">
            <a:xfrm>
              <a:off x="4704" y="2112"/>
              <a:ext cx="192" cy="528"/>
              <a:chOff x="1968" y="2400"/>
              <a:chExt cx="192" cy="528"/>
            </a:xfrm>
          </p:grpSpPr>
          <p:sp>
            <p:nvSpPr>
              <p:cNvPr id="1328180" name="Oval 5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81" name="Line 5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82" name="Line 5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83" name="Line 5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184" name="Text Box 56"/>
            <p:cNvSpPr txBox="1">
              <a:spLocks noChangeArrowheads="1"/>
            </p:cNvSpPr>
            <p:nvPr/>
          </p:nvSpPr>
          <p:spPr bwMode="auto">
            <a:xfrm>
              <a:off x="2448" y="2688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[0]</a:t>
              </a:r>
            </a:p>
          </p:txBody>
        </p:sp>
        <p:sp>
          <p:nvSpPr>
            <p:cNvPr id="1328185" name="Text Box 57"/>
            <p:cNvSpPr txBox="1">
              <a:spLocks noChangeArrowheads="1"/>
            </p:cNvSpPr>
            <p:nvPr/>
          </p:nvSpPr>
          <p:spPr bwMode="auto">
            <a:xfrm>
              <a:off x="2880" y="2688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[1]</a:t>
              </a:r>
            </a:p>
          </p:txBody>
        </p:sp>
        <p:sp>
          <p:nvSpPr>
            <p:cNvPr id="1328186" name="Text Box 58"/>
            <p:cNvSpPr txBox="1">
              <a:spLocks noChangeArrowheads="1"/>
            </p:cNvSpPr>
            <p:nvPr/>
          </p:nvSpPr>
          <p:spPr bwMode="auto">
            <a:xfrm>
              <a:off x="4416" y="2688"/>
              <a:ext cx="698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[vl-1]</a:t>
              </a:r>
            </a:p>
          </p:txBody>
        </p:sp>
        <p:sp>
          <p:nvSpPr>
            <p:cNvPr id="1328187" name="Text Box 59"/>
            <p:cNvSpPr txBox="1">
              <a:spLocks noChangeArrowheads="1"/>
            </p:cNvSpPr>
            <p:nvPr/>
          </p:nvSpPr>
          <p:spPr bwMode="auto">
            <a:xfrm>
              <a:off x="288" y="2109"/>
              <a:ext cx="1728" cy="64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Vector Arithmetic Instructions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vadd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 v3, v1, v2</a:t>
              </a:r>
            </a:p>
          </p:txBody>
        </p:sp>
        <p:sp>
          <p:nvSpPr>
            <p:cNvPr id="1328188" name="Text Box 60"/>
            <p:cNvSpPr txBox="1">
              <a:spLocks noChangeArrowheads="1"/>
            </p:cNvSpPr>
            <p:nvPr/>
          </p:nvSpPr>
          <p:spPr bwMode="auto">
            <a:xfrm>
              <a:off x="2102" y="2543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v3</a:t>
              </a:r>
            </a:p>
          </p:txBody>
        </p:sp>
        <p:sp>
          <p:nvSpPr>
            <p:cNvPr id="1328189" name="Text Box 61"/>
            <p:cNvSpPr txBox="1">
              <a:spLocks noChangeArrowheads="1"/>
            </p:cNvSpPr>
            <p:nvPr/>
          </p:nvSpPr>
          <p:spPr bwMode="auto">
            <a:xfrm>
              <a:off x="2102" y="2111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v2</a:t>
              </a:r>
            </a:p>
          </p:txBody>
        </p:sp>
        <p:sp>
          <p:nvSpPr>
            <p:cNvPr id="1328190" name="Text Box 62"/>
            <p:cNvSpPr txBox="1">
              <a:spLocks noChangeArrowheads="1"/>
            </p:cNvSpPr>
            <p:nvPr/>
          </p:nvSpPr>
          <p:spPr bwMode="auto">
            <a:xfrm>
              <a:off x="2102" y="1967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v1</a:t>
              </a:r>
            </a:p>
          </p:txBody>
        </p:sp>
        <p:sp>
          <p:nvSpPr>
            <p:cNvPr id="1328191" name="AutoShape 63"/>
            <p:cNvSpPr>
              <a:spLocks noChangeArrowheads="1"/>
            </p:cNvSpPr>
            <p:nvPr/>
          </p:nvSpPr>
          <p:spPr bwMode="auto">
            <a:xfrm>
              <a:off x="144" y="2016"/>
              <a:ext cx="5472" cy="100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28192" name="Group 64"/>
          <p:cNvGrpSpPr>
            <a:grpSpLocks/>
          </p:cNvGrpSpPr>
          <p:nvPr/>
        </p:nvGrpSpPr>
        <p:grpSpPr bwMode="auto">
          <a:xfrm>
            <a:off x="228600" y="547688"/>
            <a:ext cx="8686800" cy="2276475"/>
            <a:chOff x="144" y="489"/>
            <a:chExt cx="5472" cy="1434"/>
          </a:xfrm>
        </p:grpSpPr>
        <p:grpSp>
          <p:nvGrpSpPr>
            <p:cNvPr id="1328193" name="Group 65"/>
            <p:cNvGrpSpPr>
              <a:grpSpLocks/>
            </p:cNvGrpSpPr>
            <p:nvPr/>
          </p:nvGrpSpPr>
          <p:grpSpPr bwMode="auto">
            <a:xfrm>
              <a:off x="768" y="768"/>
              <a:ext cx="429" cy="624"/>
              <a:chOff x="864" y="912"/>
              <a:chExt cx="528" cy="768"/>
            </a:xfrm>
          </p:grpSpPr>
          <p:sp>
            <p:nvSpPr>
              <p:cNvPr id="1328194" name="Rectangle 6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5" name="Rectangle 67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6" name="Rectangle 68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7" name="Rectangle 69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8" name="Rectangle 70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9" name="Rectangle 7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0" name="Rectangle 72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1" name="Rectangle 7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2" name="Rectangle 74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3" name="Rectangle 75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4" name="Rectangle 76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5" name="Rectangle 77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6" name="Rectangle 78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7" name="Rectangle 79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8" name="Rectangle 80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9" name="Rectangle 81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10" name="Text Box 82"/>
            <p:cNvSpPr txBox="1">
              <a:spLocks noChangeArrowheads="1"/>
            </p:cNvSpPr>
            <p:nvPr/>
          </p:nvSpPr>
          <p:spPr bwMode="auto">
            <a:xfrm>
              <a:off x="271" y="489"/>
              <a:ext cx="1403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Scalar Registers</a:t>
              </a:r>
            </a:p>
          </p:txBody>
        </p:sp>
        <p:sp>
          <p:nvSpPr>
            <p:cNvPr id="1328211" name="Text Box 83"/>
            <p:cNvSpPr txBox="1">
              <a:spLocks noChangeArrowheads="1"/>
            </p:cNvSpPr>
            <p:nvPr/>
          </p:nvSpPr>
          <p:spPr bwMode="auto">
            <a:xfrm>
              <a:off x="480" y="1247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x0</a:t>
              </a:r>
            </a:p>
          </p:txBody>
        </p:sp>
        <p:sp>
          <p:nvSpPr>
            <p:cNvPr id="1328212" name="Text Box 84"/>
            <p:cNvSpPr txBox="1">
              <a:spLocks noChangeArrowheads="1"/>
            </p:cNvSpPr>
            <p:nvPr/>
          </p:nvSpPr>
          <p:spPr bwMode="auto">
            <a:xfrm>
              <a:off x="384" y="671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x31</a:t>
              </a:r>
            </a:p>
          </p:txBody>
        </p:sp>
        <p:sp>
          <p:nvSpPr>
            <p:cNvPr id="1328213" name="Text Box 85"/>
            <p:cNvSpPr txBox="1">
              <a:spLocks noChangeArrowheads="1"/>
            </p:cNvSpPr>
            <p:nvPr/>
          </p:nvSpPr>
          <p:spPr bwMode="auto">
            <a:xfrm>
              <a:off x="3006" y="489"/>
              <a:ext cx="1438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Vector Registers</a:t>
              </a:r>
            </a:p>
          </p:txBody>
        </p:sp>
        <p:sp>
          <p:nvSpPr>
            <p:cNvPr id="1328214" name="Text Box 86"/>
            <p:cNvSpPr txBox="1">
              <a:spLocks noChangeArrowheads="1"/>
            </p:cNvSpPr>
            <p:nvPr/>
          </p:nvSpPr>
          <p:spPr bwMode="auto">
            <a:xfrm>
              <a:off x="1488" y="1247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v0</a:t>
              </a:r>
            </a:p>
          </p:txBody>
        </p:sp>
        <p:sp>
          <p:nvSpPr>
            <p:cNvPr id="1328215" name="Text Box 87"/>
            <p:cNvSpPr txBox="1">
              <a:spLocks noChangeArrowheads="1"/>
            </p:cNvSpPr>
            <p:nvPr/>
          </p:nvSpPr>
          <p:spPr bwMode="auto">
            <a:xfrm>
              <a:off x="1424" y="671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v31</a:t>
              </a:r>
            </a:p>
          </p:txBody>
        </p:sp>
        <p:grpSp>
          <p:nvGrpSpPr>
            <p:cNvPr id="1328216" name="Group 88"/>
            <p:cNvGrpSpPr>
              <a:grpSpLocks/>
            </p:cNvGrpSpPr>
            <p:nvPr/>
          </p:nvGrpSpPr>
          <p:grpSpPr bwMode="auto">
            <a:xfrm>
              <a:off x="1776" y="768"/>
              <a:ext cx="429" cy="624"/>
              <a:chOff x="864" y="912"/>
              <a:chExt cx="528" cy="768"/>
            </a:xfrm>
          </p:grpSpPr>
          <p:sp>
            <p:nvSpPr>
              <p:cNvPr id="1328217" name="Rectangle 8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18" name="Rectangle 9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19" name="Rectangle 9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0" name="Rectangle 9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1" name="Rectangle 9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2" name="Rectangle 9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3" name="Rectangle 9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4" name="Rectangle 9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5" name="Rectangle 9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6" name="Rectangle 9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7" name="Rectangle 9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8" name="Rectangle 10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9" name="Rectangle 10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0" name="Rectangle 10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1" name="Rectangle 10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2" name="Rectangle 10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33" name="Text Box 105"/>
            <p:cNvSpPr txBox="1">
              <a:spLocks noChangeArrowheads="1"/>
            </p:cNvSpPr>
            <p:nvPr/>
          </p:nvSpPr>
          <p:spPr bwMode="auto">
            <a:xfrm>
              <a:off x="1809" y="1343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[0]</a:t>
              </a:r>
            </a:p>
          </p:txBody>
        </p:sp>
        <p:grpSp>
          <p:nvGrpSpPr>
            <p:cNvPr id="1328234" name="Group 106"/>
            <p:cNvGrpSpPr>
              <a:grpSpLocks/>
            </p:cNvGrpSpPr>
            <p:nvPr/>
          </p:nvGrpSpPr>
          <p:grpSpPr bwMode="auto">
            <a:xfrm>
              <a:off x="2208" y="768"/>
              <a:ext cx="429" cy="624"/>
              <a:chOff x="864" y="912"/>
              <a:chExt cx="528" cy="768"/>
            </a:xfrm>
          </p:grpSpPr>
          <p:sp>
            <p:nvSpPr>
              <p:cNvPr id="1328235" name="Rectangle 10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6" name="Rectangle 10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7" name="Rectangle 10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8" name="Rectangle 11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9" name="Rectangle 11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0" name="Rectangle 1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1" name="Rectangle 11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2" name="Rectangle 11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3" name="Rectangle 11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4" name="Rectangle 11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5" name="Rectangle 11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6" name="Rectangle 11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7" name="Rectangle 11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8" name="Rectangle 12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9" name="Rectangle 12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0" name="Rectangle 12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51" name="Text Box 123"/>
            <p:cNvSpPr txBox="1">
              <a:spLocks noChangeArrowheads="1"/>
            </p:cNvSpPr>
            <p:nvPr/>
          </p:nvSpPr>
          <p:spPr bwMode="auto">
            <a:xfrm>
              <a:off x="2241" y="1343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[1]</a:t>
              </a:r>
            </a:p>
          </p:txBody>
        </p:sp>
        <p:grpSp>
          <p:nvGrpSpPr>
            <p:cNvPr id="1328252" name="Group 124"/>
            <p:cNvGrpSpPr>
              <a:grpSpLocks/>
            </p:cNvGrpSpPr>
            <p:nvPr/>
          </p:nvGrpSpPr>
          <p:grpSpPr bwMode="auto">
            <a:xfrm>
              <a:off x="2640" y="768"/>
              <a:ext cx="429" cy="624"/>
              <a:chOff x="864" y="912"/>
              <a:chExt cx="528" cy="768"/>
            </a:xfrm>
          </p:grpSpPr>
          <p:sp>
            <p:nvSpPr>
              <p:cNvPr id="1328253" name="Rectangle 12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4" name="Rectangle 12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5" name="Rectangle 12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6" name="Rectangle 12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7" name="Rectangle 12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8" name="Rectangle 13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9" name="Rectangle 13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0" name="Rectangle 13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1" name="Rectangle 13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2" name="Rectangle 13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3" name="Rectangle 13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4" name="Rectangle 13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5" name="Rectangle 13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6" name="Rectangle 13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7" name="Rectangle 13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8" name="Rectangle 14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69" name="Text Box 141"/>
            <p:cNvSpPr txBox="1">
              <a:spLocks noChangeArrowheads="1"/>
            </p:cNvSpPr>
            <p:nvPr/>
          </p:nvSpPr>
          <p:spPr bwMode="auto">
            <a:xfrm>
              <a:off x="2673" y="1343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[2]</a:t>
              </a:r>
            </a:p>
          </p:txBody>
        </p:sp>
        <p:grpSp>
          <p:nvGrpSpPr>
            <p:cNvPr id="1328270" name="Group 142"/>
            <p:cNvGrpSpPr>
              <a:grpSpLocks/>
            </p:cNvGrpSpPr>
            <p:nvPr/>
          </p:nvGrpSpPr>
          <p:grpSpPr bwMode="auto">
            <a:xfrm>
              <a:off x="3072" y="768"/>
              <a:ext cx="429" cy="624"/>
              <a:chOff x="864" y="912"/>
              <a:chExt cx="528" cy="768"/>
            </a:xfrm>
          </p:grpSpPr>
          <p:sp>
            <p:nvSpPr>
              <p:cNvPr id="1328271" name="Rectangle 143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2" name="Rectangle 144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3" name="Rectangle 145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4" name="Rectangle 146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5" name="Rectangle 147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6" name="Rectangle 14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7" name="Rectangle 149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8" name="Rectangle 15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9" name="Rectangle 151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0" name="Rectangle 152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1" name="Rectangle 153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2" name="Rectangle 154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3" name="Rectangle 155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4" name="Rectangle 156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5" name="Rectangle 157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6" name="Rectangle 158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87" name="Text Box 159"/>
            <p:cNvSpPr txBox="1">
              <a:spLocks noChangeArrowheads="1"/>
            </p:cNvSpPr>
            <p:nvPr/>
          </p:nvSpPr>
          <p:spPr bwMode="auto">
            <a:xfrm>
              <a:off x="3228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288" name="Group 160"/>
            <p:cNvGrpSpPr>
              <a:grpSpLocks/>
            </p:cNvGrpSpPr>
            <p:nvPr/>
          </p:nvGrpSpPr>
          <p:grpSpPr bwMode="auto">
            <a:xfrm>
              <a:off x="3504" y="768"/>
              <a:ext cx="429" cy="624"/>
              <a:chOff x="864" y="912"/>
              <a:chExt cx="528" cy="768"/>
            </a:xfrm>
          </p:grpSpPr>
          <p:sp>
            <p:nvSpPr>
              <p:cNvPr id="1328289" name="Rectangle 161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0" name="Rectangle 162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1" name="Rectangle 163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2" name="Rectangle 164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3" name="Rectangle 165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4" name="Rectangle 1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5" name="Rectangle 167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6" name="Rectangle 16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7" name="Rectangle 169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8" name="Rectangle 170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9" name="Rectangle 171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0" name="Rectangle 172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1" name="Rectangle 173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2" name="Rectangle 174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3" name="Rectangle 175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4" name="Rectangle 176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05" name="Text Box 177"/>
            <p:cNvSpPr txBox="1">
              <a:spLocks noChangeArrowheads="1"/>
            </p:cNvSpPr>
            <p:nvPr/>
          </p:nvSpPr>
          <p:spPr bwMode="auto">
            <a:xfrm>
              <a:off x="3660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06" name="Group 178"/>
            <p:cNvGrpSpPr>
              <a:grpSpLocks/>
            </p:cNvGrpSpPr>
            <p:nvPr/>
          </p:nvGrpSpPr>
          <p:grpSpPr bwMode="auto">
            <a:xfrm>
              <a:off x="3936" y="768"/>
              <a:ext cx="429" cy="624"/>
              <a:chOff x="864" y="912"/>
              <a:chExt cx="528" cy="768"/>
            </a:xfrm>
          </p:grpSpPr>
          <p:sp>
            <p:nvSpPr>
              <p:cNvPr id="1328307" name="Rectangle 17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8" name="Rectangle 18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9" name="Rectangle 18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0" name="Rectangle 18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1" name="Rectangle 18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2" name="Rectangle 18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3" name="Rectangle 18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4" name="Rectangle 18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5" name="Rectangle 18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6" name="Rectangle 18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7" name="Rectangle 18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8" name="Rectangle 19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9" name="Rectangle 19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0" name="Rectangle 19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1" name="Rectangle 19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2" name="Rectangle 19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23" name="Text Box 195"/>
            <p:cNvSpPr txBox="1">
              <a:spLocks noChangeArrowheads="1"/>
            </p:cNvSpPr>
            <p:nvPr/>
          </p:nvSpPr>
          <p:spPr bwMode="auto">
            <a:xfrm>
              <a:off x="4092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24" name="Group 196"/>
            <p:cNvGrpSpPr>
              <a:grpSpLocks/>
            </p:cNvGrpSpPr>
            <p:nvPr/>
          </p:nvGrpSpPr>
          <p:grpSpPr bwMode="auto">
            <a:xfrm>
              <a:off x="4368" y="768"/>
              <a:ext cx="429" cy="624"/>
              <a:chOff x="864" y="912"/>
              <a:chExt cx="528" cy="768"/>
            </a:xfrm>
          </p:grpSpPr>
          <p:sp>
            <p:nvSpPr>
              <p:cNvPr id="1328325" name="Rectangle 19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6" name="Rectangle 19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7" name="Rectangle 19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8" name="Rectangle 20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9" name="Rectangle 20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0" name="Rectangle 2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1" name="Rectangle 20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2" name="Rectangle 20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3" name="Rectangle 20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4" name="Rectangle 20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5" name="Rectangle 20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6" name="Rectangle 20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7" name="Rectangle 20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8" name="Rectangle 2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9" name="Rectangle 21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0" name="Rectangle 21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41" name="Text Box 213"/>
            <p:cNvSpPr txBox="1">
              <a:spLocks noChangeArrowheads="1"/>
            </p:cNvSpPr>
            <p:nvPr/>
          </p:nvSpPr>
          <p:spPr bwMode="auto">
            <a:xfrm>
              <a:off x="4524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42" name="Group 214"/>
            <p:cNvGrpSpPr>
              <a:grpSpLocks/>
            </p:cNvGrpSpPr>
            <p:nvPr/>
          </p:nvGrpSpPr>
          <p:grpSpPr bwMode="auto">
            <a:xfrm>
              <a:off x="4800" y="768"/>
              <a:ext cx="429" cy="624"/>
              <a:chOff x="864" y="912"/>
              <a:chExt cx="528" cy="768"/>
            </a:xfrm>
          </p:grpSpPr>
          <p:sp>
            <p:nvSpPr>
              <p:cNvPr id="1328343" name="Rectangle 21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4" name="Rectangle 21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5" name="Rectangle 21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6" name="Rectangle 21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7" name="Rectangle 21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8" name="Rectangle 22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9" name="Rectangle 22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0" name="Rectangle 22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1" name="Rectangle 22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2" name="Rectangle 22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3" name="Rectangle 22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4" name="Rectangle 22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5" name="Rectangle 22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6" name="Rectangle 22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7" name="Rectangle 22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8" name="Rectangle 23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59" name="Text Box 231"/>
            <p:cNvSpPr txBox="1">
              <a:spLocks noChangeArrowheads="1"/>
            </p:cNvSpPr>
            <p:nvPr/>
          </p:nvSpPr>
          <p:spPr bwMode="auto">
            <a:xfrm>
              <a:off x="4435" y="1343"/>
              <a:ext cx="989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[MAXVL-1]</a:t>
              </a:r>
            </a:p>
          </p:txBody>
        </p:sp>
        <p:sp>
          <p:nvSpPr>
            <p:cNvPr id="1328360" name="Rectangle 232"/>
            <p:cNvSpPr>
              <a:spLocks noChangeArrowheads="1"/>
            </p:cNvSpPr>
            <p:nvPr/>
          </p:nvSpPr>
          <p:spPr bwMode="auto">
            <a:xfrm>
              <a:off x="3984" y="1728"/>
              <a:ext cx="720" cy="1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vl</a:t>
              </a:r>
              <a:endPara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328361" name="AutoShape 233"/>
            <p:cNvSpPr>
              <a:spLocks noChangeArrowheads="1"/>
            </p:cNvSpPr>
            <p:nvPr/>
          </p:nvSpPr>
          <p:spPr bwMode="auto">
            <a:xfrm>
              <a:off x="144" y="528"/>
              <a:ext cx="5472" cy="139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2" name="Text Box 234"/>
            <p:cNvSpPr txBox="1">
              <a:spLocks noChangeArrowheads="1"/>
            </p:cNvSpPr>
            <p:nvPr/>
          </p:nvSpPr>
          <p:spPr bwMode="auto">
            <a:xfrm>
              <a:off x="2064" y="1632"/>
              <a:ext cx="1945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Vector Length Register</a:t>
              </a:r>
            </a:p>
          </p:txBody>
        </p:sp>
      </p:grpSp>
      <p:grpSp>
        <p:nvGrpSpPr>
          <p:cNvPr id="1328363" name="Group 235"/>
          <p:cNvGrpSpPr>
            <a:grpSpLocks/>
          </p:cNvGrpSpPr>
          <p:nvPr/>
        </p:nvGrpSpPr>
        <p:grpSpPr bwMode="auto">
          <a:xfrm>
            <a:off x="228600" y="4597401"/>
            <a:ext cx="8686800" cy="1897063"/>
            <a:chOff x="144" y="3040"/>
            <a:chExt cx="5472" cy="1195"/>
          </a:xfrm>
        </p:grpSpPr>
        <p:sp>
          <p:nvSpPr>
            <p:cNvPr id="1328364" name="Rectangle 236"/>
            <p:cNvSpPr>
              <a:spLocks noChangeArrowheads="1"/>
            </p:cNvSpPr>
            <p:nvPr/>
          </p:nvSpPr>
          <p:spPr bwMode="auto">
            <a:xfrm>
              <a:off x="2784" y="336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5" name="Rectangle 237"/>
            <p:cNvSpPr>
              <a:spLocks noChangeArrowheads="1"/>
            </p:cNvSpPr>
            <p:nvPr/>
          </p:nvSpPr>
          <p:spPr bwMode="auto">
            <a:xfrm>
              <a:off x="278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6" name="Rectangle 238"/>
            <p:cNvSpPr>
              <a:spLocks noChangeArrowheads="1"/>
            </p:cNvSpPr>
            <p:nvPr/>
          </p:nvSpPr>
          <p:spPr bwMode="auto">
            <a:xfrm>
              <a:off x="3216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7" name="Rectangle 239"/>
            <p:cNvSpPr>
              <a:spLocks noChangeArrowheads="1"/>
            </p:cNvSpPr>
            <p:nvPr/>
          </p:nvSpPr>
          <p:spPr bwMode="auto">
            <a:xfrm>
              <a:off x="3648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8" name="Rectangle 240"/>
            <p:cNvSpPr>
              <a:spLocks noChangeArrowheads="1"/>
            </p:cNvSpPr>
            <p:nvPr/>
          </p:nvSpPr>
          <p:spPr bwMode="auto">
            <a:xfrm>
              <a:off x="4080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9" name="Rectangle 241"/>
            <p:cNvSpPr>
              <a:spLocks noChangeArrowheads="1"/>
            </p:cNvSpPr>
            <p:nvPr/>
          </p:nvSpPr>
          <p:spPr bwMode="auto">
            <a:xfrm>
              <a:off x="4512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0" name="Rectangle 242"/>
            <p:cNvSpPr>
              <a:spLocks noChangeArrowheads="1"/>
            </p:cNvSpPr>
            <p:nvPr/>
          </p:nvSpPr>
          <p:spPr bwMode="auto">
            <a:xfrm>
              <a:off x="494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1" name="Rectangle 243"/>
            <p:cNvSpPr>
              <a:spLocks noChangeArrowheads="1"/>
            </p:cNvSpPr>
            <p:nvPr/>
          </p:nvSpPr>
          <p:spPr bwMode="auto">
            <a:xfrm>
              <a:off x="62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2" name="Rectangle 244"/>
            <p:cNvSpPr>
              <a:spLocks noChangeArrowheads="1"/>
            </p:cNvSpPr>
            <p:nvPr/>
          </p:nvSpPr>
          <p:spPr bwMode="auto">
            <a:xfrm>
              <a:off x="105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3" name="Rectangle 245"/>
            <p:cNvSpPr>
              <a:spLocks noChangeArrowheads="1"/>
            </p:cNvSpPr>
            <p:nvPr/>
          </p:nvSpPr>
          <p:spPr bwMode="auto">
            <a:xfrm>
              <a:off x="148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4" name="Rectangle 246"/>
            <p:cNvSpPr>
              <a:spLocks noChangeArrowheads="1"/>
            </p:cNvSpPr>
            <p:nvPr/>
          </p:nvSpPr>
          <p:spPr bwMode="auto">
            <a:xfrm>
              <a:off x="192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5" name="Rectangle 247"/>
            <p:cNvSpPr>
              <a:spLocks noChangeArrowheads="1"/>
            </p:cNvSpPr>
            <p:nvPr/>
          </p:nvSpPr>
          <p:spPr bwMode="auto">
            <a:xfrm>
              <a:off x="235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6" name="Rectangle 248"/>
            <p:cNvSpPr>
              <a:spLocks noChangeArrowheads="1"/>
            </p:cNvSpPr>
            <p:nvPr/>
          </p:nvSpPr>
          <p:spPr bwMode="auto">
            <a:xfrm>
              <a:off x="278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7" name="Rectangle 249"/>
            <p:cNvSpPr>
              <a:spLocks noChangeArrowheads="1"/>
            </p:cNvSpPr>
            <p:nvPr/>
          </p:nvSpPr>
          <p:spPr bwMode="auto">
            <a:xfrm>
              <a:off x="321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8" name="Rectangle 250"/>
            <p:cNvSpPr>
              <a:spLocks noChangeArrowheads="1"/>
            </p:cNvSpPr>
            <p:nvPr/>
          </p:nvSpPr>
          <p:spPr bwMode="auto">
            <a:xfrm>
              <a:off x="364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9" name="Rectangle 251"/>
            <p:cNvSpPr>
              <a:spLocks noChangeArrowheads="1"/>
            </p:cNvSpPr>
            <p:nvPr/>
          </p:nvSpPr>
          <p:spPr bwMode="auto">
            <a:xfrm>
              <a:off x="408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0" name="Rectangle 252"/>
            <p:cNvSpPr>
              <a:spLocks noChangeArrowheads="1"/>
            </p:cNvSpPr>
            <p:nvPr/>
          </p:nvSpPr>
          <p:spPr bwMode="auto">
            <a:xfrm>
              <a:off x="451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1" name="Rectangle 253"/>
            <p:cNvSpPr>
              <a:spLocks noChangeArrowheads="1"/>
            </p:cNvSpPr>
            <p:nvPr/>
          </p:nvSpPr>
          <p:spPr bwMode="auto">
            <a:xfrm>
              <a:off x="494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2" name="Line 254"/>
            <p:cNvSpPr>
              <a:spLocks noChangeShapeType="1"/>
            </p:cNvSpPr>
            <p:nvPr/>
          </p:nvSpPr>
          <p:spPr bwMode="auto">
            <a:xfrm flipV="1">
              <a:off x="864" y="3408"/>
              <a:ext cx="216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3" name="Line 255"/>
            <p:cNvSpPr>
              <a:spLocks noChangeShapeType="1"/>
            </p:cNvSpPr>
            <p:nvPr/>
          </p:nvSpPr>
          <p:spPr bwMode="auto">
            <a:xfrm flipV="1">
              <a:off x="1728" y="3408"/>
              <a:ext cx="168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4" name="Line 256"/>
            <p:cNvSpPr>
              <a:spLocks noChangeShapeType="1"/>
            </p:cNvSpPr>
            <p:nvPr/>
          </p:nvSpPr>
          <p:spPr bwMode="auto">
            <a:xfrm flipV="1">
              <a:off x="2592" y="3408"/>
              <a:ext cx="1296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5" name="Line 257"/>
            <p:cNvSpPr>
              <a:spLocks noChangeShapeType="1"/>
            </p:cNvSpPr>
            <p:nvPr/>
          </p:nvSpPr>
          <p:spPr bwMode="auto">
            <a:xfrm flipV="1">
              <a:off x="3408" y="3408"/>
              <a:ext cx="864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6" name="Line 258"/>
            <p:cNvSpPr>
              <a:spLocks noChangeShapeType="1"/>
            </p:cNvSpPr>
            <p:nvPr/>
          </p:nvSpPr>
          <p:spPr bwMode="auto">
            <a:xfrm flipV="1">
              <a:off x="4272" y="3408"/>
              <a:ext cx="432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7" name="Line 259"/>
            <p:cNvSpPr>
              <a:spLocks noChangeShapeType="1"/>
            </p:cNvSpPr>
            <p:nvPr/>
          </p:nvSpPr>
          <p:spPr bwMode="auto">
            <a:xfrm flipV="1">
              <a:off x="5136" y="3408"/>
              <a:ext cx="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8" name="Text Box 260"/>
            <p:cNvSpPr txBox="1">
              <a:spLocks noChangeArrowheads="1"/>
            </p:cNvSpPr>
            <p:nvPr/>
          </p:nvSpPr>
          <p:spPr bwMode="auto">
            <a:xfrm>
              <a:off x="2486" y="3215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v1</a:t>
              </a:r>
            </a:p>
          </p:txBody>
        </p:sp>
        <p:sp>
          <p:nvSpPr>
            <p:cNvPr id="1328389" name="Text Box 261"/>
            <p:cNvSpPr txBox="1">
              <a:spLocks noChangeArrowheads="1"/>
            </p:cNvSpPr>
            <p:nvPr/>
          </p:nvSpPr>
          <p:spPr bwMode="auto">
            <a:xfrm>
              <a:off x="240" y="3040"/>
              <a:ext cx="1680" cy="64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Vector Load and Store Instructions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vlds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 v1, x1, x2</a:t>
              </a:r>
            </a:p>
          </p:txBody>
        </p:sp>
        <p:sp>
          <p:nvSpPr>
            <p:cNvPr id="1328390" name="Line 262"/>
            <p:cNvSpPr>
              <a:spLocks noChangeShapeType="1"/>
            </p:cNvSpPr>
            <p:nvPr/>
          </p:nvSpPr>
          <p:spPr bwMode="auto">
            <a:xfrm flipV="1">
              <a:off x="624" y="388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1" name="Text Box 263"/>
            <p:cNvSpPr txBox="1">
              <a:spLocks noChangeArrowheads="1"/>
            </p:cNvSpPr>
            <p:nvPr/>
          </p:nvSpPr>
          <p:spPr bwMode="auto">
            <a:xfrm>
              <a:off x="313" y="3983"/>
              <a:ext cx="696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Base,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x1</a:t>
              </a:r>
            </a:p>
          </p:txBody>
        </p:sp>
        <p:sp>
          <p:nvSpPr>
            <p:cNvPr id="1328392" name="Line 264"/>
            <p:cNvSpPr>
              <a:spLocks noChangeShapeType="1"/>
            </p:cNvSpPr>
            <p:nvPr/>
          </p:nvSpPr>
          <p:spPr bwMode="auto">
            <a:xfrm>
              <a:off x="1488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3" name="Line 265"/>
            <p:cNvSpPr>
              <a:spLocks noChangeShapeType="1"/>
            </p:cNvSpPr>
            <p:nvPr/>
          </p:nvSpPr>
          <p:spPr bwMode="auto">
            <a:xfrm>
              <a:off x="2352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4" name="Line 266"/>
            <p:cNvSpPr>
              <a:spLocks noChangeShapeType="1"/>
            </p:cNvSpPr>
            <p:nvPr/>
          </p:nvSpPr>
          <p:spPr bwMode="auto">
            <a:xfrm>
              <a:off x="1488" y="3984"/>
              <a:ext cx="86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5" name="Text Box 267"/>
            <p:cNvSpPr txBox="1">
              <a:spLocks noChangeArrowheads="1"/>
            </p:cNvSpPr>
            <p:nvPr/>
          </p:nvSpPr>
          <p:spPr bwMode="auto">
            <a:xfrm>
              <a:off x="1501" y="3983"/>
              <a:ext cx="774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Stride,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/>
                  <a:ea typeface="굴림" charset="-127"/>
                  <a:cs typeface="Courier New"/>
                </a:rPr>
                <a:t>x2</a:t>
              </a:r>
            </a:p>
          </p:txBody>
        </p:sp>
        <p:sp>
          <p:nvSpPr>
            <p:cNvPr id="1328396" name="AutoShape 268"/>
            <p:cNvSpPr>
              <a:spLocks noChangeArrowheads="1"/>
            </p:cNvSpPr>
            <p:nvPr/>
          </p:nvSpPr>
          <p:spPr bwMode="auto">
            <a:xfrm>
              <a:off x="144" y="3072"/>
              <a:ext cx="5472" cy="115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7" name="Text Box 269"/>
            <p:cNvSpPr txBox="1">
              <a:spLocks noChangeArrowheads="1"/>
            </p:cNvSpPr>
            <p:nvPr/>
          </p:nvSpPr>
          <p:spPr bwMode="auto">
            <a:xfrm>
              <a:off x="3442" y="3887"/>
              <a:ext cx="650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Memory</a:t>
              </a:r>
            </a:p>
          </p:txBody>
        </p:sp>
        <p:sp>
          <p:nvSpPr>
            <p:cNvPr id="1328398" name="Rectangle 270"/>
            <p:cNvSpPr>
              <a:spLocks noChangeArrowheads="1"/>
            </p:cNvSpPr>
            <p:nvPr/>
          </p:nvSpPr>
          <p:spPr bwMode="auto">
            <a:xfrm>
              <a:off x="19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9" name="Text Box 271"/>
            <p:cNvSpPr txBox="1">
              <a:spLocks noChangeArrowheads="1"/>
            </p:cNvSpPr>
            <p:nvPr/>
          </p:nvSpPr>
          <p:spPr bwMode="auto">
            <a:xfrm>
              <a:off x="3408" y="3120"/>
              <a:ext cx="1051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굴림" charset="-127"/>
                  <a:cs typeface="Calibri"/>
                </a:rPr>
                <a:t>Vector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3522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Code Example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7F9-B113-7C46-85DD-8A6DD11DC085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30179" name="Group 3"/>
          <p:cNvGrpSpPr>
            <a:grpSpLocks/>
          </p:cNvGrpSpPr>
          <p:nvPr/>
        </p:nvGrpSpPr>
        <p:grpSpPr bwMode="auto">
          <a:xfrm>
            <a:off x="3352800" y="1600200"/>
            <a:ext cx="2743200" cy="4038600"/>
            <a:chOff x="2112" y="1008"/>
            <a:chExt cx="1728" cy="2544"/>
          </a:xfrm>
        </p:grpSpPr>
        <p:sp>
          <p:nvSpPr>
            <p:cNvPr id="1330180" name="Rectangle 4"/>
            <p:cNvSpPr>
              <a:spLocks noChangeArrowheads="1"/>
            </p:cNvSpPr>
            <p:nvPr/>
          </p:nvSpPr>
          <p:spPr bwMode="auto">
            <a:xfrm>
              <a:off x="2112" y="1008"/>
              <a:ext cx="1728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0181" name="Text Box 5"/>
            <p:cNvSpPr txBox="1">
              <a:spLocks noChangeArrowheads="1"/>
            </p:cNvSpPr>
            <p:nvPr/>
          </p:nvSpPr>
          <p:spPr bwMode="auto">
            <a:xfrm>
              <a:off x="2112" y="1026"/>
              <a:ext cx="1600" cy="2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# Scalar Code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li x4, 64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loop: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fld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f1, 0(x1)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fld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f2, 0(x2)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fadd.d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f3,f1,f2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fsd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f3, 0(x3)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addi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x1, 8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addi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x2, 8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addi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x3, 8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subi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x4, 1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bnez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x4, loop</a:t>
              </a:r>
            </a:p>
          </p:txBody>
        </p:sp>
      </p:grpSp>
      <p:grpSp>
        <p:nvGrpSpPr>
          <p:cNvPr id="1330182" name="Group 6"/>
          <p:cNvGrpSpPr>
            <a:grpSpLocks/>
          </p:cNvGrpSpPr>
          <p:nvPr/>
        </p:nvGrpSpPr>
        <p:grpSpPr bwMode="auto">
          <a:xfrm>
            <a:off x="6019800" y="1600200"/>
            <a:ext cx="2743200" cy="4038600"/>
            <a:chOff x="3792" y="1008"/>
            <a:chExt cx="1728" cy="2544"/>
          </a:xfrm>
        </p:grpSpPr>
        <p:sp>
          <p:nvSpPr>
            <p:cNvPr id="1330183" name="Rectangle 7"/>
            <p:cNvSpPr>
              <a:spLocks noChangeArrowheads="1"/>
            </p:cNvSpPr>
            <p:nvPr/>
          </p:nvSpPr>
          <p:spPr bwMode="auto">
            <a:xfrm>
              <a:off x="3840" y="1008"/>
              <a:ext cx="1680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0184" name="Text Box 8"/>
            <p:cNvSpPr txBox="1">
              <a:spLocks noChangeArrowheads="1"/>
            </p:cNvSpPr>
            <p:nvPr/>
          </p:nvSpPr>
          <p:spPr bwMode="auto">
            <a:xfrm>
              <a:off x="3792" y="1026"/>
              <a:ext cx="1425" cy="1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# Vector Code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li x4, 64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setvl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x5, 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x4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vld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v1, x1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vld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v2, x2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vadd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v3,v1,v2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vst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v3, x3</a:t>
              </a:r>
            </a:p>
          </p:txBody>
        </p:sp>
      </p:grpSp>
      <p:grpSp>
        <p:nvGrpSpPr>
          <p:cNvPr id="1330185" name="Group 9"/>
          <p:cNvGrpSpPr>
            <a:grpSpLocks/>
          </p:cNvGrpSpPr>
          <p:nvPr/>
        </p:nvGrpSpPr>
        <p:grpSpPr bwMode="auto">
          <a:xfrm>
            <a:off x="381000" y="1600200"/>
            <a:ext cx="3065463" cy="4038600"/>
            <a:chOff x="240" y="1008"/>
            <a:chExt cx="1931" cy="2544"/>
          </a:xfrm>
        </p:grpSpPr>
        <p:sp>
          <p:nvSpPr>
            <p:cNvPr id="1330186" name="Rectangle 10"/>
            <p:cNvSpPr>
              <a:spLocks noChangeArrowheads="1"/>
            </p:cNvSpPr>
            <p:nvPr/>
          </p:nvSpPr>
          <p:spPr bwMode="auto">
            <a:xfrm>
              <a:off x="240" y="1008"/>
              <a:ext cx="1872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0187" name="Text Box 11"/>
            <p:cNvSpPr txBox="1">
              <a:spLocks noChangeArrowheads="1"/>
            </p:cNvSpPr>
            <p:nvPr/>
          </p:nvSpPr>
          <p:spPr bwMode="auto">
            <a:xfrm>
              <a:off x="240" y="1104"/>
              <a:ext cx="1931" cy="5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# C code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for (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=0;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&lt;64;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++)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C[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= A[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+ B[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3499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Instruction Set Advantages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Compact</a:t>
            </a:r>
          </a:p>
          <a:p>
            <a:pPr lvl="1"/>
            <a:r>
              <a:rPr lang="en-US" altLang="ko-KR" sz="2400" dirty="0"/>
              <a:t>one short instruction encodes N operations</a:t>
            </a:r>
          </a:p>
          <a:p>
            <a:r>
              <a:rPr lang="en-US" altLang="ko-KR" sz="2800" dirty="0"/>
              <a:t>Expressive</a:t>
            </a:r>
          </a:p>
          <a:p>
            <a:pPr lvl="1"/>
            <a:r>
              <a:rPr lang="en-US" altLang="ko-KR" sz="2400" dirty="0">
                <a:solidFill>
                  <a:srgbClr val="000000"/>
                </a:solidFill>
              </a:rPr>
              <a:t>Unit-stride load/store for a contiguous block</a:t>
            </a:r>
          </a:p>
          <a:p>
            <a:pPr lvl="1"/>
            <a:r>
              <a:rPr lang="en-US" altLang="ko-KR" sz="2400" dirty="0" err="1">
                <a:solidFill>
                  <a:srgbClr val="000000"/>
                </a:solidFill>
              </a:rPr>
              <a:t>Strided</a:t>
            </a:r>
            <a:r>
              <a:rPr lang="en-US" altLang="ko-KR" sz="2400" dirty="0">
                <a:solidFill>
                  <a:srgbClr val="000000"/>
                </a:solidFill>
              </a:rPr>
              <a:t> load/store for a known pattern</a:t>
            </a:r>
          </a:p>
          <a:p>
            <a:pPr lvl="1"/>
            <a:r>
              <a:rPr lang="en-US" altLang="ko-KR" sz="2400" dirty="0">
                <a:solidFill>
                  <a:srgbClr val="000000"/>
                </a:solidFill>
              </a:rPr>
              <a:t>Indexed load/store for indirect accesses</a:t>
            </a:r>
            <a:endParaRPr lang="en-US" altLang="ko-KR" sz="2000" dirty="0"/>
          </a:p>
          <a:p>
            <a:r>
              <a:rPr lang="en-US" altLang="ko-KR" sz="2800" dirty="0"/>
              <a:t>Scalable</a:t>
            </a:r>
          </a:p>
          <a:p>
            <a:pPr lvl="1"/>
            <a:r>
              <a:rPr lang="en-US" altLang="ko-KR" sz="2400" dirty="0"/>
              <a:t>Same code on more parallel pipelines (lanes)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87BB-8E8E-7843-BA82-ADCCE7B2A44F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347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736600"/>
          </a:xfrm>
        </p:spPr>
        <p:txBody>
          <a:bodyPr/>
          <a:lstStyle/>
          <a:p>
            <a:r>
              <a:rPr lang="en-US" altLang="ko-KR" dirty="0"/>
              <a:t>T0 Vector Microprocessor (UCB/ICSI, 1995)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E473-6773-F142-B877-69B8BF932C58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342467" name="Picture 3" descr="t0d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401911"/>
            <a:ext cx="5138738" cy="5176838"/>
          </a:xfrm>
          <a:prstGeom prst="rect">
            <a:avLst/>
          </a:prstGeom>
          <a:noFill/>
        </p:spPr>
      </p:pic>
      <p:sp>
        <p:nvSpPr>
          <p:cNvPr id="1342468" name="Rectangle 4"/>
          <p:cNvSpPr>
            <a:spLocks noChangeArrowheads="1"/>
          </p:cNvSpPr>
          <p:nvPr/>
        </p:nvSpPr>
        <p:spPr bwMode="auto">
          <a:xfrm>
            <a:off x="6858000" y="2971800"/>
            <a:ext cx="457200" cy="3200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2469" name="Line 5"/>
          <p:cNvSpPr>
            <a:spLocks noChangeShapeType="1"/>
          </p:cNvSpPr>
          <p:nvPr/>
        </p:nvSpPr>
        <p:spPr bwMode="auto">
          <a:xfrm flipV="1">
            <a:off x="7315200" y="3459311"/>
            <a:ext cx="7620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2470" name="Text Box 6"/>
          <p:cNvSpPr txBox="1">
            <a:spLocks noChangeArrowheads="1"/>
          </p:cNvSpPr>
          <p:nvPr/>
        </p:nvSpPr>
        <p:spPr bwMode="auto">
          <a:xfrm>
            <a:off x="7984630" y="3090546"/>
            <a:ext cx="966192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8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Lane</a:t>
            </a:r>
          </a:p>
        </p:txBody>
      </p:sp>
      <p:grpSp>
        <p:nvGrpSpPr>
          <p:cNvPr id="1342471" name="Group 7"/>
          <p:cNvGrpSpPr>
            <a:grpSpLocks/>
          </p:cNvGrpSpPr>
          <p:nvPr/>
        </p:nvGrpSpPr>
        <p:grpSpPr bwMode="auto">
          <a:xfrm>
            <a:off x="304800" y="3057674"/>
            <a:ext cx="7142163" cy="2078038"/>
            <a:chOff x="192" y="1763"/>
            <a:chExt cx="4499" cy="1309"/>
          </a:xfrm>
        </p:grpSpPr>
        <p:sp>
          <p:nvSpPr>
            <p:cNvPr id="1342472" name="Text Box 8"/>
            <p:cNvSpPr txBox="1">
              <a:spLocks noChangeArrowheads="1"/>
            </p:cNvSpPr>
            <p:nvPr/>
          </p:nvSpPr>
          <p:spPr bwMode="auto">
            <a:xfrm>
              <a:off x="192" y="1763"/>
              <a:ext cx="1536" cy="75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register elements striped over lanes</a:t>
              </a:r>
            </a:p>
          </p:txBody>
        </p:sp>
        <p:grpSp>
          <p:nvGrpSpPr>
            <p:cNvPr id="1342473" name="Group 9"/>
            <p:cNvGrpSpPr>
              <a:grpSpLocks/>
            </p:cNvGrpSpPr>
            <p:nvPr/>
          </p:nvGrpSpPr>
          <p:grpSpPr bwMode="auto">
            <a:xfrm>
              <a:off x="1956" y="2409"/>
              <a:ext cx="2735" cy="663"/>
              <a:chOff x="1956" y="2409"/>
              <a:chExt cx="2735" cy="663"/>
            </a:xfrm>
          </p:grpSpPr>
          <p:sp>
            <p:nvSpPr>
              <p:cNvPr id="1342474" name="Text Box 10"/>
              <p:cNvSpPr txBox="1">
                <a:spLocks noChangeArrowheads="1"/>
              </p:cNvSpPr>
              <p:nvPr/>
            </p:nvSpPr>
            <p:spPr bwMode="auto">
              <a:xfrm>
                <a:off x="2003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5" name="Text Box 11"/>
              <p:cNvSpPr txBox="1">
                <a:spLocks noChangeArrowheads="1"/>
              </p:cNvSpPr>
              <p:nvPr/>
            </p:nvSpPr>
            <p:spPr bwMode="auto">
              <a:xfrm>
                <a:off x="2003" y="2697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[8]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6" name="Text Box 12"/>
              <p:cNvSpPr txBox="1">
                <a:spLocks noChangeArrowheads="1"/>
              </p:cNvSpPr>
              <p:nvPr/>
            </p:nvSpPr>
            <p:spPr bwMode="auto">
              <a:xfrm>
                <a:off x="1956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[16]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7" name="Text Box 13"/>
              <p:cNvSpPr txBox="1">
                <a:spLocks noChangeArrowheads="1"/>
              </p:cNvSpPr>
              <p:nvPr/>
            </p:nvSpPr>
            <p:spPr bwMode="auto">
              <a:xfrm>
                <a:off x="1957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[24]</a:t>
                </a:r>
                <a:endPara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8" name="Text Box 14"/>
              <p:cNvSpPr txBox="1">
                <a:spLocks noChangeArrowheads="1"/>
              </p:cNvSpPr>
              <p:nvPr/>
            </p:nvSpPr>
            <p:spPr bwMode="auto">
              <a:xfrm>
                <a:off x="2288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9" name="Text Box 15"/>
              <p:cNvSpPr txBox="1">
                <a:spLocks noChangeArrowheads="1"/>
              </p:cNvSpPr>
              <p:nvPr/>
            </p:nvSpPr>
            <p:spPr bwMode="auto">
              <a:xfrm>
                <a:off x="2288" y="2697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[9]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0" name="Text Box 16"/>
              <p:cNvSpPr txBox="1">
                <a:spLocks noChangeArrowheads="1"/>
              </p:cNvSpPr>
              <p:nvPr/>
            </p:nvSpPr>
            <p:spPr bwMode="auto">
              <a:xfrm>
                <a:off x="2241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[17]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1" name="Text Box 17"/>
              <p:cNvSpPr txBox="1">
                <a:spLocks noChangeArrowheads="1"/>
              </p:cNvSpPr>
              <p:nvPr/>
            </p:nvSpPr>
            <p:spPr bwMode="auto">
              <a:xfrm>
                <a:off x="2242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[25]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2" name="Text Box 18"/>
              <p:cNvSpPr txBox="1">
                <a:spLocks noChangeArrowheads="1"/>
              </p:cNvSpPr>
              <p:nvPr/>
            </p:nvSpPr>
            <p:spPr bwMode="auto">
              <a:xfrm>
                <a:off x="2627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3" name="Text Box 19"/>
              <p:cNvSpPr txBox="1">
                <a:spLocks noChangeArrowheads="1"/>
              </p:cNvSpPr>
              <p:nvPr/>
            </p:nvSpPr>
            <p:spPr bwMode="auto">
              <a:xfrm>
                <a:off x="2581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4" name="Text Box 20"/>
              <p:cNvSpPr txBox="1">
                <a:spLocks noChangeArrowheads="1"/>
              </p:cNvSpPr>
              <p:nvPr/>
            </p:nvSpPr>
            <p:spPr bwMode="auto">
              <a:xfrm>
                <a:off x="2580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[18]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5" name="Text Box 21"/>
              <p:cNvSpPr txBox="1">
                <a:spLocks noChangeArrowheads="1"/>
              </p:cNvSpPr>
              <p:nvPr/>
            </p:nvSpPr>
            <p:spPr bwMode="auto">
              <a:xfrm>
                <a:off x="2581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[26]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6" name="Text Box 22"/>
              <p:cNvSpPr txBox="1">
                <a:spLocks noChangeArrowheads="1"/>
              </p:cNvSpPr>
              <p:nvPr/>
            </p:nvSpPr>
            <p:spPr bwMode="auto">
              <a:xfrm>
                <a:off x="2959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[3]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7" name="Text Box 23"/>
              <p:cNvSpPr txBox="1">
                <a:spLocks noChangeArrowheads="1"/>
              </p:cNvSpPr>
              <p:nvPr/>
            </p:nvSpPr>
            <p:spPr bwMode="auto">
              <a:xfrm>
                <a:off x="2913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[11]</a:t>
                </a:r>
                <a:endPara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8" name="Text Box 24"/>
              <p:cNvSpPr txBox="1">
                <a:spLocks noChangeArrowheads="1"/>
              </p:cNvSpPr>
              <p:nvPr/>
            </p:nvSpPr>
            <p:spPr bwMode="auto">
              <a:xfrm>
                <a:off x="2912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[19]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9" name="Text Box 25"/>
              <p:cNvSpPr txBox="1">
                <a:spLocks noChangeArrowheads="1"/>
              </p:cNvSpPr>
              <p:nvPr/>
            </p:nvSpPr>
            <p:spPr bwMode="auto">
              <a:xfrm>
                <a:off x="2913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[27]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0" name="Text Box 26"/>
              <p:cNvSpPr txBox="1">
                <a:spLocks noChangeArrowheads="1"/>
              </p:cNvSpPr>
              <p:nvPr/>
            </p:nvSpPr>
            <p:spPr bwMode="auto">
              <a:xfrm>
                <a:off x="3251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[4]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1" name="Text Box 27"/>
              <p:cNvSpPr txBox="1">
                <a:spLocks noChangeArrowheads="1"/>
              </p:cNvSpPr>
              <p:nvPr/>
            </p:nvSpPr>
            <p:spPr bwMode="auto">
              <a:xfrm>
                <a:off x="3205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[12]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2" name="Text Box 28"/>
              <p:cNvSpPr txBox="1">
                <a:spLocks noChangeArrowheads="1"/>
              </p:cNvSpPr>
              <p:nvPr/>
            </p:nvSpPr>
            <p:spPr bwMode="auto">
              <a:xfrm>
                <a:off x="3204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3" name="Text Box 29"/>
              <p:cNvSpPr txBox="1">
                <a:spLocks noChangeArrowheads="1"/>
              </p:cNvSpPr>
              <p:nvPr/>
            </p:nvSpPr>
            <p:spPr bwMode="auto">
              <a:xfrm>
                <a:off x="3205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[28]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4" name="Text Box 30"/>
              <p:cNvSpPr txBox="1">
                <a:spLocks noChangeArrowheads="1"/>
              </p:cNvSpPr>
              <p:nvPr/>
            </p:nvSpPr>
            <p:spPr bwMode="auto">
              <a:xfrm>
                <a:off x="3635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[5]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5" name="Text Box 31"/>
              <p:cNvSpPr txBox="1">
                <a:spLocks noChangeArrowheads="1"/>
              </p:cNvSpPr>
              <p:nvPr/>
            </p:nvSpPr>
            <p:spPr bwMode="auto">
              <a:xfrm>
                <a:off x="3589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[13]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6" name="Text Box 32"/>
              <p:cNvSpPr txBox="1">
                <a:spLocks noChangeArrowheads="1"/>
              </p:cNvSpPr>
              <p:nvPr/>
            </p:nvSpPr>
            <p:spPr bwMode="auto">
              <a:xfrm>
                <a:off x="3588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[21]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7" name="Text Box 33"/>
              <p:cNvSpPr txBox="1">
                <a:spLocks noChangeArrowheads="1"/>
              </p:cNvSpPr>
              <p:nvPr/>
            </p:nvSpPr>
            <p:spPr bwMode="auto">
              <a:xfrm>
                <a:off x="3589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[29]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8" name="Text Box 34"/>
              <p:cNvSpPr txBox="1">
                <a:spLocks noChangeArrowheads="1"/>
              </p:cNvSpPr>
              <p:nvPr/>
            </p:nvSpPr>
            <p:spPr bwMode="auto">
              <a:xfrm>
                <a:off x="3971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[6]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9" name="Text Box 35"/>
              <p:cNvSpPr txBox="1">
                <a:spLocks noChangeArrowheads="1"/>
              </p:cNvSpPr>
              <p:nvPr/>
            </p:nvSpPr>
            <p:spPr bwMode="auto">
              <a:xfrm>
                <a:off x="3924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[14]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0" name="Text Box 36"/>
              <p:cNvSpPr txBox="1">
                <a:spLocks noChangeArrowheads="1"/>
              </p:cNvSpPr>
              <p:nvPr/>
            </p:nvSpPr>
            <p:spPr bwMode="auto">
              <a:xfrm>
                <a:off x="3924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[22]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1" name="Text Box 37"/>
              <p:cNvSpPr txBox="1">
                <a:spLocks noChangeArrowheads="1"/>
              </p:cNvSpPr>
              <p:nvPr/>
            </p:nvSpPr>
            <p:spPr bwMode="auto">
              <a:xfrm>
                <a:off x="3925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[30]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2" name="Text Box 38"/>
              <p:cNvSpPr txBox="1">
                <a:spLocks noChangeArrowheads="1"/>
              </p:cNvSpPr>
              <p:nvPr/>
            </p:nvSpPr>
            <p:spPr bwMode="auto">
              <a:xfrm>
                <a:off x="4307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[7]</a:t>
                </a:r>
                <a:endPara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3" name="Text Box 39"/>
              <p:cNvSpPr txBox="1">
                <a:spLocks noChangeArrowheads="1"/>
              </p:cNvSpPr>
              <p:nvPr/>
            </p:nvSpPr>
            <p:spPr bwMode="auto">
              <a:xfrm>
                <a:off x="4261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[15]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4" name="Text Box 40"/>
              <p:cNvSpPr txBox="1">
                <a:spLocks noChangeArrowheads="1"/>
              </p:cNvSpPr>
              <p:nvPr/>
            </p:nvSpPr>
            <p:spPr bwMode="auto">
              <a:xfrm>
                <a:off x="4260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[23]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5" name="Text Box 41"/>
              <p:cNvSpPr txBox="1">
                <a:spLocks noChangeArrowheads="1"/>
              </p:cNvSpPr>
              <p:nvPr/>
            </p:nvSpPr>
            <p:spPr bwMode="auto">
              <a:xfrm>
                <a:off x="4261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[31]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</p:grpSp>
        <p:sp>
          <p:nvSpPr>
            <p:cNvPr id="1342506" name="Line 42"/>
            <p:cNvSpPr>
              <a:spLocks noChangeShapeType="1"/>
            </p:cNvSpPr>
            <p:nvPr/>
          </p:nvSpPr>
          <p:spPr bwMode="auto">
            <a:xfrm>
              <a:off x="1392" y="225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45" name="Text Box 8">
            <a:extLst>
              <a:ext uri="{FF2B5EF4-FFF2-40B4-BE49-F238E27FC236}">
                <a16:creationId xmlns:a16="http://schemas.microsoft.com/office/drawing/2014/main" id="{5AB89498-5FEC-E04A-9DFC-C2CFA45C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861442"/>
            <a:ext cx="4267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400" b="1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Built by Prof. Krste Asanovic</a:t>
            </a:r>
          </a:p>
        </p:txBody>
      </p:sp>
    </p:spTree>
    <p:extLst>
      <p:ext uri="{BB962C8B-B14F-4D97-AF65-F5344CB8AC3E}">
        <p14:creationId xmlns:p14="http://schemas.microsoft.com/office/powerpoint/2010/main" val="9825506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Interleaved Vector Memory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4600"/>
          </a:xfrm>
        </p:spPr>
        <p:txBody>
          <a:bodyPr/>
          <a:lstStyle/>
          <a:p>
            <a:r>
              <a:rPr lang="en-US" altLang="ko-KR" sz="2400" dirty="0"/>
              <a:t>Bank busy time: Time before bank ready to accept next request</a:t>
            </a:r>
          </a:p>
          <a:p>
            <a:r>
              <a:rPr lang="en-US" altLang="ko-KR" sz="2400" dirty="0"/>
              <a:t>Cray-1, 16 banks, 4 cycle bank busy time, 12 cycle latency</a:t>
            </a:r>
          </a:p>
          <a:p>
            <a:endParaRPr lang="en-US" sz="2400" dirty="0"/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E858-8F61-0E47-B2FD-4481229F233B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38437" name="Group 69"/>
          <p:cNvGrpSpPr>
            <a:grpSpLocks/>
          </p:cNvGrpSpPr>
          <p:nvPr/>
        </p:nvGrpSpPr>
        <p:grpSpPr bwMode="auto">
          <a:xfrm>
            <a:off x="381000" y="2286000"/>
            <a:ext cx="8610600" cy="4119563"/>
            <a:chOff x="240" y="1629"/>
            <a:chExt cx="5424" cy="2595"/>
          </a:xfrm>
        </p:grpSpPr>
        <p:grpSp>
          <p:nvGrpSpPr>
            <p:cNvPr id="1338372" name="Group 4"/>
            <p:cNvGrpSpPr>
              <a:grpSpLocks/>
            </p:cNvGrpSpPr>
            <p:nvPr/>
          </p:nvGrpSpPr>
          <p:grpSpPr bwMode="auto">
            <a:xfrm>
              <a:off x="240" y="2024"/>
              <a:ext cx="4616" cy="1895"/>
              <a:chOff x="524" y="2016"/>
              <a:chExt cx="4616" cy="1895"/>
            </a:xfrm>
          </p:grpSpPr>
          <p:sp>
            <p:nvSpPr>
              <p:cNvPr id="1338373" name="Rectangle 5"/>
              <p:cNvSpPr>
                <a:spLocks noChangeArrowheads="1"/>
              </p:cNvSpPr>
              <p:nvPr/>
            </p:nvSpPr>
            <p:spPr bwMode="auto">
              <a:xfrm>
                <a:off x="52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0</a:t>
                </a:r>
              </a:p>
            </p:txBody>
          </p:sp>
          <p:sp>
            <p:nvSpPr>
              <p:cNvPr id="1338374" name="Rectangle 6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1</a:t>
                </a:r>
              </a:p>
            </p:txBody>
          </p:sp>
          <p:sp>
            <p:nvSpPr>
              <p:cNvPr id="1338375" name="Rectangle 7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2</a:t>
                </a:r>
              </a:p>
            </p:txBody>
          </p:sp>
          <p:sp>
            <p:nvSpPr>
              <p:cNvPr id="1338376" name="Rectangle 8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3</a:t>
                </a:r>
              </a:p>
            </p:txBody>
          </p:sp>
          <p:sp>
            <p:nvSpPr>
              <p:cNvPr id="1338377" name="Rectangle 9"/>
              <p:cNvSpPr>
                <a:spLocks noChangeArrowheads="1"/>
              </p:cNvSpPr>
              <p:nvPr/>
            </p:nvSpPr>
            <p:spPr bwMode="auto">
              <a:xfrm>
                <a:off x="167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4</a:t>
                </a:r>
              </a:p>
            </p:txBody>
          </p:sp>
          <p:sp>
            <p:nvSpPr>
              <p:cNvPr id="1338378" name="Rectangle 10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5</a:t>
                </a:r>
              </a:p>
            </p:txBody>
          </p:sp>
          <p:sp>
            <p:nvSpPr>
              <p:cNvPr id="1338379" name="Rectangle 11"/>
              <p:cNvSpPr>
                <a:spLocks noChangeArrowheads="1"/>
              </p:cNvSpPr>
              <p:nvPr/>
            </p:nvSpPr>
            <p:spPr bwMode="auto">
              <a:xfrm>
                <a:off x="225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6</a:t>
                </a:r>
              </a:p>
            </p:txBody>
          </p:sp>
          <p:sp>
            <p:nvSpPr>
              <p:cNvPr id="1338380" name="Rectangle 12"/>
              <p:cNvSpPr>
                <a:spLocks noChangeArrowheads="1"/>
              </p:cNvSpPr>
              <p:nvPr/>
            </p:nvSpPr>
            <p:spPr bwMode="auto">
              <a:xfrm>
                <a:off x="254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7</a:t>
                </a:r>
              </a:p>
            </p:txBody>
          </p:sp>
          <p:sp>
            <p:nvSpPr>
              <p:cNvPr id="1338381" name="Rectangle 13"/>
              <p:cNvSpPr>
                <a:spLocks noChangeArrowheads="1"/>
              </p:cNvSpPr>
              <p:nvPr/>
            </p:nvSpPr>
            <p:spPr bwMode="auto">
              <a:xfrm>
                <a:off x="282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8</a:t>
                </a:r>
              </a:p>
            </p:txBody>
          </p:sp>
          <p:sp>
            <p:nvSpPr>
              <p:cNvPr id="1338382" name="Rectangle 14"/>
              <p:cNvSpPr>
                <a:spLocks noChangeArrowheads="1"/>
              </p:cNvSpPr>
              <p:nvPr/>
            </p:nvSpPr>
            <p:spPr bwMode="auto">
              <a:xfrm>
                <a:off x="312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9</a:t>
                </a:r>
              </a:p>
            </p:txBody>
          </p:sp>
          <p:sp>
            <p:nvSpPr>
              <p:cNvPr id="1338383" name="Rectangle 15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</a:t>
                </a:r>
              </a:p>
            </p:txBody>
          </p:sp>
          <p:sp>
            <p:nvSpPr>
              <p:cNvPr id="1338384" name="Rectangle 16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</a:t>
                </a:r>
              </a:p>
            </p:txBody>
          </p:sp>
          <p:sp>
            <p:nvSpPr>
              <p:cNvPr id="1338385" name="Rectangle 17"/>
              <p:cNvSpPr>
                <a:spLocks noChangeArrowheads="1"/>
              </p:cNvSpPr>
              <p:nvPr/>
            </p:nvSpPr>
            <p:spPr bwMode="auto">
              <a:xfrm>
                <a:off x="398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</a:t>
                </a:r>
              </a:p>
            </p:txBody>
          </p:sp>
          <p:sp>
            <p:nvSpPr>
              <p:cNvPr id="1338386" name="Rectangle 18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D</a:t>
                </a:r>
              </a:p>
            </p:txBody>
          </p:sp>
          <p:sp>
            <p:nvSpPr>
              <p:cNvPr id="1338387" name="Rectangle 19"/>
              <p:cNvSpPr>
                <a:spLocks noChangeArrowheads="1"/>
              </p:cNvSpPr>
              <p:nvPr/>
            </p:nvSpPr>
            <p:spPr bwMode="auto">
              <a:xfrm>
                <a:off x="456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E</a:t>
                </a:r>
              </a:p>
            </p:txBody>
          </p:sp>
          <p:sp>
            <p:nvSpPr>
              <p:cNvPr id="1338388" name="Rectangle 20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F</a:t>
                </a:r>
              </a:p>
            </p:txBody>
          </p:sp>
          <p:grpSp>
            <p:nvGrpSpPr>
              <p:cNvPr id="1338389" name="Group 21"/>
              <p:cNvGrpSpPr>
                <a:grpSpLocks/>
              </p:cNvGrpSpPr>
              <p:nvPr/>
            </p:nvGrpSpPr>
            <p:grpSpPr bwMode="auto">
              <a:xfrm>
                <a:off x="2544" y="2544"/>
                <a:ext cx="626" cy="48"/>
                <a:chOff x="1536" y="2256"/>
                <a:chExt cx="626" cy="48"/>
              </a:xfrm>
            </p:grpSpPr>
            <p:sp>
              <p:nvSpPr>
                <p:cNvPr id="1338390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8391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8392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38393" name="Line 25"/>
              <p:cNvSpPr>
                <a:spLocks noChangeShapeType="1"/>
              </p:cNvSpPr>
              <p:nvPr/>
            </p:nvSpPr>
            <p:spPr bwMode="auto">
              <a:xfrm flipV="1">
                <a:off x="672" y="2592"/>
                <a:ext cx="211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4" name="Line 26"/>
              <p:cNvSpPr>
                <a:spLocks noChangeShapeType="1"/>
              </p:cNvSpPr>
              <p:nvPr/>
            </p:nvSpPr>
            <p:spPr bwMode="auto">
              <a:xfrm flipV="1">
                <a:off x="1008" y="2592"/>
                <a:ext cx="177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5" name="Line 27"/>
              <p:cNvSpPr>
                <a:spLocks noChangeShapeType="1"/>
              </p:cNvSpPr>
              <p:nvPr/>
            </p:nvSpPr>
            <p:spPr bwMode="auto">
              <a:xfrm flipV="1">
                <a:off x="1248" y="2592"/>
                <a:ext cx="153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6" name="Line 28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124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7" name="Line 29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96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8" name="Line 30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67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9" name="Line 31"/>
              <p:cNvSpPr>
                <a:spLocks noChangeShapeType="1"/>
              </p:cNvSpPr>
              <p:nvPr/>
            </p:nvSpPr>
            <p:spPr bwMode="auto">
              <a:xfrm flipV="1">
                <a:off x="2400" y="2592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0" name="Line 32"/>
              <p:cNvSpPr>
                <a:spLocks noChangeShapeType="1"/>
              </p:cNvSpPr>
              <p:nvPr/>
            </p:nvSpPr>
            <p:spPr bwMode="auto">
              <a:xfrm flipV="1">
                <a:off x="2688" y="2592"/>
                <a:ext cx="9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1" name="Line 33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2" name="Line 34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3" name="Line 35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76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4" name="Line 36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05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5" name="Line 37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34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6" name="Line 38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63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7" name="Line 39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8" name="Line 40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220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9" name="Line 41"/>
              <p:cNvSpPr>
                <a:spLocks noChangeShapeType="1"/>
              </p:cNvSpPr>
              <p:nvPr/>
            </p:nvSpPr>
            <p:spPr bwMode="auto">
              <a:xfrm flipH="1">
                <a:off x="2784" y="201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38410" name="Freeform 42"/>
            <p:cNvSpPr>
              <a:spLocks/>
            </p:cNvSpPr>
            <p:nvPr/>
          </p:nvSpPr>
          <p:spPr bwMode="auto">
            <a:xfrm>
              <a:off x="4848" y="2312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72"/>
                </a:cxn>
                <a:cxn ang="0">
                  <a:pos x="450" y="672"/>
                </a:cxn>
                <a:cxn ang="0">
                  <a:pos x="576" y="0"/>
                </a:cxn>
                <a:cxn ang="0">
                  <a:pos x="336" y="0"/>
                </a:cxn>
                <a:cxn ang="0">
                  <a:pos x="288" y="96"/>
                </a:cxn>
                <a:cxn ang="0">
                  <a:pos x="240" y="0"/>
                </a:cxn>
                <a:cxn ang="0">
                  <a:pos x="0" y="0"/>
                </a:cxn>
              </a:cxnLst>
              <a:rect l="0" t="0" r="r" b="b"/>
              <a:pathLst>
                <a:path w="576" h="672">
                  <a:moveTo>
                    <a:pt x="0" y="0"/>
                  </a:moveTo>
                  <a:lnTo>
                    <a:pt x="144" y="672"/>
                  </a:lnTo>
                  <a:lnTo>
                    <a:pt x="450" y="672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11" name="Line 43"/>
            <p:cNvSpPr>
              <a:spLocks noChangeShapeType="1"/>
            </p:cNvSpPr>
            <p:nvPr/>
          </p:nvSpPr>
          <p:spPr bwMode="auto">
            <a:xfrm>
              <a:off x="5136" y="2552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338412" name="Group 44"/>
            <p:cNvGrpSpPr>
              <a:grpSpLocks/>
            </p:cNvGrpSpPr>
            <p:nvPr/>
          </p:nvGrpSpPr>
          <p:grpSpPr bwMode="auto">
            <a:xfrm>
              <a:off x="4752" y="2120"/>
              <a:ext cx="338" cy="48"/>
              <a:chOff x="1536" y="2256"/>
              <a:chExt cx="626" cy="48"/>
            </a:xfrm>
          </p:grpSpPr>
          <p:sp>
            <p:nvSpPr>
              <p:cNvPr id="1338413" name="Rectangle 45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4" name="Freeform 46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5" name="Line 47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38416" name="Group 48"/>
            <p:cNvGrpSpPr>
              <a:grpSpLocks/>
            </p:cNvGrpSpPr>
            <p:nvPr/>
          </p:nvGrpSpPr>
          <p:grpSpPr bwMode="auto">
            <a:xfrm>
              <a:off x="5184" y="2120"/>
              <a:ext cx="338" cy="48"/>
              <a:chOff x="1536" y="2256"/>
              <a:chExt cx="626" cy="48"/>
            </a:xfrm>
          </p:grpSpPr>
          <p:sp>
            <p:nvSpPr>
              <p:cNvPr id="1338417" name="Rectangle 49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8" name="Freeform 50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9" name="Line 51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38420" name="Line 52"/>
            <p:cNvSpPr>
              <a:spLocks noChangeShapeType="1"/>
            </p:cNvSpPr>
            <p:nvPr/>
          </p:nvSpPr>
          <p:spPr bwMode="auto">
            <a:xfrm flipH="1">
              <a:off x="4944" y="216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1" name="Line 53"/>
            <p:cNvSpPr>
              <a:spLocks noChangeShapeType="1"/>
            </p:cNvSpPr>
            <p:nvPr/>
          </p:nvSpPr>
          <p:spPr bwMode="auto">
            <a:xfrm>
              <a:off x="5328" y="216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2" name="Text Box 54"/>
            <p:cNvSpPr txBox="1">
              <a:spLocks noChangeArrowheads="1"/>
            </p:cNvSpPr>
            <p:nvPr/>
          </p:nvSpPr>
          <p:spPr bwMode="auto">
            <a:xfrm>
              <a:off x="4992" y="2253"/>
              <a:ext cx="24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8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+</a:t>
              </a:r>
            </a:p>
          </p:txBody>
        </p:sp>
        <p:grpSp>
          <p:nvGrpSpPr>
            <p:cNvPr id="1338423" name="Group 55"/>
            <p:cNvGrpSpPr>
              <a:grpSpLocks/>
            </p:cNvGrpSpPr>
            <p:nvPr/>
          </p:nvGrpSpPr>
          <p:grpSpPr bwMode="auto">
            <a:xfrm>
              <a:off x="4992" y="2696"/>
              <a:ext cx="338" cy="48"/>
              <a:chOff x="1536" y="2256"/>
              <a:chExt cx="626" cy="48"/>
            </a:xfrm>
          </p:grpSpPr>
          <p:sp>
            <p:nvSpPr>
              <p:cNvPr id="1338424" name="Rectangle 56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25" name="Freeform 57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26" name="Line 58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38427" name="Freeform 59"/>
            <p:cNvSpPr>
              <a:spLocks/>
            </p:cNvSpPr>
            <p:nvPr/>
          </p:nvSpPr>
          <p:spPr bwMode="auto">
            <a:xfrm>
              <a:off x="4560" y="2024"/>
              <a:ext cx="576" cy="576"/>
            </a:xfrm>
            <a:custGeom>
              <a:avLst/>
              <a:gdLst/>
              <a:ahLst/>
              <a:cxnLst>
                <a:cxn ang="0">
                  <a:pos x="576" y="57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88" y="0"/>
                </a:cxn>
                <a:cxn ang="0">
                  <a:pos x="288" y="96"/>
                </a:cxn>
              </a:cxnLst>
              <a:rect l="0" t="0" r="r" b="b"/>
              <a:pathLst>
                <a:path w="576" h="576">
                  <a:moveTo>
                    <a:pt x="576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288" y="9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8" name="Line 60"/>
            <p:cNvSpPr>
              <a:spLocks noChangeShapeType="1"/>
            </p:cNvSpPr>
            <p:nvPr/>
          </p:nvSpPr>
          <p:spPr bwMode="auto">
            <a:xfrm>
              <a:off x="4992" y="1832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9" name="Line 61"/>
            <p:cNvSpPr>
              <a:spLocks noChangeShapeType="1"/>
            </p:cNvSpPr>
            <p:nvPr/>
          </p:nvSpPr>
          <p:spPr bwMode="auto">
            <a:xfrm>
              <a:off x="5328" y="1832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30" name="Text Box 62"/>
            <p:cNvSpPr txBox="1">
              <a:spLocks noChangeArrowheads="1"/>
            </p:cNvSpPr>
            <p:nvPr/>
          </p:nvSpPr>
          <p:spPr bwMode="auto">
            <a:xfrm>
              <a:off x="4608" y="1629"/>
              <a:ext cx="6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Base</a:t>
              </a:r>
            </a:p>
          </p:txBody>
        </p:sp>
        <p:sp>
          <p:nvSpPr>
            <p:cNvPr id="1338431" name="Text Box 63"/>
            <p:cNvSpPr txBox="1">
              <a:spLocks noChangeArrowheads="1"/>
            </p:cNvSpPr>
            <p:nvPr/>
          </p:nvSpPr>
          <p:spPr bwMode="auto">
            <a:xfrm>
              <a:off x="4992" y="1629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Stride</a:t>
              </a:r>
            </a:p>
          </p:txBody>
        </p:sp>
        <p:sp>
          <p:nvSpPr>
            <p:cNvPr id="1338432" name="Freeform 64"/>
            <p:cNvSpPr>
              <a:spLocks/>
            </p:cNvSpPr>
            <p:nvPr/>
          </p:nvSpPr>
          <p:spPr bwMode="auto">
            <a:xfrm>
              <a:off x="4848" y="2744"/>
              <a:ext cx="288" cy="768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288" h="768">
                  <a:moveTo>
                    <a:pt x="288" y="0"/>
                  </a:move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33" name="Text Box 65"/>
            <p:cNvSpPr txBox="1">
              <a:spLocks noChangeArrowheads="1"/>
            </p:cNvSpPr>
            <p:nvPr/>
          </p:nvSpPr>
          <p:spPr bwMode="auto">
            <a:xfrm>
              <a:off x="1872" y="1773"/>
              <a:ext cx="121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Registers</a:t>
              </a:r>
            </a:p>
          </p:txBody>
        </p:sp>
        <p:sp>
          <p:nvSpPr>
            <p:cNvPr id="1338434" name="Text Box 66"/>
            <p:cNvSpPr txBox="1">
              <a:spLocks noChangeArrowheads="1"/>
            </p:cNvSpPr>
            <p:nvPr/>
          </p:nvSpPr>
          <p:spPr bwMode="auto">
            <a:xfrm>
              <a:off x="2016" y="3933"/>
              <a:ext cx="1632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Memory Banks</a:t>
              </a:r>
            </a:p>
          </p:txBody>
        </p:sp>
        <p:sp>
          <p:nvSpPr>
            <p:cNvPr id="1338435" name="Text Box 67"/>
            <p:cNvSpPr txBox="1">
              <a:spLocks noChangeArrowheads="1"/>
            </p:cNvSpPr>
            <p:nvPr/>
          </p:nvSpPr>
          <p:spPr bwMode="auto">
            <a:xfrm>
              <a:off x="3744" y="2109"/>
              <a:ext cx="768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Address 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 </a:t>
            </a:r>
            <a:r>
              <a:rPr lang="en-US" sz="2000" dirty="0"/>
              <a:t>5-Stage Pipeline</a:t>
            </a:r>
          </a:p>
        </p:txBody>
      </p:sp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9D51-BA66-A041-8859-3D7F0A595C6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377282" name="Freeform 2"/>
          <p:cNvSpPr>
            <a:spLocks/>
          </p:cNvSpPr>
          <p:nvPr/>
        </p:nvSpPr>
        <p:spPr bwMode="auto">
          <a:xfrm>
            <a:off x="6400800" y="2362200"/>
            <a:ext cx="685800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432" y="864"/>
              </a:cxn>
            </a:cxnLst>
            <a:rect l="0" t="0" r="r" b="b"/>
            <a:pathLst>
              <a:path w="432" h="864">
                <a:moveTo>
                  <a:pt x="0" y="0"/>
                </a:moveTo>
                <a:lnTo>
                  <a:pt x="0" y="768"/>
                </a:lnTo>
                <a:lnTo>
                  <a:pt x="432" y="86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3" name="Freeform 3"/>
          <p:cNvSpPr>
            <a:spLocks/>
          </p:cNvSpPr>
          <p:nvPr/>
        </p:nvSpPr>
        <p:spPr bwMode="auto">
          <a:xfrm>
            <a:off x="1143000" y="2362200"/>
            <a:ext cx="14478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4" name="Line 4"/>
          <p:cNvSpPr>
            <a:spLocks noChangeShapeType="1"/>
          </p:cNvSpPr>
          <p:nvPr/>
        </p:nvSpPr>
        <p:spPr bwMode="auto">
          <a:xfrm>
            <a:off x="4953000" y="2743200"/>
            <a:ext cx="0" cy="852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6" name="Line 6"/>
          <p:cNvSpPr>
            <a:spLocks noChangeShapeType="1"/>
          </p:cNvSpPr>
          <p:nvPr/>
        </p:nvSpPr>
        <p:spPr bwMode="auto">
          <a:xfrm>
            <a:off x="5181600" y="2376488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7" name="Line 7"/>
          <p:cNvSpPr>
            <a:spLocks noChangeShapeType="1"/>
          </p:cNvSpPr>
          <p:nvPr/>
        </p:nvSpPr>
        <p:spPr bwMode="auto">
          <a:xfrm>
            <a:off x="533400" y="2376488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288" name="Group 8"/>
          <p:cNvGrpSpPr>
            <a:grpSpLocks/>
          </p:cNvGrpSpPr>
          <p:nvPr/>
        </p:nvGrpSpPr>
        <p:grpSpPr bwMode="auto">
          <a:xfrm>
            <a:off x="381000" y="1766888"/>
            <a:ext cx="304800" cy="1219200"/>
            <a:chOff x="336" y="1200"/>
            <a:chExt cx="144" cy="720"/>
          </a:xfrm>
        </p:grpSpPr>
        <p:sp>
          <p:nvSpPr>
            <p:cNvPr id="1377289" name="Rectangle 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</p:txBody>
        </p:sp>
        <p:sp>
          <p:nvSpPr>
            <p:cNvPr id="1377290" name="Freeform 1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291" name="Rectangle 11"/>
          <p:cNvSpPr>
            <a:spLocks noChangeArrowheads="1"/>
          </p:cNvSpPr>
          <p:nvPr/>
        </p:nvSpPr>
        <p:spPr bwMode="auto">
          <a:xfrm>
            <a:off x="15240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Inst.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Mem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377292" name="Group 12"/>
          <p:cNvGrpSpPr>
            <a:grpSpLocks/>
          </p:cNvGrpSpPr>
          <p:nvPr/>
        </p:nvGrpSpPr>
        <p:grpSpPr bwMode="auto">
          <a:xfrm>
            <a:off x="2590800" y="1766888"/>
            <a:ext cx="304800" cy="1219200"/>
            <a:chOff x="336" y="1200"/>
            <a:chExt cx="144" cy="720"/>
          </a:xfrm>
        </p:grpSpPr>
        <p:sp>
          <p:nvSpPr>
            <p:cNvPr id="1377293" name="Rectangle 1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77294" name="Freeform 1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295" name="Rectangle 15"/>
          <p:cNvSpPr>
            <a:spLocks noChangeArrowheads="1"/>
          </p:cNvSpPr>
          <p:nvPr/>
        </p:nvSpPr>
        <p:spPr bwMode="auto">
          <a:xfrm>
            <a:off x="2971800" y="1843088"/>
            <a:ext cx="12192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Decode</a:t>
            </a:r>
          </a:p>
        </p:txBody>
      </p:sp>
      <p:grpSp>
        <p:nvGrpSpPr>
          <p:cNvPr id="1377296" name="Group 16"/>
          <p:cNvGrpSpPr>
            <a:grpSpLocks/>
          </p:cNvGrpSpPr>
          <p:nvPr/>
        </p:nvGrpSpPr>
        <p:grpSpPr bwMode="auto">
          <a:xfrm>
            <a:off x="4343400" y="1766888"/>
            <a:ext cx="304800" cy="1219200"/>
            <a:chOff x="336" y="1200"/>
            <a:chExt cx="144" cy="720"/>
          </a:xfrm>
        </p:grpSpPr>
        <p:sp>
          <p:nvSpPr>
            <p:cNvPr id="1377297" name="Rectangle 1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377298" name="Freeform 1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299" name="Freeform 19"/>
          <p:cNvSpPr>
            <a:spLocks/>
          </p:cNvSpPr>
          <p:nvPr/>
        </p:nvSpPr>
        <p:spPr bwMode="auto">
          <a:xfrm>
            <a:off x="4800600" y="1843088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300" name="Group 20"/>
          <p:cNvGrpSpPr>
            <a:grpSpLocks/>
          </p:cNvGrpSpPr>
          <p:nvPr/>
        </p:nvGrpSpPr>
        <p:grpSpPr bwMode="auto">
          <a:xfrm>
            <a:off x="5715000" y="1766888"/>
            <a:ext cx="304800" cy="1219200"/>
            <a:chOff x="336" y="1200"/>
            <a:chExt cx="144" cy="720"/>
          </a:xfrm>
        </p:grpSpPr>
        <p:sp>
          <p:nvSpPr>
            <p:cNvPr id="1377301" name="Rectangle 2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77302" name="Freeform 2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303" name="Rectangle 23"/>
          <p:cNvSpPr>
            <a:spLocks noChangeArrowheads="1"/>
          </p:cNvSpPr>
          <p:nvPr/>
        </p:nvSpPr>
        <p:spPr bwMode="auto">
          <a:xfrm>
            <a:off x="70866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 Mem</a:t>
            </a:r>
          </a:p>
        </p:txBody>
      </p:sp>
      <p:grpSp>
        <p:nvGrpSpPr>
          <p:cNvPr id="1377304" name="Group 24"/>
          <p:cNvGrpSpPr>
            <a:grpSpLocks/>
          </p:cNvGrpSpPr>
          <p:nvPr/>
        </p:nvGrpSpPr>
        <p:grpSpPr bwMode="auto">
          <a:xfrm>
            <a:off x="8153400" y="1766888"/>
            <a:ext cx="304800" cy="1219200"/>
            <a:chOff x="336" y="1200"/>
            <a:chExt cx="144" cy="720"/>
          </a:xfrm>
        </p:grpSpPr>
        <p:sp>
          <p:nvSpPr>
            <p:cNvPr id="1377305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77306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307" name="Line 27"/>
          <p:cNvSpPr>
            <a:spLocks noChangeShapeType="1"/>
          </p:cNvSpPr>
          <p:nvPr/>
        </p:nvSpPr>
        <p:spPr bwMode="auto">
          <a:xfrm>
            <a:off x="4648200" y="2071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08" name="Line 28"/>
          <p:cNvSpPr>
            <a:spLocks noChangeShapeType="1"/>
          </p:cNvSpPr>
          <p:nvPr/>
        </p:nvSpPr>
        <p:spPr bwMode="auto">
          <a:xfrm>
            <a:off x="4648200" y="2833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09" name="Text Box 29"/>
          <p:cNvSpPr txBox="1">
            <a:spLocks noChangeArrowheads="1"/>
          </p:cNvSpPr>
          <p:nvPr/>
        </p:nvSpPr>
        <p:spPr bwMode="auto">
          <a:xfrm>
            <a:off x="4884777" y="2223086"/>
            <a:ext cx="28725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+</a:t>
            </a:r>
          </a:p>
        </p:txBody>
      </p:sp>
      <p:sp>
        <p:nvSpPr>
          <p:cNvPr id="1377310" name="Text Box 30"/>
          <p:cNvSpPr txBox="1">
            <a:spLocks noChangeArrowheads="1"/>
          </p:cNvSpPr>
          <p:nvPr/>
        </p:nvSpPr>
        <p:spPr bwMode="auto">
          <a:xfrm>
            <a:off x="3124200" y="2895600"/>
            <a:ext cx="1219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Illegal Opcode</a:t>
            </a:r>
          </a:p>
        </p:txBody>
      </p:sp>
      <p:sp>
        <p:nvSpPr>
          <p:cNvPr id="1377311" name="Text Box 31"/>
          <p:cNvSpPr txBox="1">
            <a:spLocks noChangeArrowheads="1"/>
          </p:cNvSpPr>
          <p:nvPr/>
        </p:nvSpPr>
        <p:spPr bwMode="auto">
          <a:xfrm>
            <a:off x="4972129" y="2984778"/>
            <a:ext cx="104600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Overflow</a:t>
            </a:r>
          </a:p>
        </p:txBody>
      </p:sp>
      <p:sp>
        <p:nvSpPr>
          <p:cNvPr id="1377312" name="Text Box 32"/>
          <p:cNvSpPr txBox="1">
            <a:spLocks noChangeArrowheads="1"/>
          </p:cNvSpPr>
          <p:nvPr/>
        </p:nvSpPr>
        <p:spPr bwMode="auto">
          <a:xfrm>
            <a:off x="6400800" y="297180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Data address Exceptions</a:t>
            </a:r>
          </a:p>
        </p:txBody>
      </p:sp>
      <p:sp>
        <p:nvSpPr>
          <p:cNvPr id="1377313" name="Oval 33"/>
          <p:cNvSpPr>
            <a:spLocks noChangeArrowheads="1"/>
          </p:cNvSpPr>
          <p:nvPr/>
        </p:nvSpPr>
        <p:spPr bwMode="auto">
          <a:xfrm>
            <a:off x="60960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14" name="Oval 34"/>
          <p:cNvSpPr>
            <a:spLocks noChangeArrowheads="1"/>
          </p:cNvSpPr>
          <p:nvPr/>
        </p:nvSpPr>
        <p:spPr bwMode="auto">
          <a:xfrm>
            <a:off x="9144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15" name="Text Box 35"/>
          <p:cNvSpPr txBox="1">
            <a:spLocks noChangeArrowheads="1"/>
          </p:cNvSpPr>
          <p:nvPr/>
        </p:nvSpPr>
        <p:spPr bwMode="auto">
          <a:xfrm>
            <a:off x="1143000" y="3048000"/>
            <a:ext cx="16113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PC address Exception</a:t>
            </a:r>
          </a:p>
        </p:txBody>
      </p:sp>
      <p:sp>
        <p:nvSpPr>
          <p:cNvPr id="1377316" name="Text Box 36"/>
          <p:cNvSpPr txBox="1">
            <a:spLocks noChangeArrowheads="1"/>
          </p:cNvSpPr>
          <p:nvPr/>
        </p:nvSpPr>
        <p:spPr bwMode="auto">
          <a:xfrm>
            <a:off x="5943600" y="476885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  <a:ea typeface="ＭＳ Ｐゴシック"/>
                <a:cs typeface="ＭＳ Ｐゴシック"/>
              </a:rPr>
              <a:t>Asynchronous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  <a:ea typeface="ＭＳ Ｐゴシック"/>
                <a:cs typeface="ＭＳ Ｐゴシック"/>
              </a:rPr>
              <a:t>Interrupts</a:t>
            </a:r>
          </a:p>
        </p:txBody>
      </p:sp>
      <p:sp>
        <p:nvSpPr>
          <p:cNvPr id="1377317" name="Freeform 37"/>
          <p:cNvSpPr>
            <a:spLocks/>
          </p:cNvSpPr>
          <p:nvPr/>
        </p:nvSpPr>
        <p:spPr bwMode="auto">
          <a:xfrm>
            <a:off x="3124200" y="2819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44" y="336"/>
              </a:cxn>
            </a:cxnLst>
            <a:rect l="0" t="0" r="r" b="b"/>
            <a:pathLst>
              <a:path w="144" h="336">
                <a:moveTo>
                  <a:pt x="0" y="0"/>
                </a:moveTo>
                <a:lnTo>
                  <a:pt x="0" y="240"/>
                </a:lnTo>
                <a:lnTo>
                  <a:pt x="144" y="33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18" name="Line 38"/>
          <p:cNvSpPr>
            <a:spLocks noChangeShapeType="1"/>
          </p:cNvSpPr>
          <p:nvPr/>
        </p:nvSpPr>
        <p:spPr bwMode="auto">
          <a:xfrm flipV="1">
            <a:off x="6934200" y="4191000"/>
            <a:ext cx="228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319" name="Group 39"/>
          <p:cNvGrpSpPr>
            <a:grpSpLocks/>
          </p:cNvGrpSpPr>
          <p:nvPr/>
        </p:nvGrpSpPr>
        <p:grpSpPr bwMode="auto">
          <a:xfrm>
            <a:off x="2590800" y="3429000"/>
            <a:ext cx="304800" cy="838200"/>
            <a:chOff x="336" y="1200"/>
            <a:chExt cx="144" cy="720"/>
          </a:xfrm>
        </p:grpSpPr>
        <p:sp>
          <p:nvSpPr>
            <p:cNvPr id="1377320" name="Rectangle 4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Exc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77321" name="Freeform 4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22" name="Group 42"/>
          <p:cNvGrpSpPr>
            <a:grpSpLocks/>
          </p:cNvGrpSpPr>
          <p:nvPr/>
        </p:nvGrpSpPr>
        <p:grpSpPr bwMode="auto">
          <a:xfrm>
            <a:off x="2590800" y="4343400"/>
            <a:ext cx="304800" cy="838200"/>
            <a:chOff x="336" y="1200"/>
            <a:chExt cx="144" cy="720"/>
          </a:xfrm>
        </p:grpSpPr>
        <p:sp>
          <p:nvSpPr>
            <p:cNvPr id="1377323" name="Rectangle 4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77324" name="Freeform 4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25" name="Group 45"/>
          <p:cNvGrpSpPr>
            <a:grpSpLocks/>
          </p:cNvGrpSpPr>
          <p:nvPr/>
        </p:nvGrpSpPr>
        <p:grpSpPr bwMode="auto">
          <a:xfrm>
            <a:off x="4343400" y="3429000"/>
            <a:ext cx="304800" cy="838200"/>
            <a:chOff x="336" y="1200"/>
            <a:chExt cx="144" cy="720"/>
          </a:xfrm>
        </p:grpSpPr>
        <p:sp>
          <p:nvSpPr>
            <p:cNvPr id="1377326" name="Rectangle 4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Exc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377327" name="Freeform 4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28" name="Group 48"/>
          <p:cNvGrpSpPr>
            <a:grpSpLocks/>
          </p:cNvGrpSpPr>
          <p:nvPr/>
        </p:nvGrpSpPr>
        <p:grpSpPr bwMode="auto">
          <a:xfrm>
            <a:off x="4343400" y="4343400"/>
            <a:ext cx="304800" cy="838200"/>
            <a:chOff x="336" y="1200"/>
            <a:chExt cx="144" cy="720"/>
          </a:xfrm>
        </p:grpSpPr>
        <p:sp>
          <p:nvSpPr>
            <p:cNvPr id="1377329" name="Rectangle 4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377330" name="Freeform 5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31" name="Group 51"/>
          <p:cNvGrpSpPr>
            <a:grpSpLocks/>
          </p:cNvGrpSpPr>
          <p:nvPr/>
        </p:nvGrpSpPr>
        <p:grpSpPr bwMode="auto">
          <a:xfrm>
            <a:off x="5715000" y="3429000"/>
            <a:ext cx="304800" cy="838200"/>
            <a:chOff x="336" y="1200"/>
            <a:chExt cx="144" cy="720"/>
          </a:xfrm>
        </p:grpSpPr>
        <p:sp>
          <p:nvSpPr>
            <p:cNvPr id="1377332" name="Rectangle 5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Exc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77333" name="Freeform 5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34" name="Group 54"/>
          <p:cNvGrpSpPr>
            <a:grpSpLocks/>
          </p:cNvGrpSpPr>
          <p:nvPr/>
        </p:nvGrpSpPr>
        <p:grpSpPr bwMode="auto">
          <a:xfrm>
            <a:off x="5715000" y="4343400"/>
            <a:ext cx="304800" cy="838200"/>
            <a:chOff x="336" y="1200"/>
            <a:chExt cx="144" cy="720"/>
          </a:xfrm>
        </p:grpSpPr>
        <p:sp>
          <p:nvSpPr>
            <p:cNvPr id="1377335" name="Rectangle 5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77336" name="Freeform 5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37" name="Group 57"/>
          <p:cNvGrpSpPr>
            <a:grpSpLocks/>
          </p:cNvGrpSpPr>
          <p:nvPr/>
        </p:nvGrpSpPr>
        <p:grpSpPr bwMode="auto">
          <a:xfrm>
            <a:off x="8077200" y="3429000"/>
            <a:ext cx="304800" cy="838200"/>
            <a:chOff x="336" y="1200"/>
            <a:chExt cx="144" cy="720"/>
          </a:xfrm>
        </p:grpSpPr>
        <p:sp>
          <p:nvSpPr>
            <p:cNvPr id="1377338" name="Rectangle 58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 b="1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39" name="Freeform 59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77340" name="Group 60"/>
          <p:cNvGrpSpPr>
            <a:grpSpLocks/>
          </p:cNvGrpSpPr>
          <p:nvPr/>
        </p:nvGrpSpPr>
        <p:grpSpPr bwMode="auto">
          <a:xfrm>
            <a:off x="8077200" y="4343400"/>
            <a:ext cx="304800" cy="838200"/>
            <a:chOff x="336" y="1200"/>
            <a:chExt cx="144" cy="720"/>
          </a:xfrm>
        </p:grpSpPr>
        <p:sp>
          <p:nvSpPr>
            <p:cNvPr id="1377341" name="Rectangle 6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Verdana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42" name="Freeform 6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77343" name="Line 63"/>
          <p:cNvSpPr>
            <a:spLocks noChangeShapeType="1"/>
          </p:cNvSpPr>
          <p:nvPr/>
        </p:nvSpPr>
        <p:spPr bwMode="auto">
          <a:xfrm>
            <a:off x="2895600" y="3886200"/>
            <a:ext cx="1447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4" name="Line 64"/>
          <p:cNvSpPr>
            <a:spLocks noChangeShapeType="1"/>
          </p:cNvSpPr>
          <p:nvPr/>
        </p:nvSpPr>
        <p:spPr bwMode="auto">
          <a:xfrm>
            <a:off x="4648200" y="3886200"/>
            <a:ext cx="1066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5" name="Line 65"/>
          <p:cNvSpPr>
            <a:spLocks noChangeShapeType="1"/>
          </p:cNvSpPr>
          <p:nvPr/>
        </p:nvSpPr>
        <p:spPr bwMode="auto">
          <a:xfrm>
            <a:off x="6019800" y="3886200"/>
            <a:ext cx="2057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6" name="Oval 66"/>
          <p:cNvSpPr>
            <a:spLocks noChangeArrowheads="1"/>
          </p:cNvSpPr>
          <p:nvPr/>
        </p:nvSpPr>
        <p:spPr bwMode="auto">
          <a:xfrm>
            <a:off x="3276600" y="3581400"/>
            <a:ext cx="609600" cy="533400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7" name="Oval 67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8" name="Text Box 68"/>
          <p:cNvSpPr txBox="1">
            <a:spLocks noChangeArrowheads="1"/>
          </p:cNvSpPr>
          <p:nvPr/>
        </p:nvSpPr>
        <p:spPr bwMode="auto">
          <a:xfrm rot="16200000">
            <a:off x="8039894" y="3663126"/>
            <a:ext cx="102076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Cause</a:t>
            </a:r>
          </a:p>
        </p:txBody>
      </p:sp>
      <p:sp>
        <p:nvSpPr>
          <p:cNvPr id="1377349" name="Text Box 69"/>
          <p:cNvSpPr txBox="1">
            <a:spLocks noChangeArrowheads="1"/>
          </p:cNvSpPr>
          <p:nvPr/>
        </p:nvSpPr>
        <p:spPr bwMode="auto">
          <a:xfrm rot="16200000">
            <a:off x="8261700" y="4472178"/>
            <a:ext cx="57915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EPC</a:t>
            </a:r>
          </a:p>
        </p:txBody>
      </p:sp>
      <p:sp>
        <p:nvSpPr>
          <p:cNvPr id="1377350" name="Line 70"/>
          <p:cNvSpPr>
            <a:spLocks noChangeShapeType="1"/>
          </p:cNvSpPr>
          <p:nvPr/>
        </p:nvSpPr>
        <p:spPr bwMode="auto">
          <a:xfrm>
            <a:off x="7848600" y="1447800"/>
            <a:ext cx="0" cy="41148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1" name="Oval 71"/>
          <p:cNvSpPr>
            <a:spLocks noChangeArrowheads="1"/>
          </p:cNvSpPr>
          <p:nvPr/>
        </p:nvSpPr>
        <p:spPr bwMode="auto">
          <a:xfrm>
            <a:off x="6934200" y="3657600"/>
            <a:ext cx="609600" cy="533400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2" name="Freeform 72"/>
          <p:cNvSpPr>
            <a:spLocks/>
          </p:cNvSpPr>
          <p:nvPr/>
        </p:nvSpPr>
        <p:spPr bwMode="auto">
          <a:xfrm>
            <a:off x="838200" y="2362200"/>
            <a:ext cx="1752600" cy="236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3" name="Line 73"/>
          <p:cNvSpPr>
            <a:spLocks noChangeShapeType="1"/>
          </p:cNvSpPr>
          <p:nvPr/>
        </p:nvSpPr>
        <p:spPr bwMode="auto">
          <a:xfrm>
            <a:off x="2895600" y="47244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4" name="Line 74"/>
          <p:cNvSpPr>
            <a:spLocks noChangeShapeType="1"/>
          </p:cNvSpPr>
          <p:nvPr/>
        </p:nvSpPr>
        <p:spPr bwMode="auto">
          <a:xfrm>
            <a:off x="4648200" y="4724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5" name="Line 75"/>
          <p:cNvSpPr>
            <a:spLocks noChangeShapeType="1"/>
          </p:cNvSpPr>
          <p:nvPr/>
        </p:nvSpPr>
        <p:spPr bwMode="auto">
          <a:xfrm>
            <a:off x="6019800" y="4724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356" name="Group 76"/>
          <p:cNvGrpSpPr>
            <a:grpSpLocks/>
          </p:cNvGrpSpPr>
          <p:nvPr/>
        </p:nvGrpSpPr>
        <p:grpSpPr bwMode="auto">
          <a:xfrm>
            <a:off x="152400" y="2601913"/>
            <a:ext cx="8763000" cy="3454399"/>
            <a:chOff x="96" y="1639"/>
            <a:chExt cx="5520" cy="2176"/>
          </a:xfrm>
        </p:grpSpPr>
        <p:sp>
          <p:nvSpPr>
            <p:cNvPr id="1377357" name="Freeform 77"/>
            <p:cNvSpPr>
              <a:spLocks/>
            </p:cNvSpPr>
            <p:nvPr/>
          </p:nvSpPr>
          <p:spPr bwMode="auto">
            <a:xfrm>
              <a:off x="96" y="1639"/>
              <a:ext cx="4752" cy="1776"/>
            </a:xfrm>
            <a:custGeom>
              <a:avLst/>
              <a:gdLst/>
              <a:ahLst/>
              <a:cxnLst>
                <a:cxn ang="0">
                  <a:pos x="4608" y="960"/>
                </a:cxn>
                <a:cxn ang="0">
                  <a:pos x="4752" y="1104"/>
                </a:cxn>
                <a:cxn ang="0">
                  <a:pos x="4752" y="1968"/>
                </a:cxn>
                <a:cxn ang="0">
                  <a:pos x="0" y="1968"/>
                </a:cxn>
                <a:cxn ang="0">
                  <a:pos x="0" y="0"/>
                </a:cxn>
              </a:cxnLst>
              <a:rect l="0" t="0" r="r" b="b"/>
              <a:pathLst>
                <a:path w="4752" h="1968">
                  <a:moveTo>
                    <a:pt x="4608" y="960"/>
                  </a:moveTo>
                  <a:lnTo>
                    <a:pt x="4752" y="1104"/>
                  </a:lnTo>
                  <a:lnTo>
                    <a:pt x="4752" y="1968"/>
                  </a:lnTo>
                  <a:lnTo>
                    <a:pt x="0" y="1968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58" name="Line 78"/>
            <p:cNvSpPr>
              <a:spLocks noChangeShapeType="1"/>
            </p:cNvSpPr>
            <p:nvPr/>
          </p:nvSpPr>
          <p:spPr bwMode="auto">
            <a:xfrm flipH="1" flipV="1">
              <a:off x="2640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59" name="Text Box 79"/>
            <p:cNvSpPr txBox="1">
              <a:spLocks noChangeArrowheads="1"/>
            </p:cNvSpPr>
            <p:nvPr/>
          </p:nvSpPr>
          <p:spPr bwMode="auto">
            <a:xfrm>
              <a:off x="2016" y="3024"/>
              <a:ext cx="60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D Stage</a:t>
              </a:r>
            </a:p>
          </p:txBody>
        </p:sp>
        <p:sp>
          <p:nvSpPr>
            <p:cNvPr id="1377360" name="Line 80"/>
            <p:cNvSpPr>
              <a:spLocks noChangeShapeType="1"/>
            </p:cNvSpPr>
            <p:nvPr/>
          </p:nvSpPr>
          <p:spPr bwMode="auto">
            <a:xfrm flipH="1" flipV="1">
              <a:off x="153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61" name="Text Box 81"/>
            <p:cNvSpPr txBox="1">
              <a:spLocks noChangeArrowheads="1"/>
            </p:cNvSpPr>
            <p:nvPr/>
          </p:nvSpPr>
          <p:spPr bwMode="auto">
            <a:xfrm>
              <a:off x="960" y="3024"/>
              <a:ext cx="60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F Stage</a:t>
              </a:r>
            </a:p>
          </p:txBody>
        </p:sp>
        <p:sp>
          <p:nvSpPr>
            <p:cNvPr id="1377362" name="Line 82"/>
            <p:cNvSpPr>
              <a:spLocks noChangeShapeType="1"/>
            </p:cNvSpPr>
            <p:nvPr/>
          </p:nvSpPr>
          <p:spPr bwMode="auto">
            <a:xfrm flipH="1" flipV="1">
              <a:off x="345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63" name="Text Box 83"/>
            <p:cNvSpPr txBox="1">
              <a:spLocks noChangeArrowheads="1"/>
            </p:cNvSpPr>
            <p:nvPr/>
          </p:nvSpPr>
          <p:spPr bwMode="auto">
            <a:xfrm>
              <a:off x="2880" y="3024"/>
              <a:ext cx="60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E Stage</a:t>
              </a:r>
            </a:p>
          </p:txBody>
        </p:sp>
        <p:sp>
          <p:nvSpPr>
            <p:cNvPr id="1377364" name="Text Box 84"/>
            <p:cNvSpPr txBox="1">
              <a:spLocks noChangeArrowheads="1"/>
            </p:cNvSpPr>
            <p:nvPr/>
          </p:nvSpPr>
          <p:spPr bwMode="auto">
            <a:xfrm>
              <a:off x="96" y="2880"/>
              <a:ext cx="700" cy="58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Select Handler PC</a:t>
              </a:r>
            </a:p>
          </p:txBody>
        </p:sp>
        <p:sp>
          <p:nvSpPr>
            <p:cNvPr id="1377365" name="Text Box 85"/>
            <p:cNvSpPr txBox="1">
              <a:spLocks noChangeArrowheads="1"/>
            </p:cNvSpPr>
            <p:nvPr/>
          </p:nvSpPr>
          <p:spPr bwMode="auto">
            <a:xfrm>
              <a:off x="4848" y="3408"/>
              <a:ext cx="720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</a:t>
              </a:r>
              <a:r>
                <a:rPr lang="en-US" sz="1800" i="1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Writeback</a:t>
              </a:r>
              <a:endParaRPr lang="en-US" sz="18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7366" name="Freeform 86"/>
            <p:cNvSpPr>
              <a:spLocks/>
            </p:cNvSpPr>
            <p:nvPr/>
          </p:nvSpPr>
          <p:spPr bwMode="auto">
            <a:xfrm>
              <a:off x="4848" y="3072"/>
              <a:ext cx="768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768" y="336"/>
                </a:cxn>
                <a:cxn ang="0">
                  <a:pos x="768" y="0"/>
                </a:cxn>
              </a:cxnLst>
              <a:rect l="0" t="0" r="r" b="b"/>
              <a:pathLst>
                <a:path w="768" h="336">
                  <a:moveTo>
                    <a:pt x="0" y="336"/>
                  </a:moveTo>
                  <a:lnTo>
                    <a:pt x="768" y="336"/>
                  </a:lnTo>
                  <a:lnTo>
                    <a:pt x="768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77367" name="Text Box 87"/>
          <p:cNvSpPr txBox="1">
            <a:spLocks noChangeArrowheads="1"/>
          </p:cNvSpPr>
          <p:nvPr/>
        </p:nvSpPr>
        <p:spPr bwMode="auto">
          <a:xfrm>
            <a:off x="6934200" y="762000"/>
            <a:ext cx="128428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Commit Point</a:t>
            </a:r>
          </a:p>
        </p:txBody>
      </p:sp>
    </p:spTree>
    <p:extLst>
      <p:ext uri="{BB962C8B-B14F-4D97-AF65-F5344CB8AC3E}">
        <p14:creationId xmlns:p14="http://schemas.microsoft.com/office/powerpoint/2010/main" val="16499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7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7A2F-D940-EA46-8FA8-B80EA4C0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HW/SW Techniques for Vector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964A-E4C5-394E-BC0A-A3DB5D89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  <a:p>
            <a:pPr lvl="1"/>
            <a:r>
              <a:rPr lang="en-US" dirty="0"/>
              <a:t>Bypassing the results to the dependent instructions to start the following instructions as soon as possible</a:t>
            </a:r>
          </a:p>
          <a:p>
            <a:r>
              <a:rPr lang="en-US" dirty="0" err="1"/>
              <a:t>Stripmining</a:t>
            </a:r>
            <a:endParaRPr lang="en-US" dirty="0"/>
          </a:p>
          <a:p>
            <a:pPr lvl="1"/>
            <a:r>
              <a:rPr lang="en-US" dirty="0"/>
              <a:t>Compiler optimization that breaks loops to fit in vector registers</a:t>
            </a:r>
          </a:p>
          <a:p>
            <a:r>
              <a:rPr lang="en-US" dirty="0"/>
              <a:t>Vector masks</a:t>
            </a:r>
          </a:p>
          <a:p>
            <a:pPr lvl="1"/>
            <a:r>
              <a:rPr lang="en-US" dirty="0"/>
              <a:t>To support conditional code for vectorizable loop</a:t>
            </a:r>
          </a:p>
          <a:p>
            <a:r>
              <a:rPr lang="en-US" dirty="0"/>
              <a:t>Vector reduction</a:t>
            </a:r>
          </a:p>
          <a:p>
            <a:pPr lvl="1"/>
            <a:r>
              <a:rPr lang="en-US" dirty="0"/>
              <a:t>For reduction operations across vector elements</a:t>
            </a:r>
          </a:p>
          <a:p>
            <a:r>
              <a:rPr lang="en-US" dirty="0"/>
              <a:t>Gather/Scatter</a:t>
            </a:r>
          </a:p>
          <a:p>
            <a:pPr lvl="1"/>
            <a:r>
              <a:rPr lang="en-US" dirty="0"/>
              <a:t>To support indirect (indexed) memory operations for vectorizable loop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2CD6646-64AD-B945-ACC4-1677983B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4D8BE858-8F61-0E47-B2FD-4481229F233B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904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7A2F-D940-EA46-8FA8-B80EA4C0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445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RISC-V Vector 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964A-E4C5-394E-BC0A-A3DB5D89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Enjoy Lab4?</a:t>
            </a:r>
          </a:p>
          <a:p>
            <a:r>
              <a:rPr lang="en-US" dirty="0"/>
              <a:t>Ready for another coding question?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D2F7F-B93A-F040-A71E-18980AD5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65" y="2040813"/>
            <a:ext cx="4398870" cy="48171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54689-CC72-F447-871A-99B5F7A5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4D8BE858-8F61-0E47-B2FD-4481229F233B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8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7A2F-D940-EA46-8FA8-B80EA4C0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Packed SIMD vs. Vectors?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964A-E4C5-394E-BC0A-A3DB5D89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problem of SIMD</a:t>
            </a:r>
          </a:p>
          <a:p>
            <a:pPr lvl="1"/>
            <a:r>
              <a:rPr lang="en-US" b="1" i="1" u="sng" dirty="0"/>
              <a:t>Vector lengths are encoded in instructions</a:t>
            </a:r>
          </a:p>
          <a:p>
            <a:pPr lvl="1"/>
            <a:r>
              <a:rPr lang="en-US" dirty="0"/>
              <a:t>Need different instructions for different vector lengths</a:t>
            </a:r>
            <a:br>
              <a:rPr lang="en-US" dirty="0"/>
            </a:br>
            <a:r>
              <a:rPr lang="en-US" dirty="0"/>
              <a:t>(recall 61C labs)</a:t>
            </a:r>
          </a:p>
          <a:p>
            <a:pPr lvl="1"/>
            <a:r>
              <a:rPr lang="en-US" dirty="0"/>
              <a:t>Rewrite your code for wider vectors!</a:t>
            </a:r>
          </a:p>
          <a:p>
            <a:pPr lvl="1"/>
            <a:r>
              <a:rPr lang="en-US" dirty="0"/>
              <a:t>Vector: the VL register + </a:t>
            </a:r>
            <a:r>
              <a:rPr lang="en-US" dirty="0" err="1"/>
              <a:t>stripmining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86AD5E1-8E60-434E-8EB1-2C1E999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4D8BE858-8F61-0E47-B2FD-4481229F233B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554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7A2F-D940-EA46-8FA8-B80EA4C0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GPU vs. Vectors?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D8BCD6-9D8B-7649-BB65-28BA54933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14750"/>
              </p:ext>
            </p:extLst>
          </p:nvPr>
        </p:nvGraphicFramePr>
        <p:xfrm>
          <a:off x="457200" y="1524000"/>
          <a:ext cx="8382001" cy="4790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332990358"/>
                    </a:ext>
                  </a:extLst>
                </a:gridCol>
                <a:gridCol w="3463636">
                  <a:extLst>
                    <a:ext uri="{9D8B030D-6E8A-4147-A177-3AD203B41FA5}">
                      <a16:colId xmlns:a16="http://schemas.microsoft.com/office/drawing/2014/main" val="924016648"/>
                    </a:ext>
                  </a:extLst>
                </a:gridCol>
                <a:gridCol w="3394365">
                  <a:extLst>
                    <a:ext uri="{9D8B030D-6E8A-4147-A177-3AD203B41FA5}">
                      <a16:colId xmlns:a16="http://schemas.microsoft.com/office/drawing/2014/main" val="621142664"/>
                    </a:ext>
                  </a:extLst>
                </a:gridCol>
              </a:tblGrid>
              <a:tr h="40178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GPU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2833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Programing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SPMD(CUDA, OpenCL)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Should reason threads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code + Auto Vectorization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SPMD(OpenCL)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(RISC-V Vector Assembly)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72295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Execution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SIMT (Single instruction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Multiple threads)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Context-switching 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18967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Memory Hierarchy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Scratchpad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+ Caches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Transparent Caches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9024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Memory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Scatter/Gather +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Hardware Coalescing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Unit-stride,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Strided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Scatter/gather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38159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Conditional Execution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Thread Mask +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Divergence Stack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Vector mask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79176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Hardware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Complexity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06096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EA77F90-55AA-5544-A317-95CF055D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4D8BE858-8F61-0E47-B2FD-4481229F233B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15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B3ED-DF1F-474D-9DC8-25F17983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584"/>
            <a:ext cx="8229600" cy="990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A11A5-F0CA-794C-943A-1E899334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004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dirty="0"/>
              <a:t>Memory hierarchy</a:t>
            </a:r>
          </a:p>
          <a:p>
            <a:pPr lvl="1"/>
            <a:r>
              <a:rPr lang="en-US" sz="1800" dirty="0"/>
              <a:t>To cope with the speed gap between CPU and main memory</a:t>
            </a:r>
          </a:p>
          <a:p>
            <a:pPr lvl="1"/>
            <a:r>
              <a:rPr lang="en-US" sz="1800" dirty="0"/>
              <a:t>Various cache optimizations</a:t>
            </a:r>
          </a:p>
          <a:p>
            <a:r>
              <a:rPr lang="en-US" sz="2000" dirty="0"/>
              <a:t>Virtual memory (paging)</a:t>
            </a:r>
          </a:p>
          <a:p>
            <a:pPr lvl="1"/>
            <a:r>
              <a:rPr lang="en-US" sz="1800" dirty="0"/>
              <a:t>No programs run in bare-metal</a:t>
            </a:r>
          </a:p>
          <a:p>
            <a:pPr lvl="1"/>
            <a:r>
              <a:rPr lang="en-US" sz="1800" dirty="0"/>
              <a:t>Each program runs as if it has its own contiguous memory space</a:t>
            </a:r>
          </a:p>
          <a:p>
            <a:pPr lvl="1"/>
            <a:r>
              <a:rPr lang="en-US" sz="1800" dirty="0"/>
              <a:t>OS + HW (TLB, virtually-indexed physically-tagged)</a:t>
            </a:r>
          </a:p>
          <a:p>
            <a:r>
              <a:rPr lang="en-US" sz="2000" dirty="0"/>
              <a:t>Very Long Instruction Word (VLIW)</a:t>
            </a:r>
          </a:p>
          <a:p>
            <a:pPr lvl="1"/>
            <a:r>
              <a:rPr lang="en-US" sz="1800" dirty="0"/>
              <a:t>Simple HW + very smart compilers</a:t>
            </a:r>
          </a:p>
          <a:p>
            <a:pPr lvl="1"/>
            <a:r>
              <a:rPr lang="en-US" sz="1800" dirty="0"/>
              <a:t>Loop unrolling, SW pipelining, trace scheduling</a:t>
            </a:r>
          </a:p>
          <a:p>
            <a:pPr lvl="1"/>
            <a:r>
              <a:rPr lang="en-US" sz="1800" dirty="0"/>
              <a:t>Predictability: variable memory latency, branches, exceptions</a:t>
            </a:r>
          </a:p>
          <a:p>
            <a:r>
              <a:rPr lang="en-US" sz="2000" dirty="0"/>
              <a:t>Data-level Parallelism</a:t>
            </a:r>
          </a:p>
          <a:p>
            <a:pPr lvl="1"/>
            <a:r>
              <a:rPr lang="en-US" sz="1800" dirty="0"/>
              <a:t>Vector Processor vs. SIMD vs. GPU</a:t>
            </a:r>
          </a:p>
          <a:p>
            <a:pPr lvl="1"/>
            <a:r>
              <a:rPr lang="en-US" sz="1800" dirty="0"/>
              <a:t>HW &amp; SW techniques for vector machines</a:t>
            </a:r>
          </a:p>
          <a:p>
            <a:pPr lvl="1"/>
            <a:r>
              <a:rPr lang="en-US" sz="1800" dirty="0"/>
              <a:t>RISC-V Vector Programming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1AAB9B9-6587-E244-8C55-495F194F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4D8BE858-8F61-0E47-B2FD-4481229F233B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2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In-Order Superscalar Pipeline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6799CC0-CBF0-3F4D-B9C7-297DF9096F7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276600"/>
            <a:ext cx="5029200" cy="3124200"/>
          </a:xfrm>
        </p:spPr>
        <p:txBody>
          <a:bodyPr/>
          <a:lstStyle/>
          <a:p>
            <a:r>
              <a:rPr lang="en-US" sz="2000" dirty="0"/>
              <a:t>Fetch two instructions per cycle; issue both simultaneously if one is integer/memory and other is floating point</a:t>
            </a:r>
          </a:p>
          <a:p>
            <a:r>
              <a:rPr lang="en-US" sz="2000" dirty="0"/>
              <a:t>Inexpensive way of increasing throughput, examples include Alpha 21064 (1992) &amp; MIPS R5000 series (1996)</a:t>
            </a:r>
          </a:p>
          <a:p>
            <a:r>
              <a:rPr lang="en-US" sz="2000" dirty="0"/>
              <a:t>Same idea can be extended to wider issue by duplicating functional units (e.g. 4-issue </a:t>
            </a:r>
            <a:r>
              <a:rPr lang="en-US" sz="2000" dirty="0" err="1"/>
              <a:t>UltraSPARC</a:t>
            </a:r>
            <a:r>
              <a:rPr lang="en-US" sz="2000" dirty="0"/>
              <a:t> &amp; Alpha 21164) but </a:t>
            </a:r>
            <a:r>
              <a:rPr lang="en-US" sz="2000" dirty="0" err="1"/>
              <a:t>regfile</a:t>
            </a:r>
            <a:r>
              <a:rPr lang="en-US" sz="2000" dirty="0"/>
              <a:t> ports and bypassing costs grow quickly</a:t>
            </a:r>
          </a:p>
        </p:txBody>
      </p:sp>
      <p:grpSp>
        <p:nvGrpSpPr>
          <p:cNvPr id="35847" name="Group 93"/>
          <p:cNvGrpSpPr>
            <a:grpSpLocks/>
          </p:cNvGrpSpPr>
          <p:nvPr/>
        </p:nvGrpSpPr>
        <p:grpSpPr bwMode="auto">
          <a:xfrm>
            <a:off x="1066800" y="685799"/>
            <a:ext cx="7924800" cy="5384800"/>
            <a:chOff x="672" y="576"/>
            <a:chExt cx="4992" cy="3392"/>
          </a:xfrm>
        </p:grpSpPr>
        <p:sp>
          <p:nvSpPr>
            <p:cNvPr id="35848" name="Text Box 4"/>
            <p:cNvSpPr txBox="1">
              <a:spLocks noChangeArrowheads="1"/>
            </p:cNvSpPr>
            <p:nvPr/>
          </p:nvSpPr>
          <p:spPr bwMode="auto">
            <a:xfrm>
              <a:off x="4848" y="3600"/>
              <a:ext cx="809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1" i="1" dirty="0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rPr>
                <a:t>Commit Point</a:t>
              </a:r>
            </a:p>
          </p:txBody>
        </p:sp>
        <p:sp>
          <p:nvSpPr>
            <p:cNvPr id="35849" name="Line 5"/>
            <p:cNvSpPr>
              <a:spLocks noChangeShapeType="1"/>
            </p:cNvSpPr>
            <p:nvPr/>
          </p:nvSpPr>
          <p:spPr bwMode="auto">
            <a:xfrm flipV="1">
              <a:off x="1463" y="998"/>
              <a:ext cx="73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50" name="Text Box 6"/>
            <p:cNvSpPr txBox="1">
              <a:spLocks noChangeArrowheads="1"/>
            </p:cNvSpPr>
            <p:nvPr/>
          </p:nvSpPr>
          <p:spPr bwMode="auto">
            <a:xfrm>
              <a:off x="1384" y="842"/>
              <a:ext cx="237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i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35851" name="Freeform 7"/>
            <p:cNvSpPr>
              <a:spLocks/>
            </p:cNvSpPr>
            <p:nvPr/>
          </p:nvSpPr>
          <p:spPr bwMode="auto">
            <a:xfrm>
              <a:off x="3345" y="3459"/>
              <a:ext cx="656" cy="477"/>
            </a:xfrm>
            <a:custGeom>
              <a:avLst/>
              <a:gdLst>
                <a:gd name="T0" fmla="*/ 384 w 720"/>
                <a:gd name="T1" fmla="*/ 0 h 528"/>
                <a:gd name="T2" fmla="*/ 720 w 720"/>
                <a:gd name="T3" fmla="*/ 0 h 528"/>
                <a:gd name="T4" fmla="*/ 720 w 720"/>
                <a:gd name="T5" fmla="*/ 528 h 528"/>
                <a:gd name="T6" fmla="*/ 0 w 720"/>
                <a:gd name="T7" fmla="*/ 528 h 528"/>
                <a:gd name="T8" fmla="*/ 0 w 720"/>
                <a:gd name="T9" fmla="*/ 240 h 528"/>
                <a:gd name="T10" fmla="*/ 96 w 720"/>
                <a:gd name="T11" fmla="*/ 24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0"/>
                <a:gd name="T19" fmla="*/ 0 h 528"/>
                <a:gd name="T20" fmla="*/ 720 w 72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0" h="528">
                  <a:moveTo>
                    <a:pt x="384" y="0"/>
                  </a:moveTo>
                  <a:lnTo>
                    <a:pt x="720" y="0"/>
                  </a:lnTo>
                  <a:lnTo>
                    <a:pt x="720" y="528"/>
                  </a:lnTo>
                  <a:lnTo>
                    <a:pt x="0" y="528"/>
                  </a:lnTo>
                  <a:lnTo>
                    <a:pt x="0" y="240"/>
                  </a:lnTo>
                  <a:lnTo>
                    <a:pt x="96" y="24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52" name="Freeform 8"/>
            <p:cNvSpPr>
              <a:spLocks/>
            </p:cNvSpPr>
            <p:nvPr/>
          </p:nvSpPr>
          <p:spPr bwMode="auto">
            <a:xfrm>
              <a:off x="2863" y="1506"/>
              <a:ext cx="2801" cy="434"/>
            </a:xfrm>
            <a:custGeom>
              <a:avLst/>
              <a:gdLst>
                <a:gd name="T0" fmla="*/ 2880 w 3072"/>
                <a:gd name="T1" fmla="*/ 480 h 480"/>
                <a:gd name="T2" fmla="*/ 3072 w 3072"/>
                <a:gd name="T3" fmla="*/ 480 h 480"/>
                <a:gd name="T4" fmla="*/ 3072 w 3072"/>
                <a:gd name="T5" fmla="*/ 0 h 480"/>
                <a:gd name="T6" fmla="*/ 0 w 3072"/>
                <a:gd name="T7" fmla="*/ 0 h 480"/>
                <a:gd name="T8" fmla="*/ 0 w 3072"/>
                <a:gd name="T9" fmla="*/ 144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2"/>
                <a:gd name="T16" fmla="*/ 0 h 480"/>
                <a:gd name="T17" fmla="*/ 3072 w 3072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2" h="480">
                  <a:moveTo>
                    <a:pt x="2880" y="480"/>
                  </a:moveTo>
                  <a:lnTo>
                    <a:pt x="3072" y="480"/>
                  </a:lnTo>
                  <a:lnTo>
                    <a:pt x="3072" y="0"/>
                  </a:ln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53" name="Freeform 9"/>
            <p:cNvSpPr>
              <a:spLocks/>
            </p:cNvSpPr>
            <p:nvPr/>
          </p:nvSpPr>
          <p:spPr bwMode="auto">
            <a:xfrm>
              <a:off x="2863" y="638"/>
              <a:ext cx="2801" cy="434"/>
            </a:xfrm>
            <a:custGeom>
              <a:avLst/>
              <a:gdLst>
                <a:gd name="T0" fmla="*/ 2880 w 3072"/>
                <a:gd name="T1" fmla="*/ 480 h 480"/>
                <a:gd name="T2" fmla="*/ 3072 w 3072"/>
                <a:gd name="T3" fmla="*/ 480 h 480"/>
                <a:gd name="T4" fmla="*/ 3072 w 3072"/>
                <a:gd name="T5" fmla="*/ 0 h 480"/>
                <a:gd name="T6" fmla="*/ 0 w 3072"/>
                <a:gd name="T7" fmla="*/ 0 h 480"/>
                <a:gd name="T8" fmla="*/ 0 w 3072"/>
                <a:gd name="T9" fmla="*/ 144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2"/>
                <a:gd name="T16" fmla="*/ 0 h 480"/>
                <a:gd name="T17" fmla="*/ 3072 w 3072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2" h="480">
                  <a:moveTo>
                    <a:pt x="2880" y="480"/>
                  </a:moveTo>
                  <a:lnTo>
                    <a:pt x="3072" y="480"/>
                  </a:lnTo>
                  <a:lnTo>
                    <a:pt x="3072" y="0"/>
                  </a:ln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54" name="Freeform 10"/>
            <p:cNvSpPr>
              <a:spLocks/>
            </p:cNvSpPr>
            <p:nvPr/>
          </p:nvSpPr>
          <p:spPr bwMode="auto">
            <a:xfrm>
              <a:off x="4001" y="1766"/>
              <a:ext cx="1269" cy="1693"/>
            </a:xfrm>
            <a:custGeom>
              <a:avLst/>
              <a:gdLst>
                <a:gd name="T0" fmla="*/ 0 w 1440"/>
                <a:gd name="T1" fmla="*/ 1680 h 1680"/>
                <a:gd name="T2" fmla="*/ 1440 w 1440"/>
                <a:gd name="T3" fmla="*/ 1680 h 1680"/>
                <a:gd name="T4" fmla="*/ 1440 w 1440"/>
                <a:gd name="T5" fmla="*/ 0 h 1680"/>
                <a:gd name="T6" fmla="*/ 0 60000 65536"/>
                <a:gd name="T7" fmla="*/ 0 60000 65536"/>
                <a:gd name="T8" fmla="*/ 0 60000 65536"/>
                <a:gd name="T9" fmla="*/ 0 w 1440"/>
                <a:gd name="T10" fmla="*/ 0 h 1680"/>
                <a:gd name="T11" fmla="*/ 1440 w 1440"/>
                <a:gd name="T12" fmla="*/ 1680 h 1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1680">
                  <a:moveTo>
                    <a:pt x="0" y="1680"/>
                  </a:moveTo>
                  <a:lnTo>
                    <a:pt x="1440" y="1680"/>
                  </a:lnTo>
                  <a:lnTo>
                    <a:pt x="144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55" name="Line 11"/>
            <p:cNvSpPr>
              <a:spLocks noChangeShapeType="1"/>
            </p:cNvSpPr>
            <p:nvPr/>
          </p:nvSpPr>
          <p:spPr bwMode="auto">
            <a:xfrm>
              <a:off x="3651" y="1072"/>
              <a:ext cx="17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56" name="Line 12"/>
            <p:cNvSpPr>
              <a:spLocks noChangeShapeType="1"/>
            </p:cNvSpPr>
            <p:nvPr/>
          </p:nvSpPr>
          <p:spPr bwMode="auto">
            <a:xfrm>
              <a:off x="816" y="1056"/>
              <a:ext cx="2091" cy="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57" name="Group 13"/>
            <p:cNvGrpSpPr>
              <a:grpSpLocks/>
            </p:cNvGrpSpPr>
            <p:nvPr/>
          </p:nvGrpSpPr>
          <p:grpSpPr bwMode="auto">
            <a:xfrm>
              <a:off x="672" y="725"/>
              <a:ext cx="175" cy="694"/>
              <a:chOff x="336" y="1200"/>
              <a:chExt cx="144" cy="720"/>
            </a:xfrm>
          </p:grpSpPr>
          <p:sp>
            <p:nvSpPr>
              <p:cNvPr id="35926" name="Rectangle 14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PC</a:t>
                </a:r>
              </a:p>
            </p:txBody>
          </p:sp>
          <p:sp>
            <p:nvSpPr>
              <p:cNvPr id="35927" name="Freeform 15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58" name="Rectangle 16"/>
            <p:cNvSpPr>
              <a:spLocks noChangeArrowheads="1"/>
            </p:cNvSpPr>
            <p:nvPr/>
          </p:nvSpPr>
          <p:spPr bwMode="auto">
            <a:xfrm>
              <a:off x="891" y="768"/>
              <a:ext cx="525" cy="5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Inst. </a:t>
              </a:r>
              <a:r>
                <a:rPr lang="en-US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Mem</a:t>
              </a:r>
              <a:endParaRPr lang="en-US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59" name="Group 17"/>
            <p:cNvGrpSpPr>
              <a:grpSpLocks/>
            </p:cNvGrpSpPr>
            <p:nvPr/>
          </p:nvGrpSpPr>
          <p:grpSpPr bwMode="auto">
            <a:xfrm>
              <a:off x="1562" y="725"/>
              <a:ext cx="175" cy="694"/>
              <a:chOff x="336" y="1200"/>
              <a:chExt cx="144" cy="720"/>
            </a:xfrm>
          </p:grpSpPr>
          <p:sp>
            <p:nvSpPr>
              <p:cNvPr id="35924" name="Rectangle 18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D</a:t>
                </a:r>
              </a:p>
            </p:txBody>
          </p:sp>
          <p:sp>
            <p:nvSpPr>
              <p:cNvPr id="35925" name="Freeform 19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2951" y="1245"/>
              <a:ext cx="4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1781" y="768"/>
              <a:ext cx="612" cy="5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Dual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Decode</a:t>
              </a:r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3038" y="898"/>
              <a:ext cx="3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63" name="Group 23"/>
            <p:cNvGrpSpPr>
              <a:grpSpLocks/>
            </p:cNvGrpSpPr>
            <p:nvPr/>
          </p:nvGrpSpPr>
          <p:grpSpPr bwMode="auto">
            <a:xfrm>
              <a:off x="3170" y="725"/>
              <a:ext cx="175" cy="694"/>
              <a:chOff x="336" y="1200"/>
              <a:chExt cx="144" cy="720"/>
            </a:xfrm>
          </p:grpSpPr>
          <p:sp>
            <p:nvSpPr>
              <p:cNvPr id="35922" name="Rectangle 24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X1</a:t>
                </a:r>
              </a:p>
            </p:txBody>
          </p:sp>
          <p:sp>
            <p:nvSpPr>
              <p:cNvPr id="35923" name="Freeform 25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64" name="Freeform 26"/>
            <p:cNvSpPr>
              <a:spLocks/>
            </p:cNvSpPr>
            <p:nvPr/>
          </p:nvSpPr>
          <p:spPr bwMode="auto">
            <a:xfrm>
              <a:off x="3432" y="768"/>
              <a:ext cx="219" cy="608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88 h 672"/>
                <a:gd name="T4" fmla="*/ 48 w 240"/>
                <a:gd name="T5" fmla="*/ 336 h 672"/>
                <a:gd name="T6" fmla="*/ 0 w 240"/>
                <a:gd name="T7" fmla="*/ 384 h 672"/>
                <a:gd name="T8" fmla="*/ 0 w 240"/>
                <a:gd name="T9" fmla="*/ 672 h 672"/>
                <a:gd name="T10" fmla="*/ 240 w 240"/>
                <a:gd name="T11" fmla="*/ 480 h 672"/>
                <a:gd name="T12" fmla="*/ 240 w 240"/>
                <a:gd name="T13" fmla="*/ 144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65" name="Group 27"/>
            <p:cNvGrpSpPr>
              <a:grpSpLocks/>
            </p:cNvGrpSpPr>
            <p:nvPr/>
          </p:nvGrpSpPr>
          <p:grpSpPr bwMode="auto">
            <a:xfrm>
              <a:off x="3738" y="725"/>
              <a:ext cx="176" cy="694"/>
              <a:chOff x="336" y="1200"/>
              <a:chExt cx="144" cy="720"/>
            </a:xfrm>
          </p:grpSpPr>
          <p:sp>
            <p:nvSpPr>
              <p:cNvPr id="35920" name="Rectangle 28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X2</a:t>
                </a:r>
              </a:p>
            </p:txBody>
          </p:sp>
          <p:sp>
            <p:nvSpPr>
              <p:cNvPr id="35921" name="Freeform 29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66" name="Rectangle 30"/>
            <p:cNvSpPr>
              <a:spLocks noChangeArrowheads="1"/>
            </p:cNvSpPr>
            <p:nvPr/>
          </p:nvSpPr>
          <p:spPr bwMode="auto">
            <a:xfrm>
              <a:off x="4001" y="725"/>
              <a:ext cx="481" cy="5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Mem</a:t>
              </a:r>
            </a:p>
          </p:txBody>
        </p:sp>
        <p:grpSp>
          <p:nvGrpSpPr>
            <p:cNvPr id="35867" name="Group 31"/>
            <p:cNvGrpSpPr>
              <a:grpSpLocks/>
            </p:cNvGrpSpPr>
            <p:nvPr/>
          </p:nvGrpSpPr>
          <p:grpSpPr bwMode="auto">
            <a:xfrm>
              <a:off x="5401" y="725"/>
              <a:ext cx="175" cy="694"/>
              <a:chOff x="336" y="1200"/>
              <a:chExt cx="144" cy="720"/>
            </a:xfrm>
          </p:grpSpPr>
          <p:sp>
            <p:nvSpPr>
              <p:cNvPr id="35918" name="Rectangle 32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W</a:t>
                </a:r>
              </a:p>
            </p:txBody>
          </p:sp>
          <p:sp>
            <p:nvSpPr>
              <p:cNvPr id="35919" name="Freeform 33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68" name="Text Box 34"/>
            <p:cNvSpPr txBox="1">
              <a:spLocks noChangeArrowheads="1"/>
            </p:cNvSpPr>
            <p:nvPr/>
          </p:nvSpPr>
          <p:spPr bwMode="auto">
            <a:xfrm>
              <a:off x="3468" y="955"/>
              <a:ext cx="197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35869" name="Rectangle 35"/>
            <p:cNvSpPr>
              <a:spLocks noChangeArrowheads="1"/>
            </p:cNvSpPr>
            <p:nvPr/>
          </p:nvSpPr>
          <p:spPr bwMode="auto">
            <a:xfrm>
              <a:off x="2601" y="768"/>
              <a:ext cx="481" cy="5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GPRs</a:t>
              </a:r>
            </a:p>
          </p:txBody>
        </p:sp>
        <p:sp>
          <p:nvSpPr>
            <p:cNvPr id="35870" name="Line 36"/>
            <p:cNvSpPr>
              <a:spLocks noChangeShapeType="1"/>
            </p:cNvSpPr>
            <p:nvPr/>
          </p:nvSpPr>
          <p:spPr bwMode="auto">
            <a:xfrm>
              <a:off x="3651" y="1940"/>
              <a:ext cx="17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71" name="Freeform 37"/>
            <p:cNvSpPr>
              <a:spLocks/>
            </p:cNvSpPr>
            <p:nvPr/>
          </p:nvSpPr>
          <p:spPr bwMode="auto">
            <a:xfrm>
              <a:off x="3432" y="1636"/>
              <a:ext cx="1751" cy="608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88 h 672"/>
                <a:gd name="T4" fmla="*/ 48 w 240"/>
                <a:gd name="T5" fmla="*/ 336 h 672"/>
                <a:gd name="T6" fmla="*/ 0 w 240"/>
                <a:gd name="T7" fmla="*/ 384 h 672"/>
                <a:gd name="T8" fmla="*/ 0 w 240"/>
                <a:gd name="T9" fmla="*/ 672 h 672"/>
                <a:gd name="T10" fmla="*/ 240 w 240"/>
                <a:gd name="T11" fmla="*/ 480 h 672"/>
                <a:gd name="T12" fmla="*/ 240 w 240"/>
                <a:gd name="T13" fmla="*/ 144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72" name="Group 38"/>
            <p:cNvGrpSpPr>
              <a:grpSpLocks/>
            </p:cNvGrpSpPr>
            <p:nvPr/>
          </p:nvGrpSpPr>
          <p:grpSpPr bwMode="auto">
            <a:xfrm>
              <a:off x="3738" y="1593"/>
              <a:ext cx="176" cy="694"/>
              <a:chOff x="336" y="1200"/>
              <a:chExt cx="144" cy="720"/>
            </a:xfrm>
          </p:grpSpPr>
          <p:sp>
            <p:nvSpPr>
              <p:cNvPr id="35916" name="Rectangle 39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X2</a:t>
                </a:r>
              </a:p>
            </p:txBody>
          </p:sp>
          <p:sp>
            <p:nvSpPr>
              <p:cNvPr id="35917" name="Freeform 40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35873" name="Group 41"/>
            <p:cNvGrpSpPr>
              <a:grpSpLocks/>
            </p:cNvGrpSpPr>
            <p:nvPr/>
          </p:nvGrpSpPr>
          <p:grpSpPr bwMode="auto">
            <a:xfrm>
              <a:off x="5401" y="1593"/>
              <a:ext cx="175" cy="694"/>
              <a:chOff x="336" y="1200"/>
              <a:chExt cx="144" cy="720"/>
            </a:xfrm>
          </p:grpSpPr>
          <p:sp>
            <p:nvSpPr>
              <p:cNvPr id="35914" name="Rectangle 42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W</a:t>
                </a:r>
              </a:p>
            </p:txBody>
          </p:sp>
          <p:sp>
            <p:nvSpPr>
              <p:cNvPr id="35915" name="Freeform 43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74" name="Text Box 44"/>
            <p:cNvSpPr txBox="1">
              <a:spLocks noChangeArrowheads="1"/>
            </p:cNvSpPr>
            <p:nvPr/>
          </p:nvSpPr>
          <p:spPr bwMode="auto">
            <a:xfrm>
              <a:off x="4004" y="1824"/>
              <a:ext cx="45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FAdd</a:t>
              </a:r>
            </a:p>
          </p:txBody>
        </p:sp>
        <p:grpSp>
          <p:nvGrpSpPr>
            <p:cNvPr id="35875" name="Group 45"/>
            <p:cNvGrpSpPr>
              <a:grpSpLocks/>
            </p:cNvGrpSpPr>
            <p:nvPr/>
          </p:nvGrpSpPr>
          <p:grpSpPr bwMode="auto">
            <a:xfrm>
              <a:off x="4570" y="1593"/>
              <a:ext cx="175" cy="694"/>
              <a:chOff x="336" y="1200"/>
              <a:chExt cx="144" cy="720"/>
            </a:xfrm>
          </p:grpSpPr>
          <p:sp>
            <p:nvSpPr>
              <p:cNvPr id="35912" name="Rectangle 46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X3</a:t>
                </a:r>
              </a:p>
            </p:txBody>
          </p:sp>
          <p:sp>
            <p:nvSpPr>
              <p:cNvPr id="35913" name="Freeform 47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35876" name="Group 48"/>
            <p:cNvGrpSpPr>
              <a:grpSpLocks/>
            </p:cNvGrpSpPr>
            <p:nvPr/>
          </p:nvGrpSpPr>
          <p:grpSpPr bwMode="auto">
            <a:xfrm>
              <a:off x="4570" y="725"/>
              <a:ext cx="175" cy="694"/>
              <a:chOff x="336" y="1200"/>
              <a:chExt cx="144" cy="720"/>
            </a:xfrm>
          </p:grpSpPr>
          <p:sp>
            <p:nvSpPr>
              <p:cNvPr id="35910" name="Rectangle 49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X3</a:t>
                </a:r>
              </a:p>
            </p:txBody>
          </p:sp>
          <p:sp>
            <p:nvSpPr>
              <p:cNvPr id="35911" name="Freeform 50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77" name="Line 51"/>
            <p:cNvSpPr>
              <a:spLocks noChangeShapeType="1"/>
            </p:cNvSpPr>
            <p:nvPr/>
          </p:nvSpPr>
          <p:spPr bwMode="auto">
            <a:xfrm>
              <a:off x="2951" y="2113"/>
              <a:ext cx="4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78" name="Line 52"/>
            <p:cNvSpPr>
              <a:spLocks noChangeShapeType="1"/>
            </p:cNvSpPr>
            <p:nvPr/>
          </p:nvSpPr>
          <p:spPr bwMode="auto">
            <a:xfrm>
              <a:off x="3038" y="1766"/>
              <a:ext cx="3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79" name="Rectangle 53"/>
            <p:cNvSpPr>
              <a:spLocks noChangeArrowheads="1"/>
            </p:cNvSpPr>
            <p:nvPr/>
          </p:nvSpPr>
          <p:spPr bwMode="auto">
            <a:xfrm>
              <a:off x="2601" y="1636"/>
              <a:ext cx="481" cy="5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FPRs</a:t>
              </a:r>
            </a:p>
          </p:txBody>
        </p:sp>
        <p:grpSp>
          <p:nvGrpSpPr>
            <p:cNvPr id="35880" name="Group 54"/>
            <p:cNvGrpSpPr>
              <a:grpSpLocks/>
            </p:cNvGrpSpPr>
            <p:nvPr/>
          </p:nvGrpSpPr>
          <p:grpSpPr bwMode="auto">
            <a:xfrm>
              <a:off x="3126" y="1593"/>
              <a:ext cx="175" cy="694"/>
              <a:chOff x="336" y="1200"/>
              <a:chExt cx="144" cy="720"/>
            </a:xfrm>
          </p:grpSpPr>
          <p:sp>
            <p:nvSpPr>
              <p:cNvPr id="35908" name="Rectangle 55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X1</a:t>
                </a:r>
              </a:p>
            </p:txBody>
          </p:sp>
          <p:sp>
            <p:nvSpPr>
              <p:cNvPr id="35909" name="Freeform 56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81" name="Freeform 57"/>
            <p:cNvSpPr>
              <a:spLocks/>
            </p:cNvSpPr>
            <p:nvPr/>
          </p:nvSpPr>
          <p:spPr bwMode="auto">
            <a:xfrm>
              <a:off x="2496" y="1200"/>
              <a:ext cx="105" cy="696"/>
            </a:xfrm>
            <a:custGeom>
              <a:avLst/>
              <a:gdLst>
                <a:gd name="T0" fmla="*/ 0 w 48"/>
                <a:gd name="T1" fmla="*/ 0 h 912"/>
                <a:gd name="T2" fmla="*/ 0 w 48"/>
                <a:gd name="T3" fmla="*/ 912 h 912"/>
                <a:gd name="T4" fmla="*/ 48 w 48"/>
                <a:gd name="T5" fmla="*/ 912 h 912"/>
                <a:gd name="T6" fmla="*/ 0 60000 65536"/>
                <a:gd name="T7" fmla="*/ 0 60000 65536"/>
                <a:gd name="T8" fmla="*/ 0 60000 65536"/>
                <a:gd name="T9" fmla="*/ 0 w 48"/>
                <a:gd name="T10" fmla="*/ 0 h 912"/>
                <a:gd name="T11" fmla="*/ 48 w 4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12">
                  <a:moveTo>
                    <a:pt x="0" y="0"/>
                  </a:moveTo>
                  <a:lnTo>
                    <a:pt x="0" y="912"/>
                  </a:lnTo>
                  <a:lnTo>
                    <a:pt x="48" y="91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82" name="Freeform 58"/>
            <p:cNvSpPr>
              <a:spLocks/>
            </p:cNvSpPr>
            <p:nvPr/>
          </p:nvSpPr>
          <p:spPr bwMode="auto">
            <a:xfrm>
              <a:off x="3432" y="2417"/>
              <a:ext cx="1751" cy="608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88 h 672"/>
                <a:gd name="T4" fmla="*/ 48 w 240"/>
                <a:gd name="T5" fmla="*/ 336 h 672"/>
                <a:gd name="T6" fmla="*/ 0 w 240"/>
                <a:gd name="T7" fmla="*/ 384 h 672"/>
                <a:gd name="T8" fmla="*/ 0 w 240"/>
                <a:gd name="T9" fmla="*/ 672 h 672"/>
                <a:gd name="T10" fmla="*/ 240 w 240"/>
                <a:gd name="T11" fmla="*/ 480 h 672"/>
                <a:gd name="T12" fmla="*/ 240 w 240"/>
                <a:gd name="T13" fmla="*/ 144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83" name="Group 59"/>
            <p:cNvGrpSpPr>
              <a:grpSpLocks/>
            </p:cNvGrpSpPr>
            <p:nvPr/>
          </p:nvGrpSpPr>
          <p:grpSpPr bwMode="auto">
            <a:xfrm>
              <a:off x="3738" y="2374"/>
              <a:ext cx="176" cy="694"/>
              <a:chOff x="336" y="1200"/>
              <a:chExt cx="144" cy="720"/>
            </a:xfrm>
          </p:grpSpPr>
          <p:sp>
            <p:nvSpPr>
              <p:cNvPr id="35906" name="Rectangle 60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X2</a:t>
                </a:r>
              </a:p>
            </p:txBody>
          </p:sp>
          <p:sp>
            <p:nvSpPr>
              <p:cNvPr id="35907" name="Freeform 61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84" name="Text Box 62"/>
            <p:cNvSpPr txBox="1">
              <a:spLocks noChangeArrowheads="1"/>
            </p:cNvSpPr>
            <p:nvPr/>
          </p:nvSpPr>
          <p:spPr bwMode="auto">
            <a:xfrm>
              <a:off x="4014" y="2605"/>
              <a:ext cx="451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FMul</a:t>
              </a:r>
            </a:p>
          </p:txBody>
        </p:sp>
        <p:grpSp>
          <p:nvGrpSpPr>
            <p:cNvPr id="35885" name="Group 63"/>
            <p:cNvGrpSpPr>
              <a:grpSpLocks/>
            </p:cNvGrpSpPr>
            <p:nvPr/>
          </p:nvGrpSpPr>
          <p:grpSpPr bwMode="auto">
            <a:xfrm>
              <a:off x="4570" y="2374"/>
              <a:ext cx="175" cy="694"/>
              <a:chOff x="336" y="1200"/>
              <a:chExt cx="144" cy="720"/>
            </a:xfrm>
          </p:grpSpPr>
          <p:sp>
            <p:nvSpPr>
              <p:cNvPr id="35904" name="Rectangle 64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X3</a:t>
                </a:r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86" name="Freeform 66"/>
            <p:cNvSpPr>
              <a:spLocks/>
            </p:cNvSpPr>
            <p:nvPr/>
          </p:nvSpPr>
          <p:spPr bwMode="auto">
            <a:xfrm>
              <a:off x="3345" y="2113"/>
              <a:ext cx="87" cy="825"/>
            </a:xfrm>
            <a:custGeom>
              <a:avLst/>
              <a:gdLst>
                <a:gd name="T0" fmla="*/ 0 w 96"/>
                <a:gd name="T1" fmla="*/ 0 h 912"/>
                <a:gd name="T2" fmla="*/ 0 w 96"/>
                <a:gd name="T3" fmla="*/ 912 h 912"/>
                <a:gd name="T4" fmla="*/ 96 w 96"/>
                <a:gd name="T5" fmla="*/ 912 h 912"/>
                <a:gd name="T6" fmla="*/ 0 60000 65536"/>
                <a:gd name="T7" fmla="*/ 0 60000 65536"/>
                <a:gd name="T8" fmla="*/ 0 60000 65536"/>
                <a:gd name="T9" fmla="*/ 0 w 96"/>
                <a:gd name="T10" fmla="*/ 0 h 912"/>
                <a:gd name="T11" fmla="*/ 96 w 96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12">
                  <a:moveTo>
                    <a:pt x="0" y="0"/>
                  </a:moveTo>
                  <a:lnTo>
                    <a:pt x="0" y="912"/>
                  </a:lnTo>
                  <a:lnTo>
                    <a:pt x="96" y="91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87" name="Freeform 67"/>
            <p:cNvSpPr>
              <a:spLocks/>
            </p:cNvSpPr>
            <p:nvPr/>
          </p:nvSpPr>
          <p:spPr bwMode="auto">
            <a:xfrm>
              <a:off x="3388" y="1766"/>
              <a:ext cx="44" cy="781"/>
            </a:xfrm>
            <a:custGeom>
              <a:avLst/>
              <a:gdLst>
                <a:gd name="T0" fmla="*/ 0 w 48"/>
                <a:gd name="T1" fmla="*/ 0 h 864"/>
                <a:gd name="T2" fmla="*/ 0 w 48"/>
                <a:gd name="T3" fmla="*/ 864 h 864"/>
                <a:gd name="T4" fmla="*/ 48 w 48"/>
                <a:gd name="T5" fmla="*/ 864 h 864"/>
                <a:gd name="T6" fmla="*/ 0 60000 65536"/>
                <a:gd name="T7" fmla="*/ 0 60000 65536"/>
                <a:gd name="T8" fmla="*/ 0 60000 65536"/>
                <a:gd name="T9" fmla="*/ 0 w 48"/>
                <a:gd name="T10" fmla="*/ 0 h 864"/>
                <a:gd name="T11" fmla="*/ 48 w 4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864">
                  <a:moveTo>
                    <a:pt x="0" y="0"/>
                  </a:moveTo>
                  <a:lnTo>
                    <a:pt x="0" y="864"/>
                  </a:lnTo>
                  <a:lnTo>
                    <a:pt x="48" y="86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88" name="Group 68"/>
            <p:cNvGrpSpPr>
              <a:grpSpLocks/>
            </p:cNvGrpSpPr>
            <p:nvPr/>
          </p:nvGrpSpPr>
          <p:grpSpPr bwMode="auto">
            <a:xfrm>
              <a:off x="3738" y="3111"/>
              <a:ext cx="176" cy="695"/>
              <a:chOff x="336" y="1200"/>
              <a:chExt cx="144" cy="720"/>
            </a:xfrm>
          </p:grpSpPr>
          <p:sp>
            <p:nvSpPr>
              <p:cNvPr id="35902" name="Rectangle 69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X2</a:t>
                </a:r>
              </a:p>
            </p:txBody>
          </p:sp>
          <p:sp>
            <p:nvSpPr>
              <p:cNvPr id="35903" name="Freeform 70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89" name="Freeform 71"/>
            <p:cNvSpPr>
              <a:spLocks/>
            </p:cNvSpPr>
            <p:nvPr/>
          </p:nvSpPr>
          <p:spPr bwMode="auto">
            <a:xfrm>
              <a:off x="3345" y="2938"/>
              <a:ext cx="87" cy="694"/>
            </a:xfrm>
            <a:custGeom>
              <a:avLst/>
              <a:gdLst>
                <a:gd name="T0" fmla="*/ 0 w 96"/>
                <a:gd name="T1" fmla="*/ 0 h 768"/>
                <a:gd name="T2" fmla="*/ 0 w 96"/>
                <a:gd name="T3" fmla="*/ 768 h 768"/>
                <a:gd name="T4" fmla="*/ 96 w 96"/>
                <a:gd name="T5" fmla="*/ 768 h 768"/>
                <a:gd name="T6" fmla="*/ 0 60000 65536"/>
                <a:gd name="T7" fmla="*/ 0 60000 65536"/>
                <a:gd name="T8" fmla="*/ 0 60000 65536"/>
                <a:gd name="T9" fmla="*/ 0 w 96"/>
                <a:gd name="T10" fmla="*/ 0 h 768"/>
                <a:gd name="T11" fmla="*/ 96 w 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768">
                  <a:moveTo>
                    <a:pt x="0" y="0"/>
                  </a:moveTo>
                  <a:lnTo>
                    <a:pt x="0" y="768"/>
                  </a:lnTo>
                  <a:lnTo>
                    <a:pt x="96" y="76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90" name="Freeform 72"/>
            <p:cNvSpPr>
              <a:spLocks/>
            </p:cNvSpPr>
            <p:nvPr/>
          </p:nvSpPr>
          <p:spPr bwMode="auto">
            <a:xfrm>
              <a:off x="3388" y="2547"/>
              <a:ext cx="44" cy="738"/>
            </a:xfrm>
            <a:custGeom>
              <a:avLst/>
              <a:gdLst>
                <a:gd name="T0" fmla="*/ 0 w 48"/>
                <a:gd name="T1" fmla="*/ 0 h 816"/>
                <a:gd name="T2" fmla="*/ 0 w 48"/>
                <a:gd name="T3" fmla="*/ 816 h 816"/>
                <a:gd name="T4" fmla="*/ 48 w 48"/>
                <a:gd name="T5" fmla="*/ 816 h 816"/>
                <a:gd name="T6" fmla="*/ 0 60000 65536"/>
                <a:gd name="T7" fmla="*/ 0 60000 65536"/>
                <a:gd name="T8" fmla="*/ 0 60000 65536"/>
                <a:gd name="T9" fmla="*/ 0 w 48"/>
                <a:gd name="T10" fmla="*/ 0 h 816"/>
                <a:gd name="T11" fmla="*/ 48 w 4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816">
                  <a:moveTo>
                    <a:pt x="0" y="0"/>
                  </a:moveTo>
                  <a:lnTo>
                    <a:pt x="0" y="816"/>
                  </a:lnTo>
                  <a:lnTo>
                    <a:pt x="48" y="81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91" name="Rectangle 73"/>
            <p:cNvSpPr>
              <a:spLocks noChangeArrowheads="1"/>
            </p:cNvSpPr>
            <p:nvPr/>
          </p:nvSpPr>
          <p:spPr bwMode="auto">
            <a:xfrm>
              <a:off x="3432" y="3111"/>
              <a:ext cx="263" cy="69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FDiv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35892" name="Group 74"/>
            <p:cNvGrpSpPr>
              <a:grpSpLocks/>
            </p:cNvGrpSpPr>
            <p:nvPr/>
          </p:nvGrpSpPr>
          <p:grpSpPr bwMode="auto">
            <a:xfrm>
              <a:off x="4570" y="3111"/>
              <a:ext cx="175" cy="695"/>
              <a:chOff x="336" y="1200"/>
              <a:chExt cx="144" cy="720"/>
            </a:xfrm>
          </p:grpSpPr>
          <p:sp>
            <p:nvSpPr>
              <p:cNvPr id="35900" name="Rectangle 75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X3</a:t>
                </a:r>
              </a:p>
            </p:txBody>
          </p:sp>
          <p:sp>
            <p:nvSpPr>
              <p:cNvPr id="35901" name="Freeform 76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>
                  <a:gd name="T0" fmla="*/ 0 w 192"/>
                  <a:gd name="T1" fmla="*/ 144 h 144"/>
                  <a:gd name="T2" fmla="*/ 96 w 192"/>
                  <a:gd name="T3" fmla="*/ 0 h 144"/>
                  <a:gd name="T4" fmla="*/ 192 w 19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44"/>
                  <a:gd name="T11" fmla="*/ 192 w 19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5893" name="Line 77"/>
            <p:cNvSpPr>
              <a:spLocks noChangeShapeType="1"/>
            </p:cNvSpPr>
            <p:nvPr/>
          </p:nvSpPr>
          <p:spPr bwMode="auto">
            <a:xfrm>
              <a:off x="5183" y="2721"/>
              <a:ext cx="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94" name="Freeform 79"/>
            <p:cNvSpPr>
              <a:spLocks/>
            </p:cNvSpPr>
            <p:nvPr/>
          </p:nvSpPr>
          <p:spPr bwMode="auto">
            <a:xfrm>
              <a:off x="5226" y="1072"/>
              <a:ext cx="44" cy="738"/>
            </a:xfrm>
            <a:custGeom>
              <a:avLst/>
              <a:gdLst>
                <a:gd name="T0" fmla="*/ 48 w 48"/>
                <a:gd name="T1" fmla="*/ 816 h 816"/>
                <a:gd name="T2" fmla="*/ 0 w 48"/>
                <a:gd name="T3" fmla="*/ 816 h 816"/>
                <a:gd name="T4" fmla="*/ 0 w 48"/>
                <a:gd name="T5" fmla="*/ 0 h 816"/>
                <a:gd name="T6" fmla="*/ 0 60000 65536"/>
                <a:gd name="T7" fmla="*/ 0 60000 65536"/>
                <a:gd name="T8" fmla="*/ 0 60000 65536"/>
                <a:gd name="T9" fmla="*/ 0 w 48"/>
                <a:gd name="T10" fmla="*/ 0 h 816"/>
                <a:gd name="T11" fmla="*/ 48 w 4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816">
                  <a:moveTo>
                    <a:pt x="48" y="816"/>
                  </a:moveTo>
                  <a:lnTo>
                    <a:pt x="0" y="81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95" name="Line 80"/>
            <p:cNvSpPr>
              <a:spLocks noChangeShapeType="1"/>
            </p:cNvSpPr>
            <p:nvPr/>
          </p:nvSpPr>
          <p:spPr bwMode="auto">
            <a:xfrm>
              <a:off x="5270" y="3459"/>
              <a:ext cx="0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96" name="Line 81"/>
            <p:cNvSpPr>
              <a:spLocks noChangeShapeType="1"/>
            </p:cNvSpPr>
            <p:nvPr/>
          </p:nvSpPr>
          <p:spPr bwMode="auto">
            <a:xfrm>
              <a:off x="5328" y="576"/>
              <a:ext cx="0" cy="307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97" name="Freeform 82"/>
            <p:cNvSpPr>
              <a:spLocks/>
            </p:cNvSpPr>
            <p:nvPr/>
          </p:nvSpPr>
          <p:spPr bwMode="auto">
            <a:xfrm>
              <a:off x="3957" y="1072"/>
              <a:ext cx="569" cy="304"/>
            </a:xfrm>
            <a:custGeom>
              <a:avLst/>
              <a:gdLst>
                <a:gd name="T0" fmla="*/ 0 w 624"/>
                <a:gd name="T1" fmla="*/ 0 h 336"/>
                <a:gd name="T2" fmla="*/ 0 w 624"/>
                <a:gd name="T3" fmla="*/ 336 h 336"/>
                <a:gd name="T4" fmla="*/ 624 w 624"/>
                <a:gd name="T5" fmla="*/ 336 h 336"/>
                <a:gd name="T6" fmla="*/ 624 w 62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336"/>
                <a:gd name="T14" fmla="*/ 624 w 62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336">
                  <a:moveTo>
                    <a:pt x="0" y="0"/>
                  </a:moveTo>
                  <a:lnTo>
                    <a:pt x="0" y="336"/>
                  </a:lnTo>
                  <a:lnTo>
                    <a:pt x="624" y="336"/>
                  </a:lnTo>
                  <a:lnTo>
                    <a:pt x="62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898" name="Text Box 88"/>
            <p:cNvSpPr txBox="1">
              <a:spLocks noChangeArrowheads="1"/>
            </p:cNvSpPr>
            <p:nvPr/>
          </p:nvSpPr>
          <p:spPr bwMode="auto">
            <a:xfrm>
              <a:off x="3840" y="3118"/>
              <a:ext cx="912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i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Unpipelined divider</a:t>
              </a:r>
            </a:p>
          </p:txBody>
        </p:sp>
        <p:sp>
          <p:nvSpPr>
            <p:cNvPr id="35899" name="Line 90"/>
            <p:cNvSpPr>
              <a:spLocks noChangeShapeType="1"/>
            </p:cNvSpPr>
            <p:nvPr/>
          </p:nvSpPr>
          <p:spPr bwMode="auto">
            <a:xfrm flipH="1">
              <a:off x="2400" y="12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72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tx1"/>
          </a:solidFill>
        </a:ln>
      </a:spPr>
      <a:bodyPr vert="horz" wrap="square" lIns="91440" tIns="45720" rIns="91440" bIns="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3761</TotalTime>
  <Words>5809</Words>
  <Application>Microsoft Macintosh PowerPoint</Application>
  <PresentationFormat>On-screen Show (4:3)</PresentationFormat>
  <Paragraphs>1750</Paragraphs>
  <Slides>84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84</vt:i4>
      </vt:variant>
    </vt:vector>
  </HeadingPairs>
  <TitlesOfParts>
    <vt:vector size="101" baseType="lpstr">
      <vt:lpstr>AppleMyungjo</vt:lpstr>
      <vt:lpstr>돋움</vt:lpstr>
      <vt:lpstr>굴림</vt:lpstr>
      <vt:lpstr>Malgun Gothic</vt:lpstr>
      <vt:lpstr>ＭＳ Ｐゴシック</vt:lpstr>
      <vt:lpstr>Arial</vt:lpstr>
      <vt:lpstr>Calibri</vt:lpstr>
      <vt:lpstr>Cambria Math</vt:lpstr>
      <vt:lpstr>Courier New</vt:lpstr>
      <vt:lpstr>Symbol</vt:lpstr>
      <vt:lpstr>Times New Roman</vt:lpstr>
      <vt:lpstr>Verdana</vt:lpstr>
      <vt:lpstr>Wingdings</vt:lpstr>
      <vt:lpstr>Clarity</vt:lpstr>
      <vt:lpstr>1_CS252-template</vt:lpstr>
      <vt:lpstr>2_CS252-template</vt:lpstr>
      <vt:lpstr>3_CS252-template</vt:lpstr>
      <vt:lpstr>Final Review part1</vt:lpstr>
      <vt:lpstr>Pipelining</vt:lpstr>
      <vt:lpstr>“Iron Law” of Processor Performance</vt:lpstr>
      <vt:lpstr>Instructions interact with each other in pipeline</vt:lpstr>
      <vt:lpstr>Interlocking Versus Bypassing</vt:lpstr>
      <vt:lpstr>Example Bypass Path</vt:lpstr>
      <vt:lpstr>Fully Bypassed Data Path</vt:lpstr>
      <vt:lpstr>Exception Handling 5-Stage Pipeline</vt:lpstr>
      <vt:lpstr>In-Order Superscalar Pipeline</vt:lpstr>
      <vt:lpstr>Out-of-Order Processor</vt:lpstr>
      <vt:lpstr>Scoreboard for In-order Issues</vt:lpstr>
      <vt:lpstr>Renaming Structures</vt:lpstr>
      <vt:lpstr>IBM 360/91 Floating-Point Unit R. M. Tomasulo, 1967</vt:lpstr>
      <vt:lpstr>In-Order Commit for Precise Traps</vt:lpstr>
      <vt:lpstr>“Data-in-ROB” Design (HP PA8000, Pentium Pro, Core2Duo, Nehalem)</vt:lpstr>
      <vt:lpstr>Data Movement in Data-in-ROB Design</vt:lpstr>
      <vt:lpstr>Unified Physical Register File (MIPS R10K, Alpha 21264, Intel Pentium 4 &amp; Sandy/Ivy Bridge)</vt:lpstr>
      <vt:lpstr>Speculative Store Buffer</vt:lpstr>
      <vt:lpstr>Conservative O-o-O Load Execution</vt:lpstr>
      <vt:lpstr>Address Speculation</vt:lpstr>
      <vt:lpstr>Branch Prediction</vt:lpstr>
      <vt:lpstr>Static Branch Prediction</vt:lpstr>
      <vt:lpstr>Branch Prediction Bits</vt:lpstr>
      <vt:lpstr>Branch History Table (BHT)</vt:lpstr>
      <vt:lpstr>Two-Level Branch Predictor</vt:lpstr>
      <vt:lpstr>Branch Target Buffer (BTB)</vt:lpstr>
      <vt:lpstr>Subroutine Return Stack</vt:lpstr>
      <vt:lpstr>Multithreading</vt:lpstr>
      <vt:lpstr>Multithreading</vt:lpstr>
      <vt:lpstr>Thread Scheduling Policies</vt:lpstr>
      <vt:lpstr>Coarse-Grain Multithreading</vt:lpstr>
      <vt:lpstr>Superscalar Machine Efficiency</vt:lpstr>
      <vt:lpstr>Vertical Multithreading</vt:lpstr>
      <vt:lpstr>Chip Multiprocessing (CMP)</vt:lpstr>
      <vt:lpstr>SMT adaptation to parallelism type </vt:lpstr>
      <vt:lpstr>Icount Choosing Policy</vt:lpstr>
      <vt:lpstr>Summary: Multithreaded Categories</vt:lpstr>
      <vt:lpstr>CS152 Administrivia</vt:lpstr>
      <vt:lpstr>CS252 Administrivia</vt:lpstr>
      <vt:lpstr>final Review part2</vt:lpstr>
      <vt:lpstr>Memory Hierarchy</vt:lpstr>
      <vt:lpstr>Processor-DRAM Gap (latency) </vt:lpstr>
      <vt:lpstr>Physical Size Affects Latency</vt:lpstr>
      <vt:lpstr>Memory Hierarchy</vt:lpstr>
      <vt:lpstr>Performance Models</vt:lpstr>
      <vt:lpstr>Causes of Cache Misses: The 3+1 C’s</vt:lpstr>
      <vt:lpstr>Effect of Cache Parameters on Performance</vt:lpstr>
      <vt:lpstr>Multilevel Caches</vt:lpstr>
      <vt:lpstr>Hardware Instruction Prefetching</vt:lpstr>
      <vt:lpstr>Reducing Write Hit Time (or Bandwidth)</vt:lpstr>
      <vt:lpstr>Write Buffer to Reduce Read Miss Penalty</vt:lpstr>
      <vt:lpstr>Cache Summary</vt:lpstr>
      <vt:lpstr>Virtual Memory</vt:lpstr>
      <vt:lpstr>Page Tables Live in Memory</vt:lpstr>
      <vt:lpstr>Address Translation &amp; Protection</vt:lpstr>
      <vt:lpstr>Translation-Lookaside Buffers (TLB)</vt:lpstr>
      <vt:lpstr>Address Translation: putting it all together</vt:lpstr>
      <vt:lpstr>Handling a TLB Miss</vt:lpstr>
      <vt:lpstr>Virtual-Address Caches</vt:lpstr>
      <vt:lpstr>Concurrent Access to TLB &amp; Cache (Virtual Index/Physical Tag)</vt:lpstr>
      <vt:lpstr>VLIW Machine</vt:lpstr>
      <vt:lpstr>Performance Models, Again</vt:lpstr>
      <vt:lpstr>Out-of-Order Control Complexity: MIPS R10000</vt:lpstr>
      <vt:lpstr>VLIW: Very Long Instruction Word</vt:lpstr>
      <vt:lpstr>VLIW Compiler Responsibilities</vt:lpstr>
      <vt:lpstr>Loop Execution</vt:lpstr>
      <vt:lpstr>Scheduling Loop Unrolled Code</vt:lpstr>
      <vt:lpstr>Dependence Graph</vt:lpstr>
      <vt:lpstr>Software Pipelining</vt:lpstr>
      <vt:lpstr>Software Pipelining + Loop Unrolling</vt:lpstr>
      <vt:lpstr>Trace Scheduling [ Fisher,Ellis]</vt:lpstr>
      <vt:lpstr>Limits of Static Scheduling</vt:lpstr>
      <vt:lpstr>SIMD vs. Vector vs. GPU</vt:lpstr>
      <vt:lpstr>Performance Models, Again</vt:lpstr>
      <vt:lpstr>Vector Programming Model</vt:lpstr>
      <vt:lpstr>Vector Code Example</vt:lpstr>
      <vt:lpstr>Vector Instruction Set Advantages</vt:lpstr>
      <vt:lpstr>T0 Vector Microprocessor (UCB/ICSI, 1995)</vt:lpstr>
      <vt:lpstr>Interleaved Vector Memory System</vt:lpstr>
      <vt:lpstr>HW/SW Techniques for Vector Machine</vt:lpstr>
      <vt:lpstr>RISC-V Vector ISA</vt:lpstr>
      <vt:lpstr>Packed SIMD vs. Vectors?</vt:lpstr>
      <vt:lpstr>GPU vs. Vectors?</vt:lpstr>
      <vt:lpstr>Summary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0 </dc:title>
  <dc:creator>Microsoft Office User</dc:creator>
  <cp:lastModifiedBy>Donggyu Kim</cp:lastModifiedBy>
  <cp:revision>382</cp:revision>
  <cp:lastPrinted>2018-02-02T21:46:57Z</cp:lastPrinted>
  <dcterms:created xsi:type="dcterms:W3CDTF">2015-01-20T18:34:29Z</dcterms:created>
  <dcterms:modified xsi:type="dcterms:W3CDTF">2018-04-25T21:29:43Z</dcterms:modified>
</cp:coreProperties>
</file>